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372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42"/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5" d="100"/>
          <a:sy n="95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2022-12-20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0356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5927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8923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789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280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50841-85D7-41E0-BC85-BF6C96958C49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4E44D-C97E-45C5-BD8D-85A1E58E9E96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8450-A6B2-4CD3-8D36-791F9CF12BBE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4763-F7C6-4DC5-9A67-669AB69C2A4E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613AB-25D6-443B-A14A-68866D6BCDA6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FA3F-0A2F-4B8D-A92E-13019F6FD99B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35CF-179C-4E97-9D09-626077871E85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1261-FE86-459F-B975-5DA7E9640B6E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DB7E-99AC-44E1-81EF-1EA04C58E285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9D3D-CA90-435C-B639-577F4ACD1604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7E4E-C679-46BD-B242-B53D40DDBC3F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C827-4CAA-4D88-A665-0DE71714298B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E87B-ABEC-4694-9F13-356FFE178E40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70E8-A8BE-470B-A704-B507CD537D01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9D55-FB5D-4FBF-B309-C506ACC06B60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393D-AD0B-4889-97F7-E184E2372336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47BA-ABDB-4486-AF70-AD35066BFCEE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A0758A7-DEEF-45C3-9F80-0539EE3450CB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0016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4875916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조건문</a:t>
            </a:r>
            <a:r>
              <a:rPr lang="en-US" altLang="ko-KR" sz="4400" b="1" dirty="0">
                <a:solidFill>
                  <a:schemeClr val="bg1"/>
                </a:solidFill>
              </a:rPr>
              <a:t>,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" altLang="ko-KR" sz="4400" b="1" dirty="0">
                <a:solidFill>
                  <a:schemeClr val="bg1"/>
                </a:solidFill>
              </a:rPr>
              <a:t>if()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58811" y="4985393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42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D8A985E9-39AF-CF4C-B9B2-71BF60F59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14" y="2280811"/>
            <a:ext cx="4611375" cy="235297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76C8E4-AB9F-014C-AE17-D990737A2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14" y="2467489"/>
            <a:ext cx="490793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lang="en" altLang="ko-KR" sz="1600" dirty="0"/>
              <a:t>time</a:t>
            </a:r>
            <a:r>
              <a:rPr lang="en" altLang="ko-Kore-KR" sz="1600" dirty="0"/>
              <a:t> = 1</a:t>
            </a:r>
            <a:r>
              <a:rPr lang="en-US" altLang="ko-KR" sz="1600" dirty="0"/>
              <a:t>7</a:t>
            </a:r>
            <a:r>
              <a:rPr lang="en" altLang="ko-Kore-KR" sz="1600" dirty="0"/>
              <a:t> </a:t>
            </a:r>
          </a:p>
          <a:p>
            <a:pPr lvl="0" indent="209550" eaLnBrk="0" latinLnBrk="0" hangingPunct="0"/>
            <a:endParaRPr lang="en" altLang="ko-Kore-KR" sz="1600" dirty="0"/>
          </a:p>
          <a:p>
            <a:pPr lvl="0" indent="209550" eaLnBrk="0" latinLnBrk="0" hangingPunct="0"/>
            <a:r>
              <a:rPr lang="en" altLang="ko-Kore-KR" sz="1600" dirty="0"/>
              <a:t>if time &lt; 12:      </a:t>
            </a:r>
          </a:p>
          <a:p>
            <a:pPr lvl="0" indent="209550" eaLnBrk="0" latinLnBrk="0" hangingPunct="0"/>
            <a:r>
              <a:rPr lang="ko-KR" altLang="en-US" sz="1600" dirty="0"/>
              <a:t>     </a:t>
            </a:r>
            <a:r>
              <a:rPr lang="en" altLang="ko-Kore-KR" sz="1600" dirty="0"/>
              <a:t>print(time, ‘</a:t>
            </a:r>
            <a:r>
              <a:rPr lang="ko-KR" altLang="en-US" sz="1600" dirty="0"/>
              <a:t>시는 오전 입니다</a:t>
            </a:r>
            <a:r>
              <a:rPr lang="en-US" altLang="ko-KR" sz="1600" dirty="0"/>
              <a:t>.’)</a:t>
            </a:r>
            <a:endParaRPr lang="en" altLang="ko-Kore-KR" sz="1600" dirty="0"/>
          </a:p>
          <a:p>
            <a:pPr lvl="0" indent="209550" eaLnBrk="0" latinLnBrk="0" hangingPunct="0"/>
            <a:r>
              <a:rPr lang="en-US" altLang="ko-KR" sz="1600" dirty="0"/>
              <a:t>else</a:t>
            </a:r>
            <a:r>
              <a:rPr lang="en" altLang="ko-Kore-KR" sz="1600" dirty="0"/>
              <a:t>:      </a:t>
            </a:r>
          </a:p>
          <a:p>
            <a:pPr lvl="0" indent="209550" eaLnBrk="0" latinLnBrk="0" hangingPunct="0"/>
            <a:r>
              <a:rPr lang="ko-KR" altLang="en-US" sz="1600" dirty="0"/>
              <a:t>     </a:t>
            </a:r>
            <a:r>
              <a:rPr lang="en" altLang="ko-Kore-KR" sz="1600" dirty="0"/>
              <a:t>print(time,‘</a:t>
            </a:r>
            <a:r>
              <a:rPr lang="ko-KR" altLang="en-US" sz="1600" dirty="0"/>
              <a:t>시는 오후 입니다</a:t>
            </a:r>
            <a:r>
              <a:rPr lang="en-US" altLang="ko-KR" sz="1600" dirty="0"/>
              <a:t>.’)</a:t>
            </a:r>
          </a:p>
          <a:p>
            <a:pPr lvl="0" indent="209550" eaLnBrk="0" latinLnBrk="0" hangingPunct="0"/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1A3D40-C029-C04E-8C68-5DD764592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231" y="4283371"/>
            <a:ext cx="3416284" cy="7823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233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나이를 입력 받아서 변수 </a:t>
            </a:r>
            <a:r>
              <a:rPr lang="en-US" altLang="ko-KR" dirty="0"/>
              <a:t>age</a:t>
            </a:r>
            <a:r>
              <a:rPr lang="ko-KR" altLang="en-US" dirty="0"/>
              <a:t>에 저장한다</a:t>
            </a:r>
            <a:endParaRPr lang="en-US" altLang="ko-KR" dirty="0"/>
          </a:p>
          <a:p>
            <a:r>
              <a:rPr lang="en-US" altLang="ko-KR" dirty="0"/>
              <a:t>age </a:t>
            </a:r>
            <a:r>
              <a:rPr lang="ko-KR" altLang="en-US" dirty="0"/>
              <a:t>가 </a:t>
            </a:r>
            <a:r>
              <a:rPr lang="en-US" altLang="ko-KR" dirty="0"/>
              <a:t>18</a:t>
            </a:r>
            <a:r>
              <a:rPr lang="ko-KR" altLang="en-US" dirty="0"/>
              <a:t>세 미만이면 미성년자라고 출력한다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5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답안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D8A985E9-39AF-CF4C-B9B2-71BF60F59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14" y="2280811"/>
            <a:ext cx="4611375" cy="235297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076C8E4-AB9F-014C-AE17-D990737A2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14" y="2578934"/>
            <a:ext cx="49079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lang="en-US" altLang="ko-KR" sz="1600" dirty="0"/>
              <a:t>age </a:t>
            </a:r>
            <a:r>
              <a:rPr lang="en-US" altLang="ko-KR" sz="1600" dirty="0" smtClean="0"/>
              <a:t>=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( </a:t>
            </a:r>
            <a:r>
              <a:rPr lang="en-US" altLang="ko-KR" sz="1600" dirty="0"/>
              <a:t>input("</a:t>
            </a:r>
            <a:r>
              <a:rPr lang="ko-KR" altLang="en-US" sz="1600" dirty="0"/>
              <a:t>나이를 입력하세요 </a:t>
            </a:r>
            <a:r>
              <a:rPr lang="en-US" altLang="ko-KR" sz="1600" dirty="0"/>
              <a:t>: “)</a:t>
            </a:r>
            <a:r>
              <a:rPr lang="en" altLang="ko-Kore-KR" sz="1600"/>
              <a:t> </a:t>
            </a:r>
            <a:r>
              <a:rPr lang="en" altLang="ko-Kore-KR" sz="1600" smtClean="0"/>
              <a:t>)</a:t>
            </a:r>
            <a:endParaRPr lang="en" altLang="ko-Kore-KR" sz="1600" dirty="0"/>
          </a:p>
          <a:p>
            <a:pPr lvl="0" indent="209550" eaLnBrk="0" latinLnBrk="0" hangingPunct="0"/>
            <a:endParaRPr lang="en" altLang="ko-Kore-KR" sz="1600" dirty="0"/>
          </a:p>
          <a:p>
            <a:pPr lvl="0" indent="209550" eaLnBrk="0" latinLnBrk="0" hangingPunct="0"/>
            <a:r>
              <a:rPr lang="en" altLang="ko-Kore-KR" sz="1600" dirty="0"/>
              <a:t>if </a:t>
            </a:r>
            <a:r>
              <a:rPr lang="en-US" altLang="ko-KR" sz="1600" dirty="0"/>
              <a:t>age</a:t>
            </a:r>
            <a:r>
              <a:rPr lang="ko-KR" altLang="en-US" sz="1600" dirty="0"/>
              <a:t> </a:t>
            </a:r>
            <a:r>
              <a:rPr lang="en" altLang="ko-Kore-KR" sz="1600" dirty="0"/>
              <a:t>&lt; 1</a:t>
            </a:r>
            <a:r>
              <a:rPr lang="en-US" altLang="ko-KR" sz="1600" dirty="0"/>
              <a:t>8</a:t>
            </a:r>
            <a:r>
              <a:rPr lang="en" altLang="ko-Kore-KR" sz="1600" dirty="0"/>
              <a:t>:      </a:t>
            </a:r>
          </a:p>
          <a:p>
            <a:pPr lvl="0" indent="209550" eaLnBrk="0" latinLnBrk="0" hangingPunct="0"/>
            <a:r>
              <a:rPr lang="ko-KR" altLang="en-US" sz="1600" dirty="0"/>
              <a:t>     </a:t>
            </a:r>
            <a:r>
              <a:rPr lang="en" altLang="ko-Kore-KR" sz="1600" dirty="0"/>
              <a:t>print( </a:t>
            </a:r>
            <a:r>
              <a:rPr lang="en-US" altLang="ko-KR" sz="1600" dirty="0"/>
              <a:t>"</a:t>
            </a:r>
            <a:r>
              <a:rPr lang="ko-KR" altLang="en-US" sz="1600" dirty="0"/>
              <a:t>미성년자 입니다</a:t>
            </a:r>
            <a:r>
              <a:rPr lang="en-US" altLang="ko-KR" sz="1600" dirty="0"/>
              <a:t>")</a:t>
            </a:r>
            <a:endParaRPr lang="en" altLang="ko-Kore-KR" sz="1600" dirty="0"/>
          </a:p>
          <a:p>
            <a:pPr lvl="0" indent="209550" eaLnBrk="0" latinLnBrk="0" hangingPunct="0"/>
            <a:endParaRPr lang="en-US" altLang="ko-KR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74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조건문은 언제 사용하는지 이해</a:t>
            </a:r>
            <a:endParaRPr lang="en-US" altLang="ko-KR" dirty="0"/>
          </a:p>
          <a:p>
            <a:pPr lvl="1"/>
            <a:r>
              <a:rPr lang="ko-KR" altLang="en-US" dirty="0"/>
              <a:t>프로그램 작성 시 특정 조건에 따라 실행 과정이 달라질 때 사용</a:t>
            </a:r>
            <a:endParaRPr lang="en-US" altLang="ko-KR" dirty="0"/>
          </a:p>
          <a:p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문</a:t>
            </a:r>
            <a:r>
              <a:rPr lang="en-US" altLang="ko-KR" dirty="0"/>
              <a:t>:</a:t>
            </a:r>
            <a:r>
              <a:rPr lang="ko-KR" altLang="en-US" dirty="0"/>
              <a:t> 조건이 참인 경우만 처리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921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조건문을</a:t>
            </a:r>
            <a:r>
              <a:rPr lang="ko-KR" altLang="en-US" dirty="0"/>
              <a:t> 사용하는 명령어는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조건문에서</a:t>
            </a:r>
            <a:r>
              <a:rPr lang="ko-KR" altLang="en-US" dirty="0"/>
              <a:t> 조건이 끝나면 사용하는 기호는 무엇인가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조건이 만족하는 경우 해당하는 문장은 들여쓰기를 해야 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110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r>
              <a:rPr lang="en-US" altLang="ko-KR" dirty="0"/>
              <a:t>_02_01</a:t>
            </a:r>
            <a:r>
              <a:rPr lang="ko-KR" altLang="en-US" dirty="0"/>
              <a:t> </a:t>
            </a:r>
            <a:r>
              <a:rPr lang="ko-KR" altLang="en-US" dirty="0" err="1"/>
              <a:t>조건문</a:t>
            </a:r>
            <a:r>
              <a:rPr lang="en-US" altLang="ko-KR" dirty="0"/>
              <a:t>, </a:t>
            </a:r>
            <a:r>
              <a:rPr lang="en" altLang="ko-KR"/>
              <a:t>if()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44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조건문을 언제 사용하는지 이해하기</a:t>
            </a:r>
            <a:endParaRPr lang="en-US" altLang="ko-KR" dirty="0"/>
          </a:p>
          <a:p>
            <a:r>
              <a:rPr lang="ko-KR" altLang="en-US" dirty="0" err="1"/>
              <a:t>조건문</a:t>
            </a:r>
            <a:r>
              <a:rPr lang="ko-KR" altLang="en-US" dirty="0"/>
              <a:t> 사용법 이해하기</a:t>
            </a:r>
            <a:endParaRPr lang="en-US" altLang="ko-KR" dirty="0"/>
          </a:p>
          <a:p>
            <a:r>
              <a:rPr lang="ko-KR" altLang="en-US" dirty="0" err="1"/>
              <a:t>조건문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문 알아보기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77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프로그램을 작성하는 과정에서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특정한 조건에 따라 실행해야 하는 과정이 달라야 할 때 사용한다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문 뒤에 오는 표현을 </a:t>
            </a:r>
            <a:r>
              <a:rPr lang="ko-KR" altLang="en-US" dirty="0" err="1"/>
              <a:t>조건절</a:t>
            </a:r>
            <a:r>
              <a:rPr lang="en-US" altLang="ko-KR" dirty="0"/>
              <a:t>(condition)</a:t>
            </a:r>
            <a:r>
              <a:rPr lang="ko-KR" altLang="en-US" dirty="0"/>
              <a:t>이라 한다</a:t>
            </a:r>
            <a:endParaRPr lang="en-US" altLang="ko-KR" dirty="0"/>
          </a:p>
          <a:p>
            <a:pPr lvl="1"/>
            <a:r>
              <a:rPr lang="ko-KR" altLang="en-US" dirty="0" err="1"/>
              <a:t>파이썬에서는</a:t>
            </a:r>
            <a:endParaRPr lang="en-US" altLang="ko-KR" dirty="0"/>
          </a:p>
          <a:p>
            <a:pPr lvl="2"/>
            <a:r>
              <a:rPr lang="ko-KR" altLang="en-US" dirty="0" err="1"/>
              <a:t>조건절을</a:t>
            </a:r>
            <a:r>
              <a:rPr lang="ko-KR" altLang="en-US" dirty="0"/>
              <a:t> 표현할 때 괄호를 사용하지 않는다</a:t>
            </a:r>
            <a:endParaRPr lang="en-US" altLang="ko-KR" dirty="0"/>
          </a:p>
          <a:p>
            <a:pPr lvl="2"/>
            <a:r>
              <a:rPr lang="ko-KR" altLang="en-US" dirty="0" err="1"/>
              <a:t>조건절이</a:t>
            </a:r>
            <a:r>
              <a:rPr lang="ko-KR" altLang="en-US" dirty="0"/>
              <a:t> 끝나면 반드시 콜론</a:t>
            </a:r>
            <a:r>
              <a:rPr lang="en-US" altLang="ko-KR" dirty="0"/>
              <a:t>(:)</a:t>
            </a:r>
            <a:r>
              <a:rPr lang="ko-KR" altLang="en-US" dirty="0">
                <a:sym typeface="Wingdings" panose="05000000000000000000" pitchFamily="2" charset="2"/>
              </a:rPr>
              <a:t>을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써야 한다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조건절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다음 문장을 쓸 때 들여쓰기를 해야 한다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IDLE</a:t>
            </a:r>
            <a:r>
              <a:rPr lang="ko-KR" altLang="en-US" dirty="0">
                <a:sym typeface="Wingdings" panose="05000000000000000000" pitchFamily="2" charset="2"/>
              </a:rPr>
              <a:t>에서는 자동으로 들여쓰기 된다</a:t>
            </a:r>
            <a:endParaRPr lang="en-US" altLang="ko-KR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030196" y="3032336"/>
            <a:ext cx="2908488" cy="82702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146737" y="3113279"/>
            <a:ext cx="26334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if x &gt; 0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print("x is positive“ )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6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조건문의</a:t>
            </a:r>
            <a:r>
              <a:rPr lang="ko-KR" altLang="en-US" dirty="0"/>
              <a:t> 종류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2E84083-8FB2-4C49-8C31-FCCF35C78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298355"/>
              </p:ext>
            </p:extLst>
          </p:nvPr>
        </p:nvGraphicFramePr>
        <p:xfrm>
          <a:off x="1336110" y="1732914"/>
          <a:ext cx="6096000" cy="4302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2794104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94946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92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ko-KR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ctr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조건이 참인 경우</a:t>
                      </a:r>
                      <a:endParaRPr lang="ko-Kore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if  </a:t>
                      </a:r>
                      <a:r>
                        <a:rPr lang="ko-KR" altLang="en-US" sz="16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조건절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</a:t>
                      </a:r>
                    </a:p>
                    <a:p>
                      <a:pPr marL="457200" lvl="1" indent="0" algn="l">
                        <a:buNone/>
                      </a:pP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statement</a:t>
                      </a:r>
                    </a:p>
                    <a:p>
                      <a:pPr algn="l"/>
                      <a:endParaRPr lang="ko-Kore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44"/>
                  </a:ext>
                </a:extLst>
              </a:tr>
              <a:tr h="156846">
                <a:tc>
                  <a:txBody>
                    <a:bodyPr/>
                    <a:lstStyle/>
                    <a:p>
                      <a:pPr algn="ctr"/>
                      <a:endParaRPr lang="en-US" altLang="ko-Kore-KR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ctr"/>
                      <a:r>
                        <a:rPr lang="ko-Kore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조건이</a:t>
                      </a: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참인 경우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endParaRPr lang="en-US" altLang="ko-KR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ctr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거짓인 경우</a:t>
                      </a:r>
                      <a:endParaRPr lang="ko-Kore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if </a:t>
                      </a:r>
                      <a:r>
                        <a:rPr lang="ko-KR" altLang="en-US" sz="16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조건절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</a:t>
                      </a:r>
                    </a:p>
                    <a:p>
                      <a:pPr marL="457200" lvl="1" indent="0" algn="l">
                        <a:buNone/>
                      </a:pP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statement</a:t>
                      </a:r>
                    </a:p>
                    <a:p>
                      <a:pPr marL="457200" lvl="1" indent="0" algn="l">
                        <a:buNone/>
                      </a:pPr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else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</a:p>
                    <a:p>
                      <a:pPr marL="457200" lvl="1" indent="0" algn="l">
                        <a:buNone/>
                      </a:pP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	statement</a:t>
                      </a:r>
                    </a:p>
                    <a:p>
                      <a:pPr algn="l"/>
                      <a:endParaRPr lang="ko-Kore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56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ko-Kore-KR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ctr"/>
                      <a:endParaRPr lang="en-US" altLang="ko-Kore-KR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ctr"/>
                      <a:r>
                        <a:rPr lang="ko-Kore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여러개의</a:t>
                      </a: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조건에 따라</a:t>
                      </a:r>
                      <a:endParaRPr lang="en-US" altLang="ko-KR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ctr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처리해야하는 과정이</a:t>
                      </a:r>
                      <a:endParaRPr lang="en-US" altLang="ko-KR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ctr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다를 경우</a:t>
                      </a:r>
                      <a:endParaRPr lang="ko-Kore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If </a:t>
                      </a:r>
                      <a:r>
                        <a:rPr lang="ko-KR" altLang="en-US" sz="16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조건절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</a:t>
                      </a:r>
                    </a:p>
                    <a:p>
                      <a:pPr marL="457200" lvl="1" indent="0" algn="l">
                        <a:buNone/>
                      </a:pP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statement </a:t>
                      </a:r>
                    </a:p>
                    <a:p>
                      <a:pPr marL="457200" lvl="1" indent="0" algn="l">
                        <a:buNone/>
                      </a:pPr>
                      <a:r>
                        <a:rPr lang="en-US" altLang="ko-KR" sz="1600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elif</a:t>
                      </a:r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조건절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</a:p>
                    <a:p>
                      <a:pPr marL="457200" lvl="1" indent="0" algn="l">
                        <a:buNone/>
                      </a:pP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statement</a:t>
                      </a:r>
                    </a:p>
                    <a:p>
                      <a:pPr marL="457200" lvl="1" indent="0" algn="l">
                        <a:buNone/>
                      </a:pP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else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</a:p>
                    <a:p>
                      <a:pPr marL="457200" lvl="1" indent="0" algn="l">
                        <a:buNone/>
                      </a:pP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statement</a:t>
                      </a:r>
                    </a:p>
                    <a:p>
                      <a:pPr algn="l"/>
                      <a:endParaRPr lang="ko-Kore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816186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32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436" y="1861063"/>
            <a:ext cx="6711654" cy="4195481"/>
          </a:xfrm>
        </p:spPr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의 조건이 그림처럼</a:t>
            </a:r>
            <a:r>
              <a:rPr lang="en-US" altLang="ko-KR" dirty="0"/>
              <a:t>, </a:t>
            </a:r>
            <a:r>
              <a:rPr lang="ko-KR" altLang="en-US" dirty="0"/>
              <a:t>만족</a:t>
            </a:r>
            <a:r>
              <a:rPr lang="en-US" altLang="ko-KR" dirty="0"/>
              <a:t> </a:t>
            </a:r>
            <a:r>
              <a:rPr lang="ko-KR" altLang="en-US" dirty="0"/>
              <a:t>하는지 물어보고</a:t>
            </a:r>
            <a:endParaRPr lang="en-US" altLang="ko-KR" dirty="0"/>
          </a:p>
          <a:p>
            <a:pPr lvl="2"/>
            <a:r>
              <a:rPr lang="ko-KR" altLang="en-US" dirty="0"/>
              <a:t>만약 결과가 </a:t>
            </a:r>
            <a:r>
              <a:rPr lang="en-US" altLang="ko-KR" dirty="0"/>
              <a:t>true</a:t>
            </a:r>
            <a:r>
              <a:rPr lang="ko-KR" altLang="en-US" dirty="0"/>
              <a:t>이면 들여 쓰기 된 문장들이 실행된다</a:t>
            </a:r>
            <a:endParaRPr lang="en-US" altLang="ko-KR" dirty="0"/>
          </a:p>
          <a:p>
            <a:pPr lvl="2"/>
            <a:r>
              <a:rPr lang="ko-KR" altLang="en-US" dirty="0"/>
              <a:t>결과가 </a:t>
            </a:r>
            <a:r>
              <a:rPr lang="en-US" altLang="ko-KR" dirty="0"/>
              <a:t>true</a:t>
            </a:r>
            <a:r>
              <a:rPr lang="ko-KR" altLang="en-US" dirty="0"/>
              <a:t>가 아니면 아무것도 실행되지 않는다</a:t>
            </a:r>
            <a:endParaRPr lang="en-US" altLang="ko-KR" dirty="0"/>
          </a:p>
        </p:txBody>
      </p:sp>
      <p:sp>
        <p:nvSpPr>
          <p:cNvPr id="7" name="순서도: 판단 6"/>
          <p:cNvSpPr/>
          <p:nvPr/>
        </p:nvSpPr>
        <p:spPr>
          <a:xfrm>
            <a:off x="3766771" y="3438415"/>
            <a:ext cx="2520280" cy="94523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Condition?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24371" y="4576885"/>
            <a:ext cx="1656184" cy="57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꺾인 연결선 8"/>
          <p:cNvCxnSpPr>
            <a:stCxn id="7" idx="3"/>
            <a:endCxn id="8" idx="0"/>
          </p:cNvCxnSpPr>
          <p:nvPr/>
        </p:nvCxnSpPr>
        <p:spPr>
          <a:xfrm>
            <a:off x="6287051" y="3911031"/>
            <a:ext cx="465412" cy="66585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연결자 9"/>
          <p:cNvSpPr/>
          <p:nvPr/>
        </p:nvSpPr>
        <p:spPr>
          <a:xfrm>
            <a:off x="4738879" y="5341325"/>
            <a:ext cx="288032" cy="28803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꺾인 연결선 10"/>
          <p:cNvCxnSpPr>
            <a:stCxn id="8" idx="2"/>
            <a:endCxn id="10" idx="6"/>
          </p:cNvCxnSpPr>
          <p:nvPr/>
        </p:nvCxnSpPr>
        <p:spPr>
          <a:xfrm rot="5400000">
            <a:off x="5721060" y="4453938"/>
            <a:ext cx="337254" cy="172555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7" idx="1"/>
            <a:endCxn id="10" idx="2"/>
          </p:cNvCxnSpPr>
          <p:nvPr/>
        </p:nvCxnSpPr>
        <p:spPr>
          <a:xfrm rot="10800000" flipH="1" flipV="1">
            <a:off x="3766771" y="3911031"/>
            <a:ext cx="972108" cy="1574310"/>
          </a:xfrm>
          <a:prstGeom prst="bentConnector3">
            <a:avLst>
              <a:gd name="adj1" fmla="val -2351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0" idx="4"/>
          </p:cNvCxnSpPr>
          <p:nvPr/>
        </p:nvCxnSpPr>
        <p:spPr>
          <a:xfrm>
            <a:off x="4882895" y="562935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79609" y="354169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2492" y="355090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026911" y="307837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45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 사용방법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문은 </a:t>
            </a:r>
            <a:r>
              <a:rPr lang="ko-KR" altLang="en-US" dirty="0" err="1"/>
              <a:t>조건절과</a:t>
            </a:r>
            <a:r>
              <a:rPr lang="ko-KR" altLang="en-US" dirty="0"/>
              <a:t> 명령문으로 이루어진 블록</a:t>
            </a:r>
            <a:r>
              <a:rPr lang="en-US" altLang="ko-KR" dirty="0"/>
              <a:t>(block)</a:t>
            </a:r>
            <a:r>
              <a:rPr lang="ko-KR" altLang="en-US" dirty="0"/>
              <a:t>으로 이루어짐</a:t>
            </a:r>
            <a:endParaRPr lang="en-US" altLang="ko-KR" dirty="0"/>
          </a:p>
          <a:p>
            <a:pPr lvl="1"/>
            <a:r>
              <a:rPr lang="ko-KR" altLang="en-US" dirty="0" err="1"/>
              <a:t>조건절은</a:t>
            </a:r>
            <a:r>
              <a:rPr lang="ko-KR" altLang="en-US" dirty="0"/>
              <a:t> 반드시 콜론으로 끝나야 한다</a:t>
            </a:r>
            <a:endParaRPr lang="en-US" altLang="ko-KR" dirty="0"/>
          </a:p>
          <a:p>
            <a:pPr lvl="1"/>
            <a:r>
              <a:rPr lang="ko-KR" altLang="en-US" dirty="0"/>
              <a:t>명령문은 새로운 줄에서</a:t>
            </a:r>
            <a:r>
              <a:rPr lang="en-US" altLang="ko-KR" dirty="0"/>
              <a:t> </a:t>
            </a:r>
            <a:r>
              <a:rPr lang="ko-KR" altLang="en-US" dirty="0"/>
              <a:t>시작하고 </a:t>
            </a:r>
            <a:endParaRPr lang="en-US" altLang="ko-KR" dirty="0"/>
          </a:p>
          <a:p>
            <a:pPr lvl="1"/>
            <a:r>
              <a:rPr lang="ko-KR" altLang="en-US" dirty="0" err="1"/>
              <a:t>조건절</a:t>
            </a:r>
            <a:r>
              <a:rPr lang="en-US" altLang="ko-KR" dirty="0"/>
              <a:t> </a:t>
            </a:r>
            <a:r>
              <a:rPr lang="ko-KR" altLang="en-US" dirty="0"/>
              <a:t>이후에 따라오는 들여쓰기 된 명령문들을 블록</a:t>
            </a:r>
            <a:r>
              <a:rPr lang="en-US" altLang="ko-KR" dirty="0"/>
              <a:t>(block)</a:t>
            </a:r>
            <a:r>
              <a:rPr lang="ko-KR" altLang="en-US" dirty="0"/>
              <a:t>이라 지칭</a:t>
            </a:r>
            <a:endParaRPr lang="en-US" altLang="ko-KR" dirty="0"/>
          </a:p>
          <a:p>
            <a:pPr lvl="1"/>
            <a:r>
              <a:rPr lang="ko-KR" altLang="en-US" dirty="0"/>
              <a:t>이때 명령문이 한 줄이거나</a:t>
            </a:r>
            <a:r>
              <a:rPr lang="en-US" altLang="ko-KR" dirty="0"/>
              <a:t>, </a:t>
            </a:r>
            <a:r>
              <a:rPr lang="ko-KR" altLang="en-US" dirty="0" err="1"/>
              <a:t>여러줄</a:t>
            </a:r>
            <a:r>
              <a:rPr lang="ko-KR" altLang="en-US" dirty="0"/>
              <a:t> 일 수 있다</a:t>
            </a:r>
            <a:endParaRPr lang="en-US" altLang="ko-KR" dirty="0"/>
          </a:p>
          <a:p>
            <a:pPr lvl="1"/>
            <a:r>
              <a:rPr lang="ko-KR" altLang="en-US" dirty="0" err="1"/>
              <a:t>여러줄</a:t>
            </a:r>
            <a:r>
              <a:rPr lang="ko-KR" altLang="en-US" dirty="0"/>
              <a:t> </a:t>
            </a:r>
            <a:r>
              <a:rPr lang="ko-KR" altLang="en-US" dirty="0" err="1"/>
              <a:t>일때</a:t>
            </a:r>
            <a:r>
              <a:rPr lang="ko-KR" altLang="en-US" dirty="0"/>
              <a:t> 들여쓰기 세로라인이 맞아야 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명령문 블록은 명령문의 몸체</a:t>
            </a:r>
            <a:r>
              <a:rPr lang="en-US" altLang="ko-KR" dirty="0"/>
              <a:t>(body)</a:t>
            </a:r>
            <a:r>
              <a:rPr lang="ko-KR" altLang="en-US" dirty="0"/>
              <a:t>라고도 한다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96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3D87C-FA79-7F46-9E14-2369DA86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2455"/>
            <a:ext cx="7886700" cy="1325563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들여쓰기</a:t>
            </a:r>
            <a:endParaRPr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772BB-90D6-6642-9FB5-068FB71F0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조건문에</a:t>
            </a:r>
            <a:r>
              <a:rPr kumimoji="1" lang="ko-KR" altLang="en-US" dirty="0"/>
              <a:t> 해당하는 코드는 들여쓰기를 사용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들여쓰기에 따라 </a:t>
            </a:r>
            <a:r>
              <a:rPr kumimoji="1" lang="ko-Kore-KR" altLang="en-US" dirty="0"/>
              <a:t>각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조건문에</a:t>
            </a:r>
            <a:r>
              <a:rPr kumimoji="1" lang="ko-KR" altLang="en-US" dirty="0"/>
              <a:t> 대해 해당하는 영역이 어디까지 인지 알 수 있다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들여쓰기 하는 코드가 여러 개 일 수 있다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들여쓰기 된 코드들 모두가 해당 </a:t>
            </a:r>
            <a:r>
              <a:rPr kumimoji="1" lang="ko-KR" altLang="en-US" dirty="0" err="1"/>
              <a:t>조건문에</a:t>
            </a:r>
            <a:r>
              <a:rPr kumimoji="1" lang="ko-KR" altLang="en-US" dirty="0"/>
              <a:t> 속해있다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11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 들여쓰기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    &gt;&gt;&gt; count = 10</a:t>
            </a:r>
          </a:p>
          <a:p>
            <a:pPr marL="0" indent="0">
              <a:buNone/>
            </a:pPr>
            <a:r>
              <a:rPr lang="en-US" altLang="ko-KR" dirty="0"/>
              <a:t>     &gt;&gt;&gt; if  count &gt;=10 </a:t>
            </a:r>
            <a:r>
              <a:rPr lang="en-US" altLang="ko-KR" sz="2800" dirty="0">
                <a:solidFill>
                  <a:schemeClr val="accent2"/>
                </a:solidFill>
              </a:rPr>
              <a:t>:  </a:t>
            </a:r>
            <a:r>
              <a:rPr lang="en-US" altLang="ko-KR" sz="1800" b="0" dirty="0">
                <a:solidFill>
                  <a:schemeClr val="accent2"/>
                </a:solidFill>
              </a:rPr>
              <a:t>     ## </a:t>
            </a:r>
            <a:r>
              <a:rPr lang="ko-KR" altLang="en-US" sz="1800" b="0" dirty="0" smtClean="0">
                <a:solidFill>
                  <a:schemeClr val="accent2"/>
                </a:solidFill>
              </a:rPr>
              <a:t>조건은 콜론으로</a:t>
            </a:r>
            <a:r>
              <a:rPr lang="en-US" altLang="ko-KR" sz="1800" b="0" dirty="0" smtClean="0">
                <a:solidFill>
                  <a:schemeClr val="accent2"/>
                </a:solidFill>
              </a:rPr>
              <a:t> </a:t>
            </a:r>
            <a:r>
              <a:rPr lang="ko-KR" altLang="en-US" sz="1800" b="0" dirty="0">
                <a:solidFill>
                  <a:schemeClr val="accent2"/>
                </a:solidFill>
              </a:rPr>
              <a:t>종료</a:t>
            </a:r>
            <a:r>
              <a:rPr lang="en-US" altLang="ko-KR" sz="1800" b="0" dirty="0">
                <a:solidFill>
                  <a:schemeClr val="accent2"/>
                </a:solidFill>
              </a:rPr>
              <a:t>   </a:t>
            </a:r>
          </a:p>
          <a:p>
            <a:pPr marL="0" indent="0">
              <a:buNone/>
            </a:pPr>
            <a:r>
              <a:rPr lang="en-US" altLang="ko-KR" dirty="0"/>
              <a:t>	         </a:t>
            </a:r>
            <a:r>
              <a:rPr lang="en-US" altLang="ko-KR" dirty="0" smtClean="0"/>
              <a:t> </a:t>
            </a:r>
            <a:r>
              <a:rPr lang="en-US" altLang="ko-KR" dirty="0"/>
              <a:t>count = 0</a:t>
            </a:r>
          </a:p>
          <a:p>
            <a:pPr marL="0" indent="0">
              <a:buNone/>
            </a:pPr>
            <a:r>
              <a:rPr lang="ko-KR" altLang="en-US" sz="1800" b="0" dirty="0">
                <a:solidFill>
                  <a:schemeClr val="accent2"/>
                </a:solidFill>
              </a:rPr>
              <a:t>들여쓰기</a:t>
            </a:r>
            <a:r>
              <a:rPr lang="ko-KR" altLang="en-US" dirty="0"/>
              <a:t>     </a:t>
            </a:r>
            <a:r>
              <a:rPr lang="en-US" altLang="ko-KR" dirty="0"/>
              <a:t>print(“=“ * 25)</a:t>
            </a:r>
          </a:p>
          <a:p>
            <a:pPr marL="0" indent="0">
              <a:buNone/>
            </a:pPr>
            <a:r>
              <a:rPr lang="en-US" altLang="ko-KR" dirty="0"/>
              <a:t>	          </a:t>
            </a:r>
            <a:r>
              <a:rPr lang="en-US" altLang="ko-KR" dirty="0" smtClean="0"/>
              <a:t> print</a:t>
            </a:r>
            <a:r>
              <a:rPr lang="en-US" altLang="ko-KR" dirty="0"/>
              <a:t>(“</a:t>
            </a:r>
            <a:r>
              <a:rPr lang="ko-KR" altLang="en-US" dirty="0"/>
              <a:t>다시 처음부터 시작합니다</a:t>
            </a:r>
            <a:r>
              <a:rPr lang="en-US" altLang="ko-KR" dirty="0"/>
              <a:t>”)</a:t>
            </a:r>
          </a:p>
          <a:p>
            <a:pPr marL="0" indent="0">
              <a:buNone/>
            </a:pPr>
            <a:r>
              <a:rPr lang="en-US" altLang="ko-KR" dirty="0"/>
              <a:t>	           </a:t>
            </a:r>
            <a:r>
              <a:rPr lang="en-US" altLang="ko-KR" dirty="0" smtClean="0"/>
              <a:t>print</a:t>
            </a:r>
            <a:r>
              <a:rPr lang="en-US" altLang="ko-KR" dirty="0"/>
              <a:t>(“=“ * 25)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27700" y="1954074"/>
            <a:ext cx="6904983" cy="3200973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화살표 연결선 5"/>
          <p:cNvCxnSpPr>
            <a:cxnSpLocks/>
          </p:cNvCxnSpPr>
          <p:nvPr/>
        </p:nvCxnSpPr>
        <p:spPr>
          <a:xfrm>
            <a:off x="1404458" y="3284937"/>
            <a:ext cx="64747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위쪽 화살표 설명선 8"/>
          <p:cNvSpPr/>
          <p:nvPr/>
        </p:nvSpPr>
        <p:spPr>
          <a:xfrm>
            <a:off x="634371" y="4736661"/>
            <a:ext cx="3080720" cy="1034473"/>
          </a:xfrm>
          <a:prstGeom prst="upArrowCallou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들여쓰기 한 명령어 </a:t>
            </a:r>
            <a:r>
              <a:rPr lang="en-US" altLang="ko-KR" dirty="0">
                <a:solidFill>
                  <a:schemeClr val="tx1"/>
                </a:solidFill>
              </a:rPr>
              <a:t>block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0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D8A985E9-39AF-CF4C-B9B2-71BF60F59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28" y="2107074"/>
            <a:ext cx="4985633" cy="309155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76C8E4-AB9F-014C-AE17-D990737A2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28" y="2252465"/>
            <a:ext cx="7487209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lang="en-US" altLang="ko-KR" sz="1600" dirty="0">
                <a:ea typeface="+mj-ea"/>
              </a:rPr>
              <a:t>x=10</a:t>
            </a:r>
            <a:endParaRPr lang="en" altLang="ko-Kore-KR" sz="1600" dirty="0">
              <a:ea typeface="+mj-ea"/>
            </a:endParaRPr>
          </a:p>
          <a:p>
            <a:pPr lvl="0" indent="209550" eaLnBrk="0" latinLnBrk="0" hangingPunct="0"/>
            <a:endParaRPr lang="en" altLang="ko-Kore-KR" sz="1600" dirty="0">
              <a:ea typeface="+mj-ea"/>
            </a:endParaRPr>
          </a:p>
          <a:p>
            <a:pPr lvl="0" indent="209550" eaLnBrk="0" latinLnBrk="0" hangingPunct="0"/>
            <a:r>
              <a:rPr lang="en" altLang="ko-Kore-KR" sz="1600" dirty="0">
                <a:ea typeface="+mj-ea"/>
              </a:rPr>
              <a:t>if x==10:      </a:t>
            </a:r>
          </a:p>
          <a:p>
            <a:pPr lvl="0" indent="209550" eaLnBrk="0" latinLnBrk="0" hangingPunct="0"/>
            <a:r>
              <a:rPr lang="ko-KR" altLang="en-US" sz="1600" dirty="0">
                <a:ea typeface="+mj-ea"/>
              </a:rPr>
              <a:t>    </a:t>
            </a:r>
            <a:r>
              <a:rPr lang="en" altLang="ko-Kore-KR" sz="1600" dirty="0">
                <a:ea typeface="+mj-ea"/>
              </a:rPr>
              <a:t>print(</a:t>
            </a:r>
            <a:r>
              <a:rPr lang="en-US" altLang="ko-KR" sz="1600" dirty="0">
                <a:ea typeface="+mj-ea"/>
              </a:rPr>
              <a:t>’x</a:t>
            </a:r>
            <a:r>
              <a:rPr lang="ko-KR" altLang="en-US" sz="1600" dirty="0">
                <a:ea typeface="+mj-ea"/>
              </a:rPr>
              <a:t>는 </a:t>
            </a:r>
            <a:r>
              <a:rPr lang="en-US" altLang="ko-KR" sz="1600" dirty="0">
                <a:ea typeface="+mj-ea"/>
              </a:rPr>
              <a:t>10</a:t>
            </a:r>
            <a:r>
              <a:rPr lang="ko-KR" altLang="en-US" sz="1600" dirty="0">
                <a:ea typeface="+mj-ea"/>
              </a:rPr>
              <a:t>이 맞습니다</a:t>
            </a:r>
            <a:r>
              <a:rPr lang="en-US" altLang="ko-KR" sz="1600" dirty="0">
                <a:ea typeface="+mj-ea"/>
              </a:rPr>
              <a:t>.’)</a:t>
            </a:r>
          </a:p>
          <a:p>
            <a:pPr lvl="0" indent="209550" eaLnBrk="0" latinLnBrk="0" hangingPunct="0"/>
            <a:endParaRPr lang="en-US" altLang="ko-Kore-KR" sz="1600" dirty="0">
              <a:ea typeface="+mj-ea"/>
            </a:endParaRPr>
          </a:p>
          <a:p>
            <a:pPr lvl="0" indent="209550" eaLnBrk="0" latinLnBrk="0" hangingPunct="0"/>
            <a:endParaRPr lang="en-US" altLang="ko-Kore-KR" sz="1600" dirty="0">
              <a:ea typeface="+mj-ea"/>
            </a:endParaRPr>
          </a:p>
          <a:p>
            <a:pPr lvl="0" indent="209550" eaLnBrk="0" latinLnBrk="0" hangingPunct="0"/>
            <a:r>
              <a:rPr lang="en-US" altLang="ko-KR" sz="1600" dirty="0">
                <a:ea typeface="+mj-ea"/>
              </a:rPr>
              <a:t>x=5</a:t>
            </a:r>
          </a:p>
          <a:p>
            <a:pPr lvl="0" indent="209550" eaLnBrk="0" latinLnBrk="0" hangingPunct="0"/>
            <a:endParaRPr lang="en" altLang="ko-Kore-KR" sz="1600" dirty="0"/>
          </a:p>
          <a:p>
            <a:pPr lvl="0" indent="209550" eaLnBrk="0" latinLnBrk="0" hangingPunct="0"/>
            <a:r>
              <a:rPr lang="en-US" altLang="ko-KR" sz="1600" dirty="0"/>
              <a:t>if </a:t>
            </a:r>
            <a:r>
              <a:rPr lang="en-US" altLang="ko-KR" sz="1600" dirty="0" smtClean="0"/>
              <a:t>x%3 != 0</a:t>
            </a:r>
            <a:r>
              <a:rPr lang="en" altLang="ko-Kore-KR" sz="1600" dirty="0"/>
              <a:t>:      </a:t>
            </a:r>
          </a:p>
          <a:p>
            <a:pPr lvl="0" indent="209550" eaLnBrk="0" latinLnBrk="0" hangingPunct="0"/>
            <a:r>
              <a:rPr lang="ko-KR" altLang="en-US" sz="1600" dirty="0"/>
              <a:t>    </a:t>
            </a:r>
            <a:r>
              <a:rPr lang="en" altLang="ko-Kore-KR" sz="1600" dirty="0"/>
              <a:t>print(</a:t>
            </a:r>
            <a:r>
              <a:rPr lang="en-US" altLang="ko-Kore-KR" sz="1600" dirty="0"/>
              <a:t>‘x</a:t>
            </a:r>
            <a:r>
              <a:rPr lang="ko-KR" altLang="en-US" sz="1600" dirty="0"/>
              <a:t>는 </a:t>
            </a:r>
            <a:r>
              <a:rPr lang="en-US" altLang="ko-KR" sz="1600" dirty="0"/>
              <a:t>3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나누어 떨어지지 않습니다</a:t>
            </a:r>
            <a:r>
              <a:rPr lang="en-US" altLang="ko-KR" sz="1600" dirty="0"/>
              <a:t>.’)</a:t>
            </a:r>
          </a:p>
          <a:p>
            <a:pPr lvl="0" indent="209550" eaLnBrk="0" latinLnBrk="0" hangingPunct="0"/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A69F98-8789-D64C-8581-129955A1F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466" y="4925166"/>
            <a:ext cx="3801559" cy="8649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81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6123</TotalTime>
  <Words>540</Words>
  <Application>Microsoft Office PowerPoint</Application>
  <PresentationFormat>화면 슬라이드 쇼(4:3)</PresentationFormat>
  <Paragraphs>136</Paragraphs>
  <Slides>15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함초롬바탕</vt:lpstr>
      <vt:lpstr>Arial</vt:lpstr>
      <vt:lpstr>Century Gothic</vt:lpstr>
      <vt:lpstr>Wingdings</vt:lpstr>
      <vt:lpstr>Wingdings 3</vt:lpstr>
      <vt:lpstr>이온</vt:lpstr>
      <vt:lpstr>조건문, if() 3주차_02_01</vt:lpstr>
      <vt:lpstr>학습목표</vt:lpstr>
      <vt:lpstr>조건문이란?</vt:lpstr>
      <vt:lpstr>조건문의 종류</vt:lpstr>
      <vt:lpstr>if문</vt:lpstr>
      <vt:lpstr>if문 사용방법</vt:lpstr>
      <vt:lpstr>조건문 들여쓰기</vt:lpstr>
      <vt:lpstr>if문 들여쓰기 </vt:lpstr>
      <vt:lpstr>if문 예제 1</vt:lpstr>
      <vt:lpstr>if문 예제 2</vt:lpstr>
      <vt:lpstr>연습문제 1</vt:lpstr>
      <vt:lpstr>연습문제 1 답안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400</cp:revision>
  <dcterms:created xsi:type="dcterms:W3CDTF">2015-11-07T02:06:58Z</dcterms:created>
  <dcterms:modified xsi:type="dcterms:W3CDTF">2022-12-20T05:55:28Z</dcterms:modified>
</cp:coreProperties>
</file>