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8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38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406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7C69-8DBD-4552-877C-0B977F8DC98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154F-3DD7-4F7C-AA64-360E668E1D0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E54-A38D-413A-8324-4749F41B147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D112-EBD6-49B7-968B-E3CFD6FFC20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CDC5-56AE-48C4-9DE9-E9CFB48591F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3D67-3823-4F3A-A48A-3CAEB35F1C1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5395-3160-4086-B63E-19BE763CAC9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2BAF-0F11-4551-8FA4-A4E15A33725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BECB-43F1-451B-A664-3F3E2ED6D07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A2AF-B5C2-4B64-84AC-F9BBAC61830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2150-099A-4494-9DCB-777D3B7CFED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9FAF-4C8E-4850-B500-1BD4E373A7E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432B-2619-48D1-914B-7B2DB5EAD43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842F-79FD-4CE6-B2A0-3E1F49657C7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C573-3ACF-4629-811F-639DF5F780A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C033-E239-46D0-AECF-D8D0AC29F4C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EA82-DEAF-4845-BC3B-50AB7C89E4A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EF5431-F097-4526-B9BB-A5C562FE610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</a:rPr>
              <a:t>if~elif</a:t>
            </a:r>
            <a:r>
              <a:rPr lang="en-US" altLang="ko-KR" sz="4400" b="1" dirty="0">
                <a:solidFill>
                  <a:schemeClr val="bg1"/>
                </a:solidFill>
              </a:rPr>
              <a:t>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421" y="483309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2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 smtClean="0"/>
              <a:t>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1809" y="2095515"/>
            <a:ext cx="6375739" cy="35512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01809" y="2377361"/>
            <a:ext cx="6101243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subject = ['</a:t>
            </a:r>
            <a:r>
              <a:rPr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korean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', 'math', '</a:t>
            </a:r>
            <a:r>
              <a:rPr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english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', 'society', 'science']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sub = input("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좋아하는 과목을 입력하세요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sub in subject :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과목이 리스트에 있습니다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과목이 리스트에 없습니다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806678-351C-4949-9C43-F4D7D7CD6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42" y="4872692"/>
            <a:ext cx="3761414" cy="777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2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76577" y="1876185"/>
            <a:ext cx="7058470" cy="417678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89491" y="2021097"/>
            <a:ext cx="723310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ruits = ['apple', 'banana', 'grape', 'orange', 'strawberry']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= input("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좋아하는 과일을 입력하세요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in fruits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과일이 목록에 있습니다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== 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없음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"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과일을 먹어보세요 분명히 좋아하게 될 겁니다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과일이 목록에 없습니다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97" y="4585146"/>
            <a:ext cx="3238366" cy="16832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6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 </a:t>
            </a:r>
            <a:r>
              <a:rPr lang="en-US" altLang="ko-KR" dirty="0"/>
              <a:t>4 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76577" y="1876185"/>
            <a:ext cx="5434055" cy="4045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103500" y="2089190"/>
            <a:ext cx="61012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blood=input</a:t>
            </a:r>
            <a:r>
              <a:rPr lang="en" altLang="ko-Kore-KR" sz="1600" dirty="0" smtClean="0">
                <a:ea typeface="+mj-ea"/>
              </a:rPr>
              <a:t>(</a:t>
            </a:r>
            <a:r>
              <a:rPr lang="en-US" altLang="ko-KR" sz="1600" dirty="0" smtClean="0">
                <a:ea typeface="+mj-ea"/>
              </a:rPr>
              <a:t>'</a:t>
            </a:r>
            <a:r>
              <a:rPr lang="ko-KR" altLang="en-US" sz="1600" dirty="0" smtClean="0">
                <a:ea typeface="+mj-ea"/>
              </a:rPr>
              <a:t>혈액형 입력 </a:t>
            </a:r>
            <a:r>
              <a:rPr lang="en-US" altLang="ko-KR" sz="1600" dirty="0" smtClean="0">
                <a:ea typeface="+mj-ea"/>
              </a:rPr>
              <a:t>: “</a:t>
            </a:r>
            <a:r>
              <a:rPr lang="en" altLang="ko-Kore-KR" sz="1600" dirty="0" smtClean="0">
                <a:ea typeface="+mj-ea"/>
              </a:rPr>
              <a:t>)</a:t>
            </a:r>
            <a:endParaRPr lang="en" altLang="ko-Kore-KR" sz="1600" dirty="0">
              <a:ea typeface="+mj-ea"/>
            </a:endParaRP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if blood=='A':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print('A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 err="1">
                <a:ea typeface="+mj-ea"/>
              </a:rPr>
              <a:t>elif</a:t>
            </a:r>
            <a:r>
              <a:rPr lang="en" altLang="ko-Kore-KR" sz="1600" dirty="0">
                <a:ea typeface="+mj-ea"/>
              </a:rPr>
              <a:t> blood=='B':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print('B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elif blood</a:t>
            </a:r>
            <a:r>
              <a:rPr lang="en" altLang="ko-Kore-KR" sz="1600" dirty="0" smtClean="0">
                <a:ea typeface="+mj-ea"/>
              </a:rPr>
              <a:t>==‘O':</a:t>
            </a:r>
            <a:endParaRPr lang="en" altLang="ko-Kore-KR" sz="1600" dirty="0">
              <a:ea typeface="+mj-ea"/>
            </a:endParaRP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print('O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else: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print('AB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C1CC2-48B8-D048-83ED-94FD745E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1" y="4317437"/>
            <a:ext cx="2526030" cy="1295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1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받아서 변수 </a:t>
            </a:r>
            <a:r>
              <a:rPr lang="en-US" altLang="ko-KR" dirty="0"/>
              <a:t>age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가 </a:t>
            </a:r>
            <a:r>
              <a:rPr lang="en-US" altLang="ko-KR" dirty="0"/>
              <a:t>18</a:t>
            </a:r>
            <a:r>
              <a:rPr lang="ko-KR" altLang="en-US" dirty="0"/>
              <a:t>세 미만이면 미성년자라고 출력하고 </a:t>
            </a:r>
            <a:r>
              <a:rPr lang="en-US" altLang="ko-KR" dirty="0"/>
              <a:t>18</a:t>
            </a:r>
            <a:r>
              <a:rPr lang="ko-KR" altLang="en-US" dirty="0"/>
              <a:t>보다 크고 </a:t>
            </a:r>
            <a:r>
              <a:rPr lang="en-US" altLang="ko-KR" dirty="0"/>
              <a:t>60</a:t>
            </a:r>
            <a:r>
              <a:rPr lang="ko-KR" altLang="en-US" dirty="0"/>
              <a:t>세 미만이면 장년</a:t>
            </a:r>
            <a:r>
              <a:rPr lang="en-US" altLang="ko-KR" dirty="0"/>
              <a:t>, 60</a:t>
            </a:r>
            <a:r>
              <a:rPr lang="ko-KR" altLang="en-US" dirty="0"/>
              <a:t>세 이상이면 노년이라고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5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5"/>
            <a:ext cx="5874657" cy="347238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351048"/>
            <a:ext cx="49079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age 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(input</a:t>
            </a:r>
            <a:r>
              <a:rPr lang="en-US" altLang="ko-KR" sz="1600" dirty="0"/>
              <a:t>("</a:t>
            </a:r>
            <a:r>
              <a:rPr lang="ko-KR" altLang="en-US" sz="1600" dirty="0"/>
              <a:t>나이를 입력하세요 </a:t>
            </a:r>
            <a:r>
              <a:rPr lang="en-US" altLang="ko-KR" sz="1600" dirty="0"/>
              <a:t>: </a:t>
            </a:r>
            <a:r>
              <a:rPr lang="en-US" altLang="ko-KR" sz="1600" dirty="0" smtClean="0"/>
              <a:t>“))</a:t>
            </a:r>
            <a:r>
              <a:rPr lang="en" altLang="ko-Kore-KR" sz="1600" dirty="0"/>
              <a:t> 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R" sz="1600" dirty="0"/>
              <a:t>age</a:t>
            </a:r>
            <a:r>
              <a:rPr lang="ko-KR" altLang="en-US" sz="1600" dirty="0"/>
              <a:t> </a:t>
            </a:r>
            <a:r>
              <a:rPr lang="en" altLang="ko-Kore-KR" sz="1600" dirty="0"/>
              <a:t>&lt; 1</a:t>
            </a:r>
            <a:r>
              <a:rPr lang="en-US" altLang="ko-KR" sz="1600" dirty="0"/>
              <a:t>8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/>
              <a:t>미성년자 입니다</a:t>
            </a:r>
            <a:r>
              <a:rPr lang="en-US" altLang="ko-KR" sz="1600" dirty="0"/>
              <a:t>")</a:t>
            </a:r>
          </a:p>
          <a:p>
            <a:pPr lvl="0" indent="209550" eaLnBrk="0" latinLnBrk="0" hangingPunct="0"/>
            <a:r>
              <a:rPr lang="en-US" altLang="ko-KR" sz="1600" dirty="0" err="1"/>
              <a:t>elif</a:t>
            </a:r>
            <a:r>
              <a:rPr lang="en-US" altLang="ko-KR" sz="1600" dirty="0"/>
              <a:t> age &lt; 60:</a:t>
            </a:r>
          </a:p>
          <a:p>
            <a:pPr indent="209550" eaLnBrk="0" hangingPunct="0"/>
            <a:r>
              <a:rPr lang="en" altLang="ko-Kore-KR" sz="1600" dirty="0"/>
              <a:t>     print( </a:t>
            </a:r>
            <a:r>
              <a:rPr lang="en-US" altLang="ko-KR" sz="1600" dirty="0"/>
              <a:t>“</a:t>
            </a:r>
            <a:r>
              <a:rPr lang="ko-KR" altLang="en-US" sz="1600" dirty="0"/>
              <a:t>장년 입니다</a:t>
            </a:r>
            <a:r>
              <a:rPr lang="en-US" altLang="ko-KR" sz="1600" dirty="0"/>
              <a:t>”)</a:t>
            </a:r>
          </a:p>
          <a:p>
            <a:pPr lvl="0" indent="209550" eaLnBrk="0" latinLnBrk="0" hangingPunct="0"/>
            <a:r>
              <a:rPr lang="en-US" altLang="ko-KR" sz="1600" dirty="0"/>
              <a:t>else: </a:t>
            </a:r>
            <a:endParaRPr lang="en" altLang="ko-Kore-KR" sz="1600" dirty="0"/>
          </a:p>
          <a:p>
            <a:pPr lvl="0" indent="209550" ea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ore-KR" sz="1600" dirty="0" smtClean="0"/>
              <a:t>“</a:t>
            </a:r>
            <a:r>
              <a:rPr lang="ko-KR" altLang="en-US" sz="1600" dirty="0" smtClean="0"/>
              <a:t>노년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여러 개의 조건에 따라 처리 과정이 다른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r>
              <a:rPr lang="en-US" altLang="ko-KR" dirty="0"/>
              <a:t>i</a:t>
            </a:r>
            <a:r>
              <a:rPr lang="en-US" altLang="ko-KR" dirty="0" smtClean="0"/>
              <a:t>n operator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5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if~elif</a:t>
            </a:r>
            <a:r>
              <a:rPr lang="en-US" altLang="ko-KR" dirty="0"/>
              <a:t> </a:t>
            </a:r>
            <a:r>
              <a:rPr lang="ko-KR" altLang="en-US" dirty="0" err="1"/>
              <a:t>조건절을</a:t>
            </a:r>
            <a:r>
              <a:rPr lang="en-US" altLang="ko-KR" dirty="0"/>
              <a:t> </a:t>
            </a:r>
            <a:r>
              <a:rPr lang="ko-KR" altLang="en-US" dirty="0" smtClean="0"/>
              <a:t>사용하는 예시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ko-KR" altLang="en-US" dirty="0" err="1" smtClean="0"/>
              <a:t>말해보시오</a:t>
            </a:r>
            <a:endParaRPr lang="en-US" altLang="ko-KR" dirty="0"/>
          </a:p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operator </a:t>
            </a:r>
            <a:r>
              <a:rPr lang="ko-KR" altLang="en-US" dirty="0"/>
              <a:t>는 리스트와 문자열에서 모두 사용할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1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if~elif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en-US" altLang="ko-KR" dirty="0" err="1"/>
              <a:t>if~elif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r>
              <a:rPr lang="ko-KR" altLang="en-US" dirty="0" smtClean="0"/>
              <a:t>예제로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if~elif</a:t>
            </a:r>
            <a:r>
              <a:rPr lang="en-US" altLang="ko-KR" dirty="0" smtClean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 smtClean="0"/>
              <a:t>활용하기</a:t>
            </a:r>
            <a:endParaRPr lang="en-US" altLang="ko-KR" dirty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</a:t>
            </a:r>
            <a:r>
              <a:rPr lang="ko-KR" altLang="en-US" dirty="0"/>
              <a:t>활용 시 </a:t>
            </a:r>
            <a:r>
              <a:rPr lang="en-US" altLang="ko-KR" dirty="0" smtClean="0"/>
              <a:t>in </a:t>
            </a:r>
            <a:r>
              <a:rPr lang="en-US" altLang="ko-KR" dirty="0" smtClean="0"/>
              <a:t>operator</a:t>
            </a:r>
            <a:r>
              <a:rPr lang="ko-KR" altLang="en-US" dirty="0" smtClean="0"/>
              <a:t>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조건이 </a:t>
            </a:r>
            <a:r>
              <a:rPr lang="ko-KR" altLang="en-US" dirty="0" err="1"/>
              <a:t>두개</a:t>
            </a:r>
            <a:r>
              <a:rPr lang="ko-KR" altLang="en-US" dirty="0"/>
              <a:t> 이상의 그룹으로</a:t>
            </a:r>
            <a:r>
              <a:rPr lang="en-US" altLang="ko-KR" dirty="0"/>
              <a:t> </a:t>
            </a:r>
            <a:r>
              <a:rPr lang="ko-KR" altLang="en-US" dirty="0"/>
              <a:t>나눌 수 있는 경우에 사용한다</a:t>
            </a:r>
            <a:endParaRPr lang="en-US" altLang="ko-KR" dirty="0"/>
          </a:p>
          <a:p>
            <a:r>
              <a:rPr lang="ko-KR" altLang="en-US" dirty="0"/>
              <a:t>조건이 구간으로 나누어지는 경우</a:t>
            </a:r>
            <a:endParaRPr lang="en-US" altLang="ko-KR" dirty="0"/>
          </a:p>
          <a:p>
            <a:pPr lvl="1"/>
            <a:r>
              <a:rPr lang="ko-KR" altLang="en-US" dirty="0"/>
              <a:t>성적분포</a:t>
            </a:r>
            <a:r>
              <a:rPr lang="en-US" altLang="ko-KR" dirty="0"/>
              <a:t>, </a:t>
            </a:r>
            <a:r>
              <a:rPr lang="ko-KR" altLang="en-US" dirty="0"/>
              <a:t>부동산 거래금액 대별 </a:t>
            </a:r>
            <a:r>
              <a:rPr lang="ko-KR" altLang="en-US" dirty="0" err="1"/>
              <a:t>수수료등</a:t>
            </a:r>
            <a:endParaRPr lang="en-US" altLang="ko-KR" dirty="0"/>
          </a:p>
          <a:p>
            <a:r>
              <a:rPr lang="ko-KR" altLang="en-US" dirty="0"/>
              <a:t>연속되는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“else if”</a:t>
            </a:r>
            <a:r>
              <a:rPr lang="ko-KR" altLang="en-US" dirty="0"/>
              <a:t>의 </a:t>
            </a:r>
            <a:r>
              <a:rPr lang="ko-KR" altLang="en-US" dirty="0" err="1"/>
              <a:t>축약어</a:t>
            </a:r>
            <a:endParaRPr lang="en-US" altLang="ko-KR" dirty="0"/>
          </a:p>
          <a:p>
            <a:pPr lvl="1"/>
            <a:r>
              <a:rPr lang="ko-KR" altLang="en-US" dirty="0"/>
              <a:t>정확히 하나의 분기가 실행된다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ko-KR" altLang="en-US" dirty="0"/>
              <a:t>문을 몇 번이고 사용할 수 있다</a:t>
            </a:r>
            <a:endParaRPr lang="en-US" altLang="ko-KR" dirty="0"/>
          </a:p>
          <a:p>
            <a:pPr lvl="1"/>
            <a:r>
              <a:rPr lang="ko-KR" altLang="en-US" dirty="0"/>
              <a:t>마지막 분기에서는 </a:t>
            </a:r>
            <a:r>
              <a:rPr lang="en-US" altLang="ko-KR" dirty="0"/>
              <a:t>else </a:t>
            </a:r>
            <a:r>
              <a:rPr lang="ko-KR" altLang="en-US" dirty="0"/>
              <a:t>문으로 </a:t>
            </a:r>
            <a:r>
              <a:rPr lang="ko-KR" altLang="en-US" dirty="0" smtClean="0"/>
              <a:t>이루어진다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 smtClean="0"/>
              <a:t>문 기술 방법</a:t>
            </a: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FFAA56F-35DF-4245-A636-E02AC45D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53" y="1853248"/>
            <a:ext cx="6739724" cy="40708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68E3FAF-2779-954C-B825-919D800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95" y="2085994"/>
            <a:ext cx="748720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x = </a:t>
            </a:r>
            <a:r>
              <a:rPr lang="en-US" altLang="ko-KR" sz="1600" dirty="0" err="1" smtClean="0">
                <a:ea typeface="+mj-ea"/>
              </a:rPr>
              <a:t>int</a:t>
            </a:r>
            <a:r>
              <a:rPr lang="en-US" altLang="ko-KR" sz="1600" dirty="0" smtClean="0">
                <a:ea typeface="+mj-ea"/>
              </a:rPr>
              <a:t>(input(“</a:t>
            </a:r>
            <a:r>
              <a:rPr lang="ko-KR" altLang="en-US" sz="1600" dirty="0" smtClean="0">
                <a:ea typeface="+mj-ea"/>
              </a:rPr>
              <a:t>정수를 입력 하시오 </a:t>
            </a:r>
            <a:r>
              <a:rPr lang="en-US" altLang="ko-KR" sz="1600" dirty="0" smtClean="0">
                <a:ea typeface="+mj-ea"/>
              </a:rPr>
              <a:t>: “))</a:t>
            </a:r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if x </a:t>
            </a:r>
            <a:r>
              <a:rPr lang="en" altLang="ko-Kore-KR" sz="1600" dirty="0" smtClean="0">
                <a:ea typeface="+mj-ea"/>
              </a:rPr>
              <a:t>&gt; 10</a:t>
            </a:r>
            <a:r>
              <a:rPr lang="en-US" altLang="ko-KR" sz="1600" dirty="0" smtClean="0">
                <a:ea typeface="+mj-ea"/>
              </a:rPr>
              <a:t>0</a:t>
            </a:r>
            <a:r>
              <a:rPr lang="en" altLang="ko-Kore-KR" sz="1600" dirty="0" smtClean="0">
                <a:solidFill>
                  <a:srgbClr val="FF0000"/>
                </a:solidFill>
                <a:ea typeface="+mj-ea"/>
              </a:rPr>
              <a:t>: </a:t>
            </a:r>
            <a:endParaRPr lang="en" altLang="ko-Kore-KR" sz="1600" dirty="0">
              <a:solidFill>
                <a:srgbClr val="FF0000"/>
              </a:solidFill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</a:t>
            </a:r>
            <a:r>
              <a:rPr lang="en" altLang="ko-Kore-KR" sz="1600" dirty="0" smtClean="0">
                <a:ea typeface="+mj-ea"/>
              </a:rPr>
              <a:t>print(‘</a:t>
            </a:r>
            <a:r>
              <a:rPr lang="ko-KR" altLang="en-US" sz="1600" dirty="0" smtClean="0">
                <a:ea typeface="+mj-ea"/>
              </a:rPr>
              <a:t>처리할 수 없는 수</a:t>
            </a:r>
            <a:r>
              <a:rPr lang="en-US" altLang="ko-KR" sz="1600" dirty="0" smtClean="0">
                <a:ea typeface="+mj-ea"/>
              </a:rPr>
              <a:t>’)</a:t>
            </a:r>
          </a:p>
          <a:p>
            <a:pPr lvl="0" indent="209550" eaLnBrk="0" latinLnBrk="0" hangingPunct="0"/>
            <a:r>
              <a:rPr lang="en-US" altLang="ko-KR" sz="1600" dirty="0" err="1" smtClean="0">
                <a:ea typeface="+mj-ea"/>
              </a:rPr>
              <a:t>elif</a:t>
            </a:r>
            <a:r>
              <a:rPr lang="en-US" altLang="ko-KR" sz="1600" dirty="0" smtClean="0">
                <a:ea typeface="+mj-ea"/>
              </a:rPr>
              <a:t> x &gt; =80</a:t>
            </a:r>
            <a:r>
              <a:rPr lang="en-US" altLang="ko-KR" sz="1600" dirty="0" smtClean="0">
                <a:solidFill>
                  <a:srgbClr val="FF0000"/>
                </a:solidFill>
                <a:ea typeface="+mj-ea"/>
              </a:rPr>
              <a:t>:</a:t>
            </a:r>
          </a:p>
          <a:p>
            <a:pPr indent="209550" eaLnBrk="0" hangingPunct="0"/>
            <a:r>
              <a:rPr lang="en-US" altLang="ko-KR" sz="1600" dirty="0">
                <a:ea typeface="+mj-ea"/>
              </a:rPr>
              <a:t> </a:t>
            </a:r>
            <a:r>
              <a:rPr lang="en-US" altLang="ko-KR" sz="1600" dirty="0" smtClean="0">
                <a:ea typeface="+mj-ea"/>
              </a:rPr>
              <a:t>     </a:t>
            </a:r>
            <a:r>
              <a:rPr lang="en" altLang="ko-Kore-KR" sz="1600" dirty="0"/>
              <a:t>print</a:t>
            </a:r>
            <a:r>
              <a:rPr lang="en" altLang="ko-Kore-KR" sz="1600" dirty="0" smtClean="0"/>
              <a:t>(‘</a:t>
            </a:r>
            <a:r>
              <a:rPr lang="ko-KR" altLang="en-US" sz="1600" dirty="0" smtClean="0"/>
              <a:t>성적 우수</a:t>
            </a:r>
            <a:r>
              <a:rPr lang="en-US" altLang="ko-KR" sz="1600" dirty="0" smtClean="0"/>
              <a:t>’)</a:t>
            </a:r>
          </a:p>
          <a:p>
            <a:pPr lvl="0" indent="209550" eaLnBrk="0" hangingPunct="0"/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 &gt; </a:t>
            </a:r>
            <a:r>
              <a:rPr lang="en-US" altLang="ko-KR" sz="1600" dirty="0" smtClean="0"/>
              <a:t>=70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indent="209550" eaLnBrk="0" hangingPunct="0"/>
            <a:r>
              <a:rPr lang="en-US" altLang="ko-KR" sz="1600" dirty="0"/>
              <a:t>      </a:t>
            </a:r>
            <a:r>
              <a:rPr lang="en" altLang="ko-Kore-KR" sz="1600" dirty="0"/>
              <a:t>print(‘</a:t>
            </a:r>
            <a:r>
              <a:rPr lang="ko-KR" altLang="en-US" sz="1600" dirty="0"/>
              <a:t>성적 </a:t>
            </a:r>
            <a:r>
              <a:rPr lang="ko-KR" altLang="en-US" sz="1600" dirty="0" smtClean="0"/>
              <a:t>보통</a:t>
            </a:r>
            <a:r>
              <a:rPr lang="en-US" altLang="ko-KR" sz="1600" dirty="0" smtClean="0"/>
              <a:t>’)</a:t>
            </a:r>
            <a:endParaRPr lang="en-US" altLang="ko-KR" sz="1600" dirty="0"/>
          </a:p>
          <a:p>
            <a:pPr lvl="0" indent="209550" eaLnBrk="0" hangingPunct="0"/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 &gt; </a:t>
            </a:r>
            <a:r>
              <a:rPr lang="en-US" altLang="ko-KR" sz="1600" dirty="0" smtClean="0"/>
              <a:t>=60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indent="209550" eaLnBrk="0" hangingPunct="0"/>
            <a:r>
              <a:rPr lang="en-US" altLang="ko-KR" sz="1600" dirty="0"/>
              <a:t>      </a:t>
            </a:r>
            <a:r>
              <a:rPr lang="en" altLang="ko-Kore-KR" sz="1600" dirty="0"/>
              <a:t>print(‘</a:t>
            </a:r>
            <a:r>
              <a:rPr lang="ko-KR" altLang="en-US" sz="1600" dirty="0"/>
              <a:t>성적 </a:t>
            </a:r>
            <a:r>
              <a:rPr lang="ko-KR" altLang="en-US" sz="1600" dirty="0" smtClean="0"/>
              <a:t>양호</a:t>
            </a:r>
            <a:r>
              <a:rPr lang="en-US" altLang="ko-KR" sz="1600" dirty="0" smtClean="0"/>
              <a:t>’)</a:t>
            </a:r>
            <a:endParaRPr lang="en-US" altLang="ko-KR" sz="1600" dirty="0"/>
          </a:p>
          <a:p>
            <a:pPr lvl="0" indent="209550" eaLnBrk="0" latinLnBrk="0" hangingPunct="0"/>
            <a:r>
              <a:rPr lang="en-US" altLang="ko-KR" sz="1600" dirty="0" smtClean="0">
                <a:ea typeface="+mj-ea"/>
              </a:rPr>
              <a:t>e</a:t>
            </a:r>
            <a:r>
              <a:rPr lang="en" altLang="ko-Kore-KR" sz="1600" dirty="0" smtClean="0">
                <a:ea typeface="+mj-ea"/>
              </a:rPr>
              <a:t>lse</a:t>
            </a:r>
            <a:r>
              <a:rPr lang="en" altLang="ko-Kore-KR" sz="1600" dirty="0">
                <a:solidFill>
                  <a:srgbClr val="FF0000"/>
                </a:solidFill>
                <a:ea typeface="+mj-ea"/>
              </a:rPr>
              <a:t>: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 print(</a:t>
            </a:r>
            <a:r>
              <a:rPr lang="en-US" altLang="ko-KR" sz="1600" dirty="0" smtClean="0">
                <a:ea typeface="+mj-ea"/>
              </a:rPr>
              <a:t>‘</a:t>
            </a:r>
            <a:r>
              <a:rPr lang="ko-KR" altLang="en-US" sz="1600" dirty="0" smtClean="0">
                <a:ea typeface="+mj-ea"/>
              </a:rPr>
              <a:t>노력 필요</a:t>
            </a:r>
            <a:r>
              <a:rPr lang="en-US" altLang="ko-KR" sz="1600" dirty="0" smtClean="0">
                <a:ea typeface="+mj-ea"/>
              </a:rPr>
              <a:t>')</a:t>
            </a:r>
            <a:endParaRPr kumimoji="0" lang="en-US" altLang="ko-KR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60892" y="1582271"/>
            <a:ext cx="4412553" cy="37914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0892" y="1868697"/>
            <a:ext cx="350917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 smtClean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score 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= 75</a:t>
            </a:r>
          </a:p>
          <a:p>
            <a:pPr lvl="0" indent="209550" eaLnBrk="0" latinLnBrk="0" hangingPunct="0"/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score &gt;= 90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: 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A”) 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&gt;=75: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B”) 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&gt;=60: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C”) 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F”)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27" y="4587903"/>
            <a:ext cx="3574894" cy="1170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0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6"/>
          <p:cNvSpPr txBox="1">
            <a:spLocks/>
          </p:cNvSpPr>
          <p:nvPr/>
        </p:nvSpPr>
        <p:spPr>
          <a:xfrm>
            <a:off x="4834852" y="1705708"/>
            <a:ext cx="3886200" cy="397722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기억하는 값이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기억하는 값보다 작으면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less than 10’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기억하는 값이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기억하는 값보다 크면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‘10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greater than 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값이 같으면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equal to 5’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0815" y="1705708"/>
            <a:ext cx="3655162" cy="28053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82414" y="1798190"/>
            <a:ext cx="35535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x = 5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y = 10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if x &lt;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x, "is less than", y)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ea typeface="맑은 고딕" panose="020B0503020000020004" pitchFamily="50" charset="-127"/>
              </a:rPr>
              <a:t> x &gt;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x, "is greater than", y)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x, "and", y, “is equal to“)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7" y="4511040"/>
            <a:ext cx="2185491" cy="774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5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93486" y="1690688"/>
            <a:ext cx="7451909" cy="38471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4710" y="1689039"/>
            <a:ext cx="753840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# brokers commission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amount=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(input(“Enter your transaction amount : “))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if amount &gt; 1000000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amount * </a:t>
            </a:r>
            <a:r>
              <a:rPr kumimoji="0" lang="en-US" altLang="ko-KR" sz="1600" dirty="0" smtClean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0.05</a:t>
            </a:r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amount &gt; 500000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amount * </a:t>
            </a:r>
            <a:r>
              <a:rPr kumimoji="0" lang="en-US" altLang="ko-KR" sz="1600" dirty="0" smtClean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0.07</a:t>
            </a:r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amount &gt; 200000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amount * </a:t>
            </a:r>
            <a:r>
              <a:rPr kumimoji="0" lang="en-US" altLang="ko-KR" sz="1600" dirty="0" smtClean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0.1</a:t>
            </a:r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15000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print(“Transaction amount = “, amount, “and commission = “,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)</a:t>
            </a:r>
          </a:p>
          <a:p>
            <a:pPr lvl="0" indent="209550" eaLnBrk="0" latinLnBrk="0" hangingPunct="0"/>
            <a:endParaRPr kumimoji="0" lang="en-US" altLang="ko-KR" sz="20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</a:t>
            </a:r>
            <a:r>
              <a:rPr lang="en-US" altLang="ko-KR" dirty="0"/>
              <a:t>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</a:t>
            </a:r>
            <a:endParaRPr lang="en-US" altLang="ko-KR" dirty="0"/>
          </a:p>
          <a:p>
            <a:pPr lvl="1"/>
            <a:r>
              <a:rPr lang="ko-KR" altLang="en-US" dirty="0"/>
              <a:t>리스트에 특정 값이 있는지 체크한다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not</a:t>
            </a:r>
            <a:r>
              <a:rPr lang="ko-KR" altLang="en-US" dirty="0" smtClean="0"/>
              <a:t> </a:t>
            </a:r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리스트에 특정 값이 없는지 체크한다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3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1808" y="1997192"/>
            <a:ext cx="6238490" cy="40496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39054" y="2102057"/>
            <a:ext cx="610124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f= 'banana'</a:t>
            </a:r>
          </a:p>
          <a:p>
            <a:pPr lvl="0" indent="209550" eaLnBrk="0" hangingPunct="0"/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'a' in f 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'a',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</a:p>
          <a:p>
            <a:pPr lvl="0" indent="209550" eaLnBrk="0" hangingPunct="0"/>
            <a:endParaRPr lang="en-US" altLang="ko-KR" sz="16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if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'b' in f: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'b',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</a:p>
          <a:p>
            <a:pPr lvl="0" indent="209550" eaLnBrk="0" hangingPunct="0"/>
            <a:endParaRPr lang="en-US" altLang="ko-KR" sz="1600" dirty="0" smtClean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 smtClean="0">
                <a:solidFill>
                  <a:srgbClr val="000000"/>
                </a:solidFill>
                <a:cs typeface="Consolas" panose="020B0609020204030204" pitchFamily="49" charset="0"/>
              </a:rPr>
              <a:t>if 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'n' in f: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'n',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 'c' not in f: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'c',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없습니다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16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6155</TotalTime>
  <Words>767</Words>
  <Application>Microsoft Office PowerPoint</Application>
  <PresentationFormat>화면 슬라이드 쇼(4:3)</PresentationFormat>
  <Paragraphs>175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굴림</vt:lpstr>
      <vt:lpstr>맑은 고딕</vt:lpstr>
      <vt:lpstr>함초롬바탕</vt:lpstr>
      <vt:lpstr>Arial</vt:lpstr>
      <vt:lpstr>Century Gothic</vt:lpstr>
      <vt:lpstr>Consolas</vt:lpstr>
      <vt:lpstr>Wingdings 3</vt:lpstr>
      <vt:lpstr>이온</vt:lpstr>
      <vt:lpstr>조건문, if~elif() 3주차_02_03</vt:lpstr>
      <vt:lpstr>학습목표</vt:lpstr>
      <vt:lpstr>If ~ elif 문 </vt:lpstr>
      <vt:lpstr>If ~ elif 문 기술 방법</vt:lpstr>
      <vt:lpstr>If ~ elif 문 예제 1</vt:lpstr>
      <vt:lpstr>If ~ elif 문</vt:lpstr>
      <vt:lpstr>If ~ elif 문 예제 2</vt:lpstr>
      <vt:lpstr>문자열, 리스트 in</vt:lpstr>
      <vt:lpstr>문자열 in </vt:lpstr>
      <vt:lpstr>리스트 in</vt:lpstr>
      <vt:lpstr>If ~ elif 문 예제 3</vt:lpstr>
      <vt:lpstr>If ~ elif 문 예제 4 </vt:lpstr>
      <vt:lpstr>연습문제 1</vt:lpstr>
      <vt:lpstr>연습문제 1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414</cp:revision>
  <dcterms:created xsi:type="dcterms:W3CDTF">2015-11-07T02:06:58Z</dcterms:created>
  <dcterms:modified xsi:type="dcterms:W3CDTF">2023-01-24T00:49:02Z</dcterms:modified>
</cp:coreProperties>
</file>