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388" r:id="rId2"/>
    <p:sldId id="38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650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527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A35D-F109-4648-830A-86873F711C4F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7DC7-98C6-493A-8DB3-1B0FAA710C08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3979-48CE-4C08-B0FE-5EC5E1D30B52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A60C2-2033-41C5-A874-0A2EECB227B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9E88-8F28-4850-8DBD-B53283CC578C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F160-1DDD-4659-BF5A-E85A267E56F9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6E836-5D25-4AE2-BA77-B68F81DA9B75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0F87-4F68-4975-B7B6-8BD8E2CCAF0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C20F-D3F9-4E4B-8CEB-3B9E4A3B27A9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7D26-443F-4305-934E-9808E1238BD8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2368-C2D5-4171-8F7B-DE68F60066E2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E98B-E815-4910-95F6-C645F44403D8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54FD-90C5-4C62-92C7-DBA737CA4DFF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BAD4-6C78-4456-9A18-FB605763AF7B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CBF55-DDB3-4B1F-8256-18D9C3BA1B52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01175-A42F-4224-BFF8-D9A96D1E472C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62A6-3865-4BE5-92EC-BEB66110F1FC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C4AF21-C5F8-49ED-9396-CCD3E46C828D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2702" y="2662026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중첩조건문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33595" y="4901923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5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E70E-61B1-4B3F-A7E2-FE460F5A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1772D46-9CAA-4A25-B3A3-702B8FEA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체온을 </a:t>
            </a:r>
            <a:r>
              <a:rPr lang="ko-KR" altLang="en-US" b="0" dirty="0" err="1"/>
              <a:t>입력받은</a:t>
            </a:r>
            <a:r>
              <a:rPr lang="ko-KR" altLang="en-US" b="0" dirty="0"/>
              <a:t> 후</a:t>
            </a:r>
            <a:endParaRPr lang="en-US" altLang="ko-KR" b="0" dirty="0"/>
          </a:p>
          <a:p>
            <a:pPr lvl="1"/>
            <a:r>
              <a:rPr lang="ko-KR" altLang="en-US" b="0" dirty="0"/>
              <a:t>체온이 </a:t>
            </a:r>
            <a:r>
              <a:rPr lang="en-US" altLang="ko-KR" b="0" dirty="0"/>
              <a:t>37.5</a:t>
            </a:r>
            <a:r>
              <a:rPr lang="ko-KR" altLang="en-US" b="0" dirty="0"/>
              <a:t> 이상이면 </a:t>
            </a:r>
            <a:r>
              <a:rPr lang="en-US" altLang="ko-KR" b="0" dirty="0"/>
              <a:t>“</a:t>
            </a:r>
            <a:r>
              <a:rPr lang="ko-KR" altLang="en-US" b="0" dirty="0"/>
              <a:t>고온</a:t>
            </a:r>
            <a:r>
              <a:rPr lang="en-US" altLang="ko-KR" b="0" dirty="0"/>
              <a:t>”</a:t>
            </a:r>
            <a:endParaRPr lang="en-US" altLang="ko-KR" b="0" dirty="0">
              <a:solidFill>
                <a:schemeClr val="accent2"/>
              </a:solidFill>
            </a:endParaRPr>
          </a:p>
          <a:p>
            <a:pPr lvl="1"/>
            <a:r>
              <a:rPr lang="ko-KR" altLang="en-US" b="0" dirty="0"/>
              <a:t>체온이 </a:t>
            </a:r>
            <a:r>
              <a:rPr lang="en-US" altLang="ko-KR" b="0" dirty="0"/>
              <a:t>35.5</a:t>
            </a:r>
            <a:r>
              <a:rPr lang="ko-KR" altLang="en-US" b="0" dirty="0"/>
              <a:t> 이상</a:t>
            </a:r>
            <a:r>
              <a:rPr lang="en-US" altLang="ko-KR" b="0" dirty="0"/>
              <a:t>,</a:t>
            </a:r>
            <a:r>
              <a:rPr lang="ko-KR" altLang="en-US" b="0" dirty="0"/>
              <a:t> </a:t>
            </a:r>
            <a:r>
              <a:rPr lang="en-US" altLang="ko-KR" b="0" dirty="0"/>
              <a:t>37.5</a:t>
            </a:r>
            <a:r>
              <a:rPr lang="ko-KR" altLang="en-US" b="0" dirty="0"/>
              <a:t> 미만 이면 </a:t>
            </a:r>
            <a:r>
              <a:rPr lang="en-US" altLang="ko-KR" b="0" dirty="0"/>
              <a:t>“</a:t>
            </a:r>
            <a:r>
              <a:rPr lang="ko-KR" altLang="en-US" b="0" dirty="0"/>
              <a:t>정상</a:t>
            </a:r>
            <a:r>
              <a:rPr lang="en-US" altLang="ko-KR" b="0" dirty="0"/>
              <a:t>”</a:t>
            </a:r>
            <a:endParaRPr lang="en-US" altLang="ko-KR" b="0" dirty="0">
              <a:solidFill>
                <a:schemeClr val="accent2"/>
              </a:solidFill>
            </a:endParaRPr>
          </a:p>
          <a:p>
            <a:pPr lvl="1"/>
            <a:r>
              <a:rPr lang="ko-KR" altLang="en-US" b="0" dirty="0"/>
              <a:t>체온이 </a:t>
            </a:r>
            <a:r>
              <a:rPr lang="en-US" altLang="ko-KR" b="0" dirty="0"/>
              <a:t>35.5</a:t>
            </a:r>
            <a:r>
              <a:rPr lang="ko-KR" altLang="en-US" b="0" dirty="0"/>
              <a:t> 미만일 경우</a:t>
            </a:r>
            <a:r>
              <a:rPr lang="en-US" altLang="ko-KR" b="0" dirty="0"/>
              <a:t>,</a:t>
            </a:r>
          </a:p>
          <a:p>
            <a:pPr lvl="2"/>
            <a:r>
              <a:rPr lang="en-US" altLang="ko-KR" dirty="0"/>
              <a:t>34</a:t>
            </a:r>
            <a:r>
              <a:rPr lang="ko-KR" altLang="en-US" dirty="0"/>
              <a:t> 이상이면 </a:t>
            </a:r>
            <a:r>
              <a:rPr lang="en-US" altLang="ko-KR" dirty="0"/>
              <a:t>“</a:t>
            </a:r>
            <a:r>
              <a:rPr lang="ko-KR" altLang="en-US" dirty="0"/>
              <a:t>저온</a:t>
            </a:r>
            <a:r>
              <a:rPr lang="en-US" altLang="ko-KR" dirty="0"/>
              <a:t>”</a:t>
            </a:r>
          </a:p>
          <a:p>
            <a:pPr lvl="2"/>
            <a:r>
              <a:rPr lang="en-US" altLang="ko-KR" dirty="0"/>
              <a:t>34</a:t>
            </a:r>
            <a:r>
              <a:rPr lang="ko-KR" altLang="en-US" dirty="0"/>
              <a:t> 미만이면 </a:t>
            </a:r>
            <a:r>
              <a:rPr lang="en-US" altLang="ko-KR" dirty="0"/>
              <a:t>“</a:t>
            </a:r>
            <a:r>
              <a:rPr lang="ko-KR" altLang="en-US" dirty="0"/>
              <a:t>매우 온도가 낮습니다</a:t>
            </a:r>
            <a:r>
              <a:rPr lang="en-US" altLang="ko-KR" dirty="0"/>
              <a:t>”</a:t>
            </a:r>
            <a:r>
              <a:rPr lang="ko-KR" altLang="en-US" dirty="0" err="1"/>
              <a:t>를</a:t>
            </a:r>
            <a:r>
              <a:rPr lang="ko-KR" altLang="en-US" dirty="0"/>
              <a:t> 출력한다</a:t>
            </a:r>
            <a:r>
              <a:rPr lang="en-US" altLang="ko-KR" dirty="0"/>
              <a:t>.</a:t>
            </a:r>
          </a:p>
          <a:p>
            <a:r>
              <a:rPr lang="en-US" altLang="ko-KR" b="0" dirty="0"/>
              <a:t>if,</a:t>
            </a:r>
            <a:r>
              <a:rPr lang="ko-KR" altLang="en-US" b="0" dirty="0"/>
              <a:t> </a:t>
            </a:r>
            <a:r>
              <a:rPr lang="en-US" altLang="ko-KR" b="0" dirty="0" err="1"/>
              <a:t>elif</a:t>
            </a:r>
            <a:r>
              <a:rPr lang="en-US" altLang="ko-KR" b="0" dirty="0"/>
              <a:t>,</a:t>
            </a:r>
            <a:r>
              <a:rPr lang="ko-KR" altLang="en-US" b="0" dirty="0"/>
              <a:t> </a:t>
            </a:r>
            <a:r>
              <a:rPr lang="en-US" altLang="ko-KR" b="0" dirty="0"/>
              <a:t>else</a:t>
            </a:r>
            <a:r>
              <a:rPr lang="ko-KR" altLang="en-US" b="0" dirty="0"/>
              <a:t> 사용</a:t>
            </a:r>
            <a:endParaRPr lang="en-US" altLang="ko-KR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9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59699219-94D6-4B4D-B832-F1967A6D9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82" y="2024148"/>
            <a:ext cx="6328523" cy="343764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9BD419A-DF6D-994D-9C19-27039E103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08" y="2249737"/>
            <a:ext cx="740723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x=float(input("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온도를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입력하시오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"))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x&gt;=37.5: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고온 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.")</a:t>
            </a: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elif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x&gt;=35.5: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정상 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.")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if x&gt;=34: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저온 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.")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else: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매우 온도가 낮습니다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.")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101D70-6A5F-8C4E-8286-AACC7004D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04" y="4804102"/>
            <a:ext cx="3168453" cy="9148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3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E70E-61B1-4B3F-A7E2-FE460F5A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1772D46-9CAA-4A25-B3A3-702B8FEA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점수와 평가방식을 </a:t>
            </a:r>
            <a:r>
              <a:rPr lang="ko-KR" altLang="en-US" b="0" dirty="0" smtClean="0"/>
              <a:t>입력 받은</a:t>
            </a:r>
            <a:r>
              <a:rPr lang="en-US" altLang="ko-KR" b="0" dirty="0" smtClean="0"/>
              <a:t> </a:t>
            </a:r>
            <a:r>
              <a:rPr lang="ko-KR" altLang="en-US" b="0" dirty="0"/>
              <a:t>후</a:t>
            </a:r>
            <a:endParaRPr lang="en-US" altLang="ko-KR" b="0" dirty="0"/>
          </a:p>
          <a:p>
            <a:pPr lvl="1"/>
            <a:r>
              <a:rPr lang="ko-KR" altLang="en-US" b="0" dirty="0"/>
              <a:t>평가방식이 </a:t>
            </a:r>
            <a:r>
              <a:rPr lang="en-US" altLang="ko-KR" b="0" dirty="0"/>
              <a:t>PF </a:t>
            </a:r>
            <a:r>
              <a:rPr lang="ko-KR" altLang="en-US" dirty="0"/>
              <a:t>일 경우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점수가 </a:t>
            </a:r>
            <a:r>
              <a:rPr lang="en-US" altLang="ko-KR" dirty="0"/>
              <a:t>70</a:t>
            </a:r>
            <a:r>
              <a:rPr lang="ko-KR" altLang="en-US" dirty="0"/>
              <a:t>점 이상이면 </a:t>
            </a:r>
            <a:r>
              <a:rPr lang="en-US" altLang="ko-KR" dirty="0"/>
              <a:t>Pass</a:t>
            </a:r>
          </a:p>
          <a:p>
            <a:pPr lvl="2"/>
            <a:r>
              <a:rPr lang="ko-KR" altLang="en-US" dirty="0"/>
              <a:t>그렇지 않으면 </a:t>
            </a:r>
            <a:r>
              <a:rPr lang="en-US" altLang="ko-KR" dirty="0"/>
              <a:t>Fail</a:t>
            </a:r>
            <a:endParaRPr lang="en-US" altLang="ko-KR" b="0" dirty="0">
              <a:solidFill>
                <a:schemeClr val="accent2"/>
              </a:solidFill>
            </a:endParaRPr>
          </a:p>
          <a:p>
            <a:pPr lvl="1"/>
            <a:r>
              <a:rPr lang="ko-KR" altLang="en-US" b="0" dirty="0"/>
              <a:t>평가방식이 </a:t>
            </a:r>
            <a:r>
              <a:rPr lang="en-US" altLang="ko-KR" b="0" dirty="0"/>
              <a:t>grade</a:t>
            </a:r>
            <a:r>
              <a:rPr lang="ko-KR" altLang="en-US" b="0" dirty="0"/>
              <a:t>일 경우</a:t>
            </a:r>
            <a:r>
              <a:rPr lang="en-US" altLang="ko-KR" b="0" dirty="0"/>
              <a:t>,</a:t>
            </a:r>
          </a:p>
          <a:p>
            <a:pPr lvl="2"/>
            <a:r>
              <a:rPr lang="ko-KR" altLang="en-US" dirty="0"/>
              <a:t>점수가 </a:t>
            </a:r>
            <a:r>
              <a:rPr lang="en-US" altLang="ko-KR" dirty="0"/>
              <a:t>90</a:t>
            </a:r>
            <a:r>
              <a:rPr lang="ko-KR" altLang="en-US" dirty="0"/>
              <a:t>점 이상이면 </a:t>
            </a:r>
            <a:r>
              <a:rPr lang="en-US" altLang="ko-KR" dirty="0"/>
              <a:t>A</a:t>
            </a:r>
          </a:p>
          <a:p>
            <a:pPr lvl="2"/>
            <a:r>
              <a:rPr lang="ko-KR" altLang="en-US" dirty="0"/>
              <a:t>점수가 </a:t>
            </a:r>
            <a:r>
              <a:rPr lang="en-US" altLang="ko-KR" dirty="0"/>
              <a:t>80</a:t>
            </a:r>
            <a:r>
              <a:rPr lang="ko-KR" altLang="en-US" dirty="0"/>
              <a:t>점 이상이면 </a:t>
            </a:r>
            <a:r>
              <a:rPr lang="en-US" altLang="ko-KR" dirty="0"/>
              <a:t>B</a:t>
            </a:r>
          </a:p>
          <a:p>
            <a:pPr lvl="2"/>
            <a:r>
              <a:rPr lang="ko-KR" altLang="en-US" dirty="0"/>
              <a:t>점수가 </a:t>
            </a:r>
            <a:r>
              <a:rPr lang="en-US" altLang="ko-KR" dirty="0"/>
              <a:t>70</a:t>
            </a:r>
            <a:r>
              <a:rPr lang="ko-KR" altLang="en-US" dirty="0"/>
              <a:t>점 이상이면 </a:t>
            </a:r>
            <a:r>
              <a:rPr lang="en-US" altLang="ko-KR" dirty="0"/>
              <a:t>C</a:t>
            </a:r>
          </a:p>
          <a:p>
            <a:pPr lvl="2"/>
            <a:r>
              <a:rPr lang="ko-KR" altLang="en-US" dirty="0"/>
              <a:t>그렇지 않으면 </a:t>
            </a:r>
            <a:r>
              <a:rPr lang="en-US" altLang="ko-KR" dirty="0"/>
              <a:t>F</a:t>
            </a:r>
          </a:p>
          <a:p>
            <a:r>
              <a:rPr lang="en-US" altLang="ko-KR" b="0" dirty="0"/>
              <a:t>if,</a:t>
            </a:r>
            <a:r>
              <a:rPr lang="ko-KR" altLang="en-US" b="0" dirty="0"/>
              <a:t> </a:t>
            </a:r>
            <a:r>
              <a:rPr lang="en-US" altLang="ko-KR" b="0" dirty="0" err="1"/>
              <a:t>elif</a:t>
            </a:r>
            <a:r>
              <a:rPr lang="en-US" altLang="ko-KR" b="0" dirty="0"/>
              <a:t>,</a:t>
            </a:r>
            <a:r>
              <a:rPr lang="ko-KR" altLang="en-US" b="0" dirty="0"/>
              <a:t> </a:t>
            </a:r>
            <a:r>
              <a:rPr lang="en-US" altLang="ko-KR" b="0" dirty="0"/>
              <a:t>else</a:t>
            </a:r>
            <a:r>
              <a:rPr lang="ko-KR" altLang="en-US" b="0" dirty="0"/>
              <a:t> 사용</a:t>
            </a:r>
            <a:endParaRPr lang="en-US" altLang="ko-KR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6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 </a:t>
            </a:r>
            <a:r>
              <a:rPr lang="ko-KR" altLang="en-US" dirty="0"/>
              <a:t>코드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59699219-94D6-4B4D-B832-F1967A6D9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56" y="1710177"/>
            <a:ext cx="5252637" cy="441520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9BD419A-DF6D-994D-9C19-27039E103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83" y="1853248"/>
            <a:ext cx="740723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ko-KR" sz="1400" dirty="0">
                <a:ea typeface="+mj-ea"/>
                <a:cs typeface="Consolas" panose="020B0609020204030204" pitchFamily="49" charset="0"/>
              </a:rPr>
              <a:t>score = int(input("</a:t>
            </a:r>
            <a:r>
              <a:rPr lang="ko-KR" altLang="en-US" sz="1400" dirty="0">
                <a:ea typeface="+mj-ea"/>
                <a:cs typeface="Consolas" panose="020B0609020204030204" pitchFamily="49" charset="0"/>
              </a:rPr>
              <a:t>점수는</a:t>
            </a:r>
            <a:r>
              <a:rPr lang="en-US" altLang="ko-KR" sz="1400" dirty="0">
                <a:ea typeface="+mj-ea"/>
                <a:cs typeface="Consolas" panose="020B0609020204030204" pitchFamily="49" charset="0"/>
              </a:rPr>
              <a:t>? "))</a:t>
            </a:r>
          </a:p>
          <a:p>
            <a:pPr lvl="0" eaLnBrk="0" hangingPunct="0"/>
            <a:r>
              <a:rPr lang="en-US" altLang="ko-KR" sz="1400" dirty="0">
                <a:ea typeface="+mj-ea"/>
                <a:cs typeface="Consolas" panose="020B0609020204030204" pitchFamily="49" charset="0"/>
              </a:rPr>
              <a:t>method = input("</a:t>
            </a:r>
            <a:r>
              <a:rPr lang="ko-KR" altLang="en-US" sz="1400" dirty="0">
                <a:ea typeface="+mj-ea"/>
                <a:cs typeface="Consolas" panose="020B0609020204030204" pitchFamily="49" charset="0"/>
              </a:rPr>
              <a:t>평가방식은</a:t>
            </a:r>
            <a:r>
              <a:rPr lang="en-US" altLang="ko-KR" sz="1400" dirty="0">
                <a:ea typeface="+mj-ea"/>
                <a:cs typeface="Consolas" panose="020B0609020204030204" pitchFamily="49" charset="0"/>
              </a:rPr>
              <a:t>?(PF/grade) ")</a:t>
            </a:r>
          </a:p>
          <a:p>
            <a:pPr lvl="0" eaLnBrk="0" hangingPunct="0"/>
            <a:endParaRPr lang="en-US" altLang="ko-KR" sz="1400" dirty="0">
              <a:ea typeface="+mj-ea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ko-KR" sz="1400" dirty="0">
                <a:ea typeface="+mj-ea"/>
                <a:cs typeface="Consolas" panose="020B0609020204030204" pitchFamily="49" charset="0"/>
              </a:rPr>
              <a:t>if method == 'PF':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if score &gt;= 70: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    print('Pass')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else: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    print('Fail')</a:t>
            </a:r>
          </a:p>
          <a:p>
            <a:pPr lvl="0" eaLnBrk="0" hangingPunct="0"/>
            <a:r>
              <a:rPr lang="en-US" altLang="ko-KR" sz="1400" dirty="0">
                <a:ea typeface="+mj-ea"/>
                <a:cs typeface="Consolas" panose="020B0609020204030204" pitchFamily="49" charset="0"/>
              </a:rPr>
              <a:t>    </a:t>
            </a:r>
          </a:p>
          <a:p>
            <a:pPr lvl="0" eaLnBrk="0" hangingPunct="0"/>
            <a:r>
              <a:rPr lang="en-US" altLang="ko-KR" sz="1400" dirty="0" err="1">
                <a:ea typeface="+mj-ea"/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ea typeface="+mj-ea"/>
                <a:cs typeface="Consolas" panose="020B0609020204030204" pitchFamily="49" charset="0"/>
              </a:rPr>
              <a:t> method == 'grade':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if score &gt;= 90 :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    print('A')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score &gt;= 80: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    print('B')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score &gt;= 70: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    print('C')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else: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    print('F')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2298E65-4C99-FA4C-A95F-083E240EF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83" y="5083583"/>
            <a:ext cx="3606800" cy="774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1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 err="1"/>
              <a:t>중첩조건문</a:t>
            </a:r>
            <a:r>
              <a:rPr lang="ko-KR" altLang="en-US" dirty="0"/>
              <a:t> 사용하기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간단한 예제를 통해 다양한 </a:t>
            </a:r>
            <a:r>
              <a:rPr lang="ko-KR" altLang="en-US" dirty="0" err="1"/>
              <a:t>조건문</a:t>
            </a:r>
            <a:r>
              <a:rPr lang="ko-KR" altLang="en-US" dirty="0"/>
              <a:t> 사용하기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63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안에 새로운 </a:t>
            </a:r>
            <a:r>
              <a:rPr lang="ko-KR" altLang="en-US" dirty="0" err="1"/>
              <a:t>조건문을</a:t>
            </a:r>
            <a:r>
              <a:rPr lang="ko-KR" altLang="en-US" dirty="0"/>
              <a:t> 사용하는 것은 무엇이라고 칭하는가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성적을 부여할 때 점수 구간에 따라 지정하려고 한다</a:t>
            </a:r>
            <a:r>
              <a:rPr lang="en-US" altLang="ko-KR" dirty="0"/>
              <a:t>. </a:t>
            </a:r>
            <a:r>
              <a:rPr lang="ko-KR" altLang="en-US" dirty="0"/>
              <a:t>어떤 </a:t>
            </a:r>
            <a:r>
              <a:rPr lang="ko-KR" altLang="en-US" dirty="0" err="1"/>
              <a:t>조건문을</a:t>
            </a:r>
            <a:r>
              <a:rPr lang="ko-KR" altLang="en-US"/>
              <a:t> 사용하는 것이 좋을지 설명하시오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7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_02_04</a:t>
            </a:r>
            <a:r>
              <a:rPr lang="ko-KR" altLang="en-US" dirty="0"/>
              <a:t> 중첩된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중첩된 </a:t>
            </a:r>
            <a:r>
              <a:rPr lang="ko-KR" altLang="en-US" dirty="0" err="1"/>
              <a:t>조건문</a:t>
            </a:r>
            <a:r>
              <a:rPr lang="ko-KR" altLang="en-US" dirty="0"/>
              <a:t> 이해하기</a:t>
            </a:r>
            <a:endParaRPr lang="en-US" altLang="ko-KR" dirty="0"/>
          </a:p>
          <a:p>
            <a:r>
              <a:rPr lang="ko-KR" altLang="en-US" dirty="0"/>
              <a:t>다양한 </a:t>
            </a:r>
            <a:r>
              <a:rPr lang="ko-KR" altLang="en-US" dirty="0" err="1"/>
              <a:t>조건문</a:t>
            </a:r>
            <a:r>
              <a:rPr lang="ko-KR" altLang="en-US" dirty="0"/>
              <a:t> 활용 예제 이해하기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9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7407C-64EA-4857-B44F-536268A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중첩된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08614-712F-4BDC-9A37-A779C29E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6" y="1853248"/>
            <a:ext cx="6711654" cy="4195481"/>
          </a:xfrm>
        </p:spPr>
        <p:txBody>
          <a:bodyPr/>
          <a:lstStyle/>
          <a:p>
            <a:r>
              <a:rPr lang="ko-KR" altLang="en-US" dirty="0"/>
              <a:t>조건문은 다른 조건문에 중첩되어 사용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ko-KR" altLang="en-US" dirty="0" smtClean="0"/>
              <a:t>바깥쪽 </a:t>
            </a:r>
            <a:r>
              <a:rPr lang="ko-KR" altLang="en-US" dirty="0"/>
              <a:t>조건은 두개의 분기를 지님</a:t>
            </a:r>
            <a:endParaRPr lang="en-US" altLang="ko-KR" dirty="0"/>
          </a:p>
          <a:p>
            <a:r>
              <a:rPr lang="ko-KR" altLang="en-US" dirty="0"/>
              <a:t>두 번째 분기는 다른 </a:t>
            </a:r>
            <a:r>
              <a:rPr lang="en-US" altLang="ko-KR" dirty="0"/>
              <a:t>if</a:t>
            </a:r>
            <a:r>
              <a:rPr lang="ko-KR" altLang="en-US" dirty="0"/>
              <a:t>문으로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그 자체로 두 개의 분기를 지님</a:t>
            </a:r>
            <a:endParaRPr lang="en-US" altLang="ko-KR" dirty="0"/>
          </a:p>
          <a:p>
            <a:pPr lvl="1"/>
            <a:r>
              <a:rPr lang="ko-KR" altLang="en-US" dirty="0"/>
              <a:t>그 두 개의 분기는 모두 출력문으로 구성 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693B416-1FBA-4583-8648-B1CDFB81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888" y="2321747"/>
            <a:ext cx="3926911" cy="196203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6DA6A73-80E7-495F-A951-701F04E2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054" y="2394822"/>
            <a:ext cx="319353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if x == y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 (x, "and", y, "are equal“)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else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if x &lt; y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print( x, "is less than", y)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else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print( x, "is greater than", y)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6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584CC-F4FD-405A-ABB0-C47DB790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중첩된 조건은 단순화 가능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2447C2A-4CAE-4A80-8A02-92F2EEDA2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6985" y="2050047"/>
            <a:ext cx="4504510" cy="150332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7C3F041-CB03-4EEA-A8DE-97762BC4F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596" y="2075477"/>
            <a:ext cx="43516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if 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 x &gt; 0 </a:t>
            </a:r>
            <a:r>
              <a:rPr lang="en-US" altLang="ko-KR" sz="1600" dirty="0"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if x &lt; 10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print( "x is a positive single digit.“)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054FCF8-0A8A-40A1-95D9-6CD12CC2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710" y="3904659"/>
            <a:ext cx="4476793" cy="147850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886A535-996E-483D-ABEF-981DA9EEC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321" y="3930091"/>
            <a:ext cx="42012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operator </a:t>
            </a: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and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if 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x &gt; 0 </a:t>
            </a:r>
            <a:r>
              <a:rPr lang="en-US" altLang="ko-KR" sz="1600" dirty="0">
                <a:ea typeface="맑은 고딕" panose="020B0503020000020004" pitchFamily="50" charset="-127"/>
              </a:rPr>
              <a:t>and x &lt; 10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 "x is a positive single digit.“)</a:t>
            </a:r>
          </a:p>
        </p:txBody>
      </p:sp>
      <p:sp>
        <p:nvSpPr>
          <p:cNvPr id="8" name="아래쪽 화살표 14">
            <a:extLst>
              <a:ext uri="{FF2B5EF4-FFF2-40B4-BE49-F238E27FC236}">
                <a16:creationId xmlns:a16="http://schemas.microsoft.com/office/drawing/2014/main" id="{CD15CA27-03D3-4000-A11D-8541498F9D9B}"/>
              </a:ext>
            </a:extLst>
          </p:cNvPr>
          <p:cNvSpPr/>
          <p:nvPr/>
        </p:nvSpPr>
        <p:spPr>
          <a:xfrm>
            <a:off x="4187499" y="3135911"/>
            <a:ext cx="683362" cy="1064295"/>
          </a:xfrm>
          <a:prstGeom prst="downArrow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3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조건문</a:t>
            </a:r>
            <a:r>
              <a:rPr lang="ko-KR" altLang="en-US" dirty="0"/>
              <a:t> 예제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F432A10-7A0C-404D-B310-75B3DC7B9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853248"/>
            <a:ext cx="7554451" cy="36081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C5151FF-0532-1849-9AC6-5F7778997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899" y="2053121"/>
            <a:ext cx="7407234" cy="326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ko-KR" dirty="0">
                <a:ea typeface="맑은 고딕" panose="020B0503020000020004" pitchFamily="50" charset="-127"/>
              </a:rPr>
              <a:t>user = ['</a:t>
            </a:r>
            <a:r>
              <a:rPr lang="en-US" altLang="ko-KR" dirty="0" err="1">
                <a:ea typeface="맑은 고딕" panose="020B0503020000020004" pitchFamily="50" charset="-127"/>
              </a:rPr>
              <a:t>kim</a:t>
            </a:r>
            <a:r>
              <a:rPr lang="en-US" altLang="ko-KR" dirty="0">
                <a:ea typeface="맑은 고딕" panose="020B0503020000020004" pitchFamily="50" charset="-127"/>
              </a:rPr>
              <a:t>', 'lee', 'park']</a:t>
            </a:r>
          </a:p>
          <a:p>
            <a:pPr lvl="0" eaLnBrk="0" hangingPunct="0"/>
            <a:r>
              <a:rPr lang="en-US" altLang="ko-KR" dirty="0" err="1">
                <a:ea typeface="맑은 고딕" panose="020B0503020000020004" pitchFamily="50" charset="-127"/>
              </a:rPr>
              <a:t>user_id</a:t>
            </a:r>
            <a:r>
              <a:rPr lang="en-US" altLang="ko-KR" dirty="0">
                <a:ea typeface="맑은 고딕" panose="020B0503020000020004" pitchFamily="50" charset="-127"/>
              </a:rPr>
              <a:t> = input("</a:t>
            </a:r>
            <a:r>
              <a:rPr lang="ko-KR" altLang="en-US" dirty="0">
                <a:ea typeface="맑은 고딕" panose="020B0503020000020004" pitchFamily="50" charset="-127"/>
              </a:rPr>
              <a:t>아이디는</a:t>
            </a:r>
            <a:r>
              <a:rPr lang="en-US" altLang="ko-KR" dirty="0">
                <a:ea typeface="맑은 고딕" panose="020B0503020000020004" pitchFamily="50" charset="-127"/>
              </a:rPr>
              <a:t>? ")</a:t>
            </a:r>
          </a:p>
          <a:p>
            <a:pPr lvl="0" eaLnBrk="0" hangingPunct="0"/>
            <a:endParaRPr lang="en-US" altLang="ko-KR" dirty="0">
              <a:ea typeface="맑은 고딕" panose="020B0503020000020004" pitchFamily="50" charset="-127"/>
            </a:endParaRPr>
          </a:p>
          <a:p>
            <a:pPr lvl="0" eaLnBrk="0" hangingPunct="0"/>
            <a:r>
              <a:rPr lang="en-US" altLang="ko-KR" dirty="0">
                <a:ea typeface="맑은 고딕" panose="020B0503020000020004" pitchFamily="50" charset="-127"/>
              </a:rPr>
              <a:t>if </a:t>
            </a:r>
            <a:r>
              <a:rPr lang="en-US" altLang="ko-KR" dirty="0" err="1">
                <a:ea typeface="맑은 고딕" panose="020B0503020000020004" pitchFamily="50" charset="-127"/>
              </a:rPr>
              <a:t>user_id</a:t>
            </a:r>
            <a:r>
              <a:rPr lang="en-US" altLang="ko-KR" dirty="0">
                <a:ea typeface="맑은 고딕" panose="020B0503020000020004" pitchFamily="50" charset="-127"/>
              </a:rPr>
              <a:t> in user:</a:t>
            </a:r>
          </a:p>
          <a:p>
            <a:pPr lvl="0" eaLnBrk="0" hangingPunct="0"/>
            <a:r>
              <a:rPr lang="en-US" altLang="ko-KR" dirty="0">
                <a:ea typeface="맑은 고딕" panose="020B0503020000020004" pitchFamily="50" charset="-127"/>
              </a:rPr>
              <a:t>    pw = input("</a:t>
            </a:r>
            <a:r>
              <a:rPr lang="ko-KR" altLang="en-US" dirty="0">
                <a:ea typeface="맑은 고딕" panose="020B0503020000020004" pitchFamily="50" charset="-127"/>
              </a:rPr>
              <a:t>비밀번호는</a:t>
            </a:r>
            <a:r>
              <a:rPr lang="en-US" altLang="ko-KR" dirty="0">
                <a:ea typeface="맑은 고딕" panose="020B0503020000020004" pitchFamily="50" charset="-127"/>
              </a:rPr>
              <a:t>? ")</a:t>
            </a:r>
          </a:p>
          <a:p>
            <a:pPr lvl="0" eaLnBrk="0" hangingPunct="0"/>
            <a:r>
              <a:rPr lang="en-US" altLang="ko-KR" dirty="0">
                <a:solidFill>
                  <a:schemeClr val="tx2"/>
                </a:solidFill>
                <a:ea typeface="+mj-ea"/>
                <a:cs typeface="+mj-cs"/>
              </a:rPr>
              <a:t>    if pw == '1234':</a:t>
            </a:r>
          </a:p>
          <a:p>
            <a:pPr lvl="0" eaLnBrk="0" hangingPunct="0"/>
            <a:r>
              <a:rPr lang="en-US" altLang="ko-KR" dirty="0">
                <a:solidFill>
                  <a:schemeClr val="tx2"/>
                </a:solidFill>
                <a:ea typeface="+mj-ea"/>
                <a:cs typeface="+mj-cs"/>
              </a:rPr>
              <a:t>        print("</a:t>
            </a:r>
            <a:r>
              <a:rPr lang="ko-KR" altLang="en-US" dirty="0">
                <a:solidFill>
                  <a:schemeClr val="tx2"/>
                </a:solidFill>
                <a:ea typeface="+mj-ea"/>
                <a:cs typeface="+mj-cs"/>
              </a:rPr>
              <a:t>로그인 </a:t>
            </a:r>
            <a:r>
              <a:rPr lang="ko-KR" altLang="en-US" dirty="0" smtClean="0">
                <a:solidFill>
                  <a:schemeClr val="tx2"/>
                </a:solidFill>
                <a:ea typeface="+mj-ea"/>
                <a:cs typeface="+mj-cs"/>
              </a:rPr>
              <a:t>성공</a:t>
            </a:r>
            <a:r>
              <a:rPr lang="en-US" altLang="ko-KR" dirty="0" smtClean="0">
                <a:solidFill>
                  <a:schemeClr val="tx2"/>
                </a:solidFill>
                <a:ea typeface="+mj-ea"/>
                <a:cs typeface="+mj-cs"/>
              </a:rPr>
              <a:t> ")</a:t>
            </a:r>
            <a:endParaRPr lang="en-US" altLang="ko-KR" dirty="0">
              <a:solidFill>
                <a:schemeClr val="tx2"/>
              </a:solidFill>
              <a:ea typeface="+mj-ea"/>
              <a:cs typeface="+mj-cs"/>
            </a:endParaRPr>
          </a:p>
          <a:p>
            <a:pPr lvl="0" eaLnBrk="0" hangingPunct="0"/>
            <a:r>
              <a:rPr lang="en-US" altLang="ko-KR" dirty="0">
                <a:solidFill>
                  <a:schemeClr val="tx2"/>
                </a:solidFill>
                <a:ea typeface="+mj-ea"/>
                <a:cs typeface="+mj-cs"/>
              </a:rPr>
              <a:t>    else:</a:t>
            </a:r>
          </a:p>
          <a:p>
            <a:pPr lvl="0" eaLnBrk="0" hangingPunct="0"/>
            <a:r>
              <a:rPr lang="en-US" altLang="ko-KR" dirty="0">
                <a:solidFill>
                  <a:schemeClr val="tx2"/>
                </a:solidFill>
                <a:ea typeface="+mj-ea"/>
                <a:cs typeface="+mj-cs"/>
              </a:rPr>
              <a:t>        print</a:t>
            </a:r>
            <a:r>
              <a:rPr lang="en-US" altLang="ko-KR" dirty="0" smtClean="0">
                <a:solidFill>
                  <a:schemeClr val="tx2"/>
                </a:solidFill>
                <a:ea typeface="+mj-ea"/>
                <a:cs typeface="+mj-cs"/>
              </a:rPr>
              <a:t>(“</a:t>
            </a:r>
            <a:r>
              <a:rPr lang="ko-KR" altLang="en-US" dirty="0" smtClean="0">
                <a:solidFill>
                  <a:schemeClr val="tx2"/>
                </a:solidFill>
                <a:ea typeface="+mj-ea"/>
                <a:cs typeface="+mj-cs"/>
              </a:rPr>
              <a:t>비밀번호 오류</a:t>
            </a:r>
            <a:r>
              <a:rPr lang="en-US" altLang="ko-KR" dirty="0" smtClean="0">
                <a:solidFill>
                  <a:schemeClr val="tx2"/>
                </a:solidFill>
                <a:ea typeface="+mj-ea"/>
                <a:cs typeface="+mj-cs"/>
              </a:rPr>
              <a:t>")</a:t>
            </a:r>
            <a:endParaRPr lang="en-US" altLang="ko-KR" dirty="0">
              <a:solidFill>
                <a:schemeClr val="tx2"/>
              </a:solidFill>
              <a:ea typeface="+mj-ea"/>
              <a:cs typeface="+mj-cs"/>
            </a:endParaRPr>
          </a:p>
          <a:p>
            <a:pPr lvl="0" eaLnBrk="0" hangingPunct="0"/>
            <a:r>
              <a:rPr lang="en-US" altLang="ko-KR" dirty="0">
                <a:ea typeface="맑은 고딕" panose="020B0503020000020004" pitchFamily="50" charset="-127"/>
              </a:rPr>
              <a:t>else:</a:t>
            </a:r>
          </a:p>
          <a:p>
            <a:pPr lvl="0" eaLnBrk="0" hangingPunct="0"/>
            <a:r>
              <a:rPr lang="en-US" altLang="ko-KR" dirty="0">
                <a:ea typeface="맑은 고딕" panose="020B0503020000020004" pitchFamily="50" charset="-127"/>
              </a:rPr>
              <a:t>    print</a:t>
            </a:r>
            <a:r>
              <a:rPr lang="en-US" altLang="ko-KR" dirty="0" smtClean="0">
                <a:ea typeface="맑은 고딕" panose="020B0503020000020004" pitchFamily="50" charset="-127"/>
              </a:rPr>
              <a:t>("</a:t>
            </a:r>
            <a:r>
              <a:rPr lang="ko-KR" altLang="en-US" dirty="0" smtClean="0">
                <a:ea typeface="맑은 고딕" panose="020B0503020000020004" pitchFamily="50" charset="-127"/>
              </a:rPr>
              <a:t>사용자 오류</a:t>
            </a:r>
            <a:r>
              <a:rPr lang="en-US" altLang="ko-KR" dirty="0" smtClean="0">
                <a:ea typeface="맑은 고딕" panose="020B0503020000020004" pitchFamily="50" charset="-127"/>
              </a:rPr>
              <a:t>")</a:t>
            </a: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E70E-61B1-4B3F-A7E2-FE460F5A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1772D46-9CAA-4A25-B3A3-702B8FEA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현재 </a:t>
            </a:r>
            <a:r>
              <a:rPr lang="ko-KR" altLang="en-US" dirty="0" smtClean="0"/>
              <a:t>섭씨 온도를 입력 받은 </a:t>
            </a:r>
            <a:r>
              <a:rPr lang="ko-KR" altLang="en-US" dirty="0"/>
              <a:t>후</a:t>
            </a:r>
            <a:endParaRPr lang="en-US" altLang="ko-KR" dirty="0"/>
          </a:p>
          <a:p>
            <a:pPr lvl="1"/>
            <a:r>
              <a:rPr lang="ko-KR" altLang="en-US" dirty="0"/>
              <a:t>온도가 </a:t>
            </a:r>
            <a:r>
              <a:rPr lang="en-US" altLang="ko-KR" dirty="0" smtClean="0"/>
              <a:t>35</a:t>
            </a:r>
            <a:r>
              <a:rPr lang="ko-KR" altLang="en-US" dirty="0" smtClean="0"/>
              <a:t>도 </a:t>
            </a:r>
            <a:r>
              <a:rPr lang="ko-KR" altLang="en-US" dirty="0"/>
              <a:t>이상이면 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매우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덥습니다</a:t>
            </a:r>
            <a:r>
              <a:rPr lang="en-US" altLang="ko-KR" dirty="0"/>
              <a:t>”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r>
              <a:rPr lang="en-US" altLang="ko-KR" dirty="0" smtClean="0"/>
              <a:t>28~35</a:t>
            </a:r>
            <a:r>
              <a:rPr lang="ko-KR" altLang="en-US" dirty="0" smtClean="0"/>
              <a:t>도 미만 이면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덥습니다</a:t>
            </a:r>
            <a:r>
              <a:rPr lang="en-US" altLang="ko-KR" dirty="0"/>
              <a:t>”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15~28</a:t>
            </a:r>
            <a:r>
              <a:rPr lang="ko-KR" altLang="en-US" dirty="0" smtClean="0"/>
              <a:t>도 미만 이면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따뜻합니다</a:t>
            </a:r>
            <a:r>
              <a:rPr lang="en-US" altLang="ko-KR" dirty="0" smtClean="0"/>
              <a:t>“</a:t>
            </a:r>
          </a:p>
          <a:p>
            <a:pPr lvl="1"/>
            <a:r>
              <a:rPr lang="en-US" altLang="ko-KR" dirty="0" smtClean="0"/>
              <a:t>5~15</a:t>
            </a:r>
            <a:r>
              <a:rPr lang="ko-KR" altLang="en-US" dirty="0" smtClean="0"/>
              <a:t>도 미만 이면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쾌적합니다</a:t>
            </a:r>
            <a:r>
              <a:rPr lang="en-US" altLang="ko-KR" dirty="0" smtClean="0"/>
              <a:t>“</a:t>
            </a:r>
          </a:p>
          <a:p>
            <a:pPr lvl="1"/>
            <a:r>
              <a:rPr lang="en-US" altLang="ko-KR" dirty="0" smtClean="0"/>
              <a:t>5</a:t>
            </a:r>
            <a:r>
              <a:rPr lang="ko-KR" altLang="en-US" dirty="0" smtClean="0"/>
              <a:t>도 미만 이면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서늘합니다</a:t>
            </a:r>
            <a:r>
              <a:rPr lang="en-US" altLang="ko-KR" dirty="0" smtClean="0"/>
              <a:t>＂</a:t>
            </a:r>
            <a:r>
              <a:rPr lang="ko-KR" altLang="en-US" dirty="0" smtClean="0"/>
              <a:t>가 </a:t>
            </a:r>
            <a:r>
              <a:rPr lang="ko-KR" altLang="en-US" dirty="0"/>
              <a:t>출력되게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if,</a:t>
            </a:r>
            <a:r>
              <a:rPr lang="ko-KR" altLang="en-US" dirty="0"/>
              <a:t> </a:t>
            </a:r>
            <a:r>
              <a:rPr lang="en-US" altLang="ko-KR" dirty="0" err="1"/>
              <a:t>elif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7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E70E-61B1-4B3F-A7E2-FE460F5A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04E0D7E-AD82-4284-8616-F8985E440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82" y="1616268"/>
            <a:ext cx="7554451" cy="457052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D680BCB-4806-4235-904B-43943F989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175" y="1616268"/>
            <a:ext cx="740723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temperature =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(input("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기온은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섭씨 몇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 입니까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?"))</a:t>
            </a:r>
          </a:p>
          <a:p>
            <a:pPr lvl="0" eaLnBrk="0" latinLnBrk="0" hangingPunct="0"/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temperature &gt; 35 : </a:t>
            </a:r>
          </a:p>
          <a:p>
            <a:pPr lvl="0" eaLnBrk="0" latinLnBrk="0" hangingPunct="0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("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매우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덥습니다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.")</a:t>
            </a:r>
          </a:p>
          <a:p>
            <a:pPr lvl="0" eaLnBrk="0" latinLnBrk="0" hangingPunct="0"/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elif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temperature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&gt;= 28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lvl="0" eaLnBrk="0" latinLnBrk="0" hangingPunct="0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(“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덥습니다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.”)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hangingPunct="0"/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</a:t>
            </a:r>
            <a:r>
              <a:rPr lang="en-US" altLang="ko-KR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lif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temperature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&gt;= 15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lvl="0" eaLnBrk="0" hangingPunct="0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(“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따뜻합니다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.”)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hangingPunct="0"/>
            <a:r>
              <a:rPr lang="en-US" altLang="ko-KR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elif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temperature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&gt;= 5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lvl="0" eaLnBrk="0" hangingPunct="0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(“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쾌적합니다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.”)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hangingPunct="0"/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else: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hangingPunct="0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(“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싸늘합니다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.")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7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E70E-61B1-4B3F-A7E2-FE460F5A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1772D46-9CAA-4A25-B3A3-702B8FEA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음식 메뉴를 번호로 입력 받은 후</a:t>
            </a:r>
            <a:endParaRPr lang="en-US" altLang="ko-KR" b="0" dirty="0"/>
          </a:p>
          <a:p>
            <a:pPr lvl="1"/>
            <a:r>
              <a:rPr lang="en-US" altLang="ko-KR" b="0" dirty="0"/>
              <a:t>menu</a:t>
            </a:r>
            <a:r>
              <a:rPr lang="ko-KR" altLang="en-US" b="0" dirty="0"/>
              <a:t>가 </a:t>
            </a:r>
            <a:r>
              <a:rPr lang="en-US" altLang="ko-KR" b="0" dirty="0"/>
              <a:t>1</a:t>
            </a:r>
            <a:r>
              <a:rPr lang="ko-KR" altLang="en-US" b="0" dirty="0"/>
              <a:t>이면 </a:t>
            </a:r>
            <a:r>
              <a:rPr lang="en-US" altLang="ko-KR" b="0" dirty="0"/>
              <a:t>“</a:t>
            </a:r>
            <a:r>
              <a:rPr lang="ko-KR" altLang="en-US" b="0" dirty="0"/>
              <a:t>치킨</a:t>
            </a:r>
            <a:r>
              <a:rPr lang="en-US" altLang="ko-KR" b="0" dirty="0"/>
              <a:t>”</a:t>
            </a:r>
            <a:endParaRPr lang="en-US" altLang="ko-KR" b="0" dirty="0">
              <a:solidFill>
                <a:schemeClr val="accent2"/>
              </a:solidFill>
            </a:endParaRPr>
          </a:p>
          <a:p>
            <a:pPr lvl="1"/>
            <a:r>
              <a:rPr lang="en-US" altLang="ko-KR" b="0" dirty="0"/>
              <a:t>menu</a:t>
            </a:r>
            <a:r>
              <a:rPr lang="ko-KR" altLang="en-US" b="0" dirty="0"/>
              <a:t>가 </a:t>
            </a:r>
            <a:r>
              <a:rPr lang="en-US" altLang="ko-KR" b="0" dirty="0"/>
              <a:t>2</a:t>
            </a:r>
            <a:r>
              <a:rPr lang="ko-KR" altLang="en-US" b="0" dirty="0"/>
              <a:t>이면 </a:t>
            </a:r>
            <a:r>
              <a:rPr lang="en-US" altLang="ko-KR" b="0" dirty="0"/>
              <a:t>“</a:t>
            </a:r>
            <a:r>
              <a:rPr lang="ko-KR" altLang="en-US" b="0" dirty="0"/>
              <a:t>피자</a:t>
            </a:r>
            <a:r>
              <a:rPr lang="en-US" altLang="ko-KR" b="0" dirty="0"/>
              <a:t>”</a:t>
            </a:r>
            <a:endParaRPr lang="en-US" altLang="ko-KR" b="0" dirty="0">
              <a:solidFill>
                <a:schemeClr val="accent2"/>
              </a:solidFill>
            </a:endParaRPr>
          </a:p>
          <a:p>
            <a:pPr lvl="1"/>
            <a:r>
              <a:rPr lang="en-US" altLang="ko-KR" b="0" dirty="0"/>
              <a:t>menu</a:t>
            </a:r>
            <a:r>
              <a:rPr lang="ko-KR" altLang="en-US" b="0" dirty="0"/>
              <a:t>가 </a:t>
            </a:r>
            <a:r>
              <a:rPr lang="en-US" altLang="ko-KR" b="0" dirty="0"/>
              <a:t>3</a:t>
            </a:r>
            <a:r>
              <a:rPr lang="ko-KR" altLang="en-US" b="0" dirty="0"/>
              <a:t>이면 </a:t>
            </a:r>
            <a:r>
              <a:rPr lang="en-US" altLang="ko-KR" b="0" dirty="0"/>
              <a:t>“</a:t>
            </a:r>
            <a:r>
              <a:rPr lang="ko-KR" altLang="en-US" b="0" dirty="0"/>
              <a:t>햄버거</a:t>
            </a:r>
            <a:r>
              <a:rPr lang="en-US" altLang="ko-KR" b="0" dirty="0"/>
              <a:t>”</a:t>
            </a:r>
            <a:endParaRPr lang="en-US" altLang="ko-KR" b="0" dirty="0">
              <a:solidFill>
                <a:schemeClr val="accent2"/>
              </a:solidFill>
            </a:endParaRPr>
          </a:p>
          <a:p>
            <a:pPr lvl="1"/>
            <a:r>
              <a:rPr lang="ko-KR" altLang="en-US" b="0" dirty="0" smtClean="0"/>
              <a:t>모두가 아니면 </a:t>
            </a:r>
            <a:r>
              <a:rPr lang="en-US" altLang="ko-KR" b="0" dirty="0"/>
              <a:t>“</a:t>
            </a:r>
            <a:r>
              <a:rPr lang="ko-KR" altLang="en-US" b="0" dirty="0"/>
              <a:t>떡볶이</a:t>
            </a:r>
            <a:r>
              <a:rPr lang="en-US" altLang="ko-KR" b="0" dirty="0"/>
              <a:t>”</a:t>
            </a:r>
            <a:r>
              <a:rPr lang="ko-KR" altLang="en-US" b="0" dirty="0">
                <a:solidFill>
                  <a:schemeClr val="accent2"/>
                </a:solidFill>
              </a:rPr>
              <a:t> </a:t>
            </a:r>
            <a:r>
              <a:rPr lang="ko-KR" altLang="en-US" b="0" dirty="0"/>
              <a:t>가 출력되게 한다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if,</a:t>
            </a:r>
            <a:r>
              <a:rPr lang="ko-KR" altLang="en-US" b="0" dirty="0"/>
              <a:t> </a:t>
            </a:r>
            <a:r>
              <a:rPr lang="en-US" altLang="ko-KR" b="0" dirty="0" err="1"/>
              <a:t>elif</a:t>
            </a:r>
            <a:r>
              <a:rPr lang="en-US" altLang="ko-KR" b="0" dirty="0"/>
              <a:t>,</a:t>
            </a:r>
            <a:r>
              <a:rPr lang="ko-KR" altLang="en-US" b="0" dirty="0"/>
              <a:t> </a:t>
            </a:r>
            <a:r>
              <a:rPr lang="en-US" altLang="ko-KR" b="0" dirty="0"/>
              <a:t>else</a:t>
            </a:r>
            <a:r>
              <a:rPr lang="ko-KR" altLang="en-US" b="0" dirty="0"/>
              <a:t> 사용</a:t>
            </a:r>
            <a:endParaRPr lang="en-US" altLang="ko-KR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0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E70E-61B1-4B3F-A7E2-FE460F5A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04E0D7E-AD82-4284-8616-F8985E440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82" y="1616268"/>
            <a:ext cx="6328523" cy="343764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D680BCB-4806-4235-904B-43943F989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340" y="1853248"/>
            <a:ext cx="740723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600" dirty="0">
                <a:ea typeface="+mj-ea"/>
                <a:cs typeface="Consolas" panose="020B0609020204030204" pitchFamily="49" charset="0"/>
              </a:rPr>
              <a:t>menu = </a:t>
            </a:r>
            <a:r>
              <a:rPr lang="en-US" altLang="ko-KR" sz="1600" dirty="0" err="1">
                <a:ea typeface="+mj-ea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ea typeface="+mj-ea"/>
                <a:cs typeface="Consolas" panose="020B0609020204030204" pitchFamily="49" charset="0"/>
              </a:rPr>
              <a:t>(input</a:t>
            </a:r>
            <a:r>
              <a:rPr lang="en-US" altLang="ko-KR" sz="1600" dirty="0" smtClean="0">
                <a:ea typeface="+mj-ea"/>
                <a:cs typeface="Consolas" panose="020B0609020204030204" pitchFamily="49" charset="0"/>
              </a:rPr>
              <a:t>(‘</a:t>
            </a:r>
            <a:r>
              <a:rPr lang="ko-KR" altLang="en-US" sz="1600" dirty="0" smtClean="0">
                <a:ea typeface="+mj-ea"/>
                <a:cs typeface="Consolas" panose="020B0609020204030204" pitchFamily="49" charset="0"/>
              </a:rPr>
              <a:t>원하는 음식의 번호를 입력 </a:t>
            </a:r>
            <a:r>
              <a:rPr lang="en-US" altLang="ko-KR" sz="1600" dirty="0" smtClean="0">
                <a:ea typeface="+mj-ea"/>
                <a:cs typeface="Consolas" panose="020B0609020204030204" pitchFamily="49" charset="0"/>
              </a:rPr>
              <a:t>: ‘))</a:t>
            </a:r>
            <a:endParaRPr lang="en-US" altLang="ko-KR" sz="1600" dirty="0">
              <a:ea typeface="+mj-ea"/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600" dirty="0">
                <a:ea typeface="+mj-ea"/>
                <a:cs typeface="Consolas" panose="020B0609020204030204" pitchFamily="49" charset="0"/>
              </a:rPr>
              <a:t>  </a:t>
            </a:r>
          </a:p>
          <a:p>
            <a:pPr lvl="0" eaLnBrk="0" latinLnBrk="0" hangingPunct="0"/>
            <a:r>
              <a:rPr lang="en-US" altLang="ko-KR" sz="1600" dirty="0">
                <a:ea typeface="+mj-ea"/>
                <a:cs typeface="Consolas" panose="020B0609020204030204" pitchFamily="49" charset="0"/>
              </a:rPr>
              <a:t>if menu == 1:</a:t>
            </a:r>
          </a:p>
          <a:p>
            <a:pPr lvl="0" eaLnBrk="0" latinLnBrk="0" hangingPunct="0"/>
            <a:r>
              <a:rPr lang="en-US" altLang="ko-KR" sz="1600" dirty="0">
                <a:ea typeface="+mj-ea"/>
                <a:cs typeface="Consolas" panose="020B0609020204030204" pitchFamily="49" charset="0"/>
              </a:rPr>
              <a:t>	print(‘</a:t>
            </a:r>
            <a:r>
              <a:rPr lang="ko-KR" altLang="en-US" sz="1600" dirty="0">
                <a:ea typeface="+mj-ea"/>
                <a:cs typeface="Consolas" panose="020B0609020204030204" pitchFamily="49" charset="0"/>
              </a:rPr>
              <a:t>피자</a:t>
            </a:r>
            <a:r>
              <a:rPr lang="en-US" altLang="ko-KR" sz="1600" dirty="0">
                <a:ea typeface="+mj-ea"/>
                <a:cs typeface="Consolas" panose="020B0609020204030204" pitchFamily="49" charset="0"/>
              </a:rPr>
              <a:t>’) </a:t>
            </a:r>
          </a:p>
          <a:p>
            <a:pPr lvl="0" eaLnBrk="0" latinLnBrk="0" hangingPunct="0"/>
            <a:r>
              <a:rPr lang="en-US" altLang="ko-KR" sz="1600" dirty="0" err="1">
                <a:ea typeface="+mj-ea"/>
                <a:cs typeface="Consolas" panose="020B0609020204030204" pitchFamily="49" charset="0"/>
              </a:rPr>
              <a:t>elif</a:t>
            </a:r>
            <a:r>
              <a:rPr lang="en-US" altLang="ko-KR" sz="1600" dirty="0">
                <a:ea typeface="+mj-ea"/>
                <a:cs typeface="Consolas" panose="020B0609020204030204" pitchFamily="49" charset="0"/>
              </a:rPr>
              <a:t> menu == 2:     </a:t>
            </a:r>
          </a:p>
          <a:p>
            <a:pPr lvl="0" eaLnBrk="0" latinLnBrk="0" hangingPunct="0"/>
            <a:r>
              <a:rPr lang="en-US" altLang="ko-KR" sz="1600" dirty="0">
                <a:ea typeface="+mj-ea"/>
                <a:cs typeface="Consolas" panose="020B0609020204030204" pitchFamily="49" charset="0"/>
              </a:rPr>
              <a:t>	print(‘</a:t>
            </a:r>
            <a:r>
              <a:rPr lang="ko-KR" altLang="en-US" sz="1600" dirty="0">
                <a:ea typeface="+mj-ea"/>
                <a:cs typeface="Consolas" panose="020B0609020204030204" pitchFamily="49" charset="0"/>
              </a:rPr>
              <a:t>치킨</a:t>
            </a:r>
            <a:r>
              <a:rPr lang="en-US" altLang="ko-KR" sz="1600" dirty="0">
                <a:ea typeface="+mj-ea"/>
                <a:cs typeface="Consolas" panose="020B0609020204030204" pitchFamily="49" charset="0"/>
              </a:rPr>
              <a:t>’) </a:t>
            </a:r>
          </a:p>
          <a:p>
            <a:pPr lvl="0" eaLnBrk="0" latinLnBrk="0" hangingPunct="0"/>
            <a:r>
              <a:rPr lang="en-US" altLang="ko-KR" sz="1600" dirty="0" err="1">
                <a:ea typeface="+mj-ea"/>
                <a:cs typeface="Consolas" panose="020B0609020204030204" pitchFamily="49" charset="0"/>
              </a:rPr>
              <a:t>elif</a:t>
            </a:r>
            <a:r>
              <a:rPr lang="en-US" altLang="ko-KR" sz="1600" dirty="0">
                <a:ea typeface="+mj-ea"/>
                <a:cs typeface="Consolas" panose="020B0609020204030204" pitchFamily="49" charset="0"/>
              </a:rPr>
              <a:t> menu == 3:    </a:t>
            </a:r>
          </a:p>
          <a:p>
            <a:pPr lvl="0" eaLnBrk="0" latinLnBrk="0" hangingPunct="0"/>
            <a:r>
              <a:rPr lang="en-US" altLang="ko-KR" sz="1600" dirty="0">
                <a:ea typeface="+mj-ea"/>
                <a:cs typeface="Consolas" panose="020B0609020204030204" pitchFamily="49" charset="0"/>
              </a:rPr>
              <a:t>	print(‘</a:t>
            </a:r>
            <a:r>
              <a:rPr lang="ko-KR" altLang="en-US" sz="1600" dirty="0">
                <a:ea typeface="+mj-ea"/>
                <a:cs typeface="Consolas" panose="020B0609020204030204" pitchFamily="49" charset="0"/>
              </a:rPr>
              <a:t>햄버거</a:t>
            </a:r>
            <a:r>
              <a:rPr lang="en-US" altLang="ko-KR" sz="1600" dirty="0">
                <a:ea typeface="+mj-ea"/>
                <a:cs typeface="Consolas" panose="020B0609020204030204" pitchFamily="49" charset="0"/>
              </a:rPr>
              <a:t>’) </a:t>
            </a:r>
          </a:p>
          <a:p>
            <a:pPr lvl="0" eaLnBrk="0" latinLnBrk="0" hangingPunct="0"/>
            <a:r>
              <a:rPr lang="en-US" altLang="ko-KR" sz="1600" dirty="0">
                <a:ea typeface="+mj-ea"/>
                <a:cs typeface="Consolas" panose="020B0609020204030204" pitchFamily="49" charset="0"/>
              </a:rPr>
              <a:t>else:     </a:t>
            </a:r>
          </a:p>
          <a:p>
            <a:pPr lvl="0" eaLnBrk="0" latinLnBrk="0" hangingPunct="0"/>
            <a:r>
              <a:rPr lang="en-US" altLang="ko-KR" sz="1600" dirty="0">
                <a:ea typeface="+mj-ea"/>
                <a:cs typeface="Consolas" panose="020B0609020204030204" pitchFamily="49" charset="0"/>
              </a:rPr>
              <a:t>	print(‘</a:t>
            </a:r>
            <a:r>
              <a:rPr lang="ko-KR" altLang="en-US" sz="1600" dirty="0">
                <a:ea typeface="+mj-ea"/>
                <a:cs typeface="Consolas" panose="020B0609020204030204" pitchFamily="49" charset="0"/>
              </a:rPr>
              <a:t>떡볶이</a:t>
            </a:r>
            <a:r>
              <a:rPr lang="en-US" altLang="ko-KR" sz="1600" dirty="0">
                <a:ea typeface="+mj-ea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87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6124</TotalTime>
  <Words>690</Words>
  <Application>Microsoft Office PowerPoint</Application>
  <PresentationFormat>화면 슬라이드 쇼(4:3)</PresentationFormat>
  <Paragraphs>166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함초롬바탕</vt:lpstr>
      <vt:lpstr>Arial</vt:lpstr>
      <vt:lpstr>Century Gothic</vt:lpstr>
      <vt:lpstr>Consolas</vt:lpstr>
      <vt:lpstr>Wingdings 3</vt:lpstr>
      <vt:lpstr>이온</vt:lpstr>
      <vt:lpstr>중첩조건문 3주차_02_04</vt:lpstr>
      <vt:lpstr>학습목표</vt:lpstr>
      <vt:lpstr>중첩된 조건문</vt:lpstr>
      <vt:lpstr>중첩된 조건은 단순화 가능</vt:lpstr>
      <vt:lpstr>중첩 조건문 예제</vt:lpstr>
      <vt:lpstr>연습문제 1</vt:lpstr>
      <vt:lpstr>연습문제 1 코드</vt:lpstr>
      <vt:lpstr>연습문제 2</vt:lpstr>
      <vt:lpstr>연습문제 2 코드</vt:lpstr>
      <vt:lpstr>연습문제 3</vt:lpstr>
      <vt:lpstr>연습문제 3 코드</vt:lpstr>
      <vt:lpstr>연습문제 4</vt:lpstr>
      <vt:lpstr>연습문제 4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406</cp:revision>
  <dcterms:created xsi:type="dcterms:W3CDTF">2015-11-07T02:06:58Z</dcterms:created>
  <dcterms:modified xsi:type="dcterms:W3CDTF">2023-01-24T01:13:43Z</dcterms:modified>
</cp:coreProperties>
</file>