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5"/>
  </p:notesMasterIdLst>
  <p:sldIdLst>
    <p:sldId id="485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9" r:id="rId34"/>
    <p:sldId id="520" r:id="rId35"/>
    <p:sldId id="521" r:id="rId36"/>
    <p:sldId id="522" r:id="rId37"/>
    <p:sldId id="523" r:id="rId38"/>
    <p:sldId id="524" r:id="rId39"/>
    <p:sldId id="525" r:id="rId40"/>
    <p:sldId id="526" r:id="rId41"/>
    <p:sldId id="527" r:id="rId42"/>
    <p:sldId id="528" r:id="rId43"/>
    <p:sldId id="529" r:id="rId44"/>
    <p:sldId id="530" r:id="rId45"/>
    <p:sldId id="531" r:id="rId46"/>
    <p:sldId id="532" r:id="rId47"/>
    <p:sldId id="533" r:id="rId48"/>
    <p:sldId id="534" r:id="rId49"/>
    <p:sldId id="535" r:id="rId50"/>
    <p:sldId id="536" r:id="rId51"/>
    <p:sldId id="537" r:id="rId52"/>
    <p:sldId id="538" r:id="rId53"/>
    <p:sldId id="539" r:id="rId54"/>
    <p:sldId id="540" r:id="rId55"/>
    <p:sldId id="541" r:id="rId56"/>
    <p:sldId id="542" r:id="rId57"/>
    <p:sldId id="543" r:id="rId58"/>
    <p:sldId id="544" r:id="rId59"/>
    <p:sldId id="545" r:id="rId60"/>
    <p:sldId id="546" r:id="rId61"/>
    <p:sldId id="547" r:id="rId62"/>
    <p:sldId id="548" r:id="rId63"/>
    <p:sldId id="549" r:id="rId64"/>
    <p:sldId id="550" r:id="rId65"/>
    <p:sldId id="551" r:id="rId66"/>
    <p:sldId id="398" r:id="rId67"/>
    <p:sldId id="552" r:id="rId68"/>
    <p:sldId id="404" r:id="rId69"/>
    <p:sldId id="553" r:id="rId70"/>
    <p:sldId id="554" r:id="rId71"/>
    <p:sldId id="405" r:id="rId72"/>
    <p:sldId id="555" r:id="rId73"/>
    <p:sldId id="556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146" d="100"/>
          <a:sy n="146" d="100"/>
        </p:scale>
        <p:origin x="2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92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47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56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56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56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E2B7-FB61-4186-9B62-81C71CE1859E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ACD-12C0-43E2-8889-B02D3E9FE1ED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8D0E-AFCA-4E2E-901F-D51869A9D5E7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14F4-D2EB-455B-8690-8CC9E619EBE9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D3E4-7495-4F8F-AAB6-28BC544D53F5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17C8-F301-4DB4-B725-A4EA23D73293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3DDB-B436-4B67-BF7E-5A92FBF9902E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DCA6-388B-460C-82E4-1FD5F24EEEAA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2128-C6FE-445A-A853-FA5F50F83493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48CD-6659-4DE8-8076-BD645658C1B6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A28-09E5-4530-B580-7743FCC696A5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B3D-E91C-4176-BCF9-A3BDDD4A747E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8F1-39D1-4E4C-A7B4-7C6AF48E900A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2C58-B3A5-44D9-A08D-4FC3BEC501E6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7A3-531F-45B3-8C56-4321C306EB47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96E6-A581-4A10-8D86-919FAA238A22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A992-FDEF-40F0-807A-9D91F3801930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A863B4-DE9B-4A77-9BBA-3A9813AF0677}" type="datetime1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반복문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while()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576DB396-D0C7-F620-230E-E71D874C7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7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연습하기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366" y="1796384"/>
            <a:ext cx="2011317" cy="2791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28650" y="1690688"/>
            <a:ext cx="2800350" cy="252961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3704" y="1775053"/>
            <a:ext cx="29103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출력 결과는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2**10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&gt; 1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// 2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print(“last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4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미만의 </a:t>
            </a:r>
            <a:r>
              <a:rPr lang="en-US" altLang="ko-KR" dirty="0"/>
              <a:t>7</a:t>
            </a:r>
            <a:r>
              <a:rPr lang="ko-KR" altLang="en-US" dirty="0"/>
              <a:t>의 배수를 </a:t>
            </a:r>
            <a:r>
              <a:rPr lang="ko-KR" altLang="en-US" dirty="0" err="1"/>
              <a:t>출력하시오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문을 사용한다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6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Grp="1" noChangeArrowheads="1"/>
          </p:cNvSpPr>
          <p:nvPr>
            <p:ph idx="1"/>
          </p:nvPr>
        </p:nvSpPr>
        <p:spPr bwMode="auto">
          <a:xfrm>
            <a:off x="827700" y="2052926"/>
            <a:ext cx="3065290" cy="362359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marL="0" indent="0">
              <a:buNone/>
            </a:pPr>
            <a:r>
              <a:rPr lang="nn-NO" altLang="ko-KR" dirty="0"/>
              <a:t>i=7</a:t>
            </a:r>
          </a:p>
          <a:p>
            <a:pPr marL="0" indent="0">
              <a:buNone/>
            </a:pPr>
            <a:r>
              <a:rPr lang="nn-NO" altLang="ko-KR" dirty="0"/>
              <a:t>while i &lt; 1000:</a:t>
            </a:r>
          </a:p>
          <a:p>
            <a:pPr marL="0" indent="0">
              <a:buNone/>
            </a:pPr>
            <a:r>
              <a:rPr lang="nn-NO" altLang="ko-KR" dirty="0"/>
              <a:t>    if i % 7 == 0:</a:t>
            </a:r>
          </a:p>
          <a:p>
            <a:pPr marL="0" indent="0">
              <a:buNone/>
            </a:pPr>
            <a:r>
              <a:rPr lang="nn-NO" altLang="ko-KR" dirty="0"/>
              <a:t>        print( i)</a:t>
            </a:r>
          </a:p>
          <a:p>
            <a:pPr marL="0" indent="0">
              <a:buNone/>
            </a:pPr>
            <a:r>
              <a:rPr lang="nn-NO" altLang="ko-KR" dirty="0"/>
              <a:t>    i = i + 7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9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ko-KR" altLang="en-US" dirty="0"/>
              <a:t>반복문에서 조건절 의미 이해하기</a:t>
            </a:r>
            <a:endParaRPr lang="en-US" altLang="ko-KR" dirty="0"/>
          </a:p>
          <a:p>
            <a:pPr lvl="1"/>
            <a:r>
              <a:rPr lang="ko-KR" altLang="en-US" dirty="0"/>
              <a:t>조건절의 값에 따라 반복 또는 정지가 결정됨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while() </a:t>
            </a:r>
            <a:r>
              <a:rPr lang="ko-KR" altLang="en-US" dirty="0"/>
              <a:t>기본 이해하기</a:t>
            </a:r>
            <a:endParaRPr lang="en-US" altLang="ko-KR" dirty="0"/>
          </a:p>
          <a:p>
            <a:pPr lvl="1"/>
            <a:r>
              <a:rPr lang="ko-KR" altLang="en-US" dirty="0"/>
              <a:t>조건절의 결과가 </a:t>
            </a:r>
            <a:r>
              <a:rPr lang="en-US" altLang="ko-KR" dirty="0"/>
              <a:t>False(0)</a:t>
            </a:r>
            <a:r>
              <a:rPr lang="ko-KR" altLang="en-US" dirty="0"/>
              <a:t>이면 </a:t>
            </a:r>
            <a:r>
              <a:rPr lang="en-US" altLang="ko-KR" dirty="0"/>
              <a:t>while</a:t>
            </a:r>
            <a:r>
              <a:rPr lang="ko-KR" altLang="en-US" dirty="0"/>
              <a:t>문에서 빠져나옴</a:t>
            </a:r>
            <a:endParaRPr lang="en-US" altLang="ko-KR" dirty="0"/>
          </a:p>
          <a:p>
            <a:pPr lvl="1"/>
            <a:r>
              <a:rPr lang="ko-KR" altLang="en-US" dirty="0"/>
              <a:t>조건절의 결과가 </a:t>
            </a:r>
            <a:r>
              <a:rPr lang="en-US" altLang="ko-KR" dirty="0"/>
              <a:t>T</a:t>
            </a:r>
            <a:r>
              <a:rPr lang="en-US" altLang="ko-KR"/>
              <a:t>rue(1</a:t>
            </a:r>
            <a:r>
              <a:rPr lang="en-US" altLang="ko-KR" dirty="0"/>
              <a:t>)</a:t>
            </a:r>
            <a:r>
              <a:rPr lang="ko-KR" altLang="en-US" dirty="0"/>
              <a:t>이면 </a:t>
            </a:r>
            <a:r>
              <a:rPr lang="en-US" altLang="ko-KR" dirty="0"/>
              <a:t>while</a:t>
            </a:r>
            <a:r>
              <a:rPr lang="ko-KR" altLang="en-US" dirty="0"/>
              <a:t>문 내부를 실행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6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반복문은</a:t>
            </a:r>
            <a:r>
              <a:rPr lang="ko-KR" altLang="en-US" dirty="0"/>
              <a:t> 어느 경우에 사용하는지 설명하시오</a:t>
            </a:r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문은 조건을 만족할 때 반복하는가</a:t>
            </a:r>
            <a:r>
              <a:rPr lang="en-US" altLang="ko-KR" dirty="0"/>
              <a:t>? </a:t>
            </a:r>
            <a:r>
              <a:rPr lang="ko-KR" altLang="en-US" dirty="0"/>
              <a:t>불만족 할 때 반복하는가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3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반복문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for()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5A14ACB9-C7AB-CE2A-BD40-89FE80469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8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for()</a:t>
            </a:r>
            <a:r>
              <a:rPr lang="ko-KR" altLang="en-US" dirty="0"/>
              <a:t>문 이해하기</a:t>
            </a:r>
            <a:endParaRPr lang="en-US" altLang="ko-KR" dirty="0"/>
          </a:p>
          <a:p>
            <a:r>
              <a:rPr lang="en-US" altLang="ko-KR" dirty="0"/>
              <a:t>for()</a:t>
            </a:r>
            <a:r>
              <a:rPr lang="ko-KR" altLang="en-US" dirty="0"/>
              <a:t>문에서</a:t>
            </a:r>
            <a:r>
              <a:rPr lang="en-US" altLang="ko-KR" dirty="0"/>
              <a:t> range() </a:t>
            </a:r>
            <a:r>
              <a:rPr lang="ko-KR" altLang="en-US" dirty="0"/>
              <a:t>활용 이해하기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5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 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루프</a:t>
            </a:r>
            <a:r>
              <a:rPr lang="en-US" altLang="ko-KR" dirty="0"/>
              <a:t>(loop)</a:t>
            </a:r>
            <a:r>
              <a:rPr lang="ko-KR" altLang="en-US" dirty="0"/>
              <a:t>는 반복을 기반으로 실행</a:t>
            </a:r>
            <a:endParaRPr lang="en-US" altLang="ko-KR" dirty="0"/>
          </a:p>
          <a:p>
            <a:pPr lvl="1"/>
            <a:r>
              <a:rPr lang="ko-KR" altLang="en-US" dirty="0"/>
              <a:t>반복 가능한 문자열</a:t>
            </a:r>
            <a:r>
              <a:rPr lang="en-US" altLang="ko-KR" dirty="0"/>
              <a:t>, </a:t>
            </a:r>
            <a:r>
              <a:rPr lang="ko-KR" altLang="en-US" dirty="0"/>
              <a:t>리스트 활용</a:t>
            </a:r>
            <a:endParaRPr lang="en-US" altLang="ko-KR" dirty="0"/>
          </a:p>
          <a:p>
            <a:pPr lvl="1"/>
            <a:r>
              <a:rPr lang="en-US" altLang="ko-KR" dirty="0"/>
              <a:t>range()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1"/>
            <a:r>
              <a:rPr lang="ko-KR" altLang="en-US" dirty="0"/>
              <a:t>보통 반복되는 횟수가 정해져 있을 때 사용 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950070" y="4033526"/>
            <a:ext cx="4052047" cy="209170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193237" y="4033525"/>
            <a:ext cx="3774931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if i%2 == 0: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print(“@” *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else 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print(“^” *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print("Final number = “,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endParaRPr lang="nb-NO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17" name="그림 1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93" y="4150665"/>
            <a:ext cx="2219635" cy="1771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5484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기본 구조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20877" y="1837981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" altLang="ko-Kore-KR" b="1" dirty="0"/>
              <a:t>for</a:t>
            </a:r>
            <a:r>
              <a:rPr lang="en" altLang="ko-Kore-KR" dirty="0"/>
              <a:t> </a:t>
            </a:r>
            <a:r>
              <a:rPr lang="ko-KR" altLang="en-US" dirty="0"/>
              <a:t>변수 </a:t>
            </a:r>
            <a:r>
              <a:rPr lang="en" altLang="ko-Kore-KR" b="1" dirty="0"/>
              <a:t>in</a:t>
            </a:r>
            <a:r>
              <a:rPr lang="en" altLang="ko-Kore-KR" dirty="0"/>
              <a:t> </a:t>
            </a:r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):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수행할 문장</a:t>
            </a:r>
            <a:r>
              <a:rPr lang="en-US" altLang="ko-KR" dirty="0"/>
              <a:t>1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수행할 문장</a:t>
            </a:r>
            <a:r>
              <a:rPr lang="en-US" altLang="ko-KR" dirty="0"/>
              <a:t>2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문의 </a:t>
            </a:r>
            <a:r>
              <a:rPr lang="ko-KR" altLang="en-US" dirty="0" err="1"/>
              <a:t>조건절에는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을 사용하며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이때 리스트나 </a:t>
            </a:r>
            <a:r>
              <a:rPr lang="ko-KR" altLang="en-US" dirty="0" err="1"/>
              <a:t>튜플</a:t>
            </a:r>
            <a:r>
              <a:rPr lang="en-US" altLang="ko-KR" dirty="0"/>
              <a:t>,</a:t>
            </a:r>
            <a:r>
              <a:rPr lang="ko-KR" altLang="en-US" dirty="0"/>
              <a:t> 문자열 등이 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A52AB19-F831-294E-B72C-6CA18AA9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46" y="2726962"/>
            <a:ext cx="3325904" cy="1023097"/>
          </a:xfrm>
          <a:prstGeom prst="roundRect">
            <a:avLst>
              <a:gd name="adj" fmla="val 12000"/>
            </a:avLst>
          </a:prstGeom>
          <a:solidFill>
            <a:schemeClr val="bg2"/>
          </a:solidFill>
          <a:ln w="19050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DBD64DBB-9323-F44F-81FD-8D9286618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46" y="2901045"/>
            <a:ext cx="32639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for &lt;variable&gt; in &lt;sequence&gt;:</a:t>
            </a:r>
          </a:p>
          <a:p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    &lt;statements&gt;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3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 설명 추가 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ko-KR" altLang="en-US" dirty="0" err="1"/>
              <a:t>조건절에</a:t>
            </a:r>
            <a:r>
              <a:rPr lang="ko-KR" altLang="en-US" dirty="0"/>
              <a:t> 반복 횟수가 정해져 있어</a:t>
            </a:r>
            <a:r>
              <a:rPr lang="en-US" altLang="ko-KR" dirty="0"/>
              <a:t>,</a:t>
            </a:r>
            <a:r>
              <a:rPr lang="ko-KR" altLang="en-US" dirty="0"/>
              <a:t> 정해진 횟수 만큼 반복</a:t>
            </a:r>
            <a:endParaRPr lang="en-US" altLang="ko-KR" dirty="0"/>
          </a:p>
          <a:p>
            <a:r>
              <a:rPr lang="en-US" altLang="ko-KR" dirty="0"/>
              <a:t>update</a:t>
            </a:r>
            <a:r>
              <a:rPr lang="ko-KR" altLang="en-US" dirty="0"/>
              <a:t> 구문을 따로 지정하지 않은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default</a:t>
            </a:r>
            <a:r>
              <a:rPr lang="ko-KR" altLang="en-US" dirty="0"/>
              <a:t>로 해당  변수의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씩 증가</a:t>
            </a:r>
            <a:endParaRPr lang="en-US" altLang="ko-KR" dirty="0"/>
          </a:p>
          <a:p>
            <a:r>
              <a:rPr lang="ko-KR" altLang="en-US" dirty="0"/>
              <a:t>들여쓰기를 통해 </a:t>
            </a:r>
            <a:r>
              <a:rPr lang="ko-KR" altLang="en-US" dirty="0" err="1"/>
              <a:t>반복문에</a:t>
            </a:r>
            <a:r>
              <a:rPr lang="ko-KR" altLang="en-US" dirty="0"/>
              <a:t> 해당하는 코드를 </a:t>
            </a:r>
            <a:r>
              <a:rPr lang="ko-KR" altLang="en-US" dirty="0" err="1"/>
              <a:t>구분지음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ko-KR" altLang="en-US" dirty="0" err="1"/>
              <a:t>조건절</a:t>
            </a:r>
            <a:r>
              <a:rPr lang="ko-KR" altLang="en-US" dirty="0"/>
              <a:t> 의미 이해하기</a:t>
            </a:r>
            <a:endParaRPr lang="en-US" altLang="ko-KR" dirty="0"/>
          </a:p>
          <a:p>
            <a:r>
              <a:rPr lang="en-US" altLang="ko-KR" dirty="0"/>
              <a:t>while() </a:t>
            </a:r>
            <a:r>
              <a:rPr lang="ko-KR" altLang="en-US" dirty="0"/>
              <a:t>기본 이해하기</a:t>
            </a:r>
            <a:r>
              <a:rPr lang="en-US" altLang="ko-KR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2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ko-KR" altLang="en-US" dirty="0" err="1"/>
              <a:t>조건절</a:t>
            </a:r>
            <a:r>
              <a:rPr lang="ko-KR" altLang="en-US" dirty="0"/>
              <a:t> </a:t>
            </a:r>
            <a:r>
              <a:rPr lang="en-US" altLang="ko-KR" dirty="0"/>
              <a:t>– range</a:t>
            </a:r>
            <a:r>
              <a:rPr lang="ko-KR" altLang="en-US" dirty="0"/>
              <a:t>함수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range()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숫자 리스트를 자동으로 만든다</a:t>
            </a:r>
            <a:endParaRPr lang="en-US" altLang="ko-KR" dirty="0"/>
          </a:p>
          <a:p>
            <a:r>
              <a:rPr lang="ko-KR" altLang="en-US" dirty="0"/>
              <a:t>시작하는 숫자가  정해져 있지 않을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range(a)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a-1</a:t>
            </a:r>
            <a:r>
              <a:rPr lang="ko-KR" altLang="en-US" dirty="0"/>
              <a:t>까지</a:t>
            </a:r>
            <a:endParaRPr lang="en-US" altLang="ko-KR" dirty="0"/>
          </a:p>
          <a:p>
            <a:r>
              <a:rPr lang="en-US" altLang="ko-KR" dirty="0"/>
              <a:t>range(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b-1</a:t>
            </a:r>
            <a:r>
              <a:rPr lang="ko-KR" altLang="en-US" dirty="0"/>
              <a:t>까지</a:t>
            </a:r>
            <a:endParaRPr lang="en-US" altLang="ko-KR" dirty="0"/>
          </a:p>
          <a:p>
            <a:r>
              <a:rPr lang="en-US" altLang="ko-KR" dirty="0"/>
              <a:t>range(</a:t>
            </a:r>
            <a:r>
              <a:rPr lang="en-US" altLang="ko-KR" dirty="0" err="1"/>
              <a:t>a,b,c</a:t>
            </a:r>
            <a:r>
              <a:rPr lang="en-US" altLang="ko-KR" dirty="0"/>
              <a:t>) : a</a:t>
            </a:r>
            <a:r>
              <a:rPr lang="ko-KR" altLang="en-US" dirty="0"/>
              <a:t>부터 </a:t>
            </a:r>
            <a:r>
              <a:rPr lang="en-US" altLang="ko-KR" dirty="0"/>
              <a:t>b-1</a:t>
            </a:r>
            <a:r>
              <a:rPr lang="ko-KR" altLang="en-US" dirty="0"/>
              <a:t>까지 </a:t>
            </a:r>
            <a:r>
              <a:rPr lang="en-US" altLang="ko-KR" dirty="0"/>
              <a:t>c </a:t>
            </a:r>
            <a:r>
              <a:rPr lang="ko-KR" altLang="en-US" dirty="0"/>
              <a:t>만큼씩 증가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4DBE988-0C51-4349-8D17-6793130590F9}"/>
              </a:ext>
            </a:extLst>
          </p:cNvPr>
          <p:cNvSpPr txBox="1">
            <a:spLocks/>
          </p:cNvSpPr>
          <p:nvPr/>
        </p:nvSpPr>
        <p:spPr>
          <a:xfrm>
            <a:off x="484710" y="159855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0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799555" cy="1325563"/>
          </a:xfrm>
        </p:spPr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858675"/>
            <a:ext cx="7886700" cy="4351338"/>
          </a:xfrm>
        </p:spPr>
        <p:txBody>
          <a:bodyPr/>
          <a:lstStyle/>
          <a:p>
            <a:r>
              <a:rPr lang="ko-KR" altLang="en-US" dirty="0"/>
              <a:t>내장 함수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range()</a:t>
            </a:r>
          </a:p>
          <a:p>
            <a:pPr lvl="1"/>
            <a:r>
              <a:rPr lang="ko-KR" altLang="en-US" dirty="0"/>
              <a:t>숫자들을 나열하여 반복을 수행하기에 적합</a:t>
            </a:r>
            <a:endParaRPr lang="en-US" altLang="ko-KR" dirty="0"/>
          </a:p>
          <a:p>
            <a:pPr lvl="1"/>
            <a:r>
              <a:rPr lang="ko-KR" altLang="en-US" dirty="0"/>
              <a:t>산술 계산을 수행하는 반복의 기반을 생성</a:t>
            </a:r>
          </a:p>
          <a:p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48" y="3262743"/>
            <a:ext cx="7380366" cy="231179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9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</a:t>
            </a:r>
            <a:r>
              <a:rPr lang="ko-KR" altLang="en-US" dirty="0"/>
              <a:t>함수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내장함수 </a:t>
            </a:r>
            <a:r>
              <a:rPr lang="en-US" altLang="ko-KR"/>
              <a:t> in</a:t>
            </a:r>
          </a:p>
          <a:p>
            <a:pPr lvl="1"/>
            <a:r>
              <a:rPr lang="en-US" altLang="ko-KR"/>
              <a:t>range() </a:t>
            </a:r>
            <a:r>
              <a:rPr lang="ko-KR" altLang="en-US"/>
              <a:t>와 같이 사용</a:t>
            </a:r>
            <a:endParaRPr lang="en-US" altLang="ko-KR"/>
          </a:p>
          <a:p>
            <a:pPr lvl="1"/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27" y="1938788"/>
            <a:ext cx="2714157" cy="42325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6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05285" cy="1325563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표의 </a:t>
            </a:r>
            <a:r>
              <a:rPr lang="en-US" altLang="ko-KR" dirty="0"/>
              <a:t>for</a:t>
            </a:r>
            <a:r>
              <a:rPr lang="ko-KR" altLang="en-US" dirty="0"/>
              <a:t>문을 보고</a:t>
            </a:r>
            <a:r>
              <a:rPr lang="en-US" altLang="ko-KR" dirty="0"/>
              <a:t>, </a:t>
            </a:r>
            <a:r>
              <a:rPr lang="ko-KR" altLang="en-US" dirty="0"/>
              <a:t>몇 번 실행되는지 쓰시오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69764" y="2520721"/>
          <a:ext cx="6096000" cy="313093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37831">
                  <a:extLst>
                    <a:ext uri="{9D8B030D-6E8A-4147-A177-3AD203B41FA5}">
                      <a16:colId xmlns:a16="http://schemas.microsoft.com/office/drawing/2014/main" val="2564245039"/>
                    </a:ext>
                  </a:extLst>
                </a:gridCol>
                <a:gridCol w="3158169">
                  <a:extLst>
                    <a:ext uri="{9D8B030D-6E8A-4147-A177-3AD203B41FA5}">
                      <a16:colId xmlns:a16="http://schemas.microsoft.com/office/drawing/2014/main" val="907892006"/>
                    </a:ext>
                  </a:extLst>
                </a:gridCol>
              </a:tblGrid>
              <a:tr h="44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28112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range(1, 11)..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28487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range(10)..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07436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range(10, 0, -1)..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91294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range(-10, 11)..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18664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range(10, 0)..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78170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range(-10, 11, 3)..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3936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39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93563" y="1943778"/>
          <a:ext cx="6886875" cy="332373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95376">
                  <a:extLst>
                    <a:ext uri="{9D8B030D-6E8A-4147-A177-3AD203B41FA5}">
                      <a16:colId xmlns:a16="http://schemas.microsoft.com/office/drawing/2014/main" val="2564245039"/>
                    </a:ext>
                  </a:extLst>
                </a:gridCol>
                <a:gridCol w="3891499">
                  <a:extLst>
                    <a:ext uri="{9D8B030D-6E8A-4147-A177-3AD203B41FA5}">
                      <a16:colId xmlns:a16="http://schemas.microsoft.com/office/drawing/2014/main" val="907892006"/>
                    </a:ext>
                  </a:extLst>
                </a:gridCol>
              </a:tblGrid>
              <a:tr h="44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28112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range(1, 11)..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, [1, 2, 3, 4, 5, 6, 7, 8, 9, 10]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28487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range(10)..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, [0, 1, 2, 3, 4, 5, 6, 7, 8, 9]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07436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range(10, 0, -1)..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, [10, 9, 8, 7, 6, 5, 4, 3, 2, 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91294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range(-10, 11)..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, [-10, -9, -8, -7, -6, -5, -4, -3,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 -2, -1, 0, 1, 2, 3, 4, 5, 6, 7, 8, 9, 10]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18664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range(10, 0)..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, []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78170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range(-10, 11, 3)..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, [-10, -7, -4, -1, 2, 5, 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3936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37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list,</a:t>
            </a:r>
            <a:r>
              <a:rPr lang="ko-KR" altLang="en-US" dirty="0"/>
              <a:t> </a:t>
            </a:r>
            <a:r>
              <a:rPr lang="en-US" altLang="ko-KR" dirty="0" err="1"/>
              <a:t>tuple,string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item in </a:t>
            </a:r>
            <a:r>
              <a:rPr lang="en-US" altLang="ko-KR" dirty="0" err="1"/>
              <a:t>listname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ko-KR" altLang="en-US" dirty="0"/>
              <a:t>수행할 문장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for item in </a:t>
            </a:r>
            <a:r>
              <a:rPr lang="en-US" altLang="ko-KR" dirty="0" err="1"/>
              <a:t>tuplename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ko-KR" altLang="en-US" dirty="0"/>
              <a:t>수행할 문장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ch</a:t>
            </a:r>
            <a:r>
              <a:rPr lang="en-US" altLang="ko-KR" dirty="0"/>
              <a:t> in </a:t>
            </a:r>
            <a:r>
              <a:rPr lang="en-US" altLang="ko-KR" dirty="0" err="1"/>
              <a:t>stringname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ko-KR" altLang="en-US" dirty="0"/>
              <a:t>수행할 문장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4DBE988-0C51-4349-8D17-6793130590F9}"/>
              </a:ext>
            </a:extLst>
          </p:cNvPr>
          <p:cNvSpPr txBox="1">
            <a:spLocks/>
          </p:cNvSpPr>
          <p:nvPr/>
        </p:nvSpPr>
        <p:spPr>
          <a:xfrm>
            <a:off x="628650" y="18173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6399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연습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3573244"/>
            <a:ext cx="2446940" cy="2092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70963" y="1781791"/>
            <a:ext cx="3630708" cy="211583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92416" y="1890359"/>
            <a:ext cx="35092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+mj-ea"/>
              </a:rPr>
              <a:t># 'Hello'</a:t>
            </a:r>
            <a:r>
              <a:rPr lang="ko-KR" altLang="en-US" sz="1600" dirty="0">
                <a:ea typeface="+mj-ea"/>
              </a:rPr>
              <a:t>를</a:t>
            </a:r>
            <a:r>
              <a:rPr lang="en-US" altLang="ko-KR" sz="1600" dirty="0">
                <a:ea typeface="+mj-ea"/>
              </a:rPr>
              <a:t> 5</a:t>
            </a:r>
            <a:r>
              <a:rPr lang="ko-KR" altLang="en-US" sz="1600" dirty="0">
                <a:ea typeface="+mj-ea"/>
              </a:rPr>
              <a:t>번 </a:t>
            </a:r>
            <a:r>
              <a:rPr lang="en-US" altLang="ko-KR" sz="1600" dirty="0">
                <a:ea typeface="+mj-ea"/>
              </a:rPr>
              <a:t>,</a:t>
            </a:r>
            <a:r>
              <a:rPr lang="ko-KR" altLang="en-US" sz="1600" dirty="0">
                <a:ea typeface="+mj-ea"/>
              </a:rPr>
              <a:t> </a:t>
            </a:r>
            <a:r>
              <a:rPr lang="en-US" altLang="ko-KR" sz="1600" dirty="0">
                <a:ea typeface="+mj-ea"/>
              </a:rPr>
              <a:t>'There'</a:t>
            </a:r>
            <a:r>
              <a:rPr lang="ko-KR" altLang="en-US" sz="1600" dirty="0">
                <a:ea typeface="+mj-ea"/>
              </a:rPr>
              <a:t>를 한번 출력</a:t>
            </a:r>
            <a:endParaRPr lang="en-US" altLang="ko-KR" sz="1600" dirty="0">
              <a:ea typeface="+mj-ea"/>
            </a:endParaRP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for </a:t>
            </a:r>
            <a:r>
              <a:rPr lang="en-US" altLang="ko-KR" sz="1600" dirty="0" err="1">
                <a:ea typeface="+mj-ea"/>
              </a:rPr>
              <a:t>i</a:t>
            </a:r>
            <a:r>
              <a:rPr lang="en-US" altLang="ko-KR" sz="1600" dirty="0">
                <a:ea typeface="+mj-ea"/>
              </a:rPr>
              <a:t> in range(5) :</a:t>
            </a:r>
          </a:p>
          <a:p>
            <a:r>
              <a:rPr lang="en-US" altLang="ko-KR" sz="1600" dirty="0">
                <a:ea typeface="+mj-ea"/>
              </a:rPr>
              <a:t>    print ("Hello")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print ("There")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06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연습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28650" y="1734309"/>
            <a:ext cx="3509010" cy="210230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53704" y="1818673"/>
            <a:ext cx="33839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'Hello'</a:t>
            </a:r>
            <a:r>
              <a:rPr lang="ko-KR" altLang="en-US" sz="1600" dirty="0"/>
              <a:t> </a:t>
            </a:r>
            <a:r>
              <a:rPr lang="en-US" altLang="ko-KR" sz="1600" dirty="0"/>
              <a:t>'There'</a:t>
            </a:r>
            <a:r>
              <a:rPr lang="ko-KR" altLang="en-US" sz="1600" dirty="0"/>
              <a:t>를 둘다</a:t>
            </a:r>
            <a:r>
              <a:rPr lang="en-US" altLang="ko-KR" sz="1600" dirty="0"/>
              <a:t> 5</a:t>
            </a:r>
            <a:r>
              <a:rPr lang="ko-KR" altLang="en-US" sz="1600" dirty="0"/>
              <a:t>번 출력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range(5) :</a:t>
            </a:r>
          </a:p>
          <a:p>
            <a:r>
              <a:rPr lang="en-US" altLang="ko-KR" sz="1600" dirty="0"/>
              <a:t>    print ("Hello")</a:t>
            </a:r>
          </a:p>
          <a:p>
            <a:r>
              <a:rPr lang="en-US" altLang="ko-KR" sz="1600" dirty="0"/>
              <a:t>    print ("There")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82" y="1818673"/>
            <a:ext cx="2290895" cy="2866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49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연습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내용 개체 틀 2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95950"/>
            <a:ext cx="2118084" cy="2960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5089" y="1795853"/>
            <a:ext cx="3509255" cy="209034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8650" y="1941783"/>
            <a:ext cx="35092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0</a:t>
            </a:r>
            <a:r>
              <a:rPr lang="ko-KR" altLang="en-US" sz="1600" dirty="0">
                <a:ea typeface="맑은 고딕" panose="020B0503020000020004" pitchFamily="50" charset="-127"/>
              </a:rPr>
              <a:t>에서</a:t>
            </a:r>
            <a:r>
              <a:rPr lang="en-US" altLang="ko-KR" sz="1600" dirty="0">
                <a:ea typeface="맑은 고딕" panose="020B0503020000020004" pitchFamily="50" charset="-127"/>
              </a:rPr>
              <a:t> 9</a:t>
            </a:r>
            <a:r>
              <a:rPr lang="ko-KR" altLang="en-US" sz="1600" dirty="0">
                <a:ea typeface="맑은 고딕" panose="020B0503020000020004" pitchFamily="50" charset="-127"/>
              </a:rPr>
              <a:t>까지 숫자를 출력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65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연습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28650" y="1757795"/>
            <a:ext cx="4383290" cy="200903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53704" y="1842159"/>
            <a:ext cx="42582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10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까지 숫자를 감소하며 셈</a:t>
            </a:r>
            <a:r>
              <a:rPr lang="en-US" altLang="ko-KR" sz="1600" dirty="0"/>
              <a:t> (0 </a:t>
            </a:r>
            <a:r>
              <a:rPr lang="ko-KR" altLang="en-US" sz="1600" dirty="0"/>
              <a:t>제외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range(10,0,-1)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38" y="1757795"/>
            <a:ext cx="2170132" cy="2960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01471" y="3835148"/>
            <a:ext cx="2421715" cy="201818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427252" y="3835147"/>
            <a:ext cx="2421715" cy="201818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반복되는 일들을 처리하는 프로그램 필요</a:t>
            </a:r>
            <a:endParaRPr lang="en-US" altLang="ko-KR" dirty="0"/>
          </a:p>
          <a:p>
            <a:pPr lvl="1"/>
            <a:r>
              <a:rPr lang="ko-KR" altLang="en-US" dirty="0"/>
              <a:t>동일하거나</a:t>
            </a:r>
            <a:r>
              <a:rPr lang="en-US" altLang="ko-KR" dirty="0"/>
              <a:t>, </a:t>
            </a:r>
            <a:r>
              <a:rPr lang="ko-KR" altLang="en-US" dirty="0"/>
              <a:t>규칙적으로 변화하는 작업</a:t>
            </a:r>
            <a:br>
              <a:rPr lang="en-US" altLang="ko-KR" dirty="0"/>
            </a:br>
            <a:r>
              <a:rPr lang="en-US" altLang="ko-KR" dirty="0">
                <a:sym typeface="Wingdings"/>
              </a:rPr>
              <a:t></a:t>
            </a:r>
            <a:r>
              <a:rPr lang="ko-KR" altLang="en-US" dirty="0">
                <a:sym typeface="Wingdings"/>
              </a:rPr>
              <a:t> 조건에 맞는 동안 반복</a:t>
            </a:r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while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for</a:t>
            </a:r>
          </a:p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solidFill>
                <a:srgbClr val="FF66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569612" y="3896824"/>
            <a:ext cx="22323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# print 0,1,2,…9 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ea typeface="맑은 고딕" panose="020B0503020000020004" pitchFamily="50" charset="-127"/>
              </a:rPr>
              <a:t>for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print(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738473" y="3896824"/>
            <a:ext cx="223231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# print 0,1,2,…9 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= 0</a:t>
            </a:r>
          </a:p>
          <a:p>
            <a:r>
              <a:rPr lang="en-US" altLang="ko-KR" dirty="0">
                <a:solidFill>
                  <a:srgbClr val="C00000"/>
                </a:solidFill>
                <a:ea typeface="맑은 고딕" panose="020B0503020000020004" pitchFamily="50" charset="-127"/>
              </a:rPr>
              <a:t>while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&lt; 10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print(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+ 1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91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연습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690689"/>
            <a:ext cx="3634740" cy="205835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#2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[10, 1, 5,9, 21, 53] :</a:t>
            </a:r>
          </a:p>
          <a:p>
            <a:r>
              <a:rPr lang="en-US" altLang="ko-KR" sz="1600" dirty="0"/>
              <a:t>    print(“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print(“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** 2=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**2)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화면 캡처">
            <a:extLst>
              <a:ext uri="{FF2B5EF4-FFF2-40B4-BE49-F238E27FC236}">
                <a16:creationId xmlns:a16="http://schemas.microsoft.com/office/drawing/2014/main" id="{71CF6E86-8F20-754E-A07D-EB220752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87" y="1953376"/>
            <a:ext cx="1886213" cy="2905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650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en-US" altLang="ko-KR" dirty="0"/>
              <a:t>for() </a:t>
            </a:r>
            <a:r>
              <a:rPr lang="ko-KR" altLang="en-US" dirty="0"/>
              <a:t>기본 이해하기</a:t>
            </a:r>
            <a:endParaRPr lang="en-US" altLang="ko-KR" dirty="0"/>
          </a:p>
          <a:p>
            <a:r>
              <a:rPr lang="en-US" altLang="ko-KR" dirty="0"/>
              <a:t>range() </a:t>
            </a:r>
            <a:r>
              <a:rPr lang="ko-KR" altLang="en-US" dirty="0"/>
              <a:t>함수 사용하기</a:t>
            </a:r>
            <a:endParaRPr lang="en-US" altLang="ko-KR" dirty="0"/>
          </a:p>
          <a:p>
            <a:r>
              <a:rPr lang="ko-KR" altLang="en-US" dirty="0" err="1"/>
              <a:t>조건절에</a:t>
            </a:r>
            <a:r>
              <a:rPr lang="ko-KR" altLang="en-US" dirty="0"/>
              <a:t> 반복 가능한 문자열</a:t>
            </a:r>
            <a:r>
              <a:rPr lang="en-US" altLang="ko-KR" dirty="0"/>
              <a:t>,</a:t>
            </a:r>
            <a:r>
              <a:rPr lang="ko-KR" altLang="en-US" dirty="0"/>
              <a:t> 리스트 읽을 때 </a:t>
            </a:r>
            <a:r>
              <a:rPr lang="en-US" altLang="ko-KR" dirty="0"/>
              <a:t>in </a:t>
            </a:r>
            <a:r>
              <a:rPr lang="ko-KR" altLang="en-US" dirty="0"/>
              <a:t>사용하기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92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range(1, 10, 2) </a:t>
            </a:r>
            <a:r>
              <a:rPr lang="ko-KR" altLang="en-US" dirty="0"/>
              <a:t>가 실행되면 </a:t>
            </a:r>
            <a:r>
              <a:rPr lang="ko-KR" altLang="en-US" dirty="0" err="1"/>
              <a:t>몇회</a:t>
            </a:r>
            <a:r>
              <a:rPr lang="ko-KR" altLang="en-US" dirty="0"/>
              <a:t> 실행 되는가</a:t>
            </a:r>
            <a:r>
              <a:rPr lang="en-US" altLang="ko-KR" dirty="0"/>
              <a:t>?</a:t>
            </a:r>
          </a:p>
          <a:p>
            <a:r>
              <a:rPr lang="en-US" altLang="ko-KR"/>
              <a:t>for</a:t>
            </a:r>
            <a:r>
              <a:rPr lang="ko-KR" altLang="en-US" dirty="0"/>
              <a:t>문에서</a:t>
            </a:r>
            <a:r>
              <a:rPr lang="en-US" altLang="ko-KR" dirty="0"/>
              <a:t>, in operator </a:t>
            </a:r>
            <a:r>
              <a:rPr lang="ko-KR" altLang="en-US" dirty="0"/>
              <a:t>사용하여 읽는 </a:t>
            </a:r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가지를 </a:t>
            </a:r>
            <a:r>
              <a:rPr lang="ko-KR" altLang="en-US" dirty="0" err="1"/>
              <a:t>나열하시오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06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62525" y="2688779"/>
            <a:ext cx="732187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반복문</a:t>
            </a:r>
            <a:r>
              <a:rPr lang="ko-KR" altLang="en-US" sz="4400" b="1" dirty="0">
                <a:solidFill>
                  <a:schemeClr val="bg1"/>
                </a:solidFill>
              </a:rPr>
              <a:t> 오류 찾기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결과 쓰기</a:t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B89B6B5D-E8D5-958A-EEA8-F05D7FBB7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13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반복문의</a:t>
            </a:r>
            <a:r>
              <a:rPr lang="ko-KR" altLang="en-US" dirty="0"/>
              <a:t> 오류 찾기</a:t>
            </a:r>
            <a:endParaRPr lang="en-US" altLang="ko-KR" dirty="0"/>
          </a:p>
          <a:p>
            <a:r>
              <a:rPr lang="ko-KR" altLang="en-US" dirty="0"/>
              <a:t>예제 결과 써 보기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7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1-1, </a:t>
            </a:r>
            <a:r>
              <a:rPr lang="ko-KR" altLang="en-US" dirty="0"/>
              <a:t>오류 찾기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1067" y="1690688"/>
            <a:ext cx="3807732" cy="318024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= 1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while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&gt; 1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+1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print(“last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5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1-1, </a:t>
            </a:r>
            <a:r>
              <a:rPr lang="ko-KR" altLang="en-US" dirty="0"/>
              <a:t>답안</a:t>
            </a: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34" y="1690689"/>
            <a:ext cx="2185170" cy="1081767"/>
          </a:xfrm>
        </p:spPr>
      </p:pic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61067" y="1690688"/>
            <a:ext cx="3807732" cy="318024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= 1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while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&gt; 1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+1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print(“last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960234" y="3016252"/>
            <a:ext cx="2354579" cy="911541"/>
          </a:xfrm>
          <a:prstGeom prst="roundRect">
            <a:avLst>
              <a:gd name="adj" fmla="val 12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while()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내부의 문장을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한번도 실행하지 않도록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조건절이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기술 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42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1-2, </a:t>
            </a:r>
            <a:r>
              <a:rPr lang="ko-KR" altLang="en-US" dirty="0"/>
              <a:t>오류 찾기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8"/>
            <a:ext cx="3802673" cy="32681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#2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= 1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while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&lt; 10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- 1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print(“last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45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1-2, </a:t>
            </a:r>
            <a:r>
              <a:rPr lang="ko-KR" altLang="en-US" dirty="0"/>
              <a:t>답안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8"/>
            <a:ext cx="3802673" cy="32681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#2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= 1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while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&lt; 10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- 1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print(“last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40814" y="1707433"/>
            <a:ext cx="2992676" cy="1561061"/>
          </a:xfrm>
          <a:prstGeom prst="roundRect">
            <a:avLst>
              <a:gd name="adj" fmla="val 12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기억하는 값이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지속적으로 음수가 되어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무한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루핑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IDLE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창을 닫기 하지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않으면 계속 실행됨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3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2-1, </a:t>
            </a:r>
            <a:r>
              <a:rPr lang="ko-KR" altLang="en-US" dirty="0"/>
              <a:t>결과 써 보기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293057" y="1853248"/>
            <a:ext cx="2719343" cy="40700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i = 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j = 10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n = 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&lt; j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+ 1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n = n + 2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print(“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= “,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/>
              <a:t>     print(“n= “, n, “***”)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9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흐름</a:t>
            </a:r>
          </a:p>
        </p:txBody>
      </p:sp>
      <p:sp>
        <p:nvSpPr>
          <p:cNvPr id="4" name="순서도: 판단 3"/>
          <p:cNvSpPr/>
          <p:nvPr/>
        </p:nvSpPr>
        <p:spPr>
          <a:xfrm>
            <a:off x="3766771" y="2604025"/>
            <a:ext cx="2520280" cy="9452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Condition?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5674" y="3822961"/>
            <a:ext cx="1656184" cy="57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 5"/>
          <p:cNvCxnSpPr>
            <a:stCxn id="4" idx="2"/>
            <a:endCxn id="5" idx="0"/>
          </p:cNvCxnSpPr>
          <p:nvPr/>
        </p:nvCxnSpPr>
        <p:spPr>
          <a:xfrm rot="5400000">
            <a:off x="4888487" y="3684537"/>
            <a:ext cx="273704" cy="31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/>
          <p:cNvSpPr/>
          <p:nvPr/>
        </p:nvSpPr>
        <p:spPr>
          <a:xfrm>
            <a:off x="4738879" y="5341325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꺾인 연결선 8"/>
          <p:cNvCxnSpPr>
            <a:stCxn id="4" idx="1"/>
            <a:endCxn id="7" idx="2"/>
          </p:cNvCxnSpPr>
          <p:nvPr/>
        </p:nvCxnSpPr>
        <p:spPr>
          <a:xfrm rot="10800000" flipH="1" flipV="1">
            <a:off x="3766771" y="3076641"/>
            <a:ext cx="972108" cy="2408700"/>
          </a:xfrm>
          <a:prstGeom prst="bentConnector3">
            <a:avLst>
              <a:gd name="adj1" fmla="val -23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4"/>
          </p:cNvCxnSpPr>
          <p:nvPr/>
        </p:nvCxnSpPr>
        <p:spPr>
          <a:xfrm>
            <a:off x="4882895" y="562935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5269" y="2707309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4875" y="34694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026911" y="224398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6200000" flipH="1">
            <a:off x="4933066" y="2341984"/>
            <a:ext cx="2562545" cy="2363783"/>
          </a:xfrm>
          <a:prstGeom prst="bentConnector3">
            <a:avLst>
              <a:gd name="adj1" fmla="val -849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029861" y="4394163"/>
            <a:ext cx="2586" cy="410985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012337" y="4788493"/>
            <a:ext cx="2372463" cy="313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71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2-1,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2" name="내용 개체 틀 11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17" y="2363924"/>
            <a:ext cx="1526512" cy="3610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456012" y="1758782"/>
            <a:ext cx="2650763" cy="40700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i = 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j = 10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n = 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&lt; j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+ 1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n = n + 2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print(“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= “,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/>
              <a:t>     print(“n= “, n, “***”)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15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2-3, </a:t>
            </a:r>
            <a:r>
              <a:rPr lang="ko-KR" altLang="en-US" dirty="0"/>
              <a:t>결과 써 보기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690689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#3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pt-BR" altLang="ko-KR" sz="1600" dirty="0"/>
              <a:t>num = 0</a:t>
            </a:r>
          </a:p>
          <a:p>
            <a:endParaRPr lang="pt-BR" altLang="ko-KR" sz="1600" dirty="0"/>
          </a:p>
          <a:p>
            <a:r>
              <a:rPr lang="pt-BR" altLang="ko-KR" sz="1600" dirty="0"/>
              <a:t>while num &lt; 20 :</a:t>
            </a:r>
          </a:p>
          <a:p>
            <a:r>
              <a:rPr lang="pt-BR" altLang="ko-KR" sz="1600" dirty="0"/>
              <a:t>    print(num)</a:t>
            </a:r>
          </a:p>
          <a:p>
            <a:r>
              <a:rPr lang="pt-BR" altLang="ko-KR" sz="1600" dirty="0"/>
              <a:t>    num = num + 2</a:t>
            </a:r>
          </a:p>
          <a:p>
            <a:endParaRPr lang="pt-BR" altLang="ko-KR" sz="1600" dirty="0"/>
          </a:p>
          <a:p>
            <a:r>
              <a:rPr lang="pt-BR" altLang="ko-KR" sz="1600" dirty="0"/>
              <a:t>print("last num: ", num)</a:t>
            </a:r>
          </a:p>
          <a:p>
            <a:endParaRPr lang="pt-BR" altLang="ko-KR" sz="1600" dirty="0"/>
          </a:p>
          <a:p>
            <a:endParaRPr lang="pt-BR" altLang="ko-KR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30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2-3,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DA63F0ED-98D4-471D-8C5D-38AF7CD92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90689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#3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pt-BR" altLang="ko-KR" sz="1600" dirty="0"/>
              <a:t>num = 0</a:t>
            </a:r>
          </a:p>
          <a:p>
            <a:endParaRPr lang="pt-BR" altLang="ko-KR" sz="1600" dirty="0"/>
          </a:p>
          <a:p>
            <a:r>
              <a:rPr lang="pt-BR" altLang="ko-KR" sz="1600" dirty="0"/>
              <a:t>while num &lt; 20 :</a:t>
            </a:r>
          </a:p>
          <a:p>
            <a:r>
              <a:rPr lang="pt-BR" altLang="ko-KR" sz="1600" dirty="0"/>
              <a:t>    print(num)</a:t>
            </a:r>
          </a:p>
          <a:p>
            <a:r>
              <a:rPr lang="pt-BR" altLang="ko-KR" sz="1600" dirty="0"/>
              <a:t>    num = num + 2</a:t>
            </a:r>
          </a:p>
          <a:p>
            <a:endParaRPr lang="pt-BR" altLang="ko-KR" sz="1600" dirty="0"/>
          </a:p>
          <a:p>
            <a:r>
              <a:rPr lang="pt-BR" altLang="ko-KR" sz="1600" dirty="0"/>
              <a:t>print("last num: ", num)</a:t>
            </a:r>
          </a:p>
          <a:p>
            <a:endParaRPr lang="pt-BR" altLang="ko-KR" sz="1600" dirty="0"/>
          </a:p>
          <a:p>
            <a:endParaRPr lang="pt-BR" altLang="ko-KR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84799F-D3C3-4136-A96D-F9BEE1663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619" y="2089662"/>
            <a:ext cx="3740731" cy="379494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226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3, for </a:t>
            </a:r>
            <a:r>
              <a:rPr lang="ko-KR" altLang="en-US" dirty="0"/>
              <a:t>결과 써 보기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22F621D-59DA-C54B-B8FD-4FFA3EF3F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90689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range(5):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if i%2 == 0: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	print('wow!’)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print('*'*(7-i))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80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3,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22F621D-59DA-C54B-B8FD-4FFA3EF3F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90689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range(5):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if i%2 == 0: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	print('wow!’)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print(’</a:t>
            </a:r>
            <a:r>
              <a:rPr lang="ko-KR" altLang="en-US" sz="1600" dirty="0">
                <a:ea typeface="맑은 고딕" panose="020B0503020000020004" pitchFamily="50" charset="-127"/>
              </a:rPr>
              <a:t>*</a:t>
            </a:r>
            <a:r>
              <a:rPr lang="en-US" altLang="ko-KR" sz="1600" dirty="0"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*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(7-i))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A54C7C8-BAB2-BC4B-86C3-E6EA2CEB8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890" y="2948836"/>
            <a:ext cx="1981200" cy="24384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78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4, for </a:t>
            </a:r>
            <a:r>
              <a:rPr lang="ko-KR" altLang="en-US" dirty="0"/>
              <a:t>오류 찾기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1172EC6-4F51-3D41-9223-C4F8062D2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367095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range(5,1):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print('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is ',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+=1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59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4,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8472D9E-0163-114D-9A4B-6596BFE0A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367095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range(5,1):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print('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is ',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+=1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13DB3CB7-0048-E74F-BD3C-32E756FDE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855" y="3159955"/>
            <a:ext cx="2992676" cy="1561061"/>
          </a:xfrm>
          <a:prstGeom prst="roundRect">
            <a:avLst>
              <a:gd name="adj" fmla="val 12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시작 숫자가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 숫자보다 더 커서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실행되지 않음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88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오류와 출력 결과 찾기</a:t>
            </a:r>
            <a:endParaRPr lang="en-US" altLang="ko-KR" dirty="0"/>
          </a:p>
          <a:p>
            <a:pPr lvl="1"/>
            <a:r>
              <a:rPr lang="ko-KR" altLang="en-US"/>
              <a:t>반복문 </a:t>
            </a:r>
            <a:r>
              <a:rPr lang="ko-KR" altLang="en-US" dirty="0"/>
              <a:t>문법 이해하고 사용하기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81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활용하는 </a:t>
            </a:r>
            <a:r>
              <a:rPr lang="en-US" altLang="ko-KR" dirty="0"/>
              <a:t>2</a:t>
            </a:r>
            <a:r>
              <a:rPr lang="ko-KR" altLang="en-US" dirty="0"/>
              <a:t>가지 경우를 기술하시오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활용하는 </a:t>
            </a:r>
            <a:r>
              <a:rPr lang="en-US" altLang="ko-KR" dirty="0"/>
              <a:t>2</a:t>
            </a:r>
            <a:r>
              <a:rPr lang="ko-KR" altLang="en-US" dirty="0"/>
              <a:t>가지 경우를 기술하시오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07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62525" y="2688779"/>
            <a:ext cx="732187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Breakpoint </a:t>
            </a:r>
            <a:r>
              <a:rPr lang="ko-KR" altLang="en-US" sz="4400" b="1" dirty="0">
                <a:solidFill>
                  <a:schemeClr val="bg1"/>
                </a:solidFill>
              </a:rPr>
              <a:t>활용</a:t>
            </a:r>
            <a:r>
              <a:rPr lang="en-US" altLang="ko-KR" sz="4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A8735DCD-52A2-EFB4-7825-AD5BC4825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4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조건절을</a:t>
            </a:r>
            <a:r>
              <a:rPr lang="ko-KR" altLang="en-US" dirty="0"/>
              <a:t> 평가</a:t>
            </a:r>
            <a:r>
              <a:rPr lang="en-US" altLang="ko-KR" dirty="0"/>
              <a:t>, True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확인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만약 </a:t>
            </a:r>
            <a:r>
              <a:rPr lang="ko-KR" altLang="en-US" dirty="0" err="1"/>
              <a:t>조건절의</a:t>
            </a:r>
            <a:r>
              <a:rPr lang="ko-KR" altLang="en-US" dirty="0"/>
              <a:t> 결과가 </a:t>
            </a:r>
            <a:r>
              <a:rPr lang="en-US" altLang="ko-KR" dirty="0"/>
              <a:t>False(0)</a:t>
            </a:r>
            <a:r>
              <a:rPr lang="ko-KR" altLang="en-US" dirty="0"/>
              <a:t>이면 </a:t>
            </a:r>
            <a:endParaRPr lang="en-US" altLang="ko-KR" dirty="0"/>
          </a:p>
          <a:p>
            <a:pPr lvl="2"/>
            <a:r>
              <a:rPr lang="en-US" altLang="ko-KR" dirty="0"/>
              <a:t>while</a:t>
            </a:r>
            <a:r>
              <a:rPr lang="ko-KR" altLang="en-US" dirty="0"/>
              <a:t>문에서 빠져 나와 다음 명령문을 실행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만약 </a:t>
            </a:r>
            <a:r>
              <a:rPr lang="ko-KR" altLang="en-US" dirty="0" err="1"/>
              <a:t>조건절의</a:t>
            </a:r>
            <a:r>
              <a:rPr lang="ko-KR" altLang="en-US" dirty="0"/>
              <a:t> 결과가 </a:t>
            </a:r>
            <a:r>
              <a:rPr lang="en-US" altLang="ko-KR" dirty="0"/>
              <a:t>True (1)</a:t>
            </a:r>
            <a:r>
              <a:rPr lang="ko-KR" altLang="en-US" dirty="0"/>
              <a:t>이면 </a:t>
            </a:r>
            <a:endParaRPr lang="en-US" altLang="ko-KR" dirty="0"/>
          </a:p>
          <a:p>
            <a:pPr lvl="2"/>
            <a:r>
              <a:rPr lang="en-US" altLang="ko-KR" dirty="0"/>
              <a:t>while</a:t>
            </a:r>
            <a:r>
              <a:rPr lang="ko-KR" altLang="en-US" dirty="0"/>
              <a:t>문 안의 몸체</a:t>
            </a:r>
            <a:r>
              <a:rPr lang="en-US" altLang="ko-KR" dirty="0"/>
              <a:t>(body)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2"/>
            <a:r>
              <a:rPr lang="ko-KR" altLang="en-US" dirty="0"/>
              <a:t>몸체를 실행한 이후 다시 </a:t>
            </a:r>
            <a:r>
              <a:rPr lang="en-US" altLang="ko-KR" dirty="0"/>
              <a:t>1</a:t>
            </a:r>
            <a:r>
              <a:rPr lang="ko-KR" altLang="en-US" dirty="0"/>
              <a:t>단계부터 시작함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01446" y="1666231"/>
            <a:ext cx="3668954" cy="208167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90564" y="1736487"/>
            <a:ext cx="311859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print 0,1,2,…9 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solidFill>
                  <a:srgbClr val="C00000"/>
                </a:solidFill>
                <a:ea typeface="맑은 고딕" panose="020B0503020000020004" pitchFamily="50" charset="-127"/>
              </a:rPr>
              <a:t> &lt; 10 </a:t>
            </a:r>
            <a:r>
              <a:rPr lang="en-US" altLang="ko-KR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+ 1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print(‘exit value; ‘,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79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breakpoint</a:t>
            </a:r>
            <a:r>
              <a:rPr lang="ko-KR" altLang="en-US" dirty="0"/>
              <a:t> 사용하는 방법 알아가기</a:t>
            </a:r>
            <a:endParaRPr lang="en-US" altLang="ko-KR" dirty="0"/>
          </a:p>
          <a:p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사용하는 명령어 이해하기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64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breakpoint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설정한 </a:t>
            </a:r>
            <a:r>
              <a:rPr lang="en-US" altLang="ko-KR" dirty="0"/>
              <a:t>breakpoint</a:t>
            </a:r>
            <a:r>
              <a:rPr lang="ko-KR" altLang="en-US" dirty="0"/>
              <a:t>에서 코드의 다음 단계로 넘어가지 않고 </a:t>
            </a:r>
            <a:r>
              <a:rPr lang="ko-KR" altLang="en-US" dirty="0" err="1"/>
              <a:t>멈춰있어</a:t>
            </a:r>
            <a:r>
              <a:rPr lang="ko-KR" altLang="en-US" dirty="0"/>
              <a:t> 어떤 부분이 문제가 있는지 쉽게 파악하고 수정 가능</a:t>
            </a:r>
            <a:endParaRPr lang="en-US" altLang="ko-KR" dirty="0"/>
          </a:p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96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ACD8A-7C2E-4CDA-AC09-0A307C3A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pdb</a:t>
            </a:r>
            <a:r>
              <a:rPr lang="en-US" altLang="ko-KR" dirty="0"/>
              <a:t> command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FB843-145E-4224-A42F-5266D22A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52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/>
          </p:cNvGraphicFramePr>
          <p:nvPr/>
        </p:nvGraphicFramePr>
        <p:xfrm>
          <a:off x="828139" y="1853248"/>
          <a:ext cx="7210541" cy="417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123">
                  <a:extLst>
                    <a:ext uri="{9D8B030D-6E8A-4147-A177-3AD203B41FA5}">
                      <a16:colId xmlns:a16="http://schemas.microsoft.com/office/drawing/2014/main" val="518862279"/>
                    </a:ext>
                  </a:extLst>
                </a:gridCol>
                <a:gridCol w="1759549">
                  <a:extLst>
                    <a:ext uri="{9D8B030D-6E8A-4147-A177-3AD203B41FA5}">
                      <a16:colId xmlns:a16="http://schemas.microsoft.com/office/drawing/2014/main" val="3660035467"/>
                    </a:ext>
                  </a:extLst>
                </a:gridCol>
                <a:gridCol w="4374869">
                  <a:extLst>
                    <a:ext uri="{9D8B030D-6E8A-4147-A177-3AD203B41FA5}">
                      <a16:colId xmlns:a16="http://schemas.microsoft.com/office/drawing/2014/main" val="2427254515"/>
                    </a:ext>
                  </a:extLst>
                </a:gridCol>
              </a:tblGrid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약어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63292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p/ 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 expression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표현식의 결과를 출력</a:t>
                      </a:r>
                      <a:r>
                        <a:rPr lang="en-US" altLang="ko-KR" sz="1400" baseline="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99515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사용자가 다른 브레이크포인트를 입력할 때까지 프로그램을 계속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15751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Step</a:t>
                      </a:r>
                      <a:r>
                        <a:rPr lang="en-US" altLang="ko-KR" baseline="0" dirty="0"/>
                        <a:t> forward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프로그램의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한줄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앞으로 간다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7147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 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중에 특정 포인트에서 프로그램의 소스코드를 출력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17093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 stack trace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순간에서 프로그램의 전체 스택을 보여준다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모듈이 전체 실행 과정 중에서 어디에 있는지 알 수 있다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7690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Execute statement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 값 재설정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설정하려면 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!x=100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이라고 쓴다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4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70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Breakpoint </a:t>
            </a:r>
            <a:r>
              <a:rPr lang="ko-KR" altLang="en-US"/>
              <a:t>예제 </a:t>
            </a:r>
            <a:r>
              <a:rPr lang="en-US" altLang="ko-KR"/>
              <a:t>1, 3.7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1067" y="1690689"/>
            <a:ext cx="3807732" cy="292195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import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pdb</a:t>
            </a:r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br>
              <a:rPr lang="ko-KR" altLang="ko-KR" dirty="0"/>
            </a:b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x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=0</a:t>
            </a:r>
            <a:br>
              <a:rPr lang="ko-KR" altLang="ko-KR" dirty="0"/>
            </a:b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while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True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:</a:t>
            </a:r>
            <a:br>
              <a:rPr lang="ko-KR" altLang="ko-KR" dirty="0"/>
            </a:br>
            <a:r>
              <a:rPr lang="ko-KR" altLang="ko-KR" dirty="0">
                <a:solidFill>
                  <a:srgbClr val="222222"/>
                </a:solidFill>
                <a:ea typeface="Noto Sans KR"/>
              </a:rPr>
              <a:t>    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x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+=1</a:t>
            </a:r>
            <a:br>
              <a:rPr lang="ko-KR" altLang="ko-KR" dirty="0"/>
            </a:br>
            <a:r>
              <a:rPr lang="ko-KR" altLang="ko-KR" dirty="0">
                <a:solidFill>
                  <a:srgbClr val="222222"/>
                </a:solidFill>
                <a:ea typeface="Noto Sans KR"/>
              </a:rPr>
              <a:t>    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print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("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Current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number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:",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x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)</a:t>
            </a:r>
            <a:br>
              <a:rPr lang="ko-KR" altLang="ko-KR" dirty="0"/>
            </a:br>
            <a:r>
              <a:rPr lang="ko-KR" altLang="ko-KR" dirty="0">
                <a:solidFill>
                  <a:srgbClr val="222222"/>
                </a:solidFill>
                <a:ea typeface="Noto Sans KR"/>
              </a:rPr>
              <a:t>    </a:t>
            </a:r>
            <a:r>
              <a:rPr lang="ko-KR" altLang="ko-KR" dirty="0" err="1">
                <a:solidFill>
                  <a:srgbClr val="C00000"/>
                </a:solidFill>
                <a:ea typeface="Noto Sans KR"/>
              </a:rPr>
              <a:t>pdb.set_trace</a:t>
            </a:r>
            <a:r>
              <a:rPr lang="ko-KR" altLang="ko-KR" dirty="0">
                <a:solidFill>
                  <a:srgbClr val="C00000"/>
                </a:solidFill>
                <a:ea typeface="Noto Sans KR"/>
              </a:rPr>
              <a:t>()</a:t>
            </a:r>
            <a:endParaRPr lang="ko-KR" altLang="en-US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그림 4" descr="화면 캡처">
            <a:extLst>
              <a:ext uri="{FF2B5EF4-FFF2-40B4-BE49-F238E27FC236}">
                <a16:creationId xmlns:a16="http://schemas.microsoft.com/office/drawing/2014/main" id="{7660FB9E-DC4B-41E1-8C47-2E769962C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32" y="3817527"/>
            <a:ext cx="4990172" cy="26995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6F52E3-D579-478D-B09E-3CF7DFFA3288}"/>
              </a:ext>
            </a:extLst>
          </p:cNvPr>
          <p:cNvSpPr/>
          <p:nvPr/>
        </p:nvSpPr>
        <p:spPr>
          <a:xfrm>
            <a:off x="4368799" y="1842728"/>
            <a:ext cx="4572000" cy="7386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333333"/>
                </a:solidFill>
                <a:latin typeface="Roboto"/>
              </a:rPr>
              <a:t>pdb.set_trace</a:t>
            </a:r>
            <a:r>
              <a:rPr lang="en-US" altLang="ko-KR" sz="1400" dirty="0">
                <a:solidFill>
                  <a:srgbClr val="333333"/>
                </a:solidFill>
                <a:latin typeface="Roboto"/>
              </a:rPr>
              <a:t>()</a:t>
            </a:r>
            <a:r>
              <a:rPr lang="ko-KR" altLang="en-US" sz="1400" dirty="0">
                <a:solidFill>
                  <a:srgbClr val="333333"/>
                </a:solidFill>
                <a:latin typeface="Roboto"/>
              </a:rPr>
              <a:t>를 중단하고 싶은 곳에 넣는다</a:t>
            </a:r>
            <a:r>
              <a:rPr lang="en-US" altLang="ko-KR" sz="1400" dirty="0">
                <a:solidFill>
                  <a:srgbClr val="333333"/>
                </a:solidFill>
                <a:latin typeface="Roboto"/>
              </a:rPr>
              <a:t>. </a:t>
            </a:r>
          </a:p>
          <a:p>
            <a:r>
              <a:rPr lang="ko-KR" altLang="en-US" sz="1400" dirty="0">
                <a:solidFill>
                  <a:srgbClr val="333333"/>
                </a:solidFill>
                <a:latin typeface="Roboto"/>
              </a:rPr>
              <a:t>프로그램 </a:t>
            </a:r>
            <a:r>
              <a:rPr lang="ko-KR" altLang="en-US" sz="1400" dirty="0" err="1">
                <a:solidFill>
                  <a:srgbClr val="333333"/>
                </a:solidFill>
                <a:latin typeface="Roboto"/>
              </a:rPr>
              <a:t>실행시</a:t>
            </a:r>
            <a:r>
              <a:rPr lang="ko-KR" altLang="en-US" sz="1400" dirty="0">
                <a:solidFill>
                  <a:srgbClr val="333333"/>
                </a:solidFill>
                <a:latin typeface="Roboto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Roboto"/>
              </a:rPr>
              <a:t>pdb.set_trace</a:t>
            </a:r>
            <a:r>
              <a:rPr lang="en-US" altLang="ko-KR" sz="1400" dirty="0">
                <a:solidFill>
                  <a:srgbClr val="333333"/>
                </a:solidFill>
                <a:latin typeface="Roboto"/>
              </a:rPr>
              <a:t>() </a:t>
            </a:r>
            <a:r>
              <a:rPr lang="ko-KR" altLang="en-US" sz="1400" dirty="0">
                <a:solidFill>
                  <a:srgbClr val="333333"/>
                </a:solidFill>
                <a:latin typeface="Roboto"/>
              </a:rPr>
              <a:t>문장이 있는 곳에서 실행을 중지하고 </a:t>
            </a:r>
            <a:r>
              <a:rPr lang="ko-KR" altLang="en-US" sz="1400" dirty="0" err="1">
                <a:solidFill>
                  <a:srgbClr val="333333"/>
                </a:solidFill>
                <a:latin typeface="Roboto"/>
              </a:rPr>
              <a:t>디버거</a:t>
            </a:r>
            <a:r>
              <a:rPr lang="ko-KR" altLang="en-US" sz="1400" dirty="0">
                <a:solidFill>
                  <a:srgbClr val="333333"/>
                </a:solidFill>
                <a:latin typeface="Roboto"/>
              </a:rPr>
              <a:t> 세션을 시작 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63479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Breakpoint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1067" y="1690689"/>
            <a:ext cx="3807732" cy="292195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import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pdb</a:t>
            </a:r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br>
              <a:rPr lang="ko-KR" altLang="ko-KR" dirty="0"/>
            </a:b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x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=0</a:t>
            </a:r>
            <a:br>
              <a:rPr lang="ko-KR" altLang="ko-KR" dirty="0"/>
            </a:b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while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True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:</a:t>
            </a:r>
            <a:br>
              <a:rPr lang="ko-KR" altLang="ko-KR" dirty="0"/>
            </a:br>
            <a:r>
              <a:rPr lang="ko-KR" altLang="ko-KR" dirty="0">
                <a:solidFill>
                  <a:srgbClr val="222222"/>
                </a:solidFill>
                <a:ea typeface="Noto Sans KR"/>
              </a:rPr>
              <a:t>    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x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+=1</a:t>
            </a:r>
            <a:br>
              <a:rPr lang="ko-KR" altLang="ko-KR" dirty="0"/>
            </a:br>
            <a:r>
              <a:rPr lang="ko-KR" altLang="ko-KR" dirty="0">
                <a:solidFill>
                  <a:srgbClr val="222222"/>
                </a:solidFill>
                <a:ea typeface="Noto Sans KR"/>
              </a:rPr>
              <a:t>    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print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("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Current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number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:",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x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)</a:t>
            </a:r>
            <a:br>
              <a:rPr lang="ko-KR" altLang="ko-KR" dirty="0"/>
            </a:br>
            <a:r>
              <a:rPr lang="ko-KR" altLang="ko-KR" dirty="0">
                <a:solidFill>
                  <a:srgbClr val="222222"/>
                </a:solidFill>
                <a:ea typeface="Noto Sans KR"/>
              </a:rPr>
              <a:t>    </a:t>
            </a:r>
            <a:r>
              <a:rPr lang="en-US" altLang="ko-KR" dirty="0">
                <a:solidFill>
                  <a:srgbClr val="C00000"/>
                </a:solidFill>
                <a:ea typeface="Noto Sans KR"/>
              </a:rPr>
              <a:t>breakpoint</a:t>
            </a:r>
            <a:r>
              <a:rPr lang="ko-KR" altLang="ko-KR" dirty="0">
                <a:solidFill>
                  <a:srgbClr val="C00000"/>
                </a:solidFill>
                <a:ea typeface="Noto Sans KR"/>
              </a:rPr>
              <a:t>()</a:t>
            </a:r>
            <a:endParaRPr lang="ko-KR" altLang="en-US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6" name="그림 5" descr="화면 캡처">
            <a:extLst>
              <a:ext uri="{FF2B5EF4-FFF2-40B4-BE49-F238E27FC236}">
                <a16:creationId xmlns:a16="http://schemas.microsoft.com/office/drawing/2014/main" id="{36B0DBA2-957F-4F7E-B776-8E6F2FB6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3" y="2871181"/>
            <a:ext cx="4897856" cy="34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7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Breakpoint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1067" y="1690689"/>
            <a:ext cx="3807732" cy="358306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import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pdb</a:t>
            </a:r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x = 11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y = ‘Love is’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z = ‘Real’</a:t>
            </a: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for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i</a:t>
            </a:r>
            <a:r>
              <a:rPr lang="en-US" altLang="ko-KR" dirty="0">
                <a:solidFill>
                  <a:srgbClr val="222222"/>
                </a:solidFill>
                <a:ea typeface="Noto Sans KR"/>
              </a:rPr>
              <a:t> in range(5):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print(y)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breakpoint()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print(z)</a:t>
            </a:r>
            <a:endParaRPr lang="en-US" altLang="ko-KR" dirty="0"/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BAB67-C822-4B8C-AC1E-C53DEAD45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41" y="2370506"/>
            <a:ext cx="4692072" cy="37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6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Breakpoint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1067" y="1690689"/>
            <a:ext cx="3807732" cy="384651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import</a:t>
            </a:r>
            <a:r>
              <a:rPr lang="ko-KR" altLang="ko-KR" dirty="0">
                <a:solidFill>
                  <a:srgbClr val="222222"/>
                </a:solidFill>
                <a:ea typeface="Noto Sans KR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Noto Sans KR"/>
              </a:rPr>
              <a:t>pdb</a:t>
            </a:r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def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sim_ft</a:t>
            </a:r>
            <a:r>
              <a:rPr lang="en-US" altLang="ko-KR" dirty="0">
                <a:solidFill>
                  <a:srgbClr val="222222"/>
                </a:solidFill>
                <a:ea typeface="Noto Sans KR"/>
              </a:rPr>
              <a:t>(num):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 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total_mult</a:t>
            </a:r>
            <a:r>
              <a:rPr lang="en-US" altLang="ko-KR" dirty="0">
                <a:solidFill>
                  <a:srgbClr val="222222"/>
                </a:solidFill>
                <a:ea typeface="Noto Sans KR"/>
              </a:rPr>
              <a:t> = 1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  breakpoint()</a:t>
            </a: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  for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i</a:t>
            </a:r>
            <a:r>
              <a:rPr lang="en-US" altLang="ko-KR" dirty="0">
                <a:solidFill>
                  <a:srgbClr val="222222"/>
                </a:solidFill>
                <a:ea typeface="Noto Sans KR"/>
              </a:rPr>
              <a:t> in range(1, num + 1):</a:t>
            </a: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     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total_mult</a:t>
            </a:r>
            <a:r>
              <a:rPr lang="en-US" altLang="ko-KR" dirty="0">
                <a:solidFill>
                  <a:srgbClr val="222222"/>
                </a:solidFill>
                <a:ea typeface="Noto Sans KR"/>
              </a:rPr>
              <a:t> *=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i</a:t>
            </a:r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en-US" altLang="ko-KR" dirty="0">
                <a:solidFill>
                  <a:srgbClr val="222222"/>
                </a:solidFill>
                <a:ea typeface="Noto Sans KR"/>
              </a:rPr>
              <a:t>    return </a:t>
            </a:r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total_mult</a:t>
            </a:r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endParaRPr lang="en-US" altLang="ko-KR" dirty="0">
              <a:solidFill>
                <a:srgbClr val="222222"/>
              </a:solidFill>
              <a:ea typeface="Noto Sans KR"/>
            </a:endParaRPr>
          </a:p>
          <a:p>
            <a:r>
              <a:rPr lang="en-US" altLang="ko-KR" dirty="0" err="1">
                <a:solidFill>
                  <a:srgbClr val="222222"/>
                </a:solidFill>
                <a:ea typeface="Noto Sans KR"/>
              </a:rPr>
              <a:t>sim_ft</a:t>
            </a:r>
            <a:r>
              <a:rPr lang="en-US" altLang="ko-KR" dirty="0">
                <a:solidFill>
                  <a:srgbClr val="222222"/>
                </a:solidFill>
                <a:ea typeface="Noto Sans KR"/>
              </a:rPr>
              <a:t>(5)</a:t>
            </a:r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B3E0B-294B-4EAA-8EDD-F8F194BE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36" y="2488937"/>
            <a:ext cx="4445052" cy="39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56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en-US" altLang="ko-KR" dirty="0"/>
              <a:t>breakpoint</a:t>
            </a:r>
            <a:r>
              <a:rPr lang="ko-KR" altLang="en-US" dirty="0"/>
              <a:t> 사용하는 방법 알아가기</a:t>
            </a:r>
            <a:endParaRPr lang="en-US" altLang="ko-KR" dirty="0"/>
          </a:p>
          <a:p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사용하는 명령어 이해하기</a:t>
            </a:r>
            <a:endParaRPr lang="en-US" altLang="ko-KR" dirty="0"/>
          </a:p>
          <a:p>
            <a:r>
              <a:rPr lang="en-US" altLang="ko-KR" dirty="0"/>
              <a:t>……..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692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en-US" altLang="ko-KR" dirty="0"/>
              <a:t>breakpoint</a:t>
            </a:r>
            <a:r>
              <a:rPr lang="ko-KR" altLang="en-US" dirty="0"/>
              <a:t> 사용하는 방법 알아가기</a:t>
            </a:r>
            <a:endParaRPr lang="en-US" altLang="ko-KR" dirty="0"/>
          </a:p>
          <a:p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사용하는 명령어 이해하기</a:t>
            </a:r>
            <a:endParaRPr lang="en-US" altLang="ko-KR" dirty="0"/>
          </a:p>
          <a:p>
            <a:r>
              <a:rPr lang="en-US" altLang="ko-KR" dirty="0"/>
              <a:t>……..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308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명령어의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</a:p>
          <a:p>
            <a:pPr lvl="1"/>
            <a:r>
              <a:rPr lang="en-US" altLang="ko-KR" dirty="0"/>
              <a:t>n</a:t>
            </a:r>
          </a:p>
          <a:p>
            <a:pPr lvl="1"/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l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3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설명 추가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713058" cy="43513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문에 해당하는 조건이 </a:t>
            </a:r>
            <a:r>
              <a:rPr lang="en-US" altLang="ko-KR" dirty="0"/>
              <a:t>True</a:t>
            </a:r>
            <a:r>
              <a:rPr lang="ko-KR" altLang="en-US" dirty="0"/>
              <a:t>일 때만 </a:t>
            </a:r>
            <a:r>
              <a:rPr lang="ko-KR" altLang="en-US" dirty="0" err="1"/>
              <a:t>반복문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ko-KR" altLang="en-US" dirty="0" err="1"/>
              <a:t>조건절</a:t>
            </a:r>
            <a:r>
              <a:rPr lang="ko-KR" altLang="en-US" dirty="0"/>
              <a:t> 끝에는 </a:t>
            </a:r>
            <a:r>
              <a:rPr lang="en-US" altLang="ko-KR" dirty="0"/>
              <a:t>:</a:t>
            </a:r>
            <a:r>
              <a:rPr lang="ko-KR" altLang="en-US" dirty="0"/>
              <a:t> 붙여주기</a:t>
            </a:r>
            <a:endParaRPr lang="en-US" altLang="ko-KR" dirty="0"/>
          </a:p>
          <a:p>
            <a:pPr lvl="1"/>
            <a:r>
              <a:rPr lang="ko-KR" altLang="en-US" dirty="0"/>
              <a:t>들여쓰기를 통해 </a:t>
            </a:r>
            <a:r>
              <a:rPr lang="ko-KR" altLang="en-US" dirty="0" err="1"/>
              <a:t>반복문에</a:t>
            </a:r>
            <a:r>
              <a:rPr lang="ko-KR" altLang="en-US" dirty="0"/>
              <a:t> 해당하는 코드를 구분 지음</a:t>
            </a:r>
            <a:endParaRPr lang="en-US" altLang="ko-KR" dirty="0"/>
          </a:p>
          <a:p>
            <a:pPr lvl="1"/>
            <a:r>
              <a:rPr lang="ko-KR" altLang="en-US" dirty="0" err="1"/>
              <a:t>반복문을</a:t>
            </a:r>
            <a:r>
              <a:rPr lang="ko-KR" altLang="en-US" dirty="0"/>
              <a:t> 한번씩 통과하기 전 </a:t>
            </a:r>
            <a:r>
              <a:rPr lang="en-US" altLang="ko-KR" dirty="0"/>
              <a:t>update</a:t>
            </a:r>
            <a:r>
              <a:rPr lang="ko-KR" altLang="en-US" dirty="0"/>
              <a:t> 구문을 거침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조건에 있는 변수들은 미리 선언이 되어야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01446" y="1666231"/>
            <a:ext cx="3668954" cy="208167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90564" y="1736487"/>
            <a:ext cx="311859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print 0,1,2,…9 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solidFill>
                  <a:srgbClr val="C00000"/>
                </a:solidFill>
                <a:ea typeface="맑은 고딕" panose="020B0503020000020004" pitchFamily="50" charset="-127"/>
              </a:rPr>
              <a:t> &lt; 10 </a:t>
            </a:r>
            <a:r>
              <a:rPr lang="en-US" altLang="ko-KR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+ 1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print(‘exit value; ‘,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42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62525" y="2688779"/>
            <a:ext cx="732187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f-string </a:t>
            </a: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F33A7F31-B376-846A-3490-B679F9A9F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15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f-string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시 장점 이해하기</a:t>
            </a:r>
            <a:endParaRPr lang="en-US" altLang="ko-KR" dirty="0"/>
          </a:p>
          <a:p>
            <a:r>
              <a:rPr lang="en-US" altLang="ko-KR" dirty="0"/>
              <a:t>f-string </a:t>
            </a:r>
            <a:r>
              <a:rPr lang="ko-KR" altLang="en-US" dirty="0"/>
              <a:t>활용하기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46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3.6  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2506" y="1853248"/>
            <a:ext cx="4833893" cy="29739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2000" dirty="0"/>
              <a:t>x = 1</a:t>
            </a:r>
          </a:p>
          <a:p>
            <a:r>
              <a:rPr lang="en-US" altLang="ko-KR" sz="2000" dirty="0"/>
              <a:t>y = 2</a:t>
            </a:r>
          </a:p>
          <a:p>
            <a:endParaRPr lang="en-US" altLang="ko-KR" sz="2000" dirty="0"/>
          </a:p>
          <a:p>
            <a:r>
              <a:rPr lang="en-US" altLang="ko-KR" sz="2000" dirty="0"/>
              <a:t>print(‘f-string </a:t>
            </a:r>
            <a:r>
              <a:rPr lang="ko-KR" altLang="en-US" sz="2000" dirty="0"/>
              <a:t>사용할 때</a:t>
            </a:r>
            <a:r>
              <a:rPr lang="en-US" altLang="ko-KR" sz="2000" dirty="0"/>
              <a:t>’)</a:t>
            </a:r>
          </a:p>
          <a:p>
            <a:endParaRPr lang="en-US" altLang="ko-KR" sz="2000" dirty="0"/>
          </a:p>
          <a:p>
            <a:r>
              <a:rPr lang="en-US" altLang="ko-KR" sz="2000" dirty="0"/>
              <a:t>print(f’{x} + {y}</a:t>
            </a:r>
            <a:r>
              <a:rPr lang="ko-KR" altLang="en-US" sz="2000" dirty="0"/>
              <a:t>는 </a:t>
            </a:r>
            <a:r>
              <a:rPr lang="en-US" altLang="ko-KR" sz="2000" dirty="0"/>
              <a:t>{x + y}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.’)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83" y="3346200"/>
            <a:ext cx="3825097" cy="18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332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ko-KR" altLang="en-US" dirty="0"/>
              <a:t>비교 예제</a:t>
            </a:r>
            <a:r>
              <a:rPr lang="en-US" altLang="ko-KR" dirty="0"/>
              <a:t>, </a:t>
            </a:r>
            <a:r>
              <a:rPr lang="ko-KR" altLang="en-US" dirty="0" err="1"/>
              <a:t>연산식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2070" y="1853248"/>
            <a:ext cx="4793702" cy="406523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dirty="0"/>
              <a:t>x = 1</a:t>
            </a:r>
          </a:p>
          <a:p>
            <a:r>
              <a:rPr lang="en-US" altLang="ko-KR" dirty="0"/>
              <a:t>y = 2</a:t>
            </a:r>
          </a:p>
          <a:p>
            <a:endParaRPr lang="en-US" altLang="ko-KR" dirty="0"/>
          </a:p>
          <a:p>
            <a:r>
              <a:rPr lang="en-US" altLang="ko-KR" dirty="0"/>
              <a:t>print(“</a:t>
            </a:r>
            <a:r>
              <a:rPr lang="ko-KR" altLang="en-US" dirty="0"/>
              <a:t> </a:t>
            </a:r>
            <a:r>
              <a:rPr lang="en-US" altLang="ko-KR" dirty="0"/>
              <a:t>f-string </a:t>
            </a:r>
            <a:r>
              <a:rPr lang="ko-KR" altLang="en-US" dirty="0"/>
              <a:t>사용하지 않을 때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</a:t>
            </a:r>
            <a:r>
              <a:rPr lang="ko-KR" altLang="en-US" dirty="0"/>
              <a:t> </a:t>
            </a:r>
            <a:r>
              <a:rPr lang="en-US" altLang="ko-KR" dirty="0"/>
              <a:t>( x, ‘+’, y, ‘</a:t>
            </a:r>
            <a:r>
              <a:rPr lang="ko-KR" altLang="en-US" dirty="0"/>
              <a:t>는</a:t>
            </a:r>
            <a:r>
              <a:rPr lang="en-US" altLang="ko-KR" dirty="0"/>
              <a:t>’, </a:t>
            </a:r>
            <a:r>
              <a:rPr lang="en-US" altLang="ko-KR" dirty="0" err="1"/>
              <a:t>x+y</a:t>
            </a:r>
            <a:r>
              <a:rPr lang="en-US" altLang="ko-KR" dirty="0"/>
              <a:t>, ‘</a:t>
            </a:r>
            <a:r>
              <a:rPr lang="ko-KR" altLang="en-US" dirty="0"/>
              <a:t>입니다</a:t>
            </a:r>
            <a:r>
              <a:rPr lang="en-US" altLang="ko-KR" dirty="0"/>
              <a:t>.’ )</a:t>
            </a:r>
          </a:p>
          <a:p>
            <a:endParaRPr lang="en-US" altLang="ko-KR" dirty="0"/>
          </a:p>
          <a:p>
            <a:r>
              <a:rPr lang="en-US" altLang="ko-KR" dirty="0"/>
              <a:t>print(“</a:t>
            </a:r>
            <a:r>
              <a:rPr lang="ko-KR" altLang="en-US" dirty="0"/>
              <a:t> </a:t>
            </a:r>
            <a:r>
              <a:rPr lang="en-US" altLang="ko-KR" dirty="0"/>
              <a:t>f-string </a:t>
            </a:r>
            <a:r>
              <a:rPr lang="ko-KR" altLang="en-US" dirty="0"/>
              <a:t>사용할 때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print(f"{x} + {y}</a:t>
            </a:r>
            <a:r>
              <a:rPr lang="ko-KR" altLang="en-US" dirty="0"/>
              <a:t>는 </a:t>
            </a:r>
            <a:r>
              <a:rPr lang="en-US" altLang="ko-KR" dirty="0"/>
              <a:t>{x + y} 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endParaRPr lang="en-US" altLang="ko-KR" sz="1400" dirty="0"/>
          </a:p>
          <a:p>
            <a:r>
              <a:rPr lang="en-US" altLang="ko-KR" dirty="0"/>
              <a:t>print(“</a:t>
            </a:r>
            <a:r>
              <a:rPr lang="ko-KR" altLang="en-US" dirty="0"/>
              <a:t> </a:t>
            </a:r>
            <a:r>
              <a:rPr lang="en-US" altLang="ko-KR" dirty="0"/>
              <a:t>f-string </a:t>
            </a:r>
            <a:r>
              <a:rPr lang="ko-KR" altLang="en-US" dirty="0"/>
              <a:t>아닐</a:t>
            </a:r>
            <a:r>
              <a:rPr lang="en-US" altLang="ko-KR" dirty="0"/>
              <a:t> </a:t>
            </a:r>
            <a:r>
              <a:rPr lang="ko-KR" altLang="en-US" dirty="0"/>
              <a:t>때 중괄호 표현 결과</a:t>
            </a:r>
            <a:r>
              <a:rPr lang="en-US" altLang="ko-KR" dirty="0"/>
              <a:t>”)</a:t>
            </a:r>
          </a:p>
          <a:p>
            <a:r>
              <a:rPr lang="en-US" altLang="ko-KR" dirty="0"/>
              <a:t>print("{x} + {y}</a:t>
            </a:r>
            <a:r>
              <a:rPr lang="ko-KR" altLang="en-US" dirty="0"/>
              <a:t>는 </a:t>
            </a:r>
            <a:r>
              <a:rPr lang="en-US" altLang="ko-KR" dirty="0"/>
              <a:t>{x + y}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endParaRPr lang="en-US" altLang="ko-KR" sz="14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42" y="3004219"/>
            <a:ext cx="3676659" cy="20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96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ko-KR" altLang="en-US" dirty="0"/>
              <a:t>변수 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62070" y="1853249"/>
            <a:ext cx="4793702" cy="123159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for mon in range(1, 13):  </a:t>
            </a:r>
          </a:p>
          <a:p>
            <a:r>
              <a:rPr lang="en-US" altLang="ko-KR" dirty="0"/>
              <a:t>    print(f'2200</a:t>
            </a:r>
            <a:r>
              <a:rPr lang="ko-KR" altLang="en-US" dirty="0"/>
              <a:t>년 </a:t>
            </a:r>
            <a:r>
              <a:rPr lang="en-US" altLang="ko-KR" dirty="0"/>
              <a:t>{mon} </a:t>
            </a:r>
            <a:r>
              <a:rPr lang="ko-KR" altLang="en-US" dirty="0"/>
              <a:t>월</a:t>
            </a:r>
            <a:r>
              <a:rPr lang="en-US" altLang="ko-KR" dirty="0"/>
              <a:t>')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12" y="2500117"/>
            <a:ext cx="2399230" cy="37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87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ko-KR" altLang="en-US" dirty="0"/>
              <a:t>중괄호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62070" y="1853249"/>
            <a:ext cx="4793702" cy="123159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for mon in range(1, 13):  </a:t>
            </a:r>
          </a:p>
          <a:p>
            <a:r>
              <a:rPr lang="en-US" altLang="ko-KR" dirty="0"/>
              <a:t>    print(f'2200</a:t>
            </a:r>
            <a:r>
              <a:rPr lang="ko-KR" altLang="en-US" dirty="0"/>
              <a:t>년 </a:t>
            </a:r>
            <a:r>
              <a:rPr lang="en-US" altLang="ko-KR" dirty="0"/>
              <a:t>{{{mon}}} </a:t>
            </a:r>
            <a:r>
              <a:rPr lang="ko-KR" altLang="en-US" dirty="0"/>
              <a:t>월</a:t>
            </a:r>
            <a:r>
              <a:rPr lang="en-US" altLang="ko-KR" dirty="0"/>
              <a:t>')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1" y="2386323"/>
            <a:ext cx="2528635" cy="37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90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ko-KR" altLang="en-US" dirty="0"/>
              <a:t>함수 호출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84709" y="1649354"/>
            <a:ext cx="8233987" cy="257922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569885" y="1862275"/>
            <a:ext cx="8252567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word = "PYTHON f-string”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print(f"{word}</a:t>
            </a:r>
            <a:r>
              <a:rPr lang="ko-KR" altLang="en-US" sz="1800" dirty="0">
                <a:latin typeface="+mn-lt"/>
              </a:rPr>
              <a:t>는 </a:t>
            </a:r>
            <a:r>
              <a:rPr lang="en-US" altLang="ko-KR" sz="1800" dirty="0">
                <a:latin typeface="+mn-lt"/>
              </a:rPr>
              <a:t>{</a:t>
            </a:r>
            <a:r>
              <a:rPr lang="en-US" altLang="ko-KR" sz="1800" dirty="0" err="1">
                <a:latin typeface="+mn-lt"/>
              </a:rPr>
              <a:t>len</a:t>
            </a:r>
            <a:r>
              <a:rPr lang="en-US" altLang="ko-KR" sz="1800" dirty="0">
                <a:latin typeface="+mn-lt"/>
              </a:rPr>
              <a:t>(word)}</a:t>
            </a:r>
            <a:r>
              <a:rPr lang="ko-KR" altLang="en-US" sz="1800" dirty="0">
                <a:latin typeface="+mn-lt"/>
              </a:rPr>
              <a:t>글자입니다</a:t>
            </a:r>
            <a:r>
              <a:rPr lang="en-US" altLang="ko-KR" sz="1800" dirty="0">
                <a:latin typeface="+mn-lt"/>
              </a:rPr>
              <a:t>.")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print(f"</a:t>
            </a:r>
            <a:r>
              <a:rPr lang="ko-KR" altLang="en-US" sz="1800" dirty="0">
                <a:latin typeface="+mn-lt"/>
              </a:rPr>
              <a:t>대문자로는 </a:t>
            </a:r>
            <a:r>
              <a:rPr lang="en-US" altLang="ko-KR" sz="1800" dirty="0">
                <a:latin typeface="+mn-lt"/>
              </a:rPr>
              <a:t>{</a:t>
            </a:r>
            <a:r>
              <a:rPr lang="en-US" altLang="ko-KR" sz="1800" dirty="0" err="1">
                <a:latin typeface="+mn-lt"/>
              </a:rPr>
              <a:t>word.upper</a:t>
            </a:r>
            <a:r>
              <a:rPr lang="en-US" altLang="ko-KR" sz="1800" dirty="0">
                <a:latin typeface="+mn-lt"/>
              </a:rPr>
              <a:t>()}</a:t>
            </a:r>
            <a:r>
              <a:rPr lang="ko-KR" altLang="en-US" sz="1800" dirty="0">
                <a:latin typeface="+mn-lt"/>
              </a:rPr>
              <a:t>이고</a:t>
            </a:r>
            <a:r>
              <a:rPr lang="en-US" altLang="ko-KR" sz="1800" dirty="0">
                <a:latin typeface="+mn-lt"/>
              </a:rPr>
              <a:t>, </a:t>
            </a:r>
            <a:r>
              <a:rPr lang="ko-KR" altLang="en-US" sz="1800" dirty="0">
                <a:latin typeface="+mn-lt"/>
              </a:rPr>
              <a:t>소문자로는 </a:t>
            </a:r>
            <a:r>
              <a:rPr lang="en-US" altLang="ko-KR" sz="1800" dirty="0">
                <a:latin typeface="+mn-lt"/>
              </a:rPr>
              <a:t>{</a:t>
            </a:r>
            <a:r>
              <a:rPr lang="en-US" altLang="ko-KR" sz="1800" dirty="0" err="1">
                <a:latin typeface="+mn-lt"/>
              </a:rPr>
              <a:t>word.lower</a:t>
            </a:r>
            <a:r>
              <a:rPr lang="en-US" altLang="ko-KR" sz="1800" dirty="0">
                <a:latin typeface="+mn-lt"/>
              </a:rPr>
              <a:t>()}</a:t>
            </a:r>
            <a:r>
              <a:rPr lang="ko-KR" altLang="en-US" sz="1800" dirty="0">
                <a:latin typeface="+mn-lt"/>
              </a:rPr>
              <a:t>입니다</a:t>
            </a:r>
            <a:r>
              <a:rPr lang="en-US" altLang="ko-KR" sz="1800" dirty="0">
                <a:latin typeface="+mn-lt"/>
              </a:rPr>
              <a:t>.")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</a:t>
            </a:r>
            <a:r>
              <a:rPr lang="en-US" altLang="ko-KR" sz="1800" dirty="0" err="1">
                <a:latin typeface="+mn-lt"/>
              </a:rPr>
              <a:t>f"swapcase</a:t>
            </a:r>
            <a:r>
              <a:rPr lang="en-US" altLang="ko-KR" sz="1800" dirty="0">
                <a:latin typeface="+mn-lt"/>
              </a:rPr>
              <a:t> {</a:t>
            </a:r>
            <a:r>
              <a:rPr lang="en-US" altLang="ko-KR" sz="1800" dirty="0" err="1">
                <a:latin typeface="+mn-lt"/>
              </a:rPr>
              <a:t>word.swapcase</a:t>
            </a:r>
            <a:r>
              <a:rPr lang="en-US" altLang="ko-KR" sz="1800" dirty="0">
                <a:latin typeface="+mn-lt"/>
              </a:rPr>
              <a:t>()}</a:t>
            </a:r>
            <a:r>
              <a:rPr lang="ko-KR" altLang="en-US" sz="1800" dirty="0">
                <a:latin typeface="+mn-lt"/>
              </a:rPr>
              <a:t>입니다</a:t>
            </a:r>
            <a:r>
              <a:rPr lang="en-US" altLang="ko-KR" sz="1800" dirty="0">
                <a:latin typeface="+mn-lt"/>
              </a:rPr>
              <a:t>.")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88" y="4273445"/>
            <a:ext cx="6935208" cy="15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0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identifier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67</a:t>
            </a:fld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</p:nvPr>
        </p:nvGraphicFramePr>
        <p:xfrm>
          <a:off x="757815" y="1853248"/>
          <a:ext cx="7412181" cy="35947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87319">
                  <a:extLst>
                    <a:ext uri="{9D8B030D-6E8A-4147-A177-3AD203B41FA5}">
                      <a16:colId xmlns:a16="http://schemas.microsoft.com/office/drawing/2014/main" val="136731356"/>
                    </a:ext>
                  </a:extLst>
                </a:gridCol>
                <a:gridCol w="2554135">
                  <a:extLst>
                    <a:ext uri="{9D8B030D-6E8A-4147-A177-3AD203B41FA5}">
                      <a16:colId xmlns:a16="http://schemas.microsoft.com/office/drawing/2014/main" val="240422560"/>
                    </a:ext>
                  </a:extLst>
                </a:gridCol>
                <a:gridCol w="2470727">
                  <a:extLst>
                    <a:ext uri="{9D8B030D-6E8A-4147-A177-3AD203B41FA5}">
                      <a16:colId xmlns:a16="http://schemas.microsoft.com/office/drawing/2014/main" val="3918618967"/>
                    </a:ext>
                  </a:extLst>
                </a:gridCol>
              </a:tblGrid>
              <a:tr h="89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Format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identifier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8507"/>
                  </a:ext>
                </a:extLst>
              </a:tr>
              <a:tr h="89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%10s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309053"/>
                  </a:ext>
                </a:extLst>
              </a:tr>
              <a:tr h="89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Number, 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%5d</a:t>
                      </a:r>
                    </a:p>
                    <a:p>
                      <a:pPr latinLnBrk="1"/>
                      <a:r>
                        <a:rPr lang="en-US" altLang="ko-KR" dirty="0"/>
                        <a:t>%5.3d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6708"/>
                  </a:ext>
                </a:extLst>
              </a:tr>
              <a:tr h="89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Number, 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%.3f</a:t>
                      </a:r>
                    </a:p>
                    <a:p>
                      <a:pPr latinLnBrk="1"/>
                      <a:r>
                        <a:rPr lang="en-US" altLang="ko-KR" dirty="0"/>
                        <a:t>%7.2f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2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0965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ko-KR" altLang="en-US" dirty="0"/>
              <a:t>소수점 표현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17620" y="2125266"/>
            <a:ext cx="4077664" cy="39352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855320" y="2321818"/>
            <a:ext cx="5356468" cy="289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pi = 3.141592653589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print(f'{pi</a:t>
            </a:r>
            <a:r>
              <a:rPr lang="en-US" altLang="ko-KR" sz="1800" dirty="0">
                <a:solidFill>
                  <a:srgbClr val="FF0000"/>
                </a:solidFill>
                <a:latin typeface="+mn-lt"/>
              </a:rPr>
              <a:t>:10.10f</a:t>
            </a:r>
            <a:r>
              <a:rPr lang="en-US" altLang="ko-KR" sz="1800" dirty="0">
                <a:latin typeface="+mn-lt"/>
              </a:rPr>
              <a:t>}') 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print(f'{pi:10.4f}')  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print(f'{pi:10.2f}')   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print(f'{pi:12.7f}') 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print(f'{pi:.4f}') 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83136"/>
            <a:ext cx="2737140" cy="20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551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ko-KR" altLang="en-US" dirty="0"/>
              <a:t>문자열 표현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47281" y="1562559"/>
            <a:ext cx="4527620" cy="176344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751300" y="1844834"/>
            <a:ext cx="431958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for mon in range(1, 4):  </a:t>
            </a:r>
          </a:p>
          <a:p>
            <a:r>
              <a:rPr lang="en-US" altLang="ko-KR" sz="1800" dirty="0">
                <a:latin typeface="+mn-lt"/>
              </a:rPr>
              <a:t>    print(f'2200</a:t>
            </a:r>
            <a:r>
              <a:rPr lang="ko-KR" altLang="en-US" sz="1800" dirty="0">
                <a:latin typeface="+mn-lt"/>
              </a:rPr>
              <a:t>년 </a:t>
            </a:r>
            <a:r>
              <a:rPr lang="en-US" altLang="ko-KR" sz="1800" dirty="0">
                <a:latin typeface="+mn-lt"/>
              </a:rPr>
              <a:t>{</a:t>
            </a:r>
            <a:r>
              <a:rPr lang="en-US" altLang="ko-KR" sz="1800" dirty="0" err="1">
                <a:latin typeface="+mn-lt"/>
              </a:rPr>
              <a:t>str</a:t>
            </a:r>
            <a:r>
              <a:rPr lang="en-US" altLang="ko-KR" sz="1800" dirty="0">
                <a:latin typeface="+mn-lt"/>
              </a:rPr>
              <a:t>(mon)}</a:t>
            </a:r>
            <a:r>
              <a:rPr lang="ko-KR" altLang="en-US" sz="1800" dirty="0">
                <a:latin typeface="+mn-lt"/>
              </a:rPr>
              <a:t>월</a:t>
            </a:r>
            <a:r>
              <a:rPr lang="en-US" altLang="ko-KR" sz="1800" dirty="0">
                <a:latin typeface="+mn-lt"/>
              </a:rPr>
              <a:t>')</a:t>
            </a:r>
          </a:p>
          <a:p>
            <a:r>
              <a:rPr lang="en-US" altLang="ko-KR" sz="1800" dirty="0">
                <a:latin typeface="+mn-lt"/>
              </a:rPr>
              <a:t>    print(f'2200</a:t>
            </a:r>
            <a:r>
              <a:rPr lang="ko-KR" altLang="en-US" sz="1800" dirty="0">
                <a:latin typeface="+mn-lt"/>
              </a:rPr>
              <a:t>년 </a:t>
            </a:r>
            <a:r>
              <a:rPr lang="en-US" altLang="ko-KR" sz="1800" dirty="0">
                <a:latin typeface="+mn-lt"/>
              </a:rPr>
              <a:t>{</a:t>
            </a:r>
            <a:r>
              <a:rPr lang="en-US" altLang="ko-KR" sz="1800" dirty="0" err="1">
                <a:latin typeface="+mn-lt"/>
              </a:rPr>
              <a:t>str</a:t>
            </a:r>
            <a:r>
              <a:rPr lang="en-US" altLang="ko-KR" sz="1800" dirty="0">
                <a:latin typeface="+mn-lt"/>
              </a:rPr>
              <a:t>(mon):3s}</a:t>
            </a:r>
            <a:r>
              <a:rPr lang="ko-KR" altLang="en-US" sz="1800" dirty="0">
                <a:latin typeface="+mn-lt"/>
              </a:rPr>
              <a:t>월</a:t>
            </a:r>
            <a:r>
              <a:rPr lang="en-US" altLang="ko-KR" sz="1800" dirty="0">
                <a:latin typeface="+mn-lt"/>
              </a:rPr>
              <a:t>')</a:t>
            </a:r>
          </a:p>
          <a:p>
            <a:r>
              <a:rPr lang="en-US" altLang="ko-KR" sz="1800" dirty="0">
                <a:latin typeface="+mn-lt"/>
              </a:rPr>
              <a:t>    print(f'2200</a:t>
            </a:r>
            <a:r>
              <a:rPr lang="ko-KR" altLang="en-US" sz="1800" dirty="0">
                <a:latin typeface="+mn-lt"/>
              </a:rPr>
              <a:t>년 </a:t>
            </a:r>
            <a:r>
              <a:rPr lang="en-US" altLang="ko-KR" sz="1800" dirty="0">
                <a:latin typeface="+mn-lt"/>
              </a:rPr>
              <a:t>{</a:t>
            </a:r>
            <a:r>
              <a:rPr lang="en-US" altLang="ko-KR" sz="1800" dirty="0" err="1">
                <a:latin typeface="+mn-lt"/>
              </a:rPr>
              <a:t>str</a:t>
            </a:r>
            <a:r>
              <a:rPr lang="en-US" altLang="ko-KR" sz="1800" dirty="0">
                <a:latin typeface="+mn-lt"/>
              </a:rPr>
              <a:t>(mon):7s}</a:t>
            </a:r>
            <a:r>
              <a:rPr lang="ko-KR" altLang="en-US" sz="1800" dirty="0">
                <a:latin typeface="+mn-lt"/>
              </a:rPr>
              <a:t>월</a:t>
            </a:r>
            <a:r>
              <a:rPr lang="en-US" altLang="ko-KR" sz="1800" dirty="0">
                <a:latin typeface="+mn-lt"/>
              </a:rPr>
              <a:t>')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30" y="2066106"/>
            <a:ext cx="3402735" cy="350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4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연습하기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1715" y="1711624"/>
            <a:ext cx="3151722" cy="330784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36955" y="1835158"/>
            <a:ext cx="312648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/>
              <a:t>출력 결과는</a:t>
            </a:r>
            <a:r>
              <a:rPr lang="en-US" altLang="ko-KR" sz="1600" dirty="0"/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value = 50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value &lt; 100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value = value + 10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print(value)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print(“last value= “, value)</a:t>
            </a: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7" y="3971110"/>
            <a:ext cx="2025378" cy="1809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390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ko-KR" altLang="en-US" dirty="0"/>
              <a:t>정열</a:t>
            </a:r>
            <a:r>
              <a:rPr lang="en-US" altLang="ko-KR" dirty="0"/>
              <a:t> </a:t>
            </a:r>
            <a:r>
              <a:rPr lang="ko-KR" altLang="en-US" dirty="0"/>
              <a:t>기호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67378" y="1441978"/>
            <a:ext cx="3985009" cy="36223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ko-KR" dirty="0"/>
              <a:t>print('</a:t>
            </a:r>
            <a:r>
              <a:rPr lang="ko-KR" altLang="en-US" dirty="0"/>
              <a:t>왼쪽 정열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s1 = 'left'</a:t>
            </a:r>
          </a:p>
          <a:p>
            <a:r>
              <a:rPr lang="en-US" altLang="ko-KR" dirty="0"/>
              <a:t>print(f'|{s1:&lt;12}|\n' )</a:t>
            </a:r>
          </a:p>
          <a:p>
            <a:endParaRPr lang="en-US" altLang="ko-KR" dirty="0"/>
          </a:p>
          <a:p>
            <a:r>
              <a:rPr lang="en-US" altLang="ko-KR" dirty="0"/>
              <a:t>print('</a:t>
            </a:r>
            <a:r>
              <a:rPr lang="ko-KR" altLang="en-US" dirty="0"/>
              <a:t>가운데 정열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s2 = 'middle'</a:t>
            </a:r>
          </a:p>
          <a:p>
            <a:r>
              <a:rPr lang="en-US" altLang="ko-KR" dirty="0"/>
              <a:t>print(f'|{s2:^12}|\n')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오른쪽 정열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s3 = 'right'</a:t>
            </a:r>
          </a:p>
          <a:p>
            <a:r>
              <a:rPr lang="en-US" altLang="ko-KR" dirty="0"/>
              <a:t>print(f'|{s3:&gt;12}|')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07" y="2335819"/>
            <a:ext cx="3290914" cy="33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817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ko-KR" altLang="en-US" dirty="0"/>
              <a:t>정열 예제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17620" y="2125266"/>
            <a:ext cx="7201786" cy="41904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60861" y="2185460"/>
            <a:ext cx="7055379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 err="1">
                <a:latin typeface="+mn-lt"/>
              </a:rPr>
              <a:t>ch_a</a:t>
            </a:r>
            <a:r>
              <a:rPr lang="en-US" altLang="ko-KR" sz="1800" dirty="0">
                <a:latin typeface="+mn-lt"/>
              </a:rPr>
              <a:t> = '5' </a:t>
            </a:r>
          </a:p>
          <a:p>
            <a:r>
              <a:rPr lang="en-US" altLang="ko-KR" sz="1800" dirty="0" err="1">
                <a:latin typeface="+mn-lt"/>
              </a:rPr>
              <a:t>int_a</a:t>
            </a:r>
            <a:r>
              <a:rPr lang="en-US" altLang="ko-KR" sz="1800" dirty="0">
                <a:latin typeface="+mn-lt"/>
              </a:rPr>
              <a:t> = 5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print(‘1234567890’) 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</a:t>
            </a:r>
            <a:r>
              <a:rPr lang="en-US" altLang="ko-KR" sz="1800" dirty="0" err="1">
                <a:latin typeface="+mn-lt"/>
              </a:rPr>
              <a:t>ch_a</a:t>
            </a:r>
            <a:r>
              <a:rPr lang="en-US" altLang="ko-KR" sz="1800" dirty="0">
                <a:latin typeface="+mn-lt"/>
              </a:rPr>
              <a:t>:&gt;5}')   # 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&gt;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는 </a:t>
            </a:r>
            <a:r>
              <a:rPr lang="ko-KR" altLang="en-US" sz="1800" dirty="0" err="1">
                <a:solidFill>
                  <a:srgbClr val="C00000"/>
                </a:solidFill>
                <a:latin typeface="+mn-lt"/>
              </a:rPr>
              <a:t>오른쪽정렬</a:t>
            </a:r>
            <a:endParaRPr lang="en-US" altLang="ko-KR" sz="1800" dirty="0">
              <a:solidFill>
                <a:srgbClr val="C00000"/>
              </a:solidFill>
              <a:latin typeface="+mn-lt"/>
            </a:endParaRPr>
          </a:p>
          <a:p>
            <a:endParaRPr lang="en-US" altLang="ko-KR" sz="1800" dirty="0">
              <a:solidFill>
                <a:srgbClr val="C00000"/>
              </a:solidFill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</a:t>
            </a:r>
            <a:r>
              <a:rPr lang="en-US" altLang="ko-KR" sz="1800" dirty="0" err="1">
                <a:latin typeface="+mn-lt"/>
              </a:rPr>
              <a:t>ch_a</a:t>
            </a:r>
            <a:r>
              <a:rPr lang="en-US" altLang="ko-KR" sz="1800" dirty="0">
                <a:latin typeface="+mn-lt"/>
              </a:rPr>
              <a:t>:&lt;5}')   # 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&lt;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는 </a:t>
            </a:r>
            <a:r>
              <a:rPr lang="ko-KR" altLang="en-US" sz="1800" dirty="0" err="1">
                <a:solidFill>
                  <a:srgbClr val="C00000"/>
                </a:solidFill>
                <a:latin typeface="+mn-lt"/>
              </a:rPr>
              <a:t>왼쪽정렬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 </a:t>
            </a:r>
            <a:endParaRPr lang="en-US" altLang="ko-KR" sz="1800" dirty="0">
              <a:solidFill>
                <a:srgbClr val="C00000"/>
              </a:solidFill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</a:t>
            </a:r>
            <a:r>
              <a:rPr lang="en-US" altLang="ko-KR" sz="1800" dirty="0" err="1">
                <a:latin typeface="+mn-lt"/>
              </a:rPr>
              <a:t>ch_a</a:t>
            </a:r>
            <a:r>
              <a:rPr lang="en-US" altLang="ko-KR" sz="1800" dirty="0">
                <a:latin typeface="+mn-lt"/>
              </a:rPr>
              <a:t>:^5}')   # 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^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는 </a:t>
            </a:r>
            <a:r>
              <a:rPr lang="ko-KR" altLang="en-US" sz="1800" dirty="0" err="1">
                <a:solidFill>
                  <a:srgbClr val="C00000"/>
                </a:solidFill>
                <a:latin typeface="+mn-lt"/>
              </a:rPr>
              <a:t>가운데정렬</a:t>
            </a:r>
            <a:endParaRPr lang="en-US" altLang="ko-KR" sz="1800" dirty="0">
              <a:solidFill>
                <a:srgbClr val="C00000"/>
              </a:solidFill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print(f'{int_a:0&lt;5}')   # 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&lt;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는 </a:t>
            </a:r>
            <a:r>
              <a:rPr lang="ko-KR" altLang="en-US" sz="1800" dirty="0" err="1">
                <a:solidFill>
                  <a:srgbClr val="C00000"/>
                </a:solidFill>
                <a:latin typeface="+mn-lt"/>
              </a:rPr>
              <a:t>왼쪽정렬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빈자리를 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0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으로 채운다</a:t>
            </a:r>
            <a:endParaRPr lang="en-US" altLang="ko-KR" sz="18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59" y="1592204"/>
            <a:ext cx="2192014" cy="203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406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en-US" altLang="ko-KR" dirty="0"/>
              <a:t>f-string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시 장점 이해하기</a:t>
            </a:r>
            <a:endParaRPr lang="en-US" altLang="ko-KR" dirty="0"/>
          </a:p>
          <a:p>
            <a:r>
              <a:rPr lang="en-US" altLang="ko-KR" dirty="0"/>
              <a:t>f-string </a:t>
            </a:r>
            <a:r>
              <a:rPr lang="ko-KR" altLang="en-US" dirty="0"/>
              <a:t>활용하기</a:t>
            </a:r>
            <a:endParaRPr lang="en-US" altLang="ko-KR" dirty="0"/>
          </a:p>
          <a:p>
            <a:pPr lvl="1"/>
            <a:r>
              <a:rPr lang="ko-KR" altLang="en-US" dirty="0"/>
              <a:t>문자열 맨 앞에</a:t>
            </a:r>
            <a:r>
              <a:rPr lang="en-US" altLang="ko-KR" dirty="0"/>
              <a:t>(</a:t>
            </a:r>
            <a:r>
              <a:rPr lang="ko-KR" altLang="en-US" dirty="0" err="1"/>
              <a:t>따옴표앞</a:t>
            </a:r>
            <a:r>
              <a:rPr lang="en-US" altLang="ko-KR" dirty="0"/>
              <a:t>) f</a:t>
            </a:r>
            <a:r>
              <a:rPr lang="ko-KR" altLang="en-US" dirty="0"/>
              <a:t>를 붙인다</a:t>
            </a:r>
            <a:endParaRPr lang="en-US" altLang="ko-KR" dirty="0"/>
          </a:p>
          <a:p>
            <a:pPr lvl="1"/>
            <a:r>
              <a:rPr lang="ko-KR" altLang="en-US" dirty="0"/>
              <a:t>사용하고 싶은 변수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 err="1"/>
              <a:t>함수등을</a:t>
            </a:r>
            <a:r>
              <a:rPr lang="ko-KR" altLang="en-US" dirty="0"/>
              <a:t> 중괄호 안에 넣는다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955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f-string</a:t>
            </a:r>
            <a:r>
              <a:rPr lang="ko-KR" altLang="en-US" dirty="0"/>
              <a:t>을 사용하면 어떤 장점이 있는지 말해보세요</a:t>
            </a:r>
            <a:endParaRPr lang="en-US" altLang="ko-KR" dirty="0"/>
          </a:p>
          <a:p>
            <a:r>
              <a:rPr lang="en-US" altLang="ko-KR" dirty="0"/>
              <a:t>Format identifier, </a:t>
            </a:r>
            <a:r>
              <a:rPr lang="ko-KR" altLang="en-US" dirty="0"/>
              <a:t>실수를 표현할 때 어떤 기호를 쓰나요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0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연습하기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50" y="1690688"/>
            <a:ext cx="3380642" cy="310504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8731" y="1831500"/>
            <a:ext cx="304834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/>
              <a:t>출력 결과는</a:t>
            </a:r>
            <a:r>
              <a:rPr lang="en-US" altLang="ko-KR" sz="1600" dirty="0"/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value = 100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value &gt; 0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value = value - 5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print(value)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print(“last value= “, value)</a:t>
            </a: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31500"/>
            <a:ext cx="1848108" cy="4382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연습하기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16721" y="1791887"/>
            <a:ext cx="3058464" cy="279121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741775" y="1876252"/>
            <a:ext cx="25374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출력 결과는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&lt;= 2**10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* 2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print(“last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23" name="내용 개체 틀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94" y="2788968"/>
            <a:ext cx="1933845" cy="2791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97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6143</TotalTime>
  <Words>2762</Words>
  <Application>Microsoft Office PowerPoint</Application>
  <PresentationFormat>화면 슬라이드 쇼(4:3)</PresentationFormat>
  <Paragraphs>694</Paragraphs>
  <Slides>73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1" baseType="lpstr">
      <vt:lpstr>Noto Sans KR</vt:lpstr>
      <vt:lpstr>맑은 고딕</vt:lpstr>
      <vt:lpstr>함초롬바탕</vt:lpstr>
      <vt:lpstr>Century Gothic</vt:lpstr>
      <vt:lpstr>Roboto</vt:lpstr>
      <vt:lpstr>Wingdings</vt:lpstr>
      <vt:lpstr>Wingdings 3</vt:lpstr>
      <vt:lpstr>이온</vt:lpstr>
      <vt:lpstr>반복문 while() 4주차_02_01</vt:lpstr>
      <vt:lpstr>학습목표</vt:lpstr>
      <vt:lpstr>반복문</vt:lpstr>
      <vt:lpstr>반복문 흐름</vt:lpstr>
      <vt:lpstr>while문</vt:lpstr>
      <vt:lpstr>while문 설명 추가</vt:lpstr>
      <vt:lpstr>while() 연습하기 1</vt:lpstr>
      <vt:lpstr>while() 연습하기 2</vt:lpstr>
      <vt:lpstr>while() 연습하기 3</vt:lpstr>
      <vt:lpstr>while() 연습하기 4</vt:lpstr>
      <vt:lpstr>연습문제 1</vt:lpstr>
      <vt:lpstr>연습문제 1, 코드</vt:lpstr>
      <vt:lpstr>강의 요약</vt:lpstr>
      <vt:lpstr>목표 달성 질문</vt:lpstr>
      <vt:lpstr>반복문 for() 4주차_02_02</vt:lpstr>
      <vt:lpstr>학습목표</vt:lpstr>
      <vt:lpstr>for문 </vt:lpstr>
      <vt:lpstr>for문 기본 구조</vt:lpstr>
      <vt:lpstr>for문 설명 추가 </vt:lpstr>
      <vt:lpstr>for문 조건절 – range함수</vt:lpstr>
      <vt:lpstr>range() 함수</vt:lpstr>
      <vt:lpstr>in 함수</vt:lpstr>
      <vt:lpstr>연습문제 1</vt:lpstr>
      <vt:lpstr>연습문제 1 답안</vt:lpstr>
      <vt:lpstr>for문 – list, tuple,string </vt:lpstr>
      <vt:lpstr>for문 연습 1</vt:lpstr>
      <vt:lpstr>for문 연습 2</vt:lpstr>
      <vt:lpstr>for문 연습 3</vt:lpstr>
      <vt:lpstr>for문 연습 4</vt:lpstr>
      <vt:lpstr>for문 연습 5</vt:lpstr>
      <vt:lpstr>강의 요약</vt:lpstr>
      <vt:lpstr>목표 달성 질문</vt:lpstr>
      <vt:lpstr>반복문 오류 찾기, 결과 쓰기 4주차_02_03</vt:lpstr>
      <vt:lpstr>학습목표</vt:lpstr>
      <vt:lpstr>연습문제 1-1, 오류 찾기</vt:lpstr>
      <vt:lpstr>연습문제 1-1, 답안</vt:lpstr>
      <vt:lpstr>연습문제 1-2, 오류 찾기</vt:lpstr>
      <vt:lpstr>연습문제 1-2, 답안</vt:lpstr>
      <vt:lpstr>연습문제 2-1, 결과 써 보기</vt:lpstr>
      <vt:lpstr>연습문제 2-1, 답안 </vt:lpstr>
      <vt:lpstr>연습문제 2-3, 결과 써 보기</vt:lpstr>
      <vt:lpstr>연습문제 2-3, 답안 </vt:lpstr>
      <vt:lpstr>연습문제 3, for 결과 써 보기</vt:lpstr>
      <vt:lpstr>연습문제 3, 답안</vt:lpstr>
      <vt:lpstr>연습문제 4, for 오류 찾기</vt:lpstr>
      <vt:lpstr>연습문제 4, 답안</vt:lpstr>
      <vt:lpstr>강의 요약</vt:lpstr>
      <vt:lpstr>목표 달성 질문</vt:lpstr>
      <vt:lpstr>Breakpoint 활용 4주차_03_01</vt:lpstr>
      <vt:lpstr>학습목표</vt:lpstr>
      <vt:lpstr>breakpoint 사용</vt:lpstr>
      <vt:lpstr>pdb command</vt:lpstr>
      <vt:lpstr>Breakpoint 예제 1, 3.7</vt:lpstr>
      <vt:lpstr>Breakpoint 예제 2</vt:lpstr>
      <vt:lpstr>Breakpoint 예제 3</vt:lpstr>
      <vt:lpstr>Breakpoint 예제 4</vt:lpstr>
      <vt:lpstr>강의 요약</vt:lpstr>
      <vt:lpstr>강의 요약</vt:lpstr>
      <vt:lpstr>목표 달성 질문</vt:lpstr>
      <vt:lpstr>f-string 4주차_03_02</vt:lpstr>
      <vt:lpstr>학습목표</vt:lpstr>
      <vt:lpstr>f-string, 3.6  </vt:lpstr>
      <vt:lpstr>f-string, 비교 예제, 연산식  </vt:lpstr>
      <vt:lpstr>f-string, 변수 치환</vt:lpstr>
      <vt:lpstr>f-string, 중괄호 출력</vt:lpstr>
      <vt:lpstr>f-string, 함수 호출</vt:lpstr>
      <vt:lpstr>Format identifier</vt:lpstr>
      <vt:lpstr>f-string, 소수점 표현</vt:lpstr>
      <vt:lpstr>f-string, 문자열 표현</vt:lpstr>
      <vt:lpstr>f-string, 정열 기호</vt:lpstr>
      <vt:lpstr>f-string, 정열 예제</vt:lpstr>
      <vt:lpstr>강의 요약</vt:lpstr>
      <vt:lpstr>목표 달성 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Sang Hoon Lee</cp:lastModifiedBy>
  <cp:revision>421</cp:revision>
  <dcterms:created xsi:type="dcterms:W3CDTF">2015-11-07T02:06:58Z</dcterms:created>
  <dcterms:modified xsi:type="dcterms:W3CDTF">2024-09-14T09:50:03Z</dcterms:modified>
</cp:coreProperties>
</file>