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519" r:id="rId2"/>
    <p:sldId id="520" r:id="rId3"/>
    <p:sldId id="521" r:id="rId4"/>
    <p:sldId id="537" r:id="rId5"/>
    <p:sldId id="540" r:id="rId6"/>
    <p:sldId id="541" r:id="rId7"/>
    <p:sldId id="398" r:id="rId8"/>
    <p:sldId id="538" r:id="rId9"/>
    <p:sldId id="404" r:id="rId10"/>
    <p:sldId id="542" r:id="rId11"/>
    <p:sldId id="539" r:id="rId12"/>
    <p:sldId id="405" r:id="rId13"/>
    <p:sldId id="533" r:id="rId14"/>
    <p:sldId id="534" r:id="rId15"/>
    <p:sldId id="53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229C-B7FB-4F2F-AEA0-AFA34E745A60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81A8-1EBE-471A-98A1-7F6B049BA4C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6FE-DBA5-44BD-952B-03E424DA07B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EA2F-3E74-448F-AA34-FAD6B299F39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379-A703-43BE-9B99-67D54FEA6AB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3E35-1715-4DC9-AFD4-B995F839365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55E8-5D5C-4343-94D1-F26CF3D3EEA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3C1-48DD-4BA9-85D0-7D96E1E5159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4A1-E707-420A-AF47-2949D8875E5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B18-26D0-4F55-9514-E5568B1E69A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060-41C9-4E64-977E-C185A845ABB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64B6-8556-4CEF-B022-57253326808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B95-94D0-4FE8-9884-BB69259C448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0741-C6C8-4DF4-A138-B6C3C64AD63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573-C14A-4BB2-A010-69FA0D77BDD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408F-142E-4F75-93C3-0CDE551342F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0B-079C-4CC2-8513-DAC2E3381EE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9D6D3B-3D76-48CF-B8D4-868DE4430C2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smtClean="0">
                <a:solidFill>
                  <a:schemeClr val="bg1"/>
                </a:solidFill>
              </a:rPr>
              <a:t>f-string </a:t>
            </a: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1750" y="494985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 smtClean="0"/>
              <a:t>문자열 </a:t>
            </a:r>
            <a:r>
              <a:rPr lang="ko-KR" altLang="en-US" dirty="0"/>
              <a:t>표현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47281" y="1562559"/>
            <a:ext cx="4527620" cy="17634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751300" y="1844834"/>
            <a:ext cx="431958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for mon in range(1, 4):  </a:t>
            </a:r>
          </a:p>
          <a:p>
            <a:r>
              <a:rPr lang="en-US" altLang="ko-KR" sz="1800" dirty="0">
                <a:latin typeface="+mn-lt"/>
              </a:rPr>
              <a:t>  </a:t>
            </a:r>
            <a:r>
              <a:rPr lang="en-US" altLang="ko-KR" sz="1800" dirty="0" smtClean="0">
                <a:latin typeface="+mn-lt"/>
              </a:rPr>
              <a:t>  print(f'2200</a:t>
            </a:r>
            <a:r>
              <a:rPr lang="ko-KR" altLang="en-US" sz="1800" dirty="0">
                <a:latin typeface="+mn-lt"/>
              </a:rPr>
              <a:t>년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str</a:t>
            </a:r>
            <a:r>
              <a:rPr lang="en-US" altLang="ko-KR" sz="1800" dirty="0">
                <a:latin typeface="+mn-lt"/>
              </a:rPr>
              <a:t>(mon)}</a:t>
            </a:r>
            <a:r>
              <a:rPr lang="ko-KR" altLang="en-US" sz="1800" dirty="0">
                <a:latin typeface="+mn-lt"/>
              </a:rPr>
              <a:t>월</a:t>
            </a:r>
            <a:r>
              <a:rPr lang="en-US" altLang="ko-KR" sz="1800" dirty="0">
                <a:latin typeface="+mn-lt"/>
              </a:rPr>
              <a:t>')</a:t>
            </a:r>
          </a:p>
          <a:p>
            <a:r>
              <a:rPr lang="en-US" altLang="ko-KR" sz="1800" dirty="0">
                <a:latin typeface="+mn-lt"/>
              </a:rPr>
              <a:t>  </a:t>
            </a:r>
            <a:r>
              <a:rPr lang="en-US" altLang="ko-KR" sz="1800" dirty="0" smtClean="0">
                <a:latin typeface="+mn-lt"/>
              </a:rPr>
              <a:t>  print(f'2200</a:t>
            </a:r>
            <a:r>
              <a:rPr lang="ko-KR" altLang="en-US" sz="1800" dirty="0">
                <a:latin typeface="+mn-lt"/>
              </a:rPr>
              <a:t>년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str</a:t>
            </a:r>
            <a:r>
              <a:rPr lang="en-US" altLang="ko-KR" sz="1800" dirty="0">
                <a:latin typeface="+mn-lt"/>
              </a:rPr>
              <a:t>(mon):3s}</a:t>
            </a:r>
            <a:r>
              <a:rPr lang="ko-KR" altLang="en-US" sz="1800" dirty="0">
                <a:latin typeface="+mn-lt"/>
              </a:rPr>
              <a:t>월</a:t>
            </a:r>
            <a:r>
              <a:rPr lang="en-US" altLang="ko-KR" sz="1800" dirty="0">
                <a:latin typeface="+mn-lt"/>
              </a:rPr>
              <a:t>')</a:t>
            </a:r>
          </a:p>
          <a:p>
            <a:r>
              <a:rPr lang="en-US" altLang="ko-KR" sz="1800" dirty="0">
                <a:latin typeface="+mn-lt"/>
              </a:rPr>
              <a:t>  </a:t>
            </a:r>
            <a:r>
              <a:rPr lang="en-US" altLang="ko-KR" sz="1800" dirty="0" smtClean="0">
                <a:latin typeface="+mn-lt"/>
              </a:rPr>
              <a:t>  print(f'2200</a:t>
            </a:r>
            <a:r>
              <a:rPr lang="ko-KR" altLang="en-US" sz="1800" dirty="0">
                <a:latin typeface="+mn-lt"/>
              </a:rPr>
              <a:t>년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str</a:t>
            </a:r>
            <a:r>
              <a:rPr lang="en-US" altLang="ko-KR" sz="1800" dirty="0">
                <a:latin typeface="+mn-lt"/>
              </a:rPr>
              <a:t>(mon):7s}</a:t>
            </a:r>
            <a:r>
              <a:rPr lang="ko-KR" altLang="en-US" sz="1800" dirty="0">
                <a:latin typeface="+mn-lt"/>
              </a:rPr>
              <a:t>월</a:t>
            </a:r>
            <a:r>
              <a:rPr lang="en-US" altLang="ko-KR" sz="1800" dirty="0">
                <a:latin typeface="+mn-lt"/>
              </a:rPr>
              <a:t>')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30" y="2066106"/>
            <a:ext cx="3402735" cy="350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4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f-string, </a:t>
            </a:r>
            <a:r>
              <a:rPr lang="ko-KR" altLang="en-US" dirty="0" smtClean="0"/>
              <a:t>정열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67378" y="1441978"/>
            <a:ext cx="3985009" cy="36223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altLang="ko-KR" dirty="0"/>
              <a:t>print('</a:t>
            </a:r>
            <a:r>
              <a:rPr lang="ko-KR" altLang="en-US" dirty="0"/>
              <a:t>왼쪽 정열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s1 = 'left'</a:t>
            </a:r>
          </a:p>
          <a:p>
            <a:r>
              <a:rPr lang="en-US" altLang="ko-KR" dirty="0"/>
              <a:t>print(f'|{s1:&lt;12}|\n' )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가운데 정열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s2 = 'middle'</a:t>
            </a:r>
          </a:p>
          <a:p>
            <a:r>
              <a:rPr lang="en-US" altLang="ko-KR" dirty="0"/>
              <a:t>print(f'|{s2:^12}|\n')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오른쪽 정열</a:t>
            </a:r>
            <a:r>
              <a:rPr lang="en-US" altLang="ko-KR" dirty="0"/>
              <a:t>')</a:t>
            </a:r>
          </a:p>
          <a:p>
            <a:r>
              <a:rPr lang="en-US" altLang="ko-KR" dirty="0"/>
              <a:t>s3 = 'right'</a:t>
            </a:r>
          </a:p>
          <a:p>
            <a:r>
              <a:rPr lang="en-US" altLang="ko-KR" dirty="0"/>
              <a:t>print(f'|{s3:&gt;12}|')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7" y="2335819"/>
            <a:ext cx="3290914" cy="33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81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 smtClean="0"/>
              <a:t>정열 예제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17620" y="2125266"/>
            <a:ext cx="7201786" cy="41904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960861" y="2185460"/>
            <a:ext cx="7055379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 = '5' </a:t>
            </a:r>
          </a:p>
          <a:p>
            <a:r>
              <a:rPr lang="en-US" altLang="ko-KR" sz="1800" dirty="0" err="1">
                <a:latin typeface="+mn-lt"/>
              </a:rPr>
              <a:t>int_a</a:t>
            </a:r>
            <a:r>
              <a:rPr lang="en-US" altLang="ko-KR" sz="1800" dirty="0">
                <a:latin typeface="+mn-lt"/>
              </a:rPr>
              <a:t> = 5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print(‘1234567890’)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</a:t>
            </a:r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:&gt;5}')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&gt;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오른쪽정렬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</a:t>
            </a:r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:&lt;5}')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왼쪽정렬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 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</a:t>
            </a:r>
            <a:r>
              <a:rPr lang="en-US" altLang="ko-KR" sz="1800" dirty="0" err="1">
                <a:latin typeface="+mn-lt"/>
              </a:rPr>
              <a:t>ch_a</a:t>
            </a:r>
            <a:r>
              <a:rPr lang="en-US" altLang="ko-KR" sz="1800" dirty="0">
                <a:latin typeface="+mn-lt"/>
              </a:rPr>
              <a:t>:^5}')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^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가운데정렬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print(f'{int_a:0&lt;5}')   #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&lt;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는 </a:t>
            </a:r>
            <a:r>
              <a:rPr lang="ko-KR" altLang="en-US" sz="1800" dirty="0" err="1">
                <a:solidFill>
                  <a:srgbClr val="C00000"/>
                </a:solidFill>
                <a:latin typeface="+mn-lt"/>
              </a:rPr>
              <a:t>왼쪽정렬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빈자리를 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0</a:t>
            </a:r>
            <a:r>
              <a:rPr lang="ko-KR" altLang="en-US" sz="1800" dirty="0">
                <a:solidFill>
                  <a:srgbClr val="C00000"/>
                </a:solidFill>
                <a:latin typeface="+mn-lt"/>
              </a:rPr>
              <a:t>으로 채운다</a:t>
            </a:r>
            <a:endParaRPr lang="en-US" altLang="ko-KR" sz="1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59" y="1592204"/>
            <a:ext cx="2192014" cy="20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f-string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시 장점 이해하기</a:t>
            </a:r>
            <a:endParaRPr lang="en-US" altLang="ko-KR" dirty="0"/>
          </a:p>
          <a:p>
            <a:r>
              <a:rPr lang="en-US" altLang="ko-KR" dirty="0"/>
              <a:t>f-string </a:t>
            </a:r>
            <a:r>
              <a:rPr lang="ko-KR" altLang="en-US" dirty="0" smtClean="0"/>
              <a:t>활용하기</a:t>
            </a:r>
            <a:endParaRPr lang="en-US" altLang="ko-KR" dirty="0" smtClean="0"/>
          </a:p>
          <a:p>
            <a:pPr lvl="1"/>
            <a:r>
              <a:rPr lang="ko-KR" altLang="en-US" dirty="0"/>
              <a:t>문자열 맨 앞에</a:t>
            </a:r>
            <a:r>
              <a:rPr lang="en-US" altLang="ko-KR" dirty="0"/>
              <a:t>(</a:t>
            </a:r>
            <a:r>
              <a:rPr lang="ko-KR" altLang="en-US" dirty="0" err="1"/>
              <a:t>따옴표앞</a:t>
            </a:r>
            <a:r>
              <a:rPr lang="en-US" altLang="ko-KR" dirty="0"/>
              <a:t>) f</a:t>
            </a:r>
            <a:r>
              <a:rPr lang="ko-KR" altLang="en-US" dirty="0"/>
              <a:t>를 </a:t>
            </a:r>
            <a:r>
              <a:rPr lang="ko-KR" altLang="en-US" dirty="0" smtClean="0"/>
              <a:t>붙인다</a:t>
            </a:r>
            <a:endParaRPr lang="en-US" altLang="ko-KR" dirty="0"/>
          </a:p>
          <a:p>
            <a:pPr lvl="1"/>
            <a:r>
              <a:rPr lang="ko-KR" altLang="en-US" dirty="0" smtClean="0"/>
              <a:t>사용하고 </a:t>
            </a:r>
            <a:r>
              <a:rPr lang="ko-KR" altLang="en-US" dirty="0"/>
              <a:t>싶은 변수</a:t>
            </a:r>
            <a:r>
              <a:rPr lang="en-US" altLang="ko-KR" dirty="0"/>
              <a:t>,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함수등을</a:t>
            </a:r>
            <a:r>
              <a:rPr lang="ko-KR" altLang="en-US" dirty="0" smtClean="0"/>
              <a:t> </a:t>
            </a:r>
            <a:r>
              <a:rPr lang="ko-KR" altLang="en-US" dirty="0"/>
              <a:t>중괄호 안에 </a:t>
            </a:r>
            <a:r>
              <a:rPr lang="ko-KR" altLang="en-US" dirty="0" smtClean="0"/>
              <a:t>넣는다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f-string</a:t>
            </a:r>
            <a:r>
              <a:rPr lang="ko-KR" altLang="en-US" dirty="0" smtClean="0"/>
              <a:t>을 사용하면 어떤 장점이 있는지 말해보세요</a:t>
            </a:r>
            <a:endParaRPr lang="en-US" altLang="ko-KR" dirty="0" smtClean="0"/>
          </a:p>
          <a:p>
            <a:r>
              <a:rPr lang="en-US" altLang="ko-KR" dirty="0" smtClean="0"/>
              <a:t>Format identifier, </a:t>
            </a:r>
            <a:r>
              <a:rPr lang="ko-KR" altLang="en-US" dirty="0" smtClean="0"/>
              <a:t>실수를 표현할 때 어떤 기호를 쓰나요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en-US" altLang="ko-KR" dirty="0" smtClean="0"/>
              <a:t>03_02</a:t>
            </a:r>
            <a:r>
              <a:rPr lang="ko-KR" altLang="en-US" dirty="0" smtClean="0"/>
              <a:t> </a:t>
            </a:r>
            <a:r>
              <a:rPr lang="en-US" altLang="ko-KR" dirty="0" err="1"/>
              <a:t>fstring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f-string </a:t>
            </a:r>
            <a:r>
              <a:rPr lang="ko-KR" altLang="en-US" dirty="0"/>
              <a:t>사용</a:t>
            </a:r>
            <a:r>
              <a:rPr lang="en-US" altLang="ko-KR" dirty="0"/>
              <a:t> </a:t>
            </a:r>
            <a:r>
              <a:rPr lang="ko-KR" altLang="en-US" dirty="0"/>
              <a:t>시 장점 이해하기</a:t>
            </a:r>
            <a:endParaRPr lang="en-US" altLang="ko-KR" dirty="0"/>
          </a:p>
          <a:p>
            <a:r>
              <a:rPr lang="en-US" altLang="ko-KR" dirty="0"/>
              <a:t>f-string </a:t>
            </a:r>
            <a:r>
              <a:rPr lang="ko-KR" altLang="en-US" dirty="0"/>
              <a:t>활용하기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en-US" altLang="ko-KR" dirty="0" smtClean="0"/>
              <a:t>3.6  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52506" y="1853248"/>
            <a:ext cx="4833893" cy="29739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2000" dirty="0"/>
              <a:t>x = 1</a:t>
            </a:r>
          </a:p>
          <a:p>
            <a:r>
              <a:rPr lang="en-US" altLang="ko-KR" sz="2000" dirty="0"/>
              <a:t>y = 2</a:t>
            </a:r>
          </a:p>
          <a:p>
            <a:endParaRPr lang="en-US" altLang="ko-KR" sz="2000" dirty="0"/>
          </a:p>
          <a:p>
            <a:r>
              <a:rPr lang="en-US" altLang="ko-KR" sz="2000" dirty="0"/>
              <a:t>print</a:t>
            </a:r>
            <a:r>
              <a:rPr lang="en-US" altLang="ko-KR" sz="2000" dirty="0" smtClean="0"/>
              <a:t>(‘f-string </a:t>
            </a:r>
            <a:r>
              <a:rPr lang="ko-KR" altLang="en-US" sz="2000" dirty="0" smtClean="0"/>
              <a:t>사용할 때</a:t>
            </a:r>
            <a:r>
              <a:rPr lang="en-US" altLang="ko-KR" sz="2000" dirty="0" smtClean="0"/>
              <a:t>’)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smtClean="0"/>
              <a:t>print(f’{</a:t>
            </a:r>
            <a:r>
              <a:rPr lang="en-US" altLang="ko-KR" sz="2000" dirty="0"/>
              <a:t>x} + {y}</a:t>
            </a:r>
            <a:r>
              <a:rPr lang="ko-KR" altLang="en-US" sz="2000" dirty="0"/>
              <a:t>는 </a:t>
            </a:r>
            <a:r>
              <a:rPr lang="en-US" altLang="ko-KR" sz="2000" dirty="0"/>
              <a:t>{x + y}</a:t>
            </a:r>
            <a:r>
              <a:rPr lang="ko-KR" altLang="en-US" sz="2000" dirty="0"/>
              <a:t>입니다</a:t>
            </a:r>
            <a:r>
              <a:rPr lang="en-US" altLang="ko-KR" sz="2000" dirty="0" smtClean="0"/>
              <a:t>.’)</a:t>
            </a:r>
            <a:endParaRPr lang="en-US" altLang="ko-KR" sz="20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383" y="3346200"/>
            <a:ext cx="3825097" cy="18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5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 smtClean="0"/>
              <a:t>비교 예제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연산식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2070" y="1853248"/>
            <a:ext cx="4793702" cy="406523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dirty="0"/>
              <a:t>x = 1</a:t>
            </a:r>
          </a:p>
          <a:p>
            <a:r>
              <a:rPr lang="en-US" altLang="ko-KR" dirty="0"/>
              <a:t>y = 2</a:t>
            </a:r>
          </a:p>
          <a:p>
            <a:endParaRPr lang="en-US" altLang="ko-KR" dirty="0" smtClean="0"/>
          </a:p>
          <a:p>
            <a:r>
              <a:rPr lang="en-US" altLang="ko-KR" dirty="0"/>
              <a:t>print(“</a:t>
            </a:r>
            <a:r>
              <a:rPr lang="ko-KR" altLang="en-US" dirty="0"/>
              <a:t> </a:t>
            </a:r>
            <a:r>
              <a:rPr lang="en-US" altLang="ko-KR" dirty="0"/>
              <a:t>f-string </a:t>
            </a:r>
            <a:r>
              <a:rPr lang="ko-KR" altLang="en-US" dirty="0" smtClean="0"/>
              <a:t>사용하지 않을 때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en-US" altLang="ko-KR" dirty="0" smtClean="0"/>
              <a:t>( x, ‘+’, y, ‘</a:t>
            </a:r>
            <a:r>
              <a:rPr lang="ko-KR" altLang="en-US" dirty="0" smtClean="0"/>
              <a:t>는</a:t>
            </a:r>
            <a:r>
              <a:rPr lang="en-US" altLang="ko-KR" dirty="0" smtClean="0"/>
              <a:t>’, </a:t>
            </a:r>
            <a:r>
              <a:rPr lang="en-US" altLang="ko-KR" dirty="0" err="1" smtClean="0"/>
              <a:t>x+y</a:t>
            </a:r>
            <a:r>
              <a:rPr lang="en-US" altLang="ko-KR" dirty="0" smtClean="0"/>
              <a:t>, ‘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.’ 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print</a:t>
            </a:r>
            <a:r>
              <a:rPr lang="en-US" altLang="ko-KR" dirty="0"/>
              <a:t>(“</a:t>
            </a:r>
            <a:r>
              <a:rPr lang="ko-KR" altLang="en-US" dirty="0"/>
              <a:t> </a:t>
            </a:r>
            <a:r>
              <a:rPr lang="en-US" altLang="ko-KR" dirty="0"/>
              <a:t>f-string </a:t>
            </a:r>
            <a:r>
              <a:rPr lang="ko-KR" altLang="en-US" dirty="0" smtClean="0"/>
              <a:t>사용할 때</a:t>
            </a:r>
            <a:r>
              <a:rPr lang="en-US" altLang="ko-KR" dirty="0" smtClean="0"/>
              <a:t>")</a:t>
            </a:r>
            <a:endParaRPr lang="en-US" altLang="ko-KR" dirty="0"/>
          </a:p>
          <a:p>
            <a:r>
              <a:rPr lang="en-US" altLang="ko-KR" dirty="0" smtClean="0"/>
              <a:t>print(f</a:t>
            </a:r>
            <a:r>
              <a:rPr lang="en-US" altLang="ko-KR" dirty="0"/>
              <a:t>"{x} + {y}</a:t>
            </a:r>
            <a:r>
              <a:rPr lang="ko-KR" altLang="en-US" dirty="0"/>
              <a:t>는 </a:t>
            </a:r>
            <a:r>
              <a:rPr lang="en-US" altLang="ko-KR" dirty="0"/>
              <a:t>{x + y</a:t>
            </a:r>
            <a:r>
              <a:rPr lang="en-US" altLang="ko-KR" dirty="0" smtClean="0"/>
              <a:t>} </a:t>
            </a:r>
            <a:r>
              <a:rPr lang="ko-KR" altLang="en-US" dirty="0" smtClean="0"/>
              <a:t>입니다</a:t>
            </a:r>
            <a:r>
              <a:rPr lang="en-US" altLang="ko-KR" dirty="0"/>
              <a:t>.")</a:t>
            </a:r>
          </a:p>
          <a:p>
            <a:endParaRPr lang="en-US" altLang="ko-KR" sz="1400" dirty="0" smtClean="0"/>
          </a:p>
          <a:p>
            <a:r>
              <a:rPr lang="en-US" altLang="ko-KR" dirty="0"/>
              <a:t>print(“</a:t>
            </a:r>
            <a:r>
              <a:rPr lang="ko-KR" altLang="en-US" dirty="0"/>
              <a:t> </a:t>
            </a:r>
            <a:r>
              <a:rPr lang="en-US" altLang="ko-KR" dirty="0"/>
              <a:t>f-string </a:t>
            </a:r>
            <a:r>
              <a:rPr lang="ko-KR" altLang="en-US" dirty="0"/>
              <a:t>아닐</a:t>
            </a:r>
            <a:r>
              <a:rPr lang="en-US" altLang="ko-KR" dirty="0"/>
              <a:t> </a:t>
            </a:r>
            <a:r>
              <a:rPr lang="ko-KR" altLang="en-US" dirty="0"/>
              <a:t>때 중괄호 표현 결과</a:t>
            </a:r>
            <a:r>
              <a:rPr lang="en-US" altLang="ko-KR" dirty="0"/>
              <a:t>”)</a:t>
            </a:r>
          </a:p>
          <a:p>
            <a:r>
              <a:rPr lang="en-US" altLang="ko-KR" dirty="0"/>
              <a:t>print("{x} + {y}</a:t>
            </a:r>
            <a:r>
              <a:rPr lang="ko-KR" altLang="en-US" dirty="0"/>
              <a:t>는 </a:t>
            </a:r>
            <a:r>
              <a:rPr lang="en-US" altLang="ko-KR" dirty="0"/>
              <a:t>{x + y}</a:t>
            </a:r>
            <a:r>
              <a:rPr lang="ko-KR" altLang="en-US" dirty="0"/>
              <a:t>입니다</a:t>
            </a:r>
            <a:r>
              <a:rPr lang="en-US" altLang="ko-KR" dirty="0"/>
              <a:t>.")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endParaRPr lang="en-US" altLang="ko-KR" sz="14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842" y="3004219"/>
            <a:ext cx="3676659" cy="20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f-string, </a:t>
            </a:r>
            <a:r>
              <a:rPr lang="ko-KR" altLang="en-US" dirty="0" smtClean="0"/>
              <a:t>변수 치환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62070" y="1853249"/>
            <a:ext cx="4793702" cy="12315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for mon in range(1, 13):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print(f'2200</a:t>
            </a:r>
            <a:r>
              <a:rPr lang="ko-KR" altLang="en-US" dirty="0" smtClean="0"/>
              <a:t>년 </a:t>
            </a:r>
            <a:r>
              <a:rPr lang="en-US" altLang="ko-KR" dirty="0"/>
              <a:t>{mon} </a:t>
            </a:r>
            <a:r>
              <a:rPr lang="ko-KR" altLang="en-US" dirty="0"/>
              <a:t>월</a:t>
            </a:r>
            <a:r>
              <a:rPr lang="en-US" altLang="ko-KR" dirty="0"/>
              <a:t>')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12" y="2500117"/>
            <a:ext cx="2399230" cy="37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8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f-string, </a:t>
            </a:r>
            <a:r>
              <a:rPr lang="ko-KR" altLang="en-US" dirty="0" smtClean="0"/>
              <a:t>중괄호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562070" y="1853249"/>
            <a:ext cx="4793702" cy="12315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for mon in range(1, 13):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print(f'2200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{{{mon}}} </a:t>
            </a:r>
            <a:r>
              <a:rPr lang="ko-KR" altLang="en-US" dirty="0"/>
              <a:t>월</a:t>
            </a:r>
            <a:r>
              <a:rPr lang="en-US" altLang="ko-KR" dirty="0"/>
              <a:t>')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1" y="2386323"/>
            <a:ext cx="2528635" cy="372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39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함수 호출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84709" y="1649354"/>
            <a:ext cx="8233987" cy="2579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569885" y="1862275"/>
            <a:ext cx="825256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word = "PYTHON f-string”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print(f"{word}</a:t>
            </a:r>
            <a:r>
              <a:rPr lang="ko-KR" altLang="en-US" sz="1800" dirty="0">
                <a:latin typeface="+mn-lt"/>
              </a:rPr>
              <a:t>는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len</a:t>
            </a:r>
            <a:r>
              <a:rPr lang="en-US" altLang="ko-KR" sz="1800" dirty="0">
                <a:latin typeface="+mn-lt"/>
              </a:rPr>
              <a:t>(word)}</a:t>
            </a:r>
            <a:r>
              <a:rPr lang="ko-KR" altLang="en-US" sz="1800" dirty="0">
                <a:latin typeface="+mn-lt"/>
              </a:rPr>
              <a:t>글자입니다</a:t>
            </a:r>
            <a:r>
              <a:rPr lang="en-US" altLang="ko-KR" sz="1800" dirty="0">
                <a:latin typeface="+mn-lt"/>
              </a:rPr>
              <a:t>.")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print(f"</a:t>
            </a:r>
            <a:r>
              <a:rPr lang="ko-KR" altLang="en-US" sz="1800" dirty="0">
                <a:latin typeface="+mn-lt"/>
              </a:rPr>
              <a:t>대문자로는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word.upper</a:t>
            </a:r>
            <a:r>
              <a:rPr lang="en-US" altLang="ko-KR" sz="1800" dirty="0">
                <a:latin typeface="+mn-lt"/>
              </a:rPr>
              <a:t>()}</a:t>
            </a:r>
            <a:r>
              <a:rPr lang="ko-KR" altLang="en-US" sz="1800" dirty="0">
                <a:latin typeface="+mn-lt"/>
              </a:rPr>
              <a:t>이고</a:t>
            </a:r>
            <a:r>
              <a:rPr lang="en-US" altLang="ko-KR" sz="1800" dirty="0">
                <a:latin typeface="+mn-lt"/>
              </a:rPr>
              <a:t>, </a:t>
            </a:r>
            <a:r>
              <a:rPr lang="ko-KR" altLang="en-US" sz="1800" dirty="0">
                <a:latin typeface="+mn-lt"/>
              </a:rPr>
              <a:t>소문자로는 </a:t>
            </a:r>
            <a:r>
              <a:rPr lang="en-US" altLang="ko-KR" sz="1800" dirty="0">
                <a:latin typeface="+mn-lt"/>
              </a:rPr>
              <a:t>{</a:t>
            </a:r>
            <a:r>
              <a:rPr lang="en-US" altLang="ko-KR" sz="1800" dirty="0" err="1">
                <a:latin typeface="+mn-lt"/>
              </a:rPr>
              <a:t>word.lower</a:t>
            </a:r>
            <a:r>
              <a:rPr lang="en-US" altLang="ko-KR" sz="1800" dirty="0">
                <a:latin typeface="+mn-lt"/>
              </a:rPr>
              <a:t>()}</a:t>
            </a:r>
            <a:r>
              <a:rPr lang="ko-KR" altLang="en-US" sz="1800" dirty="0">
                <a:latin typeface="+mn-lt"/>
              </a:rPr>
              <a:t>입니다</a:t>
            </a:r>
            <a:r>
              <a:rPr lang="en-US" altLang="ko-KR" sz="1800" dirty="0">
                <a:latin typeface="+mn-lt"/>
              </a:rPr>
              <a:t>.")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</a:t>
            </a:r>
            <a:r>
              <a:rPr lang="en-US" altLang="ko-KR" sz="1800" dirty="0" err="1">
                <a:latin typeface="+mn-lt"/>
              </a:rPr>
              <a:t>f"swapcase</a:t>
            </a:r>
            <a:r>
              <a:rPr lang="en-US" altLang="ko-KR" sz="1800" dirty="0">
                <a:latin typeface="+mn-lt"/>
              </a:rPr>
              <a:t> {</a:t>
            </a:r>
            <a:r>
              <a:rPr lang="en-US" altLang="ko-KR" sz="1800" dirty="0" err="1">
                <a:latin typeface="+mn-lt"/>
              </a:rPr>
              <a:t>word.swapcase</a:t>
            </a:r>
            <a:r>
              <a:rPr lang="en-US" altLang="ko-KR" sz="1800" dirty="0">
                <a:latin typeface="+mn-lt"/>
              </a:rPr>
              <a:t>()}</a:t>
            </a:r>
            <a:r>
              <a:rPr lang="ko-KR" altLang="en-US" sz="1800" dirty="0">
                <a:latin typeface="+mn-lt"/>
              </a:rPr>
              <a:t>입니다</a:t>
            </a:r>
            <a:r>
              <a:rPr lang="en-US" altLang="ko-KR" sz="1800" dirty="0">
                <a:latin typeface="+mn-lt"/>
              </a:rPr>
              <a:t>.")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88" y="4273445"/>
            <a:ext cx="6935208" cy="15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Format identifier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243965"/>
              </p:ext>
            </p:extLst>
          </p:nvPr>
        </p:nvGraphicFramePr>
        <p:xfrm>
          <a:off x="757815" y="1853248"/>
          <a:ext cx="7412181" cy="359479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87319">
                  <a:extLst>
                    <a:ext uri="{9D8B030D-6E8A-4147-A177-3AD203B41FA5}">
                      <a16:colId xmlns:a16="http://schemas.microsoft.com/office/drawing/2014/main" val="136731356"/>
                    </a:ext>
                  </a:extLst>
                </a:gridCol>
                <a:gridCol w="2554135">
                  <a:extLst>
                    <a:ext uri="{9D8B030D-6E8A-4147-A177-3AD203B41FA5}">
                      <a16:colId xmlns:a16="http://schemas.microsoft.com/office/drawing/2014/main" val="240422560"/>
                    </a:ext>
                  </a:extLst>
                </a:gridCol>
                <a:gridCol w="2470727">
                  <a:extLst>
                    <a:ext uri="{9D8B030D-6E8A-4147-A177-3AD203B41FA5}">
                      <a16:colId xmlns:a16="http://schemas.microsoft.com/office/drawing/2014/main" val="3918618967"/>
                    </a:ext>
                  </a:extLst>
                </a:gridCol>
              </a:tblGrid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Format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identifier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8507"/>
                  </a:ext>
                </a:extLst>
              </a:tr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%10s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309053"/>
                  </a:ext>
                </a:extLst>
              </a:tr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Number, integer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%5d</a:t>
                      </a:r>
                    </a:p>
                    <a:p>
                      <a:pPr latinLnBrk="1"/>
                      <a:r>
                        <a:rPr lang="en-US" altLang="ko-KR" dirty="0" smtClean="0"/>
                        <a:t>%5.3d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06708"/>
                  </a:ext>
                </a:extLst>
              </a:tr>
              <a:tr h="8986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Number, 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%.3f</a:t>
                      </a:r>
                    </a:p>
                    <a:p>
                      <a:pPr latinLnBrk="1"/>
                      <a:r>
                        <a:rPr lang="en-US" altLang="ko-KR" dirty="0" smtClean="0"/>
                        <a:t>%7.2f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2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09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f-string, </a:t>
            </a:r>
            <a:r>
              <a:rPr lang="ko-KR" altLang="en-US" dirty="0"/>
              <a:t>소수점 표현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17620" y="2125266"/>
            <a:ext cx="4077664" cy="39352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855320" y="2321818"/>
            <a:ext cx="5356468" cy="289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pi = 3.141592653589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</a:t>
            </a:r>
            <a:r>
              <a:rPr lang="en-US" altLang="ko-KR" sz="1800" dirty="0">
                <a:solidFill>
                  <a:srgbClr val="FF0000"/>
                </a:solidFill>
                <a:latin typeface="+mn-lt"/>
              </a:rPr>
              <a:t>:10.10f</a:t>
            </a:r>
            <a:r>
              <a:rPr lang="en-US" altLang="ko-KR" sz="1800" dirty="0">
                <a:latin typeface="+mn-lt"/>
              </a:rPr>
              <a:t>}')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print(f'{pi:10.4f}') 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print(f'{pi:10.2f}')  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print(f'{pi:12.7f}') 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print(f'{pi:.4f}') 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83136"/>
            <a:ext cx="2737140" cy="20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5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6511</TotalTime>
  <Words>489</Words>
  <Application>Microsoft Office PowerPoint</Application>
  <PresentationFormat>화면 슬라이드 쇼(4:3)</PresentationFormat>
  <Paragraphs>129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 3</vt:lpstr>
      <vt:lpstr>이온</vt:lpstr>
      <vt:lpstr>f-string 4주차_03_02</vt:lpstr>
      <vt:lpstr>학습목표</vt:lpstr>
      <vt:lpstr>f-string, 3.6  </vt:lpstr>
      <vt:lpstr>f-string, 비교 예제, 연산식  </vt:lpstr>
      <vt:lpstr>f-string, 변수 치환</vt:lpstr>
      <vt:lpstr>f-string, 중괄호 출력</vt:lpstr>
      <vt:lpstr>f-string, 함수 호출</vt:lpstr>
      <vt:lpstr>Format identifier</vt:lpstr>
      <vt:lpstr>f-string, 소수점 표현</vt:lpstr>
      <vt:lpstr>f-string, 문자열 표현</vt:lpstr>
      <vt:lpstr>f-string, 정열 기호</vt:lpstr>
      <vt:lpstr>f-string, 정열 예제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467</cp:revision>
  <dcterms:created xsi:type="dcterms:W3CDTF">2015-11-07T02:06:58Z</dcterms:created>
  <dcterms:modified xsi:type="dcterms:W3CDTF">2023-01-24T07:21:55Z</dcterms:modified>
</cp:coreProperties>
</file>