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8"/>
  </p:notesMasterIdLst>
  <p:sldIdLst>
    <p:sldId id="536" r:id="rId2"/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577" r:id="rId42"/>
    <p:sldId id="578" r:id="rId43"/>
    <p:sldId id="580" r:id="rId44"/>
    <p:sldId id="581" r:id="rId45"/>
    <p:sldId id="582" r:id="rId46"/>
    <p:sldId id="601" r:id="rId47"/>
    <p:sldId id="583" r:id="rId48"/>
    <p:sldId id="584" r:id="rId49"/>
    <p:sldId id="587" r:id="rId50"/>
    <p:sldId id="588" r:id="rId51"/>
    <p:sldId id="589" r:id="rId52"/>
    <p:sldId id="590" r:id="rId53"/>
    <p:sldId id="591" r:id="rId54"/>
    <p:sldId id="592" r:id="rId55"/>
    <p:sldId id="593" r:id="rId56"/>
    <p:sldId id="594" r:id="rId57"/>
    <p:sldId id="595" r:id="rId58"/>
    <p:sldId id="598" r:id="rId59"/>
    <p:sldId id="599" r:id="rId60"/>
    <p:sldId id="602" r:id="rId61"/>
    <p:sldId id="603" r:id="rId62"/>
    <p:sldId id="604" r:id="rId63"/>
    <p:sldId id="605" r:id="rId64"/>
    <p:sldId id="606" r:id="rId65"/>
    <p:sldId id="607" r:id="rId66"/>
    <p:sldId id="608" r:id="rId67"/>
    <p:sldId id="609" r:id="rId68"/>
    <p:sldId id="610" r:id="rId69"/>
    <p:sldId id="611" r:id="rId70"/>
    <p:sldId id="612" r:id="rId71"/>
    <p:sldId id="613" r:id="rId72"/>
    <p:sldId id="614" r:id="rId73"/>
    <p:sldId id="615" r:id="rId74"/>
    <p:sldId id="616" r:id="rId75"/>
    <p:sldId id="617" r:id="rId76"/>
    <p:sldId id="618" r:id="rId77"/>
    <p:sldId id="619" r:id="rId78"/>
    <p:sldId id="620" r:id="rId79"/>
    <p:sldId id="621" r:id="rId80"/>
    <p:sldId id="622" r:id="rId81"/>
    <p:sldId id="623" r:id="rId82"/>
    <p:sldId id="624" r:id="rId83"/>
    <p:sldId id="625" r:id="rId84"/>
    <p:sldId id="626" r:id="rId85"/>
    <p:sldId id="627" r:id="rId86"/>
    <p:sldId id="628" r:id="rId87"/>
    <p:sldId id="634" r:id="rId88"/>
    <p:sldId id="629" r:id="rId89"/>
    <p:sldId id="630" r:id="rId90"/>
    <p:sldId id="631" r:id="rId91"/>
    <p:sldId id="632" r:id="rId92"/>
    <p:sldId id="635" r:id="rId93"/>
    <p:sldId id="636" r:id="rId94"/>
    <p:sldId id="637" r:id="rId95"/>
    <p:sldId id="638" r:id="rId96"/>
    <p:sldId id="639" r:id="rId97"/>
    <p:sldId id="640" r:id="rId98"/>
    <p:sldId id="641" r:id="rId99"/>
    <p:sldId id="642" r:id="rId100"/>
    <p:sldId id="533" r:id="rId101"/>
    <p:sldId id="534" r:id="rId102"/>
    <p:sldId id="643" r:id="rId103"/>
    <p:sldId id="644" r:id="rId104"/>
    <p:sldId id="645" r:id="rId105"/>
    <p:sldId id="646" r:id="rId106"/>
    <p:sldId id="647" r:id="rId107"/>
    <p:sldId id="648" r:id="rId108"/>
    <p:sldId id="649" r:id="rId109"/>
    <p:sldId id="650" r:id="rId110"/>
    <p:sldId id="651" r:id="rId111"/>
    <p:sldId id="652" r:id="rId112"/>
    <p:sldId id="653" r:id="rId113"/>
    <p:sldId id="654" r:id="rId114"/>
    <p:sldId id="655" r:id="rId115"/>
    <p:sldId id="656" r:id="rId116"/>
    <p:sldId id="657" r:id="rId117"/>
    <p:sldId id="658" r:id="rId118"/>
    <p:sldId id="659" r:id="rId119"/>
    <p:sldId id="660" r:id="rId120"/>
    <p:sldId id="661" r:id="rId121"/>
    <p:sldId id="662" r:id="rId122"/>
    <p:sldId id="663" r:id="rId123"/>
    <p:sldId id="664" r:id="rId124"/>
    <p:sldId id="665" r:id="rId125"/>
    <p:sldId id="666" r:id="rId126"/>
    <p:sldId id="667" r:id="rId1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146" d="100"/>
          <a:sy n="146" d="100"/>
        </p:scale>
        <p:origin x="216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205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3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453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0162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756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699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65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931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25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527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504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0215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76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929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58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124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49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202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54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51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59D3-E114-4DA7-86A8-F40DECA129C6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8740-8E3F-46BC-8393-685E36644D51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907E-480D-4163-9AC7-8379B88368AA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1-6CE4-44B0-80FD-1AFDF431D3B0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F662-473B-4912-A9C3-859732AC4048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91C2-60BE-49BF-AFFC-0B27A7C04F4C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5FA-C02A-4E82-8D63-CD472AE78C29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63B3-0F9D-42AE-A3A5-5F9883747A6C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823-EEC2-4EB5-8DBD-B5A410CB4EDE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587A-2875-4D79-8D81-A93F10ED44F7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6F19-2CF0-4B33-B14E-1C14E3C2E3A6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BB1-1842-4FA7-9AA8-AB77837C914A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362-3C0C-47DD-ADA9-F05C8798F541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654-3899-4BA8-A3EA-022133C4A085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7F0-E12E-48D7-9CB3-9D19517997EE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7FA-1C07-4CB7-8C58-5E7B04A765E4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230-0E00-4459-9A27-DF1B178BF13F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BCC79A-1B95-47FB-882F-EF4A9E2E7AA9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43694" y="2689665"/>
            <a:ext cx="592650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</a:rPr>
              <a:t>while</a:t>
            </a:r>
            <a:r>
              <a:rPr lang="ko-KR" altLang="en-US" sz="4400" dirty="0">
                <a:solidFill>
                  <a:schemeClr val="bg1"/>
                </a:solidFill>
              </a:rPr>
              <a:t> 연습하기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E2735541-B4FC-5B42-8A2A-6BDE5A8D2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7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받은 패스워드가 </a:t>
            </a:r>
            <a:r>
              <a:rPr lang="en-US" altLang="ko-KR" dirty="0"/>
              <a:t>111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입력 받은 횟수가 </a:t>
            </a:r>
            <a:r>
              <a:rPr lang="en-US" altLang="ko-KR" dirty="0"/>
              <a:t>5</a:t>
            </a:r>
            <a:r>
              <a:rPr lang="ko-KR" altLang="en-US" dirty="0"/>
              <a:t>회 이상이면 </a:t>
            </a:r>
            <a:r>
              <a:rPr lang="ko-KR" altLang="en-US" dirty="0" err="1"/>
              <a:t>반복문을</a:t>
            </a:r>
            <a:r>
              <a:rPr lang="ko-KR" altLang="en-US" dirty="0"/>
              <a:t> 종료하는 코드를 쓰시오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53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~ else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~ else</a:t>
            </a:r>
            <a:r>
              <a:rPr lang="ko-KR" altLang="en-US" dirty="0"/>
              <a:t>문 사용</a:t>
            </a:r>
            <a:r>
              <a:rPr lang="en-US" altLang="ko-KR" dirty="0"/>
              <a:t> </a:t>
            </a:r>
            <a:r>
              <a:rPr lang="ko-KR" altLang="en-US" dirty="0"/>
              <a:t>조건 알아가기</a:t>
            </a:r>
            <a:endParaRPr lang="en-US" altLang="ko-KR" dirty="0"/>
          </a:p>
          <a:p>
            <a:pPr lvl="1"/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r>
              <a:rPr lang="ko-KR" altLang="en-US" dirty="0"/>
              <a:t>내에 </a:t>
            </a:r>
            <a:r>
              <a:rPr lang="en-US" altLang="ko-KR" dirty="0"/>
              <a:t>break </a:t>
            </a:r>
            <a:r>
              <a:rPr lang="ko-KR" altLang="en-US" dirty="0"/>
              <a:t>가 있는 경우에만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6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~ else </a:t>
            </a:r>
            <a:r>
              <a:rPr lang="ko-KR" altLang="en-US" dirty="0"/>
              <a:t>문은 언제 사용하는가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while ~ else</a:t>
            </a:r>
            <a:r>
              <a:rPr lang="ko-KR" altLang="en-US" dirty="0"/>
              <a:t>문 사용도 </a:t>
            </a:r>
            <a:r>
              <a:rPr lang="en-US" altLang="ko-KR" dirty="0"/>
              <a:t>for ~ else</a:t>
            </a:r>
            <a:r>
              <a:rPr lang="ko-KR" altLang="en-US" dirty="0"/>
              <a:t>와 같이 사용할 수 있는지 설명하시오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075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bubble sort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3BCC79F1-C6A4-3B72-5756-8619A4C95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708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/>
              <a:t>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874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260676" y="5433871"/>
            <a:ext cx="8389838" cy="122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33535" y="3167380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29903" y="2987040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333535" y="3647767"/>
            <a:ext cx="24140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55662" y="364776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n-ea"/>
              </a:rPr>
              <a:t>Unsorted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7551" y="3221995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>
                <a:latin typeface="+mn-ea"/>
              </a:rPr>
              <a:t>Original List</a:t>
            </a:r>
            <a:endParaRPr kumimoji="1" lang="ko-KR" altLang="en-US" sz="110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333535" y="4248034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689735" y="4067694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799463" y="4728421"/>
            <a:ext cx="19480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8625" y="472842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Unsorted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7551" y="4302649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n-ea"/>
              </a:rPr>
              <a:t>After pass 1</a:t>
            </a:r>
            <a:endParaRPr kumimoji="1" lang="ko-KR" altLang="en-US" sz="1100" dirty="0"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333535" y="5439525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100798" y="5259185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210526" y="5919912"/>
            <a:ext cx="15370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2907" y="591991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Unsorted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7551" y="549414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n-ea"/>
              </a:rPr>
              <a:t>After pass 2</a:t>
            </a:r>
            <a:endParaRPr kumimoji="1" lang="ko-KR" altLang="en-US" sz="1100" dirty="0"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948463" y="3167380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100607" y="2987040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10335" y="3647767"/>
            <a:ext cx="11521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2208" y="3647767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62479" y="322199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n-ea"/>
              </a:rPr>
              <a:t>After pass 3</a:t>
            </a:r>
            <a:endParaRPr kumimoji="1" lang="ko-KR" altLang="en-US" sz="1100" dirty="0"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948463" y="4248034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504653" y="4067694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948463" y="4728421"/>
            <a:ext cx="15561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4231" y="4728421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>
                <a:latin typeface="+mn-ea"/>
              </a:rPr>
              <a:t>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62479" y="4302649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>
                <a:latin typeface="+mn-ea"/>
              </a:rPr>
              <a:t>After pass 4</a:t>
            </a:r>
            <a:endParaRPr kumimoji="1" lang="ko-KR" altLang="en-US" sz="1100" dirty="0">
              <a:latin typeface="+mn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333535" y="5919912"/>
            <a:ext cx="767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614381" y="4728421"/>
            <a:ext cx="7232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948463" y="3647767"/>
            <a:ext cx="11521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01525" y="364776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Unsorted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6330" y="4525370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>
                <a:latin typeface="+mn-ea"/>
              </a:rPr>
              <a:t>Sorted!!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661BBD-A983-4838-BE02-D5CBE683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676" y="1837848"/>
            <a:ext cx="6711654" cy="4195481"/>
          </a:xfrm>
        </p:spPr>
        <p:txBody>
          <a:bodyPr/>
          <a:lstStyle/>
          <a:p>
            <a:r>
              <a:rPr lang="ko-KR" altLang="en-US" dirty="0"/>
              <a:t>숫자나</a:t>
            </a:r>
            <a:r>
              <a:rPr lang="en-US" altLang="ko-KR" dirty="0"/>
              <a:t> </a:t>
            </a:r>
            <a:r>
              <a:rPr lang="ko-KR" altLang="en-US" dirty="0"/>
              <a:t>문자를 일정한 순서대로 재 정리 하는 것</a:t>
            </a:r>
            <a:endParaRPr lang="en-US" altLang="ko-KR" dirty="0"/>
          </a:p>
          <a:p>
            <a:r>
              <a:rPr lang="ko-KR" altLang="en-US" dirty="0"/>
              <a:t>제일 간단한 정렬 방식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41280" y="5919912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567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49453" y="1761684"/>
            <a:ext cx="4043774" cy="389981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86624" y="1917321"/>
            <a:ext cx="40992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numbers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[ 5, 4, 1, 3, 9, 2, 15 ]</a:t>
            </a:r>
          </a:p>
          <a:p>
            <a:endParaRPr lang="pt-BR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range(0, 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7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for j in range(0, 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6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if numbers[j] &gt; numbers[j+1]: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temp = numbers[j]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numbers[j] = numbers[j+1];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numbers[j+1] = temp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print(numbers)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902643" y="2930475"/>
            <a:ext cx="4016019" cy="366910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123057" y="3068508"/>
            <a:ext cx="4099262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numbers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[ 5, 4, 1, 3, 9, 2, 15 ]</a:t>
            </a:r>
          </a:p>
          <a:p>
            <a:endParaRPr lang="pt-BR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range(0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(numbers</a:t>
            </a:r>
            <a:r>
              <a:rPr lang="en-US" altLang="ko-KR" sz="1600" dirty="0">
                <a:ea typeface="맑은 고딕" panose="020B0503020000020004" pitchFamily="50" charset="-127"/>
              </a:rPr>
              <a:t>)):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for j in range(0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(numbers)-1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if numbers[j] &gt; numbers[j+1]: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temp = numbers[j]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numbers[j] = numbers[j+1];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numbers[j+1] = temp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print(numbers)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81C587-549D-44BD-928F-6B3CE6AB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Bubble sort, </a:t>
            </a:r>
            <a:r>
              <a:rPr lang="ko-KR" altLang="en-US" sz="4000" dirty="0"/>
              <a:t>점점</a:t>
            </a:r>
            <a:r>
              <a:rPr lang="en-US" altLang="ko-KR" sz="4000" dirty="0"/>
              <a:t> </a:t>
            </a:r>
            <a:r>
              <a:rPr lang="ko-KR" altLang="en-US" sz="4000" dirty="0"/>
              <a:t>크게 정렬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086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Bubble sort, </a:t>
            </a:r>
            <a:r>
              <a:rPr lang="ko-KR" altLang="en-US" sz="4000" dirty="0"/>
              <a:t>점점 작게 정열</a:t>
            </a:r>
            <a:br>
              <a:rPr lang="en-US" altLang="ko-KR" sz="4000" dirty="0"/>
            </a:br>
            <a:r>
              <a:rPr lang="ko-KR" altLang="en-US" sz="2400" dirty="0">
                <a:solidFill>
                  <a:schemeClr val="tx1"/>
                </a:solidFill>
              </a:rPr>
              <a:t>이미 자리가 정해진 아이템은 제외하고 비교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3335BEB-FD6F-FD4D-9504-B6D82230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21158"/>
            <a:ext cx="5689832" cy="408388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51C18FF-D628-DB41-8405-870D1ECD0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34" y="2196284"/>
            <a:ext cx="4099262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numbers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[ 5, 4, 1, 3, 9, 2, 15 ]</a:t>
            </a:r>
          </a:p>
          <a:p>
            <a:endParaRPr lang="pt-BR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 </a:t>
            </a:r>
            <a:r>
              <a:rPr lang="en-US" altLang="ko-KR" sz="160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(numbers)-1 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for j in range( </a:t>
            </a:r>
            <a:r>
              <a:rPr lang="en-US" altLang="ko-KR" sz="160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(numbers)-1-i 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if numbers[j] &lt; numbers[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j+1</a:t>
            </a:r>
            <a:r>
              <a:rPr lang="en-US" altLang="ko-KR" sz="1600" dirty="0">
                <a:ea typeface="맑은 고딕" panose="020B0503020000020004" pitchFamily="50" charset="-127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temp = numbers[j+1]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numbers[j+1] = numbers[j];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numbers[j] = temp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print(numbers)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78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49" y="1690690"/>
            <a:ext cx="7801918" cy="459957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01076" y="1809601"/>
            <a:ext cx="701750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number01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첫번째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number02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두번째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number03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세번째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number04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네번째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number05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다섯번째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numbers = [number01, number02, number03, number04, number05]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range(0, </a:t>
            </a:r>
            <a:r>
              <a:rPr lang="en-US" altLang="ko-KR" sz="1600" dirty="0" err="1"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ea typeface="맑은 고딕" panose="020B0503020000020004" pitchFamily="50" charset="-127"/>
              </a:rPr>
              <a:t>(numbers)):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range(0, </a:t>
            </a:r>
            <a:r>
              <a:rPr lang="en-US" altLang="ko-KR" sz="1600" dirty="0" err="1"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ea typeface="맑은 고딕" panose="020B0503020000020004" pitchFamily="50" charset="-127"/>
              </a:rPr>
              <a:t>(numbers)-1):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if numbers[j] &gt; numbers[j+1]: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    temp = numbers[j]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    numbers[j] = numbers[j+1];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    numbers[j+1] = temp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print(numbers)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22" y="4067291"/>
            <a:ext cx="2121502" cy="1637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9BC03F62-EFFD-44D5-BEF7-B6223A1A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ko-KR" altLang="en-US" dirty="0"/>
              <a:t>점점 크게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174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C03F62-EFFD-44D5-BEF7-B6223A1A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/>
              <a:t>연습문제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3237D3D-2DF8-493F-AE26-5AF450E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예제와 같이 </a:t>
            </a:r>
            <a:r>
              <a:rPr lang="en-US" altLang="ko-KR" dirty="0"/>
              <a:t>Bubble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 사용한다</a:t>
            </a:r>
            <a:endParaRPr lang="en-US" altLang="ko-KR" dirty="0"/>
          </a:p>
          <a:p>
            <a:r>
              <a:rPr lang="ko-KR" altLang="en-US" dirty="0"/>
              <a:t>이번에는 큰 수부터 점점 작게 나열되도록 한다</a:t>
            </a:r>
            <a:endParaRPr lang="en-US" altLang="ko-KR" dirty="0"/>
          </a:p>
          <a:p>
            <a:r>
              <a:rPr lang="ko-KR" altLang="en-US" dirty="0"/>
              <a:t>나열 후 가장 큰 숫자와 가장 작은 숫자의 차를 출력해본다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9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50" y="1690689"/>
            <a:ext cx="7886700" cy="42842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8528" y="1876464"/>
            <a:ext cx="6578696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number01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첫번째 수 입력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/>
              <a:t>number02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두번째 수 입력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/>
              <a:t>number03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세번째 수 입력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/>
              <a:t>number04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네번째 수 입력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/>
              <a:t>number05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 err="1"/>
              <a:t>다섯번째</a:t>
            </a:r>
            <a:r>
              <a:rPr lang="ko-KR" altLang="en-US" sz="1400" dirty="0"/>
              <a:t> 수 입력</a:t>
            </a:r>
            <a:r>
              <a:rPr lang="en-US" altLang="ko-KR" sz="1400" dirty="0"/>
              <a:t>: "))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numbers = [number01, number02, number03, number04, number05]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range(0,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(numbers)):</a:t>
            </a:r>
          </a:p>
          <a:p>
            <a:r>
              <a:rPr lang="en-US" altLang="ko-KR" sz="1400" dirty="0"/>
              <a:t>    for j in range(0,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(numbers)-1):</a:t>
            </a:r>
          </a:p>
          <a:p>
            <a:r>
              <a:rPr lang="en-US" altLang="ko-KR" sz="1400" dirty="0"/>
              <a:t>        if numbers[j] &lt; numbers[j+1]:</a:t>
            </a:r>
          </a:p>
          <a:p>
            <a:r>
              <a:rPr lang="en-US" altLang="ko-KR" sz="1400" dirty="0"/>
              <a:t>            temp = numbers[j]</a:t>
            </a:r>
          </a:p>
          <a:p>
            <a:r>
              <a:rPr lang="en-US" altLang="ko-KR" sz="1400" dirty="0"/>
              <a:t>            numbers[j] = numbers[j+1];</a:t>
            </a:r>
          </a:p>
          <a:p>
            <a:r>
              <a:rPr lang="en-US" altLang="ko-KR" sz="1400" dirty="0"/>
              <a:t>            numbers[j+1] = temp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print(numbers)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가장 큰 숫자와 작은 숫자의 차는 </a:t>
            </a:r>
            <a:r>
              <a:rPr lang="en-US" altLang="ko-KR" sz="1400"/>
              <a:t>", numbers[0] - numbers[4] )</a:t>
            </a:r>
            <a:endParaRPr lang="en-US" altLang="ko-KR" sz="1400" dirty="0"/>
          </a:p>
          <a:p>
            <a:endParaRPr lang="en-US" altLang="ko-KR" sz="16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03F62-EFFD-44D5-BEF7-B6223A1A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/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BA05F9-B059-47A5-8F84-6B9E7BF3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920" y="3513031"/>
            <a:ext cx="3221308" cy="1673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58722" y="1900893"/>
            <a:ext cx="6420291" cy="30115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53281" y="2045362"/>
            <a:ext cx="502485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맑은 고딕" panose="020B0503020000020004" pitchFamily="50" charset="-127"/>
              </a:rPr>
              <a:t>pwd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????</a:t>
            </a:r>
            <a:r>
              <a:rPr lang="en-US" altLang="ko-KR" sz="1600" dirty="0"/>
              <a:t>“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count = 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 != "1111" and count &lt;= 5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 = input ("</a:t>
            </a:r>
            <a:r>
              <a:rPr lang="ko-KR" altLang="en-US" sz="1600" dirty="0"/>
              <a:t>비밀번호를 입력하세요 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    count=count+1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57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문제와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번 슬라이드의 </a:t>
            </a:r>
            <a:r>
              <a:rPr lang="ko-KR" altLang="en-US" dirty="0" err="1"/>
              <a:t>버블소트</a:t>
            </a:r>
            <a:r>
              <a:rPr lang="ko-KR" altLang="en-US" dirty="0"/>
              <a:t> 코드는 점점 크게 </a:t>
            </a:r>
            <a:r>
              <a:rPr lang="ko-KR" altLang="en-US" dirty="0" err="1"/>
              <a:t>정열한다</a:t>
            </a:r>
            <a:r>
              <a:rPr lang="en-US" altLang="ko-KR" dirty="0"/>
              <a:t>. </a:t>
            </a:r>
            <a:r>
              <a:rPr lang="ko-KR" altLang="en-US" dirty="0"/>
              <a:t>점점 작게 정열 하려면 어느 부분을 수정해야 하는지 쓰시오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95184" y="3340225"/>
            <a:ext cx="6844144" cy="264689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60632" y="3413435"/>
            <a:ext cx="65786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range(0,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(numbers)):</a:t>
            </a:r>
          </a:p>
          <a:p>
            <a:r>
              <a:rPr lang="en-US" altLang="ko-KR" sz="1600" dirty="0"/>
              <a:t>    for j in range(0,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(numbers)-1):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FF0000"/>
                </a:solidFill>
              </a:rPr>
              <a:t>if numbers[j] &gt; numbers[j+1]:</a:t>
            </a:r>
          </a:p>
          <a:p>
            <a:r>
              <a:rPr lang="en-US" altLang="ko-KR" sz="1600" dirty="0"/>
              <a:t>            temp = numbers[j]</a:t>
            </a:r>
          </a:p>
          <a:p>
            <a:r>
              <a:rPr lang="en-US" altLang="ko-KR" sz="1600" dirty="0"/>
              <a:t>            numbers[j] = numbers[j+1];</a:t>
            </a:r>
          </a:p>
          <a:p>
            <a:r>
              <a:rPr lang="en-US" altLang="ko-KR" sz="1600" dirty="0"/>
              <a:t>            numbers[j+1] = temp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345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790207" cy="4195481"/>
          </a:xfrm>
        </p:spPr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ko-KR" altLang="en-US" dirty="0"/>
              <a:t>숫자나</a:t>
            </a:r>
            <a:r>
              <a:rPr lang="en-US" altLang="ko-KR" dirty="0"/>
              <a:t> </a:t>
            </a:r>
            <a:r>
              <a:rPr lang="ko-KR" altLang="en-US" dirty="0"/>
              <a:t>문자를 일정한 순서대로 재 정리 하는 가장 간단한 정렬 방식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895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r>
              <a:rPr lang="ko-KR" altLang="en-US" dirty="0"/>
              <a:t>를 사용할 때</a:t>
            </a:r>
            <a:r>
              <a:rPr lang="en-US" altLang="ko-KR" dirty="0"/>
              <a:t>, </a:t>
            </a:r>
            <a:r>
              <a:rPr lang="ko-KR" altLang="en-US" dirty="0"/>
              <a:t>점점 크게 숫자를 </a:t>
            </a:r>
            <a:r>
              <a:rPr lang="ko-KR" altLang="en-US" dirty="0" err="1"/>
              <a:t>정열하는</a:t>
            </a:r>
            <a:r>
              <a:rPr lang="ko-KR" altLang="en-US" dirty="0"/>
              <a:t> </a:t>
            </a:r>
            <a:r>
              <a:rPr lang="ko-KR" altLang="en-US" dirty="0" err="1"/>
              <a:t>조건절을</a:t>
            </a:r>
            <a:r>
              <a:rPr lang="ko-KR" altLang="en-US"/>
              <a:t> 쓰시오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44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다중 </a:t>
            </a:r>
            <a:r>
              <a:rPr lang="en-US" altLang="ko-KR" sz="4400" b="1" dirty="0">
                <a:solidFill>
                  <a:schemeClr val="bg1"/>
                </a:solidFill>
              </a:rPr>
              <a:t>for</a:t>
            </a:r>
            <a:r>
              <a:rPr lang="ko-KR" altLang="en-US" sz="4400" b="1" dirty="0">
                <a:solidFill>
                  <a:schemeClr val="bg1"/>
                </a:solidFill>
              </a:rPr>
              <a:t> 연습하기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46828ED8-62D1-E724-D2FA-9E3A1816C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041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for(), </a:t>
            </a:r>
            <a:r>
              <a:rPr lang="ko-KR" altLang="en-US" dirty="0"/>
              <a:t>다중 </a:t>
            </a:r>
            <a:r>
              <a:rPr lang="en-US" altLang="ko-KR" dirty="0"/>
              <a:t>for()</a:t>
            </a:r>
            <a:r>
              <a:rPr lang="ko-KR" altLang="en-US" dirty="0"/>
              <a:t>문 활용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265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영어단어를 입력한다</a:t>
            </a:r>
            <a:endParaRPr lang="en-US" altLang="ko-KR" dirty="0"/>
          </a:p>
          <a:p>
            <a:r>
              <a:rPr lang="ko-KR" altLang="en-US" dirty="0"/>
              <a:t>위의 단어에 들어가는 글자 중 하나를 입력한다</a:t>
            </a:r>
            <a:endParaRPr lang="en-US" altLang="ko-KR" dirty="0"/>
          </a:p>
          <a:p>
            <a:r>
              <a:rPr lang="ko-KR" altLang="en-US" dirty="0"/>
              <a:t>몇 번째 위치에 그 글자가 있는지 찾는다</a:t>
            </a:r>
            <a:endParaRPr lang="en-US" altLang="ko-KR" dirty="0"/>
          </a:p>
          <a:p>
            <a:r>
              <a:rPr lang="ko-KR" altLang="en-US" dirty="0"/>
              <a:t>존재하지 않는 글자인 경우</a:t>
            </a:r>
            <a:r>
              <a:rPr lang="en-US" altLang="ko-KR" dirty="0"/>
              <a:t>, </a:t>
            </a:r>
            <a:r>
              <a:rPr lang="ko-KR" altLang="en-US" dirty="0"/>
              <a:t>없다고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285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825625"/>
            <a:ext cx="6256244" cy="423093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45334" y="1916690"/>
            <a:ext cx="6136379" cy="3539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word = input("</a:t>
            </a:r>
            <a:r>
              <a:rPr lang="ko-KR" altLang="en-US" sz="1600" dirty="0"/>
              <a:t>단어를 입력하세요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letter = input("</a:t>
            </a:r>
            <a:r>
              <a:rPr lang="ko-KR" altLang="en-US" sz="1600" dirty="0"/>
              <a:t>위치를 찾을 한 글자를 입력하세요</a:t>
            </a:r>
            <a:r>
              <a:rPr lang="en-US" altLang="ko-KR" sz="1600" dirty="0"/>
              <a:t>: 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count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char in word :</a:t>
            </a:r>
          </a:p>
          <a:p>
            <a:r>
              <a:rPr lang="en-US" altLang="ko-KR" sz="1600" dirty="0"/>
              <a:t>    if char == letter:</a:t>
            </a:r>
          </a:p>
          <a:p>
            <a:r>
              <a:rPr lang="en-US" altLang="ko-KR" sz="1600" dirty="0"/>
              <a:t>        break</a:t>
            </a:r>
          </a:p>
          <a:p>
            <a:r>
              <a:rPr lang="en-US" altLang="ko-KR" sz="1600" dirty="0"/>
              <a:t>     count = count + 1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letter not in word:</a:t>
            </a:r>
          </a:p>
          <a:p>
            <a:r>
              <a:rPr lang="en-US" altLang="ko-KR" sz="1600" dirty="0"/>
              <a:t>    print( letter, "</a:t>
            </a:r>
            <a:r>
              <a:rPr lang="ko-KR" altLang="en-US" sz="1600" dirty="0"/>
              <a:t>는</a:t>
            </a:r>
            <a:r>
              <a:rPr lang="en-US" altLang="ko-KR" sz="1600" dirty="0"/>
              <a:t>", word, "</a:t>
            </a:r>
            <a:r>
              <a:rPr lang="ko-KR" altLang="en-US" sz="1600" dirty="0"/>
              <a:t>내에 없습니다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else :  </a:t>
            </a:r>
          </a:p>
          <a:p>
            <a:r>
              <a:rPr lang="en-US" altLang="ko-KR" sz="1600" dirty="0"/>
              <a:t>    print(letter, "</a:t>
            </a:r>
            <a:r>
              <a:rPr lang="ko-KR" altLang="en-US" sz="1600" dirty="0"/>
              <a:t>는</a:t>
            </a:r>
            <a:r>
              <a:rPr lang="en-US" altLang="ko-KR" sz="1600" dirty="0"/>
              <a:t>", word, "</a:t>
            </a:r>
            <a:r>
              <a:rPr lang="ko-KR" altLang="en-US" sz="1600" dirty="0"/>
              <a:t>의 </a:t>
            </a:r>
            <a:r>
              <a:rPr lang="en-US" altLang="ko-KR" sz="1600" dirty="0"/>
              <a:t>index</a:t>
            </a:r>
            <a:r>
              <a:rPr lang="ko-KR" altLang="en-US" sz="1600" dirty="0"/>
              <a:t> 는</a:t>
            </a:r>
            <a:r>
              <a:rPr lang="en-US" altLang="ko-KR" sz="1600" dirty="0"/>
              <a:t>”, count, “</a:t>
            </a:r>
            <a:r>
              <a:rPr lang="ko-KR" altLang="en-US" sz="1600" dirty="0"/>
              <a:t>입니다</a:t>
            </a:r>
            <a:r>
              <a:rPr lang="en-US" altLang="ko-KR" sz="1600" dirty="0"/>
              <a:t>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116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46" y="2577821"/>
            <a:ext cx="4195098" cy="12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670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사용자에게 메시지를 입력 받는다</a:t>
            </a:r>
            <a:endParaRPr lang="en-US" altLang="ko-KR" dirty="0"/>
          </a:p>
          <a:p>
            <a:r>
              <a:rPr lang="ko-KR" altLang="en-US" dirty="0"/>
              <a:t>메시지 내에서 </a:t>
            </a:r>
            <a:r>
              <a:rPr lang="en-US" altLang="ko-KR" dirty="0"/>
              <a:t>‘a’ </a:t>
            </a:r>
            <a:r>
              <a:rPr lang="ko-KR" altLang="en-US" dirty="0"/>
              <a:t>를 개수를 확인하여 출력한다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26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한 글자씩 읽어서 그 글자가 </a:t>
            </a:r>
            <a:r>
              <a:rPr lang="en-US" altLang="ko-KR" dirty="0"/>
              <a:t>‘a’ </a:t>
            </a:r>
            <a:r>
              <a:rPr lang="ko-KR" altLang="en-US" dirty="0"/>
              <a:t>인지를 확인하여 센다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03223" y="2970582"/>
            <a:ext cx="4020468" cy="2758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37560" y="2972981"/>
            <a:ext cx="405053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s = input("Input message : ")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count = 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c in s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if c == "</a:t>
            </a:r>
            <a:r>
              <a:rPr lang="en-US" altLang="ko-KR" sz="1600" dirty="0"/>
              <a:t>a" </a:t>
            </a:r>
            <a:r>
              <a:rPr lang="en-US" altLang="ko-KR" sz="1600" dirty="0"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count += 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print("count of \'a\' : ", count)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85" y="4851068"/>
            <a:ext cx="4230402" cy="113034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97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출력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단부터 시작</a:t>
            </a:r>
            <a:endParaRPr lang="en-US" altLang="ko-KR" dirty="0"/>
          </a:p>
          <a:p>
            <a:r>
              <a:rPr lang="ko-KR" altLang="en-US" dirty="0"/>
              <a:t>몇 단까지 출력할 지는 사용자에게 입력 받는다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0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조건에 따른 </a:t>
            </a:r>
            <a:r>
              <a:rPr lang="en-US" altLang="ko-KR" dirty="0"/>
              <a:t>while</a:t>
            </a:r>
            <a:r>
              <a:rPr lang="ko-KR" altLang="en-US"/>
              <a:t>문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9692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9972" y="1782595"/>
            <a:ext cx="5621543" cy="258112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1910" y="1891203"/>
            <a:ext cx="5539606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구구단</a:t>
            </a:r>
            <a:r>
              <a:rPr lang="en-US" altLang="ko-KR" sz="1600" dirty="0"/>
              <a:t>, </a:t>
            </a:r>
            <a:r>
              <a:rPr lang="ko-KR" altLang="en-US" sz="1600" dirty="0"/>
              <a:t>몇 단까지 입력 하실래요</a:t>
            </a:r>
            <a:r>
              <a:rPr lang="en-US" altLang="ko-KR" sz="1600" dirty="0"/>
              <a:t>? :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range(2, num+1, 1) :</a:t>
            </a:r>
          </a:p>
          <a:p>
            <a:r>
              <a:rPr lang="en-US" altLang="ko-KR" sz="1600" dirty="0"/>
              <a:t>    print("="*20)</a:t>
            </a:r>
          </a:p>
          <a:p>
            <a:r>
              <a:rPr lang="en-US" altLang="ko-KR" sz="1600" dirty="0"/>
              <a:t>    for j in range(2, 10, 1) :</a:t>
            </a:r>
          </a:p>
          <a:p>
            <a:r>
              <a:rPr lang="en-US" altLang="ko-KR" sz="1600" dirty="0"/>
              <a:t>    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"*", j, " =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* j)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27" y="1664964"/>
            <a:ext cx="2642477" cy="419576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556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8DBE-4961-4991-AEA2-BF4D361E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156A5-DEE3-4B32-A053-F188E854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별의 개수를 입력 받아</a:t>
            </a:r>
            <a:endParaRPr lang="en-US" altLang="ko-KR" dirty="0"/>
          </a:p>
          <a:p>
            <a:r>
              <a:rPr lang="ko-KR" altLang="en-US" dirty="0"/>
              <a:t>뒤집어진 삼각형 모양으로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219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B71A-08CB-4553-9CC5-4A851A9B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 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8426A84-2D53-4859-89DA-E29F7FD1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72" y="1782595"/>
            <a:ext cx="5736508" cy="210360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4ECEFA-3417-4B19-9FBF-FAA747B0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0" y="1891203"/>
            <a:ext cx="5539606" cy="181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별의 개수를 입력하세요</a:t>
            </a:r>
            <a:r>
              <a:rPr lang="en-US" altLang="ko-KR" sz="1600" dirty="0"/>
              <a:t>: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range(0,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for j in range(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print("*", end="") # </a:t>
            </a:r>
            <a:r>
              <a:rPr lang="ko-KR" altLang="en-US" sz="1600" dirty="0"/>
              <a:t>다음줄로 출력되지 않게 함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print() # </a:t>
            </a:r>
            <a:r>
              <a:rPr lang="ko-KR" altLang="en-US" sz="1600" dirty="0"/>
              <a:t>다음줄로 출력</a:t>
            </a:r>
          </a:p>
          <a:p>
            <a:r>
              <a:rPr lang="ko-KR" altLang="en-US" sz="1600" dirty="0"/>
              <a:t> 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9F2CA0-AE3E-4BE7-84C1-386C0895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37" y="2823221"/>
            <a:ext cx="2937353" cy="287740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7684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894269" cy="419548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</a:t>
            </a:r>
            <a:r>
              <a:rPr lang="en-US" altLang="ko-KR" sz="1800" dirty="0"/>
              <a:t>fruit = ["apple", "banana", "lemon", "tomato“, “strawberry“]</a:t>
            </a:r>
          </a:p>
          <a:p>
            <a:r>
              <a:rPr lang="ko-KR" altLang="en-US" sz="1800" dirty="0"/>
              <a:t> 리스트</a:t>
            </a:r>
            <a:r>
              <a:rPr lang="en-US" altLang="ko-KR" sz="1800" dirty="0"/>
              <a:t> fruit, </a:t>
            </a:r>
            <a:r>
              <a:rPr lang="ko-KR" altLang="en-US" sz="1800" dirty="0"/>
              <a:t>각 아이템에 모음이 몇 개 있는지 </a:t>
            </a:r>
            <a:r>
              <a:rPr lang="ko-KR" altLang="en-US" sz="1800" dirty="0" err="1"/>
              <a:t>출력하시오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86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B71A-08CB-4553-9CC5-4A851A9B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5, </a:t>
            </a:r>
            <a:r>
              <a:rPr lang="ko-KR" altLang="en-US" dirty="0"/>
              <a:t>코드와 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8426A84-2D53-4859-89DA-E29F7FD1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47" y="1847236"/>
            <a:ext cx="7427646" cy="34181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4ECEFA-3417-4B19-9FBF-FAA747B0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53" y="2024248"/>
            <a:ext cx="6926186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fruit = ["apple", "banana", "lemon", "tomato", "strawberry"]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f in fruit:</a:t>
            </a:r>
          </a:p>
          <a:p>
            <a:r>
              <a:rPr lang="en-US" altLang="ko-KR" sz="1600" dirty="0"/>
              <a:t>  count=0</a:t>
            </a:r>
          </a:p>
          <a:p>
            <a:r>
              <a:rPr lang="en-US" altLang="ko-KR" sz="1600" dirty="0"/>
              <a:t>  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f:</a:t>
            </a:r>
          </a:p>
          <a:p>
            <a:r>
              <a:rPr lang="en-US" altLang="ko-KR" sz="1600" dirty="0"/>
              <a:t>    if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'</a:t>
            </a:r>
            <a:r>
              <a:rPr lang="en-US" altLang="ko-KR" sz="1600" dirty="0" err="1"/>
              <a:t>aeiouAEIOU</a:t>
            </a:r>
            <a:r>
              <a:rPr lang="en-US" altLang="ko-KR" sz="1600" dirty="0"/>
              <a:t>':</a:t>
            </a:r>
          </a:p>
          <a:p>
            <a:r>
              <a:rPr lang="en-US" altLang="ko-KR" sz="1600" dirty="0"/>
              <a:t>      count=count+1</a:t>
            </a:r>
          </a:p>
          <a:p>
            <a:r>
              <a:rPr lang="en-US" altLang="ko-KR" sz="1600" dirty="0"/>
              <a:t>  print('item = ', f, ', </a:t>
            </a:r>
            <a:r>
              <a:rPr lang="en-US" altLang="ko-KR" sz="1600" dirty="0" err="1"/>
              <a:t>aeiou</a:t>
            </a:r>
            <a:r>
              <a:rPr lang="en-US" altLang="ko-KR" sz="1600" dirty="0"/>
              <a:t> count = ', count)</a:t>
            </a:r>
          </a:p>
          <a:p>
            <a:r>
              <a:rPr lang="ko-KR" altLang="en-US" sz="1600" dirty="0"/>
              <a:t> 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27" y="4384606"/>
            <a:ext cx="4482203" cy="140324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9697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en-US" altLang="ko-KR" dirty="0"/>
              <a:t>for(), </a:t>
            </a:r>
            <a:r>
              <a:rPr lang="ko-KR" altLang="en-US" dirty="0"/>
              <a:t>다중 </a:t>
            </a:r>
            <a:r>
              <a:rPr lang="en-US" altLang="ko-KR" dirty="0"/>
              <a:t>for()</a:t>
            </a:r>
            <a:r>
              <a:rPr lang="ko-KR" altLang="en-US" dirty="0"/>
              <a:t>문 활용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0303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별의 최대 개수를 입력 받아 삼각형 모양으로 트리 모양을 출력하는 코드를 쓰시오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5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원하지</a:t>
            </a:r>
            <a:r>
              <a:rPr lang="en-US" altLang="ko-KR" dirty="0"/>
              <a:t> </a:t>
            </a:r>
            <a:r>
              <a:rPr lang="ko-KR" altLang="en-US" dirty="0"/>
              <a:t>않은 값이 입력되면 계속 재입력 받으려면 어떤 구문을 사용해야 하는지 설명하시오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미만의 짝수를 모두 출력하는 </a:t>
            </a:r>
            <a:r>
              <a:rPr lang="en-US" altLang="ko-KR" dirty="0"/>
              <a:t>while, for </a:t>
            </a:r>
            <a:r>
              <a:rPr lang="ko-KR" altLang="en-US" dirty="0"/>
              <a:t>문을 쓰시오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8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_01_01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연습하기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3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66" y="2698760"/>
            <a:ext cx="592650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</a:rPr>
              <a:t>while,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2</a:t>
            </a:r>
            <a:r>
              <a:rPr lang="ko-KR" altLang="en-US" sz="4400" dirty="0">
                <a:solidFill>
                  <a:schemeClr val="bg1"/>
                </a:solidFill>
              </a:rPr>
              <a:t>가지 조건 쓰기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7EF4AD1F-5483-3343-5CC0-68E6DE9CE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3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과정을 반복하기</a:t>
            </a:r>
            <a:endParaRPr lang="en-US" altLang="ko-KR" dirty="0"/>
          </a:p>
          <a:p>
            <a:r>
              <a:rPr lang="ko-KR" altLang="en-US" dirty="0"/>
              <a:t>원하는 값을 입력 받을 때까지 반복하기</a:t>
            </a:r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 연습하기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5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4230" y="1568050"/>
            <a:ext cx="8190977" cy="334819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38789" y="1712520"/>
            <a:ext cx="809641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맞는 패스워드를 입력 할 때 까지 반복하기</a:t>
            </a:r>
            <a:r>
              <a:rPr lang="en-US" altLang="ko-KR" sz="1400" dirty="0"/>
              <a:t>, 3</a:t>
            </a:r>
            <a:r>
              <a:rPr lang="ko-KR" altLang="en-US" sz="1400" dirty="0"/>
              <a:t>번 까지 비밀번호 틀리면 반복 입력 기회는 없다 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pwd</a:t>
            </a:r>
            <a:r>
              <a:rPr lang="en-US" altLang="ko-KR" sz="1400" dirty="0"/>
              <a:t> = "????"</a:t>
            </a:r>
          </a:p>
          <a:p>
            <a:r>
              <a:rPr lang="en-US" altLang="ko-KR" sz="1400" dirty="0"/>
              <a:t>count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while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 != "1234" and count &lt;= 3: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 = input("</a:t>
            </a:r>
            <a:r>
              <a:rPr lang="ko-KR" altLang="en-US" sz="1400" dirty="0"/>
              <a:t>비밀번호를 입력하세요</a:t>
            </a:r>
            <a:r>
              <a:rPr lang="en-US" altLang="ko-KR" sz="1400" dirty="0"/>
              <a:t>: ")</a:t>
            </a:r>
          </a:p>
          <a:p>
            <a:r>
              <a:rPr lang="en-US" altLang="ko-KR" sz="1400" dirty="0"/>
              <a:t>    count = count + 1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 == "1234" 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비밀번호가 정확합니다</a:t>
            </a:r>
            <a:r>
              <a:rPr lang="en-US" altLang="ko-KR" sz="1400" dirty="0"/>
              <a:t>!")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count &gt; 3 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비밀번호 입력 오류가 </a:t>
            </a:r>
            <a:r>
              <a:rPr lang="en-US" altLang="ko-KR" sz="1400" dirty="0"/>
              <a:t>3</a:t>
            </a:r>
            <a:r>
              <a:rPr lang="ko-KR" altLang="en-US" sz="1400" dirty="0"/>
              <a:t>번 발생하여</a:t>
            </a:r>
            <a:r>
              <a:rPr lang="en-US" altLang="ko-KR" sz="1400" dirty="0"/>
              <a:t>, </a:t>
            </a:r>
            <a:r>
              <a:rPr lang="ko-KR" altLang="en-US" sz="1400" dirty="0"/>
              <a:t>처리할 수 없습니다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39" y="4713486"/>
            <a:ext cx="6262459" cy="155489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비밀번호와 최대 입력 횟수 확인하기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비밀번호가 맞거나</a:t>
            </a:r>
            <a:r>
              <a:rPr lang="en-US" altLang="ko-KR" dirty="0"/>
              <a:t>, </a:t>
            </a:r>
            <a:r>
              <a:rPr lang="ko-KR" altLang="en-US" dirty="0"/>
              <a:t>입력 횟수가 </a:t>
            </a:r>
            <a:r>
              <a:rPr lang="en-US" altLang="ko-KR" dirty="0"/>
              <a:t>3</a:t>
            </a:r>
            <a:r>
              <a:rPr lang="ko-KR" altLang="en-US" dirty="0"/>
              <a:t>보다 크면 종료</a:t>
            </a:r>
            <a:endParaRPr lang="en-US" altLang="ko-KR" dirty="0"/>
          </a:p>
          <a:p>
            <a:pPr lvl="1"/>
            <a:r>
              <a:rPr lang="en-US" altLang="ko-KR" dirty="0" err="1"/>
              <a:t>pwd</a:t>
            </a:r>
            <a:r>
              <a:rPr lang="en-US" altLang="ko-KR" dirty="0"/>
              <a:t> == </a:t>
            </a:r>
            <a:r>
              <a:rPr lang="en-US" altLang="ko-KR" dirty="0">
                <a:latin typeface="맑은 고딕" panose="020B0503020000020004" pitchFamily="50" charset="-127"/>
              </a:rPr>
              <a:t>"</a:t>
            </a:r>
            <a:r>
              <a:rPr lang="en-US" altLang="ko-KR" dirty="0"/>
              <a:t>1234</a:t>
            </a:r>
            <a:r>
              <a:rPr lang="en-US" altLang="ko-KR" dirty="0">
                <a:latin typeface="맑은 고딕" panose="020B0503020000020004" pitchFamily="50" charset="-127"/>
              </a:rPr>
              <a:t>"</a:t>
            </a:r>
            <a:r>
              <a:rPr lang="en-US" altLang="ko-KR" dirty="0"/>
              <a:t> or count &gt; 3 :</a:t>
            </a:r>
          </a:p>
          <a:p>
            <a:pPr lvl="1"/>
            <a:r>
              <a:rPr lang="ko-KR" altLang="en-US" dirty="0"/>
              <a:t>위의 조건의 반대 조건을 쓰면</a:t>
            </a:r>
            <a:r>
              <a:rPr lang="en-US" altLang="ko-KR" dirty="0"/>
              <a:t>, </a:t>
            </a:r>
            <a:r>
              <a:rPr lang="ko-KR" altLang="en-US" dirty="0" err="1"/>
              <a:t>반복절의</a:t>
            </a:r>
            <a:r>
              <a:rPr lang="ko-KR" altLang="en-US" dirty="0"/>
              <a:t>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 err="1"/>
              <a:t>pwd</a:t>
            </a:r>
            <a:r>
              <a:rPr lang="en-US" altLang="ko-KR" dirty="0"/>
              <a:t>  != </a:t>
            </a:r>
            <a:r>
              <a:rPr lang="en-US" altLang="ko-KR" dirty="0">
                <a:latin typeface="맑은 고딕" panose="020B0503020000020004" pitchFamily="50" charset="-127"/>
              </a:rPr>
              <a:t>"</a:t>
            </a:r>
            <a:r>
              <a:rPr lang="en-US" altLang="ko-KR" dirty="0"/>
              <a:t>1234</a:t>
            </a:r>
            <a:r>
              <a:rPr lang="en-US" altLang="ko-KR" dirty="0">
                <a:latin typeface="맑은 고딕" panose="020B0503020000020004" pitchFamily="50" charset="-127"/>
              </a:rPr>
              <a:t>"</a:t>
            </a:r>
            <a:r>
              <a:rPr lang="en-US" altLang="ko-KR" dirty="0"/>
              <a:t> and count &lt;= 3 :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드모르간 법칙 사용</a:t>
            </a:r>
            <a:endParaRPr lang="en-US" altLang="ko-KR" dirty="0"/>
          </a:p>
          <a:p>
            <a:pPr lvl="1"/>
            <a:r>
              <a:rPr lang="en-US" altLang="ko-KR" dirty="0"/>
              <a:t>( A and B) </a:t>
            </a:r>
            <a:r>
              <a:rPr lang="en-US" altLang="ko-KR" baseline="30000" dirty="0"/>
              <a:t>c </a:t>
            </a:r>
            <a:r>
              <a:rPr lang="en-US" altLang="ko-KR" dirty="0">
                <a:sym typeface="Wingdings" panose="05000000000000000000" pitchFamily="2" charset="2"/>
              </a:rPr>
              <a:t> A</a:t>
            </a:r>
            <a:r>
              <a:rPr lang="en-US" altLang="ko-KR" baseline="30000" dirty="0">
                <a:sym typeface="Wingdings" panose="05000000000000000000" pitchFamily="2" charset="2"/>
              </a:rPr>
              <a:t>c</a:t>
            </a:r>
            <a:r>
              <a:rPr lang="en-US" altLang="ko-KR" dirty="0">
                <a:sym typeface="Wingdings" panose="05000000000000000000" pitchFamily="2" charset="2"/>
              </a:rPr>
              <a:t> or </a:t>
            </a:r>
            <a:r>
              <a:rPr lang="en-US" altLang="ko-KR" dirty="0" err="1">
                <a:sym typeface="Wingdings" panose="05000000000000000000" pitchFamily="2" charset="2"/>
              </a:rPr>
              <a:t>B</a:t>
            </a:r>
            <a:r>
              <a:rPr lang="en-US" altLang="ko-KR" baseline="30000" dirty="0" err="1">
                <a:sym typeface="Wingdings" panose="05000000000000000000" pitchFamily="2" charset="2"/>
              </a:rPr>
              <a:t>c</a:t>
            </a:r>
            <a:endParaRPr lang="en-US" altLang="ko-KR" baseline="30000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( A or B )</a:t>
            </a:r>
            <a:r>
              <a:rPr lang="en-US" altLang="ko-KR" baseline="30000" dirty="0">
                <a:sym typeface="Wingdings" panose="05000000000000000000" pitchFamily="2" charset="2"/>
              </a:rPr>
              <a:t>c </a:t>
            </a:r>
            <a:r>
              <a:rPr lang="en-US" altLang="ko-KR" dirty="0">
                <a:sym typeface="Wingdings" panose="05000000000000000000" pitchFamily="2" charset="2"/>
              </a:rPr>
              <a:t> A</a:t>
            </a:r>
            <a:r>
              <a:rPr lang="en-US" altLang="ko-KR" baseline="30000" dirty="0">
                <a:sym typeface="Wingdings" panose="05000000000000000000" pitchFamily="2" charset="2"/>
              </a:rPr>
              <a:t>c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dirty="0" err="1">
                <a:sym typeface="Wingdings" panose="05000000000000000000" pitchFamily="2" charset="2"/>
              </a:rPr>
              <a:t>B</a:t>
            </a:r>
            <a:r>
              <a:rPr lang="en-US" altLang="ko-KR" baseline="30000" dirty="0" err="1">
                <a:sym typeface="Wingdings" panose="05000000000000000000" pitchFamily="2" charset="2"/>
              </a:rPr>
              <a:t>c</a:t>
            </a:r>
            <a:endParaRPr lang="ko-KR" altLang="en-US" baseline="30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7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1-1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09" y="1938868"/>
            <a:ext cx="2122231" cy="2546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50251" y="1847551"/>
            <a:ext cx="2841912" cy="272931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75305" y="1931915"/>
            <a:ext cx="222970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s = 0</a:t>
            </a:r>
          </a:p>
          <a:p>
            <a:r>
              <a:rPr lang="en-US" altLang="ko-KR" sz="1600" dirty="0"/>
              <a:t>n =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s &lt; 10 :</a:t>
            </a:r>
          </a:p>
          <a:p>
            <a:r>
              <a:rPr lang="en-US" altLang="ko-KR" sz="1600" dirty="0"/>
              <a:t>     s = s + n</a:t>
            </a:r>
          </a:p>
          <a:p>
            <a:r>
              <a:rPr lang="en-US" altLang="ko-KR" sz="1600" dirty="0"/>
              <a:t>     print("s = ", s)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3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원하는 과정을 반복하기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9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16236" y="1846125"/>
            <a:ext cx="2742921" cy="43990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58023" y="2037495"/>
            <a:ext cx="222970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s-ES" altLang="ko-KR" sz="1600" dirty="0"/>
              <a:t>x = 1.0</a:t>
            </a:r>
          </a:p>
          <a:p>
            <a:r>
              <a:rPr lang="es-ES" altLang="ko-KR" sz="1600" dirty="0"/>
              <a:t>y = 1.0</a:t>
            </a:r>
          </a:p>
          <a:p>
            <a:r>
              <a:rPr lang="es-ES" altLang="ko-KR" sz="1600" dirty="0"/>
              <a:t>i = 0</a:t>
            </a:r>
          </a:p>
          <a:p>
            <a:endParaRPr lang="es-ES" altLang="ko-KR" sz="1600" dirty="0"/>
          </a:p>
          <a:p>
            <a:r>
              <a:rPr lang="es-ES" altLang="ko-KR" sz="1600" dirty="0"/>
              <a:t>while y &lt;= 1.5 :</a:t>
            </a:r>
          </a:p>
          <a:p>
            <a:r>
              <a:rPr lang="es-ES" altLang="ko-KR" sz="1600" dirty="0"/>
              <a:t>     x = x / 2</a:t>
            </a:r>
          </a:p>
          <a:p>
            <a:r>
              <a:rPr lang="es-ES" altLang="ko-KR" sz="1600" dirty="0"/>
              <a:t>     y = x + y</a:t>
            </a:r>
          </a:p>
          <a:p>
            <a:r>
              <a:rPr lang="es-ES" altLang="ko-KR" sz="1600" dirty="0"/>
              <a:t>     i = i + 1</a:t>
            </a:r>
          </a:p>
          <a:p>
            <a:endParaRPr lang="es-ES" altLang="ko-KR" sz="1600" dirty="0"/>
          </a:p>
          <a:p>
            <a:r>
              <a:rPr lang="es-ES" altLang="ko-KR" sz="1600" dirty="0"/>
              <a:t>     print("x = ", x)</a:t>
            </a:r>
          </a:p>
          <a:p>
            <a:r>
              <a:rPr lang="es-ES" altLang="ko-KR" sz="1600" dirty="0"/>
              <a:t>     print("y = ", y)</a:t>
            </a:r>
          </a:p>
          <a:p>
            <a:endParaRPr lang="es-ES" altLang="ko-KR" sz="1600" dirty="0"/>
          </a:p>
          <a:p>
            <a:r>
              <a:rPr lang="es-ES" altLang="ko-KR" sz="1600" dirty="0"/>
              <a:t>print("i = ", i)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35" y="2297656"/>
            <a:ext cx="2075779" cy="1874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53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사용자에게 입력 </a:t>
            </a:r>
            <a:r>
              <a:rPr lang="ko-KR" altLang="en-US"/>
              <a:t>받을 양수의 </a:t>
            </a:r>
            <a:r>
              <a:rPr lang="ko-KR" altLang="en-US" dirty="0"/>
              <a:t>개수가 몇개인지 입력 받는다</a:t>
            </a:r>
            <a:r>
              <a:rPr lang="en-US" altLang="ko-KR" dirty="0"/>
              <a:t>, </a:t>
            </a:r>
            <a:r>
              <a:rPr lang="ko-KR" altLang="en-US" dirty="0"/>
              <a:t>이 때 음수가 입력되면 양수가 입력 될 때까지 반복한다</a:t>
            </a:r>
            <a:endParaRPr lang="en-US" altLang="ko-KR" dirty="0"/>
          </a:p>
          <a:p>
            <a:r>
              <a:rPr lang="ko-KR" altLang="en-US" dirty="0"/>
              <a:t>입력 받을 양수의 개수로 </a:t>
            </a:r>
            <a:r>
              <a:rPr lang="en-US" altLang="ko-KR" dirty="0"/>
              <a:t>5</a:t>
            </a:r>
            <a:r>
              <a:rPr lang="ko-KR" altLang="en-US" dirty="0"/>
              <a:t>가 입력 되면</a:t>
            </a:r>
            <a:r>
              <a:rPr lang="en-US" altLang="ko-KR" dirty="0"/>
              <a:t>, 5</a:t>
            </a:r>
            <a:r>
              <a:rPr lang="ko-KR" altLang="en-US" dirty="0"/>
              <a:t>개의 정수를 반복문을 사용하여 입력 받아</a:t>
            </a:r>
            <a:r>
              <a:rPr lang="en-US" altLang="ko-KR" dirty="0"/>
              <a:t>, </a:t>
            </a:r>
            <a:r>
              <a:rPr lang="ko-KR" altLang="en-US" dirty="0"/>
              <a:t>그 값들의 평균을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9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61067" y="1690688"/>
            <a:ext cx="6126172" cy="369656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 err="1"/>
              <a:t>numofnum</a:t>
            </a:r>
            <a:r>
              <a:rPr lang="en-US" altLang="ko-KR" sz="1600" dirty="0"/>
              <a:t> = 0</a:t>
            </a:r>
          </a:p>
          <a:p>
            <a:r>
              <a:rPr lang="en-US" altLang="ko-KR" sz="1600" dirty="0"/>
              <a:t>count = 1</a:t>
            </a:r>
          </a:p>
          <a:p>
            <a:r>
              <a:rPr lang="en-US" altLang="ko-KR" sz="1600" dirty="0"/>
              <a:t>sum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numofnum</a:t>
            </a:r>
            <a:r>
              <a:rPr lang="en-US" altLang="ko-KR" sz="1600" dirty="0"/>
              <a:t> &lt;= 0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numofnum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정수를 몇개 입력 받을까요</a:t>
            </a:r>
            <a:r>
              <a:rPr lang="en-US" altLang="ko-KR" sz="1600" dirty="0"/>
              <a:t>?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count &lt;= </a:t>
            </a:r>
            <a:r>
              <a:rPr lang="en-US" altLang="ko-KR" sz="1600" dirty="0" err="1"/>
              <a:t>numofnum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= float(input("</a:t>
            </a:r>
            <a:r>
              <a:rPr lang="ko-KR" altLang="en-US" sz="1600" dirty="0"/>
              <a:t>숫자를 입력하세요 </a:t>
            </a:r>
            <a:r>
              <a:rPr lang="en-US" altLang="ko-KR" sz="1600" dirty="0"/>
              <a:t>; "))</a:t>
            </a:r>
          </a:p>
          <a:p>
            <a:r>
              <a:rPr lang="en-US" altLang="ko-KR" sz="1600" dirty="0"/>
              <a:t>    count = count +1</a:t>
            </a:r>
          </a:p>
          <a:p>
            <a:r>
              <a:rPr lang="en-US" altLang="ko-KR" sz="1600" dirty="0"/>
              <a:t>    sum = sum + </a:t>
            </a:r>
            <a:r>
              <a:rPr lang="en-US" altLang="ko-KR" sz="1600" dirty="0" err="1"/>
              <a:t>num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수의 평균은 </a:t>
            </a:r>
            <a:r>
              <a:rPr lang="en-US" altLang="ko-KR" sz="1600" dirty="0"/>
              <a:t>= ", sum / </a:t>
            </a:r>
            <a:r>
              <a:rPr lang="en-US" altLang="ko-KR" sz="1600" dirty="0" err="1"/>
              <a:t>numofnum</a:t>
            </a:r>
            <a:r>
              <a:rPr lang="en-US" altLang="ko-KR" sz="1600" dirty="0"/>
              <a:t>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18" y="3188239"/>
            <a:ext cx="2599842" cy="2599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3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구매할 물건의 금액을 입력 받는다</a:t>
            </a:r>
            <a:endParaRPr lang="en-US" altLang="ko-KR" dirty="0"/>
          </a:p>
          <a:p>
            <a:r>
              <a:rPr lang="ko-KR" altLang="en-US" dirty="0"/>
              <a:t>금액이 만원 이하일 경우에만 반복문을 실행한다</a:t>
            </a:r>
            <a:endParaRPr lang="en-US" altLang="ko-KR" dirty="0"/>
          </a:p>
          <a:p>
            <a:r>
              <a:rPr lang="ko-KR" altLang="en-US" dirty="0"/>
              <a:t>반복문이 종료되면 구매할 물건의 개수와 모든 금액의 합계를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1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4231" y="1568050"/>
            <a:ext cx="8311534" cy="361355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38790" y="1712520"/>
            <a:ext cx="791818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 = 0</a:t>
            </a:r>
          </a:p>
          <a:p>
            <a:r>
              <a:rPr lang="en-US" altLang="ko-KR" sz="1600" dirty="0"/>
              <a:t>count = 0</a:t>
            </a:r>
          </a:p>
          <a:p>
            <a:r>
              <a:rPr lang="en-US" altLang="ko-KR" sz="1600" dirty="0"/>
              <a:t>sum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&lt;= 10000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= float(input("</a:t>
            </a:r>
            <a:r>
              <a:rPr lang="ko-KR" altLang="en-US" sz="1600" dirty="0"/>
              <a:t>금액을 입력하세요 </a:t>
            </a:r>
            <a:r>
              <a:rPr lang="en-US" altLang="ko-KR" sz="1600" dirty="0"/>
              <a:t>; "))</a:t>
            </a:r>
          </a:p>
          <a:p>
            <a:r>
              <a:rPr lang="en-US" altLang="ko-KR" sz="1600" dirty="0"/>
              <a:t>    if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&lt;= 10000 :</a:t>
            </a:r>
          </a:p>
          <a:p>
            <a:r>
              <a:rPr lang="en-US" altLang="ko-KR" sz="1600" dirty="0"/>
              <a:t>        sum = sum + </a:t>
            </a:r>
            <a:r>
              <a:rPr lang="en-US" altLang="ko-KR" sz="1600" dirty="0" err="1"/>
              <a:t>num</a:t>
            </a:r>
            <a:endParaRPr lang="en-US" altLang="ko-KR" sz="1600" dirty="0"/>
          </a:p>
          <a:p>
            <a:r>
              <a:rPr lang="en-US" altLang="ko-KR" sz="1600" dirty="0"/>
              <a:t>        count = count +1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print(count, "</a:t>
            </a:r>
            <a:r>
              <a:rPr lang="ko-KR" altLang="en-US" sz="1600" dirty="0"/>
              <a:t>개 물품의 모든 금액의 합은 </a:t>
            </a:r>
            <a:r>
              <a:rPr lang="en-US" altLang="ko-KR" sz="1600" dirty="0"/>
              <a:t>= ", sum, "</a:t>
            </a:r>
            <a:r>
              <a:rPr lang="ko-KR" altLang="en-US" sz="1600" dirty="0"/>
              <a:t>원 입니다</a:t>
            </a:r>
            <a:r>
              <a:rPr lang="en-US" altLang="ko-KR" sz="1600" dirty="0"/>
              <a:t>")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DDE547-CBAF-4EA2-A1D7-631C0DA7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92" y="4473375"/>
            <a:ext cx="6202667" cy="163314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51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이름을 입력 받아서 성이 </a:t>
            </a:r>
            <a:r>
              <a:rPr lang="en-US" altLang="ko-KR" dirty="0"/>
              <a:t>‘</a:t>
            </a:r>
            <a:r>
              <a:rPr lang="ko-KR" altLang="en-US" dirty="0"/>
              <a:t>김</a:t>
            </a:r>
            <a:r>
              <a:rPr lang="en-US" altLang="ko-KR" dirty="0"/>
              <a:t>’, ‘</a:t>
            </a:r>
            <a:r>
              <a:rPr lang="ko-KR" altLang="en-US" dirty="0"/>
              <a:t>최</a:t>
            </a:r>
            <a:r>
              <a:rPr lang="en-US" altLang="ko-KR" dirty="0"/>
              <a:t>‘, ‘</a:t>
            </a:r>
            <a:r>
              <a:rPr lang="ko-KR" altLang="en-US" dirty="0"/>
              <a:t>이</a:t>
            </a:r>
            <a:r>
              <a:rPr lang="en-US" altLang="ko-KR" dirty="0"/>
              <a:t>’ </a:t>
            </a:r>
            <a:r>
              <a:rPr lang="ko-KR" altLang="en-US" dirty="0"/>
              <a:t>이면 통과 아니면 다시 입력 받는다</a:t>
            </a:r>
            <a:endParaRPr lang="en-US" altLang="ko-KR" dirty="0"/>
          </a:p>
          <a:p>
            <a:r>
              <a:rPr lang="ko-KR" altLang="en-US" dirty="0"/>
              <a:t>입력 받는 횟수가 </a:t>
            </a:r>
            <a:r>
              <a:rPr lang="en-US" altLang="ko-KR" dirty="0"/>
              <a:t>5</a:t>
            </a:r>
            <a:r>
              <a:rPr lang="ko-KR" altLang="en-US"/>
              <a:t>회 초과이면 </a:t>
            </a:r>
            <a:r>
              <a:rPr lang="ko-KR" altLang="en-US" dirty="0"/>
              <a:t>더 이상 입력 받지 않고 종료한다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5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4231" y="1568050"/>
            <a:ext cx="8311534" cy="315455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38790" y="1712520"/>
            <a:ext cx="79181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name = "???"</a:t>
            </a:r>
          </a:p>
          <a:p>
            <a:r>
              <a:rPr lang="en-US" altLang="ko-KR" sz="1600" dirty="0"/>
              <a:t>count =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>
                <a:solidFill>
                  <a:srgbClr val="C00000"/>
                </a:solidFill>
              </a:rPr>
              <a:t>name[0] != "</a:t>
            </a:r>
            <a:r>
              <a:rPr lang="ko-KR" altLang="en-US" sz="1600" dirty="0">
                <a:solidFill>
                  <a:srgbClr val="C00000"/>
                </a:solidFill>
              </a:rPr>
              <a:t>김</a:t>
            </a:r>
            <a:r>
              <a:rPr lang="en-US" altLang="ko-KR" sz="1600" dirty="0">
                <a:solidFill>
                  <a:srgbClr val="C00000"/>
                </a:solidFill>
              </a:rPr>
              <a:t>" and name[0] != "</a:t>
            </a:r>
            <a:r>
              <a:rPr lang="ko-KR" altLang="en-US" sz="1600" dirty="0">
                <a:solidFill>
                  <a:srgbClr val="C00000"/>
                </a:solidFill>
              </a:rPr>
              <a:t>최</a:t>
            </a:r>
            <a:r>
              <a:rPr lang="en-US" altLang="ko-KR" sz="1600" dirty="0">
                <a:solidFill>
                  <a:srgbClr val="C00000"/>
                </a:solidFill>
              </a:rPr>
              <a:t>" and name[0] != "</a:t>
            </a:r>
            <a:r>
              <a:rPr lang="ko-KR" altLang="en-US" sz="1600" dirty="0">
                <a:solidFill>
                  <a:srgbClr val="C00000"/>
                </a:solidFill>
              </a:rPr>
              <a:t>이</a:t>
            </a:r>
            <a:r>
              <a:rPr lang="en-US" altLang="ko-KR" sz="1600" dirty="0">
                <a:solidFill>
                  <a:srgbClr val="C00000"/>
                </a:solidFill>
              </a:rPr>
              <a:t>" and count &lt;= 5 :</a:t>
            </a:r>
          </a:p>
          <a:p>
            <a:r>
              <a:rPr lang="en-US" altLang="ko-KR" sz="1600" dirty="0"/>
              <a:t>    name = input ("</a:t>
            </a:r>
            <a:r>
              <a:rPr lang="ko-KR" altLang="en-US" sz="1600" dirty="0"/>
              <a:t>이름을 입력하세요 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    count = count +1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count &gt; 5 :</a:t>
            </a:r>
          </a:p>
          <a:p>
            <a:r>
              <a:rPr lang="en-US" altLang="ko-KR" sz="1600" dirty="0"/>
              <a:t>    print("5</a:t>
            </a:r>
            <a:r>
              <a:rPr lang="ko-KR" altLang="en-US" sz="1600" dirty="0"/>
              <a:t>회 까지 입력 가능합니다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else :</a:t>
            </a:r>
          </a:p>
          <a:p>
            <a:r>
              <a:rPr lang="en-US" altLang="ko-KR" sz="1600" dirty="0"/>
              <a:t>    print(" </a:t>
            </a:r>
            <a:r>
              <a:rPr lang="ko-KR" altLang="en-US" sz="1600" dirty="0"/>
              <a:t>성이 김</a:t>
            </a:r>
            <a:r>
              <a:rPr lang="en-US" altLang="ko-KR" sz="1600" dirty="0"/>
              <a:t>, </a:t>
            </a:r>
            <a:r>
              <a:rPr lang="ko-KR" altLang="en-US" sz="1600" dirty="0"/>
              <a:t>최</a:t>
            </a:r>
            <a:r>
              <a:rPr lang="en-US" altLang="ko-KR" sz="1600" dirty="0"/>
              <a:t>, </a:t>
            </a:r>
            <a:r>
              <a:rPr lang="ko-KR" altLang="en-US" sz="1600" dirty="0"/>
              <a:t>이 중에 있네요</a:t>
            </a:r>
            <a:r>
              <a:rPr lang="en-US" altLang="ko-KR" sz="1600" dirty="0"/>
              <a:t>")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70" y="3375642"/>
            <a:ext cx="2760501" cy="2462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68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원하는 과정을 반복하기</a:t>
            </a:r>
            <a:endParaRPr lang="en-US" altLang="ko-KR" dirty="0"/>
          </a:p>
          <a:p>
            <a:pPr lvl="1"/>
            <a:r>
              <a:rPr lang="en-US" altLang="ko-KR" dirty="0"/>
              <a:t>==,</a:t>
            </a:r>
            <a:r>
              <a:rPr lang="ko-KR" altLang="en-US" dirty="0"/>
              <a:t> </a:t>
            </a:r>
            <a:r>
              <a:rPr lang="en-US" altLang="ko-KR" dirty="0"/>
              <a:t>!=,</a:t>
            </a:r>
            <a:r>
              <a:rPr lang="ko-KR" altLang="en-US" dirty="0"/>
              <a:t> </a:t>
            </a:r>
            <a:r>
              <a:rPr lang="en-US" altLang="ko-KR" dirty="0"/>
              <a:t>&lt;,</a:t>
            </a:r>
            <a:r>
              <a:rPr lang="ko-KR" altLang="en-US" dirty="0"/>
              <a:t> </a:t>
            </a:r>
            <a:r>
              <a:rPr lang="en-US" altLang="ko-KR" dirty="0"/>
              <a:t>&gt;,</a:t>
            </a:r>
            <a:r>
              <a:rPr lang="ko-KR" altLang="en-US" dirty="0"/>
              <a:t> </a:t>
            </a:r>
            <a:r>
              <a:rPr lang="en-US" altLang="ko-KR" dirty="0"/>
              <a:t>&lt;=,</a:t>
            </a:r>
            <a:r>
              <a:rPr lang="ko-KR" altLang="en-US" dirty="0"/>
              <a:t> </a:t>
            </a:r>
            <a:r>
              <a:rPr lang="en-US" altLang="ko-KR" dirty="0"/>
              <a:t>&gt;=</a:t>
            </a:r>
            <a:r>
              <a:rPr lang="ko-KR" altLang="en-US" dirty="0"/>
              <a:t> 등 활용</a:t>
            </a:r>
            <a:endParaRPr lang="en-US" altLang="ko-KR" dirty="0"/>
          </a:p>
          <a:p>
            <a:r>
              <a:rPr lang="ko-KR" altLang="en-US" dirty="0"/>
              <a:t>원하는 값을 입력 받을 때까지 반복하기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입력 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!=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원하는 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92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원하지</a:t>
            </a:r>
            <a:r>
              <a:rPr lang="en-US" altLang="ko-KR" dirty="0"/>
              <a:t> </a:t>
            </a:r>
            <a:r>
              <a:rPr lang="ko-KR" altLang="en-US" dirty="0"/>
              <a:t>않은 값이 입력되면 계속 재입력 받으려면 </a:t>
            </a:r>
            <a:r>
              <a:rPr lang="en-US" altLang="ko-KR" dirty="0"/>
              <a:t>while, for</a:t>
            </a:r>
            <a:r>
              <a:rPr lang="ko-KR" altLang="en-US" dirty="0"/>
              <a:t>중 무엇을 사용하나요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비밀번호 </a:t>
            </a:r>
            <a:r>
              <a:rPr lang="en-US" altLang="ko-KR" dirty="0"/>
              <a:t>5678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입력 횟수가 </a:t>
            </a:r>
            <a:r>
              <a:rPr lang="en-US" altLang="ko-KR" dirty="0"/>
              <a:t>3</a:t>
            </a:r>
            <a:r>
              <a:rPr lang="ko-KR" altLang="en-US" dirty="0"/>
              <a:t>보다 크면 종료하는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/>
              <a:t>첫줄을</a:t>
            </a:r>
            <a:r>
              <a:rPr lang="ko-KR" altLang="en-US" dirty="0"/>
              <a:t> 쓰시오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6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for()</a:t>
            </a:r>
            <a:r>
              <a:rPr lang="ko-KR" altLang="en-US" sz="4400" b="1" dirty="0">
                <a:solidFill>
                  <a:schemeClr val="bg1"/>
                </a:solidFill>
              </a:rPr>
              <a:t> 연습하기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8B5341F8-B055-AC9A-69A0-EDE59EA70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3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반복문의</a:t>
            </a:r>
            <a:r>
              <a:rPr lang="ko-KR" altLang="en-US" dirty="0"/>
              <a:t> 흐름</a:t>
            </a:r>
          </a:p>
        </p:txBody>
      </p:sp>
      <p:sp>
        <p:nvSpPr>
          <p:cNvPr id="4" name="순서도: 판단 3"/>
          <p:cNvSpPr/>
          <p:nvPr/>
        </p:nvSpPr>
        <p:spPr>
          <a:xfrm>
            <a:off x="3766771" y="2604025"/>
            <a:ext cx="2520280" cy="9452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Condition?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5674" y="3822961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 5"/>
          <p:cNvCxnSpPr>
            <a:stCxn id="4" idx="2"/>
            <a:endCxn id="5" idx="0"/>
          </p:cNvCxnSpPr>
          <p:nvPr/>
        </p:nvCxnSpPr>
        <p:spPr>
          <a:xfrm rot="5400000">
            <a:off x="4888487" y="3684537"/>
            <a:ext cx="273704" cy="31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/>
          <p:cNvSpPr/>
          <p:nvPr/>
        </p:nvSpPr>
        <p:spPr>
          <a:xfrm>
            <a:off x="4738879" y="5341325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stCxn id="4" idx="1"/>
            <a:endCxn id="7" idx="2"/>
          </p:cNvCxnSpPr>
          <p:nvPr/>
        </p:nvCxnSpPr>
        <p:spPr>
          <a:xfrm rot="10800000" flipH="1" flipV="1">
            <a:off x="3766771" y="3076641"/>
            <a:ext cx="972108" cy="2408700"/>
          </a:xfrm>
          <a:prstGeom prst="bentConnector3">
            <a:avLst>
              <a:gd name="adj1" fmla="val -23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4"/>
          </p:cNvCxnSpPr>
          <p:nvPr/>
        </p:nvCxnSpPr>
        <p:spPr>
          <a:xfrm>
            <a:off x="4882895" y="562935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5269" y="2707309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4875" y="34694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26911" y="224398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6200000" flipH="1">
            <a:off x="4933066" y="2341984"/>
            <a:ext cx="2562545" cy="2363783"/>
          </a:xfrm>
          <a:prstGeom prst="bentConnector3">
            <a:avLst>
              <a:gd name="adj1" fmla="val -84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29861" y="4394163"/>
            <a:ext cx="2586" cy="410985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012337" y="4788493"/>
            <a:ext cx="2372463" cy="31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34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for,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45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for(), while() </a:t>
            </a:r>
            <a:r>
              <a:rPr lang="ko-KR" altLang="en-US" dirty="0"/>
              <a:t>표현하기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특정한 구간에서 홀수만 출력하기</a:t>
            </a:r>
            <a:endParaRPr lang="en-US" altLang="ko-KR" dirty="0"/>
          </a:p>
          <a:p>
            <a:pPr lvl="1"/>
            <a:r>
              <a:rPr lang="ko-KR" altLang="en-US" dirty="0"/>
              <a:t>규칙적인</a:t>
            </a:r>
            <a:r>
              <a:rPr lang="en-US" altLang="ko-KR" dirty="0"/>
              <a:t> </a:t>
            </a:r>
            <a:r>
              <a:rPr lang="ko-KR" altLang="en-US" dirty="0"/>
              <a:t>변화가 있는 경우</a:t>
            </a:r>
            <a:r>
              <a:rPr lang="en-US" altLang="ko-KR" dirty="0"/>
              <a:t>, for()</a:t>
            </a:r>
            <a:r>
              <a:rPr lang="ko-KR" altLang="en-US" dirty="0"/>
              <a:t>이 코드가 짧고</a:t>
            </a:r>
            <a:endParaRPr lang="en-US" altLang="ko-KR" dirty="0"/>
          </a:p>
          <a:p>
            <a:pPr lvl="1"/>
            <a:r>
              <a:rPr lang="ko-KR" altLang="en-US" dirty="0"/>
              <a:t>가독성이 좋음</a:t>
            </a:r>
            <a:endParaRPr lang="en-US" altLang="ko-KR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1450" y="3448597"/>
            <a:ext cx="3652183" cy="256655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69757" y="3593068"/>
            <a:ext cx="34703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for()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(input(“</a:t>
            </a:r>
            <a:r>
              <a:rPr lang="ko-KR" altLang="en-US" sz="1600" dirty="0"/>
              <a:t>양의 정수 입력 </a:t>
            </a:r>
            <a:r>
              <a:rPr lang="en-US" altLang="ko-KR" sz="1600" dirty="0"/>
              <a:t>: “))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 n, 2)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52436" y="3448597"/>
            <a:ext cx="3578642" cy="256655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960742" y="3593067"/>
            <a:ext cx="347033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while()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1</a:t>
            </a:r>
          </a:p>
          <a:p>
            <a:r>
              <a:rPr lang="en-US" altLang="ko-KR" sz="1600" dirty="0"/>
              <a:t>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(input(“</a:t>
            </a:r>
            <a:r>
              <a:rPr lang="ko-KR" altLang="en-US" sz="1600" dirty="0"/>
              <a:t>양의 정수 입력 </a:t>
            </a:r>
            <a:r>
              <a:rPr lang="en-US" altLang="ko-KR" sz="1600" dirty="0"/>
              <a:t>: “))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n 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35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for(), while() </a:t>
            </a:r>
            <a:r>
              <a:rPr lang="ko-KR" altLang="en-US" dirty="0"/>
              <a:t>표현하기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문자열을 한 글자씩 출력하기</a:t>
            </a:r>
            <a:endParaRPr lang="en-US" altLang="ko-KR" dirty="0"/>
          </a:p>
          <a:p>
            <a:pPr lvl="1"/>
            <a:r>
              <a:rPr lang="ko-KR" altLang="en-US" dirty="0"/>
              <a:t>간략하게</a:t>
            </a:r>
            <a:r>
              <a:rPr lang="en-US" altLang="ko-KR" dirty="0"/>
              <a:t> </a:t>
            </a:r>
            <a:r>
              <a:rPr lang="ko-KR" altLang="en-US" dirty="0"/>
              <a:t>표현된 것이 </a:t>
            </a:r>
            <a:r>
              <a:rPr lang="en-US" altLang="ko-KR" dirty="0"/>
              <a:t>for()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리스트를 활용 시 </a:t>
            </a:r>
            <a:r>
              <a:rPr lang="en-US" altLang="ko-KR" dirty="0"/>
              <a:t>for()</a:t>
            </a:r>
            <a:r>
              <a:rPr lang="ko-KR" altLang="en-US" dirty="0"/>
              <a:t>이 간단함</a:t>
            </a:r>
            <a:endParaRPr lang="en-US" altLang="ko-KR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326298" y="3313894"/>
            <a:ext cx="3245702" cy="16198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34603" y="3458364"/>
            <a:ext cx="28366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for()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letter in “Mango” :</a:t>
            </a:r>
          </a:p>
          <a:p>
            <a:r>
              <a:rPr lang="en-US" altLang="ko-KR" sz="1600" dirty="0"/>
              <a:t>    print(letter)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70598" y="3313894"/>
            <a:ext cx="2446314" cy="28356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287209" y="3436205"/>
            <a:ext cx="22297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while()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0</a:t>
            </a:r>
          </a:p>
          <a:p>
            <a:r>
              <a:rPr lang="en-US" altLang="ko-KR" sz="1600" dirty="0" err="1"/>
              <a:t>fr</a:t>
            </a:r>
            <a:r>
              <a:rPr lang="en-US" altLang="ko-KR" sz="1600" dirty="0"/>
              <a:t> = “Mango”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fr</a:t>
            </a:r>
            <a:r>
              <a:rPr lang="en-US" altLang="ko-KR" sz="1600" dirty="0"/>
              <a:t>)  :</a:t>
            </a:r>
          </a:p>
          <a:p>
            <a:r>
              <a:rPr lang="en-US" altLang="ko-KR" sz="1600" dirty="0"/>
              <a:t>    letter = </a:t>
            </a:r>
            <a:r>
              <a:rPr lang="en-US" altLang="ko-KR" sz="1600" dirty="0" err="1"/>
              <a:t>fr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    print(letter)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4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5C3F-5BE3-44AB-A6B6-A4360B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18D2C-F669-4930-8767-C640D854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 짝수를 출력한다</a:t>
            </a:r>
            <a:endParaRPr lang="en-US" altLang="ko-KR" dirty="0"/>
          </a:p>
          <a:p>
            <a:pPr lvl="1"/>
            <a:r>
              <a:rPr lang="en-US" altLang="ko-KR" dirty="0"/>
              <a:t>for,</a:t>
            </a:r>
            <a:r>
              <a:rPr lang="ko-KR" altLang="en-US" dirty="0"/>
              <a:t> </a:t>
            </a:r>
            <a:r>
              <a:rPr lang="en-US" altLang="ko-KR" dirty="0"/>
              <a:t>in,</a:t>
            </a:r>
            <a:r>
              <a:rPr lang="ko-KR" altLang="en-US" dirty="0"/>
              <a:t> </a:t>
            </a:r>
            <a:r>
              <a:rPr lang="en-US" altLang="ko-KR" dirty="0"/>
              <a:t>range</a:t>
            </a:r>
            <a:r>
              <a:rPr lang="ko-KR" altLang="en-US" dirty="0"/>
              <a:t> 사용한다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21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5C3F-5BE3-44AB-A6B6-A4360B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4704A21-27B7-4A05-BF61-05FF8967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01" y="2010194"/>
            <a:ext cx="5869635" cy="340621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C491D6-D335-4CBC-959F-B636A795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7" y="2144522"/>
            <a:ext cx="584651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2</a:t>
            </a:r>
            <a:r>
              <a:rPr lang="ko-KR" altLang="en-US" dirty="0"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ea typeface="맑은 고딕" panose="020B0503020000020004" pitchFamily="50" charset="-127"/>
              </a:rPr>
              <a:t>까지 짝수를 출력하는 두 가지 방법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# for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range(2,12,2)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 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#while</a:t>
            </a:r>
          </a:p>
          <a:p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= 1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while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&lt;= 5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 ((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)*2)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+ 1</a:t>
            </a:r>
          </a:p>
          <a:p>
            <a:br>
              <a:rPr lang="en-US" altLang="ko-KR" dirty="0">
                <a:ea typeface="맑은 고딕" panose="020B0503020000020004" pitchFamily="50" charset="-127"/>
              </a:rPr>
            </a:b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D486B8-BBC6-43D3-A104-577D112F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89" y="2932357"/>
            <a:ext cx="842417" cy="2484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70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50 </a:t>
            </a:r>
            <a:r>
              <a:rPr lang="ko-KR" altLang="en-US" dirty="0"/>
              <a:t>사이의 </a:t>
            </a:r>
            <a:r>
              <a:rPr lang="en-US" altLang="ko-KR" dirty="0"/>
              <a:t>7</a:t>
            </a:r>
            <a:r>
              <a:rPr lang="ko-KR" altLang="en-US" dirty="0"/>
              <a:t>의 배수와 그 수의 제곱 값을 출력 하시오</a:t>
            </a:r>
            <a:endParaRPr lang="en-US" altLang="ko-KR" dirty="0"/>
          </a:p>
          <a:p>
            <a:pPr lvl="1"/>
            <a:r>
              <a:rPr lang="en-US" altLang="ko-KR" dirty="0"/>
              <a:t>for, range, in </a:t>
            </a:r>
            <a:r>
              <a:rPr lang="ko-KR" altLang="en-US" dirty="0"/>
              <a:t>사용한다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00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2, </a:t>
            </a:r>
            <a:r>
              <a:rPr lang="ko-KR" altLang="en-US" dirty="0"/>
              <a:t>코드</a:t>
            </a:r>
          </a:p>
        </p:txBody>
      </p:sp>
      <p:pic>
        <p:nvPicPr>
          <p:cNvPr id="8" name="내용 개체 틀 7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19" y="2154040"/>
            <a:ext cx="2779137" cy="3504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51556" y="3761858"/>
            <a:ext cx="4898234" cy="195314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59862" y="3906327"/>
            <a:ext cx="50202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1</a:t>
            </a:r>
            <a:r>
              <a:rPr lang="ko-KR" altLang="en-US" sz="1600" dirty="0"/>
              <a:t>에서 </a:t>
            </a:r>
            <a:r>
              <a:rPr lang="en-US" altLang="ko-KR" sz="1600" dirty="0"/>
              <a:t>50 </a:t>
            </a:r>
            <a:r>
              <a:rPr lang="ko-KR" altLang="en-US" sz="1600" dirty="0"/>
              <a:t>사이의 </a:t>
            </a:r>
            <a:r>
              <a:rPr lang="en-US" altLang="ko-KR" sz="1600" dirty="0"/>
              <a:t>7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, </a:t>
            </a:r>
            <a:r>
              <a:rPr lang="ko-KR" altLang="en-US" sz="1600" dirty="0"/>
              <a:t>그 수의 제곱 값 출력</a:t>
            </a:r>
            <a:endParaRPr lang="en-US" altLang="ko-KR" sz="1600" dirty="0"/>
          </a:p>
          <a:p>
            <a:r>
              <a:rPr lang="en-US" altLang="ko-KR" sz="1600" dirty="0"/>
              <a:t># if </a:t>
            </a:r>
            <a:r>
              <a:rPr lang="ko-KR" altLang="en-US" sz="1600" dirty="0"/>
              <a:t>사용하지 않고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 in range(7, 50, 7)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**2)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4438" y="1821055"/>
            <a:ext cx="4885352" cy="19026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2743" y="1965524"/>
            <a:ext cx="49944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1</a:t>
            </a:r>
            <a:r>
              <a:rPr lang="ko-KR" altLang="en-US" sz="1600" dirty="0"/>
              <a:t>에서 </a:t>
            </a:r>
            <a:r>
              <a:rPr lang="en-US" altLang="ko-KR" sz="1600" dirty="0"/>
              <a:t>50 </a:t>
            </a:r>
            <a:r>
              <a:rPr lang="ko-KR" altLang="en-US" sz="1600" dirty="0"/>
              <a:t>사이의 </a:t>
            </a:r>
            <a:r>
              <a:rPr lang="en-US" altLang="ko-KR" sz="1600" dirty="0"/>
              <a:t>7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, </a:t>
            </a:r>
            <a:r>
              <a:rPr lang="ko-KR" altLang="en-US" sz="1600" dirty="0"/>
              <a:t>그 수의 제곱 값 출력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 in range(1, 50, 1) :</a:t>
            </a:r>
          </a:p>
          <a:p>
            <a:r>
              <a:rPr lang="en-US" altLang="ko-KR" sz="1600" dirty="0"/>
              <a:t>    if</a:t>
            </a:r>
            <a:r>
              <a:rPr lang="ko-KR" altLang="en-US" sz="1600" dirty="0"/>
              <a:t> </a:t>
            </a:r>
            <a:r>
              <a:rPr lang="en-US" altLang="ko-KR" sz="1600" dirty="0"/>
              <a:t>i%7 == 0 :</a:t>
            </a:r>
          </a:p>
          <a:p>
            <a:r>
              <a:rPr lang="en-US" altLang="ko-KR" sz="1600" dirty="0"/>
              <a:t>   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   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**2)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1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문자열 변수 </a:t>
            </a:r>
            <a:r>
              <a:rPr lang="en" altLang="ko-Kore-KR" dirty="0"/>
              <a:t>str = "helloWorld"</a:t>
            </a:r>
          </a:p>
          <a:p>
            <a:r>
              <a:rPr lang="ko-KR" altLang="en-US" dirty="0"/>
              <a:t>에서 </a:t>
            </a:r>
            <a:r>
              <a:rPr lang="ko-KR" altLang="en-US" dirty="0" err="1"/>
              <a:t>짝수번</a:t>
            </a:r>
            <a:r>
              <a:rPr lang="ko-KR" altLang="en-US" dirty="0"/>
              <a:t> 째 문자들을 합하여 출력한다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for, in </a:t>
            </a:r>
            <a:r>
              <a:rPr lang="ko-KR" altLang="en-US" dirty="0"/>
              <a:t>사용한다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05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5C3F-5BE3-44AB-A6B6-A4360B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4704A21-27B7-4A05-BF61-05FF8967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01" y="2010194"/>
            <a:ext cx="4832829" cy="381440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C491D6-D335-4CBC-959F-B636A795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7" y="2144522"/>
            <a:ext cx="547785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짝수번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째 문자만 합하여 출력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 = "helloWorld"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word = ""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count = 1</a:t>
            </a:r>
          </a:p>
          <a:p>
            <a:b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s in str: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count%2 == 0: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word = word + s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count = count + 1</a:t>
            </a:r>
          </a:p>
          <a:p>
            <a:b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print(word)</a:t>
            </a:r>
          </a:p>
          <a:p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86CBBE-2994-4E41-82BB-F88F5AE5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27" y="4401838"/>
            <a:ext cx="1966837" cy="79009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36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받은 문자열에서 모음이 몇 개인지 센 후</a:t>
            </a:r>
            <a:r>
              <a:rPr lang="en-US" altLang="ko-KR" dirty="0"/>
              <a:t> </a:t>
            </a:r>
            <a:r>
              <a:rPr lang="ko-KR" altLang="en-US" dirty="0"/>
              <a:t>출력한다</a:t>
            </a:r>
            <a:endParaRPr lang="en-US" altLang="ko-KR" dirty="0"/>
          </a:p>
          <a:p>
            <a:r>
              <a:rPr lang="ko-KR" altLang="en-US" dirty="0"/>
              <a:t>모음은 </a:t>
            </a:r>
            <a:r>
              <a:rPr lang="en-US" altLang="ko-KR" dirty="0"/>
              <a:t>“</a:t>
            </a:r>
            <a:r>
              <a:rPr lang="en-US" altLang="ko-KR" dirty="0" err="1"/>
              <a:t>AEIOUaeiou</a:t>
            </a:r>
            <a:r>
              <a:rPr lang="en-US" altLang="ko-KR" dirty="0"/>
              <a:t>” </a:t>
            </a:r>
            <a:r>
              <a:rPr lang="ko-KR" altLang="en-US" dirty="0"/>
              <a:t>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8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문을 사용하여 </a:t>
            </a:r>
            <a:r>
              <a:rPr lang="en-US" altLang="ko-KR" dirty="0"/>
              <a:t>1~100</a:t>
            </a:r>
            <a:r>
              <a:rPr lang="ko-KR" altLang="en-US" dirty="0"/>
              <a:t>사이의 </a:t>
            </a:r>
            <a:r>
              <a:rPr lang="en-US" altLang="ko-KR" dirty="0"/>
              <a:t>5</a:t>
            </a:r>
            <a:r>
              <a:rPr lang="ko-KR" altLang="en-US" dirty="0"/>
              <a:t>의 배수를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5C3F-5BE3-44AB-A6B6-A4360B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4704A21-27B7-4A05-BF61-05FF8967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01" y="2010194"/>
            <a:ext cx="5684599" cy="361688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C491D6-D335-4CBC-959F-B636A795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44" y="2134474"/>
            <a:ext cx="584651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 =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input(“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문자열을 입력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" altLang="ko-Kore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count =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en" altLang="ko-Kore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b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 str: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 “</a:t>
            </a:r>
            <a:r>
              <a:rPr lang="en-US" altLang="ko-KR" dirty="0" err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AEIOUaeiou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en" altLang="ko-Kore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count += 1</a:t>
            </a:r>
          </a:p>
          <a:p>
            <a:b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모음수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“, count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20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</a:t>
            </a:r>
            <a:r>
              <a:rPr lang="ko-KR" altLang="en-US" dirty="0"/>
              <a:t> 과 </a:t>
            </a:r>
            <a:r>
              <a:rPr lang="en-US" altLang="ko-KR" dirty="0"/>
              <a:t>while()</a:t>
            </a:r>
            <a:r>
              <a:rPr lang="ko-KR" altLang="en-US" dirty="0"/>
              <a:t> 차이점 알기</a:t>
            </a:r>
            <a:endParaRPr lang="en-US" altLang="ko-KR" dirty="0"/>
          </a:p>
          <a:p>
            <a:r>
              <a:rPr lang="en-US" altLang="ko-KR" dirty="0"/>
              <a:t>for()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/>
            <a:r>
              <a:rPr lang="ko-KR" altLang="en-US" dirty="0"/>
              <a:t>주로 규칙적인 변화가 있는 경우 사용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</a:t>
            </a:r>
            <a:r>
              <a:rPr lang="ko-KR" altLang="en-US" dirty="0"/>
              <a:t> 리스트 활용 시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78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</a:t>
            </a:r>
            <a:r>
              <a:rPr lang="ko-KR" altLang="en-US" dirty="0"/>
              <a:t> 과 </a:t>
            </a:r>
            <a:r>
              <a:rPr lang="en-US" altLang="ko-KR" dirty="0"/>
              <a:t>while()</a:t>
            </a:r>
            <a:r>
              <a:rPr lang="ko-KR" altLang="en-US" dirty="0"/>
              <a:t> 차이점을 설명하시오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64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0527" y="2689665"/>
            <a:ext cx="5132285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range </a:t>
            </a:r>
            <a:r>
              <a:rPr lang="ko-KR" altLang="en-US" sz="4400" b="1" dirty="0">
                <a:solidFill>
                  <a:schemeClr val="bg1"/>
                </a:solidFill>
              </a:rPr>
              <a:t>함수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in </a:t>
            </a:r>
            <a:r>
              <a:rPr lang="ko-KR" altLang="en-US" sz="4400" b="1" dirty="0">
                <a:solidFill>
                  <a:schemeClr val="bg1"/>
                </a:solidFill>
              </a:rPr>
              <a:t>함수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4099" y="474460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83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en-US" altLang="ko-KR" dirty="0"/>
              <a:t>in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en-US" altLang="ko-KR" dirty="0"/>
              <a:t>range, in </a:t>
            </a:r>
            <a:r>
              <a:rPr lang="ko-KR" altLang="en-US" dirty="0"/>
              <a:t>다양하게 활용하기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54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 </a:t>
            </a:r>
            <a:r>
              <a:rPr lang="en-US" altLang="ko-KR" dirty="0"/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662030"/>
            <a:ext cx="7886700" cy="4351338"/>
          </a:xfrm>
        </p:spPr>
        <p:txBody>
          <a:bodyPr/>
          <a:lstStyle/>
          <a:p>
            <a:r>
              <a:rPr lang="ko-KR" altLang="en-US" dirty="0"/>
              <a:t>내장 함수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range()</a:t>
            </a:r>
          </a:p>
          <a:p>
            <a:pPr lvl="1"/>
            <a:r>
              <a:rPr lang="ko-KR" altLang="en-US" dirty="0"/>
              <a:t>숫자들을 나열하여 반복을 수행하기에 적합</a:t>
            </a:r>
            <a:endParaRPr lang="en-US" altLang="ko-KR" dirty="0"/>
          </a:p>
          <a:p>
            <a:pPr lvl="1"/>
            <a:r>
              <a:rPr lang="ko-KR" altLang="en-US" dirty="0"/>
              <a:t>산술 계산을 수행하는 반복의 기반을 생성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572BDE8-399D-DE40-B643-FEB68CAD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73" y="3188389"/>
            <a:ext cx="5874551" cy="171520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t"/>
            <a:r>
              <a:rPr lang="en-US" altLang="ko-KR" dirty="0"/>
              <a:t>&gt;&gt;&gt;</a:t>
            </a:r>
            <a:r>
              <a:rPr lang="ko-KR" altLang="ko-KR" dirty="0"/>
              <a:t> </a:t>
            </a:r>
            <a:r>
              <a:rPr lang="en-US" altLang="ko-KR" dirty="0"/>
              <a:t>list</a:t>
            </a:r>
            <a:r>
              <a:rPr lang="ko-KR" altLang="ko-KR" dirty="0"/>
              <a:t> </a:t>
            </a:r>
            <a:r>
              <a:rPr lang="en-US" altLang="ko-KR" dirty="0"/>
              <a:t>(range(10))</a:t>
            </a:r>
            <a:endParaRPr lang="ko-KR" altLang="ko-KR" dirty="0"/>
          </a:p>
          <a:p>
            <a:pPr fontAlgn="t"/>
            <a:r>
              <a:rPr lang="en-US" altLang="ko-KR" dirty="0"/>
              <a:t>[0,</a:t>
            </a:r>
            <a:r>
              <a:rPr lang="ko-KR" altLang="ko-KR" dirty="0"/>
              <a:t> </a:t>
            </a:r>
            <a:r>
              <a:rPr lang="en-US" altLang="ko-KR" dirty="0"/>
              <a:t>1,</a:t>
            </a:r>
            <a:r>
              <a:rPr lang="ko-KR" altLang="ko-KR" dirty="0"/>
              <a:t> </a:t>
            </a:r>
            <a:r>
              <a:rPr lang="en-US" altLang="ko-KR" dirty="0"/>
              <a:t>2,</a:t>
            </a:r>
            <a:r>
              <a:rPr lang="ko-KR" altLang="ko-KR" dirty="0"/>
              <a:t> </a:t>
            </a:r>
            <a:r>
              <a:rPr lang="en-US" altLang="ko-KR" dirty="0"/>
              <a:t>3,</a:t>
            </a:r>
            <a:r>
              <a:rPr lang="ko-KR" altLang="ko-KR" dirty="0"/>
              <a:t> </a:t>
            </a:r>
            <a:r>
              <a:rPr lang="en-US" altLang="ko-KR" dirty="0"/>
              <a:t>4,</a:t>
            </a:r>
            <a:r>
              <a:rPr lang="ko-KR" altLang="ko-KR" dirty="0"/>
              <a:t> </a:t>
            </a:r>
            <a:r>
              <a:rPr lang="en-US" altLang="ko-KR" dirty="0"/>
              <a:t>5,</a:t>
            </a:r>
            <a:r>
              <a:rPr lang="ko-KR" altLang="ko-KR" dirty="0"/>
              <a:t> </a:t>
            </a:r>
            <a:r>
              <a:rPr lang="en-US" altLang="ko-KR" dirty="0"/>
              <a:t>6,</a:t>
            </a:r>
            <a:r>
              <a:rPr lang="ko-KR" altLang="ko-KR" dirty="0"/>
              <a:t> </a:t>
            </a:r>
            <a:r>
              <a:rPr lang="en-US" altLang="ko-KR" dirty="0"/>
              <a:t>7,</a:t>
            </a:r>
            <a:r>
              <a:rPr lang="ko-KR" altLang="ko-KR" dirty="0"/>
              <a:t> </a:t>
            </a:r>
            <a:r>
              <a:rPr lang="en-US" altLang="ko-KR" dirty="0"/>
              <a:t>8,</a:t>
            </a:r>
            <a:r>
              <a:rPr lang="ko-KR" altLang="ko-KR" dirty="0"/>
              <a:t> </a:t>
            </a:r>
            <a:r>
              <a:rPr lang="en-US" altLang="ko-KR" dirty="0"/>
              <a:t>9]</a:t>
            </a:r>
          </a:p>
          <a:p>
            <a:pPr fontAlgn="t"/>
            <a:endParaRPr lang="en-US" altLang="ko-KR" dirty="0"/>
          </a:p>
          <a:p>
            <a:pPr fontAlgn="t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41974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572BDE8-399D-DE40-B643-FEB68CAD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52924"/>
            <a:ext cx="7080353" cy="411676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t"/>
            <a:r>
              <a:rPr lang="en-US" altLang="ko-KR" dirty="0"/>
              <a:t>&gt;&gt;&gt;</a:t>
            </a:r>
            <a:r>
              <a:rPr lang="ko-KR" altLang="ko-KR" dirty="0"/>
              <a:t> </a:t>
            </a:r>
            <a:r>
              <a:rPr lang="en-US" altLang="ko-KR" dirty="0"/>
              <a:t>list</a:t>
            </a:r>
            <a:r>
              <a:rPr lang="ko-KR" altLang="ko-KR" dirty="0"/>
              <a:t> </a:t>
            </a:r>
            <a:r>
              <a:rPr lang="en-US" altLang="ko-KR" dirty="0"/>
              <a:t>(range(4, 20))</a:t>
            </a:r>
            <a:endParaRPr lang="ko-KR" altLang="ko-KR" dirty="0"/>
          </a:p>
          <a:p>
            <a:pPr fontAlgn="t"/>
            <a:r>
              <a:rPr lang="en-US" altLang="ko-KR" dirty="0"/>
              <a:t>[4,</a:t>
            </a:r>
            <a:r>
              <a:rPr lang="ko-KR" altLang="ko-KR" dirty="0"/>
              <a:t> </a:t>
            </a:r>
            <a:r>
              <a:rPr lang="en-US" altLang="ko-KR" dirty="0"/>
              <a:t>5,</a:t>
            </a:r>
            <a:r>
              <a:rPr lang="ko-KR" altLang="ko-KR" dirty="0"/>
              <a:t> </a:t>
            </a:r>
            <a:r>
              <a:rPr lang="en-US" altLang="ko-KR" dirty="0"/>
              <a:t>6,</a:t>
            </a:r>
            <a:r>
              <a:rPr lang="ko-KR" altLang="ko-KR" dirty="0"/>
              <a:t> </a:t>
            </a:r>
            <a:r>
              <a:rPr lang="en-US" altLang="ko-KR" dirty="0"/>
              <a:t>7,</a:t>
            </a:r>
            <a:r>
              <a:rPr lang="ko-KR" altLang="ko-KR" dirty="0"/>
              <a:t> </a:t>
            </a:r>
            <a:r>
              <a:rPr lang="en-US" altLang="ko-KR" dirty="0"/>
              <a:t>8,</a:t>
            </a:r>
            <a:r>
              <a:rPr lang="ko-KR" altLang="ko-KR" dirty="0"/>
              <a:t> </a:t>
            </a:r>
            <a:r>
              <a:rPr lang="en-US" altLang="ko-KR" dirty="0"/>
              <a:t>9,</a:t>
            </a:r>
            <a:r>
              <a:rPr lang="ko-KR" altLang="ko-KR" dirty="0"/>
              <a:t> </a:t>
            </a:r>
            <a:r>
              <a:rPr lang="en-US" altLang="ko-KR" dirty="0"/>
              <a:t>10,</a:t>
            </a:r>
            <a:r>
              <a:rPr lang="ko-KR" altLang="ko-KR" dirty="0"/>
              <a:t> </a:t>
            </a:r>
            <a:r>
              <a:rPr lang="en-US" altLang="ko-KR" dirty="0"/>
              <a:t>11,</a:t>
            </a:r>
            <a:r>
              <a:rPr lang="ko-KR" altLang="ko-KR" dirty="0"/>
              <a:t> </a:t>
            </a:r>
            <a:r>
              <a:rPr lang="en-US" altLang="ko-KR" dirty="0"/>
              <a:t>12,</a:t>
            </a:r>
            <a:r>
              <a:rPr lang="ko-KR" altLang="ko-KR" dirty="0"/>
              <a:t> </a:t>
            </a:r>
            <a:r>
              <a:rPr lang="en-US" altLang="ko-KR" dirty="0"/>
              <a:t>13,</a:t>
            </a:r>
            <a:r>
              <a:rPr lang="ko-KR" altLang="ko-KR" dirty="0"/>
              <a:t> </a:t>
            </a:r>
            <a:r>
              <a:rPr lang="en-US" altLang="ko-KR" dirty="0"/>
              <a:t>14,</a:t>
            </a:r>
            <a:r>
              <a:rPr lang="ko-KR" altLang="ko-KR" dirty="0"/>
              <a:t> </a:t>
            </a:r>
            <a:r>
              <a:rPr lang="en-US" altLang="ko-KR" dirty="0"/>
              <a:t>15,</a:t>
            </a:r>
            <a:r>
              <a:rPr lang="ko-KR" altLang="ko-KR" dirty="0"/>
              <a:t> </a:t>
            </a:r>
            <a:r>
              <a:rPr lang="en-US" altLang="ko-KR" dirty="0"/>
              <a:t>16,</a:t>
            </a:r>
            <a:r>
              <a:rPr lang="ko-KR" altLang="ko-KR" dirty="0"/>
              <a:t> </a:t>
            </a:r>
            <a:r>
              <a:rPr lang="en-US" altLang="ko-KR" dirty="0"/>
              <a:t>17,</a:t>
            </a:r>
            <a:r>
              <a:rPr lang="ko-KR" altLang="ko-KR" dirty="0"/>
              <a:t> </a:t>
            </a:r>
            <a:r>
              <a:rPr lang="en-US" altLang="ko-KR" dirty="0"/>
              <a:t>18,</a:t>
            </a:r>
            <a:r>
              <a:rPr lang="ko-KR" altLang="ko-KR" dirty="0"/>
              <a:t> </a:t>
            </a:r>
            <a:r>
              <a:rPr lang="en-US" altLang="ko-KR" dirty="0"/>
              <a:t>19]</a:t>
            </a:r>
          </a:p>
          <a:p>
            <a:pPr fontAlgn="t"/>
            <a:endParaRPr lang="ko-KR" altLang="ko-KR" dirty="0"/>
          </a:p>
          <a:p>
            <a:pPr fontAlgn="t"/>
            <a:r>
              <a:rPr lang="en-US" altLang="ko-KR" dirty="0"/>
              <a:t>&gt;&gt;&gt;</a:t>
            </a:r>
            <a:r>
              <a:rPr lang="ko-KR" altLang="ko-KR" dirty="0"/>
              <a:t> </a:t>
            </a:r>
            <a:r>
              <a:rPr lang="en-US" altLang="ko-KR" dirty="0"/>
              <a:t>list(range(1, 20, 3))</a:t>
            </a:r>
            <a:endParaRPr lang="ko-KR" altLang="ko-KR" dirty="0"/>
          </a:p>
          <a:p>
            <a:pPr fontAlgn="t"/>
            <a:r>
              <a:rPr lang="en-US" altLang="ko-KR" dirty="0"/>
              <a:t>[1, 4, 7, 10, 13, 16, 19]</a:t>
            </a:r>
          </a:p>
          <a:p>
            <a:pPr fontAlgn="t"/>
            <a:endParaRPr lang="ko-KR" altLang="ko-KR" dirty="0"/>
          </a:p>
          <a:p>
            <a:pPr fontAlgn="t"/>
            <a:r>
              <a:rPr lang="en-US" altLang="ko-KR" dirty="0"/>
              <a:t>&gt;&gt;&gt; list(range(100, 20, -5)</a:t>
            </a:r>
            <a:endParaRPr lang="ko-KR" altLang="ko-KR" dirty="0"/>
          </a:p>
          <a:p>
            <a:pPr fontAlgn="t"/>
            <a:r>
              <a:rPr lang="en-US" altLang="ko-KR" dirty="0"/>
              <a:t>[100, 95, 90, 85, 80, 75, 70, 65, 60, 55, 50, 45, 40, 35, 30, 25]</a:t>
            </a:r>
          </a:p>
          <a:p>
            <a:pPr fontAlgn="t"/>
            <a:endParaRPr lang="ko-KR" altLang="ko-KR" dirty="0"/>
          </a:p>
          <a:p>
            <a:pPr fontAlgn="t"/>
            <a:r>
              <a:rPr lang="en-US" altLang="ko-KR" dirty="0"/>
              <a:t>&gt;&gt;&gt; list(range(1, 15, 2)</a:t>
            </a:r>
            <a:endParaRPr lang="ko-KR" altLang="ko-KR" dirty="0"/>
          </a:p>
          <a:p>
            <a:pPr fontAlgn="t"/>
            <a:r>
              <a:rPr lang="en-US" altLang="ko-KR" dirty="0"/>
              <a:t>[1, 3, 5, 7, 9, 11, 13]</a:t>
            </a:r>
          </a:p>
          <a:p>
            <a:pPr fontAlgn="t"/>
            <a:endParaRPr lang="en-US" altLang="ko-KR" dirty="0"/>
          </a:p>
          <a:p>
            <a:pPr fontAlgn="t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608216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</a:t>
            </a:r>
            <a:r>
              <a:rPr lang="ko-KR" altLang="en-US" dirty="0"/>
              <a:t>함수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내장함수 </a:t>
            </a:r>
            <a:r>
              <a:rPr lang="en-US" altLang="ko-KR"/>
              <a:t> in</a:t>
            </a:r>
          </a:p>
          <a:p>
            <a:pPr lvl="1"/>
            <a:r>
              <a:rPr lang="en-US" altLang="ko-KR"/>
              <a:t>range() </a:t>
            </a:r>
            <a:r>
              <a:rPr lang="ko-KR" altLang="en-US"/>
              <a:t>와 같이 사용</a:t>
            </a:r>
            <a:endParaRPr lang="en-US" altLang="ko-KR"/>
          </a:p>
          <a:p>
            <a:pPr lvl="1"/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45" y="1719317"/>
            <a:ext cx="2926660" cy="4563953"/>
          </a:xfrm>
          <a:prstGeom prst="rect">
            <a:avLst/>
          </a:prstGeo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8572BDE8-399D-DE40-B643-FEB68CAD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41" y="2959537"/>
            <a:ext cx="3420467" cy="19757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35A9C1-05A8-0143-8783-5ACC7D2EAC68}"/>
              </a:ext>
            </a:extLst>
          </p:cNvPr>
          <p:cNvSpPr/>
          <p:nvPr/>
        </p:nvSpPr>
        <p:spPr>
          <a:xfrm>
            <a:off x="1101838" y="3170296"/>
            <a:ext cx="3131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range(10, 0, -2):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   print(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62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</a:t>
            </a:r>
            <a:r>
              <a:rPr lang="ko-KR" altLang="en-US" dirty="0"/>
              <a:t>함수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7D7EBEC-D57C-1C46-8307-26C3A538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70" y="1994895"/>
            <a:ext cx="3420467" cy="19757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B71CB-4882-4F41-B857-1F7A619EDCEA}"/>
              </a:ext>
            </a:extLst>
          </p:cNvPr>
          <p:cNvSpPr/>
          <p:nvPr/>
        </p:nvSpPr>
        <p:spPr>
          <a:xfrm>
            <a:off x="1184886" y="2213288"/>
            <a:ext cx="3420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name="</a:t>
            </a:r>
            <a:r>
              <a:rPr lang="ko-KR" altLang="en-US" dirty="0">
                <a:ea typeface="맑은 고딕" panose="020B0503020000020004" pitchFamily="50" charset="-127"/>
              </a:rPr>
              <a:t>김경미</a:t>
            </a:r>
            <a:r>
              <a:rPr lang="en-US" altLang="ko-KR" dirty="0">
                <a:ea typeface="맑은 고딕" panose="020B0503020000020004" pitchFamily="50" charset="-127"/>
              </a:rPr>
              <a:t>”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for n in name: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print(n*5)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31EC6AE-61A4-654B-B16F-F7EC0465A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21" y="2981043"/>
            <a:ext cx="1466448" cy="12220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38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4D50F72-3BBF-A14F-A7D4-A1266B7F1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74" y="2638050"/>
            <a:ext cx="977255" cy="1704998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209807" y="2114924"/>
            <a:ext cx="3420467" cy="19757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91808" y="2385282"/>
            <a:ext cx="3029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range(10, 0, -2):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   print(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9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75131" y="1748379"/>
            <a:ext cx="2957957" cy="344619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83437" y="1892849"/>
            <a:ext cx="22297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1~100</a:t>
            </a:r>
            <a:r>
              <a:rPr lang="ko-KR" altLang="en-US" sz="1600" dirty="0"/>
              <a:t>사이의 </a:t>
            </a:r>
            <a:r>
              <a:rPr lang="en-US" altLang="ko-KR" sz="1600" dirty="0"/>
              <a:t>5</a:t>
            </a:r>
            <a:r>
              <a:rPr lang="ko-KR" altLang="en-US" sz="1600" dirty="0"/>
              <a:t>의 배수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1</a:t>
            </a:r>
          </a:p>
          <a:p>
            <a:r>
              <a:rPr lang="en-US" altLang="ko-KR" sz="1600" dirty="0"/>
              <a:t>n = 1</a:t>
            </a:r>
          </a:p>
          <a:p>
            <a:r>
              <a:rPr lang="en-US" altLang="ko-KR" sz="1600" dirty="0"/>
              <a:t>while n &lt; 100:</a:t>
            </a:r>
          </a:p>
          <a:p>
            <a:r>
              <a:rPr lang="en-US" altLang="ko-KR" sz="1600" dirty="0"/>
              <a:t>    n = i * 5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+ 1 </a:t>
            </a:r>
          </a:p>
          <a:p>
            <a:r>
              <a:rPr lang="en-US" altLang="ko-KR" sz="1600" dirty="0"/>
              <a:t>    print(n)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22" y="1793559"/>
            <a:ext cx="1535878" cy="4363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3AC20A5-85C8-054D-95B8-6DD343B38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52" y="2353700"/>
            <a:ext cx="1754597" cy="2972494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181310" y="1936304"/>
            <a:ext cx="3605673" cy="242310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4610" y="2265849"/>
            <a:ext cx="3420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range(1,10,1):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     print("2*",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,"=",2*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58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74" y="1977466"/>
            <a:ext cx="1838582" cy="2572109"/>
          </a:xfrm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181309" y="1853248"/>
            <a:ext cx="3622337" cy="382823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77036" y="1901958"/>
            <a:ext cx="34204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</a:t>
            </a:r>
            <a:r>
              <a:rPr lang="ko-KR" altLang="en-US" dirty="0">
                <a:ea typeface="맑은 고딕" panose="020B0503020000020004" pitchFamily="50" charset="-127"/>
              </a:rPr>
              <a:t>문자열 처리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name = “HORSTMANN”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count = 0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for char in name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print(char)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count = count + 1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print(“</a:t>
            </a:r>
            <a:r>
              <a:rPr lang="ko-KR" altLang="en-US" dirty="0">
                <a:ea typeface="맑은 고딕" panose="020B0503020000020004" pitchFamily="50" charset="-127"/>
              </a:rPr>
              <a:t>글자수 </a:t>
            </a:r>
            <a:r>
              <a:rPr lang="en-US" altLang="ko-KR" dirty="0">
                <a:ea typeface="맑은 고딕" panose="020B0503020000020004" pitchFamily="50" charset="-127"/>
              </a:rPr>
              <a:t>= “, count)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15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5822" y="1853248"/>
            <a:ext cx="5556167" cy="387015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6412" y="1993609"/>
            <a:ext cx="59867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</a:t>
            </a:r>
            <a:r>
              <a:rPr lang="ko-KR" altLang="en-US" dirty="0">
                <a:ea typeface="맑은 고딕" panose="020B0503020000020004" pitchFamily="50" charset="-127"/>
              </a:rPr>
              <a:t>리스트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처리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fruit = ["apple", "banana", "lemon", "tomato"]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count = 0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fr</a:t>
            </a:r>
            <a:r>
              <a:rPr lang="en-US" altLang="ko-KR" dirty="0">
                <a:ea typeface="맑은 고딕" panose="020B0503020000020004" pitchFamily="50" charset="-127"/>
              </a:rPr>
              <a:t> in fruit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</a:t>
            </a:r>
            <a:r>
              <a:rPr lang="en-US" altLang="ko-KR" dirty="0" err="1">
                <a:ea typeface="맑은 고딕" panose="020B0503020000020004" pitchFamily="50" charset="-127"/>
              </a:rPr>
              <a:t>fr</a:t>
            </a:r>
            <a:r>
              <a:rPr lang="en-US" altLang="ko-KR" dirty="0"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count = count + 1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print("</a:t>
            </a:r>
            <a:r>
              <a:rPr lang="ko-KR" altLang="en-US" dirty="0">
                <a:ea typeface="맑은 고딕" panose="020B0503020000020004" pitchFamily="50" charset="-127"/>
              </a:rPr>
              <a:t>아이템 수 </a:t>
            </a:r>
            <a:r>
              <a:rPr lang="en-US" altLang="ko-KR" dirty="0">
                <a:ea typeface="맑은 고딕" panose="020B0503020000020004" pitchFamily="50" charset="-127"/>
              </a:rPr>
              <a:t>= ", count)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64" y="3761250"/>
            <a:ext cx="2158297" cy="186060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5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33" y="2142111"/>
            <a:ext cx="1499886" cy="4195762"/>
          </a:xfrm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76112" y="1673391"/>
            <a:ext cx="5867452" cy="357174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15780" y="1750979"/>
            <a:ext cx="528453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</a:t>
            </a:r>
            <a:r>
              <a:rPr lang="ko-KR" altLang="en-US" dirty="0">
                <a:ea typeface="맑은 고딕" panose="020B0503020000020004" pitchFamily="50" charset="-127"/>
              </a:rPr>
              <a:t>리스트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처리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fruit = ["apple", "banana", "lemon", "tomato"]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fr</a:t>
            </a:r>
            <a:r>
              <a:rPr lang="en-US" altLang="ko-KR" dirty="0">
                <a:ea typeface="맑은 고딕" panose="020B0503020000020004" pitchFamily="50" charset="-127"/>
              </a:rPr>
              <a:t> in fruit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count = 0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for f in </a:t>
            </a:r>
            <a:r>
              <a:rPr lang="en-US" altLang="ko-KR" dirty="0" err="1">
                <a:ea typeface="맑은 고딕" panose="020B0503020000020004" pitchFamily="50" charset="-127"/>
              </a:rPr>
              <a:t>fr</a:t>
            </a:r>
            <a:r>
              <a:rPr lang="en-US" altLang="ko-KR" dirty="0">
                <a:ea typeface="맑은 고딕" panose="020B0503020000020004" pitchFamily="50" charset="-127"/>
              </a:rPr>
              <a:t>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    print(f)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    count = count + 1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   print("</a:t>
            </a:r>
            <a:r>
              <a:rPr lang="ko-KR" altLang="en-US" dirty="0">
                <a:ea typeface="맑은 고딕" panose="020B0503020000020004" pitchFamily="50" charset="-127"/>
              </a:rPr>
              <a:t>글자 수 </a:t>
            </a:r>
            <a:r>
              <a:rPr lang="en-US" altLang="ko-KR" dirty="0">
                <a:ea typeface="맑은 고딕" panose="020B0503020000020004" pitchFamily="50" charset="-127"/>
              </a:rPr>
              <a:t>= ", count)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0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사용하여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#1, </a:t>
            </a:r>
            <a:r>
              <a:rPr lang="ko-KR" altLang="en-US" dirty="0"/>
              <a:t>문자 </a:t>
            </a:r>
            <a:r>
              <a:rPr lang="en-US" altLang="ko-KR" dirty="0"/>
              <a:t>“*”</a:t>
            </a:r>
            <a:r>
              <a:rPr lang="ko-KR" altLang="en-US" dirty="0"/>
              <a:t>를 첫 줄에는 한 개</a:t>
            </a:r>
            <a:r>
              <a:rPr lang="en-US" altLang="ko-KR" dirty="0"/>
              <a:t>, </a:t>
            </a:r>
            <a:r>
              <a:rPr lang="ko-KR" altLang="en-US" dirty="0"/>
              <a:t>두번째 줄에는 두개</a:t>
            </a:r>
            <a:r>
              <a:rPr lang="en-US" altLang="ko-KR" dirty="0"/>
              <a:t>, </a:t>
            </a:r>
            <a:r>
              <a:rPr lang="ko-KR" altLang="en-US" dirty="0"/>
              <a:t>반복하여 열 번째 줄에는 열 개를 출력 하시오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#2, </a:t>
            </a:r>
            <a:r>
              <a:rPr lang="ko-KR" altLang="en-US" dirty="0"/>
              <a:t>문자 </a:t>
            </a:r>
            <a:r>
              <a:rPr lang="en-US" altLang="ko-KR" dirty="0"/>
              <a:t>“*”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첫 줄에 열 개</a:t>
            </a:r>
            <a:r>
              <a:rPr lang="en-US" altLang="ko-KR" dirty="0"/>
              <a:t>, </a:t>
            </a:r>
            <a:r>
              <a:rPr lang="ko-KR" altLang="en-US" dirty="0"/>
              <a:t>둘째 줄에 아홉 개</a:t>
            </a:r>
            <a:r>
              <a:rPr lang="en-US" altLang="ko-KR" dirty="0"/>
              <a:t>..</a:t>
            </a:r>
            <a:r>
              <a:rPr lang="ko-KR" altLang="en-US" dirty="0"/>
              <a:t>이어서 열 번째 줄에 한 개를 출력 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41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pic>
        <p:nvPicPr>
          <p:cNvPr id="10" name="내용 개체 틀 9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29" y="4040613"/>
            <a:ext cx="1507335" cy="2081194"/>
          </a:xfrm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6952" y="1690689"/>
            <a:ext cx="3591307" cy="234148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89004" y="1869345"/>
            <a:ext cx="350925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# “*” </a:t>
            </a:r>
            <a:r>
              <a:rPr lang="ko-KR" altLang="en-US" sz="1600" dirty="0">
                <a:ea typeface="맑은 고딕" panose="020B0503020000020004" pitchFamily="50" charset="-127"/>
              </a:rPr>
              <a:t>순차적으로 점점 많이 출력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nn-NO" altLang="ko-KR" sz="1600" dirty="0"/>
              <a:t>i = 0</a:t>
            </a:r>
          </a:p>
          <a:p>
            <a:endParaRPr lang="nn-NO" altLang="ko-KR" sz="1600" dirty="0"/>
          </a:p>
          <a:p>
            <a:r>
              <a:rPr lang="nn-NO" altLang="ko-KR" sz="1600" dirty="0"/>
              <a:t>for i in range(1, 11) :</a:t>
            </a:r>
          </a:p>
          <a:p>
            <a:r>
              <a:rPr lang="nn-NO" altLang="ko-KR" sz="1600" dirty="0"/>
              <a:t>    print('*’ * i)    </a:t>
            </a:r>
            <a:endParaRPr lang="nn-NO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576561" y="1690689"/>
            <a:ext cx="3591307" cy="234148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658613" y="1869345"/>
            <a:ext cx="35092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#2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# “*” </a:t>
            </a:r>
            <a:r>
              <a:rPr lang="ko-KR" altLang="en-US" sz="1600" dirty="0">
                <a:ea typeface="맑은 고딕" panose="020B0503020000020004" pitchFamily="50" charset="-127"/>
              </a:rPr>
              <a:t>순차적으로 점점 적게 출력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nn-NO" altLang="ko-KR" sz="1600" dirty="0">
                <a:ea typeface="맑은 고딕" panose="020B0503020000020004" pitchFamily="50" charset="-127"/>
              </a:rPr>
              <a:t>i = 0</a:t>
            </a:r>
          </a:p>
          <a:p>
            <a:endParaRPr lang="nn-NO" altLang="ko-KR" sz="1600" dirty="0">
              <a:ea typeface="맑은 고딕" panose="020B0503020000020004" pitchFamily="50" charset="-127"/>
            </a:endParaRPr>
          </a:p>
          <a:p>
            <a:r>
              <a:rPr lang="nn-NO" altLang="ko-KR" sz="1600" dirty="0">
                <a:ea typeface="맑은 고딕" panose="020B0503020000020004" pitchFamily="50" charset="-127"/>
              </a:rPr>
              <a:t>for i in range(10, 0, -1) :</a:t>
            </a:r>
          </a:p>
          <a:p>
            <a:r>
              <a:rPr lang="nn-NO" altLang="ko-KR" sz="1600" dirty="0">
                <a:ea typeface="맑은 고딕" panose="020B0503020000020004" pitchFamily="50" charset="-127"/>
              </a:rPr>
              <a:t>    print('*‘ * i)</a:t>
            </a:r>
          </a:p>
          <a:p>
            <a:r>
              <a:rPr lang="nn-NO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22" y="4032173"/>
            <a:ext cx="1547357" cy="20811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35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사용하여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“ “, “*” </a:t>
            </a:r>
            <a:r>
              <a:rPr lang="ko-KR" altLang="en-US" dirty="0"/>
              <a:t>로 다음과 같이 좌우 대칭의 삼각형 모양을 출력해본다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E2F7DA-CEC0-419F-9F6B-9DDB4F25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88" y="2956752"/>
            <a:ext cx="3418795" cy="3053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3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68209" y="2053788"/>
            <a:ext cx="4244019" cy="166211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50261" y="2232444"/>
            <a:ext cx="39650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nn-NO" altLang="ko-KR" dirty="0"/>
              <a:t>i=0</a:t>
            </a:r>
          </a:p>
          <a:p>
            <a:endParaRPr lang="nn-NO" altLang="ko-KR" dirty="0"/>
          </a:p>
          <a:p>
            <a:r>
              <a:rPr lang="nn-NO" altLang="ko-KR" dirty="0"/>
              <a:t>for i in range(1, 11):</a:t>
            </a:r>
          </a:p>
          <a:p>
            <a:r>
              <a:rPr lang="nn-NO" altLang="ko-KR" dirty="0"/>
              <a:t>    print(' '*(10-i),'*'*(i*2),' '*(10-i))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6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range, in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range([start], stop[, step])</a:t>
            </a:r>
          </a:p>
          <a:p>
            <a:pPr lvl="2"/>
            <a:r>
              <a:rPr lang="en-US" altLang="ko-KR" dirty="0"/>
              <a:t>start</a:t>
            </a:r>
            <a:r>
              <a:rPr lang="ko-KR" altLang="en-US" dirty="0"/>
              <a:t> 숫자에서 시작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stop</a:t>
            </a:r>
            <a:r>
              <a:rPr lang="ko-KR" altLang="en-US" dirty="0"/>
              <a:t> 숫자 이전까지 진행</a:t>
            </a:r>
            <a:endParaRPr lang="en-US" altLang="ko-KR" dirty="0"/>
          </a:p>
          <a:p>
            <a:pPr lvl="2"/>
            <a:r>
              <a:rPr lang="en-US" altLang="ko-KR" dirty="0"/>
              <a:t>step</a:t>
            </a:r>
            <a:r>
              <a:rPr lang="ko-KR" altLang="en-US" dirty="0"/>
              <a:t> 숫자만큼 변화</a:t>
            </a:r>
            <a:r>
              <a:rPr lang="en-US" altLang="ko-KR" dirty="0"/>
              <a:t>(default: 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67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range</a:t>
            </a:r>
            <a:r>
              <a:rPr lang="ko-KR" altLang="en-US" dirty="0"/>
              <a:t> 함수에 대해 설명하시오</a:t>
            </a:r>
            <a:endParaRPr lang="en-US" altLang="ko-KR" dirty="0"/>
          </a:p>
          <a:p>
            <a:r>
              <a:rPr lang="en-US" altLang="ko-KR" dirty="0"/>
              <a:t>in operator</a:t>
            </a:r>
            <a:r>
              <a:rPr lang="ko-KR" altLang="en-US" dirty="0"/>
              <a:t>는 </a:t>
            </a:r>
            <a:r>
              <a:rPr lang="en-US" altLang="ko-KR" dirty="0"/>
              <a:t>while, for </a:t>
            </a:r>
            <a:r>
              <a:rPr lang="ko-KR" altLang="en-US" dirty="0"/>
              <a:t>어디에서 자주 사용되는가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0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문을 사용하여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입력 받은 값이 </a:t>
            </a:r>
            <a:r>
              <a:rPr lang="en-US" altLang="ko-KR" dirty="0"/>
              <a:t>99999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아닌 경우에 </a:t>
            </a:r>
            <a:r>
              <a:rPr lang="en-US" altLang="ko-KR" dirty="0"/>
              <a:t>while</a:t>
            </a:r>
            <a:r>
              <a:rPr lang="ko-KR" altLang="en-US" dirty="0"/>
              <a:t>안의 블록을 실행한다</a:t>
            </a:r>
            <a:endParaRPr lang="en-US" altLang="ko-KR" dirty="0"/>
          </a:p>
          <a:p>
            <a:pPr lvl="1"/>
            <a:r>
              <a:rPr lang="ko-KR" altLang="en-US" dirty="0"/>
              <a:t>블록 내에서는 입력 받은 수</a:t>
            </a:r>
            <a:r>
              <a:rPr lang="en-US" altLang="ko-KR" dirty="0"/>
              <a:t> </a:t>
            </a:r>
            <a:r>
              <a:rPr lang="ko-KR" altLang="en-US" dirty="0"/>
              <a:t>만큼 반복 출력한다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857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다중</a:t>
            </a:r>
            <a:r>
              <a:rPr lang="en-US" altLang="ko-KR" sz="4400" b="1" dirty="0">
                <a:solidFill>
                  <a:schemeClr val="bg1"/>
                </a:solidFill>
              </a:rPr>
              <a:t> for() </a:t>
            </a:r>
            <a:r>
              <a:rPr lang="ko-KR" altLang="en-US" sz="4400" b="1" dirty="0">
                <a:solidFill>
                  <a:schemeClr val="bg1"/>
                </a:solidFill>
              </a:rPr>
              <a:t>문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976939D7-36A9-FD01-150C-6BA31D3EF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336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for()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/>
              <a:t>for()</a:t>
            </a:r>
            <a:r>
              <a:rPr lang="ko-KR" altLang="en-US" dirty="0"/>
              <a:t>문의 출력 결과 써보기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1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 </a:t>
            </a:r>
            <a:r>
              <a:rPr lang="en-US" altLang="ko-KR"/>
              <a:t>for</a:t>
            </a:r>
            <a:r>
              <a:rPr lang="ko-KR" altLang="en-US"/>
              <a:t>문 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 </a:t>
            </a:r>
            <a:r>
              <a:rPr lang="ko-KR" altLang="en-US" dirty="0"/>
              <a:t>문 안에 </a:t>
            </a:r>
            <a:r>
              <a:rPr lang="en-US" altLang="ko-KR" dirty="0"/>
              <a:t>for()</a:t>
            </a:r>
            <a:r>
              <a:rPr lang="ko-KR" altLang="en-US" dirty="0"/>
              <a:t>이 사용되는 것</a:t>
            </a:r>
            <a:endParaRPr lang="en-US" altLang="ko-KR" dirty="0"/>
          </a:p>
          <a:p>
            <a:pPr lvl="1"/>
            <a:r>
              <a:rPr lang="ko-KR" altLang="en-US" dirty="0"/>
              <a:t>아래 예제와 같이 활용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45453" y="3015596"/>
            <a:ext cx="5135016" cy="316136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1181" y="3064306"/>
            <a:ext cx="48615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리스트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처리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fruit = ["apple", "banana", "lemon", "tomato"]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for </a:t>
            </a:r>
            <a:r>
              <a:rPr lang="en-US" altLang="ko-KR" sz="1600" dirty="0" err="1">
                <a:solidFill>
                  <a:srgbClr val="C00000"/>
                </a:solidFill>
              </a:rPr>
              <a:t>fr</a:t>
            </a:r>
            <a:r>
              <a:rPr lang="en-US" altLang="ko-KR" sz="1600" dirty="0">
                <a:solidFill>
                  <a:srgbClr val="C00000"/>
                </a:solidFill>
              </a:rPr>
              <a:t> in fruit :</a:t>
            </a:r>
          </a:p>
          <a:p>
            <a:r>
              <a:rPr lang="en-US" altLang="ko-KR" sz="1600" dirty="0"/>
              <a:t>    count = 0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for f in </a:t>
            </a:r>
            <a:r>
              <a:rPr lang="en-US" altLang="ko-KR" sz="1600" dirty="0" err="1">
                <a:solidFill>
                  <a:srgbClr val="C00000"/>
                </a:solidFill>
              </a:rPr>
              <a:t>fr</a:t>
            </a:r>
            <a:r>
              <a:rPr lang="en-US" altLang="ko-KR" sz="1600" dirty="0">
                <a:solidFill>
                  <a:srgbClr val="C00000"/>
                </a:solidFill>
              </a:rPr>
              <a:t> :</a:t>
            </a:r>
          </a:p>
          <a:p>
            <a:r>
              <a:rPr lang="en-US" altLang="ko-KR" sz="1600" dirty="0"/>
              <a:t>        print(f) </a:t>
            </a:r>
          </a:p>
          <a:p>
            <a:r>
              <a:rPr lang="en-US" altLang="ko-KR" sz="1600" dirty="0"/>
              <a:t>        count = count + 1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print("</a:t>
            </a:r>
            <a:r>
              <a:rPr lang="ko-KR" altLang="en-US" sz="1600" dirty="0"/>
              <a:t>아이템 수 </a:t>
            </a:r>
            <a:r>
              <a:rPr lang="en-US" altLang="ko-KR" sz="1600" dirty="0"/>
              <a:t>= ", count)</a:t>
            </a:r>
          </a:p>
          <a:p>
            <a:endParaRPr lang="en-US" altLang="ko-KR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39" y="2052925"/>
            <a:ext cx="1330406" cy="398136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12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for() </a:t>
            </a:r>
            <a:r>
              <a:rPr lang="ko-KR" altLang="en-US" dirty="0"/>
              <a:t>문 실행 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28650" y="1594271"/>
          <a:ext cx="7886701" cy="504890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8796">
                  <a:extLst>
                    <a:ext uri="{9D8B030D-6E8A-4147-A177-3AD203B41FA5}">
                      <a16:colId xmlns:a16="http://schemas.microsoft.com/office/drawing/2014/main" val="449848877"/>
                    </a:ext>
                  </a:extLst>
                </a:gridCol>
                <a:gridCol w="1035585">
                  <a:extLst>
                    <a:ext uri="{9D8B030D-6E8A-4147-A177-3AD203B41FA5}">
                      <a16:colId xmlns:a16="http://schemas.microsoft.com/office/drawing/2014/main" val="2204727905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3070054657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241739964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84751615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3076775232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1390830738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579355738"/>
                    </a:ext>
                  </a:extLst>
                </a:gridCol>
              </a:tblGrid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</a:t>
                      </a:r>
                      <a:r>
                        <a:rPr lang="en-US" altLang="ko-KR" sz="1200" dirty="0" err="1"/>
                        <a:t>fr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</a:t>
                      </a:r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</a:t>
                      </a:r>
                      <a:r>
                        <a:rPr lang="en-US" altLang="ko-KR" sz="1200" dirty="0" err="1"/>
                        <a:t>fr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</a:t>
                      </a:r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01946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“apple”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“lemon”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40686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“l”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04890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“p”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“e”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36608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“p”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“m”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98575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“l”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“o”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3042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“e”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“n”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4101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“banana”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“tomato”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79309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“b”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“t”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30161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“o”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5444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“n”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“m”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37663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6421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“n”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“t”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34730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“o”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7148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90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(nested for)</a:t>
            </a:r>
            <a:r>
              <a:rPr lang="ko-KR" altLang="en-US" dirty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43176" y="1769239"/>
            <a:ext cx="6711654" cy="4195481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여러 개 나열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71711" y="2331108"/>
            <a:ext cx="2787125" cy="95753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64112" y="2394377"/>
            <a:ext cx="2229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range(3) :</a:t>
            </a:r>
          </a:p>
          <a:p>
            <a:r>
              <a:rPr lang="en-US" altLang="ko-KR" sz="1600" dirty="0"/>
              <a:t>    for j in range(3) :</a:t>
            </a:r>
          </a:p>
          <a:p>
            <a:r>
              <a:rPr lang="en-US" altLang="ko-KR" sz="1600" dirty="0"/>
              <a:t>        print ("   $")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77" y="3540511"/>
            <a:ext cx="1086959" cy="2222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679621" y="2331108"/>
            <a:ext cx="2834128" cy="145296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840984" y="2457650"/>
            <a:ext cx="26727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range(2) :</a:t>
            </a:r>
          </a:p>
          <a:p>
            <a:r>
              <a:rPr lang="en-US" altLang="ko-KR" sz="1600" dirty="0"/>
              <a:t>    print("#")</a:t>
            </a:r>
          </a:p>
          <a:p>
            <a:r>
              <a:rPr lang="en-US" altLang="ko-KR" sz="1600" dirty="0"/>
              <a:t>    for j in range(5) :</a:t>
            </a:r>
          </a:p>
          <a:p>
            <a:r>
              <a:rPr lang="en-US" altLang="ko-KR" sz="1600" dirty="0"/>
              <a:t>        print ("   $")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9" name="그림 1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89" y="3498047"/>
            <a:ext cx="806045" cy="2678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71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 예제 </a:t>
            </a:r>
            <a:r>
              <a:rPr lang="en-US" altLang="ko-KR" dirty="0"/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내용 개체 틀 6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92" y="2013309"/>
            <a:ext cx="1360787" cy="4195762"/>
          </a:xfr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5627" y="2418959"/>
            <a:ext cx="3523132" cy="19179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43121" y="2521059"/>
            <a:ext cx="35092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range(2,7,2) :</a:t>
            </a:r>
          </a:p>
          <a:p>
            <a:r>
              <a:rPr lang="en-US" altLang="ko-KR" sz="1600" dirty="0"/>
              <a:t>    print ("1st level =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for j in range(1,5,1) :</a:t>
            </a:r>
          </a:p>
          <a:p>
            <a:r>
              <a:rPr lang="en-US" altLang="ko-KR" sz="1600" dirty="0"/>
              <a:t>        print(" 2nd level =  ", j)</a:t>
            </a:r>
          </a:p>
          <a:p>
            <a:r>
              <a:rPr lang="en-US" altLang="ko-KR" sz="1600" dirty="0"/>
              <a:t>        print("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* j = 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*j)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92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 예제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989082" y="2291293"/>
            <a:ext cx="4010935" cy="269899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38128" y="2376011"/>
            <a:ext cx="374244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times table : 7, 8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range(7, 9) :</a:t>
            </a:r>
          </a:p>
          <a:p>
            <a:r>
              <a:rPr lang="en-US" altLang="ko-KR" sz="1600" dirty="0"/>
              <a:t>    print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"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table")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for j in range(1,10,1) :</a:t>
            </a:r>
          </a:p>
          <a:p>
            <a:r>
              <a:rPr lang="en-US" altLang="ko-KR" sz="1600" dirty="0"/>
              <a:t>        print( " 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" * ", j, " =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*j)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935809"/>
            <a:ext cx="2245687" cy="418941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88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44315" y="1788187"/>
            <a:ext cx="2711932" cy="303096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90281" y="1903757"/>
            <a:ext cx="2229703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a=a+1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j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a=a+1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28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 , </a:t>
            </a:r>
            <a:r>
              <a:rPr lang="ko-KR" altLang="en-US" dirty="0"/>
              <a:t>답안</a:t>
            </a:r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04" y="1981401"/>
            <a:ext cx="1340407" cy="1167078"/>
          </a:xfr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569" y="1788187"/>
            <a:ext cx="2839576" cy="324101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59041" y="1871207"/>
            <a:ext cx="2229703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+mj-ea"/>
              </a:rPr>
              <a:t># a</a:t>
            </a:r>
            <a:r>
              <a:rPr lang="ko-KR" altLang="en-US" sz="1600" dirty="0">
                <a:ea typeface="+mj-ea"/>
              </a:rPr>
              <a:t>의 값은 무엇인가</a:t>
            </a:r>
            <a:r>
              <a:rPr lang="en-US" altLang="ko-KR" sz="1600" dirty="0">
                <a:ea typeface="+mj-ea"/>
              </a:rPr>
              <a:t>?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a=0</a:t>
            </a:r>
          </a:p>
          <a:p>
            <a:r>
              <a:rPr lang="en-US" altLang="ko-KR" sz="1600" dirty="0">
                <a:ea typeface="+mj-ea"/>
              </a:rPr>
              <a:t>for </a:t>
            </a:r>
            <a:r>
              <a:rPr lang="en-US" altLang="ko-KR" sz="1600" dirty="0" err="1">
                <a:ea typeface="+mj-ea"/>
              </a:rPr>
              <a:t>i</a:t>
            </a:r>
            <a:r>
              <a:rPr lang="en-US" altLang="ko-KR" sz="1600" dirty="0">
                <a:ea typeface="+mj-ea"/>
              </a:rPr>
              <a:t> in range(10) :</a:t>
            </a:r>
          </a:p>
          <a:p>
            <a:r>
              <a:rPr lang="en-US" altLang="ko-KR" sz="1600" dirty="0">
                <a:ea typeface="+mj-ea"/>
              </a:rPr>
              <a:t>    a=a+1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for j in range(10) :</a:t>
            </a:r>
          </a:p>
          <a:p>
            <a:r>
              <a:rPr lang="en-US" altLang="ko-KR" sz="1600" dirty="0">
                <a:ea typeface="+mj-ea"/>
              </a:rPr>
              <a:t>    a=a+1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print(a)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669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36903" y="1690689"/>
            <a:ext cx="3073616" cy="308559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967069" y="1838521"/>
            <a:ext cx="2229703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a=a+1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a=a+1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0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47311" y="1690689"/>
            <a:ext cx="3909059" cy="28584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00" dirty="0"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68911" y="1835160"/>
            <a:ext cx="351601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조건에 따른 </a:t>
            </a:r>
            <a:r>
              <a:rPr lang="en-US" altLang="ko-KR" sz="1400" dirty="0"/>
              <a:t>while</a:t>
            </a:r>
            <a:r>
              <a:rPr lang="ko-KR" altLang="en-US" sz="1400" dirty="0"/>
              <a:t>문 실행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숫자를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"))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!= 99999 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    while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num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print(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i+1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 ",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70" y="2154022"/>
            <a:ext cx="3467289" cy="325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669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?, </a:t>
            </a:r>
            <a:r>
              <a:rPr lang="ko-KR" altLang="en-US" dirty="0"/>
              <a:t>답안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90408" y="1690689"/>
            <a:ext cx="2983924" cy="304668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920574" y="1804438"/>
            <a:ext cx="2229703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a=a+1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a=a+1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 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30" y="3609286"/>
            <a:ext cx="1435743" cy="112808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445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36903" y="1690689"/>
            <a:ext cx="4007150" cy="250346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67069" y="1838521"/>
            <a:ext cx="3559589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range(2, 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</a:t>
            </a:r>
            <a:r>
              <a:rPr lang="en-US" altLang="ko-KR" sz="1600" dirty="0" err="1">
                <a:ea typeface="맑은 고딕" panose="020B0503020000020004" pitchFamily="50" charset="-127"/>
              </a:rPr>
              <a:t>a+i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range(10, 1, -2)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a=</a:t>
            </a:r>
            <a:r>
              <a:rPr lang="en-US" altLang="ko-KR" sz="1600" dirty="0" err="1">
                <a:ea typeface="맑은 고딕" panose="020B0503020000020004" pitchFamily="50" charset="-127"/>
              </a:rPr>
              <a:t>a+j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705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</a:t>
            </a:r>
            <a:r>
              <a:rPr lang="ko-KR" altLang="en-US" dirty="0"/>
              <a:t> 답안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내용 개체 틀 6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0D1E7B4-14BD-D64D-9A18-C75DBB9A9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46" y="1690689"/>
            <a:ext cx="2160044" cy="945019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36903" y="1690689"/>
            <a:ext cx="4007150" cy="250346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67069" y="1838521"/>
            <a:ext cx="3559589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range(2, 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</a:t>
            </a:r>
            <a:r>
              <a:rPr lang="en-US" altLang="ko-KR" sz="1600" dirty="0" err="1">
                <a:ea typeface="맑은 고딕" panose="020B0503020000020004" pitchFamily="50" charset="-127"/>
              </a:rPr>
              <a:t>a+i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range(10, 1, -2)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a=</a:t>
            </a:r>
            <a:r>
              <a:rPr lang="en-US" altLang="ko-KR" sz="1600" dirty="0" err="1">
                <a:ea typeface="맑은 고딕" panose="020B0503020000020004" pitchFamily="50" charset="-127"/>
              </a:rPr>
              <a:t>a+j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AC506C-D0BF-0947-947B-D2CC5EAA785A}"/>
              </a:ext>
            </a:extLst>
          </p:cNvPr>
          <p:cNvGraphicFramePr>
            <a:graphicFrameLocks noGrp="1"/>
          </p:cNvGraphicFramePr>
          <p:nvPr/>
        </p:nvGraphicFramePr>
        <p:xfrm>
          <a:off x="5052306" y="3155314"/>
          <a:ext cx="2976878" cy="3017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88439">
                  <a:extLst>
                    <a:ext uri="{9D8B030D-6E8A-4147-A177-3AD203B41FA5}">
                      <a16:colId xmlns:a16="http://schemas.microsoft.com/office/drawing/2014/main" val="2037054249"/>
                    </a:ext>
                  </a:extLst>
                </a:gridCol>
                <a:gridCol w="1488439">
                  <a:extLst>
                    <a:ext uri="{9D8B030D-6E8A-4147-A177-3AD203B41FA5}">
                      <a16:colId xmlns:a16="http://schemas.microsoft.com/office/drawing/2014/main" val="1948725895"/>
                    </a:ext>
                  </a:extLst>
                </a:gridCol>
              </a:tblGrid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 err="1"/>
                        <a:t>i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j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68675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70946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79829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9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78635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6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8585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7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62759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8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47281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9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558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192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805906" y="1867703"/>
            <a:ext cx="3621055" cy="258376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70550" y="1977781"/>
            <a:ext cx="3333864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다음은 무엇이 출력되는가</a:t>
            </a:r>
            <a:r>
              <a:rPr lang="en-US" altLang="ko-KR" sz="1600" dirty="0">
                <a:ea typeface="맑은 고딕" panose="020B0503020000020004" pitchFamily="50" charset="-127"/>
              </a:rPr>
              <a:t>? 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fruit = "banana"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count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char in fruit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if char == ’a’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count = count + 1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print(count)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?, </a:t>
            </a:r>
            <a:r>
              <a:rPr lang="ko-KR" altLang="en-US" dirty="0"/>
              <a:t>답안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88486" y="1690689"/>
            <a:ext cx="3647327" cy="31050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19574" y="1755712"/>
            <a:ext cx="3333864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# </a:t>
            </a:r>
            <a:r>
              <a:rPr lang="ko-KR" altLang="en-US" sz="1600" dirty="0">
                <a:latin typeface="+mj-lt"/>
              </a:rPr>
              <a:t>다음은 무엇이 출력되는가</a:t>
            </a:r>
            <a:r>
              <a:rPr lang="en-US" altLang="ko-KR" sz="1600" dirty="0">
                <a:latin typeface="+mj-lt"/>
              </a:rPr>
              <a:t>? 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fruit = "banana"</a:t>
            </a:r>
          </a:p>
          <a:p>
            <a:r>
              <a:rPr lang="en-US" altLang="ko-KR" sz="1600" dirty="0">
                <a:latin typeface="+mj-lt"/>
              </a:rPr>
              <a:t>count = 0</a:t>
            </a:r>
          </a:p>
          <a:p>
            <a:r>
              <a:rPr lang="en-US" altLang="ko-KR" sz="1600" dirty="0">
                <a:latin typeface="+mj-lt"/>
              </a:rPr>
              <a:t>for char in fruit :</a:t>
            </a:r>
          </a:p>
          <a:p>
            <a:r>
              <a:rPr lang="en-US" altLang="ko-KR" sz="1600" dirty="0">
                <a:latin typeface="+mj-lt"/>
              </a:rPr>
              <a:t>    if char == 'a' :</a:t>
            </a:r>
          </a:p>
          <a:p>
            <a:r>
              <a:rPr lang="en-US" altLang="ko-KR" sz="1600" dirty="0">
                <a:latin typeface="+mj-lt"/>
              </a:rPr>
              <a:t>        count = count + 1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print(count)</a:t>
            </a:r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31" y="2002663"/>
            <a:ext cx="1505133" cy="12016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861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for()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pPr lvl="1"/>
            <a:r>
              <a:rPr lang="en-US" altLang="ko-KR" dirty="0"/>
              <a:t>for()</a:t>
            </a:r>
            <a:r>
              <a:rPr lang="ko-KR" altLang="en-US" dirty="0"/>
              <a:t> 문 안에 </a:t>
            </a:r>
            <a:r>
              <a:rPr lang="en-US" altLang="ko-KR" dirty="0"/>
              <a:t>for()</a:t>
            </a:r>
            <a:r>
              <a:rPr lang="ko-KR" altLang="en-US" dirty="0"/>
              <a:t>문이 사용되는 것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 결과 쓰기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315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문은 어떤 구문을 말하는지 설명하시오</a:t>
            </a:r>
            <a:endParaRPr lang="en-US" altLang="ko-KR" dirty="0"/>
          </a:p>
          <a:p>
            <a:r>
              <a:rPr lang="ko-KR" altLang="en-US" dirty="0"/>
              <a:t>다중 </a:t>
            </a:r>
            <a:r>
              <a:rPr lang="en-US" altLang="ko-KR" dirty="0"/>
              <a:t>for, </a:t>
            </a:r>
            <a:r>
              <a:rPr lang="ko-KR" altLang="en-US" dirty="0"/>
              <a:t>사용시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for</a:t>
            </a:r>
            <a:r>
              <a:rPr lang="ko-KR" altLang="en-US" dirty="0"/>
              <a:t>에서 변화하는 값을 기억하는 </a:t>
            </a:r>
            <a:r>
              <a:rPr lang="ko-KR" altLang="en-US" dirty="0" err="1"/>
              <a:t>변수명은</a:t>
            </a:r>
            <a:r>
              <a:rPr lang="ko-KR" altLang="en-US" dirty="0"/>
              <a:t> 같은 이름을 사용해도 될까요</a:t>
            </a:r>
            <a:r>
              <a:rPr lang="en-US" altLang="ko-KR"/>
              <a:t>?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85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367" y="2689665"/>
            <a:ext cx="520744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break</a:t>
            </a:r>
            <a:r>
              <a:rPr lang="ko-KR" altLang="en-US" sz="4400" b="1" dirty="0">
                <a:solidFill>
                  <a:schemeClr val="bg1"/>
                </a:solidFill>
              </a:rPr>
              <a:t> 이해와 활용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FF65050D-6632-2F9A-440A-A1B3EB348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627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047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828436" y="1880728"/>
            <a:ext cx="6711654" cy="4195481"/>
          </a:xfrm>
        </p:spPr>
        <p:txBody>
          <a:bodyPr/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벗어나도록 중단시킴</a:t>
            </a:r>
            <a:endParaRPr lang="en-US" altLang="ko-KR" dirty="0"/>
          </a:p>
          <a:p>
            <a:pPr lvl="1"/>
            <a:r>
              <a:rPr lang="ko-KR" altLang="en-US" dirty="0"/>
              <a:t>실행 흐름이 루프 이후</a:t>
            </a:r>
            <a:r>
              <a:rPr lang="en-US" altLang="ko-KR" dirty="0"/>
              <a:t>,</a:t>
            </a:r>
            <a:r>
              <a:rPr lang="ko-KR" altLang="en-US" dirty="0"/>
              <a:t> 첫번째 명령문으로 넘어감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112794" y="2853945"/>
            <a:ext cx="3900270" cy="345795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348968" y="3029221"/>
            <a:ext cx="2804391" cy="304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fruit = "banana"</a:t>
            </a:r>
          </a:p>
          <a:p>
            <a:r>
              <a:rPr lang="en-US" altLang="ko-KR" sz="1600" dirty="0"/>
              <a:t>count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char in fruit :</a:t>
            </a:r>
          </a:p>
          <a:p>
            <a:r>
              <a:rPr lang="en-US" altLang="ko-KR" sz="1600" dirty="0"/>
              <a:t>    if char == 'a':</a:t>
            </a:r>
          </a:p>
          <a:p>
            <a:r>
              <a:rPr lang="en-US" altLang="ko-KR" sz="1600" dirty="0"/>
              <a:t>        count = count + 1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char == 'n':</a:t>
            </a:r>
          </a:p>
          <a:p>
            <a:r>
              <a:rPr lang="en-US" altLang="ko-KR" sz="1600" dirty="0"/>
              <a:t>        break</a:t>
            </a:r>
          </a:p>
          <a:p>
            <a:r>
              <a:rPr lang="en-US" altLang="ko-KR" sz="1600" dirty="0"/>
              <a:t>    else :</a:t>
            </a:r>
          </a:p>
          <a:p>
            <a:r>
              <a:rPr lang="en-US" altLang="ko-KR" sz="1600" dirty="0"/>
              <a:t>        print(char)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print(count)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15" y="4678495"/>
            <a:ext cx="1531547" cy="132029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65558" y="2199823"/>
            <a:ext cx="5119417" cy="248110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860117" y="2344293"/>
            <a:ext cx="502485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사용자가 종료를 요청할 때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y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ea typeface="맑은 고딕" panose="020B0503020000020004" pitchFamily="50" charset="-127"/>
              </a:rPr>
              <a:t>까지 반복하기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quit 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n</a:t>
            </a:r>
            <a:r>
              <a:rPr lang="en-US" altLang="ko-KR" sz="1600" dirty="0"/>
              <a:t>"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quit !=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y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quit = input ("Do you want to quit? 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85" y="4138044"/>
            <a:ext cx="2902448" cy="1606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54985" y="376534"/>
            <a:ext cx="8143025" cy="1325563"/>
          </a:xfrm>
        </p:spPr>
        <p:txBody>
          <a:bodyPr/>
          <a:lstStyle/>
          <a:p>
            <a:r>
              <a:rPr lang="en-US" altLang="ko-KR" sz="3600" dirty="0"/>
              <a:t>while</a:t>
            </a:r>
            <a:r>
              <a:rPr lang="ko-KR" altLang="en-US" sz="3600" dirty="0"/>
              <a:t>문을 사용</a:t>
            </a:r>
            <a:r>
              <a:rPr lang="en-US" altLang="ko-KR" sz="3600" dirty="0"/>
              <a:t>, </a:t>
            </a:r>
            <a:r>
              <a:rPr lang="ko-KR" altLang="en-US" sz="3600" dirty="0"/>
              <a:t>원하는 값 입력 받기 </a:t>
            </a:r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9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2455"/>
            <a:ext cx="7886700" cy="1325563"/>
          </a:xfrm>
        </p:spPr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Nested for</a:t>
            </a:r>
            <a:r>
              <a:rPr lang="ko-KR" altLang="en-US" dirty="0"/>
              <a:t>문에서 사용 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2254838"/>
            <a:ext cx="5487558" cy="42062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5652" y="2430824"/>
            <a:ext cx="489895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#2</a:t>
            </a:r>
            <a:r>
              <a:rPr lang="ko-KR" altLang="en-US" sz="1600" dirty="0"/>
              <a:t>개 수를 더한 결과가 </a:t>
            </a:r>
            <a:r>
              <a:rPr lang="en-US" altLang="ko-KR" sz="1600" dirty="0"/>
              <a:t>5</a:t>
            </a:r>
            <a:r>
              <a:rPr lang="ko-KR" altLang="en-US" sz="1600" dirty="0"/>
              <a:t>의 배수 이면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종료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count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range(5) :</a:t>
            </a:r>
          </a:p>
          <a:p>
            <a:r>
              <a:rPr lang="en-US" altLang="ko-KR" sz="1600" dirty="0"/>
              <a:t>  print(“-----------------------------------”)</a:t>
            </a:r>
          </a:p>
          <a:p>
            <a:r>
              <a:rPr lang="en-US" altLang="ko-KR" sz="1600" dirty="0"/>
              <a:t>  for j in range(3) :</a:t>
            </a:r>
          </a:p>
          <a:p>
            <a:r>
              <a:rPr lang="en-US" altLang="ko-KR" sz="1600" dirty="0"/>
              <a:t>   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j) % 5 != 0 :</a:t>
            </a:r>
          </a:p>
          <a:p>
            <a:r>
              <a:rPr lang="en-US" altLang="ko-KR" sz="1600" dirty="0"/>
              <a:t>        count = count + 1</a:t>
            </a:r>
          </a:p>
          <a:p>
            <a:r>
              <a:rPr lang="en-US" altLang="ko-KR" sz="1600" dirty="0"/>
              <a:t>        print("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j =", </a:t>
            </a:r>
            <a:r>
              <a:rPr lang="en-US" altLang="ko-KR" sz="1600" dirty="0" err="1"/>
              <a:t>i+j</a:t>
            </a:r>
            <a:r>
              <a:rPr lang="en-US" altLang="ko-KR" sz="1600" dirty="0"/>
              <a:t>, "and count =", count)</a:t>
            </a:r>
          </a:p>
          <a:p>
            <a:r>
              <a:rPr lang="en-US" altLang="ko-KR" sz="1600" dirty="0"/>
              <a:t>    else :</a:t>
            </a:r>
          </a:p>
          <a:p>
            <a:r>
              <a:rPr lang="en-US" altLang="ko-KR" sz="1600" dirty="0"/>
              <a:t>        break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j = ", </a:t>
            </a:r>
            <a:r>
              <a:rPr lang="en-US" altLang="ko-KR" sz="1600" dirty="0" err="1"/>
              <a:t>i+j</a:t>
            </a:r>
            <a:r>
              <a:rPr lang="en-US" altLang="ko-KR" sz="1600" dirty="0"/>
              <a:t>, "last count: ", count)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219" y="2899463"/>
            <a:ext cx="3618475" cy="30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3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C970EAC-2075-844D-A912-F6BD32706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88293"/>
            <a:ext cx="4234752" cy="223249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132C25F-A39B-3A4D-8498-38587886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32" y="2234185"/>
            <a:ext cx="489895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range(5):</a:t>
            </a:r>
          </a:p>
          <a:p>
            <a:r>
              <a:rPr lang="en-US" altLang="ko-KR" sz="1600" dirty="0"/>
              <a:t>    print(“-----------------------------------”)</a:t>
            </a:r>
          </a:p>
          <a:p>
            <a:r>
              <a:rPr lang="en-US" altLang="ko-KR" sz="1600" dirty="0"/>
              <a:t>    for j in range(5):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*2==j :</a:t>
            </a:r>
          </a:p>
          <a:p>
            <a:r>
              <a:rPr lang="en-US" altLang="ko-KR" sz="1600" dirty="0"/>
              <a:t>            break</a:t>
            </a:r>
          </a:p>
          <a:p>
            <a:r>
              <a:rPr lang="en-US" altLang="ko-KR" sz="1600" dirty="0"/>
              <a:t>        else :</a:t>
            </a:r>
          </a:p>
          <a:p>
            <a:r>
              <a:rPr lang="en-US" altLang="ko-KR" sz="1600" dirty="0"/>
              <a:t>            print("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and j is ",</a:t>
            </a:r>
            <a:r>
              <a:rPr lang="en-US" altLang="ko-KR" sz="1600" dirty="0" err="1"/>
              <a:t>i,j</a:t>
            </a:r>
            <a:r>
              <a:rPr lang="en-US" altLang="ko-KR" sz="1600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16" y="2088293"/>
            <a:ext cx="3163949" cy="44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22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C970EAC-2075-844D-A912-F6BD32706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88292"/>
            <a:ext cx="4056084" cy="230834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132C25F-A39B-3A4D-8498-38587886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25" y="2274519"/>
            <a:ext cx="39379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range(1,5):</a:t>
            </a:r>
          </a:p>
          <a:p>
            <a:r>
              <a:rPr lang="en-US" altLang="ko-KR" sz="1600" dirty="0"/>
              <a:t>    for j in range(i+1,10):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j%i</a:t>
            </a:r>
            <a:r>
              <a:rPr lang="en-US" altLang="ko-KR" sz="1600" dirty="0"/>
              <a:t>==0 :</a:t>
            </a:r>
          </a:p>
          <a:p>
            <a:r>
              <a:rPr lang="en-US" altLang="ko-KR" sz="1600" dirty="0"/>
              <a:t>            print(j,"</a:t>
            </a:r>
            <a:r>
              <a:rPr lang="ko-KR" altLang="en-US" sz="1600" dirty="0"/>
              <a:t>는</a:t>
            </a:r>
            <a:r>
              <a:rPr lang="en-US" altLang="ko-KR" sz="1600" dirty="0"/>
              <a:t>",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,"</a:t>
            </a:r>
            <a:r>
              <a:rPr lang="ko-KR" altLang="en-US" sz="1600" dirty="0"/>
              <a:t>의 배수입니다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        break</a:t>
            </a:r>
          </a:p>
          <a:p>
            <a:endParaRPr lang="en-US" altLang="ko-KR" sz="16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96A4214-ACCC-BC4E-BDAF-D0FFA636E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09" y="3242463"/>
            <a:ext cx="3113417" cy="16374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28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2E56-8F47-425F-BFF6-EA730AE2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22E6E-FE92-4E1C-8F81-AB80F00A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241126" cy="4195481"/>
          </a:xfrm>
        </p:spPr>
        <p:txBody>
          <a:bodyPr/>
          <a:lstStyle/>
          <a:p>
            <a:r>
              <a:rPr lang="ko-KR" altLang="en-US" dirty="0"/>
              <a:t>현재 가지고 있는 금액으로 물건을 몇 개까지 살 수 있는지 계산한다</a:t>
            </a:r>
            <a:endParaRPr lang="en-US" altLang="ko-KR" dirty="0"/>
          </a:p>
          <a:p>
            <a:r>
              <a:rPr lang="ko-KR" altLang="en-US" dirty="0"/>
              <a:t>현재 가지고 있는 금액</a:t>
            </a:r>
            <a:r>
              <a:rPr lang="en-US" altLang="ko-KR" dirty="0"/>
              <a:t>, </a:t>
            </a:r>
            <a:r>
              <a:rPr lang="ko-KR" altLang="en-US" dirty="0"/>
              <a:t>사려는 물건의 가격</a:t>
            </a:r>
            <a:r>
              <a:rPr lang="en-US" altLang="ko-KR" dirty="0"/>
              <a:t>, </a:t>
            </a:r>
            <a:r>
              <a:rPr lang="ko-KR" altLang="en-US" dirty="0"/>
              <a:t>원하는 개수를 입력 받는다</a:t>
            </a:r>
            <a:endParaRPr lang="en-US" altLang="ko-KR" dirty="0"/>
          </a:p>
          <a:p>
            <a:r>
              <a:rPr lang="ko-KR" altLang="en-US" dirty="0"/>
              <a:t>구매할 때마다 잔액이 출력되게 한다</a:t>
            </a:r>
            <a:endParaRPr lang="en-US" altLang="ko-KR" dirty="0"/>
          </a:p>
          <a:p>
            <a:r>
              <a:rPr lang="ko-KR" altLang="en-US" dirty="0"/>
              <a:t>잔액이 부족하면 </a:t>
            </a:r>
            <a:r>
              <a:rPr lang="en-US" altLang="ko-KR" dirty="0"/>
              <a:t>break</a:t>
            </a:r>
            <a:r>
              <a:rPr lang="ko-KR" altLang="en-US" dirty="0"/>
              <a:t>를 사용하여 반복을 종료한다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237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A9F9-9CDE-4E1F-A0B2-681FD287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연습문제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22BDD0B-9F4D-4907-B470-F70CB2E1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690689"/>
            <a:ext cx="7645195" cy="311728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E4B38C1-51AA-4A4A-A64D-BEC2D5BA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52" y="1797626"/>
            <a:ext cx="777969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balance =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가지고 있는 금액은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cost =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사려고 하는 물건의 가격은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"))</a:t>
            </a:r>
          </a:p>
          <a:p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갯수는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"))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range(1, num+1):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balance - cost &gt;= 0 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balance = balance - cost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물건을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구매합니다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잔액은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balance, "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else 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잔액이 부족합니다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잔액은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balance, "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break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67930C-73FC-4345-9CC0-C0FA88CE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96" y="4474488"/>
            <a:ext cx="4666348" cy="144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58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 </a:t>
            </a:r>
            <a:r>
              <a:rPr lang="ko-KR" altLang="en-US" dirty="0"/>
              <a:t>확인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소수의 정의</a:t>
            </a:r>
            <a:endParaRPr lang="en-US" altLang="ko-KR" dirty="0"/>
          </a:p>
          <a:p>
            <a:pPr lvl="1"/>
            <a:r>
              <a:rPr lang="ko-KR" altLang="en-US" dirty="0"/>
              <a:t>양의 정수 중 </a:t>
            </a:r>
            <a:r>
              <a:rPr lang="en-US" altLang="ko-KR" dirty="0"/>
              <a:t>1</a:t>
            </a:r>
            <a:r>
              <a:rPr lang="ko-KR" altLang="en-US" dirty="0"/>
              <a:t>과 자기자신으로만 나누어 지는 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확인 과정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부터 시작해서 입력 받은 수를 나누기 시작하여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입력 받은 수 </a:t>
            </a:r>
            <a:r>
              <a:rPr lang="en-US" altLang="ko-KR" dirty="0"/>
              <a:t>-1) </a:t>
            </a:r>
            <a:r>
              <a:rPr lang="ko-KR" altLang="en-US" dirty="0"/>
              <a:t>까지 나누는 것을 반복한다</a:t>
            </a:r>
            <a:endParaRPr lang="en-US" altLang="ko-KR" dirty="0"/>
          </a:p>
          <a:p>
            <a:pPr lvl="1"/>
            <a:r>
              <a:rPr lang="ko-KR" altLang="en-US" dirty="0"/>
              <a:t>그 과정에서 나누어지는 경우가 발생하면</a:t>
            </a:r>
            <a:r>
              <a:rPr lang="en-US" altLang="ko-KR" dirty="0"/>
              <a:t>, </a:t>
            </a:r>
            <a:r>
              <a:rPr lang="ko-KR" altLang="en-US" dirty="0"/>
              <a:t>소수가 아니고</a:t>
            </a:r>
            <a:endParaRPr lang="en-US" altLang="ko-KR" dirty="0"/>
          </a:p>
          <a:p>
            <a:pPr lvl="1"/>
            <a:r>
              <a:rPr lang="ko-KR" altLang="en-US" dirty="0"/>
              <a:t>끝까지 나누어지지 않고 </a:t>
            </a:r>
            <a:r>
              <a:rPr lang="ko-KR" altLang="en-US" dirty="0" err="1"/>
              <a:t>반복문이</a:t>
            </a:r>
            <a:r>
              <a:rPr lang="ko-KR" altLang="en-US" dirty="0"/>
              <a:t> 끝나면 소수이다</a:t>
            </a:r>
            <a:endParaRPr lang="en-US" altLang="ko-KR" dirty="0"/>
          </a:p>
          <a:p>
            <a:pPr lvl="1"/>
            <a:r>
              <a:rPr lang="ko-KR" altLang="en-US" dirty="0"/>
              <a:t>나누어지면</a:t>
            </a:r>
            <a:r>
              <a:rPr lang="en-US" altLang="ko-KR" dirty="0"/>
              <a:t>, </a:t>
            </a:r>
            <a:r>
              <a:rPr lang="ko-KR" altLang="en-US" dirty="0"/>
              <a:t>소수를 확인하는 </a:t>
            </a:r>
            <a:r>
              <a:rPr lang="en-US" altLang="ko-KR" dirty="0"/>
              <a:t>flag </a:t>
            </a:r>
            <a:r>
              <a:rPr lang="ko-KR" altLang="en-US" dirty="0"/>
              <a:t>변수의 값을 </a:t>
            </a:r>
            <a:r>
              <a:rPr lang="en-US" altLang="ko-KR" dirty="0"/>
              <a:t>False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221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 </a:t>
            </a:r>
            <a:r>
              <a:rPr lang="ko-KR" altLang="en-US" dirty="0"/>
              <a:t>확인 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3" y="3312319"/>
            <a:ext cx="3098800" cy="1676400"/>
          </a:xfr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50" y="1660170"/>
            <a:ext cx="5696846" cy="426729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30202" y="1835907"/>
            <a:ext cx="4744852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prime number </a:t>
            </a:r>
            <a:r>
              <a:rPr lang="ko-KR" altLang="en-US" sz="1600" dirty="0">
                <a:ea typeface="맑은 고딕" panose="020B0503020000020004" pitchFamily="50" charset="-127"/>
              </a:rPr>
              <a:t>여부 확인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a positive integer : "))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prime_yes</a:t>
            </a:r>
            <a:r>
              <a:rPr lang="en-US" altLang="ko-KR" sz="1600" dirty="0"/>
              <a:t> = True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 :</a:t>
            </a:r>
          </a:p>
          <a:p>
            <a:r>
              <a:rPr lang="en-US" altLang="ko-KR" sz="1600" dirty="0"/>
              <a:t>  if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%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0:</a:t>
            </a:r>
          </a:p>
          <a:p>
            <a:r>
              <a:rPr lang="en-US" altLang="ko-KR" sz="1600" dirty="0"/>
              <a:t>       </a:t>
            </a:r>
            <a:r>
              <a:rPr lang="en-US" altLang="ko-KR" sz="1600" dirty="0" err="1"/>
              <a:t>prime_yes</a:t>
            </a:r>
            <a:r>
              <a:rPr lang="en-US" altLang="ko-KR" sz="1600" dirty="0"/>
              <a:t> = False</a:t>
            </a:r>
          </a:p>
          <a:p>
            <a:r>
              <a:rPr lang="en-US" altLang="ko-KR" sz="1600" dirty="0"/>
              <a:t>       break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prime_yes</a:t>
            </a:r>
            <a:r>
              <a:rPr lang="en-US" altLang="ko-KR" sz="1600" dirty="0"/>
              <a:t> == True :</a:t>
            </a:r>
          </a:p>
          <a:p>
            <a:r>
              <a:rPr lang="en-US" altLang="ko-KR" sz="1600" dirty="0"/>
              <a:t>  print(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"is a prime number")</a:t>
            </a:r>
          </a:p>
          <a:p>
            <a:r>
              <a:rPr lang="en-US" altLang="ko-KR" sz="1600" dirty="0"/>
              <a:t>else :</a:t>
            </a:r>
          </a:p>
          <a:p>
            <a:r>
              <a:rPr lang="en-US" altLang="ko-KR" sz="1600" dirty="0"/>
              <a:t>  print(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"is not a prime number")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528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Prime Number </a:t>
            </a:r>
            <a:r>
              <a:rPr lang="ko-KR" altLang="en-US" dirty="0"/>
              <a:t>확인</a:t>
            </a:r>
            <a:r>
              <a:rPr lang="en-US" altLang="ko-KR" dirty="0"/>
              <a:t>,  </a:t>
            </a:r>
            <a:r>
              <a:rPr lang="en-US" altLang="ko-KR" dirty="0" err="1"/>
              <a:t>for~else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3" y="3312319"/>
            <a:ext cx="3098800" cy="1676400"/>
          </a:xfr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50" y="2234102"/>
            <a:ext cx="5696846" cy="426729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97418" y="2380656"/>
            <a:ext cx="4744852" cy="2800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prime number </a:t>
            </a:r>
            <a:r>
              <a:rPr lang="ko-KR" altLang="en-US" sz="1600" dirty="0">
                <a:ea typeface="맑은 고딕" panose="020B0503020000020004" pitchFamily="50" charset="-127"/>
              </a:rPr>
              <a:t>여부 확인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a positive integer :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 :</a:t>
            </a:r>
          </a:p>
          <a:p>
            <a:r>
              <a:rPr lang="en-US" altLang="ko-KR" sz="1600" dirty="0"/>
              <a:t>  if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%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0:</a:t>
            </a:r>
          </a:p>
          <a:p>
            <a:r>
              <a:rPr lang="en-US" altLang="ko-KR" sz="1600" dirty="0"/>
              <a:t>       print(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"is not a prime number")</a:t>
            </a:r>
          </a:p>
          <a:p>
            <a:r>
              <a:rPr lang="en-US" altLang="ko-KR" sz="1600" dirty="0"/>
              <a:t>       break</a:t>
            </a:r>
          </a:p>
          <a:p>
            <a:r>
              <a:rPr lang="en-US" altLang="ko-KR" sz="1600" dirty="0"/>
              <a:t> else:</a:t>
            </a:r>
          </a:p>
          <a:p>
            <a:r>
              <a:rPr lang="en-US" altLang="ko-KR" sz="1600" dirty="0"/>
              <a:t>       print(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"is a prime number")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892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코드에 </a:t>
            </a:r>
            <a:r>
              <a:rPr lang="en-US" altLang="ko-KR" dirty="0"/>
              <a:t>break </a:t>
            </a:r>
            <a:r>
              <a:rPr lang="ko-KR" altLang="en-US" dirty="0"/>
              <a:t>있는</a:t>
            </a:r>
            <a:r>
              <a:rPr lang="en-US" altLang="ko-KR" dirty="0"/>
              <a:t> </a:t>
            </a:r>
            <a:r>
              <a:rPr lang="ko-KR" altLang="en-US" dirty="0"/>
              <a:t>경우와</a:t>
            </a:r>
            <a:r>
              <a:rPr lang="en-US" altLang="ko-KR" dirty="0"/>
              <a:t>,</a:t>
            </a:r>
            <a:r>
              <a:rPr lang="ko-KR" altLang="en-US" dirty="0"/>
              <a:t> 없는 경우 출력</a:t>
            </a:r>
            <a:r>
              <a:rPr lang="en-US" altLang="ko-KR" dirty="0"/>
              <a:t> </a:t>
            </a:r>
            <a:r>
              <a:rPr lang="ko-KR" altLang="en-US" dirty="0"/>
              <a:t>결과를 쓰시오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573194" y="2954438"/>
            <a:ext cx="4907993" cy="275302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845085" y="3139660"/>
            <a:ext cx="4515522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sum=0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 10) :</a:t>
            </a:r>
          </a:p>
          <a:p>
            <a:r>
              <a:rPr lang="en-US" altLang="ko-KR" sz="1600" dirty="0"/>
              <a:t>  if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% 3 == 0:</a:t>
            </a:r>
          </a:p>
          <a:p>
            <a:r>
              <a:rPr lang="en-US" altLang="ko-KR" sz="1600" dirty="0"/>
              <a:t>       sum = sum +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en-US" altLang="ko-KR" sz="1600" dirty="0">
                <a:solidFill>
                  <a:srgbClr val="FF0000"/>
                </a:solidFill>
              </a:rPr>
              <a:t>break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print(“sum = “, sum)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71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있을 때</a:t>
            </a:r>
            <a:r>
              <a:rPr lang="en-US" altLang="ko-KR" dirty="0"/>
              <a:t>: 3</a:t>
            </a:r>
            <a:r>
              <a:rPr lang="ko-KR" altLang="en-US" dirty="0"/>
              <a:t>의 배수 </a:t>
            </a:r>
            <a:r>
              <a:rPr lang="en-US" altLang="ko-KR" dirty="0"/>
              <a:t>3</a:t>
            </a:r>
            <a:r>
              <a:rPr lang="ko-KR" altLang="en-US" dirty="0"/>
              <a:t>을 만나면 더하고 </a:t>
            </a:r>
            <a:r>
              <a:rPr lang="ko-KR" altLang="en-US" dirty="0" err="1"/>
              <a:t>반복문</a:t>
            </a:r>
            <a:r>
              <a:rPr lang="ko-KR" altLang="en-US" dirty="0"/>
              <a:t> 종료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break </a:t>
            </a:r>
            <a:r>
              <a:rPr lang="ko-KR" altLang="en-US" dirty="0"/>
              <a:t>없을 때</a:t>
            </a:r>
            <a:r>
              <a:rPr lang="en-US" altLang="ko-KR" dirty="0"/>
              <a:t>: 3</a:t>
            </a:r>
            <a:r>
              <a:rPr lang="ko-KR" altLang="en-US" dirty="0"/>
              <a:t>의 배수 </a:t>
            </a:r>
            <a:r>
              <a:rPr lang="en-US" altLang="ko-KR" dirty="0"/>
              <a:t>3 + 6 + 9 =18 </a:t>
            </a:r>
            <a:r>
              <a:rPr lang="ko-KR" altLang="en-US" dirty="0"/>
              <a:t>더해져서 출력</a:t>
            </a:r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35" y="2584659"/>
            <a:ext cx="1929107" cy="672945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35" y="4261316"/>
            <a:ext cx="2026088" cy="68247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3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58722" y="1900892"/>
            <a:ext cx="5119417" cy="33534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53281" y="2045362"/>
            <a:ext cx="502485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맞는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패스워드를 입력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할 때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까지 반복하기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pwd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????</a:t>
            </a:r>
            <a:r>
              <a:rPr lang="en-US" altLang="ko-KR" sz="1600" dirty="0"/>
              <a:t>"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pwd</a:t>
            </a:r>
            <a:r>
              <a:rPr lang="en-US" altLang="ko-KR" sz="1600" dirty="0">
                <a:ea typeface="맑은 고딕" panose="020B0503020000020004" pitchFamily="50" charset="-127"/>
              </a:rPr>
              <a:t> !=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1234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pwd</a:t>
            </a:r>
            <a:r>
              <a:rPr lang="en-US" altLang="ko-KR" sz="1600" dirty="0">
                <a:ea typeface="맑은 고딕" panose="020B0503020000020004" pitchFamily="50" charset="-127"/>
              </a:rPr>
              <a:t> = input (</a:t>
            </a:r>
            <a:r>
              <a:rPr lang="en-US" altLang="ko-KR" sz="1600" dirty="0"/>
              <a:t>"</a:t>
            </a:r>
            <a:r>
              <a:rPr lang="ko-KR" altLang="en-US" sz="1600" dirty="0">
                <a:ea typeface="맑은 고딕" panose="020B0503020000020004" pitchFamily="50" charset="-127"/>
              </a:rPr>
              <a:t>비밀번호를 입력하세요 </a:t>
            </a:r>
            <a:r>
              <a:rPr lang="en-US" altLang="ko-KR" sz="1600" dirty="0">
                <a:ea typeface="맑은 고딕" panose="020B0503020000020004" pitchFamily="50" charset="-127"/>
              </a:rPr>
              <a:t>: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27" y="4455184"/>
            <a:ext cx="2962688" cy="1495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54985" y="376534"/>
            <a:ext cx="8118311" cy="1325563"/>
          </a:xfrm>
        </p:spPr>
        <p:txBody>
          <a:bodyPr/>
          <a:lstStyle/>
          <a:p>
            <a:r>
              <a:rPr lang="en-US" altLang="ko-KR" sz="3200" dirty="0"/>
              <a:t>while</a:t>
            </a:r>
            <a:r>
              <a:rPr lang="ko-KR" altLang="en-US" sz="3200" dirty="0"/>
              <a:t>문을 사용</a:t>
            </a:r>
            <a:r>
              <a:rPr lang="en-US" altLang="ko-KR" sz="3200" dirty="0"/>
              <a:t>, </a:t>
            </a:r>
            <a:r>
              <a:rPr lang="ko-KR" altLang="en-US" sz="3200" dirty="0"/>
              <a:t>원하는 값 입력 받기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94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break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ko-KR" altLang="en-US" dirty="0"/>
              <a:t>반복문에서 벗어나도록 중단시킴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158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문에서 </a:t>
            </a:r>
            <a:r>
              <a:rPr lang="en-US" altLang="ko-KR" dirty="0"/>
              <a:t>break</a:t>
            </a:r>
            <a:r>
              <a:rPr lang="ko-KR" altLang="en-US" dirty="0"/>
              <a:t>를 만나면 어떤 일이 발생하는지 설명하시오</a:t>
            </a:r>
            <a:endParaRPr lang="en-US" altLang="ko-KR" dirty="0"/>
          </a:p>
          <a:p>
            <a:r>
              <a:rPr lang="ko-KR" altLang="en-US" dirty="0"/>
              <a:t>소수를 확인하는 구문에서 </a:t>
            </a:r>
            <a:r>
              <a:rPr lang="en-US" altLang="ko-KR" dirty="0"/>
              <a:t>break</a:t>
            </a:r>
            <a:r>
              <a:rPr lang="ko-KR" altLang="en-US" dirty="0"/>
              <a:t>를 사용하는데 사용하지 않을 때와 어떤 차이가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864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For else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r>
              <a:rPr lang="en-US" altLang="ko-KR" sz="4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8EA596DF-3EB9-57D7-F70D-86CED0C0F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016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~ else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~ else</a:t>
            </a:r>
            <a:r>
              <a:rPr lang="ko-KR" altLang="en-US" dirty="0"/>
              <a:t>문 사용</a:t>
            </a:r>
            <a:r>
              <a:rPr lang="en-US" altLang="ko-KR" dirty="0"/>
              <a:t> </a:t>
            </a:r>
            <a:r>
              <a:rPr lang="ko-KR" altLang="en-US" dirty="0"/>
              <a:t>조건 알아가기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72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for~else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m=997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n in range(2, m):</a:t>
            </a:r>
          </a:p>
          <a:p>
            <a:r>
              <a:rPr lang="en-US" altLang="ko-KR" sz="1600" dirty="0"/>
              <a:t>   if </a:t>
            </a:r>
            <a:r>
              <a:rPr lang="en-US" altLang="ko-KR" sz="1600" dirty="0" err="1"/>
              <a:t>m%n</a:t>
            </a:r>
            <a:r>
              <a:rPr lang="en-US" altLang="ko-KR" sz="1600" dirty="0"/>
              <a:t>==0: </a:t>
            </a:r>
          </a:p>
          <a:p>
            <a:r>
              <a:rPr lang="en-US" altLang="ko-KR" sz="1600" dirty="0"/>
              <a:t>      print(</a:t>
            </a:r>
            <a:r>
              <a:rPr lang="en-US" altLang="ko-KR" sz="1600" dirty="0" err="1"/>
              <a:t>m,'is</a:t>
            </a:r>
            <a:r>
              <a:rPr lang="en-US" altLang="ko-KR" sz="1600" dirty="0"/>
              <a:t> not a prime')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break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ko-KR" sz="1600" dirty="0"/>
              <a:t>   print(</a:t>
            </a:r>
            <a:r>
              <a:rPr lang="en-US" altLang="ko-KR" sz="1600" dirty="0" err="1"/>
              <a:t>m,'is</a:t>
            </a:r>
            <a:r>
              <a:rPr lang="en-US" altLang="ko-KR" sz="1600" dirty="0"/>
              <a:t> a prime number!')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836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for~else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range(11, 20):</a:t>
            </a:r>
          </a:p>
          <a:p>
            <a:r>
              <a:rPr lang="en-US" altLang="ko-KR" sz="1600" dirty="0"/>
              <a:t>    for j in range(2,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% j == 0:</a:t>
            </a:r>
          </a:p>
          <a:p>
            <a:r>
              <a:rPr lang="en-US" altLang="ko-KR" sz="1600" dirty="0"/>
              <a:t>        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'</a:t>
            </a:r>
            <a:r>
              <a:rPr lang="ko-KR" altLang="en-US" sz="1600" dirty="0"/>
              <a:t>는</a:t>
            </a:r>
            <a:r>
              <a:rPr lang="en-US" altLang="ko-KR" sz="1600" dirty="0"/>
              <a:t>',  j,  '</a:t>
            </a:r>
            <a:r>
              <a:rPr lang="ko-KR" altLang="en-US" sz="1600" dirty="0"/>
              <a:t>의 배수 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    break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ko-KR" sz="1600" dirty="0"/>
              <a:t>    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'</a:t>
            </a:r>
            <a:r>
              <a:rPr lang="ko-KR" altLang="en-US" sz="1600" dirty="0"/>
              <a:t>는 소수</a:t>
            </a:r>
            <a:r>
              <a:rPr lang="en-US" altLang="ko-KR" sz="1600" dirty="0"/>
              <a:t>')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95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52" y="3115148"/>
            <a:ext cx="2130091" cy="21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11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en-US" altLang="ko-KR" dirty="0"/>
              <a:t>~else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m=997</a:t>
            </a:r>
          </a:p>
          <a:p>
            <a:r>
              <a:rPr lang="en-US" altLang="ko-KR" sz="1600" dirty="0"/>
              <a:t>n=2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n&lt;m:</a:t>
            </a:r>
          </a:p>
          <a:p>
            <a:r>
              <a:rPr lang="en-US" altLang="ko-KR" sz="1600" dirty="0"/>
              <a:t>   if </a:t>
            </a:r>
            <a:r>
              <a:rPr lang="en-US" altLang="ko-KR" sz="1600" dirty="0" err="1"/>
              <a:t>m%n</a:t>
            </a:r>
            <a:r>
              <a:rPr lang="en-US" altLang="ko-KR" sz="1600" dirty="0"/>
              <a:t>==0: </a:t>
            </a:r>
          </a:p>
          <a:p>
            <a:r>
              <a:rPr lang="en-US" altLang="ko-KR" sz="1600" dirty="0"/>
              <a:t>      print(</a:t>
            </a:r>
            <a:r>
              <a:rPr lang="en-US" altLang="ko-KR" sz="1600" dirty="0" err="1"/>
              <a:t>m,'is</a:t>
            </a:r>
            <a:r>
              <a:rPr lang="en-US" altLang="ko-KR" sz="1600" dirty="0"/>
              <a:t> not a prime')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rgbClr val="FF0000"/>
                </a:solidFill>
              </a:rPr>
              <a:t>break</a:t>
            </a:r>
          </a:p>
          <a:p>
            <a:r>
              <a:rPr lang="en-US" altLang="ko-KR" sz="1600" dirty="0"/>
              <a:t>    n += 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ko-KR" sz="1600" dirty="0"/>
              <a:t>   print(</a:t>
            </a:r>
            <a:r>
              <a:rPr lang="en-US" altLang="ko-KR" sz="1600" dirty="0" err="1"/>
              <a:t>m,'is</a:t>
            </a:r>
            <a:r>
              <a:rPr lang="en-US" altLang="ko-KR" sz="1600" dirty="0"/>
              <a:t> a prime number!')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772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en-US" altLang="ko-KR" dirty="0"/>
              <a:t>~else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2" y="1577912"/>
            <a:ext cx="3929904" cy="373766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n=3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n &gt;= 0:</a:t>
            </a:r>
          </a:p>
          <a:p>
            <a:r>
              <a:rPr lang="en-US" altLang="ko-KR" sz="1600" dirty="0"/>
              <a:t>    m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(input("Enter a integer :"))</a:t>
            </a:r>
          </a:p>
          <a:p>
            <a:r>
              <a:rPr lang="en-US" altLang="ko-KR" sz="1600" dirty="0"/>
              <a:t>    if m == 0: break</a:t>
            </a:r>
          </a:p>
          <a:p>
            <a:r>
              <a:rPr lang="en-US" altLang="ko-KR" sz="1600" dirty="0"/>
              <a:t>    n = n - 1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ko-KR" sz="1600" dirty="0"/>
              <a:t>    print('4 inputs </a:t>
            </a:r>
            <a:r>
              <a:rPr lang="en-US" altLang="ko-KR" sz="1600" dirty="0" err="1"/>
              <a:t>compelete</a:t>
            </a:r>
            <a:r>
              <a:rPr lang="en-US" altLang="ko-KR" sz="1600" dirty="0"/>
              <a:t>')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733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 err="1"/>
              <a:t>num</a:t>
            </a:r>
            <a:r>
              <a:rPr lang="en-US" altLang="ko-KR" dirty="0"/>
              <a:t> = [ 1, 3, 9, 2, 11 ]</a:t>
            </a:r>
          </a:p>
          <a:p>
            <a:r>
              <a:rPr lang="ko-KR" altLang="en-US" dirty="0"/>
              <a:t>위 리스트에 </a:t>
            </a:r>
            <a:r>
              <a:rPr lang="en-US" altLang="ko-KR" dirty="0"/>
              <a:t>12</a:t>
            </a:r>
            <a:r>
              <a:rPr lang="ko-KR" altLang="en-US" dirty="0"/>
              <a:t>보다 큰 수가 있으면 그 수를 보여주고</a:t>
            </a:r>
            <a:r>
              <a:rPr lang="en-US" altLang="ko-KR" dirty="0"/>
              <a:t>, </a:t>
            </a:r>
            <a:r>
              <a:rPr lang="ko-KR" altLang="en-US" dirty="0"/>
              <a:t>없으면 없다고 확인하는 코드를 </a:t>
            </a:r>
            <a:r>
              <a:rPr lang="en-US" altLang="ko-KR" dirty="0"/>
              <a:t>for ~ else </a:t>
            </a:r>
            <a:r>
              <a:rPr lang="ko-KR" altLang="en-US" dirty="0"/>
              <a:t>문을 사용하여 만드시오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722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2" y="1577912"/>
            <a:ext cx="3929904" cy="320510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  = [1, 3, 9, 2, 11]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d in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if d &gt; 12:</a:t>
            </a:r>
          </a:p>
          <a:p>
            <a:r>
              <a:rPr lang="en-US" altLang="ko-KR" sz="1600" dirty="0"/>
              <a:t>        print('12</a:t>
            </a:r>
            <a:r>
              <a:rPr lang="ko-KR" altLang="en-US" sz="1600" dirty="0"/>
              <a:t>보다 큰 수 발견 </a:t>
            </a:r>
            <a:r>
              <a:rPr lang="en-US" altLang="ko-KR" sz="1600" dirty="0"/>
              <a:t>:', d)</a:t>
            </a:r>
          </a:p>
          <a:p>
            <a:r>
              <a:rPr lang="en-US" altLang="ko-KR" sz="1600" dirty="0"/>
              <a:t>    	break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    print('12</a:t>
            </a:r>
            <a:r>
              <a:rPr lang="ko-KR" altLang="en-US" sz="1600" dirty="0"/>
              <a:t>보다 큰 수는 없음</a:t>
            </a:r>
            <a:r>
              <a:rPr lang="en-US" altLang="ko-KR" sz="1600" dirty="0"/>
              <a:t>')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60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6373</TotalTime>
  <Words>5566</Words>
  <Application>Microsoft Office PowerPoint</Application>
  <PresentationFormat>화면 슬라이드 쇼(4:3)</PresentationFormat>
  <Paragraphs>1155</Paragraphs>
  <Slides>126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126</vt:i4>
      </vt:variant>
    </vt:vector>
  </HeadingPairs>
  <TitlesOfParts>
    <vt:vector size="132" baseType="lpstr">
      <vt:lpstr>맑은 고딕</vt:lpstr>
      <vt:lpstr>함초롬바탕</vt:lpstr>
      <vt:lpstr>Century Gothic</vt:lpstr>
      <vt:lpstr>Wingdings</vt:lpstr>
      <vt:lpstr>Wingdings 3</vt:lpstr>
      <vt:lpstr>이온</vt:lpstr>
      <vt:lpstr>while 연습하기 5주차_01_01</vt:lpstr>
      <vt:lpstr>학습목표</vt:lpstr>
      <vt:lpstr>반복문의 흐름</vt:lpstr>
      <vt:lpstr>연습문제 1</vt:lpstr>
      <vt:lpstr>연습문제 1, 코드</vt:lpstr>
      <vt:lpstr>연습문제 2</vt:lpstr>
      <vt:lpstr>연습문제 2, 코드</vt:lpstr>
      <vt:lpstr>while문을 사용, 원하는 값 입력 받기 1</vt:lpstr>
      <vt:lpstr>while문을 사용, 원하는 값 입력 받기 2</vt:lpstr>
      <vt:lpstr>연습문제 3</vt:lpstr>
      <vt:lpstr>연습문제 3, 코드</vt:lpstr>
      <vt:lpstr>강의 요약</vt:lpstr>
      <vt:lpstr>목표 달성 질문</vt:lpstr>
      <vt:lpstr>감사합니다</vt:lpstr>
      <vt:lpstr>while, 2가지 조건 쓰기 5주차_01_02</vt:lpstr>
      <vt:lpstr>학습목표</vt:lpstr>
      <vt:lpstr>비밀번호와 최대 입력 횟수 확인하기</vt:lpstr>
      <vt:lpstr>조건 쓰기</vt:lpstr>
      <vt:lpstr>연습문제 1-1</vt:lpstr>
      <vt:lpstr>연습문제 1-2</vt:lpstr>
      <vt:lpstr>연습문제 2</vt:lpstr>
      <vt:lpstr>연습문제 2, 답안 </vt:lpstr>
      <vt:lpstr>연습문제 3</vt:lpstr>
      <vt:lpstr>연습문제 3, 답안 </vt:lpstr>
      <vt:lpstr>연습문제 4</vt:lpstr>
      <vt:lpstr>연습문제 4, 답안 </vt:lpstr>
      <vt:lpstr>강의 요약</vt:lpstr>
      <vt:lpstr>목표 달성 질문</vt:lpstr>
      <vt:lpstr>for() 연습하기 5주차_02_01</vt:lpstr>
      <vt:lpstr>학습목표</vt:lpstr>
      <vt:lpstr>for(), while() 표현하기 1</vt:lpstr>
      <vt:lpstr>for(), while() 표현하기 2</vt:lpstr>
      <vt:lpstr>연습문제 1</vt:lpstr>
      <vt:lpstr>연습문제 1, 코드</vt:lpstr>
      <vt:lpstr>연습문제 2</vt:lpstr>
      <vt:lpstr>연습문제 2, 코드</vt:lpstr>
      <vt:lpstr>연습문제3</vt:lpstr>
      <vt:lpstr>연습문제 3, 코드</vt:lpstr>
      <vt:lpstr>연습문제 4</vt:lpstr>
      <vt:lpstr>연습문제 4, 코드</vt:lpstr>
      <vt:lpstr>강의 요약</vt:lpstr>
      <vt:lpstr>목표 달성 질문</vt:lpstr>
      <vt:lpstr>range 함수, in 함수 5주차_02_02</vt:lpstr>
      <vt:lpstr>학습목표</vt:lpstr>
      <vt:lpstr>range() 함수 1</vt:lpstr>
      <vt:lpstr>range() 함수 2</vt:lpstr>
      <vt:lpstr>in 함수</vt:lpstr>
      <vt:lpstr>in 함수</vt:lpstr>
      <vt:lpstr>for문 활용 1</vt:lpstr>
      <vt:lpstr>for문 활용 2</vt:lpstr>
      <vt:lpstr>for문 활용 3</vt:lpstr>
      <vt:lpstr>for문 활용 4</vt:lpstr>
      <vt:lpstr>for문 활용 5</vt:lpstr>
      <vt:lpstr>연습문제 1</vt:lpstr>
      <vt:lpstr>연습문제 1, 코드</vt:lpstr>
      <vt:lpstr>연습문제 2</vt:lpstr>
      <vt:lpstr>연습문제 2, 코드</vt:lpstr>
      <vt:lpstr>강의 요약</vt:lpstr>
      <vt:lpstr>목표 달성 질문</vt:lpstr>
      <vt:lpstr>다중 for() 문 5주차_03_01</vt:lpstr>
      <vt:lpstr>학습목표</vt:lpstr>
      <vt:lpstr>다중 for문 </vt:lpstr>
      <vt:lpstr>다중 for() 문 실행 과정</vt:lpstr>
      <vt:lpstr>다중 for문(nested for) </vt:lpstr>
      <vt:lpstr>다중 for문 예제 1</vt:lpstr>
      <vt:lpstr>다중 for문 예제 2</vt:lpstr>
      <vt:lpstr>무엇이 출력 될까?</vt:lpstr>
      <vt:lpstr>무엇이 출력 될까? , 답안</vt:lpstr>
      <vt:lpstr>무엇이 출력 될까?</vt:lpstr>
      <vt:lpstr>무엇이 출력 될까?, 답안</vt:lpstr>
      <vt:lpstr>무엇이 출력 될까?</vt:lpstr>
      <vt:lpstr>무엇이 출력 될까? 답안</vt:lpstr>
      <vt:lpstr>무엇이 출력 될까?</vt:lpstr>
      <vt:lpstr>무엇이 출력 될까?, 답안</vt:lpstr>
      <vt:lpstr>강의 요약</vt:lpstr>
      <vt:lpstr>목표 달성 질문</vt:lpstr>
      <vt:lpstr> break 이해와 활용 5주차_03_02</vt:lpstr>
      <vt:lpstr>학습목표</vt:lpstr>
      <vt:lpstr>break문</vt:lpstr>
      <vt:lpstr>break문 예제 1</vt:lpstr>
      <vt:lpstr>break문 예제 2</vt:lpstr>
      <vt:lpstr>break문 예제 3</vt:lpstr>
      <vt:lpstr>break문 연습문제</vt:lpstr>
      <vt:lpstr>break문 연습문제 코드</vt:lpstr>
      <vt:lpstr>Prime Number 확인 과정</vt:lpstr>
      <vt:lpstr>Prime Number 확인 </vt:lpstr>
      <vt:lpstr>Prime Number 확인,  for~else </vt:lpstr>
      <vt:lpstr>연습문제 1</vt:lpstr>
      <vt:lpstr>연습문제 1, 결과 </vt:lpstr>
      <vt:lpstr>강의 요약</vt:lpstr>
      <vt:lpstr>목표 달성 질문</vt:lpstr>
      <vt:lpstr>For else 활용 5주차_03_03</vt:lpstr>
      <vt:lpstr>학습목표</vt:lpstr>
      <vt:lpstr>for~else 예제 1</vt:lpstr>
      <vt:lpstr>for~else 예제 2</vt:lpstr>
      <vt:lpstr>while ~else 예제 1 </vt:lpstr>
      <vt:lpstr>while ~else 예제 2 </vt:lpstr>
      <vt:lpstr>연습문제 1</vt:lpstr>
      <vt:lpstr>연습문제 1, 코드</vt:lpstr>
      <vt:lpstr>강의 요약</vt:lpstr>
      <vt:lpstr>목표 달성 질문</vt:lpstr>
      <vt:lpstr>bubble sort 5주차_03_04</vt:lpstr>
      <vt:lpstr>학습목표</vt:lpstr>
      <vt:lpstr>Bubble sort</vt:lpstr>
      <vt:lpstr>Bubble sort, 점점 크게 정렬</vt:lpstr>
      <vt:lpstr>Bubble sort, 점점 작게 정열 이미 자리가 정해진 아이템은 제외하고 비교 </vt:lpstr>
      <vt:lpstr>Bubble sort 예제, 점점 크게</vt:lpstr>
      <vt:lpstr>Bubble sort 연습문제</vt:lpstr>
      <vt:lpstr>Bubble sort 코드</vt:lpstr>
      <vt:lpstr>연습문제 1, 문제와 결과</vt:lpstr>
      <vt:lpstr>강의 요약</vt:lpstr>
      <vt:lpstr>목표 달성 질문</vt:lpstr>
      <vt:lpstr>다중 for 연습하기 5주차_03_05</vt:lpstr>
      <vt:lpstr>학습목표</vt:lpstr>
      <vt:lpstr>연습문제 1</vt:lpstr>
      <vt:lpstr>연습문제 1, 코드와 결과</vt:lpstr>
      <vt:lpstr>연습문제 2</vt:lpstr>
      <vt:lpstr>연습문제 2, 코드와 결과</vt:lpstr>
      <vt:lpstr>연습문제 3</vt:lpstr>
      <vt:lpstr>연습문제 3, 코드와 결과</vt:lpstr>
      <vt:lpstr>연습문제 4</vt:lpstr>
      <vt:lpstr>연습문제 4, 코드와 결과 </vt:lpstr>
      <vt:lpstr>연습문제 5</vt:lpstr>
      <vt:lpstr>연습문제 5, 코드와 결과 </vt:lpstr>
      <vt:lpstr>강의 요약</vt:lpstr>
      <vt:lpstr>목표 달성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Sang Hoon Lee</cp:lastModifiedBy>
  <cp:revision>428</cp:revision>
  <dcterms:created xsi:type="dcterms:W3CDTF">2015-11-07T02:06:58Z</dcterms:created>
  <dcterms:modified xsi:type="dcterms:W3CDTF">2024-09-29T15:10:32Z</dcterms:modified>
</cp:coreProperties>
</file>