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0"/>
  </p:notesMasterIdLst>
  <p:sldIdLst>
    <p:sldId id="601" r:id="rId2"/>
    <p:sldId id="602" r:id="rId3"/>
    <p:sldId id="603" r:id="rId4"/>
    <p:sldId id="604" r:id="rId5"/>
    <p:sldId id="605" r:id="rId6"/>
    <p:sldId id="606" r:id="rId7"/>
    <p:sldId id="607" r:id="rId8"/>
    <p:sldId id="608" r:id="rId9"/>
    <p:sldId id="609" r:id="rId10"/>
    <p:sldId id="610" r:id="rId11"/>
    <p:sldId id="611" r:id="rId12"/>
    <p:sldId id="612" r:id="rId13"/>
    <p:sldId id="613" r:id="rId14"/>
    <p:sldId id="614" r:id="rId15"/>
    <p:sldId id="615" r:id="rId16"/>
    <p:sldId id="616" r:id="rId17"/>
    <p:sldId id="617" r:id="rId18"/>
    <p:sldId id="61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2023-01-24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5459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518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634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4453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0162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756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2699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465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820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9599-F66F-4A91-B870-AC2AF060A082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27F22-ABBE-49CD-BFD7-52C0A2CA1932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F9BD-F19E-4142-9B1E-B21F8673EC89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E6F2-0517-457D-A78C-C0290055742A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C370-5964-4853-83DC-3346434C8604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BA82-59A1-493B-89F7-46C6EB626DDA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2223-5183-4C3F-8A3C-5D4622FC811F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C4D13-74E0-46B6-A44A-BD3BDD370202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29C5-6FF0-4F1C-B926-9AA01B98B6FD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139A6-623C-4CF4-B2A6-16CA60D4C473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7FC4D-4B7B-4076-9A3C-7AF91263751E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ED-9711-4845-880A-FEAE2147B562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DD67-CF05-4AD6-83E1-71E50AF07871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30EC-6486-452C-8918-A1E71FF61220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83B8-4282-4AF0-A82B-31393416C5F9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83B0-A1C8-496E-BC11-8DE58C361E8E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8BE8-FBB1-4208-848C-757E6425DA99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B178EED-8B01-41B4-8D1A-2C4FB0A82F93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4875916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다중</a:t>
            </a:r>
            <a:r>
              <a:rPr lang="en-US" altLang="ko-KR" sz="4400" b="1" dirty="0">
                <a:solidFill>
                  <a:schemeClr val="bg1"/>
                </a:solidFill>
              </a:rPr>
              <a:t> for() </a:t>
            </a:r>
            <a:r>
              <a:rPr lang="ko-KR" altLang="en-US" sz="4400" b="1" dirty="0">
                <a:solidFill>
                  <a:schemeClr val="bg1"/>
                </a:solidFill>
              </a:rPr>
              <a:t>문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5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_03_01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23763" y="4852761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033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무엇이 출력 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836903" y="1690689"/>
            <a:ext cx="3073616" cy="308559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967069" y="1838521"/>
            <a:ext cx="2229703" cy="2062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 a</a:t>
            </a:r>
            <a:r>
              <a:rPr lang="ko-KR" altLang="en-US" sz="1600" dirty="0">
                <a:ea typeface="맑은 고딕" panose="020B0503020000020004" pitchFamily="50" charset="-127"/>
              </a:rPr>
              <a:t>의 값은 무엇인가</a:t>
            </a:r>
            <a:r>
              <a:rPr lang="en-US" altLang="ko-KR" sz="1600" dirty="0">
                <a:ea typeface="맑은 고딕" panose="020B0503020000020004" pitchFamily="50" charset="-127"/>
              </a:rPr>
              <a:t>?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a=0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for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in range(10)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a=a+1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for j in range(10)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a=a+1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print(a)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804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무엇이 출력 될까</a:t>
            </a:r>
            <a:r>
              <a:rPr lang="en-US" altLang="ko-KR" dirty="0"/>
              <a:t>?, </a:t>
            </a:r>
            <a:r>
              <a:rPr lang="ko-KR" altLang="en-US" dirty="0"/>
              <a:t>답안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790408" y="1690689"/>
            <a:ext cx="2983924" cy="304668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920574" y="1804438"/>
            <a:ext cx="2229703" cy="2062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 a</a:t>
            </a:r>
            <a:r>
              <a:rPr lang="ko-KR" altLang="en-US" sz="1600" dirty="0">
                <a:ea typeface="맑은 고딕" panose="020B0503020000020004" pitchFamily="50" charset="-127"/>
              </a:rPr>
              <a:t>의 값은 무엇인가</a:t>
            </a:r>
            <a:r>
              <a:rPr lang="en-US" altLang="ko-KR" sz="1600" dirty="0">
                <a:ea typeface="맑은 고딕" panose="020B0503020000020004" pitchFamily="50" charset="-127"/>
              </a:rPr>
              <a:t>?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a=0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for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in range(10)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a=a+1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for j in range(10)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a=a+1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print(a) </a:t>
            </a: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030" y="3609286"/>
            <a:ext cx="1435743" cy="112808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544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무엇이 출력 될까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36903" y="1690689"/>
            <a:ext cx="4007150" cy="250346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967069" y="1838521"/>
            <a:ext cx="3559589" cy="2062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 a</a:t>
            </a:r>
            <a:r>
              <a:rPr lang="ko-KR" altLang="en-US" sz="1600" dirty="0">
                <a:ea typeface="맑은 고딕" panose="020B0503020000020004" pitchFamily="50" charset="-127"/>
              </a:rPr>
              <a:t>의 값은 무엇인가</a:t>
            </a:r>
            <a:r>
              <a:rPr lang="en-US" altLang="ko-KR" sz="1600" dirty="0">
                <a:ea typeface="맑은 고딕" panose="020B0503020000020004" pitchFamily="50" charset="-127"/>
              </a:rPr>
              <a:t>?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a=0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for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in range(2, 10)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a=</a:t>
            </a:r>
            <a:r>
              <a:rPr lang="en-US" altLang="ko-KR" sz="1600" dirty="0" err="1">
                <a:ea typeface="맑은 고딕" panose="020B0503020000020004" pitchFamily="50" charset="-127"/>
              </a:rPr>
              <a:t>a+i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for j in range(10, 1, -2)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a=</a:t>
            </a:r>
            <a:r>
              <a:rPr lang="en-US" altLang="ko-KR" sz="1600" dirty="0" err="1">
                <a:ea typeface="맑은 고딕" panose="020B0503020000020004" pitchFamily="50" charset="-127"/>
              </a:rPr>
              <a:t>a+j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print(a)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970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무엇이 출력 될까</a:t>
            </a:r>
            <a:r>
              <a:rPr lang="en-US" altLang="ko-KR" dirty="0"/>
              <a:t>?</a:t>
            </a:r>
            <a:r>
              <a:rPr lang="ko-KR" altLang="en-US" dirty="0"/>
              <a:t> 답안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7" name="내용 개체 틀 6" descr="텍스트, 음악이(가) 표시된 사진&#10;&#10;자동 생성된 설명">
            <a:extLst>
              <a:ext uri="{FF2B5EF4-FFF2-40B4-BE49-F238E27FC236}">
                <a16:creationId xmlns:a16="http://schemas.microsoft.com/office/drawing/2014/main" id="{00D1E7B4-14BD-D64D-9A18-C75DBB9A9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246" y="1690689"/>
            <a:ext cx="2160044" cy="945019"/>
          </a:xfr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36903" y="1690689"/>
            <a:ext cx="4007150" cy="250346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967069" y="1838521"/>
            <a:ext cx="3559589" cy="2062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 a</a:t>
            </a:r>
            <a:r>
              <a:rPr lang="ko-KR" altLang="en-US" sz="1600" dirty="0">
                <a:ea typeface="맑은 고딕" panose="020B0503020000020004" pitchFamily="50" charset="-127"/>
              </a:rPr>
              <a:t>의 값은 무엇인가</a:t>
            </a:r>
            <a:r>
              <a:rPr lang="en-US" altLang="ko-KR" sz="1600" dirty="0">
                <a:ea typeface="맑은 고딕" panose="020B0503020000020004" pitchFamily="50" charset="-127"/>
              </a:rPr>
              <a:t>?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a=0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for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in range(2, 10)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a=</a:t>
            </a:r>
            <a:r>
              <a:rPr lang="en-US" altLang="ko-KR" sz="1600" dirty="0" err="1">
                <a:ea typeface="맑은 고딕" panose="020B0503020000020004" pitchFamily="50" charset="-127"/>
              </a:rPr>
              <a:t>a+i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for j in range(10, 1, -2)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a=</a:t>
            </a:r>
            <a:r>
              <a:rPr lang="en-US" altLang="ko-KR" sz="1600" dirty="0" err="1">
                <a:ea typeface="맑은 고딕" panose="020B0503020000020004" pitchFamily="50" charset="-127"/>
              </a:rPr>
              <a:t>a+j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print(a)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1AC506C-D0BF-0947-947B-D2CC5EAA7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769101"/>
              </p:ext>
            </p:extLst>
          </p:nvPr>
        </p:nvGraphicFramePr>
        <p:xfrm>
          <a:off x="5052306" y="3155314"/>
          <a:ext cx="2976878" cy="3017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488439">
                  <a:extLst>
                    <a:ext uri="{9D8B030D-6E8A-4147-A177-3AD203B41FA5}">
                      <a16:colId xmlns:a16="http://schemas.microsoft.com/office/drawing/2014/main" val="2037054249"/>
                    </a:ext>
                  </a:extLst>
                </a:gridCol>
                <a:gridCol w="1488439">
                  <a:extLst>
                    <a:ext uri="{9D8B030D-6E8A-4147-A177-3AD203B41FA5}">
                      <a16:colId xmlns:a16="http://schemas.microsoft.com/office/drawing/2014/main" val="1948725895"/>
                    </a:ext>
                  </a:extLst>
                </a:gridCol>
              </a:tblGrid>
              <a:tr h="334166">
                <a:tc>
                  <a:txBody>
                    <a:bodyPr/>
                    <a:lstStyle/>
                    <a:p>
                      <a:r>
                        <a:rPr lang="en-US" altLang="ko-Kore-KR" sz="1600" dirty="0" err="1"/>
                        <a:t>i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j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068675"/>
                  </a:ext>
                </a:extLst>
              </a:tr>
              <a:tr h="334166"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2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1</a:t>
                      </a:r>
                      <a:r>
                        <a:rPr lang="en-US" altLang="ko-KR" sz="1600" dirty="0"/>
                        <a:t>0,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8,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6,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4,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2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770946"/>
                  </a:ext>
                </a:extLst>
              </a:tr>
              <a:tr h="334166"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3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</a:t>
                      </a:r>
                      <a:r>
                        <a:rPr lang="en-US" altLang="ko-KR" sz="1600" dirty="0"/>
                        <a:t>0,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8,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6,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4,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2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79829"/>
                  </a:ext>
                </a:extLst>
              </a:tr>
              <a:tr h="334166"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4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</a:t>
                      </a:r>
                      <a:r>
                        <a:rPr lang="en-US" altLang="ko-KR" sz="1600" dirty="0"/>
                        <a:t>0,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8,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6,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4,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2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593"/>
                  </a:ext>
                </a:extLst>
              </a:tr>
              <a:tr h="334166"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5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</a:t>
                      </a:r>
                      <a:r>
                        <a:rPr lang="en-US" altLang="ko-KR" sz="1600" dirty="0"/>
                        <a:t>0,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8,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6,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4,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2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078635"/>
                  </a:ext>
                </a:extLst>
              </a:tr>
              <a:tr h="334166"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6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</a:t>
                      </a:r>
                      <a:r>
                        <a:rPr lang="en-US" altLang="ko-KR" sz="1600" dirty="0"/>
                        <a:t>0,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8,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6,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4,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2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185853"/>
                  </a:ext>
                </a:extLst>
              </a:tr>
              <a:tr h="334166"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7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</a:t>
                      </a:r>
                      <a:r>
                        <a:rPr lang="en-US" altLang="ko-KR" sz="1600" dirty="0"/>
                        <a:t>0,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8,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6,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4,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2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762759"/>
                  </a:ext>
                </a:extLst>
              </a:tr>
              <a:tr h="334166"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8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</a:t>
                      </a:r>
                      <a:r>
                        <a:rPr lang="en-US" altLang="ko-KR" sz="1600" dirty="0"/>
                        <a:t>0,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8,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6,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4,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2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847281"/>
                  </a:ext>
                </a:extLst>
              </a:tr>
              <a:tr h="334166">
                <a:tc>
                  <a:txBody>
                    <a:bodyPr/>
                    <a:lstStyle/>
                    <a:p>
                      <a:r>
                        <a:rPr lang="en-US" altLang="ko-Kore-KR" sz="1600" dirty="0"/>
                        <a:t>9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/>
                        <a:t>1</a:t>
                      </a:r>
                      <a:r>
                        <a:rPr lang="en-US" altLang="ko-KR" sz="1600" dirty="0"/>
                        <a:t>0,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8,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6,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4,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2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65587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219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무엇이 출력 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805906" y="1867703"/>
            <a:ext cx="3621055" cy="258376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970550" y="1977781"/>
            <a:ext cx="3333864" cy="2308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 </a:t>
            </a:r>
            <a:r>
              <a:rPr lang="ko-KR" altLang="en-US" sz="1600" dirty="0">
                <a:ea typeface="맑은 고딕" panose="020B0503020000020004" pitchFamily="50" charset="-127"/>
              </a:rPr>
              <a:t>다음은 무엇이 출력되는가</a:t>
            </a:r>
            <a:r>
              <a:rPr lang="en-US" altLang="ko-KR" sz="1600" dirty="0">
                <a:ea typeface="맑은 고딕" panose="020B0503020000020004" pitchFamily="50" charset="-127"/>
              </a:rPr>
              <a:t>? 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fruit = "banana"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count = 0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for char in fruit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if char == ’a’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count = count + 1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print(count)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358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무엇이 출력 될까</a:t>
            </a:r>
            <a:r>
              <a:rPr lang="en-US" altLang="ko-KR" dirty="0"/>
              <a:t>?, </a:t>
            </a:r>
            <a:r>
              <a:rPr lang="ko-KR" altLang="en-US" dirty="0"/>
              <a:t>답안</a:t>
            </a: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788486" y="1690689"/>
            <a:ext cx="3647327" cy="310504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919574" y="1755712"/>
            <a:ext cx="3333864" cy="2308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j-lt"/>
              </a:rPr>
              <a:t># </a:t>
            </a:r>
            <a:r>
              <a:rPr lang="ko-KR" altLang="en-US" sz="1600" dirty="0">
                <a:latin typeface="+mj-lt"/>
              </a:rPr>
              <a:t>다음은 무엇이 출력되는가</a:t>
            </a:r>
            <a:r>
              <a:rPr lang="en-US" altLang="ko-KR" sz="1600" dirty="0">
                <a:latin typeface="+mj-lt"/>
              </a:rPr>
              <a:t>? </a:t>
            </a:r>
          </a:p>
          <a:p>
            <a:endParaRPr lang="en-US" altLang="ko-KR" sz="1600" dirty="0">
              <a:latin typeface="+mj-lt"/>
            </a:endParaRPr>
          </a:p>
          <a:p>
            <a:r>
              <a:rPr lang="en-US" altLang="ko-KR" sz="1600" dirty="0">
                <a:latin typeface="+mj-lt"/>
              </a:rPr>
              <a:t>fruit = "banana"</a:t>
            </a:r>
          </a:p>
          <a:p>
            <a:r>
              <a:rPr lang="en-US" altLang="ko-KR" sz="1600" dirty="0">
                <a:latin typeface="+mj-lt"/>
              </a:rPr>
              <a:t>count = 0</a:t>
            </a:r>
          </a:p>
          <a:p>
            <a:r>
              <a:rPr lang="en-US" altLang="ko-KR" sz="1600" dirty="0">
                <a:latin typeface="+mj-lt"/>
              </a:rPr>
              <a:t>for char in fruit :</a:t>
            </a:r>
          </a:p>
          <a:p>
            <a:r>
              <a:rPr lang="en-US" altLang="ko-KR" sz="1600" dirty="0">
                <a:latin typeface="+mj-lt"/>
              </a:rPr>
              <a:t>    if char == 'a' :</a:t>
            </a:r>
          </a:p>
          <a:p>
            <a:r>
              <a:rPr lang="en-US" altLang="ko-KR" sz="1600" dirty="0">
                <a:latin typeface="+mj-lt"/>
              </a:rPr>
              <a:t>        count = count + 1</a:t>
            </a:r>
          </a:p>
          <a:p>
            <a:endParaRPr lang="en-US" altLang="ko-KR" sz="1600" dirty="0">
              <a:latin typeface="+mj-lt"/>
            </a:endParaRPr>
          </a:p>
          <a:p>
            <a:r>
              <a:rPr lang="en-US" altLang="ko-KR" sz="1600" dirty="0">
                <a:latin typeface="+mj-lt"/>
              </a:rPr>
              <a:t>print(count)</a:t>
            </a:r>
            <a:endParaRPr lang="en-US" altLang="ko-KR" sz="1600" dirty="0">
              <a:latin typeface="+mj-lt"/>
              <a:ea typeface="맑은 고딕" panose="020B0503020000020004" pitchFamily="50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231" y="2002663"/>
            <a:ext cx="1505133" cy="120167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86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en-US" altLang="ko-KR" dirty="0"/>
              <a:t>for()</a:t>
            </a:r>
            <a:r>
              <a:rPr lang="ko-KR" altLang="en-US" dirty="0"/>
              <a:t>문 이해하기</a:t>
            </a:r>
            <a:endParaRPr lang="en-US" altLang="ko-KR" dirty="0"/>
          </a:p>
          <a:p>
            <a:pPr lvl="1"/>
            <a:r>
              <a:rPr lang="en-US" altLang="ko-KR" dirty="0"/>
              <a:t>for()</a:t>
            </a:r>
            <a:r>
              <a:rPr lang="ko-KR" altLang="en-US" dirty="0"/>
              <a:t> 문 안에 </a:t>
            </a:r>
            <a:r>
              <a:rPr lang="en-US" altLang="ko-KR" dirty="0"/>
              <a:t>for()</a:t>
            </a:r>
            <a:r>
              <a:rPr lang="ko-KR" altLang="en-US" dirty="0"/>
              <a:t>문이 사용되는 것</a:t>
            </a:r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문 결과 쓰기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963386" y="7674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531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en-US" altLang="ko-KR" dirty="0"/>
              <a:t>for</a:t>
            </a:r>
            <a:r>
              <a:rPr lang="ko-KR" altLang="en-US" dirty="0"/>
              <a:t>문은 어떤 구문을 말하는지 설명하시오</a:t>
            </a:r>
            <a:endParaRPr lang="en-US" altLang="ko-KR" dirty="0"/>
          </a:p>
          <a:p>
            <a:r>
              <a:rPr lang="ko-KR" altLang="en-US" dirty="0" smtClean="0"/>
              <a:t>다중 </a:t>
            </a:r>
            <a:r>
              <a:rPr lang="en-US" altLang="ko-KR" dirty="0" smtClean="0"/>
              <a:t>for, </a:t>
            </a:r>
            <a:r>
              <a:rPr lang="ko-KR" altLang="en-US" dirty="0" smtClean="0"/>
              <a:t>사용시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에서 변화하는 값을 기억하는 </a:t>
            </a:r>
            <a:r>
              <a:rPr lang="ko-KR" altLang="en-US" dirty="0" err="1" smtClean="0"/>
              <a:t>변수명은</a:t>
            </a:r>
            <a:r>
              <a:rPr lang="ko-KR" altLang="en-US" dirty="0" smtClean="0"/>
              <a:t> 같은 이름을 사용해도 될까요</a:t>
            </a:r>
            <a:r>
              <a:rPr lang="en-US" altLang="ko-KR" smtClean="0"/>
              <a:t>?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285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주차</a:t>
            </a:r>
            <a:r>
              <a:rPr lang="en-US" altLang="ko-KR" dirty="0"/>
              <a:t>_03_01</a:t>
            </a:r>
            <a:r>
              <a:rPr lang="ko-KR" altLang="en-US" dirty="0"/>
              <a:t> 다중</a:t>
            </a:r>
            <a:r>
              <a:rPr lang="en-US" altLang="ko-KR" dirty="0"/>
              <a:t> for</a:t>
            </a:r>
            <a:r>
              <a:rPr lang="ko-KR" altLang="en-US" dirty="0"/>
              <a:t>문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43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en-US" altLang="ko-KR" dirty="0"/>
              <a:t>for()</a:t>
            </a:r>
            <a:r>
              <a:rPr lang="ko-KR" altLang="en-US" dirty="0"/>
              <a:t>문 이해하기</a:t>
            </a:r>
            <a:endParaRPr lang="en-US" altLang="ko-KR" dirty="0"/>
          </a:p>
          <a:p>
            <a:r>
              <a:rPr lang="en-US" altLang="ko-KR" dirty="0" smtClean="0"/>
              <a:t>for</a:t>
            </a:r>
            <a:r>
              <a:rPr lang="en-US" altLang="ko-KR" dirty="0"/>
              <a:t>()</a:t>
            </a:r>
            <a:r>
              <a:rPr lang="ko-KR" altLang="en-US" dirty="0"/>
              <a:t>문의 출력 결과 써보기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1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다중 </a:t>
            </a:r>
            <a:r>
              <a:rPr lang="en-US" altLang="ko-KR"/>
              <a:t>for</a:t>
            </a:r>
            <a:r>
              <a:rPr lang="ko-KR" altLang="en-US"/>
              <a:t>문 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for() </a:t>
            </a:r>
            <a:r>
              <a:rPr lang="ko-KR" altLang="en-US" dirty="0"/>
              <a:t>문 안에 </a:t>
            </a:r>
            <a:r>
              <a:rPr lang="en-US" altLang="ko-KR" dirty="0"/>
              <a:t>for()</a:t>
            </a:r>
            <a:r>
              <a:rPr lang="ko-KR" altLang="en-US" dirty="0"/>
              <a:t>이 사용되는 것</a:t>
            </a:r>
            <a:endParaRPr lang="en-US" altLang="ko-KR" dirty="0"/>
          </a:p>
          <a:p>
            <a:pPr lvl="1"/>
            <a:r>
              <a:rPr lang="ko-KR" altLang="en-US" dirty="0"/>
              <a:t>아래 예제와 같이 활용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1045453" y="3015596"/>
            <a:ext cx="5135016" cy="316136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41181" y="3064306"/>
            <a:ext cx="486158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 </a:t>
            </a:r>
            <a:r>
              <a:rPr lang="ko-KR" altLang="en-US" sz="1600" dirty="0">
                <a:ea typeface="맑은 고딕" panose="020B0503020000020004" pitchFamily="50" charset="-127"/>
              </a:rPr>
              <a:t>리스트</a:t>
            </a:r>
            <a:r>
              <a:rPr lang="en-US" altLang="ko-KR" sz="1600" dirty="0"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ea typeface="맑은 고딕" panose="020B0503020000020004" pitchFamily="50" charset="-127"/>
              </a:rPr>
              <a:t>처리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/>
              <a:t>fruit = ["apple", "banana", "lemon", "tomato"]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C00000"/>
                </a:solidFill>
              </a:rPr>
              <a:t>for </a:t>
            </a:r>
            <a:r>
              <a:rPr lang="en-US" altLang="ko-KR" sz="1600" dirty="0" err="1">
                <a:solidFill>
                  <a:srgbClr val="C00000"/>
                </a:solidFill>
              </a:rPr>
              <a:t>fr</a:t>
            </a:r>
            <a:r>
              <a:rPr lang="en-US" altLang="ko-KR" sz="1600" dirty="0">
                <a:solidFill>
                  <a:srgbClr val="C00000"/>
                </a:solidFill>
              </a:rPr>
              <a:t> in fruit :</a:t>
            </a:r>
          </a:p>
          <a:p>
            <a:r>
              <a:rPr lang="en-US" altLang="ko-KR" sz="1600" dirty="0"/>
              <a:t>    count = 0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>
                <a:solidFill>
                  <a:srgbClr val="C00000"/>
                </a:solidFill>
              </a:rPr>
              <a:t>for f in </a:t>
            </a:r>
            <a:r>
              <a:rPr lang="en-US" altLang="ko-KR" sz="1600" dirty="0" err="1">
                <a:solidFill>
                  <a:srgbClr val="C00000"/>
                </a:solidFill>
              </a:rPr>
              <a:t>fr</a:t>
            </a:r>
            <a:r>
              <a:rPr lang="en-US" altLang="ko-KR" sz="1600" dirty="0">
                <a:solidFill>
                  <a:srgbClr val="C00000"/>
                </a:solidFill>
              </a:rPr>
              <a:t> :</a:t>
            </a:r>
          </a:p>
          <a:p>
            <a:r>
              <a:rPr lang="en-US" altLang="ko-KR" sz="1600" dirty="0"/>
              <a:t>        print(f) </a:t>
            </a:r>
          </a:p>
          <a:p>
            <a:r>
              <a:rPr lang="en-US" altLang="ko-KR" sz="1600" dirty="0"/>
              <a:t>        count = count + 1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print("</a:t>
            </a:r>
            <a:r>
              <a:rPr lang="ko-KR" altLang="en-US" sz="1600" dirty="0"/>
              <a:t>아이템 수 </a:t>
            </a:r>
            <a:r>
              <a:rPr lang="en-US" altLang="ko-KR" sz="1600" dirty="0"/>
              <a:t>= ", count)</a:t>
            </a:r>
          </a:p>
          <a:p>
            <a:endParaRPr lang="en-US" altLang="ko-KR" sz="1600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439" y="2052925"/>
            <a:ext cx="1330406" cy="3981363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71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en-US" altLang="ko-KR" dirty="0"/>
              <a:t>for() </a:t>
            </a:r>
            <a:r>
              <a:rPr lang="ko-KR" altLang="en-US" dirty="0"/>
              <a:t>문 실행 과정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778849"/>
              </p:ext>
            </p:extLst>
          </p:nvPr>
        </p:nvGraphicFramePr>
        <p:xfrm>
          <a:off x="628650" y="1594271"/>
          <a:ext cx="7886701" cy="504890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68796">
                  <a:extLst>
                    <a:ext uri="{9D8B030D-6E8A-4147-A177-3AD203B41FA5}">
                      <a16:colId xmlns:a16="http://schemas.microsoft.com/office/drawing/2014/main" val="449848877"/>
                    </a:ext>
                  </a:extLst>
                </a:gridCol>
                <a:gridCol w="1035585">
                  <a:extLst>
                    <a:ext uri="{9D8B030D-6E8A-4147-A177-3AD203B41FA5}">
                      <a16:colId xmlns:a16="http://schemas.microsoft.com/office/drawing/2014/main" val="2204727905"/>
                    </a:ext>
                  </a:extLst>
                </a:gridCol>
                <a:gridCol w="1002535">
                  <a:extLst>
                    <a:ext uri="{9D8B030D-6E8A-4147-A177-3AD203B41FA5}">
                      <a16:colId xmlns:a16="http://schemas.microsoft.com/office/drawing/2014/main" val="3070054657"/>
                    </a:ext>
                  </a:extLst>
                </a:gridCol>
                <a:gridCol w="975957">
                  <a:extLst>
                    <a:ext uri="{9D8B030D-6E8A-4147-A177-3AD203B41FA5}">
                      <a16:colId xmlns:a16="http://schemas.microsoft.com/office/drawing/2014/main" val="241739964"/>
                    </a:ext>
                  </a:extLst>
                </a:gridCol>
                <a:gridCol w="975957">
                  <a:extLst>
                    <a:ext uri="{9D8B030D-6E8A-4147-A177-3AD203B41FA5}">
                      <a16:colId xmlns:a16="http://schemas.microsoft.com/office/drawing/2014/main" val="84751615"/>
                    </a:ext>
                  </a:extLst>
                </a:gridCol>
                <a:gridCol w="975957">
                  <a:extLst>
                    <a:ext uri="{9D8B030D-6E8A-4147-A177-3AD203B41FA5}">
                      <a16:colId xmlns:a16="http://schemas.microsoft.com/office/drawing/2014/main" val="3076775232"/>
                    </a:ext>
                  </a:extLst>
                </a:gridCol>
                <a:gridCol w="975957">
                  <a:extLst>
                    <a:ext uri="{9D8B030D-6E8A-4147-A177-3AD203B41FA5}">
                      <a16:colId xmlns:a16="http://schemas.microsoft.com/office/drawing/2014/main" val="1390830738"/>
                    </a:ext>
                  </a:extLst>
                </a:gridCol>
                <a:gridCol w="975957">
                  <a:extLst>
                    <a:ext uri="{9D8B030D-6E8A-4147-A177-3AD203B41FA5}">
                      <a16:colId xmlns:a16="http://schemas.microsoft.com/office/drawing/2014/main" val="579355738"/>
                    </a:ext>
                  </a:extLst>
                </a:gridCol>
              </a:tblGrid>
              <a:tr h="36348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변수 </a:t>
                      </a:r>
                      <a:r>
                        <a:rPr lang="en-US" altLang="ko-KR" sz="1200" dirty="0" err="1"/>
                        <a:t>fr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변수 </a:t>
                      </a:r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변수 </a:t>
                      </a:r>
                      <a:r>
                        <a:rPr lang="en-US" altLang="ko-KR" sz="1200" dirty="0" err="1"/>
                        <a:t>fr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변수 </a:t>
                      </a:r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801946"/>
                  </a:ext>
                </a:extLst>
              </a:tr>
              <a:tr h="3634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번 </a:t>
                      </a:r>
                      <a:r>
                        <a:rPr lang="en-US" altLang="ko-KR" sz="1200" dirty="0"/>
                        <a:t>for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“apple”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번 </a:t>
                      </a:r>
                      <a:r>
                        <a:rPr lang="en-US" altLang="ko-KR" sz="1200" dirty="0"/>
                        <a:t>for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“lemon”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340686"/>
                  </a:ext>
                </a:extLst>
              </a:tr>
              <a:tr h="36348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번 </a:t>
                      </a:r>
                      <a:r>
                        <a:rPr lang="en-US" altLang="ko-KR" sz="1200" dirty="0"/>
                        <a:t>for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“a”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번 </a:t>
                      </a:r>
                      <a:r>
                        <a:rPr lang="en-US" altLang="ko-KR" sz="1200" dirty="0"/>
                        <a:t>for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“l”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904890"/>
                  </a:ext>
                </a:extLst>
              </a:tr>
              <a:tr h="36348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“p”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“e”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536608"/>
                  </a:ext>
                </a:extLst>
              </a:tr>
              <a:tr h="36348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“p”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“m”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398575"/>
                  </a:ext>
                </a:extLst>
              </a:tr>
              <a:tr h="36348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“l”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“o”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03042"/>
                  </a:ext>
                </a:extLst>
              </a:tr>
              <a:tr h="35850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“e”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“n”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994101"/>
                  </a:ext>
                </a:extLst>
              </a:tr>
              <a:tr h="3585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번 </a:t>
                      </a:r>
                      <a:r>
                        <a:rPr lang="en-US" altLang="ko-KR" sz="1200" dirty="0"/>
                        <a:t>for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“banana”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번 </a:t>
                      </a:r>
                      <a:r>
                        <a:rPr lang="en-US" altLang="ko-KR" sz="1200" dirty="0"/>
                        <a:t>for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“tomato”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879309"/>
                  </a:ext>
                </a:extLst>
              </a:tr>
              <a:tr h="35850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번 </a:t>
                      </a:r>
                      <a:r>
                        <a:rPr lang="en-US" altLang="ko-KR" sz="1200" dirty="0"/>
                        <a:t>for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“b”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번 </a:t>
                      </a:r>
                      <a:r>
                        <a:rPr lang="en-US" altLang="ko-KR" sz="1200" dirty="0"/>
                        <a:t>for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“t”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630161"/>
                  </a:ext>
                </a:extLst>
              </a:tr>
              <a:tr h="35850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“a”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“o”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05444"/>
                  </a:ext>
                </a:extLst>
              </a:tr>
              <a:tr h="35850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“n”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“m”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337663"/>
                  </a:ext>
                </a:extLst>
              </a:tr>
              <a:tr h="35850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“a”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“a”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96421"/>
                  </a:ext>
                </a:extLst>
              </a:tr>
              <a:tr h="35850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“n”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“t”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34730"/>
                  </a:ext>
                </a:extLst>
              </a:tr>
              <a:tr h="35850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“a”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“o”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971485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190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(nested for)</a:t>
            </a:r>
            <a:r>
              <a:rPr lang="ko-KR" altLang="en-US" dirty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43176" y="1769239"/>
            <a:ext cx="6711654" cy="4195481"/>
          </a:xfrm>
        </p:spPr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여러 개 나열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1071711" y="2331108"/>
            <a:ext cx="2787125" cy="95753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264112" y="2394377"/>
            <a:ext cx="22297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range(3) :</a:t>
            </a:r>
          </a:p>
          <a:p>
            <a:r>
              <a:rPr lang="en-US" altLang="ko-KR" sz="1600" dirty="0"/>
              <a:t>    for j in range(3) :</a:t>
            </a:r>
          </a:p>
          <a:p>
            <a:r>
              <a:rPr lang="en-US" altLang="ko-KR" sz="1600" dirty="0"/>
              <a:t>        print ("   $")</a:t>
            </a:r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16" name="그림 1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77" y="3540511"/>
            <a:ext cx="1086959" cy="22222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4679621" y="2331108"/>
            <a:ext cx="2834128" cy="145296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4840984" y="2457650"/>
            <a:ext cx="267276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range(2) :</a:t>
            </a:r>
          </a:p>
          <a:p>
            <a:r>
              <a:rPr lang="en-US" altLang="ko-KR" sz="1600" dirty="0"/>
              <a:t>    print("#")</a:t>
            </a:r>
          </a:p>
          <a:p>
            <a:r>
              <a:rPr lang="en-US" altLang="ko-KR" sz="1600" dirty="0"/>
              <a:t>    for j in range(5) :</a:t>
            </a:r>
          </a:p>
          <a:p>
            <a:r>
              <a:rPr lang="en-US" altLang="ko-KR" sz="1600" dirty="0"/>
              <a:t>        print ("   $")</a:t>
            </a:r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19" name="그림 1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489" y="3498047"/>
            <a:ext cx="806045" cy="26789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37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</a:t>
            </a:r>
            <a:r>
              <a:rPr lang="en-US" altLang="ko-KR" dirty="0"/>
              <a:t>for</a:t>
            </a:r>
            <a:r>
              <a:rPr lang="ko-KR" altLang="en-US" dirty="0"/>
              <a:t>문 예제 </a:t>
            </a:r>
            <a:r>
              <a:rPr lang="en-US" altLang="ko-KR" dirty="0"/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7" name="내용 개체 틀 6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992" y="2013309"/>
            <a:ext cx="1360787" cy="4195762"/>
          </a:xfrm>
        </p:spPr>
      </p:pic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55627" y="2418959"/>
            <a:ext cx="3523132" cy="191798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843121" y="2521059"/>
            <a:ext cx="350925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range(2,7,2) :</a:t>
            </a:r>
          </a:p>
          <a:p>
            <a:r>
              <a:rPr lang="en-US" altLang="ko-KR" sz="1600" dirty="0"/>
              <a:t>    print ("1st level = ",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for j in range(1,5,1) :</a:t>
            </a:r>
          </a:p>
          <a:p>
            <a:r>
              <a:rPr lang="en-US" altLang="ko-KR" sz="1600" dirty="0"/>
              <a:t>        print(" 2nd level =  ", j)</a:t>
            </a:r>
          </a:p>
          <a:p>
            <a:r>
              <a:rPr lang="en-US" altLang="ko-KR" sz="1600" dirty="0"/>
              <a:t>        print(" 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* j =  ",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*j)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292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</a:t>
            </a:r>
            <a:r>
              <a:rPr lang="en-US" altLang="ko-KR" dirty="0"/>
              <a:t>for</a:t>
            </a:r>
            <a:r>
              <a:rPr lang="ko-KR" altLang="en-US" dirty="0"/>
              <a:t>문 예제 </a:t>
            </a:r>
            <a:r>
              <a:rPr lang="en-US" altLang="ko-KR" dirty="0"/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989082" y="2291293"/>
            <a:ext cx="4010935" cy="269899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1038128" y="2376011"/>
            <a:ext cx="374244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 times table : 7, 8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range(7, 9) :</a:t>
            </a:r>
          </a:p>
          <a:p>
            <a:r>
              <a:rPr lang="en-US" altLang="ko-KR" sz="1600" dirty="0"/>
              <a:t>    print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, "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 table")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for j in range(1,10,1) :</a:t>
            </a:r>
          </a:p>
          <a:p>
            <a:r>
              <a:rPr lang="en-US" altLang="ko-KR" sz="1600" dirty="0"/>
              <a:t>        print( "  ",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, " * ", j, " = ",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*j)</a:t>
            </a:r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480" y="1935809"/>
            <a:ext cx="2245687" cy="418941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18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무엇이 출력 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944315" y="1788187"/>
            <a:ext cx="2711932" cy="303096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090281" y="1903757"/>
            <a:ext cx="2229703" cy="2554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 a</a:t>
            </a:r>
            <a:r>
              <a:rPr lang="ko-KR" altLang="en-US" sz="1600" dirty="0">
                <a:ea typeface="맑은 고딕" panose="020B0503020000020004" pitchFamily="50" charset="-127"/>
              </a:rPr>
              <a:t>의 값은 무엇인가</a:t>
            </a:r>
            <a:r>
              <a:rPr lang="en-US" altLang="ko-KR" sz="1600" dirty="0">
                <a:ea typeface="맑은 고딕" panose="020B0503020000020004" pitchFamily="50" charset="-127"/>
              </a:rPr>
              <a:t>?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a=0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for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in range(10)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a=a+1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for j in range(10)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a=a+1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print(a)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228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무엇이 출력 될까</a:t>
            </a:r>
            <a:r>
              <a:rPr lang="en-US" altLang="ko-KR" dirty="0"/>
              <a:t>? , </a:t>
            </a:r>
            <a:r>
              <a:rPr lang="ko-KR" altLang="en-US" dirty="0"/>
              <a:t>답안</a:t>
            </a:r>
          </a:p>
        </p:txBody>
      </p:sp>
      <p:pic>
        <p:nvPicPr>
          <p:cNvPr id="3" name="내용 개체 틀 2" descr="화면 캡처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904" y="1981401"/>
            <a:ext cx="1340407" cy="1167078"/>
          </a:xfrm>
        </p:spPr>
      </p:pic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98569" y="1788187"/>
            <a:ext cx="2839576" cy="324101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959041" y="1871207"/>
            <a:ext cx="2229703" cy="2554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+mj-ea"/>
              </a:rPr>
              <a:t># a</a:t>
            </a:r>
            <a:r>
              <a:rPr lang="ko-KR" altLang="en-US" sz="1600" dirty="0">
                <a:ea typeface="+mj-ea"/>
              </a:rPr>
              <a:t>의 값은 무엇인가</a:t>
            </a:r>
            <a:r>
              <a:rPr lang="en-US" altLang="ko-KR" sz="1600" dirty="0">
                <a:ea typeface="+mj-ea"/>
              </a:rPr>
              <a:t>?</a:t>
            </a:r>
          </a:p>
          <a:p>
            <a:endParaRPr lang="en-US" altLang="ko-KR" sz="1600" dirty="0">
              <a:ea typeface="+mj-ea"/>
            </a:endParaRPr>
          </a:p>
          <a:p>
            <a:r>
              <a:rPr lang="en-US" altLang="ko-KR" sz="1600" dirty="0">
                <a:ea typeface="+mj-ea"/>
              </a:rPr>
              <a:t>a=0</a:t>
            </a:r>
          </a:p>
          <a:p>
            <a:r>
              <a:rPr lang="en-US" altLang="ko-KR" sz="1600" dirty="0">
                <a:ea typeface="+mj-ea"/>
              </a:rPr>
              <a:t>for </a:t>
            </a:r>
            <a:r>
              <a:rPr lang="en-US" altLang="ko-KR" sz="1600" dirty="0" err="1">
                <a:ea typeface="+mj-ea"/>
              </a:rPr>
              <a:t>i</a:t>
            </a:r>
            <a:r>
              <a:rPr lang="en-US" altLang="ko-KR" sz="1600" dirty="0">
                <a:ea typeface="+mj-ea"/>
              </a:rPr>
              <a:t> in range(10) :</a:t>
            </a:r>
          </a:p>
          <a:p>
            <a:r>
              <a:rPr lang="en-US" altLang="ko-KR" sz="1600" dirty="0">
                <a:ea typeface="+mj-ea"/>
              </a:rPr>
              <a:t>    a=a+1</a:t>
            </a:r>
          </a:p>
          <a:p>
            <a:endParaRPr lang="en-US" altLang="ko-KR" sz="1600" dirty="0">
              <a:ea typeface="+mj-ea"/>
            </a:endParaRPr>
          </a:p>
          <a:p>
            <a:r>
              <a:rPr lang="en-US" altLang="ko-KR" sz="1600" dirty="0">
                <a:ea typeface="+mj-ea"/>
              </a:rPr>
              <a:t>for j in range(10) :</a:t>
            </a:r>
          </a:p>
          <a:p>
            <a:r>
              <a:rPr lang="en-US" altLang="ko-KR" sz="1600" dirty="0">
                <a:ea typeface="+mj-ea"/>
              </a:rPr>
              <a:t>    a=a+1</a:t>
            </a:r>
          </a:p>
          <a:p>
            <a:endParaRPr lang="en-US" altLang="ko-KR" sz="1600" dirty="0">
              <a:ea typeface="+mj-ea"/>
            </a:endParaRPr>
          </a:p>
          <a:p>
            <a:r>
              <a:rPr lang="en-US" altLang="ko-KR" sz="1600" dirty="0">
                <a:ea typeface="+mj-ea"/>
              </a:rPr>
              <a:t>print(a)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166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6154</TotalTime>
  <Words>794</Words>
  <Application>Microsoft Office PowerPoint</Application>
  <PresentationFormat>화면 슬라이드 쇼(4:3)</PresentationFormat>
  <Paragraphs>219</Paragraphs>
  <Slides>18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함초롬바탕</vt:lpstr>
      <vt:lpstr>Arial</vt:lpstr>
      <vt:lpstr>Century Gothic</vt:lpstr>
      <vt:lpstr>Wingdings 3</vt:lpstr>
      <vt:lpstr>이온</vt:lpstr>
      <vt:lpstr>다중 for() 문 5주차_03_01</vt:lpstr>
      <vt:lpstr>학습목표</vt:lpstr>
      <vt:lpstr>다중 for문 </vt:lpstr>
      <vt:lpstr>다중 for() 문 실행 과정</vt:lpstr>
      <vt:lpstr>다중 for문(nested for) </vt:lpstr>
      <vt:lpstr>다중 for문 예제 1</vt:lpstr>
      <vt:lpstr>다중 for문 예제 2</vt:lpstr>
      <vt:lpstr>무엇이 출력 될까?</vt:lpstr>
      <vt:lpstr>무엇이 출력 될까? , 답안</vt:lpstr>
      <vt:lpstr>무엇이 출력 될까?</vt:lpstr>
      <vt:lpstr>무엇이 출력 될까?, 답안</vt:lpstr>
      <vt:lpstr>무엇이 출력 될까?</vt:lpstr>
      <vt:lpstr>무엇이 출력 될까? 답안</vt:lpstr>
      <vt:lpstr>무엇이 출력 될까?</vt:lpstr>
      <vt:lpstr>무엇이 출력 될까?, 답안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436</cp:revision>
  <dcterms:created xsi:type="dcterms:W3CDTF">2015-11-07T02:06:58Z</dcterms:created>
  <dcterms:modified xsi:type="dcterms:W3CDTF">2023-01-24T12:34:36Z</dcterms:modified>
</cp:coreProperties>
</file>