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4"/>
  </p:notesMasterIdLst>
  <p:sldIdLst>
    <p:sldId id="634" r:id="rId2"/>
    <p:sldId id="635" r:id="rId3"/>
    <p:sldId id="636" r:id="rId4"/>
    <p:sldId id="637" r:id="rId5"/>
    <p:sldId id="638" r:id="rId6"/>
    <p:sldId id="639" r:id="rId7"/>
    <p:sldId id="640" r:id="rId8"/>
    <p:sldId id="641" r:id="rId9"/>
    <p:sldId id="642" r:id="rId10"/>
    <p:sldId id="643" r:id="rId11"/>
    <p:sldId id="644" r:id="rId12"/>
    <p:sldId id="64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2023-01-25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527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5045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413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944A8-A072-4957-B08E-8B89C710C599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865D9-CDF4-4DA7-9CD0-2A82F9D07B3F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6B7D9-5A05-4081-B939-FCA32F8B14FB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BD724-AF94-44D9-9C59-0B40029A3880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232A-D3ED-480B-9984-953E25223430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145DF-01AB-439F-8E66-E6520CCF9C8A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89E8E-04ED-4D5F-9517-7EA0D7DA7AE8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3AED9-A747-4333-AB23-497FB710D9E5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52198-D615-40DD-AD26-3575094D863D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70500-B6BE-43A3-BC06-954C7A88BEE2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A25A8-A756-4E96-A19C-B1EF37080F50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7A06-C05E-4D78-8168-49E6198A56B4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A6C-3743-4F32-8266-A94A150E2126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4952D-0A44-4F68-9D82-0081C9A1276D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7751-EF1F-45C4-9F5B-DC29736FCF69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55222-FC34-4670-AA21-CAEA37BBCCE4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0E24D-8052-4A7C-9413-58B770059FD7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B251BE-F30E-4F61-8764-EE725F90E0BF}" type="datetime1">
              <a:rPr lang="ko-KR" altLang="en-US" smtClean="0"/>
              <a:t>2023-01-25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bubble sort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</a:t>
            </a:r>
            <a:r>
              <a:rPr lang="en-US" altLang="ko-KR" sz="2400" b="1" dirty="0" smtClean="0">
                <a:solidFill>
                  <a:schemeClr val="bg1"/>
                </a:solidFill>
              </a:rPr>
              <a:t>03_04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93572" y="484358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47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7699" y="2052925"/>
            <a:ext cx="7790207" cy="4195481"/>
          </a:xfrm>
        </p:spPr>
        <p:txBody>
          <a:bodyPr/>
          <a:lstStyle/>
          <a:p>
            <a:r>
              <a:rPr lang="en-US" altLang="ko-KR" dirty="0"/>
              <a:t>bubble sort </a:t>
            </a:r>
            <a:r>
              <a:rPr lang="ko-KR" altLang="en-US" dirty="0"/>
              <a:t>이해하기</a:t>
            </a:r>
            <a:endParaRPr lang="en-US" altLang="ko-KR" dirty="0"/>
          </a:p>
          <a:p>
            <a:pPr lvl="1"/>
            <a:r>
              <a:rPr lang="ko-KR" altLang="en-US" dirty="0"/>
              <a:t>숫자나</a:t>
            </a:r>
            <a:r>
              <a:rPr lang="en-US" altLang="ko-KR" dirty="0"/>
              <a:t> </a:t>
            </a:r>
            <a:r>
              <a:rPr lang="ko-KR" altLang="en-US" dirty="0"/>
              <a:t>문자를 일정한 순서대로 재 정리 하는 가장 간단한 정렬 방식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963386" y="7674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85895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Bubble sort</a:t>
            </a:r>
            <a:r>
              <a:rPr lang="ko-KR" altLang="en-US" dirty="0"/>
              <a:t>를 사용할 때</a:t>
            </a:r>
            <a:r>
              <a:rPr lang="en-US" altLang="ko-KR" dirty="0"/>
              <a:t>, </a:t>
            </a:r>
            <a:r>
              <a:rPr lang="ko-KR" altLang="en-US" dirty="0"/>
              <a:t>점점 크게 숫자를 </a:t>
            </a:r>
            <a:r>
              <a:rPr lang="ko-KR" altLang="en-US" dirty="0" err="1"/>
              <a:t>정열하는</a:t>
            </a:r>
            <a:r>
              <a:rPr lang="ko-KR" altLang="en-US" dirty="0"/>
              <a:t> </a:t>
            </a:r>
            <a:r>
              <a:rPr lang="ko-KR" altLang="en-US" dirty="0" err="1"/>
              <a:t>조건절을</a:t>
            </a:r>
            <a:r>
              <a:rPr lang="ko-KR" altLang="en-US"/>
              <a:t> 쓰시오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5924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/>
              <a:t>_</a:t>
            </a:r>
            <a:r>
              <a:rPr lang="en-US" altLang="ko-KR" smtClean="0"/>
              <a:t>03_04</a:t>
            </a:r>
            <a:r>
              <a:rPr lang="ko-KR" altLang="en-US" smtClean="0"/>
              <a:t> </a:t>
            </a:r>
            <a:r>
              <a:rPr lang="en-US" altLang="ko-KR" dirty="0"/>
              <a:t>bubble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344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bubble sort </a:t>
            </a:r>
            <a:r>
              <a:rPr lang="ko-KR" altLang="en-US" dirty="0"/>
              <a:t>이해하기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278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내용 개체 틀 2"/>
          <p:cNvSpPr txBox="1">
            <a:spLocks/>
          </p:cNvSpPr>
          <p:nvPr/>
        </p:nvSpPr>
        <p:spPr>
          <a:xfrm>
            <a:off x="260676" y="5433871"/>
            <a:ext cx="8389838" cy="1222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1333535" y="3167380"/>
          <a:ext cx="2414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78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45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56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29903" y="2987040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1333535" y="3647767"/>
            <a:ext cx="241401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55662" y="3647767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latin typeface="+mn-ea"/>
              </a:rPr>
              <a:t>Unsorted</a:t>
            </a:r>
            <a:endParaRPr kumimoji="1" lang="ko-KR" altLang="en-US" sz="1100" dirty="0">
              <a:latin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47551" y="3221995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>
                <a:latin typeface="+mn-ea"/>
              </a:rPr>
              <a:t>Original List</a:t>
            </a:r>
            <a:endParaRPr kumimoji="1" lang="ko-KR" altLang="en-US" sz="1100" dirty="0">
              <a:latin typeface="+mn-ea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1333535" y="4248034"/>
          <a:ext cx="2414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78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45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56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직사각형 16"/>
          <p:cNvSpPr/>
          <p:nvPr/>
        </p:nvSpPr>
        <p:spPr>
          <a:xfrm>
            <a:off x="1689735" y="4067694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799463" y="4728421"/>
            <a:ext cx="194808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88625" y="4728421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 dirty="0">
                <a:latin typeface="+mn-ea"/>
              </a:rPr>
              <a:t>Unsorted</a:t>
            </a:r>
            <a:endParaRPr kumimoji="1" lang="ko-KR" altLang="en-US" sz="11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47551" y="4302649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latin typeface="+mn-ea"/>
              </a:rPr>
              <a:t>After pass 1</a:t>
            </a:r>
            <a:endParaRPr kumimoji="1" lang="ko-KR" altLang="en-US" sz="1100" dirty="0">
              <a:latin typeface="+mn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1333535" y="5439525"/>
          <a:ext cx="2414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78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45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56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2100798" y="5259185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>
            <a:off x="2210526" y="5919912"/>
            <a:ext cx="153702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592907" y="5919912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 dirty="0">
                <a:latin typeface="+mn-ea"/>
              </a:rPr>
              <a:t>Unsorted</a:t>
            </a:r>
            <a:endParaRPr kumimoji="1" lang="ko-KR" altLang="en-US" sz="1100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47551" y="5494140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latin typeface="+mn-ea"/>
              </a:rPr>
              <a:t>After pass 2</a:t>
            </a:r>
            <a:endParaRPr kumimoji="1" lang="ko-KR" altLang="en-US" sz="1100" dirty="0">
              <a:latin typeface="+mn-ea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4948463" y="3167380"/>
          <a:ext cx="2414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45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78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56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6100607" y="2987040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6210335" y="3647767"/>
            <a:ext cx="115214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222208" y="3647767"/>
            <a:ext cx="604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 dirty="0">
                <a:latin typeface="+mn-ea"/>
              </a:rPr>
              <a:t>Sorted</a:t>
            </a:r>
            <a:endParaRPr kumimoji="1" lang="ko-KR" altLang="en-US" sz="1100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62479" y="3221995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latin typeface="+mn-ea"/>
              </a:rPr>
              <a:t>After pass 3</a:t>
            </a:r>
            <a:endParaRPr kumimoji="1" lang="ko-KR" altLang="en-US" sz="1100" dirty="0">
              <a:latin typeface="+mn-ea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/>
        </p:nvGraphicFramePr>
        <p:xfrm>
          <a:off x="4948463" y="4248034"/>
          <a:ext cx="2414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233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8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23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32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45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56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n-ea"/>
                          <a:ea typeface="+mn-ea"/>
                        </a:rPr>
                        <a:t>78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직사각형 31"/>
          <p:cNvSpPr/>
          <p:nvPr/>
        </p:nvSpPr>
        <p:spPr>
          <a:xfrm>
            <a:off x="6504653" y="4067694"/>
            <a:ext cx="109728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3" name="직선 화살표 연결선 32"/>
          <p:cNvCxnSpPr/>
          <p:nvPr/>
        </p:nvCxnSpPr>
        <p:spPr>
          <a:xfrm>
            <a:off x="4948463" y="4728421"/>
            <a:ext cx="155619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424231" y="4728421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>
                <a:latin typeface="+mn-ea"/>
              </a:rPr>
              <a:t>Sorted</a:t>
            </a:r>
            <a:endParaRPr kumimoji="1" lang="ko-KR" altLang="en-US" sz="1100" dirty="0">
              <a:latin typeface="+mn-ea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362479" y="4302649"/>
            <a:ext cx="9525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>
                <a:latin typeface="+mn-ea"/>
              </a:rPr>
              <a:t>After pass 4</a:t>
            </a:r>
            <a:endParaRPr kumimoji="1" lang="ko-KR" altLang="en-US" sz="1100" dirty="0">
              <a:latin typeface="+mn-ea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1333535" y="5919912"/>
            <a:ext cx="76726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614381" y="4728421"/>
            <a:ext cx="72323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4948463" y="3647767"/>
            <a:ext cx="115214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6401525" y="3647767"/>
            <a:ext cx="769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 dirty="0">
                <a:latin typeface="+mn-ea"/>
              </a:rPr>
              <a:t>Unsorted</a:t>
            </a:r>
            <a:endParaRPr kumimoji="1" lang="ko-KR" altLang="en-US" sz="11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496330" y="4525370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>
                <a:latin typeface="+mn-ea"/>
              </a:rPr>
              <a:t>Sorted!!</a:t>
            </a:r>
            <a:endParaRPr kumimoji="1" lang="ko-KR" altLang="en-US" sz="1100" dirty="0">
              <a:latin typeface="+mn-ea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61661BBD-A983-4838-BE02-D5CBE6830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Bubble sort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84676" y="1837848"/>
            <a:ext cx="6711654" cy="4195481"/>
          </a:xfrm>
        </p:spPr>
        <p:txBody>
          <a:bodyPr/>
          <a:lstStyle/>
          <a:p>
            <a:r>
              <a:rPr lang="ko-KR" altLang="en-US" dirty="0"/>
              <a:t>숫자나</a:t>
            </a:r>
            <a:r>
              <a:rPr lang="en-US" altLang="ko-KR" dirty="0"/>
              <a:t> </a:t>
            </a:r>
            <a:r>
              <a:rPr lang="ko-KR" altLang="en-US" dirty="0"/>
              <a:t>문자를 일정한 순서대로 재 정리 하는 것</a:t>
            </a:r>
            <a:endParaRPr lang="en-US" altLang="ko-KR" dirty="0"/>
          </a:p>
          <a:p>
            <a:r>
              <a:rPr lang="ko-KR" altLang="en-US" dirty="0"/>
              <a:t>제일 간단한 정렬 방식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1441280" y="5919912"/>
            <a:ext cx="6046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100" dirty="0">
                <a:latin typeface="+mn-ea"/>
              </a:rPr>
              <a:t>Sorted</a:t>
            </a:r>
            <a:endParaRPr kumimoji="1" lang="ko-KR" altLang="en-US" sz="1100" dirty="0">
              <a:latin typeface="+mn-ea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056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49453" y="1761684"/>
            <a:ext cx="4043774" cy="3899814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ea typeface="맑은 고딕" panose="020B0503020000020004" pitchFamily="50" charset="-127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886624" y="1917321"/>
            <a:ext cx="409926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numbers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= [ 5, 4, 1, 3, 9, 2, 15 ]</a:t>
            </a:r>
          </a:p>
          <a:p>
            <a:endParaRPr lang="pt-BR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range(0, 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7</a:t>
            </a:r>
            <a:r>
              <a:rPr lang="en-US" altLang="ko-KR" sz="1600" dirty="0">
                <a:ea typeface="맑은 고딕" panose="020B0503020000020004" pitchFamily="50" charset="-127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for j in range(0, 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6</a:t>
            </a:r>
            <a:r>
              <a:rPr lang="en-US" altLang="ko-KR" sz="1600" dirty="0">
                <a:ea typeface="맑은 고딕" panose="020B0503020000020004" pitchFamily="50" charset="-127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if numbers[j] &gt; numbers[j+1]: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    temp = numbers[j]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    numbers[j] = numbers[j+1];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    numbers[j+1] = temp</a:t>
            </a:r>
          </a:p>
          <a:p>
            <a:pPr>
              <a:lnSpc>
                <a:spcPct val="150000"/>
              </a:lnSpc>
            </a:pPr>
            <a:endParaRPr lang="en-US" altLang="ko-KR" sz="1600" dirty="0" smtClean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ea typeface="맑은 고딕" panose="020B0503020000020004" pitchFamily="50" charset="-127"/>
              </a:rPr>
              <a:t>print(numbers)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4902643" y="2930475"/>
            <a:ext cx="4016019" cy="366910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123057" y="3068508"/>
            <a:ext cx="4099262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numbers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= [ 5, 4, 1, 3, 9, 2, 15 ]</a:t>
            </a:r>
          </a:p>
          <a:p>
            <a:endParaRPr lang="pt-BR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range(0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  <a:ea typeface="맑은 고딕" panose="020B0503020000020004" pitchFamily="50" charset="-127"/>
              </a:rPr>
              <a:t>len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(numbers</a:t>
            </a:r>
            <a:r>
              <a:rPr lang="en-US" altLang="ko-KR" sz="1600" dirty="0">
                <a:ea typeface="맑은 고딕" panose="020B0503020000020004" pitchFamily="50" charset="-127"/>
              </a:rPr>
              <a:t>)):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for j in range(0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, </a:t>
            </a:r>
            <a:r>
              <a:rPr lang="en-US" altLang="ko-KR" sz="1600" dirty="0" err="1">
                <a:solidFill>
                  <a:srgbClr val="FF0000"/>
                </a:solidFill>
                <a:ea typeface="맑은 고딕" panose="020B0503020000020004" pitchFamily="50" charset="-127"/>
              </a:rPr>
              <a:t>len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(numbers)-1</a:t>
            </a:r>
            <a:r>
              <a:rPr lang="en-US" altLang="ko-KR" sz="1600" dirty="0">
                <a:ea typeface="맑은 고딕" panose="020B0503020000020004" pitchFamily="50" charset="-127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if numbers[j] &gt; numbers[j+1]: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    temp = numbers[j]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    numbers[j] = numbers[j+1];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    numbers[j+1] = temp</a:t>
            </a:r>
          </a:p>
          <a:p>
            <a:endParaRPr lang="en-US" altLang="ko-KR" sz="1600" dirty="0" smtClean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print(numbers)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0C81C587-549D-44BD-928F-6B3CE6AB4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Bubble sort, </a:t>
            </a:r>
            <a:r>
              <a:rPr lang="ko-KR" altLang="en-US" sz="4000" dirty="0" smtClean="0"/>
              <a:t>점점</a:t>
            </a:r>
            <a:r>
              <a:rPr lang="en-US" altLang="ko-KR" sz="4000" dirty="0" smtClean="0"/>
              <a:t> </a:t>
            </a:r>
            <a:r>
              <a:rPr lang="ko-KR" altLang="en-US" sz="4000" dirty="0" smtClean="0"/>
              <a:t>크게 정렬</a:t>
            </a:r>
            <a:endParaRPr lang="ko-KR" altLang="en-US" sz="4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60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Bubble sort, </a:t>
            </a:r>
            <a:r>
              <a:rPr lang="ko-KR" altLang="en-US" sz="4000" dirty="0" smtClean="0"/>
              <a:t>점점 작게 정열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2400" dirty="0" smtClean="0">
                <a:solidFill>
                  <a:schemeClr val="tx1"/>
                </a:solidFill>
              </a:rPr>
              <a:t>이미 자리가 정해진 아이템은 제외하고 비교 </a:t>
            </a:r>
            <a:endParaRPr lang="ko-KR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33335BEB-FD6F-FD4D-9504-B6D822308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700" y="2021158"/>
            <a:ext cx="5689832" cy="408388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51C18FF-D628-DB41-8405-870D1ECD0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334" y="2196284"/>
            <a:ext cx="4099262" cy="390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numbers</a:t>
            </a:r>
            <a:r>
              <a:rPr lang="ko-KR" altLang="en-US" sz="1600" dirty="0">
                <a:ea typeface="맑은 고딕" panose="020B0503020000020004" pitchFamily="50" charset="-127"/>
              </a:rPr>
              <a:t> </a:t>
            </a:r>
            <a:r>
              <a:rPr lang="en-US" altLang="ko-KR" sz="1600" dirty="0">
                <a:ea typeface="맑은 고딕" panose="020B0503020000020004" pitchFamily="50" charset="-127"/>
              </a:rPr>
              <a:t>= [ 5, 4, 1, 3, 9, 2, 15 ]</a:t>
            </a:r>
          </a:p>
          <a:p>
            <a:endParaRPr lang="pt-BR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( </a:t>
            </a:r>
            <a:r>
              <a:rPr lang="en-US" altLang="ko-KR" sz="1600" dirty="0" err="1" smtClean="0">
                <a:solidFill>
                  <a:srgbClr val="FF0000"/>
                </a:solidFill>
                <a:ea typeface="맑은 고딕" panose="020B0503020000020004" pitchFamily="50" charset="-127"/>
              </a:rPr>
              <a:t>len</a:t>
            </a:r>
            <a:r>
              <a:rPr lang="en-US" altLang="ko-KR" sz="1600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(numbers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)-</a:t>
            </a:r>
            <a:r>
              <a:rPr lang="en-US" altLang="ko-KR" sz="1600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1 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):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for j in range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( </a:t>
            </a:r>
            <a:r>
              <a:rPr lang="en-US" altLang="ko-KR" sz="1600" dirty="0" err="1" smtClean="0">
                <a:solidFill>
                  <a:srgbClr val="FF0000"/>
                </a:solidFill>
                <a:ea typeface="맑은 고딕" panose="020B0503020000020004" pitchFamily="50" charset="-127"/>
              </a:rPr>
              <a:t>len</a:t>
            </a:r>
            <a:r>
              <a:rPr lang="en-US" altLang="ko-KR" sz="1600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(numbers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)-</a:t>
            </a:r>
            <a:r>
              <a:rPr lang="en-US" altLang="ko-KR" sz="1600" dirty="0" smtClean="0">
                <a:solidFill>
                  <a:srgbClr val="FF0000"/>
                </a:solidFill>
                <a:ea typeface="맑은 고딕" panose="020B0503020000020004" pitchFamily="50" charset="-127"/>
              </a:rPr>
              <a:t>1-i 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):</a:t>
            </a:r>
            <a:endParaRPr lang="en-US" altLang="ko-KR" sz="1600" dirty="0"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if numbers[j] </a:t>
            </a:r>
            <a:r>
              <a:rPr lang="en-US" altLang="ko-KR" sz="1600" dirty="0" smtClean="0">
                <a:ea typeface="맑은 고딕" panose="020B0503020000020004" pitchFamily="50" charset="-127"/>
              </a:rPr>
              <a:t>&lt; </a:t>
            </a:r>
            <a:r>
              <a:rPr lang="en-US" altLang="ko-KR" sz="1600" dirty="0">
                <a:ea typeface="맑은 고딕" panose="020B0503020000020004" pitchFamily="50" charset="-127"/>
              </a:rPr>
              <a:t>numbers[</a:t>
            </a:r>
            <a:r>
              <a:rPr lang="en-US" altLang="ko-KR" sz="1600" dirty="0">
                <a:solidFill>
                  <a:srgbClr val="FF0000"/>
                </a:solidFill>
                <a:ea typeface="맑은 고딕" panose="020B0503020000020004" pitchFamily="50" charset="-127"/>
              </a:rPr>
              <a:t>j+1</a:t>
            </a:r>
            <a:r>
              <a:rPr lang="en-US" altLang="ko-KR" sz="1600" dirty="0">
                <a:ea typeface="맑은 고딕" panose="020B0503020000020004" pitchFamily="50" charset="-127"/>
              </a:rPr>
              <a:t>]: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    temp = numbers[j+1]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    numbers[j+1] = numbers[j];</a:t>
            </a:r>
          </a:p>
          <a:p>
            <a:pPr>
              <a:lnSpc>
                <a:spcPct val="150000"/>
              </a:lnSpc>
            </a:pPr>
            <a:r>
              <a:rPr lang="en-US" altLang="ko-KR" sz="1600" dirty="0">
                <a:ea typeface="맑은 고딕" panose="020B0503020000020004" pitchFamily="50" charset="-127"/>
              </a:rPr>
              <a:t>            numbers[j] = temp</a:t>
            </a:r>
          </a:p>
          <a:p>
            <a:endParaRPr lang="en-US" altLang="ko-KR" sz="1600" dirty="0" smtClean="0">
              <a:ea typeface="맑은 고딕" panose="020B0503020000020004" pitchFamily="50" charset="-127"/>
            </a:endParaRPr>
          </a:p>
          <a:p>
            <a:r>
              <a:rPr lang="en-US" altLang="ko-KR" sz="1600" dirty="0"/>
              <a:t>print(numbers)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007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8649" y="1690690"/>
            <a:ext cx="7801918" cy="459957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001076" y="1809601"/>
            <a:ext cx="7017509" cy="4278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맑은 고딕" panose="020B0503020000020004" pitchFamily="50" charset="-127"/>
              </a:rPr>
              <a:t>number01 = </a:t>
            </a:r>
            <a:r>
              <a:rPr lang="en-US" altLang="ko-KR" sz="1600" dirty="0" err="1"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ea typeface="맑은 고딕" panose="020B0503020000020004" pitchFamily="50" charset="-127"/>
              </a:rPr>
              <a:t>(input("</a:t>
            </a:r>
            <a:r>
              <a:rPr lang="ko-KR" altLang="en-US" sz="1600" dirty="0" err="1">
                <a:ea typeface="맑은 고딕" panose="020B0503020000020004" pitchFamily="50" charset="-127"/>
              </a:rPr>
              <a:t>첫번째</a:t>
            </a:r>
            <a:r>
              <a:rPr lang="ko-KR" altLang="en-US" sz="1600" dirty="0">
                <a:ea typeface="맑은 고딕" panose="020B0503020000020004" pitchFamily="50" charset="-127"/>
              </a:rPr>
              <a:t> 수 입력</a:t>
            </a:r>
            <a:r>
              <a:rPr lang="en-US" altLang="ko-KR" sz="1600" dirty="0">
                <a:ea typeface="맑은 고딕" panose="020B0503020000020004" pitchFamily="50" charset="-127"/>
              </a:rPr>
              <a:t>: "))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number02 = </a:t>
            </a:r>
            <a:r>
              <a:rPr lang="en-US" altLang="ko-KR" sz="1600" dirty="0" err="1"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ea typeface="맑은 고딕" panose="020B0503020000020004" pitchFamily="50" charset="-127"/>
              </a:rPr>
              <a:t>(input("</a:t>
            </a:r>
            <a:r>
              <a:rPr lang="ko-KR" altLang="en-US" sz="1600" dirty="0" err="1">
                <a:ea typeface="맑은 고딕" panose="020B0503020000020004" pitchFamily="50" charset="-127"/>
              </a:rPr>
              <a:t>두번째</a:t>
            </a:r>
            <a:r>
              <a:rPr lang="ko-KR" altLang="en-US" sz="1600" dirty="0">
                <a:ea typeface="맑은 고딕" panose="020B0503020000020004" pitchFamily="50" charset="-127"/>
              </a:rPr>
              <a:t> 수 입력</a:t>
            </a:r>
            <a:r>
              <a:rPr lang="en-US" altLang="ko-KR" sz="1600" dirty="0">
                <a:ea typeface="맑은 고딕" panose="020B0503020000020004" pitchFamily="50" charset="-127"/>
              </a:rPr>
              <a:t>: "))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number03 = </a:t>
            </a:r>
            <a:r>
              <a:rPr lang="en-US" altLang="ko-KR" sz="1600" dirty="0" err="1"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ea typeface="맑은 고딕" panose="020B0503020000020004" pitchFamily="50" charset="-127"/>
              </a:rPr>
              <a:t>(input("</a:t>
            </a:r>
            <a:r>
              <a:rPr lang="ko-KR" altLang="en-US" sz="1600" dirty="0" err="1">
                <a:ea typeface="맑은 고딕" panose="020B0503020000020004" pitchFamily="50" charset="-127"/>
              </a:rPr>
              <a:t>세번째</a:t>
            </a:r>
            <a:r>
              <a:rPr lang="ko-KR" altLang="en-US" sz="1600" dirty="0">
                <a:ea typeface="맑은 고딕" panose="020B0503020000020004" pitchFamily="50" charset="-127"/>
              </a:rPr>
              <a:t> 수 입력</a:t>
            </a:r>
            <a:r>
              <a:rPr lang="en-US" altLang="ko-KR" sz="1600" dirty="0">
                <a:ea typeface="맑은 고딕" panose="020B0503020000020004" pitchFamily="50" charset="-127"/>
              </a:rPr>
              <a:t>: "))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number04 = </a:t>
            </a:r>
            <a:r>
              <a:rPr lang="en-US" altLang="ko-KR" sz="1600" dirty="0" err="1"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ea typeface="맑은 고딕" panose="020B0503020000020004" pitchFamily="50" charset="-127"/>
              </a:rPr>
              <a:t>(input("</a:t>
            </a:r>
            <a:r>
              <a:rPr lang="ko-KR" altLang="en-US" sz="1600" dirty="0" err="1">
                <a:ea typeface="맑은 고딕" panose="020B0503020000020004" pitchFamily="50" charset="-127"/>
              </a:rPr>
              <a:t>네번째</a:t>
            </a:r>
            <a:r>
              <a:rPr lang="ko-KR" altLang="en-US" sz="1600" dirty="0">
                <a:ea typeface="맑은 고딕" panose="020B0503020000020004" pitchFamily="50" charset="-127"/>
              </a:rPr>
              <a:t> 수 입력</a:t>
            </a:r>
            <a:r>
              <a:rPr lang="en-US" altLang="ko-KR" sz="1600" dirty="0">
                <a:ea typeface="맑은 고딕" panose="020B0503020000020004" pitchFamily="50" charset="-127"/>
              </a:rPr>
              <a:t>: "))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number05 = </a:t>
            </a:r>
            <a:r>
              <a:rPr lang="en-US" altLang="ko-KR" sz="1600" dirty="0" err="1">
                <a:ea typeface="맑은 고딕" panose="020B0503020000020004" pitchFamily="50" charset="-127"/>
              </a:rPr>
              <a:t>int</a:t>
            </a:r>
            <a:r>
              <a:rPr lang="en-US" altLang="ko-KR" sz="1600" dirty="0">
                <a:ea typeface="맑은 고딕" panose="020B0503020000020004" pitchFamily="50" charset="-127"/>
              </a:rPr>
              <a:t>(input("</a:t>
            </a:r>
            <a:r>
              <a:rPr lang="ko-KR" altLang="en-US" sz="1600" dirty="0" err="1">
                <a:ea typeface="맑은 고딕" panose="020B0503020000020004" pitchFamily="50" charset="-127"/>
              </a:rPr>
              <a:t>다섯번째</a:t>
            </a:r>
            <a:r>
              <a:rPr lang="ko-KR" altLang="en-US" sz="1600" dirty="0">
                <a:ea typeface="맑은 고딕" panose="020B0503020000020004" pitchFamily="50" charset="-127"/>
              </a:rPr>
              <a:t> 수 입력</a:t>
            </a:r>
            <a:r>
              <a:rPr lang="en-US" altLang="ko-KR" sz="1600" dirty="0">
                <a:ea typeface="맑은 고딕" panose="020B0503020000020004" pitchFamily="50" charset="-127"/>
              </a:rPr>
              <a:t>: "))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numbers = [number01, number02, number03, number04, number05]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for </a:t>
            </a:r>
            <a:r>
              <a:rPr lang="en-US" altLang="ko-KR" sz="1600" dirty="0" err="1">
                <a:ea typeface="맑은 고딕" panose="020B0503020000020004" pitchFamily="50" charset="-127"/>
              </a:rPr>
              <a:t>i</a:t>
            </a:r>
            <a:r>
              <a:rPr lang="en-US" altLang="ko-KR" sz="1600" dirty="0">
                <a:ea typeface="맑은 고딕" panose="020B0503020000020004" pitchFamily="50" charset="-127"/>
              </a:rPr>
              <a:t> in range(0, </a:t>
            </a:r>
            <a:r>
              <a:rPr lang="en-US" altLang="ko-KR" sz="1600" dirty="0" err="1">
                <a:ea typeface="맑은 고딕" panose="020B0503020000020004" pitchFamily="50" charset="-127"/>
              </a:rPr>
              <a:t>len</a:t>
            </a:r>
            <a:r>
              <a:rPr lang="en-US" altLang="ko-KR" sz="1600" dirty="0">
                <a:ea typeface="맑은 고딕" panose="020B0503020000020004" pitchFamily="50" charset="-127"/>
              </a:rPr>
              <a:t>(numbers)):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for j in range(0, </a:t>
            </a:r>
            <a:r>
              <a:rPr lang="en-US" altLang="ko-KR" sz="1600" dirty="0" err="1">
                <a:ea typeface="맑은 고딕" panose="020B0503020000020004" pitchFamily="50" charset="-127"/>
              </a:rPr>
              <a:t>len</a:t>
            </a:r>
            <a:r>
              <a:rPr lang="en-US" altLang="ko-KR" sz="1600" dirty="0">
                <a:ea typeface="맑은 고딕" panose="020B0503020000020004" pitchFamily="50" charset="-127"/>
              </a:rPr>
              <a:t>(numbers)-1):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if numbers[j] &gt; numbers[j+1]: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    temp = numbers[j]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    numbers[j] = numbers[j+1];</a:t>
            </a:r>
          </a:p>
          <a:p>
            <a:r>
              <a:rPr lang="en-US" altLang="ko-KR" sz="1600" dirty="0">
                <a:ea typeface="맑은 고딕" panose="020B0503020000020004" pitchFamily="50" charset="-127"/>
              </a:rPr>
              <a:t>            numbers[j+1] = temp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  <a:p>
            <a:r>
              <a:rPr lang="en-US" altLang="ko-KR" sz="1600" dirty="0">
                <a:ea typeface="맑은 고딕" panose="020B0503020000020004" pitchFamily="50" charset="-127"/>
              </a:rPr>
              <a:t>print(numbers)</a:t>
            </a:r>
          </a:p>
          <a:p>
            <a:endParaRPr lang="en-US" altLang="ko-KR" sz="1600" dirty="0">
              <a:ea typeface="맑은 고딕" panose="020B050302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022" y="4067291"/>
            <a:ext cx="2121502" cy="163740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9BC03F62-EFFD-44D5-BEF7-B6223A1A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Bubble sort </a:t>
            </a:r>
            <a:r>
              <a:rPr lang="ko-KR" altLang="en-US" dirty="0" smtClean="0"/>
              <a:t>예제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점점 크게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617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BC03F62-EFFD-44D5-BEF7-B6223A1A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Bubble sort </a:t>
            </a:r>
            <a:r>
              <a:rPr lang="ko-KR" altLang="en-US" dirty="0"/>
              <a:t>연습문제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3237D3D-2DF8-493F-AE26-5AF450E70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앞의 예제와 같이 </a:t>
            </a:r>
            <a:r>
              <a:rPr lang="en-US" altLang="ko-KR" dirty="0"/>
              <a:t>Bubble</a:t>
            </a:r>
            <a:r>
              <a:rPr lang="ko-KR" altLang="en-US" dirty="0"/>
              <a:t> </a:t>
            </a:r>
            <a:r>
              <a:rPr lang="en-US" altLang="ko-KR" dirty="0"/>
              <a:t>sort</a:t>
            </a:r>
            <a:r>
              <a:rPr lang="ko-KR" altLang="en-US" dirty="0"/>
              <a:t> 사용한다</a:t>
            </a:r>
            <a:endParaRPr lang="en-US" altLang="ko-KR" dirty="0"/>
          </a:p>
          <a:p>
            <a:r>
              <a:rPr lang="ko-KR" altLang="en-US" dirty="0"/>
              <a:t>이번에는 큰 수부터 </a:t>
            </a:r>
            <a:r>
              <a:rPr lang="ko-KR" altLang="en-US" dirty="0" smtClean="0"/>
              <a:t>점점 작게 나열되도록 </a:t>
            </a:r>
            <a:r>
              <a:rPr lang="ko-KR" altLang="en-US" dirty="0"/>
              <a:t>한다</a:t>
            </a:r>
            <a:endParaRPr lang="en-US" altLang="ko-KR" dirty="0"/>
          </a:p>
          <a:p>
            <a:r>
              <a:rPr lang="ko-KR" altLang="en-US" dirty="0"/>
              <a:t>나열 후 가장 큰 숫자와 가장 작은 숫자의 차를 출력해본다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28650" y="1690689"/>
            <a:ext cx="7886700" cy="428422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18528" y="1876464"/>
            <a:ext cx="6578696" cy="4001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400" dirty="0"/>
              <a:t>number01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(input("</a:t>
            </a:r>
            <a:r>
              <a:rPr lang="ko-KR" altLang="en-US" sz="1400" dirty="0"/>
              <a:t>첫번째 수 입력</a:t>
            </a:r>
            <a:r>
              <a:rPr lang="en-US" altLang="ko-KR" sz="1400" dirty="0"/>
              <a:t>: "))</a:t>
            </a:r>
          </a:p>
          <a:p>
            <a:r>
              <a:rPr lang="en-US" altLang="ko-KR" sz="1400" dirty="0"/>
              <a:t>number02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(input("</a:t>
            </a:r>
            <a:r>
              <a:rPr lang="ko-KR" altLang="en-US" sz="1400" dirty="0"/>
              <a:t>두번째 수 입력</a:t>
            </a:r>
            <a:r>
              <a:rPr lang="en-US" altLang="ko-KR" sz="1400" dirty="0"/>
              <a:t>: "))</a:t>
            </a:r>
          </a:p>
          <a:p>
            <a:r>
              <a:rPr lang="en-US" altLang="ko-KR" sz="1400" dirty="0"/>
              <a:t>number03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(input("</a:t>
            </a:r>
            <a:r>
              <a:rPr lang="ko-KR" altLang="en-US" sz="1400" dirty="0"/>
              <a:t>세번째 수 입력</a:t>
            </a:r>
            <a:r>
              <a:rPr lang="en-US" altLang="ko-KR" sz="1400" dirty="0"/>
              <a:t>: "))</a:t>
            </a:r>
          </a:p>
          <a:p>
            <a:r>
              <a:rPr lang="en-US" altLang="ko-KR" sz="1400" dirty="0"/>
              <a:t>number04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(input("</a:t>
            </a:r>
            <a:r>
              <a:rPr lang="ko-KR" altLang="en-US" sz="1400" dirty="0"/>
              <a:t>네번째 수 입력</a:t>
            </a:r>
            <a:r>
              <a:rPr lang="en-US" altLang="ko-KR" sz="1400" dirty="0"/>
              <a:t>: "))</a:t>
            </a:r>
          </a:p>
          <a:p>
            <a:r>
              <a:rPr lang="en-US" altLang="ko-KR" sz="1400" dirty="0"/>
              <a:t>number05 =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(input("</a:t>
            </a:r>
            <a:r>
              <a:rPr lang="ko-KR" altLang="en-US" sz="1400" dirty="0" err="1"/>
              <a:t>다섯번째</a:t>
            </a:r>
            <a:r>
              <a:rPr lang="ko-KR" altLang="en-US" sz="1400" dirty="0"/>
              <a:t> 수 입력</a:t>
            </a:r>
            <a:r>
              <a:rPr lang="en-US" altLang="ko-KR" sz="1400" dirty="0"/>
              <a:t>: "))</a:t>
            </a:r>
          </a:p>
          <a:p>
            <a:endParaRPr lang="en-US" altLang="ko-KR" sz="1400" dirty="0"/>
          </a:p>
          <a:p>
            <a:r>
              <a:rPr lang="en-US" altLang="ko-KR" sz="1400" dirty="0"/>
              <a:t>numbers = [number01, number02, number03, number04, number05]</a:t>
            </a:r>
          </a:p>
          <a:p>
            <a:endParaRPr lang="en-US" altLang="ko-KR" sz="1400" dirty="0"/>
          </a:p>
          <a:p>
            <a:r>
              <a:rPr lang="en-US" altLang="ko-KR" sz="1400" dirty="0"/>
              <a:t>for </a:t>
            </a:r>
            <a:r>
              <a:rPr lang="en-US" altLang="ko-KR" sz="1400" dirty="0" err="1"/>
              <a:t>i</a:t>
            </a:r>
            <a:r>
              <a:rPr lang="en-US" altLang="ko-KR" sz="1400" dirty="0"/>
              <a:t> in range(0,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(numbers)):</a:t>
            </a:r>
          </a:p>
          <a:p>
            <a:r>
              <a:rPr lang="en-US" altLang="ko-KR" sz="1400" dirty="0"/>
              <a:t>    for j in range(0,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(numbers)-1):</a:t>
            </a:r>
          </a:p>
          <a:p>
            <a:r>
              <a:rPr lang="en-US" altLang="ko-KR" sz="1400" dirty="0"/>
              <a:t>        if numbers[j] &lt; numbers[j+1]:</a:t>
            </a:r>
          </a:p>
          <a:p>
            <a:r>
              <a:rPr lang="en-US" altLang="ko-KR" sz="1400" dirty="0"/>
              <a:t>            temp = numbers[j]</a:t>
            </a:r>
          </a:p>
          <a:p>
            <a:r>
              <a:rPr lang="en-US" altLang="ko-KR" sz="1400" dirty="0"/>
              <a:t>            numbers[j] = numbers[j+1];</a:t>
            </a:r>
          </a:p>
          <a:p>
            <a:r>
              <a:rPr lang="en-US" altLang="ko-KR" sz="1400" dirty="0"/>
              <a:t>            numbers[j+1] = temp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print(numbers)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가장 큰 숫자와 작은 숫자의 차는 </a:t>
            </a:r>
            <a:r>
              <a:rPr lang="en-US" altLang="ko-KR" sz="1400"/>
              <a:t>", </a:t>
            </a:r>
            <a:r>
              <a:rPr lang="en-US" altLang="ko-KR" sz="1400" smtClean="0"/>
              <a:t>numbers[0] - numbers[4] )</a:t>
            </a:r>
            <a:endParaRPr lang="en-US" altLang="ko-KR" sz="1400" dirty="0"/>
          </a:p>
          <a:p>
            <a:endParaRPr lang="en-US" altLang="ko-KR" sz="160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9BC03F62-EFFD-44D5-BEF7-B6223A1A8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Bubble sort </a:t>
            </a:r>
            <a:r>
              <a:rPr lang="ko-KR" altLang="en-US" dirty="0"/>
              <a:t>코드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6BA05F9-B059-47A5-8F84-6B9E7BF3D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920" y="3513031"/>
            <a:ext cx="3221308" cy="167370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90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문제와 결과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번 슬라이드의 </a:t>
            </a:r>
            <a:r>
              <a:rPr lang="ko-KR" altLang="en-US" dirty="0" err="1"/>
              <a:t>버블소트</a:t>
            </a:r>
            <a:r>
              <a:rPr lang="ko-KR" altLang="en-US" dirty="0"/>
              <a:t> 코드는 점점 크게 </a:t>
            </a:r>
            <a:r>
              <a:rPr lang="ko-KR" altLang="en-US" dirty="0" err="1"/>
              <a:t>정열한다</a:t>
            </a:r>
            <a:r>
              <a:rPr lang="en-US" altLang="ko-KR" dirty="0"/>
              <a:t>. </a:t>
            </a:r>
            <a:r>
              <a:rPr lang="ko-KR" altLang="en-US" dirty="0"/>
              <a:t>점점 작게 </a:t>
            </a:r>
            <a:r>
              <a:rPr lang="ko-KR" altLang="en-US" dirty="0" smtClean="0"/>
              <a:t>정열 하려면 </a:t>
            </a:r>
            <a:r>
              <a:rPr lang="ko-KR" altLang="en-US" dirty="0"/>
              <a:t>어느 부분을 수정해야 하는지 쓰시오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395184" y="3340225"/>
            <a:ext cx="6844144" cy="2646898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1660632" y="3413435"/>
            <a:ext cx="657869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range(0,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(numbers)):</a:t>
            </a:r>
          </a:p>
          <a:p>
            <a:r>
              <a:rPr lang="en-US" altLang="ko-KR" sz="1600" dirty="0"/>
              <a:t>    for j in range(0,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(numbers)-1):</a:t>
            </a:r>
          </a:p>
          <a:p>
            <a:r>
              <a:rPr lang="en-US" altLang="ko-KR" sz="1600" dirty="0"/>
              <a:t>        </a:t>
            </a:r>
            <a:r>
              <a:rPr lang="en-US" altLang="ko-KR" sz="1600" dirty="0">
                <a:solidFill>
                  <a:srgbClr val="FF0000"/>
                </a:solidFill>
              </a:rPr>
              <a:t>if numbers[j] &gt; numbers[j+1]:</a:t>
            </a:r>
          </a:p>
          <a:p>
            <a:r>
              <a:rPr lang="en-US" altLang="ko-KR" sz="1600" dirty="0"/>
              <a:t>            temp = numbers[j]</a:t>
            </a:r>
          </a:p>
          <a:p>
            <a:r>
              <a:rPr lang="en-US" altLang="ko-KR" sz="1600" dirty="0"/>
              <a:t>            numbers[j] = numbers[j+1];</a:t>
            </a:r>
          </a:p>
          <a:p>
            <a:r>
              <a:rPr lang="en-US" altLang="ko-KR" sz="1600" dirty="0"/>
              <a:t>            numbers[j+1] = temp</a:t>
            </a:r>
          </a:p>
          <a:p>
            <a:endParaRPr lang="en-US" altLang="ko-KR" sz="1600" dirty="0"/>
          </a:p>
          <a:p>
            <a:endParaRPr lang="en-US" altLang="ko-KR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345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6205</TotalTime>
  <Words>636</Words>
  <Application>Microsoft Office PowerPoint</Application>
  <PresentationFormat>화면 슬라이드 쇼(4:3)</PresentationFormat>
  <Paragraphs>156</Paragraphs>
  <Slides>12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함초롬바탕</vt:lpstr>
      <vt:lpstr>Arial</vt:lpstr>
      <vt:lpstr>Century Gothic</vt:lpstr>
      <vt:lpstr>Wingdings 3</vt:lpstr>
      <vt:lpstr>이온</vt:lpstr>
      <vt:lpstr>bubble sort 5주차_03_04</vt:lpstr>
      <vt:lpstr>학습목표</vt:lpstr>
      <vt:lpstr>Bubble sort</vt:lpstr>
      <vt:lpstr>Bubble sort, 점점 크게 정렬</vt:lpstr>
      <vt:lpstr>Bubble sort, 점점 작게 정열 이미 자리가 정해진 아이템은 제외하고 비교 </vt:lpstr>
      <vt:lpstr>Bubble sort 예제, 점점 크게</vt:lpstr>
      <vt:lpstr>Bubble sort 연습문제</vt:lpstr>
      <vt:lpstr>Bubble sort 코드</vt:lpstr>
      <vt:lpstr>연습문제 1, 문제와 결과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451</cp:revision>
  <dcterms:created xsi:type="dcterms:W3CDTF">2015-11-07T02:06:58Z</dcterms:created>
  <dcterms:modified xsi:type="dcterms:W3CDTF">2023-01-25T00:58:28Z</dcterms:modified>
</cp:coreProperties>
</file>