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692" r:id="rId2"/>
    <p:sldId id="693" r:id="rId3"/>
    <p:sldId id="694" r:id="rId4"/>
    <p:sldId id="695" r:id="rId5"/>
    <p:sldId id="696" r:id="rId6"/>
    <p:sldId id="697" r:id="rId7"/>
    <p:sldId id="698" r:id="rId8"/>
    <p:sldId id="699" r:id="rId9"/>
    <p:sldId id="700" r:id="rId10"/>
    <p:sldId id="701" r:id="rId11"/>
    <p:sldId id="702" r:id="rId12"/>
    <p:sldId id="703" r:id="rId13"/>
    <p:sldId id="704" r:id="rId14"/>
    <p:sldId id="705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831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26137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7808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BC1F0-473D-4300-9661-366BA71D04C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15238-AACF-4398-A8C8-AFA0F6DFDD4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B98CC-7D75-44DA-A8AF-9171BA8117E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FBCAE-9897-4B36-BEAD-0C3B4BD76F2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00EAC-752C-4112-B70F-943F4E5607F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5DFC-0F88-4FEA-816D-7E1F0E165CE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A4826-4C79-455B-A57E-D8F6A2E6E4A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357D3-4D68-4280-A392-F6D4EA4F51E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883F-690C-43A8-95F5-5EDB3C48D647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48629-3BA6-4DF6-B617-24EE3895035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F96F4-4887-4201-A058-E6333DE0E73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92381-1995-4B29-A736-A596AD44402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67F86-C893-4EC0-9674-0593B8BC07A3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F56B5-C8B4-4206-A19B-0A9573E2BA3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934A6-3747-4127-87A7-2A5DA88509C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EF7-61E7-4DA9-96D9-F5402943EEA4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158FA-0883-4810-9B3A-C8E351C8F72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867643C-7925-4DE9-8603-DD679CEDD2C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415512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106878" y="2689665"/>
            <a:ext cx="6365174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000" b="1" dirty="0">
                <a:solidFill>
                  <a:schemeClr val="bg1"/>
                </a:solidFill>
              </a:rPr>
              <a:t>다양한 </a:t>
            </a:r>
            <a:r>
              <a:rPr lang="ko-KR" altLang="en-US" sz="4000" b="1" dirty="0" err="1">
                <a:solidFill>
                  <a:schemeClr val="bg1"/>
                </a:solidFill>
              </a:rPr>
              <a:t>터틀</a:t>
            </a:r>
            <a:r>
              <a:rPr lang="ko-KR" altLang="en-US" sz="4000" b="1" dirty="0">
                <a:solidFill>
                  <a:schemeClr val="bg1"/>
                </a:solidFill>
              </a:rPr>
              <a:t> 예제 따라하기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6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3260" y="480197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36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꽃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54548"/>
            <a:ext cx="3943350" cy="465624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873750" y="1568876"/>
            <a:ext cx="4085875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flower(t, n, r, angle):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range(n):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range(2):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t.circle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r,angle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400" dirty="0">
                <a:ea typeface="맑은 고딕" panose="020B0503020000020004" pitchFamily="50" charset="-127"/>
              </a:rPr>
              <a:t>(180-angle)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400" dirty="0">
                <a:ea typeface="맑은 고딕" panose="020B0503020000020004" pitchFamily="50" charset="-127"/>
              </a:rPr>
              <a:t>(360/n)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move(t, length):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t.pu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t.fd</a:t>
            </a:r>
            <a:r>
              <a:rPr lang="en-US" altLang="ko-KR" sz="1400" dirty="0">
                <a:ea typeface="맑은 고딕" panose="020B0503020000020004" pitchFamily="50" charset="-127"/>
              </a:rPr>
              <a:t>(length)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t.pd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b =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turtle.Pen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 err="1"/>
              <a:t>b.color</a:t>
            </a:r>
            <a:r>
              <a:rPr lang="en-US" altLang="ko-KR" sz="1400" dirty="0"/>
              <a:t>("violet")</a:t>
            </a:r>
          </a:p>
          <a:p>
            <a:r>
              <a:rPr lang="en-US" altLang="ko-KR" sz="1400" dirty="0"/>
              <a:t>move(b</a:t>
            </a:r>
            <a:r>
              <a:rPr lang="en-US" altLang="ko-KR" sz="1400" dirty="0">
                <a:ea typeface="맑은 고딕" panose="020B0503020000020004" pitchFamily="50" charset="-127"/>
              </a:rPr>
              <a:t>, -100)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range(3):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flower(b,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6, 30+(10*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), 60.0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b.width</a:t>
            </a:r>
            <a:r>
              <a:rPr lang="en-US" altLang="ko-KR" sz="1400" dirty="0">
                <a:ea typeface="맑은 고딕" panose="020B0503020000020004" pitchFamily="50" charset="-127"/>
              </a:rPr>
              <a:t>(2*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40" y="2278942"/>
            <a:ext cx="3705129" cy="281557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9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여러 개 원 출력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84189" y="1740463"/>
            <a:ext cx="3488612" cy="410488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013879" y="1871427"/>
            <a:ext cx="3074898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win=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win.bgcolor</a:t>
            </a:r>
            <a:r>
              <a:rPr lang="en-US" altLang="ko-KR" sz="1600" dirty="0">
                <a:ea typeface="맑은 고딕" panose="020B0503020000020004" pitchFamily="50" charset="-127"/>
              </a:rPr>
              <a:t>('black')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one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one.color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one.pensize</a:t>
            </a:r>
            <a:r>
              <a:rPr lang="en-US" altLang="ko-KR" sz="1600" dirty="0">
                <a:ea typeface="맑은 고딕" panose="020B0503020000020004" pitchFamily="50" charset="-127"/>
              </a:rPr>
              <a:t>(3)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 err="1">
                <a:ea typeface="맑은 고딕" panose="020B0503020000020004" pitchFamily="50" charset="-127"/>
              </a:rPr>
              <a:t>n_one</a:t>
            </a:r>
            <a:r>
              <a:rPr lang="en-US" altLang="ko-KR" sz="1600" dirty="0">
                <a:ea typeface="맑은 고딕" panose="020B0503020000020004" pitchFamily="50" charset="-127"/>
              </a:rPr>
              <a:t>(n, size):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range(n):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one.circle</a:t>
            </a:r>
            <a:r>
              <a:rPr lang="en-US" altLang="ko-KR" sz="1600" dirty="0">
                <a:ea typeface="맑은 고딕" panose="020B0503020000020004" pitchFamily="50" charset="-127"/>
              </a:rPr>
              <a:t>(size)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one.left</a:t>
            </a:r>
            <a:r>
              <a:rPr lang="en-US" altLang="ko-KR" sz="1600" dirty="0">
                <a:ea typeface="맑은 고딕" panose="020B0503020000020004" pitchFamily="50" charset="-127"/>
              </a:rPr>
              <a:t>(360.0/n)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n_one</a:t>
            </a:r>
            <a:r>
              <a:rPr lang="en-US" altLang="ko-KR" sz="1600" dirty="0">
                <a:ea typeface="맑은 고딕" panose="020B0503020000020004" pitchFamily="50" charset="-127"/>
              </a:rPr>
              <a:t>(20, 70)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777" y="2459786"/>
            <a:ext cx="4018274" cy="33855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4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714722"/>
            <a:ext cx="6711654" cy="4195481"/>
          </a:xfrm>
        </p:spPr>
        <p:txBody>
          <a:bodyPr/>
          <a:lstStyle/>
          <a:p>
            <a:pPr marL="457200" lvl="1" indent="0">
              <a:buNone/>
            </a:pPr>
            <a:endParaRPr lang="ko-KR" altLang="en-US" dirty="0"/>
          </a:p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예제 따라하기</a:t>
            </a:r>
            <a:endParaRPr lang="en-US" altLang="ko-KR" dirty="0"/>
          </a:p>
          <a:p>
            <a:pPr lvl="1"/>
            <a:r>
              <a:rPr lang="ko-KR" altLang="en-US" dirty="0"/>
              <a:t>미로</a:t>
            </a:r>
            <a:r>
              <a:rPr lang="en-US" altLang="ko-KR" dirty="0"/>
              <a:t>,</a:t>
            </a:r>
            <a:r>
              <a:rPr lang="ko-KR" altLang="en-US" dirty="0"/>
              <a:t> 정사각형</a:t>
            </a:r>
            <a:r>
              <a:rPr lang="en-US" altLang="ko-KR" dirty="0"/>
              <a:t>,</a:t>
            </a:r>
            <a:r>
              <a:rPr lang="ko-KR" altLang="en-US" dirty="0"/>
              <a:t> 별</a:t>
            </a:r>
            <a:r>
              <a:rPr lang="en-US" altLang="ko-KR" dirty="0"/>
              <a:t>,</a:t>
            </a:r>
            <a:r>
              <a:rPr lang="ko-KR" altLang="en-US" dirty="0"/>
              <a:t> 벌집</a:t>
            </a:r>
            <a:r>
              <a:rPr lang="en-US" altLang="ko-KR" dirty="0"/>
              <a:t>,</a:t>
            </a:r>
            <a:r>
              <a:rPr lang="ko-KR" altLang="en-US" dirty="0"/>
              <a:t> 다각형</a:t>
            </a:r>
            <a:r>
              <a:rPr lang="en-US" altLang="ko-KR" dirty="0"/>
              <a:t>,</a:t>
            </a:r>
            <a:r>
              <a:rPr lang="ko-KR" altLang="en-US" dirty="0"/>
              <a:t> 꽃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/>
              <a:t>원 그리기</a:t>
            </a:r>
            <a:endParaRPr lang="en" altLang="ko-KR" dirty="0"/>
          </a:p>
          <a:p>
            <a:endParaRPr lang="ko-KR" altLang="en-US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919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Turtle</a:t>
            </a:r>
            <a:r>
              <a:rPr lang="ko-KR" altLang="en-US" dirty="0"/>
              <a:t>를 활용하여 도형을 여러 개 표현 할 수 있나요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874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주차</a:t>
            </a:r>
            <a:r>
              <a:rPr lang="en-US" altLang="ko-KR" dirty="0"/>
              <a:t>_01_03</a:t>
            </a:r>
            <a:r>
              <a:rPr lang="ko-KR" altLang="en-US" dirty="0"/>
              <a:t> 다양한 </a:t>
            </a:r>
            <a:r>
              <a:rPr lang="ko-KR" altLang="en-US" dirty="0" err="1"/>
              <a:t>터틀</a:t>
            </a:r>
            <a:r>
              <a:rPr lang="ko-KR" altLang="en-US" dirty="0"/>
              <a:t> 예제 따라하기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9343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turtle </a:t>
            </a:r>
            <a:r>
              <a:rPr lang="ko-KR" altLang="en-US" dirty="0"/>
              <a:t>예제 이해하기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372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미로그리기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7547" y="1762681"/>
            <a:ext cx="4811988" cy="441222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612648" y="1777008"/>
            <a:ext cx="456688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wn</a:t>
            </a:r>
            <a:r>
              <a:rPr lang="en-US" altLang="ko-KR" sz="1600" dirty="0">
                <a:ea typeface="맑은 고딕" panose="020B0503020000020004" pitchFamily="50" charset="-127"/>
              </a:rPr>
              <a:t>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/>
              <a:t>wn.bgcolor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lightblue</a:t>
            </a:r>
            <a:r>
              <a:rPr lang="en-US" altLang="ko-KR" sz="1600" dirty="0"/>
              <a:t>")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t.shape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("turtle")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(“</a:t>
            </a:r>
            <a:r>
              <a:rPr lang="en-US" altLang="ko-KR" sz="1600" dirty="0" err="1">
                <a:ea typeface="맑은 고딕" panose="020B0503020000020004" pitchFamily="50" charset="-127"/>
              </a:rPr>
              <a:t>hotpink</a:t>
            </a:r>
            <a:r>
              <a:rPr lang="en-US" altLang="ko-KR" sz="1600" dirty="0">
                <a:ea typeface="맑은 고딕" panose="020B0503020000020004" pitchFamily="50" charset="-127"/>
              </a:rPr>
              <a:t>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()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size = 20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range(50):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t.stamp</a:t>
            </a:r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() </a:t>
            </a:r>
          </a:p>
          <a:p>
            <a:r>
              <a:rPr lang="en-US" altLang="ko-KR" sz="1600" dirty="0">
                <a:solidFill>
                  <a:srgbClr val="FF6600"/>
                </a:solidFill>
                <a:ea typeface="맑은 고딕" panose="020B0503020000020004" pitchFamily="50" charset="-127"/>
              </a:rPr>
              <a:t>   </a:t>
            </a:r>
            <a:r>
              <a:rPr lang="en-US" altLang="ko-KR" sz="1600" dirty="0">
                <a:ea typeface="맑은 고딕" panose="020B0503020000020004" pitchFamily="50" charset="-127"/>
              </a:rPr>
              <a:t>size = size + 3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(size) 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(24)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628" y="1969055"/>
            <a:ext cx="3785525" cy="330359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9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정사각형</a:t>
            </a:r>
            <a:r>
              <a:rPr lang="en-US" altLang="ko-KR" dirty="0"/>
              <a:t> 36</a:t>
            </a:r>
            <a:r>
              <a:rPr lang="ko-KR" altLang="en-US" dirty="0"/>
              <a:t>개 배치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26942" y="1795825"/>
            <a:ext cx="3407736" cy="299483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41787" y="1950512"/>
            <a:ext cx="3074898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('blue')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range(36):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(10)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range(4):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523" y="2175739"/>
            <a:ext cx="4245316" cy="353236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36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점점 커지는 정사각형 </a:t>
            </a:r>
            <a:r>
              <a:rPr lang="en-US" altLang="ko-KR" dirty="0"/>
              <a:t>36</a:t>
            </a:r>
            <a:r>
              <a:rPr lang="ko-KR" altLang="en-US" dirty="0"/>
              <a:t>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2054" y="1606471"/>
            <a:ext cx="3283338" cy="44862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951397" y="1620799"/>
            <a:ext cx="3074898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win=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turtle.Screen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win.bgcolor</a:t>
            </a:r>
            <a:r>
              <a:rPr lang="en-US" altLang="ko-KR" sz="1600" dirty="0">
                <a:ea typeface="맑은 고딕" panose="020B0503020000020004" pitchFamily="50" charset="-127"/>
              </a:rPr>
              <a:t>('black')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range(36):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(10+i*5)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t.left</a:t>
            </a:r>
            <a:r>
              <a:rPr lang="en-US" altLang="ko-KR" sz="1600" dirty="0">
                <a:ea typeface="맑은 고딕" panose="020B0503020000020004" pitchFamily="50" charset="-127"/>
              </a:rPr>
              <a:t>(80)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4089" y="1606471"/>
            <a:ext cx="3283338" cy="406199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46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점점</a:t>
            </a:r>
            <a:r>
              <a:rPr lang="en-US" altLang="ko-KR" dirty="0"/>
              <a:t> </a:t>
            </a:r>
            <a:r>
              <a:rPr lang="ko-KR" altLang="en-US" dirty="0"/>
              <a:t>커지는 별</a:t>
            </a: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628650" y="1690688"/>
            <a:ext cx="2750654" cy="328881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819476" y="1794214"/>
            <a:ext cx="290314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 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star=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star.color</a:t>
            </a:r>
            <a:r>
              <a:rPr lang="en-US" altLang="ko-KR" sz="1600" dirty="0">
                <a:ea typeface="맑은 고딕" panose="020B0503020000020004" pitchFamily="50" charset="-127"/>
              </a:rPr>
              <a:t>('red')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range(20):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star.forward</a:t>
            </a:r>
            <a:r>
              <a:rPr lang="en-US" altLang="ko-KR" sz="1600" dirty="0">
                <a:ea typeface="맑은 고딕" panose="020B0503020000020004" pitchFamily="50" charset="-127"/>
              </a:rPr>
              <a:t>(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*50)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star.right</a:t>
            </a:r>
            <a:r>
              <a:rPr lang="en-US" altLang="ko-KR" sz="1600" dirty="0">
                <a:ea typeface="맑은 고딕" panose="020B0503020000020004" pitchFamily="50" charset="-127"/>
              </a:rPr>
              <a:t>(144)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turtle.done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130" y="1690688"/>
            <a:ext cx="4967135" cy="431503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164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벌집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635954"/>
            <a:ext cx="3128341" cy="40527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809331" y="1825625"/>
            <a:ext cx="2431580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import turtle</a:t>
            </a:r>
          </a:p>
          <a:p>
            <a:endParaRPr lang="en-US" altLang="ko-KR" sz="1600" dirty="0"/>
          </a:p>
          <a:p>
            <a:r>
              <a:rPr lang="en-US" altLang="ko-KR" sz="1600" dirty="0"/>
              <a:t>def hexagon():</a:t>
            </a:r>
          </a:p>
          <a:p>
            <a:r>
              <a:rPr lang="en-US" altLang="ko-KR" sz="1600" dirty="0"/>
              <a:t>    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range(6):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turtle.forward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 err="1"/>
              <a:t>turtle.left</a:t>
            </a:r>
            <a:r>
              <a:rPr lang="en-US" altLang="ko-KR" sz="1600" dirty="0"/>
              <a:t>(60)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turtle.color</a:t>
            </a:r>
            <a:r>
              <a:rPr lang="en-US" altLang="ko-KR" sz="1600" dirty="0"/>
              <a:t>('red')</a:t>
            </a:r>
          </a:p>
          <a:p>
            <a:r>
              <a:rPr lang="en-US" altLang="ko-KR" sz="1600" dirty="0"/>
              <a:t>hexagon()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range(6):</a:t>
            </a:r>
          </a:p>
          <a:p>
            <a:r>
              <a:rPr lang="en-US" altLang="ko-KR" sz="1600" dirty="0"/>
              <a:t>    hexagon()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turtle.forward</a:t>
            </a:r>
            <a:r>
              <a:rPr lang="en-US" altLang="ko-KR" sz="1600" dirty="0"/>
              <a:t>(100)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turtle.right</a:t>
            </a:r>
            <a:r>
              <a:rPr lang="en-US" altLang="ko-KR" sz="1600" dirty="0"/>
              <a:t>(60)</a:t>
            </a: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384" y="1825625"/>
            <a:ext cx="5070130" cy="441944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79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436132" cy="1400530"/>
          </a:xfrm>
        </p:spPr>
        <p:txBody>
          <a:bodyPr/>
          <a:lstStyle/>
          <a:p>
            <a:r>
              <a:rPr lang="ko-KR" altLang="en-US" sz="3600" dirty="0"/>
              <a:t>여러가지 색 정사각형 그리기</a:t>
            </a:r>
            <a:r>
              <a:rPr lang="en-US" altLang="ko-KR" sz="3600" dirty="0"/>
              <a:t>, </a:t>
            </a:r>
            <a:r>
              <a:rPr lang="ko-KR" altLang="en-US" sz="3600" dirty="0"/>
              <a:t>함수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67547" y="1838880"/>
            <a:ext cx="5635688" cy="435397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84710" y="1988243"/>
            <a:ext cx="5982257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import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turtle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def</a:t>
            </a:r>
            <a:r>
              <a:rPr lang="en-US" altLang="ko-KR" sz="1600" dirty="0">
                <a:ea typeface="맑은 고딕" panose="020B0503020000020004" pitchFamily="50" charset="-127"/>
              </a:rPr>
              <a:t> square(t, size, color):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6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i in range(4):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600" dirty="0">
                <a:ea typeface="맑은 고딕" panose="020B0503020000020004" pitchFamily="50" charset="-127"/>
              </a:rPr>
              <a:t>(size)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600" dirty="0">
                <a:ea typeface="맑은 고딕" panose="020B0503020000020004" pitchFamily="50" charset="-127"/>
              </a:rPr>
              <a:t>(90)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t1 = </a:t>
            </a:r>
            <a:r>
              <a:rPr lang="en-US" altLang="ko-KR" sz="16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600" dirty="0"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t1.pensize(3)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colors = ['red', 'orange', 'yellow', 'green', 'blue', 'violet']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=30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color in colors: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square(t1, </a:t>
            </a:r>
            <a:r>
              <a:rPr lang="en-US" altLang="ko-KR" sz="16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, color)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=i+30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81" y="1838880"/>
            <a:ext cx="3218960" cy="327457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42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다각형 그리기</a:t>
            </a:r>
            <a:r>
              <a:rPr lang="en-US" altLang="ko-KR" dirty="0"/>
              <a:t>, </a:t>
            </a:r>
            <a:r>
              <a:rPr lang="ko-KR" altLang="en-US" dirty="0"/>
              <a:t>함수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30179" y="1648058"/>
            <a:ext cx="5061103" cy="464742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47562" y="1725915"/>
            <a:ext cx="4849385" cy="4647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>
                <a:ea typeface="맑은 고딕" panose="020B0503020000020004" pitchFamily="50" charset="-127"/>
              </a:rPr>
              <a:t>import turtle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t=</a:t>
            </a:r>
            <a:r>
              <a:rPr lang="en-US" altLang="ko-KR" sz="1400" dirty="0" err="1">
                <a:ea typeface="맑은 고딕" panose="020B0503020000020004" pitchFamily="50" charset="-127"/>
              </a:rPr>
              <a:t>turtle.Turtle</a:t>
            </a:r>
            <a:r>
              <a:rPr lang="en-US" altLang="ko-KR" sz="1400" dirty="0">
                <a:ea typeface="맑은 고딕" panose="020B0503020000020004" pitchFamily="50" charset="-127"/>
              </a:rPr>
              <a:t>()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 err="1">
                <a:ea typeface="맑은 고딕" panose="020B0503020000020004" pitchFamily="50" charset="-127"/>
              </a:rPr>
              <a:t>def</a:t>
            </a:r>
            <a:r>
              <a:rPr lang="en-US" altLang="ko-KR" sz="1400" dirty="0"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,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, color):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t.color</a:t>
            </a:r>
            <a:r>
              <a:rPr lang="en-US" altLang="ko-KR" sz="1400" dirty="0">
                <a:ea typeface="맑은 고딕" panose="020B0503020000020004" pitchFamily="50" charset="-127"/>
              </a:rPr>
              <a:t>(color)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= 360 / 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</a:t>
            </a:r>
            <a:r>
              <a:rPr lang="en-US" altLang="ko-KR" sz="1400" dirty="0" err="1">
                <a:ea typeface="맑은 고딕" panose="020B0503020000020004" pitchFamily="50" charset="-127"/>
              </a:rPr>
              <a:t>numSides</a:t>
            </a:r>
            <a:r>
              <a:rPr lang="en-US" altLang="ko-KR" sz="1400" dirty="0">
                <a:ea typeface="맑은 고딕" panose="020B0503020000020004" pitchFamily="50" charset="-127"/>
              </a:rPr>
              <a:t>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t.pendown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t.forward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sideLength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t.right</a:t>
            </a:r>
            <a:r>
              <a:rPr lang="en-US" altLang="ko-KR" sz="1400" dirty="0">
                <a:ea typeface="맑은 고딕" panose="020B0503020000020004" pitchFamily="50" charset="-127"/>
              </a:rPr>
              <a:t>(</a:t>
            </a:r>
            <a:r>
              <a:rPr lang="en-US" altLang="ko-KR" sz="1400" dirty="0" err="1">
                <a:ea typeface="맑은 고딕" panose="020B0503020000020004" pitchFamily="50" charset="-127"/>
              </a:rPr>
              <a:t>turnAngle</a:t>
            </a:r>
            <a:r>
              <a:rPr lang="en-US" altLang="ko-KR" sz="1400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    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range(3):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t.setposition</a:t>
            </a:r>
            <a:r>
              <a:rPr lang="en-US" altLang="ko-KR" sz="1400" dirty="0">
                <a:ea typeface="맑은 고딕" panose="020B0503020000020004" pitchFamily="50" charset="-127"/>
              </a:rPr>
              <a:t>(40*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, 0)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(20, 6, "blue")</a:t>
            </a:r>
          </a:p>
          <a:p>
            <a:endParaRPr lang="en-US" altLang="ko-KR" sz="1400" dirty="0">
              <a:ea typeface="맑은 고딕" panose="020B0503020000020004" pitchFamily="50" charset="-127"/>
            </a:endParaRPr>
          </a:p>
          <a:p>
            <a:r>
              <a:rPr lang="en-US" altLang="ko-KR" sz="1400" dirty="0">
                <a:ea typeface="맑은 고딕" panose="020B0503020000020004" pitchFamily="50" charset="-127"/>
              </a:rPr>
              <a:t>for </a:t>
            </a:r>
            <a:r>
              <a:rPr lang="en-US" altLang="ko-KR" sz="1400" dirty="0" err="1">
                <a:ea typeface="맑은 고딕" panose="020B0503020000020004" pitchFamily="50" charset="-127"/>
              </a:rPr>
              <a:t>i</a:t>
            </a:r>
            <a:r>
              <a:rPr lang="en-US" altLang="ko-KR" sz="1400" dirty="0">
                <a:ea typeface="맑은 고딕" panose="020B0503020000020004" pitchFamily="50" charset="-127"/>
              </a:rPr>
              <a:t> in range(5):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solidFill>
                  <a:srgbClr val="FF6600"/>
                </a:solidFill>
                <a:ea typeface="맑은 고딕" panose="020B0503020000020004" pitchFamily="50" charset="-127"/>
              </a:rPr>
              <a:t>t.penup</a:t>
            </a:r>
            <a:r>
              <a:rPr lang="en-US" altLang="ko-KR" sz="1400" dirty="0">
                <a:solidFill>
                  <a:srgbClr val="FF6600"/>
                </a:solidFill>
                <a:ea typeface="맑은 고딕" panose="020B0503020000020004" pitchFamily="50" charset="-127"/>
              </a:rPr>
              <a:t>()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t.setposition</a:t>
            </a:r>
            <a:r>
              <a:rPr lang="en-US" altLang="ko-KR" sz="1400" dirty="0">
                <a:ea typeface="맑은 고딕" panose="020B0503020000020004" pitchFamily="50" charset="-127"/>
              </a:rPr>
              <a:t>(40*(i-2), -100)</a:t>
            </a:r>
          </a:p>
          <a:p>
            <a:r>
              <a:rPr lang="en-US" altLang="ko-KR" sz="1400" dirty="0">
                <a:ea typeface="맑은 고딕" panose="020B0503020000020004" pitchFamily="50" charset="-127"/>
              </a:rPr>
              <a:t>    </a:t>
            </a:r>
            <a:r>
              <a:rPr lang="en-US" altLang="ko-KR" sz="1400" dirty="0" err="1">
                <a:ea typeface="맑은 고딕" panose="020B0503020000020004" pitchFamily="50" charset="-127"/>
              </a:rPr>
              <a:t>drawPolygon</a:t>
            </a:r>
            <a:r>
              <a:rPr lang="en-US" altLang="ko-KR" sz="1400" dirty="0">
                <a:ea typeface="맑은 고딕" panose="020B0503020000020004" pitchFamily="50" charset="-127"/>
              </a:rPr>
              <a:t>(40, 4, "violet")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14" y="2515911"/>
            <a:ext cx="2614224" cy="2740428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079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6169</TotalTime>
  <Words>557</Words>
  <Application>Microsoft Office PowerPoint</Application>
  <PresentationFormat>화면 슬라이드 쇼(4:3)</PresentationFormat>
  <Paragraphs>182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다양한 터틀 예제 따라하기 6주차_01_03</vt:lpstr>
      <vt:lpstr>학습목표</vt:lpstr>
      <vt:lpstr>미로그리기</vt:lpstr>
      <vt:lpstr>정사각형 36개 배치</vt:lpstr>
      <vt:lpstr>점점 커지는 정사각형 36개</vt:lpstr>
      <vt:lpstr>점점 커지는 별</vt:lpstr>
      <vt:lpstr>벌집 그리기, 함수</vt:lpstr>
      <vt:lpstr>여러가지 색 정사각형 그리기, 함수</vt:lpstr>
      <vt:lpstr>다각형 그리기, 함수</vt:lpstr>
      <vt:lpstr>꽃 그리기, 함수 </vt:lpstr>
      <vt:lpstr>여러 개 원 출력, 함수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445</cp:revision>
  <dcterms:created xsi:type="dcterms:W3CDTF">2015-11-07T02:06:58Z</dcterms:created>
  <dcterms:modified xsi:type="dcterms:W3CDTF">2022-12-20T11:36:11Z</dcterms:modified>
</cp:coreProperties>
</file>