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0"/>
  </p:notesMasterIdLst>
  <p:sldIdLst>
    <p:sldId id="776" r:id="rId2"/>
    <p:sldId id="777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90" r:id="rId15"/>
    <p:sldId id="791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800" r:id="rId25"/>
    <p:sldId id="801" r:id="rId26"/>
    <p:sldId id="802" r:id="rId27"/>
    <p:sldId id="803" r:id="rId28"/>
    <p:sldId id="804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9" r:id="rId52"/>
    <p:sldId id="830" r:id="rId53"/>
    <p:sldId id="852" r:id="rId54"/>
    <p:sldId id="853" r:id="rId55"/>
    <p:sldId id="854" r:id="rId56"/>
    <p:sldId id="855" r:id="rId57"/>
    <p:sldId id="844" r:id="rId58"/>
    <p:sldId id="849" r:id="rId59"/>
    <p:sldId id="845" r:id="rId60"/>
    <p:sldId id="846" r:id="rId61"/>
    <p:sldId id="835" r:id="rId62"/>
    <p:sldId id="836" r:id="rId63"/>
    <p:sldId id="850" r:id="rId64"/>
    <p:sldId id="851" r:id="rId65"/>
    <p:sldId id="837" r:id="rId66"/>
    <p:sldId id="838" r:id="rId67"/>
    <p:sldId id="847" r:id="rId68"/>
    <p:sldId id="848" r:id="rId69"/>
    <p:sldId id="841" r:id="rId70"/>
    <p:sldId id="842" r:id="rId71"/>
    <p:sldId id="856" r:id="rId72"/>
    <p:sldId id="857" r:id="rId73"/>
    <p:sldId id="858" r:id="rId74"/>
    <p:sldId id="859" r:id="rId75"/>
    <p:sldId id="860" r:id="rId76"/>
    <p:sldId id="861" r:id="rId77"/>
    <p:sldId id="862" r:id="rId78"/>
    <p:sldId id="863" r:id="rId79"/>
    <p:sldId id="864" r:id="rId80"/>
    <p:sldId id="865" r:id="rId81"/>
    <p:sldId id="866" r:id="rId82"/>
    <p:sldId id="867" r:id="rId83"/>
    <p:sldId id="868" r:id="rId84"/>
    <p:sldId id="869" r:id="rId85"/>
    <p:sldId id="870" r:id="rId86"/>
    <p:sldId id="871" r:id="rId87"/>
    <p:sldId id="872" r:id="rId88"/>
    <p:sldId id="873" r:id="rId89"/>
    <p:sldId id="874" r:id="rId90"/>
    <p:sldId id="875" r:id="rId91"/>
    <p:sldId id="876" r:id="rId92"/>
    <p:sldId id="877" r:id="rId93"/>
    <p:sldId id="878" r:id="rId94"/>
    <p:sldId id="879" r:id="rId95"/>
    <p:sldId id="880" r:id="rId96"/>
    <p:sldId id="881" r:id="rId97"/>
    <p:sldId id="882" r:id="rId98"/>
    <p:sldId id="883" r:id="rId99"/>
    <p:sldId id="884" r:id="rId100"/>
    <p:sldId id="885" r:id="rId101"/>
    <p:sldId id="886" r:id="rId102"/>
    <p:sldId id="887" r:id="rId103"/>
    <p:sldId id="888" r:id="rId104"/>
    <p:sldId id="889" r:id="rId105"/>
    <p:sldId id="890" r:id="rId106"/>
    <p:sldId id="891" r:id="rId107"/>
    <p:sldId id="892" r:id="rId108"/>
    <p:sldId id="893" r:id="rId109"/>
    <p:sldId id="894" r:id="rId110"/>
    <p:sldId id="895" r:id="rId111"/>
    <p:sldId id="896" r:id="rId112"/>
    <p:sldId id="897" r:id="rId113"/>
    <p:sldId id="898" r:id="rId114"/>
    <p:sldId id="899" r:id="rId115"/>
    <p:sldId id="900" r:id="rId116"/>
    <p:sldId id="901" r:id="rId117"/>
    <p:sldId id="902" r:id="rId118"/>
    <p:sldId id="903" r:id="rId119"/>
    <p:sldId id="904" r:id="rId120"/>
    <p:sldId id="905" r:id="rId121"/>
    <p:sldId id="906" r:id="rId122"/>
    <p:sldId id="907" r:id="rId123"/>
    <p:sldId id="908" r:id="rId124"/>
    <p:sldId id="909" r:id="rId125"/>
    <p:sldId id="910" r:id="rId126"/>
    <p:sldId id="911" r:id="rId127"/>
    <p:sldId id="912" r:id="rId128"/>
    <p:sldId id="913" r:id="rId129"/>
    <p:sldId id="914" r:id="rId130"/>
    <p:sldId id="915" r:id="rId131"/>
    <p:sldId id="916" r:id="rId132"/>
    <p:sldId id="917" r:id="rId133"/>
    <p:sldId id="918" r:id="rId134"/>
    <p:sldId id="919" r:id="rId135"/>
    <p:sldId id="920" r:id="rId136"/>
    <p:sldId id="921" r:id="rId137"/>
    <p:sldId id="922" r:id="rId138"/>
    <p:sldId id="923" r:id="rId139"/>
    <p:sldId id="924" r:id="rId140"/>
    <p:sldId id="925" r:id="rId141"/>
    <p:sldId id="926" r:id="rId142"/>
    <p:sldId id="927" r:id="rId143"/>
    <p:sldId id="928" r:id="rId144"/>
    <p:sldId id="929" r:id="rId145"/>
    <p:sldId id="930" r:id="rId146"/>
    <p:sldId id="941" r:id="rId147"/>
    <p:sldId id="942" r:id="rId148"/>
    <p:sldId id="943" r:id="rId149"/>
    <p:sldId id="944" r:id="rId150"/>
    <p:sldId id="945" r:id="rId151"/>
    <p:sldId id="946" r:id="rId152"/>
    <p:sldId id="949" r:id="rId153"/>
    <p:sldId id="950" r:id="rId154"/>
    <p:sldId id="951" r:id="rId155"/>
    <p:sldId id="952" r:id="rId156"/>
    <p:sldId id="953" r:id="rId157"/>
    <p:sldId id="954" r:id="rId158"/>
    <p:sldId id="789" r:id="rId1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2024-08-16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13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67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38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56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74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7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77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69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67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22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9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9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4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9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4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5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368E-E314-41DE-88C1-6455FD74CE50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8C08-1014-475F-B5D0-079CB2259410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C924-C3BE-4483-9DE0-793A490DBC8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E975-D2D5-4761-81DD-023F3A1CED31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2033-5C25-45E6-8391-5DA7BB9AC2DB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D90-6EEC-458D-BE4D-8218E435507D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F4D-6460-4198-AAA1-AC9F3B52D4D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540C-F010-4F63-A91B-E6275215F9DD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7E4E-79D9-48CA-83F1-5B04DC2AE39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51DC-232B-4A8D-92AA-D6EB403036B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405-3CF0-4555-A84F-C8DDCE3AA3E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C9C8-1226-4184-AE84-ED0EFF46D905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38E-F2B2-45EC-9C08-8B68608A9FD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025B-AAE6-473D-8C8A-97857279BDDA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1B2B-7818-4CAA-83A2-A6C6BE6FA7E6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0515-B279-4CD1-B0B4-5A70D421B980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DB4-A8B2-44AF-87D9-9A674D48C69D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CDEC1E-5292-4C04-80D6-A02296A2A536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문자열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4862594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9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받아서 몇 개의 문자로 구성되었는지</a:t>
            </a:r>
            <a:r>
              <a:rPr lang="en-US" altLang="ko-KR" dirty="0"/>
              <a:t>, </a:t>
            </a:r>
            <a:r>
              <a:rPr lang="ko-KR" altLang="en-US" dirty="0"/>
              <a:t>확인하는 구문을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코딩하시오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50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.sort()</a:t>
            </a:r>
            <a:r>
              <a:rPr lang="ko-KR" altLang="en-US" dirty="0"/>
              <a:t> 오름차순</a:t>
            </a:r>
            <a:r>
              <a:rPr lang="en-US" altLang="ko-KR" dirty="0"/>
              <a:t>,</a:t>
            </a:r>
            <a:r>
              <a:rPr lang="ko-KR" altLang="en-US" dirty="0"/>
              <a:t> 내림차순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2490C20-AF91-5A4B-949D-72CF6493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75" y="1804086"/>
            <a:ext cx="6151791" cy="444843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FACA6-F464-D943-9F76-54EFC9C5F7E8}"/>
              </a:ext>
            </a:extLst>
          </p:cNvPr>
          <p:cNvSpPr txBox="1"/>
          <p:nvPr/>
        </p:nvSpPr>
        <p:spPr>
          <a:xfrm>
            <a:off x="1034115" y="2107342"/>
            <a:ext cx="64318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fruits=['</a:t>
            </a:r>
            <a:r>
              <a:rPr lang="en-US" altLang="ko-KR" sz="1600" dirty="0" err="1">
                <a:latin typeface="+mn-lt"/>
              </a:rPr>
              <a:t>apple','banana','lemon','grape','melon</a:t>
            </a:r>
            <a:r>
              <a:rPr lang="en-US" altLang="ko-KR" sz="1600" dirty="0">
                <a:latin typeface="+mn-lt"/>
              </a:rPr>
              <a:t>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newFruits</a:t>
            </a:r>
            <a:r>
              <a:rPr lang="en-US" altLang="ko-KR" sz="1600" dirty="0">
                <a:latin typeface="+mn-lt"/>
              </a:rPr>
              <a:t> = sorted(fruits,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reverse=True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newFruits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['melon', 'lemon', 'grape', 'banana', 'apple']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print(fruits)</a:t>
            </a:r>
          </a:p>
          <a:p>
            <a:r>
              <a:rPr lang="en-US" altLang="ko-KR" sz="1600" dirty="0">
                <a:latin typeface="+mn-lt"/>
              </a:rPr>
              <a:t>['apple', 'banana', 'lemon', 'grape', 'melon']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fruits.sort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(reverse=True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print(fruits)</a:t>
            </a:r>
          </a:p>
          <a:p>
            <a:r>
              <a:rPr lang="en-US" altLang="ko-KR" sz="1600" dirty="0">
                <a:latin typeface="+mn-lt"/>
              </a:rPr>
              <a:t>['melon', 'lemon', 'grape', 'banana', 'apple']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25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.pop()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85850" y="1993900"/>
            <a:ext cx="7190317" cy="312768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1216" y="2146112"/>
            <a:ext cx="669432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pop(index)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fr-FR" altLang="ko-KR" sz="1600" dirty="0">
                <a:latin typeface="+mn-lt"/>
              </a:rPr>
              <a:t>t = ['a', 'b', 'c', 'd', 'e']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x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(0) +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(1)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[‘b', ‘d‘, ‘e’]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t. append('a')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>
                <a:latin typeface="+mn-lt"/>
              </a:rPr>
              <a:t>[‘b’, </a:t>
            </a:r>
            <a:r>
              <a:rPr lang="en-US" altLang="ko-KR" sz="1600" dirty="0">
                <a:latin typeface="+mn-lt"/>
              </a:rPr>
              <a:t>‘d’, ‘e’, ‘a’]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809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.pop()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85850" y="1993900"/>
            <a:ext cx="7190317" cy="312768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1216" y="2146112"/>
            <a:ext cx="669432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pop(index)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fr-FR" altLang="ko-KR" sz="1600" dirty="0">
                <a:latin typeface="+mn-lt"/>
              </a:rPr>
              <a:t>s = </a:t>
            </a:r>
            <a:r>
              <a:rPr lang="en-US" altLang="ko-KR" sz="1600" dirty="0">
                <a:latin typeface="+mn-lt"/>
              </a:rPr>
              <a:t>[‘h’, ‘a’, ‘n’, ‘d’, ‘o’, ‘n’, ‘g’]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x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(2) +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s.pop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(4)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[‘h’, ‘a’, ‘d’, ‘o’, ‘g’]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s. insert(0, ‘~')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[‘~’, ‘h’, ‘a’, ‘d’, ‘o’, ‘g’]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007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.remove()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279540" y="1867875"/>
            <a:ext cx="6831206" cy="304204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9267" y="2103967"/>
            <a:ext cx="690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remove(value)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 = ['a', 'b', 'c']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t.remove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('b')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['a', 'c']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576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.remove()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279540" y="1867875"/>
            <a:ext cx="6831206" cy="304204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9267" y="2103967"/>
            <a:ext cx="690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remove(value)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</a:t>
            </a:r>
            <a:r>
              <a:rPr lang="fr-FR" altLang="ko-KR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[‘h’, ‘a’, ‘n’, ‘d’, ‘o’, ‘n’, ‘g’]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s.remove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(‘n')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[‘h’, ‘a’, ‘d’, ‘o’, ‘n’, ‘‘g’]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36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4850" y="1766356"/>
          <a:ext cx="7886700" cy="4351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.append()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리스트 내에 새로운 아이템 한 개를 추가하여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마지막에 위치한다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.insert()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</a:t>
                      </a:r>
                      <a:r>
                        <a:rPr lang="en-US" altLang="ko-KR" sz="1400" kern="1200" dirty="0"/>
                        <a:t>index </a:t>
                      </a:r>
                      <a:r>
                        <a:rPr lang="ko-KR" altLang="en-US" sz="1400" kern="1200" dirty="0"/>
                        <a:t>번호와 아이템 내용을 추가한다</a:t>
                      </a:r>
                      <a:endParaRPr lang="en-US" altLang="ko-KR" sz="1400" kern="1200" dirty="0"/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.extend()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다른 이름의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리스트</a:t>
                      </a:r>
                      <a:r>
                        <a:rPr lang="en-US" altLang="ko-KR" sz="1400" kern="1200" dirty="0"/>
                        <a:t>,</a:t>
                      </a:r>
                      <a:r>
                        <a:rPr lang="ko-KR" altLang="en-US" sz="1400" kern="1200" dirty="0"/>
                        <a:t> 아이템 모두를 추가한다</a:t>
                      </a:r>
                      <a:endParaRPr lang="en-US" altLang="ko-KR" sz="1400" kern="1200" dirty="0"/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.sort()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리스트의 아이템들을 순서대로 정열 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순서는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ascii</a:t>
                      </a:r>
                      <a:r>
                        <a:rPr lang="en-US" altLang="ko-KR" sz="1400" kern="1200" dirty="0"/>
                        <a:t> code </a:t>
                      </a:r>
                      <a:r>
                        <a:rPr lang="ko-KR" altLang="en-US" sz="1400" kern="1200" dirty="0"/>
                        <a:t>순이다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.pop()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/>
                        <a:t>리스트 내에 존재하는 아이템의</a:t>
                      </a:r>
                      <a:r>
                        <a:rPr lang="en-US" altLang="ko-KR" sz="1400" kern="1200" dirty="0"/>
                        <a:t> index </a:t>
                      </a:r>
                      <a:r>
                        <a:rPr lang="ko-KR" altLang="en-US" sz="1400" kern="1200" dirty="0"/>
                        <a:t>번호를 입력 받아 삭제한다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.remove()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존재하는 아이템을 삭제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동일한 아이템 있으면 처음 아이템만 삭제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904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리스트 </a:t>
            </a:r>
            <a:r>
              <a:rPr lang="ko-KR" altLang="en-US" dirty="0" err="1"/>
              <a:t>메소드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.pop()</a:t>
            </a:r>
          </a:p>
          <a:p>
            <a:pPr lvl="1"/>
            <a:r>
              <a:rPr lang="en-US" altLang="ko-KR" dirty="0"/>
              <a:t>.append()</a:t>
            </a:r>
          </a:p>
          <a:p>
            <a:pPr lvl="1"/>
            <a:r>
              <a:rPr lang="en-US" altLang="ko-KR"/>
              <a:t>.insert()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1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003" y="495984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457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관련 </a:t>
            </a:r>
            <a:r>
              <a:rPr lang="ko-KR" altLang="en-US"/>
              <a:t>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7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활용하기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2A93F43-97B2-FF46-BCB9-764BADDA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4" y="1610437"/>
            <a:ext cx="6320971" cy="28025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70CB7-1804-B14C-B704-F07902CCD337}"/>
              </a:ext>
            </a:extLst>
          </p:cNvPr>
          <p:cNvSpPr txBox="1"/>
          <p:nvPr/>
        </p:nvSpPr>
        <p:spPr>
          <a:xfrm>
            <a:off x="1090134" y="1810638"/>
            <a:ext cx="4675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s=["My", "name", "is"]</a:t>
            </a:r>
          </a:p>
          <a:p>
            <a:r>
              <a:rPr lang="en-US" altLang="ko-KR" sz="1600" dirty="0" err="1">
                <a:latin typeface="+mn-lt"/>
              </a:rPr>
              <a:t>s.append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handong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 err="1">
                <a:latin typeface="+mn-lt"/>
              </a:rPr>
              <a:t>s.sort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print(s)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s.pop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 err="1">
                <a:latin typeface="+mn-lt"/>
              </a:rPr>
              <a:t>s.insert</a:t>
            </a:r>
            <a:r>
              <a:rPr lang="en-US" altLang="ko-KR" sz="1600" dirty="0">
                <a:latin typeface="+mn-lt"/>
              </a:rPr>
              <a:t>(3,"*")</a:t>
            </a:r>
          </a:p>
          <a:p>
            <a:r>
              <a:rPr lang="en-US" altLang="ko-KR" sz="1600" dirty="0">
                <a:latin typeface="+mn-lt"/>
              </a:rPr>
              <a:t>print(s)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412D4-A7C8-FB46-9B9E-F0EEF219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96" y="4500389"/>
            <a:ext cx="4413454" cy="666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0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91783" y="2227272"/>
            <a:ext cx="5580121" cy="293487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7592" y="25444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</a:rPr>
              <a:t>str</a:t>
            </a:r>
            <a:r>
              <a:rPr lang="en-US" altLang="ko-KR" dirty="0">
                <a:solidFill>
                  <a:srgbClr val="000000"/>
                </a:solidFill>
              </a:rPr>
              <a:t> = input("</a:t>
            </a:r>
            <a:r>
              <a:rPr lang="ko-KR" altLang="en-US" dirty="0">
                <a:solidFill>
                  <a:srgbClr val="000000"/>
                </a:solidFill>
              </a:rPr>
              <a:t>문자열을 입력 </a:t>
            </a:r>
            <a:r>
              <a:rPr lang="en-US" altLang="ko-KR" dirty="0">
                <a:solidFill>
                  <a:srgbClr val="000000"/>
                </a:solidFill>
              </a:rPr>
              <a:t>: " 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count = 0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for s in </a:t>
            </a:r>
            <a:r>
              <a:rPr lang="en-US" altLang="ko-KR" dirty="0" err="1">
                <a:solidFill>
                  <a:srgbClr val="000000"/>
                </a:solidFill>
              </a:rPr>
              <a:t>str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count = count + 1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print("</a:t>
            </a:r>
            <a:r>
              <a:rPr lang="ko-KR" altLang="en-US" dirty="0">
                <a:solidFill>
                  <a:srgbClr val="000000"/>
                </a:solidFill>
              </a:rPr>
              <a:t>문자 수</a:t>
            </a:r>
            <a:r>
              <a:rPr lang="en-US" altLang="ko-KR" dirty="0">
                <a:solidFill>
                  <a:srgbClr val="000000"/>
                </a:solidFill>
              </a:rPr>
              <a:t>: ", count)</a:t>
            </a:r>
            <a:endParaRPr lang="en-US" altLang="ko-KR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51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활용하기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3F4BB11-BE77-3B46-ACE0-64A2070B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0" y="1690689"/>
            <a:ext cx="6320971" cy="32273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AA45-8EB8-0F46-98E9-3159F48CCDB4}"/>
              </a:ext>
            </a:extLst>
          </p:cNvPr>
          <p:cNvSpPr txBox="1"/>
          <p:nvPr/>
        </p:nvSpPr>
        <p:spPr>
          <a:xfrm>
            <a:off x="1049938" y="1924992"/>
            <a:ext cx="4675131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animal1=["dog", "lion", "giraffe"]</a:t>
            </a:r>
          </a:p>
          <a:p>
            <a:r>
              <a:rPr lang="en-US" altLang="ko-KR" sz="1600" dirty="0">
                <a:latin typeface="+mn-lt"/>
              </a:rPr>
              <a:t>animal2=[ "ant", "tiger"]</a:t>
            </a:r>
          </a:p>
          <a:p>
            <a:r>
              <a:rPr lang="en-US" altLang="ko-KR" sz="1600" dirty="0">
                <a:latin typeface="+mn-lt"/>
              </a:rPr>
              <a:t>animal2.extend(animal1)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print(animal2)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animal2.remove("ant")</a:t>
            </a:r>
          </a:p>
          <a:p>
            <a:r>
              <a:rPr lang="en-US" altLang="ko-KR" sz="1600" dirty="0">
                <a:latin typeface="+mn-lt"/>
              </a:rPr>
              <a:t>animal2.sort()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print(animal2)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73985A-27E4-C647-95FF-D5398255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0" y="5152292"/>
            <a:ext cx="5010838" cy="5493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415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888" y="1690689"/>
            <a:ext cx="6320971" cy="28025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506" y="1924992"/>
            <a:ext cx="4675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f1=['apple', 'blueberry', 'melon', 'tomato']</a:t>
            </a:r>
          </a:p>
          <a:p>
            <a:r>
              <a:rPr lang="en-US" altLang="ko-KR" sz="1600" dirty="0">
                <a:latin typeface="+mn-lt"/>
              </a:rPr>
              <a:t>f2=['strawberry', 'lemon', 'banana']</a:t>
            </a:r>
          </a:p>
          <a:p>
            <a:r>
              <a:rPr lang="en-US" altLang="ko-KR" sz="1600" dirty="0">
                <a:latin typeface="+mn-lt"/>
              </a:rPr>
              <a:t>f3=f1+f2</a:t>
            </a:r>
          </a:p>
          <a:p>
            <a:r>
              <a:rPr lang="en-US" altLang="ko-KR" sz="1600" dirty="0">
                <a:latin typeface="+mn-lt"/>
              </a:rPr>
              <a:t>print('f1+f2= ', f3)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f3.append('blackberry')</a:t>
            </a:r>
          </a:p>
          <a:p>
            <a:r>
              <a:rPr lang="en-US" altLang="ko-KR" sz="1600" dirty="0">
                <a:latin typeface="+mn-lt"/>
              </a:rPr>
              <a:t>f3.sort()</a:t>
            </a:r>
          </a:p>
          <a:p>
            <a:r>
              <a:rPr lang="en-US" altLang="ko-KR" sz="1600" dirty="0">
                <a:latin typeface="+mn-lt"/>
              </a:rPr>
              <a:t>print("after sorting = ", f3)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93271"/>
            <a:ext cx="8452180" cy="139224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17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8871" y="1575415"/>
            <a:ext cx="4692968" cy="45574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86" y="1680371"/>
            <a:ext cx="467513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f1=['apple', 'blueberry‘, 'melon', 'tomato']</a:t>
            </a:r>
          </a:p>
          <a:p>
            <a:r>
              <a:rPr lang="en-US" altLang="ko-KR" sz="1600" dirty="0">
                <a:latin typeface="+mn-lt"/>
              </a:rPr>
              <a:t>f2=['strawberry', 'lemon', 'banana']</a:t>
            </a:r>
          </a:p>
          <a:p>
            <a:r>
              <a:rPr lang="en-US" altLang="ko-KR" sz="1600" dirty="0">
                <a:latin typeface="+mn-lt"/>
              </a:rPr>
              <a:t>f3=f1+f2</a:t>
            </a:r>
          </a:p>
          <a:p>
            <a:r>
              <a:rPr lang="en-US" altLang="ko-KR" sz="1600" dirty="0">
                <a:latin typeface="+mn-lt"/>
              </a:rPr>
              <a:t>print(f3)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#remove element with its first char 'b‘</a:t>
            </a:r>
          </a:p>
          <a:p>
            <a:r>
              <a:rPr lang="en-US" altLang="ko-KR" sz="1600" dirty="0">
                <a:latin typeface="+mn-lt"/>
              </a:rPr>
              <a:t>index=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(f3)</a:t>
            </a:r>
          </a:p>
          <a:p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index:</a:t>
            </a:r>
          </a:p>
          <a:p>
            <a:r>
              <a:rPr lang="en-US" altLang="ko-KR" sz="1600" dirty="0">
                <a:latin typeface="+mn-lt"/>
              </a:rPr>
              <a:t>    if 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== "b" :</a:t>
            </a:r>
          </a:p>
          <a:p>
            <a:r>
              <a:rPr lang="en-US" altLang="ko-KR" sz="1600" dirty="0">
                <a:latin typeface="+mn-lt"/>
              </a:rPr>
              <a:t>        f3.remove(f3[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index=index-1 </a:t>
            </a:r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=i+1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print("remove all 'b' elements = ", f3)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2" y="3633021"/>
            <a:ext cx="5887162" cy="18533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111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4, </a:t>
            </a:r>
            <a:r>
              <a:rPr lang="ko-KR" altLang="en-US" dirty="0"/>
              <a:t>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355870" y="1690689"/>
            <a:ext cx="4247029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‘b’</a:t>
            </a:r>
            <a:r>
              <a:rPr lang="ko-KR" altLang="en-US" sz="2400" dirty="0"/>
              <a:t>로 시작하는 문자열을 찾아서 삭제하고 나면</a:t>
            </a:r>
            <a:endParaRPr lang="en-US" altLang="ko-KR" sz="2400" dirty="0"/>
          </a:p>
          <a:p>
            <a:pPr lvl="1"/>
            <a:r>
              <a:rPr lang="ko-KR" altLang="en-US" sz="2000" dirty="0"/>
              <a:t>리스트 </a:t>
            </a:r>
            <a:r>
              <a:rPr lang="en-US" altLang="ko-KR" sz="2000" dirty="0"/>
              <a:t>f3</a:t>
            </a:r>
            <a:r>
              <a:rPr lang="ko-KR" altLang="en-US" sz="2000" dirty="0"/>
              <a:t>에 있는 전체 아이템의 개수는 하나 줄어든다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6600"/>
                </a:solidFill>
              </a:rPr>
              <a:t>index=index-1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그 다음 문자열을 확인하기 위해서는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=i-1 </a:t>
            </a:r>
            <a:r>
              <a:rPr lang="ko-KR" altLang="en-US" sz="2000" dirty="0"/>
              <a:t>이 필요하다</a:t>
            </a:r>
            <a:endParaRPr lang="en-US" altLang="ko-KR" sz="2000" dirty="0"/>
          </a:p>
          <a:p>
            <a:pPr lvl="1"/>
            <a:r>
              <a:rPr lang="ko-KR" altLang="en-US" sz="2000" dirty="0"/>
              <a:t>조건에 맞아서 삭제된 아이템이 가지는 첨자를 그 뒤에 있는 아이템이 가지게 된다</a:t>
            </a:r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690689"/>
            <a:ext cx="3639671" cy="23831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703" y="1815923"/>
            <a:ext cx="3436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이전 예제 중 일부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index:</a:t>
            </a:r>
          </a:p>
          <a:p>
            <a:r>
              <a:rPr lang="en-US" altLang="ko-KR" sz="1600" dirty="0">
                <a:latin typeface="+mn-lt"/>
              </a:rPr>
              <a:t>    if 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== "b" :</a:t>
            </a:r>
          </a:p>
          <a:p>
            <a:r>
              <a:rPr lang="en-US" altLang="ko-KR" sz="1600" dirty="0">
                <a:latin typeface="+mn-lt"/>
              </a:rPr>
              <a:t>        f3.remove(f3[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index=index-1 </a:t>
            </a:r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=i+1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351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12EC1C-55F4-43DA-B5C8-4BA317A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F5F015-8DBC-4E7F-BDF3-676C225A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이름을 입력 받아서 리스트로 만들어서 출력한다</a:t>
            </a:r>
            <a:endParaRPr lang="en-US" altLang="ko-KR" dirty="0"/>
          </a:p>
          <a:p>
            <a:r>
              <a:rPr lang="ko-KR" altLang="en-US" dirty="0"/>
              <a:t>이름은 문자 중 삭제할 문자를 입력 받아 그 문자를 생성 된 리스트에서 삭제한다</a:t>
            </a:r>
            <a:endParaRPr lang="en-US" altLang="ko-KR" dirty="0"/>
          </a:p>
          <a:p>
            <a:r>
              <a:rPr lang="ko-KR" altLang="en-US" dirty="0"/>
              <a:t>삭제 후 리스트의 내용을 출력한다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38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7838" y="1574707"/>
            <a:ext cx="4808078" cy="50371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606" y="1609203"/>
            <a:ext cx="42413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name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input(“</a:t>
            </a:r>
            <a:r>
              <a:rPr lang="ko-KR" altLang="en-US" sz="1600" dirty="0">
                <a:latin typeface="+mn-lt"/>
              </a:rPr>
              <a:t>이름을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 = []</a:t>
            </a:r>
            <a:r>
              <a:rPr lang="ko-KR" altLang="en-US" sz="1600" dirty="0">
                <a:latin typeface="+mn-lt"/>
              </a:rPr>
              <a:t> 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name :</a:t>
            </a:r>
          </a:p>
          <a:p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nameList.append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제거할 문자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count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 :</a:t>
            </a:r>
          </a:p>
          <a:p>
            <a:r>
              <a:rPr lang="en-US" altLang="ko-KR" sz="1600" dirty="0">
                <a:latin typeface="+mn-lt"/>
              </a:rPr>
              <a:t>  if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== </a:t>
            </a:r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 :</a:t>
            </a:r>
          </a:p>
          <a:p>
            <a:r>
              <a:rPr lang="en-US" altLang="ko-KR" sz="1600" dirty="0">
                <a:latin typeface="+mn-lt"/>
              </a:rPr>
              <a:t>     count = count + 1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range(count) :</a:t>
            </a:r>
          </a:p>
          <a:p>
            <a:r>
              <a:rPr lang="en-US" altLang="ko-KR" sz="1600" dirty="0">
                <a:latin typeface="+mn-lt"/>
              </a:rPr>
              <a:t>  </a:t>
            </a:r>
            <a:r>
              <a:rPr lang="en-US" altLang="ko-KR" sz="1600" dirty="0" err="1">
                <a:latin typeface="+mn-lt"/>
              </a:rPr>
              <a:t>nameList.remove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42" y="4473686"/>
            <a:ext cx="4880323" cy="141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B1159572-C9D2-4B6D-8FCC-632BD2D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706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단어를 입력 받는다</a:t>
            </a:r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단어를 구성하는 알파벳을 순서대로 정렬한다</a:t>
            </a:r>
            <a:endParaRPr lang="en-US" altLang="ko-KR" dirty="0"/>
          </a:p>
          <a:p>
            <a:r>
              <a:rPr lang="ko-KR" altLang="en-US" dirty="0"/>
              <a:t>모든 알파벳은 소문자로 바꾸어 정렬한다</a:t>
            </a:r>
            <a:endParaRPr lang="en-US" altLang="ko-KR" dirty="0"/>
          </a:p>
          <a:p>
            <a:r>
              <a:rPr lang="ko-KR" altLang="en-US" dirty="0"/>
              <a:t>공백이 있는 경우 삭제한다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931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0"/>
            <a:ext cx="4503638" cy="40843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word = input("</a:t>
            </a:r>
            <a:r>
              <a:rPr lang="ko-KR" altLang="en-US" sz="1600" dirty="0">
                <a:latin typeface="+mn-lt"/>
              </a:rPr>
              <a:t>단어를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fr-FR" altLang="ko-KR" sz="1600" dirty="0">
                <a:latin typeface="+mn-lt"/>
              </a:rPr>
              <a:t>wordList = []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word = word.lower()</a:t>
            </a:r>
          </a:p>
          <a:p>
            <a:r>
              <a:rPr lang="fr-FR" altLang="ko-KR" sz="1600" dirty="0">
                <a:latin typeface="+mn-lt"/>
              </a:rPr>
              <a:t>for ch in word :</a:t>
            </a:r>
          </a:p>
          <a:p>
            <a:r>
              <a:rPr lang="fr-FR" altLang="ko-KR" sz="1600" dirty="0">
                <a:latin typeface="+mn-lt"/>
              </a:rPr>
              <a:t>    wordList.append(ch)</a:t>
            </a:r>
          </a:p>
          <a:p>
            <a:r>
              <a:rPr lang="fr-FR" altLang="ko-KR" sz="1600" dirty="0">
                <a:latin typeface="+mn-lt"/>
              </a:rPr>
              <a:t>print(wordList)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wordList.sort()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while wordList[0] == ' ':</a:t>
            </a:r>
          </a:p>
          <a:p>
            <a:r>
              <a:rPr lang="fr-FR" altLang="ko-KR" sz="1600" dirty="0">
                <a:latin typeface="+mn-lt"/>
              </a:rPr>
              <a:t>    wordList.remove(' ')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print(wordList)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25CD7-27F8-4250-BFDF-B602D80C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9" y="5058406"/>
            <a:ext cx="6072775" cy="9132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804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관련 연습문제 풀기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메소드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966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아이템 중 하나를 삭제하면</a:t>
            </a:r>
            <a:r>
              <a:rPr lang="en-US" altLang="ko-KR" dirty="0"/>
              <a:t>, </a:t>
            </a:r>
            <a:r>
              <a:rPr lang="ko-KR" altLang="en-US" dirty="0"/>
              <a:t>각 아이템들의 </a:t>
            </a:r>
            <a:r>
              <a:rPr lang="en-US" altLang="ko-KR" dirty="0"/>
              <a:t>index</a:t>
            </a:r>
            <a:r>
              <a:rPr lang="ko-KR" altLang="en-US" dirty="0"/>
              <a:t>값은 바뀌는가</a:t>
            </a:r>
            <a:r>
              <a:rPr lang="en-US" altLang="ko-KR" dirty="0"/>
              <a:t>? </a:t>
            </a:r>
            <a:r>
              <a:rPr lang="ko-KR" altLang="en-US" dirty="0"/>
              <a:t>바뀌지 않는가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이해하기</a:t>
            </a:r>
            <a:endParaRPr lang="en-US" altLang="ko-KR" dirty="0"/>
          </a:p>
          <a:p>
            <a:pPr lvl="1"/>
            <a:r>
              <a:rPr lang="ko-KR" altLang="en-US" dirty="0"/>
              <a:t>글자들의 나열</a:t>
            </a:r>
            <a:endParaRPr lang="en-US" altLang="ko-KR" dirty="0"/>
          </a:p>
          <a:p>
            <a:pPr lvl="1"/>
            <a:r>
              <a:rPr lang="ko-KR" altLang="en-US" dirty="0"/>
              <a:t>구성되는 각 글자를 첨자 표현으로 나누어 활용 가능</a:t>
            </a:r>
            <a:endParaRPr lang="en-US" altLang="ko-KR" dirty="0"/>
          </a:p>
          <a:p>
            <a:r>
              <a:rPr lang="ko-KR" altLang="en-US" dirty="0"/>
              <a:t>문자열에서 사용하는 연산자를 이해하기</a:t>
            </a:r>
            <a:endParaRPr lang="en-US" altLang="ko-KR" dirty="0"/>
          </a:p>
          <a:p>
            <a:pPr lvl="1"/>
            <a:r>
              <a:rPr lang="ko-KR" altLang="en-US" dirty="0"/>
              <a:t>산술연산자</a:t>
            </a:r>
            <a:r>
              <a:rPr lang="en-US" altLang="ko-KR" dirty="0"/>
              <a:t>(+, *)</a:t>
            </a:r>
          </a:p>
          <a:p>
            <a:pPr lvl="1"/>
            <a:r>
              <a:rPr lang="ko-KR" altLang="en-US" dirty="0" err="1"/>
              <a:t>관계연산자</a:t>
            </a:r>
            <a:r>
              <a:rPr lang="en-US" altLang="ko-KR" dirty="0"/>
              <a:t>(&gt;,</a:t>
            </a:r>
            <a:r>
              <a:rPr lang="ko-KR" altLang="en-US" dirty="0"/>
              <a:t> </a:t>
            </a:r>
            <a:r>
              <a:rPr lang="en-US" altLang="ko-KR" dirty="0"/>
              <a:t>&gt;=,</a:t>
            </a:r>
            <a:r>
              <a:rPr lang="ko-KR" altLang="en-US" dirty="0"/>
              <a:t> </a:t>
            </a:r>
            <a:r>
              <a:rPr lang="en-US" altLang="ko-KR" dirty="0"/>
              <a:t>&lt;,</a:t>
            </a:r>
            <a:r>
              <a:rPr lang="ko-KR" altLang="en-US" dirty="0"/>
              <a:t> </a:t>
            </a:r>
            <a:r>
              <a:rPr lang="en-US" altLang="ko-KR" dirty="0"/>
              <a:t>&lt;=,</a:t>
            </a:r>
            <a:r>
              <a:rPr lang="ko-KR" altLang="en-US" dirty="0"/>
              <a:t> </a:t>
            </a:r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1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차원 리스트 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65815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312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이해하기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27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목록</a:t>
            </a:r>
            <a:r>
              <a:rPr lang="en-US" altLang="ko-KR" dirty="0"/>
              <a:t>(list)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리스트 안에  리스트가</a:t>
            </a:r>
            <a:r>
              <a:rPr lang="en-US" altLang="ko-KR" dirty="0"/>
              <a:t> </a:t>
            </a:r>
            <a:r>
              <a:rPr lang="ko-KR" altLang="en-US" dirty="0"/>
              <a:t>또 만들어진다</a:t>
            </a:r>
            <a:endParaRPr lang="en-US" altLang="ko-KR" dirty="0"/>
          </a:p>
          <a:p>
            <a:r>
              <a:rPr lang="en-US" altLang="ko-KR" dirty="0"/>
              <a:t>s = [ ["</a:t>
            </a:r>
            <a:r>
              <a:rPr lang="en-US" altLang="ko-KR" dirty="0" err="1"/>
              <a:t>kim</a:t>
            </a:r>
            <a:r>
              <a:rPr lang="en-US" altLang="ko-KR" dirty="0"/>
              <a:t>", 90, 75], ["park", 89, 95], ["</a:t>
            </a:r>
            <a:r>
              <a:rPr lang="en-US" altLang="ko-KR" dirty="0" err="1"/>
              <a:t>choi</a:t>
            </a:r>
            <a:r>
              <a:rPr lang="en-US" altLang="ko-KR" dirty="0"/>
              <a:t>", 76, 85] 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82458" y="2828119"/>
            <a:ext cx="1903380" cy="60007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86174" y="2801925"/>
            <a:ext cx="1759574" cy="65246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27937" y="2775731"/>
            <a:ext cx="1911080" cy="652461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설명선 7"/>
          <p:cNvSpPr/>
          <p:nvPr/>
        </p:nvSpPr>
        <p:spPr>
          <a:xfrm>
            <a:off x="1215960" y="33114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72516" y="35935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S[0]</a:t>
            </a:r>
            <a:endParaRPr lang="ko-KR" altLang="en-US" dirty="0"/>
          </a:p>
        </p:txBody>
      </p:sp>
      <p:sp>
        <p:nvSpPr>
          <p:cNvPr id="20" name="위쪽 화살표 설명선 9"/>
          <p:cNvSpPr/>
          <p:nvPr/>
        </p:nvSpPr>
        <p:spPr>
          <a:xfrm>
            <a:off x="4806981" y="33876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63537" y="3669703"/>
            <a:ext cx="5822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S[1]</a:t>
            </a:r>
            <a:endParaRPr lang="ko-KR" altLang="en-US" dirty="0"/>
          </a:p>
        </p:txBody>
      </p:sp>
      <p:sp>
        <p:nvSpPr>
          <p:cNvPr id="22" name="위쪽 화살표 설명선 11"/>
          <p:cNvSpPr/>
          <p:nvPr/>
        </p:nvSpPr>
        <p:spPr>
          <a:xfrm>
            <a:off x="6483477" y="3363828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40033" y="36458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S[2]</a:t>
            </a:r>
            <a:endParaRPr lang="ko-KR" altLang="en-US" dirty="0"/>
          </a:p>
        </p:txBody>
      </p:sp>
      <p:sp>
        <p:nvSpPr>
          <p:cNvPr id="24" name="사각형 설명선 13"/>
          <p:cNvSpPr/>
          <p:nvPr/>
        </p:nvSpPr>
        <p:spPr>
          <a:xfrm>
            <a:off x="1066800" y="4454444"/>
            <a:ext cx="844485" cy="369332"/>
          </a:xfrm>
          <a:prstGeom prst="wedgeRectCallout">
            <a:avLst>
              <a:gd name="adj1" fmla="val 73059"/>
              <a:gd name="adj2" fmla="val -354277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5" name="사각형 설명선 14"/>
          <p:cNvSpPr/>
          <p:nvPr/>
        </p:nvSpPr>
        <p:spPr>
          <a:xfrm>
            <a:off x="1854727" y="5140242"/>
            <a:ext cx="859897" cy="369332"/>
          </a:xfrm>
          <a:prstGeom prst="wedgeRectCallout">
            <a:avLst>
              <a:gd name="adj1" fmla="val 45976"/>
              <a:gd name="adj2" fmla="val -568661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사각형 설명선 15"/>
          <p:cNvSpPr/>
          <p:nvPr/>
        </p:nvSpPr>
        <p:spPr>
          <a:xfrm>
            <a:off x="2714624" y="4336451"/>
            <a:ext cx="859897" cy="369332"/>
          </a:xfrm>
          <a:prstGeom prst="wedgeRectCallout">
            <a:avLst>
              <a:gd name="adj1" fmla="val 10270"/>
              <a:gd name="adj2" fmla="val -38368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S[0][2]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7" name="사각형 설명선 16"/>
          <p:cNvSpPr/>
          <p:nvPr/>
        </p:nvSpPr>
        <p:spPr>
          <a:xfrm>
            <a:off x="3908984" y="5338124"/>
            <a:ext cx="859897" cy="369332"/>
          </a:xfrm>
          <a:prstGeom prst="wedgeRectCallout">
            <a:avLst>
              <a:gd name="adj1" fmla="val -18105"/>
              <a:gd name="adj2" fmla="val -607237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S[1][0]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사각형 설명선 17"/>
          <p:cNvSpPr/>
          <p:nvPr/>
        </p:nvSpPr>
        <p:spPr>
          <a:xfrm>
            <a:off x="6448518" y="5680833"/>
            <a:ext cx="859897" cy="369332"/>
          </a:xfrm>
          <a:prstGeom prst="wedgeRectCallout">
            <a:avLst>
              <a:gd name="adj1" fmla="val -32081"/>
              <a:gd name="adj2" fmla="val -70523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S[2][1]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224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list</a:t>
            </a:r>
            <a:r>
              <a:rPr lang="ko-KR" altLang="en-US" dirty="0"/>
              <a:t>의 각 항목에 접근할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[index1][index2]</a:t>
            </a:r>
          </a:p>
          <a:p>
            <a:r>
              <a:rPr lang="en-US" altLang="ko-KR" dirty="0"/>
              <a:t>index1</a:t>
            </a:r>
          </a:p>
          <a:p>
            <a:pPr lvl="1"/>
            <a:r>
              <a:rPr lang="ko-KR" altLang="en-US" dirty="0"/>
              <a:t>전체의 </a:t>
            </a:r>
            <a:r>
              <a:rPr lang="en-US" altLang="ko-KR" dirty="0"/>
              <a:t>2</a:t>
            </a:r>
            <a:r>
              <a:rPr lang="ko-KR" altLang="en-US" dirty="0"/>
              <a:t>차원 리스트 안에 작은 리스트에 접근</a:t>
            </a:r>
            <a:endParaRPr lang="en-US" altLang="ko-KR" dirty="0"/>
          </a:p>
          <a:p>
            <a:r>
              <a:rPr lang="en-US" altLang="ko-KR" dirty="0"/>
              <a:t>index2</a:t>
            </a:r>
          </a:p>
          <a:p>
            <a:pPr lvl="1"/>
            <a:r>
              <a:rPr lang="ko-KR" altLang="en-US" dirty="0"/>
              <a:t>작은 리스트의 각 항목에 접근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701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활용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28649" y="1803231"/>
            <a:ext cx="7348031" cy="332324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316" y="1989134"/>
            <a:ext cx="641641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fq= [[0,0,0,0,0,0],[1,1,1,1,1,1],[2,2,2,2,2,2],[3,3,3,3,3,3],[4,4,4,4,4,4]]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fq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 </a:t>
            </a:r>
          </a:p>
          <a:p>
            <a:r>
              <a:rPr lang="en-US" altLang="ko-KR" sz="1600" dirty="0">
                <a:latin typeface="+mn-lt"/>
              </a:rPr>
              <a:t>    for j in range(6):</a:t>
            </a:r>
          </a:p>
          <a:p>
            <a:r>
              <a:rPr lang="en-US" altLang="ko-KR" sz="1600" dirty="0">
                <a:latin typeface="+mn-lt"/>
              </a:rPr>
              <a:t>        print(</a:t>
            </a:r>
            <a:r>
              <a:rPr lang="en-US" altLang="ko-KR" sz="1600" dirty="0" err="1">
                <a:latin typeface="+mn-lt"/>
              </a:rPr>
              <a:t>fq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][j])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124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56" y="1249420"/>
            <a:ext cx="1750883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39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FECDDEF-5F0A-C74A-BBC6-9711BA18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03232"/>
            <a:ext cx="5314950" cy="27193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4BE2A-C0DD-2646-A6E4-E1E592EBD213}"/>
              </a:ext>
            </a:extLst>
          </p:cNvPr>
          <p:cNvSpPr txBox="1"/>
          <p:nvPr/>
        </p:nvSpPr>
        <p:spPr>
          <a:xfrm>
            <a:off x="804194" y="1988812"/>
            <a:ext cx="6416412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a = [[10, 20], [30, 40], [50, 60]]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a[0].append(0)</a:t>
            </a:r>
          </a:p>
          <a:p>
            <a:r>
              <a:rPr lang="fr-FR" altLang="ko-KR" sz="1600" dirty="0">
                <a:latin typeface="+mn-lt"/>
              </a:rPr>
              <a:t>a[0].append(30)</a:t>
            </a:r>
          </a:p>
          <a:p>
            <a:r>
              <a:rPr lang="fr-FR" altLang="ko-KR" sz="1600" dirty="0">
                <a:latin typeface="+mn-lt"/>
              </a:rPr>
              <a:t>a[1].append(500)</a:t>
            </a:r>
          </a:p>
          <a:p>
            <a:r>
              <a:rPr lang="fr-FR" altLang="ko-KR" sz="1600" dirty="0">
                <a:latin typeface="+mn-lt"/>
              </a:rPr>
              <a:t>a[2].append(7)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 err="1">
                <a:latin typeface="+mn-lt"/>
              </a:rPr>
              <a:t>print</a:t>
            </a:r>
            <a:r>
              <a:rPr lang="fr-FR" altLang="ko-KR" sz="1600" dirty="0">
                <a:latin typeface="+mn-lt"/>
              </a:rPr>
              <a:t>(a)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D040C-1152-8744-A432-6C29F1F6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6" y="4480316"/>
            <a:ext cx="5108401" cy="539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965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6AFCCD4-5BE5-D848-93F3-979FA557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03232"/>
            <a:ext cx="5314950" cy="27193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FDF3-EDA7-1540-8CFF-93C095A4A288}"/>
              </a:ext>
            </a:extLst>
          </p:cNvPr>
          <p:cNvSpPr txBox="1"/>
          <p:nvPr/>
        </p:nvSpPr>
        <p:spPr>
          <a:xfrm>
            <a:off x="804194" y="2141356"/>
            <a:ext cx="6416412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a = [[10, 20], [30, 40], [50, 60]]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for i in range(3):</a:t>
            </a:r>
          </a:p>
          <a:p>
            <a:r>
              <a:rPr lang="fr-FR" altLang="ko-KR" sz="1600" dirty="0">
                <a:latin typeface="+mn-lt"/>
              </a:rPr>
              <a:t>    for j in range(2):</a:t>
            </a:r>
          </a:p>
          <a:p>
            <a:r>
              <a:rPr lang="fr-FR" altLang="ko-KR" sz="1600" dirty="0">
                <a:latin typeface="+mn-lt"/>
              </a:rPr>
              <a:t>        if j==0:</a:t>
            </a:r>
          </a:p>
          <a:p>
            <a:r>
              <a:rPr lang="fr-FR" altLang="ko-KR" sz="1600" dirty="0">
                <a:latin typeface="+mn-lt"/>
              </a:rPr>
              <a:t>            a[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fr-FR" altLang="ko-KR" sz="1600" dirty="0">
                <a:latin typeface="+mn-lt"/>
              </a:rPr>
              <a:t>][</a:t>
            </a:r>
            <a:r>
              <a:rPr lang="en-US" altLang="ko-KR" sz="1600" dirty="0">
                <a:latin typeface="+mn-lt"/>
              </a:rPr>
              <a:t>j</a:t>
            </a:r>
            <a:r>
              <a:rPr lang="fr-FR" altLang="ko-KR" sz="1600" dirty="0">
                <a:latin typeface="+mn-lt"/>
              </a:rPr>
              <a:t>]=a[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</a:t>
            </a:r>
            <a:r>
              <a:rPr lang="fr-FR" altLang="ko-KR" sz="1600" dirty="0">
                <a:latin typeface="+mn-lt"/>
              </a:rPr>
              <a:t>[</a:t>
            </a:r>
            <a:r>
              <a:rPr lang="en-US" altLang="ko-KR" sz="1600" dirty="0">
                <a:latin typeface="+mn-lt"/>
              </a:rPr>
              <a:t>j</a:t>
            </a:r>
            <a:r>
              <a:rPr lang="fr-FR" altLang="ko-KR" sz="1600" dirty="0">
                <a:latin typeface="+mn-lt"/>
              </a:rPr>
              <a:t>]*10</a:t>
            </a:r>
          </a:p>
          <a:p>
            <a:r>
              <a:rPr lang="fr-FR" altLang="ko-KR" sz="1600" dirty="0">
                <a:latin typeface="+mn-lt"/>
              </a:rPr>
              <a:t>        print(a[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fr-FR" altLang="ko-KR" sz="1600" dirty="0">
                <a:latin typeface="+mn-lt"/>
              </a:rPr>
              <a:t>][</a:t>
            </a:r>
            <a:r>
              <a:rPr lang="en-US" altLang="ko-KR" sz="1600" dirty="0">
                <a:latin typeface="+mn-lt"/>
              </a:rPr>
              <a:t>j</a:t>
            </a:r>
            <a:r>
              <a:rPr lang="fr-FR" altLang="ko-KR" sz="1600" dirty="0">
                <a:latin typeface="+mn-lt"/>
              </a:rPr>
              <a:t>])</a:t>
            </a:r>
          </a:p>
          <a:p>
            <a:endParaRPr lang="fr-FR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126</a:t>
            </a:fld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30" y="2660376"/>
            <a:ext cx="1961540" cy="37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2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list,</a:t>
            </a:r>
            <a:r>
              <a:rPr lang="ko-KR" altLang="en-US"/>
              <a:t> 성적처리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45806"/>
            <a:ext cx="5711952" cy="28382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26" y="1627535"/>
            <a:ext cx="563497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 = [ ["</a:t>
            </a:r>
            <a:r>
              <a:rPr lang="en-US" altLang="ko-KR" sz="1600" dirty="0" err="1">
                <a:latin typeface="+mn-lt"/>
              </a:rPr>
              <a:t>kim</a:t>
            </a:r>
            <a:r>
              <a:rPr lang="en-US" altLang="ko-KR" sz="1600" dirty="0">
                <a:latin typeface="+mn-lt"/>
              </a:rPr>
              <a:t>", 90, 75], ["park", 89, 95], ["</a:t>
            </a:r>
            <a:r>
              <a:rPr lang="en-US" altLang="ko-KR" sz="1600" dirty="0" err="1">
                <a:latin typeface="+mn-lt"/>
              </a:rPr>
              <a:t>choi</a:t>
            </a:r>
            <a:r>
              <a:rPr lang="en-US" altLang="ko-KR" sz="1600" dirty="0">
                <a:latin typeface="+mn-lt"/>
              </a:rPr>
              <a:t>", 76, 85] ]</a:t>
            </a:r>
          </a:p>
          <a:p>
            <a:r>
              <a:rPr lang="en-US" altLang="ko-KR" sz="1600" dirty="0">
                <a:latin typeface="+mn-lt"/>
              </a:rPr>
              <a:t>print( s 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(s)</a:t>
            </a:r>
            <a:r>
              <a:rPr lang="en-US" altLang="ko-KR" sz="1600" dirty="0">
                <a:latin typeface="+mn-lt"/>
              </a:rPr>
              <a:t> ):</a:t>
            </a:r>
          </a:p>
          <a:p>
            <a:r>
              <a:rPr lang="en-US" altLang="ko-KR" sz="1600" dirty="0">
                <a:latin typeface="+mn-lt"/>
              </a:rPr>
              <a:t>    print( 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)</a:t>
            </a:r>
          </a:p>
          <a:p>
            <a:r>
              <a:rPr lang="en-US" altLang="ko-KR" sz="1600" dirty="0">
                <a:latin typeface="+mn-lt"/>
              </a:rPr>
              <a:t>    sum=0</a:t>
            </a:r>
          </a:p>
          <a:p>
            <a:r>
              <a:rPr lang="en-US" altLang="ko-KR" sz="1600" dirty="0">
                <a:latin typeface="+mn-lt"/>
              </a:rPr>
              <a:t>    for j in range( 1,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(s[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]) 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    sum = sum + 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print("sum = ", sum, "average = ", sum/j, "\n")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61" y="4284673"/>
            <a:ext cx="4777851" cy="22988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86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단에서 </a:t>
            </a:r>
            <a:r>
              <a:rPr lang="en-US" altLang="ko-KR" dirty="0"/>
              <a:t>16</a:t>
            </a:r>
            <a:r>
              <a:rPr lang="ko-KR" altLang="en-US" dirty="0"/>
              <a:t>단까지 구구단을 계산하여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생성한 </a:t>
            </a:r>
            <a:r>
              <a:rPr lang="en-US" altLang="ko-KR" dirty="0"/>
              <a:t>2</a:t>
            </a:r>
            <a:r>
              <a:rPr lang="ko-KR" altLang="en-US" dirty="0"/>
              <a:t>차원 리스트에 저장한다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각 단을 한 개의 </a:t>
            </a:r>
            <a:r>
              <a:rPr lang="en-US" altLang="ko-KR" dirty="0"/>
              <a:t>row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저장한 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476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1"/>
            <a:ext cx="4503638" cy="29282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mul = [ 10 * [0] for i in range(15) ]</a:t>
            </a:r>
          </a:p>
          <a:p>
            <a:r>
              <a:rPr lang="fr-FR" altLang="ko-KR" sz="1600" dirty="0">
                <a:latin typeface="+mn-lt"/>
              </a:rPr>
              <a:t>print(mul)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for i in range(</a:t>
            </a:r>
            <a:r>
              <a:rPr lang="en-US" altLang="ko-KR" sz="1600" dirty="0">
                <a:latin typeface="+mn-lt"/>
              </a:rPr>
              <a:t>2, </a:t>
            </a:r>
            <a:r>
              <a:rPr lang="fr-FR" altLang="ko-KR" sz="1600" dirty="0">
                <a:latin typeface="+mn-lt"/>
              </a:rPr>
              <a:t>1</a:t>
            </a:r>
            <a:r>
              <a:rPr lang="en-US" altLang="ko-KR" sz="1600" dirty="0">
                <a:latin typeface="+mn-lt"/>
              </a:rPr>
              <a:t>7</a:t>
            </a:r>
            <a:r>
              <a:rPr lang="fr-FR" altLang="ko-KR" sz="1600" dirty="0">
                <a:latin typeface="+mn-lt"/>
              </a:rPr>
              <a:t>):</a:t>
            </a:r>
          </a:p>
          <a:p>
            <a:r>
              <a:rPr lang="fr-FR" altLang="ko-KR" sz="1600" dirty="0">
                <a:latin typeface="+mn-lt"/>
              </a:rPr>
              <a:t>    for j in range(</a:t>
            </a:r>
            <a:r>
              <a:rPr lang="en-US" altLang="ko-KR" sz="1600" dirty="0">
                <a:latin typeface="+mn-lt"/>
              </a:rPr>
              <a:t>1, </a:t>
            </a:r>
            <a:r>
              <a:rPr lang="fr-FR" altLang="ko-KR" sz="1600" dirty="0">
                <a:latin typeface="+mn-lt"/>
              </a:rPr>
              <a:t>1</a:t>
            </a:r>
            <a:r>
              <a:rPr lang="en-US" altLang="ko-KR" sz="1600" dirty="0">
                <a:latin typeface="+mn-lt"/>
              </a:rPr>
              <a:t>1</a:t>
            </a:r>
            <a:r>
              <a:rPr lang="fr-FR" altLang="ko-KR" sz="1600" dirty="0">
                <a:latin typeface="+mn-lt"/>
              </a:rPr>
              <a:t>):</a:t>
            </a:r>
          </a:p>
          <a:p>
            <a:r>
              <a:rPr lang="fr-FR" altLang="ko-KR" sz="1600" dirty="0">
                <a:latin typeface="+mn-lt"/>
              </a:rPr>
              <a:t>        mul[i][j] = i * j </a:t>
            </a:r>
          </a:p>
          <a:p>
            <a:r>
              <a:rPr lang="fr-FR" altLang="ko-KR" sz="1600" dirty="0">
                <a:latin typeface="+mn-lt"/>
              </a:rPr>
              <a:t>    </a:t>
            </a:r>
            <a:r>
              <a:rPr lang="fr-FR" altLang="ko-KR" sz="1600" dirty="0">
                <a:solidFill>
                  <a:srgbClr val="FF0000"/>
                </a:solidFill>
                <a:latin typeface="+mn-lt"/>
              </a:rPr>
              <a:t>print(mul[i])  #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print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by row</a:t>
            </a:r>
            <a:endParaRPr lang="fr-FR" altLang="ko-KR" sz="1600" dirty="0">
              <a:solidFill>
                <a:srgbClr val="FF0000"/>
              </a:solidFill>
              <a:latin typeface="+mn-lt"/>
            </a:endParaRP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print("Done!!") 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80" y="3096431"/>
            <a:ext cx="4768234" cy="325572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사용 가능한 산술연산자를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문자열에서 사용 가능한 관계연산자를 </a:t>
            </a:r>
            <a:r>
              <a:rPr lang="ko-KR" altLang="en-US" dirty="0" err="1"/>
              <a:t>나열하시오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497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D48CCF5-E981-4A99-BA96-8844C02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73E8FA-0A8B-48A5-83AF-273EAD1F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단위행렬을 만든다</a:t>
            </a:r>
          </a:p>
          <a:p>
            <a:r>
              <a:rPr lang="ko-KR" altLang="en-US" dirty="0"/>
              <a:t>먼저 단위행렬의 크기를 입력 받는다</a:t>
            </a:r>
          </a:p>
          <a:p>
            <a:r>
              <a:rPr lang="en-US" altLang="ko-KR" dirty="0"/>
              <a:t>2D list</a:t>
            </a:r>
            <a:r>
              <a:rPr lang="ko-KR" altLang="en-US" dirty="0"/>
              <a:t>로 단위행렬을 만들고 출력한다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47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8490" y="1609238"/>
            <a:ext cx="4241352" cy="47867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783" y="1711983"/>
            <a:ext cx="4241354" cy="468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Size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(input(“</a:t>
            </a:r>
            <a:r>
              <a:rPr lang="ko-KR" altLang="en-US" sz="1600" dirty="0">
                <a:latin typeface="+mn-lt"/>
              </a:rPr>
              <a:t>행렬의 크기</a:t>
            </a:r>
            <a:r>
              <a:rPr lang="en-US" altLang="ko-KR" sz="1600" dirty="0">
                <a:latin typeface="+mn-lt"/>
              </a:rPr>
              <a:t>: “))</a:t>
            </a:r>
          </a:p>
          <a:p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>
                <a:latin typeface="+mn-lt"/>
              </a:rPr>
              <a:t>for a in range(size):</a:t>
            </a:r>
          </a:p>
          <a:p>
            <a:r>
              <a:rPr lang="en-US" altLang="ko-KR" sz="1600" dirty="0">
                <a:latin typeface="+mn-lt"/>
              </a:rPr>
              <a:t>    for b in range(size):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temp_row.append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   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Unit_Matrix.append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for I in range(size):</a:t>
            </a:r>
          </a:p>
          <a:p>
            <a:r>
              <a:rPr lang="en-US" altLang="ko-KR" sz="1600" dirty="0">
                <a:latin typeface="+mn-lt"/>
              </a:rPr>
              <a:t>    for j in range(size):</a:t>
            </a:r>
          </a:p>
          <a:p>
            <a:r>
              <a:rPr lang="en-US" altLang="ko-KR" sz="1600" dirty="0">
                <a:latin typeface="+mn-lt"/>
              </a:rPr>
              <a:t>        if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== j:</a:t>
            </a:r>
          </a:p>
          <a:p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 = 1</a:t>
            </a:r>
          </a:p>
          <a:p>
            <a:r>
              <a:rPr lang="en-US" altLang="ko-KR" sz="1600" dirty="0">
                <a:latin typeface="+mn-lt"/>
              </a:rPr>
              <a:t>        else:</a:t>
            </a:r>
          </a:p>
          <a:p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42" y="2803394"/>
            <a:ext cx="4160290" cy="3149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8F0A0D-CE5B-4D94-83BC-3464370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3104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리스트를 이해하기</a:t>
            </a:r>
            <a:endParaRPr lang="en-US" altLang="ko-KR" dirty="0"/>
          </a:p>
          <a:p>
            <a:pPr lvl="1"/>
            <a:r>
              <a:rPr lang="ko-KR" altLang="en-US" dirty="0"/>
              <a:t>리스트 안에 리스트를 만들어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662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구성은 </a:t>
            </a:r>
            <a:r>
              <a:rPr lang="ko-KR" altLang="en-US" dirty="0" err="1"/>
              <a:t>리스트내에</a:t>
            </a:r>
            <a:r>
              <a:rPr lang="ko-KR" altLang="en-US" dirty="0"/>
              <a:t> 리스트를 추가하는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en-US" altLang="ko-KR" dirty="0"/>
              <a:t>a</a:t>
            </a:r>
            <a:r>
              <a:rPr lang="ko-KR" altLang="en-US" dirty="0"/>
              <a:t>의 첫번째 아이템내</a:t>
            </a:r>
            <a:r>
              <a:rPr lang="en-US" altLang="ko-KR" dirty="0"/>
              <a:t>, </a:t>
            </a:r>
            <a:r>
              <a:rPr lang="ko-KR" altLang="en-US" dirty="0"/>
              <a:t>두번째 아이템의 이름을 쓰시오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56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39687" y="2662026"/>
            <a:ext cx="8411637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문자열과 리스트 변환 </a:t>
            </a:r>
            <a:r>
              <a:rPr lang="en-US" altLang="ko-KR" sz="4000" b="1" dirty="0">
                <a:solidFill>
                  <a:schemeClr val="bg1"/>
                </a:solidFill>
              </a:rPr>
              <a:t>methods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000" b="1" dirty="0">
                <a:solidFill>
                  <a:schemeClr val="bg1"/>
                </a:solidFill>
              </a:rPr>
              <a:t>주차</a:t>
            </a:r>
            <a:r>
              <a:rPr lang="en-US" altLang="ko-KR" sz="2000" b="1" dirty="0">
                <a:solidFill>
                  <a:schemeClr val="bg1"/>
                </a:solidFill>
              </a:rPr>
              <a:t>_03_02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6219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038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22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700" y="2052925"/>
            <a:ext cx="7800734" cy="4195481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를 사용하여 문자열과 리스트를 쉽게 활용 가능</a:t>
            </a:r>
            <a:endParaRPr lang="en-US" altLang="ko-KR" dirty="0"/>
          </a:p>
          <a:p>
            <a:r>
              <a:rPr lang="en-US" altLang="ko-KR" dirty="0"/>
              <a:t>list()</a:t>
            </a:r>
          </a:p>
          <a:p>
            <a:pPr lvl="1"/>
            <a:r>
              <a:rPr lang="ko-KR" altLang="en-US" dirty="0"/>
              <a:t>문자열의 각 문자를 하나의 항목으로 하여 리스트로 생성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.split()</a:t>
            </a:r>
          </a:p>
          <a:p>
            <a:pPr lvl="1"/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단어 단위로 잘라서</a:t>
            </a:r>
            <a:r>
              <a:rPr lang="en-US" altLang="ko-KR" dirty="0"/>
              <a:t>, </a:t>
            </a:r>
            <a:r>
              <a:rPr lang="ko-KR" altLang="en-US" dirty="0"/>
              <a:t>리스트로 생성한다</a:t>
            </a:r>
            <a:endParaRPr lang="en-US" altLang="ko-KR" dirty="0"/>
          </a:p>
          <a:p>
            <a:pPr lvl="1"/>
            <a:r>
              <a:rPr lang="ko-KR" altLang="en-US" dirty="0"/>
              <a:t>리스트의 아이템은 문자열의 각각의 워드로 구성된다</a:t>
            </a:r>
            <a:endParaRPr lang="en-US" altLang="ko-KR" dirty="0"/>
          </a:p>
          <a:p>
            <a:r>
              <a:rPr lang="en-US" altLang="ko-KR" dirty="0"/>
              <a:t>.join()</a:t>
            </a:r>
          </a:p>
          <a:p>
            <a:pPr lvl="1"/>
            <a:r>
              <a:rPr lang="ko-KR" altLang="en-US" dirty="0"/>
              <a:t>리스트를 문자열로 생성해 준다</a:t>
            </a:r>
            <a:endParaRPr lang="en-US" altLang="ko-KR" dirty="0"/>
          </a:p>
          <a:p>
            <a:pPr lvl="1"/>
            <a:r>
              <a:rPr lang="en-US" altLang="ko-KR" dirty="0"/>
              <a:t>.split</a:t>
            </a:r>
            <a:r>
              <a:rPr lang="ko-KR" altLang="en-US" dirty="0"/>
              <a:t> 과 반대 기능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067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리스트</a:t>
            </a:r>
            <a:r>
              <a:rPr lang="en-US" altLang="ko-KR" dirty="0"/>
              <a:t>, list()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0861" y="1820416"/>
            <a:ext cx="6076594" cy="236247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048" y="1923890"/>
            <a:ext cx="674583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>
                <a:latin typeface="+mn-lt"/>
              </a:rPr>
              <a:t>문자열을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한 글자씩 </a:t>
            </a:r>
            <a:r>
              <a:rPr lang="ko-KR" altLang="en-US" sz="1600" dirty="0">
                <a:latin typeface="+mn-lt"/>
              </a:rPr>
              <a:t>나누어서</a:t>
            </a:r>
            <a:r>
              <a:rPr lang="en-US" altLang="ko-KR" sz="1600" dirty="0">
                <a:latin typeface="+mn-lt"/>
              </a:rPr>
              <a:t>, </a:t>
            </a:r>
            <a:r>
              <a:rPr lang="ko-KR" altLang="en-US" sz="1600" dirty="0">
                <a:latin typeface="+mn-lt"/>
              </a:rPr>
              <a:t>리스트로 만드는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함수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list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‘apple'</a:t>
            </a:r>
          </a:p>
          <a:p>
            <a:r>
              <a:rPr lang="en-US" altLang="ko-KR" sz="1600" dirty="0">
                <a:latin typeface="+mn-lt"/>
              </a:rPr>
              <a:t>&gt;&gt;&gt; t = list(s)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[‘a', 'p', ‘p', ‘l‘, ‘e’]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357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.split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9465" y="1911706"/>
            <a:ext cx="598554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>
                <a:latin typeface="+mn-lt"/>
              </a:rPr>
              <a:t>문자열을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단어 단위로 </a:t>
            </a:r>
            <a:r>
              <a:rPr lang="ko-KR" altLang="en-US" sz="1600" dirty="0">
                <a:latin typeface="+mn-lt"/>
              </a:rPr>
              <a:t>리스트를 만드는</a:t>
            </a:r>
            <a:r>
              <a:rPr lang="en-US" altLang="ko-KR" sz="1600" dirty="0">
                <a:latin typeface="+mn-lt"/>
              </a:rPr>
              <a:t>, .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split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'every morning you greet to me'</a:t>
            </a:r>
          </a:p>
          <a:p>
            <a:r>
              <a:rPr lang="en-US" altLang="ko-KR" sz="1600" dirty="0">
                <a:latin typeface="+mn-lt"/>
              </a:rPr>
              <a:t>&gt;&gt;&gt; t = </a:t>
            </a:r>
            <a:r>
              <a:rPr lang="en-US" altLang="ko-KR" sz="1600" dirty="0" err="1">
                <a:latin typeface="+mn-lt"/>
              </a:rPr>
              <a:t>s.split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[‘every', ‘morning', ‘you', ‘greet’, ‘to‘, ‘me’]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'apple-tree-beans’</a:t>
            </a:r>
          </a:p>
          <a:p>
            <a:r>
              <a:rPr lang="en-US" altLang="ko-KR" sz="1600" dirty="0">
                <a:latin typeface="+mn-lt"/>
              </a:rPr>
              <a:t>&gt;&gt;&gt; delimiter = '-'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s.split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delimiter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[‘apple', ‘tree', ‘beans']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45117" y="1690689"/>
            <a:ext cx="6445250" cy="36085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484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.join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4744" y="1666906"/>
            <a:ext cx="6300618" cy="442137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822" y="1896425"/>
            <a:ext cx="5841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</a:rPr>
              <a:t># </a:t>
            </a:r>
            <a:r>
              <a:rPr lang="ko-KR" altLang="en-US" sz="1600" dirty="0">
                <a:latin typeface="+mn-lt"/>
                <a:ea typeface="+mj-ea"/>
              </a:rPr>
              <a:t>리스트를 문자열로 만드는</a:t>
            </a:r>
            <a:r>
              <a:rPr lang="en-US" altLang="ko-KR" sz="1600" dirty="0">
                <a:latin typeface="+mn-lt"/>
                <a:ea typeface="+mj-ea"/>
              </a:rPr>
              <a:t>, .join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t = ['every', 'morning', 'you', 'greet', 'to', 'me']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delimiter = ' '</a:t>
            </a:r>
          </a:p>
          <a:p>
            <a:r>
              <a:rPr lang="en-US" altLang="ko-KR" sz="1600" dirty="0">
                <a:latin typeface="+mn-lt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</a:rPr>
              <a:t>(t)</a:t>
            </a:r>
          </a:p>
          <a:p>
            <a:r>
              <a:rPr lang="en-US" altLang="ko-KR" sz="1600" dirty="0">
                <a:latin typeface="+mn-lt"/>
                <a:ea typeface="+mj-ea"/>
              </a:rPr>
              <a:t>‘every</a:t>
            </a:r>
            <a:r>
              <a:rPr lang="ko-KR" altLang="en-US" sz="1600" dirty="0">
                <a:latin typeface="+mn-lt"/>
                <a:ea typeface="+mj-ea"/>
              </a:rPr>
              <a:t> </a:t>
            </a:r>
            <a:r>
              <a:rPr lang="en-US" altLang="ko-KR" sz="1600" dirty="0">
                <a:latin typeface="+mn-lt"/>
                <a:ea typeface="+mj-ea"/>
              </a:rPr>
              <a:t>morning you greet to me‘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delimiter = '+'</a:t>
            </a:r>
          </a:p>
          <a:p>
            <a:r>
              <a:rPr lang="en-US" altLang="ko-KR" sz="1600" dirty="0">
                <a:latin typeface="+mn-lt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</a:rPr>
              <a:t>(t)</a:t>
            </a:r>
          </a:p>
          <a:p>
            <a:r>
              <a:rPr lang="en-US" altLang="ko-KR" sz="1600" dirty="0">
                <a:latin typeface="+mn-lt"/>
                <a:ea typeface="+mj-ea"/>
              </a:rPr>
              <a:t>‘</a:t>
            </a:r>
            <a:r>
              <a:rPr lang="en-US" altLang="ko-KR" sz="1600" dirty="0" err="1">
                <a:latin typeface="+mn-lt"/>
                <a:ea typeface="+mj-ea"/>
              </a:rPr>
              <a:t>every+morning+you+greet+to+me</a:t>
            </a:r>
            <a:r>
              <a:rPr lang="en-US" altLang="ko-KR" sz="1600" dirty="0">
                <a:latin typeface="+mn-lt"/>
                <a:ea typeface="+mj-ea"/>
              </a:rPr>
              <a:t>'</a:t>
            </a:r>
          </a:p>
          <a:p>
            <a:endParaRPr lang="en-US" altLang="ko-KR" sz="1600" dirty="0">
              <a:latin typeface="+mn-lt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 err="1">
                <a:solidFill>
                  <a:schemeClr val="bg1"/>
                </a:solidFill>
              </a:rPr>
              <a:t>반복문으로</a:t>
            </a:r>
            <a:r>
              <a:rPr lang="ko-KR" altLang="en-US" sz="4000" b="1" dirty="0">
                <a:solidFill>
                  <a:schemeClr val="bg1"/>
                </a:solidFill>
              </a:rPr>
              <a:t> 문자열 처리</a:t>
            </a:r>
            <a:r>
              <a:rPr lang="en-US" altLang="ko-KR" sz="4000" b="1" dirty="0">
                <a:solidFill>
                  <a:schemeClr val="bg1"/>
                </a:solidFill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</a:rPr>
              <a:t> 문자열 자르기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266" y="480360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2477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입력 받는다</a:t>
            </a:r>
            <a:endParaRPr lang="en-US" altLang="ko-KR"/>
          </a:p>
          <a:p>
            <a:r>
              <a:rPr lang="ko-KR" altLang="en-US"/>
              <a:t>문자열을 분리하여 리스트에 저장한다</a:t>
            </a:r>
            <a:endParaRPr lang="en-US" altLang="ko-KR"/>
          </a:p>
          <a:p>
            <a:r>
              <a:rPr lang="ko-KR" altLang="en-US"/>
              <a:t>그 중 제거할 단어를 입력 받아 제거한다</a:t>
            </a:r>
            <a:endParaRPr lang="en-US" altLang="ko-KR"/>
          </a:p>
          <a:p>
            <a:r>
              <a:rPr lang="ko-KR" altLang="en-US"/>
              <a:t>추가할 단어를 입력 받아 추가한다</a:t>
            </a:r>
            <a:endParaRPr lang="en-US" altLang="ko-KR"/>
          </a:p>
          <a:p>
            <a:r>
              <a:rPr lang="ko-KR" altLang="en-US"/>
              <a:t>리스트를 다시 문자열로 바꾼 뒤 출력한다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365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07949"/>
            <a:ext cx="5760575" cy="45921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466" y="1846145"/>
            <a:ext cx="552494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msg = input("</a:t>
            </a:r>
            <a:r>
              <a:rPr lang="ko-KR" altLang="en-US" dirty="0">
                <a:latin typeface="+mn-lt"/>
              </a:rPr>
              <a:t>좋아하는 영어문장을 입력하세요 </a:t>
            </a:r>
            <a:r>
              <a:rPr lang="en-US" altLang="ko-KR" dirty="0">
                <a:latin typeface="+mn-lt"/>
              </a:rPr>
              <a:t>: ") </a:t>
            </a:r>
          </a:p>
          <a:p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msg.split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print("List: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Remove_Word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제거할 단어를 입력하세요 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 err="1">
                <a:latin typeface="+mn-lt"/>
              </a:rPr>
              <a:t>msgList.remove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Remove_Word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제거 후 </a:t>
            </a:r>
            <a:r>
              <a:rPr lang="en-US" altLang="ko-KR" dirty="0">
                <a:latin typeface="+mn-lt"/>
              </a:rPr>
              <a:t>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Add_Word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추가할 단어를 입력하세요 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 err="1">
                <a:latin typeface="+mn-lt"/>
              </a:rPr>
              <a:t>msgList.append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Add_Word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추가 후 </a:t>
            </a:r>
            <a:r>
              <a:rPr lang="en-US" altLang="ko-KR" dirty="0">
                <a:latin typeface="+mn-lt"/>
              </a:rPr>
              <a:t>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delimiter = " "</a:t>
            </a:r>
          </a:p>
          <a:p>
            <a:r>
              <a:rPr lang="en-US" altLang="ko-KR" dirty="0">
                <a:latin typeface="+mn-lt"/>
              </a:rPr>
              <a:t>Str = </a:t>
            </a:r>
            <a:r>
              <a:rPr lang="en-US" altLang="ko-KR" dirty="0" err="1">
                <a:latin typeface="+mn-lt"/>
              </a:rPr>
              <a:t>delimiter.join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print("join </a:t>
            </a:r>
            <a:r>
              <a:rPr lang="ko-KR" altLang="en-US" dirty="0">
                <a:latin typeface="+mn-lt"/>
              </a:rPr>
              <a:t>후 문자열</a:t>
            </a:r>
            <a:r>
              <a:rPr lang="en-US" altLang="ko-KR" dirty="0">
                <a:latin typeface="+mn-lt"/>
              </a:rPr>
              <a:t>: ", Str)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54" y="4391244"/>
            <a:ext cx="3765810" cy="16815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6793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리스트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964E75-373C-2841-84B0-94AD9FCF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90" y="1747808"/>
            <a:ext cx="5839484" cy="31452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D7F85-37E2-4942-9BBD-34AE9F9AFCE2}"/>
              </a:ext>
            </a:extLst>
          </p:cNvPr>
          <p:cNvSpPr txBox="1"/>
          <p:nvPr/>
        </p:nvSpPr>
        <p:spPr>
          <a:xfrm>
            <a:off x="1078062" y="1936580"/>
            <a:ext cx="552494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2000" dirty="0">
                <a:latin typeface="+mn-lt"/>
              </a:rPr>
              <a:t>s = ['why', 'not', 'change', 'the', 'world']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j = '!'.join(s)</a:t>
            </a:r>
          </a:p>
          <a:p>
            <a:r>
              <a:rPr lang="en-US" altLang="ko-KR" sz="2000" dirty="0">
                <a:latin typeface="+mn-lt"/>
              </a:rPr>
              <a:t>print(j)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t = </a:t>
            </a:r>
            <a:r>
              <a:rPr lang="en-US" altLang="ko-KR" sz="2000" dirty="0" err="1">
                <a:latin typeface="+mn-lt"/>
              </a:rPr>
              <a:t>j.split</a:t>
            </a:r>
            <a:r>
              <a:rPr lang="en-US" altLang="ko-KR" sz="2000" dirty="0">
                <a:latin typeface="+mn-lt"/>
              </a:rPr>
              <a:t>('!')</a:t>
            </a:r>
          </a:p>
          <a:p>
            <a:r>
              <a:rPr lang="en-US" altLang="ko-KR" sz="2000" dirty="0">
                <a:latin typeface="+mn-lt"/>
              </a:rPr>
              <a:t>print(t)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142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49" y="3926989"/>
            <a:ext cx="5633488" cy="13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88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리스트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3ADEB7AB-DDA2-1241-A46E-AD218C41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03" y="3881822"/>
            <a:ext cx="3708400" cy="81280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D7F85-37E2-4942-9BBD-34AE9F9AFCE2}"/>
              </a:ext>
            </a:extLst>
          </p:cNvPr>
          <p:cNvSpPr txBox="1"/>
          <p:nvPr/>
        </p:nvSpPr>
        <p:spPr>
          <a:xfrm>
            <a:off x="1086480" y="1915092"/>
            <a:ext cx="4390323" cy="365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 = ["</a:t>
            </a:r>
            <a:r>
              <a:rPr lang="en-US" altLang="ko-KR" sz="1600" dirty="0" err="1">
                <a:latin typeface="+mn-lt"/>
              </a:rPr>
              <a:t>abc</a:t>
            </a:r>
            <a:r>
              <a:rPr lang="en-US" altLang="ko-KR" sz="1600" dirty="0">
                <a:latin typeface="+mn-lt"/>
              </a:rPr>
              <a:t>", "def", "</a:t>
            </a:r>
            <a:r>
              <a:rPr lang="en-US" altLang="ko-KR" sz="1600" dirty="0" err="1">
                <a:latin typeface="+mn-lt"/>
              </a:rPr>
              <a:t>ghi</a:t>
            </a:r>
            <a:r>
              <a:rPr lang="en-US" altLang="ko-KR" sz="1600" dirty="0">
                <a:latin typeface="+mn-lt"/>
              </a:rPr>
              <a:t>", "</a:t>
            </a:r>
            <a:r>
              <a:rPr lang="en-US" altLang="ko-KR" sz="1600" dirty="0" err="1">
                <a:latin typeface="+mn-lt"/>
              </a:rPr>
              <a:t>jk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 err="1">
                <a:latin typeface="+mn-lt"/>
              </a:rPr>
              <a:t>a.append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lmn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 err="1">
                <a:latin typeface="+mn-lt"/>
              </a:rPr>
              <a:t>a.pop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print(a)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b = ["</a:t>
            </a:r>
            <a:r>
              <a:rPr lang="en-US" altLang="ko-KR" sz="1600" dirty="0" err="1">
                <a:latin typeface="+mn-lt"/>
              </a:rPr>
              <a:t>opq</a:t>
            </a:r>
            <a:r>
              <a:rPr lang="en-US" altLang="ko-KR" sz="1600" dirty="0">
                <a:latin typeface="+mn-lt"/>
              </a:rPr>
              <a:t>", "</a:t>
            </a:r>
            <a:r>
              <a:rPr lang="en-US" altLang="ko-KR" sz="1600" dirty="0" err="1">
                <a:latin typeface="+mn-lt"/>
              </a:rPr>
              <a:t>rst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 err="1">
                <a:latin typeface="+mn-lt"/>
              </a:rPr>
              <a:t>a.extend</a:t>
            </a:r>
            <a:r>
              <a:rPr lang="en-US" altLang="ko-KR" sz="1600" dirty="0">
                <a:latin typeface="+mn-lt"/>
              </a:rPr>
              <a:t>(b)</a:t>
            </a:r>
          </a:p>
          <a:p>
            <a:r>
              <a:rPr lang="en-US" altLang="ko-KR" sz="1600" dirty="0">
                <a:latin typeface="+mn-lt"/>
              </a:rPr>
              <a:t>print(a)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 = "-".join(a)</a:t>
            </a:r>
          </a:p>
          <a:p>
            <a:r>
              <a:rPr lang="en-US" altLang="ko-KR" sz="1600" dirty="0">
                <a:latin typeface="+mn-lt"/>
              </a:rPr>
              <a:t>print(c)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c.split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print(d)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9FB3B53-A944-B74B-B38C-C2BF38B8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14" y="1660085"/>
            <a:ext cx="4190485" cy="44434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509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  <a:r>
              <a:rPr lang="ko-KR" altLang="en-US" dirty="0"/>
              <a:t> 문자열을 잘라서 리스트로 생성</a:t>
            </a:r>
            <a:endParaRPr lang="en-US" altLang="ko-KR" dirty="0"/>
          </a:p>
          <a:p>
            <a:pPr lvl="1"/>
            <a:r>
              <a:rPr lang="en-US" altLang="ko-KR" dirty="0"/>
              <a:t>.join()</a:t>
            </a:r>
            <a:r>
              <a:rPr lang="ko-KR" altLang="en-US" dirty="0"/>
              <a:t> 리스트를 문자열로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5590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 메소드의 기능을 설명하시오</a:t>
            </a:r>
            <a:endParaRPr lang="en-US" altLang="ko-KR"/>
          </a:p>
          <a:p>
            <a:pPr lvl="1"/>
            <a:r>
              <a:rPr lang="en-US" altLang="ko-KR"/>
              <a:t>list()</a:t>
            </a:r>
          </a:p>
          <a:p>
            <a:pPr lvl="1"/>
            <a:r>
              <a:rPr lang="en-US" altLang="ko-KR"/>
              <a:t>.split()</a:t>
            </a:r>
          </a:p>
          <a:p>
            <a:pPr lvl="1"/>
            <a:r>
              <a:rPr lang="en-US" altLang="ko-KR"/>
              <a:t>.join()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231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82245" y="2661182"/>
            <a:ext cx="747218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문자열과 리스트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20" y="481177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006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876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유저의 키가 </a:t>
            </a:r>
            <a:r>
              <a:rPr lang="en-US" altLang="ko-KR"/>
              <a:t>‘zzz’</a:t>
            </a:r>
            <a:r>
              <a:rPr lang="ko-KR" altLang="en-US"/>
              <a:t>가 나올 때까지 유저로부터 좋아하는 과일을 입력 받는다</a:t>
            </a:r>
            <a:endParaRPr lang="en-US" altLang="ko-KR"/>
          </a:p>
          <a:p>
            <a:r>
              <a:rPr lang="ko-KR" altLang="en-US"/>
              <a:t>과일 이름을 목록</a:t>
            </a:r>
            <a:r>
              <a:rPr lang="en-US" altLang="ko-KR"/>
              <a:t>(list)</a:t>
            </a:r>
            <a:r>
              <a:rPr lang="ko-KR" altLang="en-US"/>
              <a:t>으로 만든다</a:t>
            </a:r>
            <a:endParaRPr lang="en-US" altLang="ko-KR"/>
          </a:p>
          <a:p>
            <a:r>
              <a:rPr lang="ko-KR" altLang="en-US"/>
              <a:t>과일의 이름 목록과 개수를 출력한다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511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5" y="1633600"/>
            <a:ext cx="4865593" cy="49871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83" y="1836629"/>
            <a:ext cx="506488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fruit=[]</a:t>
            </a:r>
          </a:p>
          <a:p>
            <a:r>
              <a:rPr lang="en-US" altLang="ko-KR" sz="1600" dirty="0">
                <a:latin typeface="+mn-lt"/>
              </a:rPr>
              <a:t>print("you want to stop, input '</a:t>
            </a:r>
            <a:r>
              <a:rPr lang="en-US" altLang="ko-KR" sz="1600" dirty="0" err="1">
                <a:latin typeface="+mn-lt"/>
              </a:rPr>
              <a:t>zzz</a:t>
            </a:r>
            <a:r>
              <a:rPr lang="en-US" altLang="ko-KR" sz="1600" dirty="0">
                <a:latin typeface="+mn-lt"/>
              </a:rPr>
              <a:t>' !!")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True:</a:t>
            </a:r>
          </a:p>
          <a:p>
            <a:r>
              <a:rPr lang="en-US" altLang="ko-KR" sz="1600" dirty="0">
                <a:latin typeface="+mn-lt"/>
              </a:rPr>
              <a:t>    f = input("write your favorite fruit : ")</a:t>
            </a:r>
          </a:p>
          <a:p>
            <a:r>
              <a:rPr lang="en-US" altLang="ko-KR" sz="1600" dirty="0">
                <a:latin typeface="+mn-lt"/>
              </a:rPr>
              <a:t>    if f == '</a:t>
            </a:r>
            <a:r>
              <a:rPr lang="en-US" altLang="ko-KR" sz="1600" dirty="0" err="1">
                <a:latin typeface="+mn-lt"/>
              </a:rPr>
              <a:t>zzz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        break</a:t>
            </a:r>
          </a:p>
          <a:p>
            <a:r>
              <a:rPr lang="en-US" altLang="ko-KR" sz="1600" dirty="0">
                <a:latin typeface="+mn-lt"/>
              </a:rPr>
              <a:t>    else 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fruit.append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(f)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   </a:t>
            </a:r>
          </a:p>
          <a:p>
            <a:r>
              <a:rPr lang="en-US" altLang="ko-KR" sz="1600" dirty="0">
                <a:latin typeface="+mn-lt"/>
              </a:rPr>
              <a:t>print("list f :",fruit, "count of f: ",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(fruit))</a:t>
            </a:r>
          </a:p>
          <a:p>
            <a:endParaRPr lang="en-US" altLang="ko-KR" sz="1600" dirty="0">
              <a:latin typeface="+mn-lt"/>
            </a:endParaRP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81" y="3334187"/>
            <a:ext cx="6091542" cy="24531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9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문자열 처리 방법 이해하기</a:t>
            </a:r>
            <a:endParaRPr lang="en-US" altLang="ko-KR" dirty="0"/>
          </a:p>
          <a:p>
            <a:r>
              <a:rPr lang="ko-KR" altLang="en-US" dirty="0"/>
              <a:t>문자열을 자르는 방법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4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두 개의 </a:t>
            </a:r>
            <a:r>
              <a:rPr lang="en-US" altLang="ko-KR"/>
              <a:t>List</a:t>
            </a:r>
            <a:r>
              <a:rPr lang="ko-KR" altLang="en-US"/>
              <a:t>를 생성한다</a:t>
            </a:r>
            <a:endParaRPr lang="en-US" altLang="ko-KR"/>
          </a:p>
          <a:p>
            <a:r>
              <a:rPr lang="ko-KR" altLang="en-US"/>
              <a:t>중복되는 아이템을 제거한다</a:t>
            </a:r>
            <a:endParaRPr lang="en-US" altLang="ko-KR"/>
          </a:p>
          <a:p>
            <a:r>
              <a:rPr lang="ko-KR" altLang="en-US"/>
              <a:t>두 개의 </a:t>
            </a:r>
            <a:r>
              <a:rPr lang="en-US" altLang="ko-KR"/>
              <a:t>List</a:t>
            </a:r>
            <a:r>
              <a:rPr lang="ko-KR" altLang="en-US"/>
              <a:t>를 합쳐 출력한다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834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7412" y="1514468"/>
            <a:ext cx="4920584" cy="47576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349" y="1708229"/>
            <a:ext cx="42413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List01 = ['apple', 'banana', 'quiz', 'hi', 'bye']</a:t>
            </a:r>
          </a:p>
          <a:p>
            <a:r>
              <a:rPr lang="en-US" altLang="ko-KR">
                <a:latin typeface="+mn-lt"/>
              </a:rPr>
              <a:t>List02 </a:t>
            </a:r>
            <a:r>
              <a:rPr lang="en-US" altLang="ko-KR" dirty="0">
                <a:latin typeface="+mn-lt"/>
              </a:rPr>
              <a:t>= ['Korea', 'hi', 'LOL', 'Python', 'apple']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</a:t>
            </a:r>
            <a:r>
              <a:rPr lang="en-US" altLang="ko-KR" dirty="0" err="1">
                <a:latin typeface="+mn-lt"/>
              </a:rPr>
              <a:t>len</a:t>
            </a:r>
            <a:r>
              <a:rPr lang="en-US" altLang="ko-KR" dirty="0">
                <a:latin typeface="+mn-lt"/>
              </a:rPr>
              <a:t>(List01)):</a:t>
            </a:r>
          </a:p>
          <a:p>
            <a:r>
              <a:rPr lang="en-US" altLang="ko-KR" dirty="0">
                <a:latin typeface="+mn-lt"/>
              </a:rPr>
              <a:t>    if List01[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 in List02: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List02.remove(List01[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])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List03 = List01 + List02</a:t>
            </a:r>
          </a:p>
          <a:p>
            <a:r>
              <a:rPr lang="en-US" altLang="ko-KR" dirty="0">
                <a:latin typeface="+mn-lt"/>
              </a:rPr>
              <a:t>print("List01: ", List01)</a:t>
            </a:r>
          </a:p>
          <a:p>
            <a:r>
              <a:rPr lang="en-US" altLang="ko-KR" dirty="0">
                <a:latin typeface="+mn-lt"/>
              </a:rPr>
              <a:t>print("List02: ", List02)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합친 후</a:t>
            </a:r>
            <a:r>
              <a:rPr lang="en-US" altLang="ko-KR" dirty="0">
                <a:latin typeface="+mn-lt"/>
              </a:rPr>
              <a:t>: ", List03)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List03.sort()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정렬 후</a:t>
            </a:r>
            <a:r>
              <a:rPr lang="en-US" altLang="ko-KR" dirty="0">
                <a:latin typeface="+mn-lt"/>
              </a:rPr>
              <a:t>: ", List03)</a:t>
            </a:r>
          </a:p>
          <a:p>
            <a:r>
              <a:rPr lang="en-US" altLang="ko-KR" dirty="0">
                <a:latin typeface="+mn-lt"/>
              </a:rPr>
              <a:t>  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04" y="3710913"/>
            <a:ext cx="4800786" cy="1400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19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입력받는다</a:t>
            </a:r>
            <a:endParaRPr lang="en-US" altLang="ko-KR"/>
          </a:p>
          <a:p>
            <a:r>
              <a:rPr lang="ko-KR" altLang="en-US"/>
              <a:t>입력받은 문자열의 모든 글자 사이에 공백</a:t>
            </a:r>
            <a:r>
              <a:rPr lang="en-US" altLang="ko-KR"/>
              <a:t>(</a:t>
            </a:r>
            <a:r>
              <a:rPr lang="ko-KR" altLang="en-US"/>
              <a:t>스페이스</a:t>
            </a:r>
            <a:r>
              <a:rPr lang="en-US" altLang="ko-KR"/>
              <a:t>)</a:t>
            </a:r>
            <a:r>
              <a:rPr lang="ko-KR" altLang="en-US"/>
              <a:t>을 추가하여 출력한다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‘</a:t>
            </a:r>
            <a:r>
              <a:rPr lang="en-US" altLang="ko-KR"/>
              <a:t>apple’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‘a</a:t>
            </a:r>
            <a:r>
              <a:rPr lang="ko-KR" altLang="en-US"/>
              <a:t> </a:t>
            </a:r>
            <a:r>
              <a:rPr lang="en-US" altLang="ko-KR"/>
              <a:t>p</a:t>
            </a:r>
            <a:r>
              <a:rPr lang="ko-KR" altLang="en-US"/>
              <a:t> </a:t>
            </a:r>
            <a:r>
              <a:rPr lang="en-US" altLang="ko-KR"/>
              <a:t>p l e’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252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066" y="1690689"/>
            <a:ext cx="4893837" cy="26010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681" y="1971492"/>
            <a:ext cx="425925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s=input("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문자열을 입력하세요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t=list(s)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delimiter=" "</a:t>
            </a:r>
          </a:p>
          <a:p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delimiter.join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(t)</a:t>
            </a:r>
          </a:p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바뀐 문자열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"+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BAF5A-E8E0-42DB-8D9D-865BAB78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5" y="4139991"/>
            <a:ext cx="4922443" cy="1177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705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27699" y="2052925"/>
            <a:ext cx="7612915" cy="4195481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t=[‘every', ‘morning', ‘you', ‘greet’, ‘to‘, ‘me’]</a:t>
            </a:r>
          </a:p>
          <a:p>
            <a:r>
              <a:rPr lang="ko-KR" altLang="en-US" dirty="0"/>
              <a:t>리스트 </a:t>
            </a:r>
            <a:r>
              <a:rPr lang="en-US" altLang="ko-KR" dirty="0"/>
              <a:t>s=['Rabbit', 'lion', 'snake', 'cabbage', 'Apple', 'banana']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리스트를 합친 후 </a:t>
            </a:r>
            <a:r>
              <a:rPr lang="ko-KR" altLang="en-US" dirty="0" err="1"/>
              <a:t>정열하여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144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066" y="1690689"/>
            <a:ext cx="7656806" cy="22879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27" y="1853248"/>
            <a:ext cx="7599293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t = ['every', 'morning', 'you', 'greet', 'to', 'me']</a:t>
            </a:r>
          </a:p>
          <a:p>
            <a:r>
              <a:rPr lang="en-US" altLang="ko-KR" sz="1800" dirty="0">
                <a:latin typeface="+mn-lt"/>
              </a:rPr>
              <a:t>s =['Rabbit', 'lion', 'snake', 'cabbage', 'Apple', 'banana']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 = t + s</a:t>
            </a:r>
          </a:p>
          <a:p>
            <a:r>
              <a:rPr lang="en-US" altLang="ko-KR" sz="1800" dirty="0" err="1">
                <a:latin typeface="+mn-lt"/>
              </a:rPr>
              <a:t>r.sort</a:t>
            </a:r>
            <a:r>
              <a:rPr lang="en-US" altLang="ko-KR" sz="1800" dirty="0">
                <a:latin typeface="+mn-lt"/>
              </a:rPr>
              <a:t>()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print(r)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4184987"/>
            <a:ext cx="8230749" cy="79838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509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9942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리스트로 구성하려면 어떤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서로 다른 리스트 </a:t>
            </a:r>
            <a:r>
              <a:rPr lang="en-US" altLang="ko-KR" dirty="0"/>
              <a:t>list1, list2 </a:t>
            </a:r>
            <a:r>
              <a:rPr lang="ko-KR" altLang="en-US" dirty="0"/>
              <a:t>를 한 개의 리스트로 만드는 코드를 쓰시오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088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문자열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9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반복문으로</a:t>
            </a:r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r>
              <a:rPr lang="en-US" altLang="ko-KR" dirty="0"/>
              <a:t> – for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F5A4129-9EF9-6E4A-8323-57A2FB73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38" y="1933644"/>
            <a:ext cx="7886700" cy="2362932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연산자를 이용</a:t>
            </a:r>
            <a:endParaRPr lang="en-US" altLang="ko-KR" dirty="0"/>
          </a:p>
          <a:p>
            <a:r>
              <a:rPr lang="en-US" altLang="ko-KR" b="0" dirty="0"/>
              <a:t>for </a:t>
            </a:r>
            <a:r>
              <a:rPr lang="ko-KR" altLang="en-US" b="0" dirty="0"/>
              <a:t>문을 통해 문자열의 각 문자들을 접근할 수 있음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for </a:t>
            </a:r>
            <a:r>
              <a:rPr lang="ko-KR" altLang="en-US" b="0" dirty="0"/>
              <a:t>문자 </a:t>
            </a:r>
            <a:r>
              <a:rPr lang="en-US" altLang="ko-KR" b="0" dirty="0"/>
              <a:t>in</a:t>
            </a:r>
            <a:r>
              <a:rPr lang="ko-KR" altLang="en-US" b="0" dirty="0"/>
              <a:t> 문자열 </a:t>
            </a:r>
            <a:r>
              <a:rPr lang="en-US" altLang="ko-KR" b="0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print(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705331" y="4113145"/>
            <a:ext cx="2695469" cy="17400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6521" y="4296576"/>
            <a:ext cx="265231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fruit=＂banana"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fruit 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0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반복문으로</a:t>
            </a:r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F5A4129-9EF9-6E4A-8323-57A2FB73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38" y="1933643"/>
            <a:ext cx="8163516" cy="3541735"/>
          </a:xfrm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b="0" dirty="0"/>
              <a:t>while</a:t>
            </a:r>
            <a:r>
              <a:rPr lang="ko-KR" altLang="en-US" b="0" dirty="0"/>
              <a:t>문을 돌 때마다 </a:t>
            </a:r>
            <a:r>
              <a:rPr lang="en-US" altLang="ko-KR" b="0" dirty="0"/>
              <a:t>index</a:t>
            </a:r>
            <a:r>
              <a:rPr lang="ko-KR" altLang="en-US" b="0" dirty="0"/>
              <a:t> 크기를 변화시켜 문자열의 원하는 </a:t>
            </a:r>
            <a:r>
              <a:rPr lang="en-US" altLang="ko-KR" b="0" dirty="0"/>
              <a:t>index</a:t>
            </a:r>
            <a:r>
              <a:rPr lang="ko-KR" altLang="en-US" b="0" dirty="0"/>
              <a:t>의 문자에 접근할 수 있음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while </a:t>
            </a:r>
            <a:r>
              <a:rPr lang="ko-KR" altLang="en-US" b="0" dirty="0"/>
              <a:t>조건 </a:t>
            </a:r>
            <a:r>
              <a:rPr lang="en-US" altLang="ko-KR" b="0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print(</a:t>
            </a:r>
            <a:r>
              <a:rPr lang="ko-KR" altLang="en-US" dirty="0"/>
              <a:t>문자열</a:t>
            </a:r>
            <a:r>
              <a:rPr lang="en-US" altLang="ko-KR" dirty="0"/>
              <a:t>[index])</a:t>
            </a:r>
          </a:p>
          <a:p>
            <a:pPr marL="457200" lvl="1" indent="0">
              <a:buNone/>
            </a:pPr>
            <a:r>
              <a:rPr lang="en-US" altLang="ko-KR" dirty="0"/>
              <a:t>index+=1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9AF9A9C-D982-AE4C-8FAE-6E7CDBC9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10" y="3862899"/>
            <a:ext cx="2695469" cy="23725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15BEB-FC25-7A40-9D28-077AC8E125FC}"/>
              </a:ext>
            </a:extLst>
          </p:cNvPr>
          <p:cNvSpPr txBox="1"/>
          <p:nvPr/>
        </p:nvSpPr>
        <p:spPr>
          <a:xfrm>
            <a:off x="4013468" y="3969935"/>
            <a:ext cx="265231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fruit=“banana"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r>
              <a:rPr lang="en-US" altLang="ko-KR" sz="1600" dirty="0">
                <a:latin typeface="+mn-lt"/>
              </a:rPr>
              <a:t>while index &lt;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 :</a:t>
            </a:r>
          </a:p>
          <a:p>
            <a:r>
              <a:rPr lang="en-US" altLang="ko-KR" sz="1600" dirty="0">
                <a:latin typeface="+mn-lt"/>
              </a:rPr>
              <a:t>    letter = fruit[index]</a:t>
            </a:r>
          </a:p>
          <a:p>
            <a:r>
              <a:rPr lang="en-US" altLang="ko-KR" sz="1600" dirty="0">
                <a:latin typeface="+mn-lt"/>
              </a:rPr>
              <a:t>    print(letter)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반복문으로</a:t>
            </a:r>
            <a:r>
              <a:rPr lang="en-US" altLang="ko-KR" sz="3600" dirty="0"/>
              <a:t> </a:t>
            </a:r>
            <a:r>
              <a:rPr lang="ko-KR" altLang="en-US" sz="3600" dirty="0"/>
              <a:t>문자열 처리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49594" y="1734689"/>
            <a:ext cx="2695469" cy="20618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2752" y="1792565"/>
            <a:ext cx="265231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fruit="apple"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r>
              <a:rPr lang="en-US" altLang="ko-KR" sz="1600" dirty="0">
                <a:latin typeface="+mn-lt"/>
              </a:rPr>
              <a:t>while index &lt;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 :</a:t>
            </a:r>
          </a:p>
          <a:p>
            <a:r>
              <a:rPr lang="en-US" altLang="ko-KR" sz="1600" dirty="0">
                <a:latin typeface="+mn-lt"/>
              </a:rPr>
              <a:t>    letter = fruit[index]</a:t>
            </a:r>
          </a:p>
          <a:p>
            <a:r>
              <a:rPr lang="en-US" altLang="ko-KR" sz="1600" dirty="0">
                <a:latin typeface="+mn-lt"/>
              </a:rPr>
              <a:t>    print(letter)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092752" y="4037866"/>
            <a:ext cx="2695469" cy="17400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5910" y="4095742"/>
            <a:ext cx="265231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fruit="apple"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fruit 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28" y="1732993"/>
            <a:ext cx="2044848" cy="224680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156521" y="4109444"/>
            <a:ext cx="2110041" cy="608471"/>
          </a:xfrm>
          <a:prstGeom prst="wedgeRoundRectCallout">
            <a:avLst>
              <a:gd name="adj1" fmla="val -120219"/>
              <a:gd name="adj2" fmla="val 45735"/>
              <a:gd name="adj3" fmla="val 16667"/>
            </a:avLst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문이 간략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0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8BC2020-FDB2-644A-9AAF-C037066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13" y="1741641"/>
            <a:ext cx="5474847" cy="22953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2362-AA99-6B44-B192-22964650E7AA}"/>
              </a:ext>
            </a:extLst>
          </p:cNvPr>
          <p:cNvSpPr txBox="1"/>
          <p:nvPr/>
        </p:nvSpPr>
        <p:spPr>
          <a:xfrm>
            <a:off x="1186726" y="1962935"/>
            <a:ext cx="584451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 모음인 문자만 골라내기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fruit = "watermelon"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f in fruit:</a:t>
            </a:r>
          </a:p>
          <a:p>
            <a:r>
              <a:rPr lang="en-US" altLang="ko-KR" sz="1600" dirty="0">
                <a:latin typeface="+mn-lt"/>
              </a:rPr>
              <a:t>	if f == 'a' or f == 'e' or f == '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' or f == 'o' or f =='u’:</a:t>
            </a:r>
          </a:p>
          <a:p>
            <a:r>
              <a:rPr lang="en-US" altLang="ko-KR" sz="1600" dirty="0">
                <a:latin typeface="+mn-lt"/>
              </a:rPr>
              <a:t>		print(f)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8BC2020-FDB2-644A-9AAF-C037066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11" y="4036979"/>
            <a:ext cx="4232949" cy="2071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2362-AA99-6B44-B192-22964650E7AA}"/>
              </a:ext>
            </a:extLst>
          </p:cNvPr>
          <p:cNvSpPr txBox="1"/>
          <p:nvPr/>
        </p:nvSpPr>
        <p:spPr>
          <a:xfrm>
            <a:off x="2428625" y="4258273"/>
            <a:ext cx="435155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 = "watermelon"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f in fruit:</a:t>
            </a:r>
          </a:p>
          <a:p>
            <a:r>
              <a:rPr lang="en-US" altLang="ko-KR" sz="1600" dirty="0">
                <a:latin typeface="+mn-lt"/>
              </a:rPr>
              <a:t>	if f in '</a:t>
            </a:r>
            <a:r>
              <a:rPr lang="en-US" altLang="ko-KR" sz="1600" dirty="0" err="1">
                <a:latin typeface="+mn-lt"/>
              </a:rPr>
              <a:t>aeiou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		print(f)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이해하기</a:t>
            </a:r>
            <a:endParaRPr lang="en-US" altLang="ko-KR" dirty="0"/>
          </a:p>
          <a:p>
            <a:r>
              <a:rPr lang="ko-KR" altLang="en-US" dirty="0"/>
              <a:t>문자열에서 사용하는 연산자 이해하기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2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자르기 </a:t>
            </a:r>
            <a:r>
              <a:rPr lang="en-US" altLang="ko-KR" dirty="0"/>
              <a:t>(String Slice)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24079" cy="4195481"/>
          </a:xfrm>
        </p:spPr>
        <p:txBody>
          <a:bodyPr/>
          <a:lstStyle/>
          <a:p>
            <a:r>
              <a:rPr lang="ko-KR" altLang="en-US" dirty="0"/>
              <a:t>문자열의 일부분을 조각</a:t>
            </a:r>
            <a:r>
              <a:rPr lang="en-US" altLang="ko-KR" dirty="0"/>
              <a:t>(slice)</a:t>
            </a:r>
            <a:r>
              <a:rPr lang="ko-KR" altLang="en-US" dirty="0"/>
              <a:t> 이라고 함</a:t>
            </a:r>
            <a:endParaRPr lang="en-US" altLang="ko-KR" dirty="0"/>
          </a:p>
          <a:p>
            <a:r>
              <a:rPr lang="ko-KR" altLang="en-US" dirty="0"/>
              <a:t>조각을 고르는 것은 글자</a:t>
            </a:r>
            <a:r>
              <a:rPr lang="en-US" altLang="ko-KR" dirty="0"/>
              <a:t>(character)</a:t>
            </a:r>
            <a:r>
              <a:rPr lang="ko-KR" altLang="en-US" dirty="0"/>
              <a:t>를 고르는 것과 유사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</a:t>
            </a:r>
            <a:r>
              <a:rPr lang="en-US" altLang="ko-KR" sz="2000" dirty="0" err="1"/>
              <a:t>a:b</a:t>
            </a:r>
            <a:r>
              <a:rPr lang="en-US" altLang="ko-KR" sz="2000" dirty="0"/>
              <a:t>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</a:t>
            </a:r>
            <a:r>
              <a:rPr lang="en-US" altLang="ko-KR" sz="2000" b="0" dirty="0"/>
              <a:t>[a]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문자열</a:t>
            </a:r>
            <a:r>
              <a:rPr lang="en-US" altLang="ko-KR" sz="2000" b="0" dirty="0"/>
              <a:t>[b-1]</a:t>
            </a:r>
            <a:r>
              <a:rPr lang="ko-KR" altLang="en-US" sz="2000" b="0" dirty="0"/>
              <a:t>까지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[a:]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 </a:t>
            </a:r>
            <a:r>
              <a:rPr lang="en-US" altLang="ko-KR" sz="2000" b="0" dirty="0"/>
              <a:t>[a]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마지막 문자까지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[:b]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</a:t>
            </a:r>
            <a:r>
              <a:rPr lang="en-US" altLang="ko-KR" sz="2000" b="0" dirty="0"/>
              <a:t>[0]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문자열</a:t>
            </a:r>
            <a:r>
              <a:rPr lang="en-US" altLang="ko-KR" sz="2000" b="0" dirty="0"/>
              <a:t>[b-1]</a:t>
            </a:r>
            <a:r>
              <a:rPr lang="ko-KR" altLang="en-US" sz="2000" b="0" dirty="0"/>
              <a:t>까지</a:t>
            </a:r>
            <a:endParaRPr lang="en-US" altLang="ko-KR" sz="2000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자르기 </a:t>
            </a:r>
            <a:r>
              <a:rPr lang="en-US" altLang="ko-KR" dirty="0"/>
              <a:t>(String Slice)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18652" y="1825625"/>
            <a:ext cx="5088894" cy="33779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415" y="1890942"/>
            <a:ext cx="4976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 = 'Monty Python'</a:t>
            </a:r>
          </a:p>
          <a:p>
            <a:r>
              <a:rPr lang="en-US" altLang="ko-KR" sz="1600" dirty="0">
                <a:latin typeface="+mn-lt"/>
              </a:rPr>
              <a:t>&gt;&gt;&gt; s[0:5]       	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0,1,2,3,4</a:t>
            </a:r>
          </a:p>
          <a:p>
            <a:r>
              <a:rPr lang="en-US" altLang="ko-KR" sz="1600" dirty="0">
                <a:latin typeface="+mn-lt"/>
              </a:rPr>
              <a:t>Monty</a:t>
            </a:r>
          </a:p>
          <a:p>
            <a:r>
              <a:rPr lang="en-US" altLang="ko-KR" sz="1600" dirty="0">
                <a:latin typeface="+mn-lt"/>
              </a:rPr>
              <a:t>&gt;&gt;&gt; s[6:12]     	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6,7,8,9,10,11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Python</a:t>
            </a:r>
          </a:p>
          <a:p>
            <a:r>
              <a:rPr lang="en-US" altLang="ko-KR" sz="1600" dirty="0">
                <a:latin typeface="+mn-lt"/>
              </a:rPr>
              <a:t>&gt;&gt;&gt; s[1:3]       	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 1,2</a:t>
            </a:r>
          </a:p>
          <a:p>
            <a:r>
              <a:rPr lang="en-US" altLang="ko-KR" sz="1600" dirty="0">
                <a:latin typeface="+mn-lt"/>
              </a:rPr>
              <a:t>on</a:t>
            </a:r>
          </a:p>
          <a:p>
            <a:r>
              <a:rPr lang="en-US" altLang="ko-KR" sz="1600" dirty="0">
                <a:latin typeface="+mn-lt"/>
              </a:rPr>
              <a:t>&gt;&gt;&gt; fruit = 'banana'</a:t>
            </a:r>
          </a:p>
          <a:p>
            <a:r>
              <a:rPr lang="en-US" altLang="ko-KR" sz="1600" dirty="0">
                <a:latin typeface="+mn-lt"/>
              </a:rPr>
              <a:t>&gt;&gt;&gt; fruit[:3]      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 0,1,2</a:t>
            </a:r>
          </a:p>
          <a:p>
            <a:r>
              <a:rPr lang="en-US" altLang="ko-KR" sz="1600" dirty="0">
                <a:latin typeface="+mn-lt"/>
              </a:rPr>
              <a:t>'ban'</a:t>
            </a:r>
          </a:p>
          <a:p>
            <a:r>
              <a:rPr lang="en-US" altLang="ko-KR" sz="1600" dirty="0">
                <a:latin typeface="+mn-lt"/>
              </a:rPr>
              <a:t>&gt;&gt;&gt; fruit[3:]      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 from 3 to last</a:t>
            </a:r>
          </a:p>
          <a:p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 err="1">
                <a:latin typeface="+mn-lt"/>
              </a:rPr>
              <a:t>ana</a:t>
            </a:r>
            <a:r>
              <a:rPr lang="en-US" altLang="ko-KR" sz="1600" dirty="0">
                <a:latin typeface="+mn-lt"/>
              </a:rPr>
              <a:t>'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1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pPr lvl="1"/>
            <a:r>
              <a:rPr lang="ko-KR" altLang="en-US" dirty="0"/>
              <a:t>만약 입력된 값이 </a:t>
            </a:r>
            <a:r>
              <a:rPr lang="en-US" altLang="ko-KR" dirty="0"/>
              <a:t>‘apple’</a:t>
            </a:r>
            <a:r>
              <a:rPr lang="ko-KR" altLang="en-US" dirty="0"/>
              <a:t>이라고 하면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반복문과</a:t>
            </a:r>
            <a:r>
              <a:rPr lang="ko-KR" altLang="en-US" dirty="0"/>
              <a:t> 함수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1"/>
            <a:r>
              <a:rPr lang="ko-KR" altLang="en-US" dirty="0"/>
              <a:t>입력한 문자열을 다음과 같이 출력되도록 코딩한다</a:t>
            </a:r>
            <a:endParaRPr lang="en-US" altLang="ko-KR" dirty="0"/>
          </a:p>
          <a:p>
            <a:pPr lvl="2"/>
            <a:r>
              <a:rPr lang="en-US" altLang="ko-KR" dirty="0"/>
              <a:t>‘a’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ap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‘app’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appl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‘apple’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040" y="148829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6012" y="1662598"/>
            <a:ext cx="6064738" cy="24116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203" y="1777700"/>
            <a:ext cx="5600582" cy="18876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l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index &lt; l :</a:t>
            </a:r>
          </a:p>
          <a:p>
            <a:r>
              <a:rPr lang="en-US" altLang="ko-KR" sz="1600" dirty="0">
                <a:latin typeface="+mn-lt"/>
              </a:rPr>
              <a:t>    print("s[0:", index+1, "]=",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index+1])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57" y="2721548"/>
            <a:ext cx="3091706" cy="328637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7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3368" y="206912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 </a:t>
            </a:r>
            <a:r>
              <a:rPr lang="en-US" altLang="ko-KR" dirty="0"/>
              <a:t>for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6BF898-9F3D-5F48-A0C1-07E2B803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" y="1662598"/>
            <a:ext cx="6064738" cy="24116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780-6806-874A-A5EE-B7844B209B6C}"/>
              </a:ext>
            </a:extLst>
          </p:cNvPr>
          <p:cNvSpPr txBox="1"/>
          <p:nvPr/>
        </p:nvSpPr>
        <p:spPr>
          <a:xfrm>
            <a:off x="688203" y="1777700"/>
            <a:ext cx="5600582" cy="1374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l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index in range(l):</a:t>
            </a:r>
          </a:p>
          <a:p>
            <a:r>
              <a:rPr lang="en-US" altLang="ko-KR" sz="1600" dirty="0">
                <a:latin typeface="+mn-lt"/>
              </a:rPr>
              <a:t>    print("s[0:", index+1, "]=",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index+1])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255DA-D737-694A-9E48-6B4B9EC24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0" y="3429000"/>
            <a:ext cx="3060700" cy="28702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문자열을 입력 받아서</a:t>
            </a:r>
            <a:r>
              <a:rPr lang="en-US" altLang="ko-KR" dirty="0"/>
              <a:t>, </a:t>
            </a:r>
            <a:r>
              <a:rPr lang="ko-KR" altLang="en-US" dirty="0"/>
              <a:t>각 문자열의 </a:t>
            </a:r>
            <a:r>
              <a:rPr lang="en-US" altLang="ko-KR" dirty="0"/>
              <a:t>3</a:t>
            </a:r>
            <a:r>
              <a:rPr lang="ko-KR" altLang="en-US" dirty="0"/>
              <a:t>번째 글자를 출력하고 어떤 글자가 큰지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1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3368" y="206912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6BF898-9F3D-5F48-A0C1-07E2B803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" y="1662597"/>
            <a:ext cx="4452371" cy="33860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780-6806-874A-A5EE-B7844B209B6C}"/>
              </a:ext>
            </a:extLst>
          </p:cNvPr>
          <p:cNvSpPr txBox="1"/>
          <p:nvPr/>
        </p:nvSpPr>
        <p:spPr>
          <a:xfrm>
            <a:off x="736841" y="1913887"/>
            <a:ext cx="4321542" cy="2638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s1 = input("</a:t>
            </a:r>
            <a:r>
              <a:rPr lang="ko-KR" altLang="en-US" sz="1600" dirty="0">
                <a:latin typeface="+mn-lt"/>
              </a:rPr>
              <a:t>문자열</a:t>
            </a:r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을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s2 = input("</a:t>
            </a:r>
            <a:r>
              <a:rPr lang="ko-KR" altLang="en-US" sz="1600" dirty="0">
                <a:latin typeface="+mn-lt"/>
              </a:rPr>
              <a:t>문자열</a:t>
            </a:r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을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 s1[2])</a:t>
            </a:r>
          </a:p>
          <a:p>
            <a:r>
              <a:rPr lang="en-US" altLang="ko-KR" sz="1600" dirty="0">
                <a:latin typeface="+mn-lt"/>
              </a:rPr>
              <a:t>print( s2[2])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if s1[2] &gt; s2[2]:</a:t>
            </a:r>
          </a:p>
          <a:p>
            <a:r>
              <a:rPr lang="en-US" altLang="ko-KR" sz="1600" dirty="0">
                <a:latin typeface="+mn-lt"/>
              </a:rPr>
              <a:t>    print(f"s1[2] {s1[2]}</a:t>
            </a:r>
            <a:r>
              <a:rPr lang="ko-KR" altLang="en-US" sz="1600" dirty="0">
                <a:latin typeface="+mn-lt"/>
              </a:rPr>
              <a:t>가 크다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print(f"s2[2] {s2[2]}</a:t>
            </a:r>
            <a:r>
              <a:rPr lang="ko-KR" altLang="en-US" sz="1600" dirty="0">
                <a:latin typeface="+mn-lt"/>
              </a:rPr>
              <a:t>가 크다</a:t>
            </a:r>
            <a:r>
              <a:rPr lang="en-US" altLang="ko-KR" sz="1600" dirty="0">
                <a:latin typeface="+mn-lt"/>
              </a:rPr>
              <a:t>")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37" y="3801131"/>
            <a:ext cx="4532091" cy="1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3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문자열 처리하기</a:t>
            </a:r>
            <a:endParaRPr lang="en-US" altLang="ko-KR" dirty="0"/>
          </a:p>
          <a:p>
            <a:pPr lvl="1"/>
            <a:r>
              <a:rPr lang="en-US" altLang="ko-KR" dirty="0"/>
              <a:t>for, while</a:t>
            </a:r>
          </a:p>
          <a:p>
            <a:pPr lvl="1"/>
            <a:r>
              <a:rPr lang="en-US" altLang="ko-KR" dirty="0"/>
              <a:t>in</a:t>
            </a:r>
          </a:p>
          <a:p>
            <a:r>
              <a:rPr lang="ko-KR" altLang="en-US" dirty="0"/>
              <a:t>문자열 자르기</a:t>
            </a:r>
            <a:endParaRPr lang="en-US" altLang="ko-KR" dirty="0"/>
          </a:p>
          <a:p>
            <a:pPr lvl="1"/>
            <a:r>
              <a:rPr lang="en-US" altLang="ko-KR" dirty="0"/>
              <a:t>slice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한 글자씩 읽을 때 </a:t>
            </a:r>
            <a:r>
              <a:rPr lang="en-US" altLang="ko-KR" dirty="0"/>
              <a:t>for</a:t>
            </a:r>
            <a:r>
              <a:rPr lang="ko-KR" altLang="en-US" dirty="0"/>
              <a:t>문으로만 가능한가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문자열에서 일부 문자를 추출하는 것을 무엇이라고 부르는가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string methods </a:t>
            </a:r>
            <a:r>
              <a:rPr lang="ko-KR" altLang="en-US" sz="4400" b="1" dirty="0">
                <a:solidFill>
                  <a:schemeClr val="bg1"/>
                </a:solidFill>
              </a:rPr>
              <a:t>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1730" y="511185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문자열은 글자들</a:t>
            </a:r>
            <a:r>
              <a:rPr lang="en-US" altLang="ko-KR" sz="2400" dirty="0"/>
              <a:t>(characters)</a:t>
            </a:r>
            <a:r>
              <a:rPr lang="ko-KR" altLang="en-US" dirty="0"/>
              <a:t>의 나열</a:t>
            </a:r>
            <a:r>
              <a:rPr lang="en-US" altLang="ko-KR" sz="2400" dirty="0"/>
              <a:t>(sequence)</a:t>
            </a:r>
            <a:endParaRPr lang="en-US" altLang="ko-KR" dirty="0"/>
          </a:p>
          <a:p>
            <a:r>
              <a:rPr lang="ko-KR" altLang="en-US" dirty="0"/>
              <a:t>문자열은 구성되는 각 글자를 첨자</a:t>
            </a:r>
            <a:r>
              <a:rPr lang="en-US" altLang="ko-KR" dirty="0"/>
              <a:t> </a:t>
            </a:r>
            <a:r>
              <a:rPr lang="ko-KR" altLang="en-US" dirty="0"/>
              <a:t>표현으로 따로 나누어서 활용 가능</a:t>
            </a:r>
            <a:endParaRPr lang="en-US" altLang="ko-KR" dirty="0"/>
          </a:p>
          <a:p>
            <a:endParaRPr lang="en-US" altLang="ko-KR" dirty="0"/>
          </a:p>
          <a:p>
            <a:pPr marL="366713" lvl="1" indent="0">
              <a:buNone/>
            </a:pPr>
            <a:r>
              <a:rPr lang="en-US" altLang="ko-KR" dirty="0"/>
              <a:t>&gt;&gt;&gt; name = ‘apple’</a:t>
            </a:r>
          </a:p>
          <a:p>
            <a:pPr marL="366713" lvl="1" indent="0">
              <a:buNone/>
            </a:pPr>
            <a:r>
              <a:rPr lang="en-US" altLang="ko-KR" dirty="0"/>
              <a:t>&gt;&gt;&gt; print(name[0])</a:t>
            </a:r>
          </a:p>
          <a:p>
            <a:pPr marL="366713" lvl="1" indent="0">
              <a:buNone/>
            </a:pPr>
            <a:r>
              <a:rPr lang="en-US" altLang="ko-KR" dirty="0"/>
              <a:t>‘a’</a:t>
            </a:r>
          </a:p>
          <a:p>
            <a:pPr marL="366713" lvl="1" indent="0">
              <a:buNone/>
            </a:pPr>
            <a:r>
              <a:rPr lang="en-US" altLang="ko-KR" dirty="0"/>
              <a:t>&gt;&gt;&gt; school = ‘</a:t>
            </a:r>
            <a:r>
              <a:rPr lang="ko-KR" altLang="en-US" dirty="0" err="1"/>
              <a:t>한동대학교</a:t>
            </a:r>
            <a:r>
              <a:rPr lang="en-US" altLang="ko-KR" dirty="0"/>
              <a:t>’</a:t>
            </a:r>
          </a:p>
          <a:p>
            <a:pPr marL="366713" lvl="1" indent="0">
              <a:buNone/>
            </a:pPr>
            <a:r>
              <a:rPr lang="en-US" altLang="ko-KR" dirty="0"/>
              <a:t>&gt;&gt;&gt; address = ‘</a:t>
            </a:r>
            <a:r>
              <a:rPr lang="ko-KR" altLang="en-US" dirty="0"/>
              <a:t>경북 포항시 북구 </a:t>
            </a:r>
            <a:r>
              <a:rPr lang="ko-KR" altLang="en-US" dirty="0" err="1"/>
              <a:t>흥해읍</a:t>
            </a:r>
            <a:r>
              <a:rPr lang="en-US" altLang="ko-KR" dirty="0"/>
              <a:t>‘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1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지원하는 다양한 </a:t>
            </a:r>
            <a:r>
              <a:rPr lang="ko-KR" altLang="en-US" dirty="0" err="1"/>
              <a:t>메소드를</a:t>
            </a:r>
            <a:r>
              <a:rPr lang="ko-KR" altLang="en-US" dirty="0"/>
              <a:t> 알기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2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44100" y="1700053"/>
          <a:ext cx="8390964" cy="447690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.capitalize()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kern="1200" dirty="0"/>
                        <a:t>첫 글자만 대문자로 바꾼다</a:t>
                      </a:r>
                      <a:endParaRPr kumimoji="0"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effectLst/>
                        </a:rPr>
                        <a:t>.</a:t>
                      </a:r>
                      <a:r>
                        <a:rPr lang="en-US" altLang="ko-KR" sz="1400" b="0" dirty="0" err="1">
                          <a:effectLst/>
                        </a:rPr>
                        <a:t>isupper</a:t>
                      </a:r>
                      <a:r>
                        <a:rPr lang="en-US" altLang="ko-KR" sz="1400" b="0" dirty="0">
                          <a:effectLst/>
                        </a:rPr>
                        <a:t>()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모든 요소가 대문자이면 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아니면 거짓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.count()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kern="1200" dirty="0"/>
                        <a:t>지정 구간에서 글자수를 센다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.join()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리스트를 문자열을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.find()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찾는 문자 또는 문자열이 시작하는 첨자를 찾아준다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.lower()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소문자로 바꾼다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isalpha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ko-KR" altLang="en-US" sz="1400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알파벳이면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.replace(old, new</a:t>
                      </a:r>
                      <a:r>
                        <a:rPr lang="en-US" altLang="ko-KR" sz="1400" baseline="0" dirty="0"/>
                        <a:t> [,count])</a:t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/>
                        <a:t>다른 문자열로 바꿔준다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isdigit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요소가 숫자이면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.split()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문자열을 리스트로 변환한다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islower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소문자이면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</a:t>
                      </a:r>
                      <a:r>
                        <a:rPr lang="en-US" altLang="ko-KR" sz="1400" dirty="0" err="1"/>
                        <a:t>swapcase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ffectLst/>
                        </a:rPr>
                        <a:t>대문자는 소문자로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소문자는 대문자로 바꾼다</a:t>
                      </a:r>
                      <a:endParaRPr lang="en-US" alt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isspace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공백이면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.upper()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대문자로 바꾼다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Methods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.capitalize()</a:t>
            </a:r>
            <a:endParaRPr lang="ko-KR" altLang="en-US" sz="4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B376DDF-9169-4D49-9056-B4079536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첫 글자만 대문자로 바꿈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250946" y="2515911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3669" y="2673373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’</a:t>
            </a:r>
            <a:r>
              <a:rPr lang="en-US" altLang="ko-KR" sz="1600" dirty="0" err="1">
                <a:latin typeface="+mn-lt"/>
              </a:rPr>
              <a:t>abcd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word.capitalize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 err="1">
                <a:latin typeface="+mn-lt"/>
              </a:rPr>
              <a:t>Abcd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7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.count()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26D03B-F2DB-8045-8760-8E532426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내부에 특정 문자가 몇개 포함되어 있는지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.count(‘</a:t>
            </a:r>
            <a:r>
              <a:rPr lang="ko-KR" altLang="en-US" dirty="0" err="1"/>
              <a:t>특정문자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ko-KR" altLang="en-US" dirty="0" err="1"/>
              <a:t>시작위치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마지막위치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168374" y="3674018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735" y="3819310"/>
            <a:ext cx="39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‘</a:t>
            </a:r>
            <a:r>
              <a:rPr lang="en-US" altLang="ko-KR" sz="1600" dirty="0" err="1">
                <a:latin typeface="+mn-lt"/>
              </a:rPr>
              <a:t>helloWorld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word.count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(‘o’)</a:t>
            </a:r>
          </a:p>
          <a:p>
            <a:r>
              <a:rPr lang="en-US" altLang="ko-KR" sz="1600" dirty="0">
                <a:latin typeface="+mn-lt"/>
              </a:rPr>
              <a:t>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word.count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(‘o’, 1, 3)</a:t>
            </a:r>
          </a:p>
          <a:p>
            <a:r>
              <a:rPr lang="en-US" altLang="ko-KR" sz="1600" dirty="0">
                <a:latin typeface="+mn-lt"/>
              </a:rPr>
              <a:t>0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1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.find()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문자열 내에 존재하는 문자를 찾음</a:t>
            </a:r>
            <a:endParaRPr lang="en-US" altLang="ko-KR" dirty="0"/>
          </a:p>
          <a:p>
            <a:r>
              <a:rPr lang="ko-KR" altLang="en-US" dirty="0"/>
              <a:t>찾는</a:t>
            </a:r>
            <a:r>
              <a:rPr lang="en-US" altLang="ko-KR" dirty="0"/>
              <a:t> </a:t>
            </a:r>
            <a:r>
              <a:rPr lang="ko-KR" altLang="en-US" dirty="0"/>
              <a:t>문자가 존재하는 위치</a:t>
            </a:r>
            <a:r>
              <a:rPr lang="en-US" altLang="ko-KR" dirty="0"/>
              <a:t>(index)</a:t>
            </a:r>
            <a:r>
              <a:rPr lang="ko-KR" altLang="en-US" dirty="0" err="1"/>
              <a:t>를</a:t>
            </a:r>
            <a:r>
              <a:rPr lang="ko-KR" altLang="en-US" dirty="0"/>
              <a:t> 알려줌</a:t>
            </a:r>
          </a:p>
          <a:p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2883884"/>
            <a:ext cx="8021864" cy="314289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037" y="2998521"/>
            <a:ext cx="782308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'banana'</a:t>
            </a:r>
          </a:p>
          <a:p>
            <a:r>
              <a:rPr lang="en-US" altLang="ko-KR" sz="1600" dirty="0">
                <a:latin typeface="+mn-lt"/>
              </a:rPr>
              <a:t>&gt;&gt;&gt; index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word.find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('a')</a:t>
            </a:r>
          </a:p>
          <a:p>
            <a:r>
              <a:rPr lang="en-US" altLang="ko-KR" sz="1600" dirty="0">
                <a:latin typeface="+mn-lt"/>
              </a:rPr>
              <a:t>&gt;&gt;&gt; print(index)</a:t>
            </a:r>
          </a:p>
          <a:p>
            <a:r>
              <a:rPr lang="en-US" altLang="ko-KR" sz="1600" dirty="0">
                <a:latin typeface="+mn-lt"/>
              </a:rPr>
              <a:t>1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word.find</a:t>
            </a:r>
            <a:r>
              <a:rPr lang="en-US" altLang="ko-KR" sz="1600" dirty="0">
                <a:latin typeface="+mn-lt"/>
              </a:rPr>
              <a:t>('</a:t>
            </a:r>
            <a:r>
              <a:rPr lang="en-US" altLang="ko-KR" sz="1600" dirty="0" err="1">
                <a:latin typeface="+mn-lt"/>
              </a:rPr>
              <a:t>na</a:t>
            </a:r>
            <a:r>
              <a:rPr lang="en-US" altLang="ko-KR" sz="1600" dirty="0">
                <a:latin typeface="+mn-lt"/>
              </a:rPr>
              <a:t>')</a:t>
            </a:r>
          </a:p>
          <a:p>
            <a:r>
              <a:rPr lang="en-US" altLang="ko-KR" sz="1600" dirty="0">
                <a:latin typeface="+mn-lt"/>
              </a:rPr>
              <a:t>2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word.find</a:t>
            </a:r>
            <a:r>
              <a:rPr lang="en-US" altLang="ko-KR" sz="1600" dirty="0">
                <a:latin typeface="+mn-lt"/>
              </a:rPr>
              <a:t>('</a:t>
            </a:r>
            <a:r>
              <a:rPr lang="en-US" altLang="ko-KR" sz="1600" dirty="0" err="1">
                <a:latin typeface="+mn-lt"/>
              </a:rPr>
              <a:t>na</a:t>
            </a:r>
            <a:r>
              <a:rPr lang="en-US" altLang="ko-KR" sz="1600" dirty="0">
                <a:latin typeface="+mn-lt"/>
              </a:rPr>
              <a:t>', 3)  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#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두번째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숫자는 찾기 시작하는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 number </a:t>
            </a:r>
          </a:p>
          <a:p>
            <a:r>
              <a:rPr lang="en-US" altLang="ko-KR" sz="1600" dirty="0">
                <a:latin typeface="+mn-lt"/>
              </a:rPr>
              <a:t>4</a:t>
            </a:r>
          </a:p>
          <a:p>
            <a:r>
              <a:rPr lang="en-US" altLang="ko-KR" sz="1600" dirty="0">
                <a:latin typeface="+mn-lt"/>
              </a:rPr>
              <a:t>&gt;&gt;&gt; name = 'bob'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name.find</a:t>
            </a:r>
            <a:r>
              <a:rPr lang="en-US" altLang="ko-KR" sz="1600" dirty="0">
                <a:latin typeface="+mn-lt"/>
              </a:rPr>
              <a:t>('b', 1, 2)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#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세번째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숫자는 어디까지 찾을지 지정하는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 number</a:t>
            </a:r>
          </a:p>
          <a:p>
            <a:r>
              <a:rPr lang="en-US" altLang="ko-KR" sz="1600" dirty="0">
                <a:latin typeface="+mn-lt"/>
              </a:rPr>
              <a:t>-1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.join(), .split()</a:t>
            </a:r>
            <a:endParaRPr lang="ko-KR" altLang="en-US" sz="40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E0AFAE4-8CE4-D441-BB8F-0D08E95C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/>
              <a:t>join() : </a:t>
            </a:r>
            <a:r>
              <a:rPr lang="ko-KR" altLang="en-US" dirty="0"/>
              <a:t>문자열을 합쳐 줌</a:t>
            </a:r>
            <a:endParaRPr lang="en-US" altLang="ko-KR" dirty="0"/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나누어 리스트로 만들어 줌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897964" y="2980335"/>
            <a:ext cx="5067039" cy="315866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3982" y="3282734"/>
            <a:ext cx="471428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" altLang="ko-Kore-KR" sz="1600" dirty="0">
                <a:latin typeface="+mn-lt"/>
              </a:rPr>
              <a:t>a = [‘</a:t>
            </a:r>
            <a:r>
              <a:rPr lang="en-US" altLang="ko-KR" sz="1600" dirty="0">
                <a:latin typeface="+mn-lt"/>
              </a:rPr>
              <a:t>1</a:t>
            </a:r>
            <a:r>
              <a:rPr lang="en" altLang="ko-Kore-KR" sz="1600" dirty="0">
                <a:latin typeface="+mn-lt"/>
              </a:rPr>
              <a:t>', ’</a:t>
            </a:r>
            <a:r>
              <a:rPr lang="en-US" altLang="ko-KR" sz="1600" dirty="0">
                <a:latin typeface="+mn-lt"/>
              </a:rPr>
              <a:t>2</a:t>
            </a:r>
            <a:r>
              <a:rPr lang="en" altLang="ko-Kore-KR" sz="1600" dirty="0">
                <a:latin typeface="+mn-lt"/>
              </a:rPr>
              <a:t>’, ’</a:t>
            </a:r>
            <a:r>
              <a:rPr lang="en-US" altLang="ko-Kore-KR" sz="1600" dirty="0">
                <a:latin typeface="+mn-lt"/>
              </a:rPr>
              <a:t>h</a:t>
            </a:r>
            <a:r>
              <a:rPr lang="en" altLang="ko-Kore-KR" sz="1600" dirty="0">
                <a:latin typeface="+mn-lt"/>
              </a:rPr>
              <a:t>', ’a', ’n', ’d', ’o’, ‘n’, ‘g’]</a:t>
            </a:r>
          </a:p>
          <a:p>
            <a:r>
              <a:rPr lang="en" altLang="ko-Kore-KR" sz="1600" dirty="0">
                <a:latin typeface="+mn-lt"/>
              </a:rPr>
              <a:t>&gt;&gt;&gt; result1 =</a:t>
            </a:r>
            <a:r>
              <a:rPr lang="en" altLang="ko-Kore-KR" sz="1600">
                <a:latin typeface="+mn-lt"/>
              </a:rPr>
              <a:t> ’ ‘</a:t>
            </a:r>
            <a:r>
              <a:rPr lang="en" altLang="ko-Kore-KR" sz="1600">
                <a:solidFill>
                  <a:schemeClr val="accent2"/>
                </a:solidFill>
                <a:latin typeface="+mn-lt"/>
              </a:rPr>
              <a:t>.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join(a)</a:t>
            </a:r>
          </a:p>
          <a:p>
            <a:r>
              <a:rPr lang="en" altLang="ko-Kore-KR" sz="1600" dirty="0">
                <a:latin typeface="+mn-lt"/>
              </a:rPr>
              <a:t>&gt;&gt;&gt; print(result1)</a:t>
            </a:r>
          </a:p>
          <a:p>
            <a:r>
              <a:rPr lang="en" altLang="ko-Kore-KR" sz="1600" dirty="0">
                <a:latin typeface="+mn-lt"/>
              </a:rPr>
              <a:t>12handong</a:t>
            </a:r>
          </a:p>
          <a:p>
            <a:r>
              <a:rPr lang="en" altLang="ko-Kore-KR" sz="1600" dirty="0">
                <a:latin typeface="+mn-lt"/>
              </a:rPr>
              <a:t> </a:t>
            </a:r>
          </a:p>
          <a:p>
            <a:r>
              <a:rPr lang="en" altLang="ko-Kore-KR" sz="1600" dirty="0">
                <a:latin typeface="+mn-lt"/>
              </a:rPr>
              <a:t>&gt;&gt;&gt; result2 = 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result1.split()</a:t>
            </a:r>
          </a:p>
          <a:p>
            <a:r>
              <a:rPr lang="en" altLang="ko-Kore-KR" sz="1600" dirty="0">
                <a:latin typeface="+mn-lt"/>
              </a:rPr>
              <a:t>&gt;&gt;&gt; print(result2)</a:t>
            </a:r>
          </a:p>
          <a:p>
            <a:r>
              <a:rPr lang="en" altLang="ko-Kore-KR" sz="1600" dirty="0">
                <a:latin typeface="+mn-lt"/>
              </a:rPr>
              <a:t>[‘</a:t>
            </a:r>
            <a:r>
              <a:rPr lang="en-US" altLang="ko-KR" sz="1600" dirty="0">
                <a:latin typeface="+mn-lt"/>
              </a:rPr>
              <a:t>1</a:t>
            </a:r>
            <a:r>
              <a:rPr lang="en" altLang="ko-Kore-KR" sz="1600" dirty="0">
                <a:latin typeface="+mn-lt"/>
              </a:rPr>
              <a:t>', ’</a:t>
            </a:r>
            <a:r>
              <a:rPr lang="en-US" altLang="ko-KR" sz="1600" dirty="0">
                <a:latin typeface="+mn-lt"/>
              </a:rPr>
              <a:t>2</a:t>
            </a:r>
            <a:r>
              <a:rPr lang="en" altLang="ko-Kore-KR" sz="1600" dirty="0">
                <a:latin typeface="+mn-lt"/>
              </a:rPr>
              <a:t>’, ’</a:t>
            </a:r>
            <a:r>
              <a:rPr lang="en-US" altLang="ko-Kore-KR" sz="1600" dirty="0">
                <a:latin typeface="+mn-lt"/>
              </a:rPr>
              <a:t>h</a:t>
            </a:r>
            <a:r>
              <a:rPr lang="en" altLang="ko-Kore-KR" sz="1600" dirty="0">
                <a:latin typeface="+mn-lt"/>
              </a:rPr>
              <a:t>', ’a', ’n', ’d', ’o’, ‘n’, ‘g’]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isalpha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7670A-7B34-9949-8C95-AAA469A4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모든 요소가 알파벳이면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4639582" y="1579479"/>
            <a:ext cx="3525858" cy="511927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5270" y="1671947"/>
            <a:ext cx="3989184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" altLang="ko-Kore-KR" dirty="0">
                <a:latin typeface="+mn-lt"/>
              </a:rPr>
              <a:t>a = 'A12’</a:t>
            </a:r>
          </a:p>
          <a:p>
            <a:r>
              <a:rPr lang="en" altLang="ko-Kore-KR" dirty="0">
                <a:latin typeface="+mn-lt"/>
              </a:rPr>
              <a:t>&gt;&gt;&gt;  b = ’AB C’</a:t>
            </a:r>
          </a:p>
          <a:p>
            <a:r>
              <a:rPr lang="en" altLang="ko-Kore-KR" dirty="0">
                <a:latin typeface="+mn-lt"/>
              </a:rPr>
              <a:t>&gt;&gt;&gt;  c = ’123’</a:t>
            </a:r>
          </a:p>
          <a:p>
            <a:r>
              <a:rPr lang="en" altLang="ko-Kore-KR" dirty="0">
                <a:latin typeface="+mn-lt"/>
              </a:rPr>
              <a:t> &gt;&gt;&gt; for char in a:</a:t>
            </a:r>
          </a:p>
          <a:p>
            <a:r>
              <a:rPr lang="en" altLang="ko-Kore-KR" dirty="0">
                <a:latin typeface="+mn-lt"/>
              </a:rPr>
              <a:t>     	 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-US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-US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latin typeface="+mn-lt"/>
              </a:rPr>
              <a:t>&gt;&gt;&gt; for char in b:</a:t>
            </a:r>
          </a:p>
          <a:p>
            <a:r>
              <a:rPr lang="en" altLang="ko-Kore-KR" dirty="0">
                <a:latin typeface="+mn-lt"/>
              </a:rPr>
              <a:t>     	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latin typeface="+mn-lt"/>
              </a:rPr>
              <a:t>&gt;&gt;&gt; for char in c:</a:t>
            </a:r>
          </a:p>
          <a:p>
            <a:r>
              <a:rPr lang="en" altLang="ko-Kore-KR" dirty="0">
                <a:latin typeface="+mn-lt"/>
              </a:rPr>
              <a:t>     	 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endParaRPr lang="en" altLang="ko-Kore-KR" dirty="0">
              <a:latin typeface="+mn-lt"/>
            </a:endParaRPr>
          </a:p>
          <a:p>
            <a:r>
              <a:rPr lang="en" altLang="ko-Kore-KR" dirty="0">
                <a:latin typeface="+mn-lt"/>
              </a:rPr>
              <a:t> </a:t>
            </a:r>
          </a:p>
          <a:p>
            <a:r>
              <a:rPr lang="en" altLang="ko-Kore-KR" dirty="0">
                <a:latin typeface="+mn-lt"/>
              </a:rPr>
              <a:t> </a:t>
            </a: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3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isdigit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F9450F6-EEAC-EC43-A2F0-0BB3A99D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4462334" cy="777878"/>
          </a:xfrm>
        </p:spPr>
        <p:txBody>
          <a:bodyPr/>
          <a:lstStyle/>
          <a:p>
            <a:r>
              <a:rPr lang="ko-KR" altLang="en-US" dirty="0"/>
              <a:t>모든 요소가 </a:t>
            </a:r>
            <a:r>
              <a:rPr lang="ko-KR" altLang="en-US" dirty="0" err="1"/>
              <a:t>숫자면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926835" y="1661064"/>
            <a:ext cx="3445125" cy="505823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0664" y="1707450"/>
            <a:ext cx="398918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dirty="0">
                <a:latin typeface="+mn-lt"/>
              </a:rPr>
              <a:t>&gt;&gt;&gt; a = '010-1234’ </a:t>
            </a:r>
          </a:p>
          <a:p>
            <a:r>
              <a:rPr lang="en" altLang="ko-Kore-KR" dirty="0">
                <a:latin typeface="+mn-lt"/>
              </a:rPr>
              <a:t>&gt;&gt;&gt; b = ”a1f3”</a:t>
            </a:r>
          </a:p>
          <a:p>
            <a:r>
              <a:rPr lang="en" altLang="ko-Kore-KR" dirty="0">
                <a:latin typeface="+mn-lt"/>
              </a:rPr>
              <a:t>&gt;&gt;&gt; for char in a:</a:t>
            </a:r>
          </a:p>
          <a:p>
            <a:r>
              <a:rPr lang="en" altLang="ko-Kore-KR" dirty="0">
                <a:latin typeface="+mn-lt"/>
              </a:rPr>
              <a:t>     	print(</a:t>
            </a:r>
            <a:r>
              <a:rPr lang="en" altLang="ko-Kore-KR" dirty="0" err="1">
                <a:latin typeface="+mn-lt"/>
              </a:rPr>
              <a:t>char.isdigit</a:t>
            </a:r>
            <a:r>
              <a:rPr lang="en" altLang="ko-Kore-KR" dirty="0">
                <a:latin typeface="+mn-lt"/>
              </a:rPr>
              <a:t>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endParaRPr lang="en" altLang="ko-Kore-KR" dirty="0">
              <a:solidFill>
                <a:schemeClr val="accent2"/>
              </a:solidFill>
              <a:latin typeface="+mn-lt"/>
            </a:endParaRPr>
          </a:p>
          <a:p>
            <a:r>
              <a:rPr lang="en" altLang="ko-Kore-KR" dirty="0">
                <a:latin typeface="+mn-lt"/>
              </a:rPr>
              <a:t>&gt;&gt;&gt; for char in b:</a:t>
            </a:r>
          </a:p>
          <a:p>
            <a:r>
              <a:rPr lang="en" altLang="ko-Kore-KR" dirty="0">
                <a:latin typeface="+mn-lt"/>
              </a:rPr>
              <a:t>     	print(</a:t>
            </a:r>
            <a:r>
              <a:rPr lang="en" altLang="ko-Kore-KR" dirty="0" err="1">
                <a:latin typeface="+mn-lt"/>
              </a:rPr>
              <a:t>char.isdigit</a:t>
            </a:r>
            <a:r>
              <a:rPr lang="en" altLang="ko-Kore-KR" dirty="0">
                <a:latin typeface="+mn-lt"/>
              </a:rPr>
              <a:t>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56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54440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islower</a:t>
            </a:r>
            <a:r>
              <a:rPr lang="en-US" altLang="ko-KR" sz="3600" dirty="0"/>
              <a:t>(),</a:t>
            </a:r>
            <a:r>
              <a:rPr lang="ko-KR" altLang="en-US" sz="3600" dirty="0"/>
              <a:t> </a:t>
            </a:r>
            <a:r>
              <a:rPr lang="en-US" altLang="ko-KR" sz="3600" dirty="0"/>
              <a:t>.</a:t>
            </a:r>
            <a:r>
              <a:rPr lang="en-US" altLang="ko-KR" sz="3600" dirty="0" err="1"/>
              <a:t>isupper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820D0652-A94B-C441-AD06-2077F65D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 err="1"/>
              <a:t>islower</a:t>
            </a:r>
            <a:r>
              <a:rPr lang="en-US" altLang="ko-KR" dirty="0"/>
              <a:t>() : </a:t>
            </a:r>
            <a:r>
              <a:rPr lang="ko-KR" altLang="en-US" dirty="0"/>
              <a:t>모든 요소가 소문자이면 </a:t>
            </a:r>
            <a:r>
              <a:rPr lang="en-US" altLang="ko-KR" dirty="0"/>
              <a:t>True 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 : </a:t>
            </a:r>
            <a:r>
              <a:rPr lang="ko-KR" altLang="en-US" dirty="0"/>
              <a:t>모든 요소가 대문자이면 </a:t>
            </a:r>
            <a:r>
              <a:rPr lang="en-US" altLang="ko-KR" dirty="0"/>
              <a:t>True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43" y="307549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islower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037003" y="1617833"/>
            <a:ext cx="3901681" cy="437267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8743" y="1715844"/>
            <a:ext cx="3582122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“It is </a:t>
            </a:r>
            <a:r>
              <a:rPr lang="en" altLang="ko-Kore-KR" dirty="0">
                <a:latin typeface="+mn-lt"/>
              </a:rPr>
              <a:t>Python”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word:</a:t>
            </a:r>
          </a:p>
          <a:p>
            <a:r>
              <a:rPr lang="en" altLang="ko-Kore-KR" sz="1600" dirty="0">
                <a:latin typeface="+mn-lt"/>
              </a:rPr>
              <a:t>     	  print(char.islower())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  <a:endParaRPr lang="en" altLang="ko-Kore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8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27088" y="2052638"/>
          <a:ext cx="6711951" cy="32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557">
                  <a:extLst>
                    <a:ext uri="{9D8B030D-6E8A-4147-A177-3AD203B41FA5}">
                      <a16:colId xmlns:a16="http://schemas.microsoft.com/office/drawing/2014/main" val="702237271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3062907044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2600895732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3826025034"/>
                    </a:ext>
                  </a:extLst>
                </a:gridCol>
              </a:tblGrid>
              <a:tr h="45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 marL="77820" marR="77820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값</a:t>
                      </a:r>
                    </a:p>
                  </a:txBody>
                  <a:tcPr marL="77820" marR="778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07534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str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“apple”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“lemon”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 err="1"/>
                        <a:t>한동대학교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618074991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한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494188433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“p”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19918621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“p”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“m”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대</a:t>
                      </a:r>
                      <a:r>
                        <a:rPr lang="en-US" altLang="ko-KR" dirty="0"/>
                        <a:t>” 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012587445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“o”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학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4083929756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“n”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교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51975734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43" y="307549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isupper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E9F17C7-C91C-2A44-8035-81D184FD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52" y="1708079"/>
            <a:ext cx="3645113" cy="433973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9CF61-398C-F041-AB62-BE1F0D35813E}"/>
              </a:ext>
            </a:extLst>
          </p:cNvPr>
          <p:cNvSpPr txBox="1"/>
          <p:nvPr/>
        </p:nvSpPr>
        <p:spPr>
          <a:xfrm>
            <a:off x="2411945" y="1789618"/>
            <a:ext cx="3220576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“It is </a:t>
            </a:r>
            <a:r>
              <a:rPr lang="en" altLang="ko-Kore-KR" dirty="0">
                <a:latin typeface="+mn-lt"/>
              </a:rPr>
              <a:t>Python”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word:</a:t>
            </a:r>
          </a:p>
          <a:p>
            <a:r>
              <a:rPr lang="en" altLang="ko-Kore-KR" sz="1600" dirty="0">
                <a:latin typeface="+mn-lt"/>
              </a:rPr>
              <a:t>     	   print(char.</a:t>
            </a:r>
            <a:r>
              <a:rPr lang="en-US" altLang="ko-Kore-KR" sz="1600" dirty="0" err="1">
                <a:latin typeface="+mn-lt"/>
              </a:rPr>
              <a:t>isupper</a:t>
            </a:r>
            <a:r>
              <a:rPr lang="en" altLang="ko-Kore-KR" sz="1600" dirty="0">
                <a:latin typeface="+mn-lt"/>
              </a:rPr>
              <a:t>())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  <a:endParaRPr lang="en" altLang="ko-Kore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9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isspace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0220162-0CB0-CF4D-A8D1-4C381242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모든 요소가 공백이면 </a:t>
            </a:r>
            <a:r>
              <a:rPr lang="en-US" altLang="ko-KR" dirty="0"/>
              <a:t>True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042366" y="1690689"/>
            <a:ext cx="3125450" cy="494609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8010" y="1684811"/>
            <a:ext cx="3257340" cy="520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" altLang="ko-Kore-KR" sz="1600" dirty="0">
                <a:latin typeface="+mn-lt"/>
              </a:rPr>
              <a:t>s1 = ” Hello Python 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s1:</a:t>
            </a:r>
          </a:p>
          <a:p>
            <a:r>
              <a:rPr lang="en" altLang="ko-Kore-KR" sz="1600" dirty="0">
                <a:latin typeface="+mn-lt"/>
              </a:rPr>
              <a:t>     	   if char.isspace():</a:t>
            </a:r>
          </a:p>
          <a:p>
            <a:r>
              <a:rPr lang="en" altLang="ko-Kore-KR" sz="1600" dirty="0">
                <a:latin typeface="+mn-lt"/>
              </a:rPr>
              <a:t>          	</a:t>
            </a:r>
            <a:r>
              <a:rPr lang="ko-KR" altLang="en-US" sz="1600" dirty="0">
                <a:latin typeface="+mn-lt"/>
              </a:rPr>
              <a:t>  </a:t>
            </a:r>
            <a:r>
              <a:rPr lang="en" altLang="ko-Kore-KR" sz="1600" dirty="0">
                <a:latin typeface="+mn-lt"/>
              </a:rPr>
              <a:t>print("true")</a:t>
            </a:r>
          </a:p>
          <a:p>
            <a:r>
              <a:rPr lang="en" altLang="ko-Kore-KR" sz="1600" dirty="0">
                <a:latin typeface="+mn-lt"/>
              </a:rPr>
              <a:t>     	   else:</a:t>
            </a:r>
          </a:p>
          <a:p>
            <a:r>
              <a:rPr lang="en" altLang="ko-Kore-KR" sz="1600" dirty="0">
                <a:latin typeface="+mn-lt"/>
              </a:rPr>
              <a:t>          </a:t>
            </a:r>
            <a:r>
              <a:rPr lang="ko-KR" altLang="en-US" sz="1600" dirty="0">
                <a:latin typeface="+mn-lt"/>
              </a:rPr>
              <a:t>         </a:t>
            </a:r>
            <a:r>
              <a:rPr lang="en" altLang="ko-Kore-KR" sz="1600" dirty="0">
                <a:latin typeface="+mn-lt"/>
              </a:rPr>
              <a:t>print("false")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T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rue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.lower()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F0A7558-3A58-2C49-842C-03B4500D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/>
              <a:t>lower() : </a:t>
            </a:r>
            <a:r>
              <a:rPr lang="ko-KR" altLang="en-US" dirty="0"/>
              <a:t>모든 문자를 소문자로 바꿈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178645" y="2529309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1368" y="2801061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‘HELLO’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word.lower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hello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.replace()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9F112C5-7E1A-6349-9746-3ADEEE05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8" y="1825625"/>
            <a:ext cx="7786301" cy="89286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해당문자를</a:t>
            </a:r>
            <a:r>
              <a:rPr lang="ko-KR" altLang="en-US" dirty="0"/>
              <a:t> 변경 문자로 </a:t>
            </a:r>
            <a:r>
              <a:rPr lang="ko-KR" altLang="en-US" dirty="0" err="1"/>
              <a:t>바꾸어줌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.replace(‘</a:t>
            </a:r>
            <a:r>
              <a:rPr lang="ko-KR" altLang="en-US" dirty="0" err="1"/>
              <a:t>검색문자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변경문자</a:t>
            </a:r>
            <a:r>
              <a:rPr lang="en-US" altLang="ko-KR" dirty="0"/>
              <a:t>’)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716557" y="2909610"/>
            <a:ext cx="4377822" cy="318488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5195" y="3103541"/>
            <a:ext cx="3989184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feel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“I’m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so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happy”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result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feel.replace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(“so”, “not”)</a:t>
            </a: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>
                <a:latin typeface="+mn-lt"/>
              </a:rPr>
              <a:t>I’m not happy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str = “you are welcome”</a:t>
            </a:r>
          </a:p>
          <a:p>
            <a:r>
              <a:rPr lang="en-US" altLang="ko-KR" sz="1600" dirty="0">
                <a:latin typeface="+mn-lt"/>
              </a:rPr>
              <a:t>&gt;&gt;&gt; result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str.replace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(“e”, “f”)</a:t>
            </a: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>
                <a:latin typeface="+mn-lt"/>
              </a:rPr>
              <a:t>You </a:t>
            </a:r>
            <a:r>
              <a:rPr lang="en-US" altLang="ko-KR" sz="1600" dirty="0" err="1">
                <a:latin typeface="+mn-lt"/>
              </a:rPr>
              <a:t>arf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wflcdmf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26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</a:t>
            </a:r>
            <a:r>
              <a:rPr lang="en-US" altLang="ko-KR" sz="4000" dirty="0" err="1"/>
              <a:t>swapcase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EC98352-B337-0844-A405-7E768DFA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대문자는 소문자로</a:t>
            </a:r>
            <a:r>
              <a:rPr lang="en-US" altLang="ko-KR" dirty="0"/>
              <a:t>,</a:t>
            </a:r>
            <a:r>
              <a:rPr lang="ko-KR" altLang="en-US" dirty="0"/>
              <a:t> 소문자는 대문자로 </a:t>
            </a:r>
            <a:r>
              <a:rPr lang="ko-KR" altLang="en-US" dirty="0" err="1"/>
              <a:t>바꿔줌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41067" y="2941424"/>
            <a:ext cx="6696553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706" y="3329908"/>
            <a:ext cx="398918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sentence = ‘This is Python Class'</a:t>
            </a:r>
          </a:p>
          <a:p>
            <a:r>
              <a:rPr lang="en-US" altLang="ko-KR" sz="1600" dirty="0">
                <a:latin typeface="+mn-lt"/>
              </a:rPr>
              <a:t>&gt;&gt;&gt; result=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sentence.swapcase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 err="1">
                <a:latin typeface="+mn-lt"/>
              </a:rPr>
              <a:t>tHIS</a:t>
            </a:r>
            <a:r>
              <a:rPr lang="en-US" altLang="ko-KR" sz="1600" dirty="0">
                <a:latin typeface="+mn-lt"/>
              </a:rPr>
              <a:t> IS </a:t>
            </a:r>
            <a:r>
              <a:rPr lang="en-US" altLang="ko-KR" sz="1600" dirty="0" err="1">
                <a:latin typeface="+mn-lt"/>
              </a:rPr>
              <a:t>pYTHON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cLASS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81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.upper()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인수들을 받고 값을 반환 </a:t>
            </a:r>
            <a:endParaRPr lang="en-US" altLang="ko-KR" dirty="0"/>
          </a:p>
          <a:p>
            <a:pPr lvl="1"/>
            <a:r>
              <a:rPr lang="ko-KR" altLang="en-US" dirty="0"/>
              <a:t>이 점에서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1"/>
            <a:r>
              <a:rPr lang="ko-KR" altLang="en-US" dirty="0"/>
              <a:t>시용하는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r>
              <a:rPr lang="en-US" altLang="ko-KR" dirty="0"/>
              <a:t>(syntax)</a:t>
            </a:r>
            <a:r>
              <a:rPr lang="ko-KR" altLang="en-US" dirty="0"/>
              <a:t>은 다름</a:t>
            </a:r>
            <a:endParaRPr lang="en-US" altLang="ko-KR" dirty="0"/>
          </a:p>
          <a:p>
            <a:pPr lvl="1"/>
            <a:r>
              <a:rPr lang="ko-KR" altLang="en-US" dirty="0" err="1"/>
              <a:t>변수명을</a:t>
            </a:r>
            <a:r>
              <a:rPr lang="ko-KR" altLang="en-US" dirty="0"/>
              <a:t> 쓰고</a:t>
            </a:r>
            <a:r>
              <a:rPr lang="en-US" altLang="ko-KR" dirty="0"/>
              <a:t>, </a:t>
            </a:r>
            <a:r>
              <a:rPr lang="ko-KR" altLang="en-US" dirty="0"/>
              <a:t>메소드를 사용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ko-KR" altLang="en-US" dirty="0"/>
              <a:t> 문법 </a:t>
            </a:r>
            <a:r>
              <a:rPr lang="en-US" altLang="ko-KR" dirty="0">
                <a:solidFill>
                  <a:srgbClr val="FF0000"/>
                </a:solidFill>
              </a:rPr>
              <a:t>.upper()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문자를 대문자로 변환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312022" y="4546572"/>
            <a:ext cx="3885011" cy="144086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5212" y="4664583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'banana'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word.upper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BANANA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09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operator </a:t>
            </a:r>
            <a:endParaRPr lang="ko-KR" altLang="en-US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07607" y="1708332"/>
            <a:ext cx="2668970" cy="200714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8679" y="1880731"/>
            <a:ext cx="28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it-IT" altLang="ko-KR" sz="1600" dirty="0">
                <a:latin typeface="+mn-lt"/>
              </a:rPr>
              <a:t>&gt;&gt;&gt; 'a' in 'banana'</a:t>
            </a:r>
          </a:p>
          <a:p>
            <a:r>
              <a:rPr lang="it-IT" altLang="ko-KR" sz="1600" dirty="0">
                <a:latin typeface="+mn-lt"/>
              </a:rPr>
              <a:t>True</a:t>
            </a:r>
          </a:p>
          <a:p>
            <a:r>
              <a:rPr lang="it-IT" altLang="ko-KR" sz="1600" dirty="0">
                <a:latin typeface="+mn-lt"/>
              </a:rPr>
              <a:t>&gt;&gt;&gt; 'seed' in 'banana'</a:t>
            </a:r>
          </a:p>
          <a:p>
            <a:r>
              <a:rPr lang="it-IT" altLang="ko-KR" sz="1600" dirty="0">
                <a:latin typeface="+mn-lt"/>
              </a:rPr>
              <a:t>False</a:t>
            </a:r>
          </a:p>
          <a:p>
            <a:r>
              <a:rPr lang="it-IT" altLang="ko-KR" sz="1600" dirty="0">
                <a:latin typeface="+mn-lt"/>
              </a:rPr>
              <a:t>&gt;&gt;&gt; ‘ana’ in ‘banana’</a:t>
            </a:r>
          </a:p>
          <a:p>
            <a:r>
              <a:rPr lang="it-IT" altLang="ko-KR" sz="1600" dirty="0">
                <a:latin typeface="+mn-lt"/>
              </a:rPr>
              <a:t>True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07608" y="3905516"/>
            <a:ext cx="3191676" cy="23987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8679" y="4047829"/>
            <a:ext cx="3191677" cy="2144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함수 사용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in_both</a:t>
            </a:r>
            <a:r>
              <a:rPr lang="en-US" altLang="ko-KR" sz="1600" dirty="0">
                <a:latin typeface="+mn-lt"/>
              </a:rPr>
              <a:t>(word1, word2) :</a:t>
            </a:r>
          </a:p>
          <a:p>
            <a:r>
              <a:rPr lang="en-US" altLang="ko-KR" sz="1600" dirty="0">
                <a:latin typeface="+mn-lt"/>
              </a:rPr>
              <a:t>    for letter in word1 :</a:t>
            </a:r>
          </a:p>
          <a:p>
            <a:r>
              <a:rPr lang="en-US" altLang="ko-KR" sz="1600" dirty="0">
                <a:latin typeface="+mn-lt"/>
              </a:rPr>
              <a:t>        if letter in word2 :</a:t>
            </a:r>
          </a:p>
          <a:p>
            <a:r>
              <a:rPr lang="en-US" altLang="ko-KR" sz="1600" dirty="0">
                <a:latin typeface="+mn-lt"/>
              </a:rPr>
              <a:t>            print(letter)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in_both</a:t>
            </a:r>
            <a:r>
              <a:rPr lang="en-US" altLang="ko-KR" sz="1600" dirty="0">
                <a:latin typeface="+mn-lt"/>
              </a:rPr>
              <a:t>('apples', 'oranges')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55" y="4728104"/>
            <a:ext cx="3991420" cy="14639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32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operator </a:t>
            </a:r>
            <a:r>
              <a:rPr lang="ko-KR" altLang="en-US" dirty="0"/>
              <a:t>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B026425-367C-1E43-BA5E-5C84FFBF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25625"/>
            <a:ext cx="6073707" cy="24498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C563-1F8D-6B4C-AFEA-6FA8448A10F9}"/>
              </a:ext>
            </a:extLst>
          </p:cNvPr>
          <p:cNvSpPr txBox="1"/>
          <p:nvPr/>
        </p:nvSpPr>
        <p:spPr>
          <a:xfrm>
            <a:off x="719721" y="1967938"/>
            <a:ext cx="617719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fruits1=['apple', 'banana', 'lemon', 'grape', 'strawberry']</a:t>
            </a:r>
          </a:p>
          <a:p>
            <a:r>
              <a:rPr lang="en-US" altLang="ko-KR" sz="1600" dirty="0">
                <a:latin typeface="+mn-lt"/>
              </a:rPr>
              <a:t>fruits2=['cherry', '</a:t>
            </a:r>
            <a:r>
              <a:rPr lang="en-US" altLang="ko-KR" sz="1600" dirty="0" err="1">
                <a:latin typeface="+mn-lt"/>
              </a:rPr>
              <a:t>watermelon','lemon</a:t>
            </a:r>
            <a:r>
              <a:rPr lang="en-US" altLang="ko-KR" sz="1600" dirty="0">
                <a:latin typeface="+mn-lt"/>
              </a:rPr>
              <a:t>', 'melon’]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fruit in fruits2:</a:t>
            </a:r>
          </a:p>
          <a:p>
            <a:r>
              <a:rPr lang="en-US" altLang="ko-KR" sz="1600" dirty="0">
                <a:latin typeface="+mn-lt"/>
              </a:rPr>
              <a:t>    if fruit in fruits1:</a:t>
            </a:r>
          </a:p>
          <a:p>
            <a:r>
              <a:rPr lang="en-US" altLang="ko-KR" sz="1600" dirty="0">
                <a:latin typeface="+mn-lt"/>
              </a:rPr>
              <a:t>        print(</a:t>
            </a:r>
            <a:r>
              <a:rPr lang="en-US" altLang="ko-KR" sz="1600" dirty="0" err="1">
                <a:latin typeface="+mn-lt"/>
              </a:rPr>
              <a:t>fruit,"is</a:t>
            </a:r>
            <a:r>
              <a:rPr lang="en-US" altLang="ko-KR" sz="1600" dirty="0">
                <a:latin typeface="+mn-lt"/>
              </a:rPr>
              <a:t> in","fruits1")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68BE0-B22C-D846-BCC5-3F8051C6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08" y="4007140"/>
            <a:ext cx="3554550" cy="616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67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.find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42CF717-9A41-9B43-B546-2093E46C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825625"/>
            <a:ext cx="3832139" cy="452574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B3710-80EF-AC4A-9250-AB312B08E181}"/>
              </a:ext>
            </a:extLst>
          </p:cNvPr>
          <p:cNvSpPr txBox="1"/>
          <p:nvPr/>
        </p:nvSpPr>
        <p:spPr>
          <a:xfrm>
            <a:off x="1040930" y="1964725"/>
            <a:ext cx="27783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>
                <a:ea typeface="Malgun Gothic" panose="020B0503020000020004" pitchFamily="34" charset="-127"/>
              </a:rPr>
              <a:t>s = 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abcd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cdef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 def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gh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('d')==-1: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('d'))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('f')==-1: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('f'))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i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i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'))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</a:t>
            </a:r>
            <a:endParaRPr kumimoji="1" lang="ko-Kore-KR" altLang="en-US" sz="1600" dirty="0">
              <a:ea typeface="Malgun Gothic" panose="020B0503020000020004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FE759C6-6AAB-E04F-8C92-3C3A5E94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27" y="4370747"/>
            <a:ext cx="1800265" cy="1066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62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4710" y="1853248"/>
          <a:ext cx="8390964" cy="43216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.capitalize()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kern="1200" dirty="0"/>
                        <a:t>첫 글자만 대문자로 바꾼다</a:t>
                      </a:r>
                      <a:endParaRPr kumimoji="0"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effectLst/>
                        </a:rPr>
                        <a:t>.</a:t>
                      </a:r>
                      <a:r>
                        <a:rPr lang="en-US" altLang="ko-KR" sz="1400" b="0" dirty="0" err="1">
                          <a:effectLst/>
                        </a:rPr>
                        <a:t>isupper</a:t>
                      </a:r>
                      <a:r>
                        <a:rPr lang="en-US" altLang="ko-KR" sz="1400" b="0" dirty="0">
                          <a:effectLst/>
                        </a:rPr>
                        <a:t>()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모든 요소가 대문자이면 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아니면 거짓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.count()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kern="1200" dirty="0"/>
                        <a:t>지정 구간에서 글자수를 센다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.join()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리스트를 문자열을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.find()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찾는 문자 또는 문자열이 시작하는 첨자를 찾아준다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.lower()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소문자로 바꾼다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isalpha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ko-KR" altLang="en-US" sz="1400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알파벳이면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.replace(old, new</a:t>
                      </a:r>
                      <a:r>
                        <a:rPr lang="en-US" altLang="ko-KR" sz="1400" baseline="0" dirty="0"/>
                        <a:t> [,count])</a:t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/>
                        <a:t>다른 문자열로 바꿔준다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31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isdigit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요소가 숫자이면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.split()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문자열을 리스트로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islower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소문자이면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</a:t>
                      </a:r>
                      <a:r>
                        <a:rPr lang="en-US" altLang="ko-KR" sz="1400" dirty="0" err="1"/>
                        <a:t>swapcase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ffectLst/>
                        </a:rPr>
                        <a:t>대문자는 소문자로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소문자는 대문자로 바꾼다</a:t>
                      </a:r>
                      <a:endParaRPr lang="en-US" alt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isspace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공백이면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.upper()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대문자로 바꾼다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3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산술연산자</a:t>
            </a:r>
            <a:r>
              <a:rPr lang="en-US" altLang="ko-KR" dirty="0"/>
              <a:t>:  +, *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는 문자열을 이어 붙이는 역할을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 *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* 는 뒤에 오는 숫자만큼 문자열을 반복함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79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문자열 </a:t>
            </a:r>
            <a:r>
              <a:rPr lang="ko-KR" altLang="en-US" dirty="0" err="1"/>
              <a:t>메소드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.count()</a:t>
            </a:r>
          </a:p>
          <a:p>
            <a:pPr lvl="1"/>
            <a:r>
              <a:rPr lang="en-US" altLang="ko-KR" dirty="0"/>
              <a:t>.find()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isupper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swapcase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4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문자열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  <a:r>
              <a:rPr lang="ko-KR" altLang="en-US" dirty="0"/>
              <a:t>연습하기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메소드</a:t>
            </a:r>
            <a:r>
              <a:rPr lang="ko-KR" altLang="en-US" dirty="0"/>
              <a:t> 사용하는 연습문제 풀어보기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79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23417" y="1884075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809" y="2083953"/>
            <a:ext cx="4765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s='python methods,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('p'))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('python'))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('y'))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85" y="2776861"/>
            <a:ext cx="2378720" cy="2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2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23417" y="1884075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809" y="2083953"/>
            <a:ext cx="4765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s='python methods,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('h'))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('with'))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('s,'))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85" y="2776861"/>
            <a:ext cx="2378720" cy="2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7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7590" y="1533880"/>
            <a:ext cx="5639013" cy="43902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931" y="1694847"/>
            <a:ext cx="62286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=['apple', 'banana', 'orange', 'strawberry', 'lime']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f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('a'):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('a'):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('e'):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('e'):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('or'):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or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8" y="2739855"/>
            <a:ext cx="4153810" cy="26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36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7590" y="1533880"/>
            <a:ext cx="5639013" cy="43902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931" y="1694847"/>
            <a:ext cx="622862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=['apple', 'banana', 'orange', 'strawberry', 'lime']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f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(('a‘, ‘e’, ‘or’)):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a, e, or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(('a‘, ‘e’, ‘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’)):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a, e,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07" y="3596857"/>
            <a:ext cx="4558391" cy="25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9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영문으로 구성된 문자열을 입력 받는다</a:t>
            </a:r>
            <a:endParaRPr lang="en-US" altLang="ko-KR" dirty="0"/>
          </a:p>
          <a:p>
            <a:r>
              <a:rPr lang="ko-KR" altLang="en-US" dirty="0"/>
              <a:t>문자열 전체 개수와</a:t>
            </a:r>
            <a:r>
              <a:rPr lang="en-US" altLang="ko-KR" dirty="0"/>
              <a:t>, </a:t>
            </a:r>
            <a:r>
              <a:rPr lang="ko-KR" altLang="en-US" dirty="0"/>
              <a:t>소문자가 모두 몇 개인지 그 값을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1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71004" y="1519750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175" y="1666255"/>
            <a:ext cx="476515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input(“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 문자열 입력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count = 0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ch.islower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count +=1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전체 문자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소문자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count)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33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 소문자로 구성된 문자열을 입력 받는다</a:t>
            </a:r>
            <a:endParaRPr lang="en-US" altLang="ko-KR" dirty="0"/>
          </a:p>
          <a:p>
            <a:r>
              <a:rPr lang="ko-KR" altLang="en-US" dirty="0"/>
              <a:t>모음은 모두 대문자로 바꾼다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산술연산자</a:t>
            </a:r>
            <a:r>
              <a:rPr lang="en-US" altLang="ko-KR" dirty="0"/>
              <a:t>:  +, *</a:t>
            </a:r>
          </a:p>
          <a:p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= ‘</a:t>
            </a:r>
            <a:r>
              <a:rPr lang="en-US" altLang="ko-KR" dirty="0" err="1"/>
              <a:t>Cutty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r>
              <a:rPr lang="en-US" altLang="ko-KR" dirty="0"/>
              <a:t>&gt;&gt;&gt; s2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s3 = s1 + s2</a:t>
            </a:r>
          </a:p>
          <a:p>
            <a:pPr marL="685800" lvl="2" indent="0">
              <a:buNone/>
            </a:pPr>
            <a:r>
              <a:rPr lang="en-US" altLang="ko-KR" dirty="0"/>
              <a:t>&gt;&gt;&gt; s3</a:t>
            </a:r>
          </a:p>
          <a:p>
            <a:pPr marL="685800" lvl="2" indent="0">
              <a:buNone/>
            </a:pPr>
            <a:r>
              <a:rPr lang="en-US" altLang="ko-KR" dirty="0"/>
              <a:t>‘</a:t>
            </a:r>
            <a:r>
              <a:rPr lang="en-US" altLang="ko-KR" dirty="0" err="1"/>
              <a:t>CuttyCat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s1*3</a:t>
            </a:r>
          </a:p>
          <a:p>
            <a:pPr marL="685800" lvl="2" indent="0">
              <a:buNone/>
            </a:pPr>
            <a:r>
              <a:rPr lang="en-US" altLang="ko-KR" dirty="0"/>
              <a:t>‘</a:t>
            </a:r>
            <a:r>
              <a:rPr lang="en-US" altLang="ko-KR" dirty="0" err="1"/>
              <a:t>CuttyCuttyCutty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r>
              <a:rPr lang="en-US" altLang="ko-KR" dirty="0"/>
              <a:t>&gt;&gt;&gt; ‘@’ * 10</a:t>
            </a:r>
          </a:p>
          <a:p>
            <a:pPr marL="685800" lvl="2" indent="0">
              <a:buNone/>
            </a:pPr>
            <a:r>
              <a:rPr lang="en-US" altLang="ko-KR" dirty="0"/>
              <a:t>‘@@@@@@@@@@’</a:t>
            </a:r>
          </a:p>
          <a:p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84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F42544A-610A-3E48-8A59-3B2123AE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44" y="1651034"/>
            <a:ext cx="5002924" cy="36991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6041B-A9BE-F242-91F7-4453FD9C8AF1}"/>
              </a:ext>
            </a:extLst>
          </p:cNvPr>
          <p:cNvSpPr txBox="1"/>
          <p:nvPr/>
        </p:nvSpPr>
        <p:spPr>
          <a:xfrm>
            <a:off x="988573" y="1926682"/>
            <a:ext cx="4765152" cy="31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 소문자 문자열을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re = ""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AEIOUaeiou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re = re +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ch.swapcase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re = re +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print(re)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2" y="4495315"/>
            <a:ext cx="4706740" cy="116574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03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r>
              <a:rPr lang="ko-KR" altLang="en-US" dirty="0"/>
              <a:t>문자열의 첫 글자는 대문자</a:t>
            </a:r>
            <a:r>
              <a:rPr lang="en-US" altLang="ko-KR" dirty="0"/>
              <a:t>, </a:t>
            </a:r>
            <a:r>
              <a:rPr lang="ko-KR" altLang="en-US" dirty="0"/>
              <a:t>나머지는 소문자로 바꾸어서 저장하고 출력한다</a:t>
            </a:r>
            <a:endParaRPr lang="en-US" altLang="ko-KR" dirty="0"/>
          </a:p>
          <a:p>
            <a:r>
              <a:rPr lang="ko-KR" altLang="en-US" dirty="0"/>
              <a:t>문자열의 첫 글자와 나머지 글자를 나누어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8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4021" y="1505119"/>
            <a:ext cx="4929781" cy="315537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38514"/>
            <a:ext cx="4765152" cy="238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문자열 입력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str.lower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().capitalize()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length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변경된 문자열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첫글자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나머지 글자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[1: length])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14CCF-2BB3-4C72-9A1A-DC65FC1C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72" y="4409619"/>
            <a:ext cx="4550778" cy="18458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51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r>
              <a:rPr lang="ko-KR" altLang="en-US" dirty="0"/>
              <a:t>대문자는</a:t>
            </a:r>
            <a:r>
              <a:rPr lang="en-US" altLang="ko-KR" dirty="0"/>
              <a:t> </a:t>
            </a:r>
            <a:r>
              <a:rPr lang="ko-KR" altLang="en-US" dirty="0"/>
              <a:t>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바꾸어서 저장하고 출력한다</a:t>
            </a:r>
            <a:endParaRPr lang="en-US" altLang="ko-KR" dirty="0"/>
          </a:p>
          <a:p>
            <a:r>
              <a:rPr lang="ko-KR" altLang="en-US" dirty="0"/>
              <a:t>바꾼 후에 대문자 개수</a:t>
            </a:r>
            <a:r>
              <a:rPr lang="en-US" altLang="ko-KR" dirty="0"/>
              <a:t>,</a:t>
            </a:r>
            <a:r>
              <a:rPr lang="ko-KR" altLang="en-US" dirty="0"/>
              <a:t> 소문자 개수</a:t>
            </a:r>
            <a:r>
              <a:rPr lang="en-US" altLang="ko-KR" dirty="0"/>
              <a:t>, </a:t>
            </a:r>
            <a:r>
              <a:rPr lang="ko-KR" altLang="en-US" dirty="0"/>
              <a:t>대소 문자가 아닌 문자 개수를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9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4021" y="1505119"/>
            <a:ext cx="4929781" cy="48123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463" y="1571816"/>
            <a:ext cx="4765152" cy="467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문자열 입력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str.swapcase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대소문자를 바꾼 결과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= 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endParaRPr lang="en-US" altLang="ko-KR" sz="1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ch.isupper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elif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ch.islower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else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endParaRPr lang="en-US" altLang="ko-KR" sz="1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소문자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대소문자 아닌 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 </a:t>
            </a:r>
            <a:endParaRPr lang="en-US" altLang="ko-KR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20" y="3685515"/>
            <a:ext cx="4798888" cy="203693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38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영문으로 입력 받는다</a:t>
            </a:r>
            <a:endParaRPr lang="en-US" altLang="ko-KR" dirty="0"/>
          </a:p>
          <a:p>
            <a:r>
              <a:rPr lang="en-US" altLang="ko-KR" dirty="0"/>
              <a:t>‘k’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en-US" altLang="ko-KR" dirty="0" err="1"/>
              <a:t>ch</a:t>
            </a:r>
            <a:r>
              <a:rPr lang="en-US" altLang="ko-KR" dirty="0"/>
              <a:t>’, ‘park’ </a:t>
            </a:r>
            <a:r>
              <a:rPr lang="ko-KR" altLang="en-US" dirty="0"/>
              <a:t>로 시작하는 이름인지 확인한다</a:t>
            </a:r>
            <a:endParaRPr lang="en-US" altLang="ko-KR" dirty="0"/>
          </a:p>
          <a:p>
            <a:r>
              <a:rPr lang="en-US" altLang="ko-KR" dirty="0"/>
              <a:t>‘young’</a:t>
            </a:r>
            <a:r>
              <a:rPr lang="ko-KR" altLang="en-US" dirty="0"/>
              <a:t>으로 끝나는 이름인지 확인한다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52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F42544A-610A-3E48-8A59-3B2123AE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87" y="1933136"/>
            <a:ext cx="5985417" cy="405910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6041B-A9BE-F242-91F7-4453FD9C8AF1}"/>
              </a:ext>
            </a:extLst>
          </p:cNvPr>
          <p:cNvSpPr txBox="1"/>
          <p:nvPr/>
        </p:nvSpPr>
        <p:spPr>
          <a:xfrm>
            <a:off x="1144216" y="2208784"/>
            <a:ext cx="662818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 = input("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이름을 </a:t>
            </a:r>
            <a:r>
              <a:rPr lang="ko-KR" altLang="en-US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입력하시오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= ")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name.startswith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(('k', '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'park')):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k,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, park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시작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k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시작하지 않아요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name.endswith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('young'):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young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끝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young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끝나지 않아요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5" y="3123766"/>
            <a:ext cx="4057697" cy="1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2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</a:p>
          <a:p>
            <a:r>
              <a:rPr lang="ko-KR" altLang="en-US" dirty="0"/>
              <a:t>대문자로 바꿀 문자 또는 문자열을 입력 받는다</a:t>
            </a:r>
          </a:p>
          <a:p>
            <a:r>
              <a:rPr lang="ko-KR" altLang="en-US" dirty="0"/>
              <a:t>입력 받은 문자를 대문자로 바꾼 후 전체 문자열을 출력한다</a:t>
            </a:r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입력 문자열 </a:t>
            </a:r>
            <a:r>
              <a:rPr lang="en-US" altLang="ko-KR" dirty="0"/>
              <a:t>“apple”</a:t>
            </a:r>
          </a:p>
          <a:p>
            <a:pPr lvl="1"/>
            <a:r>
              <a:rPr lang="ko-KR" altLang="en-US" dirty="0"/>
              <a:t>바꿀 문자열 </a:t>
            </a:r>
            <a:r>
              <a:rPr lang="en-US" altLang="ko-KR" dirty="0"/>
              <a:t>“le”</a:t>
            </a:r>
          </a:p>
          <a:p>
            <a:pPr lvl="1"/>
            <a:r>
              <a:rPr lang="ko-KR" altLang="en-US" dirty="0" err="1"/>
              <a:t>출력결과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appLE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20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6, </a:t>
            </a:r>
            <a:r>
              <a:rPr lang="ko-KR" altLang="en-US" dirty="0"/>
              <a:t>코드와 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2176565"/>
            <a:ext cx="6966714" cy="38946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066" y="2288892"/>
            <a:ext cx="6509672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Input_find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찾아 바꿀 문자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find_Length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Input_find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Index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Input_Str.find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Input_find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if Index == -1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 </a:t>
            </a:r>
            <a:r>
              <a:rPr lang="ko-KR" altLang="en-US" sz="1600" dirty="0">
                <a:latin typeface="+mn-lt"/>
              </a:rPr>
              <a:t>바꿀 문자가 없네요</a:t>
            </a:r>
            <a:r>
              <a:rPr lang="en-US" altLang="ko-KR" sz="1600" dirty="0">
                <a:latin typeface="+mn-lt"/>
              </a:rPr>
              <a:t>!")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else: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beforeStr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changeStr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[Index : </a:t>
            </a:r>
            <a:r>
              <a:rPr lang="en-US" altLang="ko-KR" sz="1600" dirty="0" err="1">
                <a:latin typeface="+mn-lt"/>
              </a:rPr>
              <a:t>Index+find_Length</a:t>
            </a:r>
            <a:r>
              <a:rPr lang="en-US" altLang="ko-KR" sz="1600" dirty="0">
                <a:latin typeface="+mn-lt"/>
              </a:rPr>
              <a:t>]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.upper()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afterStr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Index+find_Length</a:t>
            </a:r>
            <a:r>
              <a:rPr lang="en-US" altLang="ko-KR" sz="1600" dirty="0">
                <a:latin typeface="+mn-lt"/>
              </a:rPr>
              <a:t> : 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result = </a:t>
            </a:r>
            <a:r>
              <a:rPr lang="en-US" altLang="ko-KR" sz="1600" dirty="0" err="1">
                <a:latin typeface="+mn-lt"/>
              </a:rPr>
              <a:t>beforeStr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changeStr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afterStr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print(result)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21" y="1690689"/>
            <a:ext cx="3062411" cy="281830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9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문자열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관계연산자</a:t>
            </a:r>
            <a:r>
              <a:rPr lang="en-US" altLang="ko-KR" dirty="0"/>
              <a:t>: &gt;, &gt;=, &lt;, &lt;=, ==, !=</a:t>
            </a:r>
          </a:p>
          <a:p>
            <a:endParaRPr lang="en-US" altLang="ko-KR" dirty="0"/>
          </a:p>
          <a:p>
            <a:r>
              <a:rPr lang="ko-KR" altLang="en-US" dirty="0"/>
              <a:t>문자열은 크기 비교가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 비교 </a:t>
            </a:r>
            <a:endParaRPr lang="en-US" altLang="ko-KR" dirty="0"/>
          </a:p>
          <a:p>
            <a:pPr lvl="1"/>
            <a:r>
              <a:rPr lang="en-US" altLang="ko-KR" dirty="0"/>
              <a:t>ASCII code </a:t>
            </a:r>
            <a:r>
              <a:rPr lang="ko-KR" altLang="en-US" dirty="0"/>
              <a:t>크기 순으로 비교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 상 뒤에 나오는 문자열이 앞에 나오는 문자열 보다 크기가 더 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소문자가 대문자 보다 더 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36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특정한 문자를 찾을 때 사용하는 </a:t>
            </a:r>
            <a:r>
              <a:rPr lang="ko-KR" altLang="en-US" dirty="0" err="1"/>
              <a:t>메소드는</a:t>
            </a:r>
            <a:r>
              <a:rPr lang="ko-KR" altLang="en-US" dirty="0"/>
              <a:t> 무엇인지 사용방법을 설명하시오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 </a:t>
            </a:r>
            <a:r>
              <a:rPr lang="ko-KR" altLang="en-US" dirty="0"/>
              <a:t>어떤 기능을 하는 </a:t>
            </a:r>
            <a:r>
              <a:rPr lang="en-US" altLang="ko-KR" dirty="0"/>
              <a:t>method</a:t>
            </a:r>
            <a:r>
              <a:rPr lang="ko-KR" altLang="en-US"/>
              <a:t>인지 설명하시오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08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5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이해하기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107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목록 또는 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ko-KR" altLang="en-US" dirty="0"/>
              <a:t>리스트는</a:t>
            </a:r>
            <a:r>
              <a:rPr lang="en-US" altLang="ko-KR" dirty="0"/>
              <a:t> </a:t>
            </a:r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ko-KR" altLang="en-US" dirty="0"/>
              <a:t>리스트 안 구성요소를</a:t>
            </a:r>
            <a:endParaRPr lang="en-US" altLang="ko-KR" dirty="0"/>
          </a:p>
          <a:p>
            <a:pPr lvl="2"/>
            <a:r>
              <a:rPr lang="ko-KR" altLang="en-US" dirty="0"/>
              <a:t>원소</a:t>
            </a:r>
            <a:r>
              <a:rPr lang="en-US" altLang="ko-KR" dirty="0"/>
              <a:t>(elements) </a:t>
            </a:r>
            <a:r>
              <a:rPr lang="ko-KR" altLang="en-US" dirty="0"/>
              <a:t>혹은 항목</a:t>
            </a:r>
            <a:r>
              <a:rPr lang="en-US" altLang="ko-KR" dirty="0"/>
              <a:t>(items)</a:t>
            </a:r>
            <a:r>
              <a:rPr lang="ko-KR" altLang="en-US" dirty="0"/>
              <a:t>이라고 부른다</a:t>
            </a:r>
            <a:endParaRPr lang="en-US" altLang="ko-KR" dirty="0"/>
          </a:p>
          <a:p>
            <a:pPr lvl="2"/>
            <a:r>
              <a:rPr lang="ko-KR" altLang="en-US" dirty="0"/>
              <a:t>다양한 종류의 데이터타입으로 구성 가능하다</a:t>
            </a:r>
            <a:endParaRPr lang="en-US" altLang="ko-KR" dirty="0"/>
          </a:p>
          <a:p>
            <a:pPr lvl="1"/>
            <a:r>
              <a:rPr lang="ko-KR" altLang="en-US" dirty="0"/>
              <a:t>리스트의 내용은 변경 가능하다</a:t>
            </a:r>
            <a:endParaRPr lang="en-US" altLang="ko-KR" dirty="0"/>
          </a:p>
          <a:p>
            <a:pPr lvl="1"/>
            <a:r>
              <a:rPr lang="ko-KR" altLang="en-US" dirty="0"/>
              <a:t>각 항목은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 로 구분한다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 </a:t>
            </a:r>
            <a:r>
              <a:rPr lang="ko-KR" altLang="en-US" dirty="0" err="1"/>
              <a:t>부터</a:t>
            </a:r>
            <a:r>
              <a:rPr lang="ko-KR" altLang="en-US" dirty="0"/>
              <a:t> 순서대로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가지며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 err="1"/>
              <a:t>부터</a:t>
            </a:r>
            <a:r>
              <a:rPr lang="ko-KR" altLang="en-US" dirty="0"/>
              <a:t> 시작된다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353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예제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2039" y="2021978"/>
            <a:ext cx="5075812" cy="324335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660" y="2167341"/>
            <a:ext cx="447760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 = ['Cheddar', 'Edam', 'Gouda']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numbers = [17, 123]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print(numbers)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[17, 123]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cheeses[0]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Cheddar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317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/>
              <a:t>in operator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BB6EE6-C545-5E43-ADDA-9A65CA22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안에 해당 </a:t>
            </a:r>
            <a:r>
              <a:rPr lang="en-US" altLang="ko-KR" dirty="0"/>
              <a:t>element</a:t>
            </a:r>
            <a:r>
              <a:rPr lang="ko-KR" altLang="en-US" dirty="0"/>
              <a:t> 가 존재하는지 알려줌</a:t>
            </a:r>
            <a:endParaRPr lang="en-US" altLang="ko-KR" dirty="0"/>
          </a:p>
          <a:p>
            <a:r>
              <a:rPr lang="ko-KR" altLang="en-US" dirty="0"/>
              <a:t>항목</a:t>
            </a:r>
            <a:r>
              <a:rPr lang="en-US" altLang="ko-KR" dirty="0"/>
              <a:t> in </a:t>
            </a:r>
            <a:r>
              <a:rPr lang="ko-KR" altLang="en-US" dirty="0"/>
              <a:t>리스트 </a:t>
            </a:r>
            <a:endParaRPr lang="en-US" altLang="ko-KR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B14EC35-78E7-194B-BAD2-913C42F0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53" y="2687802"/>
            <a:ext cx="5426334" cy="31098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53DAD-F4D3-AE4D-84BA-EC7614392BF4}"/>
              </a:ext>
            </a:extLst>
          </p:cNvPr>
          <p:cNvSpPr txBox="1"/>
          <p:nvPr/>
        </p:nvSpPr>
        <p:spPr>
          <a:xfrm>
            <a:off x="1280570" y="2909085"/>
            <a:ext cx="535904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animal=['rabbit', 'dog', 'tiger', 'lion', 'snake']</a:t>
            </a:r>
          </a:p>
          <a:p>
            <a:r>
              <a:rPr lang="en-US" altLang="ko-KR" sz="1800" dirty="0">
                <a:latin typeface="+mn-lt"/>
              </a:rPr>
              <a:t>a = "lion”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if a in animal:</a:t>
            </a:r>
          </a:p>
          <a:p>
            <a:r>
              <a:rPr lang="en-US" altLang="ko-KR" sz="1800" dirty="0">
                <a:latin typeface="+mn-lt"/>
              </a:rPr>
              <a:t>    print(</a:t>
            </a:r>
            <a:r>
              <a:rPr lang="en-US" altLang="ko-KR" sz="1800" dirty="0" err="1">
                <a:latin typeface="+mn-lt"/>
              </a:rPr>
              <a:t>a,"is</a:t>
            </a:r>
            <a:r>
              <a:rPr lang="en-US" altLang="ko-KR" sz="1800" dirty="0">
                <a:latin typeface="+mn-lt"/>
              </a:rPr>
              <a:t> in animal")</a:t>
            </a:r>
          </a:p>
          <a:p>
            <a:r>
              <a:rPr lang="en-US" altLang="ko-KR" sz="1800" dirty="0">
                <a:latin typeface="+mn-lt"/>
              </a:rPr>
              <a:t>else:</a:t>
            </a:r>
          </a:p>
          <a:p>
            <a:r>
              <a:rPr lang="en-US" altLang="ko-KR" sz="1800" dirty="0">
                <a:latin typeface="+mn-lt"/>
              </a:rPr>
              <a:t>    print(</a:t>
            </a:r>
            <a:r>
              <a:rPr lang="en-US" altLang="ko-KR" sz="1800" dirty="0" err="1">
                <a:latin typeface="+mn-lt"/>
              </a:rPr>
              <a:t>a,"is</a:t>
            </a:r>
            <a:r>
              <a:rPr lang="en-US" altLang="ko-KR" sz="1800" dirty="0">
                <a:latin typeface="+mn-lt"/>
              </a:rPr>
              <a:t> not in animal")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570E1-23FF-8149-A0CA-D130F586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05" y="4777417"/>
            <a:ext cx="2647973" cy="4484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38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/>
              <a:t>in operator 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6746" y="1846008"/>
            <a:ext cx="5564606" cy="41227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892" y="2016192"/>
            <a:ext cx="542545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 = ['Cheddar', 'Edam', 'Gouda']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'Edam'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'Brie'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['Cheddar', 'Edam', 'Gouda']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for  food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print(food)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Cheddar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Edam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Gouda</a:t>
            </a:r>
          </a:p>
          <a:p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9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 err="1"/>
              <a:t>len</a:t>
            </a:r>
            <a:r>
              <a:rPr lang="en-US" altLang="ko-KR" dirty="0"/>
              <a:t>() operator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BB6EE6-C545-5E43-ADDA-9A65CA22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리스트 내 항목 개수를 반환함</a:t>
            </a:r>
            <a:endParaRPr lang="en-US" altLang="ko-KR" dirty="0"/>
          </a:p>
          <a:p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ko-KR" altLang="en-US" dirty="0"/>
              <a:t>리스트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C2F4BDC-A86E-054A-A4FC-8F66E259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9" y="3682315"/>
            <a:ext cx="5129004" cy="19694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83492-1742-4E4F-AA8A-D254293D8DDD}"/>
              </a:ext>
            </a:extLst>
          </p:cNvPr>
          <p:cNvSpPr txBox="1"/>
          <p:nvPr/>
        </p:nvSpPr>
        <p:spPr>
          <a:xfrm>
            <a:off x="929752" y="3842409"/>
            <a:ext cx="473174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animal=['rabbit', 'dog', 'tiger', 'lion', 'snake']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a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(animal)-1):</a:t>
            </a:r>
          </a:p>
          <a:p>
            <a:r>
              <a:rPr lang="en-US" altLang="ko-KR" sz="1600" dirty="0">
                <a:latin typeface="+mn-lt"/>
              </a:rPr>
              <a:t>    print(animal[a])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B40B12-2381-1247-A3CA-307CBC34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27" y="4207674"/>
            <a:ext cx="1141224" cy="1350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329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다루기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66746" y="1846008"/>
            <a:ext cx="4719654" cy="33741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663" y="2050083"/>
            <a:ext cx="4171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cheeses = ['Cheddar', 'Edam', 'Gouda']</a:t>
            </a:r>
          </a:p>
          <a:p>
            <a:r>
              <a:rPr lang="en-US" altLang="ko-KR" sz="1600" dirty="0">
                <a:latin typeface="+mn-lt"/>
              </a:rPr>
              <a:t>numbers = [1, 3, 5, 7, 9, 11]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cheese in cheeses :</a:t>
            </a:r>
          </a:p>
          <a:p>
            <a:r>
              <a:rPr lang="en-US" altLang="ko-KR" sz="1600" dirty="0">
                <a:latin typeface="+mn-lt"/>
              </a:rPr>
              <a:t>    print(cheese)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(numbers)) :</a:t>
            </a:r>
          </a:p>
          <a:p>
            <a:r>
              <a:rPr lang="en-US" altLang="ko-KR" sz="1600" dirty="0">
                <a:latin typeface="+mn-lt"/>
              </a:rPr>
              <a:t>    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 = 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 * 2</a:t>
            </a:r>
          </a:p>
          <a:p>
            <a:r>
              <a:rPr lang="en-US" altLang="ko-KR" sz="1600" dirty="0">
                <a:latin typeface="+mn-lt"/>
              </a:rPr>
              <a:t>    print(numbers[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print(numbers)</a:t>
            </a: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1" y="2976974"/>
            <a:ext cx="3229456" cy="31700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5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>
          <a:xfrm>
            <a:off x="827700" y="1915408"/>
            <a:ext cx="3298113" cy="4195763"/>
          </a:xfrm>
        </p:spPr>
        <p:txBody>
          <a:bodyPr/>
          <a:lstStyle/>
          <a:p>
            <a:r>
              <a:rPr lang="en-US" altLang="ko-KR" dirty="0"/>
              <a:t>Operator</a:t>
            </a:r>
          </a:p>
          <a:p>
            <a:r>
              <a:rPr lang="en-US" altLang="ko-KR" dirty="0"/>
              <a:t>+: </a:t>
            </a:r>
            <a:r>
              <a:rPr lang="ko-KR" altLang="en-US" dirty="0"/>
              <a:t>두개의 리스트를 합하여 새로운 리스트를 생성</a:t>
            </a:r>
            <a:endParaRPr lang="en-US" altLang="ko-KR" dirty="0"/>
          </a:p>
          <a:p>
            <a:r>
              <a:rPr lang="en-US" altLang="ko-KR" dirty="0"/>
              <a:t>*: (</a:t>
            </a:r>
            <a:r>
              <a:rPr lang="ko-KR" altLang="en-US" dirty="0"/>
              <a:t>리스트</a:t>
            </a:r>
            <a:r>
              <a:rPr lang="en-US" altLang="ko-KR" dirty="0"/>
              <a:t>) *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/>
              <a:t>형태로 정수 수만큼 리스트의 내용이 배가된다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514850" y="1825625"/>
            <a:ext cx="4113464" cy="441395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4685" y="2019410"/>
            <a:ext cx="4312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 The + operator concatenates lists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= [1, 2, 3]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b = [4, 5, 6]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c = a + b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c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[1, 2, 3, 4, 5, 6]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 the * operator repeats a list 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a given number of times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[‘a’] * 4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[‘a’, ‘a’, ‘a’, ‘a’]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= [1, 2, 3]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* 3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[1, 2, 3, 1, 2, 3, 1, 2, 3]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관계연산자</a:t>
            </a:r>
            <a:r>
              <a:rPr lang="en-US" altLang="ko-KR" dirty="0"/>
              <a:t>: &gt;, &gt;=, &lt;, &lt;=, ==, !=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s2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s1== s2 </a:t>
            </a:r>
          </a:p>
          <a:p>
            <a:pPr marL="685800" lvl="2" indent="0">
              <a:buNone/>
            </a:pPr>
            <a:r>
              <a:rPr lang="en-US" altLang="ko-KR" dirty="0"/>
              <a:t>False</a:t>
            </a:r>
          </a:p>
          <a:p>
            <a:pPr marL="685800" lvl="2" indent="0">
              <a:buNone/>
            </a:pPr>
            <a:r>
              <a:rPr lang="en-US" altLang="ko-KR" dirty="0"/>
              <a:t>&gt;&gt;&gt; s1==‘cat’</a:t>
            </a:r>
          </a:p>
          <a:p>
            <a:pPr marL="685800" lvl="2" indent="0">
              <a:buNone/>
            </a:pPr>
            <a:r>
              <a:rPr lang="en-US" altLang="ko-KR" dirty="0"/>
              <a:t>True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&gt; ‘bird’</a:t>
            </a:r>
          </a:p>
          <a:p>
            <a:pPr marL="685800" lvl="2" indent="0">
              <a:buNone/>
            </a:pPr>
            <a:r>
              <a:rPr lang="en-US" altLang="ko-KR" dirty="0"/>
              <a:t>True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1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slice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Slice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사용과 동일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리스트 내의 아이템들을 일부 사용한다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List_fruit</a:t>
            </a:r>
            <a:r>
              <a:rPr lang="en-US" altLang="ko-KR" dirty="0"/>
              <a:t>[ :3]</a:t>
            </a:r>
          </a:p>
          <a:p>
            <a:r>
              <a:rPr lang="ko-KR" altLang="en-US" dirty="0"/>
              <a:t>문자열에서 사용하는 것과 동일</a:t>
            </a:r>
            <a:endParaRPr lang="en-US" altLang="ko-KR" dirty="0"/>
          </a:p>
          <a:p>
            <a:r>
              <a:rPr lang="ko-KR" altLang="en-US" dirty="0"/>
              <a:t>문자열이 아닌 리스트 형으로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46660" y="1871095"/>
            <a:ext cx="3811713" cy="334274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641" y="2134656"/>
            <a:ext cx="3365750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#list slice</a:t>
            </a:r>
          </a:p>
          <a:p>
            <a:r>
              <a:rPr lang="en-US" altLang="ko-KR" sz="1600" dirty="0">
                <a:latin typeface="+mn-lt"/>
              </a:rPr>
              <a:t>&gt;&gt;&gt; t = ['a', 'b', 'c', 'd', 'e', 'f']</a:t>
            </a:r>
          </a:p>
          <a:p>
            <a:r>
              <a:rPr lang="en-US" altLang="ko-KR" sz="1600" dirty="0">
                <a:latin typeface="+mn-lt"/>
              </a:rPr>
              <a:t>&gt;&gt;&gt; t[1:3]</a:t>
            </a:r>
          </a:p>
          <a:p>
            <a:r>
              <a:rPr lang="en-US" altLang="ko-KR" sz="1600" dirty="0">
                <a:latin typeface="+mn-lt"/>
              </a:rPr>
              <a:t>['b', 'c']</a:t>
            </a:r>
          </a:p>
          <a:p>
            <a:r>
              <a:rPr lang="en-US" altLang="ko-KR" sz="1600" dirty="0">
                <a:latin typeface="+mn-lt"/>
              </a:rPr>
              <a:t>&gt;&gt;&gt; t[:4]</a:t>
            </a:r>
          </a:p>
          <a:p>
            <a:r>
              <a:rPr lang="en-US" altLang="ko-KR" sz="1600" dirty="0">
                <a:latin typeface="+mn-lt"/>
              </a:rPr>
              <a:t>['a', 'b', 'c', 'd']</a:t>
            </a:r>
          </a:p>
          <a:p>
            <a:r>
              <a:rPr lang="en-US" altLang="ko-KR" sz="1600" dirty="0">
                <a:latin typeface="+mn-lt"/>
              </a:rPr>
              <a:t>&gt;&gt;&gt; t[3:]</a:t>
            </a:r>
          </a:p>
          <a:p>
            <a:r>
              <a:rPr lang="en-US" altLang="ko-KR" sz="1600" dirty="0">
                <a:latin typeface="+mn-lt"/>
              </a:rPr>
              <a:t>['d', 'e', 'f'] 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42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/>
              <a:t>생성하는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item </a:t>
            </a:r>
            <a:r>
              <a:rPr lang="ko-KR" altLang="en-US" dirty="0"/>
              <a:t>수를 입력 받는다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r>
              <a:rPr lang="en-US" altLang="ko-KR" dirty="0"/>
              <a:t>item</a:t>
            </a:r>
            <a:r>
              <a:rPr lang="ko-KR" altLang="en-US" dirty="0"/>
              <a:t>의 수만큼 반복해서 값을 입력 받는다</a:t>
            </a:r>
            <a:endParaRPr lang="en-US" altLang="ko-KR" dirty="0"/>
          </a:p>
          <a:p>
            <a:r>
              <a:rPr lang="en-US" altLang="ko-KR" dirty="0"/>
              <a:t>‘+’ </a:t>
            </a:r>
            <a:r>
              <a:rPr lang="ko-KR" altLang="en-US" dirty="0"/>
              <a:t>연산자를 사용하여 </a:t>
            </a:r>
            <a:r>
              <a:rPr lang="en-US" altLang="ko-KR" dirty="0"/>
              <a:t>list</a:t>
            </a:r>
            <a:r>
              <a:rPr lang="ko-KR" altLang="en-US" dirty="0"/>
              <a:t>에 값을 추가한다</a:t>
            </a:r>
            <a:endParaRPr lang="en-US" altLang="ko-KR" dirty="0"/>
          </a:p>
          <a:p>
            <a:r>
              <a:rPr lang="ko-KR" altLang="en-US" dirty="0"/>
              <a:t>전체 리스트를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650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4980911" cy="32585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55" y="1779145"/>
            <a:ext cx="4908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(input("List element</a:t>
            </a:r>
            <a:r>
              <a:rPr lang="ko-KR" altLang="en-US" sz="1600" dirty="0">
                <a:latin typeface="+mn-lt"/>
              </a:rPr>
              <a:t> 개수 입력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 err="1">
                <a:latin typeface="+mn-lt"/>
              </a:rPr>
              <a:t>tempList</a:t>
            </a:r>
            <a:r>
              <a:rPr lang="en-US" altLang="ko-KR" sz="1600" dirty="0">
                <a:latin typeface="+mn-lt"/>
              </a:rPr>
              <a:t> = [0]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>
                <a:latin typeface="+mn-lt"/>
              </a:rPr>
              <a:t>번째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    t = input(＂</a:t>
            </a:r>
            <a:r>
              <a:rPr lang="ko-KR" altLang="en-US" sz="1600" dirty="0">
                <a:latin typeface="+mn-lt"/>
              </a:rPr>
              <a:t>추가할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tempList</a:t>
            </a:r>
            <a:r>
              <a:rPr lang="en-US" altLang="ko-KR" sz="1600" dirty="0">
                <a:latin typeface="+mn-lt"/>
              </a:rPr>
              <a:t> = [t]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tempList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72" y="2977706"/>
            <a:ext cx="3050184" cy="307236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404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8065091" cy="4195481"/>
          </a:xfrm>
        </p:spPr>
        <p:txBody>
          <a:bodyPr/>
          <a:lstStyle/>
          <a:p>
            <a:r>
              <a:rPr lang="en-US" altLang="ko-KR" dirty="0"/>
              <a:t>animal=['Rabbit', 'lion', 'snake', 'cabbage', 'Apple', 'banana']</a:t>
            </a:r>
          </a:p>
          <a:p>
            <a:r>
              <a:rPr lang="ko-KR" altLang="en-US" dirty="0"/>
              <a:t>리스트를 읽으면서 각 아이템에 모음이 몇 개 있는지 센 후 출력한다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24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1" y="1690690"/>
            <a:ext cx="6754644" cy="299804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54" y="1779145"/>
            <a:ext cx="61261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animal=['Rabbit', 'lion', 'snake', 'cabbage', 'Apple', 'banana']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s in animal:</a:t>
            </a:r>
          </a:p>
          <a:p>
            <a:r>
              <a:rPr lang="en-US" altLang="ko-KR" sz="1600" dirty="0">
                <a:latin typeface="+mn-lt"/>
              </a:rPr>
              <a:t>    count = 0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s:</a:t>
            </a:r>
          </a:p>
          <a:p>
            <a:r>
              <a:rPr lang="en-US" altLang="ko-KR" sz="1600" dirty="0">
                <a:latin typeface="+mn-lt"/>
              </a:rPr>
              <a:t>        if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'</a:t>
            </a:r>
            <a:r>
              <a:rPr lang="en-US" altLang="ko-KR" sz="1600" dirty="0" err="1">
                <a:latin typeface="+mn-lt"/>
              </a:rPr>
              <a:t>AEIOUaeiou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            count += 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모음 수</a:t>
            </a:r>
            <a:r>
              <a:rPr lang="en-US" altLang="ko-KR" sz="1600" dirty="0">
                <a:latin typeface="+mn-lt"/>
              </a:rPr>
              <a:t>", count)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86" y="4008382"/>
            <a:ext cx="3192209" cy="17734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01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이해하기</a:t>
            </a:r>
            <a:endParaRPr lang="en-US" altLang="ko-KR" dirty="0"/>
          </a:p>
          <a:p>
            <a:pPr lvl="1"/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다양한 종류의 데이터타입으로 구성 가능</a:t>
            </a:r>
            <a:endParaRPr lang="en-US" altLang="ko-KR" dirty="0"/>
          </a:p>
          <a:p>
            <a:pPr lvl="1"/>
            <a:r>
              <a:rPr lang="ko-KR" altLang="en-US" dirty="0"/>
              <a:t>리스트 내용 변경 가능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두개의 리스트를 합함</a:t>
            </a:r>
            <a:endParaRPr lang="en-US" altLang="ko-KR" dirty="0"/>
          </a:p>
          <a:p>
            <a:pPr lvl="1"/>
            <a:r>
              <a:rPr lang="ko-KR" altLang="en-US" dirty="0"/>
              <a:t>*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 * 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  <a:r>
              <a:rPr lang="en-US" altLang="ko-KR" dirty="0"/>
              <a:t>,</a:t>
            </a:r>
            <a:r>
              <a:rPr lang="ko-KR" altLang="en-US" dirty="0"/>
              <a:t> 정수 수만큼 배로 증가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54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리스트에서 사용 가능한 산술연산자를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문자열로 구성된 리스트 </a:t>
            </a:r>
            <a:r>
              <a:rPr lang="en-US" altLang="ko-KR" dirty="0" err="1"/>
              <a:t>sl</a:t>
            </a:r>
            <a:r>
              <a:rPr lang="en-US" altLang="ko-KR"/>
              <a:t> </a:t>
            </a:r>
            <a:r>
              <a:rPr lang="ko-KR" altLang="en-US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문자열을 하나씩 읽는 문장을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86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list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methods</a:t>
            </a:r>
            <a:r>
              <a:rPr lang="ko-KR" altLang="en-US" sz="4400" b="1" dirty="0">
                <a:solidFill>
                  <a:schemeClr val="bg1"/>
                </a:solidFill>
              </a:rPr>
              <a:t> 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78267" y="476165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9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리스트에서 다양한 </a:t>
            </a:r>
            <a:r>
              <a:rPr lang="ko-KR" altLang="en-US" dirty="0" err="1"/>
              <a:t>메소드</a:t>
            </a:r>
            <a:r>
              <a:rPr lang="ko-KR" altLang="en-US" dirty="0"/>
              <a:t>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824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Methods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850" y="1766356"/>
          <a:ext cx="7886700" cy="4351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.append()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리스트 내에 새로운 아이템 한 개를 추가하여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마지막에 위치한다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.insert()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</a:t>
                      </a:r>
                      <a:r>
                        <a:rPr lang="en-US" altLang="ko-KR" sz="1400" kern="1200" dirty="0"/>
                        <a:t>index </a:t>
                      </a:r>
                      <a:r>
                        <a:rPr lang="ko-KR" altLang="en-US" sz="1400" kern="1200" dirty="0"/>
                        <a:t>번호와 아이템 내용을 추가한다</a:t>
                      </a:r>
                      <a:endParaRPr lang="en-US" altLang="ko-KR" sz="1400" kern="1200" dirty="0"/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.extend()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다른 이름의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리스트</a:t>
                      </a:r>
                      <a:r>
                        <a:rPr lang="en-US" altLang="ko-KR" sz="1400" kern="1200" dirty="0"/>
                        <a:t>,</a:t>
                      </a:r>
                      <a:r>
                        <a:rPr lang="ko-KR" altLang="en-US" sz="1400" kern="1200" dirty="0"/>
                        <a:t> 아이템 모두를 추가한다</a:t>
                      </a:r>
                      <a:endParaRPr lang="en-US" altLang="ko-KR" sz="1400" kern="1200" dirty="0"/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.sort()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리스트의 아이템들을 순서대로 정열 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순서는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ascii</a:t>
                      </a:r>
                      <a:r>
                        <a:rPr lang="en-US" altLang="ko-KR" sz="1400" kern="1200" dirty="0"/>
                        <a:t> code </a:t>
                      </a:r>
                      <a:r>
                        <a:rPr lang="ko-KR" altLang="en-US" sz="1400" kern="1200" dirty="0"/>
                        <a:t>순이다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.pop()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/>
                        <a:t>리스트 내에 존재하는 아이템의</a:t>
                      </a:r>
                      <a:r>
                        <a:rPr lang="en-US" altLang="ko-KR" sz="1400" kern="1200" dirty="0"/>
                        <a:t> index </a:t>
                      </a:r>
                      <a:r>
                        <a:rPr lang="ko-KR" altLang="en-US" sz="1400" kern="1200" dirty="0"/>
                        <a:t>번호를 입력 받아 삭제한다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.remove()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존재하는 아이템을 삭제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동일한 아이템 있으면 처음 아이템만 삭제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0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은 </a:t>
            </a:r>
            <a:endParaRPr lang="en-US" altLang="ko-KR" dirty="0"/>
          </a:p>
          <a:p>
            <a:pPr lvl="1"/>
            <a:r>
              <a:rPr lang="ko-KR" altLang="en-US" dirty="0"/>
              <a:t>내장된 함수로서 문자열을</a:t>
            </a:r>
            <a:r>
              <a:rPr lang="en-US" altLang="ko-KR" dirty="0"/>
              <a:t> </a:t>
            </a:r>
            <a:r>
              <a:rPr lang="ko-KR" altLang="en-US" dirty="0"/>
              <a:t>구성하는 글자수를 반환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1397622" y="3161128"/>
            <a:ext cx="5580121" cy="293487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989" y="3242858"/>
            <a:ext cx="515018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fruit = 'banana'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(fruit)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length =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(fruit)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=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fruit[length]</a:t>
            </a:r>
          </a:p>
          <a:p>
            <a:pPr>
              <a:lnSpc>
                <a:spcPts val="2000"/>
              </a:lnSpc>
            </a:pPr>
            <a:r>
              <a:rPr lang="en-US" altLang="ko-KR" sz="1600" dirty="0" err="1">
                <a:ea typeface="맑은 고딕" panose="020B0503020000020004" pitchFamily="50" charset="-127"/>
              </a:rPr>
              <a:t>IndexError</a:t>
            </a:r>
            <a:r>
              <a:rPr lang="en-US" altLang="ko-KR" sz="1600" dirty="0">
                <a:ea typeface="맑은 고딕" panose="020B0503020000020004" pitchFamily="50" charset="-127"/>
              </a:rPr>
              <a:t>: string index out of range</a:t>
            </a:r>
          </a:p>
          <a:p>
            <a:pPr>
              <a:lnSpc>
                <a:spcPts val="2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=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fruit[length-1]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a</a:t>
            </a:r>
          </a:p>
          <a:p>
            <a:pPr>
              <a:lnSpc>
                <a:spcPts val="2000"/>
              </a:lnSpc>
            </a:pPr>
            <a:endParaRPr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024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.append()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32255" y="1649497"/>
            <a:ext cx="4784774" cy="354550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85" y="1765823"/>
            <a:ext cx="6613364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append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t1.append('a')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[‘x', ‘y', ‘z', ‘a']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t1.append('e')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[‘x', ‘y', ‘z', ‘a‘, ‘e’]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86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.append()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02594" y="1690689"/>
            <a:ext cx="5146514" cy="38158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85" y="1765823"/>
            <a:ext cx="6613364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append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‘l’, ‘l’, ‘o’]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s1.append(‘!')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‘o’, ‘!’]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s1.append(‘~')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‘o’, ‘!’, ‘~’] 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14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.insert()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69393" y="1554252"/>
            <a:ext cx="4506475" cy="410297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085" y="1819629"/>
            <a:ext cx="640738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insert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['x', 'y', 'z’]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t1.insert(1, ‘a’)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‘a’, ‘y', ‘z']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t1.insert(1, ‘e’)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‘e’, ‘a’, ‘y', ‘z']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332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.insert()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128473" y="1704978"/>
            <a:ext cx="6982594" cy="349222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085" y="1819629"/>
            <a:ext cx="640738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insert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‘l’, ‘l’, ‘o’]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s1.insert(0, ‘&gt;')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[‘&gt;’, ‘h', ‘e', ‘l’, ‘l’, ‘o’, ‘!’]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 insert(3, ‘!')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[‘&gt;’, ‘h', ‘e’, ‘L’, ‘l’, ‘l’, ‘o’, ‘!’] 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444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.extend()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0233" y="1668325"/>
            <a:ext cx="7052734" cy="35667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3130" y="1874699"/>
            <a:ext cx="6471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extend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t1 = ['x', 'y', 'z']</a:t>
            </a:r>
          </a:p>
          <a:p>
            <a:r>
              <a:rPr lang="en-US" altLang="ko-KR" sz="1600" dirty="0">
                <a:latin typeface="+mn-lt"/>
              </a:rPr>
              <a:t>&gt;&gt;&gt; t2 = ['d', 'e']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t1.extend(t2)</a:t>
            </a:r>
          </a:p>
          <a:p>
            <a:r>
              <a:rPr lang="en-US" altLang="ko-KR" sz="1600" dirty="0">
                <a:latin typeface="+mn-lt"/>
              </a:rPr>
              <a:t>&gt;&gt;&gt; t1</a:t>
            </a:r>
          </a:p>
          <a:p>
            <a:r>
              <a:rPr lang="en-US" altLang="ko-KR" sz="1600" dirty="0">
                <a:latin typeface="+mn-lt"/>
              </a:rPr>
              <a:t>[‘x’, ‘y', ‘z', 'd', 'e']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t2.extend(t1)</a:t>
            </a:r>
          </a:p>
          <a:p>
            <a:r>
              <a:rPr lang="en-US" altLang="ko-KR" sz="1600" dirty="0">
                <a:latin typeface="+mn-lt"/>
              </a:rPr>
              <a:t>&gt;&gt;&gt; t2</a:t>
            </a:r>
          </a:p>
          <a:p>
            <a:r>
              <a:rPr lang="en-US" altLang="ko-KR" sz="1600" dirty="0">
                <a:latin typeface="+mn-lt"/>
              </a:rPr>
              <a:t>[‘d’, ‘e’, ‘x’, ‘y', ‘z', 'd', 'e']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47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.extend()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0233" y="1668325"/>
            <a:ext cx="7052734" cy="35667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3130" y="1874699"/>
            <a:ext cx="6471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method extend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s1 = [‘h', ‘e', ‘l’]</a:t>
            </a:r>
          </a:p>
          <a:p>
            <a:r>
              <a:rPr lang="en-US" altLang="ko-KR" sz="1600" dirty="0">
                <a:latin typeface="+mn-lt"/>
              </a:rPr>
              <a:t>&gt;&gt;&gt; s2 = [‘l', ‘o']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s1.extend(s2)</a:t>
            </a:r>
          </a:p>
          <a:p>
            <a:r>
              <a:rPr lang="en-US" altLang="ko-KR" sz="1600" dirty="0">
                <a:latin typeface="+mn-lt"/>
              </a:rPr>
              <a:t>&gt;&gt;&gt; s1</a:t>
            </a:r>
          </a:p>
          <a:p>
            <a:r>
              <a:rPr lang="en-US" altLang="ko-KR" sz="1600" dirty="0">
                <a:latin typeface="+mn-lt"/>
              </a:rPr>
              <a:t>[‘h', ‘e', ‘l’, ‘l’, ‘o’]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s2.extend(s1)</a:t>
            </a:r>
          </a:p>
          <a:p>
            <a:r>
              <a:rPr lang="en-US" altLang="ko-KR" sz="1600" dirty="0">
                <a:latin typeface="+mn-lt"/>
              </a:rPr>
              <a:t>&gt;&gt;&gt; s2</a:t>
            </a:r>
          </a:p>
          <a:p>
            <a:r>
              <a:rPr lang="en-US" altLang="ko-KR" sz="1600" dirty="0">
                <a:latin typeface="+mn-lt"/>
              </a:rPr>
              <a:t>[‘l’, ‘o’, ‘h', ‘e', ‘l’</a:t>
            </a:r>
            <a:r>
              <a:rPr lang="en-US" altLang="ko-KR" sz="1600" dirty="0"/>
              <a:t> , ‘l’, ‘o’] 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21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68917" y="1743660"/>
            <a:ext cx="7189258" cy="404754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8321" y="1954981"/>
            <a:ext cx="499652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#method sort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t = ['d', 'c', 'e', 'b', 'a']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t.sort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['a', 'b', 'c', 'd', 'e']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s= </a:t>
            </a:r>
            <a:r>
              <a:rPr lang="en-US" altLang="ko-KR" sz="1600" dirty="0">
                <a:latin typeface="+mn-lt"/>
              </a:rPr>
              <a:t>[‘h', ‘e', ‘l’, ‘l’, ‘o’] </a:t>
            </a:r>
            <a:endParaRPr lang="fr-FR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s.sort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s</a:t>
            </a:r>
          </a:p>
          <a:p>
            <a:r>
              <a:rPr lang="en-US" altLang="ko-KR" sz="1600" dirty="0">
                <a:latin typeface="+mn-lt"/>
              </a:rPr>
              <a:t>[’e’, ‘h’ ,’l’ ,’l’, ‘o’]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785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</a:t>
            </a:r>
            <a:r>
              <a:rPr lang="ko-KR" altLang="en-US" dirty="0"/>
              <a:t>와 </a:t>
            </a:r>
            <a:r>
              <a:rPr lang="en-US" altLang="ko-KR" dirty="0"/>
              <a:t>sorted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.sort()</a:t>
            </a:r>
            <a:r>
              <a:rPr lang="en-US" altLang="ko-Kore-KR" dirty="0"/>
              <a:t> </a:t>
            </a:r>
          </a:p>
          <a:p>
            <a:pPr lvl="1"/>
            <a:r>
              <a:rPr lang="en" altLang="ko-Kore-KR" b="0" dirty="0"/>
              <a:t>list</a:t>
            </a:r>
            <a:r>
              <a:rPr lang="ko-KR" altLang="en-US" b="0" dirty="0" err="1"/>
              <a:t>를</a:t>
            </a:r>
            <a:r>
              <a:rPr lang="ko-KR" altLang="en-US" b="0" dirty="0"/>
              <a:t> 그 자리에서 정렬</a:t>
            </a:r>
            <a:r>
              <a:rPr lang="en-US" altLang="ko-KR" b="0" dirty="0"/>
              <a:t>, </a:t>
            </a:r>
            <a:r>
              <a:rPr lang="ko-KR" altLang="en-US" b="0" dirty="0"/>
              <a:t> 인덱스를 변경하고 </a:t>
            </a:r>
            <a:r>
              <a:rPr lang="en" altLang="ko-Kore-KR" b="0" dirty="0"/>
              <a:t>None</a:t>
            </a:r>
            <a:r>
              <a:rPr lang="ko-KR" altLang="en-US" b="0" dirty="0"/>
              <a:t>을 반환</a:t>
            </a:r>
            <a:endParaRPr lang="en-US" altLang="ko-KR" b="0" dirty="0"/>
          </a:p>
          <a:p>
            <a:endParaRPr lang="en" altLang="ko-Kore-KR" b="0" dirty="0"/>
          </a:p>
          <a:p>
            <a:r>
              <a:rPr lang="en" altLang="ko-Kore-KR" dirty="0"/>
              <a:t>sorted </a:t>
            </a:r>
          </a:p>
          <a:p>
            <a:pPr lvl="1"/>
            <a:r>
              <a:rPr lang="ko-KR" altLang="en-US" b="0" dirty="0"/>
              <a:t>새로운 정렬된 목록을 반환하며</a:t>
            </a:r>
            <a:r>
              <a:rPr lang="en-US" altLang="ko-KR" b="0" dirty="0"/>
              <a:t>, </a:t>
            </a:r>
            <a:r>
              <a:rPr lang="ko-KR" altLang="en-US" b="0" dirty="0"/>
              <a:t>원래 목록은 영향을 받지 않음</a:t>
            </a:r>
            <a:endParaRPr lang="en-US" altLang="ko-KR" b="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899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</a:t>
            </a:r>
            <a:r>
              <a:rPr lang="ko-KR" altLang="en-US" dirty="0"/>
              <a:t>와 </a:t>
            </a:r>
            <a:r>
              <a:rPr lang="en-US" altLang="ko-KR" dirty="0"/>
              <a:t>sorted </a:t>
            </a:r>
            <a:r>
              <a:rPr lang="ko-KR" altLang="en-US" dirty="0"/>
              <a:t>차이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2A1025E-BDC4-D448-9EC3-5A2F7FCB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821651"/>
            <a:ext cx="4165772" cy="440615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77106-B362-5F44-A620-5BB064F6B8DE}"/>
              </a:ext>
            </a:extLst>
          </p:cNvPr>
          <p:cNvSpPr txBox="1"/>
          <p:nvPr/>
        </p:nvSpPr>
        <p:spPr>
          <a:xfrm>
            <a:off x="1006663" y="2064640"/>
            <a:ext cx="4626199" cy="392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a = [5, 2, 3, 1, 4]</a:t>
            </a:r>
          </a:p>
          <a:p>
            <a:r>
              <a:rPr lang="en-US" altLang="ko-KR" sz="1600" dirty="0">
                <a:latin typeface="+mn-lt"/>
              </a:rPr>
              <a:t>&gt;&gt;&gt; b = [5, 2, 3, 1, 4]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a.sort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None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print(a)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[1, 2, 3, 4, 5]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print(sorted(b))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[1, 2, 3, 4, 5]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print(b)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[5, 2, 3, 1, 4]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133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.sort()</a:t>
            </a:r>
            <a:r>
              <a:rPr lang="ko-KR" altLang="en-US"/>
              <a:t> 오름차순</a:t>
            </a:r>
            <a:r>
              <a:rPr lang="en-US" altLang="ko-KR"/>
              <a:t>,</a:t>
            </a:r>
            <a:r>
              <a:rPr lang="ko-KR" altLang="en-US"/>
              <a:t> 내림차순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/>
              <a:t>.sort()</a:t>
            </a:r>
            <a:r>
              <a:rPr lang="en-US" altLang="ko-Kore-KR"/>
              <a:t> :</a:t>
            </a:r>
            <a:r>
              <a:rPr lang="ko-KR" altLang="en-US"/>
              <a:t> 기본값이 오름차순</a:t>
            </a:r>
            <a:r>
              <a:rPr lang="en-US" altLang="ko-KR"/>
              <a:t>,</a:t>
            </a:r>
          </a:p>
          <a:p>
            <a:r>
              <a:rPr lang="en-US" altLang="ko-KR"/>
              <a:t>reverse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reverse</a:t>
            </a:r>
            <a:r>
              <a:rPr lang="ko-KR" altLang="en-US"/>
              <a:t> 값을 </a:t>
            </a:r>
            <a:r>
              <a:rPr lang="en-US" altLang="ko-KR"/>
              <a:t>True</a:t>
            </a:r>
            <a:r>
              <a:rPr lang="ko-KR" altLang="en-US"/>
              <a:t>로 할 경우</a:t>
            </a:r>
            <a:r>
              <a:rPr lang="en-US" altLang="ko-KR"/>
              <a:t>,</a:t>
            </a:r>
            <a:r>
              <a:rPr lang="ko-KR" altLang="en-US"/>
              <a:t> 내림차순 정렬</a:t>
            </a:r>
            <a:endParaRPr lang="en-US" altLang="ko-KR"/>
          </a:p>
          <a:p>
            <a:pPr lvl="1"/>
            <a:r>
              <a:rPr lang="en-US" altLang="ko-KR"/>
              <a:t>sort() </a:t>
            </a:r>
            <a:r>
              <a:rPr lang="ko-KR" altLang="en-US"/>
              <a:t>메소드에 옵션으로 추가 가능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0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6182</TotalTime>
  <Words>7842</Words>
  <Application>Microsoft Office PowerPoint</Application>
  <PresentationFormat>화면 슬라이드 쇼(4:3)</PresentationFormat>
  <Paragraphs>1611</Paragraphs>
  <Slides>158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158</vt:i4>
      </vt:variant>
    </vt:vector>
  </HeadingPairs>
  <TitlesOfParts>
    <vt:vector size="165" baseType="lpstr">
      <vt:lpstr>Malgun Gothic</vt:lpstr>
      <vt:lpstr>Malgun Gothic</vt:lpstr>
      <vt:lpstr>함초롬바탕</vt:lpstr>
      <vt:lpstr>Century Gothic</vt:lpstr>
      <vt:lpstr>Times New Roman</vt:lpstr>
      <vt:lpstr>Wingdings 3</vt:lpstr>
      <vt:lpstr>이온</vt:lpstr>
      <vt:lpstr>문자열 개요 7주차_01_01</vt:lpstr>
      <vt:lpstr>학습목표</vt:lpstr>
      <vt:lpstr>문자열 (string)</vt:lpstr>
      <vt:lpstr>문자열의 구성</vt:lpstr>
      <vt:lpstr>문자열에서 사용하는 연산자(1)</vt:lpstr>
      <vt:lpstr>문자열에서 사용하는 연산자(1)</vt:lpstr>
      <vt:lpstr>문자열에서 사용하는 연산자(2)</vt:lpstr>
      <vt:lpstr>문자열에서 사용하는 연산자(2)</vt:lpstr>
      <vt:lpstr>문자열(string), len()</vt:lpstr>
      <vt:lpstr>연습문제 1</vt:lpstr>
      <vt:lpstr>연습문제 1, 코드</vt:lpstr>
      <vt:lpstr>강의 요약</vt:lpstr>
      <vt:lpstr>목표 달성 질문</vt:lpstr>
      <vt:lpstr>반복문으로 문자열 처리, 문자열 자르기 7주차_01_02</vt:lpstr>
      <vt:lpstr>학습목표</vt:lpstr>
      <vt:lpstr>반복문으로 문자열 처리 – for문</vt:lpstr>
      <vt:lpstr>반복문으로 문자열 처리 – while문</vt:lpstr>
      <vt:lpstr>반복문으로 문자열 처리</vt:lpstr>
      <vt:lpstr>예제 1</vt:lpstr>
      <vt:lpstr>문자열 자르기 (String Slice)</vt:lpstr>
      <vt:lpstr>문자열 자르기 (String Slice)</vt:lpstr>
      <vt:lpstr>연습문제 1</vt:lpstr>
      <vt:lpstr>연습문제 1, 코드와 결과 while</vt:lpstr>
      <vt:lpstr>연습문제 1, 코드와 결과 for </vt:lpstr>
      <vt:lpstr>연습문제 2</vt:lpstr>
      <vt:lpstr>연습문제 2, 코드 </vt:lpstr>
      <vt:lpstr>강의 요약</vt:lpstr>
      <vt:lpstr>목표 달성 질문</vt:lpstr>
      <vt:lpstr>string methods 이해 7주차_01_03</vt:lpstr>
      <vt:lpstr>학습목표</vt:lpstr>
      <vt:lpstr>String Methods</vt:lpstr>
      <vt:lpstr>String methods, .capitalize()</vt:lpstr>
      <vt:lpstr>String methods, .count()</vt:lpstr>
      <vt:lpstr>String methods, .find()</vt:lpstr>
      <vt:lpstr>String methods, .join(), .split()</vt:lpstr>
      <vt:lpstr>String methods, .isalpha()</vt:lpstr>
      <vt:lpstr>String methods, .isdigit()</vt:lpstr>
      <vt:lpstr>String methods, .islower(), .isupper()</vt:lpstr>
      <vt:lpstr>String methods, .islower()</vt:lpstr>
      <vt:lpstr>String methods, .isupper()</vt:lpstr>
      <vt:lpstr>String methods, .isspace()</vt:lpstr>
      <vt:lpstr>String methods, .lower()</vt:lpstr>
      <vt:lpstr>String methods, .replace()</vt:lpstr>
      <vt:lpstr>String methods, .swapcase()</vt:lpstr>
      <vt:lpstr>String methods, .upper()</vt:lpstr>
      <vt:lpstr>in operator </vt:lpstr>
      <vt:lpstr>in operator 예제</vt:lpstr>
      <vt:lpstr>.find 사용 예제</vt:lpstr>
      <vt:lpstr>강의 요약</vt:lpstr>
      <vt:lpstr>목표 달성 질문</vt:lpstr>
      <vt:lpstr>문자열 연습문제 풀기 7주차_01_04</vt:lpstr>
      <vt:lpstr>학습목표</vt:lpstr>
      <vt:lpstr>.startswith()</vt:lpstr>
      <vt:lpstr>.endswith()</vt:lpstr>
      <vt:lpstr>예제 1 </vt:lpstr>
      <vt:lpstr>예제 2 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연습문제 5</vt:lpstr>
      <vt:lpstr>연습문제 5, 코드와 결과</vt:lpstr>
      <vt:lpstr>연습문제 6</vt:lpstr>
      <vt:lpstr>연습문제 6, 코드와 결과</vt:lpstr>
      <vt:lpstr>강의 요약</vt:lpstr>
      <vt:lpstr>목표 달성 질문</vt:lpstr>
      <vt:lpstr>리스트 개요 7주차_02_01</vt:lpstr>
      <vt:lpstr>학습목표</vt:lpstr>
      <vt:lpstr>List 리스트(목록 또는 배열)</vt:lpstr>
      <vt:lpstr>리스트 예제</vt:lpstr>
      <vt:lpstr>리스트에서 in operator</vt:lpstr>
      <vt:lpstr>리스트에서 in operator </vt:lpstr>
      <vt:lpstr>리스트에서 len() operator</vt:lpstr>
      <vt:lpstr>리스트 다루기</vt:lpstr>
      <vt:lpstr>리스트, 연산자</vt:lpstr>
      <vt:lpstr>리스트 slice</vt:lpstr>
      <vt:lpstr>연습문제 1</vt:lpstr>
      <vt:lpstr>연습문제 1, 코드와 결과</vt:lpstr>
      <vt:lpstr>연습문제 2</vt:lpstr>
      <vt:lpstr>연습문제 2, 코드와 결과</vt:lpstr>
      <vt:lpstr>강의 요약</vt:lpstr>
      <vt:lpstr>목표 달성 질문</vt:lpstr>
      <vt:lpstr>list methods 이해 7주차_02_02</vt:lpstr>
      <vt:lpstr>학습목표</vt:lpstr>
      <vt:lpstr>리스트, Methods</vt:lpstr>
      <vt:lpstr>.append() 예제1</vt:lpstr>
      <vt:lpstr>.append() 예제2</vt:lpstr>
      <vt:lpstr>.insert() 예제1</vt:lpstr>
      <vt:lpstr>.insert() 예제2</vt:lpstr>
      <vt:lpstr>.extend() 예제1</vt:lpstr>
      <vt:lpstr>.extend() 예제2</vt:lpstr>
      <vt:lpstr>.sort() 예제1</vt:lpstr>
      <vt:lpstr>.sort()와 sorted</vt:lpstr>
      <vt:lpstr>.sort()와 sorted 차이</vt:lpstr>
      <vt:lpstr>.sort() 오름차순, 내림차순</vt:lpstr>
      <vt:lpstr>.sort() 오름차순, 내림차순</vt:lpstr>
      <vt:lpstr>.pop() 예제1</vt:lpstr>
      <vt:lpstr>.pop() 예제2</vt:lpstr>
      <vt:lpstr>.remove() 예제1</vt:lpstr>
      <vt:lpstr>.remove() 예제2</vt:lpstr>
      <vt:lpstr>강의 요약</vt:lpstr>
      <vt:lpstr>목표 달성 질문</vt:lpstr>
      <vt:lpstr>리스트 연습문제 풀기 7주차_02_03</vt:lpstr>
      <vt:lpstr>학습목표</vt:lpstr>
      <vt:lpstr>Method 활용하기 1</vt:lpstr>
      <vt:lpstr>Method 활용하기 2</vt:lpstr>
      <vt:lpstr>Method 활용하기 3</vt:lpstr>
      <vt:lpstr>Method 활용하기 4</vt:lpstr>
      <vt:lpstr>Method 활용하기 4, 설명 </vt:lpstr>
      <vt:lpstr>연습문제 1</vt:lpstr>
      <vt:lpstr>연습문제 1 코드</vt:lpstr>
      <vt:lpstr>연습문제 2</vt:lpstr>
      <vt:lpstr>연습문제 2, 코드와 결과</vt:lpstr>
      <vt:lpstr>강의 요약</vt:lpstr>
      <vt:lpstr>목표 달성 질문</vt:lpstr>
      <vt:lpstr>2차원 리스트 이해 7주차_03_01</vt:lpstr>
      <vt:lpstr>학습목표</vt:lpstr>
      <vt:lpstr>2차원 lists</vt:lpstr>
      <vt:lpstr>2차원 lists</vt:lpstr>
      <vt:lpstr>2차원 리스트 활용</vt:lpstr>
      <vt:lpstr>2차원 리스트 예제 1</vt:lpstr>
      <vt:lpstr>2차원 리스트 예제 2</vt:lpstr>
      <vt:lpstr>2차원 list, 성적처리</vt:lpstr>
      <vt:lpstr>연습문제 1</vt:lpstr>
      <vt:lpstr>연습문제 1, 코드와 결과</vt:lpstr>
      <vt:lpstr>연습문제 2</vt:lpstr>
      <vt:lpstr>연습문제 2 코드</vt:lpstr>
      <vt:lpstr>강의 요약</vt:lpstr>
      <vt:lpstr>목표 달성 질문</vt:lpstr>
      <vt:lpstr>문자열과 리스트 변환 methods 7주차_03_02</vt:lpstr>
      <vt:lpstr>학습목표</vt:lpstr>
      <vt:lpstr>문자열과 리스트 </vt:lpstr>
      <vt:lpstr>문자열과 리스트, list()</vt:lpstr>
      <vt:lpstr>문자열과 리스트, .split</vt:lpstr>
      <vt:lpstr>문자열과 리스트, .join</vt:lpstr>
      <vt:lpstr>연습문제 1</vt:lpstr>
      <vt:lpstr>연습문제 1, 코드와 결과</vt:lpstr>
      <vt:lpstr>문자열과 리스트 예제 1</vt:lpstr>
      <vt:lpstr>문자열과 리스트 예제 2</vt:lpstr>
      <vt:lpstr>강의 요약</vt:lpstr>
      <vt:lpstr>목표 달성 질문</vt:lpstr>
      <vt:lpstr>문자열과 리스트 연습문제 풀기 7주차_03_03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463</cp:revision>
  <dcterms:created xsi:type="dcterms:W3CDTF">2015-11-07T02:06:58Z</dcterms:created>
  <dcterms:modified xsi:type="dcterms:W3CDTF">2024-08-15T16:55:45Z</dcterms:modified>
</cp:coreProperties>
</file>