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776" r:id="rId2"/>
    <p:sldId id="777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13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220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9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6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368E-E314-41DE-88C1-6455FD74CE5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E8C08-1014-475F-B5D0-079CB225941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C924-C3BE-4483-9DE0-793A490DBC8C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E975-D2D5-4761-81DD-023F3A1CED31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F2033-5C25-45E6-8391-5DA7BB9AC2DB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BBD90-6EEC-458D-BE4D-8218E435507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5F4D-6460-4198-AAA1-AC9F3B52D4D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540C-F010-4F63-A91B-E6275215F9D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7E4E-79D9-48CA-83F1-5B04DC2AE39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51DC-232B-4A8D-92AA-D6EB403036B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8405-3CF0-4555-A84F-C8DDCE3AA3EF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C9C8-1226-4184-AE84-ED0EFF46D905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A38E-F2B2-45EC-9C08-8B68608A9FDE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2025B-AAE6-473D-8C8A-97857279BDDA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1B2B-7818-4CAA-83A2-A6C6BE6FA7E6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0515-B279-4CD1-B0B4-5A70D421B98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DB4-A8B2-44AF-87D9-9A674D48C69D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CDEC1E-5292-4C04-80D6-A02296A2A536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문자열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4862594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9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받아서 몇 개의 문자로 구성되었는지</a:t>
            </a:r>
            <a:r>
              <a:rPr lang="en-US" altLang="ko-KR" dirty="0"/>
              <a:t>, </a:t>
            </a:r>
            <a:r>
              <a:rPr lang="ko-KR" altLang="en-US" dirty="0"/>
              <a:t>확인하는 구문을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코딩하시오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91783" y="2227272"/>
            <a:ext cx="5580121" cy="293487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57592" y="25444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</a:rPr>
              <a:t>str</a:t>
            </a:r>
            <a:r>
              <a:rPr lang="en-US" altLang="ko-KR" dirty="0">
                <a:solidFill>
                  <a:srgbClr val="000000"/>
                </a:solidFill>
              </a:rPr>
              <a:t> = input("</a:t>
            </a:r>
            <a:r>
              <a:rPr lang="ko-KR" altLang="en-US" dirty="0">
                <a:solidFill>
                  <a:srgbClr val="000000"/>
                </a:solidFill>
              </a:rPr>
              <a:t>문자열을 입력 </a:t>
            </a:r>
            <a:r>
              <a:rPr lang="en-US" altLang="ko-KR" dirty="0">
                <a:solidFill>
                  <a:srgbClr val="000000"/>
                </a:solidFill>
              </a:rPr>
              <a:t>: " )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count = 0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for s in </a:t>
            </a:r>
            <a:r>
              <a:rPr lang="en-US" altLang="ko-KR" dirty="0" err="1">
                <a:solidFill>
                  <a:srgbClr val="000000"/>
                </a:solidFill>
              </a:rPr>
              <a:t>str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count = count + 1</a:t>
            </a:r>
          </a:p>
          <a:p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</a:rPr>
              <a:t>print("</a:t>
            </a:r>
            <a:r>
              <a:rPr lang="ko-KR" altLang="en-US" dirty="0">
                <a:solidFill>
                  <a:srgbClr val="000000"/>
                </a:solidFill>
              </a:rPr>
              <a:t>문자 수</a:t>
            </a:r>
            <a:r>
              <a:rPr lang="en-US" altLang="ko-KR" dirty="0">
                <a:solidFill>
                  <a:srgbClr val="000000"/>
                </a:solidFill>
              </a:rPr>
              <a:t>: ", count)</a:t>
            </a:r>
            <a:endParaRPr lang="en-US" altLang="ko-KR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0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이해하기</a:t>
            </a:r>
            <a:endParaRPr lang="en-US" altLang="ko-KR" dirty="0"/>
          </a:p>
          <a:p>
            <a:pPr lvl="1"/>
            <a:r>
              <a:rPr lang="ko-KR" altLang="en-US" dirty="0"/>
              <a:t>글자들의 나열</a:t>
            </a:r>
            <a:endParaRPr lang="en-US" altLang="ko-KR" dirty="0"/>
          </a:p>
          <a:p>
            <a:pPr lvl="1"/>
            <a:r>
              <a:rPr lang="ko-KR" altLang="en-US" dirty="0"/>
              <a:t>구성되는 각 글자를 첨자 표현으로 나누어 활용 가능</a:t>
            </a:r>
            <a:endParaRPr lang="en-US" altLang="ko-KR" dirty="0"/>
          </a:p>
          <a:p>
            <a:r>
              <a:rPr lang="ko-KR" altLang="en-US" dirty="0"/>
              <a:t>문자열에서 사용하는 연산자를 이해하기</a:t>
            </a:r>
            <a:endParaRPr lang="en-US" altLang="ko-KR" dirty="0"/>
          </a:p>
          <a:p>
            <a:pPr lvl="1"/>
            <a:r>
              <a:rPr lang="ko-KR" altLang="en-US" dirty="0"/>
              <a:t>산술연산자</a:t>
            </a:r>
            <a:r>
              <a:rPr lang="en-US" altLang="ko-KR" dirty="0"/>
              <a:t>(+, *)</a:t>
            </a:r>
          </a:p>
          <a:p>
            <a:pPr lvl="1"/>
            <a:r>
              <a:rPr lang="ko-KR" altLang="en-US" dirty="0" err="1"/>
              <a:t>관계연산자</a:t>
            </a:r>
            <a:r>
              <a:rPr lang="en-US" altLang="ko-KR" dirty="0"/>
              <a:t>(&gt;,</a:t>
            </a:r>
            <a:r>
              <a:rPr lang="ko-KR" altLang="en-US" dirty="0"/>
              <a:t> </a:t>
            </a:r>
            <a:r>
              <a:rPr lang="en-US" altLang="ko-KR" dirty="0"/>
              <a:t>&gt;=,</a:t>
            </a:r>
            <a:r>
              <a:rPr lang="ko-KR" altLang="en-US" dirty="0"/>
              <a:t> </a:t>
            </a:r>
            <a:r>
              <a:rPr lang="en-US" altLang="ko-KR" dirty="0"/>
              <a:t>&lt;,</a:t>
            </a:r>
            <a:r>
              <a:rPr lang="ko-KR" altLang="en-US" dirty="0"/>
              <a:t> </a:t>
            </a:r>
            <a:r>
              <a:rPr lang="en-US" altLang="ko-KR" dirty="0"/>
              <a:t>&lt;=,</a:t>
            </a:r>
            <a:r>
              <a:rPr lang="ko-KR" altLang="en-US" dirty="0"/>
              <a:t> </a:t>
            </a:r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24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사용 가능한 산술연산자를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문자열에서 사용 가능한 관계연산자를 </a:t>
            </a:r>
            <a:r>
              <a:rPr lang="ko-KR" altLang="en-US" dirty="0" err="1"/>
              <a:t>나열하시오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4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문자열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29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이해하기</a:t>
            </a:r>
            <a:endParaRPr lang="en-US" altLang="ko-KR" dirty="0"/>
          </a:p>
          <a:p>
            <a:r>
              <a:rPr lang="ko-KR" altLang="en-US" dirty="0"/>
              <a:t>문자열에서 사용하는 연산자 이해하기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2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문자열은 글자들</a:t>
            </a:r>
            <a:r>
              <a:rPr lang="en-US" altLang="ko-KR" sz="2400" dirty="0"/>
              <a:t>(characters)</a:t>
            </a:r>
            <a:r>
              <a:rPr lang="ko-KR" altLang="en-US" dirty="0"/>
              <a:t>의 나열</a:t>
            </a:r>
            <a:r>
              <a:rPr lang="en-US" altLang="ko-KR" sz="2400" dirty="0"/>
              <a:t>(sequence)</a:t>
            </a:r>
            <a:endParaRPr lang="en-US" altLang="ko-KR" dirty="0"/>
          </a:p>
          <a:p>
            <a:r>
              <a:rPr lang="ko-KR" altLang="en-US" dirty="0"/>
              <a:t>문자열은 구성되는 각 글자를 첨자</a:t>
            </a:r>
            <a:r>
              <a:rPr lang="en-US" altLang="ko-KR" dirty="0"/>
              <a:t> </a:t>
            </a:r>
            <a:r>
              <a:rPr lang="ko-KR" altLang="en-US" dirty="0"/>
              <a:t>표현으로 따로 나누어서 활용 가능</a:t>
            </a:r>
            <a:endParaRPr lang="en-US" altLang="ko-KR" dirty="0"/>
          </a:p>
          <a:p>
            <a:endParaRPr lang="en-US" altLang="ko-KR" dirty="0"/>
          </a:p>
          <a:p>
            <a:pPr marL="366713" lvl="1" indent="0">
              <a:buNone/>
            </a:pPr>
            <a:r>
              <a:rPr lang="en-US" altLang="ko-KR" dirty="0"/>
              <a:t>&gt;&gt;&gt; name = ‘apple’</a:t>
            </a:r>
          </a:p>
          <a:p>
            <a:pPr marL="366713" lvl="1" indent="0">
              <a:buNone/>
            </a:pPr>
            <a:r>
              <a:rPr lang="en-US" altLang="ko-KR" dirty="0"/>
              <a:t>&gt;&gt;&gt; print(name[0])</a:t>
            </a:r>
          </a:p>
          <a:p>
            <a:pPr marL="366713" lvl="1" indent="0">
              <a:buNone/>
            </a:pPr>
            <a:r>
              <a:rPr lang="en-US" altLang="ko-KR" dirty="0"/>
              <a:t>‘a’</a:t>
            </a:r>
          </a:p>
          <a:p>
            <a:pPr marL="366713" lvl="1" indent="0">
              <a:buNone/>
            </a:pPr>
            <a:r>
              <a:rPr lang="en-US" altLang="ko-KR" dirty="0"/>
              <a:t>&gt;&gt;&gt; school = ‘</a:t>
            </a:r>
            <a:r>
              <a:rPr lang="ko-KR" altLang="en-US" dirty="0" err="1"/>
              <a:t>한동대학교</a:t>
            </a:r>
            <a:r>
              <a:rPr lang="en-US" altLang="ko-KR" dirty="0"/>
              <a:t>’</a:t>
            </a:r>
          </a:p>
          <a:p>
            <a:pPr marL="366713" lvl="1" indent="0">
              <a:buNone/>
            </a:pPr>
            <a:r>
              <a:rPr lang="en-US" altLang="ko-KR" dirty="0"/>
              <a:t>&gt;&gt;&gt; address = ‘</a:t>
            </a:r>
            <a:r>
              <a:rPr lang="ko-KR" altLang="en-US" dirty="0"/>
              <a:t>경북 포항시 북구 </a:t>
            </a:r>
            <a:r>
              <a:rPr lang="ko-KR" altLang="en-US" dirty="0" err="1"/>
              <a:t>흥해읍</a:t>
            </a:r>
            <a:r>
              <a:rPr lang="en-US" altLang="ko-KR" dirty="0"/>
              <a:t>‘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1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구성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27088" y="2052638"/>
          <a:ext cx="6711951" cy="320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557">
                  <a:extLst>
                    <a:ext uri="{9D8B030D-6E8A-4147-A177-3AD203B41FA5}">
                      <a16:colId xmlns:a16="http://schemas.microsoft.com/office/drawing/2014/main" val="702237271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3062907044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2600895732"/>
                    </a:ext>
                  </a:extLst>
                </a:gridCol>
                <a:gridCol w="1768798">
                  <a:extLst>
                    <a:ext uri="{9D8B030D-6E8A-4147-A177-3AD203B41FA5}">
                      <a16:colId xmlns:a16="http://schemas.microsoft.com/office/drawing/2014/main" val="3826025034"/>
                    </a:ext>
                  </a:extLst>
                </a:gridCol>
              </a:tblGrid>
              <a:tr h="4584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 marL="77820" marR="77820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값</a:t>
                      </a:r>
                    </a:p>
                  </a:txBody>
                  <a:tcPr marL="77820" marR="7782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07534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str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“apple”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“lemon”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 err="1"/>
                        <a:t>한동대학교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618074991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“a”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한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494188433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“p”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동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19918621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“p”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“m”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대</a:t>
                      </a:r>
                      <a:r>
                        <a:rPr lang="en-US" altLang="ko-KR" dirty="0"/>
                        <a:t>” 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012587445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“l”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“o”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학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4083929756"/>
                  </a:ext>
                </a:extLst>
              </a:tr>
              <a:tr h="458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str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“e”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“n”</a:t>
                      </a:r>
                      <a:endParaRPr lang="ko-KR" altLang="en-US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교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51975734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6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산술연산자</a:t>
            </a:r>
            <a:r>
              <a:rPr lang="en-US" altLang="ko-KR" dirty="0"/>
              <a:t>:  +, *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는 문자열을 이어 붙이는 역할을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dirty="0"/>
              <a:t> * </a:t>
            </a:r>
            <a:r>
              <a:rPr lang="en-US" altLang="ko-KR" dirty="0"/>
              <a:t>‘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* 는 뒤에 오는 숫자만큼 문자열을 반복함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7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(1)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산술연산자</a:t>
            </a:r>
            <a:r>
              <a:rPr lang="en-US" altLang="ko-KR" dirty="0"/>
              <a:t>:  +, *</a:t>
            </a:r>
          </a:p>
          <a:p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= ‘</a:t>
            </a:r>
            <a:r>
              <a:rPr lang="en-US" altLang="ko-KR" dirty="0" err="1"/>
              <a:t>Cutty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r>
              <a:rPr lang="en-US" altLang="ko-KR" dirty="0"/>
              <a:t>&gt;&gt;&gt; s2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s3 = s1 + s2</a:t>
            </a:r>
          </a:p>
          <a:p>
            <a:pPr marL="685800" lvl="2" indent="0">
              <a:buNone/>
            </a:pPr>
            <a:r>
              <a:rPr lang="en-US" altLang="ko-KR" dirty="0"/>
              <a:t>&gt;&gt;&gt; s3</a:t>
            </a:r>
          </a:p>
          <a:p>
            <a:pPr marL="685800" lvl="2" indent="0">
              <a:buNone/>
            </a:pPr>
            <a:r>
              <a:rPr lang="en-US" altLang="ko-KR" dirty="0"/>
              <a:t>‘</a:t>
            </a:r>
            <a:r>
              <a:rPr lang="en-US" altLang="ko-KR" dirty="0" err="1"/>
              <a:t>CuttyCat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s1*3</a:t>
            </a:r>
          </a:p>
          <a:p>
            <a:pPr marL="685800" lvl="2" indent="0">
              <a:buNone/>
            </a:pPr>
            <a:r>
              <a:rPr lang="en-US" altLang="ko-KR" dirty="0"/>
              <a:t>‘</a:t>
            </a:r>
            <a:r>
              <a:rPr lang="en-US" altLang="ko-KR" dirty="0" err="1"/>
              <a:t>CuttyCuttyCutty</a:t>
            </a:r>
            <a:r>
              <a:rPr lang="en-US" altLang="ko-KR" dirty="0"/>
              <a:t>’</a:t>
            </a:r>
          </a:p>
          <a:p>
            <a:pPr marL="685800" lvl="2" indent="0">
              <a:buNone/>
            </a:pPr>
            <a:r>
              <a:rPr lang="en-US" altLang="ko-KR" dirty="0"/>
              <a:t>&gt;&gt;&gt; ‘@’ * 10</a:t>
            </a:r>
          </a:p>
          <a:p>
            <a:pPr marL="685800" lvl="2" indent="0">
              <a:buNone/>
            </a:pPr>
            <a:r>
              <a:rPr lang="en-US" altLang="ko-KR" dirty="0"/>
              <a:t>‘@@@@@@@@@@’</a:t>
            </a:r>
          </a:p>
          <a:p>
            <a:endParaRPr lang="ko-KR" altLang="en-US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8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관계연산자</a:t>
            </a:r>
            <a:r>
              <a:rPr lang="en-US" altLang="ko-KR" dirty="0"/>
              <a:t>: &gt;, &gt;=, &lt;, &lt;=, ==, !=</a:t>
            </a:r>
          </a:p>
          <a:p>
            <a:endParaRPr lang="en-US" altLang="ko-KR" dirty="0"/>
          </a:p>
          <a:p>
            <a:r>
              <a:rPr lang="ko-KR" altLang="en-US" dirty="0"/>
              <a:t>문자열은 크기 비교가 가능함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크기 비교 </a:t>
            </a:r>
            <a:endParaRPr lang="en-US" altLang="ko-KR" dirty="0"/>
          </a:p>
          <a:p>
            <a:pPr lvl="1"/>
            <a:r>
              <a:rPr lang="en-US" altLang="ko-KR" dirty="0"/>
              <a:t>ASCII code </a:t>
            </a:r>
            <a:r>
              <a:rPr lang="ko-KR" altLang="en-US" dirty="0"/>
              <a:t>크기 순으로 비교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사전 상 뒤에 나오는 문자열이 앞에 나오는 문자열 보다 크기가 더 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소문자가 대문자 보다 더 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문자열에서 사용하는 연산자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관계연산자</a:t>
            </a:r>
            <a:r>
              <a:rPr lang="en-US" altLang="ko-KR" dirty="0"/>
              <a:t>: &gt;, &gt;=, &lt;, &lt;=, ==, !=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s2 = ‘Cat’</a:t>
            </a:r>
          </a:p>
          <a:p>
            <a:pPr marL="685800" lvl="2" indent="0">
              <a:buNone/>
            </a:pPr>
            <a:r>
              <a:rPr lang="en-US" altLang="ko-KR" dirty="0"/>
              <a:t>&gt;&gt;&gt; s1== s2 </a:t>
            </a:r>
          </a:p>
          <a:p>
            <a:pPr marL="685800" lvl="2" indent="0">
              <a:buNone/>
            </a:pPr>
            <a:r>
              <a:rPr lang="en-US" altLang="ko-KR" dirty="0"/>
              <a:t>False</a:t>
            </a:r>
          </a:p>
          <a:p>
            <a:pPr marL="685800" lvl="2" indent="0">
              <a:buNone/>
            </a:pPr>
            <a:r>
              <a:rPr lang="en-US" altLang="ko-KR" dirty="0"/>
              <a:t>&gt;&gt;&gt; s1==‘cat’</a:t>
            </a:r>
          </a:p>
          <a:p>
            <a:pPr marL="685800" lvl="2" indent="0">
              <a:buNone/>
            </a:pPr>
            <a:r>
              <a:rPr lang="en-US" altLang="ko-KR" dirty="0"/>
              <a:t>True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&gt;&gt;&gt; s1 &gt; ‘bird’</a:t>
            </a:r>
          </a:p>
          <a:p>
            <a:pPr marL="685800" lvl="2" indent="0">
              <a:buNone/>
            </a:pPr>
            <a:r>
              <a:rPr lang="en-US" altLang="ko-KR" dirty="0"/>
              <a:t>True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5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(string),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은 </a:t>
            </a:r>
            <a:endParaRPr lang="en-US" altLang="ko-KR" dirty="0"/>
          </a:p>
          <a:p>
            <a:pPr lvl="1"/>
            <a:r>
              <a:rPr lang="ko-KR" altLang="en-US" dirty="0"/>
              <a:t>내장된 함수로서 문자열을</a:t>
            </a:r>
            <a:r>
              <a:rPr lang="en-US" altLang="ko-KR" dirty="0"/>
              <a:t> </a:t>
            </a:r>
            <a:r>
              <a:rPr lang="ko-KR" altLang="en-US" dirty="0"/>
              <a:t>구성하는 글자수를 반환</a:t>
            </a: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1397622" y="3161128"/>
            <a:ext cx="5580121" cy="293487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0989" y="3242858"/>
            <a:ext cx="515018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fruit = 'banana'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(fruit)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length =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(fruit)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=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fruit[length]</a:t>
            </a:r>
          </a:p>
          <a:p>
            <a:pPr>
              <a:lnSpc>
                <a:spcPts val="2000"/>
              </a:lnSpc>
            </a:pPr>
            <a:r>
              <a:rPr lang="en-US" altLang="ko-KR" sz="1600" dirty="0" err="1">
                <a:ea typeface="맑은 고딕" panose="020B0503020000020004" pitchFamily="50" charset="-127"/>
              </a:rPr>
              <a:t>IndexError</a:t>
            </a:r>
            <a:r>
              <a:rPr lang="en-US" altLang="ko-KR" sz="1600" dirty="0">
                <a:ea typeface="맑은 고딕" panose="020B0503020000020004" pitchFamily="50" charset="-127"/>
              </a:rPr>
              <a:t>: string index out of range</a:t>
            </a:r>
          </a:p>
          <a:p>
            <a:pPr>
              <a:lnSpc>
                <a:spcPts val="2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=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fruit[length-1]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last </a:t>
            </a:r>
          </a:p>
          <a:p>
            <a:pPr>
              <a:lnSpc>
                <a:spcPts val="2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a</a:t>
            </a:r>
          </a:p>
          <a:p>
            <a:pPr>
              <a:lnSpc>
                <a:spcPts val="2000"/>
              </a:lnSpc>
            </a:pPr>
            <a:endParaRPr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02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6181</TotalTime>
  <Words>476</Words>
  <Application>Microsoft Office PowerPoint</Application>
  <PresentationFormat>화면 슬라이드 쇼(4:3)</PresentationFormat>
  <Paragraphs>138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문자열 개요 7주차_01_01</vt:lpstr>
      <vt:lpstr>학습목표</vt:lpstr>
      <vt:lpstr>문자열 (string)</vt:lpstr>
      <vt:lpstr>문자열의 구성</vt:lpstr>
      <vt:lpstr>문자열에서 사용하는 연산자(1)</vt:lpstr>
      <vt:lpstr>문자열에서 사용하는 연산자(1)</vt:lpstr>
      <vt:lpstr>문자열에서 사용하는 연산자(2)</vt:lpstr>
      <vt:lpstr>문자열에서 사용하는 연산자(2)</vt:lpstr>
      <vt:lpstr>문자열(string), len()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462</cp:revision>
  <dcterms:created xsi:type="dcterms:W3CDTF">2015-11-07T02:06:58Z</dcterms:created>
  <dcterms:modified xsi:type="dcterms:W3CDTF">2022-12-23T06:51:19Z</dcterms:modified>
</cp:coreProperties>
</file>