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790" r:id="rId2"/>
    <p:sldId id="791" r:id="rId3"/>
    <p:sldId id="792" r:id="rId4"/>
    <p:sldId id="793" r:id="rId5"/>
    <p:sldId id="794" r:id="rId6"/>
    <p:sldId id="795" r:id="rId7"/>
    <p:sldId id="796" r:id="rId8"/>
    <p:sldId id="797" r:id="rId9"/>
    <p:sldId id="798" r:id="rId10"/>
    <p:sldId id="799" r:id="rId11"/>
    <p:sldId id="800" r:id="rId12"/>
    <p:sldId id="801" r:id="rId13"/>
    <p:sldId id="802" r:id="rId14"/>
    <p:sldId id="803" r:id="rId15"/>
    <p:sldId id="804" r:id="rId16"/>
    <p:sldId id="80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19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684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29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655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F962-9526-418C-B905-54CE74F48715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9E9AC-9592-4165-B659-3DF6DEF3CBFB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162-ACFD-4BA3-8198-68030935394E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4C79-AE6D-4407-ACFB-CFDF7400287E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BBFF-1B27-4F7F-9BA8-3DE75EC3014E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6710-B7DE-4B38-86F5-88508EF7A23D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64A4-B955-475B-9E5E-2DBAB032D3DC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F2A4-7653-4A34-9FD6-617C4222D1C2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777E-C0C6-4BB4-A9C5-D09B4BFE8A7B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FCD1-72B0-4769-830B-50F25F6B1E53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618E-D5C6-4121-A723-A87A8C7DA3B1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752E-0848-4CAF-B8F1-F28A62457E8E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E228-7CB3-4247-9A43-C87F57B91F75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3581-76B0-498D-A6BD-AF043BFBF8C0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668E-C48B-4E2D-A7D0-C23ECCF75C6B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B01F-F9CB-49FD-8F24-263EFF84B986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4109-EF95-4BFE-BFAA-247C0EE76B73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63F8A3-63A3-4E95-84C6-73D355809182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6114241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000" b="1" dirty="0" err="1">
                <a:solidFill>
                  <a:schemeClr val="bg1"/>
                </a:solidFill>
              </a:rPr>
              <a:t>반복문으로</a:t>
            </a:r>
            <a:r>
              <a:rPr lang="ko-KR" altLang="en-US" sz="4000" b="1" dirty="0">
                <a:solidFill>
                  <a:schemeClr val="bg1"/>
                </a:solidFill>
              </a:rPr>
              <a:t> 문자열 처리</a:t>
            </a:r>
            <a:r>
              <a:rPr lang="en-US" altLang="ko-KR" sz="4000" b="1" dirty="0">
                <a:solidFill>
                  <a:schemeClr val="bg1"/>
                </a:solidFill>
              </a:rPr>
              <a:t>,</a:t>
            </a:r>
            <a:r>
              <a:rPr lang="ko-KR" altLang="en-US" sz="4000" b="1" dirty="0">
                <a:solidFill>
                  <a:schemeClr val="bg1"/>
                </a:solidFill>
              </a:rPr>
              <a:t> 문자열 자르기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94266" y="4803601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2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4040" y="148829"/>
            <a:ext cx="7055380" cy="1400530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코드와 결과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06012" y="1662598"/>
            <a:ext cx="6064738" cy="241169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8203" y="1777700"/>
            <a:ext cx="5600582" cy="18876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 = input("</a:t>
            </a:r>
            <a:r>
              <a:rPr lang="ko-KR" altLang="en-US" sz="1600" dirty="0">
                <a:latin typeface="+mn-lt"/>
              </a:rPr>
              <a:t>문자열 입력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r>
              <a:rPr lang="en-US" altLang="ko-KR" sz="1600" dirty="0">
                <a:latin typeface="+mn-lt"/>
              </a:rPr>
              <a:t>l = 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index = 0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while index &lt; l :</a:t>
            </a:r>
          </a:p>
          <a:p>
            <a:r>
              <a:rPr lang="en-US" altLang="ko-KR" sz="1600" dirty="0">
                <a:latin typeface="+mn-lt"/>
              </a:rPr>
              <a:t>    print("s[0:", index+1, "]=", </a:t>
            </a:r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[0 : index+1])</a:t>
            </a:r>
          </a:p>
          <a:p>
            <a:r>
              <a:rPr lang="en-US" altLang="ko-KR" sz="1600" dirty="0">
                <a:latin typeface="+mn-lt"/>
              </a:rPr>
              <a:t>    index = index + 1</a:t>
            </a: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57" y="2721548"/>
            <a:ext cx="3091706" cy="328637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7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3368" y="206912"/>
            <a:ext cx="7055380" cy="1400530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코드와 결과 </a:t>
            </a:r>
            <a:r>
              <a:rPr lang="en-US" altLang="ko-KR" dirty="0"/>
              <a:t>for 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66BF898-9F3D-5F48-A0C1-07E2B8033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12" y="1662598"/>
            <a:ext cx="6064738" cy="241169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38780-6806-874A-A5EE-B7844B209B6C}"/>
              </a:ext>
            </a:extLst>
          </p:cNvPr>
          <p:cNvSpPr txBox="1"/>
          <p:nvPr/>
        </p:nvSpPr>
        <p:spPr>
          <a:xfrm>
            <a:off x="688203" y="1777700"/>
            <a:ext cx="5600582" cy="13747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 = input("</a:t>
            </a:r>
            <a:r>
              <a:rPr lang="ko-KR" altLang="en-US" sz="1600" dirty="0">
                <a:latin typeface="+mn-lt"/>
              </a:rPr>
              <a:t>문자열 입력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r>
              <a:rPr lang="en-US" altLang="ko-KR" sz="1600" dirty="0">
                <a:latin typeface="+mn-lt"/>
              </a:rPr>
              <a:t>l = 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/>
            </a:r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for index in range(l):</a:t>
            </a:r>
          </a:p>
          <a:p>
            <a:r>
              <a:rPr lang="en-US" altLang="ko-KR" sz="1600" dirty="0">
                <a:latin typeface="+mn-lt"/>
              </a:rPr>
              <a:t>    print("s[0:", index+1, "]=", </a:t>
            </a:r>
            <a:r>
              <a:rPr lang="en-US" altLang="ko-KR" sz="1600" dirty="0" err="1">
                <a:latin typeface="+mn-lt"/>
              </a:rPr>
              <a:t>input_str</a:t>
            </a:r>
            <a:r>
              <a:rPr lang="en-US" altLang="ko-KR" sz="1600" dirty="0">
                <a:latin typeface="+mn-lt"/>
              </a:rPr>
              <a:t>[0 : index+1])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7255DA-D737-694A-9E48-6B4B9EC24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220" y="3429000"/>
            <a:ext cx="3060700" cy="28702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15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문자열을 입력 받아서</a:t>
            </a:r>
            <a:r>
              <a:rPr lang="en-US" altLang="ko-KR" dirty="0"/>
              <a:t>, </a:t>
            </a:r>
            <a:r>
              <a:rPr lang="ko-KR" altLang="en-US" dirty="0"/>
              <a:t>각 문자열의 </a:t>
            </a:r>
            <a:r>
              <a:rPr lang="en-US" altLang="ko-KR" dirty="0"/>
              <a:t>3</a:t>
            </a:r>
            <a:r>
              <a:rPr lang="ko-KR" altLang="en-US" dirty="0"/>
              <a:t>번째 글자를 출력하고 어떤 글자가 큰지 </a:t>
            </a:r>
            <a:r>
              <a:rPr lang="ko-KR" altLang="en-US" dirty="0" err="1"/>
              <a:t>출력하시오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71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3368" y="206912"/>
            <a:ext cx="7055380" cy="1400530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66BF898-9F3D-5F48-A0C1-07E2B8033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12" y="1662597"/>
            <a:ext cx="4452371" cy="338605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38780-6806-874A-A5EE-B7844B209B6C}"/>
              </a:ext>
            </a:extLst>
          </p:cNvPr>
          <p:cNvSpPr txBox="1"/>
          <p:nvPr/>
        </p:nvSpPr>
        <p:spPr>
          <a:xfrm>
            <a:off x="736841" y="1913887"/>
            <a:ext cx="4321542" cy="2638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s1 = input("</a:t>
            </a:r>
            <a:r>
              <a:rPr lang="ko-KR" altLang="en-US" sz="1600" dirty="0">
                <a:latin typeface="+mn-lt"/>
              </a:rPr>
              <a:t>문자열</a:t>
            </a:r>
            <a:r>
              <a:rPr lang="en-US" altLang="ko-KR" sz="1600" dirty="0">
                <a:latin typeface="+mn-lt"/>
              </a:rPr>
              <a:t>1</a:t>
            </a:r>
            <a:r>
              <a:rPr lang="ko-KR" altLang="en-US" sz="1600" dirty="0">
                <a:latin typeface="+mn-lt"/>
              </a:rPr>
              <a:t>을 </a:t>
            </a:r>
            <a:r>
              <a:rPr lang="ko-KR" altLang="en-US" sz="1600" dirty="0" err="1">
                <a:latin typeface="+mn-lt"/>
              </a:rPr>
              <a:t>입력하시오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r>
              <a:rPr lang="en-US" altLang="ko-KR" sz="1600" dirty="0">
                <a:latin typeface="+mn-lt"/>
              </a:rPr>
              <a:t>s2 = input("</a:t>
            </a:r>
            <a:r>
              <a:rPr lang="ko-KR" altLang="en-US" sz="1600" dirty="0">
                <a:latin typeface="+mn-lt"/>
              </a:rPr>
              <a:t>문자열</a:t>
            </a:r>
            <a:r>
              <a:rPr lang="en-US" altLang="ko-KR" sz="1600" dirty="0">
                <a:latin typeface="+mn-lt"/>
              </a:rPr>
              <a:t>2</a:t>
            </a:r>
            <a:r>
              <a:rPr lang="ko-KR" altLang="en-US" sz="1600" dirty="0">
                <a:latin typeface="+mn-lt"/>
              </a:rPr>
              <a:t>을 </a:t>
            </a:r>
            <a:r>
              <a:rPr lang="ko-KR" altLang="en-US" sz="1600" dirty="0" err="1">
                <a:latin typeface="+mn-lt"/>
              </a:rPr>
              <a:t>입력하시오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 s1[2])</a:t>
            </a:r>
          </a:p>
          <a:p>
            <a:r>
              <a:rPr lang="en-US" altLang="ko-KR" sz="1600" dirty="0">
                <a:latin typeface="+mn-lt"/>
              </a:rPr>
              <a:t>print( s2[2])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if s1[2] &gt; s2[2]: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smtClean="0">
                <a:latin typeface="+mn-lt"/>
              </a:rPr>
              <a:t>print(f"s1[2</a:t>
            </a:r>
            <a:r>
              <a:rPr lang="en-US" altLang="ko-KR" sz="1600" dirty="0">
                <a:latin typeface="+mn-lt"/>
              </a:rPr>
              <a:t>] </a:t>
            </a:r>
            <a:r>
              <a:rPr lang="en-US" altLang="ko-KR" sz="1600" dirty="0" smtClean="0">
                <a:latin typeface="+mn-lt"/>
              </a:rPr>
              <a:t>{</a:t>
            </a:r>
            <a:r>
              <a:rPr lang="en-US" altLang="ko-KR" sz="1600" dirty="0">
                <a:latin typeface="+mn-lt"/>
              </a:rPr>
              <a:t>s</a:t>
            </a:r>
            <a:r>
              <a:rPr lang="en-US" altLang="ko-KR" sz="1600" dirty="0" smtClean="0">
                <a:latin typeface="+mn-lt"/>
              </a:rPr>
              <a:t>1[2]}</a:t>
            </a:r>
            <a:r>
              <a:rPr lang="ko-KR" altLang="en-US" sz="1600" dirty="0" smtClean="0">
                <a:latin typeface="+mn-lt"/>
              </a:rPr>
              <a:t>가 </a:t>
            </a:r>
            <a:r>
              <a:rPr lang="ko-KR" altLang="en-US" sz="1600" dirty="0">
                <a:latin typeface="+mn-lt"/>
              </a:rPr>
              <a:t>크다</a:t>
            </a:r>
            <a:r>
              <a:rPr lang="en-US" altLang="ko-KR" sz="1600" dirty="0" smtClean="0">
                <a:latin typeface="+mn-lt"/>
              </a:rPr>
              <a:t>")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else: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smtClean="0">
                <a:latin typeface="+mn-lt"/>
              </a:rPr>
              <a:t>print(f"s2[2</a:t>
            </a:r>
            <a:r>
              <a:rPr lang="en-US" altLang="ko-KR" sz="1600" dirty="0">
                <a:latin typeface="+mn-lt"/>
              </a:rPr>
              <a:t>] </a:t>
            </a:r>
            <a:r>
              <a:rPr lang="en-US" altLang="ko-KR" sz="1600" dirty="0" smtClean="0">
                <a:latin typeface="+mn-lt"/>
              </a:rPr>
              <a:t>{s2[2]}</a:t>
            </a:r>
            <a:r>
              <a:rPr lang="ko-KR" altLang="en-US" sz="1600" dirty="0" smtClean="0">
                <a:latin typeface="+mn-lt"/>
              </a:rPr>
              <a:t>가 </a:t>
            </a:r>
            <a:r>
              <a:rPr lang="ko-KR" altLang="en-US" sz="1600" dirty="0">
                <a:latin typeface="+mn-lt"/>
              </a:rPr>
              <a:t>크다</a:t>
            </a:r>
            <a:r>
              <a:rPr lang="en-US" altLang="ko-KR" sz="1600" dirty="0" smtClean="0">
                <a:latin typeface="+mn-lt"/>
              </a:rPr>
              <a:t>") </a:t>
            </a:r>
            <a:endParaRPr lang="en-US" altLang="ko-KR" sz="1600" dirty="0">
              <a:latin typeface="+mn-lt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437" y="3801131"/>
            <a:ext cx="4532091" cy="183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34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반복문으로</a:t>
            </a:r>
            <a:r>
              <a:rPr lang="ko-KR" altLang="en-US" dirty="0"/>
              <a:t> 문자열 처리하기</a:t>
            </a:r>
            <a:endParaRPr lang="en-US" altLang="ko-KR" dirty="0"/>
          </a:p>
          <a:p>
            <a:pPr lvl="1"/>
            <a:r>
              <a:rPr lang="en-US" altLang="ko-KR" dirty="0"/>
              <a:t>for, while</a:t>
            </a:r>
          </a:p>
          <a:p>
            <a:pPr lvl="1"/>
            <a:r>
              <a:rPr lang="en-US" altLang="ko-KR" dirty="0"/>
              <a:t>in</a:t>
            </a:r>
          </a:p>
          <a:p>
            <a:r>
              <a:rPr lang="ko-KR" altLang="en-US" dirty="0"/>
              <a:t>문자열 자르기</a:t>
            </a:r>
            <a:endParaRPr lang="en-US" altLang="ko-KR" dirty="0"/>
          </a:p>
          <a:p>
            <a:pPr lvl="1"/>
            <a:r>
              <a:rPr lang="en-US" altLang="ko-KR" dirty="0"/>
              <a:t>slice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한 글자씩 읽을 때 </a:t>
            </a:r>
            <a:r>
              <a:rPr lang="en-US" altLang="ko-KR" dirty="0"/>
              <a:t>for</a:t>
            </a:r>
            <a:r>
              <a:rPr lang="ko-KR" altLang="en-US" dirty="0"/>
              <a:t>문으로만 가능한가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문자열에서 일부 문자를 추출하는 것을 무엇이라고 부르는가</a:t>
            </a:r>
            <a:r>
              <a:rPr lang="en-US" altLang="ko-KR" dirty="0"/>
              <a:t>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_01_02 </a:t>
            </a:r>
            <a:r>
              <a:rPr lang="ko-KR" altLang="en-US" dirty="0" err="1"/>
              <a:t>반복문으로</a:t>
            </a:r>
            <a:r>
              <a:rPr lang="ko-KR" altLang="en-US" dirty="0"/>
              <a:t> 문자열 처리</a:t>
            </a:r>
            <a:r>
              <a:rPr lang="en-US" altLang="ko-KR" dirty="0"/>
              <a:t>,</a:t>
            </a:r>
            <a:r>
              <a:rPr lang="ko-KR" altLang="en-US" dirty="0"/>
              <a:t> 문자열 자르기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9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반복문으로</a:t>
            </a:r>
            <a:r>
              <a:rPr lang="ko-KR" altLang="en-US" dirty="0"/>
              <a:t> 문자열 처리 방법 이해하기</a:t>
            </a:r>
            <a:endParaRPr lang="en-US" altLang="ko-KR" dirty="0"/>
          </a:p>
          <a:p>
            <a:r>
              <a:rPr lang="ko-KR" altLang="en-US" dirty="0"/>
              <a:t>문자열을 자르는 방법 이해하기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06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1918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반복문으로</a:t>
            </a:r>
            <a:r>
              <a:rPr lang="en-US" altLang="ko-KR" dirty="0"/>
              <a:t> </a:t>
            </a:r>
            <a:r>
              <a:rPr lang="ko-KR" altLang="en-US" dirty="0"/>
              <a:t>문자열 처리</a:t>
            </a:r>
            <a:r>
              <a:rPr lang="en-US" altLang="ko-KR" dirty="0"/>
              <a:t> – for</a:t>
            </a:r>
            <a:r>
              <a:rPr lang="ko-KR" altLang="en-US" dirty="0"/>
              <a:t>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F5A4129-9EF9-6E4A-8323-57A2FB739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38" y="1933644"/>
            <a:ext cx="7886700" cy="2362932"/>
          </a:xfrm>
        </p:spPr>
        <p:txBody>
          <a:bodyPr/>
          <a:lstStyle/>
          <a:p>
            <a:r>
              <a:rPr lang="en-US" altLang="ko-KR" dirty="0"/>
              <a:t>in </a:t>
            </a:r>
            <a:r>
              <a:rPr lang="ko-KR" altLang="en-US" dirty="0"/>
              <a:t>연산자를 이용</a:t>
            </a:r>
            <a:endParaRPr lang="en-US" altLang="ko-KR" dirty="0"/>
          </a:p>
          <a:p>
            <a:r>
              <a:rPr lang="en-US" altLang="ko-KR" b="0" dirty="0"/>
              <a:t>for </a:t>
            </a:r>
            <a:r>
              <a:rPr lang="ko-KR" altLang="en-US" b="0" dirty="0"/>
              <a:t>문을 통해 문자열의 각 문자들을 접근할 수 있음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en-US" altLang="ko-KR" b="0" dirty="0"/>
              <a:t>for </a:t>
            </a:r>
            <a:r>
              <a:rPr lang="ko-KR" altLang="en-US" b="0" dirty="0"/>
              <a:t>문자 </a:t>
            </a:r>
            <a:r>
              <a:rPr lang="en-US" altLang="ko-KR" b="0" dirty="0"/>
              <a:t>in</a:t>
            </a:r>
            <a:r>
              <a:rPr lang="ko-KR" altLang="en-US" b="0" dirty="0"/>
              <a:t> 문자열 </a:t>
            </a:r>
            <a:r>
              <a:rPr lang="en-US" altLang="ko-KR" b="0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print(</a:t>
            </a:r>
            <a:r>
              <a:rPr lang="ko-KR" altLang="en-US" dirty="0"/>
              <a:t>문자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3705331" y="4113145"/>
            <a:ext cx="2695469" cy="174003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6521" y="4296576"/>
            <a:ext cx="2652311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fruit=＂banana"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 in fruit :</a:t>
            </a:r>
          </a:p>
          <a:p>
            <a:r>
              <a:rPr lang="en-US" altLang="ko-KR" sz="1600" dirty="0">
                <a:latin typeface="+mn-lt"/>
              </a:rPr>
              <a:t>    print(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30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19188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반복문으로</a:t>
            </a:r>
            <a:r>
              <a:rPr lang="en-US" altLang="ko-KR" dirty="0"/>
              <a:t> </a:t>
            </a:r>
            <a:r>
              <a:rPr lang="ko-KR" altLang="en-US" dirty="0"/>
              <a:t>문자열 처리</a:t>
            </a:r>
            <a:r>
              <a:rPr lang="en-US" altLang="ko-KR" dirty="0"/>
              <a:t> –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F5A4129-9EF9-6E4A-8323-57A2FB739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38" y="1933643"/>
            <a:ext cx="8163516" cy="3541735"/>
          </a:xfrm>
        </p:spPr>
        <p:txBody>
          <a:bodyPr>
            <a:normAutofit/>
          </a:bodyPr>
          <a:lstStyle/>
          <a:p>
            <a:r>
              <a:rPr lang="en-US" altLang="ko-KR" dirty="0"/>
              <a:t>index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en-US" altLang="ko-KR" b="0" dirty="0"/>
              <a:t>while</a:t>
            </a:r>
            <a:r>
              <a:rPr lang="ko-KR" altLang="en-US" b="0" dirty="0"/>
              <a:t>문을 </a:t>
            </a:r>
            <a:r>
              <a:rPr lang="ko-KR" altLang="en-US" b="0" dirty="0" smtClean="0"/>
              <a:t>돌 때마다 </a:t>
            </a:r>
            <a:r>
              <a:rPr lang="en-US" altLang="ko-KR" b="0" dirty="0"/>
              <a:t>index</a:t>
            </a:r>
            <a:r>
              <a:rPr lang="ko-KR" altLang="en-US" b="0" dirty="0"/>
              <a:t> 크기를 변화시켜 문자열의 원하는 </a:t>
            </a:r>
            <a:r>
              <a:rPr lang="en-US" altLang="ko-KR" b="0" dirty="0"/>
              <a:t>index</a:t>
            </a:r>
            <a:r>
              <a:rPr lang="ko-KR" altLang="en-US" b="0" dirty="0"/>
              <a:t>의 문자에 접근할 수 있음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en-US" altLang="ko-KR" b="0" dirty="0"/>
              <a:t>while </a:t>
            </a:r>
            <a:r>
              <a:rPr lang="ko-KR" altLang="en-US" b="0" dirty="0"/>
              <a:t>조건 </a:t>
            </a:r>
            <a:r>
              <a:rPr lang="en-US" altLang="ko-KR" b="0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print(</a:t>
            </a:r>
            <a:r>
              <a:rPr lang="ko-KR" altLang="en-US" dirty="0"/>
              <a:t>문자열</a:t>
            </a:r>
            <a:r>
              <a:rPr lang="en-US" altLang="ko-KR" dirty="0"/>
              <a:t>[index])</a:t>
            </a:r>
          </a:p>
          <a:p>
            <a:pPr marL="457200" lvl="1" indent="0">
              <a:buNone/>
            </a:pPr>
            <a:r>
              <a:rPr lang="en-US" altLang="ko-KR" dirty="0"/>
              <a:t>index+=1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9AF9A9C-D982-AE4C-8FAE-6E7CDBC95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310" y="3862899"/>
            <a:ext cx="2695469" cy="237253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15BEB-FC25-7A40-9D28-077AC8E125FC}"/>
              </a:ext>
            </a:extLst>
          </p:cNvPr>
          <p:cNvSpPr txBox="1"/>
          <p:nvPr/>
        </p:nvSpPr>
        <p:spPr>
          <a:xfrm>
            <a:off x="4013468" y="3969935"/>
            <a:ext cx="2652311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fruit=“banana"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index = 0</a:t>
            </a:r>
          </a:p>
          <a:p>
            <a:r>
              <a:rPr lang="en-US" altLang="ko-KR" sz="1600" dirty="0">
                <a:latin typeface="+mn-lt"/>
              </a:rPr>
              <a:t>while index &lt; 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(fruit) :</a:t>
            </a:r>
          </a:p>
          <a:p>
            <a:r>
              <a:rPr lang="en-US" altLang="ko-KR" sz="1600" dirty="0">
                <a:latin typeface="+mn-lt"/>
              </a:rPr>
              <a:t>    letter = fruit[index]</a:t>
            </a:r>
          </a:p>
          <a:p>
            <a:r>
              <a:rPr lang="en-US" altLang="ko-KR" sz="1600" dirty="0">
                <a:latin typeface="+mn-lt"/>
              </a:rPr>
              <a:t>    print(letter)</a:t>
            </a:r>
          </a:p>
          <a:p>
            <a:r>
              <a:rPr lang="en-US" altLang="ko-KR" sz="1600" dirty="0">
                <a:latin typeface="+mn-lt"/>
              </a:rPr>
              <a:t>    index = index + 1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3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19188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반복문으로</a:t>
            </a:r>
            <a:r>
              <a:rPr lang="en-US" altLang="ko-KR" sz="3600" dirty="0"/>
              <a:t> </a:t>
            </a:r>
            <a:r>
              <a:rPr lang="ko-KR" altLang="en-US" sz="3600" dirty="0"/>
              <a:t>문자열 처리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049594" y="1734689"/>
            <a:ext cx="2695469" cy="206180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2752" y="1792565"/>
            <a:ext cx="2652311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fruit="apple"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index = 0</a:t>
            </a:r>
          </a:p>
          <a:p>
            <a:r>
              <a:rPr lang="en-US" altLang="ko-KR" sz="1600" dirty="0">
                <a:latin typeface="+mn-lt"/>
              </a:rPr>
              <a:t>while index &lt; 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(fruit) :</a:t>
            </a:r>
          </a:p>
          <a:p>
            <a:r>
              <a:rPr lang="en-US" altLang="ko-KR" sz="1600" dirty="0">
                <a:latin typeface="+mn-lt"/>
              </a:rPr>
              <a:t>    letter = fruit[index]</a:t>
            </a:r>
          </a:p>
          <a:p>
            <a:r>
              <a:rPr lang="en-US" altLang="ko-KR" sz="1600" dirty="0">
                <a:latin typeface="+mn-lt"/>
              </a:rPr>
              <a:t>    print(letter)</a:t>
            </a:r>
          </a:p>
          <a:p>
            <a:r>
              <a:rPr lang="en-US" altLang="ko-KR" sz="1600" dirty="0">
                <a:latin typeface="+mn-lt"/>
              </a:rPr>
              <a:t>    index = index + 1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092752" y="4037866"/>
            <a:ext cx="2695469" cy="174003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5910" y="4095742"/>
            <a:ext cx="2652311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fruit="apple"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 in fruit :</a:t>
            </a:r>
          </a:p>
          <a:p>
            <a:r>
              <a:rPr lang="en-US" altLang="ko-KR" sz="1600" dirty="0">
                <a:latin typeface="+mn-lt"/>
              </a:rPr>
              <a:t>    print(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28" y="1732993"/>
            <a:ext cx="2044848" cy="2246809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>
          <a:xfrm>
            <a:off x="5156521" y="4109444"/>
            <a:ext cx="2110041" cy="608471"/>
          </a:xfrm>
          <a:prstGeom prst="wedgeRoundRectCallout">
            <a:avLst>
              <a:gd name="adj1" fmla="val -120219"/>
              <a:gd name="adj2" fmla="val 45735"/>
              <a:gd name="adj3" fmla="val 16667"/>
            </a:avLst>
          </a:prstGeom>
          <a:solidFill>
            <a:schemeClr val="bg2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문이 간략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10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98BC2020-FDB2-644A-9AAF-C0370668D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413" y="1741641"/>
            <a:ext cx="5474847" cy="229533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2362-AA99-6B44-B192-22964650E7AA}"/>
              </a:ext>
            </a:extLst>
          </p:cNvPr>
          <p:cNvSpPr txBox="1"/>
          <p:nvPr/>
        </p:nvSpPr>
        <p:spPr>
          <a:xfrm>
            <a:off x="1186726" y="1962935"/>
            <a:ext cx="5844515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</a:t>
            </a:r>
            <a:r>
              <a:rPr lang="ko-KR" altLang="en-US" sz="1600" dirty="0">
                <a:latin typeface="+mn-lt"/>
              </a:rPr>
              <a:t> 모음인 문자만 골라내기</a:t>
            </a:r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fruit = "watermelon"</a:t>
            </a:r>
          </a:p>
          <a:p>
            <a:r>
              <a:rPr lang="en-US" altLang="ko-KR" sz="1600" dirty="0">
                <a:latin typeface="+mn-lt"/>
              </a:rPr>
              <a:t/>
            </a:r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for f in fruit:</a:t>
            </a:r>
          </a:p>
          <a:p>
            <a:r>
              <a:rPr lang="en-US" altLang="ko-KR" sz="1600" dirty="0">
                <a:latin typeface="+mn-lt"/>
              </a:rPr>
              <a:t>	if f == 'a' or f == 'e' or f == '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' or f == 'o' or f =='u’:</a:t>
            </a:r>
          </a:p>
          <a:p>
            <a:r>
              <a:rPr lang="en-US" altLang="ko-KR" sz="1600" dirty="0">
                <a:latin typeface="+mn-lt"/>
              </a:rPr>
              <a:t>		print(f)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98BC2020-FDB2-644A-9AAF-C0370668D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311" y="4036979"/>
            <a:ext cx="4232949" cy="207199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72362-AA99-6B44-B192-22964650E7AA}"/>
              </a:ext>
            </a:extLst>
          </p:cNvPr>
          <p:cNvSpPr txBox="1"/>
          <p:nvPr/>
        </p:nvSpPr>
        <p:spPr>
          <a:xfrm>
            <a:off x="2428625" y="4258273"/>
            <a:ext cx="4351554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fruit = "watermelon"</a:t>
            </a:r>
          </a:p>
          <a:p>
            <a:r>
              <a:rPr lang="en-US" altLang="ko-KR" sz="1600" dirty="0">
                <a:latin typeface="+mn-lt"/>
              </a:rPr>
              <a:t/>
            </a:r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for f in fruit:</a:t>
            </a:r>
          </a:p>
          <a:p>
            <a:r>
              <a:rPr lang="en-US" altLang="ko-KR" sz="1600" dirty="0">
                <a:latin typeface="+mn-lt"/>
              </a:rPr>
              <a:t>	if f in '</a:t>
            </a:r>
            <a:r>
              <a:rPr lang="en-US" altLang="ko-KR" sz="1600" dirty="0" err="1">
                <a:latin typeface="+mn-lt"/>
              </a:rPr>
              <a:t>aeiou</a:t>
            </a:r>
            <a:r>
              <a:rPr lang="en-US" altLang="ko-KR" sz="1600" dirty="0">
                <a:latin typeface="+mn-lt"/>
              </a:rPr>
              <a:t>':</a:t>
            </a:r>
          </a:p>
          <a:p>
            <a:r>
              <a:rPr lang="en-US" altLang="ko-KR" sz="1600" dirty="0">
                <a:latin typeface="+mn-lt"/>
              </a:rPr>
              <a:t>		print(f)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8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자르기 </a:t>
            </a:r>
            <a:r>
              <a:rPr lang="en-US" altLang="ko-KR" dirty="0"/>
              <a:t>(String Slice)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7699" y="2052925"/>
            <a:ext cx="7324079" cy="4195481"/>
          </a:xfrm>
        </p:spPr>
        <p:txBody>
          <a:bodyPr/>
          <a:lstStyle/>
          <a:p>
            <a:r>
              <a:rPr lang="ko-KR" altLang="en-US" dirty="0"/>
              <a:t>문자열의 일부분을 조각</a:t>
            </a:r>
            <a:r>
              <a:rPr lang="en-US" altLang="ko-KR" dirty="0"/>
              <a:t>(slice)</a:t>
            </a:r>
            <a:r>
              <a:rPr lang="ko-KR" altLang="en-US" dirty="0"/>
              <a:t> 이라고 함</a:t>
            </a:r>
            <a:endParaRPr lang="en-US" altLang="ko-KR" dirty="0"/>
          </a:p>
          <a:p>
            <a:r>
              <a:rPr lang="ko-KR" altLang="en-US" dirty="0"/>
              <a:t>조각을 고르는 것은 글자</a:t>
            </a:r>
            <a:r>
              <a:rPr lang="en-US" altLang="ko-KR" dirty="0"/>
              <a:t>(character)</a:t>
            </a:r>
            <a:r>
              <a:rPr lang="ko-KR" altLang="en-US" dirty="0"/>
              <a:t>를 고르는 것과 유사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문자열변수명</a:t>
            </a:r>
            <a:r>
              <a:rPr lang="en-US" altLang="ko-KR" sz="2000" dirty="0"/>
              <a:t>[</a:t>
            </a:r>
            <a:r>
              <a:rPr lang="en-US" altLang="ko-KR" sz="2000" dirty="0" err="1"/>
              <a:t>a:b</a:t>
            </a:r>
            <a:r>
              <a:rPr lang="en-US" altLang="ko-KR" sz="2000" dirty="0"/>
              <a:t>] </a:t>
            </a:r>
            <a:r>
              <a:rPr lang="en-US" altLang="ko-KR" sz="2000" b="0" dirty="0"/>
              <a:t>: </a:t>
            </a:r>
            <a:r>
              <a:rPr lang="ko-KR" altLang="en-US" sz="2000" b="0" dirty="0"/>
              <a:t>문자열</a:t>
            </a:r>
            <a:r>
              <a:rPr lang="en-US" altLang="ko-KR" sz="2000" b="0" dirty="0"/>
              <a:t>[a]</a:t>
            </a:r>
            <a:r>
              <a:rPr lang="ko-KR" altLang="en-US" sz="2000" b="0" dirty="0" err="1"/>
              <a:t>부터</a:t>
            </a:r>
            <a:r>
              <a:rPr lang="ko-KR" altLang="en-US" sz="2000" b="0" dirty="0"/>
              <a:t> 문자열</a:t>
            </a:r>
            <a:r>
              <a:rPr lang="en-US" altLang="ko-KR" sz="2000" b="0" dirty="0"/>
              <a:t>[b-1]</a:t>
            </a:r>
            <a:r>
              <a:rPr lang="ko-KR" altLang="en-US" sz="2000" b="0" dirty="0"/>
              <a:t>까지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문자열변수명</a:t>
            </a:r>
            <a:r>
              <a:rPr lang="en-US" altLang="ko-KR" sz="2000" dirty="0"/>
              <a:t>[a:] </a:t>
            </a:r>
            <a:r>
              <a:rPr lang="en-US" altLang="ko-KR" sz="2000" b="0" dirty="0"/>
              <a:t>: </a:t>
            </a:r>
            <a:r>
              <a:rPr lang="ko-KR" altLang="en-US" sz="2000" b="0" dirty="0"/>
              <a:t>문자열 </a:t>
            </a:r>
            <a:r>
              <a:rPr lang="en-US" altLang="ko-KR" sz="2000" b="0" dirty="0"/>
              <a:t>[a]</a:t>
            </a:r>
            <a:r>
              <a:rPr lang="ko-KR" altLang="en-US" sz="2000" b="0" dirty="0" err="1"/>
              <a:t>부터</a:t>
            </a:r>
            <a:r>
              <a:rPr lang="ko-KR" altLang="en-US" sz="2000" b="0" dirty="0"/>
              <a:t> 마지막 문자까지</a:t>
            </a:r>
            <a:endParaRPr lang="en-US" altLang="ko-KR" sz="2000" b="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문자열변수명</a:t>
            </a:r>
            <a:r>
              <a:rPr lang="en-US" altLang="ko-KR" sz="2000" dirty="0"/>
              <a:t>[:b] </a:t>
            </a:r>
            <a:r>
              <a:rPr lang="en-US" altLang="ko-KR" sz="2000" b="0" dirty="0"/>
              <a:t>: </a:t>
            </a:r>
            <a:r>
              <a:rPr lang="ko-KR" altLang="en-US" sz="2000" b="0" dirty="0"/>
              <a:t>문자열</a:t>
            </a:r>
            <a:r>
              <a:rPr lang="en-US" altLang="ko-KR" sz="2000" b="0" dirty="0"/>
              <a:t>[0]</a:t>
            </a:r>
            <a:r>
              <a:rPr lang="ko-KR" altLang="en-US" sz="2000" b="0" dirty="0" err="1"/>
              <a:t>부터</a:t>
            </a:r>
            <a:r>
              <a:rPr lang="ko-KR" altLang="en-US" sz="2000" b="0" dirty="0"/>
              <a:t> 문자열</a:t>
            </a:r>
            <a:r>
              <a:rPr lang="en-US" altLang="ko-KR" sz="2000" b="0" dirty="0"/>
              <a:t>[b-1]</a:t>
            </a:r>
            <a:r>
              <a:rPr lang="ko-KR" altLang="en-US" sz="2000" b="0" dirty="0"/>
              <a:t>까지</a:t>
            </a:r>
            <a:endParaRPr lang="en-US" altLang="ko-KR" sz="2000" b="0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28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자르기 </a:t>
            </a:r>
            <a:r>
              <a:rPr lang="en-US" altLang="ko-KR" dirty="0"/>
              <a:t>(String Slice)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018652" y="1825625"/>
            <a:ext cx="5088894" cy="337799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8415" y="1890942"/>
            <a:ext cx="49769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s = 'Monty Python'</a:t>
            </a:r>
          </a:p>
          <a:p>
            <a:r>
              <a:rPr lang="en-US" altLang="ko-KR" sz="1600" dirty="0">
                <a:latin typeface="+mn-lt"/>
              </a:rPr>
              <a:t>&gt;&gt;&gt; s[0:5]       	</a:t>
            </a:r>
            <a:r>
              <a:rPr lang="en-US" altLang="ko-KR" sz="1600" dirty="0" smtClean="0">
                <a:latin typeface="+mn-lt"/>
              </a:rPr>
              <a:t>    </a:t>
            </a:r>
            <a:r>
              <a:rPr lang="en-US" altLang="ko-KR" sz="1600" dirty="0" smtClean="0">
                <a:solidFill>
                  <a:srgbClr val="FF0000"/>
                </a:solidFill>
                <a:latin typeface="+mn-lt"/>
              </a:rPr>
              <a:t>#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index</a:t>
            </a:r>
            <a:r>
              <a:rPr lang="ko-KR" altLang="en-US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0,1,2,3,4</a:t>
            </a:r>
          </a:p>
          <a:p>
            <a:r>
              <a:rPr lang="en-US" altLang="ko-KR" sz="1600" dirty="0">
                <a:latin typeface="+mn-lt"/>
              </a:rPr>
              <a:t>Monty</a:t>
            </a:r>
          </a:p>
          <a:p>
            <a:r>
              <a:rPr lang="en-US" altLang="ko-KR" sz="1600" dirty="0">
                <a:latin typeface="+mn-lt"/>
              </a:rPr>
              <a:t>&gt;&gt;&gt; s[6:12]     	</a:t>
            </a:r>
            <a:r>
              <a:rPr lang="en-US" altLang="ko-KR" sz="1600" dirty="0" smtClean="0">
                <a:latin typeface="+mn-lt"/>
              </a:rPr>
              <a:t>    </a:t>
            </a:r>
            <a:r>
              <a:rPr lang="en-US" altLang="ko-KR" sz="1600" dirty="0" smtClean="0">
                <a:solidFill>
                  <a:srgbClr val="FF0000"/>
                </a:solidFill>
                <a:latin typeface="+mn-lt"/>
              </a:rPr>
              <a:t>#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index</a:t>
            </a:r>
            <a:r>
              <a:rPr lang="ko-KR" altLang="en-US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6,7,8,9,10,11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Python</a:t>
            </a:r>
          </a:p>
          <a:p>
            <a:r>
              <a:rPr lang="en-US" altLang="ko-KR" sz="1600" dirty="0">
                <a:latin typeface="+mn-lt"/>
              </a:rPr>
              <a:t>&gt;&gt;&gt; s[1:3]       	</a:t>
            </a:r>
            <a:r>
              <a:rPr lang="en-US" altLang="ko-KR" sz="1600" dirty="0" smtClean="0">
                <a:latin typeface="+mn-lt"/>
              </a:rPr>
              <a:t>    </a:t>
            </a:r>
            <a:r>
              <a:rPr lang="en-US" altLang="ko-KR" sz="1600" dirty="0" smtClean="0">
                <a:solidFill>
                  <a:srgbClr val="FF0000"/>
                </a:solidFill>
                <a:latin typeface="+mn-lt"/>
              </a:rPr>
              <a:t>#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index 1,2</a:t>
            </a:r>
          </a:p>
          <a:p>
            <a:r>
              <a:rPr lang="en-US" altLang="ko-KR" sz="1600" dirty="0">
                <a:latin typeface="+mn-lt"/>
              </a:rPr>
              <a:t>on</a:t>
            </a:r>
          </a:p>
          <a:p>
            <a:r>
              <a:rPr lang="en-US" altLang="ko-KR" sz="1600" dirty="0">
                <a:latin typeface="+mn-lt"/>
              </a:rPr>
              <a:t>&gt;&gt;&gt; fruit = 'banana'</a:t>
            </a:r>
          </a:p>
          <a:p>
            <a:r>
              <a:rPr lang="en-US" altLang="ko-KR" sz="1600" dirty="0">
                <a:latin typeface="+mn-lt"/>
              </a:rPr>
              <a:t>&gt;&gt;&gt; fruit[:3]         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# index 0,1,2</a:t>
            </a:r>
          </a:p>
          <a:p>
            <a:r>
              <a:rPr lang="en-US" altLang="ko-KR" sz="1600" dirty="0">
                <a:latin typeface="+mn-lt"/>
              </a:rPr>
              <a:t>'ban'</a:t>
            </a:r>
          </a:p>
          <a:p>
            <a:r>
              <a:rPr lang="en-US" altLang="ko-KR" sz="1600" dirty="0">
                <a:latin typeface="+mn-lt"/>
              </a:rPr>
              <a:t>&gt;&gt;&gt; fruit[3:]         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# index from 3 to last</a:t>
            </a:r>
          </a:p>
          <a:p>
            <a:r>
              <a:rPr lang="en-US" altLang="ko-KR" sz="1600" dirty="0">
                <a:latin typeface="+mn-lt"/>
              </a:rPr>
              <a:t>'</a:t>
            </a:r>
            <a:r>
              <a:rPr lang="en-US" altLang="ko-KR" sz="1600" dirty="0" err="1">
                <a:latin typeface="+mn-lt"/>
              </a:rPr>
              <a:t>ana</a:t>
            </a:r>
            <a:r>
              <a:rPr lang="en-US" altLang="ko-KR" sz="1600" dirty="0">
                <a:latin typeface="+mn-lt"/>
              </a:rPr>
              <a:t>'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1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입력 받는다</a:t>
            </a:r>
            <a:endParaRPr lang="en-US" altLang="ko-KR" dirty="0"/>
          </a:p>
          <a:p>
            <a:pPr lvl="1"/>
            <a:r>
              <a:rPr lang="ko-KR" altLang="en-US" dirty="0"/>
              <a:t>만약 입력된 값이 </a:t>
            </a:r>
            <a:r>
              <a:rPr lang="en-US" altLang="ko-KR" dirty="0"/>
              <a:t>‘apple’</a:t>
            </a:r>
            <a:r>
              <a:rPr lang="ko-KR" altLang="en-US" dirty="0"/>
              <a:t>이라고 하면</a:t>
            </a:r>
            <a:r>
              <a:rPr lang="en-US" altLang="ko-KR" dirty="0"/>
              <a:t>..</a:t>
            </a:r>
          </a:p>
          <a:p>
            <a:r>
              <a:rPr lang="ko-KR" altLang="en-US" dirty="0" err="1"/>
              <a:t>반복문과</a:t>
            </a:r>
            <a:r>
              <a:rPr lang="ko-KR" altLang="en-US" dirty="0"/>
              <a:t> 함수 </a:t>
            </a:r>
            <a:r>
              <a:rPr lang="en-US" altLang="ko-KR" dirty="0" err="1"/>
              <a:t>len</a:t>
            </a:r>
            <a:r>
              <a:rPr lang="en-US" altLang="ko-KR" dirty="0"/>
              <a:t>()</a:t>
            </a:r>
            <a:r>
              <a:rPr lang="ko-KR" altLang="en-US" dirty="0"/>
              <a:t>사용한다</a:t>
            </a:r>
            <a:endParaRPr lang="en-US" altLang="ko-KR" dirty="0"/>
          </a:p>
          <a:p>
            <a:pPr lvl="1"/>
            <a:r>
              <a:rPr lang="ko-KR" altLang="en-US" dirty="0"/>
              <a:t>입력한 문자열을 다음과 같이 출력되도록 코딩한다</a:t>
            </a:r>
            <a:endParaRPr lang="en-US" altLang="ko-KR" dirty="0"/>
          </a:p>
          <a:p>
            <a:pPr lvl="2"/>
            <a:r>
              <a:rPr lang="en-US" altLang="ko-KR" dirty="0"/>
              <a:t>‘a’</a:t>
            </a:r>
          </a:p>
          <a:p>
            <a:pPr lvl="2"/>
            <a:r>
              <a:rPr lang="en-US" altLang="ko-KR" dirty="0"/>
              <a:t>‘</a:t>
            </a:r>
            <a:r>
              <a:rPr lang="en-US" altLang="ko-KR" dirty="0" err="1"/>
              <a:t>ap</a:t>
            </a:r>
            <a:r>
              <a:rPr lang="en-US" altLang="ko-KR" dirty="0"/>
              <a:t>’</a:t>
            </a:r>
          </a:p>
          <a:p>
            <a:pPr lvl="2"/>
            <a:r>
              <a:rPr lang="en-US" altLang="ko-KR" dirty="0"/>
              <a:t>‘app’</a:t>
            </a:r>
          </a:p>
          <a:p>
            <a:pPr lvl="2"/>
            <a:r>
              <a:rPr lang="en-US" altLang="ko-KR" dirty="0"/>
              <a:t>‘</a:t>
            </a:r>
            <a:r>
              <a:rPr lang="en-US" altLang="ko-KR" dirty="0" err="1"/>
              <a:t>appl</a:t>
            </a:r>
            <a:r>
              <a:rPr lang="en-US" altLang="ko-KR" dirty="0"/>
              <a:t>’</a:t>
            </a:r>
          </a:p>
          <a:p>
            <a:pPr lvl="2"/>
            <a:r>
              <a:rPr lang="en-US" altLang="ko-KR" dirty="0"/>
              <a:t>‘apple’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159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6191</TotalTime>
  <Words>511</Words>
  <Application>Microsoft Office PowerPoint</Application>
  <PresentationFormat>화면 슬라이드 쇼(4:3)</PresentationFormat>
  <Paragraphs>144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함초롬바탕</vt:lpstr>
      <vt:lpstr>Arial</vt:lpstr>
      <vt:lpstr>Century Gothic</vt:lpstr>
      <vt:lpstr>Wingdings 3</vt:lpstr>
      <vt:lpstr>이온</vt:lpstr>
      <vt:lpstr>반복문으로 문자열 처리, 문자열 자르기 7주차_01_02</vt:lpstr>
      <vt:lpstr>학습목표</vt:lpstr>
      <vt:lpstr>반복문으로 문자열 처리 – for문</vt:lpstr>
      <vt:lpstr>반복문으로 문자열 처리 – while문</vt:lpstr>
      <vt:lpstr>반복문으로 문자열 처리</vt:lpstr>
      <vt:lpstr>예제 1</vt:lpstr>
      <vt:lpstr>문자열 자르기 (String Slice)</vt:lpstr>
      <vt:lpstr>문자열 자르기 (String Slice)</vt:lpstr>
      <vt:lpstr>연습문제 1</vt:lpstr>
      <vt:lpstr>연습문제 1, 코드와 결과 while</vt:lpstr>
      <vt:lpstr>연습문제 1, 코드와 결과 for </vt:lpstr>
      <vt:lpstr>연습문제 2</vt:lpstr>
      <vt:lpstr>연습문제 2, 코드 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468</cp:revision>
  <dcterms:created xsi:type="dcterms:W3CDTF">2015-11-07T02:06:58Z</dcterms:created>
  <dcterms:modified xsi:type="dcterms:W3CDTF">2023-01-25T06:19:06Z</dcterms:modified>
</cp:coreProperties>
</file>