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806" r:id="rId2"/>
    <p:sldId id="807" r:id="rId3"/>
    <p:sldId id="808" r:id="rId4"/>
    <p:sldId id="809" r:id="rId5"/>
    <p:sldId id="810" r:id="rId6"/>
    <p:sldId id="811" r:id="rId7"/>
    <p:sldId id="812" r:id="rId8"/>
    <p:sldId id="813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03" d="100"/>
          <a:sy n="103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2023-11-15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754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56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8F87-D41F-427D-8AB1-35ADF9761BE1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2505-AD81-42D6-9C2E-034EDDAE4ADC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F4F4-36C5-42B3-A1ED-2D06AF1195F8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0948-1ABF-459C-BA8A-1F8F2351B76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E973E-81EF-48BC-B9C8-3CEB1C568EE1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2B44-9291-49BE-AC0D-1564F0D94A87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6E0C-0AF9-45C6-869A-BE131CA5E8DC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7517-0D3F-4093-8256-29FE62C02D2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F923-7FE2-4F1E-AE5C-B004662204F3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12E3-69CD-44B4-A6E8-C71D30C0676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9A43-8E5E-4B21-BDED-54DA3ED5C7A8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F4BF-923F-436E-A92F-326F6F3B69CF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725-7897-4485-B862-2CD4FF2FA98A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33D2-F626-4347-AAFE-30C750A5EFFF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045B-1850-4CDA-9075-4A0C46ED154C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39FA-D7F1-4BD4-A9F6-FA9922B8BEF3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E415-38D5-45FF-A06F-C5633A885675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CDD5D5-879E-4626-83C9-43FAB20F34D6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string methods </a:t>
            </a:r>
            <a:r>
              <a:rPr lang="ko-KR" altLang="en-US" sz="4400" b="1" dirty="0">
                <a:solidFill>
                  <a:schemeClr val="bg1"/>
                </a:solidFill>
              </a:rPr>
              <a:t>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1730" y="511185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4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54440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islower</a:t>
            </a:r>
            <a:r>
              <a:rPr lang="en-US" altLang="ko-KR" sz="3600" dirty="0"/>
              <a:t>(),</a:t>
            </a:r>
            <a:r>
              <a:rPr lang="ko-KR" altLang="en-US" sz="3600" dirty="0"/>
              <a:t> </a:t>
            </a:r>
            <a:r>
              <a:rPr lang="en-US" altLang="ko-KR" sz="3600" dirty="0"/>
              <a:t>.</a:t>
            </a:r>
            <a:r>
              <a:rPr lang="en-US" altLang="ko-KR" sz="3600" dirty="0" err="1"/>
              <a:t>isupper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820D0652-A94B-C441-AD06-2077F65D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 err="1"/>
              <a:t>islower</a:t>
            </a:r>
            <a:r>
              <a:rPr lang="en-US" altLang="ko-KR" dirty="0"/>
              <a:t>() : </a:t>
            </a:r>
            <a:r>
              <a:rPr lang="ko-KR" altLang="en-US" dirty="0"/>
              <a:t>모든 요소가 소문자이면 </a:t>
            </a:r>
            <a:r>
              <a:rPr lang="en-US" altLang="ko-KR" dirty="0"/>
              <a:t>True </a:t>
            </a:r>
          </a:p>
          <a:p>
            <a:r>
              <a:rPr lang="en-US" altLang="ko-KR" dirty="0" err="1"/>
              <a:t>isupper</a:t>
            </a:r>
            <a:r>
              <a:rPr lang="en-US" altLang="ko-KR" dirty="0"/>
              <a:t>() : </a:t>
            </a:r>
            <a:r>
              <a:rPr lang="ko-KR" altLang="en-US" dirty="0"/>
              <a:t>모든 요소가 대문자이면 </a:t>
            </a:r>
            <a:r>
              <a:rPr lang="en-US" altLang="ko-KR" dirty="0"/>
              <a:t>True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7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43" y="307549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islower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037003" y="1617833"/>
            <a:ext cx="3901681" cy="437267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28743" y="1715844"/>
            <a:ext cx="3582122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“It is </a:t>
            </a:r>
            <a:r>
              <a:rPr lang="en" altLang="ko-Kore-KR" dirty="0">
                <a:latin typeface="+mn-lt"/>
              </a:rPr>
              <a:t>Python”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word:</a:t>
            </a:r>
          </a:p>
          <a:p>
            <a:r>
              <a:rPr lang="en" altLang="ko-Kore-KR" sz="1600" dirty="0">
                <a:latin typeface="+mn-lt"/>
              </a:rPr>
              <a:t>     	  print(char.islower())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  <a:endParaRPr lang="en" altLang="ko-Kore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8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43" y="307549"/>
            <a:ext cx="7055380" cy="1400530"/>
          </a:xfrm>
        </p:spPr>
        <p:txBody>
          <a:bodyPr/>
          <a:lstStyle/>
          <a:p>
            <a:r>
              <a:rPr lang="en-US" altLang="ko-KR" sz="3600" dirty="0"/>
              <a:t>String methods, .</a:t>
            </a:r>
            <a:r>
              <a:rPr lang="en-US" altLang="ko-KR" sz="3600" dirty="0" err="1"/>
              <a:t>isupper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E9F17C7-C91C-2A44-8035-81D184FD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52" y="1708079"/>
            <a:ext cx="3645113" cy="433973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9CF61-398C-F041-AB62-BE1F0D35813E}"/>
              </a:ext>
            </a:extLst>
          </p:cNvPr>
          <p:cNvSpPr txBox="1"/>
          <p:nvPr/>
        </p:nvSpPr>
        <p:spPr>
          <a:xfrm>
            <a:off x="2411945" y="1789618"/>
            <a:ext cx="3220576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“It is </a:t>
            </a:r>
            <a:r>
              <a:rPr lang="en" altLang="ko-Kore-KR" dirty="0">
                <a:latin typeface="+mn-lt"/>
              </a:rPr>
              <a:t>Python”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word:</a:t>
            </a:r>
          </a:p>
          <a:p>
            <a:r>
              <a:rPr lang="en" altLang="ko-Kore-KR" sz="1600" dirty="0">
                <a:latin typeface="+mn-lt"/>
              </a:rPr>
              <a:t>     	   print(char.</a:t>
            </a:r>
            <a:r>
              <a:rPr lang="en-US" altLang="ko-Kore-KR" sz="1600" dirty="0" err="1">
                <a:latin typeface="+mn-lt"/>
              </a:rPr>
              <a:t>isupper</a:t>
            </a:r>
            <a:r>
              <a:rPr lang="en" altLang="ko-Kore-KR" sz="1600" dirty="0">
                <a:latin typeface="+mn-lt"/>
              </a:rPr>
              <a:t>())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False</a:t>
            </a:r>
            <a:endParaRPr lang="en" altLang="ko-Kore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isspace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0220162-0CB0-CF4D-A8D1-4C381242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모든 요소가 공백이면 </a:t>
            </a:r>
            <a:r>
              <a:rPr lang="en-US" altLang="ko-KR" dirty="0"/>
              <a:t>True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042366" y="1690689"/>
            <a:ext cx="3125450" cy="494609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8010" y="1684811"/>
            <a:ext cx="3257340" cy="520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" altLang="ko-Kore-KR" sz="1600" dirty="0">
                <a:latin typeface="+mn-lt"/>
              </a:rPr>
              <a:t>s1 = ” Hello Python ”</a:t>
            </a:r>
          </a:p>
          <a:p>
            <a:endParaRPr lang="en" altLang="ko-Kore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&gt;&gt;&gt; for char in s1:</a:t>
            </a:r>
          </a:p>
          <a:p>
            <a:r>
              <a:rPr lang="en" altLang="ko-Kore-KR" sz="1600" dirty="0">
                <a:latin typeface="+mn-lt"/>
              </a:rPr>
              <a:t>     	   if char.isspace():</a:t>
            </a:r>
          </a:p>
          <a:p>
            <a:r>
              <a:rPr lang="en" altLang="ko-Kore-KR" sz="1600" dirty="0">
                <a:latin typeface="+mn-lt"/>
              </a:rPr>
              <a:t>          	</a:t>
            </a:r>
            <a:r>
              <a:rPr lang="ko-KR" altLang="en-US" sz="1600" dirty="0">
                <a:latin typeface="+mn-lt"/>
              </a:rPr>
              <a:t>  </a:t>
            </a:r>
            <a:r>
              <a:rPr lang="en" altLang="ko-Kore-KR" sz="1600" dirty="0">
                <a:latin typeface="+mn-lt"/>
              </a:rPr>
              <a:t>print("true")</a:t>
            </a:r>
          </a:p>
          <a:p>
            <a:r>
              <a:rPr lang="en" altLang="ko-Kore-KR" sz="1600" dirty="0">
                <a:latin typeface="+mn-lt"/>
              </a:rPr>
              <a:t>     	   else:</a:t>
            </a:r>
          </a:p>
          <a:p>
            <a:r>
              <a:rPr lang="en" altLang="ko-Kore-KR" sz="1600" dirty="0">
                <a:latin typeface="+mn-lt"/>
              </a:rPr>
              <a:t>          </a:t>
            </a:r>
            <a:r>
              <a:rPr lang="ko-KR" altLang="en-US" sz="1600" dirty="0">
                <a:latin typeface="+mn-lt"/>
              </a:rPr>
              <a:t>         </a:t>
            </a:r>
            <a:r>
              <a:rPr lang="en" altLang="ko-Kore-KR" sz="1600" dirty="0">
                <a:latin typeface="+mn-lt"/>
              </a:rPr>
              <a:t>print("false")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T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rue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alse</a:t>
            </a: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.lower()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F0A7558-3A58-2C49-842C-03B4500D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/>
              <a:t>lower() : </a:t>
            </a:r>
            <a:r>
              <a:rPr lang="ko-KR" altLang="en-US" dirty="0"/>
              <a:t>모든 문자를 소문자로 바꿈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178645" y="2529309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1368" y="2801061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‘HELLO’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word.lower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hello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.replace()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9F112C5-7E1A-6349-9746-3ADEEE05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8" y="1825625"/>
            <a:ext cx="7786301" cy="89286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해당문자를</a:t>
            </a:r>
            <a:r>
              <a:rPr lang="ko-KR" altLang="en-US" dirty="0"/>
              <a:t> 변경 문자로 </a:t>
            </a:r>
            <a:r>
              <a:rPr lang="ko-KR" altLang="en-US" dirty="0" err="1"/>
              <a:t>바꾸어줌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.replace(‘</a:t>
            </a:r>
            <a:r>
              <a:rPr lang="ko-KR" altLang="en-US" dirty="0" err="1"/>
              <a:t>검색문자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변경문자</a:t>
            </a:r>
            <a:r>
              <a:rPr lang="en-US" altLang="ko-KR" dirty="0"/>
              <a:t>’)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716557" y="2909610"/>
            <a:ext cx="4377822" cy="318488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05195" y="3103541"/>
            <a:ext cx="3989184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feel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“I’m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so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happy”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result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feel.replace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(“so”, “not”)</a:t>
            </a: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>
                <a:latin typeface="+mn-lt"/>
              </a:rPr>
              <a:t>I’m not happy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str = “you are welcome”</a:t>
            </a:r>
          </a:p>
          <a:p>
            <a:r>
              <a:rPr lang="en-US" altLang="ko-KR" sz="1600" dirty="0">
                <a:latin typeface="+mn-lt"/>
              </a:rPr>
              <a:t>&gt;&gt;&gt; result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str.replace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(“e”, “f”)</a:t>
            </a: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>
                <a:latin typeface="+mn-lt"/>
              </a:rPr>
              <a:t>You </a:t>
            </a:r>
            <a:r>
              <a:rPr lang="en-US" altLang="ko-KR" sz="1600" dirty="0" err="1">
                <a:latin typeface="+mn-lt"/>
              </a:rPr>
              <a:t>arf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wflcdmf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2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</a:t>
            </a:r>
            <a:r>
              <a:rPr lang="en-US" altLang="ko-KR" sz="4000" dirty="0" err="1"/>
              <a:t>swapcase</a:t>
            </a:r>
            <a:r>
              <a:rPr lang="en-US" altLang="ko-KR" sz="4000" dirty="0"/>
              <a:t>()</a:t>
            </a:r>
            <a:endParaRPr lang="ko-KR" altLang="en-US" sz="40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EC98352-B337-0844-A405-7E768DFA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대문자는 소문자로</a:t>
            </a:r>
            <a:r>
              <a:rPr lang="en-US" altLang="ko-KR" dirty="0"/>
              <a:t>,</a:t>
            </a:r>
            <a:r>
              <a:rPr lang="ko-KR" altLang="en-US" dirty="0"/>
              <a:t> 소문자는 대문자로 </a:t>
            </a:r>
            <a:r>
              <a:rPr lang="ko-KR" altLang="en-US" dirty="0" err="1"/>
              <a:t>바꿔줌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41067" y="2941424"/>
            <a:ext cx="6696553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9706" y="3329908"/>
            <a:ext cx="398918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sentence = ‘This is Python Class'</a:t>
            </a:r>
          </a:p>
          <a:p>
            <a:r>
              <a:rPr lang="en-US" altLang="ko-KR" sz="1600" dirty="0">
                <a:latin typeface="+mn-lt"/>
              </a:rPr>
              <a:t>&gt;&gt;&gt; result=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sentence.swapcase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print(result)</a:t>
            </a:r>
          </a:p>
          <a:p>
            <a:r>
              <a:rPr lang="en-US" altLang="ko-KR" sz="1600" dirty="0" err="1">
                <a:latin typeface="+mn-lt"/>
              </a:rPr>
              <a:t>tHIS</a:t>
            </a:r>
            <a:r>
              <a:rPr lang="en-US" altLang="ko-KR" sz="1600" dirty="0">
                <a:latin typeface="+mn-lt"/>
              </a:rPr>
              <a:t> IS </a:t>
            </a:r>
            <a:r>
              <a:rPr lang="en-US" altLang="ko-KR" sz="1600" dirty="0" err="1">
                <a:latin typeface="+mn-lt"/>
              </a:rPr>
              <a:t>pYTHON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cLASS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.upper()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인수들을 받고 값을 반환 </a:t>
            </a:r>
            <a:endParaRPr lang="en-US" altLang="ko-KR" dirty="0"/>
          </a:p>
          <a:p>
            <a:pPr lvl="1"/>
            <a:r>
              <a:rPr lang="ko-KR" altLang="en-US" dirty="0"/>
              <a:t>이 점에서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1"/>
            <a:r>
              <a:rPr lang="ko-KR" altLang="en-US" dirty="0"/>
              <a:t>시용하는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r>
              <a:rPr lang="en-US" altLang="ko-KR" dirty="0"/>
              <a:t>(syntax)</a:t>
            </a:r>
            <a:r>
              <a:rPr lang="ko-KR" altLang="en-US" dirty="0"/>
              <a:t>은 다름</a:t>
            </a:r>
            <a:endParaRPr lang="en-US" altLang="ko-KR" dirty="0"/>
          </a:p>
          <a:p>
            <a:pPr lvl="1"/>
            <a:r>
              <a:rPr lang="ko-KR" altLang="en-US" dirty="0" err="1"/>
              <a:t>변수명을</a:t>
            </a:r>
            <a:r>
              <a:rPr lang="ko-KR" altLang="en-US" dirty="0"/>
              <a:t> 쓰고</a:t>
            </a:r>
            <a:r>
              <a:rPr lang="en-US" altLang="ko-KR" dirty="0"/>
              <a:t>, </a:t>
            </a:r>
            <a:r>
              <a:rPr lang="ko-KR" altLang="en-US" dirty="0"/>
              <a:t>메소드를 사용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ko-KR" altLang="en-US" dirty="0"/>
              <a:t> 문법 </a:t>
            </a:r>
            <a:r>
              <a:rPr lang="en-US" altLang="ko-KR" dirty="0">
                <a:solidFill>
                  <a:srgbClr val="FF0000"/>
                </a:solidFill>
              </a:rPr>
              <a:t>.upper() 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문자를 대문자로 변환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312022" y="4546572"/>
            <a:ext cx="3885011" cy="144086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5212" y="4664583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'banana'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word.upper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BANANA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0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operator </a:t>
            </a:r>
            <a:endParaRPr lang="ko-KR" altLang="en-US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907607" y="1708332"/>
            <a:ext cx="2668970" cy="200714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8679" y="1880731"/>
            <a:ext cx="28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it-IT" altLang="ko-KR" sz="1600" dirty="0">
                <a:latin typeface="+mn-lt"/>
              </a:rPr>
              <a:t>&gt;&gt;&gt; 'a' in 'banana'</a:t>
            </a:r>
          </a:p>
          <a:p>
            <a:r>
              <a:rPr lang="it-IT" altLang="ko-KR" sz="1600" dirty="0">
                <a:latin typeface="+mn-lt"/>
              </a:rPr>
              <a:t>True</a:t>
            </a:r>
          </a:p>
          <a:p>
            <a:r>
              <a:rPr lang="it-IT" altLang="ko-KR" sz="1600" dirty="0">
                <a:latin typeface="+mn-lt"/>
              </a:rPr>
              <a:t>&gt;&gt;&gt; 'seed' in 'banana'</a:t>
            </a:r>
          </a:p>
          <a:p>
            <a:r>
              <a:rPr lang="it-IT" altLang="ko-KR" sz="1600" dirty="0">
                <a:latin typeface="+mn-lt"/>
              </a:rPr>
              <a:t>False</a:t>
            </a:r>
          </a:p>
          <a:p>
            <a:r>
              <a:rPr lang="it-IT" altLang="ko-KR" sz="1600" dirty="0">
                <a:latin typeface="+mn-lt"/>
              </a:rPr>
              <a:t>&gt;&gt;&gt; ‘ana’ in ‘banana’</a:t>
            </a:r>
          </a:p>
          <a:p>
            <a:r>
              <a:rPr lang="it-IT" altLang="ko-KR" sz="1600" dirty="0">
                <a:latin typeface="+mn-lt"/>
              </a:rPr>
              <a:t>True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07608" y="3905516"/>
            <a:ext cx="3191676" cy="23987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8679" y="4047829"/>
            <a:ext cx="3191677" cy="2144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함수 사용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in_both</a:t>
            </a:r>
            <a:r>
              <a:rPr lang="en-US" altLang="ko-KR" sz="1600" dirty="0">
                <a:latin typeface="+mn-lt"/>
              </a:rPr>
              <a:t>(word1, word2) :</a:t>
            </a:r>
          </a:p>
          <a:p>
            <a:r>
              <a:rPr lang="en-US" altLang="ko-KR" sz="1600" dirty="0">
                <a:latin typeface="+mn-lt"/>
              </a:rPr>
              <a:t>    for letter in word1 :</a:t>
            </a:r>
          </a:p>
          <a:p>
            <a:r>
              <a:rPr lang="en-US" altLang="ko-KR" sz="1600" dirty="0">
                <a:latin typeface="+mn-lt"/>
              </a:rPr>
              <a:t>        if letter in word2 :</a:t>
            </a:r>
          </a:p>
          <a:p>
            <a:r>
              <a:rPr lang="en-US" altLang="ko-KR" sz="1600" dirty="0">
                <a:latin typeface="+mn-lt"/>
              </a:rPr>
              <a:t>            print(letter)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in_both</a:t>
            </a:r>
            <a:r>
              <a:rPr lang="en-US" altLang="ko-KR" sz="1600" dirty="0">
                <a:latin typeface="+mn-lt"/>
              </a:rPr>
              <a:t>('apples', 'oranges')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55" y="4728104"/>
            <a:ext cx="3991420" cy="14639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3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operator </a:t>
            </a:r>
            <a:r>
              <a:rPr lang="ko-KR" altLang="en-US" dirty="0"/>
              <a:t>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B026425-367C-1E43-BA5E-5C84FFBF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25625"/>
            <a:ext cx="6073707" cy="24498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C563-1F8D-6B4C-AFEA-6FA8448A10F9}"/>
              </a:ext>
            </a:extLst>
          </p:cNvPr>
          <p:cNvSpPr txBox="1"/>
          <p:nvPr/>
        </p:nvSpPr>
        <p:spPr>
          <a:xfrm>
            <a:off x="719721" y="1967938"/>
            <a:ext cx="617719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fruits1=['apple', 'banana', 'lemon', 'grape', 'strawberry']</a:t>
            </a:r>
          </a:p>
          <a:p>
            <a:r>
              <a:rPr lang="en-US" altLang="ko-KR" sz="1600" dirty="0">
                <a:latin typeface="+mn-lt"/>
              </a:rPr>
              <a:t>fruits2=['cherry', '</a:t>
            </a:r>
            <a:r>
              <a:rPr lang="en-US" altLang="ko-KR" sz="1600" dirty="0" err="1">
                <a:latin typeface="+mn-lt"/>
              </a:rPr>
              <a:t>watermelon','lemon</a:t>
            </a:r>
            <a:r>
              <a:rPr lang="en-US" altLang="ko-KR" sz="1600" dirty="0">
                <a:latin typeface="+mn-lt"/>
              </a:rPr>
              <a:t>', 'melon’]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fruit in fruits2:</a:t>
            </a:r>
          </a:p>
          <a:p>
            <a:r>
              <a:rPr lang="en-US" altLang="ko-KR" sz="1600" dirty="0">
                <a:latin typeface="+mn-lt"/>
              </a:rPr>
              <a:t>    if fruit in fruits1:</a:t>
            </a:r>
          </a:p>
          <a:p>
            <a:r>
              <a:rPr lang="en-US" altLang="ko-KR" sz="1600" dirty="0">
                <a:latin typeface="+mn-lt"/>
              </a:rPr>
              <a:t>        print(</a:t>
            </a:r>
            <a:r>
              <a:rPr lang="en-US" altLang="ko-KR" sz="1600" dirty="0" err="1">
                <a:latin typeface="+mn-lt"/>
              </a:rPr>
              <a:t>fruit,"is</a:t>
            </a:r>
            <a:r>
              <a:rPr lang="en-US" altLang="ko-KR" sz="1600" dirty="0">
                <a:latin typeface="+mn-lt"/>
              </a:rPr>
              <a:t> in","fruits1")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68BE0-B22C-D846-BCC5-3F8051C6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08" y="4007140"/>
            <a:ext cx="3554550" cy="616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지원하는 다양한 </a:t>
            </a:r>
            <a:r>
              <a:rPr lang="ko-KR" altLang="en-US" dirty="0" err="1"/>
              <a:t>메소드를</a:t>
            </a:r>
            <a:r>
              <a:rPr lang="ko-KR" altLang="en-US" dirty="0"/>
              <a:t> 알기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메소드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20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.find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42CF717-9A41-9B43-B546-2093E46C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825625"/>
            <a:ext cx="3832139" cy="452574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B3710-80EF-AC4A-9250-AB312B08E181}"/>
              </a:ext>
            </a:extLst>
          </p:cNvPr>
          <p:cNvSpPr txBox="1"/>
          <p:nvPr/>
        </p:nvSpPr>
        <p:spPr>
          <a:xfrm>
            <a:off x="1040930" y="1964725"/>
            <a:ext cx="27783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>
                <a:ea typeface="Malgun Gothic" panose="020B0503020000020004" pitchFamily="34" charset="-127"/>
              </a:rPr>
              <a:t>s = 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abcd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cdef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 def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gh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('d')==-1: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('d'))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('f')==-1: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('f'))</a:t>
            </a:r>
          </a:p>
          <a:p>
            <a:endParaRPr kumimoji="1" lang="en" altLang="ko-Kore-KR" sz="1600" dirty="0">
              <a:ea typeface="Malgun Gothic" panose="020B0503020000020004" pitchFamily="34" charset="-127"/>
            </a:endParaRP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if 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i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')==-1: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print("</a:t>
            </a:r>
            <a:r>
              <a:rPr kumimoji="1" lang="ko-KR" altLang="en-US" sz="1600" dirty="0">
                <a:ea typeface="Malgun Gothic" panose="020B0503020000020004" pitchFamily="34" charset="-127"/>
              </a:rPr>
              <a:t>찾는 문자가 없음</a:t>
            </a:r>
            <a:r>
              <a:rPr kumimoji="1" lang="en-US" altLang="ko-KR" sz="1600" dirty="0">
                <a:ea typeface="Malgun Gothic" panose="020B0503020000020004" pitchFamily="34" charset="-127"/>
              </a:rPr>
              <a:t>")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else: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   print(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s.find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('</a:t>
            </a:r>
            <a:r>
              <a:rPr kumimoji="1" lang="en" altLang="ko-Kore-KR" sz="1600" dirty="0" err="1">
                <a:ea typeface="Malgun Gothic" panose="020B0503020000020004" pitchFamily="34" charset="-127"/>
              </a:rPr>
              <a:t>i</a:t>
            </a:r>
            <a:r>
              <a:rPr kumimoji="1" lang="en" altLang="ko-Kore-KR" sz="1600" dirty="0">
                <a:ea typeface="Malgun Gothic" panose="020B0503020000020004" pitchFamily="34" charset="-127"/>
              </a:rPr>
              <a:t>'))</a:t>
            </a:r>
          </a:p>
          <a:p>
            <a:r>
              <a:rPr kumimoji="1" lang="en" altLang="ko-Kore-KR" sz="1600" dirty="0">
                <a:ea typeface="Malgun Gothic" panose="020B0503020000020004" pitchFamily="34" charset="-127"/>
              </a:rPr>
              <a:t> </a:t>
            </a:r>
            <a:endParaRPr kumimoji="1" lang="ko-Kore-KR" altLang="en-US" sz="1600" dirty="0">
              <a:ea typeface="Malgun Gothic" panose="020B0503020000020004" pitchFamily="34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FE759C6-6AAB-E04F-8C92-3C3A5E94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27" y="4370747"/>
            <a:ext cx="1800265" cy="10661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6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25466"/>
              </p:ext>
            </p:extLst>
          </p:nvPr>
        </p:nvGraphicFramePr>
        <p:xfrm>
          <a:off x="484710" y="1853248"/>
          <a:ext cx="8390964" cy="432166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.capitalize()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kern="1200" dirty="0"/>
                        <a:t>첫 글자만 대문자로 바꾼다</a:t>
                      </a:r>
                      <a:endParaRPr kumimoji="0"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effectLst/>
                        </a:rPr>
                        <a:t>.</a:t>
                      </a:r>
                      <a:r>
                        <a:rPr lang="en-US" altLang="ko-KR" sz="1400" b="0" dirty="0" err="1">
                          <a:effectLst/>
                        </a:rPr>
                        <a:t>isupper</a:t>
                      </a:r>
                      <a:r>
                        <a:rPr lang="en-US" altLang="ko-KR" sz="1400" b="0" dirty="0">
                          <a:effectLst/>
                        </a:rPr>
                        <a:t>()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모든 요소가 대문자이면 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아니면 거짓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.count()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kern="1200" dirty="0"/>
                        <a:t>지정 구간에서 글자수를 센다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.join()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리스트를 문자열을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.find()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찾는 문자 또는 문자열이 시작하는 첨자를 찾아준다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.lower()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소문자로 바꾼다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isalpha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ko-KR" altLang="en-US" sz="1400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알파벳이면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.replace(old, new</a:t>
                      </a:r>
                      <a:r>
                        <a:rPr lang="en-US" altLang="ko-KR" sz="1400" baseline="0" dirty="0"/>
                        <a:t> [,count])</a:t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/>
                        <a:t>다른 문자열로 바꿔준다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31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isdigit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요소가 숫자이면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.split()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문자열을 리스트로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islower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소문자이면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</a:t>
                      </a:r>
                      <a:r>
                        <a:rPr lang="en-US" altLang="ko-KR" sz="1400" dirty="0" err="1"/>
                        <a:t>swapcase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ffectLst/>
                        </a:rPr>
                        <a:t>대문자는 소문자로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소문자는 대문자로 바꾼다</a:t>
                      </a:r>
                      <a:endParaRPr lang="en-US" alt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isspace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공백이면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.upper()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대문자로 바꾼다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3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문자열 </a:t>
            </a:r>
            <a:r>
              <a:rPr lang="ko-KR" altLang="en-US" dirty="0" err="1"/>
              <a:t>메소드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.count()</a:t>
            </a:r>
          </a:p>
          <a:p>
            <a:pPr lvl="1"/>
            <a:r>
              <a:rPr lang="en-US" altLang="ko-KR" dirty="0"/>
              <a:t>.find()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isupper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swapcase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7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_01_03 string methods</a:t>
            </a:r>
            <a:r>
              <a:rPr lang="ko-KR" altLang="en-US" dirty="0"/>
              <a:t>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2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35563"/>
              </p:ext>
            </p:extLst>
          </p:nvPr>
        </p:nvGraphicFramePr>
        <p:xfrm>
          <a:off x="444100" y="1700053"/>
          <a:ext cx="8390964" cy="447690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.capitalize()</a:t>
                      </a:r>
                      <a:endParaRPr lang="en-US" altLang="ko-KR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kern="1200" dirty="0"/>
                        <a:t>첫 글자만 대문자로 바꾼다</a:t>
                      </a:r>
                      <a:endParaRPr kumimoji="0" lang="en-US" altLang="ko-KR" sz="14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effectLst/>
                        </a:rPr>
                        <a:t>.</a:t>
                      </a:r>
                      <a:r>
                        <a:rPr lang="en-US" altLang="ko-KR" sz="1400" b="0" dirty="0" err="1">
                          <a:effectLst/>
                        </a:rPr>
                        <a:t>isupper</a:t>
                      </a:r>
                      <a:r>
                        <a:rPr lang="en-US" altLang="ko-KR" sz="1400" b="0" dirty="0">
                          <a:effectLst/>
                        </a:rPr>
                        <a:t>()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/>
                        <a:t>모든 요소가 대문자이면 참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/>
                        <a:t>아니면 거짓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.count()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ko-KR" altLang="en-US" sz="1400" kern="1200" dirty="0"/>
                        <a:t>지정 구간에서 글자수를 센다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.join()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리스트를 문자열을 변환한다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.find()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찾는 문자 또는 문자열이 시작하는 첨자를 찾아준다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.lower()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소문자로 바꾼다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isalpha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ko-KR" altLang="en-US" sz="1400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알파벳이면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.replace(old, new</a:t>
                      </a:r>
                      <a:r>
                        <a:rPr lang="en-US" altLang="ko-KR" sz="1400" baseline="0" dirty="0"/>
                        <a:t> [,count])</a:t>
                      </a:r>
                      <a:br>
                        <a:rPr lang="en-US" altLang="ko-KR" sz="1400" baseline="0" dirty="0"/>
                      </a:br>
                      <a:r>
                        <a:rPr lang="ko-KR" altLang="en-US" sz="1400" baseline="0" dirty="0"/>
                        <a:t>다른 문자열로 바꿔준다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</a:t>
                      </a:r>
                      <a:r>
                        <a:rPr kumimoji="0" lang="en-US" altLang="ko-KR" sz="1400" kern="1200" dirty="0" err="1">
                          <a:effectLst/>
                        </a:rPr>
                        <a:t>isdigit</a:t>
                      </a:r>
                      <a:r>
                        <a:rPr kumimoji="0" lang="en-US" altLang="ko-KR" sz="1400" kern="1200" dirty="0">
                          <a:effectLst/>
                        </a:rPr>
                        <a:t>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모든 요소가 숫자이면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.split()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문자열을 리스트로 변환한다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islower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소문자이면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</a:t>
                      </a:r>
                      <a:r>
                        <a:rPr lang="en-US" altLang="ko-KR" sz="1400" dirty="0" err="1"/>
                        <a:t>swapcase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effectLst/>
                        </a:rPr>
                        <a:t>대문자는 소문자로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소문자는 대문자로 바꾼다</a:t>
                      </a:r>
                      <a:endParaRPr lang="en-US" alt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ffectLst/>
                        </a:rPr>
                        <a:t>.</a:t>
                      </a:r>
                      <a:r>
                        <a:rPr lang="en-US" altLang="ko-KR" sz="1400" dirty="0" err="1">
                          <a:effectLst/>
                        </a:rPr>
                        <a:t>isspace</a:t>
                      </a:r>
                      <a:r>
                        <a:rPr lang="en-US" altLang="ko-KR" sz="1400" dirty="0">
                          <a:effectLst/>
                        </a:rPr>
                        <a:t>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모든 요소가 공백이면 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아니면 거짓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.upper()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대문자로 바꾼다</a:t>
                      </a:r>
                    </a:p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String Methods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.capitalize()</a:t>
            </a:r>
            <a:endParaRPr lang="ko-KR" altLang="en-US" sz="40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B376DDF-9169-4D49-9056-B4079536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첫 글자만 대문자로 바꿈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250946" y="2515911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3669" y="2673373"/>
            <a:ext cx="3989184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’</a:t>
            </a:r>
            <a:r>
              <a:rPr lang="en-US" altLang="ko-KR" sz="1600" dirty="0" err="1">
                <a:latin typeface="+mn-lt"/>
              </a:rPr>
              <a:t>abcd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word.capitalize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</a:t>
            </a:r>
            <a:r>
              <a:rPr lang="en-US" altLang="ko-KR" sz="1600" dirty="0" err="1">
                <a:latin typeface="+mn-lt"/>
              </a:rPr>
              <a:t>new_word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 err="1">
                <a:latin typeface="+mn-lt"/>
              </a:rPr>
              <a:t>Abcd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.count()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F826D03B-F2DB-8045-8760-8E532426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내부에 특정 문자가 몇개 포함되어 있는지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.count(‘</a:t>
            </a:r>
            <a:r>
              <a:rPr lang="ko-KR" altLang="en-US" dirty="0" err="1"/>
              <a:t>특정문자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ko-KR" altLang="en-US" dirty="0" err="1"/>
              <a:t>시작위치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마지막위치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168374" y="3674018"/>
            <a:ext cx="3989184" cy="21318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59735" y="3819310"/>
            <a:ext cx="3989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‘</a:t>
            </a:r>
            <a:r>
              <a:rPr lang="en-US" altLang="ko-KR" sz="1600" dirty="0" err="1">
                <a:latin typeface="+mn-lt"/>
              </a:rPr>
              <a:t>helloWorld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word.count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(‘o’)</a:t>
            </a:r>
          </a:p>
          <a:p>
            <a:r>
              <a:rPr lang="en-US" altLang="ko-KR" sz="1600" dirty="0">
                <a:latin typeface="+mn-lt"/>
              </a:rPr>
              <a:t>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word.count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(‘o’, 1, 3)</a:t>
            </a:r>
          </a:p>
          <a:p>
            <a:r>
              <a:rPr lang="en-US" altLang="ko-KR" sz="1600" dirty="0">
                <a:latin typeface="+mn-lt"/>
              </a:rPr>
              <a:t>0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0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.find()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문자열 내에 존재하는 문자를 찾음</a:t>
            </a:r>
            <a:endParaRPr lang="en-US" altLang="ko-KR" dirty="0"/>
          </a:p>
          <a:p>
            <a:r>
              <a:rPr lang="ko-KR" altLang="en-US" dirty="0"/>
              <a:t>찾는</a:t>
            </a:r>
            <a:r>
              <a:rPr lang="en-US" altLang="ko-KR" dirty="0"/>
              <a:t> </a:t>
            </a:r>
            <a:r>
              <a:rPr lang="ko-KR" altLang="en-US" dirty="0"/>
              <a:t>문자가 존재하는 위치</a:t>
            </a:r>
            <a:r>
              <a:rPr lang="en-US" altLang="ko-KR" dirty="0"/>
              <a:t>(index)</a:t>
            </a:r>
            <a:r>
              <a:rPr lang="ko-KR" altLang="en-US" dirty="0" err="1"/>
              <a:t>를</a:t>
            </a:r>
            <a:r>
              <a:rPr lang="ko-KR" altLang="en-US" dirty="0"/>
              <a:t> 알려줌</a:t>
            </a:r>
          </a:p>
          <a:p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2883884"/>
            <a:ext cx="8021864" cy="314289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037" y="2998521"/>
            <a:ext cx="782308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word = 'banana'</a:t>
            </a:r>
          </a:p>
          <a:p>
            <a:r>
              <a:rPr lang="en-US" altLang="ko-KR" sz="1600" dirty="0">
                <a:latin typeface="+mn-lt"/>
              </a:rPr>
              <a:t>&gt;&gt;&gt; index =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word.find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('a')</a:t>
            </a:r>
          </a:p>
          <a:p>
            <a:r>
              <a:rPr lang="en-US" altLang="ko-KR" sz="1600" dirty="0">
                <a:latin typeface="+mn-lt"/>
              </a:rPr>
              <a:t>&gt;&gt;&gt; print(index)</a:t>
            </a:r>
          </a:p>
          <a:p>
            <a:r>
              <a:rPr lang="en-US" altLang="ko-KR" sz="1600" dirty="0">
                <a:latin typeface="+mn-lt"/>
              </a:rPr>
              <a:t>1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word.find</a:t>
            </a:r>
            <a:r>
              <a:rPr lang="en-US" altLang="ko-KR" sz="1600" dirty="0">
                <a:latin typeface="+mn-lt"/>
              </a:rPr>
              <a:t>('</a:t>
            </a:r>
            <a:r>
              <a:rPr lang="en-US" altLang="ko-KR" sz="1600" dirty="0" err="1">
                <a:latin typeface="+mn-lt"/>
              </a:rPr>
              <a:t>na</a:t>
            </a:r>
            <a:r>
              <a:rPr lang="en-US" altLang="ko-KR" sz="1600" dirty="0">
                <a:latin typeface="+mn-lt"/>
              </a:rPr>
              <a:t>')</a:t>
            </a:r>
          </a:p>
          <a:p>
            <a:r>
              <a:rPr lang="en-US" altLang="ko-KR" sz="1600" dirty="0">
                <a:latin typeface="+mn-lt"/>
              </a:rPr>
              <a:t>2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word.find</a:t>
            </a:r>
            <a:r>
              <a:rPr lang="en-US" altLang="ko-KR" sz="1600" dirty="0">
                <a:latin typeface="+mn-lt"/>
              </a:rPr>
              <a:t>('</a:t>
            </a:r>
            <a:r>
              <a:rPr lang="en-US" altLang="ko-KR" sz="1600" dirty="0" err="1">
                <a:latin typeface="+mn-lt"/>
              </a:rPr>
              <a:t>na</a:t>
            </a:r>
            <a:r>
              <a:rPr lang="en-US" altLang="ko-KR" sz="1600" dirty="0">
                <a:latin typeface="+mn-lt"/>
              </a:rPr>
              <a:t>', 3)  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#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두번째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숫자는 찾기 시작하는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 number </a:t>
            </a:r>
          </a:p>
          <a:p>
            <a:r>
              <a:rPr lang="en-US" altLang="ko-KR" sz="1600" dirty="0">
                <a:latin typeface="+mn-lt"/>
              </a:rPr>
              <a:t>4</a:t>
            </a:r>
          </a:p>
          <a:p>
            <a:r>
              <a:rPr lang="en-US" altLang="ko-KR" sz="1600" dirty="0">
                <a:latin typeface="+mn-lt"/>
              </a:rPr>
              <a:t>&gt;&gt;&gt; name = 'bob'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name.find</a:t>
            </a:r>
            <a:r>
              <a:rPr lang="en-US" altLang="ko-KR" sz="1600" dirty="0">
                <a:latin typeface="+mn-lt"/>
              </a:rPr>
              <a:t>('b', 1, 2)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#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세번째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숫자는 어디까지 찾을지 지정하는 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 number</a:t>
            </a:r>
          </a:p>
          <a:p>
            <a:r>
              <a:rPr lang="en-US" altLang="ko-KR" sz="1600" dirty="0">
                <a:latin typeface="+mn-lt"/>
              </a:rPr>
              <a:t>-1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String methods, .join(), .split()</a:t>
            </a:r>
            <a:endParaRPr lang="ko-KR" altLang="en-US" sz="40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E0AFAE4-8CE4-D441-BB8F-0D08E95C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en-US" altLang="ko-KR" dirty="0"/>
              <a:t>join() : </a:t>
            </a:r>
            <a:r>
              <a:rPr lang="ko-KR" altLang="en-US" dirty="0"/>
              <a:t>문자열을 합쳐 줌</a:t>
            </a:r>
            <a:endParaRPr lang="en-US" altLang="ko-KR" dirty="0"/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나누어 리스트로 만들어 줌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897964" y="2980335"/>
            <a:ext cx="5067039" cy="315866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33982" y="3282734"/>
            <a:ext cx="471428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" altLang="ko-Kore-KR" sz="1600" dirty="0">
                <a:latin typeface="+mn-lt"/>
              </a:rPr>
              <a:t>a = [‘</a:t>
            </a:r>
            <a:r>
              <a:rPr lang="en-US" altLang="ko-KR" sz="1600" dirty="0">
                <a:latin typeface="+mn-lt"/>
              </a:rPr>
              <a:t>1</a:t>
            </a:r>
            <a:r>
              <a:rPr lang="en" altLang="ko-Kore-KR" sz="1600" dirty="0">
                <a:latin typeface="+mn-lt"/>
              </a:rPr>
              <a:t>', ’</a:t>
            </a:r>
            <a:r>
              <a:rPr lang="en-US" altLang="ko-KR" sz="1600" dirty="0">
                <a:latin typeface="+mn-lt"/>
              </a:rPr>
              <a:t>2</a:t>
            </a:r>
            <a:r>
              <a:rPr lang="en" altLang="ko-Kore-KR" sz="1600" dirty="0">
                <a:latin typeface="+mn-lt"/>
              </a:rPr>
              <a:t>’, ’</a:t>
            </a:r>
            <a:r>
              <a:rPr lang="en-US" altLang="ko-Kore-KR" sz="1600" dirty="0">
                <a:latin typeface="+mn-lt"/>
              </a:rPr>
              <a:t>h</a:t>
            </a:r>
            <a:r>
              <a:rPr lang="en" altLang="ko-Kore-KR" sz="1600" dirty="0">
                <a:latin typeface="+mn-lt"/>
              </a:rPr>
              <a:t>', ’a', ’n', ’d', ’o’, ‘n’, ‘g’]</a:t>
            </a:r>
          </a:p>
          <a:p>
            <a:r>
              <a:rPr lang="en" altLang="ko-Kore-KR" sz="1600" dirty="0">
                <a:latin typeface="+mn-lt"/>
              </a:rPr>
              <a:t>&gt;&gt;&gt; result1 =</a:t>
            </a:r>
            <a:r>
              <a:rPr lang="en" altLang="ko-Kore-KR" sz="1600">
                <a:latin typeface="+mn-lt"/>
              </a:rPr>
              <a:t> ’ ‘</a:t>
            </a:r>
            <a:r>
              <a:rPr lang="en" altLang="ko-Kore-KR" sz="1600">
                <a:solidFill>
                  <a:schemeClr val="accent2"/>
                </a:solidFill>
                <a:latin typeface="+mn-lt"/>
              </a:rPr>
              <a:t>.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join(a)</a:t>
            </a:r>
          </a:p>
          <a:p>
            <a:r>
              <a:rPr lang="en" altLang="ko-Kore-KR" sz="1600" dirty="0">
                <a:latin typeface="+mn-lt"/>
              </a:rPr>
              <a:t>&gt;&gt;&gt; print(result1)</a:t>
            </a:r>
          </a:p>
          <a:p>
            <a:r>
              <a:rPr lang="en" altLang="ko-Kore-KR" sz="1600" dirty="0">
                <a:latin typeface="+mn-lt"/>
              </a:rPr>
              <a:t>12handong</a:t>
            </a:r>
          </a:p>
          <a:p>
            <a:r>
              <a:rPr lang="en" altLang="ko-Kore-KR" sz="1600" dirty="0">
                <a:latin typeface="+mn-lt"/>
              </a:rPr>
              <a:t> </a:t>
            </a:r>
          </a:p>
          <a:p>
            <a:r>
              <a:rPr lang="en" altLang="ko-Kore-KR" sz="1600" dirty="0">
                <a:latin typeface="+mn-lt"/>
              </a:rPr>
              <a:t>&gt;&gt;&gt; result2 = </a:t>
            </a:r>
            <a:r>
              <a:rPr lang="en" altLang="ko-Kore-KR" sz="1600" dirty="0">
                <a:solidFill>
                  <a:schemeClr val="accent2"/>
                </a:solidFill>
                <a:latin typeface="+mn-lt"/>
              </a:rPr>
              <a:t>result1.split()</a:t>
            </a:r>
          </a:p>
          <a:p>
            <a:r>
              <a:rPr lang="en" altLang="ko-Kore-KR" sz="1600" dirty="0">
                <a:latin typeface="+mn-lt"/>
              </a:rPr>
              <a:t>&gt;&gt;&gt; print(result2)</a:t>
            </a:r>
          </a:p>
          <a:p>
            <a:r>
              <a:rPr lang="en" altLang="ko-Kore-KR" sz="1600" dirty="0">
                <a:latin typeface="+mn-lt"/>
              </a:rPr>
              <a:t>[‘</a:t>
            </a:r>
            <a:r>
              <a:rPr lang="en-US" altLang="ko-KR" sz="1600" dirty="0">
                <a:latin typeface="+mn-lt"/>
              </a:rPr>
              <a:t>1</a:t>
            </a:r>
            <a:r>
              <a:rPr lang="en" altLang="ko-Kore-KR" sz="1600" dirty="0">
                <a:latin typeface="+mn-lt"/>
              </a:rPr>
              <a:t>', ’</a:t>
            </a:r>
            <a:r>
              <a:rPr lang="en-US" altLang="ko-KR" sz="1600" dirty="0">
                <a:latin typeface="+mn-lt"/>
              </a:rPr>
              <a:t>2</a:t>
            </a:r>
            <a:r>
              <a:rPr lang="en" altLang="ko-Kore-KR" sz="1600" dirty="0">
                <a:latin typeface="+mn-lt"/>
              </a:rPr>
              <a:t>’, ’</a:t>
            </a:r>
            <a:r>
              <a:rPr lang="en-US" altLang="ko-Kore-KR" sz="1600" dirty="0">
                <a:latin typeface="+mn-lt"/>
              </a:rPr>
              <a:t>h</a:t>
            </a:r>
            <a:r>
              <a:rPr lang="en" altLang="ko-Kore-KR" sz="1600" dirty="0">
                <a:latin typeface="+mn-lt"/>
              </a:rPr>
              <a:t>', ’a', ’n', ’d', ’o’, ‘n’, ‘g’]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isalpha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3B7670A-7B34-9949-8C95-AAA469A4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1115799"/>
          </a:xfrm>
        </p:spPr>
        <p:txBody>
          <a:bodyPr/>
          <a:lstStyle/>
          <a:p>
            <a:r>
              <a:rPr lang="ko-KR" altLang="en-US" dirty="0"/>
              <a:t>모든 요소가 알파벳이면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4639582" y="1579479"/>
            <a:ext cx="3525858" cy="511927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5270" y="1671947"/>
            <a:ext cx="3989184" cy="599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" altLang="ko-Kore-KR" dirty="0">
                <a:latin typeface="+mn-lt"/>
              </a:rPr>
              <a:t>a = 'A12’</a:t>
            </a:r>
          </a:p>
          <a:p>
            <a:r>
              <a:rPr lang="en" altLang="ko-Kore-KR" dirty="0">
                <a:latin typeface="+mn-lt"/>
              </a:rPr>
              <a:t>&gt;&gt;&gt;  b = ’AB C’</a:t>
            </a:r>
          </a:p>
          <a:p>
            <a:r>
              <a:rPr lang="en" altLang="ko-Kore-KR" dirty="0">
                <a:latin typeface="+mn-lt"/>
              </a:rPr>
              <a:t>&gt;&gt;&gt;  c = ’123’</a:t>
            </a:r>
          </a:p>
          <a:p>
            <a:r>
              <a:rPr lang="en" altLang="ko-Kore-KR" dirty="0">
                <a:latin typeface="+mn-lt"/>
              </a:rPr>
              <a:t> &gt;&gt;&gt; for char in a:</a:t>
            </a:r>
          </a:p>
          <a:p>
            <a:r>
              <a:rPr lang="en" altLang="ko-Kore-KR" dirty="0">
                <a:latin typeface="+mn-lt"/>
              </a:rPr>
              <a:t>     	 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-US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-US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latin typeface="+mn-lt"/>
              </a:rPr>
              <a:t>&gt;&gt;&gt; for char in b:</a:t>
            </a:r>
          </a:p>
          <a:p>
            <a:r>
              <a:rPr lang="en" altLang="ko-Kore-KR" dirty="0">
                <a:latin typeface="+mn-lt"/>
              </a:rPr>
              <a:t>     	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latin typeface="+mn-lt"/>
              </a:rPr>
              <a:t>&gt;&gt;&gt; for char in c:</a:t>
            </a:r>
          </a:p>
          <a:p>
            <a:r>
              <a:rPr lang="en" altLang="ko-Kore-KR" dirty="0">
                <a:latin typeface="+mn-lt"/>
              </a:rPr>
              <a:t>     	   print(char.isalpha())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endParaRPr lang="en" altLang="ko-Kore-KR" dirty="0">
              <a:latin typeface="+mn-lt"/>
            </a:endParaRPr>
          </a:p>
          <a:p>
            <a:r>
              <a:rPr lang="en" altLang="ko-Kore-KR" dirty="0">
                <a:latin typeface="+mn-lt"/>
              </a:rPr>
              <a:t> </a:t>
            </a:r>
          </a:p>
          <a:p>
            <a:r>
              <a:rPr lang="en" altLang="ko-Kore-KR" dirty="0">
                <a:latin typeface="+mn-lt"/>
              </a:rPr>
              <a:t> </a:t>
            </a:r>
          </a:p>
          <a:p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7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methods, .</a:t>
            </a:r>
            <a:r>
              <a:rPr lang="en-US" altLang="ko-KR" dirty="0" err="1"/>
              <a:t>isdigit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F9450F6-EEAC-EC43-A2F0-0BB3A99D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4462334" cy="777878"/>
          </a:xfrm>
        </p:spPr>
        <p:txBody>
          <a:bodyPr/>
          <a:lstStyle/>
          <a:p>
            <a:r>
              <a:rPr lang="ko-KR" altLang="en-US" dirty="0"/>
              <a:t>모든 요소가 </a:t>
            </a:r>
            <a:r>
              <a:rPr lang="ko-KR" altLang="en-US" dirty="0" err="1"/>
              <a:t>숫자면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3926835" y="1661064"/>
            <a:ext cx="3445125" cy="505823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10664" y="1707450"/>
            <a:ext cx="398918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dirty="0">
                <a:latin typeface="+mn-lt"/>
              </a:rPr>
              <a:t>&gt;&gt;&gt; a = '010-1234’ </a:t>
            </a:r>
          </a:p>
          <a:p>
            <a:r>
              <a:rPr lang="en" altLang="ko-Kore-KR" dirty="0">
                <a:latin typeface="+mn-lt"/>
              </a:rPr>
              <a:t>&gt;&gt;&gt; b = ”a1f3”</a:t>
            </a:r>
          </a:p>
          <a:p>
            <a:r>
              <a:rPr lang="en" altLang="ko-Kore-KR" dirty="0">
                <a:latin typeface="+mn-lt"/>
              </a:rPr>
              <a:t>&gt;&gt;&gt; for char in a:</a:t>
            </a:r>
          </a:p>
          <a:p>
            <a:r>
              <a:rPr lang="en" altLang="ko-Kore-KR" dirty="0">
                <a:latin typeface="+mn-lt"/>
              </a:rPr>
              <a:t>     	print(</a:t>
            </a:r>
            <a:r>
              <a:rPr lang="en" altLang="ko-Kore-KR" dirty="0" err="1">
                <a:latin typeface="+mn-lt"/>
              </a:rPr>
              <a:t>char.isdigit</a:t>
            </a:r>
            <a:r>
              <a:rPr lang="en" altLang="ko-Kore-KR" dirty="0">
                <a:latin typeface="+mn-lt"/>
              </a:rPr>
              <a:t>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endParaRPr lang="en" altLang="ko-Kore-KR" dirty="0">
              <a:solidFill>
                <a:schemeClr val="accent2"/>
              </a:solidFill>
              <a:latin typeface="+mn-lt"/>
            </a:endParaRPr>
          </a:p>
          <a:p>
            <a:r>
              <a:rPr lang="en" altLang="ko-Kore-KR" dirty="0">
                <a:latin typeface="+mn-lt"/>
              </a:rPr>
              <a:t>&gt;&gt;&gt; for char in b:</a:t>
            </a:r>
          </a:p>
          <a:p>
            <a:r>
              <a:rPr lang="en" altLang="ko-Kore-KR" dirty="0">
                <a:latin typeface="+mn-lt"/>
              </a:rPr>
              <a:t>     	print(</a:t>
            </a:r>
            <a:r>
              <a:rPr lang="en" altLang="ko-Kore-KR" dirty="0" err="1">
                <a:latin typeface="+mn-lt"/>
              </a:rPr>
              <a:t>char.isdigit</a:t>
            </a:r>
            <a:r>
              <a:rPr lang="en" altLang="ko-Kore-KR" dirty="0">
                <a:latin typeface="+mn-lt"/>
              </a:rPr>
              <a:t>())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False</a:t>
            </a:r>
          </a:p>
          <a:p>
            <a:r>
              <a:rPr lang="en" altLang="ko-Kore-KR" dirty="0">
                <a:solidFill>
                  <a:schemeClr val="accent2"/>
                </a:solidFill>
                <a:latin typeface="+mn-lt"/>
              </a:rPr>
              <a:t>True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56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6265</TotalTime>
  <Words>1366</Words>
  <Application>Microsoft Office PowerPoint</Application>
  <PresentationFormat>화면 슬라이드 쇼(4:3)</PresentationFormat>
  <Paragraphs>320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맑은 고딕</vt:lpstr>
      <vt:lpstr>함초롬바탕</vt:lpstr>
      <vt:lpstr>Arial</vt:lpstr>
      <vt:lpstr>Century Gothic</vt:lpstr>
      <vt:lpstr>Wingdings 3</vt:lpstr>
      <vt:lpstr>이온</vt:lpstr>
      <vt:lpstr>string methods 이해 7주차_01_03</vt:lpstr>
      <vt:lpstr>학습목표</vt:lpstr>
      <vt:lpstr>String Methods</vt:lpstr>
      <vt:lpstr>String methods, .capitalize()</vt:lpstr>
      <vt:lpstr>String methods, .count()</vt:lpstr>
      <vt:lpstr>String methods, .find()</vt:lpstr>
      <vt:lpstr>String methods, .join(), .split()</vt:lpstr>
      <vt:lpstr>String methods, .isalpha()</vt:lpstr>
      <vt:lpstr>String methods, .isdigit()</vt:lpstr>
      <vt:lpstr>String methods, .islower(), .isupper()</vt:lpstr>
      <vt:lpstr>String methods, .islower()</vt:lpstr>
      <vt:lpstr>String methods, .isupper()</vt:lpstr>
      <vt:lpstr>String methods, .isspace()</vt:lpstr>
      <vt:lpstr>String methods, .lower()</vt:lpstr>
      <vt:lpstr>String methods, .replace()</vt:lpstr>
      <vt:lpstr>String methods, .swapcase()</vt:lpstr>
      <vt:lpstr>String methods, .upper()</vt:lpstr>
      <vt:lpstr>in operator </vt:lpstr>
      <vt:lpstr>in operator 예제</vt:lpstr>
      <vt:lpstr>.find 사용 예제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Kyungmi Kim</cp:lastModifiedBy>
  <cp:revision>478</cp:revision>
  <dcterms:created xsi:type="dcterms:W3CDTF">2015-11-07T02:06:58Z</dcterms:created>
  <dcterms:modified xsi:type="dcterms:W3CDTF">2023-11-15T00:09:06Z</dcterms:modified>
</cp:coreProperties>
</file>