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9"/>
  </p:notesMasterIdLst>
  <p:sldIdLst>
    <p:sldId id="844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52" r:id="rId10"/>
    <p:sldId id="853" r:id="rId11"/>
    <p:sldId id="854" r:id="rId12"/>
    <p:sldId id="855" r:id="rId13"/>
    <p:sldId id="856" r:id="rId14"/>
    <p:sldId id="857" r:id="rId15"/>
    <p:sldId id="858" r:id="rId16"/>
    <p:sldId id="859" r:id="rId17"/>
    <p:sldId id="8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6676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615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110B5-CEB5-4AA6-8B7A-420F7F66A30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CA3FE-4BF5-491D-A6C6-C13EC60AA73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53B73-B48E-41E8-B0C8-E5C6C59E01B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49447-8356-4665-B914-1C2F5C7E1AE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ECC36-484D-4FD8-BE58-3D8D8C89FA8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D2A6-589E-453A-9C74-67CD0C41594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193B3-46AF-41A0-BBCF-4395DE98135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2513-2E91-46F3-8366-02EFF05908A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F2C9-36AD-4B76-AE2A-EBB06C3F487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869D4-453D-4DC5-B80B-1B88AF169F8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78C23-E3C4-476E-999F-43A71860D9D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6A9C7-E5B2-4984-B966-D4267EE2204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7F1E8-8267-434E-9A32-CC50EB5868A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3E12-0120-40D6-8E29-201F9B0D171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3773E-8D0D-482D-993D-7042E0D329E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923D5-B793-4486-A424-7A4237DC0D6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8B41F-1631-4536-996D-E2F009230731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BF0235F-9D21-4899-A84F-1B03CC99EC1E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6114241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리스트 개요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0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7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1029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3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</a:t>
            </a:r>
            <a:r>
              <a:rPr lang="en-US" altLang="ko-KR" dirty="0"/>
              <a:t>slice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Slice</a:t>
            </a:r>
          </a:p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사용과 동일</a:t>
            </a:r>
            <a:endParaRPr lang="en-US" altLang="ko-KR" dirty="0"/>
          </a:p>
          <a:p>
            <a:r>
              <a:rPr lang="en-US" altLang="ko-KR" dirty="0"/>
              <a:t>index</a:t>
            </a:r>
            <a:r>
              <a:rPr lang="ko-KR" altLang="en-US" dirty="0"/>
              <a:t>를 사용하여</a:t>
            </a:r>
            <a:r>
              <a:rPr lang="en-US" altLang="ko-KR" dirty="0"/>
              <a:t>, </a:t>
            </a:r>
            <a:r>
              <a:rPr lang="ko-KR" altLang="en-US" dirty="0"/>
              <a:t>리스트 내의 아이템들을 일부 사용한다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List_fruit</a:t>
            </a:r>
            <a:r>
              <a:rPr lang="en-US" altLang="ko-KR" dirty="0"/>
              <a:t>[ :3]</a:t>
            </a:r>
          </a:p>
          <a:p>
            <a:r>
              <a:rPr lang="ko-KR" altLang="en-US" dirty="0"/>
              <a:t>문자열에서 사용하는 것과 동일</a:t>
            </a:r>
            <a:endParaRPr lang="en-US" altLang="ko-KR" dirty="0"/>
          </a:p>
          <a:p>
            <a:r>
              <a:rPr lang="ko-KR" altLang="en-US" dirty="0"/>
              <a:t>문자열이 아닌 리스트 형으로 </a:t>
            </a:r>
            <a:r>
              <a:rPr lang="ko-KR" altLang="en-US" dirty="0" err="1"/>
              <a:t>리턴된다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746660" y="1871095"/>
            <a:ext cx="3811713" cy="3342749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69641" y="2134656"/>
            <a:ext cx="3365750" cy="2133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#list slice</a:t>
            </a:r>
          </a:p>
          <a:p>
            <a:r>
              <a:rPr lang="en-US" altLang="ko-KR" sz="1600" dirty="0">
                <a:latin typeface="+mn-lt"/>
              </a:rPr>
              <a:t>&gt;&gt;&gt; t = ['a', 'b', 'c', 'd', 'e', 'f']</a:t>
            </a:r>
          </a:p>
          <a:p>
            <a:r>
              <a:rPr lang="en-US" altLang="ko-KR" sz="1600" dirty="0">
                <a:latin typeface="+mn-lt"/>
              </a:rPr>
              <a:t>&gt;&gt;&gt; t[1:3]</a:t>
            </a:r>
          </a:p>
          <a:p>
            <a:r>
              <a:rPr lang="en-US" altLang="ko-KR" sz="1600" dirty="0">
                <a:latin typeface="+mn-lt"/>
              </a:rPr>
              <a:t>['b', 'c']</a:t>
            </a:r>
          </a:p>
          <a:p>
            <a:r>
              <a:rPr lang="en-US" altLang="ko-KR" sz="1600" dirty="0">
                <a:latin typeface="+mn-lt"/>
              </a:rPr>
              <a:t>&gt;&gt;&gt; t[:4]</a:t>
            </a:r>
          </a:p>
          <a:p>
            <a:r>
              <a:rPr lang="en-US" altLang="ko-KR" sz="1600" dirty="0">
                <a:latin typeface="+mn-lt"/>
              </a:rPr>
              <a:t>['a', 'b', 'c', 'd']</a:t>
            </a:r>
          </a:p>
          <a:p>
            <a:r>
              <a:rPr lang="en-US" altLang="ko-KR" sz="1600" dirty="0">
                <a:latin typeface="+mn-lt"/>
              </a:rPr>
              <a:t>&gt;&gt;&gt; t[3:]</a:t>
            </a:r>
          </a:p>
          <a:p>
            <a:r>
              <a:rPr lang="en-US" altLang="ko-KR" sz="1600" dirty="0">
                <a:latin typeface="+mn-lt"/>
              </a:rPr>
              <a:t>['d', 'e', 'f'] </a:t>
            </a: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074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</a:t>
            </a:r>
            <a:r>
              <a:rPr lang="en-US" altLang="ko-KR" dirty="0"/>
              <a:t> </a:t>
            </a:r>
            <a:r>
              <a:rPr lang="ko-KR" altLang="en-US" dirty="0"/>
              <a:t>생성하는 </a:t>
            </a:r>
            <a:r>
              <a:rPr lang="en-US" altLang="ko-KR" dirty="0"/>
              <a:t>List</a:t>
            </a:r>
            <a:r>
              <a:rPr lang="ko-KR" altLang="en-US" dirty="0"/>
              <a:t>의 </a:t>
            </a:r>
            <a:r>
              <a:rPr lang="en-US" altLang="ko-KR" dirty="0"/>
              <a:t>item </a:t>
            </a:r>
            <a:r>
              <a:rPr lang="ko-KR" altLang="en-US" dirty="0"/>
              <a:t>수를 입력 받는다</a:t>
            </a:r>
          </a:p>
          <a:p>
            <a:r>
              <a:rPr lang="en-US" altLang="ko-KR" dirty="0"/>
              <a:t>list</a:t>
            </a:r>
            <a:r>
              <a:rPr lang="ko-KR" altLang="en-US" dirty="0"/>
              <a:t>를 생성한다</a:t>
            </a:r>
            <a:endParaRPr lang="en-US" altLang="ko-KR" dirty="0"/>
          </a:p>
          <a:p>
            <a:r>
              <a:rPr lang="en-US" altLang="ko-KR" dirty="0"/>
              <a:t>item</a:t>
            </a:r>
            <a:r>
              <a:rPr lang="ko-KR" altLang="en-US" dirty="0"/>
              <a:t>의 수만큼 반복해서 값을 입력 받는다</a:t>
            </a:r>
            <a:endParaRPr lang="en-US" altLang="ko-KR" dirty="0"/>
          </a:p>
          <a:p>
            <a:r>
              <a:rPr lang="en-US" altLang="ko-KR" dirty="0"/>
              <a:t>‘+’ </a:t>
            </a:r>
            <a:r>
              <a:rPr lang="ko-KR" altLang="en-US" dirty="0"/>
              <a:t>연산자를 사용하여 </a:t>
            </a:r>
            <a:r>
              <a:rPr lang="en-US" altLang="ko-KR" dirty="0"/>
              <a:t>list</a:t>
            </a:r>
            <a:r>
              <a:rPr lang="ko-KR" altLang="en-US" dirty="0"/>
              <a:t>에 값을 추가한다</a:t>
            </a:r>
            <a:endParaRPr lang="en-US" altLang="ko-KR" dirty="0"/>
          </a:p>
          <a:p>
            <a:r>
              <a:rPr lang="ko-KR" altLang="en-US" dirty="0"/>
              <a:t>전체 리스트를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365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1690689"/>
            <a:ext cx="4980911" cy="32585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55" y="1779145"/>
            <a:ext cx="490856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int</a:t>
            </a:r>
            <a:r>
              <a:rPr lang="en-US" altLang="ko-KR" sz="1600" dirty="0">
                <a:latin typeface="+mn-lt"/>
              </a:rPr>
              <a:t>(input("List element</a:t>
            </a:r>
            <a:r>
              <a:rPr lang="ko-KR" altLang="en-US" sz="1600" dirty="0">
                <a:latin typeface="+mn-lt"/>
              </a:rPr>
              <a:t> 개수 입력</a:t>
            </a:r>
            <a:r>
              <a:rPr lang="en-US" altLang="ko-KR" sz="1600" dirty="0">
                <a:latin typeface="+mn-lt"/>
              </a:rPr>
              <a:t>: "))</a:t>
            </a:r>
          </a:p>
          <a:p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= []</a:t>
            </a:r>
          </a:p>
          <a:p>
            <a:r>
              <a:rPr lang="en-US" altLang="ko-KR" sz="1600" dirty="0" err="1">
                <a:latin typeface="+mn-lt"/>
              </a:rPr>
              <a:t>tempList</a:t>
            </a:r>
            <a:r>
              <a:rPr lang="en-US" altLang="ko-KR" sz="1600" dirty="0">
                <a:latin typeface="+mn-lt"/>
              </a:rPr>
              <a:t> = [0]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num</a:t>
            </a:r>
            <a:r>
              <a:rPr lang="en-US" altLang="ko-KR" sz="1600" dirty="0">
                <a:latin typeface="+mn-lt"/>
              </a:rPr>
              <a:t>):</a:t>
            </a:r>
          </a:p>
          <a:p>
            <a:r>
              <a:rPr lang="en-US" altLang="ko-KR" sz="1600" dirty="0">
                <a:latin typeface="+mn-lt"/>
              </a:rPr>
              <a:t>    print(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, "</a:t>
            </a:r>
            <a:r>
              <a:rPr lang="ko-KR" altLang="en-US" sz="1600" dirty="0">
                <a:latin typeface="+mn-lt"/>
              </a:rPr>
              <a:t>번째</a:t>
            </a:r>
            <a:r>
              <a:rPr lang="en-US" altLang="ko-KR" sz="1600" dirty="0">
                <a:latin typeface="+mn-lt"/>
              </a:rPr>
              <a:t>")</a:t>
            </a:r>
          </a:p>
          <a:p>
            <a:r>
              <a:rPr lang="en-US" altLang="ko-KR" sz="1600" dirty="0">
                <a:latin typeface="+mn-lt"/>
              </a:rPr>
              <a:t>    t = input(＂</a:t>
            </a:r>
            <a:r>
              <a:rPr lang="ko-KR" altLang="en-US" sz="1600" dirty="0">
                <a:latin typeface="+mn-lt"/>
              </a:rPr>
              <a:t>추가할 </a:t>
            </a:r>
            <a:r>
              <a:rPr lang="en-US" altLang="ko-KR" sz="1600" dirty="0">
                <a:latin typeface="+mn-lt"/>
              </a:rPr>
              <a:t>element</a:t>
            </a:r>
            <a:r>
              <a:rPr lang="ko-KR" altLang="en-US" sz="1600" dirty="0">
                <a:latin typeface="+mn-lt"/>
              </a:rPr>
              <a:t> 입력</a:t>
            </a:r>
            <a:r>
              <a:rPr lang="en-US" altLang="ko-KR" sz="1600" dirty="0">
                <a:latin typeface="+mn-lt"/>
              </a:rPr>
              <a:t>: ")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tempList</a:t>
            </a:r>
            <a:r>
              <a:rPr lang="en-US" altLang="ko-KR" sz="1600" dirty="0">
                <a:latin typeface="+mn-lt"/>
              </a:rPr>
              <a:t> = [t]</a:t>
            </a:r>
          </a:p>
          <a:p>
            <a:r>
              <a:rPr lang="en-US" altLang="ko-KR" sz="1600" dirty="0">
                <a:latin typeface="+mn-lt"/>
              </a:rPr>
              <a:t>    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= 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 + </a:t>
            </a:r>
            <a:r>
              <a:rPr lang="en-US" altLang="ko-KR" sz="1600" dirty="0" err="1">
                <a:latin typeface="+mn-lt"/>
              </a:rPr>
              <a:t>tempList</a:t>
            </a:r>
            <a:endParaRPr lang="en-US" altLang="ko-KR" sz="1600" dirty="0">
              <a:latin typeface="+mn-lt"/>
            </a:endParaRP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</a:t>
            </a:r>
            <a:r>
              <a:rPr lang="en-US" altLang="ko-KR" sz="1600" dirty="0" err="1">
                <a:latin typeface="+mn-lt"/>
              </a:rPr>
              <a:t>NewList</a:t>
            </a:r>
            <a:r>
              <a:rPr lang="en-US" altLang="ko-KR" sz="1600" dirty="0">
                <a:latin typeface="+mn-lt"/>
              </a:rPr>
              <a:t>)</a:t>
            </a: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1072" y="2977706"/>
            <a:ext cx="3050184" cy="307236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40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8065091" cy="4195481"/>
          </a:xfrm>
        </p:spPr>
        <p:txBody>
          <a:bodyPr/>
          <a:lstStyle/>
          <a:p>
            <a:r>
              <a:rPr lang="en-US" altLang="ko-KR" dirty="0"/>
              <a:t>animal=['Rabbit', 'lion', 'snake', 'cabbage', 'Apple', 'banana']</a:t>
            </a:r>
          </a:p>
          <a:p>
            <a:r>
              <a:rPr lang="ko-KR" altLang="en-US" dirty="0"/>
              <a:t>리스트를 읽으면서 각 아이템에 모음이 몇 개 있는지 센 후 출력한다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2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</a:t>
            </a:r>
            <a:r>
              <a:rPr lang="ko-KR" altLang="en-US" dirty="0"/>
              <a:t>코드와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1" y="1690690"/>
            <a:ext cx="6754644" cy="299804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954" y="1779145"/>
            <a:ext cx="612613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animal=['Rabbit', 'lion', 'snake', 'cabbage', 'Apple', 'banana']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s in animal:</a:t>
            </a:r>
          </a:p>
          <a:p>
            <a:r>
              <a:rPr lang="en-US" altLang="ko-KR" sz="1600" dirty="0">
                <a:latin typeface="+mn-lt"/>
              </a:rPr>
              <a:t>    count = 0</a:t>
            </a:r>
          </a:p>
          <a:p>
            <a:r>
              <a:rPr lang="en-US" altLang="ko-KR" sz="1600" dirty="0">
                <a:latin typeface="+mn-lt"/>
              </a:rPr>
              <a:t>    for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s:</a:t>
            </a:r>
          </a:p>
          <a:p>
            <a:r>
              <a:rPr lang="en-US" altLang="ko-KR" sz="1600" dirty="0">
                <a:latin typeface="+mn-lt"/>
              </a:rPr>
              <a:t>        if </a:t>
            </a:r>
            <a:r>
              <a:rPr lang="en-US" altLang="ko-KR" sz="1600" dirty="0" err="1">
                <a:latin typeface="+mn-lt"/>
              </a:rPr>
              <a:t>ch</a:t>
            </a:r>
            <a:r>
              <a:rPr lang="en-US" altLang="ko-KR" sz="1600" dirty="0">
                <a:latin typeface="+mn-lt"/>
              </a:rPr>
              <a:t> in '</a:t>
            </a:r>
            <a:r>
              <a:rPr lang="en-US" altLang="ko-KR" sz="1600" dirty="0" err="1">
                <a:latin typeface="+mn-lt"/>
              </a:rPr>
              <a:t>AEIOUaeiou</a:t>
            </a:r>
            <a:r>
              <a:rPr lang="en-US" altLang="ko-KR" sz="1600" dirty="0">
                <a:latin typeface="+mn-lt"/>
              </a:rPr>
              <a:t>':</a:t>
            </a:r>
          </a:p>
          <a:p>
            <a:r>
              <a:rPr lang="en-US" altLang="ko-KR" sz="1600" dirty="0">
                <a:latin typeface="+mn-lt"/>
              </a:rPr>
              <a:t>            count += 1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    print(s, "</a:t>
            </a:r>
            <a:r>
              <a:rPr lang="ko-KR" altLang="en-US" sz="1600" dirty="0">
                <a:latin typeface="+mn-lt"/>
              </a:rPr>
              <a:t>모음 수</a:t>
            </a:r>
            <a:r>
              <a:rPr lang="en-US" altLang="ko-KR" sz="1600" dirty="0">
                <a:latin typeface="+mn-lt"/>
              </a:rPr>
              <a:t>", count)</a:t>
            </a:r>
            <a:endParaRPr lang="ko-KR" altLang="en-US" sz="1600" dirty="0">
              <a:latin typeface="+mn-lt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86" y="4008382"/>
            <a:ext cx="3192209" cy="1773450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00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78692"/>
          </a:xfrm>
        </p:spPr>
        <p:txBody>
          <a:bodyPr>
            <a:normAutofit/>
          </a:bodyPr>
          <a:lstStyle/>
          <a:p>
            <a:r>
              <a:rPr lang="ko-KR" altLang="en-US" dirty="0"/>
              <a:t>리스트 이해하기</a:t>
            </a:r>
            <a:endParaRPr lang="en-US" altLang="ko-KR" dirty="0"/>
          </a:p>
          <a:p>
            <a:pPr lvl="1"/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</a:p>
          <a:p>
            <a:pPr lvl="1"/>
            <a:r>
              <a:rPr lang="ko-KR" altLang="en-US" dirty="0"/>
              <a:t>다양한 종류의 데이터타입으로 구성 가능</a:t>
            </a:r>
            <a:endParaRPr lang="en-US" altLang="ko-KR" dirty="0"/>
          </a:p>
          <a:p>
            <a:pPr lvl="1"/>
            <a:r>
              <a:rPr lang="ko-KR" altLang="en-US" dirty="0"/>
              <a:t>리스트 내용 변경 가능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pPr lvl="1"/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두개의 리스트를 합함</a:t>
            </a:r>
            <a:endParaRPr lang="en-US" altLang="ko-KR" dirty="0"/>
          </a:p>
          <a:p>
            <a:pPr lvl="1"/>
            <a:r>
              <a:rPr lang="ko-KR" altLang="en-US" dirty="0"/>
              <a:t>*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리스트</a:t>
            </a:r>
            <a:r>
              <a:rPr lang="en-US" altLang="ko-KR" dirty="0"/>
              <a:t>)</a:t>
            </a:r>
            <a:r>
              <a:rPr lang="ko-KR" altLang="en-US" dirty="0"/>
              <a:t> * </a:t>
            </a:r>
            <a:r>
              <a:rPr lang="en-US" altLang="ko-KR" dirty="0"/>
              <a:t>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  <a:r>
              <a:rPr lang="ko-KR" altLang="en-US" dirty="0"/>
              <a:t> 형태</a:t>
            </a:r>
            <a:r>
              <a:rPr lang="en-US" altLang="ko-KR" dirty="0"/>
              <a:t>,</a:t>
            </a:r>
            <a:r>
              <a:rPr lang="ko-KR" altLang="en-US" dirty="0"/>
              <a:t> 정수 수만큼 배로 증가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05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리스트에서 사용 가능한 산술연산자를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r>
              <a:rPr lang="ko-KR" altLang="en-US" dirty="0"/>
              <a:t>문자열로 구성된 리스트 </a:t>
            </a:r>
            <a:r>
              <a:rPr lang="en-US" altLang="ko-KR" dirty="0" err="1"/>
              <a:t>sl</a:t>
            </a:r>
            <a:r>
              <a:rPr lang="en-US" altLang="ko-KR"/>
              <a:t> </a:t>
            </a:r>
            <a:r>
              <a:rPr lang="ko-KR" altLang="en-US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문자열을 하나씩 읽는 문장을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86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</a:t>
            </a:r>
            <a:r>
              <a:rPr lang="ko-KR" altLang="en-US" dirty="0"/>
              <a:t>주차</a:t>
            </a:r>
            <a:r>
              <a:rPr lang="en-US" altLang="ko-KR" dirty="0"/>
              <a:t>_02_01 </a:t>
            </a:r>
            <a:r>
              <a:rPr lang="ko-KR" altLang="en-US" dirty="0"/>
              <a:t>리스트 개요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9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리스트를 이해하기</a:t>
            </a:r>
            <a:endParaRPr lang="en-US" altLang="ko-KR" dirty="0"/>
          </a:p>
          <a:p>
            <a:r>
              <a:rPr lang="ko-KR" altLang="en-US" dirty="0"/>
              <a:t>리스트에서 연산자 활용하기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10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List</a:t>
            </a:r>
            <a:r>
              <a:rPr lang="ko-KR" altLang="en-US" dirty="0"/>
              <a:t> 리스트</a:t>
            </a:r>
            <a:r>
              <a:rPr lang="en-US" altLang="ko-KR" dirty="0"/>
              <a:t>(</a:t>
            </a:r>
            <a:r>
              <a:rPr lang="ko-KR" altLang="en-US" dirty="0"/>
              <a:t>목록 또는 배열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ko-KR" altLang="en-US" dirty="0"/>
              <a:t>리스트는</a:t>
            </a:r>
            <a:r>
              <a:rPr lang="en-US" altLang="ko-KR" dirty="0"/>
              <a:t> </a:t>
            </a:r>
            <a:r>
              <a:rPr lang="ko-KR" altLang="en-US" dirty="0"/>
              <a:t>값들의 나열</a:t>
            </a:r>
            <a:r>
              <a:rPr lang="en-US" altLang="ko-KR" dirty="0"/>
              <a:t>(sequence)</a:t>
            </a:r>
            <a:r>
              <a:rPr lang="ko-KR" altLang="en-US" dirty="0"/>
              <a:t>이다</a:t>
            </a:r>
            <a:endParaRPr lang="en-US" altLang="ko-KR" dirty="0"/>
          </a:p>
          <a:p>
            <a:pPr lvl="1"/>
            <a:r>
              <a:rPr lang="ko-KR" altLang="en-US" dirty="0"/>
              <a:t>리스트 안 구성요소를</a:t>
            </a:r>
            <a:endParaRPr lang="en-US" altLang="ko-KR" dirty="0"/>
          </a:p>
          <a:p>
            <a:pPr lvl="2"/>
            <a:r>
              <a:rPr lang="ko-KR" altLang="en-US" dirty="0"/>
              <a:t>원소</a:t>
            </a:r>
            <a:r>
              <a:rPr lang="en-US" altLang="ko-KR" dirty="0"/>
              <a:t>(elements) </a:t>
            </a:r>
            <a:r>
              <a:rPr lang="ko-KR" altLang="en-US" dirty="0"/>
              <a:t>혹은 항목</a:t>
            </a:r>
            <a:r>
              <a:rPr lang="en-US" altLang="ko-KR" dirty="0"/>
              <a:t>(items)</a:t>
            </a:r>
            <a:r>
              <a:rPr lang="ko-KR" altLang="en-US" dirty="0"/>
              <a:t>이라고 부른다</a:t>
            </a:r>
            <a:endParaRPr lang="en-US" altLang="ko-KR" dirty="0"/>
          </a:p>
          <a:p>
            <a:pPr lvl="2"/>
            <a:r>
              <a:rPr lang="ko-KR" altLang="en-US" dirty="0"/>
              <a:t>다양한 종류의 데이터타입으로 구성 가능하다</a:t>
            </a:r>
            <a:endParaRPr lang="en-US" altLang="ko-KR" dirty="0"/>
          </a:p>
          <a:p>
            <a:pPr lvl="1"/>
            <a:r>
              <a:rPr lang="ko-KR" altLang="en-US" dirty="0"/>
              <a:t>리스트의 내용은 변경 가능하다</a:t>
            </a:r>
            <a:endParaRPr lang="en-US" altLang="ko-KR" dirty="0"/>
          </a:p>
          <a:p>
            <a:pPr lvl="1"/>
            <a:r>
              <a:rPr lang="ko-KR" altLang="en-US" dirty="0"/>
              <a:t>각 항목은 </a:t>
            </a:r>
            <a:r>
              <a:rPr lang="en-US" altLang="ko-KR" dirty="0"/>
              <a:t>,(</a:t>
            </a:r>
            <a:r>
              <a:rPr lang="ko-KR" altLang="en-US" dirty="0"/>
              <a:t>콤마</a:t>
            </a:r>
            <a:r>
              <a:rPr lang="en-US" altLang="ko-KR" dirty="0"/>
              <a:t>)</a:t>
            </a:r>
            <a:r>
              <a:rPr lang="ko-KR" altLang="en-US" dirty="0"/>
              <a:t> 로 구분한다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앞 </a:t>
            </a:r>
            <a:r>
              <a:rPr lang="ko-KR" altLang="en-US" dirty="0" err="1"/>
              <a:t>부터</a:t>
            </a:r>
            <a:r>
              <a:rPr lang="ko-KR" altLang="en-US" dirty="0"/>
              <a:t> 순서대로 </a:t>
            </a:r>
            <a:r>
              <a:rPr lang="en-US" altLang="ko-KR" dirty="0"/>
              <a:t>index</a:t>
            </a:r>
            <a:r>
              <a:rPr lang="ko-KR" altLang="en-US" dirty="0" err="1"/>
              <a:t>를</a:t>
            </a:r>
            <a:r>
              <a:rPr lang="ko-KR" altLang="en-US" dirty="0"/>
              <a:t> 가지며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index</a:t>
            </a:r>
            <a:r>
              <a:rPr lang="ko-KR" altLang="en-US" dirty="0"/>
              <a:t>는 </a:t>
            </a:r>
            <a:r>
              <a:rPr lang="en-US" altLang="ko-KR" dirty="0"/>
              <a:t>0</a:t>
            </a:r>
            <a:r>
              <a:rPr lang="ko-KR" altLang="en-US" dirty="0" err="1"/>
              <a:t>부터</a:t>
            </a:r>
            <a:r>
              <a:rPr lang="ko-KR" altLang="en-US" dirty="0"/>
              <a:t> 시작된다</a:t>
            </a:r>
            <a:r>
              <a:rPr lang="en-US" altLang="ko-KR" dirty="0"/>
              <a:t>.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635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예제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2039" y="2021978"/>
            <a:ext cx="5075812" cy="324335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4660" y="2167341"/>
            <a:ext cx="4477606" cy="214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 = ['Cheddar', 'Edam', 'Gouda']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numbers = [17, 123]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print(numbers)</a:t>
            </a: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[17, 123</a:t>
            </a:r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cheeses[0]</a:t>
            </a:r>
          </a:p>
          <a:p>
            <a:r>
              <a:rPr lang="en-US" altLang="ko-KR" sz="1600" dirty="0" smtClean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Cheddar</a:t>
            </a:r>
          </a:p>
          <a:p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431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/>
              <a:t>in operator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BB6EE6-C545-5E43-ADDA-9A65CA22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en-US" altLang="ko-KR" dirty="0"/>
              <a:t>in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리스트 안에 해당 </a:t>
            </a:r>
            <a:r>
              <a:rPr lang="en-US" altLang="ko-KR" dirty="0"/>
              <a:t>element</a:t>
            </a:r>
            <a:r>
              <a:rPr lang="ko-KR" altLang="en-US" dirty="0"/>
              <a:t> 가 존재하는지 </a:t>
            </a:r>
            <a:r>
              <a:rPr lang="ko-KR" altLang="en-US" dirty="0" smtClean="0"/>
              <a:t>알려줌</a:t>
            </a:r>
            <a:endParaRPr lang="en-US" altLang="ko-KR" dirty="0"/>
          </a:p>
          <a:p>
            <a:r>
              <a:rPr lang="ko-KR" altLang="en-US" dirty="0"/>
              <a:t>항목</a:t>
            </a:r>
            <a:r>
              <a:rPr lang="en-US" altLang="ko-KR" dirty="0"/>
              <a:t> in </a:t>
            </a:r>
            <a:r>
              <a:rPr lang="ko-KR" altLang="en-US" dirty="0"/>
              <a:t>리스트 </a:t>
            </a:r>
            <a:endParaRPr lang="en-US" altLang="ko-KR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AB14EC35-78E7-194B-BAD2-913C42F07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53" y="2687802"/>
            <a:ext cx="5426334" cy="31098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853DAD-F4D3-AE4D-84BA-EC7614392BF4}"/>
              </a:ext>
            </a:extLst>
          </p:cNvPr>
          <p:cNvSpPr txBox="1"/>
          <p:nvPr/>
        </p:nvSpPr>
        <p:spPr>
          <a:xfrm>
            <a:off x="1280570" y="2909085"/>
            <a:ext cx="535904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</a:rPr>
              <a:t>animal=['rabbit', 'dog', 'tiger', 'lion', 'snake']</a:t>
            </a:r>
          </a:p>
          <a:p>
            <a:r>
              <a:rPr lang="en-US" altLang="ko-KR" sz="1800" dirty="0">
                <a:latin typeface="+mn-lt"/>
              </a:rPr>
              <a:t>a = "lion”</a:t>
            </a:r>
          </a:p>
          <a:p>
            <a:endParaRPr lang="en-US" altLang="ko-KR" sz="1800" dirty="0">
              <a:latin typeface="+mn-lt"/>
            </a:endParaRPr>
          </a:p>
          <a:p>
            <a:r>
              <a:rPr lang="en-US" altLang="ko-KR" sz="1800" dirty="0">
                <a:latin typeface="+mn-lt"/>
              </a:rPr>
              <a:t>if a in animal:</a:t>
            </a:r>
          </a:p>
          <a:p>
            <a:r>
              <a:rPr lang="en-US" altLang="ko-KR" sz="1800" dirty="0">
                <a:latin typeface="+mn-lt"/>
              </a:rPr>
              <a:t>    print(</a:t>
            </a:r>
            <a:r>
              <a:rPr lang="en-US" altLang="ko-KR" sz="1800" dirty="0" err="1">
                <a:latin typeface="+mn-lt"/>
              </a:rPr>
              <a:t>a,"is</a:t>
            </a:r>
            <a:r>
              <a:rPr lang="en-US" altLang="ko-KR" sz="1800" dirty="0">
                <a:latin typeface="+mn-lt"/>
              </a:rPr>
              <a:t> in animal")</a:t>
            </a:r>
          </a:p>
          <a:p>
            <a:r>
              <a:rPr lang="en-US" altLang="ko-KR" sz="1800" dirty="0">
                <a:latin typeface="+mn-lt"/>
              </a:rPr>
              <a:t>else:</a:t>
            </a:r>
          </a:p>
          <a:p>
            <a:r>
              <a:rPr lang="en-US" altLang="ko-KR" sz="1800" dirty="0">
                <a:latin typeface="+mn-lt"/>
              </a:rPr>
              <a:t>    print(</a:t>
            </a:r>
            <a:r>
              <a:rPr lang="en-US" altLang="ko-KR" sz="1800" dirty="0" err="1">
                <a:latin typeface="+mn-lt"/>
              </a:rPr>
              <a:t>a,"is</a:t>
            </a:r>
            <a:r>
              <a:rPr lang="en-US" altLang="ko-KR" sz="1800" dirty="0">
                <a:latin typeface="+mn-lt"/>
              </a:rPr>
              <a:t> not in animal")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6570E1-23FF-8149-A0CA-D130F5861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05" y="4777417"/>
            <a:ext cx="2647973" cy="4484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38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/>
              <a:t>in operator </a:t>
            </a:r>
            <a:endParaRPr lang="ko-KR" altLang="en-US" dirty="0"/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66746" y="1846008"/>
            <a:ext cx="5564606" cy="4122713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05892" y="2016192"/>
            <a:ext cx="5425459" cy="368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 = ['Cheddar', 'Edam', 'Gouda']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'Edam'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True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'Brie'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False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cheeses</a:t>
            </a:r>
            <a:r>
              <a:rPr lang="ko-KR" altLang="en-US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['Cheddar', 'Edam', 'Gouda</a:t>
            </a:r>
            <a:r>
              <a:rPr lang="en-US" altLang="ko-KR" sz="16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']</a:t>
            </a:r>
          </a:p>
          <a:p>
            <a:endParaRPr lang="en-US" altLang="ko-KR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&gt;&gt;&gt; for  food </a:t>
            </a:r>
            <a:r>
              <a:rPr lang="en-US" altLang="ko-KR" sz="16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</a:t>
            </a:r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cheeses :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print(food)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Cheddar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Edam</a:t>
            </a:r>
          </a:p>
          <a:p>
            <a:r>
              <a:rPr lang="en-US" altLang="ko-KR" sz="16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Gouda</a:t>
            </a:r>
          </a:p>
          <a:p>
            <a:endParaRPr lang="ko-KR" altLang="en-US" sz="16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69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리스트에서 </a:t>
            </a:r>
            <a:r>
              <a:rPr lang="en-US" altLang="ko-KR" dirty="0" err="1"/>
              <a:t>len</a:t>
            </a:r>
            <a:r>
              <a:rPr lang="en-US" altLang="ko-KR" dirty="0"/>
              <a:t>() operator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9BB6EE6-C545-5E43-ADDA-9A65CA228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66740"/>
            <a:ext cx="7886700" cy="4351338"/>
          </a:xfrm>
        </p:spPr>
        <p:txBody>
          <a:bodyPr/>
          <a:lstStyle/>
          <a:p>
            <a:r>
              <a:rPr lang="en-US" altLang="ko-KR" dirty="0" err="1"/>
              <a:t>len</a:t>
            </a:r>
            <a:r>
              <a:rPr lang="en-US" altLang="ko-KR" dirty="0"/>
              <a:t>() : </a:t>
            </a:r>
            <a:r>
              <a:rPr lang="ko-KR" altLang="en-US" dirty="0"/>
              <a:t>리스트 내 항목 개수를 </a:t>
            </a:r>
            <a:r>
              <a:rPr lang="ko-KR" altLang="en-US" dirty="0" smtClean="0"/>
              <a:t>반환함</a:t>
            </a:r>
            <a:endParaRPr lang="en-US" altLang="ko-KR" dirty="0"/>
          </a:p>
          <a:p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ko-KR" altLang="en-US" dirty="0" smtClean="0"/>
              <a:t>리스트 </a:t>
            </a:r>
            <a:r>
              <a:rPr lang="ko-KR" altLang="en-US" dirty="0" err="1" smtClean="0"/>
              <a:t>변수명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C2F4BDC-A86E-054A-A4FC-8F66E259F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19" y="3682315"/>
            <a:ext cx="5129004" cy="196945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83492-1742-4E4F-AA8A-D254293D8DDD}"/>
              </a:ext>
            </a:extLst>
          </p:cNvPr>
          <p:cNvSpPr txBox="1"/>
          <p:nvPr/>
        </p:nvSpPr>
        <p:spPr>
          <a:xfrm>
            <a:off x="929752" y="3842409"/>
            <a:ext cx="4731745" cy="1118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animal=['rabbit', 'dog', 'tiger', 'lion', 'snake']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a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(animal)-1):</a:t>
            </a:r>
          </a:p>
          <a:p>
            <a:r>
              <a:rPr lang="en-US" altLang="ko-KR" sz="1600" dirty="0">
                <a:latin typeface="+mn-lt"/>
              </a:rPr>
              <a:t>    print(animal[a])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B40B12-2381-1247-A3CA-307CBC34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5127" y="4207674"/>
            <a:ext cx="1141224" cy="13508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132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 다루기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66746" y="1846008"/>
            <a:ext cx="4719654" cy="337417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663" y="2050083"/>
            <a:ext cx="417121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cheeses = ['Cheddar', 'Edam', 'Gouda']</a:t>
            </a:r>
          </a:p>
          <a:p>
            <a:r>
              <a:rPr lang="en-US" altLang="ko-KR" sz="1600" dirty="0">
                <a:latin typeface="+mn-lt"/>
              </a:rPr>
              <a:t>numbers = [1, 3, 5, 7, 9, 11]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cheese in cheeses :</a:t>
            </a:r>
          </a:p>
          <a:p>
            <a:r>
              <a:rPr lang="en-US" altLang="ko-KR" sz="1600" dirty="0">
                <a:latin typeface="+mn-lt"/>
              </a:rPr>
              <a:t>    print(cheese)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for 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 in range(</a:t>
            </a:r>
            <a:r>
              <a:rPr lang="en-US" altLang="ko-KR" sz="1600" dirty="0" err="1">
                <a:latin typeface="+mn-lt"/>
              </a:rPr>
              <a:t>len</a:t>
            </a:r>
            <a:r>
              <a:rPr lang="en-US" altLang="ko-KR" sz="1600" dirty="0">
                <a:latin typeface="+mn-lt"/>
              </a:rPr>
              <a:t>(numbers)) :</a:t>
            </a:r>
          </a:p>
          <a:p>
            <a:r>
              <a:rPr lang="en-US" altLang="ko-KR" sz="1600" dirty="0">
                <a:latin typeface="+mn-lt"/>
              </a:rPr>
              <a:t>    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 = 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 * 2</a:t>
            </a:r>
          </a:p>
          <a:p>
            <a:r>
              <a:rPr lang="en-US" altLang="ko-KR" sz="1600" dirty="0">
                <a:latin typeface="+mn-lt"/>
              </a:rPr>
              <a:t>    print(numbers[</a:t>
            </a:r>
            <a:r>
              <a:rPr lang="en-US" altLang="ko-KR" sz="1600" dirty="0" err="1">
                <a:latin typeface="+mn-lt"/>
              </a:rPr>
              <a:t>i</a:t>
            </a:r>
            <a:r>
              <a:rPr lang="en-US" altLang="ko-KR" sz="1600" dirty="0">
                <a:latin typeface="+mn-lt"/>
              </a:rPr>
              <a:t>])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latin typeface="+mn-lt"/>
              </a:rPr>
              <a:t>print(numbers)</a:t>
            </a:r>
          </a:p>
          <a:p>
            <a:endParaRPr lang="ko-KR" altLang="en-US" sz="1600" dirty="0">
              <a:latin typeface="+mn-lt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51" y="2976974"/>
            <a:ext cx="3229456" cy="3170091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117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리스트</a:t>
            </a:r>
            <a:r>
              <a:rPr lang="en-US" altLang="ko-KR" dirty="0"/>
              <a:t>, </a:t>
            </a:r>
            <a:r>
              <a:rPr lang="ko-KR" altLang="en-US" dirty="0"/>
              <a:t>연산자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sz="half" idx="1"/>
          </p:nvPr>
        </p:nvSpPr>
        <p:spPr>
          <a:xfrm>
            <a:off x="827700" y="1915408"/>
            <a:ext cx="3298113" cy="4195763"/>
          </a:xfrm>
        </p:spPr>
        <p:txBody>
          <a:bodyPr/>
          <a:lstStyle/>
          <a:p>
            <a:r>
              <a:rPr lang="en-US" altLang="ko-KR" dirty="0"/>
              <a:t>Operator</a:t>
            </a:r>
          </a:p>
          <a:p>
            <a:r>
              <a:rPr lang="en-US" altLang="ko-KR" dirty="0"/>
              <a:t>+: </a:t>
            </a:r>
            <a:r>
              <a:rPr lang="ko-KR" altLang="en-US" dirty="0"/>
              <a:t>두개의 리스트를 합하여 새로운 리스트를 생성</a:t>
            </a:r>
            <a:endParaRPr lang="en-US" altLang="ko-KR" dirty="0"/>
          </a:p>
          <a:p>
            <a:r>
              <a:rPr lang="en-US" altLang="ko-KR" dirty="0"/>
              <a:t>*: (</a:t>
            </a:r>
            <a:r>
              <a:rPr lang="ko-KR" altLang="en-US" dirty="0"/>
              <a:t>리스트</a:t>
            </a:r>
            <a:r>
              <a:rPr lang="en-US" altLang="ko-KR" dirty="0"/>
              <a:t>) *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정수</a:t>
            </a:r>
            <a:r>
              <a:rPr lang="en-US" altLang="ko-KR" dirty="0">
                <a:solidFill>
                  <a:srgbClr val="FF0000"/>
                </a:solidFill>
              </a:rPr>
              <a:t>) </a:t>
            </a:r>
            <a:r>
              <a:rPr lang="ko-KR" altLang="en-US" dirty="0"/>
              <a:t>형태로 정수 수만큼 리스트의 내용이 배가된다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4514850" y="1825625"/>
            <a:ext cx="4113464" cy="4413958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04685" y="2019410"/>
            <a:ext cx="431266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 The + operator concatenates lists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= [1, 2, 3]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b = [4, 5, 6]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c = a + b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c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[1, 2, 3, 4, 5, 6]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# the * operator repeats a list </a:t>
            </a:r>
            <a:br>
              <a:rPr lang="en-US" altLang="ko-KR" sz="1600" dirty="0">
                <a:latin typeface="+mn-lt"/>
              </a:rPr>
            </a:br>
            <a:r>
              <a:rPr lang="en-US" altLang="ko-KR" sz="1600" dirty="0">
                <a:latin typeface="+mn-lt"/>
              </a:rPr>
              <a:t>a given number of times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[‘a’] * 4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[‘a’, ‘a’, ‘a’, ‘a’]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= [1, 2, 3]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&gt;&gt;&gt; a * 3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</a:rPr>
              <a:t>[1, 2, 3, 1, 2, 3, 1, 2, 3]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</a:endParaRPr>
          </a:p>
          <a:p>
            <a:pPr>
              <a:lnSpc>
                <a:spcPct val="100000"/>
              </a:lnSpc>
            </a:pPr>
            <a:endParaRPr lang="ko-KR" altLang="en-US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1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6203</TotalTime>
  <Words>712</Words>
  <Application>Microsoft Office PowerPoint</Application>
  <PresentationFormat>화면 슬라이드 쇼(4:3)</PresentationFormat>
  <Paragraphs>164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함초롬바탕</vt:lpstr>
      <vt:lpstr>Arial</vt:lpstr>
      <vt:lpstr>Century Gothic</vt:lpstr>
      <vt:lpstr>Wingdings 3</vt:lpstr>
      <vt:lpstr>이온</vt:lpstr>
      <vt:lpstr>리스트 개요 7주차_02_01</vt:lpstr>
      <vt:lpstr>학습목표</vt:lpstr>
      <vt:lpstr>List 리스트(목록 또는 배열)</vt:lpstr>
      <vt:lpstr>리스트 예제</vt:lpstr>
      <vt:lpstr>리스트에서 in operator</vt:lpstr>
      <vt:lpstr>리스트에서 in operator </vt:lpstr>
      <vt:lpstr>리스트에서 len() operator</vt:lpstr>
      <vt:lpstr>리스트 다루기</vt:lpstr>
      <vt:lpstr>리스트, 연산자</vt:lpstr>
      <vt:lpstr>리스트 slice</vt:lpstr>
      <vt:lpstr>연습문제 1</vt:lpstr>
      <vt:lpstr>연습문제 1, 코드와 결과</vt:lpstr>
      <vt:lpstr>연습문제 2</vt:lpstr>
      <vt:lpstr>연습문제 2, 코드와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478</cp:revision>
  <dcterms:created xsi:type="dcterms:W3CDTF">2015-11-07T02:06:58Z</dcterms:created>
  <dcterms:modified xsi:type="dcterms:W3CDTF">2023-01-25T07:41:10Z</dcterms:modified>
</cp:coreProperties>
</file>