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900" r:id="rId2"/>
    <p:sldId id="901" r:id="rId3"/>
    <p:sldId id="902" r:id="rId4"/>
    <p:sldId id="903" r:id="rId5"/>
    <p:sldId id="904" r:id="rId6"/>
    <p:sldId id="905" r:id="rId7"/>
    <p:sldId id="906" r:id="rId8"/>
    <p:sldId id="907" r:id="rId9"/>
    <p:sldId id="908" r:id="rId10"/>
    <p:sldId id="909" r:id="rId11"/>
    <p:sldId id="910" r:id="rId12"/>
    <p:sldId id="911" r:id="rId13"/>
    <p:sldId id="912" r:id="rId14"/>
    <p:sldId id="913" r:id="rId15"/>
    <p:sldId id="91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5742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519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68B4-9BFB-43CE-A739-55155049C535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5DC3-EEAB-493C-9B47-0BC449B86527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EED3-F83F-4CA7-AD47-283A8F2EC19F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9C1C-C5D9-40B6-94C1-46EEADA921E6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ECFD-61F7-45EE-9880-FC25586E0BEF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FF1C-E33B-428F-AEB3-090B3EBA65FB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AA16-1E00-4F32-B659-FFA1831B7914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8854-914A-45EF-9F8A-98E1CA21F25D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5155-B7E5-48B4-8DDD-022974128891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A4A4-7563-44ED-BAC5-50996F0A5959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4BD2-24AE-4C85-9D53-D2E1DA572779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980F-CEA2-4427-8640-E447222A4593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C173-8F33-44F4-8E0E-D5635B4A84E7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938A-724A-483F-9BBE-21C67A46F55A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1671-A6EC-436E-AE72-D72CC0F81D95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58E8-922F-4F9C-ADB4-38EA374F68EE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1B1D-0218-4467-8E3C-6AAFEF06CF4D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8A27A8D-0C2C-4BEB-AAEB-3750D50310A0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5" y="2689665"/>
            <a:ext cx="6114241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2</a:t>
            </a:r>
            <a:r>
              <a:rPr lang="ko-KR" altLang="en-US" sz="4400" b="1" dirty="0">
                <a:solidFill>
                  <a:schemeClr val="bg1"/>
                </a:solidFill>
              </a:rPr>
              <a:t>차원 리스트 이해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65815" y="4945282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53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코드와 결과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12648" y="1600201"/>
            <a:ext cx="4503638" cy="292825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3925" y="1681930"/>
            <a:ext cx="35934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fr-FR" altLang="ko-KR" sz="1600" dirty="0">
                <a:latin typeface="+mn-lt"/>
              </a:rPr>
              <a:t>mul = [ 10 * [0] for i in range(15) ]</a:t>
            </a:r>
          </a:p>
          <a:p>
            <a:r>
              <a:rPr lang="fr-FR" altLang="ko-KR" sz="1600" dirty="0">
                <a:latin typeface="+mn-lt"/>
              </a:rPr>
              <a:t>print(mul)</a:t>
            </a:r>
          </a:p>
          <a:p>
            <a:endParaRPr lang="fr-FR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for i in </a:t>
            </a:r>
            <a:r>
              <a:rPr lang="fr-FR" altLang="ko-KR" sz="1600" dirty="0" smtClean="0">
                <a:latin typeface="+mn-lt"/>
              </a:rPr>
              <a:t>range(</a:t>
            </a:r>
            <a:r>
              <a:rPr lang="en-US" altLang="ko-KR" sz="1600" dirty="0" smtClean="0">
                <a:latin typeface="+mn-lt"/>
              </a:rPr>
              <a:t>2, </a:t>
            </a:r>
            <a:r>
              <a:rPr lang="fr-FR" altLang="ko-KR" sz="1600" dirty="0" smtClean="0">
                <a:latin typeface="+mn-lt"/>
              </a:rPr>
              <a:t>1</a:t>
            </a:r>
            <a:r>
              <a:rPr lang="en-US" altLang="ko-KR" sz="1600" dirty="0" smtClean="0">
                <a:latin typeface="+mn-lt"/>
              </a:rPr>
              <a:t>7</a:t>
            </a:r>
            <a:r>
              <a:rPr lang="fr-FR" altLang="ko-KR" sz="1600" dirty="0" smtClean="0">
                <a:latin typeface="+mn-lt"/>
              </a:rPr>
              <a:t>):</a:t>
            </a:r>
            <a:endParaRPr lang="fr-FR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    for j in </a:t>
            </a:r>
            <a:r>
              <a:rPr lang="fr-FR" altLang="ko-KR" sz="1600" dirty="0" smtClean="0">
                <a:latin typeface="+mn-lt"/>
              </a:rPr>
              <a:t>range(</a:t>
            </a:r>
            <a:r>
              <a:rPr lang="en-US" altLang="ko-KR" sz="1600" dirty="0" smtClean="0">
                <a:latin typeface="+mn-lt"/>
              </a:rPr>
              <a:t>1, </a:t>
            </a:r>
            <a:r>
              <a:rPr lang="fr-FR" altLang="ko-KR" sz="1600" dirty="0" smtClean="0">
                <a:latin typeface="+mn-lt"/>
              </a:rPr>
              <a:t>1</a:t>
            </a:r>
            <a:r>
              <a:rPr lang="en-US" altLang="ko-KR" sz="1600" dirty="0" smtClean="0">
                <a:latin typeface="+mn-lt"/>
              </a:rPr>
              <a:t>1</a:t>
            </a:r>
            <a:r>
              <a:rPr lang="fr-FR" altLang="ko-KR" sz="1600" dirty="0" smtClean="0">
                <a:latin typeface="+mn-lt"/>
              </a:rPr>
              <a:t>):</a:t>
            </a:r>
            <a:endParaRPr lang="fr-FR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        mul[i][j] = </a:t>
            </a:r>
            <a:r>
              <a:rPr lang="fr-FR" altLang="ko-KR" sz="1600" dirty="0" smtClean="0">
                <a:latin typeface="+mn-lt"/>
              </a:rPr>
              <a:t>i </a:t>
            </a:r>
            <a:r>
              <a:rPr lang="fr-FR" altLang="ko-KR" sz="1600" dirty="0">
                <a:latin typeface="+mn-lt"/>
              </a:rPr>
              <a:t>* </a:t>
            </a:r>
            <a:r>
              <a:rPr lang="fr-FR" altLang="ko-KR" sz="1600" dirty="0" smtClean="0">
                <a:latin typeface="+mn-lt"/>
              </a:rPr>
              <a:t>j </a:t>
            </a:r>
            <a:endParaRPr lang="fr-FR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    </a:t>
            </a:r>
            <a:r>
              <a:rPr lang="fr-FR" altLang="ko-KR" sz="1600" dirty="0">
                <a:solidFill>
                  <a:srgbClr val="FF0000"/>
                </a:solidFill>
                <a:latin typeface="+mn-lt"/>
              </a:rPr>
              <a:t>print(mul[i])  #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print</a:t>
            </a:r>
            <a:r>
              <a:rPr lang="ko-KR" altLang="en-US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by row</a:t>
            </a:r>
            <a:endParaRPr lang="fr-FR" altLang="ko-KR" sz="1600" dirty="0">
              <a:solidFill>
                <a:srgbClr val="FF0000"/>
              </a:solidFill>
              <a:latin typeface="+mn-lt"/>
            </a:endParaRPr>
          </a:p>
          <a:p>
            <a:endParaRPr lang="fr-FR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print("Done!!") </a:t>
            </a:r>
            <a:endParaRPr lang="ko-KR" altLang="en-US" sz="1600" dirty="0">
              <a:latin typeface="+mn-lt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680" y="3096431"/>
            <a:ext cx="4768234" cy="325572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0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D48CCF5-E981-4A99-BA96-8844C02F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D73E8FA-0A8B-48A5-83AF-273EAD1F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단위행렬을 만든다</a:t>
            </a:r>
          </a:p>
          <a:p>
            <a:r>
              <a:rPr lang="ko-KR" altLang="en-US" dirty="0"/>
              <a:t>먼저 단위행렬의 크기를 입력 받는다</a:t>
            </a:r>
          </a:p>
          <a:p>
            <a:r>
              <a:rPr lang="en-US" altLang="ko-KR" dirty="0"/>
              <a:t>2D list</a:t>
            </a:r>
            <a:r>
              <a:rPr lang="ko-KR" altLang="en-US" dirty="0"/>
              <a:t>로 단위행렬을 만들고 출력한다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604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98490" y="1609238"/>
            <a:ext cx="4241352" cy="478678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4783" y="1711983"/>
            <a:ext cx="4241354" cy="468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Size = </a:t>
            </a:r>
            <a:r>
              <a:rPr lang="en-US" altLang="ko-KR" sz="1600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(input(“</a:t>
            </a:r>
            <a:r>
              <a:rPr lang="ko-KR" altLang="en-US" sz="1600" dirty="0">
                <a:latin typeface="+mn-lt"/>
              </a:rPr>
              <a:t>행렬의 크기</a:t>
            </a:r>
            <a:r>
              <a:rPr lang="en-US" altLang="ko-KR" sz="1600" dirty="0">
                <a:latin typeface="+mn-lt"/>
              </a:rPr>
              <a:t>: “))</a:t>
            </a:r>
          </a:p>
          <a:p>
            <a:r>
              <a:rPr lang="en-US" altLang="ko-KR" sz="1600" dirty="0" err="1">
                <a:latin typeface="+mn-lt"/>
              </a:rPr>
              <a:t>Temp_row</a:t>
            </a:r>
            <a:r>
              <a:rPr lang="en-US" altLang="ko-KR" sz="1600" dirty="0">
                <a:latin typeface="+mn-lt"/>
              </a:rPr>
              <a:t> = []</a:t>
            </a:r>
          </a:p>
          <a:p>
            <a:r>
              <a:rPr lang="en-US" altLang="ko-KR" sz="1600" dirty="0" err="1">
                <a:latin typeface="+mn-lt"/>
              </a:rPr>
              <a:t>Unit_Matrix</a:t>
            </a:r>
            <a:r>
              <a:rPr lang="en-US" altLang="ko-KR" sz="1600" dirty="0">
                <a:latin typeface="+mn-lt"/>
              </a:rPr>
              <a:t> = []</a:t>
            </a:r>
          </a:p>
          <a:p>
            <a:r>
              <a:rPr lang="en-US" altLang="ko-KR" sz="1600" dirty="0" smtClean="0">
                <a:latin typeface="+mn-lt"/>
              </a:rPr>
              <a:t>for </a:t>
            </a:r>
            <a:r>
              <a:rPr lang="en-US" altLang="ko-KR" sz="1600" dirty="0">
                <a:latin typeface="+mn-lt"/>
              </a:rPr>
              <a:t>a in range(size):</a:t>
            </a:r>
          </a:p>
          <a:p>
            <a:r>
              <a:rPr lang="en-US" altLang="ko-KR" sz="1600" dirty="0">
                <a:latin typeface="+mn-lt"/>
              </a:rPr>
              <a:t>    for b in range(size):</a:t>
            </a:r>
          </a:p>
          <a:p>
            <a:r>
              <a:rPr lang="en-US" altLang="ko-KR" sz="1600" dirty="0">
                <a:latin typeface="+mn-lt"/>
              </a:rPr>
              <a:t>        </a:t>
            </a:r>
            <a:r>
              <a:rPr lang="en-US" altLang="ko-KR" sz="1600" dirty="0" err="1">
                <a:latin typeface="+mn-lt"/>
              </a:rPr>
              <a:t>temp_row.append</a:t>
            </a:r>
            <a:r>
              <a:rPr lang="en-US" altLang="ko-KR" sz="1600" dirty="0">
                <a:latin typeface="+mn-lt"/>
              </a:rPr>
              <a:t>(0)</a:t>
            </a:r>
          </a:p>
          <a:p>
            <a:r>
              <a:rPr lang="en-US" altLang="ko-KR" sz="1600" dirty="0">
                <a:latin typeface="+mn-lt"/>
              </a:rPr>
              <a:t>    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Unit_Matrix.append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temp_row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temp_row</a:t>
            </a:r>
            <a:r>
              <a:rPr lang="en-US" altLang="ko-KR" sz="1600" dirty="0">
                <a:latin typeface="+mn-lt"/>
              </a:rPr>
              <a:t> = []</a:t>
            </a:r>
          </a:p>
          <a:p>
            <a:r>
              <a:rPr lang="en-US" altLang="ko-KR" sz="1600" dirty="0">
                <a:latin typeface="+mn-lt"/>
              </a:rPr>
              <a:t> </a:t>
            </a:r>
          </a:p>
          <a:p>
            <a:r>
              <a:rPr lang="en-US" altLang="ko-KR" sz="1600" dirty="0" smtClean="0">
                <a:latin typeface="+mn-lt"/>
              </a:rPr>
              <a:t>for </a:t>
            </a:r>
            <a:r>
              <a:rPr lang="en-US" altLang="ko-KR" sz="1600" dirty="0">
                <a:latin typeface="+mn-lt"/>
              </a:rPr>
              <a:t>I in range(size):</a:t>
            </a:r>
          </a:p>
          <a:p>
            <a:r>
              <a:rPr lang="en-US" altLang="ko-KR" sz="1600" dirty="0">
                <a:latin typeface="+mn-lt"/>
              </a:rPr>
              <a:t>    for j in range(size):</a:t>
            </a:r>
          </a:p>
          <a:p>
            <a:r>
              <a:rPr lang="en-US" altLang="ko-KR" sz="1600" dirty="0">
                <a:latin typeface="+mn-lt"/>
              </a:rPr>
              <a:t>        if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== j:</a:t>
            </a:r>
          </a:p>
          <a:p>
            <a:r>
              <a:rPr lang="en-US" altLang="ko-KR" sz="1600" dirty="0">
                <a:latin typeface="+mn-lt"/>
              </a:rPr>
              <a:t>            </a:t>
            </a:r>
            <a:r>
              <a:rPr lang="en-US" altLang="ko-KR" sz="1600" dirty="0" err="1">
                <a:latin typeface="+mn-lt"/>
              </a:rPr>
              <a:t>Unit_Matrix</a:t>
            </a:r>
            <a:r>
              <a:rPr lang="en-US" altLang="ko-KR" sz="1600" dirty="0">
                <a:latin typeface="+mn-lt"/>
              </a:rPr>
              <a:t>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][j] = 1</a:t>
            </a:r>
          </a:p>
          <a:p>
            <a:r>
              <a:rPr lang="en-US" altLang="ko-KR" sz="1600" dirty="0">
                <a:latin typeface="+mn-lt"/>
              </a:rPr>
              <a:t>        else:</a:t>
            </a:r>
          </a:p>
          <a:p>
            <a:r>
              <a:rPr lang="en-US" altLang="ko-KR" sz="1600" dirty="0">
                <a:latin typeface="+mn-lt"/>
              </a:rPr>
              <a:t>            </a:t>
            </a:r>
            <a:r>
              <a:rPr lang="en-US" altLang="ko-KR" sz="1600" dirty="0" err="1">
                <a:latin typeface="+mn-lt"/>
              </a:rPr>
              <a:t>Unit_Matrix</a:t>
            </a:r>
            <a:r>
              <a:rPr lang="en-US" altLang="ko-KR" sz="1600" dirty="0">
                <a:latin typeface="+mn-lt"/>
              </a:rPr>
              <a:t>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][j] = 0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Unit_Matrix</a:t>
            </a:r>
            <a:r>
              <a:rPr lang="en-US" altLang="ko-KR" sz="1600" dirty="0">
                <a:latin typeface="+mn-lt"/>
              </a:rPr>
              <a:t>)</a:t>
            </a:r>
            <a:endParaRPr lang="ko-KR" altLang="en-US" sz="1600" dirty="0">
              <a:latin typeface="+mn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842" y="2803394"/>
            <a:ext cx="4160290" cy="3149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제목 7">
            <a:extLst>
              <a:ext uri="{FF2B5EF4-FFF2-40B4-BE49-F238E27FC236}">
                <a16:creationId xmlns:a16="http://schemas.microsoft.com/office/drawing/2014/main" id="{D18F0A0D-CE5B-4D94-83BC-34643704C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 </a:t>
            </a:r>
            <a:r>
              <a:rPr lang="ko-KR" altLang="en-US" dirty="0"/>
              <a:t>코드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231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78692"/>
          </a:xfrm>
        </p:spPr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리스트를 이해하기</a:t>
            </a:r>
            <a:endParaRPr lang="en-US" altLang="ko-KR" dirty="0"/>
          </a:p>
          <a:p>
            <a:pPr lvl="1"/>
            <a:r>
              <a:rPr lang="ko-KR" altLang="en-US" dirty="0"/>
              <a:t>리스트 안에 리스트를 만들어 활용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366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구성은 </a:t>
            </a:r>
            <a:r>
              <a:rPr lang="ko-KR" altLang="en-US" dirty="0" err="1"/>
              <a:t>리스트내에</a:t>
            </a:r>
            <a:r>
              <a:rPr lang="ko-KR" altLang="en-US" dirty="0"/>
              <a:t> 리스트를 추가하는 것인가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차원 리스트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ko-KR" altLang="en-US" dirty="0" smtClean="0"/>
              <a:t>첫번</a:t>
            </a:r>
            <a:r>
              <a:rPr lang="ko-KR" altLang="en-US" dirty="0"/>
              <a:t>째</a:t>
            </a:r>
            <a:r>
              <a:rPr lang="ko-KR" altLang="en-US" dirty="0" smtClean="0"/>
              <a:t> </a:t>
            </a:r>
            <a:r>
              <a:rPr lang="ko-KR" altLang="en-US" dirty="0"/>
              <a:t>아이템내</a:t>
            </a:r>
            <a:r>
              <a:rPr lang="en-US" altLang="ko-KR" dirty="0"/>
              <a:t>, </a:t>
            </a:r>
            <a:r>
              <a:rPr lang="ko-KR" altLang="en-US" dirty="0"/>
              <a:t>두번째 아이템의 이름을 쓰시오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615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주차</a:t>
            </a:r>
            <a:r>
              <a:rPr lang="en-US" altLang="ko-KR" dirty="0"/>
              <a:t>_03_01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/>
              <a:t>차원 리스트 이해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9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이해하기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차원 리스트 활용하기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5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차원 </a:t>
            </a:r>
            <a:r>
              <a:rPr lang="en-US" altLang="ko-KR"/>
              <a:t>lists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목록</a:t>
            </a:r>
            <a:r>
              <a:rPr lang="en-US" altLang="ko-KR" dirty="0"/>
              <a:t>(list)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ko-KR" altLang="en-US" dirty="0"/>
              <a:t>리스트 안에  리스트가</a:t>
            </a:r>
            <a:r>
              <a:rPr lang="en-US" altLang="ko-KR" dirty="0"/>
              <a:t> </a:t>
            </a:r>
            <a:r>
              <a:rPr lang="ko-KR" altLang="en-US" dirty="0"/>
              <a:t>또 만들어진다</a:t>
            </a:r>
            <a:endParaRPr lang="en-US" altLang="ko-KR" dirty="0"/>
          </a:p>
          <a:p>
            <a:r>
              <a:rPr lang="en-US" altLang="ko-KR" dirty="0"/>
              <a:t>s = [ ["</a:t>
            </a:r>
            <a:r>
              <a:rPr lang="en-US" altLang="ko-KR" dirty="0" err="1"/>
              <a:t>kim</a:t>
            </a:r>
            <a:r>
              <a:rPr lang="en-US" altLang="ko-KR" dirty="0"/>
              <a:t>", 90, 75], ["park", 89, 95], ["</a:t>
            </a:r>
            <a:r>
              <a:rPr lang="en-US" altLang="ko-KR" dirty="0" err="1"/>
              <a:t>choi</a:t>
            </a:r>
            <a:r>
              <a:rPr lang="en-US" altLang="ko-KR" dirty="0"/>
              <a:t>", 76, 85] ]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682458" y="2828119"/>
            <a:ext cx="1903380" cy="600073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686174" y="2801925"/>
            <a:ext cx="1759574" cy="652460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527937" y="2775731"/>
            <a:ext cx="1911080" cy="652461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위쪽 화살표 설명선 7"/>
          <p:cNvSpPr/>
          <p:nvPr/>
        </p:nvSpPr>
        <p:spPr>
          <a:xfrm>
            <a:off x="1215960" y="3311442"/>
            <a:ext cx="695325" cy="695327"/>
          </a:xfrm>
          <a:prstGeom prst="upArrow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72516" y="359350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S[0]</a:t>
            </a:r>
            <a:endParaRPr lang="ko-KR" altLang="en-US" dirty="0"/>
          </a:p>
        </p:txBody>
      </p:sp>
      <p:sp>
        <p:nvSpPr>
          <p:cNvPr id="20" name="위쪽 화살표 설명선 9"/>
          <p:cNvSpPr/>
          <p:nvPr/>
        </p:nvSpPr>
        <p:spPr>
          <a:xfrm>
            <a:off x="4806981" y="3387642"/>
            <a:ext cx="695325" cy="695327"/>
          </a:xfrm>
          <a:prstGeom prst="upArrow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863537" y="3669703"/>
            <a:ext cx="58221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S[1]</a:t>
            </a:r>
            <a:endParaRPr lang="ko-KR" altLang="en-US" dirty="0"/>
          </a:p>
        </p:txBody>
      </p:sp>
      <p:sp>
        <p:nvSpPr>
          <p:cNvPr id="22" name="위쪽 화살표 설명선 11"/>
          <p:cNvSpPr/>
          <p:nvPr/>
        </p:nvSpPr>
        <p:spPr>
          <a:xfrm>
            <a:off x="6483477" y="3363828"/>
            <a:ext cx="695325" cy="695327"/>
          </a:xfrm>
          <a:prstGeom prst="upArrow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40033" y="364588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S[2]</a:t>
            </a:r>
            <a:endParaRPr lang="ko-KR" altLang="en-US" dirty="0"/>
          </a:p>
        </p:txBody>
      </p:sp>
      <p:sp>
        <p:nvSpPr>
          <p:cNvPr id="24" name="사각형 설명선 13"/>
          <p:cNvSpPr/>
          <p:nvPr/>
        </p:nvSpPr>
        <p:spPr>
          <a:xfrm>
            <a:off x="1066800" y="4454444"/>
            <a:ext cx="844485" cy="369332"/>
          </a:xfrm>
          <a:prstGeom prst="wedgeRectCallout">
            <a:avLst>
              <a:gd name="adj1" fmla="val 73059"/>
              <a:gd name="adj2" fmla="val -354277"/>
            </a:avLst>
          </a:prstGeom>
          <a:solidFill>
            <a:schemeClr val="bg2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S[0][0]</a:t>
            </a:r>
            <a:endParaRPr lang="ko-KR" altLang="en-US" dirty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25" name="사각형 설명선 14"/>
          <p:cNvSpPr/>
          <p:nvPr/>
        </p:nvSpPr>
        <p:spPr>
          <a:xfrm>
            <a:off x="1854727" y="5140242"/>
            <a:ext cx="859897" cy="369332"/>
          </a:xfrm>
          <a:prstGeom prst="wedgeRectCallout">
            <a:avLst>
              <a:gd name="adj1" fmla="val 45976"/>
              <a:gd name="adj2" fmla="val -568661"/>
            </a:avLst>
          </a:prstGeom>
          <a:solidFill>
            <a:schemeClr val="bg2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S[0][1]</a:t>
            </a:r>
            <a:endParaRPr lang="ko-KR" altLang="en-US" dirty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26" name="사각형 설명선 15"/>
          <p:cNvSpPr/>
          <p:nvPr/>
        </p:nvSpPr>
        <p:spPr>
          <a:xfrm>
            <a:off x="2714624" y="4336451"/>
            <a:ext cx="859897" cy="369332"/>
          </a:xfrm>
          <a:prstGeom prst="wedgeRectCallout">
            <a:avLst>
              <a:gd name="adj1" fmla="val 10270"/>
              <a:gd name="adj2" fmla="val -383688"/>
            </a:avLst>
          </a:prstGeom>
          <a:solidFill>
            <a:schemeClr val="bg2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S[0][2]</a:t>
            </a:r>
            <a:endParaRPr lang="ko-KR" altLang="en-US" dirty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27" name="사각형 설명선 16"/>
          <p:cNvSpPr/>
          <p:nvPr/>
        </p:nvSpPr>
        <p:spPr>
          <a:xfrm>
            <a:off x="3908984" y="5338124"/>
            <a:ext cx="859897" cy="369332"/>
          </a:xfrm>
          <a:prstGeom prst="wedgeRectCallout">
            <a:avLst>
              <a:gd name="adj1" fmla="val -18105"/>
              <a:gd name="adj2" fmla="val -607237"/>
            </a:avLst>
          </a:prstGeom>
          <a:solidFill>
            <a:schemeClr val="bg2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S[1][0]</a:t>
            </a:r>
            <a:endParaRPr lang="ko-KR" altLang="en-US" dirty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28" name="사각형 설명선 17"/>
          <p:cNvSpPr/>
          <p:nvPr/>
        </p:nvSpPr>
        <p:spPr>
          <a:xfrm>
            <a:off x="6448518" y="5680833"/>
            <a:ext cx="859897" cy="369332"/>
          </a:xfrm>
          <a:prstGeom prst="wedgeRectCallout">
            <a:avLst>
              <a:gd name="adj1" fmla="val -32081"/>
              <a:gd name="adj2" fmla="val -705238"/>
            </a:avLst>
          </a:prstGeom>
          <a:solidFill>
            <a:schemeClr val="bg2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S[2][1]</a:t>
            </a:r>
            <a:endParaRPr lang="ko-KR" altLang="en-US" dirty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2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en-US" altLang="ko-KR" dirty="0"/>
              <a:t>lists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en-US" altLang="ko-KR" dirty="0"/>
              <a:t>list</a:t>
            </a:r>
            <a:r>
              <a:rPr lang="ko-KR" altLang="en-US" dirty="0"/>
              <a:t>의 각 항목에 접근할 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[index1][index2]</a:t>
            </a:r>
          </a:p>
          <a:p>
            <a:r>
              <a:rPr lang="en-US" altLang="ko-KR" dirty="0"/>
              <a:t>index1</a:t>
            </a:r>
          </a:p>
          <a:p>
            <a:pPr lvl="1"/>
            <a:r>
              <a:rPr lang="ko-KR" altLang="en-US" dirty="0"/>
              <a:t>전체의 </a:t>
            </a:r>
            <a:r>
              <a:rPr lang="en-US" altLang="ko-KR" dirty="0"/>
              <a:t>2</a:t>
            </a:r>
            <a:r>
              <a:rPr lang="ko-KR" altLang="en-US" dirty="0"/>
              <a:t>차원 리스트 안에 작은 리스트에 접근</a:t>
            </a:r>
            <a:endParaRPr lang="en-US" altLang="ko-KR" dirty="0"/>
          </a:p>
          <a:p>
            <a:r>
              <a:rPr lang="en-US" altLang="ko-KR" dirty="0"/>
              <a:t>index2</a:t>
            </a:r>
          </a:p>
          <a:p>
            <a:pPr lvl="1"/>
            <a:r>
              <a:rPr lang="ko-KR" altLang="en-US" dirty="0"/>
              <a:t>작은 리스트의 각 항목에 접근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7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활용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628649" y="1803231"/>
            <a:ext cx="7348031" cy="332324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6316" y="1989134"/>
            <a:ext cx="6416412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fr-FR" altLang="ko-KR" sz="1600" dirty="0">
                <a:latin typeface="+mn-lt"/>
              </a:rPr>
              <a:t>fq= [[0,0,0,0,0,0</a:t>
            </a:r>
            <a:r>
              <a:rPr lang="fr-FR" altLang="ko-KR" sz="1600" dirty="0" smtClean="0">
                <a:latin typeface="+mn-lt"/>
              </a:rPr>
              <a:t>],[1,1,1,1,1,1],[2,2,2,2,2,2],[3,3,3,3,3,3],[4,4,4,4,4,4]]</a:t>
            </a:r>
            <a:endParaRPr lang="fr-FR" altLang="ko-KR" sz="1600" dirty="0">
              <a:latin typeface="+mn-lt"/>
            </a:endParaRPr>
          </a:p>
          <a:p>
            <a:endParaRPr lang="fr-FR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range(5):</a:t>
            </a:r>
          </a:p>
          <a:p>
            <a:r>
              <a:rPr lang="en-US" altLang="ko-KR" sz="1600" dirty="0">
                <a:latin typeface="+mn-lt"/>
              </a:rPr>
              <a:t>    print(</a:t>
            </a:r>
            <a:r>
              <a:rPr lang="en-US" altLang="ko-KR" sz="1600" dirty="0" err="1">
                <a:latin typeface="+mn-lt"/>
              </a:rPr>
              <a:t>fq</a:t>
            </a:r>
            <a:r>
              <a:rPr lang="en-US" altLang="ko-KR" sz="1600" dirty="0">
                <a:latin typeface="+mn-lt"/>
              </a:rPr>
              <a:t>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range(5): </a:t>
            </a:r>
          </a:p>
          <a:p>
            <a:r>
              <a:rPr lang="en-US" altLang="ko-KR" sz="1600" dirty="0">
                <a:latin typeface="+mn-lt"/>
              </a:rPr>
              <a:t>    for j in range(6):</a:t>
            </a:r>
          </a:p>
          <a:p>
            <a:r>
              <a:rPr lang="en-US" altLang="ko-KR" sz="1600" dirty="0">
                <a:latin typeface="+mn-lt"/>
              </a:rPr>
              <a:t>        print(</a:t>
            </a:r>
            <a:r>
              <a:rPr lang="en-US" altLang="ko-KR" sz="1600" dirty="0" err="1">
                <a:latin typeface="+mn-lt"/>
              </a:rPr>
              <a:t>fq</a:t>
            </a:r>
            <a:r>
              <a:rPr lang="en-US" altLang="ko-KR" sz="1600" dirty="0">
                <a:latin typeface="+mn-lt"/>
              </a:rPr>
              <a:t>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][j])</a:t>
            </a:r>
            <a:endParaRPr lang="ko-KR" altLang="en-US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456" y="1249420"/>
            <a:ext cx="1750883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7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FECDDEF-5F0A-C74A-BBC6-9711BA18E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803232"/>
            <a:ext cx="5314950" cy="271934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4BE2A-C0DD-2646-A6E4-E1E592EBD213}"/>
              </a:ext>
            </a:extLst>
          </p:cNvPr>
          <p:cNvSpPr txBox="1"/>
          <p:nvPr/>
        </p:nvSpPr>
        <p:spPr>
          <a:xfrm>
            <a:off x="804194" y="1988812"/>
            <a:ext cx="6416412" cy="212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fr-FR" altLang="ko-KR" sz="1600" dirty="0">
                <a:latin typeface="+mn-lt"/>
              </a:rPr>
              <a:t>a = [[10, 20], [30, 40], [50, 60]]</a:t>
            </a:r>
          </a:p>
          <a:p>
            <a:endParaRPr lang="fr-FR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a[0].append(0)</a:t>
            </a:r>
          </a:p>
          <a:p>
            <a:r>
              <a:rPr lang="fr-FR" altLang="ko-KR" sz="1600" dirty="0">
                <a:latin typeface="+mn-lt"/>
              </a:rPr>
              <a:t>a[0].append(30)</a:t>
            </a:r>
          </a:p>
          <a:p>
            <a:r>
              <a:rPr lang="fr-FR" altLang="ko-KR" sz="1600" dirty="0">
                <a:latin typeface="+mn-lt"/>
              </a:rPr>
              <a:t>a[1].append(500)</a:t>
            </a:r>
          </a:p>
          <a:p>
            <a:r>
              <a:rPr lang="fr-FR" altLang="ko-KR" sz="1600" dirty="0">
                <a:latin typeface="+mn-lt"/>
              </a:rPr>
              <a:t>a[2].append(7)</a:t>
            </a:r>
          </a:p>
          <a:p>
            <a:endParaRPr lang="fr-FR" altLang="ko-KR" sz="1600" dirty="0">
              <a:latin typeface="+mn-lt"/>
            </a:endParaRPr>
          </a:p>
          <a:p>
            <a:r>
              <a:rPr lang="fr-FR" altLang="ko-KR" sz="1600" dirty="0" err="1">
                <a:latin typeface="+mn-lt"/>
              </a:rPr>
              <a:t>print</a:t>
            </a:r>
            <a:r>
              <a:rPr lang="fr-FR" altLang="ko-KR" sz="1600" dirty="0">
                <a:latin typeface="+mn-lt"/>
              </a:rPr>
              <a:t>(a)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8D040C-1152-8744-A432-6C29F1F68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46" y="4480316"/>
            <a:ext cx="5108401" cy="5391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59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6AFCCD4-5BE5-D848-93F3-979FA557A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803232"/>
            <a:ext cx="5314950" cy="271934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AFDF3-EDA7-1540-8CFF-93C095A4A288}"/>
              </a:ext>
            </a:extLst>
          </p:cNvPr>
          <p:cNvSpPr txBox="1"/>
          <p:nvPr/>
        </p:nvSpPr>
        <p:spPr>
          <a:xfrm>
            <a:off x="804194" y="2141356"/>
            <a:ext cx="6416412" cy="212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fr-FR" altLang="ko-KR" sz="1600" dirty="0">
                <a:latin typeface="+mn-lt"/>
              </a:rPr>
              <a:t>a = [[10, 20], [30, 40], [50, 60]]</a:t>
            </a:r>
          </a:p>
          <a:p>
            <a:endParaRPr lang="fr-FR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for i in </a:t>
            </a:r>
            <a:r>
              <a:rPr lang="fr-FR" altLang="ko-KR" sz="1600" dirty="0" smtClean="0">
                <a:latin typeface="+mn-lt"/>
              </a:rPr>
              <a:t>range(3):</a:t>
            </a:r>
            <a:endParaRPr lang="fr-FR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    for j in </a:t>
            </a:r>
            <a:r>
              <a:rPr lang="fr-FR" altLang="ko-KR" sz="1600" dirty="0" smtClean="0">
                <a:latin typeface="+mn-lt"/>
              </a:rPr>
              <a:t>range(2):</a:t>
            </a:r>
            <a:endParaRPr lang="fr-FR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        if j==0:</a:t>
            </a:r>
          </a:p>
          <a:p>
            <a:r>
              <a:rPr lang="fr-FR" altLang="ko-KR" sz="1600" dirty="0">
                <a:latin typeface="+mn-lt"/>
              </a:rPr>
              <a:t>            </a:t>
            </a:r>
            <a:r>
              <a:rPr lang="fr-FR" altLang="ko-KR" sz="1600" dirty="0" smtClean="0">
                <a:latin typeface="+mn-lt"/>
              </a:rPr>
              <a:t>a[</a:t>
            </a:r>
            <a:r>
              <a:rPr lang="en-US" altLang="ko-KR" sz="1600" dirty="0" err="1" smtClean="0">
                <a:latin typeface="+mn-lt"/>
              </a:rPr>
              <a:t>i</a:t>
            </a:r>
            <a:r>
              <a:rPr lang="fr-FR" altLang="ko-KR" sz="1600" dirty="0" smtClean="0">
                <a:latin typeface="+mn-lt"/>
              </a:rPr>
              <a:t>][</a:t>
            </a:r>
            <a:r>
              <a:rPr lang="en-US" altLang="ko-KR" sz="1600" dirty="0" smtClean="0">
                <a:latin typeface="+mn-lt"/>
              </a:rPr>
              <a:t>j</a:t>
            </a:r>
            <a:r>
              <a:rPr lang="fr-FR" altLang="ko-KR" sz="1600" dirty="0" smtClean="0">
                <a:latin typeface="+mn-lt"/>
              </a:rPr>
              <a:t>]=a[</a:t>
            </a:r>
            <a:r>
              <a:rPr lang="en-US" altLang="ko-KR" sz="1600" dirty="0" err="1" smtClean="0">
                <a:latin typeface="+mn-lt"/>
              </a:rPr>
              <a:t>i</a:t>
            </a:r>
            <a:r>
              <a:rPr lang="en-US" altLang="ko-KR" sz="1600" dirty="0" smtClean="0">
                <a:latin typeface="+mn-lt"/>
              </a:rPr>
              <a:t>]</a:t>
            </a:r>
            <a:r>
              <a:rPr lang="fr-FR" altLang="ko-KR" sz="1600" dirty="0" smtClean="0">
                <a:latin typeface="+mn-lt"/>
              </a:rPr>
              <a:t>[</a:t>
            </a:r>
            <a:r>
              <a:rPr lang="en-US" altLang="ko-KR" sz="1600" dirty="0" smtClean="0">
                <a:latin typeface="+mn-lt"/>
              </a:rPr>
              <a:t>j</a:t>
            </a:r>
            <a:r>
              <a:rPr lang="fr-FR" altLang="ko-KR" sz="1600" dirty="0" smtClean="0">
                <a:latin typeface="+mn-lt"/>
              </a:rPr>
              <a:t>]*</a:t>
            </a:r>
            <a:r>
              <a:rPr lang="fr-FR" altLang="ko-KR" sz="1600" dirty="0">
                <a:latin typeface="+mn-lt"/>
              </a:rPr>
              <a:t>10</a:t>
            </a:r>
          </a:p>
          <a:p>
            <a:r>
              <a:rPr lang="fr-FR" altLang="ko-KR" sz="1600" dirty="0">
                <a:latin typeface="+mn-lt"/>
              </a:rPr>
              <a:t>        </a:t>
            </a:r>
            <a:r>
              <a:rPr lang="fr-FR" altLang="ko-KR" sz="1600" dirty="0" smtClean="0">
                <a:latin typeface="+mn-lt"/>
              </a:rPr>
              <a:t>print(a[</a:t>
            </a:r>
            <a:r>
              <a:rPr lang="en-US" altLang="ko-KR" sz="1600" dirty="0" err="1" smtClean="0">
                <a:latin typeface="+mn-lt"/>
              </a:rPr>
              <a:t>i</a:t>
            </a:r>
            <a:r>
              <a:rPr lang="fr-FR" altLang="ko-KR" sz="1600" dirty="0" smtClean="0">
                <a:latin typeface="+mn-lt"/>
              </a:rPr>
              <a:t>][</a:t>
            </a:r>
            <a:r>
              <a:rPr lang="en-US" altLang="ko-KR" sz="1600" dirty="0" smtClean="0">
                <a:latin typeface="+mn-lt"/>
              </a:rPr>
              <a:t>j</a:t>
            </a:r>
            <a:r>
              <a:rPr lang="fr-FR" altLang="ko-KR" sz="1600" dirty="0" smtClean="0">
                <a:latin typeface="+mn-lt"/>
              </a:rPr>
              <a:t>])</a:t>
            </a:r>
            <a:endParaRPr lang="fr-FR" altLang="ko-KR" sz="1600" dirty="0">
              <a:latin typeface="+mn-lt"/>
            </a:endParaRPr>
          </a:p>
          <a:p>
            <a:endParaRPr lang="fr-FR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830" y="2660376"/>
            <a:ext cx="1961540" cy="37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2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차원 </a:t>
            </a:r>
            <a:r>
              <a:rPr lang="en-US" altLang="ko-KR"/>
              <a:t>list,</a:t>
            </a:r>
            <a:r>
              <a:rPr lang="ko-KR" altLang="en-US"/>
              <a:t> 성적처리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545806"/>
            <a:ext cx="5711952" cy="283823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19926" y="1627535"/>
            <a:ext cx="5634975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s = [ ["</a:t>
            </a:r>
            <a:r>
              <a:rPr lang="en-US" altLang="ko-KR" sz="1600" dirty="0" err="1">
                <a:latin typeface="+mn-lt"/>
              </a:rPr>
              <a:t>kim</a:t>
            </a:r>
            <a:r>
              <a:rPr lang="en-US" altLang="ko-KR" sz="1600" dirty="0">
                <a:latin typeface="+mn-lt"/>
              </a:rPr>
              <a:t>", 90, 75], ["park", 89, 95], ["</a:t>
            </a:r>
            <a:r>
              <a:rPr lang="en-US" altLang="ko-KR" sz="1600" dirty="0" err="1">
                <a:latin typeface="+mn-lt"/>
              </a:rPr>
              <a:t>choi</a:t>
            </a:r>
            <a:r>
              <a:rPr lang="en-US" altLang="ko-KR" sz="1600" dirty="0">
                <a:latin typeface="+mn-lt"/>
              </a:rPr>
              <a:t>", 76, 85] ]</a:t>
            </a:r>
          </a:p>
          <a:p>
            <a:r>
              <a:rPr lang="en-US" altLang="ko-KR" sz="1600" dirty="0">
                <a:latin typeface="+mn-lt"/>
              </a:rPr>
              <a:t>print( s 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len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(s)</a:t>
            </a:r>
            <a:r>
              <a:rPr lang="en-US" altLang="ko-KR" sz="1600" dirty="0">
                <a:latin typeface="+mn-lt"/>
              </a:rPr>
              <a:t> ):</a:t>
            </a:r>
          </a:p>
          <a:p>
            <a:r>
              <a:rPr lang="en-US" altLang="ko-KR" sz="1600" dirty="0">
                <a:latin typeface="+mn-lt"/>
              </a:rPr>
              <a:t>    print( s[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][0] )</a:t>
            </a:r>
          </a:p>
          <a:p>
            <a:r>
              <a:rPr lang="en-US" altLang="ko-KR" sz="1600" dirty="0">
                <a:latin typeface="+mn-lt"/>
              </a:rPr>
              <a:t>    sum=0</a:t>
            </a:r>
          </a:p>
          <a:p>
            <a:r>
              <a:rPr lang="en-US" altLang="ko-KR" sz="1600" dirty="0">
                <a:latin typeface="+mn-lt"/>
              </a:rPr>
              <a:t>    for j in range( 1,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len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(s[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]) </a:t>
            </a:r>
            <a:r>
              <a:rPr lang="en-US" altLang="ko-KR" sz="1600" dirty="0">
                <a:latin typeface="+mn-lt"/>
              </a:rPr>
              <a:t>):</a:t>
            </a:r>
          </a:p>
          <a:p>
            <a:r>
              <a:rPr lang="en-US" altLang="ko-KR" sz="1600" dirty="0">
                <a:latin typeface="+mn-lt"/>
              </a:rPr>
              <a:t>        sum = sum + s[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][j]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    print("sum = ", sum, "average = ", sum/j, "\n")</a:t>
            </a:r>
            <a:endParaRPr lang="ko-KR" altLang="en-US" sz="1600" dirty="0">
              <a:latin typeface="+mn-lt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761" y="4284673"/>
            <a:ext cx="4777851" cy="229885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9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단에서 </a:t>
            </a:r>
            <a:r>
              <a:rPr lang="en-US" altLang="ko-KR" dirty="0"/>
              <a:t>16</a:t>
            </a:r>
            <a:r>
              <a:rPr lang="ko-KR" altLang="en-US" dirty="0"/>
              <a:t>단까지 구구단을 계산하여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생성한 </a:t>
            </a:r>
            <a:r>
              <a:rPr lang="en-US" altLang="ko-KR" dirty="0"/>
              <a:t>2</a:t>
            </a:r>
            <a:r>
              <a:rPr lang="ko-KR" altLang="en-US" dirty="0"/>
              <a:t>차원 리스트에 저장한다</a:t>
            </a:r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각 단을 한 개의 </a:t>
            </a:r>
            <a:r>
              <a:rPr lang="en-US" altLang="ko-KR" dirty="0"/>
              <a:t>row</a:t>
            </a:r>
            <a:r>
              <a:rPr lang="ko-KR" altLang="en-US" dirty="0"/>
              <a:t>에 저장한다</a:t>
            </a:r>
            <a:endParaRPr lang="en-US" altLang="ko-KR" dirty="0"/>
          </a:p>
          <a:p>
            <a:r>
              <a:rPr lang="ko-KR" altLang="en-US" dirty="0"/>
              <a:t>저장한 결과를 출력한다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947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6219</TotalTime>
  <Words>587</Words>
  <Application>Microsoft Office PowerPoint</Application>
  <PresentationFormat>화면 슬라이드 쇼(4:3)</PresentationFormat>
  <Paragraphs>130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굴림</vt:lpstr>
      <vt:lpstr>맑은 고딕</vt:lpstr>
      <vt:lpstr>함초롬바탕</vt:lpstr>
      <vt:lpstr>Arial</vt:lpstr>
      <vt:lpstr>Century Gothic</vt:lpstr>
      <vt:lpstr>Times New Roman</vt:lpstr>
      <vt:lpstr>Wingdings 3</vt:lpstr>
      <vt:lpstr>이온</vt:lpstr>
      <vt:lpstr>2차원 리스트 이해 7주차_03_01</vt:lpstr>
      <vt:lpstr>학습목표</vt:lpstr>
      <vt:lpstr>2차원 lists</vt:lpstr>
      <vt:lpstr>2차원 lists</vt:lpstr>
      <vt:lpstr>2차원 리스트 활용</vt:lpstr>
      <vt:lpstr>2차원 리스트 예제 1</vt:lpstr>
      <vt:lpstr>2차원 리스트 예제 2</vt:lpstr>
      <vt:lpstr>2차원 list, 성적처리</vt:lpstr>
      <vt:lpstr>연습문제 1</vt:lpstr>
      <vt:lpstr>연습문제 1, 코드와 결과</vt:lpstr>
      <vt:lpstr>연습문제 2</vt:lpstr>
      <vt:lpstr>연습문제 2 코드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492</cp:revision>
  <dcterms:created xsi:type="dcterms:W3CDTF">2015-11-07T02:06:58Z</dcterms:created>
  <dcterms:modified xsi:type="dcterms:W3CDTF">2023-01-25T09:25:38Z</dcterms:modified>
</cp:coreProperties>
</file>