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915" r:id="rId2"/>
    <p:sldId id="916" r:id="rId3"/>
    <p:sldId id="917" r:id="rId4"/>
    <p:sldId id="918" r:id="rId5"/>
    <p:sldId id="919" r:id="rId6"/>
    <p:sldId id="920" r:id="rId7"/>
    <p:sldId id="921" r:id="rId8"/>
    <p:sldId id="922" r:id="rId9"/>
    <p:sldId id="923" r:id="rId10"/>
    <p:sldId id="924" r:id="rId11"/>
    <p:sldId id="925" r:id="rId12"/>
    <p:sldId id="926" r:id="rId13"/>
    <p:sldId id="92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775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9772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109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7CF9-A308-4E9C-ADF5-1A5E81D89F28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186B-C027-4C76-B314-E43D2319C2F9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3BE39-26F6-4B94-8E24-5D4D4BDC6403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82DF7-CF20-41FD-80E4-399066B0E7B7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4FC35-7007-44FC-AD90-254D99D3E53B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687EB-D117-4935-B1AA-A25D1D40F3A8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7AAD4-764C-4441-9296-6F6E0477DB59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4290-EBF3-4B2F-BD85-8A5E0318858E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C629D-4006-4C2D-96F8-041148075EB1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C8CB2-7038-4E63-A600-08F49A9E257F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BA55-301F-4E15-88FF-8F13BD1C2D90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205D-5BFD-4866-8F63-F40EE91B2318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E55AE-AF21-405B-8578-5BA0A5FB20D2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97C3F-7BD1-44D0-B2B7-4DBD730C457F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9C459-A19B-40FE-BE7F-C4BB87D0678A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844E-A2A1-4064-BF20-13055AD38D3F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5E5D3-37DB-4A27-A3BF-C53DCFD64CED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9DBB94-2D44-4328-8159-0F47F03657A3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139687" y="2662026"/>
            <a:ext cx="8411637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000" b="1" dirty="0">
                <a:solidFill>
                  <a:schemeClr val="bg1"/>
                </a:solidFill>
              </a:rPr>
              <a:t>문자열과 리스트 변환 </a:t>
            </a:r>
            <a:r>
              <a:rPr lang="en-US" altLang="ko-KR" sz="4000" b="1" dirty="0">
                <a:solidFill>
                  <a:schemeClr val="bg1"/>
                </a:solidFill>
              </a:rPr>
              <a:t>methods</a:t>
            </a:r>
            <a:br>
              <a:rPr lang="en-US" altLang="ko-KR" sz="4000" b="1" dirty="0">
                <a:solidFill>
                  <a:schemeClr val="bg1"/>
                </a:solidFill>
              </a:rPr>
            </a:br>
            <a:r>
              <a:rPr lang="en-US" altLang="ko-KR" sz="18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000" b="1" dirty="0">
                <a:solidFill>
                  <a:schemeClr val="bg1"/>
                </a:solidFill>
              </a:rPr>
              <a:t>주차</a:t>
            </a:r>
            <a:r>
              <a:rPr lang="en-US" altLang="ko-KR" sz="2000" b="1" dirty="0">
                <a:solidFill>
                  <a:schemeClr val="bg1"/>
                </a:solidFill>
              </a:rPr>
              <a:t>_03_02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56219" y="494528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30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문자열과 리스트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3ADEB7AB-DDA2-1241-A46E-AD218C41F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603" y="3881822"/>
            <a:ext cx="3708400" cy="812800"/>
          </a:xfr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DD7F85-37E2-4942-9BBD-34AE9F9AFCE2}"/>
              </a:ext>
            </a:extLst>
          </p:cNvPr>
          <p:cNvSpPr txBox="1"/>
          <p:nvPr/>
        </p:nvSpPr>
        <p:spPr>
          <a:xfrm>
            <a:off x="1086480" y="1915092"/>
            <a:ext cx="4390323" cy="3658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a = ["</a:t>
            </a:r>
            <a:r>
              <a:rPr lang="en-US" altLang="ko-KR" sz="1600" dirty="0" err="1">
                <a:latin typeface="+mn-lt"/>
              </a:rPr>
              <a:t>abc</a:t>
            </a:r>
            <a:r>
              <a:rPr lang="en-US" altLang="ko-KR" sz="1600" dirty="0">
                <a:latin typeface="+mn-lt"/>
              </a:rPr>
              <a:t>", "def", "</a:t>
            </a:r>
            <a:r>
              <a:rPr lang="en-US" altLang="ko-KR" sz="1600" dirty="0" err="1">
                <a:latin typeface="+mn-lt"/>
              </a:rPr>
              <a:t>ghi</a:t>
            </a:r>
            <a:r>
              <a:rPr lang="en-US" altLang="ko-KR" sz="1600" dirty="0">
                <a:latin typeface="+mn-lt"/>
              </a:rPr>
              <a:t>", "</a:t>
            </a:r>
            <a:r>
              <a:rPr lang="en-US" altLang="ko-KR" sz="1600" dirty="0" err="1">
                <a:latin typeface="+mn-lt"/>
              </a:rPr>
              <a:t>jk</a:t>
            </a:r>
            <a:r>
              <a:rPr lang="en-US" altLang="ko-KR" sz="1600" dirty="0">
                <a:latin typeface="+mn-lt"/>
              </a:rPr>
              <a:t>"]</a:t>
            </a:r>
          </a:p>
          <a:p>
            <a:r>
              <a:rPr lang="en-US" altLang="ko-KR" sz="1600" dirty="0" err="1">
                <a:latin typeface="+mn-lt"/>
              </a:rPr>
              <a:t>a.append</a:t>
            </a:r>
            <a:r>
              <a:rPr lang="en-US" altLang="ko-KR" sz="1600" dirty="0">
                <a:latin typeface="+mn-lt"/>
              </a:rPr>
              <a:t>("</a:t>
            </a:r>
            <a:r>
              <a:rPr lang="en-US" altLang="ko-KR" sz="1600" dirty="0" err="1">
                <a:latin typeface="+mn-lt"/>
              </a:rPr>
              <a:t>lmn</a:t>
            </a:r>
            <a:r>
              <a:rPr lang="en-US" altLang="ko-KR" sz="1600" dirty="0">
                <a:latin typeface="+mn-lt"/>
              </a:rPr>
              <a:t>")</a:t>
            </a:r>
          </a:p>
          <a:p>
            <a:r>
              <a:rPr lang="en-US" altLang="ko-KR" sz="1600" dirty="0" err="1">
                <a:latin typeface="+mn-lt"/>
              </a:rPr>
              <a:t>a.pop</a:t>
            </a:r>
            <a:r>
              <a:rPr lang="en-US" altLang="ko-KR" sz="1600" dirty="0">
                <a:latin typeface="+mn-lt"/>
              </a:rPr>
              <a:t>(0)</a:t>
            </a:r>
          </a:p>
          <a:p>
            <a:r>
              <a:rPr lang="en-US" altLang="ko-KR" sz="1600" dirty="0">
                <a:latin typeface="+mn-lt"/>
              </a:rPr>
              <a:t>print(a)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b = ["</a:t>
            </a:r>
            <a:r>
              <a:rPr lang="en-US" altLang="ko-KR" sz="1600" dirty="0" err="1">
                <a:latin typeface="+mn-lt"/>
              </a:rPr>
              <a:t>opq</a:t>
            </a:r>
            <a:r>
              <a:rPr lang="en-US" altLang="ko-KR" sz="1600" dirty="0">
                <a:latin typeface="+mn-lt"/>
              </a:rPr>
              <a:t>", "</a:t>
            </a:r>
            <a:r>
              <a:rPr lang="en-US" altLang="ko-KR" sz="1600" dirty="0" err="1">
                <a:latin typeface="+mn-lt"/>
              </a:rPr>
              <a:t>rst</a:t>
            </a:r>
            <a:r>
              <a:rPr lang="en-US" altLang="ko-KR" sz="1600" dirty="0">
                <a:latin typeface="+mn-lt"/>
              </a:rPr>
              <a:t>"]</a:t>
            </a:r>
          </a:p>
          <a:p>
            <a:r>
              <a:rPr lang="en-US" altLang="ko-KR" sz="1600" dirty="0" err="1">
                <a:latin typeface="+mn-lt"/>
              </a:rPr>
              <a:t>a.extend</a:t>
            </a:r>
            <a:r>
              <a:rPr lang="en-US" altLang="ko-KR" sz="1600" dirty="0">
                <a:latin typeface="+mn-lt"/>
              </a:rPr>
              <a:t>(b)</a:t>
            </a:r>
          </a:p>
          <a:p>
            <a:r>
              <a:rPr lang="en-US" altLang="ko-KR" sz="1600" dirty="0">
                <a:latin typeface="+mn-lt"/>
              </a:rPr>
              <a:t>print(a)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c = "-".join(a)</a:t>
            </a:r>
          </a:p>
          <a:p>
            <a:r>
              <a:rPr lang="en-US" altLang="ko-KR" sz="1600" dirty="0">
                <a:latin typeface="+mn-lt"/>
              </a:rPr>
              <a:t>print(c)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d = </a:t>
            </a:r>
            <a:r>
              <a:rPr lang="en-US" altLang="ko-KR" sz="1600" dirty="0" err="1">
                <a:latin typeface="+mn-lt"/>
              </a:rPr>
              <a:t>c.split</a:t>
            </a:r>
            <a:r>
              <a:rPr lang="en-US" altLang="ko-KR" sz="1600" dirty="0"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print(d)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E9FB3B53-A944-B74B-B38C-C2BF38B8F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14" y="1660085"/>
            <a:ext cx="4190485" cy="444347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5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문자열과 리스트 관련 메소드 이해하기</a:t>
            </a:r>
            <a:endParaRPr lang="en-US" altLang="ko-KR" dirty="0"/>
          </a:p>
          <a:p>
            <a:pPr lvl="1"/>
            <a:r>
              <a:rPr lang="en-US" altLang="ko-KR" dirty="0"/>
              <a:t>.split()</a:t>
            </a:r>
            <a:r>
              <a:rPr lang="ko-KR" altLang="en-US" dirty="0"/>
              <a:t> 문자열을 잘라서 리스트로 생성</a:t>
            </a:r>
            <a:endParaRPr lang="en-US" altLang="ko-KR" dirty="0"/>
          </a:p>
          <a:p>
            <a:pPr lvl="1"/>
            <a:r>
              <a:rPr lang="en-US" altLang="ko-KR" dirty="0"/>
              <a:t>.join()</a:t>
            </a:r>
            <a:r>
              <a:rPr lang="ko-KR" altLang="en-US" dirty="0"/>
              <a:t> 리스트를 문자열로 생성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문자열로 구성된 리스트 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5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다음 메소드의 기능을 설명하시오</a:t>
            </a:r>
            <a:endParaRPr lang="en-US" altLang="ko-KR" smtClean="0"/>
          </a:p>
          <a:p>
            <a:pPr lvl="1"/>
            <a:r>
              <a:rPr lang="en-US" altLang="ko-KR" smtClean="0"/>
              <a:t>list()</a:t>
            </a:r>
          </a:p>
          <a:p>
            <a:pPr lvl="1"/>
            <a:r>
              <a:rPr lang="en-US" altLang="ko-KR" smtClean="0"/>
              <a:t>.split()</a:t>
            </a:r>
          </a:p>
          <a:p>
            <a:pPr lvl="1"/>
            <a:r>
              <a:rPr lang="en-US" altLang="ko-KR" smtClean="0"/>
              <a:t>.join()</a:t>
            </a:r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12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_03_02 </a:t>
            </a:r>
            <a:r>
              <a:rPr lang="ko-KR" altLang="en-US" dirty="0"/>
              <a:t>문자열과 리스트 변환 </a:t>
            </a:r>
            <a:r>
              <a:rPr lang="en-US" altLang="ko-KR"/>
              <a:t>methods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71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문자열과 리스트 관련 메소드 이해하기</a:t>
            </a:r>
            <a:endParaRPr lang="en-US" altLang="ko-KR" dirty="0"/>
          </a:p>
          <a:p>
            <a:r>
              <a:rPr lang="ko-KR" altLang="en-US" dirty="0"/>
              <a:t>문자열로 구성된 리스트 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82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문자열과 리스트 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27700" y="2052925"/>
            <a:ext cx="7800734" cy="4195481"/>
          </a:xfrm>
        </p:spPr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를 사용하여 문자열과 리스트를 쉽게 활용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r>
              <a:rPr lang="en-US" altLang="ko-KR" dirty="0"/>
              <a:t>list()</a:t>
            </a:r>
          </a:p>
          <a:p>
            <a:pPr lvl="1"/>
            <a:r>
              <a:rPr lang="ko-KR" altLang="en-US" dirty="0"/>
              <a:t>문자열의 각 문자를 하나의 항목으로 하여 리스트로 생성</a:t>
            </a:r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/>
              <a:t>.split()</a:t>
            </a:r>
          </a:p>
          <a:p>
            <a:pPr lvl="1"/>
            <a:r>
              <a:rPr lang="ko-KR" altLang="en-US" dirty="0"/>
              <a:t>문자열을</a:t>
            </a:r>
            <a:r>
              <a:rPr lang="en-US" altLang="ko-KR" dirty="0"/>
              <a:t> </a:t>
            </a:r>
            <a:r>
              <a:rPr lang="ko-KR" altLang="en-US" dirty="0"/>
              <a:t>단어 단위로 잘라서</a:t>
            </a:r>
            <a:r>
              <a:rPr lang="en-US" altLang="ko-KR" dirty="0"/>
              <a:t>, </a:t>
            </a:r>
            <a:r>
              <a:rPr lang="ko-KR" altLang="en-US" dirty="0"/>
              <a:t>리스트로 생성한다</a:t>
            </a:r>
            <a:endParaRPr lang="en-US" altLang="ko-KR" dirty="0"/>
          </a:p>
          <a:p>
            <a:pPr lvl="1"/>
            <a:r>
              <a:rPr lang="ko-KR" altLang="en-US" dirty="0"/>
              <a:t>리스트의 아이템은 문자열의 각각의 워드로 구성된다</a:t>
            </a:r>
            <a:endParaRPr lang="en-US" altLang="ko-KR" dirty="0"/>
          </a:p>
          <a:p>
            <a:r>
              <a:rPr lang="en-US" altLang="ko-KR" dirty="0"/>
              <a:t>.join()</a:t>
            </a:r>
          </a:p>
          <a:p>
            <a:pPr lvl="1"/>
            <a:r>
              <a:rPr lang="ko-KR" altLang="en-US" dirty="0"/>
              <a:t>리스트를 문자열로 생성해 준다</a:t>
            </a:r>
            <a:endParaRPr lang="en-US" altLang="ko-KR" dirty="0"/>
          </a:p>
          <a:p>
            <a:pPr lvl="1"/>
            <a:r>
              <a:rPr lang="en-US" altLang="ko-KR" dirty="0"/>
              <a:t>.split</a:t>
            </a:r>
            <a:r>
              <a:rPr lang="ko-KR" altLang="en-US" dirty="0"/>
              <a:t> 과 반대 기능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006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문자열과 리스트</a:t>
            </a:r>
            <a:r>
              <a:rPr lang="en-US" altLang="ko-KR" dirty="0"/>
              <a:t>, list()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00861" y="1820416"/>
            <a:ext cx="6076594" cy="236247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7048" y="1923890"/>
            <a:ext cx="6745832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</a:t>
            </a:r>
            <a:r>
              <a:rPr lang="ko-KR" altLang="en-US" sz="1600" dirty="0">
                <a:latin typeface="+mn-lt"/>
              </a:rPr>
              <a:t>문자열을</a:t>
            </a: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>
                <a:solidFill>
                  <a:srgbClr val="FF6600"/>
                </a:solidFill>
                <a:latin typeface="+mn-lt"/>
              </a:rPr>
              <a:t>한 글자씩 </a:t>
            </a:r>
            <a:r>
              <a:rPr lang="ko-KR" altLang="en-US" sz="1600" dirty="0">
                <a:latin typeface="+mn-lt"/>
              </a:rPr>
              <a:t>나누어서</a:t>
            </a:r>
            <a:r>
              <a:rPr lang="en-US" altLang="ko-KR" sz="1600" dirty="0">
                <a:latin typeface="+mn-lt"/>
              </a:rPr>
              <a:t>, </a:t>
            </a:r>
            <a:r>
              <a:rPr lang="ko-KR" altLang="en-US" sz="1600" dirty="0">
                <a:latin typeface="+mn-lt"/>
              </a:rPr>
              <a:t>리스트로 만드는 </a:t>
            </a:r>
            <a:r>
              <a:rPr lang="ko-KR" altLang="en-US" sz="1600" dirty="0">
                <a:solidFill>
                  <a:srgbClr val="FF6600"/>
                </a:solidFill>
                <a:latin typeface="+mn-lt"/>
              </a:rPr>
              <a:t>함수 </a:t>
            </a:r>
            <a:r>
              <a:rPr lang="en-US" altLang="ko-KR" sz="1600" dirty="0" smtClean="0">
                <a:solidFill>
                  <a:srgbClr val="FF6600"/>
                </a:solidFill>
                <a:latin typeface="+mn-lt"/>
              </a:rPr>
              <a:t>list</a:t>
            </a:r>
          </a:p>
          <a:p>
            <a:endParaRPr lang="en-US" altLang="ko-KR" sz="1600" dirty="0">
              <a:solidFill>
                <a:srgbClr val="FF6600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 = ‘apple'</a:t>
            </a:r>
          </a:p>
          <a:p>
            <a:r>
              <a:rPr lang="en-US" altLang="ko-KR" sz="1600" dirty="0">
                <a:latin typeface="+mn-lt"/>
              </a:rPr>
              <a:t>&gt;&gt;&gt; t = list(s)</a:t>
            </a:r>
          </a:p>
          <a:p>
            <a:r>
              <a:rPr lang="en-US" altLang="ko-KR" sz="1600" dirty="0">
                <a:latin typeface="+mn-lt"/>
              </a:rPr>
              <a:t>&gt;&gt;&gt; t</a:t>
            </a:r>
          </a:p>
          <a:p>
            <a:r>
              <a:rPr lang="en-US" altLang="ko-KR" sz="1600" dirty="0">
                <a:latin typeface="+mn-lt"/>
              </a:rPr>
              <a:t>[‘a', 'p', ‘p', ‘l‘, ‘e’]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43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문자열과 리스트</a:t>
            </a:r>
            <a:r>
              <a:rPr lang="en-US" altLang="ko-KR"/>
              <a:t>, .split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9465" y="1911706"/>
            <a:ext cx="5985541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</a:t>
            </a:r>
            <a:r>
              <a:rPr lang="ko-KR" altLang="en-US" sz="1600" dirty="0">
                <a:latin typeface="+mn-lt"/>
              </a:rPr>
              <a:t>문자열을</a:t>
            </a:r>
            <a:r>
              <a:rPr lang="en-US" altLang="ko-KR" sz="1600" dirty="0">
                <a:latin typeface="+mn-lt"/>
              </a:rPr>
              <a:t> </a:t>
            </a:r>
            <a:r>
              <a:rPr lang="ko-KR" altLang="en-US" sz="1600" dirty="0">
                <a:solidFill>
                  <a:srgbClr val="FF6600"/>
                </a:solidFill>
                <a:latin typeface="+mn-lt"/>
              </a:rPr>
              <a:t>단어 단위로 </a:t>
            </a:r>
            <a:r>
              <a:rPr lang="ko-KR" altLang="en-US" sz="1600" dirty="0">
                <a:latin typeface="+mn-lt"/>
              </a:rPr>
              <a:t>리스트를 만드는</a:t>
            </a:r>
            <a:r>
              <a:rPr lang="en-US" altLang="ko-KR" sz="1600" dirty="0">
                <a:latin typeface="+mn-lt"/>
              </a:rPr>
              <a:t>, .</a:t>
            </a:r>
            <a:r>
              <a:rPr lang="en-US" altLang="ko-KR" sz="1600" dirty="0" smtClean="0">
                <a:solidFill>
                  <a:srgbClr val="FF6600"/>
                </a:solidFill>
                <a:latin typeface="+mn-lt"/>
              </a:rPr>
              <a:t>split</a:t>
            </a:r>
          </a:p>
          <a:p>
            <a:endParaRPr lang="en-US" altLang="ko-KR" sz="1600" dirty="0">
              <a:solidFill>
                <a:srgbClr val="FF6600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 = 'every morning you greet to me'</a:t>
            </a:r>
          </a:p>
          <a:p>
            <a:r>
              <a:rPr lang="en-US" altLang="ko-KR" sz="1600" dirty="0">
                <a:latin typeface="+mn-lt"/>
              </a:rPr>
              <a:t>&gt;&gt;&gt; t = </a:t>
            </a:r>
            <a:r>
              <a:rPr lang="en-US" altLang="ko-KR" sz="1600" dirty="0" err="1">
                <a:latin typeface="+mn-lt"/>
              </a:rPr>
              <a:t>s.split</a:t>
            </a:r>
            <a:r>
              <a:rPr lang="en-US" altLang="ko-KR" sz="1600" dirty="0"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t</a:t>
            </a:r>
          </a:p>
          <a:p>
            <a:r>
              <a:rPr lang="en-US" altLang="ko-KR" sz="1600" dirty="0">
                <a:latin typeface="+mn-lt"/>
              </a:rPr>
              <a:t>[‘every', ‘morning', ‘you', ‘greet’, ‘to‘, ‘me’]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 = 'apple-tree-beans’</a:t>
            </a:r>
          </a:p>
          <a:p>
            <a:r>
              <a:rPr lang="en-US" altLang="ko-KR" sz="1600" dirty="0">
                <a:latin typeface="+mn-lt"/>
              </a:rPr>
              <a:t>&gt;&gt;&gt; delimiter = '-'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s.split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delimiter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[‘apple', ‘tree', ‘beans']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145117" y="1690689"/>
            <a:ext cx="6445250" cy="360850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54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문자열과 리스트</a:t>
            </a:r>
            <a:r>
              <a:rPr lang="en-US" altLang="ko-KR"/>
              <a:t>, .join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74744" y="1666906"/>
            <a:ext cx="6300618" cy="442137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2822" y="1896425"/>
            <a:ext cx="58415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</a:rPr>
              <a:t># </a:t>
            </a:r>
            <a:r>
              <a:rPr lang="ko-KR" altLang="en-US" sz="1600" dirty="0">
                <a:latin typeface="+mn-lt"/>
                <a:ea typeface="+mj-ea"/>
              </a:rPr>
              <a:t>리스트를 문자열로 만드는</a:t>
            </a:r>
            <a:r>
              <a:rPr lang="en-US" altLang="ko-KR" sz="1600" dirty="0">
                <a:latin typeface="+mn-lt"/>
                <a:ea typeface="+mj-ea"/>
              </a:rPr>
              <a:t>, .join</a:t>
            </a:r>
          </a:p>
          <a:p>
            <a:endParaRPr lang="en-US" altLang="ko-KR" sz="1600" dirty="0">
              <a:latin typeface="+mn-lt"/>
              <a:ea typeface="+mj-ea"/>
            </a:endParaRPr>
          </a:p>
          <a:p>
            <a:r>
              <a:rPr lang="en-US" altLang="ko-KR" sz="1600" dirty="0">
                <a:latin typeface="+mn-lt"/>
                <a:ea typeface="+mj-ea"/>
              </a:rPr>
              <a:t>&gt;&gt;&gt; t = ['every', 'morning', 'you', 'greet', 'to', 'me']</a:t>
            </a:r>
          </a:p>
          <a:p>
            <a:endParaRPr lang="en-US" altLang="ko-KR" sz="1600" dirty="0">
              <a:latin typeface="+mn-lt"/>
              <a:ea typeface="+mj-ea"/>
            </a:endParaRPr>
          </a:p>
          <a:p>
            <a:r>
              <a:rPr lang="en-US" altLang="ko-KR" sz="1600" dirty="0">
                <a:latin typeface="+mn-lt"/>
                <a:ea typeface="+mj-ea"/>
              </a:rPr>
              <a:t>&gt;&gt;&gt; delimiter = ' '</a:t>
            </a:r>
          </a:p>
          <a:p>
            <a:r>
              <a:rPr lang="en-US" altLang="ko-KR" sz="1600" dirty="0">
                <a:latin typeface="+mn-lt"/>
                <a:ea typeface="+mj-ea"/>
              </a:rPr>
              <a:t>&gt;&gt;&gt;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  <a:ea typeface="+mj-ea"/>
              </a:rPr>
              <a:t>delimiter.join</a:t>
            </a:r>
            <a:r>
              <a:rPr lang="en-US" altLang="ko-KR" sz="1600" dirty="0">
                <a:solidFill>
                  <a:srgbClr val="FF6600"/>
                </a:solidFill>
                <a:latin typeface="+mn-lt"/>
                <a:ea typeface="+mj-ea"/>
              </a:rPr>
              <a:t>(t)</a:t>
            </a:r>
          </a:p>
          <a:p>
            <a:r>
              <a:rPr lang="en-US" altLang="ko-KR" sz="1600" dirty="0">
                <a:latin typeface="+mn-lt"/>
                <a:ea typeface="+mj-ea"/>
              </a:rPr>
              <a:t>‘every</a:t>
            </a:r>
            <a:r>
              <a:rPr lang="ko-KR" altLang="en-US" sz="1600" dirty="0">
                <a:latin typeface="+mn-lt"/>
                <a:ea typeface="+mj-ea"/>
              </a:rPr>
              <a:t> </a:t>
            </a:r>
            <a:r>
              <a:rPr lang="en-US" altLang="ko-KR" sz="1600" dirty="0">
                <a:latin typeface="+mn-lt"/>
                <a:ea typeface="+mj-ea"/>
              </a:rPr>
              <a:t>morning you greet to me‘</a:t>
            </a:r>
          </a:p>
          <a:p>
            <a:endParaRPr lang="en-US" altLang="ko-KR" sz="1600" dirty="0">
              <a:latin typeface="+mn-lt"/>
              <a:ea typeface="+mj-ea"/>
            </a:endParaRPr>
          </a:p>
          <a:p>
            <a:r>
              <a:rPr lang="en-US" altLang="ko-KR" sz="1600" dirty="0">
                <a:latin typeface="+mn-lt"/>
                <a:ea typeface="+mj-ea"/>
              </a:rPr>
              <a:t>&gt;&gt;&gt; delimiter = '+'</a:t>
            </a:r>
          </a:p>
          <a:p>
            <a:r>
              <a:rPr lang="en-US" altLang="ko-KR" sz="1600" dirty="0">
                <a:latin typeface="+mn-lt"/>
                <a:ea typeface="+mj-ea"/>
              </a:rPr>
              <a:t>&gt;&gt;&gt;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  <a:ea typeface="+mj-ea"/>
              </a:rPr>
              <a:t>delimiter.join</a:t>
            </a:r>
            <a:r>
              <a:rPr lang="en-US" altLang="ko-KR" sz="1600" dirty="0">
                <a:solidFill>
                  <a:srgbClr val="FF6600"/>
                </a:solidFill>
                <a:latin typeface="+mn-lt"/>
                <a:ea typeface="+mj-ea"/>
              </a:rPr>
              <a:t>(t)</a:t>
            </a:r>
          </a:p>
          <a:p>
            <a:r>
              <a:rPr lang="en-US" altLang="ko-KR" sz="1600" dirty="0">
                <a:latin typeface="+mn-lt"/>
                <a:ea typeface="+mj-ea"/>
              </a:rPr>
              <a:t>‘</a:t>
            </a:r>
            <a:r>
              <a:rPr lang="en-US" altLang="ko-KR" sz="1600" dirty="0" err="1">
                <a:latin typeface="+mn-lt"/>
                <a:ea typeface="+mj-ea"/>
              </a:rPr>
              <a:t>every+morning+you+greet+to+me</a:t>
            </a:r>
            <a:r>
              <a:rPr lang="en-US" altLang="ko-KR" sz="1600" dirty="0">
                <a:latin typeface="+mn-lt"/>
                <a:ea typeface="+mj-ea"/>
              </a:rPr>
              <a:t>'</a:t>
            </a:r>
          </a:p>
          <a:p>
            <a:endParaRPr lang="en-US" altLang="ko-KR" sz="1600" dirty="0">
              <a:latin typeface="+mn-lt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691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문자열을 입력 받는다</a:t>
            </a:r>
            <a:endParaRPr lang="en-US" altLang="ko-KR"/>
          </a:p>
          <a:p>
            <a:r>
              <a:rPr lang="ko-KR" altLang="en-US"/>
              <a:t>문자열을 분리하여 리스트에 저장한다</a:t>
            </a:r>
            <a:endParaRPr lang="en-US" altLang="ko-KR"/>
          </a:p>
          <a:p>
            <a:r>
              <a:rPr lang="ko-KR" altLang="en-US"/>
              <a:t>그 중 제거할 단어를 입력 받아 제거한다</a:t>
            </a:r>
            <a:endParaRPr lang="en-US" altLang="ko-KR"/>
          </a:p>
          <a:p>
            <a:r>
              <a:rPr lang="ko-KR" altLang="en-US"/>
              <a:t>추가할 단어를 입력 받아 추가한다</a:t>
            </a:r>
            <a:endParaRPr lang="en-US" altLang="ko-KR"/>
          </a:p>
          <a:p>
            <a:r>
              <a:rPr lang="ko-KR" altLang="en-US"/>
              <a:t>리스트를 다시 문자열로 바꾼 뒤 출력한다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3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1,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07949"/>
            <a:ext cx="5760575" cy="459212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46466" y="1846145"/>
            <a:ext cx="5524942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msg = input("</a:t>
            </a:r>
            <a:r>
              <a:rPr lang="ko-KR" altLang="en-US" dirty="0">
                <a:latin typeface="+mn-lt"/>
              </a:rPr>
              <a:t>좋아하는 영어문장을 입력하세요 </a:t>
            </a:r>
            <a:r>
              <a:rPr lang="en-US" altLang="ko-KR" dirty="0">
                <a:latin typeface="+mn-lt"/>
              </a:rPr>
              <a:t>: ") </a:t>
            </a:r>
          </a:p>
          <a:p>
            <a:r>
              <a:rPr lang="en-US" altLang="ko-KR" dirty="0" err="1">
                <a:latin typeface="+mn-lt"/>
              </a:rPr>
              <a:t>msgList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msg.split</a:t>
            </a:r>
            <a:r>
              <a:rPr lang="en-US" altLang="ko-KR" dirty="0">
                <a:latin typeface="+mn-lt"/>
              </a:rPr>
              <a:t>()</a:t>
            </a:r>
          </a:p>
          <a:p>
            <a:r>
              <a:rPr lang="en-US" altLang="ko-KR" dirty="0">
                <a:latin typeface="+mn-lt"/>
              </a:rPr>
              <a:t>print("List: ", </a:t>
            </a:r>
            <a:r>
              <a:rPr lang="en-US" altLang="ko-KR" dirty="0" err="1">
                <a:latin typeface="+mn-lt"/>
              </a:rPr>
              <a:t>msgList</a:t>
            </a:r>
            <a:r>
              <a:rPr lang="en-US" altLang="ko-KR" dirty="0">
                <a:latin typeface="+mn-lt"/>
              </a:rPr>
              <a:t>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Remove_Word</a:t>
            </a:r>
            <a:r>
              <a:rPr lang="en-US" altLang="ko-KR" dirty="0">
                <a:latin typeface="+mn-lt"/>
              </a:rPr>
              <a:t> = input("</a:t>
            </a:r>
            <a:r>
              <a:rPr lang="ko-KR" altLang="en-US" dirty="0">
                <a:latin typeface="+mn-lt"/>
              </a:rPr>
              <a:t>제거할 단어를 입력하세요 </a:t>
            </a:r>
            <a:r>
              <a:rPr lang="en-US" altLang="ko-KR" dirty="0">
                <a:latin typeface="+mn-lt"/>
              </a:rPr>
              <a:t>: ")</a:t>
            </a:r>
          </a:p>
          <a:p>
            <a:r>
              <a:rPr lang="en-US" altLang="ko-KR" dirty="0" err="1">
                <a:latin typeface="+mn-lt"/>
              </a:rPr>
              <a:t>msgList.remove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Remove_Word</a:t>
            </a:r>
            <a:r>
              <a:rPr lang="en-US" altLang="ko-KR" dirty="0">
                <a:latin typeface="+mn-lt"/>
              </a:rPr>
              <a:t>)</a:t>
            </a: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ko-KR" altLang="en-US" dirty="0">
                <a:latin typeface="+mn-lt"/>
              </a:rPr>
              <a:t>제거 후 </a:t>
            </a:r>
            <a:r>
              <a:rPr lang="en-US" altLang="ko-KR" dirty="0">
                <a:latin typeface="+mn-lt"/>
              </a:rPr>
              <a:t>List: ", </a:t>
            </a:r>
            <a:r>
              <a:rPr lang="en-US" altLang="ko-KR" dirty="0" err="1">
                <a:latin typeface="+mn-lt"/>
              </a:rPr>
              <a:t>msgList</a:t>
            </a:r>
            <a:r>
              <a:rPr lang="en-US" altLang="ko-KR" dirty="0">
                <a:latin typeface="+mn-lt"/>
              </a:rPr>
              <a:t>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Add_Word</a:t>
            </a:r>
            <a:r>
              <a:rPr lang="en-US" altLang="ko-KR" dirty="0">
                <a:latin typeface="+mn-lt"/>
              </a:rPr>
              <a:t> = input("</a:t>
            </a:r>
            <a:r>
              <a:rPr lang="ko-KR" altLang="en-US" dirty="0">
                <a:latin typeface="+mn-lt"/>
              </a:rPr>
              <a:t>추가할 단어를 입력하세요 </a:t>
            </a:r>
            <a:r>
              <a:rPr lang="en-US" altLang="ko-KR" dirty="0">
                <a:latin typeface="+mn-lt"/>
              </a:rPr>
              <a:t>: ")</a:t>
            </a:r>
          </a:p>
          <a:p>
            <a:r>
              <a:rPr lang="en-US" altLang="ko-KR" dirty="0" err="1">
                <a:latin typeface="+mn-lt"/>
              </a:rPr>
              <a:t>msgList.append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Add_Word</a:t>
            </a:r>
            <a:r>
              <a:rPr lang="en-US" altLang="ko-KR" dirty="0">
                <a:latin typeface="+mn-lt"/>
              </a:rPr>
              <a:t>)</a:t>
            </a:r>
          </a:p>
          <a:p>
            <a:r>
              <a:rPr lang="en-US" altLang="ko-KR" dirty="0">
                <a:latin typeface="+mn-lt"/>
              </a:rPr>
              <a:t>print("</a:t>
            </a:r>
            <a:r>
              <a:rPr lang="ko-KR" altLang="en-US" dirty="0">
                <a:latin typeface="+mn-lt"/>
              </a:rPr>
              <a:t>추가 후 </a:t>
            </a:r>
            <a:r>
              <a:rPr lang="en-US" altLang="ko-KR" dirty="0">
                <a:latin typeface="+mn-lt"/>
              </a:rPr>
              <a:t>List: ", </a:t>
            </a:r>
            <a:r>
              <a:rPr lang="en-US" altLang="ko-KR" dirty="0" err="1">
                <a:latin typeface="+mn-lt"/>
              </a:rPr>
              <a:t>msgList</a:t>
            </a:r>
            <a:r>
              <a:rPr lang="en-US" altLang="ko-KR" dirty="0">
                <a:latin typeface="+mn-lt"/>
              </a:rPr>
              <a:t>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delimiter = " "</a:t>
            </a:r>
          </a:p>
          <a:p>
            <a:r>
              <a:rPr lang="en-US" altLang="ko-KR" dirty="0">
                <a:latin typeface="+mn-lt"/>
              </a:rPr>
              <a:t>Str = </a:t>
            </a:r>
            <a:r>
              <a:rPr lang="en-US" altLang="ko-KR" dirty="0" err="1">
                <a:latin typeface="+mn-lt"/>
              </a:rPr>
              <a:t>delimiter.join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msgList</a:t>
            </a:r>
            <a:r>
              <a:rPr lang="en-US" altLang="ko-KR" dirty="0">
                <a:latin typeface="+mn-lt"/>
              </a:rPr>
              <a:t>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print("join </a:t>
            </a:r>
            <a:r>
              <a:rPr lang="ko-KR" altLang="en-US" dirty="0">
                <a:latin typeface="+mn-lt"/>
              </a:rPr>
              <a:t>후 문자열</a:t>
            </a:r>
            <a:r>
              <a:rPr lang="en-US" altLang="ko-KR" dirty="0">
                <a:latin typeface="+mn-lt"/>
              </a:rPr>
              <a:t>: ", Str)</a:t>
            </a: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654" y="4391244"/>
            <a:ext cx="3765810" cy="168158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86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문자열과 리스트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C964E75-373C-2841-84B0-94AD9FCF3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90" y="1747808"/>
            <a:ext cx="5839484" cy="314520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D7F85-37E2-4942-9BBD-34AE9F9AFCE2}"/>
              </a:ext>
            </a:extLst>
          </p:cNvPr>
          <p:cNvSpPr txBox="1"/>
          <p:nvPr/>
        </p:nvSpPr>
        <p:spPr>
          <a:xfrm>
            <a:off x="1078062" y="1936580"/>
            <a:ext cx="5524942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2000" dirty="0">
                <a:latin typeface="+mn-lt"/>
              </a:rPr>
              <a:t>s = ['why', 'not', 'change', 'the', 'world</a:t>
            </a:r>
            <a:r>
              <a:rPr lang="en-US" altLang="ko-KR" sz="2000" dirty="0" smtClean="0">
                <a:latin typeface="+mn-lt"/>
              </a:rPr>
              <a:t>']</a:t>
            </a:r>
          </a:p>
          <a:p>
            <a:endParaRPr lang="en-US" altLang="ko-KR" sz="2000" dirty="0" smtClean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j </a:t>
            </a:r>
            <a:r>
              <a:rPr lang="en-US" altLang="ko-KR" sz="2000" dirty="0">
                <a:latin typeface="+mn-lt"/>
              </a:rPr>
              <a:t>= '!'.join(s</a:t>
            </a:r>
            <a:r>
              <a:rPr lang="en-US" altLang="ko-KR" sz="2000" dirty="0" smtClean="0">
                <a:latin typeface="+mn-lt"/>
              </a:rPr>
              <a:t>)</a:t>
            </a:r>
          </a:p>
          <a:p>
            <a:r>
              <a:rPr lang="en-US" altLang="ko-KR" sz="2000" dirty="0" smtClean="0">
                <a:latin typeface="+mn-lt"/>
              </a:rPr>
              <a:t>print(j)</a:t>
            </a:r>
          </a:p>
          <a:p>
            <a:endParaRPr lang="en-US" altLang="ko-KR" sz="2000" dirty="0">
              <a:latin typeface="+mn-lt"/>
            </a:endParaRPr>
          </a:p>
          <a:p>
            <a:r>
              <a:rPr lang="en-US" altLang="ko-KR" sz="2000" dirty="0" smtClean="0">
                <a:latin typeface="+mn-lt"/>
              </a:rPr>
              <a:t>t </a:t>
            </a:r>
            <a:r>
              <a:rPr lang="en-US" altLang="ko-KR" sz="2000" dirty="0">
                <a:latin typeface="+mn-lt"/>
              </a:rPr>
              <a:t>= </a:t>
            </a:r>
            <a:r>
              <a:rPr lang="en-US" altLang="ko-KR" sz="2000" dirty="0" err="1">
                <a:latin typeface="+mn-lt"/>
              </a:rPr>
              <a:t>j.split</a:t>
            </a:r>
            <a:r>
              <a:rPr lang="en-US" altLang="ko-KR" sz="2000" dirty="0" smtClean="0">
                <a:latin typeface="+mn-lt"/>
              </a:rPr>
              <a:t>('!')</a:t>
            </a:r>
          </a:p>
          <a:p>
            <a:r>
              <a:rPr lang="en-US" altLang="ko-KR" sz="2000" dirty="0" smtClean="0">
                <a:latin typeface="+mn-lt"/>
              </a:rPr>
              <a:t>print(t</a:t>
            </a:r>
            <a:r>
              <a:rPr lang="en-US" altLang="ko-KR" sz="2000" dirty="0">
                <a:latin typeface="+mn-lt"/>
              </a:rPr>
              <a:t>)</a:t>
            </a:r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  <a:p>
            <a:endParaRPr lang="en-US" altLang="ko-KR" sz="20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49" y="3926989"/>
            <a:ext cx="5633488" cy="133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54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6226</TotalTime>
  <Words>490</Words>
  <Application>Microsoft Office PowerPoint</Application>
  <PresentationFormat>화면 슬라이드 쇼(4:3)</PresentationFormat>
  <Paragraphs>126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함초롬바탕</vt:lpstr>
      <vt:lpstr>Arial</vt:lpstr>
      <vt:lpstr>Century Gothic</vt:lpstr>
      <vt:lpstr>Wingdings 3</vt:lpstr>
      <vt:lpstr>이온</vt:lpstr>
      <vt:lpstr>문자열과 리스트 변환 methods 7주차_03_02</vt:lpstr>
      <vt:lpstr>학습목표</vt:lpstr>
      <vt:lpstr>문자열과 리스트 </vt:lpstr>
      <vt:lpstr>문자열과 리스트, list()</vt:lpstr>
      <vt:lpstr>문자열과 리스트, .split</vt:lpstr>
      <vt:lpstr>문자열과 리스트, .join</vt:lpstr>
      <vt:lpstr>연습문제 1</vt:lpstr>
      <vt:lpstr>연습문제 1, 코드와 결과</vt:lpstr>
      <vt:lpstr>문자열과 리스트 예제 1</vt:lpstr>
      <vt:lpstr>문자열과 리스트 예제 2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490</cp:revision>
  <dcterms:created xsi:type="dcterms:W3CDTF">2015-11-07T02:06:58Z</dcterms:created>
  <dcterms:modified xsi:type="dcterms:W3CDTF">2023-01-25T11:29:44Z</dcterms:modified>
</cp:coreProperties>
</file>