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5"/>
  </p:notesMasterIdLst>
  <p:sldIdLst>
    <p:sldId id="956" r:id="rId2"/>
    <p:sldId id="957" r:id="rId3"/>
    <p:sldId id="958" r:id="rId4"/>
    <p:sldId id="959" r:id="rId5"/>
    <p:sldId id="960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69" r:id="rId15"/>
    <p:sldId id="970" r:id="rId16"/>
    <p:sldId id="971" r:id="rId17"/>
    <p:sldId id="972" r:id="rId18"/>
    <p:sldId id="973" r:id="rId19"/>
    <p:sldId id="974" r:id="rId20"/>
    <p:sldId id="976" r:id="rId21"/>
    <p:sldId id="977" r:id="rId22"/>
    <p:sldId id="978" r:id="rId23"/>
    <p:sldId id="979" r:id="rId24"/>
    <p:sldId id="980" r:id="rId25"/>
    <p:sldId id="981" r:id="rId26"/>
    <p:sldId id="982" r:id="rId27"/>
    <p:sldId id="983" r:id="rId28"/>
    <p:sldId id="984" r:id="rId29"/>
    <p:sldId id="985" r:id="rId30"/>
    <p:sldId id="986" r:id="rId31"/>
    <p:sldId id="987" r:id="rId32"/>
    <p:sldId id="988" r:id="rId33"/>
    <p:sldId id="989" r:id="rId34"/>
    <p:sldId id="990" r:id="rId35"/>
    <p:sldId id="1006" r:id="rId36"/>
    <p:sldId id="1007" r:id="rId37"/>
    <p:sldId id="1008" r:id="rId38"/>
    <p:sldId id="1009" r:id="rId39"/>
    <p:sldId id="1010" r:id="rId40"/>
    <p:sldId id="1011" r:id="rId41"/>
    <p:sldId id="1012" r:id="rId42"/>
    <p:sldId id="1013" r:id="rId43"/>
    <p:sldId id="1014" r:id="rId44"/>
    <p:sldId id="1015" r:id="rId45"/>
    <p:sldId id="1016" r:id="rId46"/>
    <p:sldId id="1017" r:id="rId47"/>
    <p:sldId id="1018" r:id="rId48"/>
    <p:sldId id="1019" r:id="rId49"/>
    <p:sldId id="1020" r:id="rId50"/>
    <p:sldId id="1021" r:id="rId51"/>
    <p:sldId id="1022" r:id="rId52"/>
    <p:sldId id="1024" r:id="rId53"/>
    <p:sldId id="1025" r:id="rId54"/>
    <p:sldId id="1026" r:id="rId55"/>
    <p:sldId id="1027" r:id="rId56"/>
    <p:sldId id="1028" r:id="rId57"/>
    <p:sldId id="1029" r:id="rId58"/>
    <p:sldId id="1030" r:id="rId59"/>
    <p:sldId id="1031" r:id="rId60"/>
    <p:sldId id="1032" r:id="rId61"/>
    <p:sldId id="1033" r:id="rId62"/>
    <p:sldId id="1034" r:id="rId63"/>
    <p:sldId id="1035" r:id="rId64"/>
    <p:sldId id="1036" r:id="rId65"/>
    <p:sldId id="1037" r:id="rId66"/>
    <p:sldId id="1038" r:id="rId67"/>
    <p:sldId id="1040" r:id="rId68"/>
    <p:sldId id="1041" r:id="rId69"/>
    <p:sldId id="1042" r:id="rId70"/>
    <p:sldId id="1043" r:id="rId71"/>
    <p:sldId id="1044" r:id="rId72"/>
    <p:sldId id="1045" r:id="rId73"/>
    <p:sldId id="1046" r:id="rId74"/>
    <p:sldId id="1047" r:id="rId75"/>
    <p:sldId id="1048" r:id="rId76"/>
    <p:sldId id="1049" r:id="rId77"/>
    <p:sldId id="1050" r:id="rId78"/>
    <p:sldId id="1051" r:id="rId79"/>
    <p:sldId id="1052" r:id="rId80"/>
    <p:sldId id="1053" r:id="rId81"/>
    <p:sldId id="1055" r:id="rId82"/>
    <p:sldId id="1056" r:id="rId83"/>
    <p:sldId id="1057" r:id="rId84"/>
    <p:sldId id="1058" r:id="rId85"/>
    <p:sldId id="1059" r:id="rId86"/>
    <p:sldId id="1060" r:id="rId87"/>
    <p:sldId id="1061" r:id="rId88"/>
    <p:sldId id="1063" r:id="rId89"/>
    <p:sldId id="1064" r:id="rId90"/>
    <p:sldId id="1065" r:id="rId91"/>
    <p:sldId id="1066" r:id="rId92"/>
    <p:sldId id="1067" r:id="rId93"/>
    <p:sldId id="1068" r:id="rId94"/>
    <p:sldId id="1070" r:id="rId95"/>
    <p:sldId id="1071" r:id="rId96"/>
    <p:sldId id="1072" r:id="rId97"/>
    <p:sldId id="1073" r:id="rId98"/>
    <p:sldId id="1074" r:id="rId99"/>
    <p:sldId id="1075" r:id="rId100"/>
    <p:sldId id="1076" r:id="rId101"/>
    <p:sldId id="1077" r:id="rId102"/>
    <p:sldId id="1078" r:id="rId103"/>
    <p:sldId id="1079" r:id="rId104"/>
    <p:sldId id="1080" r:id="rId105"/>
    <p:sldId id="1081" r:id="rId106"/>
    <p:sldId id="1082" r:id="rId107"/>
    <p:sldId id="1117" r:id="rId108"/>
    <p:sldId id="1118" r:id="rId109"/>
    <p:sldId id="1119" r:id="rId110"/>
    <p:sldId id="1120" r:id="rId111"/>
    <p:sldId id="1121" r:id="rId112"/>
    <p:sldId id="1122" r:id="rId113"/>
    <p:sldId id="1123" r:id="rId114"/>
    <p:sldId id="1124" r:id="rId115"/>
    <p:sldId id="1125" r:id="rId116"/>
    <p:sldId id="1126" r:id="rId117"/>
    <p:sldId id="1127" r:id="rId118"/>
    <p:sldId id="1128" r:id="rId119"/>
    <p:sldId id="1129" r:id="rId120"/>
    <p:sldId id="1130" r:id="rId121"/>
    <p:sldId id="1131" r:id="rId122"/>
    <p:sldId id="1133" r:id="rId123"/>
    <p:sldId id="1134" r:id="rId124"/>
    <p:sldId id="1135" r:id="rId125"/>
    <p:sldId id="1136" r:id="rId126"/>
    <p:sldId id="1137" r:id="rId127"/>
    <p:sldId id="1138" r:id="rId128"/>
    <p:sldId id="1139" r:id="rId129"/>
    <p:sldId id="1140" r:id="rId130"/>
    <p:sldId id="1141" r:id="rId131"/>
    <p:sldId id="1142" r:id="rId132"/>
    <p:sldId id="1143" r:id="rId133"/>
    <p:sldId id="1144" r:id="rId1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64" autoAdjust="0"/>
    <p:restoredTop sz="91293" autoAdjust="0"/>
  </p:normalViewPr>
  <p:slideViewPr>
    <p:cSldViewPr snapToGrid="0">
      <p:cViewPr varScale="1">
        <p:scale>
          <a:sx n="102" d="100"/>
          <a:sy n="102" d="100"/>
        </p:scale>
        <p:origin x="18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2024-11-03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88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56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477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5090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98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0624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3120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5255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649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2037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9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465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906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85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590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372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112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45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69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43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26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52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333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435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2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06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3145-C83C-4E0E-AB98-3B32FEF62013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FAC5-A8DC-43A5-A5CA-7060561D9901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D3B7-5421-4CE5-851B-5BC1BDBB468A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294-3C4E-4488-BEE1-D4454320C512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E442-0507-431F-96BE-369B4C10BBD6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89F9-F3E1-41A2-8B36-AA9F4EC11437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63E-6896-4A2D-9DCF-6CFB5BBB2840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5980-40A3-4EF8-BE51-9A0B6088235F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BE56-7EA4-465B-A671-36A104D7462E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C468-4F02-4A98-8379-9E219408D372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975-6788-4AFB-8AEA-C802D6C636E6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E107-74EE-4371-B1B0-0A89B6CC561B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8012-24F9-47F2-B785-D4EEA75C5E37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E24E-98BD-4C61-B14E-EDE1EBA361A8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761B-09F2-4B6A-BE7E-38263994ED7E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21C7-D318-4B55-BD8C-39E7BE6CCF35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A130-4A17-481F-A3D0-552C9337892B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0DE2EE-2D01-4225-BE56-485513C74800}" type="datetime1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andom.html?highlight=random#module-random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3/library/func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518676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내장함수</a:t>
            </a:r>
            <a:r>
              <a:rPr lang="ko-KR" altLang="en-US" sz="4400" b="1" dirty="0">
                <a:solidFill>
                  <a:schemeClr val="bg1"/>
                </a:solidFill>
              </a:rPr>
              <a:t> 이해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31186" y="493065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1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0891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04316"/>
            <a:ext cx="60847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id() //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객체의 메모리 주소 값을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s='apple‘</a:t>
            </a:r>
          </a:p>
          <a:p>
            <a:r>
              <a:rPr lang="en-US" altLang="ko-KR" sz="1600" dirty="0">
                <a:latin typeface="+mn-lt"/>
              </a:rPr>
              <a:t>&gt;&gt;&gt; print(id(s))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</a:rPr>
              <a:t>len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() // 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</a:rPr>
              <a:t>문자열의 길이 반환</a:t>
            </a:r>
            <a:endParaRPr lang="en-US" altLang="ko-KR" sz="1600" dirty="0">
              <a:solidFill>
                <a:schemeClr val="accent2"/>
              </a:solidFill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</a:t>
            </a:r>
            <a:r>
              <a:rPr lang="en-US" altLang="ko-KR" sz="1600" dirty="0" err="1">
                <a:latin typeface="+mj-lt"/>
              </a:rPr>
              <a:t>len</a:t>
            </a:r>
            <a:r>
              <a:rPr lang="en-US" altLang="ko-KR" sz="1600" dirty="0">
                <a:latin typeface="+mj-lt"/>
              </a:rPr>
              <a:t>(”Hello Python”)</a:t>
            </a:r>
          </a:p>
          <a:p>
            <a:r>
              <a:rPr lang="en-US" altLang="ko-KR" sz="1600" dirty="0">
                <a:latin typeface="+mj-lt"/>
              </a:rPr>
              <a:t>12</a:t>
            </a:r>
          </a:p>
          <a:p>
            <a:r>
              <a:rPr lang="en-US" altLang="ko-KR" sz="1600" dirty="0">
                <a:latin typeface="+mj-lt"/>
              </a:rPr>
              <a:t>&gt;&gt;&gt;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len</a:t>
            </a:r>
            <a:r>
              <a:rPr lang="en-US" altLang="ko-KR" sz="1600" dirty="0">
                <a:latin typeface="+mj-lt"/>
              </a:rPr>
              <a:t>(“piano”)</a:t>
            </a:r>
          </a:p>
          <a:p>
            <a:r>
              <a:rPr lang="en-US" altLang="ko-KR" sz="1600" dirty="0">
                <a:latin typeface="+mj-lt"/>
              </a:rPr>
              <a:t>5</a:t>
            </a:r>
          </a:p>
          <a:p>
            <a:endParaRPr lang="en-US" altLang="ko-KR" sz="16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74" y="2624422"/>
            <a:ext cx="2069311" cy="3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37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49" y="1890438"/>
            <a:ext cx="5205621" cy="332760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7237" y="2053346"/>
            <a:ext cx="49227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multi(num1, num2):</a:t>
            </a:r>
          </a:p>
          <a:p>
            <a:r>
              <a:rPr lang="en-US" altLang="ko-KR" sz="1600" dirty="0">
                <a:latin typeface="+mn-lt"/>
              </a:rPr>
              <a:t>    return num1*num2, num1+num2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n1</a:t>
            </a:r>
            <a:r>
              <a:rPr lang="de-DE" altLang="ko-KR" sz="1600" dirty="0">
                <a:latin typeface="+mn-lt"/>
              </a:rPr>
              <a:t> = int(input(“ enter first integer = “ ))</a:t>
            </a:r>
          </a:p>
          <a:p>
            <a:r>
              <a:rPr lang="de-DE" altLang="ko-KR" sz="1600" dirty="0">
                <a:latin typeface="+mn-lt"/>
              </a:rPr>
              <a:t>n2 = int(input(“ enter second integer = “ ))</a:t>
            </a:r>
          </a:p>
          <a:p>
            <a:endParaRPr lang="de-DE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r = multi(n1, n2)</a:t>
            </a:r>
          </a:p>
          <a:p>
            <a:r>
              <a:rPr lang="en-US" altLang="ko-KR" sz="1600" dirty="0">
                <a:latin typeface="+mn-lt"/>
              </a:rPr>
              <a:t>print(r)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100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131" y="3936261"/>
            <a:ext cx="4639453" cy="16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383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파라미터를</a:t>
            </a:r>
            <a:r>
              <a:rPr lang="ko-KR" altLang="en-US" dirty="0"/>
              <a:t> 지정한다</a:t>
            </a:r>
            <a:endParaRPr lang="en-US" altLang="ko-KR" dirty="0"/>
          </a:p>
          <a:p>
            <a:r>
              <a:rPr lang="ko-KR" altLang="en-US" dirty="0"/>
              <a:t>지정한 </a:t>
            </a:r>
            <a:r>
              <a:rPr lang="ko-KR" altLang="en-US" dirty="0" err="1"/>
              <a:t>파라미터</a:t>
            </a:r>
            <a:r>
              <a:rPr lang="ko-KR" altLang="en-US" dirty="0"/>
              <a:t> 세개의 크기를 비교하여 가장 큰 수를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함수를 호출하기 전에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사용자에게 </a:t>
            </a:r>
            <a:r>
              <a:rPr lang="en-US" altLang="ko-KR" dirty="0"/>
              <a:t>3</a:t>
            </a:r>
            <a:r>
              <a:rPr lang="ko-KR" altLang="en-US" dirty="0"/>
              <a:t>개의 숫자를 입력 받는다</a:t>
            </a:r>
            <a:endParaRPr lang="en-US" altLang="ko-KR" dirty="0"/>
          </a:p>
          <a:p>
            <a:pPr lvl="1"/>
            <a:r>
              <a:rPr lang="ko-KR" altLang="en-US" dirty="0"/>
              <a:t>위에 만든 함수를 호출한다</a:t>
            </a:r>
            <a:endParaRPr lang="en-US" altLang="ko-KR" dirty="0"/>
          </a:p>
          <a:p>
            <a:pPr lvl="1"/>
            <a:r>
              <a:rPr lang="ko-KR" altLang="en-US" dirty="0"/>
              <a:t>결과값을 받아서 출력한다</a:t>
            </a:r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A5505D-71BC-E548-B042-CB550737D690}"/>
              </a:ext>
            </a:extLst>
          </p:cNvPr>
          <p:cNvSpPr txBox="1">
            <a:spLocks/>
          </p:cNvSpPr>
          <p:nvPr/>
        </p:nvSpPr>
        <p:spPr>
          <a:xfrm>
            <a:off x="806102" y="16906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65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9278" y="1853248"/>
            <a:ext cx="5983166" cy="42347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88639" y="2038062"/>
            <a:ext cx="67428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max_num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a,b,c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if a &gt;= b and a &gt;= c:</a:t>
            </a:r>
          </a:p>
          <a:p>
            <a:r>
              <a:rPr lang="en-US" altLang="ko-KR" sz="1600" dirty="0">
                <a:latin typeface="+mn-lt"/>
              </a:rPr>
              <a:t>        largest = a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elif</a:t>
            </a:r>
            <a:r>
              <a:rPr lang="en-US" altLang="ko-KR" sz="1600" dirty="0">
                <a:latin typeface="+mn-lt"/>
              </a:rPr>
              <a:t> b &gt;= a and b &gt;= c:</a:t>
            </a:r>
          </a:p>
          <a:p>
            <a:r>
              <a:rPr lang="en-US" altLang="ko-KR" sz="1600" dirty="0">
                <a:latin typeface="+mn-lt"/>
              </a:rPr>
              <a:t>        largest = b</a:t>
            </a:r>
          </a:p>
          <a:p>
            <a:r>
              <a:rPr lang="en-US" altLang="ko-KR" sz="1600" dirty="0">
                <a:latin typeface="+mn-lt"/>
              </a:rPr>
              <a:t>    else:</a:t>
            </a:r>
          </a:p>
          <a:p>
            <a:r>
              <a:rPr lang="en-US" altLang="ko-KR" sz="1600" dirty="0">
                <a:latin typeface="+mn-lt"/>
              </a:rPr>
              <a:t>        largest = c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return largest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num1 = int(input("</a:t>
            </a:r>
            <a:r>
              <a:rPr lang="ko-KR" altLang="en-US" sz="1600" dirty="0">
                <a:latin typeface="+mn-lt"/>
              </a:rPr>
              <a:t>첫번째 수는</a:t>
            </a:r>
            <a:r>
              <a:rPr lang="en-US" altLang="ko-KR" sz="1600" dirty="0">
                <a:latin typeface="+mn-lt"/>
              </a:rPr>
              <a:t>? "))</a:t>
            </a:r>
          </a:p>
          <a:p>
            <a:r>
              <a:rPr lang="en-US" altLang="ko-KR" sz="1600" dirty="0">
                <a:latin typeface="+mn-lt"/>
              </a:rPr>
              <a:t>num2 = int(input("</a:t>
            </a:r>
            <a:r>
              <a:rPr lang="ko-KR" altLang="en-US" sz="1600" dirty="0">
                <a:latin typeface="+mn-lt"/>
              </a:rPr>
              <a:t>두번째 수는</a:t>
            </a:r>
            <a:r>
              <a:rPr lang="en-US" altLang="ko-KR" sz="1600" dirty="0">
                <a:latin typeface="+mn-lt"/>
              </a:rPr>
              <a:t>? "))</a:t>
            </a:r>
          </a:p>
          <a:p>
            <a:r>
              <a:rPr lang="en-US" altLang="ko-KR" sz="1600" dirty="0">
                <a:latin typeface="+mn-lt"/>
              </a:rPr>
              <a:t>num3 = int(input("</a:t>
            </a:r>
            <a:r>
              <a:rPr lang="ko-KR" altLang="en-US" sz="1600" dirty="0">
                <a:latin typeface="+mn-lt"/>
              </a:rPr>
              <a:t>세번째 수는</a:t>
            </a:r>
            <a:r>
              <a:rPr lang="en-US" altLang="ko-KR" sz="1600" dirty="0">
                <a:latin typeface="+mn-lt"/>
              </a:rPr>
              <a:t>? "))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ko-KR" altLang="en-US" sz="1600" dirty="0">
                <a:latin typeface="+mn-lt"/>
              </a:rPr>
              <a:t>가장 큰 수는 </a:t>
            </a:r>
            <a:r>
              <a:rPr lang="en-US" altLang="ko-KR" sz="1600" dirty="0">
                <a:latin typeface="+mn-lt"/>
              </a:rPr>
              <a:t>",</a:t>
            </a:r>
            <a:r>
              <a:rPr lang="en-US" altLang="ko-KR" sz="1600" dirty="0" err="1">
                <a:latin typeface="+mn-lt"/>
              </a:rPr>
              <a:t>max_num</a:t>
            </a:r>
            <a:r>
              <a:rPr lang="en-US" altLang="ko-KR" sz="1600" dirty="0">
                <a:latin typeface="+mn-lt"/>
              </a:rPr>
              <a:t>(num1,num2,num3))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102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64" y="2639330"/>
            <a:ext cx="2970840" cy="20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1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받은 양의 정수가 몇 자리 인지 확인 후</a:t>
            </a:r>
            <a:endParaRPr lang="en-US" altLang="ko-KR" dirty="0"/>
          </a:p>
          <a:p>
            <a:r>
              <a:rPr lang="ko-KR" altLang="en-US" dirty="0" err="1"/>
              <a:t>자리수와</a:t>
            </a:r>
            <a:r>
              <a:rPr lang="en-US" altLang="ko-KR" dirty="0"/>
              <a:t> </a:t>
            </a:r>
            <a:r>
              <a:rPr lang="ko-KR" altLang="en-US" dirty="0"/>
              <a:t>제일 마지막 값을  </a:t>
            </a:r>
            <a:r>
              <a:rPr lang="ko-KR" altLang="en-US" dirty="0" err="1"/>
              <a:t>리턴하는</a:t>
            </a:r>
            <a:r>
              <a:rPr lang="ko-KR" altLang="en-US" dirty="0"/>
              <a:t> 함수 </a:t>
            </a:r>
            <a:r>
              <a:rPr lang="en-US" altLang="ko-KR" dirty="0" err="1"/>
              <a:t>lennum</a:t>
            </a:r>
            <a:r>
              <a:rPr lang="en-US" altLang="ko-KR" dirty="0"/>
              <a:t>(n1)</a:t>
            </a:r>
            <a:r>
              <a:rPr lang="ko-KR" altLang="en-US" dirty="0"/>
              <a:t>을 작성하시오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실행하시오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120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48" y="1890437"/>
            <a:ext cx="7886889" cy="31290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3626" y="2069236"/>
            <a:ext cx="77519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lennum</a:t>
            </a:r>
            <a:r>
              <a:rPr lang="en-US" altLang="ko-KR" sz="1600" dirty="0">
                <a:latin typeface="+mn-lt"/>
              </a:rPr>
              <a:t>(n):</a:t>
            </a:r>
          </a:p>
          <a:p>
            <a:r>
              <a:rPr lang="en-US" altLang="ko-KR" sz="1600" dirty="0">
                <a:latin typeface="+mn-lt"/>
              </a:rPr>
              <a:t>     count = 0</a:t>
            </a:r>
          </a:p>
          <a:p>
            <a:r>
              <a:rPr lang="en-US" altLang="ko-KR" sz="1600" dirty="0">
                <a:latin typeface="+mn-lt"/>
              </a:rPr>
              <a:t> 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n :</a:t>
            </a:r>
          </a:p>
          <a:p>
            <a:r>
              <a:rPr lang="en-US" altLang="ko-KR" sz="1600" dirty="0">
                <a:latin typeface="+mn-lt"/>
              </a:rPr>
              <a:t>          count=count+1 </a:t>
            </a:r>
          </a:p>
          <a:p>
            <a:r>
              <a:rPr lang="en-US" altLang="ko-KR" sz="1600" dirty="0">
                <a:latin typeface="+mn-lt"/>
              </a:rPr>
              <a:t>    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return count, n[count-1]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</a:t>
            </a:r>
          </a:p>
          <a:p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 err="1">
                <a:latin typeface="+mn-lt"/>
              </a:rPr>
              <a:t>양의정수를</a:t>
            </a:r>
            <a:r>
              <a:rPr lang="ko-KR" altLang="en-US" sz="1600" dirty="0">
                <a:latin typeface="+mn-lt"/>
              </a:rPr>
              <a:t>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, "</a:t>
            </a:r>
            <a:r>
              <a:rPr lang="ko-KR" altLang="en-US" sz="1600" dirty="0" err="1">
                <a:latin typeface="+mn-lt"/>
              </a:rPr>
              <a:t>자리수는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",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lennum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num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)[0], </a:t>
            </a:r>
            <a:r>
              <a:rPr lang="en-US" altLang="ko-KR" sz="1600" dirty="0">
                <a:latin typeface="+mn-lt"/>
              </a:rPr>
              <a:t>"</a:t>
            </a:r>
            <a:r>
              <a:rPr lang="ko-KR" altLang="en-US" sz="1600" dirty="0">
                <a:latin typeface="+mn-lt"/>
              </a:rPr>
              <a:t>마지막 숫자는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",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lennum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num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)[1])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750" y="4911502"/>
            <a:ext cx="5554691" cy="100690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817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함수를 기술하는 과정 익히기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DF729-AE86-F544-A9E0-4C0C07810F92}"/>
              </a:ext>
            </a:extLst>
          </p:cNvPr>
          <p:cNvSpPr txBox="1"/>
          <p:nvPr/>
        </p:nvSpPr>
        <p:spPr>
          <a:xfrm>
            <a:off x="1656567" y="3128468"/>
            <a:ext cx="499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return statement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823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숫자를</a:t>
            </a:r>
            <a:r>
              <a:rPr lang="en-US" altLang="ko-KR"/>
              <a:t> </a:t>
            </a:r>
            <a:r>
              <a:rPr lang="ko-KR" altLang="en-US"/>
              <a:t>파라미터로</a:t>
            </a:r>
            <a:r>
              <a:rPr lang="ko-KR" altLang="en-US" dirty="0"/>
              <a:t> 지정하여</a:t>
            </a:r>
            <a:r>
              <a:rPr lang="en-US" altLang="ko-KR" dirty="0"/>
              <a:t>, 2</a:t>
            </a:r>
            <a:r>
              <a:rPr lang="ko-KR" altLang="en-US" dirty="0"/>
              <a:t>개의 값을 곱한 결과를 </a:t>
            </a:r>
            <a:r>
              <a:rPr lang="ko-KR" altLang="en-US" dirty="0" err="1"/>
              <a:t>리턴하는</a:t>
            </a:r>
            <a:r>
              <a:rPr lang="ko-KR" altLang="en-US" dirty="0"/>
              <a:t> 구문을 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484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89665"/>
            <a:ext cx="6070293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module random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998" y="488811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827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method</a:t>
            </a:r>
            <a:r>
              <a:rPr lang="ko-KR" altLang="en-US" dirty="0"/>
              <a:t>를 다양한 방식으로 활용해 보기</a:t>
            </a:r>
            <a:endParaRPr lang="en-US" altLang="ko-KR" dirty="0"/>
          </a:p>
          <a:p>
            <a:r>
              <a:rPr lang="ko-KR" altLang="en-US" dirty="0"/>
              <a:t>랜덤 함수 사용법을 이해하고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44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난수를</a:t>
            </a:r>
            <a:r>
              <a:rPr lang="ko-KR" altLang="en-US" sz="3600" dirty="0"/>
              <a:t> 발생시켜 활용하는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규칙적으로 변하지 않는 값이 필요한 경우</a:t>
            </a:r>
            <a:endParaRPr lang="en-US" altLang="ko-KR" dirty="0"/>
          </a:p>
          <a:p>
            <a:r>
              <a:rPr lang="ko-KR" altLang="en-US" dirty="0"/>
              <a:t>게임을 만드는데</a:t>
            </a:r>
            <a:r>
              <a:rPr lang="en-US" altLang="ko-KR" dirty="0"/>
              <a:t>, </a:t>
            </a:r>
            <a:r>
              <a:rPr lang="ko-KR" altLang="en-US" dirty="0"/>
              <a:t>적이 움직이는 방향을 예상치 못하도록 움직이도록 해야 할 때</a:t>
            </a:r>
            <a:endParaRPr lang="en-US" altLang="ko-KR" dirty="0"/>
          </a:p>
          <a:p>
            <a:r>
              <a:rPr lang="ko-KR" altLang="en-US" dirty="0"/>
              <a:t>방향을 </a:t>
            </a:r>
            <a:r>
              <a:rPr lang="en-US" altLang="ko-KR" dirty="0"/>
              <a:t>16</a:t>
            </a:r>
            <a:r>
              <a:rPr lang="ko-KR" altLang="en-US" dirty="0"/>
              <a:t>가지 경우로 수로 발생시키고</a:t>
            </a:r>
            <a:r>
              <a:rPr lang="en-US" altLang="ko-KR" dirty="0"/>
              <a:t>, </a:t>
            </a:r>
            <a:r>
              <a:rPr lang="ko-KR" altLang="en-US" dirty="0"/>
              <a:t>각각 나타나는 결과가 예측하지 못해야 하는 경우</a:t>
            </a:r>
            <a:endParaRPr lang="en-US" altLang="ko-KR" dirty="0"/>
          </a:p>
          <a:p>
            <a:r>
              <a:rPr lang="ko-KR" altLang="en-US" dirty="0"/>
              <a:t>컴퓨터가 생각한 숫자를 맞추는 게임을 할 때</a:t>
            </a:r>
            <a:r>
              <a:rPr lang="en-US" altLang="ko-KR" dirty="0"/>
              <a:t>, </a:t>
            </a:r>
            <a:r>
              <a:rPr lang="ko-KR" altLang="en-US" dirty="0"/>
              <a:t>컴퓨터가 만들어 내는 숫자가 필요 할 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37712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04316"/>
            <a:ext cx="60847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list()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리스트를 생성하여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='apple'</a:t>
            </a:r>
          </a:p>
          <a:p>
            <a:r>
              <a:rPr lang="en-US" altLang="ko-KR" sz="1600" dirty="0">
                <a:latin typeface="+mn-lt"/>
              </a:rPr>
              <a:t>&gt;&gt;&gt; list(s)</a:t>
            </a:r>
          </a:p>
          <a:p>
            <a:r>
              <a:rPr lang="en-US" altLang="ko-KR" sz="1600" dirty="0">
                <a:latin typeface="+mn-lt"/>
              </a:rPr>
              <a:t>[‘a’, ‘p’, ‘p’, ‘l’, ‘e’ 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max()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가장 큰 요소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b = [10,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2,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6,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8] 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max(b)</a:t>
            </a:r>
          </a:p>
          <a:p>
            <a:r>
              <a:rPr lang="en-US" altLang="ko-KR" sz="1600" dirty="0">
                <a:latin typeface="+mn-lt"/>
              </a:rPr>
              <a:t>10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# min() // 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</a:rPr>
              <a:t>가장 작은 요소 반환</a:t>
            </a:r>
            <a:endParaRPr lang="en-US" altLang="ko-KR" sz="1600" dirty="0">
              <a:solidFill>
                <a:schemeClr val="accent2"/>
              </a:solidFill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a= [6,2,3,10]</a:t>
            </a:r>
          </a:p>
          <a:p>
            <a:r>
              <a:rPr lang="en-US" altLang="ko-KR" sz="1600" dirty="0">
                <a:latin typeface="+mj-lt"/>
              </a:rPr>
              <a:t>&gt;&gt;&gt; min(a)</a:t>
            </a:r>
          </a:p>
          <a:p>
            <a:r>
              <a:rPr lang="en-US" altLang="ko-KR" sz="1600" dirty="0">
                <a:latin typeface="+mj-lt"/>
              </a:rPr>
              <a:t>2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909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랜덤 함수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랜덤</a:t>
            </a:r>
            <a:r>
              <a:rPr lang="en-US" altLang="ko-KR" dirty="0"/>
              <a:t> </a:t>
            </a:r>
            <a:r>
              <a:rPr lang="ko-KR" altLang="en-US" dirty="0"/>
              <a:t>모듈을</a:t>
            </a:r>
            <a:r>
              <a:rPr lang="en-US" altLang="ko-KR" dirty="0"/>
              <a:t> </a:t>
            </a:r>
            <a:r>
              <a:rPr lang="ko-KR" altLang="en-US" dirty="0"/>
              <a:t>먼저 </a:t>
            </a:r>
            <a:r>
              <a:rPr lang="en-US" altLang="ko-KR" dirty="0"/>
              <a:t>import</a:t>
            </a:r>
            <a:r>
              <a:rPr lang="ko-KR" altLang="en-US" dirty="0"/>
              <a:t> 하여야 사용 가능하다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 </a:t>
            </a:r>
            <a:r>
              <a:rPr lang="en-US" altLang="ko-KR" dirty="0">
                <a:solidFill>
                  <a:srgbClr val="C00000"/>
                </a:solidFill>
              </a:rPr>
              <a:t>import random 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 err="1"/>
              <a:t>랜덤한</a:t>
            </a:r>
            <a:r>
              <a:rPr lang="ko-KR" altLang="en-US" dirty="0"/>
              <a:t> 값을 만드는 </a:t>
            </a:r>
            <a:r>
              <a:rPr lang="en-US" altLang="ko-KR" dirty="0"/>
              <a:t>method</a:t>
            </a:r>
            <a:r>
              <a:rPr lang="ko-KR" altLang="en-US" dirty="0"/>
              <a:t>는 다양하다</a:t>
            </a:r>
            <a:endParaRPr lang="en-US" altLang="ko-KR" dirty="0"/>
          </a:p>
          <a:p>
            <a:pPr lvl="1"/>
            <a:r>
              <a:rPr lang="ko-KR" altLang="en-US" dirty="0"/>
              <a:t>정수형 </a:t>
            </a:r>
            <a:r>
              <a:rPr lang="ko-KR" altLang="en-US" dirty="0" err="1"/>
              <a:t>랜덤값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>
                <a:solidFill>
                  <a:srgbClr val="C00000"/>
                </a:solidFill>
              </a:rPr>
              <a:t>random.randrange</a:t>
            </a:r>
            <a:r>
              <a:rPr lang="en-US" altLang="ko-KR" dirty="0">
                <a:solidFill>
                  <a:srgbClr val="C00000"/>
                </a:solidFill>
              </a:rPr>
              <a:t>(1,9,1)</a:t>
            </a:r>
          </a:p>
          <a:p>
            <a:pPr lvl="1"/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ko-KR" altLang="en-US" dirty="0" err="1"/>
              <a:t>랜덤값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>
                <a:solidFill>
                  <a:srgbClr val="C00000"/>
                </a:solidFill>
              </a:rPr>
              <a:t>random.uniform</a:t>
            </a:r>
            <a:r>
              <a:rPr lang="en-US" altLang="ko-KR" dirty="0">
                <a:solidFill>
                  <a:srgbClr val="C00000"/>
                </a:solidFill>
              </a:rPr>
              <a:t>(1,2) </a:t>
            </a:r>
          </a:p>
          <a:p>
            <a:pPr lvl="1"/>
            <a:r>
              <a:rPr lang="ko-KR" altLang="en-US" dirty="0"/>
              <a:t>리스트에서 선택하기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>
                <a:solidFill>
                  <a:srgbClr val="C00000"/>
                </a:solidFill>
              </a:rPr>
              <a:t>random.choice</a:t>
            </a:r>
            <a:r>
              <a:rPr lang="en-US" altLang="ko-KR" dirty="0">
                <a:solidFill>
                  <a:srgbClr val="C00000"/>
                </a:solidFill>
              </a:rPr>
              <a:t>([1,2,3,4,5,6,7])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825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랜덤 </a:t>
            </a:r>
            <a:r>
              <a:rPr lang="en-US" altLang="ko-KR" dirty="0"/>
              <a:t>method</a:t>
            </a:r>
            <a:br>
              <a:rPr lang="en-US" altLang="ko-KR" dirty="0"/>
            </a:br>
            <a:r>
              <a:rPr lang="en-US" altLang="ko-KR" sz="1800" dirty="0">
                <a:hlinkClick r:id="rId2"/>
              </a:rPr>
              <a:t>https://docs.python.org/3/library/random.html?highlight=random#module-random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827087" y="2052638"/>
          <a:ext cx="7159321" cy="418283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35121">
                  <a:extLst>
                    <a:ext uri="{9D8B030D-6E8A-4147-A177-3AD203B41FA5}">
                      <a16:colId xmlns:a16="http://schemas.microsoft.com/office/drawing/2014/main" val="2551633255"/>
                    </a:ext>
                  </a:extLst>
                </a:gridCol>
                <a:gridCol w="3424200">
                  <a:extLst>
                    <a:ext uri="{9D8B030D-6E8A-4147-A177-3AD203B41FA5}">
                      <a16:colId xmlns:a16="http://schemas.microsoft.com/office/drawing/2014/main" val="1888141910"/>
                    </a:ext>
                  </a:extLst>
                </a:gridCol>
              </a:tblGrid>
              <a:tr h="57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method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358072855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random.seed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랜덤 숫자 발생기를 초기화 한다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094219292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random.randrange</a:t>
                      </a:r>
                      <a:r>
                        <a:rPr lang="en-US" altLang="ko-KR" sz="1400" dirty="0"/>
                        <a:t>(start, stop, step)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정수형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난수를</a:t>
                      </a:r>
                      <a:r>
                        <a:rPr lang="ko-KR" altLang="en-US" sz="1400" dirty="0"/>
                        <a:t> 발생시킨다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900588027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random.uniform</a:t>
                      </a:r>
                      <a:r>
                        <a:rPr lang="en-US" altLang="ko-KR" sz="1400" dirty="0"/>
                        <a:t>(start,</a:t>
                      </a:r>
                      <a:r>
                        <a:rPr lang="en-US" altLang="ko-KR" sz="1400" baseline="0" dirty="0"/>
                        <a:t> stop)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실수형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난수를</a:t>
                      </a:r>
                      <a:r>
                        <a:rPr lang="ko-KR" altLang="en-US" sz="1400" dirty="0"/>
                        <a:t> 발생시킨다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3330318673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random.choice</a:t>
                      </a:r>
                      <a:r>
                        <a:rPr lang="en-US" altLang="ko-KR" sz="1400" dirty="0"/>
                        <a:t>(list)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리스트에서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한 개를 선정한다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340774714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random.shuffle</a:t>
                      </a:r>
                      <a:r>
                        <a:rPr lang="en-US" altLang="ko-KR" sz="1400" dirty="0"/>
                        <a:t>(list)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리스트가 기억하는 아이템들의 위치를 임의로 바꾼다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645988468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random.sample</a:t>
                      </a:r>
                      <a:r>
                        <a:rPr lang="en-US" altLang="ko-KR" sz="1400" dirty="0"/>
                        <a:t>(list, n)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리스트에서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중복없이 원하는 개수만큼 선정한다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11126423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85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</a:t>
            </a:r>
            <a:r>
              <a:rPr lang="en-US" altLang="ko-KR" dirty="0"/>
              <a:t> </a:t>
            </a:r>
            <a:r>
              <a:rPr lang="ko-KR" altLang="en-US" dirty="0" err="1"/>
              <a:t>난수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66067" y="1559054"/>
            <a:ext cx="5837913" cy="41317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989" y="1674012"/>
            <a:ext cx="6081651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#generate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random integer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 err="1">
                <a:latin typeface="+mn-lt"/>
              </a:rPr>
              <a:t>originNumber</a:t>
            </a:r>
            <a:r>
              <a:rPr lang="en-US" altLang="ko-KR" sz="1600" dirty="0">
                <a:latin typeface="+mn-lt"/>
              </a:rPr>
              <a:t>=[]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range(3):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originNumber.append</a:t>
            </a:r>
            <a:r>
              <a:rPr lang="en-US" altLang="ko-KR" sz="1600" dirty="0">
                <a:latin typeface="+mn-lt"/>
              </a:rPr>
              <a:t>(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random.randrange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(1,9)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originNumber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range(5):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originNumber.append</a:t>
            </a:r>
            <a:r>
              <a:rPr lang="en-US" altLang="ko-KR" sz="1600" dirty="0">
                <a:latin typeface="+mn-lt"/>
              </a:rPr>
              <a:t>(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random.randrange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(10,100,5)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originNumber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6" y="5058412"/>
            <a:ext cx="4165338" cy="1011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95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ko-KR" altLang="en-US" dirty="0" err="1"/>
              <a:t>난수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0233" y="1638567"/>
            <a:ext cx="6923758" cy="335298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152" y="1696233"/>
            <a:ext cx="661402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#generate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random float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range(3):</a:t>
            </a:r>
          </a:p>
          <a:p>
            <a:r>
              <a:rPr lang="en-US" altLang="ko-KR" sz="1600" dirty="0">
                <a:latin typeface="+mn-lt"/>
              </a:rPr>
              <a:t>    print("random float from 1 to 2 = ",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random.uniform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(1,2)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print("*"*50)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range(3):</a:t>
            </a:r>
          </a:p>
          <a:p>
            <a:r>
              <a:rPr lang="en-US" altLang="ko-KR" sz="1600" dirty="0">
                <a:latin typeface="+mn-lt"/>
              </a:rPr>
              <a:t>    print("random float from 11 to 13 = ",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random.uniform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(11,13)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36354"/>
            <a:ext cx="3423381" cy="12746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127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리스트에서 아이템 한 개 선정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66067" y="1559053"/>
            <a:ext cx="7462319" cy="486120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987" y="1752907"/>
            <a:ext cx="72493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#generate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random value from list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numList</a:t>
            </a:r>
            <a:r>
              <a:rPr lang="en-US" altLang="ko-KR" sz="1600" dirty="0">
                <a:latin typeface="+mn-lt"/>
              </a:rPr>
              <a:t>=[1,3,5,2.2,1.35,5,9,9.5,11,15,5.7]</a:t>
            </a:r>
          </a:p>
          <a:p>
            <a:r>
              <a:rPr lang="en-US" altLang="ko-KR" sz="1600" dirty="0" err="1">
                <a:latin typeface="+mn-lt"/>
              </a:rPr>
              <a:t>fruitList</a:t>
            </a:r>
            <a:r>
              <a:rPr lang="en-US" altLang="ko-KR" sz="1600" dirty="0">
                <a:latin typeface="+mn-lt"/>
              </a:rPr>
              <a:t>=["apple", "banana", "citrus", "blueberry", "blackberry", "lemon"]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range(5):</a:t>
            </a:r>
          </a:p>
          <a:p>
            <a:r>
              <a:rPr lang="en-US" altLang="ko-KR" sz="1600" dirty="0">
                <a:latin typeface="+mn-lt"/>
              </a:rPr>
              <a:t>    print("select from </a:t>
            </a:r>
            <a:r>
              <a:rPr lang="en-US" altLang="ko-KR" sz="1600" dirty="0" err="1">
                <a:latin typeface="+mn-lt"/>
              </a:rPr>
              <a:t>numList</a:t>
            </a:r>
            <a:r>
              <a:rPr lang="en-US" altLang="ko-KR" sz="1600" dirty="0">
                <a:latin typeface="+mn-lt"/>
              </a:rPr>
              <a:t> = ",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random.choice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numList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print("*"*50)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range(3):</a:t>
            </a:r>
          </a:p>
          <a:p>
            <a:r>
              <a:rPr lang="en-US" altLang="ko-KR" sz="1600" dirty="0">
                <a:latin typeface="+mn-lt"/>
              </a:rPr>
              <a:t>    print("select from </a:t>
            </a:r>
            <a:r>
              <a:rPr lang="en-US" altLang="ko-KR" sz="1600" dirty="0" err="1">
                <a:latin typeface="+mn-lt"/>
              </a:rPr>
              <a:t>fruitList</a:t>
            </a:r>
            <a:r>
              <a:rPr lang="en-US" altLang="ko-KR" sz="1600" dirty="0">
                <a:latin typeface="+mn-lt"/>
              </a:rPr>
              <a:t> = ",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random.choice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fruitList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0" y="1491449"/>
            <a:ext cx="3457375" cy="1487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679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383717" cy="1400530"/>
          </a:xfrm>
        </p:spPr>
        <p:txBody>
          <a:bodyPr/>
          <a:lstStyle/>
          <a:p>
            <a:r>
              <a:rPr lang="ko-KR" altLang="en-US" sz="3600" dirty="0"/>
              <a:t>리스트에서 중복없이 여러 개 선정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6068" y="1559054"/>
            <a:ext cx="6084022" cy="337870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987" y="1616720"/>
            <a:ext cx="5871103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select random integer without repetition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random.sample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(range(1,10), 5)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en-US" altLang="ko-KR" sz="1600" dirty="0" err="1">
                <a:latin typeface="+mn-lt"/>
              </a:rPr>
              <a:t>random.sample</a:t>
            </a:r>
            <a:r>
              <a:rPr lang="en-US" altLang="ko-KR" sz="1600" dirty="0">
                <a:latin typeface="+mn-lt"/>
              </a:rPr>
              <a:t>(range(1,10), 5) = ", </a:t>
            </a:r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random.sample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random_list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, 2)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en-US" altLang="ko-KR" sz="1600" dirty="0" err="1">
                <a:latin typeface="+mn-lt"/>
              </a:rPr>
              <a:t>random.sample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, 2) = ", </a:t>
            </a:r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random.sample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(range(5, 90, 4), 10)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en-US" altLang="ko-KR" sz="1600" dirty="0" err="1">
                <a:latin typeface="+mn-lt"/>
              </a:rPr>
              <a:t>random.sample</a:t>
            </a:r>
            <a:r>
              <a:rPr lang="en-US" altLang="ko-KR" sz="1600" dirty="0">
                <a:latin typeface="+mn-lt"/>
              </a:rPr>
              <a:t>(range(5, 90, 4), 10) = ", </a:t>
            </a:r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8" y="5166243"/>
            <a:ext cx="7602011" cy="126700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57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랜덤 숫자 발생시기 초기화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66067" y="1559054"/>
            <a:ext cx="7462319" cy="362876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987" y="1690689"/>
            <a:ext cx="7249399" cy="31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(5)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(10)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(5)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747839-87FB-8146-8B5B-A36EB9E8B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86" y="4316857"/>
            <a:ext cx="2168427" cy="13040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610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487840" cy="1400530"/>
          </a:xfrm>
        </p:spPr>
        <p:txBody>
          <a:bodyPr/>
          <a:lstStyle/>
          <a:p>
            <a:r>
              <a:rPr lang="ko-KR" altLang="en-US" sz="3600" dirty="0"/>
              <a:t>리스트에서 아이템 위치 임의로 선정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66067" y="1559054"/>
            <a:ext cx="7462319" cy="44429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987" y="1616720"/>
            <a:ext cx="72493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snack = ["ice cream", "pancakes", "brownies", "cookies", "candy"]</a:t>
            </a:r>
          </a:p>
          <a:p>
            <a:r>
              <a:rPr lang="en-US" altLang="ko-KR" sz="1600" dirty="0">
                <a:latin typeface="+mn-lt"/>
              </a:rPr>
              <a:t>food = ["chicken", "pizza", "hamburger"]</a:t>
            </a:r>
          </a:p>
          <a:p>
            <a:r>
              <a:rPr lang="en-US" altLang="ko-KR" sz="1600" dirty="0">
                <a:latin typeface="+mn-lt"/>
              </a:rPr>
              <a:t>month = ["January", "February", "March", "April"]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random.shuffle</a:t>
            </a:r>
            <a:r>
              <a:rPr lang="en-US" altLang="ko-KR" sz="1600" dirty="0">
                <a:latin typeface="+mn-lt"/>
              </a:rPr>
              <a:t>(snack)</a:t>
            </a:r>
          </a:p>
          <a:p>
            <a:r>
              <a:rPr lang="en-US" altLang="ko-KR" sz="1600" dirty="0" err="1">
                <a:latin typeface="+mn-lt"/>
              </a:rPr>
              <a:t>random.shuffle</a:t>
            </a:r>
            <a:r>
              <a:rPr lang="en-US" altLang="ko-KR" sz="1600" dirty="0">
                <a:latin typeface="+mn-lt"/>
              </a:rPr>
              <a:t>(food)</a:t>
            </a:r>
          </a:p>
          <a:p>
            <a:r>
              <a:rPr lang="en-US" altLang="ko-KR" sz="1600" dirty="0" err="1">
                <a:latin typeface="+mn-lt"/>
              </a:rPr>
              <a:t>random.shuffle</a:t>
            </a:r>
            <a:r>
              <a:rPr lang="en-US" altLang="ko-KR" sz="1600" dirty="0">
                <a:latin typeface="+mn-lt"/>
              </a:rPr>
              <a:t>(month)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print(snack)</a:t>
            </a:r>
          </a:p>
          <a:p>
            <a:r>
              <a:rPr lang="en-US" altLang="ko-KR" sz="1600" dirty="0">
                <a:latin typeface="+mn-lt"/>
              </a:rPr>
              <a:t>print(food)</a:t>
            </a:r>
          </a:p>
          <a:p>
            <a:r>
              <a:rPr lang="en-US" altLang="ko-KR" sz="1600" dirty="0">
                <a:latin typeface="+mn-lt"/>
              </a:rPr>
              <a:t>print(month)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8642B7E-4C06-1E42-A69D-3CEBB6EB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20" y="4975834"/>
            <a:ext cx="6612276" cy="8326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722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F4FA-8AEE-49EA-864C-9A85857C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07804-706C-410D-81DA-7231242E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snack = ["ice cream", "pancakes", "brownies", "cookies", "candy”, “</a:t>
            </a:r>
            <a:r>
              <a:rPr lang="en-US" altLang="ko-KR" dirty="0" err="1"/>
              <a:t>rollcake</a:t>
            </a:r>
            <a:r>
              <a:rPr lang="en-US" altLang="ko-KR" dirty="0"/>
              <a:t>”, “macaron”]</a:t>
            </a:r>
          </a:p>
          <a:p>
            <a:r>
              <a:rPr lang="ko-KR" altLang="en-US" dirty="0"/>
              <a:t>대상으로</a:t>
            </a:r>
            <a:r>
              <a:rPr lang="en-US" altLang="ko-KR" dirty="0"/>
              <a:t> </a:t>
            </a:r>
            <a:r>
              <a:rPr lang="ko-KR" altLang="en-US" dirty="0" err="1"/>
              <a:t>랜덤하게</a:t>
            </a:r>
            <a:r>
              <a:rPr lang="ko-KR" altLang="en-US" dirty="0"/>
              <a:t> 아이템을 한 개 선정하기 </a:t>
            </a:r>
            <a:r>
              <a:rPr lang="en-US" altLang="ko-KR" dirty="0"/>
              <a:t>5</a:t>
            </a:r>
            <a:r>
              <a:rPr lang="ko-KR" altLang="en-US" dirty="0"/>
              <a:t>번을 시행하여 그 결과를 </a:t>
            </a:r>
            <a:r>
              <a:rPr lang="ko-KR" altLang="en-US" dirty="0" err="1"/>
              <a:t>출력하시오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4001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D86D1-C9B5-4FDE-96C8-47D1CE34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7B7FEF-4D85-42D5-AE98-5FB03A689CF5}"/>
              </a:ext>
            </a:extLst>
          </p:cNvPr>
          <p:cNvSpPr/>
          <p:nvPr/>
        </p:nvSpPr>
        <p:spPr>
          <a:xfrm>
            <a:off x="773252" y="1805515"/>
            <a:ext cx="78482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 </a:t>
            </a:r>
          </a:p>
          <a:p>
            <a:r>
              <a:rPr lang="en-US" altLang="ko-KR" sz="1600" dirty="0" err="1"/>
              <a:t>random.seed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snack = ["ice cream", "pancakes", "brownies", "cookies", "candy", "</a:t>
            </a:r>
            <a:r>
              <a:rPr lang="en-US" altLang="ko-KR" sz="1600" dirty="0" err="1"/>
              <a:t>rollcake</a:t>
            </a:r>
            <a:r>
              <a:rPr lang="en-US" altLang="ko-KR" sz="1600" dirty="0"/>
              <a:t>", "macaron"]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range(5):</a:t>
            </a:r>
          </a:p>
          <a:p>
            <a:r>
              <a:rPr lang="en-US" altLang="ko-KR" sz="1600" dirty="0"/>
              <a:t>  print(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(snack))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DD1F14E-0018-4BA5-91B9-82FB6440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46" y="1600196"/>
            <a:ext cx="7802011" cy="34192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99" y="3601998"/>
            <a:ext cx="1897564" cy="199339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0891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04316"/>
            <a:ext cx="608477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ord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유니코드 번호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ord</a:t>
            </a:r>
            <a:r>
              <a:rPr lang="en-US" altLang="ko-KR" sz="1600" dirty="0">
                <a:latin typeface="+mn-lt"/>
              </a:rPr>
              <a:t>(‘B’)</a:t>
            </a:r>
          </a:p>
          <a:p>
            <a:r>
              <a:rPr lang="en-US" altLang="ko-KR" sz="1600" dirty="0">
                <a:latin typeface="+mn-lt"/>
              </a:rPr>
              <a:t>66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en-US" altLang="ko-KR" sz="1600" dirty="0" err="1">
                <a:latin typeface="+mn-lt"/>
              </a:rPr>
              <a:t>ord</a:t>
            </a:r>
            <a:r>
              <a:rPr lang="en-US" altLang="ko-KR" sz="1600" dirty="0">
                <a:latin typeface="+mn-lt"/>
              </a:rPr>
              <a:t>(‘b’)</a:t>
            </a:r>
          </a:p>
          <a:p>
            <a:r>
              <a:rPr lang="en-US" altLang="ko-KR" sz="1600" dirty="0">
                <a:latin typeface="+mn-lt"/>
              </a:rPr>
              <a:t>98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pow()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제곱 값을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import math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pow(4,2)</a:t>
            </a:r>
          </a:p>
          <a:p>
            <a:r>
              <a:rPr lang="en-US" altLang="ko-KR" sz="1600" dirty="0">
                <a:latin typeface="+mn-lt"/>
              </a:rPr>
              <a:t>16</a:t>
            </a:r>
          </a:p>
          <a:p>
            <a:r>
              <a:rPr lang="en-US" altLang="ko-KR" sz="1600" dirty="0">
                <a:latin typeface="+mn-lt"/>
              </a:rPr>
              <a:t>&gt;&gt;&gt; pow(2,3)</a:t>
            </a:r>
          </a:p>
          <a:p>
            <a:r>
              <a:rPr lang="en-US" altLang="ko-KR" sz="1600" dirty="0">
                <a:latin typeface="+mn-lt"/>
              </a:rPr>
              <a:t>8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6466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다양한 방식으로 활용해 보기</a:t>
            </a:r>
            <a:endParaRPr lang="en-US" altLang="ko-KR" dirty="0"/>
          </a:p>
          <a:p>
            <a:r>
              <a:rPr lang="ko-KR" altLang="en-US" dirty="0"/>
              <a:t>랜덤 함수 사용법을 이해하고 활용하기</a:t>
            </a:r>
            <a:endParaRPr lang="en-US" altLang="ko-KR" dirty="0"/>
          </a:p>
          <a:p>
            <a:pPr lvl="1"/>
            <a:r>
              <a:rPr lang="en-US" altLang="ko-KR" dirty="0"/>
              <a:t>import random</a:t>
            </a:r>
          </a:p>
          <a:p>
            <a:pPr lvl="1"/>
            <a:r>
              <a:rPr lang="ko-KR" altLang="en-US" dirty="0"/>
              <a:t>정수형</a:t>
            </a:r>
            <a:r>
              <a:rPr lang="en-US" altLang="ko-KR" dirty="0"/>
              <a:t>,</a:t>
            </a:r>
            <a:r>
              <a:rPr lang="ko-KR" altLang="en-US" dirty="0"/>
              <a:t> 실수형</a:t>
            </a:r>
            <a:r>
              <a:rPr lang="en-US" altLang="ko-KR" dirty="0"/>
              <a:t>,</a:t>
            </a:r>
            <a:r>
              <a:rPr lang="ko-KR" altLang="en-US" dirty="0"/>
              <a:t> 리스트 내 랜덤값 생성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938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난수를</a:t>
            </a:r>
            <a:r>
              <a:rPr lang="ko-KR" altLang="en-US" dirty="0"/>
              <a:t> 발생시키는 </a:t>
            </a:r>
            <a:r>
              <a:rPr lang="en-US" altLang="ko-KR" dirty="0"/>
              <a:t>2</a:t>
            </a:r>
            <a:r>
              <a:rPr lang="ko-KR" altLang="en-US" dirty="0"/>
              <a:t>가지 경우를 기술하시오</a:t>
            </a:r>
            <a:endParaRPr lang="en-US" altLang="ko-KR" dirty="0"/>
          </a:p>
          <a:p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ko-KR" altLang="en-US" dirty="0" err="1"/>
              <a:t>난수를</a:t>
            </a:r>
            <a:r>
              <a:rPr lang="ko-KR" altLang="en-US" dirty="0"/>
              <a:t> 발생하는 </a:t>
            </a:r>
            <a:r>
              <a:rPr lang="en-US" altLang="ko-KR" dirty="0"/>
              <a:t>method</a:t>
            </a:r>
            <a:r>
              <a:rPr lang="ko-KR" altLang="en-US" dirty="0"/>
              <a:t>는 무엇인가요</a:t>
            </a:r>
            <a:r>
              <a:rPr lang="en-US" altLang="ko-KR"/>
              <a:t>?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98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75362" y="2689665"/>
            <a:ext cx="624565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random </a:t>
            </a:r>
            <a:r>
              <a:rPr lang="ko-KR" altLang="en-US" sz="4400" b="1" dirty="0">
                <a:solidFill>
                  <a:schemeClr val="bg1"/>
                </a:solidFill>
              </a:rPr>
              <a:t>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998" y="4897844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151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en-US" altLang="ko-KR" dirty="0"/>
              <a:t>method</a:t>
            </a:r>
            <a:r>
              <a:rPr lang="ko-KR" altLang="en-US" dirty="0"/>
              <a:t>활용 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948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이름과 정수를 </a:t>
            </a:r>
            <a:r>
              <a:rPr lang="en-US" altLang="ko-KR" dirty="0"/>
              <a:t>parameter</a:t>
            </a:r>
            <a:r>
              <a:rPr lang="ko-KR" altLang="en-US" dirty="0"/>
              <a:t>로 입력하는 함수를 만든다</a:t>
            </a:r>
            <a:endParaRPr lang="en-US" altLang="ko-KR" dirty="0"/>
          </a:p>
          <a:p>
            <a:r>
              <a:rPr lang="ko-KR" altLang="en-US" dirty="0"/>
              <a:t>함수는 </a:t>
            </a:r>
            <a:r>
              <a:rPr lang="en-US" altLang="ko-KR" dirty="0"/>
              <a:t>List </a:t>
            </a:r>
            <a:r>
              <a:rPr lang="ko-KR" altLang="en-US" dirty="0"/>
              <a:t>아이템 중 하나를 랜덤으로 선택해서 출력한다</a:t>
            </a:r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문은 사용하지 않는다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868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698272"/>
            <a:ext cx="4362898" cy="316949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09331" y="1825625"/>
            <a:ext cx="348297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random_picker</a:t>
            </a:r>
            <a:r>
              <a:rPr lang="en-US" altLang="ko-KR" sz="1600" dirty="0"/>
              <a:t>(lists, number) :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range(number) :</a:t>
            </a:r>
          </a:p>
          <a:p>
            <a:r>
              <a:rPr lang="en-US" altLang="ko-KR" sz="1600" dirty="0"/>
              <a:t>        print(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(lists))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num_list</a:t>
            </a:r>
            <a:r>
              <a:rPr lang="en-US" altLang="ko-KR" sz="1600" dirty="0"/>
              <a:t>=[3,1, 7, 11, 25, 5, 4, 9]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random_picker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num_list</a:t>
            </a:r>
            <a:r>
              <a:rPr lang="en-US" altLang="ko-KR" sz="1600" dirty="0"/>
              <a:t>, 3)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23" y="3179242"/>
            <a:ext cx="2643345" cy="19861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7578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정의</a:t>
            </a:r>
            <a:endParaRPr lang="en-US" altLang="ko-KR" dirty="0"/>
          </a:p>
          <a:p>
            <a:pPr lvl="1"/>
            <a:r>
              <a:rPr lang="ko-KR" altLang="en-US" dirty="0"/>
              <a:t>두 개의 정수 매개변수</a:t>
            </a:r>
            <a:r>
              <a:rPr lang="en-US" altLang="ko-KR" dirty="0"/>
              <a:t>(parameter)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1"/>
            <a:r>
              <a:rPr lang="ko-KR" altLang="en-US" dirty="0"/>
              <a:t>첫 번째 매개변수보다 크거나 같고 두 번째 매개 변수보다 작은 구간에서 정수형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(“A”+</a:t>
            </a:r>
            <a:r>
              <a:rPr lang="ko-KR" altLang="en-US" dirty="0"/>
              <a:t>생성된 정수</a:t>
            </a:r>
            <a:r>
              <a:rPr lang="en-US" altLang="ko-KR" dirty="0"/>
              <a:t>)</a:t>
            </a:r>
            <a:r>
              <a:rPr lang="ko-KR" altLang="en-US" dirty="0"/>
              <a:t>에 해당하는 대문자를 출력한다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함수를 </a:t>
            </a:r>
            <a:r>
              <a:rPr lang="en-US" altLang="ko-KR" dirty="0"/>
              <a:t>10</a:t>
            </a:r>
            <a:r>
              <a:rPr lang="ko-KR" altLang="en-US" dirty="0"/>
              <a:t>번 호출하여 결과를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965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907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8272"/>
            <a:ext cx="4362898" cy="316949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331" y="1825625"/>
            <a:ext cx="34829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gen_random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a,b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r=</a:t>
            </a:r>
            <a:r>
              <a:rPr lang="en-US" altLang="ko-KR" sz="1600" dirty="0" err="1"/>
              <a:t>random.randrange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a,b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c=</a:t>
            </a:r>
            <a:r>
              <a:rPr lang="en-US" altLang="ko-KR" sz="1600" dirty="0" err="1">
                <a:solidFill>
                  <a:srgbClr val="FF0000"/>
                </a:solidFill>
              </a:rPr>
              <a:t>chr</a:t>
            </a:r>
            <a:r>
              <a:rPr lang="en-US" altLang="ko-KR" sz="1600" dirty="0">
                <a:solidFill>
                  <a:srgbClr val="FF0000"/>
                </a:solidFill>
              </a:rPr>
              <a:t>(65+r)</a:t>
            </a:r>
          </a:p>
          <a:p>
            <a:r>
              <a:rPr lang="en-US" altLang="ko-KR" sz="1600" dirty="0"/>
              <a:t>    print(r, c)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range(10)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gen_random</a:t>
            </a:r>
            <a:r>
              <a:rPr lang="en-US" altLang="ko-KR" sz="1600" dirty="0"/>
              <a:t>(i+1, i+10)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25" y="2603503"/>
            <a:ext cx="3759180" cy="35242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865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주사위 두 개를 던져 같은 숫자가 나올 때까지 반복하는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정의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사이의 정수 난수 생성과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8965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066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8272"/>
            <a:ext cx="4362898" cy="37881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60056" y="1822621"/>
            <a:ext cx="348297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ko-KR" sz="1600" dirty="0"/>
              <a:t>import random</a:t>
            </a:r>
          </a:p>
          <a:p>
            <a:endParaRPr lang="pt-BR" altLang="ko-KR" sz="1600" dirty="0"/>
          </a:p>
          <a:p>
            <a:r>
              <a:rPr lang="pt-BR" altLang="ko-KR" sz="1600" dirty="0"/>
              <a:t>def dice():</a:t>
            </a:r>
          </a:p>
          <a:p>
            <a:r>
              <a:rPr lang="pt-BR" altLang="ko-KR" sz="1600" dirty="0"/>
              <a:t>    d = random.randrange(1, 7)</a:t>
            </a:r>
          </a:p>
          <a:p>
            <a:r>
              <a:rPr lang="pt-BR" altLang="ko-KR" sz="1600" dirty="0"/>
              <a:t>    return d</a:t>
            </a:r>
          </a:p>
          <a:p>
            <a:endParaRPr lang="pt-BR" altLang="ko-KR" sz="1600" dirty="0"/>
          </a:p>
          <a:p>
            <a:r>
              <a:rPr lang="pt-BR" altLang="ko-KR" sz="1600" dirty="0"/>
              <a:t>n1 = dice()</a:t>
            </a:r>
          </a:p>
          <a:p>
            <a:r>
              <a:rPr lang="pt-BR" altLang="ko-KR" sz="1600" dirty="0"/>
              <a:t>n2 = dice()</a:t>
            </a:r>
          </a:p>
          <a:p>
            <a:r>
              <a:rPr lang="pt-BR" altLang="ko-KR" sz="1600" dirty="0"/>
              <a:t>print(n1, n2)</a:t>
            </a:r>
          </a:p>
          <a:p>
            <a:endParaRPr lang="pt-BR" altLang="ko-KR" sz="1600" dirty="0"/>
          </a:p>
          <a:p>
            <a:r>
              <a:rPr lang="pt-BR" altLang="ko-KR" sz="1600" dirty="0"/>
              <a:t>while n1 != n2 :</a:t>
            </a:r>
          </a:p>
          <a:p>
            <a:r>
              <a:rPr lang="pt-BR" altLang="ko-KR" sz="1600" dirty="0"/>
              <a:t>    n1 = dice()</a:t>
            </a:r>
          </a:p>
          <a:p>
            <a:r>
              <a:rPr lang="pt-BR" altLang="ko-KR" sz="1600" dirty="0"/>
              <a:t>    n2 = dice()</a:t>
            </a:r>
          </a:p>
          <a:p>
            <a:r>
              <a:rPr lang="pt-BR" altLang="ko-KR" sz="1600" dirty="0"/>
              <a:t>    print(n1, n2)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3FD09-A6E2-4A66-97D0-7CE88602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94" y="1612031"/>
            <a:ext cx="1464521" cy="453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5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8650" y="1297702"/>
            <a:ext cx="6900189" cy="5210095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36355" y="1492256"/>
            <a:ext cx="60847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# print() // 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</a:rPr>
              <a:t>해당 값을 출력</a:t>
            </a:r>
            <a:endParaRPr lang="en-US" altLang="ko-KR" sz="1600" dirty="0">
              <a:solidFill>
                <a:schemeClr val="accent2"/>
              </a:solidFill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print(‘</a:t>
            </a:r>
            <a:r>
              <a:rPr lang="en-US" altLang="ko-KR" sz="1600" dirty="0" err="1">
                <a:latin typeface="+mj-lt"/>
              </a:rPr>
              <a:t>handong</a:t>
            </a:r>
            <a:r>
              <a:rPr lang="en-US" altLang="ko-KR" sz="1600" dirty="0">
                <a:latin typeface="+mj-lt"/>
              </a:rPr>
              <a:t>’)</a:t>
            </a:r>
          </a:p>
          <a:p>
            <a:r>
              <a:rPr lang="en-US" altLang="ko-KR" sz="1600" dirty="0" err="1">
                <a:latin typeface="+mj-lt"/>
              </a:rPr>
              <a:t>handong</a:t>
            </a:r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a=4</a:t>
            </a:r>
          </a:p>
          <a:p>
            <a:r>
              <a:rPr lang="en-US" altLang="ko-KR" sz="1600" dirty="0">
                <a:latin typeface="+mj-lt"/>
              </a:rPr>
              <a:t>&gt;&gt;&gt; print(a)</a:t>
            </a:r>
          </a:p>
          <a:p>
            <a:r>
              <a:rPr lang="en-US" altLang="ko-KR" sz="1600" dirty="0">
                <a:latin typeface="+mj-lt"/>
              </a:rPr>
              <a:t>4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# range() //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</a:rPr>
              <a:t> 지정된 횟수만큼 숫자를 생성하는 객체 반환</a:t>
            </a:r>
            <a:endParaRPr lang="en-US" altLang="ko-KR" sz="1600" dirty="0">
              <a:solidFill>
                <a:schemeClr val="accent2"/>
              </a:solidFill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for 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 in range(5):</a:t>
            </a:r>
          </a:p>
          <a:p>
            <a:r>
              <a:rPr lang="en-US" altLang="ko-KR" sz="1600" dirty="0">
                <a:latin typeface="+mj-lt"/>
              </a:rPr>
              <a:t>    	    print(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)</a:t>
            </a:r>
          </a:p>
          <a:p>
            <a:r>
              <a:rPr lang="en-US" altLang="ko-KR" sz="1600" dirty="0">
                <a:latin typeface="+mj-lt"/>
              </a:rPr>
              <a:t>0</a:t>
            </a:r>
          </a:p>
          <a:p>
            <a:r>
              <a:rPr lang="en-US" altLang="ko-KR" sz="1600" dirty="0">
                <a:latin typeface="+mj-lt"/>
              </a:rPr>
              <a:t>1</a:t>
            </a:r>
          </a:p>
          <a:p>
            <a:r>
              <a:rPr lang="en-US" altLang="ko-KR" sz="1600" dirty="0">
                <a:latin typeface="+mj-lt"/>
              </a:rPr>
              <a:t>2</a:t>
            </a:r>
          </a:p>
          <a:p>
            <a:r>
              <a:rPr lang="en-US" altLang="ko-KR" sz="1600" dirty="0">
                <a:latin typeface="+mj-lt"/>
              </a:rPr>
              <a:t>3</a:t>
            </a:r>
          </a:p>
          <a:p>
            <a:r>
              <a:rPr lang="en-US" altLang="ko-KR" sz="1600" dirty="0">
                <a:latin typeface="+mj-lt"/>
              </a:rPr>
              <a:t>4</a:t>
            </a:r>
          </a:p>
          <a:p>
            <a:endParaRPr lang="en-US" altLang="ko-KR" sz="18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1523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번의 </a:t>
            </a:r>
            <a:r>
              <a:rPr lang="en-US" altLang="ko-KR" dirty="0"/>
              <a:t>dice()</a:t>
            </a:r>
            <a:r>
              <a:rPr lang="ko-KR" altLang="en-US" dirty="0"/>
              <a:t>함수 사용</a:t>
            </a:r>
            <a:endParaRPr lang="en-US" altLang="ko-KR" dirty="0"/>
          </a:p>
          <a:p>
            <a:r>
              <a:rPr lang="ko-KR" altLang="en-US" dirty="0"/>
              <a:t>주사위 </a:t>
            </a:r>
            <a:r>
              <a:rPr lang="en-US" altLang="ko-KR" dirty="0"/>
              <a:t>2</a:t>
            </a:r>
            <a:r>
              <a:rPr lang="ko-KR" altLang="en-US" dirty="0"/>
              <a:t>개를 던져서 서로 다른 값인 경우에 리스트 </a:t>
            </a:r>
            <a:r>
              <a:rPr lang="en-US" altLang="ko-KR" dirty="0" err="1"/>
              <a:t>dicelist</a:t>
            </a:r>
            <a:r>
              <a:rPr lang="ko-KR" altLang="en-US" dirty="0"/>
              <a:t>에 저장하기를 </a:t>
            </a:r>
            <a:r>
              <a:rPr lang="en-US" altLang="ko-KR" dirty="0"/>
              <a:t>3</a:t>
            </a:r>
            <a:r>
              <a:rPr lang="ko-KR" altLang="en-US" dirty="0"/>
              <a:t>번 반복한다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주사위 값이 같은 값이면 다른 값이 나올 때까지 반복한다</a:t>
            </a:r>
            <a:endParaRPr lang="en-US" altLang="ko-KR" dirty="0"/>
          </a:p>
          <a:p>
            <a:r>
              <a:rPr lang="ko-KR" altLang="en-US" dirty="0"/>
              <a:t>최종 </a:t>
            </a:r>
            <a:r>
              <a:rPr lang="en-US" altLang="ko-KR" dirty="0" err="1"/>
              <a:t>discelist</a:t>
            </a:r>
            <a:r>
              <a:rPr lang="en-US" altLang="ko-KR" dirty="0"/>
              <a:t> </a:t>
            </a:r>
            <a:r>
              <a:rPr lang="ko-KR" altLang="en-US" dirty="0"/>
              <a:t>내용을 출력한다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8965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065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8272"/>
            <a:ext cx="3814376" cy="495544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60056" y="1822621"/>
            <a:ext cx="348297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ko-KR" sz="1600" dirty="0"/>
              <a:t>import random </a:t>
            </a:r>
          </a:p>
          <a:p>
            <a:endParaRPr lang="pt-BR" altLang="ko-KR" sz="1600" dirty="0"/>
          </a:p>
          <a:p>
            <a:r>
              <a:rPr lang="pt-BR" altLang="ko-KR" sz="1600" dirty="0"/>
              <a:t>def dice():</a:t>
            </a:r>
          </a:p>
          <a:p>
            <a:r>
              <a:rPr lang="pt-BR" altLang="ko-KR" sz="1600" dirty="0"/>
              <a:t>  d = random.randrange(1, 7)</a:t>
            </a:r>
          </a:p>
          <a:p>
            <a:r>
              <a:rPr lang="pt-BR" altLang="ko-KR" sz="1600" dirty="0"/>
              <a:t>  return d</a:t>
            </a:r>
          </a:p>
          <a:p>
            <a:endParaRPr lang="pt-BR" altLang="ko-KR" sz="1600" dirty="0"/>
          </a:p>
          <a:p>
            <a:r>
              <a:rPr lang="pt-BR" altLang="ko-KR" sz="1600" dirty="0"/>
              <a:t>re=[]</a:t>
            </a:r>
          </a:p>
          <a:p>
            <a:r>
              <a:rPr lang="pt-BR" altLang="ko-KR" sz="1600" dirty="0"/>
              <a:t>for i in range(3):</a:t>
            </a:r>
          </a:p>
          <a:p>
            <a:r>
              <a:rPr lang="pt-BR" altLang="ko-KR" sz="1600" dirty="0"/>
              <a:t>  n1 = dice()</a:t>
            </a:r>
          </a:p>
          <a:p>
            <a:r>
              <a:rPr lang="pt-BR" altLang="ko-KR" sz="1600" dirty="0"/>
              <a:t>  n2 = dice()</a:t>
            </a:r>
          </a:p>
          <a:p>
            <a:r>
              <a:rPr lang="pt-BR" altLang="ko-KR" sz="1600" dirty="0"/>
              <a:t>  print(n1, n2)</a:t>
            </a:r>
          </a:p>
          <a:p>
            <a:r>
              <a:rPr lang="pt-BR" altLang="ko-KR" sz="1600" dirty="0"/>
              <a:t>  </a:t>
            </a:r>
            <a:r>
              <a:rPr lang="pt-BR" altLang="ko-KR" sz="1600" dirty="0">
                <a:solidFill>
                  <a:srgbClr val="FF0000"/>
                </a:solidFill>
              </a:rPr>
              <a:t>while n1 == n2 :</a:t>
            </a:r>
          </a:p>
          <a:p>
            <a:r>
              <a:rPr lang="pt-BR" altLang="ko-KR" sz="1600" dirty="0"/>
              <a:t>    n1 = dice()</a:t>
            </a:r>
          </a:p>
          <a:p>
            <a:r>
              <a:rPr lang="pt-BR" altLang="ko-KR" sz="1600" dirty="0"/>
              <a:t>    n2 = dice()</a:t>
            </a:r>
          </a:p>
          <a:p>
            <a:r>
              <a:rPr lang="pt-BR" altLang="ko-KR" sz="1600" dirty="0"/>
              <a:t>  re.append(n1)</a:t>
            </a:r>
          </a:p>
          <a:p>
            <a:r>
              <a:rPr lang="pt-BR" altLang="ko-KR" sz="1600" dirty="0"/>
              <a:t>  re.append(n2)</a:t>
            </a:r>
          </a:p>
          <a:p>
            <a:endParaRPr lang="pt-BR" altLang="ko-KR" sz="1600" dirty="0"/>
          </a:p>
          <a:p>
            <a:r>
              <a:rPr lang="pt-BR" altLang="ko-KR" sz="1600" dirty="0"/>
              <a:t>print("</a:t>
            </a:r>
            <a:r>
              <a:rPr lang="ko-KR" altLang="en-US" sz="1600" dirty="0"/>
              <a:t>최종 리스트 </a:t>
            </a:r>
            <a:r>
              <a:rPr lang="en-US" altLang="ko-KR" sz="1600" dirty="0"/>
              <a:t>= ",</a:t>
            </a:r>
            <a:r>
              <a:rPr lang="pt-BR" altLang="ko-KR" sz="1600" dirty="0"/>
              <a:t>re)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94" y="3722752"/>
            <a:ext cx="4256529" cy="142200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9317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함수 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8988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</a:t>
            </a:r>
            <a:r>
              <a:rPr lang="ko-KR" altLang="en-US" dirty="0" err="1"/>
              <a:t>난수를</a:t>
            </a:r>
            <a:r>
              <a:rPr lang="ko-KR" altLang="en-US" dirty="0"/>
              <a:t> 만드는 </a:t>
            </a:r>
            <a:r>
              <a:rPr lang="en-US" altLang="ko-KR" dirty="0"/>
              <a:t>method</a:t>
            </a:r>
            <a:r>
              <a:rPr lang="ko-KR" altLang="en-US" dirty="0"/>
              <a:t>를 쓰시오</a:t>
            </a:r>
            <a:endParaRPr lang="en-US" altLang="ko-KR" dirty="0"/>
          </a:p>
          <a:p>
            <a:r>
              <a:rPr lang="ko-KR" altLang="en-US" dirty="0"/>
              <a:t>리스트에서 한 개의 아이템을 </a:t>
            </a:r>
            <a:r>
              <a:rPr lang="ko-KR" altLang="en-US" dirty="0" err="1"/>
              <a:t>랜덤하게</a:t>
            </a:r>
            <a:r>
              <a:rPr lang="ko-KR" altLang="en-US" dirty="0"/>
              <a:t> 선택하는 </a:t>
            </a:r>
            <a:r>
              <a:rPr lang="en-US" altLang="ko-KR"/>
              <a:t>method</a:t>
            </a:r>
            <a:r>
              <a:rPr lang="ko-KR" altLang="en-US"/>
              <a:t>를 </a:t>
            </a:r>
            <a:r>
              <a:rPr lang="ko-KR" altLang="en-US" dirty="0"/>
              <a:t>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8"/>
            <a:ext cx="6900189" cy="50096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961939"/>
            <a:ext cx="6084777" cy="4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round() //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반올림한 수를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import math</a:t>
            </a:r>
          </a:p>
          <a:p>
            <a:r>
              <a:rPr lang="en-US" altLang="ko-KR" sz="1600" dirty="0">
                <a:latin typeface="+mn-lt"/>
              </a:rPr>
              <a:t>&gt;&gt;&gt; round(5.4)</a:t>
            </a:r>
          </a:p>
          <a:p>
            <a:r>
              <a:rPr lang="en-US" altLang="ko-KR" sz="1600" dirty="0">
                <a:latin typeface="+mn-lt"/>
              </a:rPr>
              <a:t>5</a:t>
            </a:r>
          </a:p>
          <a:p>
            <a:r>
              <a:rPr lang="en-US" altLang="ko-KR" sz="1600" dirty="0">
                <a:latin typeface="+mn-lt"/>
              </a:rPr>
              <a:t>&gt;&gt;&gt; round(5.5)</a:t>
            </a:r>
          </a:p>
          <a:p>
            <a:r>
              <a:rPr lang="en-US" altLang="ko-KR" sz="1600" dirty="0">
                <a:latin typeface="+mn-lt"/>
              </a:rPr>
              <a:t>6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sorted()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정렬된 리스트를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a = [2, 4, 1, 9, 100]</a:t>
            </a:r>
          </a:p>
          <a:p>
            <a:r>
              <a:rPr lang="en-US" altLang="ko-KR" sz="1600" dirty="0">
                <a:latin typeface="+mn-lt"/>
              </a:rPr>
              <a:t>&gt;&gt;&gt; sorted(a) </a:t>
            </a:r>
          </a:p>
          <a:p>
            <a:r>
              <a:rPr lang="en-US" altLang="ko-KR" sz="1600" dirty="0">
                <a:latin typeface="+mn-lt"/>
              </a:rPr>
              <a:t>[1, 2, 4, 9, 100]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str()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문자열 타입으로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str(3+9)</a:t>
            </a:r>
          </a:p>
          <a:p>
            <a:r>
              <a:rPr lang="en-US" altLang="ko-KR" sz="1600" dirty="0">
                <a:latin typeface="+mn-lt"/>
              </a:rPr>
              <a:t>'12'</a:t>
            </a:r>
          </a:p>
          <a:p>
            <a:r>
              <a:rPr lang="en-US" altLang="ko-KR" sz="1600" dirty="0">
                <a:latin typeface="+mn-lt"/>
              </a:rPr>
              <a:t>&gt;&gt;&gt; str(5.0)</a:t>
            </a:r>
          </a:p>
          <a:p>
            <a:r>
              <a:rPr lang="en-US" altLang="ko-KR" sz="1600" dirty="0">
                <a:latin typeface="+mn-lt"/>
              </a:rPr>
              <a:t>'5.0'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8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8"/>
            <a:ext cx="6900189" cy="50096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961939"/>
            <a:ext cx="6084777" cy="366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sum() //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모든 요소의 합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a= [3,8,6]</a:t>
            </a:r>
          </a:p>
          <a:p>
            <a:r>
              <a:rPr lang="en-US" altLang="ko-KR" sz="1600" dirty="0">
                <a:latin typeface="+mn-lt"/>
              </a:rPr>
              <a:t>&gt;&gt;&gt; sum(a)</a:t>
            </a:r>
          </a:p>
          <a:p>
            <a:r>
              <a:rPr lang="en-US" altLang="ko-KR" sz="1600" dirty="0">
                <a:latin typeface="+mn-lt"/>
              </a:rPr>
              <a:t>17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=[3,6,1,8,9]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sum(b)</a:t>
            </a:r>
          </a:p>
          <a:p>
            <a:r>
              <a:rPr lang="en-US" altLang="ko-KR" sz="1600" dirty="0">
                <a:latin typeface="+mn-lt"/>
              </a:rPr>
              <a:t>27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tuple()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+mn-lt"/>
              </a:rPr>
              <a:t>튜플을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생성하여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alist</a:t>
            </a:r>
            <a:r>
              <a:rPr lang="en-US" altLang="ko-KR" sz="1600" dirty="0">
                <a:latin typeface="+mn-lt"/>
              </a:rPr>
              <a:t>=[1,2,'a','b']</a:t>
            </a:r>
          </a:p>
          <a:p>
            <a:r>
              <a:rPr lang="en-US" altLang="ko-KR" sz="1600" dirty="0">
                <a:latin typeface="+mn-lt"/>
              </a:rPr>
              <a:t>&gt;&gt;&gt; tuple(</a:t>
            </a:r>
            <a:r>
              <a:rPr lang="en-US" altLang="ko-KR" sz="1600" dirty="0" err="1">
                <a:latin typeface="+mn-lt"/>
              </a:rPr>
              <a:t>alist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(1, 2, 'a', 'b’)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1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함수를 활용하여 다음을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리스트  </a:t>
            </a:r>
            <a:r>
              <a:rPr lang="en-US" altLang="ko-KR" dirty="0"/>
              <a:t>n=[ 1, 3, 5, 7, 99, 97, 95, 93, 91]</a:t>
            </a:r>
            <a:r>
              <a:rPr lang="ko-KR" altLang="en-US" dirty="0"/>
              <a:t>를 대상으로 아이템의 개수</a:t>
            </a:r>
            <a:r>
              <a:rPr lang="en-US" altLang="ko-KR" dirty="0"/>
              <a:t>, </a:t>
            </a:r>
            <a:r>
              <a:rPr lang="ko-KR" altLang="en-US" dirty="0"/>
              <a:t>모든 아이템의 합계를 출력하고 리스트 </a:t>
            </a:r>
            <a:r>
              <a:rPr lang="en-US" altLang="ko-KR" dirty="0"/>
              <a:t>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순서 거꾸로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4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5838229" cy="291405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5906" y="1948097"/>
            <a:ext cx="48125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n=[ 1, 3, 5, 7, 99, 97, 95, 93, 91]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ko-KR" altLang="en-US" dirty="0"/>
              <a:t>아이템 수</a:t>
            </a:r>
            <a:r>
              <a:rPr lang="en-US" altLang="ko-KR" dirty="0"/>
              <a:t>: ', </a:t>
            </a:r>
            <a:r>
              <a:rPr lang="en-US" altLang="ko-KR" dirty="0" err="1"/>
              <a:t>len</a:t>
            </a:r>
            <a:r>
              <a:rPr lang="en-US" altLang="ko-KR" dirty="0"/>
              <a:t>(n))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총 합계 </a:t>
            </a:r>
            <a:r>
              <a:rPr lang="en-US" altLang="ko-KR" dirty="0"/>
              <a:t>: ', sum(n))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ko-KR" altLang="en-US" dirty="0"/>
              <a:t>원래 리스트 </a:t>
            </a:r>
            <a:r>
              <a:rPr lang="en-US" altLang="ko-KR" dirty="0"/>
              <a:t>:', n)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순서 거꾸로 리스트 </a:t>
            </a:r>
            <a:r>
              <a:rPr lang="en-US" altLang="ko-KR" dirty="0"/>
              <a:t>:',list(reversed(n)))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69" y="4266655"/>
            <a:ext cx="6078375" cy="108355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1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왜 사용하는지 이해하기</a:t>
            </a:r>
            <a:endParaRPr lang="en-US" altLang="ko-KR" dirty="0"/>
          </a:p>
          <a:p>
            <a:pPr lvl="1"/>
            <a:r>
              <a:rPr lang="ko-KR" altLang="en-US" dirty="0"/>
              <a:t>반복되는 구문을 모듈화</a:t>
            </a:r>
            <a:endParaRPr lang="en-US" altLang="ko-KR" dirty="0"/>
          </a:p>
          <a:p>
            <a:pPr lvl="1"/>
            <a:r>
              <a:rPr lang="ko-KR" altLang="en-US" dirty="0"/>
              <a:t>수정이 간편</a:t>
            </a:r>
            <a:endParaRPr lang="en-US" altLang="ko-KR" dirty="0"/>
          </a:p>
          <a:p>
            <a:pPr lvl="1"/>
            <a:r>
              <a:rPr lang="ko-KR" altLang="en-US" dirty="0"/>
              <a:t>운영과 관리가 용이</a:t>
            </a:r>
            <a:endParaRPr lang="en-US" altLang="ko-KR" dirty="0"/>
          </a:p>
          <a:p>
            <a:pPr lvl="1"/>
            <a:r>
              <a:rPr lang="ko-KR" altLang="en-US" dirty="0"/>
              <a:t>가독성이 높아짐</a:t>
            </a:r>
            <a:endParaRPr lang="en-US" altLang="ko-KR" dirty="0"/>
          </a:p>
          <a:p>
            <a:r>
              <a:rPr lang="ko-KR" altLang="en-US" dirty="0"/>
              <a:t>내장함수가 무엇인지 이해하기</a:t>
            </a:r>
            <a:endParaRPr lang="en-US" altLang="ko-KR" dirty="0"/>
          </a:p>
          <a:p>
            <a:pPr lvl="1"/>
            <a:r>
              <a:rPr lang="ko-KR" altLang="en-US" dirty="0"/>
              <a:t>시스템에서 제공해주는 함수들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6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사용하는 목적을 </a:t>
            </a:r>
            <a:r>
              <a:rPr lang="en-US" altLang="ko-KR" dirty="0"/>
              <a:t>3</a:t>
            </a:r>
            <a:r>
              <a:rPr lang="ko-KR" altLang="en-US" dirty="0"/>
              <a:t>가지 기술하시오</a:t>
            </a:r>
            <a:endParaRPr lang="en-US" altLang="ko-KR" dirty="0"/>
          </a:p>
          <a:p>
            <a:r>
              <a:rPr lang="ko-KR" altLang="en-US" dirty="0"/>
              <a:t>지금까지 사용해 본 </a:t>
            </a:r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/>
              <a:t>개를 쓰시오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왜 사용하는지 이해하기</a:t>
            </a:r>
            <a:endParaRPr lang="en-US" altLang="ko-KR" dirty="0"/>
          </a:p>
          <a:p>
            <a:r>
              <a:rPr lang="ko-KR" altLang="en-US" dirty="0"/>
              <a:t>내장함수가 무엇인지 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5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518676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math module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40914" y="487838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7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module</a:t>
            </a:r>
            <a:r>
              <a:rPr lang="ko-KR" altLang="en-US" dirty="0"/>
              <a:t> 활용</a:t>
            </a:r>
            <a:r>
              <a:rPr lang="en-US" altLang="ko-KR" dirty="0"/>
              <a:t> </a:t>
            </a:r>
            <a:r>
              <a:rPr lang="ko-KR" altLang="en-US" dirty="0"/>
              <a:t>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– math module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파이썬에는</a:t>
            </a:r>
            <a:r>
              <a:rPr lang="ko-KR" altLang="en-US" dirty="0"/>
              <a:t> 친숙한 수학적 함수들을 제공하는 </a:t>
            </a:r>
            <a:r>
              <a:rPr lang="en-US" altLang="ko-KR" dirty="0"/>
              <a:t>math module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lvl="1"/>
            <a:r>
              <a:rPr lang="ko-KR" altLang="en-US" dirty="0"/>
              <a:t>모듈은 관련된 함수들의 모음이다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모듈을 사용하려면 </a:t>
            </a:r>
            <a:r>
              <a:rPr lang="en-US" altLang="ko-KR" dirty="0"/>
              <a:t>import</a:t>
            </a:r>
            <a:r>
              <a:rPr lang="ko-KR" altLang="en-US" dirty="0"/>
              <a:t> 사용해야 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8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math module</a:t>
            </a:r>
            <a:endParaRPr lang="ko-KR" altLang="en-US" sz="40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2FC860-CF93-384A-92DD-26A0218F3D5A}"/>
              </a:ext>
            </a:extLst>
          </p:cNvPr>
          <p:cNvGraphicFramePr>
            <a:graphicFrameLocks noGrp="1"/>
          </p:cNvGraphicFramePr>
          <p:nvPr/>
        </p:nvGraphicFramePr>
        <p:xfrm>
          <a:off x="1122224" y="2109280"/>
          <a:ext cx="6688900" cy="3780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7092">
                  <a:extLst>
                    <a:ext uri="{9D8B030D-6E8A-4147-A177-3AD203B41FA5}">
                      <a16:colId xmlns:a16="http://schemas.microsoft.com/office/drawing/2014/main" val="1843756869"/>
                    </a:ext>
                  </a:extLst>
                </a:gridCol>
                <a:gridCol w="3081808">
                  <a:extLst>
                    <a:ext uri="{9D8B030D-6E8A-4147-A177-3AD203B41FA5}">
                      <a16:colId xmlns:a16="http://schemas.microsoft.com/office/drawing/2014/main" val="461147253"/>
                    </a:ext>
                  </a:extLst>
                </a:gridCol>
              </a:tblGrid>
              <a:tr h="433215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62977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math.factorial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r>
                        <a:rPr lang="ko-Kore-KR" altLang="en-US" dirty="0"/>
                        <a:t>의</a:t>
                      </a:r>
                      <a:r>
                        <a:rPr lang="ko-KR" altLang="en-US" dirty="0"/>
                        <a:t> 계승</a:t>
                      </a:r>
                      <a:r>
                        <a:rPr lang="en-US" altLang="ko-KR" dirty="0"/>
                        <a:t>(factorial)</a:t>
                      </a:r>
                      <a:r>
                        <a:rPr lang="ko-KR" altLang="en-US" dirty="0"/>
                        <a:t>을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49988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math.floor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r>
                        <a:rPr lang="ko-KR" altLang="en-US" dirty="0"/>
                        <a:t>보다 작거나 같은 수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38161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math.gcd</a:t>
                      </a:r>
                      <a:r>
                        <a:rPr lang="en-US" altLang="ko-KR" sz="1800" dirty="0"/>
                        <a:t>(*integers)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최대</a:t>
                      </a:r>
                      <a:r>
                        <a:rPr lang="ko-KR" altLang="en-US" dirty="0"/>
                        <a:t> 공약수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59578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math.lcm</a:t>
                      </a:r>
                      <a:r>
                        <a:rPr lang="en-US" altLang="ko-KR" sz="1800" dirty="0"/>
                        <a:t>(*integers)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최소</a:t>
                      </a:r>
                      <a:r>
                        <a:rPr lang="ko-KR" altLang="en-US" dirty="0"/>
                        <a:t> 공배수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6921"/>
                  </a:ext>
                </a:extLst>
              </a:tr>
              <a:tr h="747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math.prod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iterable</a:t>
                      </a:r>
                      <a:r>
                        <a:rPr lang="en-US" altLang="ko-KR" sz="1800" dirty="0"/>
                        <a:t>, *, start=1)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모든 요소의 곱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08665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math.log</a:t>
                      </a:r>
                      <a:r>
                        <a:rPr lang="en-US" altLang="ko-KR" sz="1800" dirty="0"/>
                        <a:t>(x[, base])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자연로그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50717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math.log10(x)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밑이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인 로그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1074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0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2FC860-CF93-384A-92DD-26A0218F3D5A}"/>
              </a:ext>
            </a:extLst>
          </p:cNvPr>
          <p:cNvGraphicFramePr>
            <a:graphicFrameLocks noGrp="1"/>
          </p:cNvGraphicFramePr>
          <p:nvPr/>
        </p:nvGraphicFramePr>
        <p:xfrm>
          <a:off x="1132058" y="1725819"/>
          <a:ext cx="6688900" cy="43111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7052">
                  <a:extLst>
                    <a:ext uri="{9D8B030D-6E8A-4147-A177-3AD203B41FA5}">
                      <a16:colId xmlns:a16="http://schemas.microsoft.com/office/drawing/2014/main" val="1843756869"/>
                    </a:ext>
                  </a:extLst>
                </a:gridCol>
                <a:gridCol w="4251848">
                  <a:extLst>
                    <a:ext uri="{9D8B030D-6E8A-4147-A177-3AD203B41FA5}">
                      <a16:colId xmlns:a16="http://schemas.microsoft.com/office/drawing/2014/main" val="461147253"/>
                    </a:ext>
                  </a:extLst>
                </a:gridCol>
              </a:tblGrid>
              <a:tr h="40193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62977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math.sqrt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제곱근</a:t>
                      </a:r>
                      <a:r>
                        <a:rPr lang="ko-KR" altLang="en-US" dirty="0"/>
                        <a:t>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49988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math.degrees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각도를</a:t>
                      </a:r>
                      <a:r>
                        <a:rPr lang="ko-KR" altLang="en-US" dirty="0"/>
                        <a:t> 라디안에서 도로 변환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38161"/>
                  </a:ext>
                </a:extLst>
              </a:tr>
              <a:tr h="693754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math.radians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각도를</a:t>
                      </a:r>
                      <a:r>
                        <a:rPr lang="ko-KR" altLang="en-US" dirty="0"/>
                        <a:t> 도에서 라디안으로 변환</a:t>
                      </a:r>
                      <a:endParaRPr lang="en-US" altLang="ko-KR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59578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math.acos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아크 코사인을 라디안으로 변환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6921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math.asin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아크 사인을 라디안으로 변환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08665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math.atan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아크 탄젠트를 라디안으로 변환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50717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math.cos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코사인을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10741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math.sin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사인을</a:t>
                      </a:r>
                      <a:r>
                        <a:rPr lang="ko-KR" altLang="en-US" dirty="0"/>
                        <a:t>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256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math.tan</a:t>
                      </a:r>
                      <a:r>
                        <a:rPr lang="en-US" altLang="ko-KR" sz="1800" dirty="0"/>
                        <a:t>(x)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탄젠트를</a:t>
                      </a:r>
                      <a:r>
                        <a:rPr lang="ko-KR" altLang="en-US" dirty="0"/>
                        <a:t>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38541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92DB1AB-759B-3C47-B383-FD2E0F05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math module</a:t>
            </a:r>
            <a:endParaRPr lang="ko-KR" altLang="en-US"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8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1834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33106"/>
            <a:ext cx="6084777" cy="4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import math</a:t>
            </a:r>
          </a:p>
          <a:p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factorial()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math.factorial</a:t>
            </a:r>
            <a:r>
              <a:rPr lang="en-US" altLang="ko-KR" sz="1600" dirty="0">
                <a:latin typeface="+mn-lt"/>
              </a:rPr>
              <a:t>(4)</a:t>
            </a:r>
          </a:p>
          <a:p>
            <a:r>
              <a:rPr lang="en-US" altLang="ko-KR" sz="1600" dirty="0">
                <a:latin typeface="+mn-lt"/>
              </a:rPr>
              <a:t>24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math.factorial</a:t>
            </a:r>
            <a:r>
              <a:rPr lang="en-US" altLang="ko-KR" sz="1600" dirty="0">
                <a:latin typeface="+mn-lt"/>
              </a:rPr>
              <a:t>(6.0)</a:t>
            </a:r>
          </a:p>
          <a:p>
            <a:r>
              <a:rPr lang="en-US" altLang="ko-KR" sz="1600" dirty="0">
                <a:latin typeface="+mn-lt"/>
              </a:rPr>
              <a:t>720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floor()</a:t>
            </a:r>
          </a:p>
          <a:p>
            <a:r>
              <a:rPr lang="en-US" altLang="ko-KR" sz="1600" dirty="0">
                <a:latin typeface="+mn-lt"/>
              </a:rPr>
              <a:t>&gt;&gt;&gt; math. floor(8.3)</a:t>
            </a:r>
          </a:p>
          <a:p>
            <a:r>
              <a:rPr lang="en-US" altLang="ko-KR" sz="1600" dirty="0">
                <a:latin typeface="+mn-lt"/>
              </a:rPr>
              <a:t>8</a:t>
            </a:r>
          </a:p>
          <a:p>
            <a:r>
              <a:rPr lang="en-US" altLang="ko-KR" sz="1600" dirty="0">
                <a:latin typeface="+mn-lt"/>
              </a:rPr>
              <a:t>&gt;&gt;&gt; math. floor(9.8) </a:t>
            </a:r>
          </a:p>
          <a:p>
            <a:r>
              <a:rPr lang="en-US" altLang="ko-KR" sz="1600" dirty="0">
                <a:latin typeface="+mn-lt"/>
              </a:rPr>
              <a:t>9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gcd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math. </a:t>
            </a:r>
            <a:r>
              <a:rPr lang="en-US" altLang="ko-KR" sz="1600" dirty="0" err="1">
                <a:latin typeface="+mn-lt"/>
              </a:rPr>
              <a:t>gcd</a:t>
            </a:r>
            <a:r>
              <a:rPr lang="en-US" altLang="ko-KR" sz="1600" dirty="0">
                <a:latin typeface="+mn-lt"/>
              </a:rPr>
              <a:t>(6,3)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4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6522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33107"/>
            <a:ext cx="6084777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import math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lcm()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math.lcm</a:t>
            </a:r>
            <a:r>
              <a:rPr lang="en-US" altLang="ko-KR" sz="1600" dirty="0">
                <a:latin typeface="+mn-lt"/>
              </a:rPr>
              <a:t>(3,6)</a:t>
            </a:r>
          </a:p>
          <a:p>
            <a:r>
              <a:rPr lang="en-US" altLang="ko-KR" sz="1600" dirty="0">
                <a:latin typeface="+mn-lt"/>
              </a:rPr>
              <a:t>6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math.lcm</a:t>
            </a:r>
            <a:r>
              <a:rPr lang="en-US" altLang="ko-KR" sz="1600" dirty="0">
                <a:latin typeface="+mn-lt"/>
              </a:rPr>
              <a:t>(5,10)</a:t>
            </a:r>
          </a:p>
          <a:p>
            <a:r>
              <a:rPr lang="en-US" altLang="ko-KR" sz="1600" dirty="0">
                <a:latin typeface="+mn-lt"/>
              </a:rPr>
              <a:t>10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prod()</a:t>
            </a:r>
          </a:p>
          <a:p>
            <a:r>
              <a:rPr lang="en-US" altLang="ko-KR" sz="1600" dirty="0">
                <a:latin typeface="+mn-lt"/>
              </a:rPr>
              <a:t>&gt;&gt;&gt; a = [1,3,5]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math.prod</a:t>
            </a:r>
            <a:r>
              <a:rPr lang="en-US" altLang="ko-KR" sz="1600" dirty="0">
                <a:latin typeface="+mn-lt"/>
              </a:rPr>
              <a:t>(a) </a:t>
            </a:r>
          </a:p>
          <a:p>
            <a:r>
              <a:rPr lang="en-US" altLang="ko-KR" sz="1600" dirty="0">
                <a:latin typeface="+mn-lt"/>
              </a:rPr>
              <a:t>15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log()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math.log</a:t>
            </a:r>
            <a:r>
              <a:rPr lang="en-US" altLang="ko-KR" sz="1600" dirty="0">
                <a:latin typeface="+mn-lt"/>
              </a:rPr>
              <a:t>(9)</a:t>
            </a:r>
          </a:p>
          <a:p>
            <a:r>
              <a:rPr lang="en-US" altLang="ko-KR" sz="1600" dirty="0">
                <a:latin typeface="+mn-lt"/>
              </a:rPr>
              <a:t>2.1972245773362196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3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0259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33107"/>
            <a:ext cx="6084777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import math</a:t>
            </a:r>
          </a:p>
          <a:p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log10()</a:t>
            </a:r>
          </a:p>
          <a:p>
            <a:r>
              <a:rPr lang="en-US" altLang="ko-KR" sz="1600" dirty="0">
                <a:latin typeface="+mn-lt"/>
              </a:rPr>
              <a:t>&gt;&gt;&gt; math.log10(10)</a:t>
            </a:r>
          </a:p>
          <a:p>
            <a:r>
              <a:rPr lang="en-US" altLang="ko-KR" sz="1600" dirty="0">
                <a:latin typeface="+mn-lt"/>
              </a:rPr>
              <a:t>1.0</a:t>
            </a:r>
          </a:p>
          <a:p>
            <a:r>
              <a:rPr lang="en-US" altLang="ko-KR" sz="1600" dirty="0">
                <a:latin typeface="+mn-lt"/>
              </a:rPr>
              <a:t>&gt;&gt;&gt; math.log10(100)</a:t>
            </a:r>
          </a:p>
          <a:p>
            <a:r>
              <a:rPr lang="en-US" altLang="ko-KR" sz="1600" dirty="0">
                <a:latin typeface="+mn-lt"/>
              </a:rPr>
              <a:t>2.0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sqrt()</a:t>
            </a:r>
          </a:p>
          <a:p>
            <a:r>
              <a:rPr lang="en-US" altLang="ko-KR" sz="1600" dirty="0">
                <a:latin typeface="+mn-lt"/>
              </a:rPr>
              <a:t>&gt;&gt;&gt; a = 16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math.sqrt</a:t>
            </a:r>
            <a:r>
              <a:rPr lang="en-US" altLang="ko-KR" sz="1600" dirty="0">
                <a:latin typeface="+mn-lt"/>
              </a:rPr>
              <a:t>(a) </a:t>
            </a:r>
          </a:p>
          <a:p>
            <a:r>
              <a:rPr lang="en-US" altLang="ko-KR" sz="1600" dirty="0">
                <a:latin typeface="+mn-lt"/>
              </a:rPr>
              <a:t>4.0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degrees()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math.degrees</a:t>
            </a:r>
            <a:r>
              <a:rPr lang="en-US" altLang="ko-KR" sz="1600" dirty="0">
                <a:latin typeface="+mn-lt"/>
              </a:rPr>
              <a:t>(1.58)</a:t>
            </a:r>
          </a:p>
          <a:p>
            <a:r>
              <a:rPr lang="en-US" altLang="ko-KR" sz="1600" dirty="0">
                <a:latin typeface="+mn-lt"/>
              </a:rPr>
              <a:t>90.52733163067008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59006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711930"/>
            <a:ext cx="6084777" cy="468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import math</a:t>
            </a:r>
          </a:p>
          <a:p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radians()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math.radians</a:t>
            </a:r>
            <a:r>
              <a:rPr lang="en-US" altLang="ko-KR" sz="1600" dirty="0">
                <a:latin typeface="+mn-lt"/>
              </a:rPr>
              <a:t>(90)</a:t>
            </a:r>
          </a:p>
          <a:p>
            <a:r>
              <a:rPr lang="en-US" altLang="ko-KR" sz="1600" dirty="0">
                <a:latin typeface="+mn-lt"/>
              </a:rPr>
              <a:t>1.5707963267948966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math.radians</a:t>
            </a:r>
            <a:r>
              <a:rPr lang="en-US" altLang="ko-KR" sz="1600" dirty="0">
                <a:latin typeface="+mn-lt"/>
              </a:rPr>
              <a:t>(180)</a:t>
            </a:r>
          </a:p>
          <a:p>
            <a:r>
              <a:rPr lang="en-US" altLang="ko-KR" sz="1600" dirty="0">
                <a:latin typeface="+mn-lt"/>
              </a:rPr>
              <a:t>3.141592653589793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acos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math.acos</a:t>
            </a:r>
            <a:r>
              <a:rPr lang="en-US" altLang="ko-KR" sz="1600" dirty="0">
                <a:latin typeface="+mn-lt"/>
              </a:rPr>
              <a:t>(1)</a:t>
            </a:r>
          </a:p>
          <a:p>
            <a:r>
              <a:rPr lang="en-US" altLang="ko-KR" sz="1600" dirty="0">
                <a:latin typeface="+mn-lt"/>
              </a:rPr>
              <a:t>0.0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asin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math.asin</a:t>
            </a:r>
            <a:r>
              <a:rPr lang="en-US" altLang="ko-KR" sz="1600" dirty="0">
                <a:latin typeface="+mn-lt"/>
              </a:rPr>
              <a:t>(0)</a:t>
            </a:r>
          </a:p>
          <a:p>
            <a:r>
              <a:rPr lang="en-US" altLang="ko-KR" sz="1600" dirty="0">
                <a:latin typeface="+mn-lt"/>
              </a:rPr>
              <a:t>0.0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math.asin</a:t>
            </a:r>
            <a:r>
              <a:rPr lang="en-US" altLang="ko-KR" sz="1600" dirty="0">
                <a:latin typeface="+mn-lt"/>
              </a:rPr>
              <a:t>(0.1)</a:t>
            </a:r>
          </a:p>
          <a:p>
            <a:r>
              <a:rPr lang="en-US" altLang="ko-KR" sz="1600" dirty="0">
                <a:latin typeface="+mn-lt"/>
              </a:rPr>
              <a:t>0.1001674211615598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22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5269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704937"/>
            <a:ext cx="6084777" cy="468468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&gt;&gt;&gt;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import math</a:t>
            </a:r>
            <a:endParaRPr lang="en-US" altLang="ko-KR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dirty="0" err="1">
                <a:solidFill>
                  <a:schemeClr val="accent2"/>
                </a:solidFill>
                <a:latin typeface="+mn-lt"/>
              </a:rPr>
              <a:t>atan</a:t>
            </a:r>
            <a:r>
              <a:rPr lang="en-US" altLang="ko-KR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math.atan</a:t>
            </a:r>
            <a:r>
              <a:rPr lang="en-US" altLang="ko-KR" dirty="0">
                <a:latin typeface="+mn-lt"/>
              </a:rPr>
              <a:t>(1)</a:t>
            </a:r>
          </a:p>
          <a:p>
            <a:r>
              <a:rPr lang="en-US" altLang="ko-Kore-KR" dirty="0">
                <a:latin typeface="+mn-lt"/>
              </a:rPr>
              <a:t>0.785398163397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math.atan</a:t>
            </a:r>
            <a:r>
              <a:rPr lang="en-US" altLang="ko-KR" dirty="0">
                <a:latin typeface="+mn-lt"/>
              </a:rPr>
              <a:t>(0)</a:t>
            </a:r>
          </a:p>
          <a:p>
            <a:r>
              <a:rPr lang="en-US" altLang="ko-KR" dirty="0">
                <a:latin typeface="+mn-lt"/>
              </a:rPr>
              <a:t>0.0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# cos()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math.cos</a:t>
            </a:r>
            <a:r>
              <a:rPr lang="en-US" altLang="ko-KR" dirty="0">
                <a:latin typeface="+mn-lt"/>
              </a:rPr>
              <a:t>(90)</a:t>
            </a:r>
          </a:p>
          <a:p>
            <a:r>
              <a:rPr lang="en-US" altLang="ko-KR" dirty="0">
                <a:latin typeface="+mn-lt"/>
              </a:rPr>
              <a:t>-0.4480736161291701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# sin()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math.sin</a:t>
            </a:r>
            <a:r>
              <a:rPr lang="en-US" altLang="ko-KR" dirty="0">
                <a:latin typeface="+mn-lt"/>
              </a:rPr>
              <a:t>(0)</a:t>
            </a:r>
          </a:p>
          <a:p>
            <a:r>
              <a:rPr lang="en-US" altLang="ko-KR" dirty="0">
                <a:latin typeface="+mn-lt"/>
              </a:rPr>
              <a:t>0.0 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# tan()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math.tan</a:t>
            </a:r>
            <a:r>
              <a:rPr lang="en-US" altLang="ko-KR" dirty="0">
                <a:latin typeface="+mn-lt"/>
              </a:rPr>
              <a:t>(180)</a:t>
            </a:r>
          </a:p>
          <a:p>
            <a:r>
              <a:rPr lang="en-US" altLang="ko-KR" dirty="0">
                <a:latin typeface="+mn-lt"/>
              </a:rPr>
              <a:t>1.3386902103511547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함수사용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길어질 때 모듈화하여 간결성 높인다</a:t>
            </a:r>
            <a:endParaRPr lang="en-US" altLang="ko-KR" dirty="0"/>
          </a:p>
          <a:p>
            <a:r>
              <a:rPr lang="ko-KR" altLang="en-US" dirty="0"/>
              <a:t>반복되는 구분을 모듈화 하여 </a:t>
            </a:r>
            <a:endParaRPr lang="en-US" altLang="ko-KR" dirty="0"/>
          </a:p>
          <a:p>
            <a:pPr lvl="1"/>
            <a:r>
              <a:rPr lang="ko-KR" altLang="en-US" dirty="0"/>
              <a:t>고치기 쉽고</a:t>
            </a:r>
            <a:r>
              <a:rPr lang="en-US" altLang="ko-KR" dirty="0"/>
              <a:t>(easy to modify)</a:t>
            </a:r>
          </a:p>
          <a:p>
            <a:pPr lvl="1"/>
            <a:r>
              <a:rPr lang="ko-KR" altLang="en-US" dirty="0"/>
              <a:t>운영과 관리를 용이하게 하며</a:t>
            </a:r>
            <a:r>
              <a:rPr lang="en-US" altLang="ko-KR" dirty="0"/>
              <a:t>(flexible to maintain)</a:t>
            </a:r>
          </a:p>
          <a:p>
            <a:pPr lvl="1"/>
            <a:r>
              <a:rPr lang="ko-KR" altLang="en-US" dirty="0"/>
              <a:t>프로그램 </a:t>
            </a:r>
            <a:r>
              <a:rPr lang="ko-KR" altLang="en-US" dirty="0" err="1"/>
              <a:t>가독성을</a:t>
            </a:r>
            <a:r>
              <a:rPr lang="ko-KR" altLang="en-US" dirty="0"/>
              <a:t> 높게 한다</a:t>
            </a:r>
            <a:r>
              <a:rPr lang="en-US" altLang="ko-KR" dirty="0"/>
              <a:t>(readability)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4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974" y="269234"/>
            <a:ext cx="7055380" cy="1400530"/>
          </a:xfrm>
        </p:spPr>
        <p:txBody>
          <a:bodyPr/>
          <a:lstStyle/>
          <a:p>
            <a:r>
              <a:rPr lang="ko-KR" altLang="en-US" sz="3600" dirty="0"/>
              <a:t>내장함수</a:t>
            </a:r>
            <a:r>
              <a:rPr lang="en-US" altLang="ko-KR" sz="3600" dirty="0"/>
              <a:t>, Argument and return value</a:t>
            </a:r>
            <a:endParaRPr lang="ko-KR" altLang="en-US" sz="36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int_num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(23.5)</a:t>
            </a:r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int_num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r = round(2.3456, 2)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Argument</a:t>
            </a:r>
            <a:r>
              <a:rPr lang="ko-KR" altLang="en-US" dirty="0"/>
              <a:t>는 함수를 호출했을 때 값을 받게 된다</a:t>
            </a:r>
            <a:endParaRPr lang="en-US" altLang="ko-KR" dirty="0"/>
          </a:p>
          <a:p>
            <a:pPr lvl="1"/>
            <a:r>
              <a:rPr lang="ko-KR" altLang="en-US" dirty="0"/>
              <a:t>리턴 값은 함수가 끝날 때 그 결과를 기억한다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3898" y="1939480"/>
            <a:ext cx="741680" cy="574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4"/>
          <p:cNvSpPr/>
          <p:nvPr/>
        </p:nvSpPr>
        <p:spPr>
          <a:xfrm>
            <a:off x="4457192" y="1976120"/>
            <a:ext cx="2235200" cy="396240"/>
          </a:xfrm>
          <a:prstGeom prst="wedgeRectCallout">
            <a:avLst>
              <a:gd name="adj1" fmla="val -89567"/>
              <a:gd name="adj2" fmla="val -125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argument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 5"/>
          <p:cNvSpPr/>
          <p:nvPr/>
        </p:nvSpPr>
        <p:spPr>
          <a:xfrm>
            <a:off x="1531112" y="2992120"/>
            <a:ext cx="2235200" cy="396240"/>
          </a:xfrm>
          <a:prstGeom prst="wedgeRectCallout">
            <a:avLst>
              <a:gd name="adj1" fmla="val -62476"/>
              <a:gd name="adj2" fmla="val -18624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return 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66264" y="3698240"/>
            <a:ext cx="1029208" cy="574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07664" y="3698240"/>
            <a:ext cx="358648" cy="574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9"/>
          <p:cNvSpPr/>
          <p:nvPr/>
        </p:nvSpPr>
        <p:spPr>
          <a:xfrm>
            <a:off x="4626864" y="4145280"/>
            <a:ext cx="2235200" cy="396240"/>
          </a:xfrm>
          <a:prstGeom prst="wedgeRectCallout">
            <a:avLst>
              <a:gd name="adj1" fmla="val -86829"/>
              <a:gd name="adj2" fmla="val -1364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arguments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 설명선 10"/>
          <p:cNvSpPr/>
          <p:nvPr/>
        </p:nvSpPr>
        <p:spPr>
          <a:xfrm>
            <a:off x="308356" y="4582160"/>
            <a:ext cx="2235200" cy="396240"/>
          </a:xfrm>
          <a:prstGeom prst="wedgeRectCallout">
            <a:avLst>
              <a:gd name="adj1" fmla="val 23639"/>
              <a:gd name="adj2" fmla="val -173398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3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module </a:t>
            </a:r>
            <a:r>
              <a:rPr lang="ko-KR" altLang="en-US" dirty="0"/>
              <a:t>내장 함수를 활용한다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정수를 입력 받은 후 다음 값을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lvl="1"/>
            <a:r>
              <a:rPr lang="ko-KR" altLang="en-US" dirty="0"/>
              <a:t>최대공약수</a:t>
            </a:r>
            <a:endParaRPr lang="en-US" altLang="ko-KR" dirty="0"/>
          </a:p>
          <a:p>
            <a:pPr lvl="1"/>
            <a:r>
              <a:rPr lang="en-US" altLang="ko-KR" dirty="0"/>
              <a:t>Power value</a:t>
            </a:r>
          </a:p>
          <a:p>
            <a:pPr lvl="1"/>
            <a:r>
              <a:rPr lang="en-US" altLang="ko-KR" dirty="0"/>
              <a:t>Square root (2</a:t>
            </a:r>
            <a:r>
              <a:rPr lang="ko-KR" altLang="en-US" dirty="0"/>
              <a:t>개 각각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Factorial value (2</a:t>
            </a:r>
            <a:r>
              <a:rPr lang="ko-KR" altLang="en-US" dirty="0"/>
              <a:t>개 각각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6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7516305" cy="339637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45471" y="1699630"/>
            <a:ext cx="619753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import math</a:t>
            </a:r>
          </a:p>
          <a:p>
            <a:endParaRPr lang="en-US" altLang="ko-KR" sz="1600" dirty="0"/>
          </a:p>
          <a:p>
            <a:r>
              <a:rPr lang="en-US" altLang="ko-KR" sz="1600" dirty="0"/>
              <a:t>n1=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 err="1"/>
              <a:t>양의정수</a:t>
            </a:r>
            <a:r>
              <a:rPr lang="ko-KR" altLang="en-US" sz="1600" dirty="0"/>
              <a:t> 입력 </a:t>
            </a:r>
            <a:r>
              <a:rPr lang="en-US" altLang="ko-KR" sz="1600" dirty="0"/>
              <a:t>1: "))</a:t>
            </a:r>
          </a:p>
          <a:p>
            <a:r>
              <a:rPr lang="en-US" altLang="ko-KR" sz="1600" dirty="0"/>
              <a:t>n2=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 err="1"/>
              <a:t>양의정수</a:t>
            </a:r>
            <a:r>
              <a:rPr lang="ko-KR" altLang="en-US" sz="1600" dirty="0"/>
              <a:t> 입력 </a:t>
            </a:r>
            <a:r>
              <a:rPr lang="en-US" altLang="ko-KR" sz="1600" dirty="0"/>
              <a:t>2: "))</a:t>
            </a:r>
          </a:p>
          <a:p>
            <a:r>
              <a:rPr lang="en-US" altLang="ko-KR" sz="1600" dirty="0"/>
              <a:t>       </a:t>
            </a:r>
          </a:p>
          <a:p>
            <a:r>
              <a:rPr lang="en-US" altLang="ko-KR" sz="1600" dirty="0"/>
              <a:t>print('</a:t>
            </a:r>
            <a:r>
              <a:rPr lang="ko-KR" altLang="en-US" sz="1600" dirty="0"/>
              <a:t>최대공약수 </a:t>
            </a:r>
            <a:r>
              <a:rPr lang="en-US" altLang="ko-KR" sz="1600" dirty="0"/>
              <a:t>: ', </a:t>
            </a:r>
            <a:r>
              <a:rPr lang="en-US" altLang="ko-KR" sz="1600" dirty="0" err="1"/>
              <a:t>math.gcd</a:t>
            </a:r>
            <a:r>
              <a:rPr lang="en-US" altLang="ko-KR" sz="1600" dirty="0"/>
              <a:t>(n1, n2))</a:t>
            </a:r>
          </a:p>
          <a:p>
            <a:r>
              <a:rPr lang="en-US" altLang="ko-KR" sz="1600" dirty="0"/>
              <a:t>print('power value : ', </a:t>
            </a:r>
            <a:r>
              <a:rPr lang="en-US" altLang="ko-KR" sz="1600" dirty="0" err="1"/>
              <a:t>math.pow</a:t>
            </a:r>
            <a:r>
              <a:rPr lang="en-US" altLang="ko-KR" sz="1600" dirty="0"/>
              <a:t>(n1, n2))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print('Square root :', 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(n1), 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(n2))</a:t>
            </a:r>
          </a:p>
          <a:p>
            <a:r>
              <a:rPr lang="en-US" altLang="ko-KR" sz="1600" dirty="0"/>
              <a:t>print('Factorial value :',</a:t>
            </a:r>
            <a:r>
              <a:rPr lang="en-US" altLang="ko-KR" sz="1600" dirty="0" err="1"/>
              <a:t>math.factorial</a:t>
            </a:r>
            <a:r>
              <a:rPr lang="en-US" altLang="ko-KR" sz="1600" dirty="0"/>
              <a:t>(n1), </a:t>
            </a:r>
            <a:r>
              <a:rPr lang="en-US" altLang="ko-KR" sz="1600" dirty="0" err="1"/>
              <a:t>math.factorial</a:t>
            </a:r>
            <a:r>
              <a:rPr lang="en-US" altLang="ko-KR" sz="1600" dirty="0"/>
              <a:t>(n2))</a:t>
            </a:r>
            <a:endParaRPr lang="ko-KR" altLang="en-US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10" y="4621987"/>
            <a:ext cx="5315692" cy="117173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09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module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en-US" altLang="ko-KR" dirty="0"/>
              <a:t>math module </a:t>
            </a:r>
            <a:r>
              <a:rPr lang="ko-KR" altLang="en-US" dirty="0"/>
              <a:t>함수 활용하기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59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math module  </a:t>
            </a:r>
            <a:r>
              <a:rPr lang="ko-KR" altLang="en-US" dirty="0"/>
              <a:t>함수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floor()</a:t>
            </a:r>
          </a:p>
          <a:p>
            <a:pPr lvl="1"/>
            <a:r>
              <a:rPr lang="en-US" altLang="ko-KR" dirty="0"/>
              <a:t>log10()</a:t>
            </a:r>
          </a:p>
          <a:p>
            <a:pPr lvl="1"/>
            <a:r>
              <a:rPr lang="en-US" altLang="ko-KR" dirty="0" err="1"/>
              <a:t>sqrt</a:t>
            </a:r>
            <a:r>
              <a:rPr lang="en-US" altLang="ko-KR"/>
              <a:t>()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75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00415" y="2689665"/>
            <a:ext cx="589408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사용자정의</a:t>
            </a:r>
            <a:r>
              <a:rPr lang="ko-KR" altLang="en-US" sz="4400" b="1" dirty="0">
                <a:solidFill>
                  <a:schemeClr val="bg1"/>
                </a:solidFill>
              </a:rPr>
              <a:t> 함수 개요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53365" y="496956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1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함수 이해하기</a:t>
            </a:r>
            <a:endParaRPr lang="en-US" altLang="ko-KR" dirty="0"/>
          </a:p>
          <a:p>
            <a:r>
              <a:rPr lang="ko-KR" altLang="en-US" dirty="0"/>
              <a:t>사용자 </a:t>
            </a:r>
            <a:r>
              <a:rPr lang="ko-KR" altLang="en-US" dirty="0" err="1"/>
              <a:t>정의함수</a:t>
            </a:r>
            <a:r>
              <a:rPr lang="ko-KR" altLang="en-US" dirty="0"/>
              <a:t> 만드는 과정을 따라하기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54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사용자 정의 함수</a:t>
            </a:r>
            <a:r>
              <a:rPr lang="en-US" altLang="ko-KR" sz="3600" dirty="0"/>
              <a:t>(User defined function)</a:t>
            </a:r>
            <a:endParaRPr lang="ko-KR" altLang="en-US" sz="3600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정의 함수란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필요하다고 판단하는 루틴을 구상하여 </a:t>
            </a:r>
            <a:br>
              <a:rPr lang="en-US" altLang="ko-KR" dirty="0"/>
            </a:br>
            <a:r>
              <a:rPr lang="ko-KR" altLang="en-US" dirty="0"/>
              <a:t>함수로 정의하고 사용하는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 정의하기</a:t>
            </a:r>
            <a:r>
              <a:rPr lang="en-US" altLang="ko-KR" dirty="0"/>
              <a:t>(define function)</a:t>
            </a:r>
          </a:p>
          <a:p>
            <a:r>
              <a:rPr lang="ko-KR" altLang="en-US" dirty="0"/>
              <a:t>선언된 함수 사용하기</a:t>
            </a:r>
            <a:r>
              <a:rPr lang="en-US" altLang="ko-KR" dirty="0"/>
              <a:t>(function call)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C00000"/>
                </a:solidFill>
              </a:rPr>
              <a:t>plus</a:t>
            </a:r>
            <a:r>
              <a:rPr lang="en-US" altLang="ko-KR" dirty="0"/>
              <a:t>(num1, num2) :</a:t>
            </a:r>
          </a:p>
          <a:p>
            <a:pPr marL="0" indent="0">
              <a:buNone/>
            </a:pPr>
            <a:r>
              <a:rPr lang="en-US" altLang="ko-KR" dirty="0"/>
              <a:t>     result = num1 + num2</a:t>
            </a:r>
          </a:p>
          <a:p>
            <a:pPr marL="0" indent="0">
              <a:buNone/>
            </a:pPr>
            <a:r>
              <a:rPr lang="en-US" altLang="ko-KR" dirty="0"/>
              <a:t>     return  result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4572000" y="2183603"/>
            <a:ext cx="3087445" cy="548839"/>
          </a:xfrm>
          <a:prstGeom prst="wedgeRectCallout">
            <a:avLst>
              <a:gd name="adj1" fmla="val -79238"/>
              <a:gd name="adj2" fmla="val -2935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num1, num2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864250" y="3316130"/>
            <a:ext cx="3033657" cy="258183"/>
          </a:xfrm>
          <a:prstGeom prst="wedgeRectCallout">
            <a:avLst>
              <a:gd name="adj1" fmla="val -79151"/>
              <a:gd name="adj2" fmla="val -2325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2216076" y="3986080"/>
            <a:ext cx="3388658" cy="478344"/>
          </a:xfrm>
          <a:prstGeom prst="wedgeRectCallout">
            <a:avLst>
              <a:gd name="adj1" fmla="val -58007"/>
              <a:gd name="adj2" fmla="val -21433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한 개의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값을 돌려주는 리턴 문</a:t>
            </a:r>
          </a:p>
        </p:txBody>
      </p:sp>
      <p:sp>
        <p:nvSpPr>
          <p:cNvPr id="7" name="사각형 설명선 4">
            <a:extLst>
              <a:ext uri="{FF2B5EF4-FFF2-40B4-BE49-F238E27FC236}">
                <a16:creationId xmlns:a16="http://schemas.microsoft.com/office/drawing/2014/main" id="{265AC0F2-DAEC-AA46-BC08-F8C96FBF5262}"/>
              </a:ext>
            </a:extLst>
          </p:cNvPr>
          <p:cNvSpPr/>
          <p:nvPr/>
        </p:nvSpPr>
        <p:spPr>
          <a:xfrm>
            <a:off x="1538343" y="1293779"/>
            <a:ext cx="3033657" cy="343611"/>
          </a:xfrm>
          <a:prstGeom prst="wedgeRectCallout">
            <a:avLst>
              <a:gd name="adj1" fmla="val -44205"/>
              <a:gd name="adj2" fmla="val 2220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함수명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3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 해당하는 </a:t>
            </a:r>
            <a:r>
              <a:rPr lang="en-US" altLang="ko-KR" dirty="0"/>
              <a:t>statement</a:t>
            </a:r>
            <a:r>
              <a:rPr lang="ko-KR" altLang="en-US" dirty="0"/>
              <a:t>는 들여쓰기로 구분</a:t>
            </a:r>
            <a:endParaRPr lang="en-US" altLang="ko-KR" dirty="0"/>
          </a:p>
          <a:p>
            <a:r>
              <a:rPr lang="ko-KR" altLang="en-US" dirty="0"/>
              <a:t>함수를 호출해야 정의되어 있는 함수가 실행이 됨</a:t>
            </a:r>
            <a:endParaRPr lang="en-US" altLang="ko-KR" dirty="0"/>
          </a:p>
          <a:p>
            <a:r>
              <a:rPr lang="ko-KR" altLang="en-US" dirty="0"/>
              <a:t>사용자 정의 함수에는 </a:t>
            </a:r>
            <a:r>
              <a:rPr lang="en-US" altLang="ko-KR" dirty="0"/>
              <a:t>4</a:t>
            </a:r>
            <a:r>
              <a:rPr lang="ko-KR" altLang="en-US" dirty="0"/>
              <a:t>가지 형태가 존재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2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종류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r>
              <a:rPr lang="en-US" altLang="ko-KR" dirty="0"/>
              <a:t>(Built-in function)</a:t>
            </a:r>
          </a:p>
          <a:p>
            <a:pPr lvl="1"/>
            <a:r>
              <a:rPr lang="ko-KR" altLang="en-US" dirty="0"/>
              <a:t>사용자 정의 함수</a:t>
            </a:r>
            <a:r>
              <a:rPr lang="en-US" altLang="ko-KR" dirty="0"/>
              <a:t>(User defined function)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함수를 정의하려면</a:t>
            </a:r>
            <a:endParaRPr lang="en-US" altLang="ko-KR" dirty="0"/>
          </a:p>
          <a:p>
            <a:pPr lvl="1"/>
            <a:r>
              <a:rPr lang="ko-KR" altLang="en-US" dirty="0"/>
              <a:t>함수 이름과 명령문들을 순서대로 쓴다</a:t>
            </a:r>
            <a:endParaRPr lang="en-US" altLang="ko-KR" dirty="0"/>
          </a:p>
          <a:p>
            <a:pPr lvl="1"/>
            <a:r>
              <a:rPr lang="ko-KR" altLang="en-US" dirty="0"/>
              <a:t>함수 이름을 불러서 함수를 </a:t>
            </a:r>
            <a:r>
              <a:rPr lang="en-US" altLang="ko-KR" dirty="0"/>
              <a:t>“</a:t>
            </a:r>
            <a:r>
              <a:rPr lang="ko-KR" altLang="en-US" dirty="0"/>
              <a:t>호출</a:t>
            </a:r>
            <a:r>
              <a:rPr lang="en-US" altLang="ko-KR" dirty="0"/>
              <a:t>” </a:t>
            </a:r>
            <a:r>
              <a:rPr lang="ko-KR" altLang="en-US" dirty="0"/>
              <a:t>한다 </a:t>
            </a:r>
            <a:r>
              <a:rPr lang="en-US" altLang="ko-KR" dirty="0"/>
              <a:t>(function call)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6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형태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71B5227-3BC4-254D-9EDB-458256547803}"/>
              </a:ext>
            </a:extLst>
          </p:cNvPr>
          <p:cNvGraphicFramePr>
            <a:graphicFrameLocks noGrp="1"/>
          </p:cNvGraphicFramePr>
          <p:nvPr/>
        </p:nvGraphicFramePr>
        <p:xfrm>
          <a:off x="697709" y="1853248"/>
          <a:ext cx="7748581" cy="42093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9906">
                  <a:extLst>
                    <a:ext uri="{9D8B030D-6E8A-4147-A177-3AD203B41FA5}">
                      <a16:colId xmlns:a16="http://schemas.microsoft.com/office/drawing/2014/main" val="1074950551"/>
                    </a:ext>
                  </a:extLst>
                </a:gridCol>
                <a:gridCol w="1753038">
                  <a:extLst>
                    <a:ext uri="{9D8B030D-6E8A-4147-A177-3AD203B41FA5}">
                      <a16:colId xmlns:a16="http://schemas.microsoft.com/office/drawing/2014/main" val="2707838254"/>
                    </a:ext>
                  </a:extLst>
                </a:gridCol>
                <a:gridCol w="4125637">
                  <a:extLst>
                    <a:ext uri="{9D8B030D-6E8A-4147-A177-3AD203B41FA5}">
                      <a16:colId xmlns:a16="http://schemas.microsoft.com/office/drawing/2014/main" val="1180912639"/>
                    </a:ext>
                  </a:extLst>
                </a:gridCol>
              </a:tblGrid>
              <a:tr h="841878">
                <a:tc>
                  <a:txBody>
                    <a:bodyPr/>
                    <a:lstStyle/>
                    <a:p>
                      <a:pPr algn="ctr"/>
                      <a:endParaRPr lang="en-US" altLang="ko-Kore-KR" sz="2000" dirty="0"/>
                    </a:p>
                    <a:p>
                      <a:pPr algn="ctr"/>
                      <a:r>
                        <a:rPr lang="en-US" altLang="ko-Kore-KR" sz="2000" dirty="0"/>
                        <a:t>Parameter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2000" dirty="0"/>
                    </a:p>
                    <a:p>
                      <a:pPr algn="ctr"/>
                      <a:r>
                        <a:rPr lang="en-US" altLang="ko-Kore-KR" sz="2000" dirty="0"/>
                        <a:t>Return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함수</a:t>
                      </a:r>
                      <a:r>
                        <a:rPr lang="ko-KR" altLang="en-US" dirty="0"/>
                        <a:t> 형태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8983"/>
                  </a:ext>
                </a:extLst>
              </a:tr>
              <a:tr h="8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Return</a:t>
                      </a:r>
                      <a:r>
                        <a:rPr lang="ko-Kore-KR" altLang="en-US" dirty="0"/>
                        <a:t>값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받을변수</a:t>
                      </a:r>
                      <a:r>
                        <a:rPr lang="en-US" altLang="ko-Kore-KR" dirty="0"/>
                        <a:t>=</a:t>
                      </a:r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(Parameter)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45442"/>
                  </a:ext>
                </a:extLst>
              </a:tr>
              <a:tr h="8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Return</a:t>
                      </a:r>
                      <a:r>
                        <a:rPr lang="ko-Kore-KR" altLang="en-US" dirty="0"/>
                        <a:t>값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받을변수</a:t>
                      </a:r>
                      <a:r>
                        <a:rPr lang="en-US" altLang="ko-Kore-KR" dirty="0"/>
                        <a:t>=</a:t>
                      </a:r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()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7544"/>
                  </a:ext>
                </a:extLst>
              </a:tr>
              <a:tr h="8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(Parameter)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40337"/>
                  </a:ext>
                </a:extLst>
              </a:tr>
              <a:tr h="8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함수이름</a:t>
                      </a:r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9166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정의 과정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함수의 기능을 정리하고</a:t>
            </a:r>
            <a:r>
              <a:rPr lang="en-US" altLang="ko-KR" dirty="0"/>
              <a:t>, </a:t>
            </a:r>
            <a:r>
              <a:rPr lang="ko-KR" altLang="en-US" dirty="0"/>
              <a:t>이름을 정한다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함수에서 입력과 결과가 무엇인지 정한다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입력으로 사용하는 </a:t>
            </a:r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 dirty="0" err="1"/>
              <a:t>리턴값의</a:t>
            </a:r>
            <a:r>
              <a:rPr lang="ko-KR" altLang="en-US" dirty="0"/>
              <a:t> </a:t>
            </a:r>
            <a:r>
              <a:rPr lang="ko-KR" altLang="en-US" dirty="0" err="1"/>
              <a:t>데이터형을</a:t>
            </a:r>
            <a:r>
              <a:rPr lang="ko-KR" altLang="en-US" dirty="0"/>
              <a:t> 정한다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원하는 함수의 기능을 </a:t>
            </a:r>
            <a:r>
              <a:rPr lang="en-US" altLang="ko-KR" dirty="0"/>
              <a:t>pseudocode</a:t>
            </a:r>
            <a:r>
              <a:rPr lang="ko-KR" altLang="en-US" dirty="0"/>
              <a:t>로 쓴다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함수를 만든다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6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제대로 실행되는지 테스트 한다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60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657208" cy="1400530"/>
          </a:xfrm>
        </p:spPr>
        <p:txBody>
          <a:bodyPr/>
          <a:lstStyle/>
          <a:p>
            <a:r>
              <a:rPr lang="ko-KR" altLang="en-US" sz="4000" dirty="0"/>
              <a:t>사용자 정의함수 만들기 예제 </a:t>
            </a:r>
            <a:r>
              <a:rPr lang="en-US" altLang="ko-KR" sz="4000" dirty="0"/>
              <a:t>1</a:t>
            </a:r>
            <a:r>
              <a:rPr lang="ko-KR" altLang="en-US" sz="4000" dirty="0"/>
              <a:t> 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 숫자를 입력 받아서 평균을 계산하여 돌려준다</a:t>
            </a:r>
            <a:endParaRPr lang="en-US" altLang="ko-KR" dirty="0"/>
          </a:p>
          <a:p>
            <a:pPr lvl="1"/>
            <a:r>
              <a:rPr lang="ko-KR" altLang="en-US" dirty="0"/>
              <a:t>평균을 구하는 함수 이름은 </a:t>
            </a:r>
            <a:r>
              <a:rPr lang="en-US" altLang="ko-KR" dirty="0" err="1">
                <a:solidFill>
                  <a:srgbClr val="C00000"/>
                </a:solidFill>
              </a:rPr>
              <a:t>calculate_avg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 </a:t>
            </a:r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en-US" altLang="ko-KR" dirty="0"/>
              <a:t> : </a:t>
            </a:r>
            <a:r>
              <a:rPr lang="en-US" altLang="ko-KR" dirty="0" err="1"/>
              <a:t>int</a:t>
            </a:r>
            <a:r>
              <a:rPr lang="ko-KR" altLang="en-US" dirty="0"/>
              <a:t>와</a:t>
            </a:r>
            <a:r>
              <a:rPr lang="en-US" altLang="ko-KR" dirty="0"/>
              <a:t> float </a:t>
            </a:r>
            <a:r>
              <a:rPr lang="en-US" altLang="ko-KR" dirty="0">
                <a:sym typeface="Wingdings" panose="05000000000000000000" pitchFamily="2" charset="2"/>
              </a:rPr>
              <a:t> float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return value </a:t>
            </a:r>
            <a:r>
              <a:rPr lang="ko-KR" altLang="en-US" dirty="0" err="1"/>
              <a:t>데이터형</a:t>
            </a:r>
            <a:r>
              <a:rPr lang="en-US" altLang="ko-KR" dirty="0"/>
              <a:t>: float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Pseudocode </a:t>
            </a:r>
            <a:r>
              <a:rPr lang="ko-KR" altLang="en-US" dirty="0"/>
              <a:t>써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sum = parameter1 + parameter2 + parameter3</a:t>
            </a:r>
          </a:p>
          <a:p>
            <a:pPr marL="0" indent="0">
              <a:buNone/>
            </a:pPr>
            <a:r>
              <a:rPr lang="en-US" altLang="ko-KR" dirty="0"/>
              <a:t>       return sum/3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4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69526" cy="1400530"/>
          </a:xfrm>
        </p:spPr>
        <p:txBody>
          <a:bodyPr/>
          <a:lstStyle/>
          <a:p>
            <a:r>
              <a:rPr lang="ko-KR" altLang="en-US" dirty="0"/>
              <a:t>사용자 정의함수 만들기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calculate_avg</a:t>
            </a:r>
            <a:r>
              <a:rPr lang="en-US" altLang="ko-KR" dirty="0"/>
              <a:t>(n1, n2, n3):</a:t>
            </a:r>
          </a:p>
          <a:p>
            <a:pPr marL="0" indent="0">
              <a:buNone/>
            </a:pPr>
            <a:r>
              <a:rPr lang="en-US" altLang="ko-KR" dirty="0"/>
              <a:t>      sum = n1 + n2 + n3</a:t>
            </a:r>
          </a:p>
          <a:p>
            <a:pPr marL="0" indent="0">
              <a:buNone/>
            </a:pPr>
            <a:r>
              <a:rPr lang="en-US" altLang="ko-KR" dirty="0"/>
              <a:t>      return sum/3</a:t>
            </a:r>
          </a:p>
          <a:p>
            <a:endParaRPr lang="en-US" altLang="ko-KR" dirty="0"/>
          </a:p>
          <a:p>
            <a:r>
              <a:rPr lang="ko-KR" altLang="en-US" dirty="0"/>
              <a:t>제대로 실행되는지 확인해 본다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35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43849" cy="1400530"/>
          </a:xfrm>
        </p:spPr>
        <p:txBody>
          <a:bodyPr/>
          <a:lstStyle/>
          <a:p>
            <a:r>
              <a:rPr lang="ko-KR" altLang="en-US" sz="4000" dirty="0"/>
              <a:t>사용자 정의함수 만들기 예제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27700" y="1731912"/>
            <a:ext cx="6711654" cy="4195481"/>
          </a:xfrm>
        </p:spPr>
        <p:txBody>
          <a:bodyPr/>
          <a:lstStyle/>
          <a:p>
            <a:r>
              <a:rPr lang="ko-KR" altLang="en-US" dirty="0"/>
              <a:t>정의한 함수 사용해 보기</a:t>
            </a:r>
            <a:endParaRPr lang="en-US" altLang="ko-KR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2127" y="2476223"/>
            <a:ext cx="5199242" cy="370074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700" y="2647753"/>
            <a:ext cx="540040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Define a function</a:t>
            </a: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calculate_avg</a:t>
            </a:r>
            <a:r>
              <a:rPr lang="en-US" altLang="ko-KR" sz="1600" dirty="0">
                <a:latin typeface="+mn-lt"/>
              </a:rPr>
              <a:t>(n1, n2, n3):</a:t>
            </a:r>
          </a:p>
          <a:p>
            <a:r>
              <a:rPr lang="en-US" altLang="ko-KR" sz="1600" dirty="0">
                <a:latin typeface="+mn-lt"/>
              </a:rPr>
              <a:t>      sum = n1 + n2 + n3</a:t>
            </a:r>
          </a:p>
          <a:p>
            <a:r>
              <a:rPr lang="en-US" altLang="ko-KR" sz="1600" dirty="0">
                <a:latin typeface="+mn-lt"/>
              </a:rPr>
              <a:t>      return sum/3</a:t>
            </a:r>
          </a:p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 Call the function</a:t>
            </a:r>
          </a:p>
          <a:p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avg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=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calculate_avg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(1,5,9)</a:t>
            </a:r>
          </a:p>
          <a:p>
            <a:r>
              <a:rPr lang="en-US" altLang="ko-KR" sz="1600" dirty="0">
                <a:latin typeface="+mn-lt"/>
              </a:rPr>
              <a:t>print(“result of function call = “, </a:t>
            </a:r>
            <a:r>
              <a:rPr lang="en-US" altLang="ko-KR" sz="1600" dirty="0" err="1">
                <a:latin typeface="+mn-lt"/>
              </a:rPr>
              <a:t>avg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avg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=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calculate_avg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(11, 9, 16)</a:t>
            </a:r>
          </a:p>
          <a:p>
            <a:r>
              <a:rPr lang="en-US" altLang="ko-KR" sz="1600" dirty="0">
                <a:latin typeface="+mn-lt"/>
              </a:rPr>
              <a:t>print(“result of function call = “, </a:t>
            </a:r>
            <a:r>
              <a:rPr lang="en-US" altLang="ko-KR" sz="1600" dirty="0" err="1">
                <a:latin typeface="+mn-lt"/>
              </a:rPr>
              <a:t>avg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85" y="2548189"/>
            <a:ext cx="4801121" cy="161317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03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657208" cy="1400530"/>
          </a:xfrm>
        </p:spPr>
        <p:txBody>
          <a:bodyPr/>
          <a:lstStyle/>
          <a:p>
            <a:r>
              <a:rPr lang="ko-KR" altLang="en-US" dirty="0"/>
              <a:t>사용자 정의함수 만들기 예제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91280" y="1654741"/>
            <a:ext cx="7886700" cy="493394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 숫자를 입력 받아서</a:t>
            </a:r>
            <a:r>
              <a:rPr lang="en-US" altLang="ko-KR" dirty="0"/>
              <a:t> </a:t>
            </a:r>
            <a:r>
              <a:rPr lang="ko-KR" altLang="en-US" dirty="0"/>
              <a:t>각각 </a:t>
            </a:r>
            <a:r>
              <a:rPr lang="en-US" altLang="ko-KR" dirty="0"/>
              <a:t>10</a:t>
            </a:r>
            <a:r>
              <a:rPr lang="ko-KR" altLang="en-US" dirty="0"/>
              <a:t>을 곱한 숫자를 </a:t>
            </a:r>
            <a:r>
              <a:rPr lang="ko-KR" altLang="en-US" dirty="0" err="1"/>
              <a:t>더한값을</a:t>
            </a:r>
            <a:r>
              <a:rPr lang="ko-KR" altLang="en-US" dirty="0"/>
              <a:t> 계산하여 돌려준다</a:t>
            </a:r>
            <a:endParaRPr lang="en-US" altLang="ko-KR" dirty="0"/>
          </a:p>
          <a:p>
            <a:pPr lvl="1"/>
            <a:r>
              <a:rPr lang="ko-KR" altLang="en-US" dirty="0"/>
              <a:t>다음 수를 구하는 함수</a:t>
            </a:r>
            <a:r>
              <a:rPr lang="en-US" altLang="ko-KR" dirty="0"/>
              <a:t> </a:t>
            </a:r>
            <a:r>
              <a:rPr lang="ko-KR" altLang="en-US" dirty="0"/>
              <a:t>이름을 </a:t>
            </a:r>
            <a:r>
              <a:rPr lang="en-US" altLang="ko-KR" dirty="0">
                <a:solidFill>
                  <a:srgbClr val="C00000"/>
                </a:solidFill>
              </a:rPr>
              <a:t>multiple</a:t>
            </a:r>
          </a:p>
          <a:p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 </a:t>
            </a:r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en-US" altLang="ko-KR" dirty="0"/>
              <a:t> : int</a:t>
            </a:r>
          </a:p>
          <a:p>
            <a:r>
              <a:rPr lang="en-US" altLang="ko-KR" dirty="0"/>
              <a:t>return value </a:t>
            </a:r>
            <a:r>
              <a:rPr lang="ko-KR" altLang="en-US" dirty="0" err="1"/>
              <a:t>데이터형</a:t>
            </a:r>
            <a:r>
              <a:rPr lang="en-US" altLang="ko-KR" dirty="0"/>
              <a:t>: int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Pseudocode </a:t>
            </a:r>
            <a:r>
              <a:rPr lang="ko-KR" altLang="en-US" dirty="0"/>
              <a:t>써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parameter1 = parameter1*10</a:t>
            </a:r>
          </a:p>
          <a:p>
            <a:pPr marL="0" indent="0">
              <a:buNone/>
            </a:pPr>
            <a:r>
              <a:rPr lang="en-US" altLang="ko-KR" dirty="0"/>
              <a:t>       parameter2 = parameter2*10</a:t>
            </a:r>
          </a:p>
          <a:p>
            <a:pPr marL="0" indent="0">
              <a:buNone/>
            </a:pPr>
            <a:r>
              <a:rPr lang="en-US" altLang="ko-KR" dirty="0"/>
              <a:t>       sum = parameter1+ parameter2</a:t>
            </a:r>
          </a:p>
          <a:p>
            <a:pPr marL="0" indent="0">
              <a:buNone/>
            </a:pPr>
            <a:r>
              <a:rPr lang="en-US" altLang="ko-KR" dirty="0"/>
              <a:t>       return sum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6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682260" cy="1400530"/>
          </a:xfrm>
        </p:spPr>
        <p:txBody>
          <a:bodyPr/>
          <a:lstStyle/>
          <a:p>
            <a:r>
              <a:rPr lang="ko-KR" altLang="en-US" sz="4000" dirty="0"/>
              <a:t>사용자 정의함수 만들기 예제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multiple</a:t>
            </a:r>
            <a:r>
              <a:rPr lang="en-US" altLang="ko-KR" dirty="0"/>
              <a:t>(n1, n2):</a:t>
            </a:r>
          </a:p>
          <a:p>
            <a:pPr marL="0" indent="0">
              <a:buNone/>
            </a:pPr>
            <a:r>
              <a:rPr lang="en-US" altLang="ko-KR" dirty="0"/>
              <a:t>      num1 = n1 * 10</a:t>
            </a:r>
          </a:p>
          <a:p>
            <a:pPr marL="0" indent="0">
              <a:buNone/>
            </a:pPr>
            <a:r>
              <a:rPr lang="en-US" altLang="ko-KR" dirty="0"/>
              <a:t>      num2 = n2 * 10</a:t>
            </a:r>
          </a:p>
          <a:p>
            <a:pPr marL="0" indent="0">
              <a:buNone/>
            </a:pPr>
            <a:r>
              <a:rPr lang="en-US" altLang="ko-KR" dirty="0"/>
              <a:t>      sum = num1 + num2</a:t>
            </a:r>
          </a:p>
          <a:p>
            <a:pPr marL="0" indent="0">
              <a:buNone/>
            </a:pPr>
            <a:r>
              <a:rPr lang="en-US" altLang="ko-KR" dirty="0"/>
              <a:t>      return sum</a:t>
            </a:r>
          </a:p>
          <a:p>
            <a:endParaRPr lang="en-US" altLang="ko-KR" dirty="0"/>
          </a:p>
          <a:p>
            <a:r>
              <a:rPr lang="ko-KR" altLang="en-US" dirty="0"/>
              <a:t>제대로 실행되는지 확인해 본다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0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56791" cy="1400530"/>
          </a:xfrm>
        </p:spPr>
        <p:txBody>
          <a:bodyPr/>
          <a:lstStyle/>
          <a:p>
            <a:r>
              <a:rPr lang="ko-KR" altLang="en-US" sz="4000" dirty="0"/>
              <a:t>사용자 정의함수 만들기 예제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57277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정의한 함수 사용해 보기</a:t>
            </a:r>
            <a:endParaRPr lang="en-US" altLang="ko-KR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74447" y="2515911"/>
            <a:ext cx="5235917" cy="32312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3291" y="2705699"/>
            <a:ext cx="5400407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multiple(n1,n2):</a:t>
            </a:r>
          </a:p>
          <a:p>
            <a:r>
              <a:rPr lang="en-US" altLang="ko-KR" sz="1600" dirty="0">
                <a:latin typeface="+mn-lt"/>
              </a:rPr>
              <a:t>     num1 = n1*10</a:t>
            </a:r>
          </a:p>
          <a:p>
            <a:r>
              <a:rPr lang="en-US" altLang="ko-KR" sz="1600" dirty="0">
                <a:latin typeface="+mn-lt"/>
              </a:rPr>
              <a:t>     num2 = n2*10</a:t>
            </a:r>
          </a:p>
          <a:p>
            <a:r>
              <a:rPr lang="en-US" altLang="ko-KR" sz="1600" dirty="0">
                <a:latin typeface="+mn-lt"/>
              </a:rPr>
              <a:t>     sum = num1+num2</a:t>
            </a:r>
          </a:p>
          <a:p>
            <a:r>
              <a:rPr lang="en-US" altLang="ko-KR" sz="1600" dirty="0">
                <a:latin typeface="+mn-lt"/>
              </a:rPr>
              <a:t>     return sum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</a:t>
            </a:r>
            <a:r>
              <a:rPr lang="en-US" altLang="ko-KR" sz="1600" dirty="0" err="1">
                <a:latin typeface="+mn-lt"/>
              </a:rPr>
              <a:t>is",multiple</a:t>
            </a:r>
            <a:r>
              <a:rPr lang="en-US" altLang="ko-KR" sz="1600" dirty="0">
                <a:latin typeface="+mn-lt"/>
              </a:rPr>
              <a:t>(3,5))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</a:t>
            </a:r>
            <a:r>
              <a:rPr lang="en-US" altLang="ko-KR" sz="1600" dirty="0" err="1">
                <a:latin typeface="+mn-lt"/>
              </a:rPr>
              <a:t>is",multiple</a:t>
            </a:r>
            <a:r>
              <a:rPr lang="en-US" altLang="ko-KR" sz="1600" dirty="0">
                <a:latin typeface="+mn-lt"/>
              </a:rPr>
              <a:t>(0,6))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762562-91EA-5147-AFDA-CD4CFE07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94" y="4720692"/>
            <a:ext cx="2305532" cy="73259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7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3</a:t>
            </a:r>
            <a:r>
              <a:rPr lang="ko-KR" altLang="en-US" dirty="0"/>
              <a:t>개 숫자를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받아서 곱한 값을 계산하여 출력하는 함수 </a:t>
            </a:r>
            <a:r>
              <a:rPr lang="en-US" altLang="ko-KR" dirty="0" err="1"/>
              <a:t>mul</a:t>
            </a:r>
            <a:r>
              <a:rPr lang="en-US" altLang="ko-KR" dirty="0"/>
              <a:t>(n1, n2, n3) </a:t>
            </a:r>
            <a:r>
              <a:rPr lang="ko-KR" altLang="en-US" dirty="0" err="1"/>
              <a:t>정의하시오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함수를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실행하시오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74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56791" cy="1400530"/>
          </a:xfrm>
        </p:spPr>
        <p:txBody>
          <a:bodyPr/>
          <a:lstStyle/>
          <a:p>
            <a:r>
              <a:rPr lang="ko-KR" altLang="en-US" sz="4000" dirty="0"/>
              <a:t>연습문제 </a:t>
            </a:r>
            <a:r>
              <a:rPr lang="en-US" altLang="ko-KR" sz="4000" dirty="0"/>
              <a:t>1, </a:t>
            </a:r>
            <a:r>
              <a:rPr lang="ko-KR" altLang="en-US" sz="4000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174931" y="2023542"/>
            <a:ext cx="5235917" cy="32312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3629" y="2243474"/>
            <a:ext cx="540040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 dirty="0">
                <a:latin typeface="+mn-lt"/>
              </a:rPr>
              <a:t>(n1, n2, n3):</a:t>
            </a:r>
          </a:p>
          <a:p>
            <a:r>
              <a:rPr lang="en-US" altLang="ko-KR" sz="1600" dirty="0">
                <a:latin typeface="+mn-lt"/>
              </a:rPr>
              <a:t>     r = n1 * n2 * n3</a:t>
            </a:r>
          </a:p>
          <a:p>
            <a:r>
              <a:rPr lang="en-US" altLang="ko-KR" sz="1600" dirty="0">
                <a:latin typeface="+mn-lt"/>
              </a:rPr>
              <a:t>     print(r)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 dirty="0">
                <a:latin typeface="+mn-lt"/>
              </a:rPr>
              <a:t>( 2, 8, 5)</a:t>
            </a:r>
          </a:p>
          <a:p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>
                <a:latin typeface="+mn-lt"/>
              </a:rPr>
              <a:t>(12, 34, 2)</a:t>
            </a:r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사용해 본 내장함수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input()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float()</a:t>
            </a:r>
          </a:p>
          <a:p>
            <a:r>
              <a:rPr lang="en-US" altLang="ko-KR" dirty="0"/>
              <a:t>range()</a:t>
            </a:r>
          </a:p>
          <a:p>
            <a:r>
              <a:rPr lang="en-US" altLang="ko-KR" dirty="0" err="1"/>
              <a:t>len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deepcopy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함수 이해하기</a:t>
            </a:r>
            <a:endParaRPr lang="en-US" altLang="ko-KR" dirty="0"/>
          </a:p>
          <a:p>
            <a:r>
              <a:rPr lang="ko-KR" altLang="en-US" dirty="0"/>
              <a:t>사용자 </a:t>
            </a:r>
            <a:r>
              <a:rPr lang="ko-KR" altLang="en-US" dirty="0" err="1"/>
              <a:t>정의함수</a:t>
            </a:r>
            <a:r>
              <a:rPr lang="ko-KR" altLang="en-US" dirty="0"/>
              <a:t> 만드는 과정을 따라하기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함수의 기능을 정리하고</a:t>
            </a:r>
            <a:r>
              <a:rPr lang="en-US" altLang="ko-KR" dirty="0"/>
              <a:t>, </a:t>
            </a:r>
            <a:r>
              <a:rPr lang="ko-KR" altLang="en-US" dirty="0"/>
              <a:t>이름을 정한다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함수에서 입력과 결과가 무엇인지 정한다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입력으로 사용하는 </a:t>
            </a:r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 dirty="0" err="1"/>
              <a:t>리턴값의</a:t>
            </a:r>
            <a:r>
              <a:rPr lang="ko-KR" altLang="en-US" dirty="0"/>
              <a:t> </a:t>
            </a:r>
            <a:r>
              <a:rPr lang="ko-KR" altLang="en-US" dirty="0" err="1"/>
              <a:t>데이터형을</a:t>
            </a:r>
            <a:r>
              <a:rPr lang="ko-KR" altLang="en-US" dirty="0"/>
              <a:t> 정한다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원하는 함수의 기능을 </a:t>
            </a:r>
            <a:r>
              <a:rPr lang="en-US" altLang="ko-KR" dirty="0"/>
              <a:t>pseudocode</a:t>
            </a:r>
            <a:r>
              <a:rPr lang="ko-KR" altLang="en-US" dirty="0"/>
              <a:t>로 쓴다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함수를 만든다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제대로 실행되는지 테스트 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9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정의함수에서 </a:t>
            </a:r>
            <a:r>
              <a:rPr lang="en-US" altLang="ko-KR" dirty="0"/>
              <a:t>return</a:t>
            </a:r>
            <a:r>
              <a:rPr lang="ko-KR" altLang="en-US" dirty="0"/>
              <a:t>문으로 끝나는 경우</a:t>
            </a:r>
            <a:r>
              <a:rPr lang="en-US" altLang="ko-KR" dirty="0"/>
              <a:t>, </a:t>
            </a:r>
            <a:r>
              <a:rPr lang="ko-KR" altLang="en-US" dirty="0"/>
              <a:t>호출하나 결과는 어떤 식으로 출력해야 하는지 설명하시오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07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사용자정의</a:t>
            </a:r>
            <a:r>
              <a:rPr lang="ko-KR" altLang="en-US" sz="4400" b="1" dirty="0">
                <a:solidFill>
                  <a:schemeClr val="bg1"/>
                </a:solidFill>
              </a:rPr>
              <a:t> 함수 예제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726" y="493675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94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사용자 함수 이해하기</a:t>
            </a:r>
            <a:endParaRPr lang="en-US" altLang="ko-KR" dirty="0"/>
          </a:p>
          <a:p>
            <a:r>
              <a:rPr lang="ko-KR" altLang="en-US" dirty="0"/>
              <a:t>다양한 사용자 함수 활용하기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75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형태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71B5227-3BC4-254D-9EDB-458256547803}"/>
              </a:ext>
            </a:extLst>
          </p:cNvPr>
          <p:cNvGraphicFramePr>
            <a:graphicFrameLocks noGrp="1"/>
          </p:cNvGraphicFramePr>
          <p:nvPr/>
        </p:nvGraphicFramePr>
        <p:xfrm>
          <a:off x="894562" y="1732078"/>
          <a:ext cx="7500682" cy="40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0082">
                  <a:extLst>
                    <a:ext uri="{9D8B030D-6E8A-4147-A177-3AD203B41FA5}">
                      <a16:colId xmlns:a16="http://schemas.microsoft.com/office/drawing/2014/main" val="1074950551"/>
                    </a:ext>
                  </a:extLst>
                </a:gridCol>
                <a:gridCol w="1696954">
                  <a:extLst>
                    <a:ext uri="{9D8B030D-6E8A-4147-A177-3AD203B41FA5}">
                      <a16:colId xmlns:a16="http://schemas.microsoft.com/office/drawing/2014/main" val="2707838254"/>
                    </a:ext>
                  </a:extLst>
                </a:gridCol>
                <a:gridCol w="3993646">
                  <a:extLst>
                    <a:ext uri="{9D8B030D-6E8A-4147-A177-3AD203B41FA5}">
                      <a16:colId xmlns:a16="http://schemas.microsoft.com/office/drawing/2014/main" val="1180912639"/>
                    </a:ext>
                  </a:extLst>
                </a:gridCol>
              </a:tblGrid>
              <a:tr h="814320">
                <a:tc>
                  <a:txBody>
                    <a:bodyPr/>
                    <a:lstStyle/>
                    <a:p>
                      <a:pPr algn="ctr"/>
                      <a:endParaRPr lang="en-US" altLang="ko-Kore-KR" sz="2000" dirty="0"/>
                    </a:p>
                    <a:p>
                      <a:pPr algn="ctr"/>
                      <a:r>
                        <a:rPr lang="en-US" altLang="ko-Kore-KR" sz="2000" dirty="0"/>
                        <a:t>Parameter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2000" dirty="0"/>
                    </a:p>
                    <a:p>
                      <a:pPr algn="ctr"/>
                      <a:r>
                        <a:rPr lang="en-US" altLang="ko-Kore-KR" sz="2000" dirty="0"/>
                        <a:t>Return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함수</a:t>
                      </a:r>
                      <a:r>
                        <a:rPr lang="ko-KR" altLang="en-US" dirty="0"/>
                        <a:t> 형태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8983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Return</a:t>
                      </a:r>
                      <a:r>
                        <a:rPr lang="ko-Kore-KR" altLang="en-US" dirty="0"/>
                        <a:t>값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받을변수</a:t>
                      </a:r>
                      <a:r>
                        <a:rPr lang="en-US" altLang="ko-Kore-KR" dirty="0"/>
                        <a:t>=</a:t>
                      </a:r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(Parameter)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45442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Return</a:t>
                      </a:r>
                      <a:r>
                        <a:rPr lang="ko-Kore-KR" altLang="en-US" dirty="0"/>
                        <a:t>값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받을변수</a:t>
                      </a:r>
                      <a:r>
                        <a:rPr lang="en-US" altLang="ko-Kore-KR" dirty="0"/>
                        <a:t>=</a:t>
                      </a:r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()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7544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(Parameter)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40337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함수이름</a:t>
                      </a:r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9166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01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사용자 정의 함수</a:t>
            </a:r>
            <a:br>
              <a:rPr lang="en-US" altLang="ko-KR" sz="3200" dirty="0"/>
            </a:br>
            <a:r>
              <a:rPr lang="en-US" altLang="ko-KR" sz="3200" dirty="0"/>
              <a:t>no parameter, no return value 1</a:t>
            </a:r>
            <a:endParaRPr lang="ko-KR" altLang="en-US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9"/>
            <a:ext cx="4726517" cy="43723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2820" y="1867051"/>
            <a:ext cx="465248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def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print_script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 :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</a:t>
            </a:r>
            <a:r>
              <a:rPr lang="en-US" altLang="ko-KR" sz="1600" dirty="0">
                <a:latin typeface="+mn-lt"/>
              </a:rPr>
              <a:t>print("Blessed are the poor in spirit,")</a:t>
            </a:r>
          </a:p>
          <a:p>
            <a:r>
              <a:rPr lang="en-US" altLang="ko-KR" sz="1600" dirty="0">
                <a:latin typeface="+mn-lt"/>
              </a:rPr>
              <a:t>    print("for theirs is the kingdom of heaven.")</a:t>
            </a:r>
          </a:p>
          <a:p>
            <a:r>
              <a:rPr lang="en-US" altLang="ko-KR" sz="1600" dirty="0">
                <a:latin typeface="+mn-lt"/>
              </a:rPr>
              <a:t>    print("   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of first function call, ")</a:t>
            </a:r>
          </a:p>
          <a:p>
            <a:r>
              <a:rPr lang="en-US" altLang="ko-KR" sz="1600" dirty="0">
                <a:latin typeface="+mn-lt"/>
              </a:rPr>
              <a:t>print("=" * 25)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print_script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      </a:t>
            </a:r>
            <a:r>
              <a:rPr lang="en-US" altLang="ko-KR" sz="1600" dirty="0">
                <a:latin typeface="+mn-lt"/>
              </a:rPr>
              <a:t># first function call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def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repeat_script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 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print_script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print_script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of second function call, ")</a:t>
            </a:r>
          </a:p>
          <a:p>
            <a:r>
              <a:rPr lang="en-US" altLang="ko-KR" sz="1600" dirty="0">
                <a:latin typeface="+mn-lt"/>
              </a:rPr>
              <a:t>print("=" * 25)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repeat_script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    </a:t>
            </a:r>
            <a:r>
              <a:rPr lang="en-US" altLang="ko-KR" sz="1600" dirty="0">
                <a:latin typeface="+mn-lt"/>
              </a:rPr>
              <a:t># second function call</a:t>
            </a: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88" y="2769637"/>
            <a:ext cx="3348858" cy="260164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63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사용자 정의 함수</a:t>
            </a:r>
            <a:br>
              <a:rPr lang="en-US" altLang="ko-KR" sz="3200" dirty="0"/>
            </a:br>
            <a:r>
              <a:rPr lang="en-US" altLang="ko-KR" sz="3200" dirty="0"/>
              <a:t>no parameter, no return value 2</a:t>
            </a:r>
            <a:endParaRPr lang="ko-KR" altLang="en-US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1" y="2379945"/>
            <a:ext cx="4118714" cy="330687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7693" y="2633602"/>
            <a:ext cx="4652480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def Handong1():</a:t>
            </a:r>
          </a:p>
          <a:p>
            <a:r>
              <a:rPr lang="en-US" altLang="ko-KR" sz="1600" dirty="0">
                <a:latin typeface="+mn-lt"/>
              </a:rPr>
              <a:t>     print("Why not")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def Handong2():</a:t>
            </a:r>
          </a:p>
          <a:p>
            <a:r>
              <a:rPr lang="en-US" altLang="ko-KR" sz="1600" dirty="0">
                <a:latin typeface="+mn-lt"/>
              </a:rPr>
              <a:t>     print("the World")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Handong1()</a:t>
            </a:r>
          </a:p>
          <a:p>
            <a:r>
              <a:rPr lang="en-US" altLang="ko-KR" sz="1600" dirty="0">
                <a:latin typeface="+mn-lt"/>
              </a:rPr>
              <a:t>print("Change")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Handong2()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A86C1-C1EB-8D4B-A049-61C85B66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60" y="3422215"/>
            <a:ext cx="2037220" cy="1222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2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703" y="260959"/>
            <a:ext cx="7055380" cy="1400530"/>
          </a:xfrm>
        </p:spPr>
        <p:txBody>
          <a:bodyPr/>
          <a:lstStyle/>
          <a:p>
            <a:r>
              <a:rPr lang="ko-KR" altLang="en-US" sz="3600" dirty="0"/>
              <a:t>사용자 정의 함수</a:t>
            </a:r>
            <a:br>
              <a:rPr lang="en-US" altLang="ko-KR" sz="3600" dirty="0"/>
            </a:br>
            <a:r>
              <a:rPr lang="en-US" altLang="ko-KR" sz="3600" dirty="0"/>
              <a:t>parameters, no return value 1</a:t>
            </a:r>
            <a:endParaRPr lang="ko-KR" altLang="en-US" sz="36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4719653" cy="450571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1647" y="1749086"/>
            <a:ext cx="45466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def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print_chr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(times) :</a:t>
            </a:r>
          </a:p>
          <a:p>
            <a:r>
              <a:rPr lang="en-US" altLang="ko-KR" sz="1600" dirty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range(times) :</a:t>
            </a:r>
          </a:p>
          <a:p>
            <a:r>
              <a:rPr lang="en-US" altLang="ko-KR" sz="1600" dirty="0">
                <a:latin typeface="+mn-lt"/>
              </a:rPr>
              <a:t>        print("*")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of first function call, ")</a:t>
            </a:r>
          </a:p>
          <a:p>
            <a:r>
              <a:rPr lang="en-US" altLang="ko-KR" sz="1600" dirty="0">
                <a:latin typeface="+mn-lt"/>
              </a:rPr>
              <a:t>print("=" * 25)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print_chr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(5)                 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def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print_line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(t) :</a:t>
            </a:r>
          </a:p>
          <a:p>
            <a:r>
              <a:rPr lang="en-US" altLang="ko-KR" sz="1600" dirty="0">
                <a:latin typeface="+mn-lt"/>
              </a:rPr>
              <a:t>    print("*" * t)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of second function call, ")</a:t>
            </a:r>
          </a:p>
          <a:p>
            <a:r>
              <a:rPr lang="en-US" altLang="ko-KR" sz="1600" dirty="0">
                <a:latin typeface="+mn-lt"/>
              </a:rPr>
              <a:t>print("=" * 25)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print_line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(10)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print_line</a:t>
            </a:r>
            <a:r>
              <a:rPr lang="en-US" altLang="ko-KR" sz="1600" dirty="0">
                <a:latin typeface="+mn-lt"/>
              </a:rPr>
              <a:t>(5)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16" y="3001580"/>
            <a:ext cx="3652934" cy="325322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27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362478"/>
            <a:ext cx="7055380" cy="1400530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사용자 정의 함수</a:t>
            </a:r>
            <a:br>
              <a:rPr lang="en-US" altLang="ko-KR" sz="3600" dirty="0"/>
            </a:br>
            <a:r>
              <a:rPr lang="en-US" altLang="ko-KR" sz="3600" dirty="0"/>
              <a:t>parameters, no return value 2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1" y="2233179"/>
            <a:ext cx="4546656" cy="32532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7792" y="2393272"/>
            <a:ext cx="4546656" cy="263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def repeat(num1,num2):</a:t>
            </a:r>
          </a:p>
          <a:p>
            <a:r>
              <a:rPr lang="en-US" altLang="ko-KR" sz="1600" dirty="0">
                <a:latin typeface="+mn-lt"/>
              </a:rPr>
              <a:t>     sum = num1+num2</a:t>
            </a:r>
          </a:p>
          <a:p>
            <a:r>
              <a:rPr lang="en-US" altLang="ko-KR" sz="1600" dirty="0">
                <a:latin typeface="+mn-lt"/>
              </a:rPr>
              <a:t>     print("#"*sum)</a:t>
            </a:r>
          </a:p>
          <a:p>
            <a:r>
              <a:rPr lang="en-US" altLang="ko-KR" sz="1600" dirty="0">
                <a:latin typeface="+mn-lt"/>
              </a:rPr>
              <a:t>     print("Sum of numbers </a:t>
            </a:r>
            <a:r>
              <a:rPr lang="en-US" altLang="ko-KR" sz="1600" dirty="0" err="1">
                <a:latin typeface="+mn-lt"/>
              </a:rPr>
              <a:t>is",sum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     print("#"*sum)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repeat(7,10)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repeat(5,6)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repeat(1,3)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60FC55-FAFB-1A4C-AA64-5D352228D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17" y="3548712"/>
            <a:ext cx="2574533" cy="21080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55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290158"/>
            <a:ext cx="7055380" cy="1400530"/>
          </a:xfrm>
        </p:spPr>
        <p:txBody>
          <a:bodyPr/>
          <a:lstStyle/>
          <a:p>
            <a:r>
              <a:rPr lang="ko-KR" altLang="en-US" sz="3600" dirty="0"/>
              <a:t>사용자 정의 함수</a:t>
            </a:r>
            <a:br>
              <a:rPr lang="en-US" altLang="ko-KR" sz="3600" dirty="0"/>
            </a:br>
            <a:r>
              <a:rPr lang="en-US" altLang="ko-KR" sz="3600" dirty="0"/>
              <a:t>parameters, return value 1</a:t>
            </a:r>
            <a:endParaRPr lang="ko-KR" altLang="en-US" sz="36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4719653" cy="458102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0149" y="1710054"/>
            <a:ext cx="4546656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def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plus(num1, num2) :</a:t>
            </a:r>
          </a:p>
          <a:p>
            <a:r>
              <a:rPr lang="en-US" altLang="ko-KR" sz="1600" dirty="0">
                <a:latin typeface="+mn-lt"/>
              </a:rPr>
              <a:t>    return num1 + num2</a:t>
            </a:r>
          </a:p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result_plus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= plus(2, 12)</a:t>
            </a:r>
          </a:p>
          <a:p>
            <a:r>
              <a:rPr lang="en-US" altLang="ko-KR" sz="1600" dirty="0">
                <a:latin typeface="+mn-lt"/>
              </a:rPr>
              <a:t>print("result of plus(2, 12) ")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result_plus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def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mul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(num1, num2) :</a:t>
            </a:r>
          </a:p>
          <a:p>
            <a:r>
              <a:rPr lang="en-US" altLang="ko-KR" sz="1600" dirty="0">
                <a:latin typeface="+mn-lt"/>
              </a:rPr>
              <a:t>    return num1 * num2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result_mul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mul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(2, 12)</a:t>
            </a:r>
          </a:p>
          <a:p>
            <a:r>
              <a:rPr lang="en-US" altLang="ko-KR" sz="1600" dirty="0">
                <a:latin typeface="+mn-lt"/>
              </a:rPr>
              <a:t>print("result of </a:t>
            </a:r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 dirty="0">
                <a:latin typeface="+mn-lt"/>
              </a:rPr>
              <a:t>(2, 12) ")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result_mul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83" y="4214762"/>
            <a:ext cx="3736352" cy="205694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3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함수</a:t>
            </a:r>
            <a:r>
              <a:rPr lang="en-US" altLang="ko-KR"/>
              <a:t>(Built-in Function)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시스템에서 제공해 주는 함수들</a:t>
            </a:r>
            <a:endParaRPr lang="en-US" altLang="ko-KR" dirty="0"/>
          </a:p>
          <a:p>
            <a:pPr lvl="1"/>
            <a:r>
              <a:rPr lang="ko-KR" altLang="en-US" dirty="0"/>
              <a:t>사용한 내장 함수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int</a:t>
            </a:r>
            <a:r>
              <a:rPr lang="en-US" altLang="ko-KR" dirty="0"/>
              <a:t>(‘55’)</a:t>
            </a:r>
          </a:p>
          <a:p>
            <a:pPr marL="914400" lvl="2" indent="0">
              <a:buNone/>
            </a:pPr>
            <a:r>
              <a:rPr lang="en-US" altLang="ko-KR" dirty="0"/>
              <a:t>&gt;&gt;&gt; print( ‘</a:t>
            </a:r>
            <a:r>
              <a:rPr lang="en-US" altLang="ko-KR" dirty="0" err="1"/>
              <a:t>kmkim</a:t>
            </a:r>
            <a:r>
              <a:rPr lang="en-US" altLang="ko-KR" dirty="0"/>
              <a:t>’ )</a:t>
            </a:r>
          </a:p>
          <a:p>
            <a:pPr marL="914400" lvl="2" indent="0">
              <a:buNone/>
            </a:pPr>
            <a:r>
              <a:rPr lang="en-US" altLang="ko-KR" dirty="0"/>
              <a:t>&gt;&gt;&gt; range(10)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어떤 함수들은 모듈을 </a:t>
            </a:r>
            <a:r>
              <a:rPr lang="en-US" altLang="ko-KR" dirty="0"/>
              <a:t>import</a:t>
            </a:r>
            <a:r>
              <a:rPr lang="ko-KR" altLang="en-US" dirty="0"/>
              <a:t>한 후 사용 가능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FF6600"/>
                </a:solidFill>
              </a:rPr>
              <a:t>import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>
                <a:solidFill>
                  <a:srgbClr val="FF6600"/>
                </a:solidFill>
              </a:rPr>
              <a:t>math</a:t>
            </a:r>
          </a:p>
          <a:p>
            <a:pPr marL="914400" lvl="2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FF6600"/>
                </a:solidFill>
              </a:rPr>
              <a:t>math.sqrt</a:t>
            </a:r>
            <a:r>
              <a:rPr lang="en-US" altLang="ko-KR" dirty="0">
                <a:solidFill>
                  <a:srgbClr val="FF6600"/>
                </a:solidFill>
              </a:rPr>
              <a:t>(4) / 2.0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6600"/>
                </a:solidFill>
              </a:rPr>
              <a:t>1.0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52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242594"/>
            <a:ext cx="7055380" cy="1400530"/>
          </a:xfrm>
        </p:spPr>
        <p:txBody>
          <a:bodyPr/>
          <a:lstStyle/>
          <a:p>
            <a:r>
              <a:rPr lang="ko-KR" altLang="en-US" sz="4000" dirty="0"/>
              <a:t>사용자 정의 함수</a:t>
            </a:r>
            <a:br>
              <a:rPr lang="en-US" altLang="ko-KR" sz="4000" dirty="0"/>
            </a:br>
            <a:r>
              <a:rPr lang="en-US" altLang="ko-KR" sz="4000" dirty="0"/>
              <a:t>parameters, return value 2</a:t>
            </a:r>
            <a:endParaRPr lang="ko-KR" altLang="en-US" sz="40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2721338"/>
            <a:ext cx="4546656" cy="264299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5200" y="2918452"/>
            <a:ext cx="4546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def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calcul_age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(year):</a:t>
            </a:r>
          </a:p>
          <a:p>
            <a:r>
              <a:rPr lang="en-US" altLang="ko-KR" sz="1600" dirty="0">
                <a:latin typeface="+mn-lt"/>
              </a:rPr>
              <a:t>     age </a:t>
            </a:r>
            <a:r>
              <a:rPr lang="en-US" altLang="ko-KR" sz="1600">
                <a:latin typeface="+mn-lt"/>
              </a:rPr>
              <a:t>= 2023-year+1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return age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year = int(input("Enter the year:"))</a:t>
            </a:r>
          </a:p>
          <a:p>
            <a:r>
              <a:rPr lang="en-US" altLang="ko-KR" sz="1600" dirty="0">
                <a:latin typeface="+mn-lt"/>
              </a:rPr>
              <a:t>print("age is",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calcul_age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(year)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2020FC-E487-B044-AC43-B3A0AA78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56" y="4371495"/>
            <a:ext cx="3026914" cy="751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53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수를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수를 서로 더한 값과 곱한 값을 더하여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 만들기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보내지는 값은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3B70AC-4A47-834C-8387-1318C0F5C730}"/>
              </a:ext>
            </a:extLst>
          </p:cNvPr>
          <p:cNvSpPr txBox="1">
            <a:spLocks/>
          </p:cNvSpPr>
          <p:nvPr/>
        </p:nvSpPr>
        <p:spPr>
          <a:xfrm>
            <a:off x="2692168" y="2769529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29853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5C47359-ED20-A547-B0C1-091ECC62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24" y="1853248"/>
            <a:ext cx="4546656" cy="264299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21AAD-2E71-3E42-9A40-FACE9ED58A8F}"/>
              </a:ext>
            </a:extLst>
          </p:cNvPr>
          <p:cNvSpPr txBox="1"/>
          <p:nvPr/>
        </p:nvSpPr>
        <p:spPr>
          <a:xfrm>
            <a:off x="1000818" y="1999822"/>
            <a:ext cx="4546656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multi(num1, num2):</a:t>
            </a:r>
          </a:p>
          <a:p>
            <a:r>
              <a:rPr lang="en-US" altLang="ko-KR" sz="1600" dirty="0">
                <a:latin typeface="+mn-lt"/>
              </a:rPr>
              <a:t>    add = num1 + num2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 dirty="0">
                <a:latin typeface="+mn-lt"/>
              </a:rPr>
              <a:t> = num1 * num2</a:t>
            </a:r>
          </a:p>
          <a:p>
            <a:r>
              <a:rPr lang="en-US" altLang="ko-KR" sz="1600" dirty="0">
                <a:latin typeface="+mn-lt"/>
              </a:rPr>
              <a:t>    total = add + </a:t>
            </a:r>
            <a:r>
              <a:rPr lang="en-US" altLang="ko-KR" sz="1600" dirty="0" err="1">
                <a:latin typeface="+mn-lt"/>
              </a:rPr>
              <a:t>mul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return total</a:t>
            </a:r>
          </a:p>
          <a:p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result = multi(3,5)</a:t>
            </a:r>
          </a:p>
          <a:p>
            <a:r>
              <a:rPr lang="en-US" altLang="ko-KR" sz="1600" dirty="0">
                <a:latin typeface="+mn-lt"/>
              </a:rPr>
              <a:t>print(result)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36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수를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수의 최대공약수를 찾는다</a:t>
            </a:r>
            <a:endParaRPr lang="en-US" altLang="ko-KR" dirty="0"/>
          </a:p>
          <a:p>
            <a:r>
              <a:rPr lang="ko-KR" altLang="en-US" dirty="0"/>
              <a:t>결과를 출력하는 함수는 </a:t>
            </a:r>
            <a:r>
              <a:rPr lang="en-US" altLang="ko-KR" dirty="0" err="1"/>
              <a:t>print_gcd</a:t>
            </a:r>
            <a:r>
              <a:rPr lang="en-US" altLang="ko-KR" dirty="0"/>
              <a:t>(), </a:t>
            </a:r>
            <a:r>
              <a:rPr lang="ko-KR" altLang="en-US" dirty="0"/>
              <a:t>결과를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함수는 </a:t>
            </a:r>
            <a:r>
              <a:rPr lang="en-US" altLang="ko-KR" dirty="0" err="1"/>
              <a:t>return_gcd</a:t>
            </a:r>
            <a:r>
              <a:rPr lang="en-US" altLang="ko-KR" dirty="0"/>
              <a:t>()</a:t>
            </a:r>
            <a:r>
              <a:rPr lang="ko-KR" altLang="en-US" dirty="0"/>
              <a:t>작성하고</a:t>
            </a:r>
            <a:r>
              <a:rPr lang="en-US" altLang="ko-KR" dirty="0"/>
              <a:t> </a:t>
            </a:r>
            <a:r>
              <a:rPr lang="ko-KR" altLang="en-US" dirty="0"/>
              <a:t>한번씩 </a:t>
            </a:r>
            <a:r>
              <a:rPr lang="ko-KR" altLang="en-US" dirty="0" err="1"/>
              <a:t>실행하시오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</a:t>
            </a:r>
            <a:r>
              <a:rPr lang="ko-KR" altLang="en-US" dirty="0"/>
              <a:t> 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5C47359-ED20-A547-B0C1-091ECC62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24" y="1853248"/>
            <a:ext cx="5279780" cy="32211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21AAD-2E71-3E42-9A40-FACE9ED58A8F}"/>
              </a:ext>
            </a:extLst>
          </p:cNvPr>
          <p:cNvSpPr txBox="1"/>
          <p:nvPr/>
        </p:nvSpPr>
        <p:spPr>
          <a:xfrm>
            <a:off x="1000818" y="1999822"/>
            <a:ext cx="4546656" cy="263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math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print_gcd</a:t>
            </a:r>
            <a:r>
              <a:rPr lang="en-US" altLang="ko-KR" sz="1600" dirty="0">
                <a:latin typeface="+mn-lt"/>
              </a:rPr>
              <a:t>(num1, num2):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math.gcd</a:t>
            </a:r>
            <a:r>
              <a:rPr lang="en-US" altLang="ko-KR" sz="1600" dirty="0">
                <a:latin typeface="+mn-lt"/>
              </a:rPr>
              <a:t>(num1, num2))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return_gcd</a:t>
            </a:r>
            <a:r>
              <a:rPr lang="en-US" altLang="ko-KR" sz="1600" dirty="0">
                <a:latin typeface="+mn-lt"/>
              </a:rPr>
              <a:t>(num1, num2):</a:t>
            </a:r>
          </a:p>
          <a:p>
            <a:r>
              <a:rPr lang="en-US" altLang="ko-KR" sz="1600" dirty="0">
                <a:latin typeface="+mn-lt"/>
              </a:rPr>
              <a:t>    return </a:t>
            </a:r>
            <a:r>
              <a:rPr lang="en-US" altLang="ko-KR" sz="1600" dirty="0" err="1">
                <a:latin typeface="+mn-lt"/>
              </a:rPr>
              <a:t>math.gcd</a:t>
            </a:r>
            <a:r>
              <a:rPr lang="en-US" altLang="ko-KR" sz="1600" dirty="0">
                <a:latin typeface="+mn-lt"/>
              </a:rPr>
              <a:t>(num1, num2)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print_gcd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(6, 18)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return_gcd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(7, 21))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73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사용자함수</a:t>
            </a:r>
            <a:r>
              <a:rPr lang="ko-KR" altLang="en-US" dirty="0"/>
              <a:t> 정의 연습하기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과 </a:t>
            </a:r>
            <a:r>
              <a:rPr lang="en-US" altLang="ko-KR" dirty="0"/>
              <a:t>return</a:t>
            </a:r>
            <a:r>
              <a:rPr lang="ko-KR" altLang="en-US" dirty="0"/>
              <a:t> 값의 유무에 따라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72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함수의 종류에 대해 설명해 주세요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6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63872" y="2689665"/>
            <a:ext cx="673416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Parameters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and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Arguments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4" y="482601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308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ko-KR" altLang="en-US" dirty="0"/>
              <a:t>개념 이해하기</a:t>
            </a:r>
            <a:endParaRPr lang="en-US" altLang="ko-KR" dirty="0"/>
          </a:p>
          <a:p>
            <a:r>
              <a:rPr lang="en-US" altLang="ko-KR" dirty="0"/>
              <a:t>Argument </a:t>
            </a:r>
            <a:r>
              <a:rPr lang="ko-KR" altLang="en-US" dirty="0"/>
              <a:t>개념 이해하기</a:t>
            </a:r>
            <a:endParaRPr lang="en-US" altLang="ko-KR" dirty="0"/>
          </a:p>
          <a:p>
            <a:r>
              <a:rPr lang="en-US" altLang="ko-KR" dirty="0"/>
              <a:t>Parameter </a:t>
            </a:r>
            <a:r>
              <a:rPr lang="ko-KR" altLang="en-US" dirty="0"/>
              <a:t>와 </a:t>
            </a:r>
            <a:r>
              <a:rPr lang="en-US" altLang="ko-KR" dirty="0"/>
              <a:t>argument </a:t>
            </a:r>
            <a:r>
              <a:rPr lang="ko-KR" altLang="en-US" dirty="0"/>
              <a:t>관계 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234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132" y="464750"/>
            <a:ext cx="7884727" cy="1400530"/>
          </a:xfrm>
        </p:spPr>
        <p:txBody>
          <a:bodyPr/>
          <a:lstStyle/>
          <a:p>
            <a:r>
              <a:rPr lang="en-US" altLang="ko-KR" sz="4000" dirty="0"/>
              <a:t>Parameters and Arguments 1</a:t>
            </a:r>
            <a:endParaRPr lang="ko-KR" altLang="en-US" sz="4000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내에서</a:t>
            </a:r>
            <a:r>
              <a:rPr lang="en-US" altLang="ko-KR" dirty="0"/>
              <a:t>, </a:t>
            </a:r>
            <a:r>
              <a:rPr lang="ko-KR" altLang="en-US" dirty="0"/>
              <a:t>인수</a:t>
            </a:r>
            <a:r>
              <a:rPr lang="en-US" altLang="ko-KR" dirty="0"/>
              <a:t>(argument)</a:t>
            </a:r>
            <a:r>
              <a:rPr lang="ko-KR" altLang="en-US" dirty="0"/>
              <a:t>는 매개변수</a:t>
            </a:r>
            <a:r>
              <a:rPr lang="en-US" altLang="ko-KR" dirty="0"/>
              <a:t>(parameter)</a:t>
            </a:r>
            <a:r>
              <a:rPr lang="ko-KR" altLang="en-US" dirty="0"/>
              <a:t>라는 변수에 일대일로 매치된다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27811" y="2892373"/>
            <a:ext cx="4853889" cy="228499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25630" y="3015496"/>
            <a:ext cx="378718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print_twice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>
                <a:solidFill>
                  <a:srgbClr val="FF6600"/>
                </a:solidFill>
                <a:latin typeface="+mn-lt"/>
              </a:rPr>
              <a:t>something</a:t>
            </a:r>
            <a:r>
              <a:rPr lang="en-US" altLang="ko-KR" sz="1800" dirty="0">
                <a:latin typeface="+mn-lt"/>
              </a:rPr>
              <a:t> ) :</a:t>
            </a:r>
          </a:p>
          <a:p>
            <a:r>
              <a:rPr lang="en-US" altLang="ko-KR" sz="1800" dirty="0">
                <a:latin typeface="+mn-lt"/>
              </a:rPr>
              <a:t>    print(something)</a:t>
            </a:r>
          </a:p>
          <a:p>
            <a:r>
              <a:rPr lang="en-US" altLang="ko-KR" sz="1800" dirty="0">
                <a:latin typeface="+mn-lt"/>
              </a:rPr>
              <a:t>    print(something)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print_twice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>
                <a:solidFill>
                  <a:srgbClr val="FF6600"/>
                </a:solidFill>
                <a:latin typeface="+mn-lt"/>
              </a:rPr>
              <a:t>‘Love’ </a:t>
            </a:r>
            <a:r>
              <a:rPr lang="en-US" altLang="ko-KR" sz="1800" dirty="0">
                <a:latin typeface="+mn-lt"/>
              </a:rPr>
              <a:t>)</a:t>
            </a:r>
          </a:p>
        </p:txBody>
      </p:sp>
      <p:sp>
        <p:nvSpPr>
          <p:cNvPr id="20" name="사각형 설명선 6"/>
          <p:cNvSpPr/>
          <p:nvPr/>
        </p:nvSpPr>
        <p:spPr>
          <a:xfrm>
            <a:off x="3536980" y="3424854"/>
            <a:ext cx="1556717" cy="347046"/>
          </a:xfrm>
          <a:prstGeom prst="wedgeRectCallout">
            <a:avLst>
              <a:gd name="adj1" fmla="val -39126"/>
              <a:gd name="adj2" fmla="val -114863"/>
            </a:avLst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Parameter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 설명선 7"/>
          <p:cNvSpPr/>
          <p:nvPr/>
        </p:nvSpPr>
        <p:spPr>
          <a:xfrm>
            <a:off x="3536980" y="4425557"/>
            <a:ext cx="1556717" cy="374032"/>
          </a:xfrm>
          <a:prstGeom prst="wedgeRectCallout">
            <a:avLst>
              <a:gd name="adj1" fmla="val -81745"/>
              <a:gd name="adj2" fmla="val -91855"/>
            </a:avLst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Argument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2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종류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6723" y="1093274"/>
            <a:ext cx="471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http://docs.python.org/3.3/library/functions.html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78" y="1863356"/>
          <a:ext cx="7760043" cy="41543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2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4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abs()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all()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any()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bin()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bytes()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callable()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classmethod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compile() complex() </a:t>
                      </a: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delattr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ko-KR" altLang="en-US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divmod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enumerate()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exec()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filter()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float()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format()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frozenset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getattr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globals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hasattr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hash()</a:t>
                      </a:r>
                      <a:endParaRPr lang="ko-KR" altLang="en-US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help()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hex()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id()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input()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issubclass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list()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locals()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map()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max()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memoryview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ko-KR" altLang="en-US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min()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next()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object()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open()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ord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pow()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print()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property()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b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range()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repr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reversed()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round()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set() </a:t>
                      </a:r>
                      <a:endParaRPr lang="ko-KR" altLang="en-US" sz="1800" b="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setattr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slice()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sorted()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staticmethod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sum()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super()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tuple()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type()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vars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zip()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__import__()</a:t>
                      </a:r>
                      <a:endParaRPr lang="ko-KR" altLang="en-US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127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94369" cy="1400530"/>
          </a:xfrm>
        </p:spPr>
        <p:txBody>
          <a:bodyPr/>
          <a:lstStyle/>
          <a:p>
            <a:r>
              <a:rPr lang="en-US" altLang="ko-KR" sz="4000" dirty="0"/>
              <a:t>Parameters and Arguments 2</a:t>
            </a:r>
            <a:endParaRPr lang="ko-KR" altLang="en-US" sz="40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95584" y="1657909"/>
            <a:ext cx="3965886" cy="161251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4936" y="1657909"/>
            <a:ext cx="3787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print_twice</a:t>
            </a:r>
            <a:r>
              <a:rPr lang="en-US" altLang="ko-KR" sz="1600" dirty="0">
                <a:latin typeface="+mn-lt"/>
              </a:rPr>
              <a:t>( something ) :</a:t>
            </a:r>
          </a:p>
          <a:p>
            <a:r>
              <a:rPr lang="en-US" altLang="ko-KR" sz="1600" dirty="0">
                <a:latin typeface="+mn-lt"/>
              </a:rPr>
              <a:t>        print(something)</a:t>
            </a:r>
          </a:p>
          <a:p>
            <a:r>
              <a:rPr lang="en-US" altLang="ko-KR" sz="1600" dirty="0">
                <a:latin typeface="+mn-lt"/>
              </a:rPr>
              <a:t>        print(something)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print_twice</a:t>
            </a:r>
            <a:r>
              <a:rPr lang="en-US" altLang="ko-KR" sz="1600" dirty="0">
                <a:latin typeface="+mn-lt"/>
              </a:rPr>
              <a:t>( ‘Love is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real’)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95584" y="4244736"/>
            <a:ext cx="5927334" cy="118400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4935" y="4331187"/>
            <a:ext cx="583798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sentence = 'YOU SHALL LOVE YOUR NEIGHBOR .'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print_twice</a:t>
            </a:r>
            <a:r>
              <a:rPr lang="en-US" altLang="ko-KR" sz="1600" dirty="0">
                <a:latin typeface="+mn-lt"/>
              </a:rPr>
              <a:t>(sentence)</a:t>
            </a: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18" y="1986525"/>
            <a:ext cx="3429663" cy="1838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38" y="4850030"/>
            <a:ext cx="5325810" cy="1216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692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69526" cy="1400530"/>
          </a:xfrm>
        </p:spPr>
        <p:txBody>
          <a:bodyPr/>
          <a:lstStyle/>
          <a:p>
            <a:r>
              <a:rPr lang="en-US" altLang="ko-KR" sz="4000" dirty="0"/>
              <a:t>Parameters and Arguments 3</a:t>
            </a:r>
            <a:endParaRPr lang="ko-KR" altLang="en-US" sz="40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2648" y="1657908"/>
            <a:ext cx="4971119" cy="4340725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6468" y="1783382"/>
            <a:ext cx="517823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User_pow</a:t>
            </a:r>
            <a:r>
              <a:rPr lang="en-US" altLang="ko-KR" sz="1600" dirty="0">
                <a:latin typeface="+mn-lt"/>
              </a:rPr>
              <a:t>(number1, number2):</a:t>
            </a:r>
          </a:p>
          <a:p>
            <a:r>
              <a:rPr lang="en-US" altLang="ko-KR" sz="1600" dirty="0">
                <a:latin typeface="+mn-lt"/>
              </a:rPr>
              <a:t>	   result = 1</a:t>
            </a:r>
          </a:p>
          <a:p>
            <a:r>
              <a:rPr lang="en-US" altLang="ko-KR" sz="1600" dirty="0">
                <a:latin typeface="+mn-lt"/>
              </a:rPr>
              <a:t>	   if number2 == 0:</a:t>
            </a:r>
          </a:p>
          <a:p>
            <a:r>
              <a:rPr lang="en-US" altLang="ko-KR" sz="1600" dirty="0">
                <a:latin typeface="+mn-lt"/>
              </a:rPr>
              <a:t>	      result = 1</a:t>
            </a:r>
          </a:p>
          <a:p>
            <a:r>
              <a:rPr lang="en-US" altLang="ko-KR" sz="1600" dirty="0">
                <a:latin typeface="+mn-lt"/>
              </a:rPr>
              <a:t>	   else:</a:t>
            </a:r>
          </a:p>
          <a:p>
            <a:r>
              <a:rPr lang="en-US" altLang="ko-KR" sz="1600" dirty="0">
                <a:latin typeface="+mn-lt"/>
              </a:rPr>
              <a:t>	  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range(number2):</a:t>
            </a:r>
          </a:p>
          <a:p>
            <a:r>
              <a:rPr lang="en-US" altLang="ko-KR" sz="1600" dirty="0">
                <a:latin typeface="+mn-lt"/>
              </a:rPr>
              <a:t>	         result = result*number1</a:t>
            </a:r>
          </a:p>
          <a:p>
            <a:r>
              <a:rPr lang="en-US" altLang="ko-KR" sz="1600" dirty="0">
                <a:latin typeface="+mn-lt"/>
              </a:rPr>
              <a:t>	   print(result)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	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User_pow</a:t>
            </a:r>
            <a:r>
              <a:rPr lang="en-US" altLang="ko-KR" sz="1600" dirty="0">
                <a:latin typeface="+mn-lt"/>
              </a:rPr>
              <a:t>(2,0)</a:t>
            </a:r>
          </a:p>
          <a:p>
            <a:r>
              <a:rPr lang="en-US" altLang="ko-KR" sz="1600" dirty="0">
                <a:latin typeface="+mn-lt"/>
              </a:rPr>
              <a:t>1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User_pow</a:t>
            </a:r>
            <a:r>
              <a:rPr lang="en-US" altLang="ko-KR" sz="1600" dirty="0">
                <a:latin typeface="+mn-lt"/>
              </a:rPr>
              <a:t>(2,3)</a:t>
            </a:r>
          </a:p>
          <a:p>
            <a:r>
              <a:rPr lang="en-US" altLang="ko-KR" sz="1600" dirty="0">
                <a:latin typeface="+mn-lt"/>
              </a:rPr>
              <a:t>8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69" y="3429000"/>
            <a:ext cx="4043645" cy="249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204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44474" cy="1400530"/>
          </a:xfrm>
        </p:spPr>
        <p:txBody>
          <a:bodyPr/>
          <a:lstStyle/>
          <a:p>
            <a:r>
              <a:rPr lang="en-US" altLang="ko-KR" sz="4000" dirty="0"/>
              <a:t>Parameters and Arguments 4</a:t>
            </a:r>
            <a:endParaRPr lang="ko-KR" altLang="en-US" sz="40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57908"/>
            <a:ext cx="6484531" cy="454247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67" y="3499822"/>
            <a:ext cx="4018515" cy="2496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71626" y="1850862"/>
            <a:ext cx="673040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User_Max</a:t>
            </a:r>
            <a:r>
              <a:rPr lang="en-US" altLang="ko-KR" sz="1600" dirty="0">
                <a:latin typeface="+mn-lt"/>
              </a:rPr>
              <a:t>(number1, number2, number3):</a:t>
            </a:r>
          </a:p>
          <a:p>
            <a:r>
              <a:rPr lang="en-US" altLang="ko-KR" sz="1600" dirty="0">
                <a:latin typeface="+mn-lt"/>
              </a:rPr>
              <a:t>	   Max = number1</a:t>
            </a:r>
          </a:p>
          <a:p>
            <a:r>
              <a:rPr lang="en-US" altLang="ko-KR" sz="1600" dirty="0">
                <a:latin typeface="+mn-lt"/>
              </a:rPr>
              <a:t>	   if number2 &gt; number1 and number2 &gt; number3:</a:t>
            </a:r>
          </a:p>
          <a:p>
            <a:r>
              <a:rPr lang="en-US" altLang="ko-KR" sz="1600" dirty="0">
                <a:latin typeface="+mn-lt"/>
              </a:rPr>
              <a:t>	       Max = number2</a:t>
            </a:r>
          </a:p>
          <a:p>
            <a:r>
              <a:rPr lang="en-US" altLang="ko-KR" sz="1600" dirty="0">
                <a:latin typeface="+mn-lt"/>
              </a:rPr>
              <a:t>	   if number3 &gt; number2 and number3 &gt; number1:</a:t>
            </a:r>
          </a:p>
          <a:p>
            <a:r>
              <a:rPr lang="en-US" altLang="ko-KR" sz="1600" dirty="0">
                <a:latin typeface="+mn-lt"/>
              </a:rPr>
              <a:t>	       Max = number3</a:t>
            </a:r>
          </a:p>
          <a:p>
            <a:r>
              <a:rPr lang="en-US" altLang="ko-KR" sz="1600" dirty="0">
                <a:latin typeface="+mn-lt"/>
              </a:rPr>
              <a:t>	print(Max)</a:t>
            </a:r>
          </a:p>
          <a:p>
            <a:r>
              <a:rPr lang="en-US" altLang="ko-KR" sz="1600" dirty="0">
                <a:latin typeface="+mn-lt"/>
              </a:rPr>
              <a:t>	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User_Max</a:t>
            </a:r>
            <a:r>
              <a:rPr lang="en-US" altLang="ko-KR" sz="1600" dirty="0">
                <a:latin typeface="+mn-lt"/>
              </a:rPr>
              <a:t>(1,2,3)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User_Max</a:t>
            </a:r>
            <a:r>
              <a:rPr lang="en-US" altLang="ko-KR" sz="1600" dirty="0">
                <a:latin typeface="+mn-lt"/>
              </a:rPr>
              <a:t>(3,2,1)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User_Max</a:t>
            </a:r>
            <a:r>
              <a:rPr lang="en-US" altLang="ko-KR" sz="1600" dirty="0">
                <a:latin typeface="+mn-lt"/>
              </a:rPr>
              <a:t>(1,3,2)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37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ko-KR" altLang="en-US" dirty="0"/>
              <a:t>사용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57908"/>
            <a:ext cx="5371318" cy="228775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1626" y="1850862"/>
            <a:ext cx="6730409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times_t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range(1, 10):</a:t>
            </a:r>
          </a:p>
          <a:p>
            <a:r>
              <a:rPr lang="en-US" altLang="ko-KR" sz="1600" dirty="0">
                <a:latin typeface="+mn-lt"/>
              </a:rPr>
              <a:t>        	  print(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,'x',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,'=' ,num *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 err="1">
                <a:latin typeface="+mn-lt"/>
              </a:rPr>
              <a:t>times_t</a:t>
            </a:r>
            <a:r>
              <a:rPr lang="en-US" altLang="ko-KR" sz="1600" dirty="0">
                <a:latin typeface="+mn-lt"/>
              </a:rPr>
              <a:t>(2)</a:t>
            </a:r>
          </a:p>
          <a:p>
            <a:r>
              <a:rPr lang="en-US" altLang="ko-KR" sz="1600" dirty="0" err="1">
                <a:latin typeface="+mn-lt"/>
              </a:rPr>
              <a:t>times_t</a:t>
            </a:r>
            <a:r>
              <a:rPr lang="en-US" altLang="ko-KR" sz="1600" dirty="0">
                <a:latin typeface="+mn-lt"/>
              </a:rPr>
              <a:t>(4)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1E8F8D-F99F-B149-AAD7-8EAB364C9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94" y="1657908"/>
            <a:ext cx="1441972" cy="3872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927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ko-KR" altLang="en-US" dirty="0"/>
              <a:t>사용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57908"/>
            <a:ext cx="6484531" cy="416669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1626" y="1850862"/>
            <a:ext cx="673040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palindrome(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	answer = ""</a:t>
            </a:r>
          </a:p>
          <a:p>
            <a:r>
              <a:rPr lang="en-US" altLang="ko-KR" sz="1600" dirty="0">
                <a:latin typeface="+mn-lt"/>
              </a:rPr>
              <a:t>    	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)-1, -1, -1):</a:t>
            </a:r>
          </a:p>
          <a:p>
            <a:r>
              <a:rPr lang="en-US" altLang="ko-KR" sz="1600" dirty="0">
                <a:latin typeface="+mn-lt"/>
              </a:rPr>
              <a:t>          	      answer +=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</a:t>
            </a:r>
          </a:p>
          <a:p>
            <a:r>
              <a:rPr lang="en-US" altLang="ko-KR" sz="1600" dirty="0">
                <a:latin typeface="+mn-lt"/>
              </a:rPr>
              <a:t>    	return answer</a:t>
            </a:r>
          </a:p>
          <a:p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=input(“</a:t>
            </a:r>
            <a:r>
              <a:rPr lang="ko-KR" altLang="en-US" sz="1600" dirty="0">
                <a:latin typeface="+mn-lt"/>
              </a:rPr>
              <a:t>문자열 입력 </a:t>
            </a:r>
            <a:r>
              <a:rPr lang="en-US" altLang="ko-KR" sz="1600" dirty="0">
                <a:latin typeface="+mn-lt"/>
              </a:rPr>
              <a:t>: “)</a:t>
            </a:r>
          </a:p>
          <a:p>
            <a:r>
              <a:rPr lang="en-US" altLang="ko-KR" sz="1600" dirty="0" err="1">
                <a:latin typeface="+mn-lt"/>
              </a:rPr>
              <a:t>check_str</a:t>
            </a:r>
            <a:r>
              <a:rPr lang="en-US" altLang="ko-KR" sz="1600" dirty="0">
                <a:latin typeface="+mn-lt"/>
              </a:rPr>
              <a:t> = palindrome(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check_str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if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 == </a:t>
            </a:r>
            <a:r>
              <a:rPr lang="en-US" altLang="ko-KR" sz="1600" dirty="0" err="1">
                <a:latin typeface="+mn-lt"/>
              </a:rPr>
              <a:t>check_str</a:t>
            </a:r>
            <a:r>
              <a:rPr lang="en-US" altLang="ko-KR" sz="1600" dirty="0">
                <a:latin typeface="+mn-lt"/>
              </a:rPr>
              <a:t>: </a:t>
            </a:r>
          </a:p>
          <a:p>
            <a:r>
              <a:rPr lang="en-US" altLang="ko-KR" sz="1600" dirty="0">
                <a:latin typeface="+mn-lt"/>
              </a:rPr>
              <a:t>    print("</a:t>
            </a:r>
            <a:r>
              <a:rPr lang="ko-KR" altLang="en-US" sz="1600" dirty="0">
                <a:latin typeface="+mn-lt"/>
              </a:rPr>
              <a:t>회문</a:t>
            </a:r>
            <a:r>
              <a:rPr lang="en-US" altLang="ko-KR" sz="1600" dirty="0">
                <a:latin typeface="+mn-lt"/>
              </a:rPr>
              <a:t>(Palindrome)</a:t>
            </a:r>
            <a:r>
              <a:rPr lang="ko-KR" altLang="en-US" sz="1600" dirty="0">
                <a:latin typeface="+mn-lt"/>
              </a:rPr>
              <a:t>입니다</a:t>
            </a:r>
            <a:r>
              <a:rPr lang="en-US" altLang="ko-KR" sz="1600" dirty="0">
                <a:latin typeface="+mn-lt"/>
              </a:rPr>
              <a:t>.")</a:t>
            </a:r>
          </a:p>
          <a:p>
            <a:r>
              <a:rPr lang="en-US" altLang="ko-KR" sz="1600" dirty="0">
                <a:latin typeface="+mn-lt"/>
              </a:rPr>
              <a:t>else:</a:t>
            </a:r>
          </a:p>
          <a:p>
            <a:r>
              <a:rPr lang="en-US" altLang="ko-KR" sz="1600" dirty="0">
                <a:latin typeface="+mn-lt"/>
              </a:rPr>
              <a:t>    print("</a:t>
            </a:r>
            <a:r>
              <a:rPr lang="ko-KR" altLang="en-US" sz="1600" dirty="0">
                <a:latin typeface="+mn-lt"/>
              </a:rPr>
              <a:t>회문</a:t>
            </a:r>
            <a:r>
              <a:rPr lang="en-US" altLang="ko-KR" sz="1600" dirty="0">
                <a:latin typeface="+mn-lt"/>
              </a:rPr>
              <a:t>(Palindrome)</a:t>
            </a:r>
            <a:r>
              <a:rPr lang="ko-KR" altLang="en-US" sz="1600" dirty="0">
                <a:latin typeface="+mn-lt"/>
              </a:rPr>
              <a:t>이 아닙니다</a:t>
            </a:r>
            <a:r>
              <a:rPr lang="en-US" altLang="ko-KR" sz="1600" dirty="0">
                <a:latin typeface="+mn-lt"/>
              </a:rPr>
              <a:t>.")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279C-3AAD-1140-8CDC-61D6763F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57" y="3673530"/>
            <a:ext cx="3751155" cy="7857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546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453B77B-EFAD-9547-93BB-A0029FD1FEE4}"/>
              </a:ext>
            </a:extLst>
          </p:cNvPr>
          <p:cNvSpPr txBox="1">
            <a:spLocks/>
          </p:cNvSpPr>
          <p:nvPr/>
        </p:nvSpPr>
        <p:spPr>
          <a:xfrm>
            <a:off x="980100" y="22053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/>
              <a:t>문자와 숫자를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반복문을</a:t>
            </a:r>
            <a:r>
              <a:rPr lang="ko-KR" altLang="en-US" dirty="0"/>
              <a:t> 사용하여 </a:t>
            </a:r>
            <a:r>
              <a:rPr lang="ko-KR" altLang="en-US" dirty="0" err="1"/>
              <a:t>파라미터로</a:t>
            </a:r>
            <a:r>
              <a:rPr lang="en-US" altLang="ko-KR" dirty="0"/>
              <a:t> </a:t>
            </a:r>
            <a:r>
              <a:rPr lang="ko-KR" altLang="en-US" dirty="0"/>
              <a:t>지정된 숫자 만큼 문자를 출력 하는 함수를 만드시오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112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8C67C87-866C-5349-AE24-85D56F89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217107"/>
            <a:ext cx="4206397" cy="256783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E957-29B6-7C44-B244-7458BCF1C038}"/>
              </a:ext>
            </a:extLst>
          </p:cNvPr>
          <p:cNvSpPr txBox="1"/>
          <p:nvPr/>
        </p:nvSpPr>
        <p:spPr>
          <a:xfrm>
            <a:off x="809681" y="2365986"/>
            <a:ext cx="6730409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canvas(char, num):</a:t>
            </a:r>
          </a:p>
          <a:p>
            <a:r>
              <a:rPr lang="en-US" altLang="ko-KR" sz="1600" dirty="0">
                <a:latin typeface="+mn-lt"/>
              </a:rPr>
              <a:t>	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range(num):</a:t>
            </a:r>
          </a:p>
          <a:p>
            <a:r>
              <a:rPr lang="en-US" altLang="ko-KR" sz="1600" dirty="0">
                <a:latin typeface="+mn-lt"/>
              </a:rPr>
              <a:t>		print(char * (i+1))</a:t>
            </a:r>
          </a:p>
          <a:p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canvas('*', 6)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D82BC58-90AE-BC4C-B5CB-50663076B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00" y="3870235"/>
            <a:ext cx="2882900" cy="17526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505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번 슬라이드 예제를 활용하여 </a:t>
            </a:r>
            <a:r>
              <a:rPr lang="ko-KR" altLang="en-US" dirty="0" err="1"/>
              <a:t>회문이면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 err="1"/>
              <a:t>회문이</a:t>
            </a:r>
            <a:r>
              <a:rPr lang="ko-KR" altLang="en-US" dirty="0"/>
              <a:t> 아니면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 </a:t>
            </a:r>
            <a:r>
              <a:rPr lang="en-US" altLang="ko-KR" dirty="0" err="1"/>
              <a:t>palin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r>
              <a:rPr lang="ko-KR" altLang="en-US" dirty="0"/>
              <a:t>을 만드시오</a:t>
            </a:r>
            <a:endParaRPr lang="en-US" altLang="ko-KR" dirty="0"/>
          </a:p>
          <a:p>
            <a:r>
              <a:rPr lang="ko-KR" altLang="en-US" dirty="0"/>
              <a:t>문자열을 입력 받은 후</a:t>
            </a:r>
            <a:r>
              <a:rPr lang="en-US" altLang="ko-KR" dirty="0"/>
              <a:t>, </a:t>
            </a:r>
            <a:r>
              <a:rPr lang="ko-KR" altLang="en-US" dirty="0"/>
              <a:t>그 문자열이 </a:t>
            </a:r>
            <a:r>
              <a:rPr lang="ko-KR" altLang="en-US" dirty="0" err="1"/>
              <a:t>회문인지</a:t>
            </a:r>
            <a:r>
              <a:rPr lang="ko-KR" altLang="en-US" dirty="0"/>
              <a:t> 아닌지 확인하는 함수 </a:t>
            </a:r>
            <a:r>
              <a:rPr lang="en-US" altLang="ko-KR" dirty="0" err="1"/>
              <a:t>palin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 </a:t>
            </a:r>
            <a:r>
              <a:rPr lang="ko-KR" altLang="en-US" dirty="0"/>
              <a:t>실행한</a:t>
            </a:r>
            <a:r>
              <a:rPr lang="en-US" altLang="ko-KR" dirty="0"/>
              <a:t> </a:t>
            </a:r>
            <a:r>
              <a:rPr lang="ko-KR" altLang="en-US" dirty="0"/>
              <a:t>후 그 결과를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01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8C67C87-866C-5349-AE24-85D56F89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56" y="1764932"/>
            <a:ext cx="4636687" cy="405306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E957-29B6-7C44-B244-7458BCF1C038}"/>
              </a:ext>
            </a:extLst>
          </p:cNvPr>
          <p:cNvSpPr txBox="1"/>
          <p:nvPr/>
        </p:nvSpPr>
        <p:spPr>
          <a:xfrm>
            <a:off x="854817" y="1943683"/>
            <a:ext cx="410396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palin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answer = ""</a:t>
            </a:r>
          </a:p>
          <a:p>
            <a:r>
              <a:rPr lang="en-US" altLang="ko-KR" sz="1600" dirty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)-1, -1, -1):</a:t>
            </a:r>
          </a:p>
          <a:p>
            <a:r>
              <a:rPr lang="en-US" altLang="ko-KR" sz="1600" dirty="0">
                <a:latin typeface="+mn-lt"/>
              </a:rPr>
              <a:t>        answer +=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</a:t>
            </a:r>
          </a:p>
          <a:p>
            <a:r>
              <a:rPr lang="en-US" altLang="ko-KR" sz="1600" dirty="0">
                <a:latin typeface="+mn-lt"/>
              </a:rPr>
              <a:t>    if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 == answer: </a:t>
            </a:r>
          </a:p>
          <a:p>
            <a:r>
              <a:rPr lang="en-US" altLang="ko-KR" sz="1600" dirty="0">
                <a:latin typeface="+mn-lt"/>
              </a:rPr>
              <a:t>        return True</a:t>
            </a:r>
          </a:p>
          <a:p>
            <a:r>
              <a:rPr lang="en-US" altLang="ko-KR" sz="1600" dirty="0">
                <a:latin typeface="+mn-lt"/>
              </a:rPr>
              <a:t>    else:</a:t>
            </a:r>
          </a:p>
          <a:p>
            <a:r>
              <a:rPr lang="en-US" altLang="ko-KR" sz="1600" dirty="0">
                <a:latin typeface="+mn-lt"/>
              </a:rPr>
              <a:t>        return False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s=input("</a:t>
            </a:r>
            <a:r>
              <a:rPr lang="ko-KR" altLang="en-US" sz="1600" dirty="0">
                <a:latin typeface="+mn-lt"/>
              </a:rPr>
              <a:t>회문 확인 할 문장 입력 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if </a:t>
            </a:r>
            <a:r>
              <a:rPr lang="en-US" altLang="ko-KR" sz="1600" dirty="0" err="1">
                <a:latin typeface="+mn-lt"/>
              </a:rPr>
              <a:t>palin</a:t>
            </a:r>
            <a:r>
              <a:rPr lang="en-US" altLang="ko-KR" sz="1600" dirty="0">
                <a:latin typeface="+mn-lt"/>
              </a:rPr>
              <a:t>(s):</a:t>
            </a:r>
          </a:p>
          <a:p>
            <a:r>
              <a:rPr lang="en-US" altLang="ko-KR" sz="1600" dirty="0">
                <a:latin typeface="+mn-lt"/>
              </a:rPr>
              <a:t>    print(s, "</a:t>
            </a:r>
            <a:r>
              <a:rPr lang="ko-KR" altLang="en-US" sz="1600" dirty="0">
                <a:latin typeface="+mn-lt"/>
              </a:rPr>
              <a:t>회문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>
                <a:latin typeface="+mn-lt"/>
              </a:rPr>
              <a:t>else:</a:t>
            </a:r>
          </a:p>
          <a:p>
            <a:r>
              <a:rPr lang="en-US" altLang="ko-KR" sz="1600" dirty="0">
                <a:latin typeface="+mn-lt"/>
              </a:rPr>
              <a:t>    print(s, "</a:t>
            </a:r>
            <a:r>
              <a:rPr lang="ko-KR" altLang="en-US" sz="1600" dirty="0">
                <a:latin typeface="+mn-lt"/>
              </a:rPr>
              <a:t>회문 아님</a:t>
            </a:r>
            <a:r>
              <a:rPr lang="en-US" altLang="ko-KR" sz="1600" dirty="0">
                <a:latin typeface="+mn-lt"/>
              </a:rPr>
              <a:t>")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0" y="4568985"/>
            <a:ext cx="3771485" cy="81693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94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파라미터</a:t>
            </a:r>
            <a:r>
              <a:rPr lang="ko-KR" altLang="en-US" dirty="0"/>
              <a:t> 값 이해하기</a:t>
            </a:r>
            <a:endParaRPr lang="en-US" altLang="ko-KR" dirty="0"/>
          </a:p>
          <a:p>
            <a:r>
              <a:rPr lang="ko-KR" altLang="en-US" dirty="0" err="1"/>
              <a:t>아규먼트</a:t>
            </a:r>
            <a:r>
              <a:rPr lang="en-US" altLang="ko-KR" dirty="0"/>
              <a:t> </a:t>
            </a:r>
            <a:r>
              <a:rPr lang="ko-KR" altLang="en-US" dirty="0"/>
              <a:t>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79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07582" y="3164747"/>
            <a:ext cx="4853889" cy="228499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5401" y="3287870"/>
            <a:ext cx="378718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print_twice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>
                <a:solidFill>
                  <a:srgbClr val="FF6600"/>
                </a:solidFill>
                <a:latin typeface="+mn-lt"/>
              </a:rPr>
              <a:t>something</a:t>
            </a:r>
            <a:r>
              <a:rPr lang="en-US" altLang="ko-KR" sz="1800" dirty="0">
                <a:latin typeface="+mn-lt"/>
              </a:rPr>
              <a:t> ) :</a:t>
            </a:r>
          </a:p>
          <a:p>
            <a:r>
              <a:rPr lang="en-US" altLang="ko-KR" sz="1800" dirty="0">
                <a:latin typeface="+mn-lt"/>
              </a:rPr>
              <a:t>    print(something)</a:t>
            </a:r>
          </a:p>
          <a:p>
            <a:r>
              <a:rPr lang="en-US" altLang="ko-KR" sz="1800" dirty="0">
                <a:latin typeface="+mn-lt"/>
              </a:rPr>
              <a:t>    print(something)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print_twice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>
                <a:solidFill>
                  <a:srgbClr val="FF6600"/>
                </a:solidFill>
                <a:latin typeface="+mn-lt"/>
              </a:rPr>
              <a:t>‘Love’ </a:t>
            </a:r>
            <a:r>
              <a:rPr lang="en-US" altLang="ko-KR" sz="1800" dirty="0">
                <a:latin typeface="+mn-lt"/>
              </a:rPr>
              <a:t>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616751" y="3697228"/>
            <a:ext cx="1556717" cy="347046"/>
          </a:xfrm>
          <a:prstGeom prst="wedgeRectCallout">
            <a:avLst>
              <a:gd name="adj1" fmla="val -39126"/>
              <a:gd name="adj2" fmla="val -114863"/>
            </a:avLst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Parameter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616751" y="4697931"/>
            <a:ext cx="1556717" cy="374032"/>
          </a:xfrm>
          <a:prstGeom prst="wedgeRectCallout">
            <a:avLst>
              <a:gd name="adj1" fmla="val -81745"/>
              <a:gd name="adj2" fmla="val -91855"/>
            </a:avLst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Argument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5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53134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9967" y="1726740"/>
            <a:ext cx="6084777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abs() //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절대값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abs(-3)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abs(-10)</a:t>
            </a:r>
          </a:p>
          <a:p>
            <a:r>
              <a:rPr lang="en-US" altLang="ko-KR" sz="1600" dirty="0">
                <a:latin typeface="+mn-lt"/>
              </a:rPr>
              <a:t>10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chr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유니코드 값을 </a:t>
            </a:r>
            <a:r>
              <a:rPr lang="ko-KR" altLang="en-US" sz="1600" dirty="0" err="1">
                <a:solidFill>
                  <a:schemeClr val="accent2"/>
                </a:solidFill>
                <a:latin typeface="+mn-lt"/>
              </a:rPr>
              <a:t>입력받아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그에 해당하는 문자 반환 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chr</a:t>
            </a:r>
            <a:r>
              <a:rPr lang="en-US" altLang="ko-KR" sz="1600" dirty="0">
                <a:latin typeface="+mn-lt"/>
              </a:rPr>
              <a:t>(97)</a:t>
            </a:r>
          </a:p>
          <a:p>
            <a:r>
              <a:rPr lang="en-US" altLang="ko-KR" sz="1600" dirty="0">
                <a:latin typeface="+mn-lt"/>
              </a:rPr>
              <a:t>a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chr</a:t>
            </a:r>
            <a:r>
              <a:rPr lang="en-US" altLang="ko-KR" sz="1600" dirty="0">
                <a:latin typeface="+mn-lt"/>
              </a:rPr>
              <a:t>(80)</a:t>
            </a:r>
          </a:p>
          <a:p>
            <a:r>
              <a:rPr lang="en-US" altLang="ko-KR" sz="1600" dirty="0">
                <a:latin typeface="+mn-lt"/>
              </a:rPr>
              <a:t>P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# reversed()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요소의 순서를 뒤집어서 반환</a:t>
            </a:r>
            <a:endParaRPr lang="en-US" altLang="ko-KR" sz="1600" dirty="0">
              <a:solidFill>
                <a:schemeClr val="accent2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t = ('a', 'b', 'c')</a:t>
            </a:r>
          </a:p>
          <a:p>
            <a:r>
              <a:rPr lang="en-US" altLang="ko-KR" sz="1600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list(reversed(t))</a:t>
            </a:r>
          </a:p>
          <a:p>
            <a:r>
              <a:rPr lang="en-US" altLang="ko-KR" sz="1600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['c', 'b', 'a']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5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/>
              <a:t>아규먼트의 </a:t>
            </a:r>
            <a:r>
              <a:rPr lang="ko-KR" altLang="en-US" dirty="0"/>
              <a:t>관계를 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83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return statement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82002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02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return 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ko-KR" altLang="en-US" dirty="0"/>
              <a:t>리턴 하고</a:t>
            </a:r>
            <a:r>
              <a:rPr lang="en-US" altLang="ko-KR" dirty="0"/>
              <a:t>, </a:t>
            </a:r>
            <a:r>
              <a:rPr lang="ko-KR" altLang="en-US" dirty="0"/>
              <a:t>결과 활용하는 것 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097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1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바디</a:t>
            </a:r>
            <a:r>
              <a:rPr lang="en-US" altLang="ko-KR" dirty="0"/>
              <a:t>(body)</a:t>
            </a:r>
            <a:r>
              <a:rPr lang="ko-KR" altLang="en-US" dirty="0"/>
              <a:t>들은 한 개 이상의 </a:t>
            </a:r>
            <a:r>
              <a:rPr lang="en-US" altLang="ko-KR" dirty="0"/>
              <a:t>return</a:t>
            </a:r>
            <a:r>
              <a:rPr lang="ko-KR" altLang="en-US" dirty="0"/>
              <a:t>을 포함할 수 있다</a:t>
            </a:r>
            <a:endParaRPr lang="en-US" altLang="ko-KR" dirty="0"/>
          </a:p>
          <a:p>
            <a:pPr lvl="1"/>
            <a:r>
              <a:rPr lang="ko-KR" altLang="en-US" dirty="0"/>
              <a:t>함수 바디의 어느 곳에든 위치할 수 있다</a:t>
            </a:r>
            <a:endParaRPr lang="en-US" altLang="ko-KR" dirty="0"/>
          </a:p>
          <a:p>
            <a:pPr lvl="1"/>
            <a:r>
              <a:rPr lang="en-US" altLang="ko-KR" dirty="0"/>
              <a:t>return</a:t>
            </a:r>
            <a:r>
              <a:rPr lang="ko-KR" altLang="en-US" dirty="0"/>
              <a:t>문은 함수 호출의 실행을 종료하고 </a:t>
            </a:r>
            <a:endParaRPr lang="en-US" altLang="ko-KR" dirty="0"/>
          </a:p>
          <a:p>
            <a:pPr lvl="2"/>
            <a:r>
              <a:rPr lang="ko-KR" altLang="en-US" dirty="0"/>
              <a:t>결과 즉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(return) </a:t>
            </a:r>
            <a:r>
              <a:rPr lang="ko-KR" altLang="en-US" dirty="0"/>
              <a:t>키워드 다음에 오는 표현의 값을 호출 한 곳으로 </a:t>
            </a:r>
            <a:r>
              <a:rPr lang="en-US" altLang="ko-KR" dirty="0"/>
              <a:t>“</a:t>
            </a:r>
            <a:r>
              <a:rPr lang="ko-KR" altLang="en-US" dirty="0"/>
              <a:t>반환</a:t>
            </a:r>
            <a:r>
              <a:rPr lang="en-US" altLang="ko-KR" dirty="0"/>
              <a:t>” </a:t>
            </a:r>
            <a:r>
              <a:rPr lang="ko-KR" altLang="en-US" dirty="0"/>
              <a:t>한다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ko-KR" altLang="en-US" dirty="0" err="1"/>
              <a:t>반환문에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문이 없다면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제어 흐름이 함수 바디의 끝에 도착했을 때 함수가 종료된다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return</a:t>
            </a:r>
            <a:r>
              <a:rPr lang="ko-KR" altLang="en-US" dirty="0">
                <a:solidFill>
                  <a:srgbClr val="C00000"/>
                </a:solidFill>
              </a:rPr>
              <a:t>되는 값이 여러 개인 경우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그 값은 </a:t>
            </a:r>
            <a:r>
              <a:rPr lang="en-US" altLang="ko-KR" dirty="0">
                <a:solidFill>
                  <a:srgbClr val="C00000"/>
                </a:solidFill>
              </a:rPr>
              <a:t>tuple </a:t>
            </a:r>
            <a:r>
              <a:rPr lang="ko-KR" altLang="en-US" dirty="0">
                <a:solidFill>
                  <a:srgbClr val="C00000"/>
                </a:solidFill>
              </a:rPr>
              <a:t>형식으로 전달된다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804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2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611748"/>
            <a:ext cx="5881569" cy="23962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674" y="1787895"/>
            <a:ext cx="5647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fahrenheit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celsius</a:t>
            </a:r>
            <a:r>
              <a:rPr lang="en-US" altLang="ko-KR" sz="1600" dirty="0">
                <a:latin typeface="+mn-lt"/>
              </a:rPr>
              <a:t>) :</a:t>
            </a:r>
          </a:p>
          <a:p>
            <a:r>
              <a:rPr lang="en-US" altLang="ko-KR" sz="1600" dirty="0">
                <a:latin typeface="+mn-lt"/>
              </a:rPr>
              <a:t>    # returns the temperature in degrees Fahrenheit 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return (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celsius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* 9 / 5) + 32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for t in [22.6, 25.8, -10, 0.0] :</a:t>
            </a:r>
          </a:p>
          <a:p>
            <a:r>
              <a:rPr lang="de-DE" altLang="ko-KR" sz="1600" dirty="0">
                <a:latin typeface="+mn-lt"/>
              </a:rPr>
              <a:t>    print("celcius = ",t, "farenheit = ", fahrenheit(t))</a:t>
            </a:r>
            <a:endParaRPr lang="en-US" altLang="ko-KR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34" y="3749905"/>
            <a:ext cx="4673666" cy="181390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137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3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6067" y="1891429"/>
            <a:ext cx="5759369" cy="412106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1292" y="2103692"/>
            <a:ext cx="6278863" cy="31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bubble(li):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list_length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(li)</a:t>
            </a:r>
          </a:p>
          <a:p>
            <a:r>
              <a:rPr lang="en-US" altLang="ko-KR" sz="1600" dirty="0">
                <a:latin typeface="+mn-lt"/>
              </a:rPr>
              <a:t>    for I in range(list_length-1):</a:t>
            </a:r>
          </a:p>
          <a:p>
            <a:r>
              <a:rPr lang="en-US" altLang="ko-KR" sz="1600" dirty="0">
                <a:latin typeface="+mn-lt"/>
              </a:rPr>
              <a:t>        for j in range(list_length-1-i):</a:t>
            </a:r>
          </a:p>
          <a:p>
            <a:r>
              <a:rPr lang="en-US" altLang="ko-KR" sz="1600" dirty="0">
                <a:latin typeface="+mn-lt"/>
              </a:rPr>
              <a:t>            if li[j] &gt; li[j+1]:</a:t>
            </a:r>
          </a:p>
          <a:p>
            <a:r>
              <a:rPr lang="en-US" altLang="ko-KR" sz="1600" dirty="0">
                <a:latin typeface="+mn-lt"/>
              </a:rPr>
              <a:t>                li[j], li[j+1] = li[j+1], li[j]</a:t>
            </a:r>
          </a:p>
          <a:p>
            <a:r>
              <a:rPr lang="en-US" altLang="ko-KR" sz="1600" dirty="0">
                <a:latin typeface="+mn-lt"/>
              </a:rPr>
              <a:t>    return li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li = [2, 3, 1, 4]</a:t>
            </a:r>
          </a:p>
          <a:p>
            <a:r>
              <a:rPr lang="en-US" altLang="ko-KR" sz="1600" dirty="0" err="1">
                <a:latin typeface="+mn-lt"/>
              </a:rPr>
              <a:t>new_li</a:t>
            </a:r>
            <a:r>
              <a:rPr lang="en-US" altLang="ko-KR" sz="1600" dirty="0">
                <a:latin typeface="+mn-lt"/>
              </a:rPr>
              <a:t> = bubble(li)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new_li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109B5-8B26-E64C-A667-E06CE887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73" y="4071741"/>
            <a:ext cx="2802700" cy="700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213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4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6067" y="1559055"/>
            <a:ext cx="7607890" cy="475406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0943" y="1610167"/>
            <a:ext cx="6278863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# define function </a:t>
            </a:r>
            <a:r>
              <a:rPr lang="en-US" altLang="ko-KR" sz="1800" dirty="0" err="1">
                <a:latin typeface="+mn-lt"/>
              </a:rPr>
              <a:t>plus_list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 err="1">
                <a:latin typeface="+mn-lt"/>
              </a:rPr>
              <a:t>listname</a:t>
            </a:r>
            <a:r>
              <a:rPr lang="en-US" altLang="ko-KR" sz="1800" dirty="0">
                <a:latin typeface="+mn-lt"/>
              </a:rPr>
              <a:t> )</a:t>
            </a:r>
          </a:p>
          <a:p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plus_list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 err="1">
                <a:latin typeface="+mn-lt"/>
              </a:rPr>
              <a:t>listname</a:t>
            </a:r>
            <a:r>
              <a:rPr lang="en-US" altLang="ko-KR" sz="1800" dirty="0">
                <a:latin typeface="+mn-lt"/>
              </a:rPr>
              <a:t> ) :</a:t>
            </a:r>
          </a:p>
          <a:p>
            <a:r>
              <a:rPr lang="en-US" altLang="ko-KR" sz="1800" dirty="0">
                <a:latin typeface="+mn-lt"/>
              </a:rPr>
              <a:t>        sum = 0</a:t>
            </a:r>
          </a:p>
          <a:p>
            <a:r>
              <a:rPr lang="en-US" altLang="ko-KR" sz="1800" dirty="0">
                <a:latin typeface="+mn-lt"/>
              </a:rPr>
              <a:t>        for 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 in </a:t>
            </a:r>
            <a:r>
              <a:rPr lang="en-US" altLang="ko-KR" sz="1800" dirty="0" err="1">
                <a:latin typeface="+mn-lt"/>
              </a:rPr>
              <a:t>listname</a:t>
            </a:r>
            <a:r>
              <a:rPr lang="en-US" altLang="ko-KR" sz="1800" dirty="0">
                <a:latin typeface="+mn-lt"/>
              </a:rPr>
              <a:t> :</a:t>
            </a:r>
          </a:p>
          <a:p>
            <a:r>
              <a:rPr lang="en-US" altLang="ko-KR" sz="1800" dirty="0">
                <a:latin typeface="+mn-lt"/>
              </a:rPr>
              <a:t>            sum = </a:t>
            </a:r>
            <a:r>
              <a:rPr lang="en-US" altLang="ko-KR" sz="1800" dirty="0" err="1">
                <a:latin typeface="+mn-lt"/>
              </a:rPr>
              <a:t>sum+i</a:t>
            </a:r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        print (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, sum)</a:t>
            </a:r>
          </a:p>
          <a:p>
            <a:r>
              <a:rPr lang="en-US" altLang="ko-KR" sz="1800" dirty="0">
                <a:solidFill>
                  <a:srgbClr val="FFC000"/>
                </a:solidFill>
                <a:latin typeface="+mn-lt"/>
              </a:rPr>
              <a:t>        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return sum, </a:t>
            </a:r>
            <a:r>
              <a:rPr lang="en-US" altLang="ko-KR" sz="1800" dirty="0" err="1">
                <a:solidFill>
                  <a:srgbClr val="FF0000"/>
                </a:solidFill>
                <a:latin typeface="+mn-lt"/>
              </a:rPr>
              <a:t>listname</a:t>
            </a:r>
            <a:endParaRPr lang="en-US" altLang="ko-KR" sz="1800" dirty="0">
              <a:solidFill>
                <a:srgbClr val="FF0000"/>
              </a:solidFill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/>
              <a:t>num_list</a:t>
            </a:r>
            <a:r>
              <a:rPr lang="en-US" altLang="ko-KR" sz="1800" dirty="0"/>
              <a:t>=[1,3,5,7,9]</a:t>
            </a:r>
          </a:p>
          <a:p>
            <a:r>
              <a:rPr lang="en-US" altLang="ko-KR" sz="1800" dirty="0" err="1">
                <a:latin typeface="+mn-lt"/>
              </a:rPr>
              <a:t>pl</a:t>
            </a:r>
            <a:r>
              <a:rPr lang="en-US" altLang="ko-KR" sz="1800" dirty="0">
                <a:latin typeface="+mn-lt"/>
              </a:rPr>
              <a:t>=</a:t>
            </a:r>
            <a:r>
              <a:rPr lang="en-US" altLang="ko-KR" sz="1800" dirty="0" err="1">
                <a:latin typeface="+mn-lt"/>
              </a:rPr>
              <a:t>plus_list</a:t>
            </a:r>
            <a:r>
              <a:rPr lang="en-US" altLang="ko-KR" sz="1800" dirty="0">
                <a:latin typeface="+mn-lt"/>
              </a:rPr>
              <a:t>(</a:t>
            </a:r>
            <a:r>
              <a:rPr lang="en-US" altLang="ko-KR" sz="1800" dirty="0" err="1">
                <a:latin typeface="+mn-lt"/>
              </a:rPr>
              <a:t>num_list</a:t>
            </a:r>
            <a:r>
              <a:rPr lang="en-US" altLang="ko-KR" sz="1800" dirty="0">
                <a:latin typeface="+mn-lt"/>
              </a:rPr>
              <a:t>)     #function call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print("return value of </a:t>
            </a:r>
            <a:r>
              <a:rPr lang="en-US" altLang="ko-KR" sz="1800" dirty="0" err="1">
                <a:latin typeface="+mn-lt"/>
              </a:rPr>
              <a:t>funtion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plus_list</a:t>
            </a:r>
            <a:r>
              <a:rPr lang="en-US" altLang="ko-KR" sz="1800" dirty="0">
                <a:latin typeface="+mn-lt"/>
              </a:rPr>
              <a:t>([1,3,5,7,9]) = ", </a:t>
            </a:r>
            <a:r>
              <a:rPr lang="en-US" altLang="ko-KR" sz="1800" dirty="0" err="1">
                <a:latin typeface="+mn-lt"/>
              </a:rPr>
              <a:t>pl</a:t>
            </a:r>
            <a:r>
              <a:rPr lang="en-US" altLang="ko-KR" sz="1800" dirty="0">
                <a:latin typeface="+mn-lt"/>
              </a:rPr>
              <a:t>)</a:t>
            </a:r>
          </a:p>
          <a:p>
            <a:r>
              <a:rPr lang="en-US" altLang="ko-KR" sz="1800" dirty="0">
                <a:latin typeface="+mn-lt"/>
              </a:rPr>
              <a:t> </a:t>
            </a:r>
          </a:p>
          <a:p>
            <a:endParaRPr lang="en-US" altLang="ko-KR" sz="18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703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5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6067" y="1559055"/>
            <a:ext cx="7705167" cy="47415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6095" y="1765428"/>
            <a:ext cx="6278863" cy="392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def </a:t>
            </a:r>
            <a:r>
              <a:rPr lang="en-US" altLang="ko-KR" sz="1800" dirty="0" err="1">
                <a:latin typeface="+mn-lt"/>
              </a:rPr>
              <a:t>listFunction</a:t>
            </a:r>
            <a:r>
              <a:rPr lang="en-US" altLang="ko-KR" sz="1800" dirty="0">
                <a:latin typeface="+mn-lt"/>
              </a:rPr>
              <a:t>(li):</a:t>
            </a:r>
          </a:p>
          <a:p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sum_li</a:t>
            </a:r>
            <a:r>
              <a:rPr lang="en-US" altLang="ko-KR" sz="1800" dirty="0">
                <a:latin typeface="+mn-lt"/>
              </a:rPr>
              <a:t> = 0</a:t>
            </a:r>
          </a:p>
          <a:p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list_length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len</a:t>
            </a:r>
            <a:r>
              <a:rPr lang="en-US" altLang="ko-KR" sz="1800" dirty="0">
                <a:latin typeface="+mn-lt"/>
              </a:rPr>
              <a:t>(li)</a:t>
            </a:r>
          </a:p>
          <a:p>
            <a:r>
              <a:rPr lang="en-US" altLang="ko-KR" sz="1800" dirty="0">
                <a:latin typeface="+mn-lt"/>
              </a:rPr>
              <a:t>    </a:t>
            </a:r>
          </a:p>
          <a:p>
            <a:r>
              <a:rPr lang="en-US" altLang="ko-KR" sz="1800" dirty="0">
                <a:latin typeface="+mn-lt"/>
              </a:rPr>
              <a:t>    for 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 in range(</a:t>
            </a:r>
            <a:r>
              <a:rPr lang="en-US" altLang="ko-KR" sz="1800" dirty="0" err="1">
                <a:latin typeface="+mn-lt"/>
              </a:rPr>
              <a:t>list_length</a:t>
            </a:r>
            <a:r>
              <a:rPr lang="en-US" altLang="ko-KR" sz="1800" dirty="0">
                <a:latin typeface="+mn-lt"/>
              </a:rPr>
              <a:t>):</a:t>
            </a:r>
          </a:p>
          <a:p>
            <a:r>
              <a:rPr lang="en-US" altLang="ko-KR" sz="1800" dirty="0">
                <a:latin typeface="+mn-lt"/>
              </a:rPr>
              <a:t>        </a:t>
            </a:r>
            <a:r>
              <a:rPr lang="en-US" altLang="ko-KR" sz="1800" dirty="0" err="1">
                <a:latin typeface="+mn-lt"/>
              </a:rPr>
              <a:t>sum_li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sum_li+li</a:t>
            </a:r>
            <a:r>
              <a:rPr lang="en-US" altLang="ko-KR" sz="1800" dirty="0">
                <a:latin typeface="+mn-lt"/>
              </a:rPr>
              <a:t>[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]</a:t>
            </a:r>
          </a:p>
          <a:p>
            <a:r>
              <a:rPr lang="en-US" altLang="ko-KR" sz="1800" dirty="0">
                <a:latin typeface="+mn-lt"/>
              </a:rPr>
              <a:t>        </a:t>
            </a:r>
          </a:p>
          <a:p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li.sort</a:t>
            </a:r>
            <a:r>
              <a:rPr lang="en-US" altLang="ko-KR" sz="1800" dirty="0">
                <a:latin typeface="+mn-lt"/>
              </a:rPr>
              <a:t>(reverse=True)</a:t>
            </a:r>
          </a:p>
          <a:p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return li, </a:t>
            </a:r>
            <a:r>
              <a:rPr lang="en-US" altLang="ko-KR" sz="1800" dirty="0" err="1">
                <a:solidFill>
                  <a:srgbClr val="FF0000"/>
                </a:solidFill>
                <a:latin typeface="+mn-lt"/>
              </a:rPr>
              <a:t>sum_li</a:t>
            </a:r>
            <a:endParaRPr lang="en-US" altLang="ko-KR" sz="1800" dirty="0">
              <a:solidFill>
                <a:srgbClr val="FF0000"/>
              </a:solidFill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li = [5,2,3,9]</a:t>
            </a:r>
          </a:p>
          <a:p>
            <a:r>
              <a:rPr lang="en-US" altLang="ko-KR" sz="1800" dirty="0" err="1">
                <a:solidFill>
                  <a:srgbClr val="FF0000"/>
                </a:solidFill>
                <a:latin typeface="+mn-lt"/>
              </a:rPr>
              <a:t>new_li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latin typeface="+mn-lt"/>
              </a:rPr>
              <a:t>sum_li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= </a:t>
            </a:r>
            <a:r>
              <a:rPr lang="en-US" altLang="ko-KR" sz="1800" dirty="0" err="1">
                <a:latin typeface="+mn-lt"/>
              </a:rPr>
              <a:t>listFunction</a:t>
            </a:r>
            <a:r>
              <a:rPr lang="en-US" altLang="ko-KR" sz="1800" dirty="0">
                <a:latin typeface="+mn-lt"/>
              </a:rPr>
              <a:t>(li)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print("</a:t>
            </a:r>
            <a:r>
              <a:rPr lang="ko-KR" altLang="en-US" sz="1800" dirty="0">
                <a:latin typeface="+mn-lt"/>
              </a:rPr>
              <a:t>리스트의 합은 </a:t>
            </a:r>
            <a:r>
              <a:rPr lang="en-US" altLang="ko-KR" sz="1800" dirty="0">
                <a:latin typeface="+mn-lt"/>
              </a:rPr>
              <a:t>",</a:t>
            </a:r>
            <a:r>
              <a:rPr lang="en-US" altLang="ko-KR" sz="1800" dirty="0" err="1">
                <a:latin typeface="+mn-lt"/>
              </a:rPr>
              <a:t>sum_li</a:t>
            </a:r>
            <a:r>
              <a:rPr lang="en-US" altLang="ko-KR" sz="1800" dirty="0">
                <a:latin typeface="+mn-lt"/>
              </a:rPr>
              <a:t>,", </a:t>
            </a:r>
            <a:r>
              <a:rPr lang="ko-KR" altLang="en-US" sz="1800" dirty="0">
                <a:latin typeface="+mn-lt"/>
              </a:rPr>
              <a:t>거꾸로 된 리스트는</a:t>
            </a:r>
            <a:r>
              <a:rPr lang="en-US" altLang="ko-KR" sz="1800" dirty="0">
                <a:latin typeface="+mn-lt"/>
              </a:rPr>
              <a:t>",</a:t>
            </a:r>
            <a:r>
              <a:rPr lang="en-US" altLang="ko-KR" sz="1800" dirty="0" err="1">
                <a:latin typeface="+mn-lt"/>
              </a:rPr>
              <a:t>new_li</a:t>
            </a:r>
            <a:r>
              <a:rPr lang="en-US" altLang="ko-KR" sz="1800" dirty="0">
                <a:latin typeface="+mn-lt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99D0E-7FC5-2249-A70D-D01252110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70" y="5844448"/>
            <a:ext cx="5967897" cy="4561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28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정의하여</a:t>
            </a:r>
            <a:endParaRPr lang="en-US" altLang="ko-KR" dirty="0"/>
          </a:p>
          <a:p>
            <a:r>
              <a:rPr lang="ko-KR" altLang="en-US" dirty="0" err="1"/>
              <a:t>파라미터</a:t>
            </a:r>
            <a:r>
              <a:rPr lang="ko-KR" altLang="en-US" dirty="0"/>
              <a:t> 문자열에서</a:t>
            </a:r>
            <a:r>
              <a:rPr lang="en-US" altLang="ko-KR" dirty="0"/>
              <a:t>, </a:t>
            </a:r>
            <a:r>
              <a:rPr lang="ko-KR" altLang="en-US" dirty="0"/>
              <a:t>모음인 문자들만 합하여 만든</a:t>
            </a:r>
            <a:r>
              <a:rPr lang="en-US" altLang="ko-KR" dirty="0"/>
              <a:t> </a:t>
            </a:r>
            <a:r>
              <a:rPr lang="ko-KR" altLang="en-US" dirty="0"/>
              <a:t>문자열을 </a:t>
            </a:r>
            <a:r>
              <a:rPr lang="ko-KR" altLang="en-US" dirty="0" err="1"/>
              <a:t>리턴한다</a:t>
            </a:r>
            <a:endParaRPr lang="en-US" altLang="ko-KR" dirty="0"/>
          </a:p>
          <a:p>
            <a:r>
              <a:rPr lang="ko-KR" altLang="en-US" dirty="0"/>
              <a:t>문자열을 </a:t>
            </a:r>
            <a:r>
              <a:rPr lang="en-US" altLang="ko-KR" dirty="0"/>
              <a:t>2</a:t>
            </a:r>
            <a:r>
              <a:rPr lang="ko-KR" altLang="en-US" dirty="0"/>
              <a:t>번 입력 받아서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각각의 문자열을 </a:t>
            </a:r>
            <a:r>
              <a:rPr lang="ko-KR" altLang="en-US" dirty="0" err="1"/>
              <a:t>파라미터로</a:t>
            </a:r>
            <a:r>
              <a:rPr lang="ko-KR" altLang="en-US" dirty="0"/>
              <a:t> 함수를 호출하고</a:t>
            </a:r>
            <a:endParaRPr lang="en-US" altLang="ko-KR" dirty="0"/>
          </a:p>
          <a:p>
            <a:r>
              <a:rPr lang="ko-KR" altLang="en-US" dirty="0"/>
              <a:t>그 결과를 합하여 출력한다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49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60F439E-5788-B04F-8BC4-30B7D15D1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7" y="1853248"/>
            <a:ext cx="6911763" cy="443313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C1C38-6070-9E49-836F-899E45BBA9A5}"/>
              </a:ext>
            </a:extLst>
          </p:cNvPr>
          <p:cNvSpPr txBox="1"/>
          <p:nvPr/>
        </p:nvSpPr>
        <p:spPr>
          <a:xfrm>
            <a:off x="776112" y="1571894"/>
            <a:ext cx="7696343" cy="392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br>
              <a:rPr lang="en-US" altLang="ko-KR" sz="1800" dirty="0">
                <a:latin typeface="+mn-lt"/>
              </a:rPr>
            </a:br>
            <a:br>
              <a:rPr lang="en-US" altLang="ko-KR" sz="1800" dirty="0">
                <a:latin typeface="+mn-lt"/>
              </a:rPr>
            </a:br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vowel(s):</a:t>
            </a:r>
          </a:p>
          <a:p>
            <a:r>
              <a:rPr lang="en-US" altLang="ko-KR" sz="1800" dirty="0">
                <a:latin typeface="+mn-lt"/>
              </a:rPr>
              <a:t>  re=''</a:t>
            </a:r>
          </a:p>
          <a:p>
            <a:r>
              <a:rPr lang="en-US" altLang="ko-KR" sz="1800" dirty="0">
                <a:latin typeface="+mn-lt"/>
              </a:rPr>
              <a:t>  for </a:t>
            </a:r>
            <a:r>
              <a:rPr lang="en-US" altLang="ko-KR" sz="1800" dirty="0" err="1">
                <a:latin typeface="+mn-lt"/>
              </a:rPr>
              <a:t>ch</a:t>
            </a:r>
            <a:r>
              <a:rPr lang="en-US" altLang="ko-KR" sz="1800" dirty="0">
                <a:latin typeface="+mn-lt"/>
              </a:rPr>
              <a:t> in s:</a:t>
            </a:r>
          </a:p>
          <a:p>
            <a:r>
              <a:rPr lang="en-US" altLang="ko-KR" sz="1800" dirty="0">
                <a:latin typeface="+mn-lt"/>
              </a:rPr>
              <a:t>    if </a:t>
            </a:r>
            <a:r>
              <a:rPr lang="en-US" altLang="ko-KR" sz="1800" dirty="0" err="1">
                <a:latin typeface="+mn-lt"/>
              </a:rPr>
              <a:t>ch</a:t>
            </a:r>
            <a:r>
              <a:rPr lang="en-US" altLang="ko-KR" sz="1800" dirty="0">
                <a:latin typeface="+mn-lt"/>
              </a:rPr>
              <a:t> in '</a:t>
            </a:r>
            <a:r>
              <a:rPr lang="en-US" altLang="ko-KR" sz="1800" dirty="0" err="1">
                <a:latin typeface="+mn-lt"/>
              </a:rPr>
              <a:t>AEIOUaeiou</a:t>
            </a:r>
            <a:r>
              <a:rPr lang="en-US" altLang="ko-KR" sz="1800" dirty="0">
                <a:latin typeface="+mn-lt"/>
              </a:rPr>
              <a:t>':</a:t>
            </a:r>
          </a:p>
          <a:p>
            <a:r>
              <a:rPr lang="en-US" altLang="ko-KR" sz="1800" dirty="0">
                <a:latin typeface="+mn-lt"/>
              </a:rPr>
              <a:t>      re=</a:t>
            </a:r>
            <a:r>
              <a:rPr lang="en-US" altLang="ko-KR" sz="1800" dirty="0" err="1">
                <a:latin typeface="+mn-lt"/>
              </a:rPr>
              <a:t>re+ch</a:t>
            </a:r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  return re</a:t>
            </a:r>
          </a:p>
          <a:p>
            <a:r>
              <a:rPr lang="en-US" altLang="ko-KR" sz="1800" dirty="0">
                <a:latin typeface="+mn-lt"/>
              </a:rPr>
              <a:t>  </a:t>
            </a:r>
          </a:p>
          <a:p>
            <a:r>
              <a:rPr lang="en-US" altLang="ko-KR" sz="1800" dirty="0">
                <a:latin typeface="+mn-lt"/>
              </a:rPr>
              <a:t>result = ""</a:t>
            </a:r>
          </a:p>
          <a:p>
            <a:r>
              <a:rPr lang="en-US" altLang="ko-KR" sz="1800" dirty="0">
                <a:latin typeface="+mn-lt"/>
              </a:rPr>
              <a:t>s1 = input("</a:t>
            </a:r>
            <a:r>
              <a:rPr lang="ko-KR" altLang="en-US" sz="1800" dirty="0">
                <a:latin typeface="+mn-lt"/>
              </a:rPr>
              <a:t>첫번째 문자열을 </a:t>
            </a:r>
            <a:r>
              <a:rPr lang="ko-KR" altLang="en-US" sz="1800" dirty="0" err="1">
                <a:latin typeface="+mn-lt"/>
              </a:rPr>
              <a:t>입력하시오</a:t>
            </a:r>
            <a:r>
              <a:rPr lang="en-US" altLang="ko-KR" sz="1800" dirty="0">
                <a:latin typeface="+mn-lt"/>
              </a:rPr>
              <a:t>: ")</a:t>
            </a:r>
          </a:p>
          <a:p>
            <a:r>
              <a:rPr lang="en-US" altLang="ko-KR" sz="1800" dirty="0">
                <a:latin typeface="+mn-lt"/>
              </a:rPr>
              <a:t>s2 = input("</a:t>
            </a:r>
            <a:r>
              <a:rPr lang="ko-KR" altLang="en-US" sz="1800" dirty="0">
                <a:latin typeface="+mn-lt"/>
              </a:rPr>
              <a:t>두번째 문자열을 </a:t>
            </a:r>
            <a:r>
              <a:rPr lang="ko-KR" altLang="en-US" sz="1800" dirty="0" err="1">
                <a:latin typeface="+mn-lt"/>
              </a:rPr>
              <a:t>입력하시오</a:t>
            </a:r>
            <a:r>
              <a:rPr lang="en-US" altLang="ko-KR" sz="1800" dirty="0">
                <a:latin typeface="+mn-lt"/>
              </a:rPr>
              <a:t>: ")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result = vowel(s1) + vowel(s2)</a:t>
            </a:r>
          </a:p>
          <a:p>
            <a:r>
              <a:rPr lang="en-US" altLang="ko-KR" sz="1800" dirty="0">
                <a:latin typeface="+mn-lt"/>
              </a:rPr>
              <a:t>print(result)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642" y="4966013"/>
            <a:ext cx="3253637" cy="122377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6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57753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42324" y="1833106"/>
            <a:ext cx="608477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float()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실수 형으로 변환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float(3)</a:t>
            </a:r>
          </a:p>
          <a:p>
            <a:r>
              <a:rPr lang="en-US" altLang="ko-KR" sz="1600" dirty="0">
                <a:latin typeface="+mn-lt"/>
              </a:rPr>
              <a:t>3.0</a:t>
            </a:r>
          </a:p>
          <a:p>
            <a:r>
              <a:rPr lang="en-US" altLang="ko-KR" sz="1600" dirty="0">
                <a:latin typeface="+mn-lt"/>
              </a:rPr>
              <a:t>&gt;&gt;&gt; float(10)</a:t>
            </a:r>
          </a:p>
          <a:p>
            <a:r>
              <a:rPr lang="en-US" altLang="ko-KR" sz="1600" dirty="0">
                <a:latin typeface="+mn-lt"/>
              </a:rPr>
              <a:t>10.0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format()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주어진 서식에 맞춰 값을 문자열로 변환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print("I want {0} </a:t>
            </a:r>
            <a:r>
              <a:rPr lang="en-US" altLang="ko-KR" sz="1600" dirty="0" err="1">
                <a:latin typeface="+mn-lt"/>
              </a:rPr>
              <a:t>apples".format</a:t>
            </a:r>
            <a:r>
              <a:rPr lang="en-US" altLang="ko-KR" sz="1600" dirty="0">
                <a:latin typeface="+mn-lt"/>
              </a:rPr>
              <a:t>(3))</a:t>
            </a:r>
          </a:p>
          <a:p>
            <a:r>
              <a:rPr lang="en-US" altLang="ko-KR" sz="1600" dirty="0">
                <a:latin typeface="+mn-lt"/>
              </a:rPr>
              <a:t>I want 3 apples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87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정의하여</a:t>
            </a:r>
            <a:endParaRPr lang="en-US" altLang="ko-KR" dirty="0"/>
          </a:p>
          <a:p>
            <a:r>
              <a:rPr lang="ko-KR" altLang="en-US" dirty="0" err="1"/>
              <a:t>파라미터</a:t>
            </a:r>
            <a:r>
              <a:rPr lang="ko-KR" altLang="en-US" dirty="0"/>
              <a:t> 문자열의 모음의 숫자와 자음의 숫자를  </a:t>
            </a:r>
            <a:r>
              <a:rPr lang="ko-KR" altLang="en-US" dirty="0" err="1"/>
              <a:t>리턴한다</a:t>
            </a:r>
            <a:endParaRPr lang="en-US" altLang="ko-KR" dirty="0"/>
          </a:p>
          <a:p>
            <a:r>
              <a:rPr lang="ko-KR" altLang="en-US" dirty="0"/>
              <a:t>문자열을 입력 받아서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입력 받은 문자열을 </a:t>
            </a:r>
            <a:r>
              <a:rPr lang="ko-KR" altLang="en-US" dirty="0" err="1"/>
              <a:t>파라미터로</a:t>
            </a:r>
            <a:r>
              <a:rPr lang="ko-KR" altLang="en-US" dirty="0"/>
              <a:t> 함수를 호출하고</a:t>
            </a:r>
            <a:endParaRPr lang="en-US" altLang="ko-KR" dirty="0"/>
          </a:p>
          <a:p>
            <a:r>
              <a:rPr lang="ko-KR" altLang="en-US" dirty="0"/>
              <a:t>그 결과를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579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60F439E-5788-B04F-8BC4-30B7D15D1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7" y="1853248"/>
            <a:ext cx="6911763" cy="443313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C1C38-6070-9E49-836F-899E45BBA9A5}"/>
              </a:ext>
            </a:extLst>
          </p:cNvPr>
          <p:cNvSpPr txBox="1"/>
          <p:nvPr/>
        </p:nvSpPr>
        <p:spPr>
          <a:xfrm>
            <a:off x="776112" y="1571894"/>
            <a:ext cx="7696343" cy="417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br>
              <a:rPr lang="en-US" altLang="ko-KR" sz="1800" dirty="0">
                <a:latin typeface="+mn-lt"/>
              </a:rPr>
            </a:br>
            <a:br>
              <a:rPr lang="en-US" altLang="ko-KR" sz="1800" dirty="0">
                <a:latin typeface="+mn-lt"/>
              </a:rPr>
            </a:br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v_count</a:t>
            </a:r>
            <a:r>
              <a:rPr lang="en-US" altLang="ko-KR" sz="1800" dirty="0">
                <a:latin typeface="+mn-lt"/>
              </a:rPr>
              <a:t>(s):</a:t>
            </a:r>
          </a:p>
          <a:p>
            <a:r>
              <a:rPr lang="en-US" altLang="ko-KR" sz="1800" dirty="0">
                <a:latin typeface="+mn-lt"/>
              </a:rPr>
              <a:t>  </a:t>
            </a:r>
            <a:r>
              <a:rPr lang="en-US" altLang="ko-KR" sz="1800" dirty="0" err="1">
                <a:latin typeface="+mn-lt"/>
              </a:rPr>
              <a:t>vcount</a:t>
            </a:r>
            <a:r>
              <a:rPr lang="en-US" altLang="ko-KR" sz="1800" dirty="0">
                <a:latin typeface="+mn-lt"/>
              </a:rPr>
              <a:t>=0</a:t>
            </a:r>
          </a:p>
          <a:p>
            <a:r>
              <a:rPr lang="en-US" altLang="ko-KR" sz="1800" dirty="0">
                <a:latin typeface="+mn-lt"/>
              </a:rPr>
              <a:t>  </a:t>
            </a:r>
            <a:r>
              <a:rPr lang="en-US" altLang="ko-KR" sz="1800" dirty="0" err="1">
                <a:latin typeface="+mn-lt"/>
              </a:rPr>
              <a:t>nvcount</a:t>
            </a:r>
            <a:r>
              <a:rPr lang="en-US" altLang="ko-KR" sz="1800" dirty="0">
                <a:latin typeface="+mn-lt"/>
              </a:rPr>
              <a:t>=0</a:t>
            </a:r>
          </a:p>
          <a:p>
            <a:r>
              <a:rPr lang="en-US" altLang="ko-KR" sz="1800" dirty="0">
                <a:latin typeface="+mn-lt"/>
              </a:rPr>
              <a:t>  for </a:t>
            </a:r>
            <a:r>
              <a:rPr lang="en-US" altLang="ko-KR" sz="1800" dirty="0" err="1">
                <a:latin typeface="+mn-lt"/>
              </a:rPr>
              <a:t>ch</a:t>
            </a:r>
            <a:r>
              <a:rPr lang="en-US" altLang="ko-KR" sz="1800" dirty="0">
                <a:latin typeface="+mn-lt"/>
              </a:rPr>
              <a:t> in s:</a:t>
            </a:r>
          </a:p>
          <a:p>
            <a:r>
              <a:rPr lang="en-US" altLang="ko-KR" sz="1800" dirty="0">
                <a:latin typeface="+mn-lt"/>
              </a:rPr>
              <a:t>    if </a:t>
            </a:r>
            <a:r>
              <a:rPr lang="en-US" altLang="ko-KR" sz="1800" dirty="0" err="1">
                <a:latin typeface="+mn-lt"/>
              </a:rPr>
              <a:t>ch</a:t>
            </a:r>
            <a:r>
              <a:rPr lang="en-US" altLang="ko-KR" sz="1800" dirty="0">
                <a:latin typeface="+mn-lt"/>
              </a:rPr>
              <a:t> in '</a:t>
            </a:r>
            <a:r>
              <a:rPr lang="en-US" altLang="ko-KR" sz="1800" dirty="0" err="1">
                <a:latin typeface="+mn-lt"/>
              </a:rPr>
              <a:t>AEIOUaeiou</a:t>
            </a:r>
            <a:r>
              <a:rPr lang="en-US" altLang="ko-KR" sz="1800" dirty="0">
                <a:latin typeface="+mn-lt"/>
              </a:rPr>
              <a:t>':</a:t>
            </a:r>
          </a:p>
          <a:p>
            <a:r>
              <a:rPr lang="en-US" altLang="ko-KR" sz="1800" dirty="0">
                <a:latin typeface="+mn-lt"/>
              </a:rPr>
              <a:t>      </a:t>
            </a:r>
            <a:r>
              <a:rPr lang="en-US" altLang="ko-KR" sz="1800" dirty="0" err="1">
                <a:latin typeface="+mn-lt"/>
              </a:rPr>
              <a:t>vcount</a:t>
            </a:r>
            <a:r>
              <a:rPr lang="en-US" altLang="ko-KR" sz="1800" dirty="0">
                <a:latin typeface="+mn-lt"/>
              </a:rPr>
              <a:t> += 1</a:t>
            </a:r>
          </a:p>
          <a:p>
            <a:r>
              <a:rPr lang="en-US" altLang="ko-KR" sz="1800" dirty="0">
                <a:latin typeface="+mn-lt"/>
              </a:rPr>
              <a:t>    else:</a:t>
            </a:r>
          </a:p>
          <a:p>
            <a:r>
              <a:rPr lang="en-US" altLang="ko-KR" sz="1800" dirty="0">
                <a:latin typeface="+mn-lt"/>
              </a:rPr>
              <a:t>      </a:t>
            </a:r>
            <a:r>
              <a:rPr lang="en-US" altLang="ko-KR" sz="1800" dirty="0" err="1">
                <a:latin typeface="+mn-lt"/>
              </a:rPr>
              <a:t>nvcount</a:t>
            </a:r>
            <a:r>
              <a:rPr lang="en-US" altLang="ko-KR" sz="1800" dirty="0">
                <a:latin typeface="+mn-lt"/>
              </a:rPr>
              <a:t> += 1</a:t>
            </a:r>
          </a:p>
          <a:p>
            <a:r>
              <a:rPr lang="en-US" altLang="ko-KR" sz="1800" dirty="0">
                <a:latin typeface="+mn-lt"/>
              </a:rPr>
              <a:t>  return </a:t>
            </a:r>
            <a:r>
              <a:rPr lang="en-US" altLang="ko-KR" sz="1800" dirty="0" err="1">
                <a:latin typeface="+mn-lt"/>
              </a:rPr>
              <a:t>vcount</a:t>
            </a:r>
            <a:r>
              <a:rPr lang="en-US" altLang="ko-KR" sz="1800" dirty="0">
                <a:latin typeface="+mn-lt"/>
              </a:rPr>
              <a:t>, </a:t>
            </a:r>
            <a:r>
              <a:rPr lang="en-US" altLang="ko-KR" sz="1800" dirty="0" err="1">
                <a:latin typeface="+mn-lt"/>
              </a:rPr>
              <a:t>nvcount</a:t>
            </a:r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  </a:t>
            </a:r>
          </a:p>
          <a:p>
            <a:r>
              <a:rPr lang="en-US" altLang="ko-KR" sz="1800" dirty="0">
                <a:latin typeface="+mn-lt"/>
              </a:rPr>
              <a:t>s1 = input("</a:t>
            </a:r>
            <a:r>
              <a:rPr lang="ko-KR" altLang="en-US" sz="1800" dirty="0">
                <a:latin typeface="+mn-lt"/>
              </a:rPr>
              <a:t>문자열을 </a:t>
            </a:r>
            <a:r>
              <a:rPr lang="ko-KR" altLang="en-US" sz="1800" dirty="0" err="1">
                <a:latin typeface="+mn-lt"/>
              </a:rPr>
              <a:t>입력하시오</a:t>
            </a:r>
            <a:r>
              <a:rPr lang="en-US" altLang="ko-KR" sz="1800" dirty="0">
                <a:latin typeface="+mn-lt"/>
              </a:rPr>
              <a:t>: ")</a:t>
            </a:r>
          </a:p>
          <a:p>
            <a:r>
              <a:rPr lang="en-US" altLang="ko-KR" sz="1800" dirty="0">
                <a:latin typeface="+mn-lt"/>
              </a:rPr>
              <a:t>r = </a:t>
            </a:r>
            <a:r>
              <a:rPr lang="en-US" altLang="ko-KR" sz="1800" dirty="0" err="1">
                <a:latin typeface="+mn-lt"/>
              </a:rPr>
              <a:t>v_count</a:t>
            </a:r>
            <a:r>
              <a:rPr lang="en-US" altLang="ko-KR" sz="1800" dirty="0">
                <a:latin typeface="+mn-lt"/>
              </a:rPr>
              <a:t>(s1)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print(s1, r, "</a:t>
            </a:r>
            <a:r>
              <a:rPr lang="ko-KR" altLang="en-US" sz="1800" dirty="0" err="1">
                <a:latin typeface="+mn-lt"/>
              </a:rPr>
              <a:t>모음수</a:t>
            </a:r>
            <a:r>
              <a:rPr lang="en-US" altLang="ko-KR" sz="1800" dirty="0">
                <a:latin typeface="+mn-lt"/>
              </a:rPr>
              <a:t>= ", r[0], "</a:t>
            </a:r>
            <a:r>
              <a:rPr lang="ko-KR" altLang="en-US" sz="1800" dirty="0" err="1">
                <a:latin typeface="+mn-lt"/>
              </a:rPr>
              <a:t>자음수</a:t>
            </a:r>
            <a:r>
              <a:rPr lang="ko-KR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= ", r[1] 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68" y="3086611"/>
            <a:ext cx="4627639" cy="93091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256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리턴문</a:t>
            </a:r>
            <a:r>
              <a:rPr lang="ko-KR" altLang="en-US" dirty="0"/>
              <a:t> 다양하게 사용하기</a:t>
            </a:r>
            <a:endParaRPr lang="en-US" altLang="ko-KR" dirty="0"/>
          </a:p>
          <a:p>
            <a:r>
              <a:rPr lang="ko-KR" altLang="en-US" dirty="0"/>
              <a:t>여러 개 값을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튜플로</a:t>
            </a:r>
            <a:r>
              <a:rPr lang="ko-KR" altLang="en-US" dirty="0"/>
              <a:t> 만들어진다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DF729-AE86-F544-A9E0-4C0C07810F92}"/>
              </a:ext>
            </a:extLst>
          </p:cNvPr>
          <p:cNvSpPr txBox="1"/>
          <p:nvPr/>
        </p:nvSpPr>
        <p:spPr>
          <a:xfrm>
            <a:off x="1656567" y="3128468"/>
            <a:ext cx="499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return statement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103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리턴하는</a:t>
            </a:r>
            <a:r>
              <a:rPr lang="ko-KR" altLang="en-US" dirty="0"/>
              <a:t> 값이 여러 개인 경우에는</a:t>
            </a:r>
            <a:r>
              <a:rPr lang="en-US" altLang="ko-KR" dirty="0"/>
              <a:t>, </a:t>
            </a:r>
            <a:r>
              <a:rPr lang="ko-KR" altLang="en-US" dirty="0"/>
              <a:t>어떤 데이터형으로 </a:t>
            </a:r>
            <a:r>
              <a:rPr lang="ko-KR" altLang="en-US" dirty="0" err="1"/>
              <a:t>리턴되나요</a:t>
            </a:r>
            <a:r>
              <a:rPr lang="en-US" altLang="ko-KR" dirty="0"/>
              <a:t>? 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061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함수 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3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999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예제를 통해 원하는 함수를 기술하는 과정 익히기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871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66068" y="1559054"/>
            <a:ext cx="5976296" cy="470666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744" y="1738185"/>
            <a:ext cx="6033540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define sum(n1, n2, n3) function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sum(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, j, k) :</a:t>
            </a:r>
          </a:p>
          <a:p>
            <a:r>
              <a:rPr lang="en-US" altLang="ko-KR" sz="1600" dirty="0">
                <a:solidFill>
                  <a:srgbClr val="FF99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return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+ j+ k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for i in range(10) :</a:t>
            </a:r>
          </a:p>
          <a:p>
            <a:r>
              <a:rPr lang="de-DE" altLang="ko-KR" sz="1600" dirty="0">
                <a:latin typeface="+mn-lt"/>
              </a:rPr>
              <a:t>    print(i, " + " , i+1, " + " , i+3, " = ", </a:t>
            </a:r>
            <a:r>
              <a:rPr lang="de-DE" altLang="ko-KR" sz="1600" dirty="0">
                <a:solidFill>
                  <a:srgbClr val="FF6600"/>
                </a:solidFill>
                <a:latin typeface="+mn-lt"/>
              </a:rPr>
              <a:t>sum(i, i+1, i+3))</a:t>
            </a:r>
          </a:p>
          <a:p>
            <a:endParaRPr lang="de-DE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print(" = "  * 30)</a:t>
            </a:r>
          </a:p>
          <a:p>
            <a:endParaRPr lang="de-DE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a = int(input(" enter first integer = " ))</a:t>
            </a:r>
          </a:p>
          <a:p>
            <a:r>
              <a:rPr lang="de-DE" altLang="ko-KR" sz="1600" dirty="0">
                <a:latin typeface="+mn-lt"/>
              </a:rPr>
              <a:t>b = int(input(" enter second integer = " ))</a:t>
            </a:r>
            <a:endParaRPr lang="en-US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c = int(input(" enter third integer = " ))</a:t>
            </a:r>
          </a:p>
          <a:p>
            <a:r>
              <a:rPr lang="de-DE" altLang="ko-KR" sz="1600" dirty="0">
                <a:latin typeface="+mn-lt"/>
              </a:rPr>
              <a:t>print(a, " + " , b, " + " , c, " = ", </a:t>
            </a:r>
            <a:r>
              <a:rPr lang="de-DE" altLang="ko-KR" sz="1600" dirty="0">
                <a:solidFill>
                  <a:srgbClr val="FF6600"/>
                </a:solidFill>
                <a:latin typeface="+mn-lt"/>
              </a:rPr>
              <a:t>sum(a, b, c))</a:t>
            </a:r>
          </a:p>
          <a:p>
            <a:endParaRPr lang="de-DE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print(" = "  * 30)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96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14" y="313998"/>
            <a:ext cx="491347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750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38937" y="1533087"/>
            <a:ext cx="4812885" cy="51127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729849"/>
            <a:ext cx="4819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# define ex function ; exchange list element</a:t>
            </a: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exchange(</a:t>
            </a:r>
            <a:r>
              <a:rPr lang="en-US" altLang="ko-KR" dirty="0" err="1">
                <a:latin typeface="+mn-lt"/>
              </a:rPr>
              <a:t>listN,i,j</a:t>
            </a:r>
            <a:r>
              <a:rPr lang="en-US" altLang="ko-KR" dirty="0">
                <a:latin typeface="+mn-lt"/>
              </a:rPr>
              <a:t>) :</a:t>
            </a:r>
          </a:p>
          <a:p>
            <a:r>
              <a:rPr lang="en-US" altLang="ko-KR" dirty="0">
                <a:latin typeface="+mn-lt"/>
              </a:rPr>
              <a:t>    temp = </a:t>
            </a:r>
            <a:r>
              <a:rPr lang="en-US" altLang="ko-KR" dirty="0" err="1">
                <a:latin typeface="+mn-lt"/>
              </a:rPr>
              <a:t>listN</a:t>
            </a:r>
            <a:r>
              <a:rPr lang="en-US" altLang="ko-KR" dirty="0">
                <a:latin typeface="+mn-lt"/>
              </a:rPr>
              <a:t>[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]</a:t>
            </a:r>
          </a:p>
          <a:p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listN</a:t>
            </a:r>
            <a:r>
              <a:rPr lang="en-US" altLang="ko-KR" dirty="0">
                <a:latin typeface="+mn-lt"/>
              </a:rPr>
              <a:t>[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] = </a:t>
            </a:r>
            <a:r>
              <a:rPr lang="en-US" altLang="ko-KR" dirty="0" err="1">
                <a:latin typeface="+mn-lt"/>
              </a:rPr>
              <a:t>listN</a:t>
            </a:r>
            <a:r>
              <a:rPr lang="en-US" altLang="ko-KR" dirty="0">
                <a:latin typeface="+mn-lt"/>
              </a:rPr>
              <a:t>[j]</a:t>
            </a:r>
          </a:p>
          <a:p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listN</a:t>
            </a:r>
            <a:r>
              <a:rPr lang="en-US" altLang="ko-KR" dirty="0">
                <a:latin typeface="+mn-lt"/>
              </a:rPr>
              <a:t>[j] = temp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nums</a:t>
            </a:r>
            <a:r>
              <a:rPr lang="en-US" altLang="ko-KR" dirty="0">
                <a:latin typeface="+mn-lt"/>
              </a:rPr>
              <a:t>=[1,3,5,7,9,11]</a:t>
            </a:r>
          </a:p>
          <a:p>
            <a:r>
              <a:rPr lang="en-US" altLang="ko-KR" dirty="0" err="1">
                <a:latin typeface="+mn-lt"/>
              </a:rPr>
              <a:t>fr</a:t>
            </a:r>
            <a:r>
              <a:rPr lang="en-US" altLang="ko-KR" dirty="0">
                <a:latin typeface="+mn-lt"/>
              </a:rPr>
              <a:t>=['apple', 'banana', '</a:t>
            </a:r>
            <a:r>
              <a:rPr lang="en-US" altLang="ko-KR" dirty="0" err="1">
                <a:latin typeface="+mn-lt"/>
              </a:rPr>
              <a:t>bluberry</a:t>
            </a:r>
            <a:r>
              <a:rPr lang="en-US" altLang="ko-KR" dirty="0">
                <a:latin typeface="+mn-lt"/>
              </a:rPr>
              <a:t>', 'lemon', 'melon']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print("*"*50)</a:t>
            </a:r>
          </a:p>
          <a:p>
            <a:r>
              <a:rPr lang="en-US" altLang="ko-KR" dirty="0">
                <a:latin typeface="+mn-lt"/>
              </a:rPr>
              <a:t>print(</a:t>
            </a:r>
            <a:r>
              <a:rPr lang="en-US" altLang="ko-KR" dirty="0" err="1">
                <a:latin typeface="+mn-lt"/>
              </a:rPr>
              <a:t>nums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</a:t>
            </a:r>
            <a:r>
              <a:rPr lang="en-US" altLang="ko-KR" dirty="0" err="1">
                <a:latin typeface="+mn-lt"/>
              </a:rPr>
              <a:t>fr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rgbClr val="FF6600"/>
                </a:solidFill>
                <a:latin typeface="+mn-lt"/>
              </a:rPr>
              <a:t>exchange(nums,0,1)</a:t>
            </a:r>
          </a:p>
          <a:p>
            <a:r>
              <a:rPr lang="en-US" altLang="ko-KR" dirty="0">
                <a:solidFill>
                  <a:srgbClr val="FF6600"/>
                </a:solidFill>
                <a:latin typeface="+mn-lt"/>
              </a:rPr>
              <a:t>exchange(fr,0,1)</a:t>
            </a:r>
          </a:p>
          <a:p>
            <a:r>
              <a:rPr lang="en-US" altLang="ko-KR" dirty="0">
                <a:latin typeface="+mn-lt"/>
              </a:rPr>
              <a:t>print("exchange index 0,1 = ", </a:t>
            </a:r>
            <a:r>
              <a:rPr lang="en-US" altLang="ko-KR" dirty="0" err="1">
                <a:latin typeface="+mn-lt"/>
              </a:rPr>
              <a:t>nums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</a:t>
            </a:r>
            <a:r>
              <a:rPr lang="en-US" altLang="ko-KR" dirty="0" err="1">
                <a:latin typeface="+mn-lt"/>
              </a:rPr>
              <a:t>fr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# continue to..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47795" y="1445154"/>
            <a:ext cx="3210233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# ~~~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exchange(nums,1,4)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exchange(fr,1,4)</a:t>
            </a:r>
          </a:p>
          <a:p>
            <a:endParaRPr lang="en-US" altLang="ko-KR" sz="1400" dirty="0">
              <a:solidFill>
                <a:srgbClr val="C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print("exchange index 1,4 = ",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print(</a:t>
            </a:r>
            <a:r>
              <a:rPr lang="en-US" altLang="ko-KR" sz="1400" dirty="0" err="1">
                <a:ea typeface="맑은 고딕" panose="020B0503020000020004" pitchFamily="50" charset="-127"/>
              </a:rPr>
              <a:t>fr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print("*"*50)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186986" y="1527495"/>
            <a:ext cx="3793728" cy="27261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56" y="3994382"/>
            <a:ext cx="3922710" cy="200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996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660946D-7B13-664F-9ED2-8427BED3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8" y="1566987"/>
            <a:ext cx="4812885" cy="471845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2884D-A42D-5E42-8146-BF02572826FC}"/>
              </a:ext>
            </a:extLst>
          </p:cNvPr>
          <p:cNvSpPr txBox="1"/>
          <p:nvPr/>
        </p:nvSpPr>
        <p:spPr>
          <a:xfrm>
            <a:off x="951546" y="1853248"/>
            <a:ext cx="481914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def merge (</a:t>
            </a:r>
            <a:r>
              <a:rPr lang="en-US" altLang="ko-KR" dirty="0" err="1">
                <a:latin typeface="+mn-lt"/>
              </a:rPr>
              <a:t>a,b</a:t>
            </a:r>
            <a:r>
              <a:rPr lang="en-US" altLang="ko-KR" dirty="0">
                <a:latin typeface="+mn-lt"/>
              </a:rPr>
              <a:t>):</a:t>
            </a:r>
          </a:p>
          <a:p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new_list</a:t>
            </a:r>
            <a:r>
              <a:rPr lang="en-US" altLang="ko-KR" dirty="0">
                <a:latin typeface="+mn-lt"/>
              </a:rPr>
              <a:t> = []</a:t>
            </a:r>
          </a:p>
          <a:p>
            <a:r>
              <a:rPr lang="en-US" altLang="ko-KR" dirty="0">
                <a:latin typeface="+mn-lt"/>
              </a:rPr>
              <a:t>    for 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 in a: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new_list.append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    for j in b: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new_list.append</a:t>
            </a:r>
            <a:r>
              <a:rPr lang="en-US" altLang="ko-KR" dirty="0">
                <a:latin typeface="+mn-lt"/>
              </a:rPr>
              <a:t>(j)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    return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new_list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len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new_list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        </a:t>
            </a:r>
          </a:p>
          <a:p>
            <a:r>
              <a:rPr lang="en-US" altLang="ko-KR" dirty="0">
                <a:latin typeface="+mn-lt"/>
              </a:rPr>
              <a:t>a = ['</a:t>
            </a:r>
            <a:r>
              <a:rPr lang="en-US" altLang="ko-KR" dirty="0" err="1">
                <a:latin typeface="+mn-lt"/>
              </a:rPr>
              <a:t>handong</a:t>
            </a:r>
            <a:r>
              <a:rPr lang="en-US" altLang="ko-KR" dirty="0">
                <a:latin typeface="+mn-lt"/>
              </a:rPr>
              <a:t>','</a:t>
            </a:r>
            <a:r>
              <a:rPr lang="en-US" altLang="ko-KR" dirty="0" err="1">
                <a:latin typeface="+mn-lt"/>
              </a:rPr>
              <a:t>global','university</a:t>
            </a:r>
            <a:r>
              <a:rPr lang="en-US" altLang="ko-KR" dirty="0">
                <a:latin typeface="+mn-lt"/>
              </a:rPr>
              <a:t>']</a:t>
            </a:r>
          </a:p>
          <a:p>
            <a:r>
              <a:rPr lang="en-US" altLang="ko-KR" dirty="0">
                <a:latin typeface="+mn-lt"/>
              </a:rPr>
              <a:t>b= [3,8,1,5]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new_list</a:t>
            </a:r>
            <a:r>
              <a:rPr lang="en-US" altLang="ko-KR" dirty="0">
                <a:latin typeface="+mn-lt"/>
              </a:rPr>
              <a:t>, length = merge(</a:t>
            </a:r>
            <a:r>
              <a:rPr lang="en-US" altLang="ko-KR" dirty="0" err="1">
                <a:latin typeface="+mn-lt"/>
              </a:rPr>
              <a:t>a,b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두 리스트를 병합한 결과는 </a:t>
            </a:r>
            <a:r>
              <a:rPr lang="en-US" altLang="ko-KR" dirty="0">
                <a:latin typeface="+mn-lt"/>
              </a:rPr>
              <a:t>",</a:t>
            </a:r>
            <a:r>
              <a:rPr lang="en-US" altLang="ko-KR" dirty="0" err="1">
                <a:latin typeface="+mn-lt"/>
              </a:rPr>
              <a:t>new_list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print('</a:t>
            </a:r>
            <a:r>
              <a:rPr lang="ko-KR" altLang="en-US" dirty="0">
                <a:latin typeface="+mn-lt"/>
              </a:rPr>
              <a:t>리스트의 길이는</a:t>
            </a:r>
            <a:r>
              <a:rPr lang="en-US" altLang="ko-KR" dirty="0">
                <a:latin typeface="+mn-lt"/>
              </a:rPr>
              <a:t>',length)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F05C45-91A2-4346-97E9-3465EFC6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0" y="6063189"/>
            <a:ext cx="6032500" cy="4445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762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파라미터를</a:t>
            </a:r>
            <a:r>
              <a:rPr lang="ko-KR" altLang="en-US" dirty="0"/>
              <a:t> 지정한다</a:t>
            </a:r>
            <a:endParaRPr lang="en-US" altLang="ko-KR" dirty="0"/>
          </a:p>
          <a:p>
            <a:r>
              <a:rPr lang="ko-KR" altLang="en-US" dirty="0"/>
              <a:t>지정한 </a:t>
            </a:r>
            <a:r>
              <a:rPr lang="ko-KR" altLang="en-US" dirty="0" err="1"/>
              <a:t>파라미터</a:t>
            </a:r>
            <a:r>
              <a:rPr lang="ko-KR" altLang="en-US" dirty="0"/>
              <a:t> 두개의 곱과</a:t>
            </a:r>
            <a:r>
              <a:rPr lang="en-US" altLang="ko-KR" dirty="0"/>
              <a:t> </a:t>
            </a:r>
            <a:r>
              <a:rPr lang="ko-KR" altLang="en-US" dirty="0"/>
              <a:t>합을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</a:t>
            </a:r>
            <a:br>
              <a:rPr lang="ko-KR" altLang="en-US" dirty="0"/>
            </a:b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이 함수를 호출하기 전에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사용자에게 </a:t>
            </a:r>
            <a:r>
              <a:rPr lang="en-US" altLang="ko-KR" dirty="0"/>
              <a:t>2</a:t>
            </a:r>
            <a:r>
              <a:rPr lang="ko-KR" altLang="en-US" dirty="0"/>
              <a:t>개의 숫자를 입력 받는다</a:t>
            </a:r>
            <a:endParaRPr lang="en-US" altLang="ko-KR" dirty="0"/>
          </a:p>
          <a:p>
            <a:pPr lvl="1"/>
            <a:r>
              <a:rPr lang="ko-KR" altLang="en-US" dirty="0"/>
              <a:t>위에 만든 함수를 호출한다</a:t>
            </a:r>
            <a:endParaRPr lang="en-US" altLang="ko-KR" dirty="0"/>
          </a:p>
          <a:p>
            <a:pPr lvl="1"/>
            <a:r>
              <a:rPr lang="ko-KR" altLang="en-US" dirty="0"/>
              <a:t>결과값을 받아서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4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6250</TotalTime>
  <Words>6495</Words>
  <Application>Microsoft Office PowerPoint</Application>
  <PresentationFormat>화면 슬라이드 쇼(4:3)</PresentationFormat>
  <Paragraphs>1428</Paragraphs>
  <Slides>133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133</vt:i4>
      </vt:variant>
    </vt:vector>
  </HeadingPairs>
  <TitlesOfParts>
    <vt:vector size="140" baseType="lpstr">
      <vt:lpstr>맑은 고딕</vt:lpstr>
      <vt:lpstr>함초롬바탕</vt:lpstr>
      <vt:lpstr>Cambria Math</vt:lpstr>
      <vt:lpstr>Century Gothic</vt:lpstr>
      <vt:lpstr>Wingdings</vt:lpstr>
      <vt:lpstr>Wingdings 3</vt:lpstr>
      <vt:lpstr>이온</vt:lpstr>
      <vt:lpstr>내장함수 이해 9주차_01_01</vt:lpstr>
      <vt:lpstr>학습목표</vt:lpstr>
      <vt:lpstr>함수사용 이유</vt:lpstr>
      <vt:lpstr>함수</vt:lpstr>
      <vt:lpstr>사용해 본 내장함수</vt:lpstr>
      <vt:lpstr>내장 함수(Built-in Function)</vt:lpstr>
      <vt:lpstr>내장함수 종류</vt:lpstr>
      <vt:lpstr>내장함수 활용 1</vt:lpstr>
      <vt:lpstr>내장함수 활용 2</vt:lpstr>
      <vt:lpstr>내장함수 활용 3</vt:lpstr>
      <vt:lpstr>내장함수 활용 4</vt:lpstr>
      <vt:lpstr>내장함수 활용 5</vt:lpstr>
      <vt:lpstr>내장함수 활용 6</vt:lpstr>
      <vt:lpstr>내장함수 활용 7</vt:lpstr>
      <vt:lpstr>내장함수 활용 8</vt:lpstr>
      <vt:lpstr>연습문제 1</vt:lpstr>
      <vt:lpstr>연습문제 1, 코드</vt:lpstr>
      <vt:lpstr>강의 요약</vt:lpstr>
      <vt:lpstr>목표 달성 질문</vt:lpstr>
      <vt:lpstr>math module 활용 9주차_01_02</vt:lpstr>
      <vt:lpstr>학습목표</vt:lpstr>
      <vt:lpstr>내장함수 – math module</vt:lpstr>
      <vt:lpstr>math module</vt:lpstr>
      <vt:lpstr>math module</vt:lpstr>
      <vt:lpstr>내장함수 math module 예제 1</vt:lpstr>
      <vt:lpstr>내장함수 math module 예제 2</vt:lpstr>
      <vt:lpstr>내장함수 math module 예제 3</vt:lpstr>
      <vt:lpstr>내장함수 math module 예제 4</vt:lpstr>
      <vt:lpstr>내장함수 math module 예제 5</vt:lpstr>
      <vt:lpstr>내장함수, Argument and return value</vt:lpstr>
      <vt:lpstr>연습문제 1</vt:lpstr>
      <vt:lpstr>연습문제 1, 코드</vt:lpstr>
      <vt:lpstr>강의 요약</vt:lpstr>
      <vt:lpstr>목표 달성 질문</vt:lpstr>
      <vt:lpstr>사용자정의 함수 개요 9주차_01_03</vt:lpstr>
      <vt:lpstr>학습목표</vt:lpstr>
      <vt:lpstr>사용자 정의 함수(User defined function)</vt:lpstr>
      <vt:lpstr>함수 정의하기</vt:lpstr>
      <vt:lpstr>사용자 정의 함수</vt:lpstr>
      <vt:lpstr>사용자 정의 함수 형태</vt:lpstr>
      <vt:lpstr>사용자 정의 함수 정의 과정</vt:lpstr>
      <vt:lpstr>사용자 정의함수 만들기 예제 1 </vt:lpstr>
      <vt:lpstr>사용자 정의함수 만들기 예제 1</vt:lpstr>
      <vt:lpstr>사용자 정의함수 만들기 예제 1</vt:lpstr>
      <vt:lpstr>사용자 정의함수 만들기 예제 2 </vt:lpstr>
      <vt:lpstr>사용자 정의함수 만들기 예제 2</vt:lpstr>
      <vt:lpstr>사용자 정의함수 만들기 예제 2</vt:lpstr>
      <vt:lpstr>연습문제 1</vt:lpstr>
      <vt:lpstr>연습문제 1, 코드</vt:lpstr>
      <vt:lpstr>강의 요약</vt:lpstr>
      <vt:lpstr>목표 달성 질문</vt:lpstr>
      <vt:lpstr>사용자정의 함수 예제 9주차_02_01</vt:lpstr>
      <vt:lpstr>학습목표</vt:lpstr>
      <vt:lpstr>사용자 정의 함수 형태</vt:lpstr>
      <vt:lpstr>사용자 정의 함수 no parameter, no return value 1</vt:lpstr>
      <vt:lpstr>사용자 정의 함수 no parameter, no return value 2</vt:lpstr>
      <vt:lpstr>사용자 정의 함수 parameters, no return value 1</vt:lpstr>
      <vt:lpstr>사용자 정의 함수 parameters, no return value 2</vt:lpstr>
      <vt:lpstr>사용자 정의 함수 parameters, return value 1</vt:lpstr>
      <vt:lpstr>사용자 정의 함수 parameters, return value 2</vt:lpstr>
      <vt:lpstr>연습문제 1</vt:lpstr>
      <vt:lpstr>연습문제 1, 코드</vt:lpstr>
      <vt:lpstr>연습문제 2</vt:lpstr>
      <vt:lpstr>연습문제 2, 코드</vt:lpstr>
      <vt:lpstr>강의 요약</vt:lpstr>
      <vt:lpstr>목표 달성 질문</vt:lpstr>
      <vt:lpstr>Parameters and Arguments 9주차_02_02</vt:lpstr>
      <vt:lpstr>학습목표</vt:lpstr>
      <vt:lpstr>Parameters and Arguments 1</vt:lpstr>
      <vt:lpstr>Parameters and Arguments 2</vt:lpstr>
      <vt:lpstr>Parameters and Arguments 3</vt:lpstr>
      <vt:lpstr>Parameters and Arguments 4</vt:lpstr>
      <vt:lpstr>Parameter 사용 예제 1</vt:lpstr>
      <vt:lpstr>Parameter 사용 예제 2</vt:lpstr>
      <vt:lpstr>연습문제 1</vt:lpstr>
      <vt:lpstr>연습문제 1, 답안</vt:lpstr>
      <vt:lpstr>연습문제 2</vt:lpstr>
      <vt:lpstr>연습문제 2, 답안</vt:lpstr>
      <vt:lpstr>강의 요약</vt:lpstr>
      <vt:lpstr>목표 달성 질문</vt:lpstr>
      <vt:lpstr>return statement 9주차_02_03</vt:lpstr>
      <vt:lpstr>학습목표</vt:lpstr>
      <vt:lpstr>return statement 1</vt:lpstr>
      <vt:lpstr>return statement 2</vt:lpstr>
      <vt:lpstr>return statement 3</vt:lpstr>
      <vt:lpstr>return statement 4</vt:lpstr>
      <vt:lpstr>return statement 5</vt:lpstr>
      <vt:lpstr>연습문제 1</vt:lpstr>
      <vt:lpstr>연습문제 1, 답안</vt:lpstr>
      <vt:lpstr>연습문제 2</vt:lpstr>
      <vt:lpstr>연습문제 2, 답안</vt:lpstr>
      <vt:lpstr>강의 요약</vt:lpstr>
      <vt:lpstr>목표 달성 질문</vt:lpstr>
      <vt:lpstr>함수 연습문제 풀기 9주차_02_04</vt:lpstr>
      <vt:lpstr>학습목표</vt:lpstr>
      <vt:lpstr>함수 예제 1</vt:lpstr>
      <vt:lpstr>함수 예제 2</vt:lpstr>
      <vt:lpstr>함수 예제 3</vt:lpstr>
      <vt:lpstr>연습문제 1</vt:lpstr>
      <vt:lpstr>연습문제 1 코드</vt:lpstr>
      <vt:lpstr>연습문제 2 </vt:lpstr>
      <vt:lpstr>연습문제 2 코드</vt:lpstr>
      <vt:lpstr>연습문제 3</vt:lpstr>
      <vt:lpstr>연습문제 3 코드</vt:lpstr>
      <vt:lpstr>강의 요약</vt:lpstr>
      <vt:lpstr>목표 달성 질문</vt:lpstr>
      <vt:lpstr>module random 활용 9주차_03_01</vt:lpstr>
      <vt:lpstr>학습목표</vt:lpstr>
      <vt:lpstr>난수를 발생시켜 활용하는 경우</vt:lpstr>
      <vt:lpstr>랜덤 함수</vt:lpstr>
      <vt:lpstr>다양한 랜덤 method https://docs.python.org/3/library/random.html?highlight=random#module-random </vt:lpstr>
      <vt:lpstr>정수형 난수</vt:lpstr>
      <vt:lpstr>실수형 난수</vt:lpstr>
      <vt:lpstr>리스트에서 아이템 한 개 선정</vt:lpstr>
      <vt:lpstr>리스트에서 중복없이 여러 개 선정</vt:lpstr>
      <vt:lpstr>랜덤 숫자 발생시기 초기화</vt:lpstr>
      <vt:lpstr>리스트에서 아이템 위치 임의로 선정</vt:lpstr>
      <vt:lpstr>연습문제 1</vt:lpstr>
      <vt:lpstr>연습문제 1 코드</vt:lpstr>
      <vt:lpstr>강의 요약</vt:lpstr>
      <vt:lpstr>목표 달성 질문</vt:lpstr>
      <vt:lpstr>random 연습문제 풀기 9주차_03_02</vt:lpstr>
      <vt:lpstr>학습목표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강의 요약</vt:lpstr>
      <vt:lpstr>목표 달성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Sang Hoon Lee</cp:lastModifiedBy>
  <cp:revision>504</cp:revision>
  <dcterms:created xsi:type="dcterms:W3CDTF">2015-11-07T02:06:58Z</dcterms:created>
  <dcterms:modified xsi:type="dcterms:W3CDTF">2024-11-03T13:17:15Z</dcterms:modified>
</cp:coreProperties>
</file>