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22"/>
  </p:notesMasterIdLst>
  <p:sldIdLst>
    <p:sldId id="956" r:id="rId2"/>
    <p:sldId id="957" r:id="rId3"/>
    <p:sldId id="958" r:id="rId4"/>
    <p:sldId id="959" r:id="rId5"/>
    <p:sldId id="960" r:id="rId6"/>
    <p:sldId id="961" r:id="rId7"/>
    <p:sldId id="962" r:id="rId8"/>
    <p:sldId id="963" r:id="rId9"/>
    <p:sldId id="964" r:id="rId10"/>
    <p:sldId id="965" r:id="rId11"/>
    <p:sldId id="966" r:id="rId12"/>
    <p:sldId id="967" r:id="rId13"/>
    <p:sldId id="968" r:id="rId14"/>
    <p:sldId id="969" r:id="rId15"/>
    <p:sldId id="970" r:id="rId16"/>
    <p:sldId id="971" r:id="rId17"/>
    <p:sldId id="972" r:id="rId18"/>
    <p:sldId id="973" r:id="rId19"/>
    <p:sldId id="974" r:id="rId20"/>
    <p:sldId id="9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18810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6568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656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7465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943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8263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521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9333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435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723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2006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3145-C83C-4E0E-AB98-3B32FEF62013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FAC5-A8DC-43A5-A5CA-7060561D9901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7D3B7-5421-4CE5-851B-5BC1BDBB468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3294-3C4E-4488-BEE1-D4454320C51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5E442-0507-431F-96BE-369B4C10BBD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C89F9-F3E1-41A2-8B36-AA9F4EC1143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2463E-6896-4A2D-9DCF-6CFB5BBB284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5980-40A3-4EF8-BE51-9A0B6088235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3BE56-7EA4-465B-A671-36A104D7462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2C468-4F02-4A98-8379-9E219408D37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8975-6788-4AFB-8AEA-C802D6C636E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BE107-74EE-4371-B1B0-0A89B6CC561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98012-24F9-47F2-B785-D4EEA75C5E3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3E24E-98BD-4C61-B14E-EDE1EBA361A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1761B-09F2-4B6A-BE7E-38263994ED7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B21C7-D318-4B55-BD8C-39E7BE6CCF3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4A130-4A17-481F-A3D0-552C9337892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60DE2EE-2D01-4225-BE56-485513C7480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3/library/func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518676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내장함수</a:t>
            </a:r>
            <a:r>
              <a:rPr lang="ko-KR" altLang="en-US" sz="4400" b="1" dirty="0">
                <a:solidFill>
                  <a:schemeClr val="bg1"/>
                </a:solidFill>
              </a:rPr>
              <a:t> 이해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31186" y="493065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718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0891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04316"/>
            <a:ext cx="608477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id() // 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객체의 </a:t>
            </a:r>
            <a:r>
              <a:rPr lang="ko-KR" altLang="en-US" sz="1600" dirty="0" smtClean="0">
                <a:solidFill>
                  <a:schemeClr val="accent2"/>
                </a:solidFill>
                <a:latin typeface="+mn-lt"/>
              </a:rPr>
              <a:t>메모리 주소 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값을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&gt;&gt;&gt; s</a:t>
            </a:r>
            <a:r>
              <a:rPr lang="en-US" altLang="ko-KR" sz="1600" dirty="0">
                <a:latin typeface="+mn-lt"/>
              </a:rPr>
              <a:t>=</a:t>
            </a:r>
            <a:r>
              <a:rPr lang="en-US" altLang="ko-KR" sz="1600" dirty="0" smtClean="0">
                <a:latin typeface="+mn-lt"/>
              </a:rPr>
              <a:t>'apple‘</a:t>
            </a:r>
          </a:p>
          <a:p>
            <a:r>
              <a:rPr lang="en-US" altLang="ko-KR" sz="1600" dirty="0" smtClean="0">
                <a:latin typeface="+mn-lt"/>
              </a:rPr>
              <a:t>&gt;&gt;&gt; print(id(s))</a:t>
            </a: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j-lt"/>
              </a:rPr>
              <a:t>len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() // 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</a:rPr>
              <a:t>문자열의 길이 반환</a:t>
            </a:r>
            <a:endParaRPr lang="en-US" altLang="ko-KR" sz="1600" dirty="0">
              <a:solidFill>
                <a:schemeClr val="accent2"/>
              </a:solidFill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</a:t>
            </a:r>
            <a:r>
              <a:rPr lang="en-US" altLang="ko-KR" sz="1600" dirty="0" err="1">
                <a:latin typeface="+mj-lt"/>
              </a:rPr>
              <a:t>len</a:t>
            </a:r>
            <a:r>
              <a:rPr lang="en-US" altLang="ko-KR" sz="1600" dirty="0">
                <a:latin typeface="+mj-lt"/>
              </a:rPr>
              <a:t>(”Hello Python”)</a:t>
            </a:r>
          </a:p>
          <a:p>
            <a:r>
              <a:rPr lang="en-US" altLang="ko-KR" sz="1600" dirty="0">
                <a:latin typeface="+mj-lt"/>
              </a:rPr>
              <a:t>12</a:t>
            </a:r>
          </a:p>
          <a:p>
            <a:r>
              <a:rPr lang="en-US" altLang="ko-KR" sz="1600" dirty="0">
                <a:latin typeface="+mj-lt"/>
              </a:rPr>
              <a:t>&gt;&gt;&gt;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 err="1">
                <a:latin typeface="+mj-lt"/>
              </a:rPr>
              <a:t>len</a:t>
            </a:r>
            <a:r>
              <a:rPr lang="en-US" altLang="ko-KR" sz="1600" dirty="0">
                <a:latin typeface="+mj-lt"/>
              </a:rPr>
              <a:t>(“piano”)</a:t>
            </a:r>
          </a:p>
          <a:p>
            <a:r>
              <a:rPr lang="en-US" altLang="ko-KR" sz="1600" dirty="0" smtClean="0">
                <a:latin typeface="+mj-lt"/>
              </a:rPr>
              <a:t>5</a:t>
            </a:r>
          </a:p>
          <a:p>
            <a:endParaRPr lang="en-US" altLang="ko-KR" sz="16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74" y="2624422"/>
            <a:ext cx="2069311" cy="3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8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37712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04316"/>
            <a:ext cx="60847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list()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리스트를 생성하여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smtClean="0">
                <a:latin typeface="+mn-lt"/>
              </a:rPr>
              <a:t>s ='apple'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 smtClean="0">
                <a:latin typeface="+mn-lt"/>
              </a:rPr>
              <a:t>&gt;&gt;&gt; list(s)</a:t>
            </a:r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[‘</a:t>
            </a:r>
            <a:r>
              <a:rPr lang="en-US" altLang="ko-KR" sz="1600" dirty="0" smtClean="0">
                <a:latin typeface="+mn-lt"/>
              </a:rPr>
              <a:t>a’, ‘p’, ‘p’, ‘l’, ‘e’ </a:t>
            </a:r>
            <a:r>
              <a:rPr lang="en-US" altLang="ko-KR" sz="1600" dirty="0">
                <a:latin typeface="+mn-lt"/>
              </a:rPr>
              <a:t>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max()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가장 큰 요소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b = [10,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2,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6,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8] 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max(b)</a:t>
            </a:r>
          </a:p>
          <a:p>
            <a:r>
              <a:rPr lang="en-US" altLang="ko-KR" sz="1600" dirty="0" smtClean="0">
                <a:latin typeface="+mn-lt"/>
              </a:rPr>
              <a:t>10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# min() // 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</a:rPr>
              <a:t>가장 작은 요소 반환</a:t>
            </a:r>
            <a:endParaRPr lang="en-US" altLang="ko-KR" sz="1600" dirty="0">
              <a:solidFill>
                <a:schemeClr val="accent2"/>
              </a:solidFill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a= [6,2,3,10]</a:t>
            </a:r>
          </a:p>
          <a:p>
            <a:r>
              <a:rPr lang="en-US" altLang="ko-KR" sz="1600" dirty="0">
                <a:latin typeface="+mj-lt"/>
              </a:rPr>
              <a:t>&gt;&gt;&gt; min(a)</a:t>
            </a:r>
          </a:p>
          <a:p>
            <a:r>
              <a:rPr lang="en-US" altLang="ko-KR" sz="1600" dirty="0">
                <a:latin typeface="+mj-lt"/>
              </a:rPr>
              <a:t>2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9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0891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04316"/>
            <a:ext cx="608477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ord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유니코드 번호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ord</a:t>
            </a:r>
            <a:r>
              <a:rPr lang="en-US" altLang="ko-KR" sz="1600" dirty="0">
                <a:latin typeface="+mn-lt"/>
              </a:rPr>
              <a:t>(‘B’)</a:t>
            </a:r>
          </a:p>
          <a:p>
            <a:r>
              <a:rPr lang="en-US" altLang="ko-KR" sz="1600" dirty="0">
                <a:latin typeface="+mn-lt"/>
              </a:rPr>
              <a:t>66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en-US" altLang="ko-KR" sz="1600" dirty="0" err="1">
                <a:latin typeface="+mn-lt"/>
              </a:rPr>
              <a:t>ord</a:t>
            </a:r>
            <a:r>
              <a:rPr lang="en-US" altLang="ko-KR" sz="1600" dirty="0">
                <a:latin typeface="+mn-lt"/>
              </a:rPr>
              <a:t>(‘b’)</a:t>
            </a:r>
          </a:p>
          <a:p>
            <a:r>
              <a:rPr lang="en-US" altLang="ko-KR" sz="1600" dirty="0">
                <a:latin typeface="+mn-lt"/>
              </a:rPr>
              <a:t>98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pow()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제곱 값을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import math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pow(4,2)</a:t>
            </a:r>
          </a:p>
          <a:p>
            <a:r>
              <a:rPr lang="en-US" altLang="ko-KR" sz="1600" dirty="0">
                <a:latin typeface="+mn-lt"/>
              </a:rPr>
              <a:t>16</a:t>
            </a:r>
          </a:p>
          <a:p>
            <a:r>
              <a:rPr lang="en-US" altLang="ko-KR" sz="1600" dirty="0">
                <a:latin typeface="+mn-lt"/>
              </a:rPr>
              <a:t>&gt;&gt;&gt; pow(2,3)</a:t>
            </a:r>
          </a:p>
          <a:p>
            <a:r>
              <a:rPr lang="en-US" altLang="ko-KR" sz="1600" dirty="0">
                <a:latin typeface="+mn-lt"/>
              </a:rPr>
              <a:t>8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64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8650" y="1297702"/>
            <a:ext cx="6900189" cy="5210095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36355" y="1492256"/>
            <a:ext cx="60847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# print() // 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</a:rPr>
              <a:t>해당 값을 출력</a:t>
            </a:r>
            <a:endParaRPr lang="en-US" altLang="ko-KR" sz="1600" dirty="0">
              <a:solidFill>
                <a:schemeClr val="accent2"/>
              </a:solidFill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</a:t>
            </a:r>
            <a:r>
              <a:rPr lang="ko-KR" altLang="en-US" sz="1600" dirty="0">
                <a:latin typeface="+mj-lt"/>
              </a:rPr>
              <a:t> </a:t>
            </a:r>
            <a:r>
              <a:rPr lang="en-US" altLang="ko-KR" sz="1600" dirty="0">
                <a:latin typeface="+mj-lt"/>
              </a:rPr>
              <a:t>print(‘</a:t>
            </a:r>
            <a:r>
              <a:rPr lang="en-US" altLang="ko-KR" sz="1600" dirty="0" err="1">
                <a:latin typeface="+mj-lt"/>
              </a:rPr>
              <a:t>handong</a:t>
            </a:r>
            <a:r>
              <a:rPr lang="en-US" altLang="ko-KR" sz="1600" dirty="0">
                <a:latin typeface="+mj-lt"/>
              </a:rPr>
              <a:t>’)</a:t>
            </a:r>
          </a:p>
          <a:p>
            <a:r>
              <a:rPr lang="en-US" altLang="ko-KR" sz="1600" dirty="0" err="1">
                <a:latin typeface="+mj-lt"/>
              </a:rPr>
              <a:t>handong</a:t>
            </a:r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a=4</a:t>
            </a:r>
          </a:p>
          <a:p>
            <a:r>
              <a:rPr lang="en-US" altLang="ko-KR" sz="1600" dirty="0">
                <a:latin typeface="+mj-lt"/>
              </a:rPr>
              <a:t>&gt;&gt;&gt; print(a)</a:t>
            </a:r>
          </a:p>
          <a:p>
            <a:r>
              <a:rPr lang="en-US" altLang="ko-KR" sz="1600" dirty="0">
                <a:latin typeface="+mj-lt"/>
              </a:rPr>
              <a:t>4</a:t>
            </a:r>
          </a:p>
          <a:p>
            <a:endParaRPr lang="en-US" altLang="ko-KR" sz="1600" dirty="0">
              <a:latin typeface="+mj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# range() //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</a:rPr>
              <a:t> 지정된 횟수만큼 숫자를 생성하는 객체 반환</a:t>
            </a:r>
            <a:endParaRPr lang="en-US" altLang="ko-KR" sz="1600" dirty="0">
              <a:solidFill>
                <a:schemeClr val="accent2"/>
              </a:solidFill>
              <a:latin typeface="+mj-lt"/>
            </a:endParaRPr>
          </a:p>
          <a:p>
            <a:r>
              <a:rPr lang="en-US" altLang="ko-KR" sz="1600" dirty="0">
                <a:latin typeface="+mj-lt"/>
              </a:rPr>
              <a:t>&gt;&gt;&gt; for 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 in range(5):</a:t>
            </a:r>
          </a:p>
          <a:p>
            <a:r>
              <a:rPr lang="en-US" altLang="ko-KR" sz="1600" dirty="0">
                <a:latin typeface="+mj-lt"/>
              </a:rPr>
              <a:t>    	    print(</a:t>
            </a:r>
            <a:r>
              <a:rPr lang="en-US" altLang="ko-KR" sz="1600" dirty="0" err="1">
                <a:latin typeface="+mj-lt"/>
              </a:rPr>
              <a:t>i</a:t>
            </a:r>
            <a:r>
              <a:rPr lang="en-US" altLang="ko-KR" sz="1600" dirty="0">
                <a:latin typeface="+mj-lt"/>
              </a:rPr>
              <a:t>)</a:t>
            </a:r>
          </a:p>
          <a:p>
            <a:r>
              <a:rPr lang="en-US" altLang="ko-KR" sz="1600" dirty="0">
                <a:latin typeface="+mj-lt"/>
              </a:rPr>
              <a:t>0</a:t>
            </a:r>
          </a:p>
          <a:p>
            <a:r>
              <a:rPr lang="en-US" altLang="ko-KR" sz="1600" dirty="0">
                <a:latin typeface="+mj-lt"/>
              </a:rPr>
              <a:t>1</a:t>
            </a:r>
          </a:p>
          <a:p>
            <a:r>
              <a:rPr lang="en-US" altLang="ko-KR" sz="1600" dirty="0">
                <a:latin typeface="+mj-lt"/>
              </a:rPr>
              <a:t>2</a:t>
            </a:r>
          </a:p>
          <a:p>
            <a:r>
              <a:rPr lang="en-US" altLang="ko-KR" sz="1600" dirty="0">
                <a:latin typeface="+mj-lt"/>
              </a:rPr>
              <a:t>3</a:t>
            </a:r>
          </a:p>
          <a:p>
            <a:r>
              <a:rPr lang="en-US" altLang="ko-KR" sz="1600" dirty="0">
                <a:latin typeface="+mj-lt"/>
              </a:rPr>
              <a:t>4</a:t>
            </a:r>
          </a:p>
          <a:p>
            <a:endParaRPr lang="en-US" altLang="ko-KR" sz="1800" dirty="0">
              <a:latin typeface="+mj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315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8"/>
            <a:ext cx="6900189" cy="500961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961939"/>
            <a:ext cx="6084777" cy="4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round() // 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반올림한 수를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import math</a:t>
            </a:r>
          </a:p>
          <a:p>
            <a:r>
              <a:rPr lang="en-US" altLang="ko-KR" sz="1600" dirty="0">
                <a:latin typeface="+mn-lt"/>
              </a:rPr>
              <a:t>&gt;&gt;&gt; round(5.4)</a:t>
            </a:r>
          </a:p>
          <a:p>
            <a:r>
              <a:rPr lang="en-US" altLang="ko-KR" sz="1600" dirty="0">
                <a:latin typeface="+mn-lt"/>
              </a:rPr>
              <a:t>5</a:t>
            </a:r>
          </a:p>
          <a:p>
            <a:r>
              <a:rPr lang="en-US" altLang="ko-KR" sz="1600" dirty="0">
                <a:latin typeface="+mn-lt"/>
              </a:rPr>
              <a:t>&gt;&gt;&gt; round(5.5)</a:t>
            </a:r>
          </a:p>
          <a:p>
            <a:r>
              <a:rPr lang="en-US" altLang="ko-KR" sz="1600" dirty="0">
                <a:latin typeface="+mn-lt"/>
              </a:rPr>
              <a:t>6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sorted()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정렬된 리스트를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a = [2, 4, 1, 9, 100]</a:t>
            </a:r>
          </a:p>
          <a:p>
            <a:r>
              <a:rPr lang="en-US" altLang="ko-KR" sz="1600" dirty="0">
                <a:latin typeface="+mn-lt"/>
              </a:rPr>
              <a:t>&gt;&gt;&gt; sorted(a) </a:t>
            </a:r>
          </a:p>
          <a:p>
            <a:r>
              <a:rPr lang="en-US" altLang="ko-KR" sz="1600" dirty="0">
                <a:latin typeface="+mn-lt"/>
              </a:rPr>
              <a:t>[1, 2, 4, 9, 100]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str()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문자열 타입으로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str(3+9)</a:t>
            </a:r>
          </a:p>
          <a:p>
            <a:r>
              <a:rPr lang="en-US" altLang="ko-KR" sz="1600" dirty="0">
                <a:latin typeface="+mn-lt"/>
              </a:rPr>
              <a:t>'12'</a:t>
            </a:r>
          </a:p>
          <a:p>
            <a:r>
              <a:rPr lang="en-US" altLang="ko-KR" sz="1600" dirty="0">
                <a:latin typeface="+mn-lt"/>
              </a:rPr>
              <a:t>&gt;&gt;&gt; str(5.0)</a:t>
            </a:r>
          </a:p>
          <a:p>
            <a:r>
              <a:rPr lang="en-US" altLang="ko-KR" sz="1600" dirty="0">
                <a:latin typeface="+mn-lt"/>
              </a:rPr>
              <a:t>'5.0'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181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8"/>
            <a:ext cx="6900189" cy="500961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961939"/>
            <a:ext cx="6084777" cy="3663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sum() // 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모든 요소의 합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a= [3,8,6]</a:t>
            </a:r>
          </a:p>
          <a:p>
            <a:r>
              <a:rPr lang="en-US" altLang="ko-KR" sz="1600" dirty="0">
                <a:latin typeface="+mn-lt"/>
              </a:rPr>
              <a:t>&gt;&gt;&gt; sum(a)</a:t>
            </a:r>
          </a:p>
          <a:p>
            <a:r>
              <a:rPr lang="en-US" altLang="ko-KR" sz="1600" dirty="0">
                <a:latin typeface="+mn-lt"/>
              </a:rPr>
              <a:t>17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b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=[3,6,1,8,9]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sum(b)</a:t>
            </a:r>
          </a:p>
          <a:p>
            <a:r>
              <a:rPr lang="en-US" altLang="ko-KR" sz="1600" dirty="0">
                <a:latin typeface="+mn-lt"/>
              </a:rPr>
              <a:t>27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tuple()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ko-KR" altLang="en-US" sz="1600" dirty="0" err="1">
                <a:solidFill>
                  <a:schemeClr val="accent2"/>
                </a:solidFill>
                <a:latin typeface="+mn-lt"/>
              </a:rPr>
              <a:t>튜플을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생성하여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alist</a:t>
            </a:r>
            <a:r>
              <a:rPr lang="en-US" altLang="ko-KR" sz="1600" dirty="0">
                <a:latin typeface="+mn-lt"/>
              </a:rPr>
              <a:t>=[1,2,'a','b']</a:t>
            </a:r>
          </a:p>
          <a:p>
            <a:r>
              <a:rPr lang="en-US" altLang="ko-KR" sz="1600" dirty="0">
                <a:latin typeface="+mn-lt"/>
              </a:rPr>
              <a:t>&gt;&gt;&gt; tuple(</a:t>
            </a:r>
            <a:r>
              <a:rPr lang="en-US" altLang="ko-KR" sz="1600" dirty="0" err="1">
                <a:latin typeface="+mn-lt"/>
              </a:rPr>
              <a:t>alist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r>
              <a:rPr lang="en-US" altLang="ko-KR" sz="1600" dirty="0">
                <a:latin typeface="+mn-lt"/>
              </a:rPr>
              <a:t>(1, 2, 'a', 'b’)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516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내장 함수를 활용하여 다음을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r>
              <a:rPr lang="ko-KR" altLang="en-US" dirty="0"/>
              <a:t>리스트  </a:t>
            </a:r>
            <a:r>
              <a:rPr lang="en-US" altLang="ko-KR" dirty="0"/>
              <a:t>n=[ 1, 3, 5, 7, 99, 97, 95, 93, 91]</a:t>
            </a:r>
            <a:r>
              <a:rPr lang="ko-KR" altLang="en-US" dirty="0"/>
              <a:t>를 대상으로 아이템의 개수</a:t>
            </a:r>
            <a:r>
              <a:rPr lang="en-US" altLang="ko-KR" dirty="0"/>
              <a:t>, </a:t>
            </a:r>
            <a:r>
              <a:rPr lang="ko-KR" altLang="en-US" dirty="0"/>
              <a:t>모든 아이템의 합계를 출력하고 리스트 </a:t>
            </a:r>
            <a:r>
              <a:rPr lang="en-US" altLang="ko-KR" dirty="0"/>
              <a:t>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순서 거꾸로 </a:t>
            </a:r>
            <a:r>
              <a:rPr lang="ko-KR" altLang="en-US" dirty="0" err="1"/>
              <a:t>출력하시오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342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5838229" cy="291405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935906" y="1948097"/>
            <a:ext cx="48125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n=[ 1, 3, 5, 7, 99, 97, 95, 93, 91]</a:t>
            </a:r>
          </a:p>
          <a:p>
            <a:endParaRPr lang="en-US" altLang="ko-KR" dirty="0"/>
          </a:p>
          <a:p>
            <a:r>
              <a:rPr lang="en-US" altLang="ko-KR" dirty="0"/>
              <a:t>print('</a:t>
            </a:r>
            <a:r>
              <a:rPr lang="ko-KR" altLang="en-US" dirty="0"/>
              <a:t>아이템 수</a:t>
            </a:r>
            <a:r>
              <a:rPr lang="en-US" altLang="ko-KR" dirty="0"/>
              <a:t>: ', </a:t>
            </a:r>
            <a:r>
              <a:rPr lang="en-US" altLang="ko-KR" dirty="0" err="1"/>
              <a:t>len</a:t>
            </a:r>
            <a:r>
              <a:rPr lang="en-US" altLang="ko-KR" dirty="0"/>
              <a:t>(n))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총 합계 </a:t>
            </a:r>
            <a:r>
              <a:rPr lang="en-US" altLang="ko-KR" dirty="0"/>
              <a:t>: ', sum(n))</a:t>
            </a:r>
          </a:p>
          <a:p>
            <a:endParaRPr lang="en-US" altLang="ko-KR" dirty="0"/>
          </a:p>
          <a:p>
            <a:r>
              <a:rPr lang="en-US" altLang="ko-KR" dirty="0"/>
              <a:t>print('</a:t>
            </a:r>
            <a:r>
              <a:rPr lang="ko-KR" altLang="en-US" dirty="0"/>
              <a:t>원래 리스트 </a:t>
            </a:r>
            <a:r>
              <a:rPr lang="en-US" altLang="ko-KR" dirty="0"/>
              <a:t>:', n)</a:t>
            </a:r>
          </a:p>
          <a:p>
            <a:r>
              <a:rPr lang="en-US" altLang="ko-KR" dirty="0"/>
              <a:t>print('</a:t>
            </a:r>
            <a:r>
              <a:rPr lang="ko-KR" altLang="en-US" dirty="0"/>
              <a:t>순서 거꾸로 리스트 </a:t>
            </a:r>
            <a:r>
              <a:rPr lang="en-US" altLang="ko-KR" dirty="0"/>
              <a:t>:',list(reversed(n)))</a:t>
            </a:r>
            <a:endParaRPr lang="ko-KR" altLang="en-US" dirty="0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069" y="4266655"/>
            <a:ext cx="6078375" cy="1083558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61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왜 사용하는지 이해하기</a:t>
            </a:r>
            <a:endParaRPr lang="en-US" altLang="ko-KR" dirty="0"/>
          </a:p>
          <a:p>
            <a:pPr lvl="1"/>
            <a:r>
              <a:rPr lang="ko-KR" altLang="en-US" dirty="0"/>
              <a:t>반복되는 구문을 모듈화</a:t>
            </a:r>
            <a:endParaRPr lang="en-US" altLang="ko-KR" dirty="0"/>
          </a:p>
          <a:p>
            <a:pPr lvl="1"/>
            <a:r>
              <a:rPr lang="ko-KR" altLang="en-US" dirty="0"/>
              <a:t>수정이 간편</a:t>
            </a:r>
            <a:endParaRPr lang="en-US" altLang="ko-KR" dirty="0"/>
          </a:p>
          <a:p>
            <a:pPr lvl="1"/>
            <a:r>
              <a:rPr lang="ko-KR" altLang="en-US" dirty="0"/>
              <a:t>운영과 관리가 용이</a:t>
            </a:r>
            <a:endParaRPr lang="en-US" altLang="ko-KR" dirty="0"/>
          </a:p>
          <a:p>
            <a:pPr lvl="1"/>
            <a:r>
              <a:rPr lang="ko-KR" altLang="en-US" dirty="0"/>
              <a:t>가독성이 높아짐</a:t>
            </a:r>
            <a:endParaRPr lang="en-US" altLang="ko-KR" dirty="0"/>
          </a:p>
          <a:p>
            <a:r>
              <a:rPr lang="ko-KR" altLang="en-US" dirty="0"/>
              <a:t>내장함수가 무엇인지 이해하기</a:t>
            </a:r>
            <a:endParaRPr lang="en-US" altLang="ko-KR" dirty="0"/>
          </a:p>
          <a:p>
            <a:pPr lvl="1"/>
            <a:r>
              <a:rPr lang="ko-KR" altLang="en-US" dirty="0"/>
              <a:t>시스템에서 제공해주는 함수들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160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사용하는 목적을 </a:t>
            </a:r>
            <a:r>
              <a:rPr lang="en-US" altLang="ko-KR" dirty="0"/>
              <a:t>3</a:t>
            </a:r>
            <a:r>
              <a:rPr lang="ko-KR" altLang="en-US" dirty="0"/>
              <a:t>가지 기술하시오</a:t>
            </a:r>
            <a:endParaRPr lang="en-US" altLang="ko-KR" dirty="0"/>
          </a:p>
          <a:p>
            <a:r>
              <a:rPr lang="ko-KR" altLang="en-US" dirty="0"/>
              <a:t>지금까지 사용해 본 </a:t>
            </a:r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/>
              <a:t>개를 쓰시오 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31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함수를 왜 사용하는지 이해하기</a:t>
            </a:r>
            <a:endParaRPr lang="en-US" altLang="ko-KR" dirty="0"/>
          </a:p>
          <a:p>
            <a:r>
              <a:rPr lang="ko-KR" altLang="en-US" dirty="0"/>
              <a:t>내장함수가 무엇인지 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057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_01_01</a:t>
            </a:r>
            <a:r>
              <a:rPr lang="ko-KR" altLang="en-US" dirty="0"/>
              <a:t> </a:t>
            </a:r>
            <a:r>
              <a:rPr lang="ko-KR" altLang="en-US" dirty="0" err="1"/>
              <a:t>내장함수</a:t>
            </a:r>
            <a:r>
              <a:rPr lang="ko-KR" altLang="en-US" dirty="0"/>
              <a:t> 이해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2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함수사용 이유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길어질 때 모듈화하여 간결성 높인다</a:t>
            </a:r>
            <a:endParaRPr lang="en-US" altLang="ko-KR" dirty="0"/>
          </a:p>
          <a:p>
            <a:r>
              <a:rPr lang="ko-KR" altLang="en-US" dirty="0"/>
              <a:t>반복되는 구분을 모듈화 하여 </a:t>
            </a:r>
            <a:endParaRPr lang="en-US" altLang="ko-KR" dirty="0"/>
          </a:p>
          <a:p>
            <a:pPr lvl="1"/>
            <a:r>
              <a:rPr lang="ko-KR" altLang="en-US" dirty="0"/>
              <a:t>고치기 쉽고</a:t>
            </a:r>
            <a:r>
              <a:rPr lang="en-US" altLang="ko-KR" dirty="0"/>
              <a:t>(easy to modify)</a:t>
            </a:r>
          </a:p>
          <a:p>
            <a:pPr lvl="1"/>
            <a:r>
              <a:rPr lang="ko-KR" altLang="en-US" dirty="0"/>
              <a:t>운영과 관리를 용이하게 하며</a:t>
            </a:r>
            <a:r>
              <a:rPr lang="en-US" altLang="ko-KR" dirty="0"/>
              <a:t>(flexible to maintain)</a:t>
            </a:r>
          </a:p>
          <a:p>
            <a:pPr lvl="1"/>
            <a:r>
              <a:rPr lang="ko-KR" altLang="en-US" dirty="0"/>
              <a:t>프로그램 </a:t>
            </a:r>
            <a:r>
              <a:rPr lang="ko-KR" altLang="en-US" dirty="0" err="1"/>
              <a:t>가독성을</a:t>
            </a:r>
            <a:r>
              <a:rPr lang="ko-KR" altLang="en-US" dirty="0"/>
              <a:t> 높게 한다</a:t>
            </a:r>
            <a:r>
              <a:rPr lang="en-US" altLang="ko-KR" dirty="0"/>
              <a:t>(readability)</a:t>
            </a:r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4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함수의 종류</a:t>
            </a:r>
            <a:endParaRPr lang="en-US" altLang="ko-KR" dirty="0"/>
          </a:p>
          <a:p>
            <a:pPr lvl="1"/>
            <a:r>
              <a:rPr lang="ko-KR" altLang="en-US" dirty="0"/>
              <a:t>내장 함수</a:t>
            </a:r>
            <a:r>
              <a:rPr lang="en-US" altLang="ko-KR" dirty="0"/>
              <a:t>(Built-in function)</a:t>
            </a:r>
          </a:p>
          <a:p>
            <a:pPr lvl="1"/>
            <a:r>
              <a:rPr lang="ko-KR" altLang="en-US" dirty="0"/>
              <a:t>사용자 정의 함수</a:t>
            </a:r>
            <a:r>
              <a:rPr lang="en-US" altLang="ko-KR" dirty="0"/>
              <a:t>(User defined function)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함수를 정의하려면</a:t>
            </a:r>
            <a:endParaRPr lang="en-US" altLang="ko-KR" dirty="0"/>
          </a:p>
          <a:p>
            <a:pPr lvl="1"/>
            <a:r>
              <a:rPr lang="ko-KR" altLang="en-US" dirty="0"/>
              <a:t>함수 이름과 명령문들을 순서대로 쓴다</a:t>
            </a:r>
            <a:endParaRPr lang="en-US" altLang="ko-KR" dirty="0"/>
          </a:p>
          <a:p>
            <a:pPr lvl="1"/>
            <a:r>
              <a:rPr lang="ko-KR" altLang="en-US" dirty="0"/>
              <a:t>함수 이름을 불러서 함수를 </a:t>
            </a:r>
            <a:r>
              <a:rPr lang="en-US" altLang="ko-KR" dirty="0"/>
              <a:t>“</a:t>
            </a:r>
            <a:r>
              <a:rPr lang="ko-KR" altLang="en-US" dirty="0"/>
              <a:t>호출</a:t>
            </a:r>
            <a:r>
              <a:rPr lang="en-US" altLang="ko-KR" dirty="0"/>
              <a:t>” </a:t>
            </a:r>
            <a:r>
              <a:rPr lang="ko-KR" altLang="en-US" dirty="0"/>
              <a:t>한다 </a:t>
            </a:r>
            <a:r>
              <a:rPr lang="en-US" altLang="ko-KR" dirty="0"/>
              <a:t>(function call)</a:t>
            </a:r>
          </a:p>
          <a:p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0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사용해 본 내장함수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print()</a:t>
            </a:r>
          </a:p>
          <a:p>
            <a:r>
              <a:rPr lang="en-US" altLang="ko-KR" dirty="0"/>
              <a:t>input()</a:t>
            </a:r>
          </a:p>
          <a:p>
            <a:r>
              <a:rPr lang="en-US" altLang="ko-KR" dirty="0" err="1"/>
              <a:t>int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float()</a:t>
            </a:r>
          </a:p>
          <a:p>
            <a:r>
              <a:rPr lang="en-US" altLang="ko-KR" dirty="0"/>
              <a:t>range()</a:t>
            </a:r>
          </a:p>
          <a:p>
            <a:r>
              <a:rPr lang="en-US" altLang="ko-KR" dirty="0" err="1"/>
              <a:t>len</a:t>
            </a:r>
            <a:r>
              <a:rPr lang="en-US" altLang="ko-KR" dirty="0"/>
              <a:t>()</a:t>
            </a:r>
          </a:p>
          <a:p>
            <a:r>
              <a:rPr lang="en-US" altLang="ko-KR" dirty="0" err="1"/>
              <a:t>deepcopy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40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내장 함수</a:t>
            </a:r>
            <a:r>
              <a:rPr lang="en-US" altLang="ko-KR"/>
              <a:t>(Built-in Function)</a:t>
            </a:r>
            <a:endParaRPr lang="ko-KR" altLang="en-US" dirty="0"/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시스템에서 제공해 주는 함수들</a:t>
            </a:r>
            <a:endParaRPr lang="en-US" altLang="ko-KR" dirty="0"/>
          </a:p>
          <a:p>
            <a:pPr lvl="1"/>
            <a:r>
              <a:rPr lang="ko-KR" altLang="en-US" dirty="0"/>
              <a:t>사용한 내장 함수 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int</a:t>
            </a:r>
            <a:r>
              <a:rPr lang="en-US" altLang="ko-KR" dirty="0"/>
              <a:t>(‘55’)</a:t>
            </a:r>
          </a:p>
          <a:p>
            <a:pPr marL="914400" lvl="2" indent="0">
              <a:buNone/>
            </a:pPr>
            <a:r>
              <a:rPr lang="en-US" altLang="ko-KR" dirty="0"/>
              <a:t>&gt;&gt;&gt; print( ‘</a:t>
            </a:r>
            <a:r>
              <a:rPr lang="en-US" altLang="ko-KR" dirty="0" err="1"/>
              <a:t>kmkim</a:t>
            </a:r>
            <a:r>
              <a:rPr lang="en-US" altLang="ko-KR" dirty="0"/>
              <a:t>’ )</a:t>
            </a:r>
          </a:p>
          <a:p>
            <a:pPr marL="914400" lvl="2" indent="0">
              <a:buNone/>
            </a:pPr>
            <a:r>
              <a:rPr lang="en-US" altLang="ko-KR" dirty="0"/>
              <a:t>&gt;&gt;&gt; range(10)</a:t>
            </a:r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ko-KR" altLang="en-US" dirty="0"/>
              <a:t>어떤 함수들은 모듈을 </a:t>
            </a:r>
            <a:r>
              <a:rPr lang="en-US" altLang="ko-KR" dirty="0"/>
              <a:t>import</a:t>
            </a:r>
            <a:r>
              <a:rPr lang="ko-KR" altLang="en-US" dirty="0"/>
              <a:t>한 후 사용 가능</a:t>
            </a:r>
            <a:endParaRPr lang="en-US" altLang="ko-KR" dirty="0"/>
          </a:p>
          <a:p>
            <a:pPr marL="914400" lvl="2" indent="0">
              <a:buNone/>
            </a:pPr>
            <a:r>
              <a:rPr lang="en-US" altLang="ko-KR" dirty="0"/>
              <a:t>&gt;&gt;&gt; </a:t>
            </a:r>
            <a:r>
              <a:rPr lang="en-US" altLang="ko-KR" dirty="0">
                <a:solidFill>
                  <a:srgbClr val="FF6600"/>
                </a:solidFill>
              </a:rPr>
              <a:t>import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en-US" altLang="ko-KR" dirty="0">
                <a:solidFill>
                  <a:srgbClr val="FF6600"/>
                </a:solidFill>
              </a:rPr>
              <a:t>math</a:t>
            </a:r>
          </a:p>
          <a:p>
            <a:pPr marL="914400" lvl="2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>
                <a:solidFill>
                  <a:srgbClr val="FF6600"/>
                </a:solidFill>
              </a:rPr>
              <a:t>math.sqrt</a:t>
            </a:r>
            <a:r>
              <a:rPr lang="en-US" altLang="ko-KR" dirty="0">
                <a:solidFill>
                  <a:srgbClr val="FF6600"/>
                </a:solidFill>
              </a:rPr>
              <a:t>(4) / 2.0</a:t>
            </a:r>
          </a:p>
          <a:p>
            <a:pPr marL="914400" lvl="2" indent="0">
              <a:buNone/>
            </a:pPr>
            <a:r>
              <a:rPr lang="en-US" altLang="ko-KR" dirty="0">
                <a:solidFill>
                  <a:srgbClr val="FF6600"/>
                </a:solidFill>
              </a:rPr>
              <a:t>1.0</a:t>
            </a:r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952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종류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3936723" y="1093274"/>
            <a:ext cx="47137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http://docs.python.org/3.3/library/functions.html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/>
          </p:nvPr>
        </p:nvGraphicFramePr>
        <p:xfrm>
          <a:off x="691978" y="1863356"/>
          <a:ext cx="7760043" cy="415434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721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8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40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5434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abs()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all()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any()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bin()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bytearray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bytes()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callable()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chr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classmethod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compile() complex() </a:t>
                      </a: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delattr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ko-KR" altLang="en-US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dir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divmod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enumerate()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eval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exec()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filter()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float()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format()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frozenset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getattr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globals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hasattr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hash()</a:t>
                      </a:r>
                      <a:endParaRPr lang="ko-KR" altLang="en-US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help()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hex()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id()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input()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isinstance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issubclass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iter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len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list()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locals()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map()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max()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memoryview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ko-KR" altLang="en-US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min()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next()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object()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oct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open() 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ord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pow()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print()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property()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lang="en-US" altLang="ko-KR" sz="1800" b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range()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repr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 </a:t>
                      </a:r>
                    </a:p>
                    <a:p>
                      <a:pPr latinLnBrk="1">
                        <a:lnSpc>
                          <a:spcPct val="100000"/>
                        </a:lnSpc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reversed()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round()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set() </a:t>
                      </a:r>
                      <a:endParaRPr lang="ko-KR" altLang="en-US" sz="1800" b="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setattr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slice()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sorted()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staticmethod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sum()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super()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rgbClr val="FF99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tuple()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type()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vars</a:t>
                      </a: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zip()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a:t>__import__()</a:t>
                      </a:r>
                      <a:endParaRPr lang="ko-KR" altLang="en-US" sz="1800" dirty="0"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12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531342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9967" y="1726740"/>
            <a:ext cx="6084777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abs() // 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절대값 반환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abs(-3)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abs(-10)</a:t>
            </a:r>
          </a:p>
          <a:p>
            <a:r>
              <a:rPr lang="en-US" altLang="ko-KR" sz="1600" dirty="0">
                <a:latin typeface="+mn-lt"/>
              </a:rPr>
              <a:t>10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 smtClean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chr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유니코드 값을 </a:t>
            </a:r>
            <a:r>
              <a:rPr lang="ko-KR" altLang="en-US" sz="1600" dirty="0" err="1">
                <a:solidFill>
                  <a:schemeClr val="accent2"/>
                </a:solidFill>
                <a:latin typeface="+mn-lt"/>
              </a:rPr>
              <a:t>입력받아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그에 해당하는 문자 반환 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chr</a:t>
            </a:r>
            <a:r>
              <a:rPr lang="en-US" altLang="ko-KR" sz="1600" dirty="0">
                <a:latin typeface="+mn-lt"/>
              </a:rPr>
              <a:t>(97)</a:t>
            </a:r>
          </a:p>
          <a:p>
            <a:r>
              <a:rPr lang="en-US" altLang="ko-KR" sz="1600" dirty="0">
                <a:latin typeface="+mn-lt"/>
              </a:rPr>
              <a:t>a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chr</a:t>
            </a:r>
            <a:r>
              <a:rPr lang="en-US" altLang="ko-KR" sz="1600" dirty="0">
                <a:latin typeface="+mn-lt"/>
              </a:rPr>
              <a:t>(80)</a:t>
            </a:r>
          </a:p>
          <a:p>
            <a:r>
              <a:rPr lang="en-US" altLang="ko-KR" sz="1600" dirty="0" smtClean="0">
                <a:latin typeface="+mn-lt"/>
              </a:rPr>
              <a:t>P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# reversed()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 요소의 순서를 뒤집어서 반환</a:t>
            </a:r>
            <a:endParaRPr lang="en-US" altLang="ko-KR" sz="1600" dirty="0">
              <a:solidFill>
                <a:schemeClr val="accent2"/>
              </a:solidFill>
              <a:latin typeface="+mj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t = ('a', 'b', 'c')</a:t>
            </a:r>
          </a:p>
          <a:p>
            <a:r>
              <a:rPr lang="en-US" altLang="ko-KR" sz="1600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list(reversed(t))</a:t>
            </a:r>
          </a:p>
          <a:p>
            <a:r>
              <a:rPr lang="en-US" altLang="ko-KR" sz="1600" dirty="0">
                <a:latin typeface="+mj-lt"/>
                <a:ea typeface="함초롬바탕" panose="02030604000101010101" pitchFamily="18" charset="-127"/>
                <a:cs typeface="함초롬바탕" panose="02030604000101010101" pitchFamily="18" charset="-127"/>
              </a:rPr>
              <a:t>['c', 'b', 'a']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내장함수 활용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57753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42324" y="1833106"/>
            <a:ext cx="6084777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smtClean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float() 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실수 형으로 변환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float(3)</a:t>
            </a:r>
          </a:p>
          <a:p>
            <a:r>
              <a:rPr lang="en-US" altLang="ko-KR" sz="1600" dirty="0">
                <a:latin typeface="+mn-lt"/>
              </a:rPr>
              <a:t>3.0</a:t>
            </a:r>
          </a:p>
          <a:p>
            <a:r>
              <a:rPr lang="en-US" altLang="ko-KR" sz="1600" dirty="0">
                <a:latin typeface="+mn-lt"/>
              </a:rPr>
              <a:t>&gt;&gt;&gt; float(10)</a:t>
            </a:r>
          </a:p>
          <a:p>
            <a:r>
              <a:rPr lang="en-US" altLang="ko-KR" sz="1600" dirty="0">
                <a:latin typeface="+mn-lt"/>
              </a:rPr>
              <a:t>10.0</a:t>
            </a:r>
          </a:p>
          <a:p>
            <a:endParaRPr lang="en-US" altLang="ko-KR" sz="1600" dirty="0" smtClean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format()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//</a:t>
            </a:r>
            <a:r>
              <a:rPr lang="ko-KR" altLang="en-US" sz="1600" dirty="0">
                <a:solidFill>
                  <a:schemeClr val="accent2"/>
                </a:solidFill>
                <a:latin typeface="+mn-lt"/>
              </a:rPr>
              <a:t> 주어진 서식에 맞춰 값을 문자열로 변환</a:t>
            </a:r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&gt;&gt;&gt; print("I want {0} </a:t>
            </a:r>
            <a:r>
              <a:rPr lang="en-US" altLang="ko-KR" sz="1600" dirty="0" err="1">
                <a:latin typeface="+mn-lt"/>
              </a:rPr>
              <a:t>apples".format</a:t>
            </a:r>
            <a:r>
              <a:rPr lang="en-US" altLang="ko-KR" sz="1600" dirty="0">
                <a:latin typeface="+mn-lt"/>
              </a:rPr>
              <a:t>(3))</a:t>
            </a:r>
          </a:p>
          <a:p>
            <a:r>
              <a:rPr lang="en-US" altLang="ko-KR" sz="1600" dirty="0">
                <a:latin typeface="+mn-lt"/>
              </a:rPr>
              <a:t>I want 3 apples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58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6248</TotalTime>
  <Words>902</Words>
  <Application>Microsoft Office PowerPoint</Application>
  <PresentationFormat>화면 슬라이드 쇼(4:3)</PresentationFormat>
  <Paragraphs>285</Paragraphs>
  <Slides>20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8" baseType="lpstr">
      <vt:lpstr>맑은 고딕</vt:lpstr>
      <vt:lpstr>함초롬바탕</vt:lpstr>
      <vt:lpstr>Arial</vt:lpstr>
      <vt:lpstr>Cambria Math</vt:lpstr>
      <vt:lpstr>Century Gothic</vt:lpstr>
      <vt:lpstr>Times New Roman</vt:lpstr>
      <vt:lpstr>Wingdings 3</vt:lpstr>
      <vt:lpstr>이온</vt:lpstr>
      <vt:lpstr>내장함수 이해 9주차_01_01</vt:lpstr>
      <vt:lpstr>학습목표</vt:lpstr>
      <vt:lpstr>함수사용 이유</vt:lpstr>
      <vt:lpstr>함수</vt:lpstr>
      <vt:lpstr>사용해 본 내장함수</vt:lpstr>
      <vt:lpstr>내장 함수(Built-in Function)</vt:lpstr>
      <vt:lpstr>내장함수 종류</vt:lpstr>
      <vt:lpstr>내장함수 활용 1</vt:lpstr>
      <vt:lpstr>내장함수 활용 2</vt:lpstr>
      <vt:lpstr>내장함수 활용 3</vt:lpstr>
      <vt:lpstr>내장함수 활용 4</vt:lpstr>
      <vt:lpstr>내장함수 활용 5</vt:lpstr>
      <vt:lpstr>내장함수 활용 6</vt:lpstr>
      <vt:lpstr>내장함수 활용 7</vt:lpstr>
      <vt:lpstr>내장함수 활용 8</vt:lpstr>
      <vt:lpstr>연습문제 1</vt:lpstr>
      <vt:lpstr>연습문제 1,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502</cp:revision>
  <dcterms:created xsi:type="dcterms:W3CDTF">2015-11-07T02:06:58Z</dcterms:created>
  <dcterms:modified xsi:type="dcterms:W3CDTF">2023-01-25T12:14:57Z</dcterms:modified>
</cp:coreProperties>
</file>