
<file path=[Content_Types].xml><?xml version="1.0" encoding="utf-8"?>
<Types xmlns="http://schemas.openxmlformats.org/package/2006/content-types"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8"/>
  </p:notesMasterIdLst>
  <p:sldIdLst>
    <p:sldId id="976" r:id="rId2"/>
    <p:sldId id="977" r:id="rId3"/>
    <p:sldId id="978" r:id="rId4"/>
    <p:sldId id="979" r:id="rId5"/>
    <p:sldId id="980" r:id="rId6"/>
    <p:sldId id="981" r:id="rId7"/>
    <p:sldId id="982" r:id="rId8"/>
    <p:sldId id="983" r:id="rId9"/>
    <p:sldId id="984" r:id="rId10"/>
    <p:sldId id="985" r:id="rId11"/>
    <p:sldId id="986" r:id="rId12"/>
    <p:sldId id="987" r:id="rId13"/>
    <p:sldId id="988" r:id="rId14"/>
    <p:sldId id="989" r:id="rId15"/>
    <p:sldId id="990" r:id="rId16"/>
    <p:sldId id="99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FF9933"/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64" autoAdjust="0"/>
    <p:restoredTop sz="91293" autoAdjust="0"/>
  </p:normalViewPr>
  <p:slideViewPr>
    <p:cSldViewPr snapToGrid="0">
      <p:cViewPr varScale="1">
        <p:scale>
          <a:sx n="98" d="100"/>
          <a:sy n="98" d="100"/>
        </p:scale>
        <p:origin x="5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2022-12-27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24773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15090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59843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806247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83120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85255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576495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68091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2361D-5AB0-43C6-A68E-967D404BB2DE}" type="datetime1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5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49821-97DB-45E2-93E3-2750D587EB58}" type="datetime1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A62F2-81DD-4243-8A66-F2125E861EAE}" type="datetime1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7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F807D-3401-4CAA-9869-657B236C7170}" type="datetime1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17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05AD11-13B3-4C60-B4C8-01C1B1412977}" type="datetime1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6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39707-82B0-4BC6-9BCD-E75CF6F5D5EE}" type="datetime1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1DD5E-4AE0-430A-B122-5E4707511D14}" type="datetime1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7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29E05-DBD4-4978-9271-E64B0211C70F}" type="datetime1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6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5CD7E8-6B6F-4AC8-8B26-2E7031DC7605}" type="datetime1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2B1D4-9667-4D15-9ED1-4941905D588E}" type="datetime1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CA734-13C3-451E-827D-51B434686C86}" type="datetime1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8184D-F824-4F6A-9B88-EF61A1420E8C}" type="datetime1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6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15925-EC06-42AE-B112-E80196A1AEC3}" type="datetime1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521D8-E30E-4C36-8EA4-3057A3596FB9}" type="datetime1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323D6-1DB5-4107-9DE2-77ED96E228D4}" type="datetime1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6D96F-F153-4DF6-953D-4192779DB17A}" type="datetime1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2EB80-464A-472C-A95F-014266768329}" type="datetime1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7BFE02C-B473-469A-9CE2-F5F805C4F97B}" type="datetime1">
              <a:rPr lang="ko-KR" altLang="en-US" smtClean="0"/>
              <a:t>2022-12-27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5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5" y="2689665"/>
            <a:ext cx="5186769" cy="1367882"/>
          </a:xfrm>
        </p:spPr>
        <p:txBody>
          <a:bodyPr anchor="ctr">
            <a:no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</a:rPr>
              <a:t>math module </a:t>
            </a:r>
            <a:r>
              <a:rPr lang="ko-KR" altLang="en-US" sz="4400" b="1" dirty="0">
                <a:solidFill>
                  <a:schemeClr val="bg1"/>
                </a:solidFill>
              </a:rPr>
              <a:t>활용</a:t>
            </a:r>
            <a:r>
              <a:rPr lang="en-US" altLang="ko-KR" sz="4400" b="1" dirty="0">
                <a:solidFill>
                  <a:schemeClr val="bg1"/>
                </a:solidFill>
              </a:rPr>
              <a:t/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9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_01_02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040914" y="4878389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76700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43960"/>
            <a:ext cx="7886700" cy="1325563"/>
          </a:xfrm>
        </p:spPr>
        <p:txBody>
          <a:bodyPr/>
          <a:lstStyle/>
          <a:p>
            <a:r>
              <a:rPr lang="ko-KR" altLang="en-US" dirty="0" err="1"/>
              <a:t>내장함수</a:t>
            </a:r>
            <a:r>
              <a:rPr lang="ko-KR" altLang="en-US" dirty="0"/>
              <a:t> </a:t>
            </a:r>
            <a:r>
              <a:rPr lang="en-US" altLang="ko-KR" dirty="0"/>
              <a:t>math module </a:t>
            </a:r>
            <a:r>
              <a:rPr lang="ko-KR" altLang="en-US" dirty="0"/>
              <a:t>예제 </a:t>
            </a:r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653005" y="1647899"/>
            <a:ext cx="6900189" cy="4652694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0710" y="1704937"/>
            <a:ext cx="6084777" cy="4684680"/>
          </a:xfrm>
          <a:prstGeom prst="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dirty="0">
                <a:latin typeface="+mn-lt"/>
              </a:rPr>
              <a:t>&gt;&gt;&gt;</a:t>
            </a:r>
            <a:r>
              <a:rPr lang="ko-KR" altLang="en-US" dirty="0">
                <a:latin typeface="+mn-lt"/>
              </a:rPr>
              <a:t> </a:t>
            </a:r>
            <a:r>
              <a:rPr lang="en-US" altLang="ko-KR" dirty="0">
                <a:latin typeface="+mn-lt"/>
              </a:rPr>
              <a:t>import math</a:t>
            </a:r>
            <a:endParaRPr lang="en-US" altLang="ko-KR" dirty="0">
              <a:solidFill>
                <a:schemeClr val="accent2"/>
              </a:solidFill>
              <a:latin typeface="+mn-lt"/>
            </a:endParaRPr>
          </a:p>
          <a:p>
            <a:r>
              <a:rPr lang="en-US" altLang="ko-KR" dirty="0">
                <a:solidFill>
                  <a:schemeClr val="accent2"/>
                </a:solidFill>
                <a:latin typeface="+mn-lt"/>
              </a:rPr>
              <a:t># </a:t>
            </a:r>
            <a:r>
              <a:rPr lang="en-US" altLang="ko-KR" dirty="0" err="1">
                <a:solidFill>
                  <a:schemeClr val="accent2"/>
                </a:solidFill>
                <a:latin typeface="+mn-lt"/>
              </a:rPr>
              <a:t>atan</a:t>
            </a:r>
            <a:r>
              <a:rPr lang="en-US" altLang="ko-KR" dirty="0">
                <a:solidFill>
                  <a:schemeClr val="accent2"/>
                </a:solidFill>
                <a:latin typeface="+mn-lt"/>
              </a:rPr>
              <a:t>()</a:t>
            </a:r>
          </a:p>
          <a:p>
            <a:r>
              <a:rPr lang="en-US" altLang="ko-KR" dirty="0">
                <a:latin typeface="+mn-lt"/>
              </a:rPr>
              <a:t>&gt;&gt;&gt; </a:t>
            </a:r>
            <a:r>
              <a:rPr lang="en-US" altLang="ko-KR" dirty="0" err="1">
                <a:latin typeface="+mn-lt"/>
              </a:rPr>
              <a:t>math.atan</a:t>
            </a:r>
            <a:r>
              <a:rPr lang="en-US" altLang="ko-KR" dirty="0">
                <a:latin typeface="+mn-lt"/>
              </a:rPr>
              <a:t>(1)</a:t>
            </a:r>
          </a:p>
          <a:p>
            <a:r>
              <a:rPr lang="en-US" altLang="ko-Kore-KR" dirty="0">
                <a:latin typeface="+mn-lt"/>
              </a:rPr>
              <a:t>0.785398163397</a:t>
            </a:r>
          </a:p>
          <a:p>
            <a:r>
              <a:rPr lang="en-US" altLang="ko-KR" dirty="0">
                <a:latin typeface="+mn-lt"/>
              </a:rPr>
              <a:t>&gt;&gt;&gt; </a:t>
            </a:r>
            <a:r>
              <a:rPr lang="en-US" altLang="ko-KR" dirty="0" err="1">
                <a:latin typeface="+mn-lt"/>
              </a:rPr>
              <a:t>math.atan</a:t>
            </a:r>
            <a:r>
              <a:rPr lang="en-US" altLang="ko-KR" dirty="0">
                <a:latin typeface="+mn-lt"/>
              </a:rPr>
              <a:t>(0)</a:t>
            </a:r>
          </a:p>
          <a:p>
            <a:r>
              <a:rPr lang="en-US" altLang="ko-KR" dirty="0">
                <a:latin typeface="+mn-lt"/>
              </a:rPr>
              <a:t>0.0</a:t>
            </a:r>
          </a:p>
          <a:p>
            <a:endParaRPr lang="en-US" altLang="ko-KR" dirty="0">
              <a:latin typeface="+mn-lt"/>
            </a:endParaRPr>
          </a:p>
          <a:p>
            <a:r>
              <a:rPr lang="en-US" altLang="ko-KR" dirty="0">
                <a:solidFill>
                  <a:schemeClr val="accent2"/>
                </a:solidFill>
                <a:latin typeface="+mn-lt"/>
              </a:rPr>
              <a:t># cos()</a:t>
            </a:r>
          </a:p>
          <a:p>
            <a:r>
              <a:rPr lang="en-US" altLang="ko-KR" dirty="0">
                <a:latin typeface="+mn-lt"/>
              </a:rPr>
              <a:t>&gt;&gt;&gt; </a:t>
            </a:r>
            <a:r>
              <a:rPr lang="en-US" altLang="ko-KR" dirty="0" err="1">
                <a:latin typeface="+mn-lt"/>
              </a:rPr>
              <a:t>math.cos</a:t>
            </a:r>
            <a:r>
              <a:rPr lang="en-US" altLang="ko-KR" dirty="0">
                <a:latin typeface="+mn-lt"/>
              </a:rPr>
              <a:t>(90)</a:t>
            </a:r>
          </a:p>
          <a:p>
            <a:r>
              <a:rPr lang="en-US" altLang="ko-KR" dirty="0">
                <a:latin typeface="+mn-lt"/>
              </a:rPr>
              <a:t>-0.4480736161291701</a:t>
            </a:r>
          </a:p>
          <a:p>
            <a:endParaRPr lang="en-US" altLang="ko-KR" dirty="0">
              <a:latin typeface="+mn-lt"/>
            </a:endParaRPr>
          </a:p>
          <a:p>
            <a:r>
              <a:rPr lang="en-US" altLang="ko-KR" dirty="0">
                <a:solidFill>
                  <a:schemeClr val="accent2"/>
                </a:solidFill>
                <a:latin typeface="+mn-lt"/>
              </a:rPr>
              <a:t># sin()</a:t>
            </a:r>
          </a:p>
          <a:p>
            <a:r>
              <a:rPr lang="en-US" altLang="ko-KR" dirty="0">
                <a:latin typeface="+mn-lt"/>
              </a:rPr>
              <a:t>&gt;&gt;&gt; </a:t>
            </a:r>
            <a:r>
              <a:rPr lang="en-US" altLang="ko-KR" dirty="0" err="1">
                <a:latin typeface="+mn-lt"/>
              </a:rPr>
              <a:t>math.sin</a:t>
            </a:r>
            <a:r>
              <a:rPr lang="en-US" altLang="ko-KR" dirty="0">
                <a:latin typeface="+mn-lt"/>
              </a:rPr>
              <a:t>(0)</a:t>
            </a:r>
          </a:p>
          <a:p>
            <a:r>
              <a:rPr lang="en-US" altLang="ko-KR" dirty="0">
                <a:latin typeface="+mn-lt"/>
              </a:rPr>
              <a:t>0.0 </a:t>
            </a:r>
          </a:p>
          <a:p>
            <a:endParaRPr lang="en-US" altLang="ko-KR" dirty="0">
              <a:latin typeface="+mn-lt"/>
            </a:endParaRPr>
          </a:p>
          <a:p>
            <a:r>
              <a:rPr lang="en-US" altLang="ko-KR" dirty="0">
                <a:solidFill>
                  <a:schemeClr val="accent2"/>
                </a:solidFill>
                <a:latin typeface="+mn-lt"/>
              </a:rPr>
              <a:t># tan()</a:t>
            </a:r>
          </a:p>
          <a:p>
            <a:r>
              <a:rPr lang="en-US" altLang="ko-KR" dirty="0">
                <a:latin typeface="+mn-lt"/>
              </a:rPr>
              <a:t>&gt;&gt;&gt; </a:t>
            </a:r>
            <a:r>
              <a:rPr lang="en-US" altLang="ko-KR" dirty="0" err="1">
                <a:latin typeface="+mn-lt"/>
              </a:rPr>
              <a:t>math.tan</a:t>
            </a:r>
            <a:r>
              <a:rPr lang="en-US" altLang="ko-KR" dirty="0">
                <a:latin typeface="+mn-lt"/>
              </a:rPr>
              <a:t>(180)</a:t>
            </a:r>
          </a:p>
          <a:p>
            <a:r>
              <a:rPr lang="en-US" altLang="ko-KR" dirty="0">
                <a:latin typeface="+mn-lt"/>
              </a:rPr>
              <a:t>1.3386902103511547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58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3974" y="269234"/>
            <a:ext cx="7055380" cy="1400530"/>
          </a:xfrm>
        </p:spPr>
        <p:txBody>
          <a:bodyPr/>
          <a:lstStyle/>
          <a:p>
            <a:r>
              <a:rPr lang="ko-KR" altLang="en-US" sz="3600" dirty="0"/>
              <a:t>내장함수</a:t>
            </a:r>
            <a:r>
              <a:rPr lang="en-US" altLang="ko-KR" sz="3600" dirty="0"/>
              <a:t>, Argument and return value</a:t>
            </a:r>
            <a:endParaRPr lang="ko-KR" altLang="en-US" sz="3600" dirty="0"/>
          </a:p>
        </p:txBody>
      </p:sp>
      <p:sp>
        <p:nvSpPr>
          <p:cNvPr id="6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&gt;&gt; </a:t>
            </a:r>
            <a:r>
              <a:rPr lang="en-US" altLang="ko-KR" dirty="0" err="1"/>
              <a:t>int_num</a:t>
            </a:r>
            <a:r>
              <a:rPr lang="en-US" altLang="ko-KR" dirty="0"/>
              <a:t> = </a:t>
            </a:r>
            <a:r>
              <a:rPr lang="en-US" altLang="ko-KR" dirty="0" err="1"/>
              <a:t>int</a:t>
            </a:r>
            <a:r>
              <a:rPr lang="en-US" altLang="ko-KR" dirty="0"/>
              <a:t>(23.5)</a:t>
            </a:r>
          </a:p>
          <a:p>
            <a:pPr marL="0" indent="0">
              <a:buNone/>
            </a:pPr>
            <a:r>
              <a:rPr lang="en-US" altLang="ko-KR" dirty="0"/>
              <a:t>&gt;&gt; </a:t>
            </a:r>
            <a:r>
              <a:rPr lang="en-US" altLang="ko-KR" dirty="0" err="1"/>
              <a:t>int_num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23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&gt;&gt; r = round(2.3456, 2)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Argument</a:t>
            </a:r>
            <a:r>
              <a:rPr lang="ko-KR" altLang="en-US" dirty="0"/>
              <a:t>는 함수를 호출했을 때 값을 받게 된다</a:t>
            </a:r>
            <a:endParaRPr lang="en-US" altLang="ko-KR" dirty="0"/>
          </a:p>
          <a:p>
            <a:pPr lvl="1"/>
            <a:r>
              <a:rPr lang="ko-KR" altLang="en-US" dirty="0"/>
              <a:t>리턴 값은 함수가 끝날 때 그 결과를 기억한다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타원 6"/>
          <p:cNvSpPr/>
          <p:nvPr/>
        </p:nvSpPr>
        <p:spPr>
          <a:xfrm>
            <a:off x="2823898" y="1939480"/>
            <a:ext cx="741680" cy="574040"/>
          </a:xfrm>
          <a:prstGeom prst="ellipse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 설명선 4"/>
          <p:cNvSpPr/>
          <p:nvPr/>
        </p:nvSpPr>
        <p:spPr>
          <a:xfrm>
            <a:off x="4457192" y="1976120"/>
            <a:ext cx="2235200" cy="396240"/>
          </a:xfrm>
          <a:prstGeom prst="wedgeRectCallout">
            <a:avLst>
              <a:gd name="adj1" fmla="val -89567"/>
              <a:gd name="adj2" fmla="val -1256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argument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9" name="사각형 설명선 5"/>
          <p:cNvSpPr/>
          <p:nvPr/>
        </p:nvSpPr>
        <p:spPr>
          <a:xfrm>
            <a:off x="1531112" y="2992120"/>
            <a:ext cx="2235200" cy="396240"/>
          </a:xfrm>
          <a:prstGeom prst="wedgeRectCallout">
            <a:avLst>
              <a:gd name="adj1" fmla="val -62476"/>
              <a:gd name="adj2" fmla="val -18624"/>
            </a:avLst>
          </a:prstGeom>
          <a:solidFill>
            <a:schemeClr val="bg2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return value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타원 9"/>
          <p:cNvSpPr/>
          <p:nvPr/>
        </p:nvSpPr>
        <p:spPr>
          <a:xfrm>
            <a:off x="2366264" y="3698240"/>
            <a:ext cx="1029208" cy="574040"/>
          </a:xfrm>
          <a:prstGeom prst="ellipse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/>
          <p:cNvSpPr/>
          <p:nvPr/>
        </p:nvSpPr>
        <p:spPr>
          <a:xfrm>
            <a:off x="3407664" y="3698240"/>
            <a:ext cx="358648" cy="574040"/>
          </a:xfrm>
          <a:prstGeom prst="ellipse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사각형 설명선 9"/>
          <p:cNvSpPr/>
          <p:nvPr/>
        </p:nvSpPr>
        <p:spPr>
          <a:xfrm>
            <a:off x="4626864" y="4145280"/>
            <a:ext cx="2235200" cy="396240"/>
          </a:xfrm>
          <a:prstGeom prst="wedgeRectCallout">
            <a:avLst>
              <a:gd name="adj1" fmla="val -86829"/>
              <a:gd name="adj2" fmla="val -13645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 arguments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사각형 설명선 10"/>
          <p:cNvSpPr/>
          <p:nvPr/>
        </p:nvSpPr>
        <p:spPr>
          <a:xfrm>
            <a:off x="308356" y="4582160"/>
            <a:ext cx="2235200" cy="396240"/>
          </a:xfrm>
          <a:prstGeom prst="wedgeRectCallout">
            <a:avLst>
              <a:gd name="adj1" fmla="val 23639"/>
              <a:gd name="adj2" fmla="val -173398"/>
            </a:avLst>
          </a:prstGeom>
          <a:solidFill>
            <a:schemeClr val="bg2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Function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call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534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Math module </a:t>
            </a:r>
            <a:r>
              <a:rPr lang="ko-KR" altLang="en-US" dirty="0"/>
              <a:t>내장 함수를 활용한다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개의</a:t>
            </a:r>
            <a:r>
              <a:rPr lang="en-US" altLang="ko-KR" dirty="0"/>
              <a:t> </a:t>
            </a:r>
            <a:r>
              <a:rPr lang="ko-KR" altLang="en-US" dirty="0"/>
              <a:t>정수를 입력 받은 후 다음 값을 </a:t>
            </a:r>
            <a:r>
              <a:rPr lang="ko-KR" altLang="en-US" dirty="0" err="1"/>
              <a:t>출력하시오</a:t>
            </a:r>
            <a:endParaRPr lang="en-US" altLang="ko-KR" dirty="0"/>
          </a:p>
          <a:p>
            <a:pPr lvl="1"/>
            <a:r>
              <a:rPr lang="ko-KR" altLang="en-US" dirty="0"/>
              <a:t>최대공약수</a:t>
            </a:r>
            <a:endParaRPr lang="en-US" altLang="ko-KR" dirty="0"/>
          </a:p>
          <a:p>
            <a:pPr lvl="1"/>
            <a:r>
              <a:rPr lang="en-US" altLang="ko-KR" dirty="0"/>
              <a:t>Power value</a:t>
            </a:r>
          </a:p>
          <a:p>
            <a:pPr lvl="1"/>
            <a:r>
              <a:rPr lang="en-US" altLang="ko-KR" dirty="0"/>
              <a:t>Square root (2</a:t>
            </a:r>
            <a:r>
              <a:rPr lang="ko-KR" altLang="en-US" dirty="0"/>
              <a:t>개 각각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Factorial value (2</a:t>
            </a:r>
            <a:r>
              <a:rPr lang="ko-KR" altLang="en-US" dirty="0"/>
              <a:t>개 각각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265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43960"/>
            <a:ext cx="7886700" cy="1325563"/>
          </a:xfrm>
        </p:spPr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1, </a:t>
            </a:r>
            <a:r>
              <a:rPr lang="ko-KR" altLang="en-US" dirty="0"/>
              <a:t>코드</a:t>
            </a: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653005" y="1647899"/>
            <a:ext cx="7516305" cy="3396374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tx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845471" y="1699630"/>
            <a:ext cx="6197530" cy="2554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/>
              <a:t>import math</a:t>
            </a:r>
          </a:p>
          <a:p>
            <a:endParaRPr lang="en-US" altLang="ko-KR" sz="1600" dirty="0"/>
          </a:p>
          <a:p>
            <a:r>
              <a:rPr lang="en-US" altLang="ko-KR" sz="1600" dirty="0"/>
              <a:t>n1=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(input("</a:t>
            </a:r>
            <a:r>
              <a:rPr lang="ko-KR" altLang="en-US" sz="1600" dirty="0" err="1"/>
              <a:t>양의정수</a:t>
            </a:r>
            <a:r>
              <a:rPr lang="ko-KR" altLang="en-US" sz="1600" dirty="0"/>
              <a:t> 입력 </a:t>
            </a:r>
            <a:r>
              <a:rPr lang="en-US" altLang="ko-KR" sz="1600" dirty="0"/>
              <a:t>1: "))</a:t>
            </a:r>
          </a:p>
          <a:p>
            <a:r>
              <a:rPr lang="en-US" altLang="ko-KR" sz="1600" dirty="0"/>
              <a:t>n2=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(input("</a:t>
            </a:r>
            <a:r>
              <a:rPr lang="ko-KR" altLang="en-US" sz="1600" dirty="0" err="1"/>
              <a:t>양의정수</a:t>
            </a:r>
            <a:r>
              <a:rPr lang="ko-KR" altLang="en-US" sz="1600" dirty="0"/>
              <a:t> 입력 </a:t>
            </a:r>
            <a:r>
              <a:rPr lang="en-US" altLang="ko-KR" sz="1600" dirty="0"/>
              <a:t>2: "))</a:t>
            </a:r>
          </a:p>
          <a:p>
            <a:r>
              <a:rPr lang="en-US" altLang="ko-KR" sz="1600" dirty="0"/>
              <a:t>       </a:t>
            </a:r>
          </a:p>
          <a:p>
            <a:r>
              <a:rPr lang="en-US" altLang="ko-KR" sz="1600" dirty="0"/>
              <a:t>print('</a:t>
            </a:r>
            <a:r>
              <a:rPr lang="ko-KR" altLang="en-US" sz="1600" dirty="0"/>
              <a:t>최대공약수 </a:t>
            </a:r>
            <a:r>
              <a:rPr lang="en-US" altLang="ko-KR" sz="1600" dirty="0"/>
              <a:t>: ', </a:t>
            </a:r>
            <a:r>
              <a:rPr lang="en-US" altLang="ko-KR" sz="1600" dirty="0" err="1"/>
              <a:t>math.gcd</a:t>
            </a:r>
            <a:r>
              <a:rPr lang="en-US" altLang="ko-KR" sz="1600" dirty="0"/>
              <a:t>(n1, n2))</a:t>
            </a:r>
          </a:p>
          <a:p>
            <a:r>
              <a:rPr lang="en-US" altLang="ko-KR" sz="1600" dirty="0"/>
              <a:t>print('power value : ', </a:t>
            </a:r>
            <a:r>
              <a:rPr lang="en-US" altLang="ko-KR" sz="1600" dirty="0" err="1"/>
              <a:t>math.pow</a:t>
            </a:r>
            <a:r>
              <a:rPr lang="en-US" altLang="ko-KR" sz="1600" dirty="0"/>
              <a:t>(n1, n2))</a:t>
            </a:r>
          </a:p>
          <a:p>
            <a:endParaRPr lang="en-US" altLang="ko-KR" sz="1600" dirty="0"/>
          </a:p>
          <a:p>
            <a:r>
              <a:rPr lang="en-US" altLang="ko-KR" sz="1600" dirty="0"/>
              <a:t>print('Square root :', </a:t>
            </a:r>
            <a:r>
              <a:rPr lang="en-US" altLang="ko-KR" sz="1600" dirty="0" err="1"/>
              <a:t>math.sqrt</a:t>
            </a:r>
            <a:r>
              <a:rPr lang="en-US" altLang="ko-KR" sz="1600" dirty="0"/>
              <a:t>(n1), </a:t>
            </a:r>
            <a:r>
              <a:rPr lang="en-US" altLang="ko-KR" sz="1600" dirty="0" err="1"/>
              <a:t>math.sqrt</a:t>
            </a:r>
            <a:r>
              <a:rPr lang="en-US" altLang="ko-KR" sz="1600" dirty="0"/>
              <a:t>(n2))</a:t>
            </a:r>
          </a:p>
          <a:p>
            <a:r>
              <a:rPr lang="en-US" altLang="ko-KR" sz="1600" dirty="0"/>
              <a:t>print('Factorial value :',</a:t>
            </a:r>
            <a:r>
              <a:rPr lang="en-US" altLang="ko-KR" sz="1600" dirty="0" err="1"/>
              <a:t>math.factorial</a:t>
            </a:r>
            <a:r>
              <a:rPr lang="en-US" altLang="ko-KR" sz="1600" dirty="0"/>
              <a:t>(n1), </a:t>
            </a:r>
            <a:r>
              <a:rPr lang="en-US" altLang="ko-KR" sz="1600" dirty="0" err="1"/>
              <a:t>math.factorial</a:t>
            </a:r>
            <a:r>
              <a:rPr lang="en-US" altLang="ko-KR" sz="1600" dirty="0"/>
              <a:t>(n2))</a:t>
            </a:r>
            <a:endParaRPr lang="ko-KR" altLang="en-US" sz="1600" dirty="0"/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810" y="4621987"/>
            <a:ext cx="5315692" cy="1171739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98097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math module</a:t>
            </a:r>
            <a:r>
              <a:rPr lang="ko-KR" altLang="en-US" dirty="0"/>
              <a:t> 활용</a:t>
            </a:r>
            <a:endParaRPr lang="en-US" altLang="ko-KR" dirty="0"/>
          </a:p>
          <a:p>
            <a:pPr lvl="1"/>
            <a:r>
              <a:rPr lang="en-US" altLang="ko-KR" dirty="0"/>
              <a:t>math module </a:t>
            </a:r>
            <a:r>
              <a:rPr lang="ko-KR" altLang="en-US" dirty="0"/>
              <a:t>함수 활용하기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8159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목표 달성 질문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</a:t>
            </a:r>
            <a:r>
              <a:rPr lang="en-US" altLang="ko-KR" dirty="0"/>
              <a:t>math module  </a:t>
            </a:r>
            <a:r>
              <a:rPr lang="ko-KR" altLang="en-US" dirty="0"/>
              <a:t>함수 기능을 설명하시오</a:t>
            </a:r>
            <a:endParaRPr lang="en-US" altLang="ko-KR" dirty="0"/>
          </a:p>
          <a:p>
            <a:pPr lvl="1"/>
            <a:r>
              <a:rPr lang="en-US" altLang="ko-KR" dirty="0"/>
              <a:t>floor()</a:t>
            </a:r>
          </a:p>
          <a:p>
            <a:pPr lvl="1"/>
            <a:r>
              <a:rPr lang="en-US" altLang="ko-KR" dirty="0"/>
              <a:t>log10()</a:t>
            </a:r>
          </a:p>
          <a:p>
            <a:pPr lvl="1"/>
            <a:r>
              <a:rPr lang="en-US" altLang="ko-KR" dirty="0" err="1"/>
              <a:t>sqrt</a:t>
            </a:r>
            <a:r>
              <a:rPr lang="en-US" altLang="ko-KR"/>
              <a:t>() 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475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9</a:t>
            </a:r>
            <a:r>
              <a:rPr lang="ko-KR" altLang="en-US" dirty="0"/>
              <a:t>주차</a:t>
            </a:r>
            <a:r>
              <a:rPr lang="en-US" altLang="ko-KR" dirty="0"/>
              <a:t>_01_02</a:t>
            </a:r>
            <a:r>
              <a:rPr lang="ko-KR" altLang="en-US" dirty="0"/>
              <a:t> </a:t>
            </a:r>
            <a:r>
              <a:rPr lang="en" altLang="ko-KR" dirty="0"/>
              <a:t>math module </a:t>
            </a:r>
            <a:r>
              <a:rPr lang="ko-KR" altLang="en-US" dirty="0"/>
              <a:t>활용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0485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math module</a:t>
            </a:r>
            <a:r>
              <a:rPr lang="ko-KR" altLang="en-US" dirty="0"/>
              <a:t> 활용</a:t>
            </a:r>
            <a:r>
              <a:rPr lang="en-US" altLang="ko-KR" dirty="0"/>
              <a:t> </a:t>
            </a:r>
            <a:r>
              <a:rPr lang="ko-KR" altLang="en-US" dirty="0"/>
              <a:t>하기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090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내장함수</a:t>
            </a:r>
            <a:r>
              <a:rPr lang="ko-KR" altLang="en-US" dirty="0"/>
              <a:t> </a:t>
            </a:r>
            <a:r>
              <a:rPr lang="en-US" altLang="ko-KR" dirty="0"/>
              <a:t>– math module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파이썬에는</a:t>
            </a:r>
            <a:r>
              <a:rPr lang="ko-KR" altLang="en-US" dirty="0"/>
              <a:t> 친숙한 수학적 함수들을 제공하는 </a:t>
            </a:r>
            <a:r>
              <a:rPr lang="en-US" altLang="ko-KR" dirty="0"/>
              <a:t>math module</a:t>
            </a:r>
            <a:r>
              <a:rPr lang="ko-KR" altLang="en-US" dirty="0"/>
              <a:t>이 있다</a:t>
            </a:r>
            <a:endParaRPr lang="en-US" altLang="ko-KR" dirty="0"/>
          </a:p>
          <a:p>
            <a:pPr lvl="1"/>
            <a:r>
              <a:rPr lang="ko-KR" altLang="en-US" dirty="0"/>
              <a:t>모듈은 관련된 함수들의 모음이다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dirty="0"/>
              <a:t>모듈을 사용하려면 </a:t>
            </a:r>
            <a:r>
              <a:rPr lang="en-US" altLang="ko-KR" dirty="0"/>
              <a:t>import</a:t>
            </a:r>
            <a:r>
              <a:rPr lang="ko-KR" altLang="en-US" dirty="0"/>
              <a:t> 사용해야 한다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8827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math module</a:t>
            </a:r>
            <a:endParaRPr lang="ko-KR" altLang="en-US" sz="4000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E2FC860-CF93-384A-92DD-26A0218F3D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5640861"/>
              </p:ext>
            </p:extLst>
          </p:nvPr>
        </p:nvGraphicFramePr>
        <p:xfrm>
          <a:off x="1122224" y="2109280"/>
          <a:ext cx="6688900" cy="3780245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607092">
                  <a:extLst>
                    <a:ext uri="{9D8B030D-6E8A-4147-A177-3AD203B41FA5}">
                      <a16:colId xmlns:a16="http://schemas.microsoft.com/office/drawing/2014/main" val="1843756869"/>
                    </a:ext>
                  </a:extLst>
                </a:gridCol>
                <a:gridCol w="3081808">
                  <a:extLst>
                    <a:ext uri="{9D8B030D-6E8A-4147-A177-3AD203B41FA5}">
                      <a16:colId xmlns:a16="http://schemas.microsoft.com/office/drawing/2014/main" val="461147253"/>
                    </a:ext>
                  </a:extLst>
                </a:gridCol>
              </a:tblGrid>
              <a:tr h="433215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262977"/>
                  </a:ext>
                </a:extLst>
              </a:tr>
              <a:tr h="4332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/>
                        <a:t>math.factorial</a:t>
                      </a:r>
                      <a:r>
                        <a:rPr lang="en-US" altLang="ko-KR" sz="1800" dirty="0"/>
                        <a:t>(x)</a:t>
                      </a:r>
                      <a:endParaRPr lang="en-US" altLang="ko-KR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x</a:t>
                      </a:r>
                      <a:r>
                        <a:rPr lang="ko-Kore-KR" altLang="en-US" dirty="0"/>
                        <a:t>의</a:t>
                      </a:r>
                      <a:r>
                        <a:rPr lang="ko-KR" altLang="en-US" dirty="0"/>
                        <a:t> 계승</a:t>
                      </a:r>
                      <a:r>
                        <a:rPr lang="en-US" altLang="ko-KR" dirty="0"/>
                        <a:t>(factorial)</a:t>
                      </a:r>
                      <a:r>
                        <a:rPr lang="ko-KR" altLang="en-US" dirty="0"/>
                        <a:t>을 반환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649988"/>
                  </a:ext>
                </a:extLst>
              </a:tr>
              <a:tr h="4332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/>
                        <a:t>math.floor</a:t>
                      </a:r>
                      <a:r>
                        <a:rPr lang="en-US" altLang="ko-KR" sz="1800" dirty="0"/>
                        <a:t>(x)</a:t>
                      </a:r>
                      <a:endParaRPr lang="en-US" altLang="ko-KR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ko-Kore-KR" dirty="0"/>
                        <a:t>x</a:t>
                      </a:r>
                      <a:r>
                        <a:rPr lang="ko-KR" altLang="en-US" dirty="0"/>
                        <a:t>보다 작거나 같은 수 반환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938161"/>
                  </a:ext>
                </a:extLst>
              </a:tr>
              <a:tr h="4332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/>
                        <a:t>math.gcd</a:t>
                      </a:r>
                      <a:r>
                        <a:rPr lang="en-US" altLang="ko-KR" sz="1800" dirty="0"/>
                        <a:t>(*integers)</a:t>
                      </a:r>
                      <a:endParaRPr lang="en-US" altLang="ko-KR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최대</a:t>
                      </a:r>
                      <a:r>
                        <a:rPr lang="ko-KR" altLang="en-US" dirty="0"/>
                        <a:t> 공약수 반환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359578"/>
                  </a:ext>
                </a:extLst>
              </a:tr>
              <a:tr h="4332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/>
                        <a:t>math.lcm</a:t>
                      </a:r>
                      <a:r>
                        <a:rPr lang="en-US" altLang="ko-KR" sz="1800" dirty="0"/>
                        <a:t>(*integers)</a:t>
                      </a:r>
                      <a:endParaRPr lang="en-US" altLang="ko-KR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최소</a:t>
                      </a:r>
                      <a:r>
                        <a:rPr lang="ko-KR" altLang="en-US" dirty="0"/>
                        <a:t> 공배수 반환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66921"/>
                  </a:ext>
                </a:extLst>
              </a:tr>
              <a:tr h="7477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/>
                        <a:t>math.prod</a:t>
                      </a:r>
                      <a:r>
                        <a:rPr lang="en-US" altLang="ko-KR" sz="1800" dirty="0"/>
                        <a:t>(</a:t>
                      </a:r>
                      <a:r>
                        <a:rPr lang="en-US" altLang="ko-KR" sz="1800" dirty="0" err="1"/>
                        <a:t>iterable</a:t>
                      </a:r>
                      <a:r>
                        <a:rPr lang="en-US" altLang="ko-KR" sz="1800" dirty="0"/>
                        <a:t>, *, start=1)</a:t>
                      </a:r>
                      <a:endParaRPr lang="en-US" altLang="ko-KR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모든 요소의 곱 반환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108665"/>
                  </a:ext>
                </a:extLst>
              </a:tr>
              <a:tr h="4332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/>
                        <a:t>math.log</a:t>
                      </a:r>
                      <a:r>
                        <a:rPr lang="en-US" altLang="ko-KR" sz="1800" dirty="0"/>
                        <a:t>(x[, base])</a:t>
                      </a:r>
                      <a:endParaRPr lang="en-US" altLang="ko-KR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자연로그 반환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450717"/>
                  </a:ext>
                </a:extLst>
              </a:tr>
              <a:tr h="4332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math.log10(x)</a:t>
                      </a:r>
                      <a:endParaRPr lang="en-US" altLang="ko-KR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밑이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10</a:t>
                      </a:r>
                      <a:r>
                        <a:rPr lang="ko-KR" altLang="en-US" dirty="0"/>
                        <a:t>인 로그 반환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610741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4700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9E2FC860-CF93-384A-92DD-26A0218F3D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279006"/>
              </p:ext>
            </p:extLst>
          </p:nvPr>
        </p:nvGraphicFramePr>
        <p:xfrm>
          <a:off x="1132058" y="1725819"/>
          <a:ext cx="6688900" cy="431118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37052">
                  <a:extLst>
                    <a:ext uri="{9D8B030D-6E8A-4147-A177-3AD203B41FA5}">
                      <a16:colId xmlns:a16="http://schemas.microsoft.com/office/drawing/2014/main" val="1843756869"/>
                    </a:ext>
                  </a:extLst>
                </a:gridCol>
                <a:gridCol w="4251848">
                  <a:extLst>
                    <a:ext uri="{9D8B030D-6E8A-4147-A177-3AD203B41FA5}">
                      <a16:colId xmlns:a16="http://schemas.microsoft.com/office/drawing/2014/main" val="461147253"/>
                    </a:ext>
                  </a:extLst>
                </a:gridCol>
              </a:tblGrid>
              <a:tr h="401937"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함수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262977"/>
                  </a:ext>
                </a:extLst>
              </a:tr>
              <a:tr h="401937">
                <a:tc>
                  <a:txBody>
                    <a:bodyPr/>
                    <a:lstStyle/>
                    <a:p>
                      <a:r>
                        <a:rPr lang="en-US" altLang="ko-KR" sz="1800" dirty="0" err="1"/>
                        <a:t>math.sqrt</a:t>
                      </a:r>
                      <a:r>
                        <a:rPr lang="en-US" altLang="ko-KR" sz="1800" dirty="0"/>
                        <a:t>(x)</a:t>
                      </a:r>
                      <a:endParaRPr lang="en-US" altLang="ko-KR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제곱근</a:t>
                      </a:r>
                      <a:r>
                        <a:rPr lang="ko-KR" altLang="en-US" dirty="0"/>
                        <a:t> 반환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649988"/>
                  </a:ext>
                </a:extLst>
              </a:tr>
              <a:tr h="401937">
                <a:tc>
                  <a:txBody>
                    <a:bodyPr/>
                    <a:lstStyle/>
                    <a:p>
                      <a:r>
                        <a:rPr lang="en-US" altLang="ko-KR" sz="1800" dirty="0" err="1"/>
                        <a:t>math.degrees</a:t>
                      </a:r>
                      <a:r>
                        <a:rPr lang="en-US" altLang="ko-KR" sz="1800" dirty="0"/>
                        <a:t>(x)</a:t>
                      </a:r>
                      <a:endParaRPr lang="en-US" altLang="ko-KR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각도를</a:t>
                      </a:r>
                      <a:r>
                        <a:rPr lang="ko-KR" altLang="en-US" dirty="0"/>
                        <a:t> 라디안에서 도로 변환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938161"/>
                  </a:ext>
                </a:extLst>
              </a:tr>
              <a:tr h="693754">
                <a:tc>
                  <a:txBody>
                    <a:bodyPr/>
                    <a:lstStyle/>
                    <a:p>
                      <a:r>
                        <a:rPr lang="en-US" altLang="ko-KR" sz="1800" dirty="0" err="1"/>
                        <a:t>math.radians</a:t>
                      </a:r>
                      <a:r>
                        <a:rPr lang="en-US" altLang="ko-KR" sz="1800" dirty="0"/>
                        <a:t>(x)</a:t>
                      </a:r>
                      <a:endParaRPr lang="en-US" altLang="ko-KR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각도를</a:t>
                      </a:r>
                      <a:r>
                        <a:rPr lang="ko-KR" altLang="en-US" dirty="0"/>
                        <a:t> 도에서 라디안으로 변환</a:t>
                      </a:r>
                      <a:endParaRPr lang="en-US" altLang="ko-KR" dirty="0"/>
                    </a:p>
                    <a:p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359578"/>
                  </a:ext>
                </a:extLst>
              </a:tr>
              <a:tr h="401937">
                <a:tc>
                  <a:txBody>
                    <a:bodyPr/>
                    <a:lstStyle/>
                    <a:p>
                      <a:r>
                        <a:rPr lang="en-US" altLang="ko-KR" sz="1800" dirty="0" err="1"/>
                        <a:t>math.acos</a:t>
                      </a:r>
                      <a:r>
                        <a:rPr lang="en-US" altLang="ko-KR" sz="1800" dirty="0"/>
                        <a:t>(x)</a:t>
                      </a:r>
                      <a:endParaRPr lang="en-US" altLang="ko-KR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아크 코사인을 라디안으로 변환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566921"/>
                  </a:ext>
                </a:extLst>
              </a:tr>
              <a:tr h="401937">
                <a:tc>
                  <a:txBody>
                    <a:bodyPr/>
                    <a:lstStyle/>
                    <a:p>
                      <a:r>
                        <a:rPr lang="en-US" altLang="ko-KR" sz="1800" dirty="0" err="1"/>
                        <a:t>math.asin</a:t>
                      </a:r>
                      <a:r>
                        <a:rPr lang="en-US" altLang="ko-KR" sz="1800" dirty="0"/>
                        <a:t>(x)</a:t>
                      </a:r>
                      <a:endParaRPr lang="en-US" altLang="ko-KR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아크 사인을 라디안으로 변환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7108665"/>
                  </a:ext>
                </a:extLst>
              </a:tr>
              <a:tr h="401937">
                <a:tc>
                  <a:txBody>
                    <a:bodyPr/>
                    <a:lstStyle/>
                    <a:p>
                      <a:r>
                        <a:rPr lang="en-US" altLang="ko-KR" sz="1800" dirty="0" err="1"/>
                        <a:t>math.atan</a:t>
                      </a:r>
                      <a:r>
                        <a:rPr lang="en-US" altLang="ko-KR" sz="1800" dirty="0"/>
                        <a:t>(x)</a:t>
                      </a:r>
                      <a:endParaRPr lang="en-US" altLang="ko-KR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아크 탄젠트를 라디안으로 변환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450717"/>
                  </a:ext>
                </a:extLst>
              </a:tr>
              <a:tr h="401937">
                <a:tc>
                  <a:txBody>
                    <a:bodyPr/>
                    <a:lstStyle/>
                    <a:p>
                      <a:r>
                        <a:rPr lang="en-US" altLang="ko-KR" sz="1800" dirty="0" err="1"/>
                        <a:t>math.cos</a:t>
                      </a:r>
                      <a:r>
                        <a:rPr lang="en-US" altLang="ko-KR" sz="1800" dirty="0"/>
                        <a:t>(x)</a:t>
                      </a:r>
                      <a:endParaRPr lang="en-US" altLang="ko-KR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코사인을 반환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8610741"/>
                  </a:ext>
                </a:extLst>
              </a:tr>
              <a:tr h="4019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/>
                        <a:t>math.sin</a:t>
                      </a:r>
                      <a:r>
                        <a:rPr lang="en-US" altLang="ko-KR" sz="1800" dirty="0"/>
                        <a:t>(x)</a:t>
                      </a:r>
                      <a:endParaRPr lang="en-US" altLang="ko-KR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사인을</a:t>
                      </a:r>
                      <a:r>
                        <a:rPr lang="ko-KR" altLang="en-US" dirty="0"/>
                        <a:t> 반환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8256"/>
                  </a:ext>
                </a:extLst>
              </a:tr>
              <a:tr h="4019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 err="1"/>
                        <a:t>math.tan</a:t>
                      </a:r>
                      <a:r>
                        <a:rPr lang="en-US" altLang="ko-KR" sz="1800" dirty="0"/>
                        <a:t>(x)</a:t>
                      </a:r>
                      <a:endParaRPr lang="ko-KR" altLang="en-US" sz="18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ore-KR" altLang="en-US" dirty="0"/>
                        <a:t>탄젠트를</a:t>
                      </a:r>
                      <a:r>
                        <a:rPr lang="ko-KR" altLang="en-US" dirty="0"/>
                        <a:t> 반환</a:t>
                      </a:r>
                      <a:endParaRPr lang="ko-Kore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638541"/>
                  </a:ext>
                </a:extLst>
              </a:tr>
            </a:tbl>
          </a:graphicData>
        </a:graphic>
      </p:graphicFrame>
      <p:sp>
        <p:nvSpPr>
          <p:cNvPr id="6" name="제목 1">
            <a:extLst>
              <a:ext uri="{FF2B5EF4-FFF2-40B4-BE49-F238E27FC236}">
                <a16:creationId xmlns:a16="http://schemas.microsoft.com/office/drawing/2014/main" id="{492DB1AB-759B-3C47-B383-FD2E0F055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</p:spPr>
        <p:txBody>
          <a:bodyPr>
            <a:normAutofit/>
          </a:bodyPr>
          <a:lstStyle/>
          <a:p>
            <a:r>
              <a:rPr lang="en-US" altLang="ko-KR" sz="4000" dirty="0"/>
              <a:t>math module</a:t>
            </a:r>
            <a:endParaRPr lang="ko-KR" altLang="en-US" sz="40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3189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43960"/>
            <a:ext cx="7886700" cy="1325563"/>
          </a:xfrm>
        </p:spPr>
        <p:txBody>
          <a:bodyPr/>
          <a:lstStyle/>
          <a:p>
            <a:r>
              <a:rPr lang="ko-KR" altLang="en-US" dirty="0" err="1"/>
              <a:t>내장함수</a:t>
            </a:r>
            <a:r>
              <a:rPr lang="ko-KR" altLang="en-US" dirty="0"/>
              <a:t> </a:t>
            </a:r>
            <a:r>
              <a:rPr lang="en-US" altLang="ko-KR" dirty="0"/>
              <a:t>math module </a:t>
            </a:r>
            <a:r>
              <a:rPr lang="ko-KR" altLang="en-US" dirty="0"/>
              <a:t>예제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653005" y="1647899"/>
            <a:ext cx="6900189" cy="4618344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0710" y="1833106"/>
            <a:ext cx="6084777" cy="44331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&gt;&gt;&gt;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import math</a:t>
            </a:r>
          </a:p>
          <a:p>
            <a:endParaRPr lang="en-US" altLang="ko-KR" sz="1600" dirty="0">
              <a:solidFill>
                <a:schemeClr val="accent2"/>
              </a:solidFill>
              <a:latin typeface="+mn-lt"/>
            </a:endParaRPr>
          </a:p>
          <a:p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# factorial()</a:t>
            </a: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err="1">
                <a:latin typeface="+mn-lt"/>
              </a:rPr>
              <a:t>math.factorial</a:t>
            </a:r>
            <a:r>
              <a:rPr lang="en-US" altLang="ko-KR" sz="1600" dirty="0">
                <a:latin typeface="+mn-lt"/>
              </a:rPr>
              <a:t>(4)</a:t>
            </a:r>
          </a:p>
          <a:p>
            <a:r>
              <a:rPr lang="en-US" altLang="ko-KR" sz="1600" dirty="0">
                <a:latin typeface="+mn-lt"/>
              </a:rPr>
              <a:t>24</a:t>
            </a: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err="1">
                <a:latin typeface="+mn-lt"/>
              </a:rPr>
              <a:t>math.factorial</a:t>
            </a:r>
            <a:r>
              <a:rPr lang="en-US" altLang="ko-KR" sz="1600" dirty="0">
                <a:latin typeface="+mn-lt"/>
              </a:rPr>
              <a:t>(6.0)</a:t>
            </a:r>
          </a:p>
          <a:p>
            <a:r>
              <a:rPr lang="en-US" altLang="ko-KR" sz="1600" dirty="0">
                <a:latin typeface="+mn-lt"/>
              </a:rPr>
              <a:t>720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# floor()</a:t>
            </a:r>
          </a:p>
          <a:p>
            <a:r>
              <a:rPr lang="en-US" altLang="ko-KR" sz="1600" dirty="0">
                <a:latin typeface="+mn-lt"/>
              </a:rPr>
              <a:t>&gt;&gt;&gt; math. floor(8.3)</a:t>
            </a:r>
          </a:p>
          <a:p>
            <a:r>
              <a:rPr lang="en-US" altLang="ko-KR" sz="1600" dirty="0">
                <a:latin typeface="+mn-lt"/>
              </a:rPr>
              <a:t>8</a:t>
            </a:r>
          </a:p>
          <a:p>
            <a:r>
              <a:rPr lang="en-US" altLang="ko-KR" sz="1600" dirty="0">
                <a:latin typeface="+mn-lt"/>
              </a:rPr>
              <a:t>&gt;&gt;&gt; math. floor(9.8) </a:t>
            </a:r>
          </a:p>
          <a:p>
            <a:r>
              <a:rPr lang="en-US" altLang="ko-KR" sz="1600" dirty="0">
                <a:latin typeface="+mn-lt"/>
              </a:rPr>
              <a:t>9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# </a:t>
            </a:r>
            <a:r>
              <a:rPr lang="en-US" altLang="ko-KR" sz="1600" dirty="0" err="1">
                <a:solidFill>
                  <a:schemeClr val="accent2"/>
                </a:solidFill>
                <a:latin typeface="+mn-lt"/>
              </a:rPr>
              <a:t>gcd</a:t>
            </a:r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()</a:t>
            </a:r>
          </a:p>
          <a:p>
            <a:r>
              <a:rPr lang="en-US" altLang="ko-KR" sz="1600" dirty="0">
                <a:latin typeface="+mn-lt"/>
              </a:rPr>
              <a:t>&gt;&gt;&gt; math. </a:t>
            </a:r>
            <a:r>
              <a:rPr lang="en-US" altLang="ko-KR" sz="1600" dirty="0" err="1">
                <a:latin typeface="+mn-lt"/>
              </a:rPr>
              <a:t>gcd</a:t>
            </a:r>
            <a:r>
              <a:rPr lang="en-US" altLang="ko-KR" sz="1600" dirty="0">
                <a:latin typeface="+mn-lt"/>
              </a:rPr>
              <a:t>(6,3)</a:t>
            </a:r>
          </a:p>
          <a:p>
            <a:r>
              <a:rPr lang="en-US" altLang="ko-KR" sz="1600" dirty="0">
                <a:latin typeface="+mn-lt"/>
              </a:rPr>
              <a:t>3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641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43960"/>
            <a:ext cx="7886700" cy="1325563"/>
          </a:xfrm>
        </p:spPr>
        <p:txBody>
          <a:bodyPr/>
          <a:lstStyle/>
          <a:p>
            <a:r>
              <a:rPr lang="ko-KR" altLang="en-US" dirty="0" err="1"/>
              <a:t>내장함수</a:t>
            </a:r>
            <a:r>
              <a:rPr lang="ko-KR" altLang="en-US" dirty="0"/>
              <a:t> </a:t>
            </a:r>
            <a:r>
              <a:rPr lang="en-US" altLang="ko-KR" dirty="0"/>
              <a:t>math module </a:t>
            </a:r>
            <a:r>
              <a:rPr lang="ko-KR" altLang="en-US" dirty="0"/>
              <a:t>예제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653005" y="1647899"/>
            <a:ext cx="6900189" cy="4665220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0710" y="1833107"/>
            <a:ext cx="6084777" cy="4176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&gt;&gt;&gt; import math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# lcm()</a:t>
            </a: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err="1">
                <a:latin typeface="+mn-lt"/>
              </a:rPr>
              <a:t>math.lcm</a:t>
            </a:r>
            <a:r>
              <a:rPr lang="en-US" altLang="ko-KR" sz="1600" dirty="0">
                <a:latin typeface="+mn-lt"/>
              </a:rPr>
              <a:t>(3,6)</a:t>
            </a:r>
          </a:p>
          <a:p>
            <a:r>
              <a:rPr lang="en-US" altLang="ko-KR" sz="1600" dirty="0">
                <a:latin typeface="+mn-lt"/>
              </a:rPr>
              <a:t>6</a:t>
            </a: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err="1">
                <a:latin typeface="+mn-lt"/>
              </a:rPr>
              <a:t>math.lcm</a:t>
            </a:r>
            <a:r>
              <a:rPr lang="en-US" altLang="ko-KR" sz="1600" dirty="0">
                <a:latin typeface="+mn-lt"/>
              </a:rPr>
              <a:t>(5,10)</a:t>
            </a:r>
          </a:p>
          <a:p>
            <a:r>
              <a:rPr lang="en-US" altLang="ko-KR" sz="1600" dirty="0">
                <a:latin typeface="+mn-lt"/>
              </a:rPr>
              <a:t>10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# prod()</a:t>
            </a:r>
          </a:p>
          <a:p>
            <a:r>
              <a:rPr lang="en-US" altLang="ko-KR" sz="1600" dirty="0">
                <a:latin typeface="+mn-lt"/>
              </a:rPr>
              <a:t>&gt;&gt;&gt; a = [1,3,5]</a:t>
            </a: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err="1">
                <a:latin typeface="+mn-lt"/>
              </a:rPr>
              <a:t>math.prod</a:t>
            </a:r>
            <a:r>
              <a:rPr lang="en-US" altLang="ko-KR" sz="1600" dirty="0">
                <a:latin typeface="+mn-lt"/>
              </a:rPr>
              <a:t>(a) </a:t>
            </a:r>
          </a:p>
          <a:p>
            <a:r>
              <a:rPr lang="en-US" altLang="ko-KR" sz="1600" dirty="0">
                <a:latin typeface="+mn-lt"/>
              </a:rPr>
              <a:t>15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# log()</a:t>
            </a: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err="1">
                <a:latin typeface="+mn-lt"/>
              </a:rPr>
              <a:t>math.log</a:t>
            </a:r>
            <a:r>
              <a:rPr lang="en-US" altLang="ko-KR" sz="1600" dirty="0">
                <a:latin typeface="+mn-lt"/>
              </a:rPr>
              <a:t>(9)</a:t>
            </a:r>
          </a:p>
          <a:p>
            <a:r>
              <a:rPr lang="en-US" altLang="ko-KR" sz="1600" dirty="0">
                <a:latin typeface="+mn-lt"/>
              </a:rPr>
              <a:t>2.1972245773362196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13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43960"/>
            <a:ext cx="7886700" cy="1325563"/>
          </a:xfrm>
        </p:spPr>
        <p:txBody>
          <a:bodyPr/>
          <a:lstStyle/>
          <a:p>
            <a:r>
              <a:rPr lang="ko-KR" altLang="en-US" dirty="0" err="1"/>
              <a:t>내장함수</a:t>
            </a:r>
            <a:r>
              <a:rPr lang="ko-KR" altLang="en-US" dirty="0"/>
              <a:t> </a:t>
            </a:r>
            <a:r>
              <a:rPr lang="en-US" altLang="ko-KR" dirty="0"/>
              <a:t>math module </a:t>
            </a:r>
            <a:r>
              <a:rPr lang="ko-KR" altLang="en-US" dirty="0"/>
              <a:t>예제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653005" y="1647899"/>
            <a:ext cx="6900189" cy="4602590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0710" y="1833107"/>
            <a:ext cx="6084777" cy="4176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&gt;&gt;&gt; import math</a:t>
            </a:r>
          </a:p>
          <a:p>
            <a:endParaRPr lang="en-US" altLang="ko-KR" sz="1600" dirty="0">
              <a:solidFill>
                <a:schemeClr val="accent2"/>
              </a:solidFill>
              <a:latin typeface="+mn-lt"/>
            </a:endParaRPr>
          </a:p>
          <a:p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# log10()</a:t>
            </a:r>
          </a:p>
          <a:p>
            <a:r>
              <a:rPr lang="en-US" altLang="ko-KR" sz="1600" dirty="0">
                <a:latin typeface="+mn-lt"/>
              </a:rPr>
              <a:t>&gt;&gt;&gt; math.log10(10)</a:t>
            </a:r>
          </a:p>
          <a:p>
            <a:r>
              <a:rPr lang="en-US" altLang="ko-KR" sz="1600" dirty="0">
                <a:latin typeface="+mn-lt"/>
              </a:rPr>
              <a:t>1.0</a:t>
            </a:r>
          </a:p>
          <a:p>
            <a:r>
              <a:rPr lang="en-US" altLang="ko-KR" sz="1600" dirty="0">
                <a:latin typeface="+mn-lt"/>
              </a:rPr>
              <a:t>&gt;&gt;&gt; math.log10(100)</a:t>
            </a:r>
          </a:p>
          <a:p>
            <a:r>
              <a:rPr lang="en-US" altLang="ko-KR" sz="1600" dirty="0">
                <a:latin typeface="+mn-lt"/>
              </a:rPr>
              <a:t>2.0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# sqrt()</a:t>
            </a:r>
          </a:p>
          <a:p>
            <a:r>
              <a:rPr lang="en-US" altLang="ko-KR" sz="1600" dirty="0">
                <a:latin typeface="+mn-lt"/>
              </a:rPr>
              <a:t>&gt;&gt;&gt; a = 16</a:t>
            </a: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err="1">
                <a:latin typeface="+mn-lt"/>
              </a:rPr>
              <a:t>math.sqrt</a:t>
            </a:r>
            <a:r>
              <a:rPr lang="en-US" altLang="ko-KR" sz="1600" dirty="0">
                <a:latin typeface="+mn-lt"/>
              </a:rPr>
              <a:t>(a) </a:t>
            </a:r>
          </a:p>
          <a:p>
            <a:r>
              <a:rPr lang="en-US" altLang="ko-KR" sz="1600" dirty="0">
                <a:latin typeface="+mn-lt"/>
              </a:rPr>
              <a:t>4.0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# degrees()</a:t>
            </a: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err="1">
                <a:latin typeface="+mn-lt"/>
              </a:rPr>
              <a:t>math.degrees</a:t>
            </a:r>
            <a:r>
              <a:rPr lang="en-US" altLang="ko-KR" sz="1600" dirty="0">
                <a:latin typeface="+mn-lt"/>
              </a:rPr>
              <a:t>(1.58)</a:t>
            </a:r>
          </a:p>
          <a:p>
            <a:r>
              <a:rPr lang="en-US" altLang="ko-KR" sz="1600" dirty="0">
                <a:latin typeface="+mn-lt"/>
              </a:rPr>
              <a:t>90.52733163067008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6544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28650" y="343960"/>
            <a:ext cx="7886700" cy="1325563"/>
          </a:xfrm>
        </p:spPr>
        <p:txBody>
          <a:bodyPr/>
          <a:lstStyle/>
          <a:p>
            <a:r>
              <a:rPr lang="ko-KR" altLang="en-US" dirty="0" err="1"/>
              <a:t>내장함수</a:t>
            </a:r>
            <a:r>
              <a:rPr lang="ko-KR" altLang="en-US" dirty="0"/>
              <a:t> </a:t>
            </a:r>
            <a:r>
              <a:rPr lang="en-US" altLang="ko-KR" dirty="0"/>
              <a:t>math module </a:t>
            </a:r>
            <a:r>
              <a:rPr lang="ko-KR" altLang="en-US" dirty="0"/>
              <a:t>예제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653005" y="1647899"/>
            <a:ext cx="6900189" cy="4590064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accent5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1060710" y="1711930"/>
            <a:ext cx="6084777" cy="4689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</a:rPr>
              <a:t>&gt;&gt;&gt;</a:t>
            </a:r>
            <a:r>
              <a:rPr lang="ko-KR" altLang="en-US" sz="1600" dirty="0">
                <a:latin typeface="+mn-lt"/>
              </a:rPr>
              <a:t> </a:t>
            </a:r>
            <a:r>
              <a:rPr lang="en-US" altLang="ko-KR" sz="1600" dirty="0">
                <a:latin typeface="+mn-lt"/>
              </a:rPr>
              <a:t>import math</a:t>
            </a:r>
          </a:p>
          <a:p>
            <a:endParaRPr lang="en-US" altLang="ko-KR" sz="1600" dirty="0">
              <a:solidFill>
                <a:schemeClr val="accent2"/>
              </a:solidFill>
              <a:latin typeface="+mn-lt"/>
            </a:endParaRPr>
          </a:p>
          <a:p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# radians()</a:t>
            </a: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err="1">
                <a:latin typeface="+mn-lt"/>
              </a:rPr>
              <a:t>math.radians</a:t>
            </a:r>
            <a:r>
              <a:rPr lang="en-US" altLang="ko-KR" sz="1600" dirty="0">
                <a:latin typeface="+mn-lt"/>
              </a:rPr>
              <a:t>(90)</a:t>
            </a:r>
          </a:p>
          <a:p>
            <a:r>
              <a:rPr lang="en-US" altLang="ko-KR" sz="1600" dirty="0">
                <a:latin typeface="+mn-lt"/>
              </a:rPr>
              <a:t>1.5707963267948966</a:t>
            </a: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err="1">
                <a:latin typeface="+mn-lt"/>
              </a:rPr>
              <a:t>math.radians</a:t>
            </a:r>
            <a:r>
              <a:rPr lang="en-US" altLang="ko-KR" sz="1600" dirty="0">
                <a:latin typeface="+mn-lt"/>
              </a:rPr>
              <a:t>(180)</a:t>
            </a:r>
          </a:p>
          <a:p>
            <a:r>
              <a:rPr lang="en-US" altLang="ko-KR" sz="1600" dirty="0">
                <a:latin typeface="+mn-lt"/>
              </a:rPr>
              <a:t>3.141592653589793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# </a:t>
            </a:r>
            <a:r>
              <a:rPr lang="en-US" altLang="ko-KR" sz="1600" dirty="0" err="1">
                <a:solidFill>
                  <a:schemeClr val="accent2"/>
                </a:solidFill>
                <a:latin typeface="+mn-lt"/>
              </a:rPr>
              <a:t>acos</a:t>
            </a:r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()</a:t>
            </a: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err="1">
                <a:latin typeface="+mn-lt"/>
              </a:rPr>
              <a:t>math.acos</a:t>
            </a:r>
            <a:r>
              <a:rPr lang="en-US" altLang="ko-KR" sz="1600" dirty="0">
                <a:latin typeface="+mn-lt"/>
              </a:rPr>
              <a:t>(1)</a:t>
            </a:r>
          </a:p>
          <a:p>
            <a:r>
              <a:rPr lang="en-US" altLang="ko-KR" sz="1600" dirty="0">
                <a:latin typeface="+mn-lt"/>
              </a:rPr>
              <a:t>0.0</a:t>
            </a:r>
          </a:p>
          <a:p>
            <a:endParaRPr lang="en-US" altLang="ko-KR" sz="1600" dirty="0">
              <a:latin typeface="+mn-lt"/>
            </a:endParaRPr>
          </a:p>
          <a:p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# </a:t>
            </a:r>
            <a:r>
              <a:rPr lang="en-US" altLang="ko-KR" sz="1600" dirty="0" err="1">
                <a:solidFill>
                  <a:schemeClr val="accent2"/>
                </a:solidFill>
                <a:latin typeface="+mn-lt"/>
              </a:rPr>
              <a:t>asin</a:t>
            </a:r>
            <a:r>
              <a:rPr lang="en-US" altLang="ko-KR" sz="1600" dirty="0">
                <a:solidFill>
                  <a:schemeClr val="accent2"/>
                </a:solidFill>
                <a:latin typeface="+mn-lt"/>
              </a:rPr>
              <a:t>()</a:t>
            </a: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err="1">
                <a:latin typeface="+mn-lt"/>
              </a:rPr>
              <a:t>math.asin</a:t>
            </a:r>
            <a:r>
              <a:rPr lang="en-US" altLang="ko-KR" sz="1600" dirty="0">
                <a:latin typeface="+mn-lt"/>
              </a:rPr>
              <a:t>(0)</a:t>
            </a:r>
          </a:p>
          <a:p>
            <a:r>
              <a:rPr lang="en-US" altLang="ko-KR" sz="1600" dirty="0">
                <a:latin typeface="+mn-lt"/>
              </a:rPr>
              <a:t>0.0</a:t>
            </a:r>
          </a:p>
          <a:p>
            <a:r>
              <a:rPr lang="en-US" altLang="ko-KR" sz="1600" dirty="0">
                <a:latin typeface="+mn-lt"/>
              </a:rPr>
              <a:t>&gt;&gt;&gt; </a:t>
            </a:r>
            <a:r>
              <a:rPr lang="en-US" altLang="ko-KR" sz="1600" dirty="0" err="1">
                <a:latin typeface="+mn-lt"/>
              </a:rPr>
              <a:t>math.asin</a:t>
            </a:r>
            <a:r>
              <a:rPr lang="en-US" altLang="ko-KR" sz="1600" dirty="0">
                <a:latin typeface="+mn-lt"/>
              </a:rPr>
              <a:t>(0.1)</a:t>
            </a:r>
          </a:p>
          <a:p>
            <a:r>
              <a:rPr lang="en-US" altLang="ko-KR" sz="1600" dirty="0">
                <a:latin typeface="+mn-lt"/>
              </a:rPr>
              <a:t>0.1001674211615598</a:t>
            </a:r>
          </a:p>
          <a:p>
            <a:endParaRPr lang="en-US" altLang="ko-KR" sz="1600" dirty="0">
              <a:latin typeface="+mn-lt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16227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6246</TotalTime>
  <Words>539</Words>
  <Application>Microsoft Office PowerPoint</Application>
  <PresentationFormat>화면 슬라이드 쇼(4:3)</PresentationFormat>
  <Paragraphs>205</Paragraphs>
  <Slides>16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맑은 고딕</vt:lpstr>
      <vt:lpstr>함초롬바탕</vt:lpstr>
      <vt:lpstr>Arial</vt:lpstr>
      <vt:lpstr>Century Gothic</vt:lpstr>
      <vt:lpstr>Wingdings 3</vt:lpstr>
      <vt:lpstr>이온</vt:lpstr>
      <vt:lpstr>math module 활용 9주차_01_02</vt:lpstr>
      <vt:lpstr>학습목표</vt:lpstr>
      <vt:lpstr>내장함수 – math module</vt:lpstr>
      <vt:lpstr>math module</vt:lpstr>
      <vt:lpstr>math module</vt:lpstr>
      <vt:lpstr>내장함수 math module 예제 1</vt:lpstr>
      <vt:lpstr>내장함수 math module 예제 2</vt:lpstr>
      <vt:lpstr>내장함수 math module 예제 3</vt:lpstr>
      <vt:lpstr>내장함수 math module 예제 4</vt:lpstr>
      <vt:lpstr>내장함수 math module 예제 5</vt:lpstr>
      <vt:lpstr>내장함수, Argument and return value</vt:lpstr>
      <vt:lpstr>연습문제 1</vt:lpstr>
      <vt:lpstr>연습문제 1, 코드</vt:lpstr>
      <vt:lpstr>강의 요약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user</cp:lastModifiedBy>
  <cp:revision>500</cp:revision>
  <dcterms:created xsi:type="dcterms:W3CDTF">2015-11-07T02:06:58Z</dcterms:created>
  <dcterms:modified xsi:type="dcterms:W3CDTF">2022-12-27T01:37:45Z</dcterms:modified>
</cp:coreProperties>
</file>