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0"/>
  </p:notesMasterIdLst>
  <p:sldIdLst>
    <p:sldId id="1006" r:id="rId2"/>
    <p:sldId id="1007" r:id="rId3"/>
    <p:sldId id="1008" r:id="rId4"/>
    <p:sldId id="1009" r:id="rId5"/>
    <p:sldId id="1010" r:id="rId6"/>
    <p:sldId id="1011" r:id="rId7"/>
    <p:sldId id="1012" r:id="rId8"/>
    <p:sldId id="1013" r:id="rId9"/>
    <p:sldId id="1014" r:id="rId10"/>
    <p:sldId id="1015" r:id="rId11"/>
    <p:sldId id="1016" r:id="rId12"/>
    <p:sldId id="1017" r:id="rId13"/>
    <p:sldId id="1018" r:id="rId14"/>
    <p:sldId id="1019" r:id="rId15"/>
    <p:sldId id="1020" r:id="rId16"/>
    <p:sldId id="1021" r:id="rId17"/>
    <p:sldId id="1022" r:id="rId18"/>
    <p:sldId id="102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92037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9224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7F6A8-FEF5-4A7E-97F5-CADD5CAB45CD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F374C-340C-4353-A7BD-D90C7F0A7016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697FD-4DA1-4E53-B1AD-B750B9B809A5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A3FA-B132-4C81-8389-674A716FA994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0209E-B3DF-4E97-916B-E0F06B888246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A2FE-0D2F-42B6-B335-D221903928DF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87AC4-7C22-46D8-8E32-20A1369BF80E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3C623-FE64-4401-B8DB-50C53783CA58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C365-315A-4BB3-B20C-60D4126E030A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2E15C-64A3-4177-AC1E-1858B7421E7F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4FD69-3801-482E-9A1F-8C4978F427B8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1F7-F425-45B0-B198-8FA349CD2480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E7A7B-AD95-42FB-A665-14EF53BCD39B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68036-BE09-44BD-B529-3C8982E2D276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9F1A-FCAF-4FD3-AF75-0436B57E009A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B4609-91AC-4181-A552-E96122B417E4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A2598-D9D6-4605-AF2A-AC041E562294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DAAA94-8BA2-46CB-B799-A35299F80988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00415" y="2689665"/>
            <a:ext cx="5894080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사용자정의</a:t>
            </a:r>
            <a:r>
              <a:rPr lang="ko-KR" altLang="en-US" sz="4400" b="1" dirty="0">
                <a:solidFill>
                  <a:schemeClr val="bg1"/>
                </a:solidFill>
              </a:rPr>
              <a:t> 함수 개요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9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01_03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53365" y="4969568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35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243849" cy="1400530"/>
          </a:xfrm>
        </p:spPr>
        <p:txBody>
          <a:bodyPr/>
          <a:lstStyle/>
          <a:p>
            <a:r>
              <a:rPr lang="ko-KR" altLang="en-US" sz="4000" dirty="0"/>
              <a:t>사용자 정의함수 만들기 예제 </a:t>
            </a:r>
            <a:r>
              <a:rPr lang="en-US" altLang="ko-KR" sz="4000" dirty="0"/>
              <a:t>1</a:t>
            </a:r>
            <a:endParaRPr lang="ko-KR" altLang="en-US" sz="4000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27700" y="1731912"/>
            <a:ext cx="6711654" cy="4195481"/>
          </a:xfrm>
        </p:spPr>
        <p:txBody>
          <a:bodyPr/>
          <a:lstStyle/>
          <a:p>
            <a:r>
              <a:rPr lang="ko-KR" altLang="en-US" dirty="0"/>
              <a:t>정의한 함수 사용해 보기</a:t>
            </a:r>
            <a:endParaRPr lang="en-US" altLang="ko-KR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92127" y="2476223"/>
            <a:ext cx="5199242" cy="370074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700" y="2647753"/>
            <a:ext cx="5400407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Define a function</a:t>
            </a:r>
          </a:p>
          <a:p>
            <a:r>
              <a:rPr lang="en-US" altLang="ko-KR" sz="1600" dirty="0" err="1">
                <a:latin typeface="+mn-lt"/>
              </a:rPr>
              <a:t>def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calculate_avg</a:t>
            </a:r>
            <a:r>
              <a:rPr lang="en-US" altLang="ko-KR" sz="1600" dirty="0">
                <a:latin typeface="+mn-lt"/>
              </a:rPr>
              <a:t>(n1, n2, n3):</a:t>
            </a:r>
          </a:p>
          <a:p>
            <a:r>
              <a:rPr lang="en-US" altLang="ko-KR" sz="1600" dirty="0">
                <a:latin typeface="+mn-lt"/>
              </a:rPr>
              <a:t>      sum = n1 + n2 + n3</a:t>
            </a:r>
          </a:p>
          <a:p>
            <a:r>
              <a:rPr lang="en-US" altLang="ko-KR" sz="1600" dirty="0">
                <a:latin typeface="+mn-lt"/>
              </a:rPr>
              <a:t>      return sum/3</a:t>
            </a:r>
          </a:p>
          <a:p>
            <a:endParaRPr lang="en-US" altLang="ko-KR" sz="1600" dirty="0">
              <a:solidFill>
                <a:srgbClr val="C00000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# Call the function</a:t>
            </a:r>
          </a:p>
          <a:p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avg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=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calculate_avg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(1,5,9)</a:t>
            </a:r>
          </a:p>
          <a:p>
            <a:r>
              <a:rPr lang="en-US" altLang="ko-KR" sz="1600" dirty="0">
                <a:latin typeface="+mn-lt"/>
              </a:rPr>
              <a:t>print(“result of function call = “, </a:t>
            </a:r>
            <a:r>
              <a:rPr lang="en-US" altLang="ko-KR" sz="1600" dirty="0" err="1">
                <a:latin typeface="+mn-lt"/>
              </a:rPr>
              <a:t>avg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avg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=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calculate_avg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(11, 9, 16)</a:t>
            </a:r>
          </a:p>
          <a:p>
            <a:r>
              <a:rPr lang="en-US" altLang="ko-KR" sz="1600" dirty="0">
                <a:latin typeface="+mn-lt"/>
              </a:rPr>
              <a:t>print(“result of function call = “, </a:t>
            </a:r>
            <a:r>
              <a:rPr lang="en-US" altLang="ko-KR" sz="1600" dirty="0" err="1">
                <a:latin typeface="+mn-lt"/>
              </a:rPr>
              <a:t>avg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885" y="2548189"/>
            <a:ext cx="4801121" cy="1613177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50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657208" cy="1400530"/>
          </a:xfrm>
        </p:spPr>
        <p:txBody>
          <a:bodyPr/>
          <a:lstStyle/>
          <a:p>
            <a:r>
              <a:rPr lang="ko-KR" altLang="en-US" dirty="0"/>
              <a:t>사용자 정의함수 만들기 예제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>
          <a:xfrm>
            <a:off x="691280" y="1654741"/>
            <a:ext cx="7886700" cy="493394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2</a:t>
            </a:r>
            <a:r>
              <a:rPr lang="ko-KR" altLang="en-US" dirty="0"/>
              <a:t>개 숫자를 입력 받아서</a:t>
            </a:r>
            <a:r>
              <a:rPr lang="en-US" altLang="ko-KR" dirty="0"/>
              <a:t> </a:t>
            </a:r>
            <a:r>
              <a:rPr lang="ko-KR" altLang="en-US" dirty="0"/>
              <a:t>각각 </a:t>
            </a:r>
            <a:r>
              <a:rPr lang="en-US" altLang="ko-KR" dirty="0"/>
              <a:t>10</a:t>
            </a:r>
            <a:r>
              <a:rPr lang="ko-KR" altLang="en-US" dirty="0"/>
              <a:t>을 곱한 숫자를 </a:t>
            </a:r>
            <a:r>
              <a:rPr lang="ko-KR" altLang="en-US" dirty="0" err="1"/>
              <a:t>더한값을</a:t>
            </a:r>
            <a:r>
              <a:rPr lang="ko-KR" altLang="en-US" dirty="0"/>
              <a:t> 계산하여 돌려준다</a:t>
            </a:r>
            <a:endParaRPr lang="en-US" altLang="ko-KR" dirty="0"/>
          </a:p>
          <a:p>
            <a:pPr lvl="1"/>
            <a:r>
              <a:rPr lang="ko-KR" altLang="en-US" dirty="0"/>
              <a:t>다음 수를 구하는 함수</a:t>
            </a:r>
            <a:r>
              <a:rPr lang="en-US" altLang="ko-KR" dirty="0"/>
              <a:t> </a:t>
            </a:r>
            <a:r>
              <a:rPr lang="ko-KR" altLang="en-US" dirty="0"/>
              <a:t>이름을 </a:t>
            </a:r>
            <a:r>
              <a:rPr lang="en-US" altLang="ko-KR" dirty="0">
                <a:solidFill>
                  <a:srgbClr val="C00000"/>
                </a:solidFill>
              </a:rPr>
              <a:t>multiple</a:t>
            </a:r>
          </a:p>
          <a:p>
            <a:endParaRPr lang="en-US" altLang="ko-KR" dirty="0"/>
          </a:p>
          <a:p>
            <a:r>
              <a:rPr lang="en-US" altLang="ko-KR" dirty="0"/>
              <a:t>Parameter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,  </a:t>
            </a:r>
            <a:r>
              <a:rPr lang="ko-KR" altLang="en-US" dirty="0" err="1"/>
              <a:t>데이터형</a:t>
            </a:r>
            <a:r>
              <a:rPr lang="ko-KR" altLang="en-US" dirty="0"/>
              <a:t> </a:t>
            </a:r>
            <a:r>
              <a:rPr lang="en-US" altLang="ko-KR" dirty="0"/>
              <a:t> : int</a:t>
            </a:r>
          </a:p>
          <a:p>
            <a:r>
              <a:rPr lang="en-US" altLang="ko-KR" dirty="0" smtClean="0"/>
              <a:t>return </a:t>
            </a:r>
            <a:r>
              <a:rPr lang="en-US" altLang="ko-KR" dirty="0"/>
              <a:t>value </a:t>
            </a:r>
            <a:r>
              <a:rPr lang="ko-KR" altLang="en-US" dirty="0" err="1"/>
              <a:t>데이터형</a:t>
            </a:r>
            <a:r>
              <a:rPr lang="en-US" altLang="ko-KR" dirty="0"/>
              <a:t>: int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Pseudocode </a:t>
            </a:r>
            <a:r>
              <a:rPr lang="ko-KR" altLang="en-US" dirty="0"/>
              <a:t>써 보기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parameter1 = parameter1*10</a:t>
            </a:r>
          </a:p>
          <a:p>
            <a:pPr marL="0" indent="0">
              <a:buNone/>
            </a:pPr>
            <a:r>
              <a:rPr lang="en-US" altLang="ko-KR" dirty="0"/>
              <a:t>       parameter2 = parameter2*10</a:t>
            </a:r>
          </a:p>
          <a:p>
            <a:pPr marL="0" indent="0">
              <a:buNone/>
            </a:pPr>
            <a:r>
              <a:rPr lang="en-US" altLang="ko-KR" dirty="0"/>
              <a:t>       sum = parameter1+ parameter2</a:t>
            </a:r>
          </a:p>
          <a:p>
            <a:pPr marL="0" indent="0">
              <a:buNone/>
            </a:pPr>
            <a:r>
              <a:rPr lang="en-US" altLang="ko-KR" dirty="0"/>
              <a:t>       return sum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86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682260" cy="1400530"/>
          </a:xfrm>
        </p:spPr>
        <p:txBody>
          <a:bodyPr/>
          <a:lstStyle/>
          <a:p>
            <a:r>
              <a:rPr lang="ko-KR" altLang="en-US" sz="4000" dirty="0"/>
              <a:t>사용자 정의함수 만들기 예제 </a:t>
            </a:r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만들기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def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multiple</a:t>
            </a:r>
            <a:r>
              <a:rPr lang="en-US" altLang="ko-KR" dirty="0"/>
              <a:t>(n1, n2):</a:t>
            </a:r>
          </a:p>
          <a:p>
            <a:pPr marL="0" indent="0">
              <a:buNone/>
            </a:pPr>
            <a:r>
              <a:rPr lang="en-US" altLang="ko-KR" dirty="0"/>
              <a:t>      num1 = n1 * 10</a:t>
            </a:r>
          </a:p>
          <a:p>
            <a:pPr marL="0" indent="0">
              <a:buNone/>
            </a:pPr>
            <a:r>
              <a:rPr lang="en-US" altLang="ko-KR" dirty="0"/>
              <a:t>      num2 = n2 * 10</a:t>
            </a:r>
          </a:p>
          <a:p>
            <a:pPr marL="0" indent="0">
              <a:buNone/>
            </a:pPr>
            <a:r>
              <a:rPr lang="en-US" altLang="ko-KR" dirty="0"/>
              <a:t>      sum = num1 + num2</a:t>
            </a:r>
          </a:p>
          <a:p>
            <a:pPr marL="0" indent="0">
              <a:buNone/>
            </a:pPr>
            <a:r>
              <a:rPr lang="en-US" altLang="ko-KR" dirty="0"/>
              <a:t>      return sum</a:t>
            </a:r>
          </a:p>
          <a:p>
            <a:endParaRPr lang="en-US" altLang="ko-KR" dirty="0"/>
          </a:p>
          <a:p>
            <a:r>
              <a:rPr lang="ko-KR" altLang="en-US" dirty="0"/>
              <a:t>제대로 실행되는지 확인해 본다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1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456791" cy="1400530"/>
          </a:xfrm>
        </p:spPr>
        <p:txBody>
          <a:bodyPr/>
          <a:lstStyle/>
          <a:p>
            <a:r>
              <a:rPr lang="ko-KR" altLang="en-US" sz="4000" dirty="0"/>
              <a:t>사용자 정의함수 만들기 예제 </a:t>
            </a:r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857277" y="1853248"/>
            <a:ext cx="6711654" cy="4195481"/>
          </a:xfrm>
        </p:spPr>
        <p:txBody>
          <a:bodyPr/>
          <a:lstStyle/>
          <a:p>
            <a:r>
              <a:rPr lang="ko-KR" altLang="en-US" dirty="0"/>
              <a:t>정의한 함수 사용해 보기</a:t>
            </a:r>
            <a:endParaRPr lang="en-US" altLang="ko-KR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74447" y="2515911"/>
            <a:ext cx="5235917" cy="323124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83291" y="2705699"/>
            <a:ext cx="5400407" cy="238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def multiple(n1,n2):</a:t>
            </a:r>
          </a:p>
          <a:p>
            <a:r>
              <a:rPr lang="en-US" altLang="ko-KR" sz="1600" dirty="0">
                <a:latin typeface="+mn-lt"/>
              </a:rPr>
              <a:t>     num1 = n1*10</a:t>
            </a:r>
          </a:p>
          <a:p>
            <a:r>
              <a:rPr lang="en-US" altLang="ko-KR" sz="1600" dirty="0">
                <a:latin typeface="+mn-lt"/>
              </a:rPr>
              <a:t>     num2 = n2*10</a:t>
            </a:r>
          </a:p>
          <a:p>
            <a:r>
              <a:rPr lang="en-US" altLang="ko-KR" sz="1600" dirty="0">
                <a:latin typeface="+mn-lt"/>
              </a:rPr>
              <a:t>     sum = num1+num2</a:t>
            </a:r>
          </a:p>
          <a:p>
            <a:r>
              <a:rPr lang="en-US" altLang="ko-KR" sz="1600" dirty="0">
                <a:latin typeface="+mn-lt"/>
              </a:rPr>
              <a:t>     return sum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print("Result </a:t>
            </a:r>
            <a:r>
              <a:rPr lang="en-US" altLang="ko-KR" sz="1600" dirty="0" err="1">
                <a:latin typeface="+mn-lt"/>
              </a:rPr>
              <a:t>is",multiple</a:t>
            </a:r>
            <a:r>
              <a:rPr lang="en-US" altLang="ko-KR" sz="1600" dirty="0">
                <a:latin typeface="+mn-lt"/>
              </a:rPr>
              <a:t>(3,5))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print("Result </a:t>
            </a:r>
            <a:r>
              <a:rPr lang="en-US" altLang="ko-KR" sz="1600" dirty="0" err="1">
                <a:latin typeface="+mn-lt"/>
              </a:rPr>
              <a:t>is",multiple</a:t>
            </a:r>
            <a:r>
              <a:rPr lang="en-US" altLang="ko-KR" sz="1600" dirty="0">
                <a:latin typeface="+mn-lt"/>
              </a:rPr>
              <a:t>(0,6))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8762562-91EA-5147-AFDA-CD4CFE07F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5994" y="4720692"/>
            <a:ext cx="2305532" cy="732599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8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/>
              <a:t>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ko-KR" dirty="0"/>
              <a:t>3</a:t>
            </a:r>
            <a:r>
              <a:rPr lang="ko-KR" altLang="en-US" dirty="0" smtClean="0"/>
              <a:t>개 </a:t>
            </a:r>
            <a:r>
              <a:rPr lang="ko-KR" altLang="en-US" dirty="0"/>
              <a:t>숫자를 </a:t>
            </a:r>
            <a:r>
              <a:rPr lang="ko-KR" altLang="en-US" dirty="0" err="1" smtClean="0"/>
              <a:t>파라미터로</a:t>
            </a:r>
            <a:r>
              <a:rPr lang="ko-KR" altLang="en-US" dirty="0" smtClean="0"/>
              <a:t> 받아서 곱한 값을 </a:t>
            </a:r>
            <a:r>
              <a:rPr lang="ko-KR" altLang="en-US" dirty="0"/>
              <a:t>계산하여 </a:t>
            </a:r>
            <a:r>
              <a:rPr lang="ko-KR" altLang="en-US" dirty="0" smtClean="0"/>
              <a:t>출력하는 함수 </a:t>
            </a:r>
            <a:r>
              <a:rPr lang="en-US" altLang="ko-KR" dirty="0" err="1" smtClean="0"/>
              <a:t>mul</a:t>
            </a:r>
            <a:r>
              <a:rPr lang="en-US" altLang="ko-KR" dirty="0" smtClean="0"/>
              <a:t>(n1, n2, n3) </a:t>
            </a:r>
            <a:r>
              <a:rPr lang="ko-KR" altLang="en-US" dirty="0" err="1" smtClean="0"/>
              <a:t>정의하시오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ko-KR" altLang="en-US" dirty="0"/>
              <a:t>함수를 </a:t>
            </a:r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ko-KR" altLang="en-US" dirty="0" err="1"/>
              <a:t>실행하시오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974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456791" cy="1400530"/>
          </a:xfrm>
        </p:spPr>
        <p:txBody>
          <a:bodyPr/>
          <a:lstStyle/>
          <a:p>
            <a:r>
              <a:rPr lang="ko-KR" altLang="en-US" sz="4000" dirty="0" smtClean="0"/>
              <a:t>연습문제 </a:t>
            </a:r>
            <a:r>
              <a:rPr lang="en-US" altLang="ko-KR" sz="4000" dirty="0" smtClean="0"/>
              <a:t>1, </a:t>
            </a:r>
            <a:r>
              <a:rPr lang="ko-KR" altLang="en-US" sz="4000" dirty="0" smtClean="0"/>
              <a:t>코드</a:t>
            </a:r>
            <a:endParaRPr lang="ko-KR" altLang="en-US" sz="40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174931" y="2023542"/>
            <a:ext cx="5235917" cy="323124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53629" y="2243474"/>
            <a:ext cx="5400407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 smtClean="0">
                <a:latin typeface="+mn-lt"/>
              </a:rPr>
              <a:t>mul</a:t>
            </a:r>
            <a:r>
              <a:rPr lang="en-US" altLang="ko-KR" sz="1600" dirty="0" smtClean="0">
                <a:latin typeface="+mn-lt"/>
              </a:rPr>
              <a:t>(n1, n2, n3):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 smtClean="0">
                <a:latin typeface="+mn-lt"/>
              </a:rPr>
              <a:t>     </a:t>
            </a:r>
            <a:r>
              <a:rPr lang="en-US" altLang="ko-KR" sz="1600" dirty="0">
                <a:latin typeface="+mn-lt"/>
              </a:rPr>
              <a:t>r</a:t>
            </a:r>
            <a:r>
              <a:rPr lang="en-US" altLang="ko-KR" sz="1600" dirty="0" smtClean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= </a:t>
            </a:r>
            <a:r>
              <a:rPr lang="en-US" altLang="ko-KR" sz="1600" dirty="0" smtClean="0">
                <a:latin typeface="+mn-lt"/>
              </a:rPr>
              <a:t>n1 * n2 * n3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    </a:t>
            </a:r>
            <a:r>
              <a:rPr lang="en-US" altLang="ko-KR" sz="1600" dirty="0" smtClean="0">
                <a:latin typeface="+mn-lt"/>
              </a:rPr>
              <a:t>print(r)</a:t>
            </a:r>
            <a:endParaRPr lang="en-US" altLang="ko-KR" sz="1600" dirty="0">
              <a:latin typeface="+mn-lt"/>
            </a:endParaRPr>
          </a:p>
          <a:p>
            <a:endParaRPr lang="en-US" altLang="ko-KR" sz="1600" dirty="0" smtClean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 smtClean="0">
                <a:latin typeface="+mn-lt"/>
              </a:rPr>
              <a:t>mul</a:t>
            </a:r>
            <a:r>
              <a:rPr lang="en-US" altLang="ko-KR" sz="1600" dirty="0" smtClean="0">
                <a:latin typeface="+mn-lt"/>
              </a:rPr>
              <a:t>( 2, 8, 5)</a:t>
            </a:r>
          </a:p>
          <a:p>
            <a:r>
              <a:rPr lang="en-US" altLang="ko-KR" sz="1600" dirty="0" err="1" smtClean="0">
                <a:latin typeface="+mn-lt"/>
              </a:rPr>
              <a:t>mul</a:t>
            </a:r>
            <a:r>
              <a:rPr lang="en-US" altLang="ko-KR" sz="1600" smtClean="0">
                <a:latin typeface="+mn-lt"/>
              </a:rPr>
              <a:t>(12, 34, 2)</a:t>
            </a:r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23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 함수 이해하기</a:t>
            </a:r>
            <a:endParaRPr lang="en-US" altLang="ko-KR" dirty="0"/>
          </a:p>
          <a:p>
            <a:r>
              <a:rPr lang="ko-KR" altLang="en-US" dirty="0"/>
              <a:t>사용자 </a:t>
            </a:r>
            <a:r>
              <a:rPr lang="ko-KR" altLang="en-US" dirty="0" err="1"/>
              <a:t>정의함수</a:t>
            </a:r>
            <a:r>
              <a:rPr lang="ko-KR" altLang="en-US" dirty="0"/>
              <a:t> 만드는 과정을 따라하기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함수의 기능을 정리하고</a:t>
            </a:r>
            <a:r>
              <a:rPr lang="en-US" altLang="ko-KR" dirty="0"/>
              <a:t>, </a:t>
            </a:r>
            <a:r>
              <a:rPr lang="ko-KR" altLang="en-US" dirty="0"/>
              <a:t>이름을 정한다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함수에서 입력과 결과가 무엇인지 정한다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입력으로 사용하는 </a:t>
            </a:r>
            <a:r>
              <a:rPr lang="ko-KR" altLang="en-US" dirty="0" err="1"/>
              <a:t>파라미터와</a:t>
            </a:r>
            <a:r>
              <a:rPr lang="ko-KR" altLang="en-US" dirty="0"/>
              <a:t> </a:t>
            </a:r>
            <a:r>
              <a:rPr lang="ko-KR" altLang="en-US" dirty="0" err="1"/>
              <a:t>리턴값의</a:t>
            </a:r>
            <a:r>
              <a:rPr lang="ko-KR" altLang="en-US" dirty="0"/>
              <a:t> </a:t>
            </a:r>
            <a:r>
              <a:rPr lang="ko-KR" altLang="en-US" dirty="0" err="1"/>
              <a:t>데이터형을</a:t>
            </a:r>
            <a:r>
              <a:rPr lang="ko-KR" altLang="en-US" dirty="0"/>
              <a:t> 정한다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원하는 함수의 기능을 </a:t>
            </a:r>
            <a:r>
              <a:rPr lang="en-US" altLang="ko-KR" dirty="0"/>
              <a:t>pseudocode</a:t>
            </a:r>
            <a:r>
              <a:rPr lang="ko-KR" altLang="en-US" dirty="0"/>
              <a:t>로 쓴다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함수를 만든다</a:t>
            </a:r>
            <a:endParaRPr lang="en-US" altLang="ko-KR" dirty="0"/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제대로 실행되는지 테스트 한다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992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정의함수에서 </a:t>
            </a:r>
            <a:r>
              <a:rPr lang="en-US" altLang="ko-KR" dirty="0" smtClean="0"/>
              <a:t>return</a:t>
            </a:r>
            <a:r>
              <a:rPr lang="ko-KR" altLang="en-US" dirty="0" smtClean="0"/>
              <a:t>문으로 끝나는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호출하나 결과는 어떤 식으로 출력해야 하는지 설명하시오</a:t>
            </a:r>
            <a:r>
              <a:rPr lang="en-US" altLang="ko-KR" smtClean="0"/>
              <a:t>.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107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주차</a:t>
            </a:r>
            <a:r>
              <a:rPr lang="en-US" altLang="ko-KR"/>
              <a:t>_</a:t>
            </a:r>
            <a:r>
              <a:rPr lang="en-US" altLang="ko-KR" smtClean="0"/>
              <a:t>01_03</a:t>
            </a:r>
            <a:r>
              <a:rPr lang="ko-KR" altLang="en-US" smtClean="0"/>
              <a:t> </a:t>
            </a:r>
            <a:r>
              <a:rPr lang="ko-KR" altLang="en-US" dirty="0" err="1"/>
              <a:t>사용자정의</a:t>
            </a:r>
            <a:r>
              <a:rPr lang="ko-KR" altLang="en-US" dirty="0"/>
              <a:t> 함수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00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정의 함수 이해하기</a:t>
            </a:r>
            <a:endParaRPr lang="en-US" altLang="ko-KR" dirty="0"/>
          </a:p>
          <a:p>
            <a:r>
              <a:rPr lang="ko-KR" altLang="en-US" dirty="0"/>
              <a:t>사용자 </a:t>
            </a:r>
            <a:r>
              <a:rPr lang="ko-KR" altLang="en-US" dirty="0" err="1"/>
              <a:t>정의함수</a:t>
            </a:r>
            <a:r>
              <a:rPr lang="ko-KR" altLang="en-US" dirty="0"/>
              <a:t> 만드는 과정을 따라하기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954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사용자 정의 함수</a:t>
            </a:r>
            <a:r>
              <a:rPr lang="en-US" altLang="ko-KR" sz="3600" dirty="0"/>
              <a:t>(User defined function)</a:t>
            </a:r>
            <a:endParaRPr lang="ko-KR" altLang="en-US" sz="3600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</a:t>
            </a:r>
            <a:r>
              <a:rPr lang="en-US" altLang="ko-KR" dirty="0"/>
              <a:t> </a:t>
            </a:r>
            <a:r>
              <a:rPr lang="ko-KR" altLang="en-US" dirty="0"/>
              <a:t>정의 함수란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사용자가</a:t>
            </a:r>
            <a:r>
              <a:rPr lang="en-US" altLang="ko-KR" dirty="0"/>
              <a:t> </a:t>
            </a:r>
            <a:r>
              <a:rPr lang="ko-KR" altLang="en-US" dirty="0"/>
              <a:t>필요하다고 판단하는 루틴을 구상하여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함수로 정의하고 사용하는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함수 정의하기</a:t>
            </a:r>
            <a:r>
              <a:rPr lang="en-US" altLang="ko-KR" dirty="0"/>
              <a:t>(define function)</a:t>
            </a:r>
          </a:p>
          <a:p>
            <a:r>
              <a:rPr lang="ko-KR" altLang="en-US" dirty="0"/>
              <a:t>선언된 함수 사용하기</a:t>
            </a:r>
            <a:r>
              <a:rPr lang="en-US" altLang="ko-KR" dirty="0"/>
              <a:t>(function call)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69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정의하기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ko-KR" altLang="en-US" dirty="0"/>
              <a:t>  </a:t>
            </a:r>
            <a:r>
              <a:rPr lang="en-US" altLang="ko-KR" dirty="0">
                <a:solidFill>
                  <a:srgbClr val="C00000"/>
                </a:solidFill>
              </a:rPr>
              <a:t>plus</a:t>
            </a:r>
            <a:r>
              <a:rPr lang="en-US" altLang="ko-KR" dirty="0"/>
              <a:t>(num1, num2) :</a:t>
            </a:r>
          </a:p>
          <a:p>
            <a:pPr marL="0" indent="0">
              <a:buNone/>
            </a:pPr>
            <a:r>
              <a:rPr lang="en-US" altLang="ko-KR" dirty="0"/>
              <a:t>     result = num1 + num2</a:t>
            </a:r>
          </a:p>
          <a:p>
            <a:pPr marL="0" indent="0">
              <a:buNone/>
            </a:pPr>
            <a:r>
              <a:rPr lang="en-US" altLang="ko-KR" dirty="0"/>
              <a:t>     return  result</a:t>
            </a:r>
            <a:endParaRPr lang="ko-KR" altLang="en-US" dirty="0"/>
          </a:p>
        </p:txBody>
      </p:sp>
      <p:sp>
        <p:nvSpPr>
          <p:cNvPr id="4" name="사각형 설명선 3"/>
          <p:cNvSpPr/>
          <p:nvPr/>
        </p:nvSpPr>
        <p:spPr>
          <a:xfrm>
            <a:off x="4572000" y="2183603"/>
            <a:ext cx="3087445" cy="548839"/>
          </a:xfrm>
          <a:prstGeom prst="wedgeRectCallout">
            <a:avLst>
              <a:gd name="adj1" fmla="val -79238"/>
              <a:gd name="adj2" fmla="val -2935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개의 </a:t>
            </a:r>
            <a:r>
              <a:rPr lang="en-US" altLang="ko-KR" dirty="0">
                <a:solidFill>
                  <a:schemeClr val="tx1"/>
                </a:solidFill>
              </a:rPr>
              <a:t>parameters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num1, num2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4864250" y="3316130"/>
            <a:ext cx="3033657" cy="258183"/>
          </a:xfrm>
          <a:prstGeom prst="wedgeRectCallout">
            <a:avLst>
              <a:gd name="adj1" fmla="val -79151"/>
              <a:gd name="adj2" fmla="val -2325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Statement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사각형 설명선 5"/>
          <p:cNvSpPr/>
          <p:nvPr/>
        </p:nvSpPr>
        <p:spPr>
          <a:xfrm>
            <a:off x="2216076" y="3986080"/>
            <a:ext cx="3388658" cy="478344"/>
          </a:xfrm>
          <a:prstGeom prst="wedgeRectCallout">
            <a:avLst>
              <a:gd name="adj1" fmla="val -58007"/>
              <a:gd name="adj2" fmla="val -21433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한 개의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값을 돌려주는 리턴 문</a:t>
            </a:r>
          </a:p>
        </p:txBody>
      </p:sp>
      <p:sp>
        <p:nvSpPr>
          <p:cNvPr id="7" name="사각형 설명선 4">
            <a:extLst>
              <a:ext uri="{FF2B5EF4-FFF2-40B4-BE49-F238E27FC236}">
                <a16:creationId xmlns:a16="http://schemas.microsoft.com/office/drawing/2014/main" id="{265AC0F2-DAEC-AA46-BC08-F8C96FBF5262}"/>
              </a:ext>
            </a:extLst>
          </p:cNvPr>
          <p:cNvSpPr/>
          <p:nvPr/>
        </p:nvSpPr>
        <p:spPr>
          <a:xfrm>
            <a:off x="1538343" y="1293779"/>
            <a:ext cx="3033657" cy="343611"/>
          </a:xfrm>
          <a:prstGeom prst="wedgeRectCallout">
            <a:avLst>
              <a:gd name="adj1" fmla="val -44205"/>
              <a:gd name="adj2" fmla="val 22207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함수명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plus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19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함수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함수에 해당하는 </a:t>
            </a:r>
            <a:r>
              <a:rPr lang="en-US" altLang="ko-KR" dirty="0"/>
              <a:t>statement</a:t>
            </a:r>
            <a:r>
              <a:rPr lang="ko-KR" altLang="en-US" dirty="0"/>
              <a:t>는 들여쓰기로 구분</a:t>
            </a:r>
            <a:endParaRPr lang="en-US" altLang="ko-KR" dirty="0"/>
          </a:p>
          <a:p>
            <a:r>
              <a:rPr lang="ko-KR" altLang="en-US" dirty="0"/>
              <a:t>함수를 호출해야 정의되어 있는 함수가 실행이 </a:t>
            </a:r>
            <a:r>
              <a:rPr lang="ko-KR" altLang="en-US" dirty="0" smtClean="0"/>
              <a:t>됨</a:t>
            </a:r>
            <a:endParaRPr lang="en-US" altLang="ko-KR" dirty="0"/>
          </a:p>
          <a:p>
            <a:r>
              <a:rPr lang="ko-KR" altLang="en-US" dirty="0"/>
              <a:t>사용자 정의 함수에는 </a:t>
            </a:r>
            <a:r>
              <a:rPr lang="en-US" altLang="ko-KR" dirty="0"/>
              <a:t>4</a:t>
            </a:r>
            <a:r>
              <a:rPr lang="ko-KR" altLang="en-US" dirty="0"/>
              <a:t>가지 형태가 </a:t>
            </a:r>
            <a:r>
              <a:rPr lang="ko-KR" altLang="en-US" dirty="0" smtClean="0"/>
              <a:t>존재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92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함수 형태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71B5227-3BC4-254D-9EDB-458256547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291384"/>
              </p:ext>
            </p:extLst>
          </p:nvPr>
        </p:nvGraphicFramePr>
        <p:xfrm>
          <a:off x="697709" y="1853248"/>
          <a:ext cx="7748581" cy="420939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69906">
                  <a:extLst>
                    <a:ext uri="{9D8B030D-6E8A-4147-A177-3AD203B41FA5}">
                      <a16:colId xmlns:a16="http://schemas.microsoft.com/office/drawing/2014/main" val="1074950551"/>
                    </a:ext>
                  </a:extLst>
                </a:gridCol>
                <a:gridCol w="1753038">
                  <a:extLst>
                    <a:ext uri="{9D8B030D-6E8A-4147-A177-3AD203B41FA5}">
                      <a16:colId xmlns:a16="http://schemas.microsoft.com/office/drawing/2014/main" val="2707838254"/>
                    </a:ext>
                  </a:extLst>
                </a:gridCol>
                <a:gridCol w="4125637">
                  <a:extLst>
                    <a:ext uri="{9D8B030D-6E8A-4147-A177-3AD203B41FA5}">
                      <a16:colId xmlns:a16="http://schemas.microsoft.com/office/drawing/2014/main" val="1180912639"/>
                    </a:ext>
                  </a:extLst>
                </a:gridCol>
              </a:tblGrid>
              <a:tr h="841878">
                <a:tc>
                  <a:txBody>
                    <a:bodyPr/>
                    <a:lstStyle/>
                    <a:p>
                      <a:pPr algn="ctr"/>
                      <a:endParaRPr lang="en-US" altLang="ko-Kore-KR" sz="2000" dirty="0"/>
                    </a:p>
                    <a:p>
                      <a:pPr algn="ctr"/>
                      <a:r>
                        <a:rPr lang="en-US" altLang="ko-Kore-KR" sz="2000" dirty="0"/>
                        <a:t>Parameter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sz="2000" dirty="0"/>
                    </a:p>
                    <a:p>
                      <a:pPr algn="ctr"/>
                      <a:r>
                        <a:rPr lang="en-US" altLang="ko-Kore-KR" sz="2000" dirty="0"/>
                        <a:t>Return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ko-Kore-KR" altLang="en-US" dirty="0"/>
                        <a:t>함수</a:t>
                      </a:r>
                      <a:r>
                        <a:rPr lang="ko-KR" altLang="en-US" dirty="0"/>
                        <a:t> 형태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08983"/>
                  </a:ext>
                </a:extLst>
              </a:tr>
              <a:tr h="8418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Return</a:t>
                      </a:r>
                      <a:r>
                        <a:rPr lang="ko-Kore-KR" altLang="en-US" dirty="0"/>
                        <a:t>값</a:t>
                      </a:r>
                      <a:r>
                        <a:rPr lang="ko-KR" altLang="en-US" dirty="0"/>
                        <a:t> </a:t>
                      </a:r>
                      <a:r>
                        <a:rPr lang="ko-Kore-KR" altLang="en-US" dirty="0"/>
                        <a:t>받을변수</a:t>
                      </a:r>
                      <a:r>
                        <a:rPr lang="en-US" altLang="ko-Kore-KR" dirty="0"/>
                        <a:t>=</a:t>
                      </a:r>
                      <a:r>
                        <a:rPr lang="ko-KR" altLang="en-US" dirty="0" err="1"/>
                        <a:t>함수이름</a:t>
                      </a:r>
                      <a:r>
                        <a:rPr lang="en-US" altLang="ko-KR" dirty="0"/>
                        <a:t>(Parameter)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945442"/>
                  </a:ext>
                </a:extLst>
              </a:tr>
              <a:tr h="8418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Return</a:t>
                      </a:r>
                      <a:r>
                        <a:rPr lang="ko-Kore-KR" altLang="en-US" dirty="0"/>
                        <a:t>값</a:t>
                      </a:r>
                      <a:r>
                        <a:rPr lang="ko-KR" altLang="en-US" dirty="0"/>
                        <a:t> </a:t>
                      </a:r>
                      <a:r>
                        <a:rPr lang="ko-Kore-KR" altLang="en-US" dirty="0"/>
                        <a:t>받을변수</a:t>
                      </a:r>
                      <a:r>
                        <a:rPr lang="en-US" altLang="ko-Kore-KR" dirty="0"/>
                        <a:t>=</a:t>
                      </a:r>
                      <a:r>
                        <a:rPr lang="ko-KR" altLang="en-US" dirty="0" err="1"/>
                        <a:t>함수이름</a:t>
                      </a:r>
                      <a:r>
                        <a:rPr lang="en-US" altLang="ko-KR" dirty="0"/>
                        <a:t>()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87544"/>
                  </a:ext>
                </a:extLst>
              </a:tr>
              <a:tr h="8418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함수이름</a:t>
                      </a:r>
                      <a:r>
                        <a:rPr lang="en-US" altLang="ko-KR" dirty="0"/>
                        <a:t>(Parameter)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340337"/>
                  </a:ext>
                </a:extLst>
              </a:tr>
              <a:tr h="84187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함수이름</a:t>
                      </a:r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59166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58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함수 정의 과정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함수의 기능을 정리하고</a:t>
            </a:r>
            <a:r>
              <a:rPr lang="en-US" altLang="ko-KR" dirty="0"/>
              <a:t>, </a:t>
            </a:r>
            <a:r>
              <a:rPr lang="ko-KR" altLang="en-US" dirty="0"/>
              <a:t>이름을 정한다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함수에서 입력과 결과가 무엇인지 정한다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입력으로 사용하는 </a:t>
            </a:r>
            <a:r>
              <a:rPr lang="ko-KR" altLang="en-US" dirty="0" err="1"/>
              <a:t>파라미터와</a:t>
            </a:r>
            <a:r>
              <a:rPr lang="ko-KR" altLang="en-US" dirty="0"/>
              <a:t> </a:t>
            </a:r>
            <a:r>
              <a:rPr lang="ko-KR" altLang="en-US" dirty="0" err="1"/>
              <a:t>리턴값의</a:t>
            </a:r>
            <a:r>
              <a:rPr lang="ko-KR" altLang="en-US" dirty="0"/>
              <a:t> </a:t>
            </a:r>
            <a:r>
              <a:rPr lang="ko-KR" altLang="en-US" dirty="0" err="1"/>
              <a:t>데이터형을</a:t>
            </a:r>
            <a:r>
              <a:rPr lang="ko-KR" altLang="en-US" dirty="0"/>
              <a:t> 정한다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원하는 함수의 기능을 </a:t>
            </a:r>
            <a:r>
              <a:rPr lang="en-US" altLang="ko-KR" dirty="0"/>
              <a:t>pseudocode</a:t>
            </a:r>
            <a:r>
              <a:rPr lang="ko-KR" altLang="en-US" dirty="0"/>
              <a:t>로 쓴다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5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함수를 만든다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6</a:t>
            </a:r>
            <a:r>
              <a:rPr lang="ko-KR" altLang="en-US" dirty="0"/>
              <a:t>단계</a:t>
            </a:r>
            <a:r>
              <a:rPr lang="en-US" altLang="ko-KR" dirty="0"/>
              <a:t>. </a:t>
            </a:r>
            <a:r>
              <a:rPr lang="ko-KR" altLang="en-US" dirty="0"/>
              <a:t>제대로 실행되는지 테스트 한다</a:t>
            </a:r>
            <a:endParaRPr lang="en-US" altLang="ko-KR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6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657208" cy="1400530"/>
          </a:xfrm>
        </p:spPr>
        <p:txBody>
          <a:bodyPr/>
          <a:lstStyle/>
          <a:p>
            <a:r>
              <a:rPr lang="ko-KR" altLang="en-US" sz="4000" dirty="0"/>
              <a:t>사용자 정의함수 만들기 예제 </a:t>
            </a:r>
            <a:r>
              <a:rPr lang="en-US" altLang="ko-KR" sz="4000" dirty="0"/>
              <a:t>1</a:t>
            </a:r>
            <a:r>
              <a:rPr lang="ko-KR" altLang="en-US" sz="4000" dirty="0"/>
              <a:t> 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개 숫자를 입력 받아서 평균을 계산하여 돌려준다</a:t>
            </a:r>
            <a:endParaRPr lang="en-US" altLang="ko-KR" dirty="0"/>
          </a:p>
          <a:p>
            <a:pPr lvl="1"/>
            <a:r>
              <a:rPr lang="ko-KR" altLang="en-US" dirty="0"/>
              <a:t>평균을 구하는 함수 이름은 </a:t>
            </a:r>
            <a:r>
              <a:rPr lang="en-US" altLang="ko-KR" dirty="0" err="1">
                <a:solidFill>
                  <a:srgbClr val="C00000"/>
                </a:solidFill>
              </a:rPr>
              <a:t>calculate_avg</a:t>
            </a:r>
            <a:endParaRPr lang="en-US" altLang="ko-KR" dirty="0">
              <a:solidFill>
                <a:srgbClr val="C0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Parameter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 </a:t>
            </a:r>
            <a:r>
              <a:rPr lang="ko-KR" altLang="en-US" dirty="0" err="1"/>
              <a:t>데이터형</a:t>
            </a:r>
            <a:r>
              <a:rPr lang="ko-KR" altLang="en-US" dirty="0"/>
              <a:t> </a:t>
            </a:r>
            <a:r>
              <a:rPr lang="en-US" altLang="ko-KR" dirty="0"/>
              <a:t> : </a:t>
            </a:r>
            <a:r>
              <a:rPr lang="en-US" altLang="ko-KR" dirty="0" err="1"/>
              <a:t>int</a:t>
            </a:r>
            <a:r>
              <a:rPr lang="ko-KR" altLang="en-US" dirty="0"/>
              <a:t>와</a:t>
            </a:r>
            <a:r>
              <a:rPr lang="en-US" altLang="ko-KR" dirty="0"/>
              <a:t> float </a:t>
            </a:r>
            <a:r>
              <a:rPr lang="en-US" altLang="ko-KR" dirty="0">
                <a:sym typeface="Wingdings" panose="05000000000000000000" pitchFamily="2" charset="2"/>
              </a:rPr>
              <a:t> float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return </a:t>
            </a:r>
            <a:r>
              <a:rPr lang="en-US" altLang="ko-KR" dirty="0"/>
              <a:t>value </a:t>
            </a:r>
            <a:r>
              <a:rPr lang="ko-KR" altLang="en-US" dirty="0" err="1"/>
              <a:t>데이터형</a:t>
            </a:r>
            <a:r>
              <a:rPr lang="en-US" altLang="ko-KR" dirty="0"/>
              <a:t>: float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Pseudocode </a:t>
            </a:r>
            <a:r>
              <a:rPr lang="ko-KR" altLang="en-US" dirty="0"/>
              <a:t>써 보기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sum = parameter1 + parameter2 + parameter3</a:t>
            </a:r>
          </a:p>
          <a:p>
            <a:pPr marL="0" indent="0">
              <a:buNone/>
            </a:pPr>
            <a:r>
              <a:rPr lang="en-US" altLang="ko-KR" dirty="0"/>
              <a:t>       return sum/3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754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569526" cy="1400530"/>
          </a:xfrm>
        </p:spPr>
        <p:txBody>
          <a:bodyPr/>
          <a:lstStyle/>
          <a:p>
            <a:r>
              <a:rPr lang="ko-KR" altLang="en-US" dirty="0"/>
              <a:t>사용자 정의함수 만들기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만들기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def</a:t>
            </a:r>
            <a:r>
              <a:rPr lang="ko-KR" altLang="en-US" dirty="0"/>
              <a:t> </a:t>
            </a:r>
            <a:r>
              <a:rPr lang="en-US" altLang="ko-KR" dirty="0" err="1">
                <a:solidFill>
                  <a:srgbClr val="C00000"/>
                </a:solidFill>
              </a:rPr>
              <a:t>calculate_avg</a:t>
            </a:r>
            <a:r>
              <a:rPr lang="en-US" altLang="ko-KR" dirty="0"/>
              <a:t>(n1, n2, n3):</a:t>
            </a:r>
          </a:p>
          <a:p>
            <a:pPr marL="0" indent="0">
              <a:buNone/>
            </a:pPr>
            <a:r>
              <a:rPr lang="en-US" altLang="ko-KR" dirty="0"/>
              <a:t>      sum = n1 + n2 + n3</a:t>
            </a:r>
          </a:p>
          <a:p>
            <a:pPr marL="0" indent="0">
              <a:buNone/>
            </a:pPr>
            <a:r>
              <a:rPr lang="en-US" altLang="ko-KR" dirty="0"/>
              <a:t>      return sum/3</a:t>
            </a:r>
          </a:p>
          <a:p>
            <a:endParaRPr lang="en-US" altLang="ko-KR" dirty="0"/>
          </a:p>
          <a:p>
            <a:r>
              <a:rPr lang="ko-KR" altLang="en-US" dirty="0"/>
              <a:t>제대로 실행되는지 확인해 본다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35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6255</TotalTime>
  <Words>617</Words>
  <Application>Microsoft Office PowerPoint</Application>
  <PresentationFormat>화면 슬라이드 쇼(4:3)</PresentationFormat>
  <Paragraphs>159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함초롬바탕</vt:lpstr>
      <vt:lpstr>Arial</vt:lpstr>
      <vt:lpstr>Century Gothic</vt:lpstr>
      <vt:lpstr>Wingdings</vt:lpstr>
      <vt:lpstr>Wingdings 3</vt:lpstr>
      <vt:lpstr>이온</vt:lpstr>
      <vt:lpstr>사용자정의 함수 개요 9주차_01_03</vt:lpstr>
      <vt:lpstr>학습목표</vt:lpstr>
      <vt:lpstr>사용자 정의 함수(User defined function)</vt:lpstr>
      <vt:lpstr>함수 정의하기</vt:lpstr>
      <vt:lpstr>사용자 정의 함수</vt:lpstr>
      <vt:lpstr>사용자 정의 함수 형태</vt:lpstr>
      <vt:lpstr>사용자 정의 함수 정의 과정</vt:lpstr>
      <vt:lpstr>사용자 정의함수 만들기 예제 1 </vt:lpstr>
      <vt:lpstr>사용자 정의함수 만들기 예제 1</vt:lpstr>
      <vt:lpstr>사용자 정의함수 만들기 예제 1</vt:lpstr>
      <vt:lpstr>사용자 정의함수 만들기 예제 2 </vt:lpstr>
      <vt:lpstr>사용자 정의함수 만들기 예제 2</vt:lpstr>
      <vt:lpstr>사용자 정의함수 만들기 예제 2</vt:lpstr>
      <vt:lpstr>연습문제 1</vt:lpstr>
      <vt:lpstr>연습문제 1,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510</cp:revision>
  <dcterms:created xsi:type="dcterms:W3CDTF">2015-11-07T02:06:58Z</dcterms:created>
  <dcterms:modified xsi:type="dcterms:W3CDTF">2023-01-25T13:30:18Z</dcterms:modified>
</cp:coreProperties>
</file>