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7"/>
  </p:notesMasterIdLst>
  <p:sldIdLst>
    <p:sldId id="1040" r:id="rId2"/>
    <p:sldId id="1041" r:id="rId3"/>
    <p:sldId id="1042" r:id="rId4"/>
    <p:sldId id="1043" r:id="rId5"/>
    <p:sldId id="1044" r:id="rId6"/>
    <p:sldId id="1045" r:id="rId7"/>
    <p:sldId id="1046" r:id="rId8"/>
    <p:sldId id="1047" r:id="rId9"/>
    <p:sldId id="1048" r:id="rId10"/>
    <p:sldId id="1049" r:id="rId11"/>
    <p:sldId id="1050" r:id="rId12"/>
    <p:sldId id="1051" r:id="rId13"/>
    <p:sldId id="1052" r:id="rId14"/>
    <p:sldId id="1053" r:id="rId15"/>
    <p:sldId id="105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2023-01-26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5906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522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B6FF-6BB6-4B18-A163-280C0EC618C6}" type="datetime1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4155-69D2-44F0-A9FA-8DAC21388B5D}" type="datetime1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CF24-0249-4F8E-BD8C-E672C2D05AF3}" type="datetime1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2D717-7718-4EB7-948B-6F11D789B8CA}" type="datetime1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7DCD-9D1A-4596-9DBB-66B179BF4381}" type="datetime1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4382-1614-4FE6-8635-E48815B0F132}" type="datetime1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D28B-A643-413A-AAFB-4B368093B266}" type="datetime1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BBE5-B4C0-4B84-AF16-91BB2767662B}" type="datetime1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E0D0-7F97-4B29-B82A-48DFEAEF5857}" type="datetime1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A6EF-E974-4C0F-8FD7-CBC2FEB9FE8B}" type="datetime1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D5D2-11B6-4CFB-AD0C-87A04CCC6A82}" type="datetime1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0D43-D342-44D7-830A-CED60D32BCF9}" type="datetime1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0182-E7DB-4F4C-96DB-69DED642CD3F}" type="datetime1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F431-06B7-4DAC-AA41-CB21BA8A3CBF}" type="datetime1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9D69-3DA7-4473-8B43-F5344BC03AC5}" type="datetime1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888F-82D1-4AA7-9A1E-6DCE0091BF04}" type="datetime1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A75F-0D3F-47AB-B153-674C1F8AF1D0}" type="datetime1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853E925-7A8E-4E7A-A429-8278A9BAAF96}" type="datetime1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663872" y="2689665"/>
            <a:ext cx="6734166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Parameters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and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Arguments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9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70294" y="4826013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630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</a:t>
            </a:r>
            <a:r>
              <a:rPr lang="ko-KR" altLang="en-US" dirty="0"/>
              <a:t> 답안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18C67C87-866C-5349-AE24-85D56F898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2217107"/>
            <a:ext cx="4206397" cy="2567836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6E957-29B6-7C44-B244-7458BCF1C038}"/>
              </a:ext>
            </a:extLst>
          </p:cNvPr>
          <p:cNvSpPr txBox="1"/>
          <p:nvPr/>
        </p:nvSpPr>
        <p:spPr>
          <a:xfrm>
            <a:off x="809681" y="2365986"/>
            <a:ext cx="6730409" cy="1355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def canvas(char, num):</a:t>
            </a:r>
          </a:p>
          <a:p>
            <a:r>
              <a:rPr lang="en-US" altLang="ko-KR" sz="1600" dirty="0">
                <a:latin typeface="+mn-lt"/>
              </a:rPr>
              <a:t>	for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in range(num):</a:t>
            </a:r>
          </a:p>
          <a:p>
            <a:r>
              <a:rPr lang="en-US" altLang="ko-KR" sz="1600" dirty="0">
                <a:latin typeface="+mn-lt"/>
              </a:rPr>
              <a:t>		print(char * (i+1))</a:t>
            </a:r>
          </a:p>
          <a:p>
            <a:r>
              <a:rPr lang="en-US" altLang="ko-KR" sz="1600" dirty="0">
                <a:latin typeface="+mn-lt"/>
              </a:rPr>
              <a:t/>
            </a:r>
            <a:br>
              <a:rPr lang="en-US" altLang="ko-KR" sz="1600" dirty="0">
                <a:latin typeface="+mn-lt"/>
              </a:rPr>
            </a:br>
            <a:r>
              <a:rPr lang="en-US" altLang="ko-KR" sz="1600" dirty="0">
                <a:latin typeface="+mn-lt"/>
              </a:rPr>
              <a:t>canvas('*', 6)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D82BC58-90AE-BC4C-B5CB-50663076B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400" y="3870235"/>
            <a:ext cx="2882900" cy="17526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250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연습문제 </a:t>
            </a:r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번 슬라이드 예제를 활용하여 </a:t>
            </a:r>
            <a:r>
              <a:rPr lang="ko-KR" altLang="en-US" dirty="0" err="1"/>
              <a:t>회문이면</a:t>
            </a:r>
            <a:r>
              <a:rPr lang="ko-KR" altLang="en-US" dirty="0"/>
              <a:t> </a:t>
            </a:r>
            <a:r>
              <a:rPr lang="en-US" altLang="ko-KR" dirty="0"/>
              <a:t>True, </a:t>
            </a:r>
            <a:r>
              <a:rPr lang="ko-KR" altLang="en-US" dirty="0" err="1"/>
              <a:t>회문이</a:t>
            </a:r>
            <a:r>
              <a:rPr lang="ko-KR" altLang="en-US" dirty="0"/>
              <a:t> 아니면 </a:t>
            </a:r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err="1"/>
              <a:t>리턴하는</a:t>
            </a:r>
            <a:r>
              <a:rPr lang="ko-KR" altLang="en-US" dirty="0"/>
              <a:t> 함수 </a:t>
            </a:r>
            <a:r>
              <a:rPr lang="en-US" altLang="ko-KR" dirty="0" err="1"/>
              <a:t>palin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)</a:t>
            </a:r>
            <a:r>
              <a:rPr lang="ko-KR" altLang="en-US" dirty="0"/>
              <a:t>을 만드시오</a:t>
            </a:r>
            <a:endParaRPr lang="en-US" altLang="ko-KR" dirty="0"/>
          </a:p>
          <a:p>
            <a:r>
              <a:rPr lang="ko-KR" altLang="en-US" dirty="0"/>
              <a:t>문자열을 입력 받은 후</a:t>
            </a:r>
            <a:r>
              <a:rPr lang="en-US" altLang="ko-KR" dirty="0"/>
              <a:t>, </a:t>
            </a:r>
            <a:r>
              <a:rPr lang="ko-KR" altLang="en-US" dirty="0"/>
              <a:t>그 문자열이 </a:t>
            </a:r>
            <a:r>
              <a:rPr lang="ko-KR" altLang="en-US" dirty="0" err="1"/>
              <a:t>회문인지</a:t>
            </a:r>
            <a:r>
              <a:rPr lang="ko-KR" altLang="en-US" dirty="0"/>
              <a:t> 아닌지 </a:t>
            </a:r>
            <a:r>
              <a:rPr lang="ko-KR" altLang="en-US" dirty="0" smtClean="0"/>
              <a:t>확인하는 함수 </a:t>
            </a:r>
            <a:r>
              <a:rPr lang="en-US" altLang="ko-KR" dirty="0" err="1" smtClean="0"/>
              <a:t>palin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 </a:t>
            </a:r>
            <a:r>
              <a:rPr lang="ko-KR" altLang="en-US" dirty="0" smtClean="0"/>
              <a:t>실행한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후 그 결과를 </a:t>
            </a:r>
            <a:r>
              <a:rPr lang="ko-KR" altLang="en-US" dirty="0" err="1" smtClean="0"/>
              <a:t>출력하시오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801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2,</a:t>
            </a:r>
            <a:r>
              <a:rPr lang="ko-KR" altLang="en-US" dirty="0"/>
              <a:t> 답안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18C67C87-866C-5349-AE24-85D56F898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56" y="1764932"/>
            <a:ext cx="4636687" cy="4053064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6E957-29B6-7C44-B244-7458BCF1C038}"/>
              </a:ext>
            </a:extLst>
          </p:cNvPr>
          <p:cNvSpPr txBox="1"/>
          <p:nvPr/>
        </p:nvSpPr>
        <p:spPr>
          <a:xfrm>
            <a:off x="854817" y="1943683"/>
            <a:ext cx="4103963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</a:rPr>
              <a:t>def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palin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str</a:t>
            </a:r>
            <a:r>
              <a:rPr lang="en-US" altLang="ko-KR" sz="1600" dirty="0">
                <a:latin typeface="+mn-lt"/>
              </a:rPr>
              <a:t>):</a:t>
            </a:r>
          </a:p>
          <a:p>
            <a:r>
              <a:rPr lang="en-US" altLang="ko-KR" sz="1600" dirty="0">
                <a:latin typeface="+mn-lt"/>
              </a:rPr>
              <a:t>    answer = ""</a:t>
            </a:r>
          </a:p>
          <a:p>
            <a:r>
              <a:rPr lang="en-US" altLang="ko-KR" sz="1600" dirty="0">
                <a:latin typeface="+mn-lt"/>
              </a:rPr>
              <a:t>    for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in range(</a:t>
            </a:r>
            <a:r>
              <a:rPr lang="en-US" altLang="ko-KR" sz="1600" dirty="0" err="1">
                <a:latin typeface="+mn-lt"/>
              </a:rPr>
              <a:t>len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str</a:t>
            </a:r>
            <a:r>
              <a:rPr lang="en-US" altLang="ko-KR" sz="1600" dirty="0">
                <a:latin typeface="+mn-lt"/>
              </a:rPr>
              <a:t>)-1, -1, -1):</a:t>
            </a:r>
          </a:p>
          <a:p>
            <a:r>
              <a:rPr lang="en-US" altLang="ko-KR" sz="1600" dirty="0">
                <a:latin typeface="+mn-lt"/>
              </a:rPr>
              <a:t>        answer += </a:t>
            </a:r>
            <a:r>
              <a:rPr lang="en-US" altLang="ko-KR" sz="1600" dirty="0" err="1">
                <a:latin typeface="+mn-lt"/>
              </a:rPr>
              <a:t>str</a:t>
            </a:r>
            <a:r>
              <a:rPr lang="en-US" altLang="ko-KR" sz="1600" dirty="0">
                <a:latin typeface="+mn-lt"/>
              </a:rPr>
              <a:t>[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]</a:t>
            </a:r>
          </a:p>
          <a:p>
            <a:r>
              <a:rPr lang="en-US" altLang="ko-KR" sz="1600" dirty="0">
                <a:latin typeface="+mn-lt"/>
              </a:rPr>
              <a:t>    if </a:t>
            </a:r>
            <a:r>
              <a:rPr lang="en-US" altLang="ko-KR" sz="1600" dirty="0" err="1">
                <a:latin typeface="+mn-lt"/>
              </a:rPr>
              <a:t>str</a:t>
            </a:r>
            <a:r>
              <a:rPr lang="en-US" altLang="ko-KR" sz="1600" dirty="0">
                <a:latin typeface="+mn-lt"/>
              </a:rPr>
              <a:t> == answer: </a:t>
            </a:r>
          </a:p>
          <a:p>
            <a:r>
              <a:rPr lang="en-US" altLang="ko-KR" sz="1600" dirty="0">
                <a:latin typeface="+mn-lt"/>
              </a:rPr>
              <a:t>        return True</a:t>
            </a:r>
          </a:p>
          <a:p>
            <a:r>
              <a:rPr lang="en-US" altLang="ko-KR" sz="1600" dirty="0">
                <a:latin typeface="+mn-lt"/>
              </a:rPr>
              <a:t>    else:</a:t>
            </a:r>
          </a:p>
          <a:p>
            <a:r>
              <a:rPr lang="en-US" altLang="ko-KR" sz="1600" dirty="0">
                <a:latin typeface="+mn-lt"/>
              </a:rPr>
              <a:t>        return False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s=input("</a:t>
            </a:r>
            <a:r>
              <a:rPr lang="ko-KR" altLang="en-US" sz="1600" dirty="0">
                <a:latin typeface="+mn-lt"/>
              </a:rPr>
              <a:t>회문 확인 할 문장 입력 </a:t>
            </a:r>
            <a:r>
              <a:rPr lang="en-US" altLang="ko-KR" sz="1600" dirty="0">
                <a:latin typeface="+mn-lt"/>
              </a:rPr>
              <a:t>: ")</a:t>
            </a:r>
          </a:p>
          <a:p>
            <a:r>
              <a:rPr lang="en-US" altLang="ko-KR" sz="1600" dirty="0">
                <a:latin typeface="+mn-lt"/>
              </a:rPr>
              <a:t>if </a:t>
            </a:r>
            <a:r>
              <a:rPr lang="en-US" altLang="ko-KR" sz="1600" dirty="0" err="1">
                <a:latin typeface="+mn-lt"/>
              </a:rPr>
              <a:t>palin</a:t>
            </a:r>
            <a:r>
              <a:rPr lang="en-US" altLang="ko-KR" sz="1600" dirty="0">
                <a:latin typeface="+mn-lt"/>
              </a:rPr>
              <a:t>(s):</a:t>
            </a:r>
          </a:p>
          <a:p>
            <a:r>
              <a:rPr lang="en-US" altLang="ko-KR" sz="1600" dirty="0">
                <a:latin typeface="+mn-lt"/>
              </a:rPr>
              <a:t>    print(s, "</a:t>
            </a:r>
            <a:r>
              <a:rPr lang="ko-KR" altLang="en-US" sz="1600" dirty="0">
                <a:latin typeface="+mn-lt"/>
              </a:rPr>
              <a:t>회문</a:t>
            </a:r>
            <a:r>
              <a:rPr lang="en-US" altLang="ko-KR" sz="1600" dirty="0">
                <a:latin typeface="+mn-lt"/>
              </a:rPr>
              <a:t>")</a:t>
            </a:r>
          </a:p>
          <a:p>
            <a:r>
              <a:rPr lang="en-US" altLang="ko-KR" sz="1600" dirty="0">
                <a:latin typeface="+mn-lt"/>
              </a:rPr>
              <a:t>else:</a:t>
            </a:r>
          </a:p>
          <a:p>
            <a:r>
              <a:rPr lang="en-US" altLang="ko-KR" sz="1600" dirty="0">
                <a:latin typeface="+mn-lt"/>
              </a:rPr>
              <a:t>    print(s, "</a:t>
            </a:r>
            <a:r>
              <a:rPr lang="ko-KR" altLang="en-US" sz="1600" dirty="0">
                <a:latin typeface="+mn-lt"/>
              </a:rPr>
              <a:t>회문 아님</a:t>
            </a:r>
            <a:r>
              <a:rPr lang="en-US" altLang="ko-KR" sz="1600" dirty="0">
                <a:latin typeface="+mn-lt"/>
              </a:rPr>
              <a:t>")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90" y="4568985"/>
            <a:ext cx="3771485" cy="816932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194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파라미터</a:t>
            </a:r>
            <a:r>
              <a:rPr lang="ko-KR" altLang="en-US" dirty="0"/>
              <a:t> 값 </a:t>
            </a:r>
            <a:r>
              <a:rPr lang="ko-KR" altLang="en-US" dirty="0" smtClean="0"/>
              <a:t>이해하기</a:t>
            </a:r>
            <a:endParaRPr lang="en-US" altLang="ko-KR" dirty="0" smtClean="0"/>
          </a:p>
          <a:p>
            <a:r>
              <a:rPr lang="ko-KR" altLang="en-US" dirty="0" err="1" smtClean="0"/>
              <a:t>아규먼트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이해하기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2207582" y="3164747"/>
            <a:ext cx="4853889" cy="228499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05401" y="3287870"/>
            <a:ext cx="3787182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800" dirty="0" err="1">
                <a:latin typeface="+mn-lt"/>
              </a:rPr>
              <a:t>def</a:t>
            </a:r>
            <a:r>
              <a:rPr lang="en-US" altLang="ko-KR" sz="1800" dirty="0">
                <a:latin typeface="+mn-lt"/>
              </a:rPr>
              <a:t> </a:t>
            </a:r>
            <a:r>
              <a:rPr lang="en-US" altLang="ko-KR" sz="1800" dirty="0" err="1">
                <a:latin typeface="+mn-lt"/>
              </a:rPr>
              <a:t>print_twice</a:t>
            </a:r>
            <a:r>
              <a:rPr lang="en-US" altLang="ko-KR" sz="1800" dirty="0">
                <a:latin typeface="+mn-lt"/>
              </a:rPr>
              <a:t>( </a:t>
            </a:r>
            <a:r>
              <a:rPr lang="en-US" altLang="ko-KR" sz="1800" dirty="0">
                <a:solidFill>
                  <a:srgbClr val="FF6600"/>
                </a:solidFill>
                <a:latin typeface="+mn-lt"/>
              </a:rPr>
              <a:t>something</a:t>
            </a:r>
            <a:r>
              <a:rPr lang="en-US" altLang="ko-KR" sz="1800" dirty="0">
                <a:latin typeface="+mn-lt"/>
              </a:rPr>
              <a:t> ) :</a:t>
            </a:r>
          </a:p>
          <a:p>
            <a:r>
              <a:rPr lang="en-US" altLang="ko-KR" sz="1800" dirty="0">
                <a:latin typeface="+mn-lt"/>
              </a:rPr>
              <a:t>    print(something)</a:t>
            </a:r>
          </a:p>
          <a:p>
            <a:r>
              <a:rPr lang="en-US" altLang="ko-KR" sz="1800" dirty="0">
                <a:latin typeface="+mn-lt"/>
              </a:rPr>
              <a:t>    print(something)</a:t>
            </a: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 err="1">
                <a:latin typeface="+mn-lt"/>
              </a:rPr>
              <a:t>print_twice</a:t>
            </a:r>
            <a:r>
              <a:rPr lang="en-US" altLang="ko-KR" sz="1800" dirty="0">
                <a:latin typeface="+mn-lt"/>
              </a:rPr>
              <a:t>( </a:t>
            </a:r>
            <a:r>
              <a:rPr lang="en-US" altLang="ko-KR" sz="1800" dirty="0">
                <a:solidFill>
                  <a:srgbClr val="FF6600"/>
                </a:solidFill>
                <a:latin typeface="+mn-lt"/>
              </a:rPr>
              <a:t>‘Love’ </a:t>
            </a:r>
            <a:r>
              <a:rPr lang="en-US" altLang="ko-KR" sz="1800" dirty="0">
                <a:latin typeface="+mn-lt"/>
              </a:rPr>
              <a:t>)</a:t>
            </a:r>
          </a:p>
        </p:txBody>
      </p:sp>
      <p:sp>
        <p:nvSpPr>
          <p:cNvPr id="7" name="사각형 설명선 6"/>
          <p:cNvSpPr/>
          <p:nvPr/>
        </p:nvSpPr>
        <p:spPr>
          <a:xfrm>
            <a:off x="4616751" y="3697228"/>
            <a:ext cx="1556717" cy="347046"/>
          </a:xfrm>
          <a:prstGeom prst="wedgeRectCallout">
            <a:avLst>
              <a:gd name="adj1" fmla="val -39126"/>
              <a:gd name="adj2" fmla="val -114863"/>
            </a:avLst>
          </a:prstGeom>
          <a:solidFill>
            <a:schemeClr val="bg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Parameter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사각형 설명선 7"/>
          <p:cNvSpPr/>
          <p:nvPr/>
        </p:nvSpPr>
        <p:spPr>
          <a:xfrm>
            <a:off x="4616751" y="4697931"/>
            <a:ext cx="1556717" cy="374032"/>
          </a:xfrm>
          <a:prstGeom prst="wedgeRectCallout">
            <a:avLst>
              <a:gd name="adj1" fmla="val -81745"/>
              <a:gd name="adj2" fmla="val -91855"/>
            </a:avLst>
          </a:prstGeom>
          <a:solidFill>
            <a:schemeClr val="bg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Argument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850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파라미터와</a:t>
            </a:r>
            <a:r>
              <a:rPr lang="ko-KR" altLang="en-US" dirty="0"/>
              <a:t> </a:t>
            </a:r>
            <a:r>
              <a:rPr lang="ko-KR" altLang="en-US" smtClean="0"/>
              <a:t>아규먼트의 </a:t>
            </a:r>
            <a:r>
              <a:rPr lang="ko-KR" altLang="en-US" dirty="0" smtClean="0"/>
              <a:t>관계를 </a:t>
            </a:r>
            <a:r>
              <a:rPr lang="ko-KR" altLang="en-US" dirty="0"/>
              <a:t>설명하시오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968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주차</a:t>
            </a:r>
            <a:r>
              <a:rPr lang="en-US" altLang="ko-KR" dirty="0"/>
              <a:t>_02_02</a:t>
            </a:r>
            <a:r>
              <a:rPr lang="ko-KR" altLang="en-US" dirty="0"/>
              <a:t> </a:t>
            </a:r>
            <a:r>
              <a:rPr lang="en" altLang="ko-KR" dirty="0"/>
              <a:t>Parameters and Arguments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52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Parameter </a:t>
            </a:r>
            <a:r>
              <a:rPr lang="ko-KR" altLang="en-US" dirty="0" smtClean="0"/>
              <a:t>개념 이해하기</a:t>
            </a:r>
            <a:endParaRPr lang="en-US" altLang="ko-KR" dirty="0" smtClean="0"/>
          </a:p>
          <a:p>
            <a:r>
              <a:rPr lang="en-US" altLang="ko-KR" dirty="0" smtClean="0"/>
              <a:t>Argument </a:t>
            </a:r>
            <a:r>
              <a:rPr lang="ko-KR" altLang="en-US" dirty="0" smtClean="0"/>
              <a:t>개념 이해하기</a:t>
            </a:r>
            <a:endParaRPr lang="en-US" altLang="ko-KR" dirty="0"/>
          </a:p>
          <a:p>
            <a:r>
              <a:rPr lang="en-US" altLang="ko-KR" dirty="0" smtClean="0"/>
              <a:t>Parameter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argument </a:t>
            </a:r>
            <a:r>
              <a:rPr lang="ko-KR" altLang="en-US" dirty="0" smtClean="0"/>
              <a:t>관계 </a:t>
            </a:r>
            <a:r>
              <a:rPr lang="ko-KR" altLang="en-US" dirty="0"/>
              <a:t>이해하기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32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0132" y="464750"/>
            <a:ext cx="7884727" cy="1400530"/>
          </a:xfrm>
        </p:spPr>
        <p:txBody>
          <a:bodyPr/>
          <a:lstStyle/>
          <a:p>
            <a:r>
              <a:rPr lang="en-US" altLang="ko-KR" sz="4000" dirty="0"/>
              <a:t>Parameters and Arguments 1</a:t>
            </a:r>
            <a:endParaRPr lang="ko-KR" altLang="en-US" sz="4000" dirty="0"/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내에서</a:t>
            </a:r>
            <a:r>
              <a:rPr lang="en-US" altLang="ko-KR" dirty="0"/>
              <a:t>, </a:t>
            </a:r>
            <a:r>
              <a:rPr lang="ko-KR" altLang="en-US" dirty="0"/>
              <a:t>인수</a:t>
            </a:r>
            <a:r>
              <a:rPr lang="en-US" altLang="ko-KR" dirty="0"/>
              <a:t>(argument)</a:t>
            </a:r>
            <a:r>
              <a:rPr lang="ko-KR" altLang="en-US" dirty="0"/>
              <a:t>는 매개변수</a:t>
            </a:r>
            <a:r>
              <a:rPr lang="en-US" altLang="ko-KR" dirty="0"/>
              <a:t>(parameter)</a:t>
            </a:r>
            <a:r>
              <a:rPr lang="ko-KR" altLang="en-US" dirty="0"/>
              <a:t>라는 변수에 일대일로 매치된다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1127811" y="2892373"/>
            <a:ext cx="4853889" cy="228499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25630" y="3015496"/>
            <a:ext cx="3787182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800" dirty="0" err="1">
                <a:latin typeface="+mn-lt"/>
              </a:rPr>
              <a:t>def</a:t>
            </a:r>
            <a:r>
              <a:rPr lang="en-US" altLang="ko-KR" sz="1800" dirty="0">
                <a:latin typeface="+mn-lt"/>
              </a:rPr>
              <a:t> </a:t>
            </a:r>
            <a:r>
              <a:rPr lang="en-US" altLang="ko-KR" sz="1800" dirty="0" err="1">
                <a:latin typeface="+mn-lt"/>
              </a:rPr>
              <a:t>print_twice</a:t>
            </a:r>
            <a:r>
              <a:rPr lang="en-US" altLang="ko-KR" sz="1800" dirty="0">
                <a:latin typeface="+mn-lt"/>
              </a:rPr>
              <a:t>( </a:t>
            </a:r>
            <a:r>
              <a:rPr lang="en-US" altLang="ko-KR" sz="1800" dirty="0">
                <a:solidFill>
                  <a:srgbClr val="FF6600"/>
                </a:solidFill>
                <a:latin typeface="+mn-lt"/>
              </a:rPr>
              <a:t>something</a:t>
            </a:r>
            <a:r>
              <a:rPr lang="en-US" altLang="ko-KR" sz="1800" dirty="0">
                <a:latin typeface="+mn-lt"/>
              </a:rPr>
              <a:t> ) :</a:t>
            </a:r>
          </a:p>
          <a:p>
            <a:r>
              <a:rPr lang="en-US" altLang="ko-KR" sz="1800" dirty="0">
                <a:latin typeface="+mn-lt"/>
              </a:rPr>
              <a:t>    print(something)</a:t>
            </a:r>
          </a:p>
          <a:p>
            <a:r>
              <a:rPr lang="en-US" altLang="ko-KR" sz="1800" dirty="0">
                <a:latin typeface="+mn-lt"/>
              </a:rPr>
              <a:t>    print(something)</a:t>
            </a: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 err="1">
                <a:latin typeface="+mn-lt"/>
              </a:rPr>
              <a:t>print_twice</a:t>
            </a:r>
            <a:r>
              <a:rPr lang="en-US" altLang="ko-KR" sz="1800" dirty="0">
                <a:latin typeface="+mn-lt"/>
              </a:rPr>
              <a:t>( </a:t>
            </a:r>
            <a:r>
              <a:rPr lang="en-US" altLang="ko-KR" sz="1800" dirty="0">
                <a:solidFill>
                  <a:srgbClr val="FF6600"/>
                </a:solidFill>
                <a:latin typeface="+mn-lt"/>
              </a:rPr>
              <a:t>‘Love’ </a:t>
            </a:r>
            <a:r>
              <a:rPr lang="en-US" altLang="ko-KR" sz="1800" dirty="0">
                <a:latin typeface="+mn-lt"/>
              </a:rPr>
              <a:t>)</a:t>
            </a:r>
          </a:p>
        </p:txBody>
      </p:sp>
      <p:sp>
        <p:nvSpPr>
          <p:cNvPr id="20" name="사각형 설명선 6"/>
          <p:cNvSpPr/>
          <p:nvPr/>
        </p:nvSpPr>
        <p:spPr>
          <a:xfrm>
            <a:off x="3536980" y="3424854"/>
            <a:ext cx="1556717" cy="347046"/>
          </a:xfrm>
          <a:prstGeom prst="wedgeRectCallout">
            <a:avLst>
              <a:gd name="adj1" fmla="val -39126"/>
              <a:gd name="adj2" fmla="val -114863"/>
            </a:avLst>
          </a:prstGeom>
          <a:solidFill>
            <a:schemeClr val="bg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Parameter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사각형 설명선 7"/>
          <p:cNvSpPr/>
          <p:nvPr/>
        </p:nvSpPr>
        <p:spPr>
          <a:xfrm>
            <a:off x="3536980" y="4425557"/>
            <a:ext cx="1556717" cy="374032"/>
          </a:xfrm>
          <a:prstGeom prst="wedgeRectCallout">
            <a:avLst>
              <a:gd name="adj1" fmla="val -81745"/>
              <a:gd name="adj2" fmla="val -91855"/>
            </a:avLst>
          </a:prstGeom>
          <a:solidFill>
            <a:schemeClr val="bg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Argument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92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7494369" cy="1400530"/>
          </a:xfrm>
        </p:spPr>
        <p:txBody>
          <a:bodyPr/>
          <a:lstStyle/>
          <a:p>
            <a:r>
              <a:rPr lang="en-US" altLang="ko-KR" sz="4000" dirty="0"/>
              <a:t>Parameters and Arguments 2</a:t>
            </a:r>
            <a:endParaRPr lang="ko-KR" altLang="en-US" sz="4000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95584" y="1657909"/>
            <a:ext cx="3965886" cy="1612514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84936" y="1657909"/>
            <a:ext cx="37871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</a:t>
            </a:r>
            <a:r>
              <a:rPr lang="en-US" altLang="ko-KR" sz="1600" dirty="0" err="1">
                <a:latin typeface="+mn-lt"/>
              </a:rPr>
              <a:t>def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print_twice</a:t>
            </a:r>
            <a:r>
              <a:rPr lang="en-US" altLang="ko-KR" sz="1600" dirty="0">
                <a:latin typeface="+mn-lt"/>
              </a:rPr>
              <a:t>( something ) :</a:t>
            </a:r>
          </a:p>
          <a:p>
            <a:r>
              <a:rPr lang="en-US" altLang="ko-KR" sz="1600" dirty="0">
                <a:latin typeface="+mn-lt"/>
              </a:rPr>
              <a:t>        print(something)</a:t>
            </a:r>
          </a:p>
          <a:p>
            <a:r>
              <a:rPr lang="en-US" altLang="ko-KR" sz="1600" dirty="0">
                <a:latin typeface="+mn-lt"/>
              </a:rPr>
              <a:t>        print(something)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print_twice</a:t>
            </a:r>
            <a:r>
              <a:rPr lang="en-US" altLang="ko-KR" sz="1600" dirty="0">
                <a:latin typeface="+mn-lt"/>
              </a:rPr>
              <a:t>( ‘Love is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real’)</a:t>
            </a:r>
          </a:p>
          <a:p>
            <a:endParaRPr lang="en-US" altLang="ko-KR" sz="1600" dirty="0">
              <a:latin typeface="+mn-lt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795584" y="4244736"/>
            <a:ext cx="5927334" cy="1184000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84935" y="4331187"/>
            <a:ext cx="5837983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sentence = 'YOU SHALL LOVE YOUR NEIGHBOR .'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print_twice</a:t>
            </a:r>
            <a:r>
              <a:rPr lang="en-US" altLang="ko-KR" sz="1600" dirty="0">
                <a:latin typeface="+mn-lt"/>
              </a:rPr>
              <a:t>(sentence)</a:t>
            </a:r>
          </a:p>
        </p:txBody>
      </p:sp>
      <p:pic>
        <p:nvPicPr>
          <p:cNvPr id="14" name="그림 1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118" y="1986525"/>
            <a:ext cx="3429663" cy="18381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그림 1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238" y="4850030"/>
            <a:ext cx="5325810" cy="12165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669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569526" cy="1400530"/>
          </a:xfrm>
        </p:spPr>
        <p:txBody>
          <a:bodyPr/>
          <a:lstStyle/>
          <a:p>
            <a:r>
              <a:rPr lang="en-US" altLang="ko-KR" sz="4000" dirty="0"/>
              <a:t>Parameters and Arguments 3</a:t>
            </a:r>
            <a:endParaRPr lang="ko-KR" altLang="en-US" sz="4000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12648" y="1657908"/>
            <a:ext cx="4971119" cy="4340725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76468" y="1783382"/>
            <a:ext cx="5178239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def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User_pow</a:t>
            </a:r>
            <a:r>
              <a:rPr lang="en-US" altLang="ko-KR" sz="1600" dirty="0">
                <a:latin typeface="+mn-lt"/>
              </a:rPr>
              <a:t>(number1, number2):</a:t>
            </a:r>
          </a:p>
          <a:p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dirty="0" smtClean="0">
                <a:latin typeface="+mn-lt"/>
              </a:rPr>
              <a:t>   result </a:t>
            </a:r>
            <a:r>
              <a:rPr lang="en-US" altLang="ko-KR" sz="1600" dirty="0">
                <a:latin typeface="+mn-lt"/>
              </a:rPr>
              <a:t>= 1</a:t>
            </a:r>
          </a:p>
          <a:p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dirty="0" smtClean="0">
                <a:latin typeface="+mn-lt"/>
              </a:rPr>
              <a:t>   if </a:t>
            </a:r>
            <a:r>
              <a:rPr lang="en-US" altLang="ko-KR" sz="1600" dirty="0">
                <a:latin typeface="+mn-lt"/>
              </a:rPr>
              <a:t>number2 == 0:</a:t>
            </a:r>
          </a:p>
          <a:p>
            <a:r>
              <a:rPr lang="en-US" altLang="ko-KR" sz="1600" dirty="0">
                <a:latin typeface="+mn-lt"/>
              </a:rPr>
              <a:t>	  </a:t>
            </a:r>
            <a:r>
              <a:rPr lang="en-US" altLang="ko-KR" sz="1600" dirty="0" smtClean="0">
                <a:latin typeface="+mn-lt"/>
              </a:rPr>
              <a:t>    result </a:t>
            </a:r>
            <a:r>
              <a:rPr lang="en-US" altLang="ko-KR" sz="1600" dirty="0">
                <a:latin typeface="+mn-lt"/>
              </a:rPr>
              <a:t>= 1</a:t>
            </a:r>
          </a:p>
          <a:p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dirty="0" smtClean="0">
                <a:latin typeface="+mn-lt"/>
              </a:rPr>
              <a:t>   else</a:t>
            </a:r>
            <a:r>
              <a:rPr lang="en-US" altLang="ko-KR" sz="1600" dirty="0">
                <a:latin typeface="+mn-lt"/>
              </a:rPr>
              <a:t>:</a:t>
            </a:r>
          </a:p>
          <a:p>
            <a:r>
              <a:rPr lang="en-US" altLang="ko-KR" sz="1600" dirty="0">
                <a:latin typeface="+mn-lt"/>
              </a:rPr>
              <a:t>	  </a:t>
            </a:r>
            <a:r>
              <a:rPr lang="en-US" altLang="ko-KR" sz="1600" dirty="0" smtClean="0">
                <a:latin typeface="+mn-lt"/>
              </a:rPr>
              <a:t>    for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in range(number2):</a:t>
            </a:r>
          </a:p>
          <a:p>
            <a:r>
              <a:rPr lang="en-US" altLang="ko-KR" sz="1600" dirty="0">
                <a:latin typeface="+mn-lt"/>
              </a:rPr>
              <a:t>	     </a:t>
            </a:r>
            <a:r>
              <a:rPr lang="en-US" altLang="ko-KR" sz="1600" dirty="0" smtClean="0">
                <a:latin typeface="+mn-lt"/>
              </a:rPr>
              <a:t>    result </a:t>
            </a:r>
            <a:r>
              <a:rPr lang="en-US" altLang="ko-KR" sz="1600" dirty="0">
                <a:latin typeface="+mn-lt"/>
              </a:rPr>
              <a:t>= result*number1</a:t>
            </a:r>
          </a:p>
          <a:p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dirty="0" smtClean="0">
                <a:latin typeface="+mn-lt"/>
              </a:rPr>
              <a:t>   print(result</a:t>
            </a:r>
            <a:r>
              <a:rPr lang="en-US" altLang="ko-KR" sz="1600" dirty="0">
                <a:latin typeface="+mn-lt"/>
              </a:rPr>
              <a:t>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	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User_pow</a:t>
            </a:r>
            <a:r>
              <a:rPr lang="en-US" altLang="ko-KR" sz="1600" dirty="0">
                <a:latin typeface="+mn-lt"/>
              </a:rPr>
              <a:t>(2,0)</a:t>
            </a:r>
          </a:p>
          <a:p>
            <a:r>
              <a:rPr lang="en-US" altLang="ko-KR" sz="1600" dirty="0">
                <a:latin typeface="+mn-lt"/>
              </a:rPr>
              <a:t>1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User_pow</a:t>
            </a:r>
            <a:r>
              <a:rPr lang="en-US" altLang="ko-KR" sz="1600" dirty="0">
                <a:latin typeface="+mn-lt"/>
              </a:rPr>
              <a:t>(2,3)</a:t>
            </a:r>
          </a:p>
          <a:p>
            <a:r>
              <a:rPr lang="en-US" altLang="ko-KR" sz="1600" dirty="0">
                <a:latin typeface="+mn-lt"/>
              </a:rPr>
              <a:t>8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869" y="3429000"/>
            <a:ext cx="4043645" cy="2499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2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544474" cy="1400530"/>
          </a:xfrm>
        </p:spPr>
        <p:txBody>
          <a:bodyPr/>
          <a:lstStyle/>
          <a:p>
            <a:r>
              <a:rPr lang="en-US" altLang="ko-KR" sz="4000" dirty="0"/>
              <a:t>Parameters and Arguments 4</a:t>
            </a:r>
            <a:endParaRPr lang="ko-KR" altLang="en-US" sz="4000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49" y="1657908"/>
            <a:ext cx="6484531" cy="4542472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467" y="3499822"/>
            <a:ext cx="4018515" cy="2496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871626" y="1850862"/>
            <a:ext cx="6730409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def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User_Max</a:t>
            </a:r>
            <a:r>
              <a:rPr lang="en-US" altLang="ko-KR" sz="1600" dirty="0">
                <a:latin typeface="+mn-lt"/>
              </a:rPr>
              <a:t>(number1, number2, number3):</a:t>
            </a:r>
          </a:p>
          <a:p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dirty="0" smtClean="0">
                <a:latin typeface="+mn-lt"/>
              </a:rPr>
              <a:t>   Max </a:t>
            </a:r>
            <a:r>
              <a:rPr lang="en-US" altLang="ko-KR" sz="1600" dirty="0">
                <a:latin typeface="+mn-lt"/>
              </a:rPr>
              <a:t>= number1</a:t>
            </a:r>
          </a:p>
          <a:p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dirty="0" smtClean="0">
                <a:latin typeface="+mn-lt"/>
              </a:rPr>
              <a:t>   if </a:t>
            </a:r>
            <a:r>
              <a:rPr lang="en-US" altLang="ko-KR" sz="1600" dirty="0">
                <a:latin typeface="+mn-lt"/>
              </a:rPr>
              <a:t>number2 &gt; number1 and number2 &gt; number3:</a:t>
            </a:r>
          </a:p>
          <a:p>
            <a:r>
              <a:rPr lang="en-US" altLang="ko-KR" sz="1600" dirty="0">
                <a:latin typeface="+mn-lt"/>
              </a:rPr>
              <a:t>	  </a:t>
            </a:r>
            <a:r>
              <a:rPr lang="en-US" altLang="ko-KR" sz="1600" dirty="0" smtClean="0">
                <a:latin typeface="+mn-lt"/>
              </a:rPr>
              <a:t>     Max </a:t>
            </a:r>
            <a:r>
              <a:rPr lang="en-US" altLang="ko-KR" sz="1600" dirty="0">
                <a:latin typeface="+mn-lt"/>
              </a:rPr>
              <a:t>= number2</a:t>
            </a:r>
          </a:p>
          <a:p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dirty="0" smtClean="0">
                <a:latin typeface="+mn-lt"/>
              </a:rPr>
              <a:t>   if </a:t>
            </a:r>
            <a:r>
              <a:rPr lang="en-US" altLang="ko-KR" sz="1600" dirty="0">
                <a:latin typeface="+mn-lt"/>
              </a:rPr>
              <a:t>number3 &gt; number2 and number3 &gt; number1:</a:t>
            </a:r>
          </a:p>
          <a:p>
            <a:r>
              <a:rPr lang="en-US" altLang="ko-KR" sz="1600" dirty="0">
                <a:latin typeface="+mn-lt"/>
              </a:rPr>
              <a:t>	  </a:t>
            </a:r>
            <a:r>
              <a:rPr lang="en-US" altLang="ko-KR" sz="1600" dirty="0" smtClean="0">
                <a:latin typeface="+mn-lt"/>
              </a:rPr>
              <a:t>     Max </a:t>
            </a:r>
            <a:r>
              <a:rPr lang="en-US" altLang="ko-KR" sz="1600" dirty="0">
                <a:latin typeface="+mn-lt"/>
              </a:rPr>
              <a:t>= number3</a:t>
            </a:r>
          </a:p>
          <a:p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dirty="0" smtClean="0">
                <a:latin typeface="+mn-lt"/>
              </a:rPr>
              <a:t>print(Max</a:t>
            </a:r>
            <a:r>
              <a:rPr lang="en-US" altLang="ko-KR" sz="1600" dirty="0">
                <a:latin typeface="+mn-lt"/>
              </a:rPr>
              <a:t>)</a:t>
            </a:r>
          </a:p>
          <a:p>
            <a:r>
              <a:rPr lang="en-US" altLang="ko-KR" sz="1600" dirty="0">
                <a:latin typeface="+mn-lt"/>
              </a:rPr>
              <a:t>	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User_Max</a:t>
            </a:r>
            <a:r>
              <a:rPr lang="en-US" altLang="ko-KR" sz="1600" dirty="0">
                <a:latin typeface="+mn-lt"/>
              </a:rPr>
              <a:t>(1,2,3)</a:t>
            </a:r>
          </a:p>
          <a:p>
            <a:r>
              <a:rPr lang="en-US" altLang="ko-KR" sz="1600" dirty="0">
                <a:latin typeface="+mn-lt"/>
              </a:rPr>
              <a:t>3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User_Max</a:t>
            </a:r>
            <a:r>
              <a:rPr lang="en-US" altLang="ko-KR" sz="1600" dirty="0">
                <a:latin typeface="+mn-lt"/>
              </a:rPr>
              <a:t>(3,2,1)</a:t>
            </a:r>
          </a:p>
          <a:p>
            <a:r>
              <a:rPr lang="en-US" altLang="ko-KR" sz="1600" dirty="0">
                <a:latin typeface="+mn-lt"/>
              </a:rPr>
              <a:t>3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User_Max</a:t>
            </a:r>
            <a:r>
              <a:rPr lang="en-US" altLang="ko-KR" sz="1600" dirty="0">
                <a:latin typeface="+mn-lt"/>
              </a:rPr>
              <a:t>(1,3,2)</a:t>
            </a:r>
          </a:p>
          <a:p>
            <a:r>
              <a:rPr lang="en-US" altLang="ko-KR" sz="1600" dirty="0">
                <a:latin typeface="+mn-lt"/>
              </a:rPr>
              <a:t>3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43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 </a:t>
            </a:r>
            <a:r>
              <a:rPr lang="ko-KR" altLang="en-US" dirty="0"/>
              <a:t>사용 예제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50" y="1657908"/>
            <a:ext cx="5371318" cy="2287756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1626" y="1850862"/>
            <a:ext cx="6730409" cy="2381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</a:rPr>
              <a:t>def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 smtClean="0">
                <a:latin typeface="+mn-lt"/>
              </a:rPr>
              <a:t>times_t</a:t>
            </a:r>
            <a:r>
              <a:rPr lang="en-US" altLang="ko-KR" sz="1600" dirty="0" smtClean="0">
                <a:latin typeface="+mn-lt"/>
              </a:rPr>
              <a:t>(</a:t>
            </a:r>
            <a:r>
              <a:rPr lang="en-US" altLang="ko-KR" sz="1600" dirty="0" err="1" smtClean="0">
                <a:latin typeface="+mn-lt"/>
              </a:rPr>
              <a:t>num</a:t>
            </a:r>
            <a:r>
              <a:rPr lang="en-US" altLang="ko-KR" sz="1600" dirty="0">
                <a:latin typeface="+mn-lt"/>
              </a:rPr>
              <a:t>):</a:t>
            </a:r>
          </a:p>
          <a:p>
            <a:r>
              <a:rPr lang="en-US" altLang="ko-KR" sz="1600" dirty="0">
                <a:latin typeface="+mn-lt"/>
              </a:rPr>
              <a:t>       </a:t>
            </a:r>
            <a:r>
              <a:rPr lang="en-US" altLang="ko-KR" sz="1600" dirty="0" smtClean="0">
                <a:latin typeface="+mn-lt"/>
              </a:rPr>
              <a:t>for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in range(1, 10):</a:t>
            </a:r>
          </a:p>
          <a:p>
            <a:r>
              <a:rPr lang="en-US" altLang="ko-KR" sz="1600" dirty="0">
                <a:latin typeface="+mn-lt"/>
              </a:rPr>
              <a:t>        	  </a:t>
            </a:r>
            <a:r>
              <a:rPr lang="en-US" altLang="ko-KR" sz="1600" dirty="0" smtClean="0">
                <a:latin typeface="+mn-lt"/>
              </a:rPr>
              <a:t>print(</a:t>
            </a:r>
            <a:r>
              <a:rPr lang="en-US" altLang="ko-KR" sz="1600" dirty="0" err="1" smtClean="0">
                <a:latin typeface="+mn-lt"/>
              </a:rPr>
              <a:t>num</a:t>
            </a:r>
            <a:r>
              <a:rPr lang="en-US" altLang="ko-KR" sz="1600" dirty="0">
                <a:latin typeface="+mn-lt"/>
              </a:rPr>
              <a:t>,'x',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,'=' ,num *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)</a:t>
            </a:r>
          </a:p>
          <a:p>
            <a:r>
              <a:rPr lang="en-US" altLang="ko-KR" sz="1600" dirty="0">
                <a:latin typeface="+mn-lt"/>
              </a:rPr>
              <a:t> </a:t>
            </a:r>
          </a:p>
          <a:p>
            <a:r>
              <a:rPr lang="en-US" altLang="ko-KR" sz="1600" dirty="0" err="1" smtClean="0">
                <a:latin typeface="+mn-lt"/>
              </a:rPr>
              <a:t>times_t</a:t>
            </a:r>
            <a:r>
              <a:rPr lang="en-US" altLang="ko-KR" sz="1600" dirty="0" smtClean="0">
                <a:latin typeface="+mn-lt"/>
              </a:rPr>
              <a:t>(2</a:t>
            </a:r>
            <a:r>
              <a:rPr lang="en-US" altLang="ko-KR" sz="1600" dirty="0">
                <a:latin typeface="+mn-lt"/>
              </a:rPr>
              <a:t>)</a:t>
            </a:r>
          </a:p>
          <a:p>
            <a:r>
              <a:rPr lang="en-US" altLang="ko-KR" sz="1600" dirty="0" err="1">
                <a:latin typeface="+mn-lt"/>
              </a:rPr>
              <a:t>t</a:t>
            </a:r>
            <a:r>
              <a:rPr lang="en-US" altLang="ko-KR" sz="1600" dirty="0" err="1" smtClean="0">
                <a:latin typeface="+mn-lt"/>
              </a:rPr>
              <a:t>imes_t</a:t>
            </a:r>
            <a:r>
              <a:rPr lang="en-US" altLang="ko-KR" sz="1600" dirty="0" smtClean="0">
                <a:latin typeface="+mn-lt"/>
              </a:rPr>
              <a:t>(4</a:t>
            </a:r>
            <a:r>
              <a:rPr lang="en-US" altLang="ko-KR" sz="1600" dirty="0">
                <a:latin typeface="+mn-lt"/>
              </a:rPr>
              <a:t>)</a:t>
            </a: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01E8F8D-F99F-B149-AAD7-8EAB364C9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194" y="1657908"/>
            <a:ext cx="1441972" cy="38722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792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 </a:t>
            </a:r>
            <a:r>
              <a:rPr lang="ko-KR" altLang="en-US" dirty="0"/>
              <a:t>사용 예제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49" y="1657908"/>
            <a:ext cx="6484531" cy="4166692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1626" y="1850862"/>
            <a:ext cx="6730409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def palindrome(</a:t>
            </a:r>
            <a:r>
              <a:rPr lang="en-US" altLang="ko-KR" sz="1600" dirty="0" err="1">
                <a:latin typeface="+mn-lt"/>
              </a:rPr>
              <a:t>input_str</a:t>
            </a:r>
            <a:r>
              <a:rPr lang="en-US" altLang="ko-KR" sz="1600" dirty="0">
                <a:latin typeface="+mn-lt"/>
              </a:rPr>
              <a:t>):</a:t>
            </a:r>
          </a:p>
          <a:p>
            <a:r>
              <a:rPr lang="en-US" altLang="ko-KR" sz="1600" dirty="0">
                <a:latin typeface="+mn-lt"/>
              </a:rPr>
              <a:t>    	answer = ""</a:t>
            </a:r>
          </a:p>
          <a:p>
            <a:r>
              <a:rPr lang="en-US" altLang="ko-KR" sz="1600" dirty="0">
                <a:latin typeface="+mn-lt"/>
              </a:rPr>
              <a:t>    	for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in range(</a:t>
            </a:r>
            <a:r>
              <a:rPr lang="en-US" altLang="ko-KR" sz="1600" dirty="0" err="1">
                <a:latin typeface="+mn-lt"/>
              </a:rPr>
              <a:t>len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input_str</a:t>
            </a:r>
            <a:r>
              <a:rPr lang="en-US" altLang="ko-KR" sz="1600" dirty="0">
                <a:latin typeface="+mn-lt"/>
              </a:rPr>
              <a:t>)-1, -1, -1):</a:t>
            </a:r>
          </a:p>
          <a:p>
            <a:r>
              <a:rPr lang="en-US" altLang="ko-KR" sz="1600" dirty="0">
                <a:latin typeface="+mn-lt"/>
              </a:rPr>
              <a:t>          	      answer += </a:t>
            </a:r>
            <a:r>
              <a:rPr lang="en-US" altLang="ko-KR" sz="1600" dirty="0" err="1">
                <a:latin typeface="+mn-lt"/>
              </a:rPr>
              <a:t>input_str</a:t>
            </a:r>
            <a:r>
              <a:rPr lang="en-US" altLang="ko-KR" sz="1600" dirty="0">
                <a:latin typeface="+mn-lt"/>
              </a:rPr>
              <a:t>[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]</a:t>
            </a:r>
          </a:p>
          <a:p>
            <a:r>
              <a:rPr lang="en-US" altLang="ko-KR" sz="1600" dirty="0">
                <a:latin typeface="+mn-lt"/>
              </a:rPr>
              <a:t>    	return answer</a:t>
            </a:r>
          </a:p>
          <a:p>
            <a:r>
              <a:rPr lang="en-US" altLang="ko-KR" sz="1600" dirty="0">
                <a:latin typeface="+mn-lt"/>
              </a:rPr>
              <a:t> </a:t>
            </a:r>
          </a:p>
          <a:p>
            <a:r>
              <a:rPr lang="en-US" altLang="ko-KR" sz="1600" dirty="0" err="1" smtClean="0">
                <a:latin typeface="+mn-lt"/>
              </a:rPr>
              <a:t>str</a:t>
            </a:r>
            <a:r>
              <a:rPr lang="en-US" altLang="ko-KR" sz="1600" dirty="0" smtClean="0">
                <a:latin typeface="+mn-lt"/>
              </a:rPr>
              <a:t>=input(“</a:t>
            </a:r>
            <a:r>
              <a:rPr lang="ko-KR" altLang="en-US" sz="1600" dirty="0" smtClean="0">
                <a:latin typeface="+mn-lt"/>
              </a:rPr>
              <a:t>문자열 입력 </a:t>
            </a:r>
            <a:r>
              <a:rPr lang="en-US" altLang="ko-KR" sz="1600" dirty="0" smtClean="0">
                <a:latin typeface="+mn-lt"/>
              </a:rPr>
              <a:t>: “)</a:t>
            </a:r>
          </a:p>
          <a:p>
            <a:r>
              <a:rPr lang="en-US" altLang="ko-KR" sz="1600" dirty="0" err="1" smtClean="0">
                <a:latin typeface="+mn-lt"/>
              </a:rPr>
              <a:t>check_str</a:t>
            </a:r>
            <a:r>
              <a:rPr lang="en-US" altLang="ko-KR" sz="1600" dirty="0" smtClean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= </a:t>
            </a:r>
            <a:r>
              <a:rPr lang="en-US" altLang="ko-KR" sz="1600" dirty="0" smtClean="0">
                <a:latin typeface="+mn-lt"/>
              </a:rPr>
              <a:t>palindrome(</a:t>
            </a:r>
            <a:r>
              <a:rPr lang="en-US" altLang="ko-KR" sz="1600" dirty="0" err="1" smtClean="0">
                <a:latin typeface="+mn-lt"/>
              </a:rPr>
              <a:t>str</a:t>
            </a:r>
            <a:r>
              <a:rPr lang="en-US" altLang="ko-KR" sz="1600" dirty="0" smtClean="0">
                <a:latin typeface="+mn-lt"/>
              </a:rPr>
              <a:t>)</a:t>
            </a:r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</a:t>
            </a:r>
            <a:r>
              <a:rPr lang="en-US" altLang="ko-KR" sz="1600" dirty="0" err="1">
                <a:latin typeface="+mn-lt"/>
              </a:rPr>
              <a:t>check_str</a:t>
            </a:r>
            <a:r>
              <a:rPr lang="en-US" altLang="ko-KR" sz="1600" dirty="0">
                <a:latin typeface="+mn-lt"/>
              </a:rPr>
              <a:t>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if </a:t>
            </a:r>
            <a:r>
              <a:rPr lang="en-US" altLang="ko-KR" sz="1600" dirty="0" err="1" smtClean="0">
                <a:latin typeface="+mn-lt"/>
              </a:rPr>
              <a:t>str</a:t>
            </a:r>
            <a:r>
              <a:rPr lang="en-US" altLang="ko-KR" sz="1600" dirty="0" smtClean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== </a:t>
            </a:r>
            <a:r>
              <a:rPr lang="en-US" altLang="ko-KR" sz="1600" dirty="0" err="1">
                <a:latin typeface="+mn-lt"/>
              </a:rPr>
              <a:t>check_str</a:t>
            </a:r>
            <a:r>
              <a:rPr lang="en-US" altLang="ko-KR" sz="1600" dirty="0">
                <a:latin typeface="+mn-lt"/>
              </a:rPr>
              <a:t>: </a:t>
            </a:r>
          </a:p>
          <a:p>
            <a:r>
              <a:rPr lang="en-US" altLang="ko-KR" sz="1600" dirty="0">
                <a:latin typeface="+mn-lt"/>
              </a:rPr>
              <a:t>    print("</a:t>
            </a:r>
            <a:r>
              <a:rPr lang="ko-KR" altLang="en-US" sz="1600" dirty="0">
                <a:latin typeface="+mn-lt"/>
              </a:rPr>
              <a:t>회문</a:t>
            </a:r>
            <a:r>
              <a:rPr lang="en-US" altLang="ko-KR" sz="1600" dirty="0">
                <a:latin typeface="+mn-lt"/>
              </a:rPr>
              <a:t>(Palindrome)</a:t>
            </a:r>
            <a:r>
              <a:rPr lang="ko-KR" altLang="en-US" sz="1600" dirty="0">
                <a:latin typeface="+mn-lt"/>
              </a:rPr>
              <a:t>입니다</a:t>
            </a:r>
            <a:r>
              <a:rPr lang="en-US" altLang="ko-KR" sz="1600" dirty="0">
                <a:latin typeface="+mn-lt"/>
              </a:rPr>
              <a:t>.")</a:t>
            </a:r>
          </a:p>
          <a:p>
            <a:r>
              <a:rPr lang="en-US" altLang="ko-KR" sz="1600" dirty="0">
                <a:latin typeface="+mn-lt"/>
              </a:rPr>
              <a:t>else:</a:t>
            </a:r>
          </a:p>
          <a:p>
            <a:r>
              <a:rPr lang="en-US" altLang="ko-KR" sz="1600" dirty="0">
                <a:latin typeface="+mn-lt"/>
              </a:rPr>
              <a:t>    print("</a:t>
            </a:r>
            <a:r>
              <a:rPr lang="ko-KR" altLang="en-US" sz="1600" dirty="0">
                <a:latin typeface="+mn-lt"/>
              </a:rPr>
              <a:t>회문</a:t>
            </a:r>
            <a:r>
              <a:rPr lang="en-US" altLang="ko-KR" sz="1600" dirty="0">
                <a:latin typeface="+mn-lt"/>
              </a:rPr>
              <a:t>(Palindrome)</a:t>
            </a:r>
            <a:r>
              <a:rPr lang="ko-KR" altLang="en-US" sz="1600" dirty="0">
                <a:latin typeface="+mn-lt"/>
              </a:rPr>
              <a:t>이 아닙니다</a:t>
            </a:r>
            <a:r>
              <a:rPr lang="en-US" altLang="ko-KR" sz="1600" dirty="0">
                <a:latin typeface="+mn-lt"/>
              </a:rPr>
              <a:t>.")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84279C-3AAD-1140-8CDC-61D6763FB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657" y="3673530"/>
            <a:ext cx="3751155" cy="78571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15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453B77B-EFAD-9547-93BB-A0029FD1FEE4}"/>
              </a:ext>
            </a:extLst>
          </p:cNvPr>
          <p:cNvSpPr txBox="1">
            <a:spLocks/>
          </p:cNvSpPr>
          <p:nvPr/>
        </p:nvSpPr>
        <p:spPr>
          <a:xfrm>
            <a:off x="980100" y="22053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ko-KR" altLang="en-US" dirty="0"/>
              <a:t>문자와 숫자를 </a:t>
            </a:r>
            <a:r>
              <a:rPr lang="ko-KR" altLang="en-US" dirty="0" err="1"/>
              <a:t>파라미터로</a:t>
            </a:r>
            <a:r>
              <a:rPr lang="ko-KR" altLang="en-US" dirty="0"/>
              <a:t> 받아</a:t>
            </a:r>
            <a:r>
              <a:rPr lang="en-US" altLang="ko-KR" dirty="0"/>
              <a:t>,</a:t>
            </a:r>
          </a:p>
          <a:p>
            <a:r>
              <a:rPr lang="ko-KR" altLang="en-US" dirty="0" err="1" smtClean="0"/>
              <a:t>반복문을</a:t>
            </a:r>
            <a:r>
              <a:rPr lang="ko-KR" altLang="en-US" dirty="0" smtClean="0"/>
              <a:t> 사용하여 </a:t>
            </a:r>
            <a:r>
              <a:rPr lang="ko-KR" altLang="en-US" dirty="0" err="1" smtClean="0"/>
              <a:t>파라미터로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지정된 숫자 </a:t>
            </a:r>
            <a:r>
              <a:rPr lang="ko-KR" altLang="en-US" dirty="0"/>
              <a:t>만큼 </a:t>
            </a:r>
            <a:r>
              <a:rPr lang="ko-KR" altLang="en-US" dirty="0" smtClean="0"/>
              <a:t>문자를 </a:t>
            </a:r>
            <a:r>
              <a:rPr lang="ko-KR" altLang="en-US" dirty="0"/>
              <a:t>출력 하는 함수를 </a:t>
            </a:r>
            <a:r>
              <a:rPr lang="ko-KR" altLang="en-US" dirty="0" smtClean="0"/>
              <a:t>만드시오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811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6283</TotalTime>
  <Words>339</Words>
  <Application>Microsoft Office PowerPoint</Application>
  <PresentationFormat>화면 슬라이드 쇼(4:3)</PresentationFormat>
  <Paragraphs>136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함초롬바탕</vt:lpstr>
      <vt:lpstr>Arial</vt:lpstr>
      <vt:lpstr>Century Gothic</vt:lpstr>
      <vt:lpstr>Wingdings 3</vt:lpstr>
      <vt:lpstr>이온</vt:lpstr>
      <vt:lpstr>Parameters and Arguments 9주차_02_02</vt:lpstr>
      <vt:lpstr>학습목표</vt:lpstr>
      <vt:lpstr>Parameters and Arguments 1</vt:lpstr>
      <vt:lpstr>Parameters and Arguments 2</vt:lpstr>
      <vt:lpstr>Parameters and Arguments 3</vt:lpstr>
      <vt:lpstr>Parameters and Arguments 4</vt:lpstr>
      <vt:lpstr>Parameter 사용 예제 1</vt:lpstr>
      <vt:lpstr>Parameter 사용 예제 2</vt:lpstr>
      <vt:lpstr>연습문제 1</vt:lpstr>
      <vt:lpstr>연습문제 1, 답안</vt:lpstr>
      <vt:lpstr>연습문제 2</vt:lpstr>
      <vt:lpstr>연습문제 2, 답안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524</cp:revision>
  <dcterms:created xsi:type="dcterms:W3CDTF">2015-11-07T02:06:58Z</dcterms:created>
  <dcterms:modified xsi:type="dcterms:W3CDTF">2023-01-26T01:16:07Z</dcterms:modified>
</cp:coreProperties>
</file>