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1055" r:id="rId2"/>
    <p:sldId id="1056" r:id="rId3"/>
    <p:sldId id="1057" r:id="rId4"/>
    <p:sldId id="1058" r:id="rId5"/>
    <p:sldId id="1059" r:id="rId6"/>
    <p:sldId id="1060" r:id="rId7"/>
    <p:sldId id="1061" r:id="rId8"/>
    <p:sldId id="1063" r:id="rId9"/>
    <p:sldId id="1064" r:id="rId10"/>
    <p:sldId id="1065" r:id="rId11"/>
    <p:sldId id="1066" r:id="rId12"/>
    <p:sldId id="1067" r:id="rId13"/>
    <p:sldId id="1068" r:id="rId14"/>
    <p:sldId id="10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85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859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311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A6FE-E750-4139-A70D-C2837E39679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30F7-6EA1-4378-94C8-27C09B9DA908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A7FF-7874-4594-AE64-4473A28B9866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B9AA-097A-4D60-9FD2-D3BCEEE6E6EF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0080-72B9-4B29-A11C-64DB79D04138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F119-25AF-4179-ABA7-9729E3CCDF90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44ED3-CDC4-4575-AB3E-81A5225AF45E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C084C-FF7B-45D1-8A65-52BAFCD5E8D8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90E26-AAE6-44E9-9B19-DE8B49E8F750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644D-D2B1-4BCA-B8CA-C3D6F459C9B0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A821-E301-42D9-A08D-5F9F4E706399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59D9-11B5-4070-84BF-4AC80A192B5C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61CDA-9896-44B5-89F7-D18DF3D2A0A8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2FAB-674E-452C-8354-B0511AF56579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68FD-2676-4DB2-888E-0F8CBEC31C1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C6405-F14E-4418-B0E2-7B9061F275FF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4484-74D3-4578-9512-3259755E56DC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6F88C8-B923-491B-A9D4-754904F9618F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return statement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92275" y="4820023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0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함수를 정의하여</a:t>
            </a:r>
            <a:endParaRPr lang="en-US" altLang="ko-KR" dirty="0" smtClean="0"/>
          </a:p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문자열의 모음의 </a:t>
            </a:r>
            <a:r>
              <a:rPr lang="ko-KR" altLang="en-US" dirty="0"/>
              <a:t>숫자와 자음의 숫자를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리턴한다</a:t>
            </a:r>
            <a:endParaRPr lang="en-US" altLang="ko-KR" dirty="0" smtClean="0"/>
          </a:p>
          <a:p>
            <a:r>
              <a:rPr lang="ko-KR" altLang="en-US" dirty="0"/>
              <a:t>문자열을 입력 받아서</a:t>
            </a:r>
            <a:r>
              <a:rPr lang="en-US" altLang="ko-KR" dirty="0"/>
              <a:t>,</a:t>
            </a:r>
          </a:p>
          <a:p>
            <a:r>
              <a:rPr lang="ko-KR" altLang="en-US" dirty="0" smtClean="0"/>
              <a:t>입력 받은 문자열을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함수를 호출하고</a:t>
            </a:r>
            <a:endParaRPr lang="en-US" altLang="ko-KR" dirty="0" smtClean="0"/>
          </a:p>
          <a:p>
            <a:r>
              <a:rPr lang="ko-KR" altLang="en-US" dirty="0" smtClean="0"/>
              <a:t>그 </a:t>
            </a:r>
            <a:r>
              <a:rPr lang="ko-KR" altLang="en-US" dirty="0"/>
              <a:t>결과를 출력한다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5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</a:t>
            </a:r>
            <a:r>
              <a:rPr lang="ko-KR" altLang="en-US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60F439E-5788-B04F-8BC4-30B7D15D1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67" y="1853248"/>
            <a:ext cx="6911763" cy="443313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C1C38-6070-9E49-836F-899E45BBA9A5}"/>
              </a:ext>
            </a:extLst>
          </p:cNvPr>
          <p:cNvSpPr txBox="1"/>
          <p:nvPr/>
        </p:nvSpPr>
        <p:spPr>
          <a:xfrm>
            <a:off x="776112" y="1571894"/>
            <a:ext cx="7696343" cy="417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/>
            </a:r>
            <a:br>
              <a:rPr lang="en-US" altLang="ko-KR" sz="1800" dirty="0">
                <a:latin typeface="+mn-lt"/>
              </a:rPr>
            </a:br>
            <a:r>
              <a:rPr lang="en-US" altLang="ko-KR" sz="1800" dirty="0">
                <a:latin typeface="+mn-lt"/>
              </a:rPr>
              <a:t/>
            </a:r>
            <a:br>
              <a:rPr lang="en-US" altLang="ko-KR" sz="1800" dirty="0">
                <a:latin typeface="+mn-lt"/>
              </a:rPr>
            </a:br>
            <a:r>
              <a:rPr lang="en-US" altLang="ko-KR" sz="1800" dirty="0" err="1">
                <a:latin typeface="+mn-lt"/>
              </a:rPr>
              <a:t>def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 smtClean="0">
                <a:latin typeface="+mn-lt"/>
              </a:rPr>
              <a:t>v_count</a:t>
            </a:r>
            <a:r>
              <a:rPr lang="en-US" altLang="ko-KR" sz="1800" dirty="0" smtClean="0">
                <a:latin typeface="+mn-lt"/>
              </a:rPr>
              <a:t>(s</a:t>
            </a:r>
            <a:r>
              <a:rPr lang="en-US" altLang="ko-KR" sz="1800" dirty="0">
                <a:latin typeface="+mn-lt"/>
              </a:rPr>
              <a:t>):</a:t>
            </a:r>
          </a:p>
          <a:p>
            <a:r>
              <a:rPr lang="en-US" altLang="ko-KR" sz="1800" dirty="0">
                <a:latin typeface="+mn-lt"/>
              </a:rPr>
              <a:t>  </a:t>
            </a:r>
            <a:r>
              <a:rPr lang="en-US" altLang="ko-KR" sz="1800" dirty="0" err="1">
                <a:latin typeface="+mn-lt"/>
              </a:rPr>
              <a:t>vcount</a:t>
            </a:r>
            <a:r>
              <a:rPr lang="en-US" altLang="ko-KR" sz="1800" dirty="0">
                <a:latin typeface="+mn-lt"/>
              </a:rPr>
              <a:t>=0</a:t>
            </a:r>
          </a:p>
          <a:p>
            <a:r>
              <a:rPr lang="en-US" altLang="ko-KR" sz="1800" dirty="0">
                <a:latin typeface="+mn-lt"/>
              </a:rPr>
              <a:t>  </a:t>
            </a:r>
            <a:r>
              <a:rPr lang="en-US" altLang="ko-KR" sz="1800" dirty="0" err="1">
                <a:latin typeface="+mn-lt"/>
              </a:rPr>
              <a:t>nvcount</a:t>
            </a:r>
            <a:r>
              <a:rPr lang="en-US" altLang="ko-KR" sz="1800" dirty="0">
                <a:latin typeface="+mn-lt"/>
              </a:rPr>
              <a:t>=0</a:t>
            </a:r>
          </a:p>
          <a:p>
            <a:r>
              <a:rPr lang="en-US" altLang="ko-KR" sz="1800" dirty="0">
                <a:latin typeface="+mn-lt"/>
              </a:rPr>
              <a:t>  for </a:t>
            </a:r>
            <a:r>
              <a:rPr lang="en-US" altLang="ko-KR" sz="1800" dirty="0" err="1">
                <a:latin typeface="+mn-lt"/>
              </a:rPr>
              <a:t>ch</a:t>
            </a:r>
            <a:r>
              <a:rPr lang="en-US" altLang="ko-KR" sz="1800" dirty="0">
                <a:latin typeface="+mn-lt"/>
              </a:rPr>
              <a:t> in s:</a:t>
            </a:r>
          </a:p>
          <a:p>
            <a:r>
              <a:rPr lang="en-US" altLang="ko-KR" sz="1800" dirty="0">
                <a:latin typeface="+mn-lt"/>
              </a:rPr>
              <a:t>    if </a:t>
            </a:r>
            <a:r>
              <a:rPr lang="en-US" altLang="ko-KR" sz="1800" dirty="0" err="1">
                <a:latin typeface="+mn-lt"/>
              </a:rPr>
              <a:t>ch</a:t>
            </a:r>
            <a:r>
              <a:rPr lang="en-US" altLang="ko-KR" sz="1800" dirty="0">
                <a:latin typeface="+mn-lt"/>
              </a:rPr>
              <a:t> in '</a:t>
            </a:r>
            <a:r>
              <a:rPr lang="en-US" altLang="ko-KR" sz="1800" dirty="0" err="1">
                <a:latin typeface="+mn-lt"/>
              </a:rPr>
              <a:t>AEIOUaeiou</a:t>
            </a:r>
            <a:r>
              <a:rPr lang="en-US" altLang="ko-KR" sz="1800" dirty="0">
                <a:latin typeface="+mn-lt"/>
              </a:rPr>
              <a:t>':</a:t>
            </a:r>
          </a:p>
          <a:p>
            <a:r>
              <a:rPr lang="en-US" altLang="ko-KR" sz="1800" dirty="0">
                <a:latin typeface="+mn-lt"/>
              </a:rPr>
              <a:t>      </a:t>
            </a:r>
            <a:r>
              <a:rPr lang="en-US" altLang="ko-KR" sz="1800" dirty="0" err="1">
                <a:latin typeface="+mn-lt"/>
              </a:rPr>
              <a:t>vcount</a:t>
            </a:r>
            <a:r>
              <a:rPr lang="en-US" altLang="ko-KR" sz="1800" dirty="0">
                <a:latin typeface="+mn-lt"/>
              </a:rPr>
              <a:t> += 1</a:t>
            </a:r>
          </a:p>
          <a:p>
            <a:r>
              <a:rPr lang="en-US" altLang="ko-KR" sz="1800" dirty="0">
                <a:latin typeface="+mn-lt"/>
              </a:rPr>
              <a:t>    else:</a:t>
            </a:r>
          </a:p>
          <a:p>
            <a:r>
              <a:rPr lang="en-US" altLang="ko-KR" sz="1800" dirty="0">
                <a:latin typeface="+mn-lt"/>
              </a:rPr>
              <a:t>      </a:t>
            </a:r>
            <a:r>
              <a:rPr lang="en-US" altLang="ko-KR" sz="1800" dirty="0" err="1">
                <a:latin typeface="+mn-lt"/>
              </a:rPr>
              <a:t>nvcount</a:t>
            </a:r>
            <a:r>
              <a:rPr lang="en-US" altLang="ko-KR" sz="1800" dirty="0">
                <a:latin typeface="+mn-lt"/>
              </a:rPr>
              <a:t> += 1</a:t>
            </a:r>
          </a:p>
          <a:p>
            <a:r>
              <a:rPr lang="en-US" altLang="ko-KR" sz="1800" dirty="0">
                <a:latin typeface="+mn-lt"/>
              </a:rPr>
              <a:t>  return </a:t>
            </a:r>
            <a:r>
              <a:rPr lang="en-US" altLang="ko-KR" sz="1800" dirty="0" err="1">
                <a:latin typeface="+mn-lt"/>
              </a:rPr>
              <a:t>vcount</a:t>
            </a:r>
            <a:r>
              <a:rPr lang="en-US" altLang="ko-KR" sz="1800" dirty="0">
                <a:latin typeface="+mn-lt"/>
              </a:rPr>
              <a:t>, </a:t>
            </a:r>
            <a:r>
              <a:rPr lang="en-US" altLang="ko-KR" sz="1800" dirty="0" err="1">
                <a:latin typeface="+mn-lt"/>
              </a:rPr>
              <a:t>nvcount</a:t>
            </a:r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  </a:t>
            </a:r>
          </a:p>
          <a:p>
            <a:r>
              <a:rPr lang="en-US" altLang="ko-KR" sz="1800" dirty="0">
                <a:latin typeface="+mn-lt"/>
              </a:rPr>
              <a:t>s1 = input("</a:t>
            </a:r>
            <a:r>
              <a:rPr lang="ko-KR" altLang="en-US" sz="1800" dirty="0">
                <a:latin typeface="+mn-lt"/>
              </a:rPr>
              <a:t>문자열을 </a:t>
            </a:r>
            <a:r>
              <a:rPr lang="ko-KR" altLang="en-US" sz="1800" dirty="0" err="1">
                <a:latin typeface="+mn-lt"/>
              </a:rPr>
              <a:t>입력하시오</a:t>
            </a:r>
            <a:r>
              <a:rPr lang="en-US" altLang="ko-KR" sz="1800" dirty="0">
                <a:latin typeface="+mn-lt"/>
              </a:rPr>
              <a:t>: ")</a:t>
            </a:r>
          </a:p>
          <a:p>
            <a:r>
              <a:rPr lang="en-US" altLang="ko-KR" sz="1800" dirty="0">
                <a:latin typeface="+mn-lt"/>
              </a:rPr>
              <a:t>r = </a:t>
            </a:r>
            <a:r>
              <a:rPr lang="en-US" altLang="ko-KR" sz="1800" dirty="0" err="1" smtClean="0">
                <a:latin typeface="+mn-lt"/>
              </a:rPr>
              <a:t>v_count</a:t>
            </a:r>
            <a:r>
              <a:rPr lang="en-US" altLang="ko-KR" sz="1800" dirty="0" smtClean="0">
                <a:latin typeface="+mn-lt"/>
              </a:rPr>
              <a:t>(s1</a:t>
            </a:r>
            <a:r>
              <a:rPr lang="en-US" altLang="ko-KR" sz="1800" dirty="0">
                <a:latin typeface="+mn-lt"/>
              </a:rPr>
              <a:t>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print(s1, r, "</a:t>
            </a:r>
            <a:r>
              <a:rPr lang="ko-KR" altLang="en-US" sz="1800" dirty="0" err="1">
                <a:latin typeface="+mn-lt"/>
              </a:rPr>
              <a:t>모음수</a:t>
            </a:r>
            <a:r>
              <a:rPr lang="en-US" altLang="ko-KR" sz="1800" dirty="0">
                <a:latin typeface="+mn-lt"/>
              </a:rPr>
              <a:t>= ", r[0], "</a:t>
            </a:r>
            <a:r>
              <a:rPr lang="ko-KR" altLang="en-US" sz="1800" dirty="0" err="1">
                <a:latin typeface="+mn-lt"/>
              </a:rPr>
              <a:t>자음수</a:t>
            </a:r>
            <a:r>
              <a:rPr lang="ko-KR" altLang="en-US" sz="1800" dirty="0">
                <a:latin typeface="+mn-lt"/>
              </a:rPr>
              <a:t> </a:t>
            </a:r>
            <a:r>
              <a:rPr lang="en-US" altLang="ko-KR" sz="1800" dirty="0">
                <a:latin typeface="+mn-lt"/>
              </a:rPr>
              <a:t>= ", r[1] 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368" y="3086611"/>
            <a:ext cx="4627639" cy="93091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25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리턴문</a:t>
            </a:r>
            <a:r>
              <a:rPr lang="ko-KR" altLang="en-US" dirty="0"/>
              <a:t> </a:t>
            </a:r>
            <a:r>
              <a:rPr lang="ko-KR" altLang="en-US" dirty="0" smtClean="0"/>
              <a:t>다양하게 사용하기</a:t>
            </a:r>
            <a:endParaRPr lang="en-US" altLang="ko-KR" dirty="0"/>
          </a:p>
          <a:p>
            <a:r>
              <a:rPr lang="ko-KR" altLang="en-US" dirty="0"/>
              <a:t>여러 개 값을 </a:t>
            </a:r>
            <a:r>
              <a:rPr lang="ko-KR" altLang="en-US" dirty="0" err="1"/>
              <a:t>리턴하면</a:t>
            </a:r>
            <a:r>
              <a:rPr lang="ko-KR" altLang="en-US" dirty="0"/>
              <a:t> </a:t>
            </a:r>
            <a:r>
              <a:rPr lang="ko-KR" altLang="en-US" dirty="0" err="1"/>
              <a:t>튜플로</a:t>
            </a:r>
            <a:r>
              <a:rPr lang="ko-KR" altLang="en-US" dirty="0"/>
              <a:t> 만들어진다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DF729-AE86-F544-A9E0-4C0C07810F92}"/>
              </a:ext>
            </a:extLst>
          </p:cNvPr>
          <p:cNvSpPr txBox="1"/>
          <p:nvPr/>
        </p:nvSpPr>
        <p:spPr>
          <a:xfrm>
            <a:off x="1656567" y="3128468"/>
            <a:ext cx="4991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return statement</a:t>
            </a:r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1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리턴하는</a:t>
            </a:r>
            <a:r>
              <a:rPr lang="ko-KR" altLang="en-US" dirty="0"/>
              <a:t> 값이 여러 개인 경우에는</a:t>
            </a:r>
            <a:r>
              <a:rPr lang="en-US" altLang="ko-KR" dirty="0"/>
              <a:t>, </a:t>
            </a:r>
            <a:r>
              <a:rPr lang="ko-KR" altLang="en-US" dirty="0"/>
              <a:t>어떤 데이터형으로 </a:t>
            </a:r>
            <a:r>
              <a:rPr lang="ko-KR" altLang="en-US" dirty="0" err="1" smtClean="0"/>
              <a:t>리턴되나요</a:t>
            </a:r>
            <a:r>
              <a:rPr lang="en-US" altLang="ko-KR" dirty="0" smtClean="0"/>
              <a:t>? </a:t>
            </a:r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06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 dirty="0"/>
              <a:t>_02_03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 </a:t>
            </a:r>
            <a:r>
              <a:rPr lang="en-US" altLang="ko-KR"/>
              <a:t>statement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3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return </a:t>
            </a:r>
            <a:r>
              <a:rPr lang="ko-KR" altLang="en-US" dirty="0" smtClean="0"/>
              <a:t>문 이해하기</a:t>
            </a:r>
            <a:endParaRPr lang="en-US" altLang="ko-KR" dirty="0" smtClean="0"/>
          </a:p>
          <a:p>
            <a:r>
              <a:rPr lang="ko-KR" altLang="en-US" dirty="0" smtClean="0"/>
              <a:t>리턴 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결과 활용하는 것 이해하기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70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statement 1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바디</a:t>
            </a:r>
            <a:r>
              <a:rPr lang="en-US" altLang="ko-KR" dirty="0"/>
              <a:t>(body)</a:t>
            </a:r>
            <a:r>
              <a:rPr lang="ko-KR" altLang="en-US" dirty="0"/>
              <a:t>들은 한 개 이상의 </a:t>
            </a:r>
            <a:r>
              <a:rPr lang="en-US" altLang="ko-KR" dirty="0"/>
              <a:t>return</a:t>
            </a:r>
            <a:r>
              <a:rPr lang="ko-KR" altLang="en-US" dirty="0"/>
              <a:t>을 포함할 수 있다</a:t>
            </a:r>
            <a:endParaRPr lang="en-US" altLang="ko-KR" dirty="0"/>
          </a:p>
          <a:p>
            <a:pPr lvl="1"/>
            <a:r>
              <a:rPr lang="ko-KR" altLang="en-US" dirty="0"/>
              <a:t>함수 바디의 어느 곳에든 위치할 수 있다</a:t>
            </a:r>
            <a:endParaRPr lang="en-US" altLang="ko-KR" dirty="0"/>
          </a:p>
          <a:p>
            <a:pPr lvl="1"/>
            <a:r>
              <a:rPr lang="en-US" altLang="ko-KR" dirty="0"/>
              <a:t>return</a:t>
            </a:r>
            <a:r>
              <a:rPr lang="ko-KR" altLang="en-US" dirty="0"/>
              <a:t>문은 함수 호출의 실행을 종료하고 </a:t>
            </a:r>
            <a:endParaRPr lang="en-US" altLang="ko-KR" dirty="0"/>
          </a:p>
          <a:p>
            <a:pPr lvl="2"/>
            <a:r>
              <a:rPr lang="ko-KR" altLang="en-US" dirty="0"/>
              <a:t>결과 즉</a:t>
            </a:r>
            <a:r>
              <a:rPr lang="en-US" altLang="ko-KR" dirty="0"/>
              <a:t>, </a:t>
            </a:r>
            <a:r>
              <a:rPr lang="ko-KR" altLang="en-US" dirty="0"/>
              <a:t>반환</a:t>
            </a:r>
            <a:r>
              <a:rPr lang="en-US" altLang="ko-KR" dirty="0"/>
              <a:t>(return) </a:t>
            </a:r>
            <a:r>
              <a:rPr lang="ko-KR" altLang="en-US" dirty="0"/>
              <a:t>키워드 다음에 오는 표현의 값을 </a:t>
            </a:r>
            <a:r>
              <a:rPr lang="ko-KR" altLang="en-US" dirty="0" smtClean="0"/>
              <a:t>호출 한 곳으로 </a:t>
            </a:r>
            <a:r>
              <a:rPr lang="en-US" altLang="ko-KR" dirty="0"/>
              <a:t>“</a:t>
            </a:r>
            <a:r>
              <a:rPr lang="ko-KR" altLang="en-US" dirty="0"/>
              <a:t>반환</a:t>
            </a:r>
            <a:r>
              <a:rPr lang="en-US" altLang="ko-KR" dirty="0"/>
              <a:t>” </a:t>
            </a:r>
            <a:r>
              <a:rPr lang="ko-KR" altLang="en-US" dirty="0"/>
              <a:t>한다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ko-KR" altLang="en-US" dirty="0" err="1"/>
              <a:t>반환문에</a:t>
            </a:r>
            <a:r>
              <a:rPr lang="ko-KR" altLang="en-US" dirty="0"/>
              <a:t> </a:t>
            </a:r>
            <a:r>
              <a:rPr lang="en-US" altLang="ko-KR" dirty="0"/>
              <a:t>return </a:t>
            </a:r>
            <a:r>
              <a:rPr lang="ko-KR" altLang="en-US" dirty="0"/>
              <a:t>문이 없다면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제어 흐름이 함수 바디의 끝에 도착했을 때 함수가 종료된다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return</a:t>
            </a:r>
            <a:r>
              <a:rPr lang="ko-KR" altLang="en-US" dirty="0">
                <a:solidFill>
                  <a:srgbClr val="C00000"/>
                </a:solidFill>
              </a:rPr>
              <a:t>되는 값이 여러 개인 경우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그 값은 </a:t>
            </a:r>
            <a:r>
              <a:rPr lang="en-US" altLang="ko-KR" dirty="0">
                <a:solidFill>
                  <a:srgbClr val="C00000"/>
                </a:solidFill>
              </a:rPr>
              <a:t>tuple </a:t>
            </a:r>
            <a:r>
              <a:rPr lang="ko-KR" altLang="en-US" dirty="0">
                <a:solidFill>
                  <a:srgbClr val="C00000"/>
                </a:solidFill>
              </a:rPr>
              <a:t>형식으로 전달된다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88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statement 2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611748"/>
            <a:ext cx="5881569" cy="239625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5674" y="1787895"/>
            <a:ext cx="5647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fahrenheit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celsius</a:t>
            </a:r>
            <a:r>
              <a:rPr lang="en-US" altLang="ko-KR" sz="1600" dirty="0">
                <a:latin typeface="+mn-lt"/>
              </a:rPr>
              <a:t>) :</a:t>
            </a:r>
          </a:p>
          <a:p>
            <a:r>
              <a:rPr lang="en-US" altLang="ko-KR" sz="1600" dirty="0">
                <a:latin typeface="+mn-lt"/>
              </a:rPr>
              <a:t>    # returns the temperature in degrees Fahrenheit 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return (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celsius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* 9 / 5) + 32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de-DE" altLang="ko-KR" sz="1600" dirty="0">
                <a:latin typeface="+mn-lt"/>
              </a:rPr>
              <a:t>for t in </a:t>
            </a:r>
            <a:r>
              <a:rPr lang="de-DE" altLang="ko-KR" sz="1600" dirty="0" smtClean="0">
                <a:latin typeface="+mn-lt"/>
              </a:rPr>
              <a:t>[22.6</a:t>
            </a:r>
            <a:r>
              <a:rPr lang="de-DE" altLang="ko-KR" sz="1600" dirty="0">
                <a:latin typeface="+mn-lt"/>
              </a:rPr>
              <a:t>, 25.8, -10, </a:t>
            </a:r>
            <a:r>
              <a:rPr lang="de-DE" altLang="ko-KR" sz="1600" dirty="0" smtClean="0">
                <a:latin typeface="+mn-lt"/>
              </a:rPr>
              <a:t>0.0] </a:t>
            </a:r>
            <a:r>
              <a:rPr lang="de-DE" altLang="ko-KR" sz="1600" dirty="0">
                <a:latin typeface="+mn-lt"/>
              </a:rPr>
              <a:t>:</a:t>
            </a:r>
          </a:p>
          <a:p>
            <a:r>
              <a:rPr lang="de-DE" altLang="ko-KR" sz="1600" dirty="0">
                <a:latin typeface="+mn-lt"/>
              </a:rPr>
              <a:t>    print("celcius = ",t, "farenheit = ", fahrenheit(t))</a:t>
            </a:r>
            <a:endParaRPr lang="en-US" altLang="ko-KR" sz="1600" dirty="0">
              <a:latin typeface="+mn-lt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34" y="3749905"/>
            <a:ext cx="4673666" cy="181390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1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statement 3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6067" y="1891429"/>
            <a:ext cx="5759369" cy="412106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1292" y="2103692"/>
            <a:ext cx="6278863" cy="315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smtClean="0">
                <a:latin typeface="+mn-lt"/>
              </a:rPr>
              <a:t>bubble(li</a:t>
            </a:r>
            <a:r>
              <a:rPr lang="en-US" altLang="ko-KR" sz="1600" dirty="0">
                <a:latin typeface="+mn-lt"/>
              </a:rPr>
              <a:t>):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list_length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(li)</a:t>
            </a:r>
          </a:p>
          <a:p>
            <a:r>
              <a:rPr lang="en-US" altLang="ko-KR" sz="1600" dirty="0">
                <a:latin typeface="+mn-lt"/>
              </a:rPr>
              <a:t>    for </a:t>
            </a:r>
            <a:r>
              <a:rPr lang="en-US" altLang="ko-KR" sz="1600" dirty="0" smtClean="0">
                <a:latin typeface="+mn-lt"/>
              </a:rPr>
              <a:t>I </a:t>
            </a:r>
            <a:r>
              <a:rPr lang="en-US" altLang="ko-KR" sz="1600" dirty="0">
                <a:latin typeface="+mn-lt"/>
              </a:rPr>
              <a:t>in range(list_length-1):</a:t>
            </a:r>
          </a:p>
          <a:p>
            <a:r>
              <a:rPr lang="en-US" altLang="ko-KR" sz="1600" dirty="0">
                <a:latin typeface="+mn-lt"/>
              </a:rPr>
              <a:t>        for j in </a:t>
            </a:r>
            <a:r>
              <a:rPr lang="en-US" altLang="ko-KR" sz="1600" dirty="0" smtClean="0">
                <a:latin typeface="+mn-lt"/>
              </a:rPr>
              <a:t>range(list_length-1-i):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        if li[j] &gt; li[j+1]:</a:t>
            </a:r>
          </a:p>
          <a:p>
            <a:r>
              <a:rPr lang="en-US" altLang="ko-KR" sz="1600" dirty="0">
                <a:latin typeface="+mn-lt"/>
              </a:rPr>
              <a:t>                li[j], li[j+1] = li[j+1], li[j]</a:t>
            </a:r>
          </a:p>
          <a:p>
            <a:r>
              <a:rPr lang="en-US" altLang="ko-KR" sz="1600" dirty="0">
                <a:latin typeface="+mn-lt"/>
              </a:rPr>
              <a:t>    return li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l</a:t>
            </a:r>
            <a:r>
              <a:rPr lang="en-US" altLang="ko-KR" sz="1600" dirty="0" smtClean="0">
                <a:latin typeface="+mn-lt"/>
              </a:rPr>
              <a:t>i </a:t>
            </a:r>
            <a:r>
              <a:rPr lang="en-US" altLang="ko-KR" sz="1600" dirty="0">
                <a:latin typeface="+mn-lt"/>
              </a:rPr>
              <a:t>= [2, 3, 1, 4]</a:t>
            </a:r>
          </a:p>
          <a:p>
            <a:r>
              <a:rPr lang="en-US" altLang="ko-KR" sz="1600" dirty="0" err="1" smtClean="0">
                <a:latin typeface="+mn-lt"/>
              </a:rPr>
              <a:t>new_li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= </a:t>
            </a:r>
            <a:r>
              <a:rPr lang="en-US" altLang="ko-KR" sz="1600" dirty="0" smtClean="0">
                <a:latin typeface="+mn-lt"/>
              </a:rPr>
              <a:t>bubble(li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new_li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1109B5-8B26-E64C-A667-E06CE8875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73" y="4071741"/>
            <a:ext cx="2802700" cy="7006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2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statement 4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6067" y="1559055"/>
            <a:ext cx="7607890" cy="475406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40943" y="1610167"/>
            <a:ext cx="6278863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# define function </a:t>
            </a:r>
            <a:r>
              <a:rPr lang="en-US" altLang="ko-KR" sz="1800" dirty="0" err="1">
                <a:latin typeface="+mn-lt"/>
              </a:rPr>
              <a:t>plus_list</a:t>
            </a:r>
            <a:r>
              <a:rPr lang="en-US" altLang="ko-KR" sz="1800" dirty="0">
                <a:latin typeface="+mn-lt"/>
              </a:rPr>
              <a:t>( </a:t>
            </a:r>
            <a:r>
              <a:rPr lang="en-US" altLang="ko-KR" sz="1800" dirty="0" err="1">
                <a:latin typeface="+mn-lt"/>
              </a:rPr>
              <a:t>listname</a:t>
            </a:r>
            <a:r>
              <a:rPr lang="en-US" altLang="ko-KR" sz="1800" dirty="0">
                <a:latin typeface="+mn-lt"/>
              </a:rPr>
              <a:t> )</a:t>
            </a:r>
          </a:p>
          <a:p>
            <a:r>
              <a:rPr lang="en-US" altLang="ko-KR" sz="1800" dirty="0" err="1" smtClean="0">
                <a:latin typeface="+mn-lt"/>
              </a:rPr>
              <a:t>def</a:t>
            </a:r>
            <a:r>
              <a:rPr lang="en-US" altLang="ko-KR" sz="1800" dirty="0" smtClean="0">
                <a:latin typeface="+mn-lt"/>
              </a:rPr>
              <a:t> </a:t>
            </a:r>
            <a:r>
              <a:rPr lang="en-US" altLang="ko-KR" sz="1800" dirty="0" err="1">
                <a:latin typeface="+mn-lt"/>
              </a:rPr>
              <a:t>plus_list</a:t>
            </a:r>
            <a:r>
              <a:rPr lang="en-US" altLang="ko-KR" sz="1800" dirty="0">
                <a:latin typeface="+mn-lt"/>
              </a:rPr>
              <a:t>( </a:t>
            </a:r>
            <a:r>
              <a:rPr lang="en-US" altLang="ko-KR" sz="1800" dirty="0" err="1">
                <a:latin typeface="+mn-lt"/>
              </a:rPr>
              <a:t>listname</a:t>
            </a:r>
            <a:r>
              <a:rPr lang="en-US" altLang="ko-KR" sz="1800" dirty="0">
                <a:latin typeface="+mn-lt"/>
              </a:rPr>
              <a:t> ) :</a:t>
            </a:r>
          </a:p>
          <a:p>
            <a:r>
              <a:rPr lang="en-US" altLang="ko-KR" sz="1800" dirty="0">
                <a:latin typeface="+mn-lt"/>
              </a:rPr>
              <a:t>        sum = 0</a:t>
            </a:r>
          </a:p>
          <a:p>
            <a:r>
              <a:rPr lang="en-US" altLang="ko-KR" sz="1800" dirty="0">
                <a:latin typeface="+mn-lt"/>
              </a:rPr>
              <a:t>        for </a:t>
            </a:r>
            <a:r>
              <a:rPr lang="en-US" altLang="ko-KR" sz="1800" dirty="0" err="1">
                <a:latin typeface="+mn-lt"/>
              </a:rPr>
              <a:t>i</a:t>
            </a:r>
            <a:r>
              <a:rPr lang="en-US" altLang="ko-KR" sz="1800" dirty="0">
                <a:latin typeface="+mn-lt"/>
              </a:rPr>
              <a:t> in </a:t>
            </a:r>
            <a:r>
              <a:rPr lang="en-US" altLang="ko-KR" sz="1800" dirty="0" err="1">
                <a:latin typeface="+mn-lt"/>
              </a:rPr>
              <a:t>listname</a:t>
            </a:r>
            <a:r>
              <a:rPr lang="en-US" altLang="ko-KR" sz="1800" dirty="0">
                <a:latin typeface="+mn-lt"/>
              </a:rPr>
              <a:t> :</a:t>
            </a:r>
          </a:p>
          <a:p>
            <a:r>
              <a:rPr lang="en-US" altLang="ko-KR" sz="1800" dirty="0">
                <a:latin typeface="+mn-lt"/>
              </a:rPr>
              <a:t>            sum = </a:t>
            </a:r>
            <a:r>
              <a:rPr lang="en-US" altLang="ko-KR" sz="1800" dirty="0" err="1">
                <a:latin typeface="+mn-lt"/>
              </a:rPr>
              <a:t>sum+i</a:t>
            </a:r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        print (</a:t>
            </a:r>
            <a:r>
              <a:rPr lang="en-US" altLang="ko-KR" sz="1800" dirty="0" err="1">
                <a:latin typeface="+mn-lt"/>
              </a:rPr>
              <a:t>i</a:t>
            </a:r>
            <a:r>
              <a:rPr lang="en-US" altLang="ko-KR" sz="1800" dirty="0">
                <a:latin typeface="+mn-lt"/>
              </a:rPr>
              <a:t>, sum)</a:t>
            </a:r>
          </a:p>
          <a:p>
            <a:r>
              <a:rPr lang="en-US" altLang="ko-KR" sz="1800" dirty="0">
                <a:solidFill>
                  <a:srgbClr val="FFC000"/>
                </a:solidFill>
                <a:latin typeface="+mn-lt"/>
              </a:rPr>
              <a:t>        </a:t>
            </a:r>
            <a:r>
              <a:rPr lang="en-US" altLang="ko-KR" sz="1800" dirty="0">
                <a:solidFill>
                  <a:srgbClr val="FF0000"/>
                </a:solidFill>
                <a:latin typeface="+mn-lt"/>
              </a:rPr>
              <a:t>return sum, </a:t>
            </a:r>
            <a:r>
              <a:rPr lang="en-US" altLang="ko-KR" sz="1800" dirty="0" err="1">
                <a:solidFill>
                  <a:srgbClr val="FF0000"/>
                </a:solidFill>
                <a:latin typeface="+mn-lt"/>
              </a:rPr>
              <a:t>listname</a:t>
            </a:r>
            <a:endParaRPr lang="en-US" altLang="ko-KR" sz="1800" dirty="0">
              <a:solidFill>
                <a:srgbClr val="FF0000"/>
              </a:solidFill>
              <a:latin typeface="+mn-lt"/>
            </a:endParaRPr>
          </a:p>
          <a:p>
            <a:endParaRPr lang="en-US" altLang="ko-KR" sz="1800" dirty="0" smtClean="0">
              <a:latin typeface="+mn-lt"/>
            </a:endParaRPr>
          </a:p>
          <a:p>
            <a:endParaRPr lang="en-US" altLang="ko-KR" sz="1800" dirty="0" smtClean="0">
              <a:latin typeface="+mn-lt"/>
            </a:endParaRPr>
          </a:p>
          <a:p>
            <a:r>
              <a:rPr lang="en-US" altLang="ko-KR" sz="1800" dirty="0" err="1"/>
              <a:t>num_list</a:t>
            </a:r>
            <a:r>
              <a:rPr lang="en-US" altLang="ko-KR" sz="1800" dirty="0"/>
              <a:t>=[1,3,5,7,9]</a:t>
            </a:r>
          </a:p>
          <a:p>
            <a:r>
              <a:rPr lang="en-US" altLang="ko-KR" sz="1800" dirty="0" err="1" smtClean="0">
                <a:latin typeface="+mn-lt"/>
              </a:rPr>
              <a:t>pl</a:t>
            </a:r>
            <a:r>
              <a:rPr lang="en-US" altLang="ko-KR" sz="1800" dirty="0" smtClean="0">
                <a:latin typeface="+mn-lt"/>
              </a:rPr>
              <a:t>=</a:t>
            </a:r>
            <a:r>
              <a:rPr lang="en-US" altLang="ko-KR" sz="1800" dirty="0" err="1" smtClean="0">
                <a:latin typeface="+mn-lt"/>
              </a:rPr>
              <a:t>plus_list</a:t>
            </a:r>
            <a:r>
              <a:rPr lang="en-US" altLang="ko-KR" sz="1800" dirty="0" smtClean="0">
                <a:latin typeface="+mn-lt"/>
              </a:rPr>
              <a:t>(</a:t>
            </a:r>
            <a:r>
              <a:rPr lang="en-US" altLang="ko-KR" sz="1800" dirty="0" err="1" smtClean="0">
                <a:latin typeface="+mn-lt"/>
              </a:rPr>
              <a:t>num_list</a:t>
            </a:r>
            <a:r>
              <a:rPr lang="en-US" altLang="ko-KR" sz="1800" dirty="0">
                <a:latin typeface="+mn-lt"/>
              </a:rPr>
              <a:t>)     #function </a:t>
            </a:r>
            <a:r>
              <a:rPr lang="en-US" altLang="ko-KR" sz="1800" dirty="0" smtClean="0">
                <a:latin typeface="+mn-lt"/>
              </a:rPr>
              <a:t>call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print("return value of </a:t>
            </a:r>
            <a:r>
              <a:rPr lang="en-US" altLang="ko-KR" sz="1800" dirty="0" err="1">
                <a:latin typeface="+mn-lt"/>
              </a:rPr>
              <a:t>funtion</a:t>
            </a:r>
            <a:r>
              <a:rPr lang="en-US" altLang="ko-KR" sz="1800" dirty="0">
                <a:latin typeface="+mn-lt"/>
              </a:rPr>
              <a:t> </a:t>
            </a:r>
            <a:r>
              <a:rPr lang="en-US" altLang="ko-KR" sz="1800" dirty="0" err="1">
                <a:latin typeface="+mn-lt"/>
              </a:rPr>
              <a:t>plus_list</a:t>
            </a:r>
            <a:r>
              <a:rPr lang="en-US" altLang="ko-KR" sz="1800" dirty="0">
                <a:latin typeface="+mn-lt"/>
              </a:rPr>
              <a:t>([1,3,5,7,9]) = ", </a:t>
            </a:r>
            <a:r>
              <a:rPr lang="en-US" altLang="ko-KR" sz="1800" dirty="0" err="1">
                <a:latin typeface="+mn-lt"/>
              </a:rPr>
              <a:t>pl</a:t>
            </a:r>
            <a:r>
              <a:rPr lang="en-US" altLang="ko-KR" sz="1800" dirty="0" smtClean="0">
                <a:latin typeface="+mn-lt"/>
              </a:rPr>
              <a:t>)</a:t>
            </a:r>
          </a:p>
          <a:p>
            <a:r>
              <a:rPr lang="en-US" altLang="ko-KR" sz="1800" dirty="0" smtClean="0">
                <a:latin typeface="+mn-lt"/>
              </a:rPr>
              <a:t> </a:t>
            </a:r>
            <a:endParaRPr lang="en-US" altLang="ko-KR" sz="1800" dirty="0">
              <a:latin typeface="+mn-lt"/>
            </a:endParaRPr>
          </a:p>
          <a:p>
            <a:endParaRPr lang="en-US" altLang="ko-KR" sz="18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7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return statement 5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6067" y="1559055"/>
            <a:ext cx="7705167" cy="474153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96095" y="1765428"/>
            <a:ext cx="6278863" cy="392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def </a:t>
            </a:r>
            <a:r>
              <a:rPr lang="en-US" altLang="ko-KR" sz="1800" dirty="0" err="1">
                <a:latin typeface="+mn-lt"/>
              </a:rPr>
              <a:t>listFunction</a:t>
            </a:r>
            <a:r>
              <a:rPr lang="en-US" altLang="ko-KR" sz="1800" dirty="0">
                <a:latin typeface="+mn-lt"/>
              </a:rPr>
              <a:t>(li):</a:t>
            </a:r>
          </a:p>
          <a:p>
            <a:r>
              <a:rPr lang="en-US" altLang="ko-KR" sz="1800" dirty="0">
                <a:latin typeface="+mn-lt"/>
              </a:rPr>
              <a:t>    </a:t>
            </a:r>
            <a:r>
              <a:rPr lang="en-US" altLang="ko-KR" sz="1800" dirty="0" err="1">
                <a:latin typeface="+mn-lt"/>
              </a:rPr>
              <a:t>sum_li</a:t>
            </a:r>
            <a:r>
              <a:rPr lang="en-US" altLang="ko-KR" sz="1800" dirty="0">
                <a:latin typeface="+mn-lt"/>
              </a:rPr>
              <a:t> = 0</a:t>
            </a:r>
          </a:p>
          <a:p>
            <a:r>
              <a:rPr lang="en-US" altLang="ko-KR" sz="1800" dirty="0">
                <a:latin typeface="+mn-lt"/>
              </a:rPr>
              <a:t>    </a:t>
            </a:r>
            <a:r>
              <a:rPr lang="en-US" altLang="ko-KR" sz="1800" dirty="0" err="1">
                <a:latin typeface="+mn-lt"/>
              </a:rPr>
              <a:t>list_length</a:t>
            </a:r>
            <a:r>
              <a:rPr lang="en-US" altLang="ko-KR" sz="1800" dirty="0">
                <a:latin typeface="+mn-lt"/>
              </a:rPr>
              <a:t> = </a:t>
            </a:r>
            <a:r>
              <a:rPr lang="en-US" altLang="ko-KR" sz="1800" dirty="0" err="1">
                <a:latin typeface="+mn-lt"/>
              </a:rPr>
              <a:t>len</a:t>
            </a:r>
            <a:r>
              <a:rPr lang="en-US" altLang="ko-KR" sz="1800" dirty="0">
                <a:latin typeface="+mn-lt"/>
              </a:rPr>
              <a:t>(li)</a:t>
            </a:r>
          </a:p>
          <a:p>
            <a:r>
              <a:rPr lang="en-US" altLang="ko-KR" sz="1800" dirty="0">
                <a:latin typeface="+mn-lt"/>
              </a:rPr>
              <a:t>    </a:t>
            </a:r>
          </a:p>
          <a:p>
            <a:r>
              <a:rPr lang="en-US" altLang="ko-KR" sz="1800" dirty="0">
                <a:latin typeface="+mn-lt"/>
              </a:rPr>
              <a:t>    for </a:t>
            </a:r>
            <a:r>
              <a:rPr lang="en-US" altLang="ko-KR" sz="1800" dirty="0" err="1">
                <a:latin typeface="+mn-lt"/>
              </a:rPr>
              <a:t>i</a:t>
            </a:r>
            <a:r>
              <a:rPr lang="en-US" altLang="ko-KR" sz="1800" dirty="0">
                <a:latin typeface="+mn-lt"/>
              </a:rPr>
              <a:t> in range(</a:t>
            </a:r>
            <a:r>
              <a:rPr lang="en-US" altLang="ko-KR" sz="1800" dirty="0" err="1">
                <a:latin typeface="+mn-lt"/>
              </a:rPr>
              <a:t>list_length</a:t>
            </a:r>
            <a:r>
              <a:rPr lang="en-US" altLang="ko-KR" sz="1800" dirty="0">
                <a:latin typeface="+mn-lt"/>
              </a:rPr>
              <a:t>):</a:t>
            </a:r>
          </a:p>
          <a:p>
            <a:r>
              <a:rPr lang="en-US" altLang="ko-KR" sz="1800" dirty="0">
                <a:latin typeface="+mn-lt"/>
              </a:rPr>
              <a:t>        </a:t>
            </a:r>
            <a:r>
              <a:rPr lang="en-US" altLang="ko-KR" sz="1800" dirty="0" err="1">
                <a:latin typeface="+mn-lt"/>
              </a:rPr>
              <a:t>sum_li</a:t>
            </a:r>
            <a:r>
              <a:rPr lang="en-US" altLang="ko-KR" sz="1800" dirty="0">
                <a:latin typeface="+mn-lt"/>
              </a:rPr>
              <a:t> = </a:t>
            </a:r>
            <a:r>
              <a:rPr lang="en-US" altLang="ko-KR" sz="1800" dirty="0" err="1">
                <a:latin typeface="+mn-lt"/>
              </a:rPr>
              <a:t>sum_li+li</a:t>
            </a:r>
            <a:r>
              <a:rPr lang="en-US" altLang="ko-KR" sz="1800" dirty="0">
                <a:latin typeface="+mn-lt"/>
              </a:rPr>
              <a:t>[</a:t>
            </a:r>
            <a:r>
              <a:rPr lang="en-US" altLang="ko-KR" sz="1800" dirty="0" err="1">
                <a:latin typeface="+mn-lt"/>
              </a:rPr>
              <a:t>i</a:t>
            </a:r>
            <a:r>
              <a:rPr lang="en-US" altLang="ko-KR" sz="1800" dirty="0">
                <a:latin typeface="+mn-lt"/>
              </a:rPr>
              <a:t>]</a:t>
            </a:r>
          </a:p>
          <a:p>
            <a:r>
              <a:rPr lang="en-US" altLang="ko-KR" sz="1800" dirty="0">
                <a:latin typeface="+mn-lt"/>
              </a:rPr>
              <a:t>        </a:t>
            </a:r>
          </a:p>
          <a:p>
            <a:r>
              <a:rPr lang="en-US" altLang="ko-KR" sz="1800" dirty="0">
                <a:latin typeface="+mn-lt"/>
              </a:rPr>
              <a:t>    </a:t>
            </a:r>
            <a:r>
              <a:rPr lang="en-US" altLang="ko-KR" sz="1800" dirty="0" err="1">
                <a:latin typeface="+mn-lt"/>
              </a:rPr>
              <a:t>li.sort</a:t>
            </a:r>
            <a:r>
              <a:rPr lang="en-US" altLang="ko-KR" sz="1800" dirty="0">
                <a:latin typeface="+mn-lt"/>
              </a:rPr>
              <a:t>(reverse=True)</a:t>
            </a:r>
          </a:p>
          <a:p>
            <a:r>
              <a:rPr lang="en-US" altLang="ko-KR" sz="1800" dirty="0">
                <a:latin typeface="+mn-lt"/>
              </a:rPr>
              <a:t>    </a:t>
            </a:r>
            <a:r>
              <a:rPr lang="en-US" altLang="ko-KR" sz="1800" dirty="0">
                <a:solidFill>
                  <a:srgbClr val="FF0000"/>
                </a:solidFill>
                <a:latin typeface="+mn-lt"/>
              </a:rPr>
              <a:t>return li, </a:t>
            </a:r>
            <a:r>
              <a:rPr lang="en-US" altLang="ko-KR" sz="1800" dirty="0" err="1">
                <a:solidFill>
                  <a:srgbClr val="FF0000"/>
                </a:solidFill>
                <a:latin typeface="+mn-lt"/>
              </a:rPr>
              <a:t>sum_li</a:t>
            </a:r>
            <a:endParaRPr lang="en-US" altLang="ko-KR" sz="1800" dirty="0">
              <a:solidFill>
                <a:srgbClr val="FF0000"/>
              </a:solidFill>
              <a:latin typeface="+mn-lt"/>
            </a:endParaRPr>
          </a:p>
          <a:p>
            <a:endParaRPr lang="en-US" altLang="ko-KR" sz="1800" dirty="0">
              <a:latin typeface="+mn-lt"/>
            </a:endParaRP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li = [5,2,3,9]</a:t>
            </a:r>
          </a:p>
          <a:p>
            <a:r>
              <a:rPr lang="en-US" altLang="ko-KR" sz="1800" dirty="0" err="1">
                <a:solidFill>
                  <a:srgbClr val="FF0000"/>
                </a:solidFill>
                <a:latin typeface="+mn-lt"/>
              </a:rPr>
              <a:t>new_li</a:t>
            </a:r>
            <a:r>
              <a:rPr lang="en-US" altLang="ko-KR" sz="180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altLang="ko-KR" sz="1800" dirty="0" err="1">
                <a:solidFill>
                  <a:srgbClr val="FF0000"/>
                </a:solidFill>
                <a:latin typeface="+mn-lt"/>
              </a:rPr>
              <a:t>sum_li</a:t>
            </a:r>
            <a:r>
              <a:rPr lang="en-US" altLang="ko-KR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ko-KR" sz="1800" dirty="0">
                <a:latin typeface="+mn-lt"/>
              </a:rPr>
              <a:t>= </a:t>
            </a:r>
            <a:r>
              <a:rPr lang="en-US" altLang="ko-KR" sz="1800" dirty="0" err="1">
                <a:latin typeface="+mn-lt"/>
              </a:rPr>
              <a:t>listFunction</a:t>
            </a:r>
            <a:r>
              <a:rPr lang="en-US" altLang="ko-KR" sz="1800" dirty="0">
                <a:latin typeface="+mn-lt"/>
              </a:rPr>
              <a:t>(li)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print("</a:t>
            </a:r>
            <a:r>
              <a:rPr lang="ko-KR" altLang="en-US" sz="1800" dirty="0">
                <a:latin typeface="+mn-lt"/>
              </a:rPr>
              <a:t>리스트의 합은 </a:t>
            </a:r>
            <a:r>
              <a:rPr lang="en-US" altLang="ko-KR" sz="1800" dirty="0">
                <a:latin typeface="+mn-lt"/>
              </a:rPr>
              <a:t>",</a:t>
            </a:r>
            <a:r>
              <a:rPr lang="en-US" altLang="ko-KR" sz="1800" dirty="0" err="1">
                <a:latin typeface="+mn-lt"/>
              </a:rPr>
              <a:t>sum_li</a:t>
            </a:r>
            <a:r>
              <a:rPr lang="en-US" altLang="ko-KR" sz="1800" dirty="0">
                <a:latin typeface="+mn-lt"/>
              </a:rPr>
              <a:t>,", </a:t>
            </a:r>
            <a:r>
              <a:rPr lang="ko-KR" altLang="en-US" sz="1800" dirty="0">
                <a:latin typeface="+mn-lt"/>
              </a:rPr>
              <a:t>거꾸로 된 리스트는</a:t>
            </a:r>
            <a:r>
              <a:rPr lang="en-US" altLang="ko-KR" sz="1800" dirty="0">
                <a:latin typeface="+mn-lt"/>
              </a:rPr>
              <a:t>",</a:t>
            </a:r>
            <a:r>
              <a:rPr lang="en-US" altLang="ko-KR" sz="1800" dirty="0" err="1">
                <a:latin typeface="+mn-lt"/>
              </a:rPr>
              <a:t>new_li</a:t>
            </a:r>
            <a:r>
              <a:rPr lang="en-US" altLang="ko-KR" sz="1800" dirty="0">
                <a:latin typeface="+mn-lt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F99D0E-7FC5-2249-A70D-D01252110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70" y="5844448"/>
            <a:ext cx="5967897" cy="4561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02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함수를 </a:t>
            </a:r>
            <a:r>
              <a:rPr lang="ko-KR" altLang="en-US" dirty="0"/>
              <a:t>정의하여</a:t>
            </a:r>
            <a:endParaRPr lang="en-US" altLang="ko-KR" dirty="0"/>
          </a:p>
          <a:p>
            <a:r>
              <a:rPr lang="ko-KR" altLang="en-US" dirty="0" err="1" smtClean="0"/>
              <a:t>파라미터</a:t>
            </a:r>
            <a:r>
              <a:rPr lang="ko-KR" altLang="en-US" dirty="0" smtClean="0"/>
              <a:t> 문자열에서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모음인 </a:t>
            </a:r>
            <a:r>
              <a:rPr lang="ko-KR" altLang="en-US" dirty="0"/>
              <a:t>문자들만 합하여 </a:t>
            </a:r>
            <a:r>
              <a:rPr lang="ko-KR" altLang="en-US" dirty="0" smtClean="0"/>
              <a:t>만든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문자열을 </a:t>
            </a:r>
            <a:r>
              <a:rPr lang="ko-KR" altLang="en-US" dirty="0" err="1" smtClean="0"/>
              <a:t>리턴한다</a:t>
            </a:r>
            <a:endParaRPr lang="en-US" altLang="ko-KR" dirty="0"/>
          </a:p>
          <a:p>
            <a:r>
              <a:rPr lang="ko-KR" altLang="en-US" dirty="0" smtClean="0"/>
              <a:t>문자열을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입력 </a:t>
            </a:r>
            <a:r>
              <a:rPr lang="ko-KR" altLang="en-US" dirty="0"/>
              <a:t>받아서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각각의 문자열을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ko-KR" altLang="en-US" dirty="0"/>
              <a:t>함수를 호출하고</a:t>
            </a:r>
            <a:endParaRPr lang="en-US" altLang="ko-KR" dirty="0"/>
          </a:p>
          <a:p>
            <a:r>
              <a:rPr lang="ko-KR" altLang="en-US" dirty="0" smtClean="0"/>
              <a:t>그 결과를 합하여 </a:t>
            </a:r>
            <a:r>
              <a:rPr lang="ko-KR" altLang="en-US" dirty="0"/>
              <a:t>출력한다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0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</a:t>
            </a:r>
            <a:r>
              <a:rPr lang="ko-KR" altLang="en-US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60F439E-5788-B04F-8BC4-30B7D15D1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67" y="1853248"/>
            <a:ext cx="6911763" cy="443313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C1C38-6070-9E49-836F-899E45BBA9A5}"/>
              </a:ext>
            </a:extLst>
          </p:cNvPr>
          <p:cNvSpPr txBox="1"/>
          <p:nvPr/>
        </p:nvSpPr>
        <p:spPr>
          <a:xfrm>
            <a:off x="776112" y="1571894"/>
            <a:ext cx="7696343" cy="392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/>
            </a:r>
            <a:br>
              <a:rPr lang="en-US" altLang="ko-KR" sz="1800" dirty="0">
                <a:latin typeface="+mn-lt"/>
              </a:rPr>
            </a:br>
            <a:r>
              <a:rPr lang="en-US" altLang="ko-KR" sz="1800" dirty="0">
                <a:latin typeface="+mn-lt"/>
              </a:rPr>
              <a:t/>
            </a:r>
            <a:br>
              <a:rPr lang="en-US" altLang="ko-KR" sz="1800" dirty="0">
                <a:latin typeface="+mn-lt"/>
              </a:rPr>
            </a:br>
            <a:r>
              <a:rPr lang="en-US" altLang="ko-KR" sz="1800" dirty="0" err="1">
                <a:latin typeface="+mn-lt"/>
              </a:rPr>
              <a:t>def</a:t>
            </a:r>
            <a:r>
              <a:rPr lang="en-US" altLang="ko-KR" sz="1800" dirty="0">
                <a:latin typeface="+mn-lt"/>
              </a:rPr>
              <a:t> vowel(s):</a:t>
            </a:r>
          </a:p>
          <a:p>
            <a:r>
              <a:rPr lang="en-US" altLang="ko-KR" sz="1800" dirty="0">
                <a:latin typeface="+mn-lt"/>
              </a:rPr>
              <a:t>  re=''</a:t>
            </a:r>
          </a:p>
          <a:p>
            <a:r>
              <a:rPr lang="en-US" altLang="ko-KR" sz="1800" dirty="0">
                <a:latin typeface="+mn-lt"/>
              </a:rPr>
              <a:t>  for </a:t>
            </a:r>
            <a:r>
              <a:rPr lang="en-US" altLang="ko-KR" sz="1800" dirty="0" err="1">
                <a:latin typeface="+mn-lt"/>
              </a:rPr>
              <a:t>ch</a:t>
            </a:r>
            <a:r>
              <a:rPr lang="en-US" altLang="ko-KR" sz="1800" dirty="0">
                <a:latin typeface="+mn-lt"/>
              </a:rPr>
              <a:t> in s:</a:t>
            </a:r>
          </a:p>
          <a:p>
            <a:r>
              <a:rPr lang="en-US" altLang="ko-KR" sz="1800" dirty="0">
                <a:latin typeface="+mn-lt"/>
              </a:rPr>
              <a:t>    if </a:t>
            </a:r>
            <a:r>
              <a:rPr lang="en-US" altLang="ko-KR" sz="1800" dirty="0" err="1">
                <a:latin typeface="+mn-lt"/>
              </a:rPr>
              <a:t>ch</a:t>
            </a:r>
            <a:r>
              <a:rPr lang="en-US" altLang="ko-KR" sz="1800" dirty="0">
                <a:latin typeface="+mn-lt"/>
              </a:rPr>
              <a:t> in '</a:t>
            </a:r>
            <a:r>
              <a:rPr lang="en-US" altLang="ko-KR" sz="1800" dirty="0" err="1">
                <a:latin typeface="+mn-lt"/>
              </a:rPr>
              <a:t>AEIOUaeiou</a:t>
            </a:r>
            <a:r>
              <a:rPr lang="en-US" altLang="ko-KR" sz="1800" dirty="0">
                <a:latin typeface="+mn-lt"/>
              </a:rPr>
              <a:t>':</a:t>
            </a:r>
          </a:p>
          <a:p>
            <a:r>
              <a:rPr lang="en-US" altLang="ko-KR" sz="1800" dirty="0">
                <a:latin typeface="+mn-lt"/>
              </a:rPr>
              <a:t>      re=</a:t>
            </a:r>
            <a:r>
              <a:rPr lang="en-US" altLang="ko-KR" sz="1800" dirty="0" err="1">
                <a:latin typeface="+mn-lt"/>
              </a:rPr>
              <a:t>re+ch</a:t>
            </a:r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  return re</a:t>
            </a:r>
          </a:p>
          <a:p>
            <a:r>
              <a:rPr lang="en-US" altLang="ko-KR" sz="1800" dirty="0">
                <a:latin typeface="+mn-lt"/>
              </a:rPr>
              <a:t>  </a:t>
            </a:r>
          </a:p>
          <a:p>
            <a:r>
              <a:rPr lang="en-US" altLang="ko-KR" sz="1800" dirty="0">
                <a:latin typeface="+mn-lt"/>
              </a:rPr>
              <a:t>result = ""</a:t>
            </a:r>
          </a:p>
          <a:p>
            <a:r>
              <a:rPr lang="en-US" altLang="ko-KR" sz="1800" dirty="0">
                <a:latin typeface="+mn-lt"/>
              </a:rPr>
              <a:t>s1 = input("</a:t>
            </a:r>
            <a:r>
              <a:rPr lang="ko-KR" altLang="en-US" sz="1800" dirty="0">
                <a:latin typeface="+mn-lt"/>
              </a:rPr>
              <a:t>첫번째 문자열을 </a:t>
            </a:r>
            <a:r>
              <a:rPr lang="ko-KR" altLang="en-US" sz="1800" dirty="0" err="1">
                <a:latin typeface="+mn-lt"/>
              </a:rPr>
              <a:t>입력하시오</a:t>
            </a:r>
            <a:r>
              <a:rPr lang="en-US" altLang="ko-KR" sz="1800" dirty="0">
                <a:latin typeface="+mn-lt"/>
              </a:rPr>
              <a:t>: ")</a:t>
            </a:r>
          </a:p>
          <a:p>
            <a:r>
              <a:rPr lang="en-US" altLang="ko-KR" sz="1800" dirty="0">
                <a:latin typeface="+mn-lt"/>
              </a:rPr>
              <a:t>s2 = input("</a:t>
            </a:r>
            <a:r>
              <a:rPr lang="ko-KR" altLang="en-US" sz="1800" dirty="0">
                <a:latin typeface="+mn-lt"/>
              </a:rPr>
              <a:t>두번째 문자열을 </a:t>
            </a:r>
            <a:r>
              <a:rPr lang="ko-KR" altLang="en-US" sz="1800" dirty="0" err="1">
                <a:latin typeface="+mn-lt"/>
              </a:rPr>
              <a:t>입력하시오</a:t>
            </a:r>
            <a:r>
              <a:rPr lang="en-US" altLang="ko-KR" sz="1800" dirty="0">
                <a:latin typeface="+mn-lt"/>
              </a:rPr>
              <a:t>: ")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result = vowel(s1) + vowel(s2)</a:t>
            </a:r>
          </a:p>
          <a:p>
            <a:r>
              <a:rPr lang="en-US" altLang="ko-KR" sz="1800" dirty="0">
                <a:latin typeface="+mn-lt"/>
              </a:rPr>
              <a:t>print(result)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642" y="4966013"/>
            <a:ext cx="3253637" cy="122377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65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6322</TotalTime>
  <Words>443</Words>
  <Application>Microsoft Office PowerPoint</Application>
  <PresentationFormat>화면 슬라이드 쇼(4:3)</PresentationFormat>
  <Paragraphs>135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Wingdings 3</vt:lpstr>
      <vt:lpstr>이온</vt:lpstr>
      <vt:lpstr>return statement 9주차_02_03</vt:lpstr>
      <vt:lpstr>학습목표</vt:lpstr>
      <vt:lpstr>return statement 1</vt:lpstr>
      <vt:lpstr>return statement 2</vt:lpstr>
      <vt:lpstr>return statement 3</vt:lpstr>
      <vt:lpstr>return statement 4</vt:lpstr>
      <vt:lpstr>return statement 5</vt:lpstr>
      <vt:lpstr>연습문제 1</vt:lpstr>
      <vt:lpstr>연습문제 1, 답안</vt:lpstr>
      <vt:lpstr>연습문제 2</vt:lpstr>
      <vt:lpstr>연습문제 2,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538</cp:revision>
  <dcterms:created xsi:type="dcterms:W3CDTF">2015-11-07T02:06:58Z</dcterms:created>
  <dcterms:modified xsi:type="dcterms:W3CDTF">2023-01-28T01:54:44Z</dcterms:modified>
</cp:coreProperties>
</file>