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1117" r:id="rId2"/>
    <p:sldId id="1118" r:id="rId3"/>
    <p:sldId id="1119" r:id="rId4"/>
    <p:sldId id="1120" r:id="rId5"/>
    <p:sldId id="1121" r:id="rId6"/>
    <p:sldId id="1122" r:id="rId7"/>
    <p:sldId id="1123" r:id="rId8"/>
    <p:sldId id="1124" r:id="rId9"/>
    <p:sldId id="1125" r:id="rId10"/>
    <p:sldId id="1126" r:id="rId11"/>
    <p:sldId id="1127" r:id="rId12"/>
    <p:sldId id="1128" r:id="rId13"/>
    <p:sldId id="1129" r:id="rId14"/>
    <p:sldId id="1130" r:id="rId15"/>
    <p:sldId id="1131" r:id="rId16"/>
    <p:sldId id="113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9112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945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3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798BF-9AD6-4719-ADB1-C57533322322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6AF0E-2DA9-44A4-B1D8-916AFC57FE2C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A9953-3821-47A0-BC44-56D2E211B28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B4E7-DEA9-4D37-B778-62C5358D988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EC7A7-9515-4690-B67E-0DC3825CC540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2C752-BC4F-43E5-8174-B1A49406A5E5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EC91-7770-4174-B4F1-232364EB58C9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5EFC7-26BE-4122-8CF4-DE07437234CA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CE76-6D9A-48EE-B256-CD521D590415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69C21-6D68-4A00-B93D-A95C5CD78202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CEEC-84D1-405C-926E-D2098FB9510E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2EEE-360C-41D7-B16D-FE5C0B7EABBF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05A-BA17-4AB0-A00B-9B3F97181F62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9D4D2-3DE8-425A-A048-CF4743BB718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5A947-077F-4BA1-AF56-B9B12C7DAA34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4C3CB-3A69-4252-8F75-AF6EE830AFEC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AEFB6-7402-49F8-A651-552F1E62FD91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2D63616-F3E8-4E06-8751-CB1C5786FA73}" type="datetime1">
              <a:rPr lang="ko-KR" altLang="en-US" smtClean="0"/>
              <a:t>2023-01-28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andom.html?highlight=random#module-rand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689665"/>
            <a:ext cx="6070293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module random </a:t>
            </a:r>
            <a:r>
              <a:rPr lang="ko-KR" altLang="en-US" sz="4400" b="1" dirty="0">
                <a:solidFill>
                  <a:schemeClr val="bg1"/>
                </a:solidFill>
              </a:rPr>
              <a:t>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4998" y="488811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682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랜덤 숫자 발생시기 초기화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66067" y="1559054"/>
            <a:ext cx="7462319" cy="362876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987" y="1690689"/>
            <a:ext cx="7249399" cy="315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random</a:t>
            </a: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(5)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(10)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(5)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random.random</a:t>
            </a:r>
            <a:r>
              <a:rPr lang="en-US" altLang="ko-KR" sz="1600" dirty="0">
                <a:latin typeface="+mn-lt"/>
              </a:rPr>
              <a:t>())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1747839-87FB-8146-8B5B-A36EB9E8B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586" y="4316857"/>
            <a:ext cx="2168427" cy="130408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6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487840" cy="1400530"/>
          </a:xfrm>
        </p:spPr>
        <p:txBody>
          <a:bodyPr/>
          <a:lstStyle/>
          <a:p>
            <a:r>
              <a:rPr lang="ko-KR" altLang="en-US" sz="3600" dirty="0"/>
              <a:t>리스트에서 아이템 위치 임의로 선정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66067" y="1559054"/>
            <a:ext cx="7462319" cy="44429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987" y="1616720"/>
            <a:ext cx="72493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import random</a:t>
            </a: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 smtClean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snack </a:t>
            </a:r>
            <a:r>
              <a:rPr lang="en-US" altLang="ko-KR" sz="1600" dirty="0">
                <a:latin typeface="+mn-lt"/>
              </a:rPr>
              <a:t>= ["ice cream", "pancakes", "brownies", "cookies", "candy"]</a:t>
            </a:r>
          </a:p>
          <a:p>
            <a:r>
              <a:rPr lang="en-US" altLang="ko-KR" sz="1600" dirty="0">
                <a:latin typeface="+mn-lt"/>
              </a:rPr>
              <a:t>food = ["chicken", "pizza", "hamburger"]</a:t>
            </a:r>
          </a:p>
          <a:p>
            <a:r>
              <a:rPr lang="en-US" altLang="ko-KR" sz="1600" dirty="0">
                <a:latin typeface="+mn-lt"/>
              </a:rPr>
              <a:t>month = ["January", "February", "March", "April"]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random.shuffle</a:t>
            </a:r>
            <a:r>
              <a:rPr lang="en-US" altLang="ko-KR" sz="1600" dirty="0">
                <a:latin typeface="+mn-lt"/>
              </a:rPr>
              <a:t>(snack)</a:t>
            </a:r>
          </a:p>
          <a:p>
            <a:r>
              <a:rPr lang="en-US" altLang="ko-KR" sz="1600" dirty="0" err="1">
                <a:latin typeface="+mn-lt"/>
              </a:rPr>
              <a:t>random.shuffle</a:t>
            </a:r>
            <a:r>
              <a:rPr lang="en-US" altLang="ko-KR" sz="1600" dirty="0">
                <a:latin typeface="+mn-lt"/>
              </a:rPr>
              <a:t>(food)</a:t>
            </a:r>
          </a:p>
          <a:p>
            <a:r>
              <a:rPr lang="en-US" altLang="ko-KR" sz="1600" dirty="0" err="1">
                <a:latin typeface="+mn-lt"/>
              </a:rPr>
              <a:t>random.shuffle</a:t>
            </a:r>
            <a:r>
              <a:rPr lang="en-US" altLang="ko-KR" sz="1600" dirty="0">
                <a:latin typeface="+mn-lt"/>
              </a:rPr>
              <a:t>(month)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print(snack)</a:t>
            </a:r>
          </a:p>
          <a:p>
            <a:r>
              <a:rPr lang="en-US" altLang="ko-KR" sz="1600" dirty="0">
                <a:latin typeface="+mn-lt"/>
              </a:rPr>
              <a:t>print(food)</a:t>
            </a:r>
          </a:p>
          <a:p>
            <a:r>
              <a:rPr lang="en-US" altLang="ko-KR" sz="1600" dirty="0">
                <a:latin typeface="+mn-lt"/>
              </a:rPr>
              <a:t>print(month)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28642B7E-4C06-1E42-A69D-3CEBB6EB5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720" y="4975834"/>
            <a:ext cx="6612276" cy="8326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27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EF4FA-8AEE-49EA-864C-9A85857C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07804-706C-410D-81DA-7231242ED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snack = ["ice cream", "pancakes", "brownies", "cookies", "candy”, “</a:t>
            </a:r>
            <a:r>
              <a:rPr lang="en-US" altLang="ko-KR" dirty="0" err="1"/>
              <a:t>rollcake</a:t>
            </a:r>
            <a:r>
              <a:rPr lang="en-US" altLang="ko-KR" dirty="0"/>
              <a:t>”, “macaron”]</a:t>
            </a:r>
          </a:p>
          <a:p>
            <a:r>
              <a:rPr lang="ko-KR" altLang="en-US" dirty="0"/>
              <a:t>대상으로</a:t>
            </a:r>
            <a:r>
              <a:rPr lang="en-US" altLang="ko-KR" dirty="0"/>
              <a:t> </a:t>
            </a:r>
            <a:r>
              <a:rPr lang="ko-KR" altLang="en-US" dirty="0" err="1"/>
              <a:t>랜덤하게</a:t>
            </a:r>
            <a:r>
              <a:rPr lang="ko-KR" altLang="en-US" dirty="0"/>
              <a:t> 아이템을 한 개 선정하기 </a:t>
            </a:r>
            <a:r>
              <a:rPr lang="en-US" altLang="ko-KR" dirty="0"/>
              <a:t>5</a:t>
            </a:r>
            <a:r>
              <a:rPr lang="ko-KR" altLang="en-US" dirty="0"/>
              <a:t>번을 시행하여 </a:t>
            </a:r>
            <a:r>
              <a:rPr lang="ko-KR" altLang="en-US" dirty="0" smtClean="0"/>
              <a:t>그 결과를 </a:t>
            </a:r>
            <a:r>
              <a:rPr lang="ko-KR" altLang="en-US" dirty="0" err="1" smtClean="0"/>
              <a:t>출력하시오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4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D86D1-C9B5-4FDE-96C8-47D1CE346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7B7FEF-4D85-42D5-AE98-5FB03A689CF5}"/>
              </a:ext>
            </a:extLst>
          </p:cNvPr>
          <p:cNvSpPr/>
          <p:nvPr/>
        </p:nvSpPr>
        <p:spPr>
          <a:xfrm>
            <a:off x="773252" y="1805515"/>
            <a:ext cx="78482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import random </a:t>
            </a:r>
          </a:p>
          <a:p>
            <a:r>
              <a:rPr lang="en-US" altLang="ko-KR" sz="1600" dirty="0" err="1"/>
              <a:t>random.seed</a:t>
            </a:r>
            <a:r>
              <a:rPr lang="en-US" altLang="ko-KR" sz="1600" dirty="0"/>
              <a:t>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snack = ["ice cream", "pancakes", "brownies", "cookies", "candy", "</a:t>
            </a:r>
            <a:r>
              <a:rPr lang="en-US" altLang="ko-KR" sz="1600" dirty="0" err="1"/>
              <a:t>rollcake</a:t>
            </a:r>
            <a:r>
              <a:rPr lang="en-US" altLang="ko-KR" sz="1600" dirty="0"/>
              <a:t>", "macaron"]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range(5):</a:t>
            </a:r>
          </a:p>
          <a:p>
            <a:r>
              <a:rPr lang="en-US" altLang="ko-KR" sz="1600" dirty="0"/>
              <a:t>  print(</a:t>
            </a:r>
            <a:r>
              <a:rPr lang="en-US" altLang="ko-KR" sz="1600" dirty="0" err="1"/>
              <a:t>random.choice</a:t>
            </a:r>
            <a:r>
              <a:rPr lang="en-US" altLang="ko-KR" sz="1600" dirty="0"/>
              <a:t>(snack))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DD1F14E-0018-4BA5-91B9-82FB64409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46" y="1600196"/>
            <a:ext cx="7802011" cy="341927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599" y="3601998"/>
            <a:ext cx="1897564" cy="1993399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720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다양한 방식으로 활용해 보기</a:t>
            </a:r>
            <a:endParaRPr lang="en-US" altLang="ko-KR" dirty="0"/>
          </a:p>
          <a:p>
            <a:r>
              <a:rPr lang="ko-KR" altLang="en-US" dirty="0"/>
              <a:t>랜덤 함수 사용법을 이해하고 활용하기</a:t>
            </a:r>
            <a:endParaRPr lang="en-US" altLang="ko-KR" dirty="0"/>
          </a:p>
          <a:p>
            <a:pPr lvl="1"/>
            <a:r>
              <a:rPr lang="en-US" altLang="ko-KR" dirty="0"/>
              <a:t>import random</a:t>
            </a:r>
          </a:p>
          <a:p>
            <a:pPr lvl="1"/>
            <a:r>
              <a:rPr lang="ko-KR" altLang="en-US" dirty="0"/>
              <a:t>정수형</a:t>
            </a:r>
            <a:r>
              <a:rPr lang="en-US" altLang="ko-KR" dirty="0"/>
              <a:t>,</a:t>
            </a:r>
            <a:r>
              <a:rPr lang="ko-KR" altLang="en-US" dirty="0"/>
              <a:t> 실수형</a:t>
            </a:r>
            <a:r>
              <a:rPr lang="en-US" altLang="ko-KR" dirty="0"/>
              <a:t>,</a:t>
            </a:r>
            <a:r>
              <a:rPr lang="ko-KR" altLang="en-US" dirty="0"/>
              <a:t> 리스트 내 랜덤값 생성 가능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79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난수를</a:t>
            </a:r>
            <a:r>
              <a:rPr lang="ko-KR" altLang="en-US" dirty="0"/>
              <a:t> 발생시키는 </a:t>
            </a:r>
            <a:r>
              <a:rPr lang="en-US" altLang="ko-KR" dirty="0"/>
              <a:t>2</a:t>
            </a:r>
            <a:r>
              <a:rPr lang="ko-KR" altLang="en-US" dirty="0"/>
              <a:t>가지 경우를 기술하시오</a:t>
            </a:r>
            <a:endParaRPr lang="en-US" altLang="ko-KR" dirty="0"/>
          </a:p>
          <a:p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ko-KR" altLang="en-US" dirty="0" err="1"/>
              <a:t>난수를</a:t>
            </a:r>
            <a:r>
              <a:rPr lang="ko-KR" altLang="en-US" dirty="0"/>
              <a:t> 발생하는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무엇인가요</a:t>
            </a:r>
            <a:r>
              <a:rPr lang="en-US" altLang="ko-KR" smtClean="0"/>
              <a:t>?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_</a:t>
            </a:r>
            <a:r>
              <a:rPr lang="en-US" altLang="ko-KR" dirty="0" smtClean="0"/>
              <a:t>03_01</a:t>
            </a:r>
            <a:r>
              <a:rPr lang="ko-KR" altLang="en-US" dirty="0" smtClean="0"/>
              <a:t> </a:t>
            </a:r>
            <a:r>
              <a:rPr lang="en" altLang="ko-KR" dirty="0"/>
              <a:t>module random </a:t>
            </a:r>
            <a:r>
              <a:rPr lang="ko-KR" altLang="en-US" dirty="0"/>
              <a:t>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84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random method</a:t>
            </a:r>
            <a:r>
              <a:rPr lang="ko-KR" altLang="en-US" dirty="0" smtClean="0"/>
              <a:t>를 </a:t>
            </a:r>
            <a:r>
              <a:rPr lang="ko-KR" altLang="en-US" dirty="0"/>
              <a:t>다양한 방식으로 활용해 보기</a:t>
            </a:r>
            <a:endParaRPr lang="en-US" altLang="ko-KR" dirty="0"/>
          </a:p>
          <a:p>
            <a:r>
              <a:rPr lang="ko-KR" altLang="en-US" dirty="0"/>
              <a:t>랜덤 함수 사용법을 이해하고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59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 err="1"/>
              <a:t>난수를</a:t>
            </a:r>
            <a:r>
              <a:rPr lang="ko-KR" altLang="en-US" sz="3600" dirty="0"/>
              <a:t> 발생시켜 활용하는 경우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규칙적으로 변하지 않는 값이 필요한 경우</a:t>
            </a:r>
            <a:endParaRPr lang="en-US" altLang="ko-KR" dirty="0"/>
          </a:p>
          <a:p>
            <a:r>
              <a:rPr lang="ko-KR" altLang="en-US" dirty="0"/>
              <a:t>게임을 만드는데</a:t>
            </a:r>
            <a:r>
              <a:rPr lang="en-US" altLang="ko-KR" dirty="0"/>
              <a:t>, </a:t>
            </a:r>
            <a:r>
              <a:rPr lang="ko-KR" altLang="en-US" dirty="0"/>
              <a:t>적이 움직이는 방향을 예상치 못하도록 움직이도록 해야 할 때</a:t>
            </a:r>
            <a:endParaRPr lang="en-US" altLang="ko-KR" dirty="0"/>
          </a:p>
          <a:p>
            <a:r>
              <a:rPr lang="ko-KR" altLang="en-US" dirty="0"/>
              <a:t>방향을 </a:t>
            </a:r>
            <a:r>
              <a:rPr lang="en-US" altLang="ko-KR" dirty="0"/>
              <a:t>16</a:t>
            </a:r>
            <a:r>
              <a:rPr lang="ko-KR" altLang="en-US" dirty="0"/>
              <a:t>가지 경우로 수로 발생시키고</a:t>
            </a:r>
            <a:r>
              <a:rPr lang="en-US" altLang="ko-KR" dirty="0"/>
              <a:t>, </a:t>
            </a:r>
            <a:r>
              <a:rPr lang="ko-KR" altLang="en-US" dirty="0"/>
              <a:t>각각 나타나는 결과가 예측하지 못해야 하는 경우</a:t>
            </a:r>
            <a:endParaRPr lang="en-US" altLang="ko-KR" dirty="0"/>
          </a:p>
          <a:p>
            <a:r>
              <a:rPr lang="ko-KR" altLang="en-US" dirty="0"/>
              <a:t>컴퓨터가 생각한 숫자를 맞추는 게임을 할 때</a:t>
            </a:r>
            <a:r>
              <a:rPr lang="en-US" altLang="ko-KR" dirty="0"/>
              <a:t>, </a:t>
            </a:r>
            <a:r>
              <a:rPr lang="ko-KR" altLang="en-US" dirty="0"/>
              <a:t>컴퓨터가 만들어 내는 숫자가 필요 할 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906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랜덤 함수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랜덤</a:t>
            </a:r>
            <a:r>
              <a:rPr lang="en-US" altLang="ko-KR" dirty="0"/>
              <a:t> </a:t>
            </a:r>
            <a:r>
              <a:rPr lang="ko-KR" altLang="en-US" dirty="0"/>
              <a:t>모듈을</a:t>
            </a:r>
            <a:r>
              <a:rPr lang="en-US" altLang="ko-KR" dirty="0"/>
              <a:t> </a:t>
            </a:r>
            <a:r>
              <a:rPr lang="ko-KR" altLang="en-US" dirty="0"/>
              <a:t>먼저 </a:t>
            </a:r>
            <a:r>
              <a:rPr lang="en-US" altLang="ko-KR" dirty="0"/>
              <a:t>import</a:t>
            </a:r>
            <a:r>
              <a:rPr lang="ko-KR" altLang="en-US" dirty="0"/>
              <a:t> 하여야 사용 가능하다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&gt;&gt; </a:t>
            </a:r>
            <a:r>
              <a:rPr lang="en-US" altLang="ko-KR" dirty="0">
                <a:solidFill>
                  <a:srgbClr val="C00000"/>
                </a:solidFill>
              </a:rPr>
              <a:t>import random </a:t>
            </a:r>
          </a:p>
          <a:p>
            <a:pPr marL="457200" lvl="1" indent="0">
              <a:buNone/>
            </a:pPr>
            <a:endParaRPr lang="en-US" altLang="ko-KR" dirty="0">
              <a:solidFill>
                <a:srgbClr val="C00000"/>
              </a:solidFill>
            </a:endParaRPr>
          </a:p>
          <a:p>
            <a:r>
              <a:rPr lang="ko-KR" altLang="en-US" dirty="0" err="1"/>
              <a:t>랜덤한</a:t>
            </a:r>
            <a:r>
              <a:rPr lang="ko-KR" altLang="en-US" dirty="0"/>
              <a:t> 값을 만드는 </a:t>
            </a:r>
            <a:r>
              <a:rPr lang="en-US" altLang="ko-KR" dirty="0" smtClean="0"/>
              <a:t>method</a:t>
            </a:r>
            <a:r>
              <a:rPr lang="ko-KR" altLang="en-US" dirty="0" smtClean="0"/>
              <a:t>는 </a:t>
            </a:r>
            <a:r>
              <a:rPr lang="ko-KR" altLang="en-US" dirty="0"/>
              <a:t>다양하다</a:t>
            </a:r>
            <a:endParaRPr lang="en-US" altLang="ko-KR" dirty="0"/>
          </a:p>
          <a:p>
            <a:pPr lvl="1"/>
            <a:r>
              <a:rPr lang="ko-KR" altLang="en-US" dirty="0"/>
              <a:t>정수형 </a:t>
            </a:r>
            <a:r>
              <a:rPr lang="ko-KR" altLang="en-US" dirty="0" err="1"/>
              <a:t>랜덤값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>
                <a:solidFill>
                  <a:srgbClr val="C00000"/>
                </a:solidFill>
              </a:rPr>
              <a:t>random.randrange</a:t>
            </a:r>
            <a:r>
              <a:rPr lang="en-US" altLang="ko-KR" dirty="0">
                <a:solidFill>
                  <a:srgbClr val="C00000"/>
                </a:solidFill>
              </a:rPr>
              <a:t>(1,9,1)</a:t>
            </a:r>
          </a:p>
          <a:p>
            <a:pPr lvl="1"/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ko-KR" altLang="en-US" dirty="0" err="1"/>
              <a:t>랜덤값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>
                <a:solidFill>
                  <a:srgbClr val="C00000"/>
                </a:solidFill>
              </a:rPr>
              <a:t>random.uniform</a:t>
            </a:r>
            <a:r>
              <a:rPr lang="en-US" altLang="ko-KR" dirty="0">
                <a:solidFill>
                  <a:srgbClr val="C00000"/>
                </a:solidFill>
              </a:rPr>
              <a:t>(1,2) </a:t>
            </a:r>
          </a:p>
          <a:p>
            <a:pPr lvl="1"/>
            <a:r>
              <a:rPr lang="ko-KR" altLang="en-US" dirty="0"/>
              <a:t>리스트에서 선택하기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>
                <a:solidFill>
                  <a:srgbClr val="C00000"/>
                </a:solidFill>
              </a:rPr>
              <a:t>random.choice</a:t>
            </a:r>
            <a:r>
              <a:rPr lang="en-US" altLang="ko-KR" dirty="0">
                <a:solidFill>
                  <a:srgbClr val="C00000"/>
                </a:solidFill>
              </a:rPr>
              <a:t>([1,2,3,4,5,6,7])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08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다양한 랜덤 </a:t>
            </a:r>
            <a:r>
              <a:rPr lang="en-US" altLang="ko-KR" dirty="0" smtClean="0"/>
              <a:t>method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1800" dirty="0">
                <a:hlinkClick r:id="rId2"/>
              </a:rPr>
              <a:t>https://docs.python.org/3/library/random.html?highlight=random#module-random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590521"/>
              </p:ext>
            </p:extLst>
          </p:nvPr>
        </p:nvGraphicFramePr>
        <p:xfrm>
          <a:off x="827087" y="2052638"/>
          <a:ext cx="7159321" cy="418283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3735121">
                  <a:extLst>
                    <a:ext uri="{9D8B030D-6E8A-4147-A177-3AD203B41FA5}">
                      <a16:colId xmlns:a16="http://schemas.microsoft.com/office/drawing/2014/main" val="2551633255"/>
                    </a:ext>
                  </a:extLst>
                </a:gridCol>
                <a:gridCol w="3424200">
                  <a:extLst>
                    <a:ext uri="{9D8B030D-6E8A-4147-A177-3AD203B41FA5}">
                      <a16:colId xmlns:a16="http://schemas.microsoft.com/office/drawing/2014/main" val="1888141910"/>
                    </a:ext>
                  </a:extLst>
                </a:gridCol>
              </a:tblGrid>
              <a:tr h="5752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/>
                        <a:t>method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기능</a:t>
                      </a:r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358072855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random.seed</a:t>
                      </a:r>
                      <a:r>
                        <a:rPr lang="en-US" altLang="ko-KR" sz="1400" dirty="0"/>
                        <a:t>()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랜덤 숫자 발생기를 초기화 한다</a:t>
                      </a:r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094219292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random.randrange</a:t>
                      </a:r>
                      <a:r>
                        <a:rPr lang="en-US" altLang="ko-KR" sz="1400" dirty="0"/>
                        <a:t>(start, stop, step)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정수형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난수를</a:t>
                      </a:r>
                      <a:r>
                        <a:rPr lang="ko-KR" altLang="en-US" sz="1400" dirty="0"/>
                        <a:t> 발생시킨다</a:t>
                      </a:r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900588027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random.uniform</a:t>
                      </a:r>
                      <a:r>
                        <a:rPr lang="en-US" altLang="ko-KR" sz="1400" dirty="0"/>
                        <a:t>(start,</a:t>
                      </a:r>
                      <a:r>
                        <a:rPr lang="en-US" altLang="ko-KR" sz="1400" baseline="0" dirty="0"/>
                        <a:t> stop)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실수형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 err="1"/>
                        <a:t>난수를</a:t>
                      </a:r>
                      <a:r>
                        <a:rPr lang="ko-KR" altLang="en-US" sz="1400" dirty="0"/>
                        <a:t> 발생시킨다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3330318673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random.choice</a:t>
                      </a:r>
                      <a:r>
                        <a:rPr lang="en-US" altLang="ko-KR" sz="1400" dirty="0"/>
                        <a:t>(list)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리스트에서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한 개를 선정한다</a:t>
                      </a:r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340774714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random.shuffle</a:t>
                      </a:r>
                      <a:r>
                        <a:rPr lang="en-US" altLang="ko-KR" sz="1400" dirty="0"/>
                        <a:t>(list)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리스트가 기억하는 아이템들의 위치를 임의로 바꾼다</a:t>
                      </a:r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2645988468"/>
                  </a:ext>
                </a:extLst>
              </a:tr>
              <a:tr h="5752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random.sample</a:t>
                      </a:r>
                      <a:r>
                        <a:rPr lang="en-US" altLang="ko-KR" sz="1400" dirty="0"/>
                        <a:t>(list, n)</a:t>
                      </a:r>
                      <a:endParaRPr lang="ko-KR" altLang="en-US" sz="1400" dirty="0"/>
                    </a:p>
                  </a:txBody>
                  <a:tcPr marL="77820" marR="7782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리스트에서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중복없이 원하는 개수만큼 선정한다</a:t>
                      </a:r>
                    </a:p>
                    <a:p>
                      <a:pPr latinLnBrk="1"/>
                      <a:endParaRPr lang="ko-KR" altLang="en-US" sz="1400" dirty="0"/>
                    </a:p>
                  </a:txBody>
                  <a:tcPr marL="77820" marR="77820"/>
                </a:tc>
                <a:extLst>
                  <a:ext uri="{0D108BD9-81ED-4DB2-BD59-A6C34878D82A}">
                    <a16:rowId xmlns:a16="http://schemas.microsoft.com/office/drawing/2014/main" val="1112642302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5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정수형</a:t>
            </a:r>
            <a:r>
              <a:rPr lang="en-US" altLang="ko-KR" dirty="0"/>
              <a:t> </a:t>
            </a:r>
            <a:r>
              <a:rPr lang="ko-KR" altLang="en-US" dirty="0" err="1"/>
              <a:t>난수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66067" y="1559054"/>
            <a:ext cx="5837913" cy="413174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8989" y="1674012"/>
            <a:ext cx="6081651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#generate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random integer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import </a:t>
            </a:r>
            <a:r>
              <a:rPr lang="en-US" altLang="ko-KR" sz="1600" dirty="0" smtClean="0">
                <a:latin typeface="+mn-lt"/>
              </a:rPr>
              <a:t>random</a:t>
            </a:r>
          </a:p>
          <a:p>
            <a:r>
              <a:rPr lang="en-US" altLang="ko-KR" sz="1600" dirty="0" err="1" smtClean="0">
                <a:latin typeface="+mn-lt"/>
              </a:rPr>
              <a:t>random.seed</a:t>
            </a:r>
            <a:r>
              <a:rPr lang="en-US" altLang="ko-KR" sz="1600" dirty="0" smtClean="0">
                <a:latin typeface="+mn-lt"/>
              </a:rPr>
              <a:t>()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originNumber</a:t>
            </a:r>
            <a:r>
              <a:rPr lang="en-US" altLang="ko-KR" sz="1600" dirty="0">
                <a:latin typeface="+mn-lt"/>
              </a:rPr>
              <a:t>=[]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range(3):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originNumber.append</a:t>
            </a:r>
            <a:r>
              <a:rPr lang="en-US" altLang="ko-KR" sz="1600" dirty="0">
                <a:latin typeface="+mn-lt"/>
              </a:rPr>
              <a:t>(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random.randrange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(1,9)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originNumber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range(5):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originNumber.append</a:t>
            </a:r>
            <a:r>
              <a:rPr lang="en-US" altLang="ko-KR" sz="1600" dirty="0">
                <a:latin typeface="+mn-lt"/>
              </a:rPr>
              <a:t>(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random.randrange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(10,100,5)</a:t>
            </a:r>
            <a:r>
              <a:rPr lang="en-US" altLang="ko-KR" sz="1600" dirty="0">
                <a:solidFill>
                  <a:srgbClr val="FF6600"/>
                </a:solidFill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originNumber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15" name="그림 1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336" y="5058412"/>
            <a:ext cx="4165338" cy="1011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2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실수형</a:t>
            </a:r>
            <a:r>
              <a:rPr lang="ko-KR" altLang="en-US" dirty="0"/>
              <a:t> </a:t>
            </a:r>
            <a:r>
              <a:rPr lang="ko-KR" altLang="en-US" dirty="0" err="1"/>
              <a:t>난수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00233" y="1638567"/>
            <a:ext cx="6923758" cy="335298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13152" y="1696233"/>
            <a:ext cx="6614020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#generate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random float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import random</a:t>
            </a: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 smtClean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range(3):</a:t>
            </a:r>
          </a:p>
          <a:p>
            <a:r>
              <a:rPr lang="en-US" altLang="ko-KR" sz="1600" dirty="0">
                <a:latin typeface="+mn-lt"/>
              </a:rPr>
              <a:t>    print("random float from 1 to 2 = ",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random.uniform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(1,2) 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print("*"*50)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range(3):</a:t>
            </a:r>
          </a:p>
          <a:p>
            <a:r>
              <a:rPr lang="en-US" altLang="ko-KR" sz="1600" dirty="0">
                <a:latin typeface="+mn-lt"/>
              </a:rPr>
              <a:t>    print("random float from 11 to 13 = ",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random.uniform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(11,13) 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36354"/>
            <a:ext cx="3423381" cy="12746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712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리스트에서 아이템 한 개 선정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66067" y="1559053"/>
            <a:ext cx="7462319" cy="486120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987" y="1752907"/>
            <a:ext cx="7249399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#generate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random value from list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import </a:t>
            </a:r>
            <a:r>
              <a:rPr lang="en-US" altLang="ko-KR" sz="1600" dirty="0" smtClean="0">
                <a:latin typeface="+mn-lt"/>
              </a:rPr>
              <a:t>random</a:t>
            </a:r>
          </a:p>
          <a:p>
            <a:r>
              <a:rPr lang="en-US" altLang="ko-KR" sz="1600" dirty="0" err="1">
                <a:latin typeface="+mn-lt"/>
              </a:rPr>
              <a:t>random.seed</a:t>
            </a:r>
            <a:r>
              <a:rPr lang="en-US" altLang="ko-KR" sz="1600" dirty="0">
                <a:latin typeface="+mn-lt"/>
              </a:rPr>
              <a:t>()</a:t>
            </a:r>
          </a:p>
          <a:p>
            <a:endParaRPr lang="en-US" altLang="ko-KR" sz="1600" dirty="0" smtClean="0">
              <a:latin typeface="+mn-lt"/>
            </a:endParaRPr>
          </a:p>
          <a:p>
            <a:r>
              <a:rPr lang="en-US" altLang="ko-KR" sz="1600" dirty="0" err="1" smtClean="0">
                <a:latin typeface="+mn-lt"/>
              </a:rPr>
              <a:t>numList</a:t>
            </a:r>
            <a:r>
              <a:rPr lang="en-US" altLang="ko-KR" sz="1600" dirty="0">
                <a:latin typeface="+mn-lt"/>
              </a:rPr>
              <a:t>=[1,3,5,2.2,1.35,5,9,9.5,11,15,5.7]</a:t>
            </a:r>
          </a:p>
          <a:p>
            <a:r>
              <a:rPr lang="en-US" altLang="ko-KR" sz="1600" dirty="0" err="1">
                <a:latin typeface="+mn-lt"/>
              </a:rPr>
              <a:t>fruitList</a:t>
            </a:r>
            <a:r>
              <a:rPr lang="en-US" altLang="ko-KR" sz="1600" dirty="0">
                <a:latin typeface="+mn-lt"/>
              </a:rPr>
              <a:t>=["apple", "banana", "citrus", "blueberry", "blackberry", "lemon"]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range(5):</a:t>
            </a:r>
          </a:p>
          <a:p>
            <a:r>
              <a:rPr lang="en-US" altLang="ko-KR" sz="1600" dirty="0">
                <a:latin typeface="+mn-lt"/>
              </a:rPr>
              <a:t>    print("select from </a:t>
            </a:r>
            <a:r>
              <a:rPr lang="en-US" altLang="ko-KR" sz="1600" dirty="0" err="1">
                <a:latin typeface="+mn-lt"/>
              </a:rPr>
              <a:t>numList</a:t>
            </a:r>
            <a:r>
              <a:rPr lang="en-US" altLang="ko-KR" sz="1600" dirty="0">
                <a:latin typeface="+mn-lt"/>
              </a:rPr>
              <a:t> = ",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random.choice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numList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print("*"*50)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range(3):</a:t>
            </a:r>
          </a:p>
          <a:p>
            <a:r>
              <a:rPr lang="en-US" altLang="ko-KR" sz="1600" dirty="0">
                <a:latin typeface="+mn-lt"/>
              </a:rPr>
              <a:t>    print("select from </a:t>
            </a:r>
            <a:r>
              <a:rPr lang="en-US" altLang="ko-KR" sz="1600" dirty="0" err="1">
                <a:latin typeface="+mn-lt"/>
              </a:rPr>
              <a:t>fruitList</a:t>
            </a:r>
            <a:r>
              <a:rPr lang="en-US" altLang="ko-KR" sz="1600" dirty="0">
                <a:latin typeface="+mn-lt"/>
              </a:rPr>
              <a:t> = ",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random.choice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fruitList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) </a:t>
            </a:r>
            <a:r>
              <a:rPr lang="en-US" altLang="ko-KR" sz="1600" dirty="0">
                <a:latin typeface="+mn-lt"/>
              </a:rPr>
              <a:t>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510" y="1491449"/>
            <a:ext cx="3457375" cy="14876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967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383717" cy="1400530"/>
          </a:xfrm>
        </p:spPr>
        <p:txBody>
          <a:bodyPr/>
          <a:lstStyle/>
          <a:p>
            <a:r>
              <a:rPr lang="ko-KR" altLang="en-US" sz="3600" dirty="0"/>
              <a:t>리스트에서 중복없이 여러 개 선정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66068" y="1559054"/>
            <a:ext cx="6084022" cy="337870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8987" y="1616720"/>
            <a:ext cx="5871103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select random integer without repetition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import random</a:t>
            </a:r>
          </a:p>
          <a:p>
            <a:r>
              <a:rPr lang="en-US" altLang="ko-KR" sz="1600" dirty="0" err="1">
                <a:latin typeface="+mn-lt"/>
              </a:rPr>
              <a:t>r</a:t>
            </a:r>
            <a:r>
              <a:rPr lang="en-US" altLang="ko-KR" sz="1600" dirty="0" err="1" smtClean="0">
                <a:latin typeface="+mn-lt"/>
              </a:rPr>
              <a:t>andom.seed</a:t>
            </a:r>
            <a:r>
              <a:rPr lang="en-US" altLang="ko-KR" sz="1600" dirty="0" smtClean="0">
                <a:latin typeface="+mn-lt"/>
              </a:rPr>
              <a:t>()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random.sample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(range(1,10), 5)</a:t>
            </a: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en-US" altLang="ko-KR" sz="1600" dirty="0" err="1">
                <a:latin typeface="+mn-lt"/>
              </a:rPr>
              <a:t>random.sample</a:t>
            </a:r>
            <a:r>
              <a:rPr lang="en-US" altLang="ko-KR" sz="1600" dirty="0">
                <a:latin typeface="+mn-lt"/>
              </a:rPr>
              <a:t>(range(1,10), 5) = ", </a:t>
            </a:r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random.sample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random_list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, 2)</a:t>
            </a: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en-US" altLang="ko-KR" sz="1600" dirty="0" err="1">
                <a:latin typeface="+mn-lt"/>
              </a:rPr>
              <a:t>random.sample</a:t>
            </a:r>
            <a:r>
              <a:rPr lang="en-US" altLang="ko-KR" sz="1600" dirty="0">
                <a:latin typeface="+mn-lt"/>
              </a:rPr>
              <a:t>(</a:t>
            </a:r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, 2) = ", </a:t>
            </a:r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random.sample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(range(5, 90, 4), 10)</a:t>
            </a:r>
          </a:p>
          <a:p>
            <a:r>
              <a:rPr lang="en-US" altLang="ko-KR" sz="1600" dirty="0">
                <a:latin typeface="+mn-lt"/>
              </a:rPr>
              <a:t>print("</a:t>
            </a:r>
            <a:r>
              <a:rPr lang="en-US" altLang="ko-KR" sz="1600" dirty="0" err="1">
                <a:latin typeface="+mn-lt"/>
              </a:rPr>
              <a:t>random.sample</a:t>
            </a:r>
            <a:r>
              <a:rPr lang="en-US" altLang="ko-KR" sz="1600" dirty="0">
                <a:latin typeface="+mn-lt"/>
              </a:rPr>
              <a:t>(range(5, 90, 4), 10) = ", </a:t>
            </a:r>
            <a:r>
              <a:rPr lang="en-US" altLang="ko-KR" sz="1600" dirty="0" err="1">
                <a:latin typeface="+mn-lt"/>
              </a:rPr>
              <a:t>random_list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8" y="5166243"/>
            <a:ext cx="7602011" cy="126700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57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6288</TotalTime>
  <Words>627</Words>
  <Application>Microsoft Office PowerPoint</Application>
  <PresentationFormat>화면 슬라이드 쇼(4:3)</PresentationFormat>
  <Paragraphs>165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 3</vt:lpstr>
      <vt:lpstr>이온</vt:lpstr>
      <vt:lpstr>module random 활용 9주차_03_01</vt:lpstr>
      <vt:lpstr>학습목표</vt:lpstr>
      <vt:lpstr>난수를 발생시켜 활용하는 경우</vt:lpstr>
      <vt:lpstr>랜덤 함수</vt:lpstr>
      <vt:lpstr>다양한 랜덤 method https://docs.python.org/3/library/random.html?highlight=random#module-random </vt:lpstr>
      <vt:lpstr>정수형 난수</vt:lpstr>
      <vt:lpstr>실수형 난수</vt:lpstr>
      <vt:lpstr>리스트에서 아이템 한 개 선정</vt:lpstr>
      <vt:lpstr>리스트에서 중복없이 여러 개 선정</vt:lpstr>
      <vt:lpstr>랜덤 숫자 발생시기 초기화</vt:lpstr>
      <vt:lpstr>리스트에서 아이템 위치 임의로 선정</vt:lpstr>
      <vt:lpstr>연습문제 1</vt:lpstr>
      <vt:lpstr>연습문제 1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538</cp:revision>
  <dcterms:created xsi:type="dcterms:W3CDTF">2015-11-07T02:06:58Z</dcterms:created>
  <dcterms:modified xsi:type="dcterms:W3CDTF">2023-01-28T02:42:42Z</dcterms:modified>
</cp:coreProperties>
</file>