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3"/>
  </p:notesMasterIdLst>
  <p:handoutMasterIdLst>
    <p:handoutMasterId r:id="rId114"/>
  </p:handoutMasterIdLst>
  <p:sldIdLst>
    <p:sldId id="256" r:id="rId2"/>
    <p:sldId id="449" r:id="rId3"/>
    <p:sldId id="479" r:id="rId4"/>
    <p:sldId id="480" r:id="rId5"/>
    <p:sldId id="550" r:id="rId6"/>
    <p:sldId id="478" r:id="rId7"/>
    <p:sldId id="491" r:id="rId8"/>
    <p:sldId id="552" r:id="rId9"/>
    <p:sldId id="483" r:id="rId10"/>
    <p:sldId id="484" r:id="rId11"/>
    <p:sldId id="485" r:id="rId12"/>
    <p:sldId id="551" r:id="rId13"/>
    <p:sldId id="553" r:id="rId14"/>
    <p:sldId id="554" r:id="rId15"/>
    <p:sldId id="487" r:id="rId16"/>
    <p:sldId id="555" r:id="rId17"/>
    <p:sldId id="489" r:id="rId18"/>
    <p:sldId id="488" r:id="rId19"/>
    <p:sldId id="490" r:id="rId20"/>
    <p:sldId id="556" r:id="rId21"/>
    <p:sldId id="557" r:id="rId22"/>
    <p:sldId id="564" r:id="rId23"/>
    <p:sldId id="558" r:id="rId24"/>
    <p:sldId id="567" r:id="rId25"/>
    <p:sldId id="559" r:id="rId26"/>
    <p:sldId id="572" r:id="rId27"/>
    <p:sldId id="574" r:id="rId28"/>
    <p:sldId id="573" r:id="rId29"/>
    <p:sldId id="584" r:id="rId30"/>
    <p:sldId id="664" r:id="rId31"/>
    <p:sldId id="549" r:id="rId32"/>
    <p:sldId id="585" r:id="rId33"/>
    <p:sldId id="575" r:id="rId34"/>
    <p:sldId id="577" r:id="rId35"/>
    <p:sldId id="578" r:id="rId36"/>
    <p:sldId id="588" r:id="rId37"/>
    <p:sldId id="591" r:id="rId38"/>
    <p:sldId id="579" r:id="rId39"/>
    <p:sldId id="580" r:id="rId40"/>
    <p:sldId id="581" r:id="rId41"/>
    <p:sldId id="582" r:id="rId42"/>
    <p:sldId id="583" r:id="rId43"/>
    <p:sldId id="592" r:id="rId44"/>
    <p:sldId id="587" r:id="rId45"/>
    <p:sldId id="593" r:id="rId46"/>
    <p:sldId id="594" r:id="rId47"/>
    <p:sldId id="595" r:id="rId48"/>
    <p:sldId id="596" r:id="rId49"/>
    <p:sldId id="597" r:id="rId50"/>
    <p:sldId id="598" r:id="rId51"/>
    <p:sldId id="599" r:id="rId52"/>
    <p:sldId id="600" r:id="rId53"/>
    <p:sldId id="601" r:id="rId54"/>
    <p:sldId id="621" r:id="rId55"/>
    <p:sldId id="629" r:id="rId56"/>
    <p:sldId id="630" r:id="rId57"/>
    <p:sldId id="631" r:id="rId58"/>
    <p:sldId id="632" r:id="rId59"/>
    <p:sldId id="633" r:id="rId60"/>
    <p:sldId id="636" r:id="rId61"/>
    <p:sldId id="641" r:id="rId62"/>
    <p:sldId id="642" r:id="rId63"/>
    <p:sldId id="643" r:id="rId64"/>
    <p:sldId id="640" r:id="rId65"/>
    <p:sldId id="644" r:id="rId66"/>
    <p:sldId id="645" r:id="rId67"/>
    <p:sldId id="647" r:id="rId68"/>
    <p:sldId id="649" r:id="rId69"/>
    <p:sldId id="544" r:id="rId70"/>
    <p:sldId id="650" r:id="rId71"/>
    <p:sldId id="651" r:id="rId72"/>
    <p:sldId id="652" r:id="rId73"/>
    <p:sldId id="653" r:id="rId74"/>
    <p:sldId id="654" r:id="rId75"/>
    <p:sldId id="655" r:id="rId76"/>
    <p:sldId id="625" r:id="rId77"/>
    <p:sldId id="656" r:id="rId78"/>
    <p:sldId id="657" r:id="rId79"/>
    <p:sldId id="658" r:id="rId80"/>
    <p:sldId id="661" r:id="rId81"/>
    <p:sldId id="660" r:id="rId82"/>
    <p:sldId id="662" r:id="rId83"/>
    <p:sldId id="663" r:id="rId84"/>
    <p:sldId id="648" r:id="rId85"/>
    <p:sldId id="665" r:id="rId86"/>
    <p:sldId id="666" r:id="rId87"/>
    <p:sldId id="667" r:id="rId88"/>
    <p:sldId id="668" r:id="rId89"/>
    <p:sldId id="669" r:id="rId90"/>
    <p:sldId id="670" r:id="rId91"/>
    <p:sldId id="671" r:id="rId92"/>
    <p:sldId id="602" r:id="rId93"/>
    <p:sldId id="603" r:id="rId94"/>
    <p:sldId id="604" r:id="rId95"/>
    <p:sldId id="605" r:id="rId96"/>
    <p:sldId id="606" r:id="rId97"/>
    <p:sldId id="607" r:id="rId98"/>
    <p:sldId id="608" r:id="rId99"/>
    <p:sldId id="609" r:id="rId100"/>
    <p:sldId id="610" r:id="rId101"/>
    <p:sldId id="611" r:id="rId102"/>
    <p:sldId id="612" r:id="rId103"/>
    <p:sldId id="613" r:id="rId104"/>
    <p:sldId id="614" r:id="rId105"/>
    <p:sldId id="615" r:id="rId106"/>
    <p:sldId id="616" r:id="rId107"/>
    <p:sldId id="617" r:id="rId108"/>
    <p:sldId id="618" r:id="rId109"/>
    <p:sldId id="672" r:id="rId110"/>
    <p:sldId id="673" r:id="rId111"/>
    <p:sldId id="619" r:id="rId112"/>
  </p:sldIdLst>
  <p:sldSz cx="9144000" cy="6858000" type="screen4x3"/>
  <p:notesSz cx="6858000" cy="9658350"/>
  <p:kinsoku lang="ko-KR" invalStChars="!%),.:;?]}’”〕〉》」』】°′″℃￠！％），．：；？］｝" invalEndChars="([\{‘“〔〈《「『【＄（［￦｛"/>
  <p:defaultTextStyle>
    <a:defPPr>
      <a:defRPr lang="ko-KR"/>
    </a:defPPr>
    <a:lvl1pPr algn="l" rtl="0" eaLnBrk="0" fontAlgn="base" hangingPunct="0">
      <a:spcBef>
        <a:spcPct val="30000"/>
      </a:spcBef>
      <a:spcAft>
        <a:spcPct val="0"/>
      </a:spcAft>
      <a:buClr>
        <a:schemeClr val="accent1"/>
      </a:buClr>
      <a:buSzPct val="80000"/>
      <a:buFont typeface="Wingdings" panose="05000000000000000000" pitchFamily="2" charset="2"/>
      <a:buChar char="l"/>
      <a:defRPr kumimoji="1" sz="2000" kern="1200">
        <a:solidFill>
          <a:schemeClr val="tx2"/>
        </a:solidFill>
        <a:latin typeface="Arial" panose="020B0604020202020204" pitchFamily="34" charset="0"/>
        <a:ea typeface="돋움" panose="020B0600000101010101" pitchFamily="50" charset="-127"/>
        <a:cs typeface="+mn-cs"/>
      </a:defRPr>
    </a:lvl1pPr>
    <a:lvl2pPr marL="457200" algn="l" rtl="0" eaLnBrk="0" fontAlgn="base" hangingPunct="0">
      <a:spcBef>
        <a:spcPct val="30000"/>
      </a:spcBef>
      <a:spcAft>
        <a:spcPct val="0"/>
      </a:spcAft>
      <a:buClr>
        <a:schemeClr val="accent1"/>
      </a:buClr>
      <a:buSzPct val="80000"/>
      <a:buFont typeface="Wingdings" panose="05000000000000000000" pitchFamily="2" charset="2"/>
      <a:buChar char="l"/>
      <a:defRPr kumimoji="1" sz="2000" kern="1200">
        <a:solidFill>
          <a:schemeClr val="tx2"/>
        </a:solidFill>
        <a:latin typeface="Arial" panose="020B0604020202020204" pitchFamily="34" charset="0"/>
        <a:ea typeface="돋움" panose="020B0600000101010101" pitchFamily="50" charset="-127"/>
        <a:cs typeface="+mn-cs"/>
      </a:defRPr>
    </a:lvl2pPr>
    <a:lvl3pPr marL="914400" algn="l" rtl="0" eaLnBrk="0" fontAlgn="base" hangingPunct="0">
      <a:spcBef>
        <a:spcPct val="30000"/>
      </a:spcBef>
      <a:spcAft>
        <a:spcPct val="0"/>
      </a:spcAft>
      <a:buClr>
        <a:schemeClr val="accent1"/>
      </a:buClr>
      <a:buSzPct val="80000"/>
      <a:buFont typeface="Wingdings" panose="05000000000000000000" pitchFamily="2" charset="2"/>
      <a:buChar char="l"/>
      <a:defRPr kumimoji="1" sz="2000" kern="1200">
        <a:solidFill>
          <a:schemeClr val="tx2"/>
        </a:solidFill>
        <a:latin typeface="Arial" panose="020B0604020202020204" pitchFamily="34" charset="0"/>
        <a:ea typeface="돋움" panose="020B0600000101010101" pitchFamily="50" charset="-127"/>
        <a:cs typeface="+mn-cs"/>
      </a:defRPr>
    </a:lvl3pPr>
    <a:lvl4pPr marL="1371600" algn="l" rtl="0" eaLnBrk="0" fontAlgn="base" hangingPunct="0">
      <a:spcBef>
        <a:spcPct val="30000"/>
      </a:spcBef>
      <a:spcAft>
        <a:spcPct val="0"/>
      </a:spcAft>
      <a:buClr>
        <a:schemeClr val="accent1"/>
      </a:buClr>
      <a:buSzPct val="80000"/>
      <a:buFont typeface="Wingdings" panose="05000000000000000000" pitchFamily="2" charset="2"/>
      <a:buChar char="l"/>
      <a:defRPr kumimoji="1" sz="2000" kern="1200">
        <a:solidFill>
          <a:schemeClr val="tx2"/>
        </a:solidFill>
        <a:latin typeface="Arial" panose="020B0604020202020204" pitchFamily="34" charset="0"/>
        <a:ea typeface="돋움" panose="020B0600000101010101" pitchFamily="50" charset="-127"/>
        <a:cs typeface="+mn-cs"/>
      </a:defRPr>
    </a:lvl4pPr>
    <a:lvl5pPr marL="1828800" algn="l" rtl="0" eaLnBrk="0" fontAlgn="base" hangingPunct="0">
      <a:spcBef>
        <a:spcPct val="30000"/>
      </a:spcBef>
      <a:spcAft>
        <a:spcPct val="0"/>
      </a:spcAft>
      <a:buClr>
        <a:schemeClr val="accent1"/>
      </a:buClr>
      <a:buSzPct val="80000"/>
      <a:buFont typeface="Wingdings" panose="05000000000000000000" pitchFamily="2" charset="2"/>
      <a:buChar char="l"/>
      <a:defRPr kumimoji="1" sz="2000" kern="1200">
        <a:solidFill>
          <a:schemeClr val="tx2"/>
        </a:solidFill>
        <a:latin typeface="Arial" panose="020B0604020202020204" pitchFamily="34" charset="0"/>
        <a:ea typeface="돋움" panose="020B0600000101010101" pitchFamily="50" charset="-127"/>
        <a:cs typeface="+mn-cs"/>
      </a:defRPr>
    </a:lvl5pPr>
    <a:lvl6pPr marL="2286000" algn="l" defTabSz="914400" rtl="0" eaLnBrk="1" latinLnBrk="1" hangingPunct="1">
      <a:defRPr kumimoji="1" sz="2000" kern="1200">
        <a:solidFill>
          <a:schemeClr val="tx2"/>
        </a:solidFill>
        <a:latin typeface="Arial" panose="020B0604020202020204" pitchFamily="34" charset="0"/>
        <a:ea typeface="돋움" panose="020B0600000101010101" pitchFamily="50" charset="-127"/>
        <a:cs typeface="+mn-cs"/>
      </a:defRPr>
    </a:lvl6pPr>
    <a:lvl7pPr marL="2743200" algn="l" defTabSz="914400" rtl="0" eaLnBrk="1" latinLnBrk="1" hangingPunct="1">
      <a:defRPr kumimoji="1" sz="2000" kern="1200">
        <a:solidFill>
          <a:schemeClr val="tx2"/>
        </a:solidFill>
        <a:latin typeface="Arial" panose="020B0604020202020204" pitchFamily="34" charset="0"/>
        <a:ea typeface="돋움" panose="020B0600000101010101" pitchFamily="50" charset="-127"/>
        <a:cs typeface="+mn-cs"/>
      </a:defRPr>
    </a:lvl7pPr>
    <a:lvl8pPr marL="3200400" algn="l" defTabSz="914400" rtl="0" eaLnBrk="1" latinLnBrk="1" hangingPunct="1">
      <a:defRPr kumimoji="1" sz="2000" kern="1200">
        <a:solidFill>
          <a:schemeClr val="tx2"/>
        </a:solidFill>
        <a:latin typeface="Arial" panose="020B0604020202020204" pitchFamily="34" charset="0"/>
        <a:ea typeface="돋움" panose="020B0600000101010101" pitchFamily="50" charset="-127"/>
        <a:cs typeface="+mn-cs"/>
      </a:defRPr>
    </a:lvl8pPr>
    <a:lvl9pPr marL="3657600" algn="l" defTabSz="914400" rtl="0" eaLnBrk="1" latinLnBrk="1" hangingPunct="1">
      <a:defRPr kumimoji="1" sz="2000" kern="1200">
        <a:solidFill>
          <a:schemeClr val="tx2"/>
        </a:solidFill>
        <a:latin typeface="Arial" panose="020B0604020202020204" pitchFamily="34" charset="0"/>
        <a:ea typeface="돋움" panose="020B0600000101010101"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82794"/>
    <a:srgbClr val="8B5F4E"/>
    <a:srgbClr val="E5F5FF"/>
    <a:srgbClr val="CCECFF"/>
    <a:srgbClr val="FFFFFF"/>
    <a:srgbClr val="ECECEC"/>
    <a:srgbClr val="FFFFCC"/>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07" autoAdjust="0"/>
    <p:restoredTop sz="88768" autoAdjust="0"/>
  </p:normalViewPr>
  <p:slideViewPr>
    <p:cSldViewPr>
      <p:cViewPr varScale="1">
        <p:scale>
          <a:sx n="66" d="100"/>
          <a:sy n="66" d="100"/>
        </p:scale>
        <p:origin x="15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0" d="100"/>
          <a:sy n="60" d="100"/>
        </p:scale>
        <p:origin x="-1620" y="19"/>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1" hangingPunct="1">
              <a:spcBef>
                <a:spcPct val="0"/>
              </a:spcBef>
              <a:buClrTx/>
              <a:buSzTx/>
              <a:buFontTx/>
              <a:buNone/>
              <a:defRPr sz="1000" i="1">
                <a:solidFill>
                  <a:schemeClr val="tx1"/>
                </a:solidFill>
              </a:defRPr>
            </a:lvl1pPr>
          </a:lstStyle>
          <a:p>
            <a:endParaRPr lang="en-US" altLang="ko-KR"/>
          </a:p>
        </p:txBody>
      </p:sp>
      <p:sp>
        <p:nvSpPr>
          <p:cNvPr id="3075" name="Rectangle 3"/>
          <p:cNvSpPr>
            <a:spLocks noGrp="1" noChangeArrowheads="1"/>
          </p:cNvSpPr>
          <p:nvPr>
            <p:ph type="dt" sz="quarter" idx="1"/>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1" hangingPunct="1">
              <a:spcBef>
                <a:spcPct val="0"/>
              </a:spcBef>
              <a:buClrTx/>
              <a:buSzTx/>
              <a:buFontTx/>
              <a:buNone/>
              <a:defRPr sz="1000" i="1">
                <a:solidFill>
                  <a:schemeClr val="tx1"/>
                </a:solidFill>
              </a:defRPr>
            </a:lvl1pPr>
          </a:lstStyle>
          <a:p>
            <a:endParaRPr lang="en-US" altLang="ko-KR"/>
          </a:p>
        </p:txBody>
      </p:sp>
      <p:sp>
        <p:nvSpPr>
          <p:cNvPr id="3076" name="Rectangle 4"/>
          <p:cNvSpPr>
            <a:spLocks noGrp="1" noChangeArrowheads="1"/>
          </p:cNvSpPr>
          <p:nvPr>
            <p:ph type="ftr" sz="quarter" idx="2"/>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1" hangingPunct="1">
              <a:spcBef>
                <a:spcPct val="0"/>
              </a:spcBef>
              <a:buClrTx/>
              <a:buSzTx/>
              <a:buFontTx/>
              <a:buNone/>
              <a:defRPr sz="1000" i="1">
                <a:solidFill>
                  <a:schemeClr val="tx1"/>
                </a:solidFill>
              </a:defRPr>
            </a:lvl1pPr>
          </a:lstStyle>
          <a:p>
            <a:endParaRPr lang="en-US" altLang="ko-KR"/>
          </a:p>
        </p:txBody>
      </p:sp>
      <p:sp>
        <p:nvSpPr>
          <p:cNvPr id="3077" name="Rectangle 5"/>
          <p:cNvSpPr>
            <a:spLocks noGrp="1" noChangeArrowheads="1"/>
          </p:cNvSpPr>
          <p:nvPr>
            <p:ph type="sldNum" sz="quarter" idx="3"/>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1" hangingPunct="1">
              <a:spcBef>
                <a:spcPct val="0"/>
              </a:spcBef>
              <a:buClrTx/>
              <a:buSzTx/>
              <a:buFontTx/>
              <a:buNone/>
              <a:defRPr sz="1000" i="1">
                <a:solidFill>
                  <a:schemeClr val="tx1"/>
                </a:solidFill>
              </a:defRPr>
            </a:lvl1pPr>
          </a:lstStyle>
          <a:p>
            <a:fld id="{E8A55C7A-E088-430F-820D-5FD941775BCA}" type="slidenum">
              <a:rPr lang="en-US" altLang="ko-KR"/>
              <a:pPr/>
              <a:t>‹#›</a:t>
            </a:fld>
            <a:endParaRPr lang="en-US" altLang="ko-KR"/>
          </a:p>
        </p:txBody>
      </p:sp>
    </p:spTree>
    <p:extLst>
      <p:ext uri="{BB962C8B-B14F-4D97-AF65-F5344CB8AC3E}">
        <p14:creationId xmlns:p14="http://schemas.microsoft.com/office/powerpoint/2010/main" val="1388231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eaLnBrk="1" hangingPunct="1">
              <a:spcBef>
                <a:spcPct val="0"/>
              </a:spcBef>
              <a:buClrTx/>
              <a:buSzTx/>
              <a:buFontTx/>
              <a:buNone/>
              <a:defRPr sz="1000" i="1">
                <a:solidFill>
                  <a:schemeClr val="tx1"/>
                </a:solidFill>
              </a:defRPr>
            </a:lvl1pPr>
          </a:lstStyle>
          <a:p>
            <a:endParaRPr lang="en-US" altLang="ko-KR"/>
          </a:p>
        </p:txBody>
      </p:sp>
      <p:sp>
        <p:nvSpPr>
          <p:cNvPr id="2051" name="Rectangle 3"/>
          <p:cNvSpPr>
            <a:spLocks noGrp="1" noChangeArrowheads="1"/>
          </p:cNvSpPr>
          <p:nvPr>
            <p:ph type="dt" idx="1"/>
          </p:nvPr>
        </p:nvSpPr>
        <p:spPr bwMode="auto">
          <a:xfrm>
            <a:off x="3886200" y="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eaLnBrk="1" hangingPunct="1">
              <a:spcBef>
                <a:spcPct val="0"/>
              </a:spcBef>
              <a:buClrTx/>
              <a:buSzTx/>
              <a:buFontTx/>
              <a:buNone/>
              <a:defRPr sz="1000" i="1">
                <a:solidFill>
                  <a:schemeClr val="tx1"/>
                </a:solidFill>
              </a:defRPr>
            </a:lvl1pPr>
          </a:lstStyle>
          <a:p>
            <a:endParaRPr lang="en-US" altLang="ko-KR"/>
          </a:p>
        </p:txBody>
      </p:sp>
      <p:sp>
        <p:nvSpPr>
          <p:cNvPr id="2052" name="Rectangle 4"/>
          <p:cNvSpPr>
            <a:spLocks noGrp="1" noRot="1" noChangeAspect="1" noChangeArrowheads="1" noTextEdit="1"/>
          </p:cNvSpPr>
          <p:nvPr>
            <p:ph type="sldImg" idx="2"/>
          </p:nvPr>
        </p:nvSpPr>
        <p:spPr bwMode="auto">
          <a:xfrm>
            <a:off x="1020763" y="730250"/>
            <a:ext cx="4816475" cy="36099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p:cNvSpPr>
            <a:spLocks noGrp="1" noChangeArrowheads="1"/>
          </p:cNvSpPr>
          <p:nvPr>
            <p:ph type="body" sz="quarter" idx="3"/>
          </p:nvPr>
        </p:nvSpPr>
        <p:spPr bwMode="auto">
          <a:xfrm>
            <a:off x="914400" y="4587875"/>
            <a:ext cx="5029200" cy="434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ko-KR" altLang="en-US" smtClean="0"/>
              <a:t>마스터 문자열 유형을 편집하려면 누르십시오</a:t>
            </a:r>
            <a:r>
              <a:rPr lang="en-US" altLang="ko-KR" smtClean="0"/>
              <a:t>.</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p>
        </p:txBody>
      </p:sp>
      <p:sp>
        <p:nvSpPr>
          <p:cNvPr id="2054" name="Rectangle 6"/>
          <p:cNvSpPr>
            <a:spLocks noGrp="1" noChangeArrowheads="1"/>
          </p:cNvSpPr>
          <p:nvPr>
            <p:ph type="ftr" sz="quarter" idx="4"/>
          </p:nvPr>
        </p:nvSpPr>
        <p:spPr bwMode="auto">
          <a:xfrm>
            <a:off x="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eaLnBrk="1" hangingPunct="1">
              <a:spcBef>
                <a:spcPct val="0"/>
              </a:spcBef>
              <a:buClrTx/>
              <a:buSzTx/>
              <a:buFontTx/>
              <a:buNone/>
              <a:defRPr sz="1000" i="1">
                <a:solidFill>
                  <a:schemeClr val="tx1"/>
                </a:solidFill>
              </a:defRPr>
            </a:lvl1pPr>
          </a:lstStyle>
          <a:p>
            <a:endParaRPr lang="en-US" altLang="ko-KR"/>
          </a:p>
        </p:txBody>
      </p:sp>
      <p:sp>
        <p:nvSpPr>
          <p:cNvPr id="2055" name="Rectangle 7"/>
          <p:cNvSpPr>
            <a:spLocks noGrp="1" noChangeArrowheads="1"/>
          </p:cNvSpPr>
          <p:nvPr>
            <p:ph type="sldNum" sz="quarter" idx="5"/>
          </p:nvPr>
        </p:nvSpPr>
        <p:spPr bwMode="auto">
          <a:xfrm>
            <a:off x="3886200" y="9175750"/>
            <a:ext cx="297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eaLnBrk="1" hangingPunct="1">
              <a:spcBef>
                <a:spcPct val="0"/>
              </a:spcBef>
              <a:buClrTx/>
              <a:buSzTx/>
              <a:buFontTx/>
              <a:buNone/>
              <a:defRPr sz="1000" i="1">
                <a:solidFill>
                  <a:schemeClr val="tx1"/>
                </a:solidFill>
              </a:defRPr>
            </a:lvl1pPr>
          </a:lstStyle>
          <a:p>
            <a:fld id="{6ED9A1E6-95A3-4606-88B3-014948E947B3}" type="slidenum">
              <a:rPr lang="en-US" altLang="ko-KR"/>
              <a:pPr/>
              <a:t>‹#›</a:t>
            </a:fld>
            <a:endParaRPr lang="en-US" altLang="ko-KR"/>
          </a:p>
        </p:txBody>
      </p:sp>
    </p:spTree>
    <p:extLst>
      <p:ext uri="{BB962C8B-B14F-4D97-AF65-F5344CB8AC3E}">
        <p14:creationId xmlns:p14="http://schemas.microsoft.com/office/powerpoint/2010/main" val="2770775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돋움" panose="020B0600000101010101"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C88BA-407E-46CF-BD9F-3F0909384FEF}" type="slidenum">
              <a:rPr lang="en-US" altLang="ko-KR"/>
              <a:pPr/>
              <a:t>8</a:t>
            </a:fld>
            <a:endParaRPr lang="en-US" altLang="ko-KR"/>
          </a:p>
        </p:txBody>
      </p:sp>
      <p:sp>
        <p:nvSpPr>
          <p:cNvPr id="310274" name="Rectangle 2"/>
          <p:cNvSpPr>
            <a:spLocks noGrp="1" noRot="1" noChangeAspect="1" noChangeArrowheads="1" noTextEdit="1"/>
          </p:cNvSpPr>
          <p:nvPr>
            <p:ph type="sldImg"/>
          </p:nvPr>
        </p:nvSpPr>
        <p:spPr>
          <a:xfrm>
            <a:off x="1022350" y="730250"/>
            <a:ext cx="4813300" cy="3609975"/>
          </a:xfrm>
          <a:ln/>
        </p:spPr>
      </p:sp>
      <p:sp>
        <p:nvSpPr>
          <p:cNvPr id="310275" name="Rectangle 3"/>
          <p:cNvSpPr>
            <a:spLocks noGrp="1" noChangeArrowheads="1"/>
          </p:cNvSpPr>
          <p:nvPr>
            <p:ph type="body" idx="1"/>
          </p:nvPr>
        </p:nvSpPr>
        <p:spPr/>
        <p:txBody>
          <a:bodyPr/>
          <a:lstStyle/>
          <a:p>
            <a:pPr>
              <a:buFontTx/>
              <a:buChar char="•"/>
            </a:pPr>
            <a:r>
              <a:rPr lang="en-US" altLang="ko-KR"/>
              <a:t>SGA_MAX_SIZE specifies the maximum size of the SGA for the lifetime of the instance.</a:t>
            </a:r>
          </a:p>
          <a:p>
            <a:pPr>
              <a:buFontTx/>
              <a:buChar char="•"/>
            </a:pPr>
            <a:r>
              <a:rPr lang="en-US" altLang="ko-KR"/>
              <a:t>SGA_TARGET specifies the total size of all SGA components. If SGA_TARGET is specified, then the following memory pools are automatically sized: Buffer cache (DB_CACHE_SIZE), Shared pool (SHARED_POOL_SIZE), Large pool (LARGE_POOL_SIZE), Java pool (JAVA_POOL_SIZE), Streams pool (STREAMS_POOL_SIZE)</a:t>
            </a:r>
          </a:p>
          <a:p>
            <a:pPr>
              <a:buFontTx/>
              <a:buChar char="•"/>
            </a:pPr>
            <a:r>
              <a:rPr lang="en-US" altLang="ko-KR"/>
              <a:t>MEMORY_TARGET specifies the Oracle system-wide usable memory. The database tunes memory to the MEMORY_TARGET value, reducing or enlarging the SGA and PGA as needed.</a:t>
            </a:r>
          </a:p>
          <a:p>
            <a:pPr>
              <a:buFontTx/>
              <a:buChar char="•"/>
            </a:pPr>
            <a:r>
              <a:rPr lang="en-US" altLang="ko-KR"/>
              <a:t>MEMORY_MAX_TARGET specifies the maximum value to which a DBA can set the MEMORY_TARGET initialization parameter.</a:t>
            </a:r>
          </a:p>
          <a:p>
            <a:endParaRPr lang="en-US" altLang="ko-KR"/>
          </a:p>
          <a:p>
            <a:pPr>
              <a:buFontTx/>
              <a:buChar char="•"/>
            </a:pPr>
            <a:endParaRPr lang="en-US" altLang="ko-KR"/>
          </a:p>
        </p:txBody>
      </p:sp>
    </p:spTree>
    <p:extLst>
      <p:ext uri="{BB962C8B-B14F-4D97-AF65-F5344CB8AC3E}">
        <p14:creationId xmlns:p14="http://schemas.microsoft.com/office/powerpoint/2010/main" val="346006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F99728-6927-4FA4-AA02-D800DF9F919D}" type="slidenum">
              <a:rPr lang="en-US" altLang="ko-KR"/>
              <a:pPr/>
              <a:t>25</a:t>
            </a:fld>
            <a:endParaRPr lang="en-US" altLang="ko-KR"/>
          </a:p>
        </p:txBody>
      </p:sp>
      <p:sp>
        <p:nvSpPr>
          <p:cNvPr id="336898" name="Rectangle 2"/>
          <p:cNvSpPr>
            <a:spLocks noGrp="1" noRot="1" noChangeAspect="1" noChangeArrowheads="1" noTextEdit="1"/>
          </p:cNvSpPr>
          <p:nvPr>
            <p:ph type="sldImg"/>
          </p:nvPr>
        </p:nvSpPr>
        <p:spPr>
          <a:xfrm>
            <a:off x="1022350" y="730250"/>
            <a:ext cx="4813300" cy="3609975"/>
          </a:xfrm>
          <a:ln/>
        </p:spPr>
      </p:sp>
      <p:sp>
        <p:nvSpPr>
          <p:cNvPr id="336899" name="Rectangle 3"/>
          <p:cNvSpPr>
            <a:spLocks noGrp="1" noChangeArrowheads="1"/>
          </p:cNvSpPr>
          <p:nvPr>
            <p:ph type="body" idx="1"/>
          </p:nvPr>
        </p:nvSpPr>
        <p:spPr/>
        <p:txBody>
          <a:bodyPr/>
          <a:lstStyle/>
          <a:p>
            <a:r>
              <a:rPr lang="en-US" altLang="ko-KR" b="1">
                <a:solidFill>
                  <a:schemeClr val="tx2"/>
                </a:solidFill>
              </a:rPr>
              <a:t>Log Switches</a:t>
            </a:r>
            <a:endParaRPr lang="en-US" altLang="ko-KR">
              <a:solidFill>
                <a:schemeClr val="tx2"/>
              </a:solidFill>
            </a:endParaRPr>
          </a:p>
          <a:p>
            <a:r>
              <a:rPr lang="en-US" altLang="ko-KR">
                <a:solidFill>
                  <a:schemeClr val="tx2"/>
                </a:solidFill>
              </a:rPr>
              <a:t>    - At a log switch, the current redo log group is assigned a log sequence number</a:t>
            </a:r>
          </a:p>
          <a:p>
            <a:r>
              <a:rPr lang="en-US" altLang="ko-KR">
                <a:solidFill>
                  <a:schemeClr val="tx2"/>
                </a:solidFill>
              </a:rPr>
              <a:t>    - LGWR stop writing to one redo log group and begigs writing to another</a:t>
            </a:r>
          </a:p>
          <a:p>
            <a:r>
              <a:rPr lang="en-US" altLang="ko-KR">
                <a:solidFill>
                  <a:schemeClr val="tx2"/>
                </a:solidFill>
              </a:rPr>
              <a:t>    - Log switch occurs when LGWR has filled on log file group</a:t>
            </a:r>
          </a:p>
          <a:p>
            <a:r>
              <a:rPr lang="en-US" altLang="ko-KR">
                <a:solidFill>
                  <a:schemeClr val="tx2"/>
                </a:solidFill>
              </a:rPr>
              <a:t>    - DBA can force a log switch</a:t>
            </a:r>
          </a:p>
          <a:p>
            <a:r>
              <a:rPr lang="en-US" altLang="ko-KR">
                <a:solidFill>
                  <a:schemeClr val="tx2"/>
                </a:solidFill>
              </a:rPr>
              <a:t>      SQL&gt; ALTER SYSTEM SWITCH LOGFILE;</a:t>
            </a:r>
          </a:p>
          <a:p>
            <a:r>
              <a:rPr lang="en-US" altLang="ko-KR">
                <a:solidFill>
                  <a:schemeClr val="tx2"/>
                </a:solidFill>
              </a:rPr>
              <a:t>    - A checkpoint automatically occurs at a log switch</a:t>
            </a:r>
          </a:p>
          <a:p>
            <a:r>
              <a:rPr lang="en-US" altLang="ko-KR">
                <a:solidFill>
                  <a:schemeClr val="tx2"/>
                </a:solidFill>
              </a:rPr>
              <a:t>    - DBA should switch log before backup</a:t>
            </a:r>
          </a:p>
          <a:p>
            <a:endParaRPr lang="en-US" altLang="ko-KR"/>
          </a:p>
        </p:txBody>
      </p:sp>
    </p:spTree>
    <p:extLst>
      <p:ext uri="{BB962C8B-B14F-4D97-AF65-F5344CB8AC3E}">
        <p14:creationId xmlns:p14="http://schemas.microsoft.com/office/powerpoint/2010/main" val="415633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3BE07-8F06-48C6-A30B-FDFA93D503FE}" type="slidenum">
              <a:rPr lang="en-US" altLang="ko-KR"/>
              <a:pPr/>
              <a:t>26</a:t>
            </a:fld>
            <a:endParaRPr lang="en-US" altLang="ko-KR"/>
          </a:p>
        </p:txBody>
      </p:sp>
      <p:sp>
        <p:nvSpPr>
          <p:cNvPr id="343042" name="Rectangle 2"/>
          <p:cNvSpPr>
            <a:spLocks noGrp="1" noRot="1" noChangeAspect="1" noChangeArrowheads="1" noTextEdit="1"/>
          </p:cNvSpPr>
          <p:nvPr>
            <p:ph type="sldImg"/>
          </p:nvPr>
        </p:nvSpPr>
        <p:spPr>
          <a:xfrm>
            <a:off x="1022350" y="730250"/>
            <a:ext cx="4813300" cy="3609975"/>
          </a:xfrm>
          <a:ln/>
        </p:spPr>
      </p:sp>
      <p:sp>
        <p:nvSpPr>
          <p:cNvPr id="343043" name="Rectangle 3"/>
          <p:cNvSpPr>
            <a:spLocks noGrp="1" noChangeArrowheads="1"/>
          </p:cNvSpPr>
          <p:nvPr>
            <p:ph type="body" idx="1"/>
          </p:nvPr>
        </p:nvSpPr>
        <p:spPr/>
        <p:txBody>
          <a:bodyPr/>
          <a:lstStyle/>
          <a:p>
            <a:r>
              <a:rPr lang="en-US" altLang="ko-KR"/>
              <a:t>Parse</a:t>
            </a:r>
          </a:p>
          <a:p>
            <a:r>
              <a:rPr lang="en-US" altLang="ko-KR"/>
              <a:t>  </a:t>
            </a:r>
            <a:r>
              <a:rPr lang="ko-KR" altLang="en-US"/>
              <a:t>동일문장을 재사용하지만</a:t>
            </a:r>
            <a:r>
              <a:rPr lang="en-US" altLang="ko-KR"/>
              <a:t>, </a:t>
            </a:r>
            <a:r>
              <a:rPr lang="ko-KR" altLang="en-US"/>
              <a:t>권한은 매번 검증한다</a:t>
            </a:r>
            <a:r>
              <a:rPr lang="en-US" altLang="ko-KR"/>
              <a:t>.</a:t>
            </a:r>
          </a:p>
          <a:p>
            <a:r>
              <a:rPr lang="en-US" altLang="ko-KR"/>
              <a:t>  data conversion, data error(pk </a:t>
            </a:r>
            <a:r>
              <a:rPr lang="ko-KR" altLang="en-US"/>
              <a:t>위반등</a:t>
            </a:r>
            <a:r>
              <a:rPr lang="en-US" altLang="ko-KR"/>
              <a:t>), deadlock </a:t>
            </a:r>
            <a:r>
              <a:rPr lang="ko-KR" altLang="en-US"/>
              <a:t>등은 실행과정에서 확인한다</a:t>
            </a:r>
            <a:r>
              <a:rPr lang="en-US" altLang="ko-KR"/>
              <a:t>.</a:t>
            </a:r>
          </a:p>
          <a:p>
            <a:endParaRPr lang="en-US" altLang="ko-KR"/>
          </a:p>
        </p:txBody>
      </p:sp>
    </p:spTree>
    <p:extLst>
      <p:ext uri="{BB962C8B-B14F-4D97-AF65-F5344CB8AC3E}">
        <p14:creationId xmlns:p14="http://schemas.microsoft.com/office/powerpoint/2010/main" val="330609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6788E-4BD3-4A76-AA67-526924076B11}" type="slidenum">
              <a:rPr lang="en-US" altLang="ko-KR"/>
              <a:pPr/>
              <a:t>27</a:t>
            </a:fld>
            <a:endParaRPr lang="en-US" altLang="ko-KR"/>
          </a:p>
        </p:txBody>
      </p:sp>
      <p:sp>
        <p:nvSpPr>
          <p:cNvPr id="347138" name="Rectangle 2"/>
          <p:cNvSpPr>
            <a:spLocks noGrp="1" noRot="1" noChangeAspect="1" noChangeArrowheads="1" noTextEdit="1"/>
          </p:cNvSpPr>
          <p:nvPr>
            <p:ph type="sldImg"/>
          </p:nvPr>
        </p:nvSpPr>
        <p:spPr>
          <a:xfrm>
            <a:off x="1022350" y="730250"/>
            <a:ext cx="4813300" cy="3609975"/>
          </a:xfrm>
          <a:ln/>
        </p:spPr>
      </p:sp>
      <p:sp>
        <p:nvSpPr>
          <p:cNvPr id="347139" name="Rectangle 3"/>
          <p:cNvSpPr>
            <a:spLocks noGrp="1" noChangeArrowheads="1"/>
          </p:cNvSpPr>
          <p:nvPr>
            <p:ph type="body" idx="1"/>
          </p:nvPr>
        </p:nvSpPr>
        <p:spPr/>
        <p:txBody>
          <a:bodyPr/>
          <a:lstStyle/>
          <a:p>
            <a:r>
              <a:rPr lang="en-US" altLang="ko-KR"/>
              <a:t>DML </a:t>
            </a:r>
            <a:r>
              <a:rPr lang="ko-KR" altLang="en-US"/>
              <a:t>과정이 완료되어도 해당 기록을 </a:t>
            </a:r>
            <a:r>
              <a:rPr lang="en-US" altLang="ko-KR"/>
              <a:t>memory structure</a:t>
            </a:r>
            <a:r>
              <a:rPr lang="ko-KR" altLang="en-US"/>
              <a:t>에만 하기 때문에 즉 디스크에 바로 쓰지 않기 때문에 해당 데이터를 잃어버릴 수 있다</a:t>
            </a:r>
            <a:r>
              <a:rPr lang="en-US" altLang="ko-KR"/>
              <a:t>.</a:t>
            </a:r>
          </a:p>
          <a:p>
            <a:endParaRPr lang="en-US" altLang="ko-KR"/>
          </a:p>
        </p:txBody>
      </p:sp>
    </p:spTree>
    <p:extLst>
      <p:ext uri="{BB962C8B-B14F-4D97-AF65-F5344CB8AC3E}">
        <p14:creationId xmlns:p14="http://schemas.microsoft.com/office/powerpoint/2010/main" val="2460712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93EBC4-960D-433A-B000-870C40117267}" type="slidenum">
              <a:rPr lang="en-US" altLang="ko-KR"/>
              <a:pPr/>
              <a:t>28</a:t>
            </a:fld>
            <a:endParaRPr lang="en-US" altLang="ko-KR"/>
          </a:p>
        </p:txBody>
      </p:sp>
      <p:sp>
        <p:nvSpPr>
          <p:cNvPr id="345090" name="Rectangle 2"/>
          <p:cNvSpPr>
            <a:spLocks noGrp="1" noRot="1" noChangeAspect="1" noChangeArrowheads="1" noTextEdit="1"/>
          </p:cNvSpPr>
          <p:nvPr>
            <p:ph type="sldImg"/>
          </p:nvPr>
        </p:nvSpPr>
        <p:spPr>
          <a:xfrm>
            <a:off x="1022350" y="730250"/>
            <a:ext cx="4813300" cy="3609975"/>
          </a:xfrm>
          <a:ln/>
        </p:spPr>
      </p:sp>
      <p:sp>
        <p:nvSpPr>
          <p:cNvPr id="345091"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201374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46B2E0-EEF4-42C6-AAFF-9056B62FE1C4}" type="slidenum">
              <a:rPr lang="en-US" altLang="ko-KR"/>
              <a:pPr/>
              <a:t>29</a:t>
            </a:fld>
            <a:endParaRPr lang="en-US" altLang="ko-KR"/>
          </a:p>
        </p:txBody>
      </p:sp>
      <p:sp>
        <p:nvSpPr>
          <p:cNvPr id="359426" name="Rectangle 2"/>
          <p:cNvSpPr>
            <a:spLocks noGrp="1" noRot="1" noChangeAspect="1" noChangeArrowheads="1" noTextEdit="1"/>
          </p:cNvSpPr>
          <p:nvPr>
            <p:ph type="sldImg"/>
          </p:nvPr>
        </p:nvSpPr>
        <p:spPr>
          <a:xfrm>
            <a:off x="1022350" y="730250"/>
            <a:ext cx="4813300" cy="3609975"/>
          </a:xfrm>
          <a:ln/>
        </p:spPr>
      </p:sp>
      <p:sp>
        <p:nvSpPr>
          <p:cNvPr id="359427" name="Rectangle 3"/>
          <p:cNvSpPr>
            <a:spLocks noGrp="1" noChangeArrowheads="1"/>
          </p:cNvSpPr>
          <p:nvPr>
            <p:ph type="body" idx="1"/>
          </p:nvPr>
        </p:nvSpPr>
        <p:spPr/>
        <p:txBody>
          <a:bodyPr/>
          <a:lstStyle/>
          <a:p>
            <a:r>
              <a:rPr lang="en-US" altLang="ko-KR" b="1"/>
              <a:t>Process View Description (</a:t>
            </a:r>
            <a:r>
              <a:rPr lang="en-US" altLang="en-US" b="1"/>
              <a:t>Oracle® Database</a:t>
            </a:r>
            <a:r>
              <a:rPr lang="en-US" altLang="ko-KR" b="1"/>
              <a:t> </a:t>
            </a:r>
            <a:r>
              <a:rPr lang="en-US" altLang="en-US"/>
              <a:t>Administrator's Guide</a:t>
            </a:r>
            <a:r>
              <a:rPr lang="en-US" altLang="ko-KR"/>
              <a:t> </a:t>
            </a:r>
            <a:r>
              <a:rPr lang="en-US" altLang="en-US"/>
              <a:t>11</a:t>
            </a:r>
            <a:r>
              <a:rPr lang="en-US" altLang="en-US" i="1"/>
              <a:t>g </a:t>
            </a:r>
            <a:r>
              <a:rPr lang="en-US" altLang="en-US"/>
              <a:t>Release 1 (11.1)</a:t>
            </a:r>
            <a:r>
              <a:rPr lang="en-US" altLang="ko-KR"/>
              <a:t> </a:t>
            </a:r>
            <a:r>
              <a:rPr lang="en-US" altLang="en-US" b="1"/>
              <a:t>B28310-01</a:t>
            </a:r>
            <a:r>
              <a:rPr lang="en-US" altLang="ko-KR" b="1"/>
              <a:t> p.136)</a:t>
            </a:r>
          </a:p>
          <a:p>
            <a:pPr>
              <a:buSzPct val="80000"/>
              <a:buFont typeface="Wingdings" panose="05000000000000000000" pitchFamily="2" charset="2"/>
              <a:buChar char="§"/>
            </a:pPr>
            <a:r>
              <a:rPr lang="en-US" altLang="ko-KR"/>
              <a:t>V$PROCESS : Contains information about the currently active processes</a:t>
            </a:r>
          </a:p>
          <a:p>
            <a:pPr>
              <a:buSzPct val="80000"/>
              <a:buFont typeface="Wingdings" panose="05000000000000000000" pitchFamily="2" charset="2"/>
              <a:buChar char="§"/>
            </a:pPr>
            <a:r>
              <a:rPr lang="en-US" altLang="ko-KR"/>
              <a:t>V$SESSION : Lists session information for each current session</a:t>
            </a:r>
          </a:p>
          <a:p>
            <a:pPr>
              <a:buSzPct val="80000"/>
              <a:buFont typeface="Wingdings" panose="05000000000000000000" pitchFamily="2" charset="2"/>
              <a:buChar char="§"/>
            </a:pPr>
            <a:r>
              <a:rPr lang="en-US" altLang="ko-KR"/>
              <a:t>V$SESS_IO : Contains I/O statistics for each user session</a:t>
            </a:r>
          </a:p>
          <a:p>
            <a:pPr>
              <a:buSzPct val="80000"/>
              <a:buFont typeface="Wingdings" panose="05000000000000000000" pitchFamily="2" charset="2"/>
              <a:buChar char="§"/>
            </a:pPr>
            <a:r>
              <a:rPr lang="en-US" altLang="ko-KR"/>
              <a:t>V$SESSION_LONGOPS : Displays the status of various operations that run for longer than 6 seconds (in absolute time). These operations currently include many backup and recovery functions, statistics gathering, and query execution. More operations are added for every Oracle Database release.</a:t>
            </a:r>
          </a:p>
          <a:p>
            <a:pPr>
              <a:buSzPct val="80000"/>
              <a:buFont typeface="Wingdings" panose="05000000000000000000" pitchFamily="2" charset="2"/>
              <a:buChar char="§"/>
            </a:pPr>
            <a:r>
              <a:rPr lang="en-US" altLang="ko-KR"/>
              <a:t>V$SESSION_WAIT : Displays the current or last wait for each session</a:t>
            </a:r>
          </a:p>
          <a:p>
            <a:pPr>
              <a:buSzPct val="80000"/>
              <a:buFont typeface="Wingdings" panose="05000000000000000000" pitchFamily="2" charset="2"/>
              <a:buChar char="§"/>
            </a:pPr>
            <a:r>
              <a:rPr lang="en-US" altLang="ko-KR"/>
              <a:t>V$SESSION_WAIT_HISTORY : Lists the last ten wait events for each active session</a:t>
            </a:r>
          </a:p>
          <a:p>
            <a:pPr>
              <a:buSzPct val="80000"/>
              <a:buFont typeface="Wingdings" panose="05000000000000000000" pitchFamily="2" charset="2"/>
              <a:buChar char="§"/>
            </a:pPr>
            <a:r>
              <a:rPr lang="en-US" altLang="ko-KR"/>
              <a:t>V$WAIT_CHAINS : Displays information about blocked sessions</a:t>
            </a:r>
          </a:p>
          <a:p>
            <a:pPr>
              <a:buSzPct val="80000"/>
              <a:buFont typeface="Wingdings" panose="05000000000000000000" pitchFamily="2" charset="2"/>
              <a:buChar char="§"/>
            </a:pPr>
            <a:r>
              <a:rPr lang="en-US" altLang="ko-KR"/>
              <a:t>V$SYSSTAT : Contains session statistics</a:t>
            </a:r>
          </a:p>
          <a:p>
            <a:pPr>
              <a:buSzPct val="80000"/>
              <a:buFont typeface="Wingdings" panose="05000000000000000000" pitchFamily="2" charset="2"/>
              <a:buChar char="§"/>
            </a:pPr>
            <a:r>
              <a:rPr lang="en-US" altLang="ko-KR"/>
              <a:t>V$RESOURCE_LIMIT : Provides information about current and maximum global resource utilization for some system resources</a:t>
            </a:r>
          </a:p>
          <a:p>
            <a:pPr>
              <a:buSzPct val="80000"/>
              <a:buFont typeface="Wingdings" panose="05000000000000000000" pitchFamily="2" charset="2"/>
              <a:buChar char="§"/>
            </a:pPr>
            <a:r>
              <a:rPr lang="en-US" altLang="ko-KR"/>
              <a:t>V$SQLAREA : Contains statistics about shared SQL areas. Contains one row for each SQL string. Provides statistics about SQL statements that are in memory, parsed, and ready for execution</a:t>
            </a:r>
          </a:p>
          <a:p>
            <a:pPr>
              <a:buSzPct val="80000"/>
              <a:buFont typeface="Wingdings" panose="05000000000000000000" pitchFamily="2" charset="2"/>
              <a:buChar char="§"/>
            </a:pPr>
            <a:endParaRPr lang="en-US" altLang="ko-KR"/>
          </a:p>
          <a:p>
            <a:r>
              <a:rPr lang="en-US" altLang="ko-KR" b="1"/>
              <a:t>Memory View Description (p.157-158)</a:t>
            </a:r>
          </a:p>
          <a:p>
            <a:pPr>
              <a:buSzPct val="80000"/>
              <a:buFont typeface="Wingdings" panose="05000000000000000000" pitchFamily="2" charset="2"/>
              <a:buChar char="§"/>
            </a:pPr>
            <a:r>
              <a:rPr lang="en-US" altLang="ko-KR"/>
              <a:t>V$SGA Displays summary information about the system global area (SGA).</a:t>
            </a:r>
          </a:p>
          <a:p>
            <a:pPr>
              <a:buSzPct val="80000"/>
              <a:buFont typeface="Wingdings" panose="05000000000000000000" pitchFamily="2" charset="2"/>
              <a:buChar char="§"/>
            </a:pPr>
            <a:r>
              <a:rPr lang="en-US" altLang="ko-KR"/>
              <a:t>V$SGAINFO Displays size information about the SGA, including the sizes of different SGA components, the granule size, and free memory.</a:t>
            </a:r>
          </a:p>
          <a:p>
            <a:pPr>
              <a:buSzPct val="80000"/>
              <a:buFont typeface="Wingdings" panose="05000000000000000000" pitchFamily="2" charset="2"/>
              <a:buChar char="§"/>
            </a:pPr>
            <a:r>
              <a:rPr lang="en-US" altLang="ko-KR"/>
              <a:t>V$SGASTAT Displays detailed information about how memory is allocated within the shared pool, large pool, Java pool, and Streams pool.</a:t>
            </a:r>
          </a:p>
          <a:p>
            <a:pPr>
              <a:buSzPct val="80000"/>
              <a:buFont typeface="Wingdings" panose="05000000000000000000" pitchFamily="2" charset="2"/>
              <a:buChar char="§"/>
            </a:pPr>
            <a:r>
              <a:rPr lang="en-US" altLang="ko-KR"/>
              <a:t>V$PGASTAT Displays PGA memory usage statistics as well as statistics about the automatic PGA memory manager when it is enabled (that is, when PGA_AGGREGATE_TARGET is set). Cumulative values in V$PGASTAT are accumulated since instance startup.</a:t>
            </a:r>
          </a:p>
          <a:p>
            <a:pPr>
              <a:buSzPct val="80000"/>
              <a:buFont typeface="Wingdings" panose="05000000000000000000" pitchFamily="2" charset="2"/>
              <a:buChar char="§"/>
            </a:pPr>
            <a:r>
              <a:rPr lang="en-US" altLang="ko-KR"/>
              <a:t>V$MEMORY_DYNAMIC_COMPONENTS Displays information on the current size of all automatically tuned and static memory components, with the last operation (for example, grow or shrink) that occurred on each.</a:t>
            </a:r>
          </a:p>
          <a:p>
            <a:pPr>
              <a:buSzPct val="80000"/>
              <a:buFont typeface="Wingdings" panose="05000000000000000000" pitchFamily="2" charset="2"/>
              <a:buChar char="§"/>
            </a:pPr>
            <a:r>
              <a:rPr lang="en-US" altLang="ko-KR"/>
              <a:t>V$SGA_DYNAMIC_COMPONENTS Displays the current sizes of all SGA components, and the last operation for each component.</a:t>
            </a:r>
          </a:p>
          <a:p>
            <a:pPr>
              <a:buSzPct val="80000"/>
              <a:buFont typeface="Wingdings" panose="05000000000000000000" pitchFamily="2" charset="2"/>
              <a:buChar char="§"/>
            </a:pPr>
            <a:r>
              <a:rPr lang="en-US" altLang="ko-KR"/>
              <a:t>V$SGA_DYNAMIC_FREE_MEMORY Displays information about the amount of SGA memory available for future dynamic SGA resize operations.</a:t>
            </a:r>
          </a:p>
          <a:p>
            <a:pPr>
              <a:buSzPct val="80000"/>
              <a:buFont typeface="Wingdings" panose="05000000000000000000" pitchFamily="2" charset="2"/>
              <a:buChar char="§"/>
            </a:pPr>
            <a:r>
              <a:rPr lang="en-US" altLang="ko-KR"/>
              <a:t>V$MEMORY_CURRENT_RESIZE_OPS Displays information about resize operations that are currently in progress. A resize operation is an enlargement or reduction of the SGA, the instance PGA, or a dynamic SGA component.</a:t>
            </a:r>
          </a:p>
          <a:p>
            <a:pPr>
              <a:buSzPct val="80000"/>
              <a:buFont typeface="Wingdings" panose="05000000000000000000" pitchFamily="2" charset="2"/>
              <a:buChar char="§"/>
            </a:pPr>
            <a:r>
              <a:rPr lang="en-US" altLang="ko-KR"/>
              <a:t>V$SGA_CURRENT_RESIZE_OPS Displays information about dynamic SGA component resize operations that are currently in progress.</a:t>
            </a:r>
          </a:p>
          <a:p>
            <a:pPr>
              <a:buSzPct val="80000"/>
              <a:buFont typeface="Wingdings" panose="05000000000000000000" pitchFamily="2" charset="2"/>
              <a:buChar char="§"/>
            </a:pPr>
            <a:r>
              <a:rPr lang="en-US" altLang="ko-KR"/>
              <a:t>V$MEMORY_RESIZE_OPS Displays information about the last 800 completed memory component resize operations, including automatic grow and shrink operations for SGA_TARGET and PGA_AGGREGATE_TARGET.</a:t>
            </a:r>
          </a:p>
          <a:p>
            <a:pPr>
              <a:buSzPct val="80000"/>
              <a:buFont typeface="Wingdings" panose="05000000000000000000" pitchFamily="2" charset="2"/>
              <a:buChar char="§"/>
            </a:pPr>
            <a:r>
              <a:rPr lang="en-US" altLang="ko-KR"/>
              <a:t>V$SGA_RESIZE_OPS Displays information about the last 800 completed SGA component resize operations.</a:t>
            </a:r>
          </a:p>
          <a:p>
            <a:pPr>
              <a:buSzPct val="80000"/>
              <a:buFont typeface="Wingdings" panose="05000000000000000000" pitchFamily="2" charset="2"/>
              <a:buChar char="§"/>
            </a:pPr>
            <a:r>
              <a:rPr lang="en-US" altLang="ko-KR"/>
              <a:t>V$MEMORY_TARGET_ADVICE Displays information that helps you tune MEMORY_TARGET if you enabled automatic memory management.</a:t>
            </a:r>
          </a:p>
          <a:p>
            <a:pPr>
              <a:buSzPct val="80000"/>
              <a:buFont typeface="Wingdings" panose="05000000000000000000" pitchFamily="2" charset="2"/>
              <a:buChar char="§"/>
            </a:pPr>
            <a:r>
              <a:rPr lang="en-US" altLang="ko-KR"/>
              <a:t>V$SGA_TARGET_ADVICE Displays information that helps you tune SGA_TARGET.</a:t>
            </a:r>
          </a:p>
          <a:p>
            <a:pPr>
              <a:buSzPct val="80000"/>
              <a:buFont typeface="Wingdings" panose="05000000000000000000" pitchFamily="2" charset="2"/>
              <a:buChar char="§"/>
            </a:pPr>
            <a:r>
              <a:rPr lang="en-US" altLang="ko-KR"/>
              <a:t>V$PGA_TARGET_ADVICE Displays information that helps you tune PGA_AGGREGATE_TARGET.</a:t>
            </a:r>
          </a:p>
        </p:txBody>
      </p:sp>
    </p:spTree>
    <p:extLst>
      <p:ext uri="{BB962C8B-B14F-4D97-AF65-F5344CB8AC3E}">
        <p14:creationId xmlns:p14="http://schemas.microsoft.com/office/powerpoint/2010/main" val="1504102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A17960-790D-4E66-AE01-DD95B132923E}" type="slidenum">
              <a:rPr lang="en-US" altLang="ko-KR"/>
              <a:pPr/>
              <a:t>32</a:t>
            </a:fld>
            <a:endParaRPr lang="en-US" altLang="ko-KR"/>
          </a:p>
        </p:txBody>
      </p:sp>
      <p:sp>
        <p:nvSpPr>
          <p:cNvPr id="361474" name="Rectangle 2"/>
          <p:cNvSpPr>
            <a:spLocks noGrp="1" noRot="1" noChangeAspect="1" noChangeArrowheads="1" noTextEdit="1"/>
          </p:cNvSpPr>
          <p:nvPr>
            <p:ph type="sldImg"/>
          </p:nvPr>
        </p:nvSpPr>
        <p:spPr>
          <a:xfrm>
            <a:off x="-46038" y="-69850"/>
            <a:ext cx="6950076" cy="5211763"/>
          </a:xfrm>
          <a:ln cap="flat"/>
        </p:spPr>
      </p:sp>
      <p:sp>
        <p:nvSpPr>
          <p:cNvPr id="361475" name="Rectangle 3"/>
          <p:cNvSpPr>
            <a:spLocks noGrp="1" noChangeArrowheads="1"/>
          </p:cNvSpPr>
          <p:nvPr>
            <p:ph type="body" idx="1"/>
          </p:nvPr>
        </p:nvSpPr>
        <p:spPr>
          <a:ln/>
        </p:spPr>
        <p:txBody>
          <a:bodyPr/>
          <a:lstStyle/>
          <a:p>
            <a:endParaRPr lang="ko-KR" altLang="ko-KR"/>
          </a:p>
        </p:txBody>
      </p:sp>
    </p:spTree>
    <p:extLst>
      <p:ext uri="{BB962C8B-B14F-4D97-AF65-F5344CB8AC3E}">
        <p14:creationId xmlns:p14="http://schemas.microsoft.com/office/powerpoint/2010/main" val="2945288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F3AEC4-9DE2-42F7-82D1-E21A61C5C247}" type="slidenum">
              <a:rPr lang="en-US" altLang="ko-KR"/>
              <a:pPr/>
              <a:t>34</a:t>
            </a:fld>
            <a:endParaRPr lang="en-US" altLang="ko-KR"/>
          </a:p>
        </p:txBody>
      </p:sp>
      <p:sp>
        <p:nvSpPr>
          <p:cNvPr id="366594" name="Rectangle 2"/>
          <p:cNvSpPr>
            <a:spLocks noGrp="1" noRot="1" noChangeAspect="1" noChangeArrowheads="1" noTextEdit="1"/>
          </p:cNvSpPr>
          <p:nvPr>
            <p:ph type="sldImg"/>
          </p:nvPr>
        </p:nvSpPr>
        <p:spPr>
          <a:xfrm>
            <a:off x="1022350" y="730250"/>
            <a:ext cx="4813300" cy="3609975"/>
          </a:xfrm>
          <a:ln/>
        </p:spPr>
      </p:sp>
      <p:sp>
        <p:nvSpPr>
          <p:cNvPr id="366595" name="Rectangle 3"/>
          <p:cNvSpPr>
            <a:spLocks noGrp="1" noChangeArrowheads="1"/>
          </p:cNvSpPr>
          <p:nvPr>
            <p:ph type="body" idx="1"/>
          </p:nvPr>
        </p:nvSpPr>
        <p:spPr/>
        <p:txBody>
          <a:bodyPr/>
          <a:lstStyle/>
          <a:p>
            <a:pPr>
              <a:buSzPct val="80000"/>
              <a:buFont typeface="Wingdings" panose="05000000000000000000" pitchFamily="2" charset="2"/>
              <a:buChar char="§"/>
            </a:pPr>
            <a:r>
              <a:rPr lang="en-US" altLang="ko-KR"/>
              <a:t>The data block header, table directory, and row directory are referred to collectively as </a:t>
            </a:r>
            <a:r>
              <a:rPr lang="en-US" altLang="ko-KR" b="1"/>
              <a:t>overhead</a:t>
            </a:r>
            <a:r>
              <a:rPr lang="en-US" altLang="ko-KR"/>
              <a:t>. Some block overhead is fixed in size; the total block overhead size is variable. On average, the fixed and variable portions of data block overhead total 84 to 107 bytes.</a:t>
            </a:r>
          </a:p>
          <a:p>
            <a:pPr>
              <a:buSzPct val="80000"/>
              <a:buFont typeface="Wingdings" panose="05000000000000000000" pitchFamily="2" charset="2"/>
              <a:buChar char="§"/>
            </a:pPr>
            <a:r>
              <a:rPr lang="en-US" altLang="ko-KR"/>
              <a:t>In data blocks allocated for the data segment of a table or cluster, or for the index segment of an index, free space can also hold transaction entries. A </a:t>
            </a:r>
            <a:r>
              <a:rPr lang="en-US" altLang="ko-KR" b="1"/>
              <a:t>transaction entry </a:t>
            </a:r>
            <a:r>
              <a:rPr lang="en-US" altLang="ko-KR"/>
              <a:t>is required in a block for each INSERT, UPDATE, DELETE, and SELECT...FOR UPDATE statement accessing one or more rows in the block. The space required for transaction entries is operating system dependent; however, transaction entries in most operating systems require approximately 23 bytes.</a:t>
            </a:r>
          </a:p>
          <a:p>
            <a:pPr>
              <a:buSzPct val="80000"/>
              <a:buFont typeface="Wingdings" panose="05000000000000000000" pitchFamily="2" charset="2"/>
              <a:buChar char="§"/>
            </a:pPr>
            <a:r>
              <a:rPr lang="en-US" altLang="ko-KR"/>
              <a:t>The free space in the block is coalesced by the oracle server when neccesary.</a:t>
            </a:r>
          </a:p>
          <a:p>
            <a:pPr>
              <a:buSzPct val="80000"/>
              <a:buFont typeface="Wingdings" panose="05000000000000000000" pitchFamily="2" charset="2"/>
              <a:buChar char="§"/>
            </a:pPr>
            <a:endParaRPr lang="en-US" altLang="ko-KR"/>
          </a:p>
        </p:txBody>
      </p:sp>
    </p:spTree>
    <p:extLst>
      <p:ext uri="{BB962C8B-B14F-4D97-AF65-F5344CB8AC3E}">
        <p14:creationId xmlns:p14="http://schemas.microsoft.com/office/powerpoint/2010/main" val="492350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1A355-3611-43E8-A104-E06377155F45}" type="slidenum">
              <a:rPr lang="en-US" altLang="ko-KR"/>
              <a:pPr/>
              <a:t>35</a:t>
            </a:fld>
            <a:endParaRPr lang="en-US" altLang="ko-KR"/>
          </a:p>
        </p:txBody>
      </p:sp>
      <p:sp>
        <p:nvSpPr>
          <p:cNvPr id="374786" name="Rectangle 2"/>
          <p:cNvSpPr>
            <a:spLocks noGrp="1" noRot="1" noChangeAspect="1" noChangeArrowheads="1" noTextEdit="1"/>
          </p:cNvSpPr>
          <p:nvPr>
            <p:ph type="sldImg"/>
          </p:nvPr>
        </p:nvSpPr>
        <p:spPr>
          <a:xfrm>
            <a:off x="1022350" y="730250"/>
            <a:ext cx="4813300" cy="3609975"/>
          </a:xfrm>
          <a:ln/>
        </p:spPr>
      </p:sp>
      <p:sp>
        <p:nvSpPr>
          <p:cNvPr id="374787" name="Rectangle 3"/>
          <p:cNvSpPr>
            <a:spLocks noGrp="1" noChangeArrowheads="1"/>
          </p:cNvSpPr>
          <p:nvPr>
            <p:ph type="body" idx="1"/>
          </p:nvPr>
        </p:nvSpPr>
        <p:spPr/>
        <p:txBody>
          <a:bodyPr/>
          <a:lstStyle/>
          <a:p>
            <a:r>
              <a:rPr lang="en-US" altLang="ko-KR"/>
              <a:t>Auto</a:t>
            </a:r>
            <a:r>
              <a:rPr lang="ko-KR" altLang="en-US"/>
              <a:t>인 경우 </a:t>
            </a:r>
            <a:r>
              <a:rPr lang="en-US" altLang="ko-KR"/>
              <a:t>0-25%, 25-50%, 75%, Full </a:t>
            </a:r>
            <a:r>
              <a:rPr lang="ko-KR" altLang="en-US"/>
              <a:t>로 구분하여 관리</a:t>
            </a:r>
            <a:r>
              <a:rPr lang="en-US" altLang="ko-KR"/>
              <a:t>(Block 2bit </a:t>
            </a:r>
            <a:r>
              <a:rPr lang="ko-KR" altLang="en-US"/>
              <a:t>필요</a:t>
            </a:r>
            <a:r>
              <a:rPr lang="en-US" altLang="ko-KR"/>
              <a:t>)</a:t>
            </a:r>
          </a:p>
        </p:txBody>
      </p:sp>
    </p:spTree>
    <p:extLst>
      <p:ext uri="{BB962C8B-B14F-4D97-AF65-F5344CB8AC3E}">
        <p14:creationId xmlns:p14="http://schemas.microsoft.com/office/powerpoint/2010/main" val="2606111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E950F-DD49-4F25-9211-AE8D9045CAE0}" type="slidenum">
              <a:rPr lang="en-US" altLang="ko-KR"/>
              <a:pPr/>
              <a:t>36</a:t>
            </a:fld>
            <a:endParaRPr lang="en-US" altLang="ko-KR"/>
          </a:p>
        </p:txBody>
      </p:sp>
      <p:sp>
        <p:nvSpPr>
          <p:cNvPr id="369666" name="Rectangle 2"/>
          <p:cNvSpPr>
            <a:spLocks noGrp="1" noRot="1" noChangeAspect="1" noChangeArrowheads="1" noTextEdit="1"/>
          </p:cNvSpPr>
          <p:nvPr>
            <p:ph type="sldImg"/>
          </p:nvPr>
        </p:nvSpPr>
        <p:spPr>
          <a:xfrm>
            <a:off x="1022350" y="730250"/>
            <a:ext cx="4813300" cy="3609975"/>
          </a:xfrm>
          <a:ln/>
        </p:spPr>
      </p:sp>
      <p:sp>
        <p:nvSpPr>
          <p:cNvPr id="369667" name="Rectangle 3"/>
          <p:cNvSpPr>
            <a:spLocks noGrp="1" noChangeArrowheads="1"/>
          </p:cNvSpPr>
          <p:nvPr>
            <p:ph type="body" idx="1"/>
          </p:nvPr>
        </p:nvSpPr>
        <p:spPr/>
        <p:txBody>
          <a:bodyPr/>
          <a:lstStyle/>
          <a:p>
            <a:r>
              <a:rPr lang="en-US" altLang="ko-KR"/>
              <a:t>Index</a:t>
            </a:r>
            <a:r>
              <a:rPr lang="ko-KR" altLang="en-US"/>
              <a:t>의 경우 </a:t>
            </a:r>
            <a:r>
              <a:rPr lang="en-US" altLang="ko-KR"/>
              <a:t>pctused</a:t>
            </a:r>
            <a:r>
              <a:rPr lang="ko-KR" altLang="en-US"/>
              <a:t>가 없다</a:t>
            </a:r>
            <a:r>
              <a:rPr lang="en-US" altLang="ko-KR"/>
              <a:t>.</a:t>
            </a:r>
          </a:p>
          <a:p>
            <a:r>
              <a:rPr lang="en-US" altLang="ko-KR">
                <a:solidFill>
                  <a:schemeClr val="tx2"/>
                </a:solidFill>
              </a:rPr>
              <a:t>Segment Space Management </a:t>
            </a:r>
            <a:r>
              <a:rPr lang="ko-KR" altLang="en-US">
                <a:solidFill>
                  <a:schemeClr val="tx2"/>
                </a:solidFill>
              </a:rPr>
              <a:t>가 </a:t>
            </a:r>
            <a:r>
              <a:rPr lang="en-US" altLang="ko-KR">
                <a:solidFill>
                  <a:schemeClr val="tx2"/>
                </a:solidFill>
              </a:rPr>
              <a:t>Auto</a:t>
            </a:r>
            <a:r>
              <a:rPr lang="ko-KR" altLang="en-US">
                <a:solidFill>
                  <a:schemeClr val="tx2"/>
                </a:solidFill>
              </a:rPr>
              <a:t>인 경우 </a:t>
            </a:r>
            <a:r>
              <a:rPr lang="en-US" altLang="ko-KR">
                <a:solidFill>
                  <a:schemeClr val="tx2"/>
                </a:solidFill>
              </a:rPr>
              <a:t>pctused</a:t>
            </a:r>
            <a:r>
              <a:rPr lang="ko-KR" altLang="en-US">
                <a:solidFill>
                  <a:schemeClr val="tx2"/>
                </a:solidFill>
              </a:rPr>
              <a:t>는 엔진에서 관리한다</a:t>
            </a:r>
            <a:r>
              <a:rPr lang="en-US" altLang="ko-KR">
                <a:solidFill>
                  <a:schemeClr val="tx2"/>
                </a:solidFill>
              </a:rPr>
              <a:t>.</a:t>
            </a:r>
          </a:p>
          <a:p>
            <a:endParaRPr lang="en-US" altLang="ko-KR"/>
          </a:p>
        </p:txBody>
      </p:sp>
    </p:spTree>
    <p:extLst>
      <p:ext uri="{BB962C8B-B14F-4D97-AF65-F5344CB8AC3E}">
        <p14:creationId xmlns:p14="http://schemas.microsoft.com/office/powerpoint/2010/main" val="585228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9104A2-9A2A-4572-B80D-673BB5B6FB38}" type="slidenum">
              <a:rPr lang="en-US" altLang="ko-KR"/>
              <a:pPr/>
              <a:t>37</a:t>
            </a:fld>
            <a:endParaRPr lang="en-US" altLang="ko-KR"/>
          </a:p>
        </p:txBody>
      </p:sp>
      <p:sp>
        <p:nvSpPr>
          <p:cNvPr id="373762" name="Rectangle 2"/>
          <p:cNvSpPr>
            <a:spLocks noGrp="1" noRot="1" noChangeAspect="1" noChangeArrowheads="1" noTextEdit="1"/>
          </p:cNvSpPr>
          <p:nvPr>
            <p:ph type="sldImg"/>
          </p:nvPr>
        </p:nvSpPr>
        <p:spPr>
          <a:xfrm>
            <a:off x="1022350" y="730250"/>
            <a:ext cx="4813300" cy="3609975"/>
          </a:xfrm>
          <a:ln/>
        </p:spPr>
      </p:sp>
      <p:sp>
        <p:nvSpPr>
          <p:cNvPr id="373763" name="Rectangle 3"/>
          <p:cNvSpPr>
            <a:spLocks noGrp="1" noChangeArrowheads="1"/>
          </p:cNvSpPr>
          <p:nvPr>
            <p:ph type="body" idx="1"/>
          </p:nvPr>
        </p:nvSpPr>
        <p:spPr/>
        <p:txBody>
          <a:bodyPr/>
          <a:lstStyle/>
          <a:p>
            <a:pPr>
              <a:buSzPct val="80000"/>
              <a:buFont typeface="Wingdings" panose="05000000000000000000" pitchFamily="2" charset="2"/>
              <a:buChar char="§"/>
            </a:pPr>
            <a:r>
              <a:rPr lang="en-US" altLang="ko-KR"/>
              <a:t>For system-managed extents, Oracle Database determines the optimal size of additional extents, with a minimum extent size of 64 KB. If the tablespaces are created with 'segment space management auto’, and if the database block size is 16K or higher, then Oracle Database manages segment size by creating extents with a minimum size of 1M. This is the default for permanent tablespaces.</a:t>
            </a:r>
          </a:p>
          <a:p>
            <a:pPr>
              <a:buSzPct val="80000"/>
              <a:buFont typeface="Wingdings" panose="05000000000000000000" pitchFamily="2" charset="2"/>
              <a:buChar char="§"/>
            </a:pPr>
            <a:r>
              <a:rPr lang="en-US" altLang="ko-KR"/>
              <a:t>The storage parameters INITIAL, NEXT, PCTINCREASE, and MINEXTENTS cannot be specified at the tablespace level for locally managed tablespaces. They can, however, be specified at the segment level. In this case, INITIAL, NEXT, PCTINCREASE, and MINEXTENTS are used together to compute the initial size of the segment. After the segment size is computed, internal algorithms determine the size of each extent.</a:t>
            </a:r>
          </a:p>
          <a:p>
            <a:endParaRPr lang="en-US" altLang="ko-KR"/>
          </a:p>
        </p:txBody>
      </p:sp>
    </p:spTree>
    <p:extLst>
      <p:ext uri="{BB962C8B-B14F-4D97-AF65-F5344CB8AC3E}">
        <p14:creationId xmlns:p14="http://schemas.microsoft.com/office/powerpoint/2010/main" val="522417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AFCA7-D1A3-4640-9F17-636F23699004}" type="slidenum">
              <a:rPr lang="en-US" altLang="ko-KR"/>
              <a:pPr/>
              <a:t>9</a:t>
            </a:fld>
            <a:endParaRPr lang="en-US" altLang="ko-KR"/>
          </a:p>
        </p:txBody>
      </p:sp>
      <p:sp>
        <p:nvSpPr>
          <p:cNvPr id="311298" name="Rectangle 2"/>
          <p:cNvSpPr>
            <a:spLocks noGrp="1" noRot="1" noChangeAspect="1" noChangeArrowheads="1" noTextEdit="1"/>
          </p:cNvSpPr>
          <p:nvPr>
            <p:ph type="sldImg"/>
          </p:nvPr>
        </p:nvSpPr>
        <p:spPr>
          <a:xfrm>
            <a:off x="1022350" y="730250"/>
            <a:ext cx="4813300" cy="3609975"/>
          </a:xfrm>
          <a:ln/>
        </p:spPr>
      </p:sp>
      <p:sp>
        <p:nvSpPr>
          <p:cNvPr id="311299" name="Rectangle 3"/>
          <p:cNvSpPr>
            <a:spLocks noGrp="1" noChangeArrowheads="1"/>
          </p:cNvSpPr>
          <p:nvPr>
            <p:ph type="body" idx="1"/>
          </p:nvPr>
        </p:nvSpPr>
        <p:spPr/>
        <p:txBody>
          <a:bodyPr/>
          <a:lstStyle/>
          <a:p>
            <a:pPr>
              <a:lnSpc>
                <a:spcPct val="90000"/>
              </a:lnSpc>
            </a:pPr>
            <a:r>
              <a:rPr lang="en-US" altLang="ko-KR" sz="1000"/>
              <a:t>SHARED_POOL_SIZE specifies (in bytes) the size of the shared pool. The shared pool</a:t>
            </a:r>
          </a:p>
          <a:p>
            <a:pPr>
              <a:lnSpc>
                <a:spcPct val="90000"/>
              </a:lnSpc>
            </a:pPr>
            <a:r>
              <a:rPr lang="en-US" altLang="ko-KR" sz="1000"/>
              <a:t>contains shared cursors, stored procedures, control structures, and other structures. If</a:t>
            </a:r>
          </a:p>
          <a:p>
            <a:pPr>
              <a:lnSpc>
                <a:spcPct val="90000"/>
              </a:lnSpc>
            </a:pPr>
            <a:r>
              <a:rPr lang="en-US" altLang="ko-KR" sz="1000"/>
              <a:t>you set PARALLEL_AUTOMATIC_TUNING to false, then Oracle also allocates parallel</a:t>
            </a:r>
          </a:p>
          <a:p>
            <a:pPr>
              <a:lnSpc>
                <a:spcPct val="90000"/>
              </a:lnSpc>
            </a:pPr>
            <a:r>
              <a:rPr lang="en-US" altLang="ko-KR" sz="1000"/>
              <a:t>execution message buffers from the shared pool.</a:t>
            </a:r>
          </a:p>
          <a:p>
            <a:pPr>
              <a:lnSpc>
                <a:spcPct val="90000"/>
              </a:lnSpc>
            </a:pPr>
            <a:endParaRPr lang="en-US" altLang="ko-KR" sz="1000"/>
          </a:p>
        </p:txBody>
      </p:sp>
    </p:spTree>
    <p:extLst>
      <p:ext uri="{BB962C8B-B14F-4D97-AF65-F5344CB8AC3E}">
        <p14:creationId xmlns:p14="http://schemas.microsoft.com/office/powerpoint/2010/main" val="1111763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E6149-07A0-4B3C-8EC8-2E10D65E3B3D}" type="slidenum">
              <a:rPr lang="en-US" altLang="ko-KR"/>
              <a:pPr/>
              <a:t>39</a:t>
            </a:fld>
            <a:endParaRPr lang="en-US" altLang="ko-KR"/>
          </a:p>
        </p:txBody>
      </p:sp>
      <p:sp>
        <p:nvSpPr>
          <p:cNvPr id="375810" name="Rectangle 2"/>
          <p:cNvSpPr>
            <a:spLocks noGrp="1" noRot="1" noChangeAspect="1" noChangeArrowheads="1" noTextEdit="1"/>
          </p:cNvSpPr>
          <p:nvPr>
            <p:ph type="sldImg"/>
          </p:nvPr>
        </p:nvSpPr>
        <p:spPr>
          <a:xfrm>
            <a:off x="1022350" y="730250"/>
            <a:ext cx="4813300" cy="3609975"/>
          </a:xfrm>
          <a:ln/>
        </p:spPr>
      </p:sp>
      <p:sp>
        <p:nvSpPr>
          <p:cNvPr id="375811" name="Rectangle 3"/>
          <p:cNvSpPr>
            <a:spLocks noGrp="1" noChangeArrowheads="1"/>
          </p:cNvSpPr>
          <p:nvPr>
            <p:ph type="body" idx="1"/>
          </p:nvPr>
        </p:nvSpPr>
        <p:spPr/>
        <p:txBody>
          <a:bodyPr/>
          <a:lstStyle/>
          <a:p>
            <a:r>
              <a:rPr lang="en-US" altLang="ko-KR"/>
              <a:t>Table Partition</a:t>
            </a:r>
            <a:r>
              <a:rPr lang="ko-KR" altLang="en-US"/>
              <a:t>의 해당 </a:t>
            </a:r>
            <a:r>
              <a:rPr lang="en-US" altLang="ko-KR"/>
              <a:t>Table</a:t>
            </a:r>
            <a:r>
              <a:rPr lang="ko-KR" altLang="en-US"/>
              <a:t>은 </a:t>
            </a:r>
            <a:r>
              <a:rPr lang="en-US" altLang="ko-KR"/>
              <a:t>Segment</a:t>
            </a:r>
            <a:r>
              <a:rPr lang="ko-KR" altLang="en-US"/>
              <a:t>가 아니다</a:t>
            </a:r>
            <a:r>
              <a:rPr lang="en-US" altLang="ko-KR"/>
              <a:t>.</a:t>
            </a:r>
          </a:p>
        </p:txBody>
      </p:sp>
    </p:spTree>
    <p:extLst>
      <p:ext uri="{BB962C8B-B14F-4D97-AF65-F5344CB8AC3E}">
        <p14:creationId xmlns:p14="http://schemas.microsoft.com/office/powerpoint/2010/main" val="3297336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70ABA-4D41-4B9E-BFA9-668798F65365}" type="slidenum">
              <a:rPr lang="en-US" altLang="ko-KR"/>
              <a:pPr/>
              <a:t>40</a:t>
            </a:fld>
            <a:endParaRPr lang="en-US" altLang="ko-KR"/>
          </a:p>
        </p:txBody>
      </p:sp>
      <p:sp>
        <p:nvSpPr>
          <p:cNvPr id="376834" name="Rectangle 2"/>
          <p:cNvSpPr>
            <a:spLocks noGrp="1" noRot="1" noChangeAspect="1" noChangeArrowheads="1" noTextEdit="1"/>
          </p:cNvSpPr>
          <p:nvPr>
            <p:ph type="sldImg"/>
          </p:nvPr>
        </p:nvSpPr>
        <p:spPr>
          <a:xfrm>
            <a:off x="1022350" y="730250"/>
            <a:ext cx="4813300" cy="3609975"/>
          </a:xfrm>
          <a:ln/>
        </p:spPr>
      </p:sp>
      <p:sp>
        <p:nvSpPr>
          <p:cNvPr id="376835" name="Rectangle 3"/>
          <p:cNvSpPr>
            <a:spLocks noGrp="1" noChangeArrowheads="1"/>
          </p:cNvSpPr>
          <p:nvPr>
            <p:ph type="body" idx="1"/>
          </p:nvPr>
        </p:nvSpPr>
        <p:spPr/>
        <p:txBody>
          <a:bodyPr/>
          <a:lstStyle/>
          <a:p>
            <a:r>
              <a:rPr lang="en-US" altLang="ko-KR"/>
              <a:t>Index Partition</a:t>
            </a:r>
            <a:r>
              <a:rPr lang="ko-KR" altLang="en-US"/>
              <a:t>의 해당 </a:t>
            </a:r>
            <a:r>
              <a:rPr lang="en-US" altLang="ko-KR"/>
              <a:t>Index</a:t>
            </a:r>
            <a:r>
              <a:rPr lang="ko-KR" altLang="en-US"/>
              <a:t>는 </a:t>
            </a:r>
            <a:r>
              <a:rPr lang="en-US" altLang="ko-KR"/>
              <a:t>Segment</a:t>
            </a:r>
            <a:r>
              <a:rPr lang="ko-KR" altLang="en-US"/>
              <a:t>가 아니다</a:t>
            </a:r>
            <a:r>
              <a:rPr lang="en-US" altLang="ko-KR"/>
              <a:t>.</a:t>
            </a:r>
          </a:p>
          <a:p>
            <a:endParaRPr lang="en-US" altLang="ko-KR"/>
          </a:p>
        </p:txBody>
      </p:sp>
    </p:spTree>
    <p:extLst>
      <p:ext uri="{BB962C8B-B14F-4D97-AF65-F5344CB8AC3E}">
        <p14:creationId xmlns:p14="http://schemas.microsoft.com/office/powerpoint/2010/main" val="1395143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9D3C13-C0DC-4834-A3D1-AED6D33B70BE}" type="slidenum">
              <a:rPr lang="en-US" altLang="ko-KR"/>
              <a:pPr/>
              <a:t>43</a:t>
            </a:fld>
            <a:endParaRPr lang="en-US" altLang="ko-KR"/>
          </a:p>
        </p:txBody>
      </p:sp>
      <p:sp>
        <p:nvSpPr>
          <p:cNvPr id="378882" name="Rectangle 2"/>
          <p:cNvSpPr>
            <a:spLocks noGrp="1" noRot="1" noChangeAspect="1" noChangeArrowheads="1" noTextEdit="1"/>
          </p:cNvSpPr>
          <p:nvPr>
            <p:ph type="sldImg"/>
          </p:nvPr>
        </p:nvSpPr>
        <p:spPr>
          <a:xfrm>
            <a:off x="1022350" y="730250"/>
            <a:ext cx="4813300" cy="3609975"/>
          </a:xfrm>
          <a:ln/>
        </p:spPr>
      </p:sp>
      <p:sp>
        <p:nvSpPr>
          <p:cNvPr id="378883" name="Rectangle 3"/>
          <p:cNvSpPr>
            <a:spLocks noGrp="1" noChangeArrowheads="1"/>
          </p:cNvSpPr>
          <p:nvPr>
            <p:ph type="body" idx="1"/>
          </p:nvPr>
        </p:nvSpPr>
        <p:spPr/>
        <p:txBody>
          <a:bodyPr/>
          <a:lstStyle/>
          <a:p>
            <a:r>
              <a:rPr lang="en-US" altLang="ko-KR" b="1"/>
              <a:t>Oracle® Database </a:t>
            </a:r>
            <a:r>
              <a:rPr lang="en-US" altLang="ko-KR"/>
              <a:t>Concepts 11</a:t>
            </a:r>
            <a:r>
              <a:rPr lang="en-US" altLang="ko-KR" i="1"/>
              <a:t>g </a:t>
            </a:r>
            <a:r>
              <a:rPr lang="en-US" altLang="ko-KR"/>
              <a:t>Release 1 (11.1) </a:t>
            </a:r>
            <a:r>
              <a:rPr lang="en-US" altLang="ko-KR" b="1"/>
              <a:t>B28318-01</a:t>
            </a:r>
            <a:endParaRPr lang="en-US" altLang="ko-KR"/>
          </a:p>
          <a:p>
            <a:r>
              <a:rPr lang="en-US" altLang="ko-KR"/>
              <a:t>Figure 3–1 Datafiles and Tablespaces(p.89)</a:t>
            </a:r>
          </a:p>
          <a:p>
            <a:endParaRPr lang="en-US" altLang="ko-KR"/>
          </a:p>
        </p:txBody>
      </p:sp>
    </p:spTree>
    <p:extLst>
      <p:ext uri="{BB962C8B-B14F-4D97-AF65-F5344CB8AC3E}">
        <p14:creationId xmlns:p14="http://schemas.microsoft.com/office/powerpoint/2010/main" val="3683008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5205DC-CEE2-4BD0-A0A0-EA905FD8AA1E}" type="slidenum">
              <a:rPr lang="en-US" altLang="ko-KR"/>
              <a:pPr/>
              <a:t>44</a:t>
            </a:fld>
            <a:endParaRPr lang="en-US" altLang="ko-KR"/>
          </a:p>
        </p:txBody>
      </p:sp>
      <p:sp>
        <p:nvSpPr>
          <p:cNvPr id="365570" name="Rectangle 2"/>
          <p:cNvSpPr>
            <a:spLocks noGrp="1" noRot="1" noChangeAspect="1" noChangeArrowheads="1" noTextEdit="1"/>
          </p:cNvSpPr>
          <p:nvPr>
            <p:ph type="sldImg"/>
          </p:nvPr>
        </p:nvSpPr>
        <p:spPr>
          <a:xfrm>
            <a:off x="-46038" y="-69850"/>
            <a:ext cx="6950076" cy="5211763"/>
          </a:xfrm>
          <a:ln cap="flat"/>
        </p:spPr>
      </p:sp>
      <p:sp>
        <p:nvSpPr>
          <p:cNvPr id="365571" name="Rectangle 3"/>
          <p:cNvSpPr>
            <a:spLocks noGrp="1" noChangeArrowheads="1"/>
          </p:cNvSpPr>
          <p:nvPr>
            <p:ph type="body" idx="1"/>
          </p:nvPr>
        </p:nvSpPr>
        <p:spPr>
          <a:ln/>
        </p:spPr>
        <p:txBody>
          <a:bodyPr/>
          <a:lstStyle/>
          <a:p>
            <a:endParaRPr lang="ko-KR" altLang="ko-KR"/>
          </a:p>
        </p:txBody>
      </p:sp>
    </p:spTree>
    <p:extLst>
      <p:ext uri="{BB962C8B-B14F-4D97-AF65-F5344CB8AC3E}">
        <p14:creationId xmlns:p14="http://schemas.microsoft.com/office/powerpoint/2010/main" val="389073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C1223-8E5B-4494-B990-757897903280}" type="slidenum">
              <a:rPr lang="en-US" altLang="ko-KR"/>
              <a:pPr/>
              <a:t>45</a:t>
            </a:fld>
            <a:endParaRPr lang="en-US" altLang="ko-KR"/>
          </a:p>
        </p:txBody>
      </p:sp>
      <p:sp>
        <p:nvSpPr>
          <p:cNvPr id="380930" name="Rectangle 2"/>
          <p:cNvSpPr>
            <a:spLocks noGrp="1" noRot="1" noChangeAspect="1" noChangeArrowheads="1" noTextEdit="1"/>
          </p:cNvSpPr>
          <p:nvPr>
            <p:ph type="sldImg"/>
          </p:nvPr>
        </p:nvSpPr>
        <p:spPr>
          <a:xfrm>
            <a:off x="1022350" y="730250"/>
            <a:ext cx="4813300" cy="3609975"/>
          </a:xfrm>
          <a:ln/>
        </p:spPr>
      </p:sp>
      <p:sp>
        <p:nvSpPr>
          <p:cNvPr id="380931"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243248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39AA1-B3A1-4264-8CC3-9EBDFF7C359D}" type="slidenum">
              <a:rPr lang="en-US" altLang="ko-KR"/>
              <a:pPr/>
              <a:t>47</a:t>
            </a:fld>
            <a:endParaRPr lang="en-US" altLang="ko-KR"/>
          </a:p>
        </p:txBody>
      </p:sp>
      <p:sp>
        <p:nvSpPr>
          <p:cNvPr id="384002" name="Rectangle 2"/>
          <p:cNvSpPr>
            <a:spLocks noGrp="1" noRot="1" noChangeAspect="1" noChangeArrowheads="1" noTextEdit="1"/>
          </p:cNvSpPr>
          <p:nvPr>
            <p:ph type="sldImg"/>
          </p:nvPr>
        </p:nvSpPr>
        <p:spPr>
          <a:xfrm>
            <a:off x="1022350" y="730250"/>
            <a:ext cx="4813300" cy="3609975"/>
          </a:xfrm>
          <a:ln/>
        </p:spPr>
      </p:sp>
      <p:sp>
        <p:nvSpPr>
          <p:cNvPr id="384003"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88349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6D813A-9C9F-44D6-8C86-CD3E8E05AA9D}" type="slidenum">
              <a:rPr lang="en-US" altLang="ko-KR"/>
              <a:pPr/>
              <a:t>49</a:t>
            </a:fld>
            <a:endParaRPr lang="en-US" altLang="ko-KR"/>
          </a:p>
        </p:txBody>
      </p:sp>
      <p:sp>
        <p:nvSpPr>
          <p:cNvPr id="412674" name="Rectangle 2"/>
          <p:cNvSpPr>
            <a:spLocks noGrp="1" noRot="1" noChangeAspect="1" noChangeArrowheads="1" noTextEdit="1"/>
          </p:cNvSpPr>
          <p:nvPr>
            <p:ph type="sldImg"/>
          </p:nvPr>
        </p:nvSpPr>
        <p:spPr>
          <a:xfrm>
            <a:off x="1022350" y="730250"/>
            <a:ext cx="4813300" cy="3609975"/>
          </a:xfrm>
          <a:ln/>
        </p:spPr>
      </p:sp>
      <p:sp>
        <p:nvSpPr>
          <p:cNvPr id="412675" name="Rectangle 3"/>
          <p:cNvSpPr>
            <a:spLocks noGrp="1" noChangeArrowheads="1"/>
          </p:cNvSpPr>
          <p:nvPr>
            <p:ph type="body" idx="1"/>
          </p:nvPr>
        </p:nvSpPr>
        <p:spPr/>
        <p:txBody>
          <a:bodyPr/>
          <a:lstStyle/>
          <a:p>
            <a:pPr>
              <a:lnSpc>
                <a:spcPct val="80000"/>
              </a:lnSpc>
            </a:pPr>
            <a:r>
              <a:rPr lang="en-US" altLang="ko-KR" sz="800" b="1"/>
              <a:t>Parameters by Functional Category (Oracle® Database </a:t>
            </a:r>
            <a:r>
              <a:rPr lang="en-US" altLang="ko-KR" sz="800"/>
              <a:t>Reference 11</a:t>
            </a:r>
            <a:r>
              <a:rPr lang="en-US" altLang="ko-KR" sz="800" i="1"/>
              <a:t>g </a:t>
            </a:r>
            <a:r>
              <a:rPr lang="en-US" altLang="ko-KR" sz="800"/>
              <a:t>Release 1 (11.1) </a:t>
            </a:r>
            <a:r>
              <a:rPr lang="en-US" altLang="ko-KR" sz="800" b="1"/>
              <a:t>B28320-01 p.70)</a:t>
            </a:r>
          </a:p>
          <a:p>
            <a:pPr>
              <a:lnSpc>
                <a:spcPct val="80000"/>
              </a:lnSpc>
            </a:pPr>
            <a:r>
              <a:rPr lang="en-US" altLang="ko-KR" sz="800"/>
              <a:t>The following list shows the initialization parameters by their functional category:</a:t>
            </a:r>
          </a:p>
          <a:p>
            <a:pPr>
              <a:lnSpc>
                <a:spcPct val="80000"/>
              </a:lnSpc>
            </a:pPr>
            <a:r>
              <a:rPr lang="en-US" altLang="ko-KR" sz="800"/>
              <a:t>■ </a:t>
            </a:r>
            <a:r>
              <a:rPr lang="en-US" altLang="ko-KR" sz="800" b="1"/>
              <a:t>ANSI Compliance</a:t>
            </a:r>
          </a:p>
          <a:p>
            <a:pPr>
              <a:lnSpc>
                <a:spcPct val="80000"/>
              </a:lnSpc>
            </a:pPr>
            <a:r>
              <a:rPr lang="en-US" altLang="ko-KR" sz="800"/>
              <a:t>BLANK_TRIMMING</a:t>
            </a:r>
          </a:p>
          <a:p>
            <a:pPr>
              <a:lnSpc>
                <a:spcPct val="80000"/>
              </a:lnSpc>
            </a:pPr>
            <a:r>
              <a:rPr lang="en-US" altLang="ko-KR" sz="800"/>
              <a:t>■ </a:t>
            </a:r>
            <a:r>
              <a:rPr lang="en-US" altLang="ko-KR" sz="800" b="1"/>
              <a:t>Backup and Restore</a:t>
            </a:r>
          </a:p>
          <a:p>
            <a:pPr>
              <a:lnSpc>
                <a:spcPct val="80000"/>
              </a:lnSpc>
            </a:pPr>
            <a:r>
              <a:rPr lang="en-US" altLang="ko-KR" sz="800"/>
              <a:t>BACKUP_TAPE_IO_SLAVES</a:t>
            </a:r>
          </a:p>
          <a:p>
            <a:pPr>
              <a:lnSpc>
                <a:spcPct val="80000"/>
              </a:lnSpc>
            </a:pPr>
            <a:r>
              <a:rPr lang="en-US" altLang="ko-KR" sz="800"/>
              <a:t>RECYCLEBIN</a:t>
            </a:r>
          </a:p>
          <a:p>
            <a:pPr>
              <a:lnSpc>
                <a:spcPct val="80000"/>
              </a:lnSpc>
            </a:pPr>
            <a:r>
              <a:rPr lang="en-US" altLang="ko-KR" sz="800"/>
              <a:t>TAPE_ASYNCH_IO</a:t>
            </a:r>
          </a:p>
          <a:p>
            <a:pPr>
              <a:lnSpc>
                <a:spcPct val="80000"/>
              </a:lnSpc>
            </a:pPr>
            <a:r>
              <a:rPr lang="en-US" altLang="ko-KR" sz="800"/>
              <a:t>■ </a:t>
            </a:r>
            <a:r>
              <a:rPr lang="en-US" altLang="ko-KR" sz="800" b="1"/>
              <a:t>BFILEs</a:t>
            </a:r>
          </a:p>
          <a:p>
            <a:pPr>
              <a:lnSpc>
                <a:spcPct val="80000"/>
              </a:lnSpc>
            </a:pPr>
            <a:r>
              <a:rPr lang="en-US" altLang="ko-KR" sz="800"/>
              <a:t>SESSION_MAX_OPEN_FILES</a:t>
            </a:r>
          </a:p>
          <a:p>
            <a:pPr>
              <a:lnSpc>
                <a:spcPct val="80000"/>
              </a:lnSpc>
            </a:pPr>
            <a:r>
              <a:rPr lang="en-US" altLang="ko-KR" sz="800"/>
              <a:t>■ </a:t>
            </a:r>
            <a:r>
              <a:rPr lang="en-US" altLang="ko-KR" sz="800" b="1"/>
              <a:t>Buffer Cache and I/O</a:t>
            </a:r>
          </a:p>
          <a:p>
            <a:pPr>
              <a:lnSpc>
                <a:spcPct val="80000"/>
              </a:lnSpc>
            </a:pPr>
            <a:r>
              <a:rPr lang="en-US" altLang="ko-KR" sz="800"/>
              <a:t>CLIENT_RESULT_CACHE_LAG</a:t>
            </a:r>
          </a:p>
          <a:p>
            <a:pPr>
              <a:lnSpc>
                <a:spcPct val="80000"/>
              </a:lnSpc>
            </a:pPr>
            <a:r>
              <a:rPr lang="en-US" altLang="ko-KR" sz="800"/>
              <a:t>CLIENT_RESULT_CACHE_SIZE</a:t>
            </a:r>
          </a:p>
          <a:p>
            <a:pPr>
              <a:lnSpc>
                <a:spcPct val="80000"/>
              </a:lnSpc>
            </a:pPr>
            <a:r>
              <a:rPr lang="en-US" altLang="ko-KR" sz="800"/>
              <a:t>DB_</a:t>
            </a:r>
            <a:r>
              <a:rPr lang="en-US" altLang="ko-KR" sz="800" i="1"/>
              <a:t>n</a:t>
            </a:r>
            <a:r>
              <a:rPr lang="en-US" altLang="ko-KR" sz="800"/>
              <a:t>K_CACHE_SIZE</a:t>
            </a:r>
          </a:p>
          <a:p>
            <a:pPr>
              <a:lnSpc>
                <a:spcPct val="80000"/>
              </a:lnSpc>
            </a:pPr>
            <a:r>
              <a:rPr lang="en-US" altLang="ko-KR" sz="800"/>
              <a:t>DB_BLOCK_BUFFERS</a:t>
            </a:r>
          </a:p>
          <a:p>
            <a:pPr>
              <a:lnSpc>
                <a:spcPct val="80000"/>
              </a:lnSpc>
            </a:pPr>
            <a:r>
              <a:rPr lang="en-US" altLang="ko-KR" sz="800"/>
              <a:t>DB_BLOCK_SIZE</a:t>
            </a:r>
          </a:p>
          <a:p>
            <a:pPr>
              <a:lnSpc>
                <a:spcPct val="80000"/>
              </a:lnSpc>
            </a:pPr>
            <a:r>
              <a:rPr lang="en-US" altLang="ko-KR" sz="800"/>
              <a:t>DB_CACHE_ADVICE</a:t>
            </a:r>
          </a:p>
          <a:p>
            <a:pPr>
              <a:lnSpc>
                <a:spcPct val="80000"/>
              </a:lnSpc>
            </a:pPr>
            <a:r>
              <a:rPr lang="en-US" altLang="ko-KR" sz="800"/>
              <a:t>DB_CACHE_SIZE</a:t>
            </a:r>
          </a:p>
          <a:p>
            <a:pPr>
              <a:lnSpc>
                <a:spcPct val="80000"/>
              </a:lnSpc>
            </a:pPr>
            <a:r>
              <a:rPr lang="en-US" altLang="ko-KR" sz="800"/>
              <a:t>DB_FILE_MULTIBLOCK_READ_COUNT</a:t>
            </a:r>
          </a:p>
          <a:p>
            <a:pPr>
              <a:lnSpc>
                <a:spcPct val="80000"/>
              </a:lnSpc>
            </a:pPr>
            <a:r>
              <a:rPr lang="en-US" altLang="ko-KR" sz="800"/>
              <a:t>DB_KEEP_CACHE_SIZE</a:t>
            </a:r>
          </a:p>
          <a:p>
            <a:pPr>
              <a:lnSpc>
                <a:spcPct val="80000"/>
              </a:lnSpc>
            </a:pPr>
            <a:r>
              <a:rPr lang="en-US" altLang="ko-KR" sz="800"/>
              <a:t>DB_RECYCLE_CACHE_SIZE</a:t>
            </a:r>
          </a:p>
          <a:p>
            <a:pPr>
              <a:lnSpc>
                <a:spcPct val="80000"/>
              </a:lnSpc>
            </a:pPr>
            <a:r>
              <a:rPr lang="en-US" altLang="ko-KR" sz="800"/>
              <a:t>DB_WRITER_PROCESSES</a:t>
            </a:r>
          </a:p>
          <a:p>
            <a:pPr>
              <a:lnSpc>
                <a:spcPct val="80000"/>
              </a:lnSpc>
            </a:pPr>
            <a:r>
              <a:rPr lang="en-US" altLang="ko-KR" sz="800"/>
              <a:t>DBWR_IO_SLAVES</a:t>
            </a:r>
          </a:p>
          <a:p>
            <a:pPr>
              <a:lnSpc>
                <a:spcPct val="80000"/>
              </a:lnSpc>
            </a:pPr>
            <a:r>
              <a:rPr lang="en-US" altLang="ko-KR" sz="800"/>
              <a:t>DISK_ASYNCH_IO</a:t>
            </a:r>
          </a:p>
          <a:p>
            <a:pPr>
              <a:lnSpc>
                <a:spcPct val="80000"/>
              </a:lnSpc>
            </a:pPr>
            <a:r>
              <a:rPr lang="en-US" altLang="ko-KR" sz="800"/>
              <a:t>FILESYSTEMIO_OPTIONS</a:t>
            </a:r>
          </a:p>
          <a:p>
            <a:pPr>
              <a:lnSpc>
                <a:spcPct val="80000"/>
              </a:lnSpc>
            </a:pPr>
            <a:r>
              <a:rPr lang="en-US" altLang="ko-KR" sz="800"/>
              <a:t>READ_ONLY_OPEN_DELAYED</a:t>
            </a:r>
          </a:p>
          <a:p>
            <a:pPr>
              <a:lnSpc>
                <a:spcPct val="80000"/>
              </a:lnSpc>
            </a:pPr>
            <a:r>
              <a:rPr lang="en-US" altLang="ko-KR" sz="800"/>
              <a:t>RESULT_CACHE_MAX_RESULT</a:t>
            </a:r>
          </a:p>
          <a:p>
            <a:pPr>
              <a:lnSpc>
                <a:spcPct val="80000"/>
              </a:lnSpc>
            </a:pPr>
            <a:r>
              <a:rPr lang="en-US" altLang="ko-KR" sz="800"/>
              <a:t>RESULT_CACHE_MAX_SIZE</a:t>
            </a:r>
          </a:p>
          <a:p>
            <a:pPr>
              <a:lnSpc>
                <a:spcPct val="80000"/>
              </a:lnSpc>
            </a:pPr>
            <a:r>
              <a:rPr lang="en-US" altLang="ko-KR" sz="800"/>
              <a:t>RESULT_CACHE_MODE</a:t>
            </a:r>
          </a:p>
          <a:p>
            <a:pPr>
              <a:lnSpc>
                <a:spcPct val="80000"/>
              </a:lnSpc>
            </a:pPr>
            <a:r>
              <a:rPr lang="en-US" altLang="ko-KR" sz="800"/>
              <a:t>USE_INDIRECT_DATA_BUFFERS</a:t>
            </a:r>
          </a:p>
          <a:p>
            <a:pPr>
              <a:lnSpc>
                <a:spcPct val="80000"/>
              </a:lnSpc>
            </a:pPr>
            <a:r>
              <a:rPr lang="en-US" altLang="ko-KR" sz="800"/>
              <a:t>■ </a:t>
            </a:r>
            <a:r>
              <a:rPr lang="en-US" altLang="ko-KR" sz="800" b="1"/>
              <a:t>Cursors and Library Cache</a:t>
            </a:r>
          </a:p>
          <a:p>
            <a:pPr>
              <a:lnSpc>
                <a:spcPct val="80000"/>
              </a:lnSpc>
            </a:pPr>
            <a:r>
              <a:rPr lang="en-US" altLang="ko-KR" sz="800"/>
              <a:t>CURSOR_SHARING</a:t>
            </a:r>
          </a:p>
          <a:p>
            <a:pPr>
              <a:lnSpc>
                <a:spcPct val="80000"/>
              </a:lnSpc>
            </a:pPr>
            <a:r>
              <a:rPr lang="en-US" altLang="ko-KR" sz="800"/>
              <a:t>CURSOR_SPACE_FOR_TIME</a:t>
            </a:r>
          </a:p>
          <a:p>
            <a:pPr>
              <a:lnSpc>
                <a:spcPct val="80000"/>
              </a:lnSpc>
            </a:pPr>
            <a:r>
              <a:rPr lang="en-US" altLang="ko-KR" sz="800"/>
              <a:t>OPEN_CURSORS</a:t>
            </a:r>
          </a:p>
          <a:p>
            <a:pPr>
              <a:lnSpc>
                <a:spcPct val="80000"/>
              </a:lnSpc>
            </a:pPr>
            <a:r>
              <a:rPr lang="en-US" altLang="ko-KR" sz="800"/>
              <a:t>SESSION_CACHED_CURSORS</a:t>
            </a:r>
          </a:p>
          <a:p>
            <a:pPr>
              <a:lnSpc>
                <a:spcPct val="80000"/>
              </a:lnSpc>
            </a:pPr>
            <a:r>
              <a:rPr lang="en-US" altLang="ko-KR" sz="800"/>
              <a:t>■ </a:t>
            </a:r>
            <a:r>
              <a:rPr lang="en-US" altLang="ko-KR" sz="800" b="1"/>
              <a:t>Database/Instance Identification</a:t>
            </a:r>
          </a:p>
          <a:p>
            <a:pPr>
              <a:lnSpc>
                <a:spcPct val="80000"/>
              </a:lnSpc>
            </a:pPr>
            <a:r>
              <a:rPr lang="en-US" altLang="ko-KR" sz="800"/>
              <a:t>DB_DOMAIN</a:t>
            </a:r>
          </a:p>
          <a:p>
            <a:pPr>
              <a:lnSpc>
                <a:spcPct val="80000"/>
              </a:lnSpc>
            </a:pPr>
            <a:r>
              <a:rPr lang="en-US" altLang="ko-KR" sz="800"/>
              <a:t>DB_NAME</a:t>
            </a:r>
          </a:p>
          <a:p>
            <a:pPr>
              <a:lnSpc>
                <a:spcPct val="80000"/>
              </a:lnSpc>
            </a:pPr>
            <a:r>
              <a:rPr lang="en-US" altLang="ko-KR" sz="800"/>
              <a:t>INSTANCE_NAME</a:t>
            </a:r>
          </a:p>
          <a:p>
            <a:pPr>
              <a:lnSpc>
                <a:spcPct val="80000"/>
              </a:lnSpc>
            </a:pPr>
            <a:r>
              <a:rPr lang="en-US" altLang="ko-KR" sz="800"/>
              <a:t>■ </a:t>
            </a:r>
            <a:r>
              <a:rPr lang="en-US" altLang="ko-KR" sz="800" b="1"/>
              <a:t>Diagnostics and Statistics</a:t>
            </a:r>
          </a:p>
          <a:p>
            <a:pPr>
              <a:lnSpc>
                <a:spcPct val="80000"/>
              </a:lnSpc>
            </a:pPr>
            <a:r>
              <a:rPr lang="en-US" altLang="ko-KR" sz="800"/>
              <a:t>BACKGROUND_CORE_DUMP</a:t>
            </a:r>
          </a:p>
          <a:p>
            <a:pPr>
              <a:lnSpc>
                <a:spcPct val="80000"/>
              </a:lnSpc>
            </a:pPr>
            <a:r>
              <a:rPr lang="en-US" altLang="ko-KR" sz="800"/>
              <a:t>BACKGROUND_DUMP_DEST</a:t>
            </a:r>
          </a:p>
          <a:p>
            <a:pPr>
              <a:lnSpc>
                <a:spcPct val="80000"/>
              </a:lnSpc>
            </a:pPr>
            <a:r>
              <a:rPr lang="en-US" altLang="ko-KR" sz="800"/>
              <a:t>CORE_DUMP_DEST</a:t>
            </a:r>
          </a:p>
          <a:p>
            <a:pPr>
              <a:lnSpc>
                <a:spcPct val="80000"/>
              </a:lnSpc>
            </a:pPr>
            <a:r>
              <a:rPr lang="en-US" altLang="ko-KR" sz="800"/>
              <a:t>DB_BLOCK_CHECKING</a:t>
            </a:r>
          </a:p>
          <a:p>
            <a:pPr>
              <a:lnSpc>
                <a:spcPct val="80000"/>
              </a:lnSpc>
            </a:pPr>
            <a:r>
              <a:rPr lang="en-US" altLang="ko-KR" sz="800"/>
              <a:t>DB_BLOCK_CHECKSUM</a:t>
            </a:r>
          </a:p>
          <a:p>
            <a:pPr>
              <a:lnSpc>
                <a:spcPct val="80000"/>
              </a:lnSpc>
            </a:pPr>
            <a:r>
              <a:rPr lang="en-US" altLang="ko-KR" sz="800"/>
              <a:t>DIAGNOSTIC_DEST</a:t>
            </a:r>
          </a:p>
          <a:p>
            <a:pPr>
              <a:lnSpc>
                <a:spcPct val="80000"/>
              </a:lnSpc>
            </a:pPr>
            <a:r>
              <a:rPr lang="en-US" altLang="ko-KR" sz="800"/>
              <a:t>EVENT</a:t>
            </a:r>
          </a:p>
          <a:p>
            <a:pPr>
              <a:lnSpc>
                <a:spcPct val="80000"/>
              </a:lnSpc>
            </a:pPr>
            <a:r>
              <a:rPr lang="en-US" altLang="ko-KR" sz="800"/>
              <a:t>MAX_DUMP_FILE_SIZE</a:t>
            </a:r>
          </a:p>
          <a:p>
            <a:pPr>
              <a:lnSpc>
                <a:spcPct val="80000"/>
              </a:lnSpc>
            </a:pPr>
            <a:r>
              <a:rPr lang="en-US" altLang="ko-KR" sz="800"/>
              <a:t>SHADOW_CORE_DUMP</a:t>
            </a:r>
          </a:p>
          <a:p>
            <a:pPr>
              <a:lnSpc>
                <a:spcPct val="80000"/>
              </a:lnSpc>
            </a:pPr>
            <a:r>
              <a:rPr lang="en-US" altLang="ko-KR" sz="800"/>
              <a:t>STATISTICS_LEVEL</a:t>
            </a:r>
          </a:p>
          <a:p>
            <a:pPr>
              <a:lnSpc>
                <a:spcPct val="80000"/>
              </a:lnSpc>
            </a:pPr>
            <a:r>
              <a:rPr lang="en-US" altLang="ko-KR" sz="800"/>
              <a:t>TIMED_OS_STATISTICS</a:t>
            </a:r>
          </a:p>
          <a:p>
            <a:pPr>
              <a:lnSpc>
                <a:spcPct val="80000"/>
              </a:lnSpc>
            </a:pPr>
            <a:r>
              <a:rPr lang="en-US" altLang="ko-KR" sz="800"/>
              <a:t>TIMED_STATISTICS</a:t>
            </a:r>
          </a:p>
          <a:p>
            <a:pPr>
              <a:lnSpc>
                <a:spcPct val="80000"/>
              </a:lnSpc>
            </a:pPr>
            <a:r>
              <a:rPr lang="en-US" altLang="ko-KR" sz="800"/>
              <a:t>TRACE_ENABLED</a:t>
            </a:r>
          </a:p>
          <a:p>
            <a:pPr>
              <a:lnSpc>
                <a:spcPct val="80000"/>
              </a:lnSpc>
            </a:pPr>
            <a:r>
              <a:rPr lang="en-US" altLang="ko-KR" sz="800"/>
              <a:t>TRACEFILE_IDENTIFIER</a:t>
            </a:r>
          </a:p>
          <a:p>
            <a:pPr>
              <a:lnSpc>
                <a:spcPct val="80000"/>
              </a:lnSpc>
            </a:pPr>
            <a:r>
              <a:rPr lang="en-US" altLang="ko-KR" sz="800"/>
              <a:t>USER_DUMP_DEST</a:t>
            </a:r>
          </a:p>
          <a:p>
            <a:pPr>
              <a:lnSpc>
                <a:spcPct val="80000"/>
              </a:lnSpc>
            </a:pPr>
            <a:r>
              <a:rPr lang="en-US" altLang="ko-KR" sz="800"/>
              <a:t>■ </a:t>
            </a:r>
            <a:r>
              <a:rPr lang="en-US" altLang="ko-KR" sz="800" b="1"/>
              <a:t>Distributed, Replication</a:t>
            </a:r>
          </a:p>
          <a:p>
            <a:pPr>
              <a:lnSpc>
                <a:spcPct val="80000"/>
              </a:lnSpc>
            </a:pPr>
            <a:r>
              <a:rPr lang="en-US" altLang="ko-KR" sz="800"/>
              <a:t>COMMIT_POINT_STRENGTH</a:t>
            </a:r>
          </a:p>
          <a:p>
            <a:pPr>
              <a:lnSpc>
                <a:spcPct val="80000"/>
              </a:lnSpc>
            </a:pPr>
            <a:r>
              <a:rPr lang="en-US" altLang="ko-KR" sz="800"/>
              <a:t>DISTRIBUTED_LOCK_TIMEOUT</a:t>
            </a:r>
          </a:p>
          <a:p>
            <a:pPr>
              <a:lnSpc>
                <a:spcPct val="80000"/>
              </a:lnSpc>
            </a:pPr>
            <a:r>
              <a:rPr lang="en-US" altLang="ko-KR" sz="800"/>
              <a:t>GLOBAL_NAMES</a:t>
            </a:r>
          </a:p>
          <a:p>
            <a:pPr>
              <a:lnSpc>
                <a:spcPct val="80000"/>
              </a:lnSpc>
            </a:pPr>
            <a:r>
              <a:rPr lang="en-US" altLang="ko-KR" sz="800"/>
              <a:t>HS_AUTOREGISTER</a:t>
            </a:r>
          </a:p>
          <a:p>
            <a:pPr>
              <a:lnSpc>
                <a:spcPct val="80000"/>
              </a:lnSpc>
            </a:pPr>
            <a:r>
              <a:rPr lang="en-US" altLang="ko-KR" sz="800"/>
              <a:t>OPEN_LINKS</a:t>
            </a:r>
          </a:p>
          <a:p>
            <a:pPr>
              <a:lnSpc>
                <a:spcPct val="80000"/>
              </a:lnSpc>
            </a:pPr>
            <a:r>
              <a:rPr lang="en-US" altLang="ko-KR" sz="800"/>
              <a:t>OPEN_LINKS_PER_INSTANCE</a:t>
            </a:r>
          </a:p>
          <a:p>
            <a:pPr>
              <a:lnSpc>
                <a:spcPct val="80000"/>
              </a:lnSpc>
            </a:pPr>
            <a:r>
              <a:rPr lang="en-US" altLang="ko-KR" sz="800"/>
              <a:t>REPLICATION_DEPENDENCY_TRACKING</a:t>
            </a:r>
          </a:p>
          <a:p>
            <a:pPr>
              <a:lnSpc>
                <a:spcPct val="80000"/>
              </a:lnSpc>
            </a:pPr>
            <a:r>
              <a:rPr lang="en-US" altLang="ko-KR" sz="800"/>
              <a:t>■ </a:t>
            </a:r>
            <a:r>
              <a:rPr lang="en-US" altLang="ko-KR" sz="800" b="1"/>
              <a:t>File Locations, Names, and Sizes</a:t>
            </a:r>
          </a:p>
          <a:p>
            <a:pPr>
              <a:lnSpc>
                <a:spcPct val="80000"/>
              </a:lnSpc>
            </a:pPr>
            <a:r>
              <a:rPr lang="en-US" altLang="ko-KR" sz="800"/>
              <a:t>AUDIT_FILE_DEST</a:t>
            </a:r>
          </a:p>
          <a:p>
            <a:pPr>
              <a:lnSpc>
                <a:spcPct val="80000"/>
              </a:lnSpc>
            </a:pPr>
            <a:r>
              <a:rPr lang="en-US" altLang="ko-KR" sz="800"/>
              <a:t>BACKGROUND_CORE_DUMP</a:t>
            </a:r>
          </a:p>
          <a:p>
            <a:pPr>
              <a:lnSpc>
                <a:spcPct val="80000"/>
              </a:lnSpc>
            </a:pPr>
            <a:r>
              <a:rPr lang="en-US" altLang="ko-KR" sz="800"/>
              <a:t>BACKGROUND_DUMP_DEST</a:t>
            </a:r>
          </a:p>
          <a:p>
            <a:pPr>
              <a:lnSpc>
                <a:spcPct val="80000"/>
              </a:lnSpc>
            </a:pPr>
            <a:r>
              <a:rPr lang="en-US" altLang="ko-KR" sz="800"/>
              <a:t>CONTROL_FILES</a:t>
            </a:r>
          </a:p>
          <a:p>
            <a:pPr>
              <a:lnSpc>
                <a:spcPct val="80000"/>
              </a:lnSpc>
            </a:pPr>
            <a:r>
              <a:rPr lang="en-US" altLang="ko-KR" sz="800"/>
              <a:t>CORE_DUMP_DEST</a:t>
            </a:r>
          </a:p>
          <a:p>
            <a:pPr>
              <a:lnSpc>
                <a:spcPct val="80000"/>
              </a:lnSpc>
            </a:pPr>
            <a:r>
              <a:rPr lang="en-US" altLang="ko-KR" sz="800"/>
              <a:t>DB_CREATE_FILE_DEST</a:t>
            </a:r>
          </a:p>
          <a:p>
            <a:pPr>
              <a:lnSpc>
                <a:spcPct val="80000"/>
              </a:lnSpc>
            </a:pPr>
            <a:r>
              <a:rPr lang="en-US" altLang="ko-KR" sz="800"/>
              <a:t>DB_CREATE_ONLINE_LOG_DEST_</a:t>
            </a:r>
            <a:r>
              <a:rPr lang="en-US" altLang="ko-KR" sz="800" i="1"/>
              <a:t>n</a:t>
            </a:r>
          </a:p>
          <a:p>
            <a:pPr>
              <a:lnSpc>
                <a:spcPct val="80000"/>
              </a:lnSpc>
            </a:pPr>
            <a:r>
              <a:rPr lang="en-US" altLang="ko-KR" sz="800"/>
              <a:t>DB_FILES</a:t>
            </a:r>
          </a:p>
          <a:p>
            <a:pPr>
              <a:lnSpc>
                <a:spcPct val="80000"/>
              </a:lnSpc>
            </a:pPr>
            <a:r>
              <a:rPr lang="en-US" altLang="ko-KR" sz="800"/>
              <a:t>DB_RECOVERY_FILE_DEST</a:t>
            </a:r>
          </a:p>
          <a:p>
            <a:pPr>
              <a:lnSpc>
                <a:spcPct val="80000"/>
              </a:lnSpc>
            </a:pPr>
            <a:r>
              <a:rPr lang="en-US" altLang="ko-KR" sz="800"/>
              <a:t>DB_RECOVERY_FILE_DEST_SIZE</a:t>
            </a:r>
          </a:p>
          <a:p>
            <a:pPr>
              <a:lnSpc>
                <a:spcPct val="80000"/>
              </a:lnSpc>
            </a:pPr>
            <a:r>
              <a:rPr lang="en-US" altLang="ko-KR" sz="800"/>
              <a:t>FILE_MAPPING</a:t>
            </a:r>
          </a:p>
          <a:p>
            <a:pPr>
              <a:lnSpc>
                <a:spcPct val="80000"/>
              </a:lnSpc>
            </a:pPr>
            <a:r>
              <a:rPr lang="en-US" altLang="ko-KR" sz="800"/>
              <a:t>IFILE</a:t>
            </a:r>
          </a:p>
          <a:p>
            <a:pPr>
              <a:lnSpc>
                <a:spcPct val="80000"/>
              </a:lnSpc>
            </a:pPr>
            <a:r>
              <a:rPr lang="en-US" altLang="ko-KR" sz="800"/>
              <a:t>LOG_ARCHIVE_DEST_</a:t>
            </a:r>
            <a:r>
              <a:rPr lang="en-US" altLang="ko-KR" sz="800" i="1"/>
              <a:t>n</a:t>
            </a:r>
          </a:p>
          <a:p>
            <a:pPr>
              <a:lnSpc>
                <a:spcPct val="80000"/>
              </a:lnSpc>
            </a:pPr>
            <a:r>
              <a:rPr lang="en-US" altLang="ko-KR" sz="800"/>
              <a:t>SPFILE</a:t>
            </a:r>
          </a:p>
          <a:p>
            <a:pPr>
              <a:lnSpc>
                <a:spcPct val="80000"/>
              </a:lnSpc>
            </a:pPr>
            <a:r>
              <a:rPr lang="en-US" altLang="ko-KR" sz="800"/>
              <a:t>■ </a:t>
            </a:r>
            <a:r>
              <a:rPr lang="en-US" altLang="ko-KR" sz="800" b="1"/>
              <a:t>Globalization</a:t>
            </a:r>
          </a:p>
          <a:p>
            <a:pPr>
              <a:lnSpc>
                <a:spcPct val="80000"/>
              </a:lnSpc>
            </a:pPr>
            <a:r>
              <a:rPr lang="en-US" altLang="ko-KR" sz="800"/>
              <a:t>NLS_CALENDAR</a:t>
            </a:r>
          </a:p>
          <a:p>
            <a:pPr>
              <a:lnSpc>
                <a:spcPct val="80000"/>
              </a:lnSpc>
            </a:pPr>
            <a:r>
              <a:rPr lang="en-US" altLang="ko-KR" sz="800"/>
              <a:t>NLS_COMP</a:t>
            </a:r>
          </a:p>
          <a:p>
            <a:pPr>
              <a:lnSpc>
                <a:spcPct val="80000"/>
              </a:lnSpc>
            </a:pPr>
            <a:r>
              <a:rPr lang="en-US" altLang="ko-KR" sz="800"/>
              <a:t>NLS_CURRENCY</a:t>
            </a:r>
          </a:p>
          <a:p>
            <a:pPr>
              <a:lnSpc>
                <a:spcPct val="80000"/>
              </a:lnSpc>
            </a:pPr>
            <a:r>
              <a:rPr lang="en-US" altLang="ko-KR" sz="800"/>
              <a:t>NLS_DATE_FORMAT</a:t>
            </a:r>
          </a:p>
          <a:p>
            <a:pPr>
              <a:lnSpc>
                <a:spcPct val="80000"/>
              </a:lnSpc>
            </a:pPr>
            <a:r>
              <a:rPr lang="en-US" altLang="ko-KR" sz="800"/>
              <a:t>NLS_DATE_LANGUAGE</a:t>
            </a:r>
          </a:p>
          <a:p>
            <a:pPr>
              <a:lnSpc>
                <a:spcPct val="80000"/>
              </a:lnSpc>
            </a:pPr>
            <a:r>
              <a:rPr lang="en-US" altLang="ko-KR" sz="800"/>
              <a:t>NLS_DUAL_CURRENCY</a:t>
            </a:r>
          </a:p>
          <a:p>
            <a:pPr>
              <a:lnSpc>
                <a:spcPct val="80000"/>
              </a:lnSpc>
            </a:pPr>
            <a:r>
              <a:rPr lang="en-US" altLang="ko-KR" sz="800"/>
              <a:t>NLS_ISO_CURRENCY</a:t>
            </a:r>
          </a:p>
          <a:p>
            <a:pPr>
              <a:lnSpc>
                <a:spcPct val="80000"/>
              </a:lnSpc>
            </a:pPr>
            <a:r>
              <a:rPr lang="en-US" altLang="ko-KR" sz="800"/>
              <a:t>NLS_LANGUAGE</a:t>
            </a:r>
          </a:p>
          <a:p>
            <a:pPr>
              <a:lnSpc>
                <a:spcPct val="80000"/>
              </a:lnSpc>
            </a:pPr>
            <a:r>
              <a:rPr lang="en-US" altLang="ko-KR" sz="800"/>
              <a:t>NLS_LENGTH_SEMANTICS</a:t>
            </a:r>
          </a:p>
          <a:p>
            <a:pPr>
              <a:lnSpc>
                <a:spcPct val="80000"/>
              </a:lnSpc>
            </a:pPr>
            <a:r>
              <a:rPr lang="en-US" altLang="ko-KR" sz="800"/>
              <a:t>NLS_NCHAR_CONV_EXCP</a:t>
            </a:r>
          </a:p>
          <a:p>
            <a:pPr>
              <a:lnSpc>
                <a:spcPct val="80000"/>
              </a:lnSpc>
            </a:pPr>
            <a:r>
              <a:rPr lang="en-US" altLang="ko-KR" sz="800"/>
              <a:t>NLS_NUMERIC_CHARACTERS</a:t>
            </a:r>
          </a:p>
          <a:p>
            <a:pPr>
              <a:lnSpc>
                <a:spcPct val="80000"/>
              </a:lnSpc>
            </a:pPr>
            <a:r>
              <a:rPr lang="en-US" altLang="ko-KR" sz="800"/>
              <a:t>NLS_SORT</a:t>
            </a:r>
          </a:p>
          <a:p>
            <a:pPr>
              <a:lnSpc>
                <a:spcPct val="80000"/>
              </a:lnSpc>
            </a:pPr>
            <a:r>
              <a:rPr lang="en-US" altLang="ko-KR" sz="800"/>
              <a:t>NLS_TERRITORY</a:t>
            </a:r>
          </a:p>
          <a:p>
            <a:pPr>
              <a:lnSpc>
                <a:spcPct val="80000"/>
              </a:lnSpc>
            </a:pPr>
            <a:r>
              <a:rPr lang="en-US" altLang="ko-KR" sz="800"/>
              <a:t>NLS_TIMESTAMP_FORMAT</a:t>
            </a:r>
          </a:p>
          <a:p>
            <a:pPr>
              <a:lnSpc>
                <a:spcPct val="80000"/>
              </a:lnSpc>
            </a:pPr>
            <a:r>
              <a:rPr lang="en-US" altLang="ko-KR" sz="800"/>
              <a:t>NLS_TIMESTAMP_TZ_FORMAT</a:t>
            </a:r>
          </a:p>
          <a:p>
            <a:pPr>
              <a:lnSpc>
                <a:spcPct val="80000"/>
              </a:lnSpc>
            </a:pPr>
            <a:r>
              <a:rPr lang="en-US" altLang="ko-KR" sz="800"/>
              <a:t>■ </a:t>
            </a:r>
            <a:r>
              <a:rPr lang="en-US" altLang="ko-KR" sz="800" b="1"/>
              <a:t>Java</a:t>
            </a:r>
          </a:p>
          <a:p>
            <a:pPr>
              <a:lnSpc>
                <a:spcPct val="80000"/>
              </a:lnSpc>
            </a:pPr>
            <a:r>
              <a:rPr lang="en-US" altLang="ko-KR" sz="800"/>
              <a:t>JAVA_JIT_ENABLED</a:t>
            </a:r>
          </a:p>
          <a:p>
            <a:pPr>
              <a:lnSpc>
                <a:spcPct val="80000"/>
              </a:lnSpc>
            </a:pPr>
            <a:r>
              <a:rPr lang="en-US" altLang="ko-KR" sz="800"/>
              <a:t>JAVA_MAX_SESSIONSPACE_SIZE</a:t>
            </a:r>
          </a:p>
          <a:p>
            <a:pPr>
              <a:lnSpc>
                <a:spcPct val="80000"/>
              </a:lnSpc>
            </a:pPr>
            <a:r>
              <a:rPr lang="en-US" altLang="ko-KR" sz="800"/>
              <a:t>JAVA_POOL_SIZE</a:t>
            </a:r>
          </a:p>
          <a:p>
            <a:pPr>
              <a:lnSpc>
                <a:spcPct val="80000"/>
              </a:lnSpc>
            </a:pPr>
            <a:r>
              <a:rPr lang="en-US" altLang="ko-KR" sz="800"/>
              <a:t>JAVA_SOFT_SESSIONSPACE_LIMIT</a:t>
            </a:r>
          </a:p>
          <a:p>
            <a:pPr>
              <a:lnSpc>
                <a:spcPct val="80000"/>
              </a:lnSpc>
            </a:pPr>
            <a:r>
              <a:rPr lang="en-US" altLang="ko-KR" sz="800"/>
              <a:t>■ </a:t>
            </a:r>
            <a:r>
              <a:rPr lang="en-US" altLang="ko-KR" sz="800" b="1"/>
              <a:t>Job Queues</a:t>
            </a:r>
          </a:p>
          <a:p>
            <a:pPr>
              <a:lnSpc>
                <a:spcPct val="80000"/>
              </a:lnSpc>
            </a:pPr>
            <a:r>
              <a:rPr lang="en-US" altLang="ko-KR" sz="800"/>
              <a:t>JOB_QUEUE_PROCESSES</a:t>
            </a:r>
          </a:p>
          <a:p>
            <a:pPr>
              <a:lnSpc>
                <a:spcPct val="80000"/>
              </a:lnSpc>
            </a:pPr>
            <a:r>
              <a:rPr lang="en-US" altLang="ko-KR" sz="800"/>
              <a:t>■ </a:t>
            </a:r>
            <a:r>
              <a:rPr lang="en-US" altLang="ko-KR" sz="800" b="1"/>
              <a:t>License Limits</a:t>
            </a:r>
          </a:p>
          <a:p>
            <a:pPr>
              <a:lnSpc>
                <a:spcPct val="80000"/>
              </a:lnSpc>
            </a:pPr>
            <a:r>
              <a:rPr lang="en-US" altLang="ko-KR" sz="800"/>
              <a:t>LICENSE_MAX_SESSIONS</a:t>
            </a:r>
          </a:p>
          <a:p>
            <a:pPr>
              <a:lnSpc>
                <a:spcPct val="80000"/>
              </a:lnSpc>
            </a:pPr>
            <a:r>
              <a:rPr lang="en-US" altLang="ko-KR" sz="800"/>
              <a:t>LICENSE_MAX_USERS</a:t>
            </a:r>
          </a:p>
          <a:p>
            <a:pPr>
              <a:lnSpc>
                <a:spcPct val="80000"/>
              </a:lnSpc>
            </a:pPr>
            <a:r>
              <a:rPr lang="en-US" altLang="ko-KR" sz="800"/>
              <a:t>LICENSE_SESSIONS_WARNING</a:t>
            </a:r>
          </a:p>
          <a:p>
            <a:pPr>
              <a:lnSpc>
                <a:spcPct val="80000"/>
              </a:lnSpc>
            </a:pPr>
            <a:r>
              <a:rPr lang="en-US" altLang="ko-KR" sz="800"/>
              <a:t>■ </a:t>
            </a:r>
            <a:r>
              <a:rPr lang="en-US" altLang="ko-KR" sz="800" b="1"/>
              <a:t>Memory</a:t>
            </a:r>
          </a:p>
          <a:p>
            <a:pPr>
              <a:lnSpc>
                <a:spcPct val="80000"/>
              </a:lnSpc>
            </a:pPr>
            <a:r>
              <a:rPr lang="en-US" altLang="ko-KR" sz="800"/>
              <a:t>MEMORY_MAX_TARGET</a:t>
            </a:r>
          </a:p>
          <a:p>
            <a:pPr>
              <a:lnSpc>
                <a:spcPct val="80000"/>
              </a:lnSpc>
            </a:pPr>
            <a:r>
              <a:rPr lang="en-US" altLang="ko-KR" sz="800"/>
              <a:t>MEMORY_TARGET</a:t>
            </a:r>
          </a:p>
          <a:p>
            <a:pPr>
              <a:lnSpc>
                <a:spcPct val="80000"/>
              </a:lnSpc>
            </a:pPr>
            <a:r>
              <a:rPr lang="en-US" altLang="ko-KR" sz="800"/>
              <a:t>■ </a:t>
            </a:r>
            <a:r>
              <a:rPr lang="en-US" altLang="ko-KR" sz="800" b="1"/>
              <a:t>Miscellaneous</a:t>
            </a:r>
          </a:p>
          <a:p>
            <a:pPr>
              <a:lnSpc>
                <a:spcPct val="80000"/>
              </a:lnSpc>
            </a:pPr>
            <a:r>
              <a:rPr lang="en-US" altLang="ko-KR" sz="800"/>
              <a:t>AQ_TM_PROCESSES</a:t>
            </a:r>
          </a:p>
          <a:p>
            <a:pPr>
              <a:lnSpc>
                <a:spcPct val="80000"/>
              </a:lnSpc>
            </a:pPr>
            <a:r>
              <a:rPr lang="en-US" altLang="ko-KR" sz="800"/>
              <a:t>ASM_PREFERRED_READ_FAILURE_GROUPS</a:t>
            </a:r>
          </a:p>
          <a:p>
            <a:pPr>
              <a:lnSpc>
                <a:spcPct val="80000"/>
              </a:lnSpc>
            </a:pPr>
            <a:r>
              <a:rPr lang="en-US" altLang="ko-KR" sz="800"/>
              <a:t>COMPATIBLE</a:t>
            </a:r>
          </a:p>
          <a:p>
            <a:pPr>
              <a:lnSpc>
                <a:spcPct val="80000"/>
              </a:lnSpc>
            </a:pPr>
            <a:r>
              <a:rPr lang="en-US" altLang="ko-KR" sz="800"/>
              <a:t>FIXED_DATE</a:t>
            </a:r>
          </a:p>
          <a:p>
            <a:pPr>
              <a:lnSpc>
                <a:spcPct val="80000"/>
              </a:lnSpc>
            </a:pPr>
            <a:r>
              <a:rPr lang="en-US" altLang="ko-KR" sz="800"/>
              <a:t>LDAP_DIRECTORY_SYSAUTH</a:t>
            </a:r>
          </a:p>
          <a:p>
            <a:pPr>
              <a:lnSpc>
                <a:spcPct val="80000"/>
              </a:lnSpc>
            </a:pPr>
            <a:r>
              <a:rPr lang="en-US" altLang="ko-KR" sz="800"/>
              <a:t>XML_DB_EVENTS</a:t>
            </a:r>
          </a:p>
          <a:p>
            <a:pPr>
              <a:lnSpc>
                <a:spcPct val="80000"/>
              </a:lnSpc>
            </a:pPr>
            <a:r>
              <a:rPr lang="en-US" altLang="ko-KR" sz="800"/>
              <a:t>■ </a:t>
            </a:r>
            <a:r>
              <a:rPr lang="en-US" altLang="ko-KR" sz="800" b="1"/>
              <a:t>Networking</a:t>
            </a:r>
          </a:p>
          <a:p>
            <a:pPr>
              <a:lnSpc>
                <a:spcPct val="80000"/>
              </a:lnSpc>
            </a:pPr>
            <a:r>
              <a:rPr lang="en-US" altLang="ko-KR" sz="800"/>
              <a:t>LOCAL_LISTENER</a:t>
            </a:r>
          </a:p>
          <a:p>
            <a:pPr>
              <a:lnSpc>
                <a:spcPct val="80000"/>
              </a:lnSpc>
            </a:pPr>
            <a:r>
              <a:rPr lang="en-US" altLang="ko-KR" sz="800"/>
              <a:t>REMOTE_LISTENER</a:t>
            </a:r>
          </a:p>
          <a:p>
            <a:pPr>
              <a:lnSpc>
                <a:spcPct val="80000"/>
              </a:lnSpc>
            </a:pPr>
            <a:r>
              <a:rPr lang="en-US" altLang="ko-KR" sz="800"/>
              <a:t>SERVICE_NAMES</a:t>
            </a:r>
          </a:p>
          <a:p>
            <a:pPr>
              <a:lnSpc>
                <a:spcPct val="80000"/>
              </a:lnSpc>
            </a:pPr>
            <a:r>
              <a:rPr lang="en-US" altLang="ko-KR" sz="800"/>
              <a:t>■ </a:t>
            </a:r>
            <a:r>
              <a:rPr lang="en-US" altLang="ko-KR" sz="800" b="1"/>
              <a:t>Objects and LOBs</a:t>
            </a:r>
          </a:p>
          <a:p>
            <a:pPr>
              <a:lnSpc>
                <a:spcPct val="80000"/>
              </a:lnSpc>
            </a:pPr>
            <a:r>
              <a:rPr lang="en-US" altLang="ko-KR" sz="800"/>
              <a:t>OBJECT_CACHE_MAX_SIZE_PERCENT</a:t>
            </a:r>
          </a:p>
          <a:p>
            <a:pPr>
              <a:lnSpc>
                <a:spcPct val="80000"/>
              </a:lnSpc>
            </a:pPr>
            <a:r>
              <a:rPr lang="en-US" altLang="ko-KR" sz="800"/>
              <a:t>OBJECT_CACHE_OPTIMAL_SIZE</a:t>
            </a:r>
          </a:p>
          <a:p>
            <a:pPr>
              <a:lnSpc>
                <a:spcPct val="80000"/>
              </a:lnSpc>
            </a:pPr>
            <a:r>
              <a:rPr lang="en-US" altLang="ko-KR" sz="800"/>
              <a:t>■ </a:t>
            </a:r>
            <a:r>
              <a:rPr lang="en-US" altLang="ko-KR" sz="800" b="1"/>
              <a:t>OLAP</a:t>
            </a:r>
          </a:p>
          <a:p>
            <a:pPr>
              <a:lnSpc>
                <a:spcPct val="80000"/>
              </a:lnSpc>
            </a:pPr>
            <a:r>
              <a:rPr lang="en-US" altLang="ko-KR" sz="800"/>
              <a:t>OLAP_PAGE_POOL_SIZE</a:t>
            </a:r>
          </a:p>
          <a:p>
            <a:pPr>
              <a:lnSpc>
                <a:spcPct val="80000"/>
              </a:lnSpc>
            </a:pPr>
            <a:r>
              <a:rPr lang="en-US" altLang="ko-KR" sz="800"/>
              <a:t>■ </a:t>
            </a:r>
            <a:r>
              <a:rPr lang="en-US" altLang="ko-KR" sz="800" b="1"/>
              <a:t>Optimizer</a:t>
            </a:r>
          </a:p>
          <a:p>
            <a:pPr>
              <a:lnSpc>
                <a:spcPct val="80000"/>
              </a:lnSpc>
            </a:pPr>
            <a:r>
              <a:rPr lang="en-US" altLang="ko-KR" sz="800"/>
              <a:t>OPTIMIZER_CAPTURE_SQL_PLAN_BASELINES</a:t>
            </a:r>
          </a:p>
          <a:p>
            <a:pPr>
              <a:lnSpc>
                <a:spcPct val="80000"/>
              </a:lnSpc>
            </a:pPr>
            <a:r>
              <a:rPr lang="en-US" altLang="ko-KR" sz="800"/>
              <a:t>OPTIMIZER_DYNAMIC_SAMPLING</a:t>
            </a:r>
          </a:p>
          <a:p>
            <a:pPr>
              <a:lnSpc>
                <a:spcPct val="80000"/>
              </a:lnSpc>
            </a:pPr>
            <a:r>
              <a:rPr lang="en-US" altLang="ko-KR" sz="800"/>
              <a:t>OPTIMIZER_FEATURES_ENABLE</a:t>
            </a:r>
          </a:p>
          <a:p>
            <a:pPr>
              <a:lnSpc>
                <a:spcPct val="80000"/>
              </a:lnSpc>
            </a:pPr>
            <a:r>
              <a:rPr lang="en-US" altLang="ko-KR" sz="800"/>
              <a:t>OPTIMIZER_INDEX_CACHING</a:t>
            </a:r>
          </a:p>
          <a:p>
            <a:pPr>
              <a:lnSpc>
                <a:spcPct val="80000"/>
              </a:lnSpc>
            </a:pPr>
            <a:r>
              <a:rPr lang="en-US" altLang="ko-KR" sz="800"/>
              <a:t>OPTIMIZER_INDEX_COST_ADJ</a:t>
            </a:r>
          </a:p>
          <a:p>
            <a:pPr>
              <a:lnSpc>
                <a:spcPct val="80000"/>
              </a:lnSpc>
            </a:pPr>
            <a:r>
              <a:rPr lang="en-US" altLang="ko-KR" sz="800"/>
              <a:t>OPTIMIZER_MODE</a:t>
            </a:r>
          </a:p>
          <a:p>
            <a:pPr>
              <a:lnSpc>
                <a:spcPct val="80000"/>
              </a:lnSpc>
            </a:pPr>
            <a:r>
              <a:rPr lang="en-US" altLang="ko-KR" sz="800"/>
              <a:t>OPTIMIZER_SECURE_VIEW_MERGING</a:t>
            </a:r>
          </a:p>
          <a:p>
            <a:pPr>
              <a:lnSpc>
                <a:spcPct val="80000"/>
              </a:lnSpc>
            </a:pPr>
            <a:r>
              <a:rPr lang="en-US" altLang="ko-KR" sz="800"/>
              <a:t>OPTIMIZER_USE_PENDING_STATISTICS</a:t>
            </a:r>
          </a:p>
          <a:p>
            <a:pPr>
              <a:lnSpc>
                <a:spcPct val="80000"/>
              </a:lnSpc>
            </a:pPr>
            <a:r>
              <a:rPr lang="en-US" altLang="ko-KR" sz="800"/>
              <a:t>OPTIMIZER_USE_SQL_PLAN_BASELINES</a:t>
            </a:r>
          </a:p>
          <a:p>
            <a:pPr>
              <a:lnSpc>
                <a:spcPct val="80000"/>
              </a:lnSpc>
            </a:pPr>
            <a:r>
              <a:rPr lang="en-US" altLang="ko-KR" sz="800"/>
              <a:t>QUERY_REWRITE_ENABLED</a:t>
            </a:r>
          </a:p>
          <a:p>
            <a:pPr>
              <a:lnSpc>
                <a:spcPct val="80000"/>
              </a:lnSpc>
            </a:pPr>
            <a:r>
              <a:rPr lang="en-US" altLang="ko-KR" sz="800"/>
              <a:t>QUERY_REWRITE_INTEGRITY</a:t>
            </a:r>
          </a:p>
          <a:p>
            <a:pPr>
              <a:lnSpc>
                <a:spcPct val="80000"/>
              </a:lnSpc>
            </a:pPr>
            <a:r>
              <a:rPr lang="en-US" altLang="ko-KR" sz="800"/>
              <a:t>STAR_TRANSFORMATION_ENABLED</a:t>
            </a:r>
          </a:p>
          <a:p>
            <a:pPr>
              <a:lnSpc>
                <a:spcPct val="80000"/>
              </a:lnSpc>
            </a:pPr>
            <a:r>
              <a:rPr lang="en-US" altLang="ko-KR" sz="800"/>
              <a:t>■ </a:t>
            </a:r>
            <a:r>
              <a:rPr lang="en-US" altLang="ko-KR" sz="800" b="1"/>
              <a:t>Parallel Execution</a:t>
            </a:r>
          </a:p>
          <a:p>
            <a:pPr>
              <a:lnSpc>
                <a:spcPct val="80000"/>
              </a:lnSpc>
            </a:pPr>
            <a:r>
              <a:rPr lang="en-US" altLang="ko-KR" sz="800"/>
              <a:t>PARALLEL_ADAPTIVE_MULTI_USER</a:t>
            </a:r>
          </a:p>
          <a:p>
            <a:pPr>
              <a:lnSpc>
                <a:spcPct val="80000"/>
              </a:lnSpc>
            </a:pPr>
            <a:r>
              <a:rPr lang="en-US" altLang="ko-KR" sz="800"/>
              <a:t>PARALLEL_EXECUTION_MESSAGE_SIZE</a:t>
            </a:r>
          </a:p>
          <a:p>
            <a:pPr>
              <a:lnSpc>
                <a:spcPct val="80000"/>
              </a:lnSpc>
            </a:pPr>
            <a:r>
              <a:rPr lang="en-US" altLang="ko-KR" sz="800"/>
              <a:t>PARALLEL_MAX_SERVERS</a:t>
            </a:r>
          </a:p>
          <a:p>
            <a:pPr>
              <a:lnSpc>
                <a:spcPct val="80000"/>
              </a:lnSpc>
            </a:pPr>
            <a:r>
              <a:rPr lang="en-US" altLang="ko-KR" sz="800"/>
              <a:t>PARALLEL_MIN_PERCENT</a:t>
            </a:r>
          </a:p>
          <a:p>
            <a:pPr>
              <a:lnSpc>
                <a:spcPct val="80000"/>
              </a:lnSpc>
            </a:pPr>
            <a:r>
              <a:rPr lang="en-US" altLang="ko-KR" sz="800"/>
              <a:t>PARALLEL_MIN_SERVERS</a:t>
            </a:r>
          </a:p>
          <a:p>
            <a:pPr>
              <a:lnSpc>
                <a:spcPct val="80000"/>
              </a:lnSpc>
            </a:pPr>
            <a:r>
              <a:rPr lang="en-US" altLang="ko-KR" sz="800"/>
              <a:t>PARALLEL_THREADS_PER_CPU</a:t>
            </a:r>
          </a:p>
          <a:p>
            <a:pPr>
              <a:lnSpc>
                <a:spcPct val="80000"/>
              </a:lnSpc>
            </a:pPr>
            <a:r>
              <a:rPr lang="en-US" altLang="ko-KR" sz="800"/>
              <a:t>■ </a:t>
            </a:r>
            <a:r>
              <a:rPr lang="en-US" altLang="ko-KR" sz="800" b="1"/>
              <a:t>PL/SQL</a:t>
            </a:r>
          </a:p>
          <a:p>
            <a:pPr>
              <a:lnSpc>
                <a:spcPct val="80000"/>
              </a:lnSpc>
            </a:pPr>
            <a:r>
              <a:rPr lang="en-US" altLang="ko-KR" sz="800"/>
              <a:t>PLSQL_NATIVE_LIBRARY_DIR</a:t>
            </a:r>
          </a:p>
          <a:p>
            <a:pPr>
              <a:lnSpc>
                <a:spcPct val="80000"/>
              </a:lnSpc>
            </a:pPr>
            <a:r>
              <a:rPr lang="en-US" altLang="ko-KR" sz="800"/>
              <a:t>PLSQL_NATIVE_LIBRARY_SUBDIR_COUNT</a:t>
            </a:r>
          </a:p>
          <a:p>
            <a:pPr>
              <a:lnSpc>
                <a:spcPct val="80000"/>
              </a:lnSpc>
            </a:pPr>
            <a:r>
              <a:rPr lang="en-US" altLang="ko-KR" sz="800"/>
              <a:t>PLSQL_V2_COMPATIBILITY</a:t>
            </a:r>
          </a:p>
          <a:p>
            <a:pPr>
              <a:lnSpc>
                <a:spcPct val="80000"/>
              </a:lnSpc>
            </a:pPr>
            <a:r>
              <a:rPr lang="en-US" altLang="ko-KR" sz="800"/>
              <a:t>REMOTE_DEPENDENCIES_MODE</a:t>
            </a:r>
          </a:p>
          <a:p>
            <a:pPr>
              <a:lnSpc>
                <a:spcPct val="80000"/>
              </a:lnSpc>
            </a:pPr>
            <a:r>
              <a:rPr lang="en-US" altLang="ko-KR" sz="800"/>
              <a:t>UTL_FILE_DIR</a:t>
            </a:r>
          </a:p>
          <a:p>
            <a:pPr>
              <a:lnSpc>
                <a:spcPct val="80000"/>
              </a:lnSpc>
            </a:pPr>
            <a:r>
              <a:rPr lang="en-US" altLang="ko-KR" sz="800"/>
              <a:t>■ </a:t>
            </a:r>
            <a:r>
              <a:rPr lang="en-US" altLang="ko-KR" sz="800" b="1"/>
              <a:t>PL/SQL Compiler</a:t>
            </a:r>
          </a:p>
          <a:p>
            <a:pPr>
              <a:lnSpc>
                <a:spcPct val="80000"/>
              </a:lnSpc>
            </a:pPr>
            <a:r>
              <a:rPr lang="en-US" altLang="ko-KR" sz="800"/>
              <a:t>PLSCOPE_SETTINGS</a:t>
            </a:r>
          </a:p>
          <a:p>
            <a:pPr>
              <a:lnSpc>
                <a:spcPct val="80000"/>
              </a:lnSpc>
            </a:pPr>
            <a:r>
              <a:rPr lang="en-US" altLang="ko-KR" sz="800"/>
              <a:t>PLSQL_CCFLAGS</a:t>
            </a:r>
          </a:p>
          <a:p>
            <a:pPr>
              <a:lnSpc>
                <a:spcPct val="80000"/>
              </a:lnSpc>
            </a:pPr>
            <a:r>
              <a:rPr lang="en-US" altLang="ko-KR" sz="800"/>
              <a:t>PLSQL_CODE_TYPE</a:t>
            </a:r>
          </a:p>
          <a:p>
            <a:pPr>
              <a:lnSpc>
                <a:spcPct val="80000"/>
              </a:lnSpc>
            </a:pPr>
            <a:r>
              <a:rPr lang="en-US" altLang="ko-KR" sz="800"/>
              <a:t>PLSQL_DEBUG</a:t>
            </a:r>
          </a:p>
          <a:p>
            <a:pPr>
              <a:lnSpc>
                <a:spcPct val="80000"/>
              </a:lnSpc>
            </a:pPr>
            <a:r>
              <a:rPr lang="en-US" altLang="ko-KR" sz="800"/>
              <a:t>PLSQL_OPTIMIZE_LEVEL</a:t>
            </a:r>
          </a:p>
          <a:p>
            <a:pPr>
              <a:lnSpc>
                <a:spcPct val="80000"/>
              </a:lnSpc>
            </a:pPr>
            <a:r>
              <a:rPr lang="en-US" altLang="ko-KR" sz="800"/>
              <a:t>PLSQL_WARNINGS</a:t>
            </a:r>
          </a:p>
          <a:p>
            <a:pPr>
              <a:lnSpc>
                <a:spcPct val="80000"/>
              </a:lnSpc>
            </a:pPr>
            <a:r>
              <a:rPr lang="en-US" altLang="ko-KR" sz="800"/>
              <a:t>NLS_LENGTH_SEMANTICS</a:t>
            </a:r>
          </a:p>
          <a:p>
            <a:pPr>
              <a:lnSpc>
                <a:spcPct val="80000"/>
              </a:lnSpc>
            </a:pPr>
            <a:r>
              <a:rPr lang="en-US" altLang="ko-KR" sz="800"/>
              <a:t>■ </a:t>
            </a:r>
            <a:r>
              <a:rPr lang="en-US" altLang="ko-KR" sz="800" b="1"/>
              <a:t>SGA Memory</a:t>
            </a:r>
          </a:p>
          <a:p>
            <a:pPr>
              <a:lnSpc>
                <a:spcPct val="80000"/>
              </a:lnSpc>
            </a:pPr>
            <a:r>
              <a:rPr lang="en-US" altLang="ko-KR" sz="800"/>
              <a:t>DB_</a:t>
            </a:r>
            <a:r>
              <a:rPr lang="en-US" altLang="ko-KR" sz="800" i="1"/>
              <a:t>n</a:t>
            </a:r>
            <a:r>
              <a:rPr lang="en-US" altLang="ko-KR" sz="800"/>
              <a:t>K_CACHE_SIZE</a:t>
            </a:r>
          </a:p>
          <a:p>
            <a:pPr>
              <a:lnSpc>
                <a:spcPct val="80000"/>
              </a:lnSpc>
            </a:pPr>
            <a:r>
              <a:rPr lang="en-US" altLang="ko-KR" sz="800"/>
              <a:t>DB_CACHE_SIZE</a:t>
            </a:r>
          </a:p>
          <a:p>
            <a:pPr>
              <a:lnSpc>
                <a:spcPct val="80000"/>
              </a:lnSpc>
            </a:pPr>
            <a:r>
              <a:rPr lang="en-US" altLang="ko-KR" sz="800"/>
              <a:t>HI_SHARED_MEMORY_ADDRESS</a:t>
            </a:r>
          </a:p>
          <a:p>
            <a:pPr>
              <a:lnSpc>
                <a:spcPct val="80000"/>
              </a:lnSpc>
            </a:pPr>
            <a:r>
              <a:rPr lang="en-US" altLang="ko-KR" sz="800"/>
              <a:t>JAVA_POOL_SIZE</a:t>
            </a:r>
          </a:p>
          <a:p>
            <a:pPr>
              <a:lnSpc>
                <a:spcPct val="80000"/>
              </a:lnSpc>
            </a:pPr>
            <a:r>
              <a:rPr lang="en-US" altLang="ko-KR" sz="800"/>
              <a:t>LARGE_POOL_SIZE</a:t>
            </a:r>
          </a:p>
          <a:p>
            <a:pPr>
              <a:lnSpc>
                <a:spcPct val="80000"/>
              </a:lnSpc>
            </a:pPr>
            <a:r>
              <a:rPr lang="en-US" altLang="ko-KR" sz="800"/>
              <a:t>LOCK_SGA</a:t>
            </a:r>
          </a:p>
          <a:p>
            <a:pPr>
              <a:lnSpc>
                <a:spcPct val="80000"/>
              </a:lnSpc>
            </a:pPr>
            <a:r>
              <a:rPr lang="en-US" altLang="ko-KR" sz="800"/>
              <a:t>OLAP_PAGE_POOL_SIZE</a:t>
            </a:r>
          </a:p>
          <a:p>
            <a:pPr>
              <a:lnSpc>
                <a:spcPct val="80000"/>
              </a:lnSpc>
            </a:pPr>
            <a:r>
              <a:rPr lang="en-US" altLang="ko-KR" sz="800"/>
              <a:t>PRE_PAGE_SGA</a:t>
            </a:r>
          </a:p>
          <a:p>
            <a:pPr>
              <a:lnSpc>
                <a:spcPct val="80000"/>
              </a:lnSpc>
            </a:pPr>
            <a:r>
              <a:rPr lang="en-US" altLang="ko-KR" sz="800"/>
              <a:t>SGA_MAX_SIZE</a:t>
            </a:r>
          </a:p>
          <a:p>
            <a:pPr>
              <a:lnSpc>
                <a:spcPct val="80000"/>
              </a:lnSpc>
            </a:pPr>
            <a:r>
              <a:rPr lang="en-US" altLang="ko-KR" sz="800"/>
              <a:t>SGA_TARGET</a:t>
            </a:r>
          </a:p>
          <a:p>
            <a:pPr>
              <a:lnSpc>
                <a:spcPct val="80000"/>
              </a:lnSpc>
            </a:pPr>
            <a:r>
              <a:rPr lang="en-US" altLang="ko-KR" sz="800"/>
              <a:t>SHARED_MEMORY_ADDRESS</a:t>
            </a:r>
          </a:p>
          <a:p>
            <a:pPr>
              <a:lnSpc>
                <a:spcPct val="80000"/>
              </a:lnSpc>
            </a:pPr>
            <a:r>
              <a:rPr lang="en-US" altLang="ko-KR" sz="800"/>
              <a:t>SHARED_POOL_RESERVED_SIZE</a:t>
            </a:r>
          </a:p>
          <a:p>
            <a:pPr>
              <a:lnSpc>
                <a:spcPct val="80000"/>
              </a:lnSpc>
            </a:pPr>
            <a:r>
              <a:rPr lang="en-US" altLang="ko-KR" sz="800"/>
              <a:t>SHARED_POOL_SIZE</a:t>
            </a:r>
          </a:p>
          <a:p>
            <a:pPr>
              <a:lnSpc>
                <a:spcPct val="80000"/>
              </a:lnSpc>
            </a:pPr>
            <a:r>
              <a:rPr lang="en-US" altLang="ko-KR" sz="800"/>
              <a:t>STREAMS_POOL_SIZE</a:t>
            </a:r>
          </a:p>
          <a:p>
            <a:pPr>
              <a:lnSpc>
                <a:spcPct val="80000"/>
              </a:lnSpc>
            </a:pPr>
            <a:r>
              <a:rPr lang="en-US" altLang="ko-KR" sz="800"/>
              <a:t>■ </a:t>
            </a:r>
            <a:r>
              <a:rPr lang="en-US" altLang="ko-KR" sz="800" b="1"/>
              <a:t>Real Application Clusters</a:t>
            </a:r>
          </a:p>
          <a:p>
            <a:pPr>
              <a:lnSpc>
                <a:spcPct val="80000"/>
              </a:lnSpc>
            </a:pPr>
            <a:r>
              <a:rPr lang="en-US" altLang="ko-KR" sz="800"/>
              <a:t>ACTIVE_INSTANCE_COUNT</a:t>
            </a:r>
          </a:p>
          <a:p>
            <a:pPr>
              <a:lnSpc>
                <a:spcPct val="80000"/>
              </a:lnSpc>
            </a:pPr>
            <a:r>
              <a:rPr lang="en-US" altLang="ko-KR" sz="800"/>
              <a:t>CLUSTER_DATABASE</a:t>
            </a:r>
          </a:p>
          <a:p>
            <a:pPr>
              <a:lnSpc>
                <a:spcPct val="80000"/>
              </a:lnSpc>
            </a:pPr>
            <a:r>
              <a:rPr lang="en-US" altLang="ko-KR" sz="800"/>
              <a:t>CLUSTER_DATABASE_INSTANCES</a:t>
            </a:r>
          </a:p>
          <a:p>
            <a:pPr>
              <a:lnSpc>
                <a:spcPct val="80000"/>
              </a:lnSpc>
            </a:pPr>
            <a:r>
              <a:rPr lang="en-US" altLang="ko-KR" sz="800"/>
              <a:t>CLUSTER_INTERCONNECTS</a:t>
            </a:r>
          </a:p>
          <a:p>
            <a:pPr>
              <a:lnSpc>
                <a:spcPct val="80000"/>
              </a:lnSpc>
            </a:pPr>
            <a:r>
              <a:rPr lang="en-US" altLang="ko-KR" sz="800"/>
              <a:t>GC_FILES_TO_LOCKS</a:t>
            </a:r>
          </a:p>
          <a:p>
            <a:pPr>
              <a:lnSpc>
                <a:spcPct val="80000"/>
              </a:lnSpc>
            </a:pPr>
            <a:r>
              <a:rPr lang="en-US" altLang="ko-KR" sz="800"/>
              <a:t>INSTANCE_NUMBER</a:t>
            </a:r>
          </a:p>
          <a:p>
            <a:pPr>
              <a:lnSpc>
                <a:spcPct val="80000"/>
              </a:lnSpc>
            </a:pPr>
            <a:r>
              <a:rPr lang="en-US" altLang="ko-KR" sz="800"/>
              <a:t>PARALLEL_INSTANCE_GROUP</a:t>
            </a:r>
          </a:p>
          <a:p>
            <a:pPr>
              <a:lnSpc>
                <a:spcPct val="80000"/>
              </a:lnSpc>
            </a:pPr>
            <a:r>
              <a:rPr lang="en-US" altLang="ko-KR" sz="800"/>
              <a:t>THREAD</a:t>
            </a:r>
          </a:p>
          <a:p>
            <a:pPr>
              <a:lnSpc>
                <a:spcPct val="80000"/>
              </a:lnSpc>
            </a:pPr>
            <a:r>
              <a:rPr lang="en-US" altLang="ko-KR" sz="800"/>
              <a:t>■ </a:t>
            </a:r>
            <a:r>
              <a:rPr lang="en-US" altLang="ko-KR" sz="800" b="1"/>
              <a:t>Redo Logs, Archiving, and Recovery</a:t>
            </a:r>
          </a:p>
          <a:p>
            <a:pPr>
              <a:lnSpc>
                <a:spcPct val="80000"/>
              </a:lnSpc>
            </a:pPr>
            <a:r>
              <a:rPr lang="en-US" altLang="ko-KR" sz="800"/>
              <a:t>CONTROL_FILE_RECORD_KEEP_TIME</a:t>
            </a:r>
          </a:p>
          <a:p>
            <a:pPr>
              <a:lnSpc>
                <a:spcPct val="80000"/>
              </a:lnSpc>
            </a:pPr>
            <a:r>
              <a:rPr lang="en-US" altLang="ko-KR" sz="800"/>
              <a:t>DB_CREATE_ONLINE_LOG_DEST_</a:t>
            </a:r>
            <a:r>
              <a:rPr lang="en-US" altLang="ko-KR" sz="800" i="1"/>
              <a:t>n</a:t>
            </a:r>
          </a:p>
          <a:p>
            <a:pPr>
              <a:lnSpc>
                <a:spcPct val="80000"/>
              </a:lnSpc>
            </a:pPr>
            <a:r>
              <a:rPr lang="en-US" altLang="ko-KR" sz="800"/>
              <a:t>DB_RECOVERY_FILE_DEST</a:t>
            </a:r>
          </a:p>
          <a:p>
            <a:pPr>
              <a:lnSpc>
                <a:spcPct val="80000"/>
              </a:lnSpc>
            </a:pPr>
            <a:r>
              <a:rPr lang="en-US" altLang="ko-KR" sz="800"/>
              <a:t>DB_RECOVERY_FILE_DEST_SIZE</a:t>
            </a:r>
          </a:p>
          <a:p>
            <a:pPr>
              <a:lnSpc>
                <a:spcPct val="80000"/>
              </a:lnSpc>
            </a:pPr>
            <a:r>
              <a:rPr lang="en-US" altLang="ko-KR" sz="800"/>
              <a:t>FAST_START_MTTR_TARGET</a:t>
            </a:r>
          </a:p>
          <a:p>
            <a:pPr>
              <a:lnSpc>
                <a:spcPct val="80000"/>
              </a:lnSpc>
            </a:pPr>
            <a:r>
              <a:rPr lang="en-US" altLang="ko-KR" sz="800"/>
              <a:t>LOG_BUFFER</a:t>
            </a:r>
          </a:p>
          <a:p>
            <a:pPr>
              <a:lnSpc>
                <a:spcPct val="80000"/>
              </a:lnSpc>
            </a:pPr>
            <a:r>
              <a:rPr lang="en-US" altLang="ko-KR" sz="800"/>
              <a:t>LOG_CHECKPOINT_INTERVAL</a:t>
            </a:r>
          </a:p>
          <a:p>
            <a:pPr>
              <a:lnSpc>
                <a:spcPct val="80000"/>
              </a:lnSpc>
            </a:pPr>
            <a:r>
              <a:rPr lang="en-US" altLang="ko-KR" sz="800"/>
              <a:t>LOG_CHECKPOINT_TIMEOUT</a:t>
            </a:r>
          </a:p>
          <a:p>
            <a:pPr>
              <a:lnSpc>
                <a:spcPct val="80000"/>
              </a:lnSpc>
            </a:pPr>
            <a:r>
              <a:rPr lang="en-US" altLang="ko-KR" sz="800"/>
              <a:t>LOG_CHECKPOINTS_TO_ALERT</a:t>
            </a:r>
          </a:p>
          <a:p>
            <a:pPr>
              <a:lnSpc>
                <a:spcPct val="80000"/>
              </a:lnSpc>
            </a:pPr>
            <a:r>
              <a:rPr lang="en-US" altLang="ko-KR" sz="800"/>
              <a:t>LOG_ARCHIVE_CONFIG</a:t>
            </a:r>
          </a:p>
          <a:p>
            <a:pPr>
              <a:lnSpc>
                <a:spcPct val="80000"/>
              </a:lnSpc>
            </a:pPr>
            <a:r>
              <a:rPr lang="en-US" altLang="ko-KR" sz="800"/>
              <a:t>LOG_ARCHIVE_DEST_</a:t>
            </a:r>
            <a:r>
              <a:rPr lang="en-US" altLang="ko-KR" sz="800" i="1"/>
              <a:t>n</a:t>
            </a:r>
          </a:p>
          <a:p>
            <a:pPr>
              <a:lnSpc>
                <a:spcPct val="80000"/>
              </a:lnSpc>
            </a:pPr>
            <a:r>
              <a:rPr lang="en-US" altLang="ko-KR" sz="800"/>
              <a:t>LOG_ARCHIVE_DEST_STATE_</a:t>
            </a:r>
            <a:r>
              <a:rPr lang="en-US" altLang="ko-KR" sz="800" i="1"/>
              <a:t>n</a:t>
            </a:r>
          </a:p>
          <a:p>
            <a:pPr>
              <a:lnSpc>
                <a:spcPct val="80000"/>
              </a:lnSpc>
            </a:pPr>
            <a:r>
              <a:rPr lang="en-US" altLang="ko-KR" sz="800"/>
              <a:t>LOG_ARCHIVE_DUPLEX_DEST</a:t>
            </a:r>
          </a:p>
          <a:p>
            <a:pPr>
              <a:lnSpc>
                <a:spcPct val="80000"/>
              </a:lnSpc>
            </a:pPr>
            <a:r>
              <a:rPr lang="en-US" altLang="ko-KR" sz="800"/>
              <a:t>LOG_ARCHIVE_FORMAT</a:t>
            </a:r>
          </a:p>
          <a:p>
            <a:pPr>
              <a:lnSpc>
                <a:spcPct val="80000"/>
              </a:lnSpc>
            </a:pPr>
            <a:r>
              <a:rPr lang="en-US" altLang="ko-KR" sz="800"/>
              <a:t>LOG_ARCHIVE_MAX_PROCESSES</a:t>
            </a:r>
          </a:p>
          <a:p>
            <a:pPr>
              <a:lnSpc>
                <a:spcPct val="80000"/>
              </a:lnSpc>
            </a:pPr>
            <a:r>
              <a:rPr lang="en-US" altLang="ko-KR" sz="800"/>
              <a:t>LOG_ARCHIVE_MIN_SUCCEED_DEST</a:t>
            </a:r>
          </a:p>
          <a:p>
            <a:pPr>
              <a:lnSpc>
                <a:spcPct val="80000"/>
              </a:lnSpc>
            </a:pPr>
            <a:r>
              <a:rPr lang="en-US" altLang="ko-KR" sz="800"/>
              <a:t>LOG_ARCHIVE_TRACE</a:t>
            </a:r>
          </a:p>
          <a:p>
            <a:pPr>
              <a:lnSpc>
                <a:spcPct val="80000"/>
              </a:lnSpc>
            </a:pPr>
            <a:r>
              <a:rPr lang="en-US" altLang="ko-KR" sz="800"/>
              <a:t>REDO_TRANSPORT_USER</a:t>
            </a:r>
          </a:p>
          <a:p>
            <a:pPr>
              <a:lnSpc>
                <a:spcPct val="80000"/>
              </a:lnSpc>
            </a:pPr>
            <a:r>
              <a:rPr lang="en-US" altLang="ko-KR" sz="800"/>
              <a:t>RECOVERY_PARALLELISM</a:t>
            </a:r>
          </a:p>
          <a:p>
            <a:pPr>
              <a:lnSpc>
                <a:spcPct val="80000"/>
              </a:lnSpc>
            </a:pPr>
            <a:r>
              <a:rPr lang="en-US" altLang="ko-KR" sz="800"/>
              <a:t>■ </a:t>
            </a:r>
            <a:r>
              <a:rPr lang="en-US" altLang="ko-KR" sz="800" b="1"/>
              <a:t>Resource Manager</a:t>
            </a:r>
          </a:p>
          <a:p>
            <a:pPr>
              <a:lnSpc>
                <a:spcPct val="80000"/>
              </a:lnSpc>
            </a:pPr>
            <a:r>
              <a:rPr lang="en-US" altLang="ko-KR" sz="800"/>
              <a:t>RESOURCE_LIMIT</a:t>
            </a:r>
          </a:p>
          <a:p>
            <a:pPr>
              <a:lnSpc>
                <a:spcPct val="80000"/>
              </a:lnSpc>
            </a:pPr>
            <a:r>
              <a:rPr lang="en-US" altLang="ko-KR" sz="800"/>
              <a:t>RESOURCE_MANAGER_CPU_ALLOCATION</a:t>
            </a:r>
          </a:p>
          <a:p>
            <a:pPr>
              <a:lnSpc>
                <a:spcPct val="80000"/>
              </a:lnSpc>
            </a:pPr>
            <a:r>
              <a:rPr lang="en-US" altLang="ko-KR" sz="800"/>
              <a:t>RESOURCE_MANAGER_PLAN</a:t>
            </a:r>
          </a:p>
          <a:p>
            <a:pPr>
              <a:lnSpc>
                <a:spcPct val="80000"/>
              </a:lnSpc>
            </a:pPr>
            <a:r>
              <a:rPr lang="en-US" altLang="ko-KR" sz="800"/>
              <a:t>■ </a:t>
            </a:r>
            <a:r>
              <a:rPr lang="en-US" altLang="ko-KR" sz="800" b="1"/>
              <a:t>Security and Auditing</a:t>
            </a:r>
          </a:p>
          <a:p>
            <a:pPr>
              <a:lnSpc>
                <a:spcPct val="80000"/>
              </a:lnSpc>
            </a:pPr>
            <a:r>
              <a:rPr lang="en-US" altLang="ko-KR" sz="800"/>
              <a:t>AUDIT_FILE_DEST</a:t>
            </a:r>
          </a:p>
          <a:p>
            <a:pPr>
              <a:lnSpc>
                <a:spcPct val="80000"/>
              </a:lnSpc>
            </a:pPr>
            <a:r>
              <a:rPr lang="en-US" altLang="ko-KR" sz="800"/>
              <a:t>AUDIT_SYS_OPERATIONS</a:t>
            </a:r>
          </a:p>
          <a:p>
            <a:pPr>
              <a:lnSpc>
                <a:spcPct val="80000"/>
              </a:lnSpc>
            </a:pPr>
            <a:r>
              <a:rPr lang="en-US" altLang="ko-KR" sz="800"/>
              <a:t>AUDIT_SYSLOG_LEVEL</a:t>
            </a:r>
          </a:p>
          <a:p>
            <a:pPr>
              <a:lnSpc>
                <a:spcPct val="80000"/>
              </a:lnSpc>
            </a:pPr>
            <a:r>
              <a:rPr lang="en-US" altLang="ko-KR" sz="800"/>
              <a:t>AUDIT_TRAIL</a:t>
            </a:r>
          </a:p>
          <a:p>
            <a:pPr>
              <a:lnSpc>
                <a:spcPct val="80000"/>
              </a:lnSpc>
            </a:pPr>
            <a:r>
              <a:rPr lang="en-US" altLang="ko-KR" sz="800"/>
              <a:t>COMMIT_LOGGING</a:t>
            </a:r>
          </a:p>
          <a:p>
            <a:pPr>
              <a:lnSpc>
                <a:spcPct val="80000"/>
              </a:lnSpc>
            </a:pPr>
            <a:r>
              <a:rPr lang="en-US" altLang="ko-KR" sz="800"/>
              <a:t>COMMIT_WAIT</a:t>
            </a:r>
          </a:p>
          <a:p>
            <a:pPr>
              <a:lnSpc>
                <a:spcPct val="80000"/>
              </a:lnSpc>
            </a:pPr>
            <a:r>
              <a:rPr lang="en-US" altLang="ko-KR" sz="800"/>
              <a:t>O7_DICTIONARY_ACCESSIBILITY</a:t>
            </a:r>
          </a:p>
          <a:p>
            <a:pPr>
              <a:lnSpc>
                <a:spcPct val="80000"/>
              </a:lnSpc>
            </a:pPr>
            <a:r>
              <a:rPr lang="en-US" altLang="ko-KR" sz="800"/>
              <a:t>OS_AUTHENT_PREFIX</a:t>
            </a:r>
          </a:p>
          <a:p>
            <a:pPr>
              <a:lnSpc>
                <a:spcPct val="80000"/>
              </a:lnSpc>
            </a:pPr>
            <a:r>
              <a:rPr lang="en-US" altLang="ko-KR" sz="800"/>
              <a:t>OS_ROLES</a:t>
            </a:r>
          </a:p>
          <a:p>
            <a:pPr>
              <a:lnSpc>
                <a:spcPct val="80000"/>
              </a:lnSpc>
            </a:pPr>
            <a:r>
              <a:rPr lang="en-US" altLang="ko-KR" sz="800"/>
              <a:t>RDBMS_SERVER_DN</a:t>
            </a:r>
          </a:p>
          <a:p>
            <a:pPr>
              <a:lnSpc>
                <a:spcPct val="80000"/>
              </a:lnSpc>
            </a:pPr>
            <a:r>
              <a:rPr lang="en-US" altLang="ko-KR" sz="800"/>
              <a:t>REMOTE_LOGIN_PASSWORDFILE</a:t>
            </a:r>
          </a:p>
          <a:p>
            <a:pPr>
              <a:lnSpc>
                <a:spcPct val="80000"/>
              </a:lnSpc>
            </a:pPr>
            <a:r>
              <a:rPr lang="en-US" altLang="ko-KR" sz="800"/>
              <a:t>REMOTE_OS_AUTHENT</a:t>
            </a:r>
          </a:p>
          <a:p>
            <a:pPr>
              <a:lnSpc>
                <a:spcPct val="80000"/>
              </a:lnSpc>
            </a:pPr>
            <a:r>
              <a:rPr lang="en-US" altLang="ko-KR" sz="800"/>
              <a:t>REMOTE_OS_ROLES</a:t>
            </a:r>
          </a:p>
          <a:p>
            <a:pPr>
              <a:lnSpc>
                <a:spcPct val="80000"/>
              </a:lnSpc>
            </a:pPr>
            <a:r>
              <a:rPr lang="en-US" altLang="ko-KR" sz="800"/>
              <a:t>SEC_CASE_SENSITIVE_LOGON</a:t>
            </a:r>
          </a:p>
          <a:p>
            <a:pPr>
              <a:lnSpc>
                <a:spcPct val="80000"/>
              </a:lnSpc>
            </a:pPr>
            <a:r>
              <a:rPr lang="en-US" altLang="ko-KR" sz="800"/>
              <a:t>SEC_MAX_FAILED_LOGIN_ATTEMPTS</a:t>
            </a:r>
          </a:p>
          <a:p>
            <a:pPr>
              <a:lnSpc>
                <a:spcPct val="80000"/>
              </a:lnSpc>
            </a:pPr>
            <a:r>
              <a:rPr lang="en-US" altLang="ko-KR" sz="800"/>
              <a:t>SEC_PROTOCOL_ERROR_FURTHER_ACTION</a:t>
            </a:r>
          </a:p>
          <a:p>
            <a:pPr>
              <a:lnSpc>
                <a:spcPct val="80000"/>
              </a:lnSpc>
            </a:pPr>
            <a:r>
              <a:rPr lang="en-US" altLang="ko-KR" sz="800"/>
              <a:t>SEC_PROTOCOL_ERROR_TRACE_ACTION</a:t>
            </a:r>
          </a:p>
          <a:p>
            <a:pPr>
              <a:lnSpc>
                <a:spcPct val="80000"/>
              </a:lnSpc>
            </a:pPr>
            <a:r>
              <a:rPr lang="en-US" altLang="ko-KR" sz="800"/>
              <a:t>SEC_RETURN_SERVER_RELEASE_BANNER</a:t>
            </a:r>
          </a:p>
          <a:p>
            <a:pPr>
              <a:lnSpc>
                <a:spcPct val="80000"/>
              </a:lnSpc>
            </a:pPr>
            <a:r>
              <a:rPr lang="en-US" altLang="ko-KR" sz="800"/>
              <a:t>SQL92_SECURITY</a:t>
            </a:r>
          </a:p>
          <a:p>
            <a:pPr>
              <a:lnSpc>
                <a:spcPct val="80000"/>
              </a:lnSpc>
            </a:pPr>
            <a:r>
              <a:rPr lang="en-US" altLang="ko-KR" sz="800"/>
              <a:t>■ </a:t>
            </a:r>
            <a:r>
              <a:rPr lang="en-US" altLang="ko-KR" sz="800" b="1"/>
              <a:t>Sessions and Processes</a:t>
            </a:r>
          </a:p>
          <a:p>
            <a:pPr>
              <a:lnSpc>
                <a:spcPct val="80000"/>
              </a:lnSpc>
            </a:pPr>
            <a:r>
              <a:rPr lang="en-US" altLang="ko-KR" sz="800"/>
              <a:t>CPU_COUNT</a:t>
            </a:r>
          </a:p>
          <a:p>
            <a:pPr>
              <a:lnSpc>
                <a:spcPct val="80000"/>
              </a:lnSpc>
            </a:pPr>
            <a:r>
              <a:rPr lang="en-US" altLang="ko-KR" sz="800"/>
              <a:t>PROCESSES</a:t>
            </a:r>
          </a:p>
          <a:p>
            <a:pPr>
              <a:lnSpc>
                <a:spcPct val="80000"/>
              </a:lnSpc>
            </a:pPr>
            <a:r>
              <a:rPr lang="en-US" altLang="ko-KR" sz="800"/>
              <a:t>SESSIONS</a:t>
            </a:r>
          </a:p>
          <a:p>
            <a:pPr>
              <a:lnSpc>
                <a:spcPct val="80000"/>
              </a:lnSpc>
            </a:pPr>
            <a:r>
              <a:rPr lang="en-US" altLang="ko-KR" sz="800"/>
              <a:t>■ </a:t>
            </a:r>
            <a:r>
              <a:rPr lang="en-US" altLang="ko-KR" sz="800" b="1"/>
              <a:t>Shared Server Architecture</a:t>
            </a:r>
          </a:p>
          <a:p>
            <a:pPr>
              <a:lnSpc>
                <a:spcPct val="80000"/>
              </a:lnSpc>
            </a:pPr>
            <a:r>
              <a:rPr lang="en-US" altLang="ko-KR" sz="800"/>
              <a:t>CIRCUITS</a:t>
            </a:r>
          </a:p>
          <a:p>
            <a:pPr>
              <a:lnSpc>
                <a:spcPct val="80000"/>
              </a:lnSpc>
            </a:pPr>
            <a:r>
              <a:rPr lang="en-US" altLang="ko-KR" sz="800"/>
              <a:t>DISPATCHERS</a:t>
            </a:r>
          </a:p>
          <a:p>
            <a:pPr>
              <a:lnSpc>
                <a:spcPct val="80000"/>
              </a:lnSpc>
            </a:pPr>
            <a:r>
              <a:rPr lang="en-US" altLang="ko-KR" sz="800"/>
              <a:t>MAX_DISPATCHERS</a:t>
            </a:r>
          </a:p>
          <a:p>
            <a:pPr>
              <a:lnSpc>
                <a:spcPct val="80000"/>
              </a:lnSpc>
            </a:pPr>
            <a:r>
              <a:rPr lang="en-US" altLang="ko-KR" sz="800"/>
              <a:t>MAX_SHARED_SERVERS</a:t>
            </a:r>
          </a:p>
          <a:p>
            <a:pPr>
              <a:lnSpc>
                <a:spcPct val="80000"/>
              </a:lnSpc>
            </a:pPr>
            <a:r>
              <a:rPr lang="en-US" altLang="ko-KR" sz="800"/>
              <a:t>SHARED_SERVER_SESSIONS</a:t>
            </a:r>
          </a:p>
          <a:p>
            <a:pPr>
              <a:lnSpc>
                <a:spcPct val="80000"/>
              </a:lnSpc>
            </a:pPr>
            <a:r>
              <a:rPr lang="en-US" altLang="ko-KR" sz="800"/>
              <a:t>SHARED_SERVERS</a:t>
            </a:r>
          </a:p>
          <a:p>
            <a:pPr>
              <a:lnSpc>
                <a:spcPct val="80000"/>
              </a:lnSpc>
            </a:pPr>
            <a:r>
              <a:rPr lang="en-US" altLang="ko-KR" sz="800"/>
              <a:t>■ </a:t>
            </a:r>
            <a:r>
              <a:rPr lang="en-US" altLang="ko-KR" sz="800" b="1"/>
              <a:t>Standby Database</a:t>
            </a:r>
          </a:p>
          <a:p>
            <a:pPr>
              <a:lnSpc>
                <a:spcPct val="80000"/>
              </a:lnSpc>
            </a:pPr>
            <a:r>
              <a:rPr lang="en-US" altLang="ko-KR" sz="800"/>
              <a:t>ARCHIVE_LAG_TARGET</a:t>
            </a:r>
          </a:p>
          <a:p>
            <a:pPr>
              <a:lnSpc>
                <a:spcPct val="80000"/>
              </a:lnSpc>
            </a:pPr>
            <a:r>
              <a:rPr lang="en-US" altLang="ko-KR" sz="800"/>
              <a:t>DB_FILE_NAME_CONVERT</a:t>
            </a:r>
          </a:p>
          <a:p>
            <a:pPr>
              <a:lnSpc>
                <a:spcPct val="80000"/>
              </a:lnSpc>
            </a:pPr>
            <a:r>
              <a:rPr lang="en-US" altLang="ko-KR" sz="800"/>
              <a:t>DB_UNIQUE_NAME</a:t>
            </a:r>
          </a:p>
          <a:p>
            <a:pPr>
              <a:lnSpc>
                <a:spcPct val="80000"/>
              </a:lnSpc>
            </a:pPr>
            <a:r>
              <a:rPr lang="en-US" altLang="ko-KR" sz="800"/>
              <a:t>DG_BROKER_CONFIG_FILE</a:t>
            </a:r>
            <a:r>
              <a:rPr lang="en-US" altLang="ko-KR" sz="800" i="1"/>
              <a:t>n</a:t>
            </a:r>
          </a:p>
          <a:p>
            <a:pPr>
              <a:lnSpc>
                <a:spcPct val="80000"/>
              </a:lnSpc>
            </a:pPr>
            <a:r>
              <a:rPr lang="en-US" altLang="ko-KR" sz="800"/>
              <a:t>DG_BROKER_START</a:t>
            </a:r>
          </a:p>
          <a:p>
            <a:pPr>
              <a:lnSpc>
                <a:spcPct val="80000"/>
              </a:lnSpc>
            </a:pPr>
            <a:r>
              <a:rPr lang="en-US" altLang="ko-KR" sz="800"/>
              <a:t>FAL_CLIENT</a:t>
            </a:r>
          </a:p>
          <a:p>
            <a:pPr>
              <a:lnSpc>
                <a:spcPct val="80000"/>
              </a:lnSpc>
            </a:pPr>
            <a:r>
              <a:rPr lang="en-US" altLang="ko-KR" sz="800"/>
              <a:t>FAL_SERVER</a:t>
            </a:r>
          </a:p>
          <a:p>
            <a:pPr>
              <a:lnSpc>
                <a:spcPct val="80000"/>
              </a:lnSpc>
            </a:pPr>
            <a:r>
              <a:rPr lang="en-US" altLang="ko-KR" sz="800"/>
              <a:t>LOG_FILE_NAME_CONVERT</a:t>
            </a:r>
          </a:p>
          <a:p>
            <a:pPr>
              <a:lnSpc>
                <a:spcPct val="80000"/>
              </a:lnSpc>
            </a:pPr>
            <a:r>
              <a:rPr lang="en-US" altLang="ko-KR" sz="800"/>
              <a:t>STANDBY_FILE_MANAGEMENT</a:t>
            </a:r>
          </a:p>
          <a:p>
            <a:pPr>
              <a:lnSpc>
                <a:spcPct val="80000"/>
              </a:lnSpc>
            </a:pPr>
            <a:r>
              <a:rPr lang="en-US" altLang="ko-KR" sz="800"/>
              <a:t>■ </a:t>
            </a:r>
            <a:r>
              <a:rPr lang="en-US" altLang="ko-KR" sz="800" b="1"/>
              <a:t>Temporary Sort Space</a:t>
            </a:r>
          </a:p>
          <a:p>
            <a:pPr>
              <a:lnSpc>
                <a:spcPct val="80000"/>
              </a:lnSpc>
            </a:pPr>
            <a:r>
              <a:rPr lang="en-US" altLang="ko-KR" sz="800"/>
              <a:t>BITMAP_MERGE_AREA_SIZE</a:t>
            </a:r>
          </a:p>
          <a:p>
            <a:pPr>
              <a:lnSpc>
                <a:spcPct val="80000"/>
              </a:lnSpc>
            </a:pPr>
            <a:r>
              <a:rPr lang="en-US" altLang="ko-KR" sz="800"/>
              <a:t>CREATE_BITMAP_AREA_SIZE</a:t>
            </a:r>
          </a:p>
          <a:p>
            <a:pPr>
              <a:lnSpc>
                <a:spcPct val="80000"/>
              </a:lnSpc>
            </a:pPr>
            <a:r>
              <a:rPr lang="en-US" altLang="ko-KR" sz="800"/>
              <a:t>HASH_AREA_SIZE</a:t>
            </a:r>
          </a:p>
          <a:p>
            <a:pPr>
              <a:lnSpc>
                <a:spcPct val="80000"/>
              </a:lnSpc>
            </a:pPr>
            <a:r>
              <a:rPr lang="en-US" altLang="ko-KR" sz="800"/>
              <a:t>PGA_AGGREGATE_TARGET</a:t>
            </a:r>
          </a:p>
          <a:p>
            <a:pPr>
              <a:lnSpc>
                <a:spcPct val="80000"/>
              </a:lnSpc>
            </a:pPr>
            <a:r>
              <a:rPr lang="en-US" altLang="ko-KR" sz="800"/>
              <a:t>SORT_AREA_RETAINED_SIZE</a:t>
            </a:r>
          </a:p>
          <a:p>
            <a:pPr>
              <a:lnSpc>
                <a:spcPct val="80000"/>
              </a:lnSpc>
            </a:pPr>
            <a:r>
              <a:rPr lang="en-US" altLang="ko-KR" sz="800"/>
              <a:t>SORT_AREA_SIZE</a:t>
            </a:r>
          </a:p>
          <a:p>
            <a:pPr>
              <a:lnSpc>
                <a:spcPct val="80000"/>
              </a:lnSpc>
            </a:pPr>
            <a:r>
              <a:rPr lang="en-US" altLang="ko-KR" sz="800"/>
              <a:t>WORKAREA_SIZE_POLICY</a:t>
            </a:r>
          </a:p>
          <a:p>
            <a:pPr>
              <a:lnSpc>
                <a:spcPct val="80000"/>
              </a:lnSpc>
            </a:pPr>
            <a:r>
              <a:rPr lang="en-US" altLang="ko-KR" sz="800"/>
              <a:t>■ </a:t>
            </a:r>
            <a:r>
              <a:rPr lang="en-US" altLang="ko-KR" sz="800" b="1"/>
              <a:t>Transactions</a:t>
            </a:r>
          </a:p>
          <a:p>
            <a:pPr>
              <a:lnSpc>
                <a:spcPct val="80000"/>
              </a:lnSpc>
            </a:pPr>
            <a:r>
              <a:rPr lang="en-US" altLang="ko-KR" sz="800"/>
              <a:t>COMMIT_LOGGING</a:t>
            </a:r>
          </a:p>
          <a:p>
            <a:pPr>
              <a:lnSpc>
                <a:spcPct val="80000"/>
              </a:lnSpc>
            </a:pPr>
            <a:r>
              <a:rPr lang="en-US" altLang="ko-KR" sz="800"/>
              <a:t>COMMIT_WAIT</a:t>
            </a:r>
          </a:p>
          <a:p>
            <a:pPr>
              <a:lnSpc>
                <a:spcPct val="80000"/>
              </a:lnSpc>
            </a:pPr>
            <a:r>
              <a:rPr lang="en-US" altLang="ko-KR" sz="800"/>
              <a:t>DB_LOST_WRITE_PROTECT</a:t>
            </a:r>
          </a:p>
          <a:p>
            <a:pPr>
              <a:lnSpc>
                <a:spcPct val="80000"/>
              </a:lnSpc>
            </a:pPr>
            <a:r>
              <a:rPr lang="en-US" altLang="ko-KR" sz="800"/>
              <a:t>DDL_LOCK_TIMEOUT</a:t>
            </a:r>
          </a:p>
          <a:p>
            <a:pPr>
              <a:lnSpc>
                <a:spcPct val="80000"/>
              </a:lnSpc>
            </a:pPr>
            <a:r>
              <a:rPr lang="en-US" altLang="ko-KR" sz="800"/>
              <a:t>DML_LOCKS</a:t>
            </a:r>
          </a:p>
          <a:p>
            <a:pPr>
              <a:lnSpc>
                <a:spcPct val="80000"/>
              </a:lnSpc>
            </a:pPr>
            <a:r>
              <a:rPr lang="en-US" altLang="ko-KR" sz="800"/>
              <a:t>FAST_START_PARALLEL_ROLLBACK</a:t>
            </a:r>
          </a:p>
          <a:p>
            <a:pPr>
              <a:lnSpc>
                <a:spcPct val="80000"/>
              </a:lnSpc>
            </a:pPr>
            <a:r>
              <a:rPr lang="en-US" altLang="ko-KR" sz="800"/>
              <a:t>GLOBAL_TXN_PROCESSES</a:t>
            </a:r>
          </a:p>
          <a:p>
            <a:pPr>
              <a:lnSpc>
                <a:spcPct val="80000"/>
              </a:lnSpc>
            </a:pPr>
            <a:r>
              <a:rPr lang="en-US" altLang="ko-KR" sz="800"/>
              <a:t>TRANSACTIONS</a:t>
            </a:r>
          </a:p>
          <a:p>
            <a:pPr>
              <a:lnSpc>
                <a:spcPct val="80000"/>
              </a:lnSpc>
            </a:pPr>
            <a:r>
              <a:rPr lang="en-US" altLang="ko-KR" sz="800"/>
              <a:t>■ </a:t>
            </a:r>
            <a:r>
              <a:rPr lang="en-US" altLang="ko-KR" sz="800" b="1"/>
              <a:t>Undo Management</a:t>
            </a:r>
          </a:p>
          <a:p>
            <a:pPr>
              <a:lnSpc>
                <a:spcPct val="80000"/>
              </a:lnSpc>
            </a:pPr>
            <a:r>
              <a:rPr lang="en-US" altLang="ko-KR" sz="800"/>
              <a:t>RESUMABLE_TIMEOUT</a:t>
            </a:r>
          </a:p>
          <a:p>
            <a:pPr>
              <a:lnSpc>
                <a:spcPct val="80000"/>
              </a:lnSpc>
            </a:pPr>
            <a:r>
              <a:rPr lang="en-US" altLang="ko-KR" sz="800"/>
              <a:t>ROLLBACK_SEGMENTS</a:t>
            </a:r>
          </a:p>
          <a:p>
            <a:pPr>
              <a:lnSpc>
                <a:spcPct val="80000"/>
              </a:lnSpc>
            </a:pPr>
            <a:r>
              <a:rPr lang="en-US" altLang="ko-KR" sz="800"/>
              <a:t>TRANSACTIONS_PER_ROLLBACK_SEGMENT</a:t>
            </a:r>
          </a:p>
          <a:p>
            <a:pPr>
              <a:lnSpc>
                <a:spcPct val="80000"/>
              </a:lnSpc>
            </a:pPr>
            <a:r>
              <a:rPr lang="en-US" altLang="ko-KR" sz="800"/>
              <a:t>UNDO_MANAGEMENT</a:t>
            </a:r>
          </a:p>
          <a:p>
            <a:pPr>
              <a:lnSpc>
                <a:spcPct val="80000"/>
              </a:lnSpc>
            </a:pPr>
            <a:r>
              <a:rPr lang="en-US" altLang="ko-KR" sz="800"/>
              <a:t>UNDO_RETENTION</a:t>
            </a:r>
          </a:p>
          <a:p>
            <a:pPr>
              <a:lnSpc>
                <a:spcPct val="80000"/>
              </a:lnSpc>
            </a:pPr>
            <a:r>
              <a:rPr lang="en-US" altLang="ko-KR" sz="800"/>
              <a:t>UNDO_TABLESPACE</a:t>
            </a:r>
          </a:p>
        </p:txBody>
      </p:sp>
    </p:spTree>
    <p:extLst>
      <p:ext uri="{BB962C8B-B14F-4D97-AF65-F5344CB8AC3E}">
        <p14:creationId xmlns:p14="http://schemas.microsoft.com/office/powerpoint/2010/main" val="797778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074CC8-A3BE-4A9E-A0C3-BC7A724FCEAF}" type="slidenum">
              <a:rPr lang="en-US" altLang="ko-KR"/>
              <a:pPr/>
              <a:t>54</a:t>
            </a:fld>
            <a:endParaRPr lang="en-US" altLang="ko-KR"/>
          </a:p>
        </p:txBody>
      </p:sp>
      <p:sp>
        <p:nvSpPr>
          <p:cNvPr id="428034" name="Rectangle 2"/>
          <p:cNvSpPr>
            <a:spLocks noGrp="1" noRot="1" noChangeAspect="1" noChangeArrowheads="1" noTextEdit="1"/>
          </p:cNvSpPr>
          <p:nvPr>
            <p:ph type="sldImg"/>
          </p:nvPr>
        </p:nvSpPr>
        <p:spPr>
          <a:xfrm>
            <a:off x="1022350" y="730250"/>
            <a:ext cx="4813300" cy="3609975"/>
          </a:xfrm>
          <a:ln/>
        </p:spPr>
      </p:sp>
      <p:sp>
        <p:nvSpPr>
          <p:cNvPr id="428035" name="Rectangle 3"/>
          <p:cNvSpPr>
            <a:spLocks noGrp="1" noChangeArrowheads="1"/>
          </p:cNvSpPr>
          <p:nvPr>
            <p:ph type="body" idx="1"/>
          </p:nvPr>
        </p:nvSpPr>
        <p:spPr/>
        <p:txBody>
          <a:bodyPr/>
          <a:lstStyle/>
          <a:p>
            <a:r>
              <a:rPr lang="en-US" altLang="ko-KR" b="1"/>
              <a:t>View Description</a:t>
            </a:r>
          </a:p>
          <a:p>
            <a:r>
              <a:rPr lang="en-US" altLang="ko-KR"/>
              <a:t>V$DATABASE Displays database information from the control file</a:t>
            </a:r>
          </a:p>
          <a:p>
            <a:r>
              <a:rPr lang="en-US" altLang="ko-KR"/>
              <a:t>V$CONTROLFILE Lists the names of control files</a:t>
            </a:r>
          </a:p>
          <a:p>
            <a:r>
              <a:rPr lang="en-US" altLang="ko-KR"/>
              <a:t>V$CONTROLFILE_RECORD_SECTION Displays information about control file record sections</a:t>
            </a:r>
          </a:p>
          <a:p>
            <a:r>
              <a:rPr lang="en-US" altLang="ko-KR"/>
              <a:t>V$PARAMETER Displays the names of control files as specified in the CONTROL_FILES initialization parameter</a:t>
            </a:r>
          </a:p>
          <a:p>
            <a:endParaRPr lang="en-US" altLang="ko-KR"/>
          </a:p>
        </p:txBody>
      </p:sp>
    </p:spTree>
    <p:extLst>
      <p:ext uri="{BB962C8B-B14F-4D97-AF65-F5344CB8AC3E}">
        <p14:creationId xmlns:p14="http://schemas.microsoft.com/office/powerpoint/2010/main" val="281778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0A78A9-5737-4F82-8868-8B13DDC540D5}" type="slidenum">
              <a:rPr lang="en-US" altLang="ko-KR"/>
              <a:pPr/>
              <a:t>55</a:t>
            </a:fld>
            <a:endParaRPr lang="en-US" altLang="ko-KR"/>
          </a:p>
        </p:txBody>
      </p:sp>
      <p:sp>
        <p:nvSpPr>
          <p:cNvPr id="430082" name="Rectangle 2"/>
          <p:cNvSpPr>
            <a:spLocks noGrp="1" noRot="1" noChangeAspect="1" noChangeArrowheads="1" noTextEdit="1"/>
          </p:cNvSpPr>
          <p:nvPr>
            <p:ph type="sldImg"/>
          </p:nvPr>
        </p:nvSpPr>
        <p:spPr>
          <a:xfrm>
            <a:off x="1022350" y="730250"/>
            <a:ext cx="4813300" cy="3609975"/>
          </a:xfrm>
          <a:ln/>
        </p:spPr>
      </p:sp>
      <p:sp>
        <p:nvSpPr>
          <p:cNvPr id="430083" name="Rectangle 3"/>
          <p:cNvSpPr>
            <a:spLocks noGrp="1" noChangeArrowheads="1"/>
          </p:cNvSpPr>
          <p:nvPr>
            <p:ph type="body" idx="1"/>
          </p:nvPr>
        </p:nvSpPr>
        <p:spPr/>
        <p:txBody>
          <a:bodyPr/>
          <a:lstStyle/>
          <a:p>
            <a:r>
              <a:rPr lang="en-US" altLang="ko-KR" b="1"/>
              <a:t>Oracle® Database </a:t>
            </a:r>
            <a:r>
              <a:rPr lang="en-US" altLang="ko-KR"/>
              <a:t>Administrator's Guide 11</a:t>
            </a:r>
            <a:r>
              <a:rPr lang="en-US" altLang="ko-KR" i="1"/>
              <a:t>g </a:t>
            </a:r>
            <a:r>
              <a:rPr lang="en-US" altLang="ko-KR"/>
              <a:t>Release 1 (11.1) </a:t>
            </a:r>
            <a:r>
              <a:rPr lang="en-US" altLang="ko-KR" b="1"/>
              <a:t>B28310-01 </a:t>
            </a:r>
          </a:p>
          <a:p>
            <a:r>
              <a:rPr lang="en-US" altLang="ko-KR"/>
              <a:t>p.227 </a:t>
            </a:r>
            <a:r>
              <a:rPr lang="en-US" altLang="ko-KR" b="1" i="1"/>
              <a:t>Figure 10–1 Reuse of Redo Log Files by LGWR</a:t>
            </a:r>
            <a:endParaRPr lang="en-US" altLang="ko-KR" b="1"/>
          </a:p>
          <a:p>
            <a:r>
              <a:rPr lang="en-US" altLang="ko-KR"/>
              <a:t>p.228 </a:t>
            </a:r>
            <a:r>
              <a:rPr lang="en-US" altLang="ko-KR" b="1" i="1"/>
              <a:t>Figure 10–2 Multiplexed Redo Log Files</a:t>
            </a:r>
            <a:endParaRPr lang="en-US" altLang="ko-KR"/>
          </a:p>
          <a:p>
            <a:endParaRPr lang="en-US" altLang="ko-KR"/>
          </a:p>
        </p:txBody>
      </p:sp>
    </p:spTree>
    <p:extLst>
      <p:ext uri="{BB962C8B-B14F-4D97-AF65-F5344CB8AC3E}">
        <p14:creationId xmlns:p14="http://schemas.microsoft.com/office/powerpoint/2010/main" val="7110808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6D2238-EE89-4657-97E7-645F9C8FE543}" type="slidenum">
              <a:rPr lang="en-US" altLang="ko-KR"/>
              <a:pPr/>
              <a:t>56</a:t>
            </a:fld>
            <a:endParaRPr lang="en-US" altLang="ko-KR"/>
          </a:p>
        </p:txBody>
      </p:sp>
      <p:sp>
        <p:nvSpPr>
          <p:cNvPr id="432130" name="Rectangle 2"/>
          <p:cNvSpPr>
            <a:spLocks noGrp="1" noRot="1" noChangeAspect="1" noChangeArrowheads="1" noTextEdit="1"/>
          </p:cNvSpPr>
          <p:nvPr>
            <p:ph type="sldImg"/>
          </p:nvPr>
        </p:nvSpPr>
        <p:spPr>
          <a:xfrm>
            <a:off x="1022350" y="730250"/>
            <a:ext cx="4813300" cy="3609975"/>
          </a:xfrm>
          <a:ln/>
        </p:spPr>
      </p:sp>
      <p:sp>
        <p:nvSpPr>
          <p:cNvPr id="432131"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234966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CB3AB6-0B36-47F3-80D8-3CD1B79943F5}" type="slidenum">
              <a:rPr lang="en-US" altLang="ko-KR"/>
              <a:pPr/>
              <a:t>12</a:t>
            </a:fld>
            <a:endParaRPr lang="en-US" altLang="ko-KR"/>
          </a:p>
        </p:txBody>
      </p:sp>
      <p:sp>
        <p:nvSpPr>
          <p:cNvPr id="312322" name="Rectangle 2"/>
          <p:cNvSpPr>
            <a:spLocks noGrp="1" noRot="1" noChangeAspect="1" noChangeArrowheads="1" noTextEdit="1"/>
          </p:cNvSpPr>
          <p:nvPr>
            <p:ph type="sldImg"/>
          </p:nvPr>
        </p:nvSpPr>
        <p:spPr>
          <a:xfrm>
            <a:off x="1022350" y="730250"/>
            <a:ext cx="4813300" cy="3609975"/>
          </a:xfrm>
          <a:ln/>
        </p:spPr>
      </p:sp>
      <p:sp>
        <p:nvSpPr>
          <p:cNvPr id="312323" name="Rectangle 3"/>
          <p:cNvSpPr>
            <a:spLocks noGrp="1" noChangeArrowheads="1"/>
          </p:cNvSpPr>
          <p:nvPr>
            <p:ph type="body" idx="1"/>
          </p:nvPr>
        </p:nvSpPr>
        <p:spPr/>
        <p:txBody>
          <a:bodyPr/>
          <a:lstStyle/>
          <a:p>
            <a:r>
              <a:rPr lang="en-US" altLang="en-US"/>
              <a:t>Oracle Streams enables information sharing. </a:t>
            </a:r>
            <a:endParaRPr lang="en-US" altLang="ko-KR"/>
          </a:p>
          <a:p>
            <a:r>
              <a:rPr lang="en-US" altLang="en-US"/>
              <a:t>Using Oracle Streams, each unit of shared</a:t>
            </a:r>
            <a:r>
              <a:rPr lang="en-US" altLang="ko-KR"/>
              <a:t> </a:t>
            </a:r>
            <a:r>
              <a:rPr lang="en-US" altLang="en-US"/>
              <a:t>information is called a </a:t>
            </a:r>
            <a:r>
              <a:rPr lang="en-US" altLang="en-US" b="1"/>
              <a:t>message</a:t>
            </a:r>
            <a:r>
              <a:rPr lang="en-US" altLang="en-US"/>
              <a:t>, and you can share these messages in a stream.</a:t>
            </a:r>
          </a:p>
          <a:p>
            <a:endParaRPr lang="en-US" altLang="ko-KR"/>
          </a:p>
        </p:txBody>
      </p:sp>
    </p:spTree>
    <p:extLst>
      <p:ext uri="{BB962C8B-B14F-4D97-AF65-F5344CB8AC3E}">
        <p14:creationId xmlns:p14="http://schemas.microsoft.com/office/powerpoint/2010/main" val="2599534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6FCA23-3A56-4D4F-9515-AC5690BF2FEF}" type="slidenum">
              <a:rPr lang="en-US" altLang="ko-KR"/>
              <a:pPr/>
              <a:t>57</a:t>
            </a:fld>
            <a:endParaRPr lang="en-US" altLang="ko-KR"/>
          </a:p>
        </p:txBody>
      </p:sp>
      <p:sp>
        <p:nvSpPr>
          <p:cNvPr id="434178" name="Rectangle 2"/>
          <p:cNvSpPr>
            <a:spLocks noGrp="1" noRot="1" noChangeAspect="1" noChangeArrowheads="1" noTextEdit="1"/>
          </p:cNvSpPr>
          <p:nvPr>
            <p:ph type="sldImg"/>
          </p:nvPr>
        </p:nvSpPr>
        <p:spPr>
          <a:xfrm>
            <a:off x="1022350" y="730250"/>
            <a:ext cx="4813300" cy="3609975"/>
          </a:xfrm>
          <a:ln/>
        </p:spPr>
      </p:sp>
      <p:sp>
        <p:nvSpPr>
          <p:cNvPr id="434179" name="Rectangle 3"/>
          <p:cNvSpPr>
            <a:spLocks noGrp="1" noChangeArrowheads="1"/>
          </p:cNvSpPr>
          <p:nvPr>
            <p:ph type="body" idx="1"/>
          </p:nvPr>
        </p:nvSpPr>
        <p:spPr/>
        <p:txBody>
          <a:bodyPr/>
          <a:lstStyle/>
          <a:p>
            <a:r>
              <a:rPr lang="en-US" altLang="ko-KR" b="1"/>
              <a:t>Oracle® Database </a:t>
            </a:r>
            <a:r>
              <a:rPr lang="en-US" altLang="ko-KR"/>
              <a:t>Administrator's Guide 11</a:t>
            </a:r>
            <a:r>
              <a:rPr lang="en-US" altLang="ko-KR" i="1"/>
              <a:t>g </a:t>
            </a:r>
            <a:r>
              <a:rPr lang="en-US" altLang="ko-KR"/>
              <a:t>Release 1 (11.1) </a:t>
            </a:r>
            <a:r>
              <a:rPr lang="en-US" altLang="ko-KR" b="1"/>
              <a:t>B28310-01 p.239</a:t>
            </a:r>
          </a:p>
          <a:p>
            <a:r>
              <a:rPr lang="en-US" altLang="ko-KR" b="1"/>
              <a:t>View Description</a:t>
            </a:r>
          </a:p>
          <a:p>
            <a:r>
              <a:rPr lang="en-US" altLang="ko-KR"/>
              <a:t>V$LOG Displays the redo log file information from the control file</a:t>
            </a:r>
          </a:p>
          <a:p>
            <a:r>
              <a:rPr lang="en-US" altLang="ko-KR"/>
              <a:t>V$LOGFILE Identifies redo log groups and members and member status</a:t>
            </a:r>
          </a:p>
          <a:p>
            <a:r>
              <a:rPr lang="en-US" altLang="ko-KR"/>
              <a:t>V$LOG_HISTORY Contains log history information</a:t>
            </a:r>
          </a:p>
        </p:txBody>
      </p:sp>
    </p:spTree>
    <p:extLst>
      <p:ext uri="{BB962C8B-B14F-4D97-AF65-F5344CB8AC3E}">
        <p14:creationId xmlns:p14="http://schemas.microsoft.com/office/powerpoint/2010/main" val="3679239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F4B11B-18B5-4819-85A5-66809D9BA036}" type="slidenum">
              <a:rPr lang="en-US" altLang="ko-KR"/>
              <a:pPr/>
              <a:t>58</a:t>
            </a:fld>
            <a:endParaRPr lang="en-US" altLang="ko-KR"/>
          </a:p>
        </p:txBody>
      </p:sp>
      <p:sp>
        <p:nvSpPr>
          <p:cNvPr id="437250" name="Rectangle 2"/>
          <p:cNvSpPr>
            <a:spLocks noGrp="1" noRot="1" noChangeAspect="1" noChangeArrowheads="1" noTextEdit="1"/>
          </p:cNvSpPr>
          <p:nvPr>
            <p:ph type="sldImg"/>
          </p:nvPr>
        </p:nvSpPr>
        <p:spPr>
          <a:xfrm>
            <a:off x="1022350" y="730250"/>
            <a:ext cx="4813300" cy="3609975"/>
          </a:xfrm>
          <a:ln/>
        </p:spPr>
      </p:sp>
      <p:sp>
        <p:nvSpPr>
          <p:cNvPr id="437251" name="Rectangle 3"/>
          <p:cNvSpPr>
            <a:spLocks noGrp="1" noChangeArrowheads="1"/>
          </p:cNvSpPr>
          <p:nvPr>
            <p:ph type="body" idx="1"/>
          </p:nvPr>
        </p:nvSpPr>
        <p:spPr/>
        <p:txBody>
          <a:bodyPr/>
          <a:lstStyle/>
          <a:p>
            <a:r>
              <a:rPr lang="en-US" altLang="ko-KR" b="1"/>
              <a:t>Oracle® Database </a:t>
            </a:r>
            <a:r>
              <a:rPr lang="en-US" altLang="ko-KR"/>
              <a:t>Reference 11</a:t>
            </a:r>
            <a:r>
              <a:rPr lang="en-US" altLang="ko-KR" i="1"/>
              <a:t>g </a:t>
            </a:r>
            <a:r>
              <a:rPr lang="en-US" altLang="ko-KR"/>
              <a:t>Release 1 (11.1) </a:t>
            </a:r>
            <a:r>
              <a:rPr lang="en-US" altLang="ko-KR" b="1"/>
              <a:t>B28320-01 p.151</a:t>
            </a:r>
          </a:p>
          <a:p>
            <a:r>
              <a:rPr lang="en-US" altLang="ko-KR" b="1"/>
              <a:t>%s </a:t>
            </a:r>
            <a:r>
              <a:rPr lang="en-US" altLang="ko-KR"/>
              <a:t>log sequence number</a:t>
            </a:r>
          </a:p>
          <a:p>
            <a:r>
              <a:rPr lang="en-US" altLang="ko-KR" b="1"/>
              <a:t>%S </a:t>
            </a:r>
            <a:r>
              <a:rPr lang="en-US" altLang="ko-KR"/>
              <a:t>log sequence number, zero filled</a:t>
            </a:r>
          </a:p>
          <a:p>
            <a:r>
              <a:rPr lang="en-US" altLang="ko-KR" b="1"/>
              <a:t>%t </a:t>
            </a:r>
            <a:r>
              <a:rPr lang="en-US" altLang="ko-KR"/>
              <a:t>thread number</a:t>
            </a:r>
          </a:p>
          <a:p>
            <a:r>
              <a:rPr lang="en-US" altLang="ko-KR" b="1"/>
              <a:t>%T </a:t>
            </a:r>
            <a:r>
              <a:rPr lang="en-US" altLang="ko-KR"/>
              <a:t>thread number, zero filled</a:t>
            </a:r>
          </a:p>
          <a:p>
            <a:r>
              <a:rPr lang="en-US" altLang="ko-KR" b="1"/>
              <a:t>%a </a:t>
            </a:r>
            <a:r>
              <a:rPr lang="en-US" altLang="ko-KR"/>
              <a:t>activation ID</a:t>
            </a:r>
          </a:p>
          <a:p>
            <a:r>
              <a:rPr lang="en-US" altLang="ko-KR" b="1"/>
              <a:t>%d </a:t>
            </a:r>
            <a:r>
              <a:rPr lang="en-US" altLang="ko-KR"/>
              <a:t>database ID</a:t>
            </a:r>
          </a:p>
          <a:p>
            <a:r>
              <a:rPr lang="en-US" altLang="ko-KR" b="1"/>
              <a:t>%r </a:t>
            </a:r>
            <a:r>
              <a:rPr lang="en-US" altLang="ko-KR"/>
              <a:t>resetlogs ID that ensures unique names are constructed for the archived log files across multiple incarnations of the database</a:t>
            </a:r>
          </a:p>
        </p:txBody>
      </p:sp>
    </p:spTree>
    <p:extLst>
      <p:ext uri="{BB962C8B-B14F-4D97-AF65-F5344CB8AC3E}">
        <p14:creationId xmlns:p14="http://schemas.microsoft.com/office/powerpoint/2010/main" val="1273931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34D7AA-AA0F-4B84-A829-909C298F4824}" type="slidenum">
              <a:rPr lang="en-US" altLang="ko-KR"/>
              <a:pPr/>
              <a:t>59</a:t>
            </a:fld>
            <a:endParaRPr lang="en-US" altLang="ko-KR"/>
          </a:p>
        </p:txBody>
      </p:sp>
      <p:sp>
        <p:nvSpPr>
          <p:cNvPr id="438274" name="Rectangle 2"/>
          <p:cNvSpPr>
            <a:spLocks noGrp="1" noRot="1" noChangeAspect="1" noChangeArrowheads="1" noTextEdit="1"/>
          </p:cNvSpPr>
          <p:nvPr>
            <p:ph type="sldImg"/>
          </p:nvPr>
        </p:nvSpPr>
        <p:spPr>
          <a:xfrm>
            <a:off x="1022350" y="730250"/>
            <a:ext cx="4813300" cy="3609975"/>
          </a:xfrm>
          <a:ln/>
        </p:spPr>
      </p:sp>
      <p:sp>
        <p:nvSpPr>
          <p:cNvPr id="438275" name="Rectangle 3"/>
          <p:cNvSpPr>
            <a:spLocks noGrp="1" noChangeArrowheads="1"/>
          </p:cNvSpPr>
          <p:nvPr>
            <p:ph type="body" idx="1"/>
          </p:nvPr>
        </p:nvSpPr>
        <p:spPr/>
        <p:txBody>
          <a:bodyPr/>
          <a:lstStyle/>
          <a:p>
            <a:r>
              <a:rPr lang="en-US" altLang="ko-KR" b="1"/>
              <a:t>Oracle® Database </a:t>
            </a:r>
            <a:r>
              <a:rPr lang="en-US" altLang="ko-KR"/>
              <a:t>Administrator's Guide 11</a:t>
            </a:r>
            <a:r>
              <a:rPr lang="en-US" altLang="ko-KR" i="1"/>
              <a:t>g </a:t>
            </a:r>
            <a:r>
              <a:rPr lang="en-US" altLang="ko-KR"/>
              <a:t>Release 1 (11.1) </a:t>
            </a:r>
            <a:r>
              <a:rPr lang="en-US" altLang="ko-KR" b="1"/>
              <a:t>B28310-01 p.254-255</a:t>
            </a:r>
            <a:endParaRPr lang="en-US" altLang="ko-KR"/>
          </a:p>
          <a:p>
            <a:r>
              <a:rPr lang="en-US" altLang="ko-KR"/>
              <a:t>V$DATABASE Shows if the database is in ARCHIVELOG or NOARCHIVELOG mode and if MANUAL (archiving mode) has been specified.</a:t>
            </a:r>
          </a:p>
          <a:p>
            <a:r>
              <a:rPr lang="en-US" altLang="ko-KR"/>
              <a:t>V$ARCHIVED_LOG Displays historical archived log information from the control file. If you use a recovery catalog, the RC_ARCHIVED_LOG view contains similar information.</a:t>
            </a:r>
          </a:p>
          <a:p>
            <a:r>
              <a:rPr lang="en-US" altLang="ko-KR"/>
              <a:t>V$ARCHIVE_DEST Describes the current instance, all archive destinations, and the current value, mode, and status of these destinations.</a:t>
            </a:r>
          </a:p>
          <a:p>
            <a:r>
              <a:rPr lang="en-US" altLang="ko-KR"/>
              <a:t>V$ARCHIVE_PROCESSES Displays information about the state of the various archive processes for an instance.</a:t>
            </a:r>
          </a:p>
          <a:p>
            <a:r>
              <a:rPr lang="en-US" altLang="ko-KR"/>
              <a:t>V$BACKUP_REDOLOG Contains information about any backups of archived logs. If you use a recovery catalog, the RC_BACKUP_REDOLOG contains similar information.</a:t>
            </a:r>
          </a:p>
          <a:p>
            <a:r>
              <a:rPr lang="en-US" altLang="ko-KR"/>
              <a:t>V$LOG Displays all redo log groups for the database and indicates which need to be archived.</a:t>
            </a:r>
          </a:p>
          <a:p>
            <a:r>
              <a:rPr lang="en-US" altLang="ko-KR"/>
              <a:t>V$LOG_HISTORY Contains log history information such as which logs have been archived and the SCN range for each archived log.</a:t>
            </a:r>
          </a:p>
        </p:txBody>
      </p:sp>
    </p:spTree>
    <p:extLst>
      <p:ext uri="{BB962C8B-B14F-4D97-AF65-F5344CB8AC3E}">
        <p14:creationId xmlns:p14="http://schemas.microsoft.com/office/powerpoint/2010/main" val="64187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C19F66-0125-4EEC-8818-9FCE7A88DEEF}" type="slidenum">
              <a:rPr lang="en-US" altLang="ko-KR"/>
              <a:pPr/>
              <a:t>61</a:t>
            </a:fld>
            <a:endParaRPr lang="en-US" altLang="ko-KR"/>
          </a:p>
        </p:txBody>
      </p:sp>
      <p:sp>
        <p:nvSpPr>
          <p:cNvPr id="449538" name="Rectangle 2"/>
          <p:cNvSpPr>
            <a:spLocks noGrp="1" noRot="1" noChangeAspect="1" noChangeArrowheads="1" noTextEdit="1"/>
          </p:cNvSpPr>
          <p:nvPr>
            <p:ph type="sldImg"/>
          </p:nvPr>
        </p:nvSpPr>
        <p:spPr>
          <a:xfrm>
            <a:off x="1022350" y="730250"/>
            <a:ext cx="4813300" cy="3609975"/>
          </a:xfrm>
          <a:ln/>
        </p:spPr>
      </p:sp>
      <p:sp>
        <p:nvSpPr>
          <p:cNvPr id="449539"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2141200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2C5635-2983-445E-A2C6-4DB24F4C8A7C}" type="slidenum">
              <a:rPr lang="en-US" altLang="ko-KR"/>
              <a:pPr/>
              <a:t>62</a:t>
            </a:fld>
            <a:endParaRPr lang="en-US" altLang="ko-KR"/>
          </a:p>
        </p:txBody>
      </p:sp>
      <p:sp>
        <p:nvSpPr>
          <p:cNvPr id="451586" name="Rectangle 2"/>
          <p:cNvSpPr>
            <a:spLocks noGrp="1" noRot="1" noChangeAspect="1" noChangeArrowheads="1" noTextEdit="1"/>
          </p:cNvSpPr>
          <p:nvPr>
            <p:ph type="sldImg"/>
          </p:nvPr>
        </p:nvSpPr>
        <p:spPr>
          <a:xfrm>
            <a:off x="1022350" y="730250"/>
            <a:ext cx="4813300" cy="3609975"/>
          </a:xfrm>
          <a:ln/>
        </p:spPr>
      </p:sp>
      <p:sp>
        <p:nvSpPr>
          <p:cNvPr id="451587"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788021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6545D6-AD4C-47F3-9883-F92D4E3D2A4C}" type="slidenum">
              <a:rPr lang="en-US" altLang="ko-KR"/>
              <a:pPr/>
              <a:t>63</a:t>
            </a:fld>
            <a:endParaRPr lang="en-US" altLang="ko-KR"/>
          </a:p>
        </p:txBody>
      </p:sp>
      <p:sp>
        <p:nvSpPr>
          <p:cNvPr id="453634" name="Rectangle 2"/>
          <p:cNvSpPr>
            <a:spLocks noGrp="1" noRot="1" noChangeAspect="1" noChangeArrowheads="1" noTextEdit="1"/>
          </p:cNvSpPr>
          <p:nvPr>
            <p:ph type="sldImg"/>
          </p:nvPr>
        </p:nvSpPr>
        <p:spPr>
          <a:xfrm>
            <a:off x="1022350" y="730250"/>
            <a:ext cx="4813300" cy="3609975"/>
          </a:xfrm>
          <a:ln/>
        </p:spPr>
      </p:sp>
      <p:sp>
        <p:nvSpPr>
          <p:cNvPr id="453635"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4172243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77BD6-1CFF-4923-95A1-ED3B0263D5BE}" type="slidenum">
              <a:rPr lang="en-US" altLang="ko-KR"/>
              <a:pPr/>
              <a:t>64</a:t>
            </a:fld>
            <a:endParaRPr lang="en-US" altLang="ko-KR"/>
          </a:p>
        </p:txBody>
      </p:sp>
      <p:sp>
        <p:nvSpPr>
          <p:cNvPr id="458754" name="Rectangle 2"/>
          <p:cNvSpPr>
            <a:spLocks noGrp="1" noRot="1" noChangeAspect="1" noChangeArrowheads="1" noTextEdit="1"/>
          </p:cNvSpPr>
          <p:nvPr>
            <p:ph type="sldImg"/>
          </p:nvPr>
        </p:nvSpPr>
        <p:spPr>
          <a:xfrm>
            <a:off x="1022350" y="730250"/>
            <a:ext cx="4813300" cy="3609975"/>
          </a:xfrm>
          <a:ln/>
        </p:spPr>
      </p:sp>
      <p:sp>
        <p:nvSpPr>
          <p:cNvPr id="458755" name="Rectangle 3"/>
          <p:cNvSpPr>
            <a:spLocks noGrp="1" noChangeArrowheads="1"/>
          </p:cNvSpPr>
          <p:nvPr>
            <p:ph type="body" idx="1"/>
          </p:nvPr>
        </p:nvSpPr>
        <p:spPr/>
        <p:txBody>
          <a:bodyPr/>
          <a:lstStyle/>
          <a:p>
            <a:pPr>
              <a:lnSpc>
                <a:spcPct val="80000"/>
              </a:lnSpc>
            </a:pPr>
            <a:r>
              <a:rPr lang="en-US" altLang="ko-KR" sz="800" b="1"/>
              <a:t>Oracle® Database </a:t>
            </a:r>
            <a:r>
              <a:rPr lang="en-US" altLang="ko-KR" sz="800"/>
              <a:t>Administrator's Guide 11</a:t>
            </a:r>
            <a:r>
              <a:rPr lang="en-US" altLang="ko-KR" sz="800" i="1"/>
              <a:t>g </a:t>
            </a:r>
            <a:r>
              <a:rPr lang="en-US" altLang="ko-KR" sz="800"/>
              <a:t>Release 1 (11.1) </a:t>
            </a:r>
            <a:r>
              <a:rPr lang="en-US" altLang="ko-KR" sz="800" b="1"/>
              <a:t>B28310-01 p.300-301</a:t>
            </a:r>
          </a:p>
          <a:p>
            <a:pPr>
              <a:lnSpc>
                <a:spcPct val="80000"/>
              </a:lnSpc>
            </a:pPr>
            <a:r>
              <a:rPr lang="en-US" altLang="ko-KR" sz="800" b="1"/>
              <a:t>View Description</a:t>
            </a:r>
          </a:p>
          <a:p>
            <a:pPr>
              <a:lnSpc>
                <a:spcPct val="80000"/>
              </a:lnSpc>
              <a:buSzPct val="80000"/>
              <a:buFont typeface="Wingdings" panose="05000000000000000000" pitchFamily="2" charset="2"/>
              <a:buChar char="§"/>
            </a:pPr>
            <a:r>
              <a:rPr lang="en-US" altLang="ko-KR" sz="800"/>
              <a:t>V$TABLESPACE Name and number of all tablespaces from the control file.</a:t>
            </a:r>
          </a:p>
          <a:p>
            <a:pPr>
              <a:lnSpc>
                <a:spcPct val="80000"/>
              </a:lnSpc>
              <a:buSzPct val="80000"/>
              <a:buFont typeface="Wingdings" panose="05000000000000000000" pitchFamily="2" charset="2"/>
              <a:buChar char="§"/>
            </a:pPr>
            <a:r>
              <a:rPr lang="en-US" altLang="ko-KR" sz="800"/>
              <a:t>V$ENCRYPTED_TABLESPACES Name and encryption algorithm of all encrypted tablespaces.</a:t>
            </a:r>
          </a:p>
          <a:p>
            <a:pPr>
              <a:lnSpc>
                <a:spcPct val="80000"/>
              </a:lnSpc>
              <a:buSzPct val="80000"/>
              <a:buFont typeface="Wingdings" panose="05000000000000000000" pitchFamily="2" charset="2"/>
              <a:buChar char="§"/>
            </a:pPr>
            <a:r>
              <a:rPr lang="en-US" altLang="ko-KR" sz="800"/>
              <a:t>DBA_TABLESPACES, USER_TABLESPACES Descriptions of all (or user accessible) tablespaces.</a:t>
            </a:r>
          </a:p>
          <a:p>
            <a:pPr>
              <a:lnSpc>
                <a:spcPct val="80000"/>
              </a:lnSpc>
              <a:buSzPct val="80000"/>
              <a:buFont typeface="Wingdings" panose="05000000000000000000" pitchFamily="2" charset="2"/>
              <a:buChar char="§"/>
            </a:pPr>
            <a:r>
              <a:rPr lang="en-US" altLang="ko-KR" sz="800"/>
              <a:t>DBA_TABLESPACE_GROUPS Displays the tablespace groups and the tablespaces that belong to them.</a:t>
            </a:r>
          </a:p>
          <a:p>
            <a:pPr>
              <a:lnSpc>
                <a:spcPct val="80000"/>
              </a:lnSpc>
              <a:buSzPct val="80000"/>
              <a:buFont typeface="Wingdings" panose="05000000000000000000" pitchFamily="2" charset="2"/>
              <a:buChar char="§"/>
            </a:pPr>
            <a:r>
              <a:rPr lang="en-US" altLang="ko-KR" sz="800"/>
              <a:t>DBA_SEGMENTS, USER_SEGMENTS Information about segments within all (or user accessible) tablespaces.</a:t>
            </a:r>
          </a:p>
          <a:p>
            <a:pPr>
              <a:lnSpc>
                <a:spcPct val="80000"/>
              </a:lnSpc>
              <a:buSzPct val="80000"/>
              <a:buFont typeface="Wingdings" panose="05000000000000000000" pitchFamily="2" charset="2"/>
              <a:buChar char="§"/>
            </a:pPr>
            <a:r>
              <a:rPr lang="en-US" altLang="ko-KR" sz="800"/>
              <a:t>DBA_EXTENTS, USER_EXTENTS Information about data extents within all (or user accessible) tablespaces.</a:t>
            </a:r>
          </a:p>
          <a:p>
            <a:pPr>
              <a:lnSpc>
                <a:spcPct val="80000"/>
              </a:lnSpc>
              <a:buSzPct val="80000"/>
              <a:buFont typeface="Wingdings" panose="05000000000000000000" pitchFamily="2" charset="2"/>
              <a:buChar char="§"/>
            </a:pPr>
            <a:r>
              <a:rPr lang="en-US" altLang="ko-KR" sz="800"/>
              <a:t>DBA_FREE_SPACE, USER_FREE_SPACE Information about free extents within all (or user accessible) tablespaces.</a:t>
            </a:r>
          </a:p>
          <a:p>
            <a:pPr>
              <a:lnSpc>
                <a:spcPct val="80000"/>
              </a:lnSpc>
              <a:buSzPct val="80000"/>
              <a:buFont typeface="Wingdings" panose="05000000000000000000" pitchFamily="2" charset="2"/>
              <a:buChar char="§"/>
            </a:pPr>
            <a:r>
              <a:rPr lang="en-US" altLang="ko-KR" sz="800"/>
              <a:t>DBA_TEMP_FREE_SPACE Displays the total allocated and free space in each temporary tablespace.</a:t>
            </a:r>
          </a:p>
          <a:p>
            <a:pPr>
              <a:lnSpc>
                <a:spcPct val="80000"/>
              </a:lnSpc>
              <a:buSzPct val="80000"/>
              <a:buFont typeface="Wingdings" panose="05000000000000000000" pitchFamily="2" charset="2"/>
              <a:buChar char="§"/>
            </a:pPr>
            <a:r>
              <a:rPr lang="en-US" altLang="ko-KR" sz="800"/>
              <a:t>V$DATAFILE Information about all datafiles, including tablespace number of owning tablespace.</a:t>
            </a:r>
          </a:p>
          <a:p>
            <a:pPr>
              <a:lnSpc>
                <a:spcPct val="80000"/>
              </a:lnSpc>
              <a:buSzPct val="80000"/>
              <a:buFont typeface="Wingdings" panose="05000000000000000000" pitchFamily="2" charset="2"/>
              <a:buChar char="§"/>
            </a:pPr>
            <a:r>
              <a:rPr lang="en-US" altLang="ko-KR" sz="800"/>
              <a:t>V$TEMPFILE Information about all tempfiles, including tablespace number of owning tablespace.</a:t>
            </a:r>
          </a:p>
          <a:p>
            <a:pPr>
              <a:lnSpc>
                <a:spcPct val="80000"/>
              </a:lnSpc>
              <a:buSzPct val="80000"/>
              <a:buFont typeface="Wingdings" panose="05000000000000000000" pitchFamily="2" charset="2"/>
              <a:buChar char="§"/>
            </a:pPr>
            <a:r>
              <a:rPr lang="en-US" altLang="ko-KR" sz="800"/>
              <a:t>DBA_DATA_FILES Shows files (datafiles) belonging to tablespaces.</a:t>
            </a:r>
          </a:p>
          <a:p>
            <a:pPr>
              <a:lnSpc>
                <a:spcPct val="80000"/>
              </a:lnSpc>
              <a:buSzPct val="80000"/>
              <a:buFont typeface="Wingdings" panose="05000000000000000000" pitchFamily="2" charset="2"/>
              <a:buChar char="§"/>
            </a:pPr>
            <a:r>
              <a:rPr lang="en-US" altLang="ko-KR" sz="800"/>
              <a:t>DBA_TEMP_FILES Shows files (tempfiles) belonging to temporary tablespaces.</a:t>
            </a:r>
          </a:p>
          <a:p>
            <a:pPr>
              <a:lnSpc>
                <a:spcPct val="80000"/>
              </a:lnSpc>
              <a:buSzPct val="80000"/>
              <a:buFont typeface="Wingdings" panose="05000000000000000000" pitchFamily="2" charset="2"/>
              <a:buChar char="§"/>
            </a:pPr>
            <a:r>
              <a:rPr lang="en-US" altLang="ko-KR" sz="800"/>
              <a:t>V$TEMP_EXTENT_MAP Information for all extents in all locally managed temporary tablespaces.</a:t>
            </a:r>
          </a:p>
          <a:p>
            <a:pPr>
              <a:lnSpc>
                <a:spcPct val="80000"/>
              </a:lnSpc>
              <a:buSzPct val="80000"/>
              <a:buFont typeface="Wingdings" panose="05000000000000000000" pitchFamily="2" charset="2"/>
              <a:buChar char="§"/>
            </a:pPr>
            <a:r>
              <a:rPr lang="en-US" altLang="ko-KR" sz="800"/>
              <a:t>V$TEMP_EXTENT_POOL For locally managed temporary tablespaces: the state of temporary space cached and used for by each instance.</a:t>
            </a:r>
          </a:p>
          <a:p>
            <a:pPr>
              <a:lnSpc>
                <a:spcPct val="80000"/>
              </a:lnSpc>
              <a:buSzPct val="80000"/>
              <a:buFont typeface="Wingdings" panose="05000000000000000000" pitchFamily="2" charset="2"/>
              <a:buChar char="§"/>
            </a:pPr>
            <a:r>
              <a:rPr lang="en-US" altLang="ko-KR" sz="800"/>
              <a:t>V$TEMP_SPACE_HEADER Shows space used/free for each tempfile.</a:t>
            </a:r>
          </a:p>
          <a:p>
            <a:pPr>
              <a:lnSpc>
                <a:spcPct val="80000"/>
              </a:lnSpc>
              <a:buSzPct val="80000"/>
              <a:buFont typeface="Wingdings" panose="05000000000000000000" pitchFamily="2" charset="2"/>
              <a:buChar char="§"/>
            </a:pPr>
            <a:r>
              <a:rPr lang="en-US" altLang="ko-KR" sz="800"/>
              <a:t>DBA_USERS Default and temporary tablespaces for all users.</a:t>
            </a:r>
          </a:p>
          <a:p>
            <a:pPr>
              <a:lnSpc>
                <a:spcPct val="80000"/>
              </a:lnSpc>
              <a:buSzPct val="80000"/>
              <a:buFont typeface="Wingdings" panose="05000000000000000000" pitchFamily="2" charset="2"/>
              <a:buChar char="§"/>
            </a:pPr>
            <a:r>
              <a:rPr lang="en-US" altLang="ko-KR" sz="800"/>
              <a:t>DBA_TS_QUOTAS Lists tablespace quotas for all users.</a:t>
            </a:r>
          </a:p>
          <a:p>
            <a:pPr>
              <a:lnSpc>
                <a:spcPct val="80000"/>
              </a:lnSpc>
              <a:buSzPct val="80000"/>
              <a:buFont typeface="Wingdings" panose="05000000000000000000" pitchFamily="2" charset="2"/>
              <a:buChar char="§"/>
            </a:pPr>
            <a:r>
              <a:rPr lang="en-US" altLang="ko-KR" sz="800"/>
              <a:t>V$SORT_SEGMENT Information about every sort segment in a given instance. The view is only updated when the tablespace is of the TEMPORARY type.</a:t>
            </a:r>
          </a:p>
          <a:p>
            <a:pPr>
              <a:lnSpc>
                <a:spcPct val="80000"/>
              </a:lnSpc>
              <a:buSzPct val="80000"/>
              <a:buFont typeface="Wingdings" panose="05000000000000000000" pitchFamily="2" charset="2"/>
              <a:buChar char="§"/>
            </a:pPr>
            <a:r>
              <a:rPr lang="en-US" altLang="ko-KR" sz="800"/>
              <a:t>V$TEMPSEG_USAGE Describes temporary (sort) segment usage by user for temporary or permanent tablespaces.</a:t>
            </a:r>
          </a:p>
          <a:p>
            <a:pPr>
              <a:lnSpc>
                <a:spcPct val="80000"/>
              </a:lnSpc>
            </a:pPr>
            <a:endParaRPr lang="en-US" altLang="ko-KR" sz="800"/>
          </a:p>
          <a:p>
            <a:pPr>
              <a:lnSpc>
                <a:spcPct val="80000"/>
              </a:lnSpc>
            </a:pPr>
            <a:endParaRPr lang="en-US" altLang="ko-KR" sz="800"/>
          </a:p>
        </p:txBody>
      </p:sp>
    </p:spTree>
    <p:extLst>
      <p:ext uri="{BB962C8B-B14F-4D97-AF65-F5344CB8AC3E}">
        <p14:creationId xmlns:p14="http://schemas.microsoft.com/office/powerpoint/2010/main" val="1328610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AAD959-46EF-4D9F-A6A2-AE770637ECA4}" type="slidenum">
              <a:rPr lang="en-US" altLang="ko-KR"/>
              <a:pPr/>
              <a:t>65</a:t>
            </a:fld>
            <a:endParaRPr lang="en-US" altLang="ko-KR"/>
          </a:p>
        </p:txBody>
      </p:sp>
      <p:sp>
        <p:nvSpPr>
          <p:cNvPr id="455682" name="Rectangle 2"/>
          <p:cNvSpPr>
            <a:spLocks noGrp="1" noRot="1" noChangeAspect="1" noChangeArrowheads="1" noTextEdit="1"/>
          </p:cNvSpPr>
          <p:nvPr>
            <p:ph type="sldImg"/>
          </p:nvPr>
        </p:nvSpPr>
        <p:spPr>
          <a:xfrm>
            <a:off x="1022350" y="730250"/>
            <a:ext cx="4813300" cy="3609975"/>
          </a:xfrm>
          <a:ln/>
        </p:spPr>
      </p:sp>
      <p:sp>
        <p:nvSpPr>
          <p:cNvPr id="455683" name="Rectangle 3"/>
          <p:cNvSpPr>
            <a:spLocks noGrp="1" noChangeArrowheads="1"/>
          </p:cNvSpPr>
          <p:nvPr>
            <p:ph type="body" idx="1"/>
          </p:nvPr>
        </p:nvSpPr>
        <p:spPr/>
        <p:txBody>
          <a:bodyPr/>
          <a:lstStyle/>
          <a:p>
            <a:r>
              <a:rPr lang="en-US" altLang="ko-KR" b="1"/>
              <a:t>CASCADE CONSTRAINTS</a:t>
            </a:r>
          </a:p>
          <a:p>
            <a:r>
              <a:rPr lang="en-US" altLang="ko-KR"/>
              <a:t>Specify CASCADE CONSTRAINTS to drop all referential integrity constraints from</a:t>
            </a:r>
          </a:p>
          <a:p>
            <a:r>
              <a:rPr lang="en-US" altLang="ko-KR"/>
              <a:t>tables outside </a:t>
            </a:r>
            <a:r>
              <a:rPr lang="en-US" altLang="ko-KR" i="1"/>
              <a:t>tablespace </a:t>
            </a:r>
            <a:r>
              <a:rPr lang="en-US" altLang="ko-KR"/>
              <a:t>that refer to primary and unique keys of tables inside</a:t>
            </a:r>
          </a:p>
          <a:p>
            <a:r>
              <a:rPr lang="en-US" altLang="ko-KR" i="1"/>
              <a:t>tablespace</a:t>
            </a:r>
            <a:r>
              <a:rPr lang="en-US" altLang="ko-KR"/>
              <a:t>. If you omit this clause and such referential integrity constraints exist,</a:t>
            </a:r>
          </a:p>
          <a:p>
            <a:r>
              <a:rPr lang="en-US" altLang="ko-KR"/>
              <a:t>then Oracle Database returns an error and does not drop the tablespace.</a:t>
            </a:r>
          </a:p>
          <a:p>
            <a:endParaRPr lang="en-US" altLang="ko-KR"/>
          </a:p>
          <a:p>
            <a:r>
              <a:rPr lang="en-US" altLang="ko-KR" b="1"/>
              <a:t>Oracle® Database </a:t>
            </a:r>
            <a:r>
              <a:rPr lang="en-US" altLang="ko-KR"/>
              <a:t>SQL Language Reference 11</a:t>
            </a:r>
            <a:r>
              <a:rPr lang="en-US" altLang="ko-KR" i="1"/>
              <a:t>g </a:t>
            </a:r>
            <a:r>
              <a:rPr lang="en-US" altLang="ko-KR"/>
              <a:t>Release 1 (11.1) </a:t>
            </a:r>
            <a:r>
              <a:rPr lang="en-US" altLang="ko-KR" b="1"/>
              <a:t>B28286-01(</a:t>
            </a:r>
            <a:r>
              <a:rPr lang="en-US" altLang="ko-KR"/>
              <a:t>p.794)</a:t>
            </a:r>
          </a:p>
          <a:p>
            <a:r>
              <a:rPr lang="en-US" altLang="ko-KR" b="1"/>
              <a:t>Tablespaces Offline</a:t>
            </a:r>
            <a:endParaRPr lang="en-US" altLang="ko-KR"/>
          </a:p>
          <a:p>
            <a:pPr>
              <a:buSzPct val="80000"/>
              <a:buFont typeface="Wingdings" panose="05000000000000000000" pitchFamily="2" charset="2"/>
              <a:buChar char="§"/>
            </a:pPr>
            <a:r>
              <a:rPr lang="en-US" altLang="ko-KR" b="1"/>
              <a:t>OFFLINE NORMAL </a:t>
            </a:r>
            <a:r>
              <a:rPr lang="en-US" altLang="ko-KR"/>
              <a:t>Specify NORMAL to flush all blocks in all datafiles in the tablespace out of the system global area (SGA). You need not perform media recovery on this tablespace before bringing it back online. This is the default.</a:t>
            </a:r>
          </a:p>
          <a:p>
            <a:pPr>
              <a:buSzPct val="80000"/>
              <a:buFont typeface="Wingdings" panose="05000000000000000000" pitchFamily="2" charset="2"/>
              <a:buChar char="§"/>
            </a:pPr>
            <a:r>
              <a:rPr lang="en-US" altLang="ko-KR" b="1"/>
              <a:t>OFFLINE TEMPORARY </a:t>
            </a:r>
            <a:r>
              <a:rPr lang="en-US" altLang="ko-KR"/>
              <a:t>If you specify TEMPORARY, then Oracle Database performs a checkpoint for all online datafiles in the tablespace but does not ensure that all files can be written. Files that are offline when you issue this statement may require media recovery before you bring the tablespace back online.</a:t>
            </a:r>
          </a:p>
          <a:p>
            <a:pPr>
              <a:buSzPct val="80000"/>
              <a:buFont typeface="Wingdings" panose="05000000000000000000" pitchFamily="2" charset="2"/>
              <a:buChar char="§"/>
            </a:pPr>
            <a:r>
              <a:rPr lang="en-US" altLang="ko-KR" b="1"/>
              <a:t>OFFLINE IMMEDIATE </a:t>
            </a:r>
            <a:r>
              <a:rPr lang="en-US" altLang="ko-KR"/>
              <a:t>If you specify IMMEDIATE, then Oracle Database does not ensure that tablespace files are available and does not perform a checkpoint. You must perform media recovery on the tablespace before bringing it back online.</a:t>
            </a:r>
          </a:p>
          <a:p>
            <a:pPr>
              <a:buSzPct val="80000"/>
              <a:buFont typeface="Wingdings" panose="05000000000000000000" pitchFamily="2" charset="2"/>
              <a:buChar char="§"/>
            </a:pPr>
            <a:r>
              <a:rPr lang="en-US" altLang="ko-KR"/>
              <a:t>Note: The FOR RECOVER setting for ALTER TABLESPACE ...OFFLINE has been deprecated. The syntax is supported for backward compatibility. However, Oracle recommends that you use the transportable tablespaces feature for tablespace recovery.</a:t>
            </a:r>
          </a:p>
          <a:p>
            <a:endParaRPr lang="en-US" altLang="ko-KR"/>
          </a:p>
        </p:txBody>
      </p:sp>
    </p:spTree>
    <p:extLst>
      <p:ext uri="{BB962C8B-B14F-4D97-AF65-F5344CB8AC3E}">
        <p14:creationId xmlns:p14="http://schemas.microsoft.com/office/powerpoint/2010/main" val="24956038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931D97-0512-43B4-AB6C-806161D93E04}" type="slidenum">
              <a:rPr lang="en-US" altLang="ko-KR"/>
              <a:pPr/>
              <a:t>66</a:t>
            </a:fld>
            <a:endParaRPr lang="en-US" altLang="ko-KR"/>
          </a:p>
        </p:txBody>
      </p:sp>
      <p:sp>
        <p:nvSpPr>
          <p:cNvPr id="457730" name="Rectangle 2"/>
          <p:cNvSpPr>
            <a:spLocks noGrp="1" noRot="1" noChangeAspect="1" noChangeArrowheads="1" noTextEdit="1"/>
          </p:cNvSpPr>
          <p:nvPr>
            <p:ph type="sldImg"/>
          </p:nvPr>
        </p:nvSpPr>
        <p:spPr>
          <a:xfrm>
            <a:off x="1022350" y="730250"/>
            <a:ext cx="4813300" cy="3609975"/>
          </a:xfrm>
          <a:ln/>
        </p:spPr>
      </p:sp>
      <p:sp>
        <p:nvSpPr>
          <p:cNvPr id="457731" name="Rectangle 3"/>
          <p:cNvSpPr>
            <a:spLocks noGrp="1" noChangeArrowheads="1"/>
          </p:cNvSpPr>
          <p:nvPr>
            <p:ph type="body" idx="1"/>
          </p:nvPr>
        </p:nvSpPr>
        <p:spPr/>
        <p:txBody>
          <a:bodyPr/>
          <a:lstStyle/>
          <a:p>
            <a:r>
              <a:rPr lang="en-US" altLang="ko-KR" b="1"/>
              <a:t>Oracle® Database </a:t>
            </a:r>
            <a:r>
              <a:rPr lang="en-US" altLang="ko-KR"/>
              <a:t>Administrator's Guide 11</a:t>
            </a:r>
            <a:r>
              <a:rPr lang="en-US" altLang="ko-KR" i="1"/>
              <a:t>g </a:t>
            </a:r>
            <a:r>
              <a:rPr lang="en-US" altLang="ko-KR"/>
              <a:t>Release 1 (11.1) </a:t>
            </a:r>
            <a:r>
              <a:rPr lang="en-US" altLang="ko-KR" b="1"/>
              <a:t>B28310-01 p.327</a:t>
            </a:r>
          </a:p>
          <a:p>
            <a:r>
              <a:rPr lang="en-US" altLang="ko-KR" b="1"/>
              <a:t>View Description</a:t>
            </a:r>
          </a:p>
          <a:p>
            <a:pPr>
              <a:buSzPct val="80000"/>
              <a:buFont typeface="Wingdings" panose="05000000000000000000" pitchFamily="2" charset="2"/>
              <a:buChar char="§"/>
            </a:pPr>
            <a:r>
              <a:rPr lang="en-US" altLang="ko-KR"/>
              <a:t>DBA_DATA_FILES Provides descriptive information about each datafile, including the tablespace to which it belongs and the file ID. The file ID can be used to join with other views for detail information.</a:t>
            </a:r>
          </a:p>
          <a:p>
            <a:pPr>
              <a:buSzPct val="80000"/>
              <a:buFont typeface="Wingdings" panose="05000000000000000000" pitchFamily="2" charset="2"/>
              <a:buChar char="§"/>
            </a:pPr>
            <a:r>
              <a:rPr lang="en-US" altLang="ko-KR"/>
              <a:t>DBA_EXTENTS USER_EXTENTS DBA view describes the extents comprising all segments in the database. Contains the file ID of the datafile containing the extent. USER view describes extents of the segments belonging to objects owned by the current user.</a:t>
            </a:r>
          </a:p>
          <a:p>
            <a:pPr>
              <a:buSzPct val="80000"/>
              <a:buFont typeface="Wingdings" panose="05000000000000000000" pitchFamily="2" charset="2"/>
              <a:buChar char="§"/>
            </a:pPr>
            <a:r>
              <a:rPr lang="en-US" altLang="ko-KR"/>
              <a:t>DBA_FREE_SPACE USER_FREE_SPACE DBA view lists the free extents in all tablespaces. Includes the file ID of the datafile containing the extent. USER view lists the free extents in the tablespaces accessible to the current user.</a:t>
            </a:r>
          </a:p>
          <a:p>
            <a:pPr>
              <a:buSzPct val="80000"/>
              <a:buFont typeface="Wingdings" panose="05000000000000000000" pitchFamily="2" charset="2"/>
              <a:buChar char="§"/>
            </a:pPr>
            <a:r>
              <a:rPr lang="en-US" altLang="ko-KR"/>
              <a:t>V$DATAFILE Contains datafile information from the control file</a:t>
            </a:r>
          </a:p>
          <a:p>
            <a:pPr>
              <a:buSzPct val="80000"/>
              <a:buFont typeface="Wingdings" panose="05000000000000000000" pitchFamily="2" charset="2"/>
              <a:buChar char="§"/>
            </a:pPr>
            <a:r>
              <a:rPr lang="en-US" altLang="ko-KR"/>
              <a:t>V$DATAFILE_HEADER Contains information from datafile headers</a:t>
            </a:r>
          </a:p>
          <a:p>
            <a:endParaRPr lang="en-US" altLang="ko-KR"/>
          </a:p>
        </p:txBody>
      </p:sp>
    </p:spTree>
    <p:extLst>
      <p:ext uri="{BB962C8B-B14F-4D97-AF65-F5344CB8AC3E}">
        <p14:creationId xmlns:p14="http://schemas.microsoft.com/office/powerpoint/2010/main" val="150672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C5FC7-23AB-4B7E-89F2-F05E02F9A5E7}" type="slidenum">
              <a:rPr lang="en-US" altLang="ko-KR"/>
              <a:pPr/>
              <a:t>67</a:t>
            </a:fld>
            <a:endParaRPr lang="en-US" altLang="ko-KR"/>
          </a:p>
        </p:txBody>
      </p:sp>
      <p:sp>
        <p:nvSpPr>
          <p:cNvPr id="461826" name="Rectangle 2"/>
          <p:cNvSpPr>
            <a:spLocks noGrp="1" noRot="1" noChangeAspect="1" noChangeArrowheads="1" noTextEdit="1"/>
          </p:cNvSpPr>
          <p:nvPr>
            <p:ph type="sldImg"/>
          </p:nvPr>
        </p:nvSpPr>
        <p:spPr>
          <a:xfrm>
            <a:off x="1022350" y="730250"/>
            <a:ext cx="4813300" cy="3609975"/>
          </a:xfrm>
          <a:ln/>
        </p:spPr>
      </p:sp>
      <p:sp>
        <p:nvSpPr>
          <p:cNvPr id="461827" name="Rectangle 3"/>
          <p:cNvSpPr>
            <a:spLocks noGrp="1" noChangeArrowheads="1"/>
          </p:cNvSpPr>
          <p:nvPr>
            <p:ph type="body" idx="1"/>
          </p:nvPr>
        </p:nvSpPr>
        <p:spPr/>
        <p:txBody>
          <a:bodyPr/>
          <a:lstStyle/>
          <a:p>
            <a:r>
              <a:rPr lang="ko-KR" altLang="en-US"/>
              <a:t>참조 </a:t>
            </a:r>
            <a:r>
              <a:rPr lang="en-US" altLang="ko-KR"/>
              <a:t>: UNDO_RETENTION </a:t>
            </a:r>
            <a:r>
              <a:rPr lang="ko-KR" altLang="en-US"/>
              <a:t>관리</a:t>
            </a:r>
          </a:p>
          <a:p>
            <a:r>
              <a:rPr lang="en-US" altLang="ko-KR" b="1"/>
              <a:t>Oracle® Database </a:t>
            </a:r>
            <a:r>
              <a:rPr lang="en-US" altLang="ko-KR"/>
              <a:t>Administrator's Guide 11</a:t>
            </a:r>
            <a:r>
              <a:rPr lang="en-US" altLang="ko-KR" i="1"/>
              <a:t>g </a:t>
            </a:r>
            <a:r>
              <a:rPr lang="en-US" altLang="ko-KR"/>
              <a:t>Release 1 (11.1) </a:t>
            </a:r>
            <a:r>
              <a:rPr lang="en-US" altLang="ko-KR" b="1"/>
              <a:t>B28310-01 (p.333)</a:t>
            </a:r>
            <a:endParaRPr lang="en-US" altLang="ko-KR"/>
          </a:p>
          <a:p>
            <a:r>
              <a:rPr lang="en-US" altLang="ko-KR"/>
              <a:t>You can determine the current retention period by querying the TUNED_UNDORETENTION column of the V$UNDOSTAT view.</a:t>
            </a:r>
          </a:p>
          <a:p>
            <a:r>
              <a:rPr lang="en-US" altLang="ko-KR"/>
              <a:t>This view contains one row for each 10-minute statistics collection interval over the last 4 days.</a:t>
            </a:r>
          </a:p>
          <a:p>
            <a:r>
              <a:rPr lang="en-US" altLang="ko-KR"/>
              <a:t>select to_char(begin_time, 'DD-MON-RR HH24:MI') begin_time, to_char(end_time, 'DD-MON-RR HH24:MI') end_time, tuned_undoretention</a:t>
            </a:r>
          </a:p>
          <a:p>
            <a:r>
              <a:rPr lang="en-US" altLang="ko-KR"/>
              <a:t>from v$undostat </a:t>
            </a:r>
          </a:p>
          <a:p>
            <a:r>
              <a:rPr lang="en-US" altLang="ko-KR"/>
              <a:t>order by end_time;</a:t>
            </a:r>
          </a:p>
          <a:p>
            <a:endParaRPr lang="en-US" altLang="ko-KR"/>
          </a:p>
          <a:p>
            <a:r>
              <a:rPr lang="en-US" altLang="ko-KR" b="1"/>
              <a:t>Oracle® Database </a:t>
            </a:r>
            <a:r>
              <a:rPr lang="en-US" altLang="ko-KR"/>
              <a:t>Administrator's Guide 11</a:t>
            </a:r>
            <a:r>
              <a:rPr lang="en-US" altLang="ko-KR" i="1"/>
              <a:t>g </a:t>
            </a:r>
            <a:r>
              <a:rPr lang="en-US" altLang="ko-KR"/>
              <a:t>Release 1 (11.1) </a:t>
            </a:r>
            <a:r>
              <a:rPr lang="en-US" altLang="ko-KR" b="1"/>
              <a:t>B28310-01(p.339-340)</a:t>
            </a:r>
            <a:endParaRPr lang="en-US" altLang="ko-KR"/>
          </a:p>
          <a:p>
            <a:r>
              <a:rPr lang="en-US" altLang="ko-KR" b="1"/>
              <a:t>View Description</a:t>
            </a:r>
          </a:p>
          <a:p>
            <a:pPr>
              <a:buSzPct val="80000"/>
              <a:buFont typeface="Wingdings" panose="05000000000000000000" pitchFamily="2" charset="2"/>
              <a:buChar char="§"/>
            </a:pPr>
            <a:r>
              <a:rPr lang="en-US" altLang="ko-KR"/>
              <a:t>V$UNDOSTAT Contains statistics for monitoring and tuning undo space. Use this view to help estimate the amount of undo space required for the current workload. The database also uses this information to help tune undo usage in the system. This view is meaningful only in automatic undo management mode.</a:t>
            </a:r>
          </a:p>
          <a:p>
            <a:pPr>
              <a:buSzPct val="80000"/>
              <a:buFont typeface="Wingdings" panose="05000000000000000000" pitchFamily="2" charset="2"/>
              <a:buChar char="§"/>
            </a:pPr>
            <a:r>
              <a:rPr lang="en-US" altLang="ko-KR"/>
              <a:t>V$ROLLSTAT For automatic undo management mode, information reflects behavior of the undo segments in the undo tablespace</a:t>
            </a:r>
          </a:p>
          <a:p>
            <a:pPr>
              <a:buSzPct val="80000"/>
              <a:buFont typeface="Wingdings" panose="05000000000000000000" pitchFamily="2" charset="2"/>
              <a:buChar char="§"/>
            </a:pPr>
            <a:r>
              <a:rPr lang="en-US" altLang="ko-KR"/>
              <a:t>V$TRANSACTION Contains undo segment information</a:t>
            </a:r>
          </a:p>
          <a:p>
            <a:pPr>
              <a:buSzPct val="80000"/>
              <a:buFont typeface="Wingdings" panose="05000000000000000000" pitchFamily="2" charset="2"/>
              <a:buChar char="§"/>
            </a:pPr>
            <a:r>
              <a:rPr lang="en-US" altLang="ko-KR"/>
              <a:t>DBA_UNDO_EXTENTS Shows the status and size of each extent in the undo tablespace.</a:t>
            </a:r>
          </a:p>
          <a:p>
            <a:pPr>
              <a:buSzPct val="80000"/>
              <a:buFont typeface="Wingdings" panose="05000000000000000000" pitchFamily="2" charset="2"/>
              <a:buChar char="§"/>
            </a:pPr>
            <a:r>
              <a:rPr lang="en-US" altLang="ko-KR"/>
              <a:t>DBA_HIST_UNDOSTAT Contains statistical snapshots of V$UNDOSTAT information.</a:t>
            </a:r>
          </a:p>
          <a:p>
            <a:endParaRPr lang="en-US" altLang="ko-KR"/>
          </a:p>
        </p:txBody>
      </p:sp>
    </p:spTree>
    <p:extLst>
      <p:ext uri="{BB962C8B-B14F-4D97-AF65-F5344CB8AC3E}">
        <p14:creationId xmlns:p14="http://schemas.microsoft.com/office/powerpoint/2010/main" val="2537694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D6987-3368-467F-BF0B-3273816E450C}" type="slidenum">
              <a:rPr lang="en-US" altLang="ko-KR"/>
              <a:pPr/>
              <a:t>13</a:t>
            </a:fld>
            <a:endParaRPr lang="en-US" altLang="ko-KR"/>
          </a:p>
        </p:txBody>
      </p:sp>
      <p:sp>
        <p:nvSpPr>
          <p:cNvPr id="314370" name="Rectangle 2"/>
          <p:cNvSpPr>
            <a:spLocks noGrp="1" noRot="1" noChangeAspect="1" noChangeArrowheads="1" noTextEdit="1"/>
          </p:cNvSpPr>
          <p:nvPr>
            <p:ph type="sldImg"/>
          </p:nvPr>
        </p:nvSpPr>
        <p:spPr>
          <a:xfrm>
            <a:off x="1022350" y="730250"/>
            <a:ext cx="4813300" cy="3609975"/>
          </a:xfrm>
          <a:ln/>
        </p:spPr>
      </p:sp>
      <p:sp>
        <p:nvSpPr>
          <p:cNvPr id="314371" name="Rectangle 3"/>
          <p:cNvSpPr>
            <a:spLocks noGrp="1" noChangeArrowheads="1"/>
          </p:cNvSpPr>
          <p:nvPr>
            <p:ph type="body" idx="1"/>
          </p:nvPr>
        </p:nvSpPr>
        <p:spPr/>
        <p:txBody>
          <a:bodyPr/>
          <a:lstStyle/>
          <a:p>
            <a:pPr>
              <a:buFontTx/>
              <a:buChar char="•"/>
            </a:pPr>
            <a:r>
              <a:rPr lang="en-US" altLang="ko-KR" sz="1000"/>
              <a:t>PGA_AGGREGATE_TARGET specifies the target aggregate PGA memory available to all server processes attached to the instance. Setting PGA_AGGREGATE_TARGET to a nonzero value has the effect of automatically setting the WORKAREA_SIZE_POLICY parameter to AUTO.</a:t>
            </a:r>
          </a:p>
          <a:p>
            <a:r>
              <a:rPr lang="en-US" altLang="ko-KR" sz="1000" b="1"/>
              <a:t>SQL Work Areas </a:t>
            </a:r>
            <a:r>
              <a:rPr lang="en-US" altLang="ko-KR" sz="1000"/>
              <a:t>SQL work areas are allocated to support memory-intensive operators such as the following:</a:t>
            </a:r>
          </a:p>
          <a:p>
            <a:r>
              <a:rPr lang="en-US" altLang="ko-KR" sz="1000"/>
              <a:t>Sort-based operators (order by, group-by, rollup, window function), Hash-join, Bitmap merge, Bitmap create</a:t>
            </a:r>
          </a:p>
          <a:p>
            <a:endParaRPr lang="en-US" altLang="ko-KR" sz="1000"/>
          </a:p>
          <a:p>
            <a:r>
              <a:rPr lang="en-US" altLang="ko-KR" sz="1000" b="1" i="1"/>
              <a:t>Differences in Memory Allocation Between Dedicated and Shared Servers</a:t>
            </a:r>
          </a:p>
          <a:p>
            <a:r>
              <a:rPr lang="en-US" altLang="ko-KR" sz="1000" b="1"/>
              <a:t>Memory Area                                                                  Dedicated Server     Shared Server</a:t>
            </a:r>
          </a:p>
          <a:p>
            <a:r>
              <a:rPr lang="en-US" altLang="ko-KR" sz="1000" b="1"/>
              <a:t>=========================================================================</a:t>
            </a:r>
          </a:p>
          <a:p>
            <a:r>
              <a:rPr lang="en-US" altLang="ko-KR" sz="1000"/>
              <a:t>Nature of session memory                                                 		Private 		Shared</a:t>
            </a:r>
          </a:p>
          <a:p>
            <a:r>
              <a:rPr lang="en-US" altLang="ko-KR" sz="1000"/>
              <a:t>Location of the persistent area                                          		PGA 			SGA</a:t>
            </a:r>
          </a:p>
          <a:p>
            <a:r>
              <a:rPr lang="en-US" altLang="ko-KR" sz="1000"/>
              <a:t>Location of part of the runtime area for SELECT statements 		PGA 			PGA</a:t>
            </a:r>
          </a:p>
          <a:p>
            <a:r>
              <a:rPr lang="en-US" altLang="ko-KR" sz="1000"/>
              <a:t>Location of the runtime area for DML/DDL statements          		PGA 			PGA</a:t>
            </a:r>
          </a:p>
          <a:p>
            <a:endParaRPr lang="en-US" altLang="ko-KR" sz="1000"/>
          </a:p>
        </p:txBody>
      </p:sp>
    </p:spTree>
    <p:extLst>
      <p:ext uri="{BB962C8B-B14F-4D97-AF65-F5344CB8AC3E}">
        <p14:creationId xmlns:p14="http://schemas.microsoft.com/office/powerpoint/2010/main" val="20587615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190585-4DEB-473B-A72E-6F51AAFC91B0}" type="slidenum">
              <a:rPr lang="en-US" altLang="ko-KR"/>
              <a:pPr/>
              <a:t>68</a:t>
            </a:fld>
            <a:endParaRPr lang="en-US" altLang="ko-KR"/>
          </a:p>
        </p:txBody>
      </p:sp>
      <p:sp>
        <p:nvSpPr>
          <p:cNvPr id="465922" name="Rectangle 2"/>
          <p:cNvSpPr>
            <a:spLocks noGrp="1" noRot="1" noChangeAspect="1" noChangeArrowheads="1" noTextEdit="1"/>
          </p:cNvSpPr>
          <p:nvPr>
            <p:ph type="sldImg"/>
          </p:nvPr>
        </p:nvSpPr>
        <p:spPr>
          <a:xfrm>
            <a:off x="1022350" y="730250"/>
            <a:ext cx="4813300" cy="3609975"/>
          </a:xfrm>
          <a:ln/>
        </p:spPr>
      </p:sp>
      <p:sp>
        <p:nvSpPr>
          <p:cNvPr id="465923" name="Rectangle 3"/>
          <p:cNvSpPr>
            <a:spLocks noGrp="1" noChangeArrowheads="1"/>
          </p:cNvSpPr>
          <p:nvPr>
            <p:ph type="body" idx="1"/>
          </p:nvPr>
        </p:nvSpPr>
        <p:spPr/>
        <p:txBody>
          <a:bodyPr/>
          <a:lstStyle/>
          <a:p>
            <a:r>
              <a:rPr lang="en-US" altLang="ko-KR"/>
              <a:t>A </a:t>
            </a:r>
            <a:r>
              <a:rPr lang="en-US" altLang="ko-KR" b="1"/>
              <a:t>schema </a:t>
            </a:r>
            <a:r>
              <a:rPr lang="en-US" altLang="ko-KR"/>
              <a:t>is a collection of logical structures of data, or schema objects. A schema is owned by a database user and has the same name as that user. Each user owns a single</a:t>
            </a:r>
          </a:p>
          <a:p>
            <a:r>
              <a:rPr lang="en-US" altLang="ko-KR"/>
              <a:t>schema. Schema objects can be created and manipulated with SQL and include the following types of objects:</a:t>
            </a:r>
          </a:p>
          <a:p>
            <a:r>
              <a:rPr lang="en-US" altLang="ko-KR"/>
              <a:t>■ Clusters</a:t>
            </a:r>
          </a:p>
          <a:p>
            <a:r>
              <a:rPr lang="en-US" altLang="ko-KR"/>
              <a:t>■ Constraints</a:t>
            </a:r>
          </a:p>
          <a:p>
            <a:r>
              <a:rPr lang="en-US" altLang="ko-KR"/>
              <a:t>■ Database links</a:t>
            </a:r>
          </a:p>
          <a:p>
            <a:r>
              <a:rPr lang="en-US" altLang="ko-KR"/>
              <a:t>■ Database triggers</a:t>
            </a:r>
          </a:p>
          <a:p>
            <a:r>
              <a:rPr lang="en-US" altLang="ko-KR"/>
              <a:t>■ Dimensions</a:t>
            </a:r>
          </a:p>
          <a:p>
            <a:r>
              <a:rPr lang="en-US" altLang="ko-KR"/>
              <a:t>■ External procedure libraries</a:t>
            </a:r>
          </a:p>
          <a:p>
            <a:r>
              <a:rPr lang="en-US" altLang="ko-KR"/>
              <a:t>■ Indexes and indextypes</a:t>
            </a:r>
          </a:p>
          <a:p>
            <a:r>
              <a:rPr lang="en-US" altLang="ko-KR"/>
              <a:t>■ Java classes, Java resources, and Java sources</a:t>
            </a:r>
          </a:p>
          <a:p>
            <a:r>
              <a:rPr lang="en-US" altLang="ko-KR"/>
              <a:t>Materialized views and materialized view logs</a:t>
            </a:r>
          </a:p>
          <a:p>
            <a:r>
              <a:rPr lang="en-US" altLang="ko-KR"/>
              <a:t>■ Object tables, object types, and object views</a:t>
            </a:r>
          </a:p>
          <a:p>
            <a:r>
              <a:rPr lang="en-US" altLang="ko-KR"/>
              <a:t>■ Operators</a:t>
            </a:r>
          </a:p>
          <a:p>
            <a:r>
              <a:rPr lang="en-US" altLang="ko-KR"/>
              <a:t>■ Sequences</a:t>
            </a:r>
          </a:p>
          <a:p>
            <a:r>
              <a:rPr lang="en-US" altLang="ko-KR"/>
              <a:t>■ Stored functions, procedures, and packages</a:t>
            </a:r>
          </a:p>
          <a:p>
            <a:r>
              <a:rPr lang="en-US" altLang="ko-KR"/>
              <a:t>■ Synonyms</a:t>
            </a:r>
          </a:p>
          <a:p>
            <a:r>
              <a:rPr lang="en-US" altLang="ko-KR"/>
              <a:t>■ Tables and index-organized tables</a:t>
            </a:r>
          </a:p>
          <a:p>
            <a:r>
              <a:rPr lang="en-US" altLang="ko-KR"/>
              <a:t>■ Views</a:t>
            </a:r>
          </a:p>
          <a:p>
            <a:r>
              <a:rPr lang="en-US" altLang="ko-KR"/>
              <a:t>Other types of objects are also stored in the database and can be created and manipulated with SQL but are not contained in a schema:</a:t>
            </a:r>
          </a:p>
          <a:p>
            <a:r>
              <a:rPr lang="en-US" altLang="ko-KR"/>
              <a:t>■ Contexts</a:t>
            </a:r>
          </a:p>
          <a:p>
            <a:r>
              <a:rPr lang="en-US" altLang="ko-KR"/>
              <a:t>■ Directories</a:t>
            </a:r>
          </a:p>
          <a:p>
            <a:r>
              <a:rPr lang="en-US" altLang="ko-KR"/>
              <a:t>■ Parameter files (PFILEs) and server parameter files (SPFILEs)</a:t>
            </a:r>
          </a:p>
          <a:p>
            <a:r>
              <a:rPr lang="en-US" altLang="ko-KR"/>
              <a:t>■ Profiles</a:t>
            </a:r>
          </a:p>
          <a:p>
            <a:r>
              <a:rPr lang="en-US" altLang="ko-KR"/>
              <a:t>■ Roles</a:t>
            </a:r>
          </a:p>
          <a:p>
            <a:r>
              <a:rPr lang="en-US" altLang="ko-KR"/>
              <a:t>■ Rollback segments</a:t>
            </a:r>
          </a:p>
          <a:p>
            <a:r>
              <a:rPr lang="en-US" altLang="ko-KR"/>
              <a:t>■ Tablespaces</a:t>
            </a:r>
          </a:p>
          <a:p>
            <a:r>
              <a:rPr lang="en-US" altLang="ko-KR"/>
              <a:t>■ Users</a:t>
            </a:r>
          </a:p>
          <a:p>
            <a:endParaRPr lang="en-US" altLang="ko-KR"/>
          </a:p>
        </p:txBody>
      </p:sp>
    </p:spTree>
    <p:extLst>
      <p:ext uri="{BB962C8B-B14F-4D97-AF65-F5344CB8AC3E}">
        <p14:creationId xmlns:p14="http://schemas.microsoft.com/office/powerpoint/2010/main" val="35129571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1C10CD-C5F3-4515-910F-7D79049A018A}" type="slidenum">
              <a:rPr lang="en-US" altLang="ko-KR"/>
              <a:pPr/>
              <a:t>73</a:t>
            </a:fld>
            <a:endParaRPr lang="en-US" altLang="ko-KR"/>
          </a:p>
        </p:txBody>
      </p:sp>
      <p:sp>
        <p:nvSpPr>
          <p:cNvPr id="473090" name="Rectangle 2"/>
          <p:cNvSpPr>
            <a:spLocks noGrp="1" noRot="1" noChangeAspect="1" noChangeArrowheads="1" noTextEdit="1"/>
          </p:cNvSpPr>
          <p:nvPr>
            <p:ph type="sldImg"/>
          </p:nvPr>
        </p:nvSpPr>
        <p:spPr>
          <a:xfrm>
            <a:off x="1022350" y="730250"/>
            <a:ext cx="4813300" cy="3609975"/>
          </a:xfrm>
          <a:ln/>
        </p:spPr>
      </p:sp>
      <p:sp>
        <p:nvSpPr>
          <p:cNvPr id="473091" name="Rectangle 3"/>
          <p:cNvSpPr>
            <a:spLocks noGrp="1" noChangeArrowheads="1"/>
          </p:cNvSpPr>
          <p:nvPr>
            <p:ph type="body" idx="1"/>
          </p:nvPr>
        </p:nvSpPr>
        <p:spPr/>
        <p:txBody>
          <a:bodyPr/>
          <a:lstStyle/>
          <a:p>
            <a:r>
              <a:rPr lang="en-US" altLang="ko-KR"/>
              <a:t>Online</a:t>
            </a:r>
          </a:p>
          <a:p>
            <a:r>
              <a:rPr lang="en-US" altLang="ko-KR"/>
              <a:t>temporary journal table </a:t>
            </a:r>
            <a:r>
              <a:rPr lang="ko-KR" altLang="en-US"/>
              <a:t>사용</a:t>
            </a:r>
            <a:r>
              <a:rPr lang="en-US" altLang="ko-KR"/>
              <a:t>(IOT</a:t>
            </a:r>
            <a:r>
              <a:rPr lang="ko-KR" altLang="en-US"/>
              <a:t>구조</a:t>
            </a:r>
            <a:r>
              <a:rPr lang="en-US" altLang="ko-KR"/>
              <a:t>)</a:t>
            </a:r>
          </a:p>
          <a:p>
            <a:r>
              <a:rPr lang="en-US" altLang="ko-KR"/>
              <a:t>20</a:t>
            </a:r>
            <a:r>
              <a:rPr lang="ko-KR" altLang="en-US"/>
              <a:t>건마다 </a:t>
            </a:r>
            <a:r>
              <a:rPr lang="en-US" altLang="ko-KR"/>
              <a:t>commit</a:t>
            </a:r>
          </a:p>
          <a:p>
            <a:endParaRPr lang="en-US" altLang="ko-KR"/>
          </a:p>
          <a:p>
            <a:r>
              <a:rPr lang="en-US" altLang="ko-KR"/>
              <a:t>Index Monitoring</a:t>
            </a:r>
          </a:p>
          <a:p>
            <a:r>
              <a:rPr lang="en-US" altLang="ko-KR"/>
              <a:t>select * from dba_indexes where table_owner='SCOTT';</a:t>
            </a:r>
          </a:p>
          <a:p>
            <a:r>
              <a:rPr lang="en-US" altLang="ko-KR"/>
              <a:t>ALTER INDEX SCOTT.PK_DEPT MONITORING USAGE;</a:t>
            </a:r>
          </a:p>
          <a:p>
            <a:r>
              <a:rPr lang="en-US" altLang="ko-KR"/>
              <a:t>ALTER INDEX SCOTT.PK_DEPT NOMONITORING USAGE;</a:t>
            </a:r>
          </a:p>
          <a:p>
            <a:r>
              <a:rPr lang="en-US" altLang="ko-KR"/>
              <a:t>* Index</a:t>
            </a:r>
            <a:r>
              <a:rPr lang="ko-KR" altLang="en-US"/>
              <a:t>의 </a:t>
            </a:r>
            <a:r>
              <a:rPr lang="en-US" altLang="ko-KR"/>
              <a:t>owner</a:t>
            </a:r>
            <a:r>
              <a:rPr lang="ko-KR" altLang="en-US"/>
              <a:t>로 조회해야만 결과가 나온다</a:t>
            </a:r>
            <a:r>
              <a:rPr lang="en-US" altLang="ko-KR"/>
              <a:t>.</a:t>
            </a:r>
          </a:p>
          <a:p>
            <a:r>
              <a:rPr lang="en-US" altLang="ko-KR"/>
              <a:t>SELECT * FROM V$OBJECT_USAGE;</a:t>
            </a:r>
          </a:p>
          <a:p>
            <a:r>
              <a:rPr lang="en-US" altLang="ko-KR"/>
              <a:t>INDEX_NAME	TABLE_NAME	MONITORING	USED	START_MONITORING	END_MONITORING</a:t>
            </a:r>
          </a:p>
          <a:p>
            <a:r>
              <a:rPr lang="en-US" altLang="ko-KR"/>
              <a:t>===================================================================================</a:t>
            </a:r>
          </a:p>
          <a:p>
            <a:r>
              <a:rPr lang="en-US" altLang="ko-KR"/>
              <a:t>PK_DEPT			DEPT			YES		  YES		03/12/2008 17:42:16	</a:t>
            </a:r>
          </a:p>
        </p:txBody>
      </p:sp>
    </p:spTree>
    <p:extLst>
      <p:ext uri="{BB962C8B-B14F-4D97-AF65-F5344CB8AC3E}">
        <p14:creationId xmlns:p14="http://schemas.microsoft.com/office/powerpoint/2010/main" val="714322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2C75C-A063-4ABB-8FF3-5CC3CEFB7350}" type="slidenum">
              <a:rPr lang="en-US" altLang="ko-KR"/>
              <a:pPr/>
              <a:t>78</a:t>
            </a:fld>
            <a:endParaRPr lang="en-US" altLang="ko-KR"/>
          </a:p>
        </p:txBody>
      </p:sp>
      <p:sp>
        <p:nvSpPr>
          <p:cNvPr id="478210" name="Rectangle 2"/>
          <p:cNvSpPr>
            <a:spLocks noGrp="1" noRot="1" noChangeAspect="1" noChangeArrowheads="1" noTextEdit="1"/>
          </p:cNvSpPr>
          <p:nvPr>
            <p:ph type="sldImg"/>
          </p:nvPr>
        </p:nvSpPr>
        <p:spPr>
          <a:xfrm>
            <a:off x="1022350" y="730250"/>
            <a:ext cx="4813300" cy="3609975"/>
          </a:xfrm>
          <a:ln/>
        </p:spPr>
      </p:sp>
      <p:sp>
        <p:nvSpPr>
          <p:cNvPr id="478211" name="Rectangle 3"/>
          <p:cNvSpPr>
            <a:spLocks noGrp="1" noChangeArrowheads="1"/>
          </p:cNvSpPr>
          <p:nvPr>
            <p:ph type="body" idx="1"/>
          </p:nvPr>
        </p:nvSpPr>
        <p:spPr/>
        <p:txBody>
          <a:bodyPr/>
          <a:lstStyle/>
          <a:p>
            <a:r>
              <a:rPr lang="en-US" altLang="ko-KR" b="1"/>
              <a:t>GLOBALLY Clause</a:t>
            </a:r>
          </a:p>
          <a:p>
            <a:r>
              <a:rPr lang="en-US" altLang="ko-KR"/>
              <a:t>The GLOBALLY clause lets you create a </a:t>
            </a:r>
            <a:r>
              <a:rPr lang="en-US" altLang="ko-KR" b="1"/>
              <a:t>global user</a:t>
            </a:r>
            <a:r>
              <a:rPr lang="en-US" altLang="ko-KR"/>
              <a:t>. Such a user must be authorized by</a:t>
            </a:r>
          </a:p>
          <a:p>
            <a:r>
              <a:rPr lang="en-US" altLang="ko-KR"/>
              <a:t>the enterprise directory service (Oracle Internet Directory).</a:t>
            </a:r>
          </a:p>
          <a:p>
            <a:endParaRPr lang="en-US" altLang="ko-KR"/>
          </a:p>
        </p:txBody>
      </p:sp>
    </p:spTree>
    <p:extLst>
      <p:ext uri="{BB962C8B-B14F-4D97-AF65-F5344CB8AC3E}">
        <p14:creationId xmlns:p14="http://schemas.microsoft.com/office/powerpoint/2010/main" val="7519913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B7D09-5E36-4729-BC00-10553C7CDD70}" type="slidenum">
              <a:rPr lang="en-US" altLang="ko-KR"/>
              <a:pPr/>
              <a:t>79</a:t>
            </a:fld>
            <a:endParaRPr lang="en-US" altLang="ko-KR"/>
          </a:p>
        </p:txBody>
      </p:sp>
      <p:sp>
        <p:nvSpPr>
          <p:cNvPr id="480258" name="Rectangle 2"/>
          <p:cNvSpPr>
            <a:spLocks noGrp="1" noRot="1" noChangeAspect="1" noChangeArrowheads="1" noTextEdit="1"/>
          </p:cNvSpPr>
          <p:nvPr>
            <p:ph type="sldImg"/>
          </p:nvPr>
        </p:nvSpPr>
        <p:spPr>
          <a:xfrm>
            <a:off x="1022350" y="730250"/>
            <a:ext cx="4813300" cy="3609975"/>
          </a:xfrm>
          <a:ln/>
        </p:spPr>
      </p:sp>
      <p:sp>
        <p:nvSpPr>
          <p:cNvPr id="480259"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805766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7693A-4E1E-4347-BDC6-F6CD1D32B18E}" type="slidenum">
              <a:rPr lang="en-US" altLang="ko-KR"/>
              <a:pPr/>
              <a:t>80</a:t>
            </a:fld>
            <a:endParaRPr lang="en-US" altLang="ko-KR"/>
          </a:p>
        </p:txBody>
      </p:sp>
      <p:sp>
        <p:nvSpPr>
          <p:cNvPr id="487426" name="Rectangle 2"/>
          <p:cNvSpPr>
            <a:spLocks noGrp="1" noRot="1" noChangeAspect="1" noChangeArrowheads="1" noTextEdit="1"/>
          </p:cNvSpPr>
          <p:nvPr>
            <p:ph type="sldImg"/>
          </p:nvPr>
        </p:nvSpPr>
        <p:spPr>
          <a:xfrm>
            <a:off x="1022350" y="730250"/>
            <a:ext cx="4813300" cy="3609975"/>
          </a:xfrm>
          <a:ln/>
        </p:spPr>
      </p:sp>
      <p:sp>
        <p:nvSpPr>
          <p:cNvPr id="487427"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360066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986489-C84B-4D67-BBD7-BB786B8F1B5F}" type="slidenum">
              <a:rPr lang="en-US" altLang="ko-KR"/>
              <a:pPr/>
              <a:t>81</a:t>
            </a:fld>
            <a:endParaRPr lang="en-US" altLang="ko-KR"/>
          </a:p>
        </p:txBody>
      </p:sp>
      <p:sp>
        <p:nvSpPr>
          <p:cNvPr id="483330" name="Rectangle 2"/>
          <p:cNvSpPr>
            <a:spLocks noGrp="1" noRot="1" noChangeAspect="1" noChangeArrowheads="1" noTextEdit="1"/>
          </p:cNvSpPr>
          <p:nvPr>
            <p:ph type="sldImg"/>
          </p:nvPr>
        </p:nvSpPr>
        <p:spPr>
          <a:xfrm>
            <a:off x="1022350" y="730250"/>
            <a:ext cx="4813300" cy="3609975"/>
          </a:xfrm>
          <a:ln/>
        </p:spPr>
      </p:sp>
      <p:sp>
        <p:nvSpPr>
          <p:cNvPr id="483331"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8719904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AFC7F0-3A0A-4F41-AEFA-2C3B443A03C9}" type="slidenum">
              <a:rPr lang="en-US" altLang="ko-KR"/>
              <a:pPr/>
              <a:t>84</a:t>
            </a:fld>
            <a:endParaRPr lang="en-US" altLang="ko-KR"/>
          </a:p>
        </p:txBody>
      </p:sp>
      <p:sp>
        <p:nvSpPr>
          <p:cNvPr id="463874" name="Rectangle 2"/>
          <p:cNvSpPr>
            <a:spLocks noGrp="1" noRot="1" noChangeAspect="1" noChangeArrowheads="1" noTextEdit="1"/>
          </p:cNvSpPr>
          <p:nvPr>
            <p:ph type="sldImg"/>
          </p:nvPr>
        </p:nvSpPr>
        <p:spPr>
          <a:xfrm>
            <a:off x="1022350" y="730250"/>
            <a:ext cx="4813300" cy="3609975"/>
          </a:xfrm>
          <a:ln/>
        </p:spPr>
      </p:sp>
      <p:sp>
        <p:nvSpPr>
          <p:cNvPr id="463875"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135681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1C06FD-3DD1-4EE9-AF3F-FB55FA6D5AEC}" type="slidenum">
              <a:rPr lang="en-US" altLang="ko-KR"/>
              <a:pPr/>
              <a:t>16</a:t>
            </a:fld>
            <a:endParaRPr lang="en-US" altLang="ko-KR"/>
          </a:p>
        </p:txBody>
      </p:sp>
      <p:sp>
        <p:nvSpPr>
          <p:cNvPr id="319490" name="Rectangle 2"/>
          <p:cNvSpPr>
            <a:spLocks noGrp="1" noRot="1" noChangeAspect="1" noChangeArrowheads="1" noTextEdit="1"/>
          </p:cNvSpPr>
          <p:nvPr>
            <p:ph type="sldImg"/>
          </p:nvPr>
        </p:nvSpPr>
        <p:spPr>
          <a:xfrm>
            <a:off x="1022350" y="730250"/>
            <a:ext cx="4813300" cy="3609975"/>
          </a:xfrm>
          <a:ln/>
        </p:spPr>
      </p:sp>
      <p:sp>
        <p:nvSpPr>
          <p:cNvPr id="319491" name="Rectangle 3"/>
          <p:cNvSpPr>
            <a:spLocks noGrp="1" noChangeArrowheads="1"/>
          </p:cNvSpPr>
          <p:nvPr>
            <p:ph type="body" idx="1"/>
          </p:nvPr>
        </p:nvSpPr>
        <p:spPr/>
        <p:txBody>
          <a:bodyPr/>
          <a:lstStyle/>
          <a:p>
            <a:r>
              <a:rPr lang="en-US" altLang="ko-KR"/>
              <a:t>Checkpoint </a:t>
            </a:r>
            <a:r>
              <a:rPr lang="ko-KR" altLang="en-US"/>
              <a:t>발생 시점</a:t>
            </a:r>
          </a:p>
          <a:p>
            <a:r>
              <a:rPr lang="en-US" altLang="ko-KR"/>
              <a:t>Log switch</a:t>
            </a:r>
          </a:p>
          <a:p>
            <a:r>
              <a:rPr lang="en-US" altLang="ko-KR"/>
              <a:t>Log_checkpoint_timeout</a:t>
            </a:r>
          </a:p>
          <a:p>
            <a:r>
              <a:rPr lang="en-US" altLang="ko-KR"/>
              <a:t>Log_checkpoint_interval</a:t>
            </a:r>
          </a:p>
          <a:p>
            <a:r>
              <a:rPr lang="en-US" altLang="ko-KR"/>
              <a:t>Instance </a:t>
            </a:r>
            <a:r>
              <a:rPr lang="ko-KR" altLang="en-US"/>
              <a:t>종료</a:t>
            </a:r>
            <a:r>
              <a:rPr lang="en-US" altLang="ko-KR"/>
              <a:t>(abort </a:t>
            </a:r>
            <a:r>
              <a:rPr lang="ko-KR" altLang="en-US"/>
              <a:t>제외</a:t>
            </a:r>
            <a:r>
              <a:rPr lang="en-US" altLang="ko-KR"/>
              <a:t>)</a:t>
            </a:r>
          </a:p>
          <a:p>
            <a:r>
              <a:rPr lang="en-US" altLang="ko-KR"/>
              <a:t>Alter system checkpoint </a:t>
            </a:r>
            <a:r>
              <a:rPr lang="ko-KR" altLang="en-US"/>
              <a:t>명령 실행 등</a:t>
            </a:r>
          </a:p>
          <a:p>
            <a:endParaRPr lang="en-US" altLang="ko-KR"/>
          </a:p>
        </p:txBody>
      </p:sp>
    </p:spTree>
    <p:extLst>
      <p:ext uri="{BB962C8B-B14F-4D97-AF65-F5344CB8AC3E}">
        <p14:creationId xmlns:p14="http://schemas.microsoft.com/office/powerpoint/2010/main" val="3598640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D42089-3544-421C-839B-154AE4225B23}" type="slidenum">
              <a:rPr lang="en-US" altLang="ko-KR"/>
              <a:pPr/>
              <a:t>19</a:t>
            </a:fld>
            <a:endParaRPr lang="en-US" altLang="ko-KR"/>
          </a:p>
        </p:txBody>
      </p:sp>
      <p:sp>
        <p:nvSpPr>
          <p:cNvPr id="320514" name="Rectangle 2"/>
          <p:cNvSpPr>
            <a:spLocks noGrp="1" noRot="1" noChangeAspect="1" noChangeArrowheads="1" noTextEdit="1"/>
          </p:cNvSpPr>
          <p:nvPr>
            <p:ph type="sldImg"/>
          </p:nvPr>
        </p:nvSpPr>
        <p:spPr>
          <a:xfrm>
            <a:off x="1022350" y="730250"/>
            <a:ext cx="4813300" cy="3609975"/>
          </a:xfrm>
          <a:ln/>
        </p:spPr>
      </p:sp>
      <p:sp>
        <p:nvSpPr>
          <p:cNvPr id="320515" name="Rectangle 3"/>
          <p:cNvSpPr>
            <a:spLocks noGrp="1" noChangeArrowheads="1"/>
          </p:cNvSpPr>
          <p:nvPr>
            <p:ph type="body" idx="1"/>
          </p:nvPr>
        </p:nvSpPr>
        <p:spPr/>
        <p:txBody>
          <a:bodyPr/>
          <a:lstStyle/>
          <a:p>
            <a:pPr>
              <a:buFont typeface="Wingdings" panose="05000000000000000000" pitchFamily="2" charset="2"/>
              <a:buChar char="l"/>
            </a:pPr>
            <a:r>
              <a:rPr lang="en-US" altLang="ko-KR"/>
              <a:t>FAST_START_MTTR_TARGET enables you to specify the number of seconds the database takes to perform crash recovery of a single instance. When specified, FAST_START_MTTR_TARGET is overridden by LOG_CHECKPOINT_INTERVAL.</a:t>
            </a:r>
          </a:p>
          <a:p>
            <a:pPr>
              <a:buFont typeface="Wingdings" panose="05000000000000000000" pitchFamily="2" charset="2"/>
              <a:buChar char="l"/>
            </a:pPr>
            <a:r>
              <a:rPr lang="en-US" altLang="ko-KR"/>
              <a:t>LOG_CHECKPOINT_INTERVAL specifies the frequency of checkpoints in terms of the number of redo log file blocks that can exist between an incremental checkpoint and the last block written to the redo log.</a:t>
            </a:r>
          </a:p>
          <a:p>
            <a:pPr>
              <a:buFont typeface="Wingdings" panose="05000000000000000000" pitchFamily="2" charset="2"/>
              <a:buChar char="l"/>
            </a:pPr>
            <a:r>
              <a:rPr lang="en-US" altLang="ko-KR"/>
              <a:t>LOG_CHECKPOINT_TIMEOUT specifies (in seconds) the amount of time that has passed since the incremental checkpoint at the position where the last write to the redo log (sometimes called the </a:t>
            </a:r>
            <a:r>
              <a:rPr lang="en-US" altLang="ko-KR" b="1"/>
              <a:t>tail of the log</a:t>
            </a:r>
            <a:r>
              <a:rPr lang="en-US" altLang="ko-KR"/>
              <a:t>) occurred.</a:t>
            </a:r>
          </a:p>
          <a:p>
            <a:pPr>
              <a:buFont typeface="Wingdings" panose="05000000000000000000" pitchFamily="2" charset="2"/>
              <a:buChar char="l"/>
            </a:pPr>
            <a:r>
              <a:rPr lang="en-US" altLang="ko-KR"/>
              <a:t>MTTR : </a:t>
            </a:r>
            <a:r>
              <a:rPr lang="en-US" altLang="ko-KR" b="1"/>
              <a:t>Mean Time to Recovery</a:t>
            </a:r>
            <a:endParaRPr lang="en-US" altLang="ko-KR"/>
          </a:p>
          <a:p>
            <a:endParaRPr lang="en-US" altLang="ko-KR"/>
          </a:p>
          <a:p>
            <a:pPr>
              <a:buFont typeface="Wingdings" panose="05000000000000000000" pitchFamily="2" charset="2"/>
              <a:buChar char="l"/>
            </a:pPr>
            <a:endParaRPr lang="en-US" altLang="ko-KR"/>
          </a:p>
          <a:p>
            <a:endParaRPr lang="en-US" altLang="ko-KR"/>
          </a:p>
        </p:txBody>
      </p:sp>
    </p:spTree>
    <p:extLst>
      <p:ext uri="{BB962C8B-B14F-4D97-AF65-F5344CB8AC3E}">
        <p14:creationId xmlns:p14="http://schemas.microsoft.com/office/powerpoint/2010/main" val="1515286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F6B1E5-C2E6-441C-BB76-476002ED967A}" type="slidenum">
              <a:rPr lang="en-US" altLang="ko-KR"/>
              <a:pPr/>
              <a:t>20</a:t>
            </a:fld>
            <a:endParaRPr lang="en-US" altLang="ko-KR"/>
          </a:p>
        </p:txBody>
      </p:sp>
      <p:sp>
        <p:nvSpPr>
          <p:cNvPr id="322562" name="Rectangle 2"/>
          <p:cNvSpPr>
            <a:spLocks noGrp="1" noRot="1" noChangeAspect="1" noChangeArrowheads="1" noTextEdit="1"/>
          </p:cNvSpPr>
          <p:nvPr>
            <p:ph type="sldImg"/>
          </p:nvPr>
        </p:nvSpPr>
        <p:spPr>
          <a:xfrm>
            <a:off x="1022350" y="730250"/>
            <a:ext cx="4813300" cy="3609975"/>
          </a:xfrm>
          <a:ln/>
        </p:spPr>
      </p:sp>
      <p:sp>
        <p:nvSpPr>
          <p:cNvPr id="322563"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058506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39E452-23EF-470B-9F96-0103FCC44F88}" type="slidenum">
              <a:rPr lang="en-US" altLang="ko-KR"/>
              <a:pPr/>
              <a:t>21</a:t>
            </a:fld>
            <a:endParaRPr lang="en-US" altLang="ko-KR"/>
          </a:p>
        </p:txBody>
      </p:sp>
      <p:sp>
        <p:nvSpPr>
          <p:cNvPr id="324610" name="Rectangle 2"/>
          <p:cNvSpPr>
            <a:spLocks noGrp="1" noRot="1" noChangeAspect="1" noChangeArrowheads="1" noTextEdit="1"/>
          </p:cNvSpPr>
          <p:nvPr>
            <p:ph type="sldImg"/>
          </p:nvPr>
        </p:nvSpPr>
        <p:spPr>
          <a:xfrm>
            <a:off x="1022350" y="730250"/>
            <a:ext cx="4813300" cy="3609975"/>
          </a:xfrm>
          <a:ln/>
        </p:spPr>
      </p:sp>
      <p:sp>
        <p:nvSpPr>
          <p:cNvPr id="324611" name="Rectangle 3"/>
          <p:cNvSpPr>
            <a:spLocks noGrp="1" noChangeArrowheads="1"/>
          </p:cNvSpPr>
          <p:nvPr>
            <p:ph type="body" idx="1"/>
          </p:nvPr>
        </p:nvSpPr>
        <p:spPr/>
        <p:txBody>
          <a:bodyPr/>
          <a:lstStyle/>
          <a:p>
            <a:endParaRPr lang="ko-KR" altLang="ko-KR"/>
          </a:p>
        </p:txBody>
      </p:sp>
    </p:spTree>
    <p:extLst>
      <p:ext uri="{BB962C8B-B14F-4D97-AF65-F5344CB8AC3E}">
        <p14:creationId xmlns:p14="http://schemas.microsoft.com/office/powerpoint/2010/main" val="340766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12048-D297-47FB-8826-E68E77F32CAA}" type="slidenum">
              <a:rPr lang="en-US" altLang="ko-KR"/>
              <a:pPr/>
              <a:t>24</a:t>
            </a:fld>
            <a:endParaRPr lang="en-US" altLang="ko-KR"/>
          </a:p>
        </p:txBody>
      </p:sp>
      <p:sp>
        <p:nvSpPr>
          <p:cNvPr id="335874" name="Rectangle 2"/>
          <p:cNvSpPr>
            <a:spLocks noGrp="1" noRot="1" noChangeAspect="1" noChangeArrowheads="1" noTextEdit="1"/>
          </p:cNvSpPr>
          <p:nvPr>
            <p:ph type="sldImg"/>
          </p:nvPr>
        </p:nvSpPr>
        <p:spPr>
          <a:xfrm>
            <a:off x="1022350" y="730250"/>
            <a:ext cx="4813300" cy="3609975"/>
          </a:xfrm>
          <a:ln/>
        </p:spPr>
      </p:sp>
      <p:sp>
        <p:nvSpPr>
          <p:cNvPr id="335875" name="Rectangle 3"/>
          <p:cNvSpPr>
            <a:spLocks noGrp="1" noChangeArrowheads="1"/>
          </p:cNvSpPr>
          <p:nvPr>
            <p:ph type="body" idx="1"/>
          </p:nvPr>
        </p:nvSpPr>
        <p:spPr/>
        <p:txBody>
          <a:bodyPr/>
          <a:lstStyle/>
          <a:p>
            <a:r>
              <a:rPr lang="en-US" altLang="ko-KR"/>
              <a:t>DBA_TEMP_FILES and the dynamic performance view V$TEMPFILE, but not in DBA_DATA_FILES or the V$DATAFILE view</a:t>
            </a:r>
          </a:p>
          <a:p>
            <a:r>
              <a:rPr lang="en-US" altLang="ko-KR"/>
              <a:t>Tablespace</a:t>
            </a:r>
            <a:r>
              <a:rPr lang="ko-KR" altLang="en-US"/>
              <a:t>는 </a:t>
            </a:r>
            <a:r>
              <a:rPr lang="en-US" altLang="ko-KR"/>
              <a:t>Managing Tablespaces </a:t>
            </a:r>
            <a:r>
              <a:rPr lang="ko-KR" altLang="en-US"/>
              <a:t>참조</a:t>
            </a:r>
          </a:p>
          <a:p>
            <a:endParaRPr lang="en-US" altLang="ko-KR"/>
          </a:p>
        </p:txBody>
      </p:sp>
    </p:spTree>
    <p:extLst>
      <p:ext uri="{BB962C8B-B14F-4D97-AF65-F5344CB8AC3E}">
        <p14:creationId xmlns:p14="http://schemas.microsoft.com/office/powerpoint/2010/main" val="31242851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90819" name="Rectangle 3"/>
          <p:cNvSpPr>
            <a:spLocks noGrp="1" noChangeArrowheads="1"/>
          </p:cNvSpPr>
          <p:nvPr>
            <p:ph type="dt" sz="half" idx="2"/>
          </p:nvPr>
        </p:nvSpPr>
        <p:spPr>
          <a:xfrm>
            <a:off x="457200" y="6245225"/>
            <a:ext cx="2133600" cy="476250"/>
          </a:xfrm>
        </p:spPr>
        <p:txBody>
          <a:bodyPr/>
          <a:lstStyle>
            <a:lvl1pPr>
              <a:defRPr/>
            </a:lvl1pPr>
          </a:lstStyle>
          <a:p>
            <a:endParaRPr lang="en-US" altLang="ko-KR"/>
          </a:p>
        </p:txBody>
      </p:sp>
      <p:sp>
        <p:nvSpPr>
          <p:cNvPr id="290820" name="Rectangle 4"/>
          <p:cNvSpPr>
            <a:spLocks noGrp="1" noChangeArrowheads="1"/>
          </p:cNvSpPr>
          <p:nvPr>
            <p:ph type="sldNum" sz="quarter" idx="4"/>
          </p:nvPr>
        </p:nvSpPr>
        <p:spPr>
          <a:xfrm>
            <a:off x="6553200" y="6245225"/>
            <a:ext cx="2133600" cy="476250"/>
          </a:xfrm>
        </p:spPr>
        <p:txBody>
          <a:bodyPr/>
          <a:lstStyle>
            <a:lvl1pPr>
              <a:defRPr/>
            </a:lvl1pPr>
          </a:lstStyle>
          <a:p>
            <a:fld id="{149AB0CC-AC17-41A0-9307-C7047BC2CDB8}" type="slidenum">
              <a:rPr lang="en-US" altLang="ko-KR"/>
              <a:pPr/>
              <a:t>‹#›</a:t>
            </a:fld>
            <a:endParaRPr lang="en-US" altLang="ko-KR"/>
          </a:p>
        </p:txBody>
      </p:sp>
      <p:sp>
        <p:nvSpPr>
          <p:cNvPr id="290821" name="Line 5"/>
          <p:cNvSpPr>
            <a:spLocks noChangeShapeType="1"/>
          </p:cNvSpPr>
          <p:nvPr userDrawn="1"/>
        </p:nvSpPr>
        <p:spPr bwMode="auto">
          <a:xfrm>
            <a:off x="0" y="1374775"/>
            <a:ext cx="9131300" cy="0"/>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290822" name="Group 6"/>
          <p:cNvGrpSpPr>
            <a:grpSpLocks/>
          </p:cNvGrpSpPr>
          <p:nvPr/>
        </p:nvGrpSpPr>
        <p:grpSpPr bwMode="auto">
          <a:xfrm>
            <a:off x="274638" y="1108075"/>
            <a:ext cx="482600" cy="477838"/>
            <a:chOff x="173" y="698"/>
            <a:chExt cx="304" cy="301"/>
          </a:xfrm>
        </p:grpSpPr>
        <p:sp>
          <p:nvSpPr>
            <p:cNvPr id="290823" name="Oval 7"/>
            <p:cNvSpPr>
              <a:spLocks noChangeArrowheads="1"/>
            </p:cNvSpPr>
            <p:nvPr/>
          </p:nvSpPr>
          <p:spPr bwMode="auto">
            <a:xfrm>
              <a:off x="174" y="698"/>
              <a:ext cx="303" cy="301"/>
            </a:xfrm>
            <a:prstGeom prst="ellipse">
              <a:avLst/>
            </a:prstGeom>
            <a:gradFill rotWithShape="0">
              <a:gsLst>
                <a:gs pos="0">
                  <a:srgbClr val="4066AB">
                    <a:gamma/>
                    <a:tint val="0"/>
                    <a:invGamma/>
                  </a:srgbClr>
                </a:gs>
                <a:gs pos="100000">
                  <a:srgbClr val="4066AB"/>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290824" name="Freeform 8"/>
            <p:cNvSpPr>
              <a:spLocks/>
            </p:cNvSpPr>
            <p:nvPr/>
          </p:nvSpPr>
          <p:spPr bwMode="auto">
            <a:xfrm>
              <a:off x="176" y="741"/>
              <a:ext cx="299" cy="215"/>
            </a:xfrm>
            <a:custGeom>
              <a:avLst/>
              <a:gdLst>
                <a:gd name="T0" fmla="*/ 63 w 299"/>
                <a:gd name="T1" fmla="*/ 7 h 215"/>
                <a:gd name="T2" fmla="*/ 55 w 299"/>
                <a:gd name="T3" fmla="*/ 23 h 215"/>
                <a:gd name="T4" fmla="*/ 93 w 299"/>
                <a:gd name="T5" fmla="*/ 5 h 215"/>
                <a:gd name="T6" fmla="*/ 96 w 299"/>
                <a:gd name="T7" fmla="*/ 23 h 215"/>
                <a:gd name="T8" fmla="*/ 100 w 299"/>
                <a:gd name="T9" fmla="*/ 42 h 215"/>
                <a:gd name="T10" fmla="*/ 166 w 299"/>
                <a:gd name="T11" fmla="*/ 20 h 215"/>
                <a:gd name="T12" fmla="*/ 181 w 299"/>
                <a:gd name="T13" fmla="*/ 33 h 215"/>
                <a:gd name="T14" fmla="*/ 212 w 299"/>
                <a:gd name="T15" fmla="*/ 18 h 215"/>
                <a:gd name="T16" fmla="*/ 211 w 299"/>
                <a:gd name="T17" fmla="*/ 7 h 215"/>
                <a:gd name="T18" fmla="*/ 224 w 299"/>
                <a:gd name="T19" fmla="*/ 12 h 215"/>
                <a:gd name="T20" fmla="*/ 249 w 299"/>
                <a:gd name="T21" fmla="*/ 15 h 215"/>
                <a:gd name="T22" fmla="*/ 284 w 299"/>
                <a:gd name="T23" fmla="*/ 54 h 215"/>
                <a:gd name="T24" fmla="*/ 291 w 299"/>
                <a:gd name="T25" fmla="*/ 78 h 215"/>
                <a:gd name="T26" fmla="*/ 289 w 299"/>
                <a:gd name="T27" fmla="*/ 63 h 215"/>
                <a:gd name="T28" fmla="*/ 271 w 299"/>
                <a:gd name="T29" fmla="*/ 75 h 215"/>
                <a:gd name="T30" fmla="*/ 277 w 299"/>
                <a:gd name="T31" fmla="*/ 107 h 215"/>
                <a:gd name="T32" fmla="*/ 284 w 299"/>
                <a:gd name="T33" fmla="*/ 129 h 215"/>
                <a:gd name="T34" fmla="*/ 275 w 299"/>
                <a:gd name="T35" fmla="*/ 94 h 215"/>
                <a:gd name="T36" fmla="*/ 260 w 299"/>
                <a:gd name="T37" fmla="*/ 123 h 215"/>
                <a:gd name="T38" fmla="*/ 287 w 299"/>
                <a:gd name="T39" fmla="*/ 143 h 215"/>
                <a:gd name="T40" fmla="*/ 276 w 299"/>
                <a:gd name="T41" fmla="*/ 138 h 215"/>
                <a:gd name="T42" fmla="*/ 252 w 299"/>
                <a:gd name="T43" fmla="*/ 118 h 215"/>
                <a:gd name="T44" fmla="*/ 263 w 299"/>
                <a:gd name="T45" fmla="*/ 148 h 215"/>
                <a:gd name="T46" fmla="*/ 286 w 299"/>
                <a:gd name="T47" fmla="*/ 158 h 215"/>
                <a:gd name="T48" fmla="*/ 269 w 299"/>
                <a:gd name="T49" fmla="*/ 192 h 215"/>
                <a:gd name="T50" fmla="*/ 267 w 299"/>
                <a:gd name="T51" fmla="*/ 163 h 215"/>
                <a:gd name="T52" fmla="*/ 245 w 299"/>
                <a:gd name="T53" fmla="*/ 137 h 215"/>
                <a:gd name="T54" fmla="*/ 236 w 299"/>
                <a:gd name="T55" fmla="*/ 111 h 215"/>
                <a:gd name="T56" fmla="*/ 205 w 299"/>
                <a:gd name="T57" fmla="*/ 109 h 215"/>
                <a:gd name="T58" fmla="*/ 184 w 299"/>
                <a:gd name="T59" fmla="*/ 127 h 215"/>
                <a:gd name="T60" fmla="*/ 190 w 299"/>
                <a:gd name="T61" fmla="*/ 129 h 215"/>
                <a:gd name="T62" fmla="*/ 185 w 299"/>
                <a:gd name="T63" fmla="*/ 170 h 215"/>
                <a:gd name="T64" fmla="*/ 184 w 299"/>
                <a:gd name="T65" fmla="*/ 174 h 215"/>
                <a:gd name="T66" fmla="*/ 150 w 299"/>
                <a:gd name="T67" fmla="*/ 189 h 215"/>
                <a:gd name="T68" fmla="*/ 124 w 299"/>
                <a:gd name="T69" fmla="*/ 156 h 215"/>
                <a:gd name="T70" fmla="*/ 111 w 299"/>
                <a:gd name="T71" fmla="*/ 113 h 215"/>
                <a:gd name="T72" fmla="*/ 149 w 299"/>
                <a:gd name="T73" fmla="*/ 109 h 215"/>
                <a:gd name="T74" fmla="*/ 176 w 299"/>
                <a:gd name="T75" fmla="*/ 96 h 215"/>
                <a:gd name="T76" fmla="*/ 154 w 299"/>
                <a:gd name="T77" fmla="*/ 86 h 215"/>
                <a:gd name="T78" fmla="*/ 150 w 299"/>
                <a:gd name="T79" fmla="*/ 101 h 215"/>
                <a:gd name="T80" fmla="*/ 140 w 299"/>
                <a:gd name="T81" fmla="*/ 91 h 215"/>
                <a:gd name="T82" fmla="*/ 111 w 299"/>
                <a:gd name="T83" fmla="*/ 96 h 215"/>
                <a:gd name="T84" fmla="*/ 125 w 299"/>
                <a:gd name="T85" fmla="*/ 70 h 215"/>
                <a:gd name="T86" fmla="*/ 121 w 299"/>
                <a:gd name="T87" fmla="*/ 61 h 215"/>
                <a:gd name="T88" fmla="*/ 127 w 299"/>
                <a:gd name="T89" fmla="*/ 51 h 215"/>
                <a:gd name="T90" fmla="*/ 140 w 299"/>
                <a:gd name="T91" fmla="*/ 54 h 215"/>
                <a:gd name="T92" fmla="*/ 160 w 299"/>
                <a:gd name="T93" fmla="*/ 41 h 215"/>
                <a:gd name="T94" fmla="*/ 142 w 299"/>
                <a:gd name="T95" fmla="*/ 51 h 215"/>
                <a:gd name="T96" fmla="*/ 91 w 299"/>
                <a:gd name="T97" fmla="*/ 40 h 215"/>
                <a:gd name="T98" fmla="*/ 61 w 299"/>
                <a:gd name="T99" fmla="*/ 26 h 215"/>
                <a:gd name="T100" fmla="*/ 55 w 299"/>
                <a:gd name="T101" fmla="*/ 54 h 215"/>
                <a:gd name="T102" fmla="*/ 43 w 299"/>
                <a:gd name="T103" fmla="*/ 42 h 215"/>
                <a:gd name="T104" fmla="*/ 28 w 299"/>
                <a:gd name="T105" fmla="*/ 59 h 215"/>
                <a:gd name="T106" fmla="*/ 48 w 299"/>
                <a:gd name="T107" fmla="*/ 49 h 215"/>
                <a:gd name="T108" fmla="*/ 49 w 299"/>
                <a:gd name="T109" fmla="*/ 79 h 215"/>
                <a:gd name="T110" fmla="*/ 31 w 299"/>
                <a:gd name="T111" fmla="*/ 101 h 215"/>
                <a:gd name="T112" fmla="*/ 21 w 299"/>
                <a:gd name="T113" fmla="*/ 123 h 215"/>
                <a:gd name="T114" fmla="*/ 66 w 299"/>
                <a:gd name="T115" fmla="*/ 149 h 215"/>
                <a:gd name="T116" fmla="*/ 64 w 299"/>
                <a:gd name="T117" fmla="*/ 185 h 215"/>
                <a:gd name="T118" fmla="*/ 36 w 299"/>
                <a:gd name="T119" fmla="*/ 203 h 215"/>
                <a:gd name="T120" fmla="*/ 28 w 299"/>
                <a:gd name="T121" fmla="*/ 142 h 215"/>
                <a:gd name="T122" fmla="*/ 9 w 299"/>
                <a:gd name="T123" fmla="*/ 118 h 215"/>
                <a:gd name="T124" fmla="*/ 1 w 299"/>
                <a:gd name="T125" fmla="*/ 8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 h="215">
                  <a:moveTo>
                    <a:pt x="33" y="19"/>
                  </a:moveTo>
                  <a:lnTo>
                    <a:pt x="36" y="19"/>
                  </a:lnTo>
                  <a:lnTo>
                    <a:pt x="38" y="17"/>
                  </a:lnTo>
                  <a:lnTo>
                    <a:pt x="41" y="15"/>
                  </a:lnTo>
                  <a:lnTo>
                    <a:pt x="43" y="13"/>
                  </a:lnTo>
                  <a:lnTo>
                    <a:pt x="47" y="11"/>
                  </a:lnTo>
                  <a:lnTo>
                    <a:pt x="49" y="10"/>
                  </a:lnTo>
                  <a:lnTo>
                    <a:pt x="52" y="9"/>
                  </a:lnTo>
                  <a:lnTo>
                    <a:pt x="55" y="9"/>
                  </a:lnTo>
                  <a:lnTo>
                    <a:pt x="56" y="8"/>
                  </a:lnTo>
                  <a:lnTo>
                    <a:pt x="59" y="8"/>
                  </a:lnTo>
                  <a:lnTo>
                    <a:pt x="60" y="6"/>
                  </a:lnTo>
                  <a:lnTo>
                    <a:pt x="63" y="7"/>
                  </a:lnTo>
                  <a:lnTo>
                    <a:pt x="66" y="6"/>
                  </a:lnTo>
                  <a:lnTo>
                    <a:pt x="68" y="6"/>
                  </a:lnTo>
                  <a:lnTo>
                    <a:pt x="70" y="8"/>
                  </a:lnTo>
                  <a:lnTo>
                    <a:pt x="68" y="9"/>
                  </a:lnTo>
                  <a:lnTo>
                    <a:pt x="66" y="8"/>
                  </a:lnTo>
                  <a:lnTo>
                    <a:pt x="64" y="9"/>
                  </a:lnTo>
                  <a:lnTo>
                    <a:pt x="62" y="11"/>
                  </a:lnTo>
                  <a:lnTo>
                    <a:pt x="62" y="13"/>
                  </a:lnTo>
                  <a:lnTo>
                    <a:pt x="59" y="14"/>
                  </a:lnTo>
                  <a:lnTo>
                    <a:pt x="56" y="15"/>
                  </a:lnTo>
                  <a:lnTo>
                    <a:pt x="56" y="18"/>
                  </a:lnTo>
                  <a:lnTo>
                    <a:pt x="56" y="21"/>
                  </a:lnTo>
                  <a:lnTo>
                    <a:pt x="55" y="23"/>
                  </a:lnTo>
                  <a:lnTo>
                    <a:pt x="56" y="25"/>
                  </a:lnTo>
                  <a:lnTo>
                    <a:pt x="58" y="20"/>
                  </a:lnTo>
                  <a:lnTo>
                    <a:pt x="59" y="19"/>
                  </a:lnTo>
                  <a:lnTo>
                    <a:pt x="62" y="16"/>
                  </a:lnTo>
                  <a:lnTo>
                    <a:pt x="63" y="13"/>
                  </a:lnTo>
                  <a:lnTo>
                    <a:pt x="67" y="12"/>
                  </a:lnTo>
                  <a:lnTo>
                    <a:pt x="70" y="10"/>
                  </a:lnTo>
                  <a:lnTo>
                    <a:pt x="73" y="7"/>
                  </a:lnTo>
                  <a:lnTo>
                    <a:pt x="75" y="7"/>
                  </a:lnTo>
                  <a:lnTo>
                    <a:pt x="82" y="7"/>
                  </a:lnTo>
                  <a:lnTo>
                    <a:pt x="88" y="6"/>
                  </a:lnTo>
                  <a:lnTo>
                    <a:pt x="90" y="5"/>
                  </a:lnTo>
                  <a:lnTo>
                    <a:pt x="93" y="5"/>
                  </a:lnTo>
                  <a:lnTo>
                    <a:pt x="96" y="5"/>
                  </a:lnTo>
                  <a:lnTo>
                    <a:pt x="99" y="6"/>
                  </a:lnTo>
                  <a:lnTo>
                    <a:pt x="102" y="9"/>
                  </a:lnTo>
                  <a:lnTo>
                    <a:pt x="101" y="9"/>
                  </a:lnTo>
                  <a:lnTo>
                    <a:pt x="97" y="11"/>
                  </a:lnTo>
                  <a:lnTo>
                    <a:pt x="97" y="13"/>
                  </a:lnTo>
                  <a:lnTo>
                    <a:pt x="100" y="14"/>
                  </a:lnTo>
                  <a:lnTo>
                    <a:pt x="101" y="14"/>
                  </a:lnTo>
                  <a:lnTo>
                    <a:pt x="101" y="16"/>
                  </a:lnTo>
                  <a:lnTo>
                    <a:pt x="97" y="19"/>
                  </a:lnTo>
                  <a:lnTo>
                    <a:pt x="95" y="20"/>
                  </a:lnTo>
                  <a:lnTo>
                    <a:pt x="96" y="22"/>
                  </a:lnTo>
                  <a:lnTo>
                    <a:pt x="96" y="23"/>
                  </a:lnTo>
                  <a:lnTo>
                    <a:pt x="95" y="25"/>
                  </a:lnTo>
                  <a:lnTo>
                    <a:pt x="97" y="27"/>
                  </a:lnTo>
                  <a:lnTo>
                    <a:pt x="94" y="29"/>
                  </a:lnTo>
                  <a:lnTo>
                    <a:pt x="90" y="29"/>
                  </a:lnTo>
                  <a:lnTo>
                    <a:pt x="90" y="33"/>
                  </a:lnTo>
                  <a:lnTo>
                    <a:pt x="88" y="36"/>
                  </a:lnTo>
                  <a:lnTo>
                    <a:pt x="86" y="38"/>
                  </a:lnTo>
                  <a:lnTo>
                    <a:pt x="83" y="40"/>
                  </a:lnTo>
                  <a:lnTo>
                    <a:pt x="90" y="40"/>
                  </a:lnTo>
                  <a:lnTo>
                    <a:pt x="94" y="40"/>
                  </a:lnTo>
                  <a:lnTo>
                    <a:pt x="96" y="40"/>
                  </a:lnTo>
                  <a:lnTo>
                    <a:pt x="99" y="39"/>
                  </a:lnTo>
                  <a:lnTo>
                    <a:pt x="100" y="42"/>
                  </a:lnTo>
                  <a:lnTo>
                    <a:pt x="138" y="42"/>
                  </a:lnTo>
                  <a:lnTo>
                    <a:pt x="140" y="40"/>
                  </a:lnTo>
                  <a:lnTo>
                    <a:pt x="144" y="37"/>
                  </a:lnTo>
                  <a:lnTo>
                    <a:pt x="146" y="33"/>
                  </a:lnTo>
                  <a:lnTo>
                    <a:pt x="149" y="29"/>
                  </a:lnTo>
                  <a:lnTo>
                    <a:pt x="151" y="26"/>
                  </a:lnTo>
                  <a:lnTo>
                    <a:pt x="153" y="22"/>
                  </a:lnTo>
                  <a:lnTo>
                    <a:pt x="155" y="21"/>
                  </a:lnTo>
                  <a:lnTo>
                    <a:pt x="156" y="19"/>
                  </a:lnTo>
                  <a:lnTo>
                    <a:pt x="159" y="20"/>
                  </a:lnTo>
                  <a:lnTo>
                    <a:pt x="161" y="18"/>
                  </a:lnTo>
                  <a:lnTo>
                    <a:pt x="163" y="19"/>
                  </a:lnTo>
                  <a:lnTo>
                    <a:pt x="166" y="20"/>
                  </a:lnTo>
                  <a:lnTo>
                    <a:pt x="169" y="21"/>
                  </a:lnTo>
                  <a:lnTo>
                    <a:pt x="171" y="22"/>
                  </a:lnTo>
                  <a:lnTo>
                    <a:pt x="174" y="21"/>
                  </a:lnTo>
                  <a:lnTo>
                    <a:pt x="176" y="22"/>
                  </a:lnTo>
                  <a:lnTo>
                    <a:pt x="178" y="25"/>
                  </a:lnTo>
                  <a:lnTo>
                    <a:pt x="181" y="26"/>
                  </a:lnTo>
                  <a:lnTo>
                    <a:pt x="182" y="29"/>
                  </a:lnTo>
                  <a:lnTo>
                    <a:pt x="181" y="30"/>
                  </a:lnTo>
                  <a:lnTo>
                    <a:pt x="176" y="29"/>
                  </a:lnTo>
                  <a:lnTo>
                    <a:pt x="173" y="28"/>
                  </a:lnTo>
                  <a:lnTo>
                    <a:pt x="173" y="31"/>
                  </a:lnTo>
                  <a:lnTo>
                    <a:pt x="177" y="31"/>
                  </a:lnTo>
                  <a:lnTo>
                    <a:pt x="181" y="33"/>
                  </a:lnTo>
                  <a:lnTo>
                    <a:pt x="186" y="32"/>
                  </a:lnTo>
                  <a:lnTo>
                    <a:pt x="187" y="28"/>
                  </a:lnTo>
                  <a:lnTo>
                    <a:pt x="190" y="25"/>
                  </a:lnTo>
                  <a:lnTo>
                    <a:pt x="192" y="25"/>
                  </a:lnTo>
                  <a:lnTo>
                    <a:pt x="192" y="27"/>
                  </a:lnTo>
                  <a:lnTo>
                    <a:pt x="190" y="29"/>
                  </a:lnTo>
                  <a:lnTo>
                    <a:pt x="190" y="31"/>
                  </a:lnTo>
                  <a:lnTo>
                    <a:pt x="193" y="28"/>
                  </a:lnTo>
                  <a:lnTo>
                    <a:pt x="196" y="26"/>
                  </a:lnTo>
                  <a:lnTo>
                    <a:pt x="201" y="25"/>
                  </a:lnTo>
                  <a:lnTo>
                    <a:pt x="207" y="23"/>
                  </a:lnTo>
                  <a:lnTo>
                    <a:pt x="211" y="21"/>
                  </a:lnTo>
                  <a:lnTo>
                    <a:pt x="212" y="18"/>
                  </a:lnTo>
                  <a:lnTo>
                    <a:pt x="209" y="19"/>
                  </a:lnTo>
                  <a:lnTo>
                    <a:pt x="205" y="16"/>
                  </a:lnTo>
                  <a:lnTo>
                    <a:pt x="203" y="13"/>
                  </a:lnTo>
                  <a:lnTo>
                    <a:pt x="205" y="8"/>
                  </a:lnTo>
                  <a:lnTo>
                    <a:pt x="209" y="5"/>
                  </a:lnTo>
                  <a:lnTo>
                    <a:pt x="212" y="2"/>
                  </a:lnTo>
                  <a:lnTo>
                    <a:pt x="216" y="2"/>
                  </a:lnTo>
                  <a:lnTo>
                    <a:pt x="220" y="0"/>
                  </a:lnTo>
                  <a:lnTo>
                    <a:pt x="220" y="2"/>
                  </a:lnTo>
                  <a:lnTo>
                    <a:pt x="217" y="3"/>
                  </a:lnTo>
                  <a:lnTo>
                    <a:pt x="216" y="4"/>
                  </a:lnTo>
                  <a:lnTo>
                    <a:pt x="213" y="4"/>
                  </a:lnTo>
                  <a:lnTo>
                    <a:pt x="211" y="7"/>
                  </a:lnTo>
                  <a:lnTo>
                    <a:pt x="209" y="10"/>
                  </a:lnTo>
                  <a:lnTo>
                    <a:pt x="209" y="13"/>
                  </a:lnTo>
                  <a:lnTo>
                    <a:pt x="212" y="18"/>
                  </a:lnTo>
                  <a:lnTo>
                    <a:pt x="217" y="20"/>
                  </a:lnTo>
                  <a:lnTo>
                    <a:pt x="221" y="22"/>
                  </a:lnTo>
                  <a:lnTo>
                    <a:pt x="223" y="22"/>
                  </a:lnTo>
                  <a:lnTo>
                    <a:pt x="224" y="25"/>
                  </a:lnTo>
                  <a:lnTo>
                    <a:pt x="226" y="25"/>
                  </a:lnTo>
                  <a:lnTo>
                    <a:pt x="226" y="22"/>
                  </a:lnTo>
                  <a:lnTo>
                    <a:pt x="225" y="20"/>
                  </a:lnTo>
                  <a:lnTo>
                    <a:pt x="223" y="18"/>
                  </a:lnTo>
                  <a:lnTo>
                    <a:pt x="223" y="16"/>
                  </a:lnTo>
                  <a:lnTo>
                    <a:pt x="224" y="12"/>
                  </a:lnTo>
                  <a:lnTo>
                    <a:pt x="228" y="12"/>
                  </a:lnTo>
                  <a:lnTo>
                    <a:pt x="231" y="12"/>
                  </a:lnTo>
                  <a:lnTo>
                    <a:pt x="232" y="14"/>
                  </a:lnTo>
                  <a:lnTo>
                    <a:pt x="233" y="17"/>
                  </a:lnTo>
                  <a:lnTo>
                    <a:pt x="235" y="20"/>
                  </a:lnTo>
                  <a:lnTo>
                    <a:pt x="235" y="17"/>
                  </a:lnTo>
                  <a:lnTo>
                    <a:pt x="238" y="15"/>
                  </a:lnTo>
                  <a:lnTo>
                    <a:pt x="241" y="15"/>
                  </a:lnTo>
                  <a:lnTo>
                    <a:pt x="243" y="15"/>
                  </a:lnTo>
                  <a:lnTo>
                    <a:pt x="246" y="16"/>
                  </a:lnTo>
                  <a:lnTo>
                    <a:pt x="246" y="12"/>
                  </a:lnTo>
                  <a:lnTo>
                    <a:pt x="248" y="13"/>
                  </a:lnTo>
                  <a:lnTo>
                    <a:pt x="249" y="15"/>
                  </a:lnTo>
                  <a:lnTo>
                    <a:pt x="253" y="15"/>
                  </a:lnTo>
                  <a:lnTo>
                    <a:pt x="256" y="13"/>
                  </a:lnTo>
                  <a:lnTo>
                    <a:pt x="258" y="16"/>
                  </a:lnTo>
                  <a:lnTo>
                    <a:pt x="262" y="19"/>
                  </a:lnTo>
                  <a:lnTo>
                    <a:pt x="266" y="20"/>
                  </a:lnTo>
                  <a:lnTo>
                    <a:pt x="271" y="22"/>
                  </a:lnTo>
                  <a:lnTo>
                    <a:pt x="272" y="22"/>
                  </a:lnTo>
                  <a:lnTo>
                    <a:pt x="277" y="28"/>
                  </a:lnTo>
                  <a:lnTo>
                    <a:pt x="282" y="38"/>
                  </a:lnTo>
                  <a:lnTo>
                    <a:pt x="286" y="44"/>
                  </a:lnTo>
                  <a:lnTo>
                    <a:pt x="289" y="50"/>
                  </a:lnTo>
                  <a:lnTo>
                    <a:pt x="286" y="51"/>
                  </a:lnTo>
                  <a:lnTo>
                    <a:pt x="284" y="54"/>
                  </a:lnTo>
                  <a:lnTo>
                    <a:pt x="286" y="59"/>
                  </a:lnTo>
                  <a:lnTo>
                    <a:pt x="287" y="64"/>
                  </a:lnTo>
                  <a:lnTo>
                    <a:pt x="289" y="64"/>
                  </a:lnTo>
                  <a:lnTo>
                    <a:pt x="289" y="60"/>
                  </a:lnTo>
                  <a:lnTo>
                    <a:pt x="291" y="59"/>
                  </a:lnTo>
                  <a:lnTo>
                    <a:pt x="292" y="62"/>
                  </a:lnTo>
                  <a:lnTo>
                    <a:pt x="290" y="64"/>
                  </a:lnTo>
                  <a:lnTo>
                    <a:pt x="294" y="67"/>
                  </a:lnTo>
                  <a:lnTo>
                    <a:pt x="291" y="71"/>
                  </a:lnTo>
                  <a:lnTo>
                    <a:pt x="290" y="73"/>
                  </a:lnTo>
                  <a:lnTo>
                    <a:pt x="295" y="74"/>
                  </a:lnTo>
                  <a:lnTo>
                    <a:pt x="293" y="77"/>
                  </a:lnTo>
                  <a:lnTo>
                    <a:pt x="291" y="78"/>
                  </a:lnTo>
                  <a:lnTo>
                    <a:pt x="291" y="82"/>
                  </a:lnTo>
                  <a:lnTo>
                    <a:pt x="293" y="86"/>
                  </a:lnTo>
                  <a:lnTo>
                    <a:pt x="291" y="87"/>
                  </a:lnTo>
                  <a:lnTo>
                    <a:pt x="286" y="86"/>
                  </a:lnTo>
                  <a:lnTo>
                    <a:pt x="288" y="84"/>
                  </a:lnTo>
                  <a:lnTo>
                    <a:pt x="291" y="84"/>
                  </a:lnTo>
                  <a:lnTo>
                    <a:pt x="291" y="79"/>
                  </a:lnTo>
                  <a:lnTo>
                    <a:pt x="288" y="80"/>
                  </a:lnTo>
                  <a:lnTo>
                    <a:pt x="287" y="76"/>
                  </a:lnTo>
                  <a:lnTo>
                    <a:pt x="290" y="74"/>
                  </a:lnTo>
                  <a:lnTo>
                    <a:pt x="291" y="71"/>
                  </a:lnTo>
                  <a:lnTo>
                    <a:pt x="289" y="67"/>
                  </a:lnTo>
                  <a:lnTo>
                    <a:pt x="289" y="63"/>
                  </a:lnTo>
                  <a:lnTo>
                    <a:pt x="287" y="65"/>
                  </a:lnTo>
                  <a:lnTo>
                    <a:pt x="285" y="68"/>
                  </a:lnTo>
                  <a:lnTo>
                    <a:pt x="281" y="71"/>
                  </a:lnTo>
                  <a:lnTo>
                    <a:pt x="282" y="75"/>
                  </a:lnTo>
                  <a:lnTo>
                    <a:pt x="282" y="79"/>
                  </a:lnTo>
                  <a:lnTo>
                    <a:pt x="282" y="81"/>
                  </a:lnTo>
                  <a:lnTo>
                    <a:pt x="284" y="84"/>
                  </a:lnTo>
                  <a:lnTo>
                    <a:pt x="282" y="85"/>
                  </a:lnTo>
                  <a:lnTo>
                    <a:pt x="279" y="82"/>
                  </a:lnTo>
                  <a:lnTo>
                    <a:pt x="277" y="78"/>
                  </a:lnTo>
                  <a:lnTo>
                    <a:pt x="275" y="75"/>
                  </a:lnTo>
                  <a:lnTo>
                    <a:pt x="274" y="73"/>
                  </a:lnTo>
                  <a:lnTo>
                    <a:pt x="271" y="75"/>
                  </a:lnTo>
                  <a:lnTo>
                    <a:pt x="269" y="78"/>
                  </a:lnTo>
                  <a:lnTo>
                    <a:pt x="273" y="82"/>
                  </a:lnTo>
                  <a:lnTo>
                    <a:pt x="275" y="85"/>
                  </a:lnTo>
                  <a:lnTo>
                    <a:pt x="275" y="90"/>
                  </a:lnTo>
                  <a:lnTo>
                    <a:pt x="275" y="94"/>
                  </a:lnTo>
                  <a:lnTo>
                    <a:pt x="275" y="98"/>
                  </a:lnTo>
                  <a:lnTo>
                    <a:pt x="277" y="96"/>
                  </a:lnTo>
                  <a:lnTo>
                    <a:pt x="280" y="96"/>
                  </a:lnTo>
                  <a:lnTo>
                    <a:pt x="281" y="99"/>
                  </a:lnTo>
                  <a:lnTo>
                    <a:pt x="278" y="102"/>
                  </a:lnTo>
                  <a:lnTo>
                    <a:pt x="276" y="102"/>
                  </a:lnTo>
                  <a:lnTo>
                    <a:pt x="275" y="104"/>
                  </a:lnTo>
                  <a:lnTo>
                    <a:pt x="277" y="107"/>
                  </a:lnTo>
                  <a:lnTo>
                    <a:pt x="277" y="110"/>
                  </a:lnTo>
                  <a:lnTo>
                    <a:pt x="279" y="113"/>
                  </a:lnTo>
                  <a:lnTo>
                    <a:pt x="277" y="115"/>
                  </a:lnTo>
                  <a:lnTo>
                    <a:pt x="280" y="118"/>
                  </a:lnTo>
                  <a:lnTo>
                    <a:pt x="278" y="120"/>
                  </a:lnTo>
                  <a:lnTo>
                    <a:pt x="282" y="119"/>
                  </a:lnTo>
                  <a:lnTo>
                    <a:pt x="281" y="122"/>
                  </a:lnTo>
                  <a:lnTo>
                    <a:pt x="286" y="120"/>
                  </a:lnTo>
                  <a:lnTo>
                    <a:pt x="285" y="124"/>
                  </a:lnTo>
                  <a:lnTo>
                    <a:pt x="281" y="122"/>
                  </a:lnTo>
                  <a:lnTo>
                    <a:pt x="280" y="126"/>
                  </a:lnTo>
                  <a:lnTo>
                    <a:pt x="286" y="125"/>
                  </a:lnTo>
                  <a:lnTo>
                    <a:pt x="284" y="129"/>
                  </a:lnTo>
                  <a:lnTo>
                    <a:pt x="280" y="125"/>
                  </a:lnTo>
                  <a:lnTo>
                    <a:pt x="282" y="131"/>
                  </a:lnTo>
                  <a:lnTo>
                    <a:pt x="286" y="135"/>
                  </a:lnTo>
                  <a:lnTo>
                    <a:pt x="282" y="135"/>
                  </a:lnTo>
                  <a:lnTo>
                    <a:pt x="280" y="126"/>
                  </a:lnTo>
                  <a:lnTo>
                    <a:pt x="281" y="119"/>
                  </a:lnTo>
                  <a:lnTo>
                    <a:pt x="277" y="120"/>
                  </a:lnTo>
                  <a:lnTo>
                    <a:pt x="275" y="116"/>
                  </a:lnTo>
                  <a:lnTo>
                    <a:pt x="277" y="114"/>
                  </a:lnTo>
                  <a:lnTo>
                    <a:pt x="277" y="111"/>
                  </a:lnTo>
                  <a:lnTo>
                    <a:pt x="276" y="103"/>
                  </a:lnTo>
                  <a:lnTo>
                    <a:pt x="275" y="98"/>
                  </a:lnTo>
                  <a:lnTo>
                    <a:pt x="275" y="94"/>
                  </a:lnTo>
                  <a:lnTo>
                    <a:pt x="272" y="98"/>
                  </a:lnTo>
                  <a:lnTo>
                    <a:pt x="267" y="100"/>
                  </a:lnTo>
                  <a:lnTo>
                    <a:pt x="264" y="103"/>
                  </a:lnTo>
                  <a:lnTo>
                    <a:pt x="265" y="107"/>
                  </a:lnTo>
                  <a:lnTo>
                    <a:pt x="263" y="110"/>
                  </a:lnTo>
                  <a:lnTo>
                    <a:pt x="260" y="109"/>
                  </a:lnTo>
                  <a:lnTo>
                    <a:pt x="263" y="105"/>
                  </a:lnTo>
                  <a:lnTo>
                    <a:pt x="260" y="104"/>
                  </a:lnTo>
                  <a:lnTo>
                    <a:pt x="258" y="106"/>
                  </a:lnTo>
                  <a:lnTo>
                    <a:pt x="258" y="109"/>
                  </a:lnTo>
                  <a:lnTo>
                    <a:pt x="263" y="114"/>
                  </a:lnTo>
                  <a:lnTo>
                    <a:pt x="264" y="118"/>
                  </a:lnTo>
                  <a:lnTo>
                    <a:pt x="260" y="123"/>
                  </a:lnTo>
                  <a:lnTo>
                    <a:pt x="260" y="134"/>
                  </a:lnTo>
                  <a:lnTo>
                    <a:pt x="260" y="139"/>
                  </a:lnTo>
                  <a:lnTo>
                    <a:pt x="261" y="142"/>
                  </a:lnTo>
                  <a:lnTo>
                    <a:pt x="266" y="142"/>
                  </a:lnTo>
                  <a:lnTo>
                    <a:pt x="270" y="143"/>
                  </a:lnTo>
                  <a:lnTo>
                    <a:pt x="272" y="138"/>
                  </a:lnTo>
                  <a:lnTo>
                    <a:pt x="275" y="138"/>
                  </a:lnTo>
                  <a:lnTo>
                    <a:pt x="274" y="140"/>
                  </a:lnTo>
                  <a:lnTo>
                    <a:pt x="277" y="144"/>
                  </a:lnTo>
                  <a:lnTo>
                    <a:pt x="282" y="145"/>
                  </a:lnTo>
                  <a:lnTo>
                    <a:pt x="281" y="142"/>
                  </a:lnTo>
                  <a:lnTo>
                    <a:pt x="291" y="142"/>
                  </a:lnTo>
                  <a:lnTo>
                    <a:pt x="287" y="143"/>
                  </a:lnTo>
                  <a:lnTo>
                    <a:pt x="287" y="145"/>
                  </a:lnTo>
                  <a:lnTo>
                    <a:pt x="291" y="147"/>
                  </a:lnTo>
                  <a:lnTo>
                    <a:pt x="296" y="148"/>
                  </a:lnTo>
                  <a:lnTo>
                    <a:pt x="298" y="143"/>
                  </a:lnTo>
                  <a:lnTo>
                    <a:pt x="298" y="140"/>
                  </a:lnTo>
                  <a:lnTo>
                    <a:pt x="295" y="141"/>
                  </a:lnTo>
                  <a:lnTo>
                    <a:pt x="292" y="140"/>
                  </a:lnTo>
                  <a:lnTo>
                    <a:pt x="291" y="139"/>
                  </a:lnTo>
                  <a:lnTo>
                    <a:pt x="289" y="143"/>
                  </a:lnTo>
                  <a:lnTo>
                    <a:pt x="289" y="142"/>
                  </a:lnTo>
                  <a:lnTo>
                    <a:pt x="280" y="142"/>
                  </a:lnTo>
                  <a:lnTo>
                    <a:pt x="278" y="138"/>
                  </a:lnTo>
                  <a:lnTo>
                    <a:pt x="276" y="138"/>
                  </a:lnTo>
                  <a:lnTo>
                    <a:pt x="273" y="138"/>
                  </a:lnTo>
                  <a:lnTo>
                    <a:pt x="272" y="133"/>
                  </a:lnTo>
                  <a:lnTo>
                    <a:pt x="270" y="130"/>
                  </a:lnTo>
                  <a:lnTo>
                    <a:pt x="273" y="129"/>
                  </a:lnTo>
                  <a:lnTo>
                    <a:pt x="273" y="126"/>
                  </a:lnTo>
                  <a:lnTo>
                    <a:pt x="269" y="127"/>
                  </a:lnTo>
                  <a:lnTo>
                    <a:pt x="266" y="130"/>
                  </a:lnTo>
                  <a:lnTo>
                    <a:pt x="264" y="134"/>
                  </a:lnTo>
                  <a:lnTo>
                    <a:pt x="260" y="134"/>
                  </a:lnTo>
                  <a:lnTo>
                    <a:pt x="260" y="125"/>
                  </a:lnTo>
                  <a:lnTo>
                    <a:pt x="258" y="126"/>
                  </a:lnTo>
                  <a:lnTo>
                    <a:pt x="256" y="123"/>
                  </a:lnTo>
                  <a:lnTo>
                    <a:pt x="252" y="118"/>
                  </a:lnTo>
                  <a:lnTo>
                    <a:pt x="248" y="120"/>
                  </a:lnTo>
                  <a:lnTo>
                    <a:pt x="248" y="123"/>
                  </a:lnTo>
                  <a:lnTo>
                    <a:pt x="250" y="128"/>
                  </a:lnTo>
                  <a:lnTo>
                    <a:pt x="250" y="132"/>
                  </a:lnTo>
                  <a:lnTo>
                    <a:pt x="253" y="136"/>
                  </a:lnTo>
                  <a:lnTo>
                    <a:pt x="254" y="138"/>
                  </a:lnTo>
                  <a:lnTo>
                    <a:pt x="251" y="138"/>
                  </a:lnTo>
                  <a:lnTo>
                    <a:pt x="249" y="136"/>
                  </a:lnTo>
                  <a:lnTo>
                    <a:pt x="247" y="139"/>
                  </a:lnTo>
                  <a:lnTo>
                    <a:pt x="252" y="144"/>
                  </a:lnTo>
                  <a:lnTo>
                    <a:pt x="256" y="147"/>
                  </a:lnTo>
                  <a:lnTo>
                    <a:pt x="259" y="147"/>
                  </a:lnTo>
                  <a:lnTo>
                    <a:pt x="263" y="148"/>
                  </a:lnTo>
                  <a:lnTo>
                    <a:pt x="267" y="148"/>
                  </a:lnTo>
                  <a:lnTo>
                    <a:pt x="272" y="147"/>
                  </a:lnTo>
                  <a:lnTo>
                    <a:pt x="276" y="149"/>
                  </a:lnTo>
                  <a:lnTo>
                    <a:pt x="275" y="150"/>
                  </a:lnTo>
                  <a:lnTo>
                    <a:pt x="270" y="149"/>
                  </a:lnTo>
                  <a:lnTo>
                    <a:pt x="270" y="156"/>
                  </a:lnTo>
                  <a:lnTo>
                    <a:pt x="274" y="156"/>
                  </a:lnTo>
                  <a:lnTo>
                    <a:pt x="275" y="156"/>
                  </a:lnTo>
                  <a:lnTo>
                    <a:pt x="276" y="154"/>
                  </a:lnTo>
                  <a:lnTo>
                    <a:pt x="280" y="154"/>
                  </a:lnTo>
                  <a:lnTo>
                    <a:pt x="284" y="152"/>
                  </a:lnTo>
                  <a:lnTo>
                    <a:pt x="284" y="156"/>
                  </a:lnTo>
                  <a:lnTo>
                    <a:pt x="286" y="158"/>
                  </a:lnTo>
                  <a:lnTo>
                    <a:pt x="288" y="160"/>
                  </a:lnTo>
                  <a:lnTo>
                    <a:pt x="291" y="158"/>
                  </a:lnTo>
                  <a:lnTo>
                    <a:pt x="290" y="154"/>
                  </a:lnTo>
                  <a:lnTo>
                    <a:pt x="291" y="151"/>
                  </a:lnTo>
                  <a:lnTo>
                    <a:pt x="292" y="154"/>
                  </a:lnTo>
                  <a:lnTo>
                    <a:pt x="293" y="158"/>
                  </a:lnTo>
                  <a:lnTo>
                    <a:pt x="289" y="167"/>
                  </a:lnTo>
                  <a:lnTo>
                    <a:pt x="286" y="174"/>
                  </a:lnTo>
                  <a:lnTo>
                    <a:pt x="282" y="182"/>
                  </a:lnTo>
                  <a:lnTo>
                    <a:pt x="277" y="190"/>
                  </a:lnTo>
                  <a:lnTo>
                    <a:pt x="274" y="188"/>
                  </a:lnTo>
                  <a:lnTo>
                    <a:pt x="270" y="189"/>
                  </a:lnTo>
                  <a:lnTo>
                    <a:pt x="269" y="192"/>
                  </a:lnTo>
                  <a:lnTo>
                    <a:pt x="266" y="194"/>
                  </a:lnTo>
                  <a:lnTo>
                    <a:pt x="260" y="195"/>
                  </a:lnTo>
                  <a:lnTo>
                    <a:pt x="257" y="195"/>
                  </a:lnTo>
                  <a:lnTo>
                    <a:pt x="258" y="190"/>
                  </a:lnTo>
                  <a:lnTo>
                    <a:pt x="258" y="186"/>
                  </a:lnTo>
                  <a:lnTo>
                    <a:pt x="260" y="183"/>
                  </a:lnTo>
                  <a:lnTo>
                    <a:pt x="260" y="181"/>
                  </a:lnTo>
                  <a:lnTo>
                    <a:pt x="256" y="179"/>
                  </a:lnTo>
                  <a:lnTo>
                    <a:pt x="256" y="174"/>
                  </a:lnTo>
                  <a:lnTo>
                    <a:pt x="258" y="170"/>
                  </a:lnTo>
                  <a:lnTo>
                    <a:pt x="261" y="166"/>
                  </a:lnTo>
                  <a:lnTo>
                    <a:pt x="266" y="166"/>
                  </a:lnTo>
                  <a:lnTo>
                    <a:pt x="267" y="163"/>
                  </a:lnTo>
                  <a:lnTo>
                    <a:pt x="266" y="158"/>
                  </a:lnTo>
                  <a:lnTo>
                    <a:pt x="269" y="157"/>
                  </a:lnTo>
                  <a:lnTo>
                    <a:pt x="270" y="156"/>
                  </a:lnTo>
                  <a:lnTo>
                    <a:pt x="270" y="149"/>
                  </a:lnTo>
                  <a:lnTo>
                    <a:pt x="266" y="150"/>
                  </a:lnTo>
                  <a:lnTo>
                    <a:pt x="263" y="152"/>
                  </a:lnTo>
                  <a:lnTo>
                    <a:pt x="259" y="149"/>
                  </a:lnTo>
                  <a:lnTo>
                    <a:pt x="255" y="149"/>
                  </a:lnTo>
                  <a:lnTo>
                    <a:pt x="250" y="147"/>
                  </a:lnTo>
                  <a:lnTo>
                    <a:pt x="247" y="144"/>
                  </a:lnTo>
                  <a:lnTo>
                    <a:pt x="245" y="141"/>
                  </a:lnTo>
                  <a:lnTo>
                    <a:pt x="243" y="138"/>
                  </a:lnTo>
                  <a:lnTo>
                    <a:pt x="245" y="137"/>
                  </a:lnTo>
                  <a:lnTo>
                    <a:pt x="247" y="138"/>
                  </a:lnTo>
                  <a:lnTo>
                    <a:pt x="249" y="136"/>
                  </a:lnTo>
                  <a:lnTo>
                    <a:pt x="248" y="132"/>
                  </a:lnTo>
                  <a:lnTo>
                    <a:pt x="245" y="132"/>
                  </a:lnTo>
                  <a:lnTo>
                    <a:pt x="244" y="127"/>
                  </a:lnTo>
                  <a:lnTo>
                    <a:pt x="245" y="123"/>
                  </a:lnTo>
                  <a:lnTo>
                    <a:pt x="247" y="119"/>
                  </a:lnTo>
                  <a:lnTo>
                    <a:pt x="246" y="114"/>
                  </a:lnTo>
                  <a:lnTo>
                    <a:pt x="245" y="114"/>
                  </a:lnTo>
                  <a:lnTo>
                    <a:pt x="243" y="116"/>
                  </a:lnTo>
                  <a:lnTo>
                    <a:pt x="242" y="119"/>
                  </a:lnTo>
                  <a:lnTo>
                    <a:pt x="240" y="114"/>
                  </a:lnTo>
                  <a:lnTo>
                    <a:pt x="236" y="111"/>
                  </a:lnTo>
                  <a:lnTo>
                    <a:pt x="233" y="111"/>
                  </a:lnTo>
                  <a:lnTo>
                    <a:pt x="230" y="116"/>
                  </a:lnTo>
                  <a:lnTo>
                    <a:pt x="226" y="118"/>
                  </a:lnTo>
                  <a:lnTo>
                    <a:pt x="226" y="121"/>
                  </a:lnTo>
                  <a:lnTo>
                    <a:pt x="228" y="125"/>
                  </a:lnTo>
                  <a:lnTo>
                    <a:pt x="227" y="128"/>
                  </a:lnTo>
                  <a:lnTo>
                    <a:pt x="224" y="127"/>
                  </a:lnTo>
                  <a:lnTo>
                    <a:pt x="222" y="123"/>
                  </a:lnTo>
                  <a:lnTo>
                    <a:pt x="219" y="119"/>
                  </a:lnTo>
                  <a:lnTo>
                    <a:pt x="215" y="116"/>
                  </a:lnTo>
                  <a:lnTo>
                    <a:pt x="212" y="111"/>
                  </a:lnTo>
                  <a:lnTo>
                    <a:pt x="210" y="109"/>
                  </a:lnTo>
                  <a:lnTo>
                    <a:pt x="205" y="109"/>
                  </a:lnTo>
                  <a:lnTo>
                    <a:pt x="201" y="109"/>
                  </a:lnTo>
                  <a:lnTo>
                    <a:pt x="198" y="111"/>
                  </a:lnTo>
                  <a:lnTo>
                    <a:pt x="196" y="108"/>
                  </a:lnTo>
                  <a:lnTo>
                    <a:pt x="193" y="106"/>
                  </a:lnTo>
                  <a:lnTo>
                    <a:pt x="189" y="103"/>
                  </a:lnTo>
                  <a:lnTo>
                    <a:pt x="192" y="108"/>
                  </a:lnTo>
                  <a:lnTo>
                    <a:pt x="196" y="110"/>
                  </a:lnTo>
                  <a:lnTo>
                    <a:pt x="199" y="114"/>
                  </a:lnTo>
                  <a:lnTo>
                    <a:pt x="198" y="118"/>
                  </a:lnTo>
                  <a:lnTo>
                    <a:pt x="195" y="120"/>
                  </a:lnTo>
                  <a:lnTo>
                    <a:pt x="190" y="121"/>
                  </a:lnTo>
                  <a:lnTo>
                    <a:pt x="187" y="123"/>
                  </a:lnTo>
                  <a:lnTo>
                    <a:pt x="184" y="127"/>
                  </a:lnTo>
                  <a:lnTo>
                    <a:pt x="182" y="129"/>
                  </a:lnTo>
                  <a:lnTo>
                    <a:pt x="181" y="124"/>
                  </a:lnTo>
                  <a:lnTo>
                    <a:pt x="179" y="118"/>
                  </a:lnTo>
                  <a:lnTo>
                    <a:pt x="176" y="115"/>
                  </a:lnTo>
                  <a:lnTo>
                    <a:pt x="176" y="111"/>
                  </a:lnTo>
                  <a:lnTo>
                    <a:pt x="174" y="112"/>
                  </a:lnTo>
                  <a:lnTo>
                    <a:pt x="174" y="118"/>
                  </a:lnTo>
                  <a:lnTo>
                    <a:pt x="177" y="123"/>
                  </a:lnTo>
                  <a:lnTo>
                    <a:pt x="177" y="126"/>
                  </a:lnTo>
                  <a:lnTo>
                    <a:pt x="181" y="128"/>
                  </a:lnTo>
                  <a:lnTo>
                    <a:pt x="182" y="131"/>
                  </a:lnTo>
                  <a:lnTo>
                    <a:pt x="186" y="130"/>
                  </a:lnTo>
                  <a:lnTo>
                    <a:pt x="190" y="129"/>
                  </a:lnTo>
                  <a:lnTo>
                    <a:pt x="194" y="127"/>
                  </a:lnTo>
                  <a:lnTo>
                    <a:pt x="192" y="133"/>
                  </a:lnTo>
                  <a:lnTo>
                    <a:pt x="189" y="139"/>
                  </a:lnTo>
                  <a:lnTo>
                    <a:pt x="186" y="143"/>
                  </a:lnTo>
                  <a:lnTo>
                    <a:pt x="183" y="147"/>
                  </a:lnTo>
                  <a:lnTo>
                    <a:pt x="181" y="150"/>
                  </a:lnTo>
                  <a:lnTo>
                    <a:pt x="181" y="158"/>
                  </a:lnTo>
                  <a:lnTo>
                    <a:pt x="180" y="163"/>
                  </a:lnTo>
                  <a:lnTo>
                    <a:pt x="180" y="168"/>
                  </a:lnTo>
                  <a:lnTo>
                    <a:pt x="181" y="173"/>
                  </a:lnTo>
                  <a:lnTo>
                    <a:pt x="181" y="174"/>
                  </a:lnTo>
                  <a:lnTo>
                    <a:pt x="184" y="174"/>
                  </a:lnTo>
                  <a:lnTo>
                    <a:pt x="185" y="170"/>
                  </a:lnTo>
                  <a:lnTo>
                    <a:pt x="188" y="166"/>
                  </a:lnTo>
                  <a:lnTo>
                    <a:pt x="192" y="163"/>
                  </a:lnTo>
                  <a:lnTo>
                    <a:pt x="192" y="168"/>
                  </a:lnTo>
                  <a:lnTo>
                    <a:pt x="192" y="172"/>
                  </a:lnTo>
                  <a:lnTo>
                    <a:pt x="190" y="174"/>
                  </a:lnTo>
                  <a:lnTo>
                    <a:pt x="190" y="177"/>
                  </a:lnTo>
                  <a:lnTo>
                    <a:pt x="189" y="183"/>
                  </a:lnTo>
                  <a:lnTo>
                    <a:pt x="188" y="185"/>
                  </a:lnTo>
                  <a:lnTo>
                    <a:pt x="186" y="186"/>
                  </a:lnTo>
                  <a:lnTo>
                    <a:pt x="183" y="183"/>
                  </a:lnTo>
                  <a:lnTo>
                    <a:pt x="185" y="179"/>
                  </a:lnTo>
                  <a:lnTo>
                    <a:pt x="185" y="177"/>
                  </a:lnTo>
                  <a:lnTo>
                    <a:pt x="184" y="174"/>
                  </a:lnTo>
                  <a:lnTo>
                    <a:pt x="181" y="175"/>
                  </a:lnTo>
                  <a:lnTo>
                    <a:pt x="179" y="179"/>
                  </a:lnTo>
                  <a:lnTo>
                    <a:pt x="175" y="181"/>
                  </a:lnTo>
                  <a:lnTo>
                    <a:pt x="172" y="183"/>
                  </a:lnTo>
                  <a:lnTo>
                    <a:pt x="172" y="188"/>
                  </a:lnTo>
                  <a:lnTo>
                    <a:pt x="172" y="193"/>
                  </a:lnTo>
                  <a:lnTo>
                    <a:pt x="171" y="198"/>
                  </a:lnTo>
                  <a:lnTo>
                    <a:pt x="164" y="205"/>
                  </a:lnTo>
                  <a:lnTo>
                    <a:pt x="161" y="205"/>
                  </a:lnTo>
                  <a:lnTo>
                    <a:pt x="159" y="201"/>
                  </a:lnTo>
                  <a:lnTo>
                    <a:pt x="155" y="198"/>
                  </a:lnTo>
                  <a:lnTo>
                    <a:pt x="153" y="197"/>
                  </a:lnTo>
                  <a:lnTo>
                    <a:pt x="150" y="189"/>
                  </a:lnTo>
                  <a:lnTo>
                    <a:pt x="146" y="186"/>
                  </a:lnTo>
                  <a:lnTo>
                    <a:pt x="144" y="182"/>
                  </a:lnTo>
                  <a:lnTo>
                    <a:pt x="143" y="178"/>
                  </a:lnTo>
                  <a:lnTo>
                    <a:pt x="142" y="173"/>
                  </a:lnTo>
                  <a:lnTo>
                    <a:pt x="139" y="170"/>
                  </a:lnTo>
                  <a:lnTo>
                    <a:pt x="138" y="167"/>
                  </a:lnTo>
                  <a:lnTo>
                    <a:pt x="140" y="163"/>
                  </a:lnTo>
                  <a:lnTo>
                    <a:pt x="140" y="159"/>
                  </a:lnTo>
                  <a:lnTo>
                    <a:pt x="137" y="156"/>
                  </a:lnTo>
                  <a:lnTo>
                    <a:pt x="133" y="156"/>
                  </a:lnTo>
                  <a:lnTo>
                    <a:pt x="129" y="154"/>
                  </a:lnTo>
                  <a:lnTo>
                    <a:pt x="127" y="156"/>
                  </a:lnTo>
                  <a:lnTo>
                    <a:pt x="124" y="156"/>
                  </a:lnTo>
                  <a:lnTo>
                    <a:pt x="121" y="154"/>
                  </a:lnTo>
                  <a:lnTo>
                    <a:pt x="118" y="152"/>
                  </a:lnTo>
                  <a:lnTo>
                    <a:pt x="115" y="151"/>
                  </a:lnTo>
                  <a:lnTo>
                    <a:pt x="111" y="149"/>
                  </a:lnTo>
                  <a:lnTo>
                    <a:pt x="108" y="147"/>
                  </a:lnTo>
                  <a:lnTo>
                    <a:pt x="107" y="140"/>
                  </a:lnTo>
                  <a:lnTo>
                    <a:pt x="106" y="136"/>
                  </a:lnTo>
                  <a:lnTo>
                    <a:pt x="109" y="134"/>
                  </a:lnTo>
                  <a:lnTo>
                    <a:pt x="109" y="131"/>
                  </a:lnTo>
                  <a:lnTo>
                    <a:pt x="108" y="126"/>
                  </a:lnTo>
                  <a:lnTo>
                    <a:pt x="108" y="121"/>
                  </a:lnTo>
                  <a:lnTo>
                    <a:pt x="108" y="116"/>
                  </a:lnTo>
                  <a:lnTo>
                    <a:pt x="111" y="113"/>
                  </a:lnTo>
                  <a:lnTo>
                    <a:pt x="113" y="110"/>
                  </a:lnTo>
                  <a:lnTo>
                    <a:pt x="116" y="110"/>
                  </a:lnTo>
                  <a:lnTo>
                    <a:pt x="116" y="106"/>
                  </a:lnTo>
                  <a:lnTo>
                    <a:pt x="117" y="103"/>
                  </a:lnTo>
                  <a:lnTo>
                    <a:pt x="120" y="101"/>
                  </a:lnTo>
                  <a:lnTo>
                    <a:pt x="124" y="103"/>
                  </a:lnTo>
                  <a:lnTo>
                    <a:pt x="129" y="104"/>
                  </a:lnTo>
                  <a:lnTo>
                    <a:pt x="134" y="103"/>
                  </a:lnTo>
                  <a:lnTo>
                    <a:pt x="138" y="103"/>
                  </a:lnTo>
                  <a:lnTo>
                    <a:pt x="140" y="103"/>
                  </a:lnTo>
                  <a:lnTo>
                    <a:pt x="141" y="107"/>
                  </a:lnTo>
                  <a:lnTo>
                    <a:pt x="145" y="108"/>
                  </a:lnTo>
                  <a:lnTo>
                    <a:pt x="149" y="109"/>
                  </a:lnTo>
                  <a:lnTo>
                    <a:pt x="151" y="109"/>
                  </a:lnTo>
                  <a:lnTo>
                    <a:pt x="153" y="107"/>
                  </a:lnTo>
                  <a:lnTo>
                    <a:pt x="154" y="104"/>
                  </a:lnTo>
                  <a:lnTo>
                    <a:pt x="157" y="105"/>
                  </a:lnTo>
                  <a:lnTo>
                    <a:pt x="162" y="107"/>
                  </a:lnTo>
                  <a:lnTo>
                    <a:pt x="167" y="108"/>
                  </a:lnTo>
                  <a:lnTo>
                    <a:pt x="170" y="108"/>
                  </a:lnTo>
                  <a:lnTo>
                    <a:pt x="174" y="108"/>
                  </a:lnTo>
                  <a:lnTo>
                    <a:pt x="176" y="105"/>
                  </a:lnTo>
                  <a:lnTo>
                    <a:pt x="178" y="102"/>
                  </a:lnTo>
                  <a:lnTo>
                    <a:pt x="179" y="99"/>
                  </a:lnTo>
                  <a:lnTo>
                    <a:pt x="178" y="98"/>
                  </a:lnTo>
                  <a:lnTo>
                    <a:pt x="176" y="96"/>
                  </a:lnTo>
                  <a:lnTo>
                    <a:pt x="173" y="96"/>
                  </a:lnTo>
                  <a:lnTo>
                    <a:pt x="169" y="96"/>
                  </a:lnTo>
                  <a:lnTo>
                    <a:pt x="166" y="95"/>
                  </a:lnTo>
                  <a:lnTo>
                    <a:pt x="166" y="92"/>
                  </a:lnTo>
                  <a:lnTo>
                    <a:pt x="164" y="91"/>
                  </a:lnTo>
                  <a:lnTo>
                    <a:pt x="163" y="92"/>
                  </a:lnTo>
                  <a:lnTo>
                    <a:pt x="164" y="95"/>
                  </a:lnTo>
                  <a:lnTo>
                    <a:pt x="162" y="98"/>
                  </a:lnTo>
                  <a:lnTo>
                    <a:pt x="159" y="97"/>
                  </a:lnTo>
                  <a:lnTo>
                    <a:pt x="157" y="95"/>
                  </a:lnTo>
                  <a:lnTo>
                    <a:pt x="156" y="91"/>
                  </a:lnTo>
                  <a:lnTo>
                    <a:pt x="156" y="87"/>
                  </a:lnTo>
                  <a:lnTo>
                    <a:pt x="154" y="86"/>
                  </a:lnTo>
                  <a:lnTo>
                    <a:pt x="153" y="89"/>
                  </a:lnTo>
                  <a:lnTo>
                    <a:pt x="153" y="92"/>
                  </a:lnTo>
                  <a:lnTo>
                    <a:pt x="155" y="94"/>
                  </a:lnTo>
                  <a:lnTo>
                    <a:pt x="157" y="97"/>
                  </a:lnTo>
                  <a:lnTo>
                    <a:pt x="155" y="100"/>
                  </a:lnTo>
                  <a:lnTo>
                    <a:pt x="153" y="101"/>
                  </a:lnTo>
                  <a:lnTo>
                    <a:pt x="149" y="101"/>
                  </a:lnTo>
                  <a:lnTo>
                    <a:pt x="149" y="103"/>
                  </a:lnTo>
                  <a:lnTo>
                    <a:pt x="147" y="105"/>
                  </a:lnTo>
                  <a:lnTo>
                    <a:pt x="144" y="101"/>
                  </a:lnTo>
                  <a:lnTo>
                    <a:pt x="145" y="99"/>
                  </a:lnTo>
                  <a:lnTo>
                    <a:pt x="148" y="101"/>
                  </a:lnTo>
                  <a:lnTo>
                    <a:pt x="150" y="101"/>
                  </a:lnTo>
                  <a:lnTo>
                    <a:pt x="153" y="98"/>
                  </a:lnTo>
                  <a:lnTo>
                    <a:pt x="153" y="95"/>
                  </a:lnTo>
                  <a:lnTo>
                    <a:pt x="150" y="93"/>
                  </a:lnTo>
                  <a:lnTo>
                    <a:pt x="147" y="91"/>
                  </a:lnTo>
                  <a:lnTo>
                    <a:pt x="144" y="88"/>
                  </a:lnTo>
                  <a:lnTo>
                    <a:pt x="141" y="85"/>
                  </a:lnTo>
                  <a:lnTo>
                    <a:pt x="141" y="89"/>
                  </a:lnTo>
                  <a:lnTo>
                    <a:pt x="143" y="91"/>
                  </a:lnTo>
                  <a:lnTo>
                    <a:pt x="143" y="95"/>
                  </a:lnTo>
                  <a:lnTo>
                    <a:pt x="143" y="98"/>
                  </a:lnTo>
                  <a:lnTo>
                    <a:pt x="139" y="96"/>
                  </a:lnTo>
                  <a:lnTo>
                    <a:pt x="138" y="94"/>
                  </a:lnTo>
                  <a:lnTo>
                    <a:pt x="140" y="91"/>
                  </a:lnTo>
                  <a:lnTo>
                    <a:pt x="140" y="89"/>
                  </a:lnTo>
                  <a:lnTo>
                    <a:pt x="141" y="88"/>
                  </a:lnTo>
                  <a:lnTo>
                    <a:pt x="141" y="85"/>
                  </a:lnTo>
                  <a:lnTo>
                    <a:pt x="138" y="86"/>
                  </a:lnTo>
                  <a:lnTo>
                    <a:pt x="136" y="89"/>
                  </a:lnTo>
                  <a:lnTo>
                    <a:pt x="134" y="88"/>
                  </a:lnTo>
                  <a:lnTo>
                    <a:pt x="129" y="90"/>
                  </a:lnTo>
                  <a:lnTo>
                    <a:pt x="128" y="94"/>
                  </a:lnTo>
                  <a:lnTo>
                    <a:pt x="125" y="97"/>
                  </a:lnTo>
                  <a:lnTo>
                    <a:pt x="121" y="99"/>
                  </a:lnTo>
                  <a:lnTo>
                    <a:pt x="117" y="99"/>
                  </a:lnTo>
                  <a:lnTo>
                    <a:pt x="113" y="98"/>
                  </a:lnTo>
                  <a:lnTo>
                    <a:pt x="111" y="96"/>
                  </a:lnTo>
                  <a:lnTo>
                    <a:pt x="113" y="94"/>
                  </a:lnTo>
                  <a:lnTo>
                    <a:pt x="111" y="91"/>
                  </a:lnTo>
                  <a:lnTo>
                    <a:pt x="114" y="89"/>
                  </a:lnTo>
                  <a:lnTo>
                    <a:pt x="114" y="87"/>
                  </a:lnTo>
                  <a:lnTo>
                    <a:pt x="114" y="83"/>
                  </a:lnTo>
                  <a:lnTo>
                    <a:pt x="117" y="80"/>
                  </a:lnTo>
                  <a:lnTo>
                    <a:pt x="122" y="81"/>
                  </a:lnTo>
                  <a:lnTo>
                    <a:pt x="128" y="82"/>
                  </a:lnTo>
                  <a:lnTo>
                    <a:pt x="130" y="80"/>
                  </a:lnTo>
                  <a:lnTo>
                    <a:pt x="130" y="76"/>
                  </a:lnTo>
                  <a:lnTo>
                    <a:pt x="127" y="74"/>
                  </a:lnTo>
                  <a:lnTo>
                    <a:pt x="123" y="72"/>
                  </a:lnTo>
                  <a:lnTo>
                    <a:pt x="125" y="70"/>
                  </a:lnTo>
                  <a:lnTo>
                    <a:pt x="129" y="69"/>
                  </a:lnTo>
                  <a:lnTo>
                    <a:pt x="130" y="68"/>
                  </a:lnTo>
                  <a:lnTo>
                    <a:pt x="129" y="67"/>
                  </a:lnTo>
                  <a:lnTo>
                    <a:pt x="126" y="68"/>
                  </a:lnTo>
                  <a:lnTo>
                    <a:pt x="122" y="69"/>
                  </a:lnTo>
                  <a:lnTo>
                    <a:pt x="120" y="69"/>
                  </a:lnTo>
                  <a:lnTo>
                    <a:pt x="122" y="67"/>
                  </a:lnTo>
                  <a:lnTo>
                    <a:pt x="122" y="64"/>
                  </a:lnTo>
                  <a:lnTo>
                    <a:pt x="124" y="62"/>
                  </a:lnTo>
                  <a:lnTo>
                    <a:pt x="124" y="60"/>
                  </a:lnTo>
                  <a:lnTo>
                    <a:pt x="123" y="57"/>
                  </a:lnTo>
                  <a:lnTo>
                    <a:pt x="120" y="58"/>
                  </a:lnTo>
                  <a:lnTo>
                    <a:pt x="121" y="61"/>
                  </a:lnTo>
                  <a:lnTo>
                    <a:pt x="120" y="64"/>
                  </a:lnTo>
                  <a:lnTo>
                    <a:pt x="119" y="68"/>
                  </a:lnTo>
                  <a:lnTo>
                    <a:pt x="116" y="67"/>
                  </a:lnTo>
                  <a:lnTo>
                    <a:pt x="115" y="64"/>
                  </a:lnTo>
                  <a:lnTo>
                    <a:pt x="113" y="60"/>
                  </a:lnTo>
                  <a:lnTo>
                    <a:pt x="116" y="60"/>
                  </a:lnTo>
                  <a:lnTo>
                    <a:pt x="118" y="58"/>
                  </a:lnTo>
                  <a:lnTo>
                    <a:pt x="120" y="58"/>
                  </a:lnTo>
                  <a:lnTo>
                    <a:pt x="120" y="56"/>
                  </a:lnTo>
                  <a:lnTo>
                    <a:pt x="119" y="53"/>
                  </a:lnTo>
                  <a:lnTo>
                    <a:pt x="122" y="51"/>
                  </a:lnTo>
                  <a:lnTo>
                    <a:pt x="124" y="50"/>
                  </a:lnTo>
                  <a:lnTo>
                    <a:pt x="127" y="51"/>
                  </a:lnTo>
                  <a:lnTo>
                    <a:pt x="127" y="55"/>
                  </a:lnTo>
                  <a:lnTo>
                    <a:pt x="129" y="58"/>
                  </a:lnTo>
                  <a:lnTo>
                    <a:pt x="131" y="61"/>
                  </a:lnTo>
                  <a:lnTo>
                    <a:pt x="131" y="64"/>
                  </a:lnTo>
                  <a:lnTo>
                    <a:pt x="130" y="67"/>
                  </a:lnTo>
                  <a:lnTo>
                    <a:pt x="130" y="68"/>
                  </a:lnTo>
                  <a:lnTo>
                    <a:pt x="133" y="67"/>
                  </a:lnTo>
                  <a:lnTo>
                    <a:pt x="136" y="66"/>
                  </a:lnTo>
                  <a:lnTo>
                    <a:pt x="137" y="61"/>
                  </a:lnTo>
                  <a:lnTo>
                    <a:pt x="141" y="61"/>
                  </a:lnTo>
                  <a:lnTo>
                    <a:pt x="142" y="60"/>
                  </a:lnTo>
                  <a:lnTo>
                    <a:pt x="142" y="57"/>
                  </a:lnTo>
                  <a:lnTo>
                    <a:pt x="140" y="54"/>
                  </a:lnTo>
                  <a:lnTo>
                    <a:pt x="143" y="54"/>
                  </a:lnTo>
                  <a:lnTo>
                    <a:pt x="146" y="57"/>
                  </a:lnTo>
                  <a:lnTo>
                    <a:pt x="149" y="60"/>
                  </a:lnTo>
                  <a:lnTo>
                    <a:pt x="152" y="60"/>
                  </a:lnTo>
                  <a:lnTo>
                    <a:pt x="156" y="58"/>
                  </a:lnTo>
                  <a:lnTo>
                    <a:pt x="158" y="54"/>
                  </a:lnTo>
                  <a:lnTo>
                    <a:pt x="160" y="51"/>
                  </a:lnTo>
                  <a:lnTo>
                    <a:pt x="166" y="52"/>
                  </a:lnTo>
                  <a:lnTo>
                    <a:pt x="161" y="49"/>
                  </a:lnTo>
                  <a:lnTo>
                    <a:pt x="157" y="50"/>
                  </a:lnTo>
                  <a:lnTo>
                    <a:pt x="156" y="45"/>
                  </a:lnTo>
                  <a:lnTo>
                    <a:pt x="156" y="43"/>
                  </a:lnTo>
                  <a:lnTo>
                    <a:pt x="160" y="41"/>
                  </a:lnTo>
                  <a:lnTo>
                    <a:pt x="161" y="39"/>
                  </a:lnTo>
                  <a:lnTo>
                    <a:pt x="158" y="40"/>
                  </a:lnTo>
                  <a:lnTo>
                    <a:pt x="155" y="42"/>
                  </a:lnTo>
                  <a:lnTo>
                    <a:pt x="151" y="43"/>
                  </a:lnTo>
                  <a:lnTo>
                    <a:pt x="153" y="47"/>
                  </a:lnTo>
                  <a:lnTo>
                    <a:pt x="153" y="51"/>
                  </a:lnTo>
                  <a:lnTo>
                    <a:pt x="153" y="54"/>
                  </a:lnTo>
                  <a:lnTo>
                    <a:pt x="150" y="56"/>
                  </a:lnTo>
                  <a:lnTo>
                    <a:pt x="147" y="56"/>
                  </a:lnTo>
                  <a:lnTo>
                    <a:pt x="145" y="54"/>
                  </a:lnTo>
                  <a:lnTo>
                    <a:pt x="145" y="51"/>
                  </a:lnTo>
                  <a:lnTo>
                    <a:pt x="145" y="49"/>
                  </a:lnTo>
                  <a:lnTo>
                    <a:pt x="142" y="51"/>
                  </a:lnTo>
                  <a:lnTo>
                    <a:pt x="139" y="49"/>
                  </a:lnTo>
                  <a:lnTo>
                    <a:pt x="137" y="47"/>
                  </a:lnTo>
                  <a:lnTo>
                    <a:pt x="138" y="43"/>
                  </a:lnTo>
                  <a:lnTo>
                    <a:pt x="138" y="42"/>
                  </a:lnTo>
                  <a:lnTo>
                    <a:pt x="138" y="42"/>
                  </a:lnTo>
                  <a:lnTo>
                    <a:pt x="138" y="42"/>
                  </a:lnTo>
                  <a:lnTo>
                    <a:pt x="100" y="42"/>
                  </a:lnTo>
                  <a:lnTo>
                    <a:pt x="98" y="44"/>
                  </a:lnTo>
                  <a:lnTo>
                    <a:pt x="95" y="46"/>
                  </a:lnTo>
                  <a:lnTo>
                    <a:pt x="92" y="45"/>
                  </a:lnTo>
                  <a:lnTo>
                    <a:pt x="90" y="42"/>
                  </a:lnTo>
                  <a:lnTo>
                    <a:pt x="90" y="40"/>
                  </a:lnTo>
                  <a:lnTo>
                    <a:pt x="91" y="40"/>
                  </a:lnTo>
                  <a:lnTo>
                    <a:pt x="83" y="40"/>
                  </a:lnTo>
                  <a:lnTo>
                    <a:pt x="80" y="40"/>
                  </a:lnTo>
                  <a:lnTo>
                    <a:pt x="78" y="45"/>
                  </a:lnTo>
                  <a:lnTo>
                    <a:pt x="77" y="48"/>
                  </a:lnTo>
                  <a:lnTo>
                    <a:pt x="75" y="51"/>
                  </a:lnTo>
                  <a:lnTo>
                    <a:pt x="72" y="51"/>
                  </a:lnTo>
                  <a:lnTo>
                    <a:pt x="69" y="48"/>
                  </a:lnTo>
                  <a:lnTo>
                    <a:pt x="68" y="43"/>
                  </a:lnTo>
                  <a:lnTo>
                    <a:pt x="67" y="38"/>
                  </a:lnTo>
                  <a:lnTo>
                    <a:pt x="65" y="34"/>
                  </a:lnTo>
                  <a:lnTo>
                    <a:pt x="66" y="32"/>
                  </a:lnTo>
                  <a:lnTo>
                    <a:pt x="63" y="27"/>
                  </a:lnTo>
                  <a:lnTo>
                    <a:pt x="61" y="26"/>
                  </a:lnTo>
                  <a:lnTo>
                    <a:pt x="59" y="28"/>
                  </a:lnTo>
                  <a:lnTo>
                    <a:pt x="55" y="25"/>
                  </a:lnTo>
                  <a:lnTo>
                    <a:pt x="53" y="27"/>
                  </a:lnTo>
                  <a:lnTo>
                    <a:pt x="51" y="29"/>
                  </a:lnTo>
                  <a:lnTo>
                    <a:pt x="47" y="30"/>
                  </a:lnTo>
                  <a:lnTo>
                    <a:pt x="44" y="33"/>
                  </a:lnTo>
                  <a:lnTo>
                    <a:pt x="49" y="34"/>
                  </a:lnTo>
                  <a:lnTo>
                    <a:pt x="54" y="36"/>
                  </a:lnTo>
                  <a:lnTo>
                    <a:pt x="56" y="39"/>
                  </a:lnTo>
                  <a:lnTo>
                    <a:pt x="59" y="42"/>
                  </a:lnTo>
                  <a:lnTo>
                    <a:pt x="59" y="47"/>
                  </a:lnTo>
                  <a:lnTo>
                    <a:pt x="58" y="52"/>
                  </a:lnTo>
                  <a:lnTo>
                    <a:pt x="55" y="54"/>
                  </a:lnTo>
                  <a:lnTo>
                    <a:pt x="52" y="51"/>
                  </a:lnTo>
                  <a:lnTo>
                    <a:pt x="46" y="50"/>
                  </a:lnTo>
                  <a:lnTo>
                    <a:pt x="46" y="48"/>
                  </a:lnTo>
                  <a:lnTo>
                    <a:pt x="51" y="47"/>
                  </a:lnTo>
                  <a:lnTo>
                    <a:pt x="52" y="44"/>
                  </a:lnTo>
                  <a:lnTo>
                    <a:pt x="51" y="42"/>
                  </a:lnTo>
                  <a:lnTo>
                    <a:pt x="49" y="45"/>
                  </a:lnTo>
                  <a:lnTo>
                    <a:pt x="46" y="43"/>
                  </a:lnTo>
                  <a:lnTo>
                    <a:pt x="50" y="40"/>
                  </a:lnTo>
                  <a:lnTo>
                    <a:pt x="52" y="43"/>
                  </a:lnTo>
                  <a:lnTo>
                    <a:pt x="49" y="40"/>
                  </a:lnTo>
                  <a:lnTo>
                    <a:pt x="46" y="40"/>
                  </a:lnTo>
                  <a:lnTo>
                    <a:pt x="43" y="42"/>
                  </a:lnTo>
                  <a:lnTo>
                    <a:pt x="44" y="45"/>
                  </a:lnTo>
                  <a:lnTo>
                    <a:pt x="44" y="49"/>
                  </a:lnTo>
                  <a:lnTo>
                    <a:pt x="43" y="53"/>
                  </a:lnTo>
                  <a:lnTo>
                    <a:pt x="44" y="56"/>
                  </a:lnTo>
                  <a:lnTo>
                    <a:pt x="40" y="54"/>
                  </a:lnTo>
                  <a:lnTo>
                    <a:pt x="39" y="55"/>
                  </a:lnTo>
                  <a:lnTo>
                    <a:pt x="38" y="53"/>
                  </a:lnTo>
                  <a:lnTo>
                    <a:pt x="39" y="50"/>
                  </a:lnTo>
                  <a:lnTo>
                    <a:pt x="36" y="51"/>
                  </a:lnTo>
                  <a:lnTo>
                    <a:pt x="35" y="54"/>
                  </a:lnTo>
                  <a:lnTo>
                    <a:pt x="32" y="56"/>
                  </a:lnTo>
                  <a:lnTo>
                    <a:pt x="32" y="59"/>
                  </a:lnTo>
                  <a:lnTo>
                    <a:pt x="28" y="59"/>
                  </a:lnTo>
                  <a:lnTo>
                    <a:pt x="27" y="61"/>
                  </a:lnTo>
                  <a:lnTo>
                    <a:pt x="28" y="65"/>
                  </a:lnTo>
                  <a:lnTo>
                    <a:pt x="33" y="67"/>
                  </a:lnTo>
                  <a:lnTo>
                    <a:pt x="35" y="69"/>
                  </a:lnTo>
                  <a:lnTo>
                    <a:pt x="34" y="72"/>
                  </a:lnTo>
                  <a:lnTo>
                    <a:pt x="37" y="71"/>
                  </a:lnTo>
                  <a:lnTo>
                    <a:pt x="37" y="68"/>
                  </a:lnTo>
                  <a:lnTo>
                    <a:pt x="42" y="68"/>
                  </a:lnTo>
                  <a:lnTo>
                    <a:pt x="44" y="65"/>
                  </a:lnTo>
                  <a:lnTo>
                    <a:pt x="45" y="61"/>
                  </a:lnTo>
                  <a:lnTo>
                    <a:pt x="44" y="56"/>
                  </a:lnTo>
                  <a:lnTo>
                    <a:pt x="46" y="52"/>
                  </a:lnTo>
                  <a:lnTo>
                    <a:pt x="48" y="49"/>
                  </a:lnTo>
                  <a:lnTo>
                    <a:pt x="52" y="51"/>
                  </a:lnTo>
                  <a:lnTo>
                    <a:pt x="56" y="54"/>
                  </a:lnTo>
                  <a:lnTo>
                    <a:pt x="58" y="56"/>
                  </a:lnTo>
                  <a:lnTo>
                    <a:pt x="60" y="59"/>
                  </a:lnTo>
                  <a:lnTo>
                    <a:pt x="63" y="61"/>
                  </a:lnTo>
                  <a:lnTo>
                    <a:pt x="64" y="65"/>
                  </a:lnTo>
                  <a:lnTo>
                    <a:pt x="64" y="67"/>
                  </a:lnTo>
                  <a:lnTo>
                    <a:pt x="67" y="70"/>
                  </a:lnTo>
                  <a:lnTo>
                    <a:pt x="65" y="73"/>
                  </a:lnTo>
                  <a:lnTo>
                    <a:pt x="61" y="73"/>
                  </a:lnTo>
                  <a:lnTo>
                    <a:pt x="57" y="75"/>
                  </a:lnTo>
                  <a:lnTo>
                    <a:pt x="54" y="77"/>
                  </a:lnTo>
                  <a:lnTo>
                    <a:pt x="49" y="79"/>
                  </a:lnTo>
                  <a:lnTo>
                    <a:pt x="46" y="83"/>
                  </a:lnTo>
                  <a:lnTo>
                    <a:pt x="42" y="86"/>
                  </a:lnTo>
                  <a:lnTo>
                    <a:pt x="42" y="89"/>
                  </a:lnTo>
                  <a:lnTo>
                    <a:pt x="42" y="91"/>
                  </a:lnTo>
                  <a:lnTo>
                    <a:pt x="39" y="93"/>
                  </a:lnTo>
                  <a:lnTo>
                    <a:pt x="39" y="96"/>
                  </a:lnTo>
                  <a:lnTo>
                    <a:pt x="36" y="99"/>
                  </a:lnTo>
                  <a:lnTo>
                    <a:pt x="36" y="103"/>
                  </a:lnTo>
                  <a:lnTo>
                    <a:pt x="38" y="106"/>
                  </a:lnTo>
                  <a:lnTo>
                    <a:pt x="37" y="109"/>
                  </a:lnTo>
                  <a:lnTo>
                    <a:pt x="34" y="107"/>
                  </a:lnTo>
                  <a:lnTo>
                    <a:pt x="33" y="103"/>
                  </a:lnTo>
                  <a:lnTo>
                    <a:pt x="31" y="101"/>
                  </a:lnTo>
                  <a:lnTo>
                    <a:pt x="28" y="101"/>
                  </a:lnTo>
                  <a:lnTo>
                    <a:pt x="27" y="104"/>
                  </a:lnTo>
                  <a:lnTo>
                    <a:pt x="24" y="103"/>
                  </a:lnTo>
                  <a:lnTo>
                    <a:pt x="21" y="103"/>
                  </a:lnTo>
                  <a:lnTo>
                    <a:pt x="17" y="106"/>
                  </a:lnTo>
                  <a:lnTo>
                    <a:pt x="16" y="109"/>
                  </a:lnTo>
                  <a:lnTo>
                    <a:pt x="15" y="111"/>
                  </a:lnTo>
                  <a:lnTo>
                    <a:pt x="15" y="116"/>
                  </a:lnTo>
                  <a:lnTo>
                    <a:pt x="17" y="119"/>
                  </a:lnTo>
                  <a:lnTo>
                    <a:pt x="20" y="117"/>
                  </a:lnTo>
                  <a:lnTo>
                    <a:pt x="23" y="117"/>
                  </a:lnTo>
                  <a:lnTo>
                    <a:pt x="24" y="120"/>
                  </a:lnTo>
                  <a:lnTo>
                    <a:pt x="21" y="123"/>
                  </a:lnTo>
                  <a:lnTo>
                    <a:pt x="26" y="124"/>
                  </a:lnTo>
                  <a:lnTo>
                    <a:pt x="27" y="125"/>
                  </a:lnTo>
                  <a:lnTo>
                    <a:pt x="28" y="128"/>
                  </a:lnTo>
                  <a:lnTo>
                    <a:pt x="31" y="130"/>
                  </a:lnTo>
                  <a:lnTo>
                    <a:pt x="35" y="133"/>
                  </a:lnTo>
                  <a:lnTo>
                    <a:pt x="38" y="131"/>
                  </a:lnTo>
                  <a:lnTo>
                    <a:pt x="44" y="133"/>
                  </a:lnTo>
                  <a:lnTo>
                    <a:pt x="48" y="133"/>
                  </a:lnTo>
                  <a:lnTo>
                    <a:pt x="55" y="136"/>
                  </a:lnTo>
                  <a:lnTo>
                    <a:pt x="56" y="139"/>
                  </a:lnTo>
                  <a:lnTo>
                    <a:pt x="60" y="143"/>
                  </a:lnTo>
                  <a:lnTo>
                    <a:pt x="62" y="147"/>
                  </a:lnTo>
                  <a:lnTo>
                    <a:pt x="66" y="149"/>
                  </a:lnTo>
                  <a:lnTo>
                    <a:pt x="70" y="150"/>
                  </a:lnTo>
                  <a:lnTo>
                    <a:pt x="75" y="154"/>
                  </a:lnTo>
                  <a:lnTo>
                    <a:pt x="80" y="154"/>
                  </a:lnTo>
                  <a:lnTo>
                    <a:pt x="80" y="157"/>
                  </a:lnTo>
                  <a:lnTo>
                    <a:pt x="80" y="160"/>
                  </a:lnTo>
                  <a:lnTo>
                    <a:pt x="78" y="163"/>
                  </a:lnTo>
                  <a:lnTo>
                    <a:pt x="77" y="167"/>
                  </a:lnTo>
                  <a:lnTo>
                    <a:pt x="77" y="172"/>
                  </a:lnTo>
                  <a:lnTo>
                    <a:pt x="74" y="176"/>
                  </a:lnTo>
                  <a:lnTo>
                    <a:pt x="70" y="178"/>
                  </a:lnTo>
                  <a:lnTo>
                    <a:pt x="66" y="178"/>
                  </a:lnTo>
                  <a:lnTo>
                    <a:pt x="68" y="182"/>
                  </a:lnTo>
                  <a:lnTo>
                    <a:pt x="64" y="185"/>
                  </a:lnTo>
                  <a:lnTo>
                    <a:pt x="61" y="189"/>
                  </a:lnTo>
                  <a:lnTo>
                    <a:pt x="58" y="191"/>
                  </a:lnTo>
                  <a:lnTo>
                    <a:pt x="55" y="196"/>
                  </a:lnTo>
                  <a:lnTo>
                    <a:pt x="53" y="199"/>
                  </a:lnTo>
                  <a:lnTo>
                    <a:pt x="50" y="201"/>
                  </a:lnTo>
                  <a:lnTo>
                    <a:pt x="48" y="203"/>
                  </a:lnTo>
                  <a:lnTo>
                    <a:pt x="46" y="206"/>
                  </a:lnTo>
                  <a:lnTo>
                    <a:pt x="45" y="209"/>
                  </a:lnTo>
                  <a:lnTo>
                    <a:pt x="45" y="212"/>
                  </a:lnTo>
                  <a:lnTo>
                    <a:pt x="43" y="214"/>
                  </a:lnTo>
                  <a:lnTo>
                    <a:pt x="41" y="210"/>
                  </a:lnTo>
                  <a:lnTo>
                    <a:pt x="38" y="207"/>
                  </a:lnTo>
                  <a:lnTo>
                    <a:pt x="36" y="203"/>
                  </a:lnTo>
                  <a:lnTo>
                    <a:pt x="36" y="199"/>
                  </a:lnTo>
                  <a:lnTo>
                    <a:pt x="36" y="194"/>
                  </a:lnTo>
                  <a:lnTo>
                    <a:pt x="38" y="188"/>
                  </a:lnTo>
                  <a:lnTo>
                    <a:pt x="38" y="182"/>
                  </a:lnTo>
                  <a:lnTo>
                    <a:pt x="37" y="176"/>
                  </a:lnTo>
                  <a:lnTo>
                    <a:pt x="36" y="172"/>
                  </a:lnTo>
                  <a:lnTo>
                    <a:pt x="32" y="167"/>
                  </a:lnTo>
                  <a:lnTo>
                    <a:pt x="28" y="164"/>
                  </a:lnTo>
                  <a:lnTo>
                    <a:pt x="26" y="160"/>
                  </a:lnTo>
                  <a:lnTo>
                    <a:pt x="25" y="154"/>
                  </a:lnTo>
                  <a:lnTo>
                    <a:pt x="27" y="151"/>
                  </a:lnTo>
                  <a:lnTo>
                    <a:pt x="27" y="147"/>
                  </a:lnTo>
                  <a:lnTo>
                    <a:pt x="28" y="142"/>
                  </a:lnTo>
                  <a:lnTo>
                    <a:pt x="31" y="138"/>
                  </a:lnTo>
                  <a:lnTo>
                    <a:pt x="34" y="136"/>
                  </a:lnTo>
                  <a:lnTo>
                    <a:pt x="35" y="133"/>
                  </a:lnTo>
                  <a:lnTo>
                    <a:pt x="31" y="132"/>
                  </a:lnTo>
                  <a:lnTo>
                    <a:pt x="29" y="133"/>
                  </a:lnTo>
                  <a:lnTo>
                    <a:pt x="26" y="132"/>
                  </a:lnTo>
                  <a:lnTo>
                    <a:pt x="23" y="129"/>
                  </a:lnTo>
                  <a:lnTo>
                    <a:pt x="20" y="126"/>
                  </a:lnTo>
                  <a:lnTo>
                    <a:pt x="18" y="123"/>
                  </a:lnTo>
                  <a:lnTo>
                    <a:pt x="16" y="122"/>
                  </a:lnTo>
                  <a:lnTo>
                    <a:pt x="14" y="123"/>
                  </a:lnTo>
                  <a:lnTo>
                    <a:pt x="11" y="121"/>
                  </a:lnTo>
                  <a:lnTo>
                    <a:pt x="9" y="118"/>
                  </a:lnTo>
                  <a:lnTo>
                    <a:pt x="7" y="116"/>
                  </a:lnTo>
                  <a:lnTo>
                    <a:pt x="7" y="112"/>
                  </a:lnTo>
                  <a:lnTo>
                    <a:pt x="7" y="110"/>
                  </a:lnTo>
                  <a:lnTo>
                    <a:pt x="4" y="107"/>
                  </a:lnTo>
                  <a:lnTo>
                    <a:pt x="4" y="109"/>
                  </a:lnTo>
                  <a:lnTo>
                    <a:pt x="5" y="112"/>
                  </a:lnTo>
                  <a:lnTo>
                    <a:pt x="6" y="115"/>
                  </a:lnTo>
                  <a:lnTo>
                    <a:pt x="3" y="113"/>
                  </a:lnTo>
                  <a:lnTo>
                    <a:pt x="1" y="111"/>
                  </a:lnTo>
                  <a:lnTo>
                    <a:pt x="0" y="108"/>
                  </a:lnTo>
                  <a:lnTo>
                    <a:pt x="1" y="103"/>
                  </a:lnTo>
                  <a:lnTo>
                    <a:pt x="0" y="96"/>
                  </a:lnTo>
                  <a:lnTo>
                    <a:pt x="1" y="87"/>
                  </a:lnTo>
                  <a:lnTo>
                    <a:pt x="3" y="75"/>
                  </a:lnTo>
                  <a:lnTo>
                    <a:pt x="7" y="62"/>
                  </a:lnTo>
                  <a:lnTo>
                    <a:pt x="14" y="47"/>
                  </a:lnTo>
                  <a:lnTo>
                    <a:pt x="19" y="37"/>
                  </a:lnTo>
                  <a:lnTo>
                    <a:pt x="26" y="26"/>
                  </a:lnTo>
                  <a:lnTo>
                    <a:pt x="33" y="19"/>
                  </a:lnTo>
                </a:path>
              </a:pathLst>
            </a:custGeom>
            <a:solidFill>
              <a:srgbClr val="21448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0825" name="Freeform 9"/>
            <p:cNvSpPr>
              <a:spLocks/>
            </p:cNvSpPr>
            <p:nvPr/>
          </p:nvSpPr>
          <p:spPr bwMode="auto">
            <a:xfrm>
              <a:off x="173" y="739"/>
              <a:ext cx="295" cy="214"/>
            </a:xfrm>
            <a:custGeom>
              <a:avLst/>
              <a:gdLst>
                <a:gd name="T0" fmla="*/ 61 w 295"/>
                <a:gd name="T1" fmla="*/ 7 h 214"/>
                <a:gd name="T2" fmla="*/ 53 w 295"/>
                <a:gd name="T3" fmla="*/ 23 h 214"/>
                <a:gd name="T4" fmla="*/ 91 w 295"/>
                <a:gd name="T5" fmla="*/ 5 h 214"/>
                <a:gd name="T6" fmla="*/ 94 w 295"/>
                <a:gd name="T7" fmla="*/ 23 h 214"/>
                <a:gd name="T8" fmla="*/ 98 w 295"/>
                <a:gd name="T9" fmla="*/ 41 h 214"/>
                <a:gd name="T10" fmla="*/ 163 w 295"/>
                <a:gd name="T11" fmla="*/ 20 h 214"/>
                <a:gd name="T12" fmla="*/ 178 w 295"/>
                <a:gd name="T13" fmla="*/ 33 h 214"/>
                <a:gd name="T14" fmla="*/ 209 w 295"/>
                <a:gd name="T15" fmla="*/ 18 h 214"/>
                <a:gd name="T16" fmla="*/ 208 w 295"/>
                <a:gd name="T17" fmla="*/ 7 h 214"/>
                <a:gd name="T18" fmla="*/ 221 w 295"/>
                <a:gd name="T19" fmla="*/ 12 h 214"/>
                <a:gd name="T20" fmla="*/ 246 w 295"/>
                <a:gd name="T21" fmla="*/ 15 h 214"/>
                <a:gd name="T22" fmla="*/ 281 w 295"/>
                <a:gd name="T23" fmla="*/ 54 h 214"/>
                <a:gd name="T24" fmla="*/ 287 w 295"/>
                <a:gd name="T25" fmla="*/ 77 h 214"/>
                <a:gd name="T26" fmla="*/ 285 w 295"/>
                <a:gd name="T27" fmla="*/ 63 h 214"/>
                <a:gd name="T28" fmla="*/ 267 w 295"/>
                <a:gd name="T29" fmla="*/ 75 h 214"/>
                <a:gd name="T30" fmla="*/ 274 w 295"/>
                <a:gd name="T31" fmla="*/ 106 h 214"/>
                <a:gd name="T32" fmla="*/ 280 w 295"/>
                <a:gd name="T33" fmla="*/ 129 h 214"/>
                <a:gd name="T34" fmla="*/ 271 w 295"/>
                <a:gd name="T35" fmla="*/ 94 h 214"/>
                <a:gd name="T36" fmla="*/ 256 w 295"/>
                <a:gd name="T37" fmla="*/ 122 h 214"/>
                <a:gd name="T38" fmla="*/ 283 w 295"/>
                <a:gd name="T39" fmla="*/ 142 h 214"/>
                <a:gd name="T40" fmla="*/ 272 w 295"/>
                <a:gd name="T41" fmla="*/ 138 h 214"/>
                <a:gd name="T42" fmla="*/ 249 w 295"/>
                <a:gd name="T43" fmla="*/ 118 h 214"/>
                <a:gd name="T44" fmla="*/ 259 w 295"/>
                <a:gd name="T45" fmla="*/ 147 h 214"/>
                <a:gd name="T46" fmla="*/ 282 w 295"/>
                <a:gd name="T47" fmla="*/ 157 h 214"/>
                <a:gd name="T48" fmla="*/ 265 w 295"/>
                <a:gd name="T49" fmla="*/ 191 h 214"/>
                <a:gd name="T50" fmla="*/ 263 w 295"/>
                <a:gd name="T51" fmla="*/ 162 h 214"/>
                <a:gd name="T52" fmla="*/ 242 w 295"/>
                <a:gd name="T53" fmla="*/ 137 h 214"/>
                <a:gd name="T54" fmla="*/ 232 w 295"/>
                <a:gd name="T55" fmla="*/ 111 h 214"/>
                <a:gd name="T56" fmla="*/ 202 w 295"/>
                <a:gd name="T57" fmla="*/ 109 h 214"/>
                <a:gd name="T58" fmla="*/ 181 w 295"/>
                <a:gd name="T59" fmla="*/ 126 h 214"/>
                <a:gd name="T60" fmla="*/ 186 w 295"/>
                <a:gd name="T61" fmla="*/ 129 h 214"/>
                <a:gd name="T62" fmla="*/ 182 w 295"/>
                <a:gd name="T63" fmla="*/ 169 h 214"/>
                <a:gd name="T64" fmla="*/ 181 w 295"/>
                <a:gd name="T65" fmla="*/ 174 h 214"/>
                <a:gd name="T66" fmla="*/ 147 w 295"/>
                <a:gd name="T67" fmla="*/ 189 h 214"/>
                <a:gd name="T68" fmla="*/ 121 w 295"/>
                <a:gd name="T69" fmla="*/ 156 h 214"/>
                <a:gd name="T70" fmla="*/ 108 w 295"/>
                <a:gd name="T71" fmla="*/ 112 h 214"/>
                <a:gd name="T72" fmla="*/ 146 w 295"/>
                <a:gd name="T73" fmla="*/ 109 h 214"/>
                <a:gd name="T74" fmla="*/ 172 w 295"/>
                <a:gd name="T75" fmla="*/ 95 h 214"/>
                <a:gd name="T76" fmla="*/ 151 w 295"/>
                <a:gd name="T77" fmla="*/ 86 h 214"/>
                <a:gd name="T78" fmla="*/ 147 w 295"/>
                <a:gd name="T79" fmla="*/ 100 h 214"/>
                <a:gd name="T80" fmla="*/ 137 w 295"/>
                <a:gd name="T81" fmla="*/ 91 h 214"/>
                <a:gd name="T82" fmla="*/ 109 w 295"/>
                <a:gd name="T83" fmla="*/ 96 h 214"/>
                <a:gd name="T84" fmla="*/ 123 w 295"/>
                <a:gd name="T85" fmla="*/ 70 h 214"/>
                <a:gd name="T86" fmla="*/ 118 w 295"/>
                <a:gd name="T87" fmla="*/ 61 h 214"/>
                <a:gd name="T88" fmla="*/ 124 w 295"/>
                <a:gd name="T89" fmla="*/ 51 h 214"/>
                <a:gd name="T90" fmla="*/ 137 w 295"/>
                <a:gd name="T91" fmla="*/ 54 h 214"/>
                <a:gd name="T92" fmla="*/ 157 w 295"/>
                <a:gd name="T93" fmla="*/ 41 h 214"/>
                <a:gd name="T94" fmla="*/ 139 w 295"/>
                <a:gd name="T95" fmla="*/ 50 h 214"/>
                <a:gd name="T96" fmla="*/ 88 w 295"/>
                <a:gd name="T97" fmla="*/ 39 h 214"/>
                <a:gd name="T98" fmla="*/ 59 w 295"/>
                <a:gd name="T99" fmla="*/ 26 h 214"/>
                <a:gd name="T100" fmla="*/ 53 w 295"/>
                <a:gd name="T101" fmla="*/ 54 h 214"/>
                <a:gd name="T102" fmla="*/ 41 w 295"/>
                <a:gd name="T103" fmla="*/ 42 h 214"/>
                <a:gd name="T104" fmla="*/ 26 w 295"/>
                <a:gd name="T105" fmla="*/ 59 h 214"/>
                <a:gd name="T106" fmla="*/ 46 w 295"/>
                <a:gd name="T107" fmla="*/ 49 h 214"/>
                <a:gd name="T108" fmla="*/ 47 w 295"/>
                <a:gd name="T109" fmla="*/ 79 h 214"/>
                <a:gd name="T110" fmla="*/ 29 w 295"/>
                <a:gd name="T111" fmla="*/ 100 h 214"/>
                <a:gd name="T112" fmla="*/ 19 w 295"/>
                <a:gd name="T113" fmla="*/ 123 h 214"/>
                <a:gd name="T114" fmla="*/ 64 w 295"/>
                <a:gd name="T115" fmla="*/ 149 h 214"/>
                <a:gd name="T116" fmla="*/ 62 w 295"/>
                <a:gd name="T117" fmla="*/ 185 h 214"/>
                <a:gd name="T118" fmla="*/ 34 w 295"/>
                <a:gd name="T119" fmla="*/ 202 h 214"/>
                <a:gd name="T120" fmla="*/ 26 w 295"/>
                <a:gd name="T121" fmla="*/ 141 h 214"/>
                <a:gd name="T122" fmla="*/ 7 w 295"/>
                <a:gd name="T123" fmla="*/ 118 h 214"/>
                <a:gd name="T124" fmla="*/ 3 w 295"/>
                <a:gd name="T125" fmla="*/ 8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5" h="214">
                  <a:moveTo>
                    <a:pt x="30" y="20"/>
                  </a:moveTo>
                  <a:lnTo>
                    <a:pt x="34" y="19"/>
                  </a:lnTo>
                  <a:lnTo>
                    <a:pt x="36" y="17"/>
                  </a:lnTo>
                  <a:lnTo>
                    <a:pt x="39" y="15"/>
                  </a:lnTo>
                  <a:lnTo>
                    <a:pt x="41" y="13"/>
                  </a:lnTo>
                  <a:lnTo>
                    <a:pt x="44" y="11"/>
                  </a:lnTo>
                  <a:lnTo>
                    <a:pt x="47" y="10"/>
                  </a:lnTo>
                  <a:lnTo>
                    <a:pt x="50" y="9"/>
                  </a:lnTo>
                  <a:lnTo>
                    <a:pt x="53" y="9"/>
                  </a:lnTo>
                  <a:lnTo>
                    <a:pt x="54" y="8"/>
                  </a:lnTo>
                  <a:lnTo>
                    <a:pt x="57" y="8"/>
                  </a:lnTo>
                  <a:lnTo>
                    <a:pt x="58" y="6"/>
                  </a:lnTo>
                  <a:lnTo>
                    <a:pt x="61" y="7"/>
                  </a:lnTo>
                  <a:lnTo>
                    <a:pt x="64" y="6"/>
                  </a:lnTo>
                  <a:lnTo>
                    <a:pt x="66" y="6"/>
                  </a:lnTo>
                  <a:lnTo>
                    <a:pt x="67" y="8"/>
                  </a:lnTo>
                  <a:lnTo>
                    <a:pt x="66" y="9"/>
                  </a:lnTo>
                  <a:lnTo>
                    <a:pt x="64" y="8"/>
                  </a:lnTo>
                  <a:lnTo>
                    <a:pt x="62" y="9"/>
                  </a:lnTo>
                  <a:lnTo>
                    <a:pt x="60" y="11"/>
                  </a:lnTo>
                  <a:lnTo>
                    <a:pt x="60" y="13"/>
                  </a:lnTo>
                  <a:lnTo>
                    <a:pt x="57" y="14"/>
                  </a:lnTo>
                  <a:lnTo>
                    <a:pt x="54" y="15"/>
                  </a:lnTo>
                  <a:lnTo>
                    <a:pt x="54" y="18"/>
                  </a:lnTo>
                  <a:lnTo>
                    <a:pt x="53" y="21"/>
                  </a:lnTo>
                  <a:lnTo>
                    <a:pt x="53" y="23"/>
                  </a:lnTo>
                  <a:lnTo>
                    <a:pt x="54" y="25"/>
                  </a:lnTo>
                  <a:lnTo>
                    <a:pt x="55" y="20"/>
                  </a:lnTo>
                  <a:lnTo>
                    <a:pt x="57" y="19"/>
                  </a:lnTo>
                  <a:lnTo>
                    <a:pt x="60" y="16"/>
                  </a:lnTo>
                  <a:lnTo>
                    <a:pt x="61" y="13"/>
                  </a:lnTo>
                  <a:lnTo>
                    <a:pt x="65" y="12"/>
                  </a:lnTo>
                  <a:lnTo>
                    <a:pt x="68" y="10"/>
                  </a:lnTo>
                  <a:lnTo>
                    <a:pt x="70" y="7"/>
                  </a:lnTo>
                  <a:lnTo>
                    <a:pt x="73" y="7"/>
                  </a:lnTo>
                  <a:lnTo>
                    <a:pt x="79" y="7"/>
                  </a:lnTo>
                  <a:lnTo>
                    <a:pt x="85" y="6"/>
                  </a:lnTo>
                  <a:lnTo>
                    <a:pt x="88" y="5"/>
                  </a:lnTo>
                  <a:lnTo>
                    <a:pt x="91" y="5"/>
                  </a:lnTo>
                  <a:lnTo>
                    <a:pt x="93" y="5"/>
                  </a:lnTo>
                  <a:lnTo>
                    <a:pt x="96" y="6"/>
                  </a:lnTo>
                  <a:lnTo>
                    <a:pt x="99" y="9"/>
                  </a:lnTo>
                  <a:lnTo>
                    <a:pt x="98" y="9"/>
                  </a:lnTo>
                  <a:lnTo>
                    <a:pt x="94" y="11"/>
                  </a:lnTo>
                  <a:lnTo>
                    <a:pt x="95" y="13"/>
                  </a:lnTo>
                  <a:lnTo>
                    <a:pt x="98" y="14"/>
                  </a:lnTo>
                  <a:lnTo>
                    <a:pt x="99" y="14"/>
                  </a:lnTo>
                  <a:lnTo>
                    <a:pt x="98" y="16"/>
                  </a:lnTo>
                  <a:lnTo>
                    <a:pt x="95" y="19"/>
                  </a:lnTo>
                  <a:lnTo>
                    <a:pt x="93" y="20"/>
                  </a:lnTo>
                  <a:lnTo>
                    <a:pt x="93" y="22"/>
                  </a:lnTo>
                  <a:lnTo>
                    <a:pt x="94" y="23"/>
                  </a:lnTo>
                  <a:lnTo>
                    <a:pt x="93" y="25"/>
                  </a:lnTo>
                  <a:lnTo>
                    <a:pt x="94" y="27"/>
                  </a:lnTo>
                  <a:lnTo>
                    <a:pt x="91" y="28"/>
                  </a:lnTo>
                  <a:lnTo>
                    <a:pt x="88" y="29"/>
                  </a:lnTo>
                  <a:lnTo>
                    <a:pt x="87" y="33"/>
                  </a:lnTo>
                  <a:lnTo>
                    <a:pt x="85" y="36"/>
                  </a:lnTo>
                  <a:lnTo>
                    <a:pt x="83" y="38"/>
                  </a:lnTo>
                  <a:lnTo>
                    <a:pt x="80" y="39"/>
                  </a:lnTo>
                  <a:lnTo>
                    <a:pt x="87" y="39"/>
                  </a:lnTo>
                  <a:lnTo>
                    <a:pt x="91" y="39"/>
                  </a:lnTo>
                  <a:lnTo>
                    <a:pt x="93" y="40"/>
                  </a:lnTo>
                  <a:lnTo>
                    <a:pt x="96" y="39"/>
                  </a:lnTo>
                  <a:lnTo>
                    <a:pt x="98" y="41"/>
                  </a:lnTo>
                  <a:lnTo>
                    <a:pt x="136" y="41"/>
                  </a:lnTo>
                  <a:lnTo>
                    <a:pt x="137" y="39"/>
                  </a:lnTo>
                  <a:lnTo>
                    <a:pt x="141" y="37"/>
                  </a:lnTo>
                  <a:lnTo>
                    <a:pt x="143" y="33"/>
                  </a:lnTo>
                  <a:lnTo>
                    <a:pt x="146" y="29"/>
                  </a:lnTo>
                  <a:lnTo>
                    <a:pt x="148" y="26"/>
                  </a:lnTo>
                  <a:lnTo>
                    <a:pt x="150" y="22"/>
                  </a:lnTo>
                  <a:lnTo>
                    <a:pt x="152" y="21"/>
                  </a:lnTo>
                  <a:lnTo>
                    <a:pt x="153" y="19"/>
                  </a:lnTo>
                  <a:lnTo>
                    <a:pt x="156" y="20"/>
                  </a:lnTo>
                  <a:lnTo>
                    <a:pt x="158" y="17"/>
                  </a:lnTo>
                  <a:lnTo>
                    <a:pt x="160" y="19"/>
                  </a:lnTo>
                  <a:lnTo>
                    <a:pt x="163" y="20"/>
                  </a:lnTo>
                  <a:lnTo>
                    <a:pt x="166" y="21"/>
                  </a:lnTo>
                  <a:lnTo>
                    <a:pt x="168" y="22"/>
                  </a:lnTo>
                  <a:lnTo>
                    <a:pt x="170" y="21"/>
                  </a:lnTo>
                  <a:lnTo>
                    <a:pt x="173" y="22"/>
                  </a:lnTo>
                  <a:lnTo>
                    <a:pt x="175" y="25"/>
                  </a:lnTo>
                  <a:lnTo>
                    <a:pt x="178" y="26"/>
                  </a:lnTo>
                  <a:lnTo>
                    <a:pt x="179" y="28"/>
                  </a:lnTo>
                  <a:lnTo>
                    <a:pt x="178" y="30"/>
                  </a:lnTo>
                  <a:lnTo>
                    <a:pt x="173" y="29"/>
                  </a:lnTo>
                  <a:lnTo>
                    <a:pt x="170" y="28"/>
                  </a:lnTo>
                  <a:lnTo>
                    <a:pt x="170" y="30"/>
                  </a:lnTo>
                  <a:lnTo>
                    <a:pt x="174" y="31"/>
                  </a:lnTo>
                  <a:lnTo>
                    <a:pt x="178" y="33"/>
                  </a:lnTo>
                  <a:lnTo>
                    <a:pt x="183" y="32"/>
                  </a:lnTo>
                  <a:lnTo>
                    <a:pt x="184" y="28"/>
                  </a:lnTo>
                  <a:lnTo>
                    <a:pt x="186" y="24"/>
                  </a:lnTo>
                  <a:lnTo>
                    <a:pt x="189" y="25"/>
                  </a:lnTo>
                  <a:lnTo>
                    <a:pt x="188" y="27"/>
                  </a:lnTo>
                  <a:lnTo>
                    <a:pt x="187" y="28"/>
                  </a:lnTo>
                  <a:lnTo>
                    <a:pt x="187" y="31"/>
                  </a:lnTo>
                  <a:lnTo>
                    <a:pt x="190" y="28"/>
                  </a:lnTo>
                  <a:lnTo>
                    <a:pt x="193" y="26"/>
                  </a:lnTo>
                  <a:lnTo>
                    <a:pt x="197" y="25"/>
                  </a:lnTo>
                  <a:lnTo>
                    <a:pt x="204" y="23"/>
                  </a:lnTo>
                  <a:lnTo>
                    <a:pt x="208" y="21"/>
                  </a:lnTo>
                  <a:lnTo>
                    <a:pt x="209" y="18"/>
                  </a:lnTo>
                  <a:lnTo>
                    <a:pt x="205" y="19"/>
                  </a:lnTo>
                  <a:lnTo>
                    <a:pt x="202" y="16"/>
                  </a:lnTo>
                  <a:lnTo>
                    <a:pt x="200" y="13"/>
                  </a:lnTo>
                  <a:lnTo>
                    <a:pt x="202" y="8"/>
                  </a:lnTo>
                  <a:lnTo>
                    <a:pt x="206" y="5"/>
                  </a:lnTo>
                  <a:lnTo>
                    <a:pt x="208" y="2"/>
                  </a:lnTo>
                  <a:lnTo>
                    <a:pt x="213" y="2"/>
                  </a:lnTo>
                  <a:lnTo>
                    <a:pt x="217" y="0"/>
                  </a:lnTo>
                  <a:lnTo>
                    <a:pt x="216" y="2"/>
                  </a:lnTo>
                  <a:lnTo>
                    <a:pt x="213" y="3"/>
                  </a:lnTo>
                  <a:lnTo>
                    <a:pt x="212" y="4"/>
                  </a:lnTo>
                  <a:lnTo>
                    <a:pt x="209" y="5"/>
                  </a:lnTo>
                  <a:lnTo>
                    <a:pt x="208" y="7"/>
                  </a:lnTo>
                  <a:lnTo>
                    <a:pt x="206" y="10"/>
                  </a:lnTo>
                  <a:lnTo>
                    <a:pt x="205" y="13"/>
                  </a:lnTo>
                  <a:lnTo>
                    <a:pt x="208" y="17"/>
                  </a:lnTo>
                  <a:lnTo>
                    <a:pt x="214" y="20"/>
                  </a:lnTo>
                  <a:lnTo>
                    <a:pt x="217" y="22"/>
                  </a:lnTo>
                  <a:lnTo>
                    <a:pt x="219" y="22"/>
                  </a:lnTo>
                  <a:lnTo>
                    <a:pt x="221" y="25"/>
                  </a:lnTo>
                  <a:lnTo>
                    <a:pt x="222" y="24"/>
                  </a:lnTo>
                  <a:lnTo>
                    <a:pt x="222" y="22"/>
                  </a:lnTo>
                  <a:lnTo>
                    <a:pt x="222" y="20"/>
                  </a:lnTo>
                  <a:lnTo>
                    <a:pt x="220" y="18"/>
                  </a:lnTo>
                  <a:lnTo>
                    <a:pt x="220" y="16"/>
                  </a:lnTo>
                  <a:lnTo>
                    <a:pt x="221" y="12"/>
                  </a:lnTo>
                  <a:lnTo>
                    <a:pt x="225" y="12"/>
                  </a:lnTo>
                  <a:lnTo>
                    <a:pt x="227" y="12"/>
                  </a:lnTo>
                  <a:lnTo>
                    <a:pt x="229" y="14"/>
                  </a:lnTo>
                  <a:lnTo>
                    <a:pt x="229" y="17"/>
                  </a:lnTo>
                  <a:lnTo>
                    <a:pt x="231" y="20"/>
                  </a:lnTo>
                  <a:lnTo>
                    <a:pt x="232" y="17"/>
                  </a:lnTo>
                  <a:lnTo>
                    <a:pt x="234" y="15"/>
                  </a:lnTo>
                  <a:lnTo>
                    <a:pt x="237" y="15"/>
                  </a:lnTo>
                  <a:lnTo>
                    <a:pt x="240" y="15"/>
                  </a:lnTo>
                  <a:lnTo>
                    <a:pt x="242" y="15"/>
                  </a:lnTo>
                  <a:lnTo>
                    <a:pt x="242" y="12"/>
                  </a:lnTo>
                  <a:lnTo>
                    <a:pt x="244" y="13"/>
                  </a:lnTo>
                  <a:lnTo>
                    <a:pt x="246" y="15"/>
                  </a:lnTo>
                  <a:lnTo>
                    <a:pt x="249" y="15"/>
                  </a:lnTo>
                  <a:lnTo>
                    <a:pt x="252" y="13"/>
                  </a:lnTo>
                  <a:lnTo>
                    <a:pt x="255" y="16"/>
                  </a:lnTo>
                  <a:lnTo>
                    <a:pt x="258" y="19"/>
                  </a:lnTo>
                  <a:lnTo>
                    <a:pt x="262" y="20"/>
                  </a:lnTo>
                  <a:lnTo>
                    <a:pt x="267" y="22"/>
                  </a:lnTo>
                  <a:lnTo>
                    <a:pt x="269" y="22"/>
                  </a:lnTo>
                  <a:lnTo>
                    <a:pt x="273" y="28"/>
                  </a:lnTo>
                  <a:lnTo>
                    <a:pt x="278" y="38"/>
                  </a:lnTo>
                  <a:lnTo>
                    <a:pt x="282" y="44"/>
                  </a:lnTo>
                  <a:lnTo>
                    <a:pt x="285" y="50"/>
                  </a:lnTo>
                  <a:lnTo>
                    <a:pt x="282" y="51"/>
                  </a:lnTo>
                  <a:lnTo>
                    <a:pt x="281" y="54"/>
                  </a:lnTo>
                  <a:lnTo>
                    <a:pt x="282" y="59"/>
                  </a:lnTo>
                  <a:lnTo>
                    <a:pt x="283" y="63"/>
                  </a:lnTo>
                  <a:lnTo>
                    <a:pt x="285" y="63"/>
                  </a:lnTo>
                  <a:lnTo>
                    <a:pt x="285" y="60"/>
                  </a:lnTo>
                  <a:lnTo>
                    <a:pt x="287" y="59"/>
                  </a:lnTo>
                  <a:lnTo>
                    <a:pt x="288" y="62"/>
                  </a:lnTo>
                  <a:lnTo>
                    <a:pt x="286" y="63"/>
                  </a:lnTo>
                  <a:lnTo>
                    <a:pt x="290" y="67"/>
                  </a:lnTo>
                  <a:lnTo>
                    <a:pt x="287" y="70"/>
                  </a:lnTo>
                  <a:lnTo>
                    <a:pt x="286" y="72"/>
                  </a:lnTo>
                  <a:lnTo>
                    <a:pt x="291" y="74"/>
                  </a:lnTo>
                  <a:lnTo>
                    <a:pt x="289" y="76"/>
                  </a:lnTo>
                  <a:lnTo>
                    <a:pt x="287" y="77"/>
                  </a:lnTo>
                  <a:lnTo>
                    <a:pt x="287" y="82"/>
                  </a:lnTo>
                  <a:lnTo>
                    <a:pt x="289" y="86"/>
                  </a:lnTo>
                  <a:lnTo>
                    <a:pt x="287" y="87"/>
                  </a:lnTo>
                  <a:lnTo>
                    <a:pt x="282" y="85"/>
                  </a:lnTo>
                  <a:lnTo>
                    <a:pt x="284" y="83"/>
                  </a:lnTo>
                  <a:lnTo>
                    <a:pt x="287" y="83"/>
                  </a:lnTo>
                  <a:lnTo>
                    <a:pt x="287" y="78"/>
                  </a:lnTo>
                  <a:lnTo>
                    <a:pt x="284" y="80"/>
                  </a:lnTo>
                  <a:lnTo>
                    <a:pt x="283" y="76"/>
                  </a:lnTo>
                  <a:lnTo>
                    <a:pt x="286" y="74"/>
                  </a:lnTo>
                  <a:lnTo>
                    <a:pt x="287" y="71"/>
                  </a:lnTo>
                  <a:lnTo>
                    <a:pt x="285" y="67"/>
                  </a:lnTo>
                  <a:lnTo>
                    <a:pt x="285" y="63"/>
                  </a:lnTo>
                  <a:lnTo>
                    <a:pt x="283" y="65"/>
                  </a:lnTo>
                  <a:lnTo>
                    <a:pt x="281" y="68"/>
                  </a:lnTo>
                  <a:lnTo>
                    <a:pt x="277" y="71"/>
                  </a:lnTo>
                  <a:lnTo>
                    <a:pt x="278" y="75"/>
                  </a:lnTo>
                  <a:lnTo>
                    <a:pt x="278" y="78"/>
                  </a:lnTo>
                  <a:lnTo>
                    <a:pt x="278" y="80"/>
                  </a:lnTo>
                  <a:lnTo>
                    <a:pt x="280" y="84"/>
                  </a:lnTo>
                  <a:lnTo>
                    <a:pt x="278" y="85"/>
                  </a:lnTo>
                  <a:lnTo>
                    <a:pt x="275" y="81"/>
                  </a:lnTo>
                  <a:lnTo>
                    <a:pt x="273" y="77"/>
                  </a:lnTo>
                  <a:lnTo>
                    <a:pt x="271" y="74"/>
                  </a:lnTo>
                  <a:lnTo>
                    <a:pt x="270" y="73"/>
                  </a:lnTo>
                  <a:lnTo>
                    <a:pt x="267" y="75"/>
                  </a:lnTo>
                  <a:lnTo>
                    <a:pt x="265" y="78"/>
                  </a:lnTo>
                  <a:lnTo>
                    <a:pt x="269" y="81"/>
                  </a:lnTo>
                  <a:lnTo>
                    <a:pt x="271" y="85"/>
                  </a:lnTo>
                  <a:lnTo>
                    <a:pt x="271" y="90"/>
                  </a:lnTo>
                  <a:lnTo>
                    <a:pt x="271" y="94"/>
                  </a:lnTo>
                  <a:lnTo>
                    <a:pt x="271" y="98"/>
                  </a:lnTo>
                  <a:lnTo>
                    <a:pt x="273" y="95"/>
                  </a:lnTo>
                  <a:lnTo>
                    <a:pt x="276" y="96"/>
                  </a:lnTo>
                  <a:lnTo>
                    <a:pt x="277" y="98"/>
                  </a:lnTo>
                  <a:lnTo>
                    <a:pt x="274" y="102"/>
                  </a:lnTo>
                  <a:lnTo>
                    <a:pt x="272" y="101"/>
                  </a:lnTo>
                  <a:lnTo>
                    <a:pt x="271" y="104"/>
                  </a:lnTo>
                  <a:lnTo>
                    <a:pt x="274" y="106"/>
                  </a:lnTo>
                  <a:lnTo>
                    <a:pt x="273" y="109"/>
                  </a:lnTo>
                  <a:lnTo>
                    <a:pt x="276" y="112"/>
                  </a:lnTo>
                  <a:lnTo>
                    <a:pt x="274" y="114"/>
                  </a:lnTo>
                  <a:lnTo>
                    <a:pt x="276" y="117"/>
                  </a:lnTo>
                  <a:lnTo>
                    <a:pt x="274" y="120"/>
                  </a:lnTo>
                  <a:lnTo>
                    <a:pt x="278" y="118"/>
                  </a:lnTo>
                  <a:lnTo>
                    <a:pt x="277" y="121"/>
                  </a:lnTo>
                  <a:lnTo>
                    <a:pt x="283" y="120"/>
                  </a:lnTo>
                  <a:lnTo>
                    <a:pt x="281" y="124"/>
                  </a:lnTo>
                  <a:lnTo>
                    <a:pt x="277" y="121"/>
                  </a:lnTo>
                  <a:lnTo>
                    <a:pt x="276" y="125"/>
                  </a:lnTo>
                  <a:lnTo>
                    <a:pt x="282" y="125"/>
                  </a:lnTo>
                  <a:lnTo>
                    <a:pt x="280" y="129"/>
                  </a:lnTo>
                  <a:lnTo>
                    <a:pt x="276" y="124"/>
                  </a:lnTo>
                  <a:lnTo>
                    <a:pt x="278" y="130"/>
                  </a:lnTo>
                  <a:lnTo>
                    <a:pt x="283" y="135"/>
                  </a:lnTo>
                  <a:lnTo>
                    <a:pt x="278" y="135"/>
                  </a:lnTo>
                  <a:lnTo>
                    <a:pt x="276" y="125"/>
                  </a:lnTo>
                  <a:lnTo>
                    <a:pt x="277" y="119"/>
                  </a:lnTo>
                  <a:lnTo>
                    <a:pt x="274" y="119"/>
                  </a:lnTo>
                  <a:lnTo>
                    <a:pt x="271" y="115"/>
                  </a:lnTo>
                  <a:lnTo>
                    <a:pt x="274" y="114"/>
                  </a:lnTo>
                  <a:lnTo>
                    <a:pt x="274" y="110"/>
                  </a:lnTo>
                  <a:lnTo>
                    <a:pt x="272" y="102"/>
                  </a:lnTo>
                  <a:lnTo>
                    <a:pt x="271" y="97"/>
                  </a:lnTo>
                  <a:lnTo>
                    <a:pt x="271" y="94"/>
                  </a:lnTo>
                  <a:lnTo>
                    <a:pt x="268" y="98"/>
                  </a:lnTo>
                  <a:lnTo>
                    <a:pt x="263" y="100"/>
                  </a:lnTo>
                  <a:lnTo>
                    <a:pt x="260" y="103"/>
                  </a:lnTo>
                  <a:lnTo>
                    <a:pt x="261" y="107"/>
                  </a:lnTo>
                  <a:lnTo>
                    <a:pt x="259" y="109"/>
                  </a:lnTo>
                  <a:lnTo>
                    <a:pt x="256" y="108"/>
                  </a:lnTo>
                  <a:lnTo>
                    <a:pt x="259" y="105"/>
                  </a:lnTo>
                  <a:lnTo>
                    <a:pt x="257" y="103"/>
                  </a:lnTo>
                  <a:lnTo>
                    <a:pt x="254" y="105"/>
                  </a:lnTo>
                  <a:lnTo>
                    <a:pt x="254" y="109"/>
                  </a:lnTo>
                  <a:lnTo>
                    <a:pt x="259" y="114"/>
                  </a:lnTo>
                  <a:lnTo>
                    <a:pt x="260" y="117"/>
                  </a:lnTo>
                  <a:lnTo>
                    <a:pt x="256" y="122"/>
                  </a:lnTo>
                  <a:lnTo>
                    <a:pt x="256" y="134"/>
                  </a:lnTo>
                  <a:lnTo>
                    <a:pt x="256" y="139"/>
                  </a:lnTo>
                  <a:lnTo>
                    <a:pt x="257" y="141"/>
                  </a:lnTo>
                  <a:lnTo>
                    <a:pt x="263" y="141"/>
                  </a:lnTo>
                  <a:lnTo>
                    <a:pt x="266" y="142"/>
                  </a:lnTo>
                  <a:lnTo>
                    <a:pt x="269" y="137"/>
                  </a:lnTo>
                  <a:lnTo>
                    <a:pt x="271" y="137"/>
                  </a:lnTo>
                  <a:lnTo>
                    <a:pt x="270" y="140"/>
                  </a:lnTo>
                  <a:lnTo>
                    <a:pt x="274" y="143"/>
                  </a:lnTo>
                  <a:lnTo>
                    <a:pt x="278" y="144"/>
                  </a:lnTo>
                  <a:lnTo>
                    <a:pt x="277" y="141"/>
                  </a:lnTo>
                  <a:lnTo>
                    <a:pt x="287" y="141"/>
                  </a:lnTo>
                  <a:lnTo>
                    <a:pt x="283" y="142"/>
                  </a:lnTo>
                  <a:lnTo>
                    <a:pt x="283" y="145"/>
                  </a:lnTo>
                  <a:lnTo>
                    <a:pt x="287" y="146"/>
                  </a:lnTo>
                  <a:lnTo>
                    <a:pt x="292" y="147"/>
                  </a:lnTo>
                  <a:lnTo>
                    <a:pt x="294" y="143"/>
                  </a:lnTo>
                  <a:lnTo>
                    <a:pt x="294" y="140"/>
                  </a:lnTo>
                  <a:lnTo>
                    <a:pt x="291" y="141"/>
                  </a:lnTo>
                  <a:lnTo>
                    <a:pt x="288" y="139"/>
                  </a:lnTo>
                  <a:lnTo>
                    <a:pt x="287" y="138"/>
                  </a:lnTo>
                  <a:lnTo>
                    <a:pt x="285" y="142"/>
                  </a:lnTo>
                  <a:lnTo>
                    <a:pt x="285" y="141"/>
                  </a:lnTo>
                  <a:lnTo>
                    <a:pt x="276" y="141"/>
                  </a:lnTo>
                  <a:lnTo>
                    <a:pt x="274" y="137"/>
                  </a:lnTo>
                  <a:lnTo>
                    <a:pt x="272" y="138"/>
                  </a:lnTo>
                  <a:lnTo>
                    <a:pt x="269" y="137"/>
                  </a:lnTo>
                  <a:lnTo>
                    <a:pt x="268" y="133"/>
                  </a:lnTo>
                  <a:lnTo>
                    <a:pt x="267" y="130"/>
                  </a:lnTo>
                  <a:lnTo>
                    <a:pt x="269" y="128"/>
                  </a:lnTo>
                  <a:lnTo>
                    <a:pt x="269" y="125"/>
                  </a:lnTo>
                  <a:lnTo>
                    <a:pt x="265" y="127"/>
                  </a:lnTo>
                  <a:lnTo>
                    <a:pt x="262" y="129"/>
                  </a:lnTo>
                  <a:lnTo>
                    <a:pt x="260" y="133"/>
                  </a:lnTo>
                  <a:lnTo>
                    <a:pt x="256" y="133"/>
                  </a:lnTo>
                  <a:lnTo>
                    <a:pt x="256" y="124"/>
                  </a:lnTo>
                  <a:lnTo>
                    <a:pt x="254" y="126"/>
                  </a:lnTo>
                  <a:lnTo>
                    <a:pt x="252" y="122"/>
                  </a:lnTo>
                  <a:lnTo>
                    <a:pt x="249" y="118"/>
                  </a:lnTo>
                  <a:lnTo>
                    <a:pt x="245" y="119"/>
                  </a:lnTo>
                  <a:lnTo>
                    <a:pt x="244" y="123"/>
                  </a:lnTo>
                  <a:lnTo>
                    <a:pt x="246" y="128"/>
                  </a:lnTo>
                  <a:lnTo>
                    <a:pt x="246" y="132"/>
                  </a:lnTo>
                  <a:lnTo>
                    <a:pt x="249" y="136"/>
                  </a:lnTo>
                  <a:lnTo>
                    <a:pt x="251" y="138"/>
                  </a:lnTo>
                  <a:lnTo>
                    <a:pt x="247" y="138"/>
                  </a:lnTo>
                  <a:lnTo>
                    <a:pt x="245" y="136"/>
                  </a:lnTo>
                  <a:lnTo>
                    <a:pt x="244" y="138"/>
                  </a:lnTo>
                  <a:lnTo>
                    <a:pt x="248" y="144"/>
                  </a:lnTo>
                  <a:lnTo>
                    <a:pt x="252" y="147"/>
                  </a:lnTo>
                  <a:lnTo>
                    <a:pt x="255" y="146"/>
                  </a:lnTo>
                  <a:lnTo>
                    <a:pt x="259" y="147"/>
                  </a:lnTo>
                  <a:lnTo>
                    <a:pt x="264" y="147"/>
                  </a:lnTo>
                  <a:lnTo>
                    <a:pt x="268" y="147"/>
                  </a:lnTo>
                  <a:lnTo>
                    <a:pt x="272" y="149"/>
                  </a:lnTo>
                  <a:lnTo>
                    <a:pt x="271" y="150"/>
                  </a:lnTo>
                  <a:lnTo>
                    <a:pt x="267" y="148"/>
                  </a:lnTo>
                  <a:lnTo>
                    <a:pt x="267" y="156"/>
                  </a:lnTo>
                  <a:lnTo>
                    <a:pt x="270" y="156"/>
                  </a:lnTo>
                  <a:lnTo>
                    <a:pt x="271" y="155"/>
                  </a:lnTo>
                  <a:lnTo>
                    <a:pt x="272" y="153"/>
                  </a:lnTo>
                  <a:lnTo>
                    <a:pt x="276" y="153"/>
                  </a:lnTo>
                  <a:lnTo>
                    <a:pt x="281" y="152"/>
                  </a:lnTo>
                  <a:lnTo>
                    <a:pt x="280" y="155"/>
                  </a:lnTo>
                  <a:lnTo>
                    <a:pt x="282" y="157"/>
                  </a:lnTo>
                  <a:lnTo>
                    <a:pt x="284" y="159"/>
                  </a:lnTo>
                  <a:lnTo>
                    <a:pt x="287" y="157"/>
                  </a:lnTo>
                  <a:lnTo>
                    <a:pt x="286" y="154"/>
                  </a:lnTo>
                  <a:lnTo>
                    <a:pt x="287" y="150"/>
                  </a:lnTo>
                  <a:lnTo>
                    <a:pt x="288" y="154"/>
                  </a:lnTo>
                  <a:lnTo>
                    <a:pt x="289" y="158"/>
                  </a:lnTo>
                  <a:lnTo>
                    <a:pt x="285" y="166"/>
                  </a:lnTo>
                  <a:lnTo>
                    <a:pt x="282" y="174"/>
                  </a:lnTo>
                  <a:lnTo>
                    <a:pt x="278" y="181"/>
                  </a:lnTo>
                  <a:lnTo>
                    <a:pt x="274" y="189"/>
                  </a:lnTo>
                  <a:lnTo>
                    <a:pt x="270" y="187"/>
                  </a:lnTo>
                  <a:lnTo>
                    <a:pt x="267" y="189"/>
                  </a:lnTo>
                  <a:lnTo>
                    <a:pt x="265" y="191"/>
                  </a:lnTo>
                  <a:lnTo>
                    <a:pt x="262" y="193"/>
                  </a:lnTo>
                  <a:lnTo>
                    <a:pt x="257" y="194"/>
                  </a:lnTo>
                  <a:lnTo>
                    <a:pt x="253" y="194"/>
                  </a:lnTo>
                  <a:lnTo>
                    <a:pt x="255" y="189"/>
                  </a:lnTo>
                  <a:lnTo>
                    <a:pt x="254" y="185"/>
                  </a:lnTo>
                  <a:lnTo>
                    <a:pt x="256" y="183"/>
                  </a:lnTo>
                  <a:lnTo>
                    <a:pt x="256" y="180"/>
                  </a:lnTo>
                  <a:lnTo>
                    <a:pt x="252" y="178"/>
                  </a:lnTo>
                  <a:lnTo>
                    <a:pt x="253" y="174"/>
                  </a:lnTo>
                  <a:lnTo>
                    <a:pt x="254" y="169"/>
                  </a:lnTo>
                  <a:lnTo>
                    <a:pt x="258" y="165"/>
                  </a:lnTo>
                  <a:lnTo>
                    <a:pt x="263" y="165"/>
                  </a:lnTo>
                  <a:lnTo>
                    <a:pt x="263" y="162"/>
                  </a:lnTo>
                  <a:lnTo>
                    <a:pt x="262" y="158"/>
                  </a:lnTo>
                  <a:lnTo>
                    <a:pt x="265" y="156"/>
                  </a:lnTo>
                  <a:lnTo>
                    <a:pt x="267" y="156"/>
                  </a:lnTo>
                  <a:lnTo>
                    <a:pt x="267" y="149"/>
                  </a:lnTo>
                  <a:lnTo>
                    <a:pt x="263" y="149"/>
                  </a:lnTo>
                  <a:lnTo>
                    <a:pt x="259" y="151"/>
                  </a:lnTo>
                  <a:lnTo>
                    <a:pt x="256" y="149"/>
                  </a:lnTo>
                  <a:lnTo>
                    <a:pt x="251" y="149"/>
                  </a:lnTo>
                  <a:lnTo>
                    <a:pt x="246" y="147"/>
                  </a:lnTo>
                  <a:lnTo>
                    <a:pt x="244" y="144"/>
                  </a:lnTo>
                  <a:lnTo>
                    <a:pt x="242" y="140"/>
                  </a:lnTo>
                  <a:lnTo>
                    <a:pt x="239" y="137"/>
                  </a:lnTo>
                  <a:lnTo>
                    <a:pt x="242" y="137"/>
                  </a:lnTo>
                  <a:lnTo>
                    <a:pt x="244" y="138"/>
                  </a:lnTo>
                  <a:lnTo>
                    <a:pt x="245" y="135"/>
                  </a:lnTo>
                  <a:lnTo>
                    <a:pt x="245" y="131"/>
                  </a:lnTo>
                  <a:lnTo>
                    <a:pt x="242" y="131"/>
                  </a:lnTo>
                  <a:lnTo>
                    <a:pt x="240" y="126"/>
                  </a:lnTo>
                  <a:lnTo>
                    <a:pt x="241" y="122"/>
                  </a:lnTo>
                  <a:lnTo>
                    <a:pt x="244" y="118"/>
                  </a:lnTo>
                  <a:lnTo>
                    <a:pt x="243" y="114"/>
                  </a:lnTo>
                  <a:lnTo>
                    <a:pt x="241" y="113"/>
                  </a:lnTo>
                  <a:lnTo>
                    <a:pt x="239" y="116"/>
                  </a:lnTo>
                  <a:lnTo>
                    <a:pt x="239" y="118"/>
                  </a:lnTo>
                  <a:lnTo>
                    <a:pt x="236" y="114"/>
                  </a:lnTo>
                  <a:lnTo>
                    <a:pt x="232" y="111"/>
                  </a:lnTo>
                  <a:lnTo>
                    <a:pt x="229" y="111"/>
                  </a:lnTo>
                  <a:lnTo>
                    <a:pt x="226" y="115"/>
                  </a:lnTo>
                  <a:lnTo>
                    <a:pt x="223" y="118"/>
                  </a:lnTo>
                  <a:lnTo>
                    <a:pt x="223" y="121"/>
                  </a:lnTo>
                  <a:lnTo>
                    <a:pt x="224" y="124"/>
                  </a:lnTo>
                  <a:lnTo>
                    <a:pt x="224" y="127"/>
                  </a:lnTo>
                  <a:lnTo>
                    <a:pt x="221" y="127"/>
                  </a:lnTo>
                  <a:lnTo>
                    <a:pt x="219" y="123"/>
                  </a:lnTo>
                  <a:lnTo>
                    <a:pt x="215" y="118"/>
                  </a:lnTo>
                  <a:lnTo>
                    <a:pt x="212" y="115"/>
                  </a:lnTo>
                  <a:lnTo>
                    <a:pt x="209" y="111"/>
                  </a:lnTo>
                  <a:lnTo>
                    <a:pt x="206" y="109"/>
                  </a:lnTo>
                  <a:lnTo>
                    <a:pt x="202" y="109"/>
                  </a:lnTo>
                  <a:lnTo>
                    <a:pt x="197" y="109"/>
                  </a:lnTo>
                  <a:lnTo>
                    <a:pt x="195" y="111"/>
                  </a:lnTo>
                  <a:lnTo>
                    <a:pt x="192" y="108"/>
                  </a:lnTo>
                  <a:lnTo>
                    <a:pt x="190" y="106"/>
                  </a:lnTo>
                  <a:lnTo>
                    <a:pt x="186" y="102"/>
                  </a:lnTo>
                  <a:lnTo>
                    <a:pt x="188" y="108"/>
                  </a:lnTo>
                  <a:lnTo>
                    <a:pt x="193" y="109"/>
                  </a:lnTo>
                  <a:lnTo>
                    <a:pt x="196" y="114"/>
                  </a:lnTo>
                  <a:lnTo>
                    <a:pt x="195" y="118"/>
                  </a:lnTo>
                  <a:lnTo>
                    <a:pt x="192" y="120"/>
                  </a:lnTo>
                  <a:lnTo>
                    <a:pt x="187" y="121"/>
                  </a:lnTo>
                  <a:lnTo>
                    <a:pt x="184" y="122"/>
                  </a:lnTo>
                  <a:lnTo>
                    <a:pt x="181" y="126"/>
                  </a:lnTo>
                  <a:lnTo>
                    <a:pt x="179" y="128"/>
                  </a:lnTo>
                  <a:lnTo>
                    <a:pt x="178" y="124"/>
                  </a:lnTo>
                  <a:lnTo>
                    <a:pt x="176" y="118"/>
                  </a:lnTo>
                  <a:lnTo>
                    <a:pt x="173" y="115"/>
                  </a:lnTo>
                  <a:lnTo>
                    <a:pt x="173" y="111"/>
                  </a:lnTo>
                  <a:lnTo>
                    <a:pt x="170" y="111"/>
                  </a:lnTo>
                  <a:lnTo>
                    <a:pt x="171" y="117"/>
                  </a:lnTo>
                  <a:lnTo>
                    <a:pt x="174" y="122"/>
                  </a:lnTo>
                  <a:lnTo>
                    <a:pt x="174" y="126"/>
                  </a:lnTo>
                  <a:lnTo>
                    <a:pt x="178" y="128"/>
                  </a:lnTo>
                  <a:lnTo>
                    <a:pt x="179" y="130"/>
                  </a:lnTo>
                  <a:lnTo>
                    <a:pt x="183" y="129"/>
                  </a:lnTo>
                  <a:lnTo>
                    <a:pt x="186" y="129"/>
                  </a:lnTo>
                  <a:lnTo>
                    <a:pt x="190" y="127"/>
                  </a:lnTo>
                  <a:lnTo>
                    <a:pt x="189" y="132"/>
                  </a:lnTo>
                  <a:lnTo>
                    <a:pt x="186" y="139"/>
                  </a:lnTo>
                  <a:lnTo>
                    <a:pt x="183" y="143"/>
                  </a:lnTo>
                  <a:lnTo>
                    <a:pt x="180" y="146"/>
                  </a:lnTo>
                  <a:lnTo>
                    <a:pt x="178" y="150"/>
                  </a:lnTo>
                  <a:lnTo>
                    <a:pt x="177" y="157"/>
                  </a:lnTo>
                  <a:lnTo>
                    <a:pt x="177" y="163"/>
                  </a:lnTo>
                  <a:lnTo>
                    <a:pt x="177" y="167"/>
                  </a:lnTo>
                  <a:lnTo>
                    <a:pt x="178" y="172"/>
                  </a:lnTo>
                  <a:lnTo>
                    <a:pt x="178" y="174"/>
                  </a:lnTo>
                  <a:lnTo>
                    <a:pt x="181" y="173"/>
                  </a:lnTo>
                  <a:lnTo>
                    <a:pt x="182" y="169"/>
                  </a:lnTo>
                  <a:lnTo>
                    <a:pt x="185" y="165"/>
                  </a:lnTo>
                  <a:lnTo>
                    <a:pt x="188" y="163"/>
                  </a:lnTo>
                  <a:lnTo>
                    <a:pt x="189" y="167"/>
                  </a:lnTo>
                  <a:lnTo>
                    <a:pt x="189" y="172"/>
                  </a:lnTo>
                  <a:lnTo>
                    <a:pt x="187" y="174"/>
                  </a:lnTo>
                  <a:lnTo>
                    <a:pt x="187" y="176"/>
                  </a:lnTo>
                  <a:lnTo>
                    <a:pt x="186" y="182"/>
                  </a:lnTo>
                  <a:lnTo>
                    <a:pt x="185" y="185"/>
                  </a:lnTo>
                  <a:lnTo>
                    <a:pt x="183" y="185"/>
                  </a:lnTo>
                  <a:lnTo>
                    <a:pt x="180" y="183"/>
                  </a:lnTo>
                  <a:lnTo>
                    <a:pt x="182" y="178"/>
                  </a:lnTo>
                  <a:lnTo>
                    <a:pt x="182" y="176"/>
                  </a:lnTo>
                  <a:lnTo>
                    <a:pt x="181" y="174"/>
                  </a:lnTo>
                  <a:lnTo>
                    <a:pt x="177" y="174"/>
                  </a:lnTo>
                  <a:lnTo>
                    <a:pt x="176" y="178"/>
                  </a:lnTo>
                  <a:lnTo>
                    <a:pt x="172" y="180"/>
                  </a:lnTo>
                  <a:lnTo>
                    <a:pt x="169" y="183"/>
                  </a:lnTo>
                  <a:lnTo>
                    <a:pt x="169" y="187"/>
                  </a:lnTo>
                  <a:lnTo>
                    <a:pt x="169" y="192"/>
                  </a:lnTo>
                  <a:lnTo>
                    <a:pt x="167" y="198"/>
                  </a:lnTo>
                  <a:lnTo>
                    <a:pt x="161" y="204"/>
                  </a:lnTo>
                  <a:lnTo>
                    <a:pt x="158" y="204"/>
                  </a:lnTo>
                  <a:lnTo>
                    <a:pt x="156" y="200"/>
                  </a:lnTo>
                  <a:lnTo>
                    <a:pt x="152" y="198"/>
                  </a:lnTo>
                  <a:lnTo>
                    <a:pt x="150" y="196"/>
                  </a:lnTo>
                  <a:lnTo>
                    <a:pt x="147" y="189"/>
                  </a:lnTo>
                  <a:lnTo>
                    <a:pt x="143" y="185"/>
                  </a:lnTo>
                  <a:lnTo>
                    <a:pt x="141" y="181"/>
                  </a:lnTo>
                  <a:lnTo>
                    <a:pt x="140" y="178"/>
                  </a:lnTo>
                  <a:lnTo>
                    <a:pt x="139" y="172"/>
                  </a:lnTo>
                  <a:lnTo>
                    <a:pt x="136" y="169"/>
                  </a:lnTo>
                  <a:lnTo>
                    <a:pt x="135" y="166"/>
                  </a:lnTo>
                  <a:lnTo>
                    <a:pt x="137" y="162"/>
                  </a:lnTo>
                  <a:lnTo>
                    <a:pt x="137" y="158"/>
                  </a:lnTo>
                  <a:lnTo>
                    <a:pt x="134" y="156"/>
                  </a:lnTo>
                  <a:lnTo>
                    <a:pt x="130" y="155"/>
                  </a:lnTo>
                  <a:lnTo>
                    <a:pt x="126" y="154"/>
                  </a:lnTo>
                  <a:lnTo>
                    <a:pt x="124" y="155"/>
                  </a:lnTo>
                  <a:lnTo>
                    <a:pt x="121" y="156"/>
                  </a:lnTo>
                  <a:lnTo>
                    <a:pt x="118" y="154"/>
                  </a:lnTo>
                  <a:lnTo>
                    <a:pt x="116" y="151"/>
                  </a:lnTo>
                  <a:lnTo>
                    <a:pt x="112" y="150"/>
                  </a:lnTo>
                  <a:lnTo>
                    <a:pt x="108" y="149"/>
                  </a:lnTo>
                  <a:lnTo>
                    <a:pt x="105" y="146"/>
                  </a:lnTo>
                  <a:lnTo>
                    <a:pt x="104" y="140"/>
                  </a:lnTo>
                  <a:lnTo>
                    <a:pt x="104" y="136"/>
                  </a:lnTo>
                  <a:lnTo>
                    <a:pt x="107" y="133"/>
                  </a:lnTo>
                  <a:lnTo>
                    <a:pt x="106" y="130"/>
                  </a:lnTo>
                  <a:lnTo>
                    <a:pt x="105" y="125"/>
                  </a:lnTo>
                  <a:lnTo>
                    <a:pt x="106" y="120"/>
                  </a:lnTo>
                  <a:lnTo>
                    <a:pt x="105" y="116"/>
                  </a:lnTo>
                  <a:lnTo>
                    <a:pt x="108" y="112"/>
                  </a:lnTo>
                  <a:lnTo>
                    <a:pt x="111" y="110"/>
                  </a:lnTo>
                  <a:lnTo>
                    <a:pt x="114" y="109"/>
                  </a:lnTo>
                  <a:lnTo>
                    <a:pt x="113" y="106"/>
                  </a:lnTo>
                  <a:lnTo>
                    <a:pt x="115" y="102"/>
                  </a:lnTo>
                  <a:lnTo>
                    <a:pt x="118" y="100"/>
                  </a:lnTo>
                  <a:lnTo>
                    <a:pt x="121" y="102"/>
                  </a:lnTo>
                  <a:lnTo>
                    <a:pt x="126" y="103"/>
                  </a:lnTo>
                  <a:lnTo>
                    <a:pt x="131" y="102"/>
                  </a:lnTo>
                  <a:lnTo>
                    <a:pt x="135" y="102"/>
                  </a:lnTo>
                  <a:lnTo>
                    <a:pt x="137" y="103"/>
                  </a:lnTo>
                  <a:lnTo>
                    <a:pt x="138" y="107"/>
                  </a:lnTo>
                  <a:lnTo>
                    <a:pt x="142" y="107"/>
                  </a:lnTo>
                  <a:lnTo>
                    <a:pt x="146" y="109"/>
                  </a:lnTo>
                  <a:lnTo>
                    <a:pt x="148" y="108"/>
                  </a:lnTo>
                  <a:lnTo>
                    <a:pt x="150" y="106"/>
                  </a:lnTo>
                  <a:lnTo>
                    <a:pt x="151" y="104"/>
                  </a:lnTo>
                  <a:lnTo>
                    <a:pt x="154" y="105"/>
                  </a:lnTo>
                  <a:lnTo>
                    <a:pt x="159" y="107"/>
                  </a:lnTo>
                  <a:lnTo>
                    <a:pt x="164" y="107"/>
                  </a:lnTo>
                  <a:lnTo>
                    <a:pt x="167" y="108"/>
                  </a:lnTo>
                  <a:lnTo>
                    <a:pt x="170" y="107"/>
                  </a:lnTo>
                  <a:lnTo>
                    <a:pt x="173" y="105"/>
                  </a:lnTo>
                  <a:lnTo>
                    <a:pt x="175" y="101"/>
                  </a:lnTo>
                  <a:lnTo>
                    <a:pt x="176" y="98"/>
                  </a:lnTo>
                  <a:lnTo>
                    <a:pt x="175" y="98"/>
                  </a:lnTo>
                  <a:lnTo>
                    <a:pt x="172" y="95"/>
                  </a:lnTo>
                  <a:lnTo>
                    <a:pt x="170" y="96"/>
                  </a:lnTo>
                  <a:lnTo>
                    <a:pt x="166" y="96"/>
                  </a:lnTo>
                  <a:lnTo>
                    <a:pt x="163" y="95"/>
                  </a:lnTo>
                  <a:lnTo>
                    <a:pt x="163" y="91"/>
                  </a:lnTo>
                  <a:lnTo>
                    <a:pt x="161" y="90"/>
                  </a:lnTo>
                  <a:lnTo>
                    <a:pt x="160" y="91"/>
                  </a:lnTo>
                  <a:lnTo>
                    <a:pt x="161" y="95"/>
                  </a:lnTo>
                  <a:lnTo>
                    <a:pt x="159" y="97"/>
                  </a:lnTo>
                  <a:lnTo>
                    <a:pt x="156" y="97"/>
                  </a:lnTo>
                  <a:lnTo>
                    <a:pt x="154" y="94"/>
                  </a:lnTo>
                  <a:lnTo>
                    <a:pt x="153" y="91"/>
                  </a:lnTo>
                  <a:lnTo>
                    <a:pt x="153" y="87"/>
                  </a:lnTo>
                  <a:lnTo>
                    <a:pt x="151" y="86"/>
                  </a:lnTo>
                  <a:lnTo>
                    <a:pt x="150" y="88"/>
                  </a:lnTo>
                  <a:lnTo>
                    <a:pt x="150" y="91"/>
                  </a:lnTo>
                  <a:lnTo>
                    <a:pt x="152" y="94"/>
                  </a:lnTo>
                  <a:lnTo>
                    <a:pt x="154" y="96"/>
                  </a:lnTo>
                  <a:lnTo>
                    <a:pt x="152" y="99"/>
                  </a:lnTo>
                  <a:lnTo>
                    <a:pt x="150" y="101"/>
                  </a:lnTo>
                  <a:lnTo>
                    <a:pt x="146" y="100"/>
                  </a:lnTo>
                  <a:lnTo>
                    <a:pt x="146" y="103"/>
                  </a:lnTo>
                  <a:lnTo>
                    <a:pt x="144" y="105"/>
                  </a:lnTo>
                  <a:lnTo>
                    <a:pt x="141" y="101"/>
                  </a:lnTo>
                  <a:lnTo>
                    <a:pt x="142" y="99"/>
                  </a:lnTo>
                  <a:lnTo>
                    <a:pt x="146" y="100"/>
                  </a:lnTo>
                  <a:lnTo>
                    <a:pt x="147" y="100"/>
                  </a:lnTo>
                  <a:lnTo>
                    <a:pt x="150" y="98"/>
                  </a:lnTo>
                  <a:lnTo>
                    <a:pt x="150" y="95"/>
                  </a:lnTo>
                  <a:lnTo>
                    <a:pt x="147" y="92"/>
                  </a:lnTo>
                  <a:lnTo>
                    <a:pt x="144" y="90"/>
                  </a:lnTo>
                  <a:lnTo>
                    <a:pt x="141" y="87"/>
                  </a:lnTo>
                  <a:lnTo>
                    <a:pt x="138" y="85"/>
                  </a:lnTo>
                  <a:lnTo>
                    <a:pt x="138" y="88"/>
                  </a:lnTo>
                  <a:lnTo>
                    <a:pt x="140" y="91"/>
                  </a:lnTo>
                  <a:lnTo>
                    <a:pt x="140" y="95"/>
                  </a:lnTo>
                  <a:lnTo>
                    <a:pt x="140" y="98"/>
                  </a:lnTo>
                  <a:lnTo>
                    <a:pt x="136" y="96"/>
                  </a:lnTo>
                  <a:lnTo>
                    <a:pt x="136" y="93"/>
                  </a:lnTo>
                  <a:lnTo>
                    <a:pt x="137" y="91"/>
                  </a:lnTo>
                  <a:lnTo>
                    <a:pt x="137" y="89"/>
                  </a:lnTo>
                  <a:lnTo>
                    <a:pt x="139" y="88"/>
                  </a:lnTo>
                  <a:lnTo>
                    <a:pt x="139" y="85"/>
                  </a:lnTo>
                  <a:lnTo>
                    <a:pt x="136" y="85"/>
                  </a:lnTo>
                  <a:lnTo>
                    <a:pt x="134" y="88"/>
                  </a:lnTo>
                  <a:lnTo>
                    <a:pt x="131" y="87"/>
                  </a:lnTo>
                  <a:lnTo>
                    <a:pt x="126" y="89"/>
                  </a:lnTo>
                  <a:lnTo>
                    <a:pt x="125" y="94"/>
                  </a:lnTo>
                  <a:lnTo>
                    <a:pt x="122" y="96"/>
                  </a:lnTo>
                  <a:lnTo>
                    <a:pt x="118" y="98"/>
                  </a:lnTo>
                  <a:lnTo>
                    <a:pt x="114" y="99"/>
                  </a:lnTo>
                  <a:lnTo>
                    <a:pt x="111" y="98"/>
                  </a:lnTo>
                  <a:lnTo>
                    <a:pt x="109" y="96"/>
                  </a:lnTo>
                  <a:lnTo>
                    <a:pt x="110" y="94"/>
                  </a:lnTo>
                  <a:lnTo>
                    <a:pt x="109" y="91"/>
                  </a:lnTo>
                  <a:lnTo>
                    <a:pt x="111" y="89"/>
                  </a:lnTo>
                  <a:lnTo>
                    <a:pt x="111" y="86"/>
                  </a:lnTo>
                  <a:lnTo>
                    <a:pt x="111" y="83"/>
                  </a:lnTo>
                  <a:lnTo>
                    <a:pt x="115" y="79"/>
                  </a:lnTo>
                  <a:lnTo>
                    <a:pt x="120" y="80"/>
                  </a:lnTo>
                  <a:lnTo>
                    <a:pt x="125" y="82"/>
                  </a:lnTo>
                  <a:lnTo>
                    <a:pt x="127" y="80"/>
                  </a:lnTo>
                  <a:lnTo>
                    <a:pt x="127" y="76"/>
                  </a:lnTo>
                  <a:lnTo>
                    <a:pt x="125" y="74"/>
                  </a:lnTo>
                  <a:lnTo>
                    <a:pt x="121" y="72"/>
                  </a:lnTo>
                  <a:lnTo>
                    <a:pt x="123" y="70"/>
                  </a:lnTo>
                  <a:lnTo>
                    <a:pt x="127" y="68"/>
                  </a:lnTo>
                  <a:lnTo>
                    <a:pt x="127" y="67"/>
                  </a:lnTo>
                  <a:lnTo>
                    <a:pt x="126" y="67"/>
                  </a:lnTo>
                  <a:lnTo>
                    <a:pt x="123" y="67"/>
                  </a:lnTo>
                  <a:lnTo>
                    <a:pt x="120" y="68"/>
                  </a:lnTo>
                  <a:lnTo>
                    <a:pt x="118" y="69"/>
                  </a:lnTo>
                  <a:lnTo>
                    <a:pt x="119" y="67"/>
                  </a:lnTo>
                  <a:lnTo>
                    <a:pt x="120" y="63"/>
                  </a:lnTo>
                  <a:lnTo>
                    <a:pt x="121" y="61"/>
                  </a:lnTo>
                  <a:lnTo>
                    <a:pt x="122" y="59"/>
                  </a:lnTo>
                  <a:lnTo>
                    <a:pt x="120" y="57"/>
                  </a:lnTo>
                  <a:lnTo>
                    <a:pt x="118" y="58"/>
                  </a:lnTo>
                  <a:lnTo>
                    <a:pt x="118" y="61"/>
                  </a:lnTo>
                  <a:lnTo>
                    <a:pt x="118" y="64"/>
                  </a:lnTo>
                  <a:lnTo>
                    <a:pt x="116" y="67"/>
                  </a:lnTo>
                  <a:lnTo>
                    <a:pt x="113" y="67"/>
                  </a:lnTo>
                  <a:lnTo>
                    <a:pt x="112" y="64"/>
                  </a:lnTo>
                  <a:lnTo>
                    <a:pt x="110" y="60"/>
                  </a:lnTo>
                  <a:lnTo>
                    <a:pt x="114" y="59"/>
                  </a:lnTo>
                  <a:lnTo>
                    <a:pt x="115" y="58"/>
                  </a:lnTo>
                  <a:lnTo>
                    <a:pt x="117" y="57"/>
                  </a:lnTo>
                  <a:lnTo>
                    <a:pt x="117" y="55"/>
                  </a:lnTo>
                  <a:lnTo>
                    <a:pt x="116" y="53"/>
                  </a:lnTo>
                  <a:lnTo>
                    <a:pt x="119" y="51"/>
                  </a:lnTo>
                  <a:lnTo>
                    <a:pt x="122" y="50"/>
                  </a:lnTo>
                  <a:lnTo>
                    <a:pt x="124" y="51"/>
                  </a:lnTo>
                  <a:lnTo>
                    <a:pt x="125" y="55"/>
                  </a:lnTo>
                  <a:lnTo>
                    <a:pt x="126" y="58"/>
                  </a:lnTo>
                  <a:lnTo>
                    <a:pt x="128" y="61"/>
                  </a:lnTo>
                  <a:lnTo>
                    <a:pt x="129" y="64"/>
                  </a:lnTo>
                  <a:lnTo>
                    <a:pt x="127" y="66"/>
                  </a:lnTo>
                  <a:lnTo>
                    <a:pt x="127" y="68"/>
                  </a:lnTo>
                  <a:lnTo>
                    <a:pt x="130" y="67"/>
                  </a:lnTo>
                  <a:lnTo>
                    <a:pt x="133" y="66"/>
                  </a:lnTo>
                  <a:lnTo>
                    <a:pt x="134" y="61"/>
                  </a:lnTo>
                  <a:lnTo>
                    <a:pt x="138" y="61"/>
                  </a:lnTo>
                  <a:lnTo>
                    <a:pt x="139" y="60"/>
                  </a:lnTo>
                  <a:lnTo>
                    <a:pt x="139" y="57"/>
                  </a:lnTo>
                  <a:lnTo>
                    <a:pt x="137" y="54"/>
                  </a:lnTo>
                  <a:lnTo>
                    <a:pt x="140" y="54"/>
                  </a:lnTo>
                  <a:lnTo>
                    <a:pt x="143" y="57"/>
                  </a:lnTo>
                  <a:lnTo>
                    <a:pt x="146" y="59"/>
                  </a:lnTo>
                  <a:lnTo>
                    <a:pt x="149" y="59"/>
                  </a:lnTo>
                  <a:lnTo>
                    <a:pt x="153" y="58"/>
                  </a:lnTo>
                  <a:lnTo>
                    <a:pt x="155" y="54"/>
                  </a:lnTo>
                  <a:lnTo>
                    <a:pt x="157" y="51"/>
                  </a:lnTo>
                  <a:lnTo>
                    <a:pt x="163" y="52"/>
                  </a:lnTo>
                  <a:lnTo>
                    <a:pt x="158" y="49"/>
                  </a:lnTo>
                  <a:lnTo>
                    <a:pt x="154" y="50"/>
                  </a:lnTo>
                  <a:lnTo>
                    <a:pt x="153" y="45"/>
                  </a:lnTo>
                  <a:lnTo>
                    <a:pt x="153" y="43"/>
                  </a:lnTo>
                  <a:lnTo>
                    <a:pt x="157" y="41"/>
                  </a:lnTo>
                  <a:lnTo>
                    <a:pt x="158" y="39"/>
                  </a:lnTo>
                  <a:lnTo>
                    <a:pt x="155" y="40"/>
                  </a:lnTo>
                  <a:lnTo>
                    <a:pt x="152" y="42"/>
                  </a:lnTo>
                  <a:lnTo>
                    <a:pt x="148" y="43"/>
                  </a:lnTo>
                  <a:lnTo>
                    <a:pt x="150" y="47"/>
                  </a:lnTo>
                  <a:lnTo>
                    <a:pt x="150" y="50"/>
                  </a:lnTo>
                  <a:lnTo>
                    <a:pt x="150" y="53"/>
                  </a:lnTo>
                  <a:lnTo>
                    <a:pt x="147" y="55"/>
                  </a:lnTo>
                  <a:lnTo>
                    <a:pt x="144" y="56"/>
                  </a:lnTo>
                  <a:lnTo>
                    <a:pt x="142" y="54"/>
                  </a:lnTo>
                  <a:lnTo>
                    <a:pt x="142" y="51"/>
                  </a:lnTo>
                  <a:lnTo>
                    <a:pt x="143" y="49"/>
                  </a:lnTo>
                  <a:lnTo>
                    <a:pt x="139" y="50"/>
                  </a:lnTo>
                  <a:lnTo>
                    <a:pt x="136" y="49"/>
                  </a:lnTo>
                  <a:lnTo>
                    <a:pt x="134" y="46"/>
                  </a:lnTo>
                  <a:lnTo>
                    <a:pt x="135" y="43"/>
                  </a:lnTo>
                  <a:lnTo>
                    <a:pt x="135" y="42"/>
                  </a:lnTo>
                  <a:lnTo>
                    <a:pt x="135" y="42"/>
                  </a:lnTo>
                  <a:lnTo>
                    <a:pt x="136" y="41"/>
                  </a:lnTo>
                  <a:lnTo>
                    <a:pt x="98" y="41"/>
                  </a:lnTo>
                  <a:lnTo>
                    <a:pt x="96" y="44"/>
                  </a:lnTo>
                  <a:lnTo>
                    <a:pt x="92" y="46"/>
                  </a:lnTo>
                  <a:lnTo>
                    <a:pt x="89" y="44"/>
                  </a:lnTo>
                  <a:lnTo>
                    <a:pt x="88" y="42"/>
                  </a:lnTo>
                  <a:lnTo>
                    <a:pt x="88" y="40"/>
                  </a:lnTo>
                  <a:lnTo>
                    <a:pt x="88" y="39"/>
                  </a:lnTo>
                  <a:lnTo>
                    <a:pt x="80" y="39"/>
                  </a:lnTo>
                  <a:lnTo>
                    <a:pt x="78" y="40"/>
                  </a:lnTo>
                  <a:lnTo>
                    <a:pt x="75" y="44"/>
                  </a:lnTo>
                  <a:lnTo>
                    <a:pt x="74" y="48"/>
                  </a:lnTo>
                  <a:lnTo>
                    <a:pt x="73" y="51"/>
                  </a:lnTo>
                  <a:lnTo>
                    <a:pt x="69" y="50"/>
                  </a:lnTo>
                  <a:lnTo>
                    <a:pt x="67" y="48"/>
                  </a:lnTo>
                  <a:lnTo>
                    <a:pt x="66" y="43"/>
                  </a:lnTo>
                  <a:lnTo>
                    <a:pt x="65" y="37"/>
                  </a:lnTo>
                  <a:lnTo>
                    <a:pt x="62" y="34"/>
                  </a:lnTo>
                  <a:lnTo>
                    <a:pt x="63" y="32"/>
                  </a:lnTo>
                  <a:lnTo>
                    <a:pt x="61" y="27"/>
                  </a:lnTo>
                  <a:lnTo>
                    <a:pt x="59" y="26"/>
                  </a:lnTo>
                  <a:lnTo>
                    <a:pt x="57" y="28"/>
                  </a:lnTo>
                  <a:lnTo>
                    <a:pt x="53" y="25"/>
                  </a:lnTo>
                  <a:lnTo>
                    <a:pt x="51" y="27"/>
                  </a:lnTo>
                  <a:lnTo>
                    <a:pt x="49" y="28"/>
                  </a:lnTo>
                  <a:lnTo>
                    <a:pt x="44" y="30"/>
                  </a:lnTo>
                  <a:lnTo>
                    <a:pt x="42" y="33"/>
                  </a:lnTo>
                  <a:lnTo>
                    <a:pt x="47" y="34"/>
                  </a:lnTo>
                  <a:lnTo>
                    <a:pt x="51" y="35"/>
                  </a:lnTo>
                  <a:lnTo>
                    <a:pt x="54" y="39"/>
                  </a:lnTo>
                  <a:lnTo>
                    <a:pt x="57" y="42"/>
                  </a:lnTo>
                  <a:lnTo>
                    <a:pt x="57" y="47"/>
                  </a:lnTo>
                  <a:lnTo>
                    <a:pt x="56" y="52"/>
                  </a:lnTo>
                  <a:lnTo>
                    <a:pt x="53" y="54"/>
                  </a:lnTo>
                  <a:lnTo>
                    <a:pt x="50" y="50"/>
                  </a:lnTo>
                  <a:lnTo>
                    <a:pt x="44" y="50"/>
                  </a:lnTo>
                  <a:lnTo>
                    <a:pt x="44" y="48"/>
                  </a:lnTo>
                  <a:lnTo>
                    <a:pt x="49" y="46"/>
                  </a:lnTo>
                  <a:lnTo>
                    <a:pt x="49" y="44"/>
                  </a:lnTo>
                  <a:lnTo>
                    <a:pt x="49" y="42"/>
                  </a:lnTo>
                  <a:lnTo>
                    <a:pt x="47" y="45"/>
                  </a:lnTo>
                  <a:lnTo>
                    <a:pt x="44" y="43"/>
                  </a:lnTo>
                  <a:lnTo>
                    <a:pt x="48" y="40"/>
                  </a:lnTo>
                  <a:lnTo>
                    <a:pt x="50" y="43"/>
                  </a:lnTo>
                  <a:lnTo>
                    <a:pt x="47" y="40"/>
                  </a:lnTo>
                  <a:lnTo>
                    <a:pt x="44" y="40"/>
                  </a:lnTo>
                  <a:lnTo>
                    <a:pt x="41" y="42"/>
                  </a:lnTo>
                  <a:lnTo>
                    <a:pt x="42" y="45"/>
                  </a:lnTo>
                  <a:lnTo>
                    <a:pt x="42" y="49"/>
                  </a:lnTo>
                  <a:lnTo>
                    <a:pt x="41" y="52"/>
                  </a:lnTo>
                  <a:lnTo>
                    <a:pt x="42" y="56"/>
                  </a:lnTo>
                  <a:lnTo>
                    <a:pt x="38" y="53"/>
                  </a:lnTo>
                  <a:lnTo>
                    <a:pt x="37" y="55"/>
                  </a:lnTo>
                  <a:lnTo>
                    <a:pt x="36" y="53"/>
                  </a:lnTo>
                  <a:lnTo>
                    <a:pt x="37" y="50"/>
                  </a:lnTo>
                  <a:lnTo>
                    <a:pt x="34" y="51"/>
                  </a:lnTo>
                  <a:lnTo>
                    <a:pt x="32" y="54"/>
                  </a:lnTo>
                  <a:lnTo>
                    <a:pt x="30" y="56"/>
                  </a:lnTo>
                  <a:lnTo>
                    <a:pt x="30" y="59"/>
                  </a:lnTo>
                  <a:lnTo>
                    <a:pt x="26" y="59"/>
                  </a:lnTo>
                  <a:lnTo>
                    <a:pt x="25" y="61"/>
                  </a:lnTo>
                  <a:lnTo>
                    <a:pt x="26" y="64"/>
                  </a:lnTo>
                  <a:lnTo>
                    <a:pt x="30" y="67"/>
                  </a:lnTo>
                  <a:lnTo>
                    <a:pt x="32" y="68"/>
                  </a:lnTo>
                  <a:lnTo>
                    <a:pt x="32" y="72"/>
                  </a:lnTo>
                  <a:lnTo>
                    <a:pt x="35" y="71"/>
                  </a:lnTo>
                  <a:lnTo>
                    <a:pt x="35" y="67"/>
                  </a:lnTo>
                  <a:lnTo>
                    <a:pt x="39" y="67"/>
                  </a:lnTo>
                  <a:lnTo>
                    <a:pt x="42" y="64"/>
                  </a:lnTo>
                  <a:lnTo>
                    <a:pt x="42" y="61"/>
                  </a:lnTo>
                  <a:lnTo>
                    <a:pt x="42" y="55"/>
                  </a:lnTo>
                  <a:lnTo>
                    <a:pt x="44" y="52"/>
                  </a:lnTo>
                  <a:lnTo>
                    <a:pt x="46" y="49"/>
                  </a:lnTo>
                  <a:lnTo>
                    <a:pt x="49" y="51"/>
                  </a:lnTo>
                  <a:lnTo>
                    <a:pt x="53" y="54"/>
                  </a:lnTo>
                  <a:lnTo>
                    <a:pt x="55" y="55"/>
                  </a:lnTo>
                  <a:lnTo>
                    <a:pt x="57" y="59"/>
                  </a:lnTo>
                  <a:lnTo>
                    <a:pt x="60" y="61"/>
                  </a:lnTo>
                  <a:lnTo>
                    <a:pt x="62" y="64"/>
                  </a:lnTo>
                  <a:lnTo>
                    <a:pt x="62" y="67"/>
                  </a:lnTo>
                  <a:lnTo>
                    <a:pt x="65" y="69"/>
                  </a:lnTo>
                  <a:lnTo>
                    <a:pt x="62" y="72"/>
                  </a:lnTo>
                  <a:lnTo>
                    <a:pt x="59" y="72"/>
                  </a:lnTo>
                  <a:lnTo>
                    <a:pt x="55" y="74"/>
                  </a:lnTo>
                  <a:lnTo>
                    <a:pt x="51" y="77"/>
                  </a:lnTo>
                  <a:lnTo>
                    <a:pt x="47" y="79"/>
                  </a:lnTo>
                  <a:lnTo>
                    <a:pt x="44" y="83"/>
                  </a:lnTo>
                  <a:lnTo>
                    <a:pt x="40" y="85"/>
                  </a:lnTo>
                  <a:lnTo>
                    <a:pt x="39" y="88"/>
                  </a:lnTo>
                  <a:lnTo>
                    <a:pt x="39" y="90"/>
                  </a:lnTo>
                  <a:lnTo>
                    <a:pt x="37" y="93"/>
                  </a:lnTo>
                  <a:lnTo>
                    <a:pt x="37" y="95"/>
                  </a:lnTo>
                  <a:lnTo>
                    <a:pt x="34" y="98"/>
                  </a:lnTo>
                  <a:lnTo>
                    <a:pt x="34" y="102"/>
                  </a:lnTo>
                  <a:lnTo>
                    <a:pt x="36" y="106"/>
                  </a:lnTo>
                  <a:lnTo>
                    <a:pt x="35" y="108"/>
                  </a:lnTo>
                  <a:lnTo>
                    <a:pt x="32" y="107"/>
                  </a:lnTo>
                  <a:lnTo>
                    <a:pt x="31" y="102"/>
                  </a:lnTo>
                  <a:lnTo>
                    <a:pt x="29" y="100"/>
                  </a:lnTo>
                  <a:lnTo>
                    <a:pt x="26" y="101"/>
                  </a:lnTo>
                  <a:lnTo>
                    <a:pt x="25" y="104"/>
                  </a:lnTo>
                  <a:lnTo>
                    <a:pt x="22" y="102"/>
                  </a:lnTo>
                  <a:lnTo>
                    <a:pt x="19" y="102"/>
                  </a:lnTo>
                  <a:lnTo>
                    <a:pt x="15" y="105"/>
                  </a:lnTo>
                  <a:lnTo>
                    <a:pt x="14" y="108"/>
                  </a:lnTo>
                  <a:lnTo>
                    <a:pt x="13" y="111"/>
                  </a:lnTo>
                  <a:lnTo>
                    <a:pt x="13" y="115"/>
                  </a:lnTo>
                  <a:lnTo>
                    <a:pt x="15" y="118"/>
                  </a:lnTo>
                  <a:lnTo>
                    <a:pt x="18" y="116"/>
                  </a:lnTo>
                  <a:lnTo>
                    <a:pt x="21" y="116"/>
                  </a:lnTo>
                  <a:lnTo>
                    <a:pt x="22" y="120"/>
                  </a:lnTo>
                  <a:lnTo>
                    <a:pt x="19" y="123"/>
                  </a:lnTo>
                  <a:lnTo>
                    <a:pt x="24" y="123"/>
                  </a:lnTo>
                  <a:lnTo>
                    <a:pt x="25" y="124"/>
                  </a:lnTo>
                  <a:lnTo>
                    <a:pt x="26" y="128"/>
                  </a:lnTo>
                  <a:lnTo>
                    <a:pt x="29" y="129"/>
                  </a:lnTo>
                  <a:lnTo>
                    <a:pt x="33" y="132"/>
                  </a:lnTo>
                  <a:lnTo>
                    <a:pt x="36" y="130"/>
                  </a:lnTo>
                  <a:lnTo>
                    <a:pt x="42" y="132"/>
                  </a:lnTo>
                  <a:lnTo>
                    <a:pt x="46" y="133"/>
                  </a:lnTo>
                  <a:lnTo>
                    <a:pt x="53" y="136"/>
                  </a:lnTo>
                  <a:lnTo>
                    <a:pt x="54" y="139"/>
                  </a:lnTo>
                  <a:lnTo>
                    <a:pt x="57" y="142"/>
                  </a:lnTo>
                  <a:lnTo>
                    <a:pt x="60" y="146"/>
                  </a:lnTo>
                  <a:lnTo>
                    <a:pt x="64" y="149"/>
                  </a:lnTo>
                  <a:lnTo>
                    <a:pt x="68" y="149"/>
                  </a:lnTo>
                  <a:lnTo>
                    <a:pt x="72" y="153"/>
                  </a:lnTo>
                  <a:lnTo>
                    <a:pt x="78" y="153"/>
                  </a:lnTo>
                  <a:lnTo>
                    <a:pt x="78" y="156"/>
                  </a:lnTo>
                  <a:lnTo>
                    <a:pt x="78" y="159"/>
                  </a:lnTo>
                  <a:lnTo>
                    <a:pt x="75" y="163"/>
                  </a:lnTo>
                  <a:lnTo>
                    <a:pt x="75" y="167"/>
                  </a:lnTo>
                  <a:lnTo>
                    <a:pt x="74" y="171"/>
                  </a:lnTo>
                  <a:lnTo>
                    <a:pt x="71" y="175"/>
                  </a:lnTo>
                  <a:lnTo>
                    <a:pt x="67" y="177"/>
                  </a:lnTo>
                  <a:lnTo>
                    <a:pt x="64" y="178"/>
                  </a:lnTo>
                  <a:lnTo>
                    <a:pt x="65" y="181"/>
                  </a:lnTo>
                  <a:lnTo>
                    <a:pt x="62" y="185"/>
                  </a:lnTo>
                  <a:lnTo>
                    <a:pt x="59" y="188"/>
                  </a:lnTo>
                  <a:lnTo>
                    <a:pt x="56" y="190"/>
                  </a:lnTo>
                  <a:lnTo>
                    <a:pt x="53" y="195"/>
                  </a:lnTo>
                  <a:lnTo>
                    <a:pt x="51" y="198"/>
                  </a:lnTo>
                  <a:lnTo>
                    <a:pt x="48" y="200"/>
                  </a:lnTo>
                  <a:lnTo>
                    <a:pt x="46" y="202"/>
                  </a:lnTo>
                  <a:lnTo>
                    <a:pt x="44" y="205"/>
                  </a:lnTo>
                  <a:lnTo>
                    <a:pt x="42" y="208"/>
                  </a:lnTo>
                  <a:lnTo>
                    <a:pt x="43" y="211"/>
                  </a:lnTo>
                  <a:lnTo>
                    <a:pt x="41" y="213"/>
                  </a:lnTo>
                  <a:lnTo>
                    <a:pt x="39" y="209"/>
                  </a:lnTo>
                  <a:lnTo>
                    <a:pt x="35" y="206"/>
                  </a:lnTo>
                  <a:lnTo>
                    <a:pt x="34" y="202"/>
                  </a:lnTo>
                  <a:lnTo>
                    <a:pt x="34" y="198"/>
                  </a:lnTo>
                  <a:lnTo>
                    <a:pt x="34" y="193"/>
                  </a:lnTo>
                  <a:lnTo>
                    <a:pt x="35" y="187"/>
                  </a:lnTo>
                  <a:lnTo>
                    <a:pt x="36" y="181"/>
                  </a:lnTo>
                  <a:lnTo>
                    <a:pt x="35" y="175"/>
                  </a:lnTo>
                  <a:lnTo>
                    <a:pt x="34" y="171"/>
                  </a:lnTo>
                  <a:lnTo>
                    <a:pt x="30" y="167"/>
                  </a:lnTo>
                  <a:lnTo>
                    <a:pt x="26" y="163"/>
                  </a:lnTo>
                  <a:lnTo>
                    <a:pt x="24" y="159"/>
                  </a:lnTo>
                  <a:lnTo>
                    <a:pt x="23" y="154"/>
                  </a:lnTo>
                  <a:lnTo>
                    <a:pt x="25" y="150"/>
                  </a:lnTo>
                  <a:lnTo>
                    <a:pt x="25" y="147"/>
                  </a:lnTo>
                  <a:lnTo>
                    <a:pt x="26" y="141"/>
                  </a:lnTo>
                  <a:lnTo>
                    <a:pt x="29" y="137"/>
                  </a:lnTo>
                  <a:lnTo>
                    <a:pt x="32" y="135"/>
                  </a:lnTo>
                  <a:lnTo>
                    <a:pt x="33" y="133"/>
                  </a:lnTo>
                  <a:lnTo>
                    <a:pt x="29" y="131"/>
                  </a:lnTo>
                  <a:lnTo>
                    <a:pt x="27" y="132"/>
                  </a:lnTo>
                  <a:lnTo>
                    <a:pt x="24" y="131"/>
                  </a:lnTo>
                  <a:lnTo>
                    <a:pt x="21" y="128"/>
                  </a:lnTo>
                  <a:lnTo>
                    <a:pt x="18" y="126"/>
                  </a:lnTo>
                  <a:lnTo>
                    <a:pt x="16" y="122"/>
                  </a:lnTo>
                  <a:lnTo>
                    <a:pt x="14" y="122"/>
                  </a:lnTo>
                  <a:lnTo>
                    <a:pt x="12" y="123"/>
                  </a:lnTo>
                  <a:lnTo>
                    <a:pt x="9" y="121"/>
                  </a:lnTo>
                  <a:lnTo>
                    <a:pt x="7" y="118"/>
                  </a:lnTo>
                  <a:lnTo>
                    <a:pt x="6" y="115"/>
                  </a:lnTo>
                  <a:lnTo>
                    <a:pt x="6" y="111"/>
                  </a:lnTo>
                  <a:lnTo>
                    <a:pt x="5" y="109"/>
                  </a:lnTo>
                  <a:lnTo>
                    <a:pt x="2" y="107"/>
                  </a:lnTo>
                  <a:lnTo>
                    <a:pt x="2" y="109"/>
                  </a:lnTo>
                  <a:lnTo>
                    <a:pt x="4" y="112"/>
                  </a:lnTo>
                  <a:lnTo>
                    <a:pt x="4" y="115"/>
                  </a:lnTo>
                  <a:lnTo>
                    <a:pt x="1" y="113"/>
                  </a:lnTo>
                  <a:lnTo>
                    <a:pt x="0" y="108"/>
                  </a:lnTo>
                  <a:lnTo>
                    <a:pt x="1" y="105"/>
                  </a:lnTo>
                  <a:lnTo>
                    <a:pt x="1" y="99"/>
                  </a:lnTo>
                  <a:lnTo>
                    <a:pt x="2" y="90"/>
                  </a:lnTo>
                  <a:lnTo>
                    <a:pt x="3" y="82"/>
                  </a:lnTo>
                  <a:lnTo>
                    <a:pt x="5" y="73"/>
                  </a:lnTo>
                  <a:lnTo>
                    <a:pt x="9" y="62"/>
                  </a:lnTo>
                  <a:lnTo>
                    <a:pt x="14" y="49"/>
                  </a:lnTo>
                  <a:lnTo>
                    <a:pt x="18" y="39"/>
                  </a:lnTo>
                  <a:lnTo>
                    <a:pt x="26" y="27"/>
                  </a:lnTo>
                  <a:lnTo>
                    <a:pt x="30" y="20"/>
                  </a:lnTo>
                </a:path>
              </a:pathLst>
            </a:custGeom>
            <a:solidFill>
              <a:srgbClr val="7D9CD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90826" name="Freeform 10"/>
            <p:cNvSpPr>
              <a:spLocks/>
            </p:cNvSpPr>
            <p:nvPr/>
          </p:nvSpPr>
          <p:spPr bwMode="auto">
            <a:xfrm>
              <a:off x="173" y="739"/>
              <a:ext cx="296" cy="216"/>
            </a:xfrm>
            <a:custGeom>
              <a:avLst/>
              <a:gdLst>
                <a:gd name="T0" fmla="*/ 62 w 296"/>
                <a:gd name="T1" fmla="*/ 7 h 216"/>
                <a:gd name="T2" fmla="*/ 54 w 296"/>
                <a:gd name="T3" fmla="*/ 23 h 216"/>
                <a:gd name="T4" fmla="*/ 92 w 296"/>
                <a:gd name="T5" fmla="*/ 5 h 216"/>
                <a:gd name="T6" fmla="*/ 95 w 296"/>
                <a:gd name="T7" fmla="*/ 23 h 216"/>
                <a:gd name="T8" fmla="*/ 99 w 296"/>
                <a:gd name="T9" fmla="*/ 42 h 216"/>
                <a:gd name="T10" fmla="*/ 164 w 296"/>
                <a:gd name="T11" fmla="*/ 21 h 216"/>
                <a:gd name="T12" fmla="*/ 179 w 296"/>
                <a:gd name="T13" fmla="*/ 34 h 216"/>
                <a:gd name="T14" fmla="*/ 210 w 296"/>
                <a:gd name="T15" fmla="*/ 18 h 216"/>
                <a:gd name="T16" fmla="*/ 209 w 296"/>
                <a:gd name="T17" fmla="*/ 7 h 216"/>
                <a:gd name="T18" fmla="*/ 222 w 296"/>
                <a:gd name="T19" fmla="*/ 12 h 216"/>
                <a:gd name="T20" fmla="*/ 247 w 296"/>
                <a:gd name="T21" fmla="*/ 15 h 216"/>
                <a:gd name="T22" fmla="*/ 282 w 296"/>
                <a:gd name="T23" fmla="*/ 55 h 216"/>
                <a:gd name="T24" fmla="*/ 288 w 296"/>
                <a:gd name="T25" fmla="*/ 78 h 216"/>
                <a:gd name="T26" fmla="*/ 286 w 296"/>
                <a:gd name="T27" fmla="*/ 64 h 216"/>
                <a:gd name="T28" fmla="*/ 268 w 296"/>
                <a:gd name="T29" fmla="*/ 75 h 216"/>
                <a:gd name="T30" fmla="*/ 275 w 296"/>
                <a:gd name="T31" fmla="*/ 107 h 216"/>
                <a:gd name="T32" fmla="*/ 281 w 296"/>
                <a:gd name="T33" fmla="*/ 130 h 216"/>
                <a:gd name="T34" fmla="*/ 272 w 296"/>
                <a:gd name="T35" fmla="*/ 94 h 216"/>
                <a:gd name="T36" fmla="*/ 257 w 296"/>
                <a:gd name="T37" fmla="*/ 124 h 216"/>
                <a:gd name="T38" fmla="*/ 284 w 296"/>
                <a:gd name="T39" fmla="*/ 144 h 216"/>
                <a:gd name="T40" fmla="*/ 273 w 296"/>
                <a:gd name="T41" fmla="*/ 139 h 216"/>
                <a:gd name="T42" fmla="*/ 250 w 296"/>
                <a:gd name="T43" fmla="*/ 119 h 216"/>
                <a:gd name="T44" fmla="*/ 260 w 296"/>
                <a:gd name="T45" fmla="*/ 149 h 216"/>
                <a:gd name="T46" fmla="*/ 283 w 296"/>
                <a:gd name="T47" fmla="*/ 159 h 216"/>
                <a:gd name="T48" fmla="*/ 266 w 296"/>
                <a:gd name="T49" fmla="*/ 193 h 216"/>
                <a:gd name="T50" fmla="*/ 264 w 296"/>
                <a:gd name="T51" fmla="*/ 164 h 216"/>
                <a:gd name="T52" fmla="*/ 243 w 296"/>
                <a:gd name="T53" fmla="*/ 138 h 216"/>
                <a:gd name="T54" fmla="*/ 233 w 296"/>
                <a:gd name="T55" fmla="*/ 112 h 216"/>
                <a:gd name="T56" fmla="*/ 203 w 296"/>
                <a:gd name="T57" fmla="*/ 110 h 216"/>
                <a:gd name="T58" fmla="*/ 182 w 296"/>
                <a:gd name="T59" fmla="*/ 127 h 216"/>
                <a:gd name="T60" fmla="*/ 188 w 296"/>
                <a:gd name="T61" fmla="*/ 130 h 216"/>
                <a:gd name="T62" fmla="*/ 183 w 296"/>
                <a:gd name="T63" fmla="*/ 171 h 216"/>
                <a:gd name="T64" fmla="*/ 182 w 296"/>
                <a:gd name="T65" fmla="*/ 175 h 216"/>
                <a:gd name="T66" fmla="*/ 148 w 296"/>
                <a:gd name="T67" fmla="*/ 190 h 216"/>
                <a:gd name="T68" fmla="*/ 122 w 296"/>
                <a:gd name="T69" fmla="*/ 157 h 216"/>
                <a:gd name="T70" fmla="*/ 110 w 296"/>
                <a:gd name="T71" fmla="*/ 113 h 216"/>
                <a:gd name="T72" fmla="*/ 147 w 296"/>
                <a:gd name="T73" fmla="*/ 110 h 216"/>
                <a:gd name="T74" fmla="*/ 174 w 296"/>
                <a:gd name="T75" fmla="*/ 96 h 216"/>
                <a:gd name="T76" fmla="*/ 153 w 296"/>
                <a:gd name="T77" fmla="*/ 87 h 216"/>
                <a:gd name="T78" fmla="*/ 149 w 296"/>
                <a:gd name="T79" fmla="*/ 101 h 216"/>
                <a:gd name="T80" fmla="*/ 139 w 296"/>
                <a:gd name="T81" fmla="*/ 92 h 216"/>
                <a:gd name="T82" fmla="*/ 110 w 296"/>
                <a:gd name="T83" fmla="*/ 96 h 216"/>
                <a:gd name="T84" fmla="*/ 124 w 296"/>
                <a:gd name="T85" fmla="*/ 71 h 216"/>
                <a:gd name="T86" fmla="*/ 120 w 296"/>
                <a:gd name="T87" fmla="*/ 62 h 216"/>
                <a:gd name="T88" fmla="*/ 125 w 296"/>
                <a:gd name="T89" fmla="*/ 51 h 216"/>
                <a:gd name="T90" fmla="*/ 139 w 296"/>
                <a:gd name="T91" fmla="*/ 54 h 216"/>
                <a:gd name="T92" fmla="*/ 159 w 296"/>
                <a:gd name="T93" fmla="*/ 41 h 216"/>
                <a:gd name="T94" fmla="*/ 141 w 296"/>
                <a:gd name="T95" fmla="*/ 51 h 216"/>
                <a:gd name="T96" fmla="*/ 90 w 296"/>
                <a:gd name="T97" fmla="*/ 40 h 216"/>
                <a:gd name="T98" fmla="*/ 61 w 296"/>
                <a:gd name="T99" fmla="*/ 26 h 216"/>
                <a:gd name="T100" fmla="*/ 55 w 296"/>
                <a:gd name="T101" fmla="*/ 54 h 216"/>
                <a:gd name="T102" fmla="*/ 43 w 296"/>
                <a:gd name="T103" fmla="*/ 42 h 216"/>
                <a:gd name="T104" fmla="*/ 28 w 296"/>
                <a:gd name="T105" fmla="*/ 59 h 216"/>
                <a:gd name="T106" fmla="*/ 47 w 296"/>
                <a:gd name="T107" fmla="*/ 50 h 216"/>
                <a:gd name="T108" fmla="*/ 49 w 296"/>
                <a:gd name="T109" fmla="*/ 80 h 216"/>
                <a:gd name="T110" fmla="*/ 30 w 296"/>
                <a:gd name="T111" fmla="*/ 101 h 216"/>
                <a:gd name="T112" fmla="*/ 21 w 296"/>
                <a:gd name="T113" fmla="*/ 124 h 216"/>
                <a:gd name="T114" fmla="*/ 66 w 296"/>
                <a:gd name="T115" fmla="*/ 150 h 216"/>
                <a:gd name="T116" fmla="*/ 64 w 296"/>
                <a:gd name="T117" fmla="*/ 186 h 216"/>
                <a:gd name="T118" fmla="*/ 36 w 296"/>
                <a:gd name="T119" fmla="*/ 204 h 216"/>
                <a:gd name="T120" fmla="*/ 28 w 296"/>
                <a:gd name="T121" fmla="*/ 143 h 216"/>
                <a:gd name="T122" fmla="*/ 9 w 296"/>
                <a:gd name="T123" fmla="*/ 119 h 216"/>
                <a:gd name="T124" fmla="*/ 1 w 296"/>
                <a:gd name="T125" fmla="*/ 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6" h="216">
                  <a:moveTo>
                    <a:pt x="32" y="19"/>
                  </a:moveTo>
                  <a:lnTo>
                    <a:pt x="35" y="19"/>
                  </a:lnTo>
                  <a:lnTo>
                    <a:pt x="38" y="17"/>
                  </a:lnTo>
                  <a:lnTo>
                    <a:pt x="41" y="15"/>
                  </a:lnTo>
                  <a:lnTo>
                    <a:pt x="43" y="13"/>
                  </a:lnTo>
                  <a:lnTo>
                    <a:pt x="46" y="11"/>
                  </a:lnTo>
                  <a:lnTo>
                    <a:pt x="49" y="10"/>
                  </a:lnTo>
                  <a:lnTo>
                    <a:pt x="52" y="9"/>
                  </a:lnTo>
                  <a:lnTo>
                    <a:pt x="54" y="9"/>
                  </a:lnTo>
                  <a:lnTo>
                    <a:pt x="56" y="8"/>
                  </a:lnTo>
                  <a:lnTo>
                    <a:pt x="58" y="8"/>
                  </a:lnTo>
                  <a:lnTo>
                    <a:pt x="60" y="6"/>
                  </a:lnTo>
                  <a:lnTo>
                    <a:pt x="62" y="7"/>
                  </a:lnTo>
                  <a:lnTo>
                    <a:pt x="65" y="6"/>
                  </a:lnTo>
                  <a:lnTo>
                    <a:pt x="68" y="6"/>
                  </a:lnTo>
                  <a:lnTo>
                    <a:pt x="69" y="8"/>
                  </a:lnTo>
                  <a:lnTo>
                    <a:pt x="68" y="9"/>
                  </a:lnTo>
                  <a:lnTo>
                    <a:pt x="65" y="8"/>
                  </a:lnTo>
                  <a:lnTo>
                    <a:pt x="63" y="9"/>
                  </a:lnTo>
                  <a:lnTo>
                    <a:pt x="62" y="11"/>
                  </a:lnTo>
                  <a:lnTo>
                    <a:pt x="61" y="14"/>
                  </a:lnTo>
                  <a:lnTo>
                    <a:pt x="59" y="14"/>
                  </a:lnTo>
                  <a:lnTo>
                    <a:pt x="56" y="15"/>
                  </a:lnTo>
                  <a:lnTo>
                    <a:pt x="55" y="18"/>
                  </a:lnTo>
                  <a:lnTo>
                    <a:pt x="55" y="21"/>
                  </a:lnTo>
                  <a:lnTo>
                    <a:pt x="54" y="23"/>
                  </a:lnTo>
                  <a:lnTo>
                    <a:pt x="55" y="25"/>
                  </a:lnTo>
                  <a:lnTo>
                    <a:pt x="57" y="20"/>
                  </a:lnTo>
                  <a:lnTo>
                    <a:pt x="59" y="19"/>
                  </a:lnTo>
                  <a:lnTo>
                    <a:pt x="61" y="16"/>
                  </a:lnTo>
                  <a:lnTo>
                    <a:pt x="63" y="13"/>
                  </a:lnTo>
                  <a:lnTo>
                    <a:pt x="67" y="12"/>
                  </a:lnTo>
                  <a:lnTo>
                    <a:pt x="70" y="10"/>
                  </a:lnTo>
                  <a:lnTo>
                    <a:pt x="72" y="7"/>
                  </a:lnTo>
                  <a:lnTo>
                    <a:pt x="75" y="7"/>
                  </a:lnTo>
                  <a:lnTo>
                    <a:pt x="81" y="7"/>
                  </a:lnTo>
                  <a:lnTo>
                    <a:pt x="87" y="6"/>
                  </a:lnTo>
                  <a:lnTo>
                    <a:pt x="89" y="5"/>
                  </a:lnTo>
                  <a:lnTo>
                    <a:pt x="92" y="5"/>
                  </a:lnTo>
                  <a:lnTo>
                    <a:pt x="95" y="5"/>
                  </a:lnTo>
                  <a:lnTo>
                    <a:pt x="98" y="6"/>
                  </a:lnTo>
                  <a:lnTo>
                    <a:pt x="101" y="9"/>
                  </a:lnTo>
                  <a:lnTo>
                    <a:pt x="100" y="9"/>
                  </a:lnTo>
                  <a:lnTo>
                    <a:pt x="96" y="11"/>
                  </a:lnTo>
                  <a:lnTo>
                    <a:pt x="96" y="14"/>
                  </a:lnTo>
                  <a:lnTo>
                    <a:pt x="99" y="14"/>
                  </a:lnTo>
                  <a:lnTo>
                    <a:pt x="100" y="14"/>
                  </a:lnTo>
                  <a:lnTo>
                    <a:pt x="100" y="16"/>
                  </a:lnTo>
                  <a:lnTo>
                    <a:pt x="96" y="19"/>
                  </a:lnTo>
                  <a:lnTo>
                    <a:pt x="94" y="20"/>
                  </a:lnTo>
                  <a:lnTo>
                    <a:pt x="95" y="22"/>
                  </a:lnTo>
                  <a:lnTo>
                    <a:pt x="95" y="23"/>
                  </a:lnTo>
                  <a:lnTo>
                    <a:pt x="94" y="25"/>
                  </a:lnTo>
                  <a:lnTo>
                    <a:pt x="96" y="27"/>
                  </a:lnTo>
                  <a:lnTo>
                    <a:pt x="93" y="29"/>
                  </a:lnTo>
                  <a:lnTo>
                    <a:pt x="89" y="30"/>
                  </a:lnTo>
                  <a:lnTo>
                    <a:pt x="89" y="33"/>
                  </a:lnTo>
                  <a:lnTo>
                    <a:pt x="87" y="36"/>
                  </a:lnTo>
                  <a:lnTo>
                    <a:pt x="85" y="38"/>
                  </a:lnTo>
                  <a:lnTo>
                    <a:pt x="82" y="40"/>
                  </a:lnTo>
                  <a:lnTo>
                    <a:pt x="89" y="40"/>
                  </a:lnTo>
                  <a:lnTo>
                    <a:pt x="93" y="40"/>
                  </a:lnTo>
                  <a:lnTo>
                    <a:pt x="95" y="41"/>
                  </a:lnTo>
                  <a:lnTo>
                    <a:pt x="98" y="39"/>
                  </a:lnTo>
                  <a:lnTo>
                    <a:pt x="99" y="42"/>
                  </a:lnTo>
                  <a:lnTo>
                    <a:pt x="137" y="42"/>
                  </a:lnTo>
                  <a:lnTo>
                    <a:pt x="139" y="40"/>
                  </a:lnTo>
                  <a:lnTo>
                    <a:pt x="142" y="37"/>
                  </a:lnTo>
                  <a:lnTo>
                    <a:pt x="144" y="33"/>
                  </a:lnTo>
                  <a:lnTo>
                    <a:pt x="148" y="29"/>
                  </a:lnTo>
                  <a:lnTo>
                    <a:pt x="149" y="26"/>
                  </a:lnTo>
                  <a:lnTo>
                    <a:pt x="151" y="22"/>
                  </a:lnTo>
                  <a:lnTo>
                    <a:pt x="154" y="21"/>
                  </a:lnTo>
                  <a:lnTo>
                    <a:pt x="155" y="19"/>
                  </a:lnTo>
                  <a:lnTo>
                    <a:pt x="157" y="20"/>
                  </a:lnTo>
                  <a:lnTo>
                    <a:pt x="160" y="18"/>
                  </a:lnTo>
                  <a:lnTo>
                    <a:pt x="161" y="19"/>
                  </a:lnTo>
                  <a:lnTo>
                    <a:pt x="164" y="21"/>
                  </a:lnTo>
                  <a:lnTo>
                    <a:pt x="167" y="21"/>
                  </a:lnTo>
                  <a:lnTo>
                    <a:pt x="170" y="22"/>
                  </a:lnTo>
                  <a:lnTo>
                    <a:pt x="172" y="21"/>
                  </a:lnTo>
                  <a:lnTo>
                    <a:pt x="174" y="23"/>
                  </a:lnTo>
                  <a:lnTo>
                    <a:pt x="176" y="25"/>
                  </a:lnTo>
                  <a:lnTo>
                    <a:pt x="180" y="26"/>
                  </a:lnTo>
                  <a:lnTo>
                    <a:pt x="180" y="29"/>
                  </a:lnTo>
                  <a:lnTo>
                    <a:pt x="179" y="30"/>
                  </a:lnTo>
                  <a:lnTo>
                    <a:pt x="175" y="30"/>
                  </a:lnTo>
                  <a:lnTo>
                    <a:pt x="171" y="28"/>
                  </a:lnTo>
                  <a:lnTo>
                    <a:pt x="171" y="31"/>
                  </a:lnTo>
                  <a:lnTo>
                    <a:pt x="175" y="31"/>
                  </a:lnTo>
                  <a:lnTo>
                    <a:pt x="179" y="34"/>
                  </a:lnTo>
                  <a:lnTo>
                    <a:pt x="184" y="32"/>
                  </a:lnTo>
                  <a:lnTo>
                    <a:pt x="185" y="28"/>
                  </a:lnTo>
                  <a:lnTo>
                    <a:pt x="188" y="25"/>
                  </a:lnTo>
                  <a:lnTo>
                    <a:pt x="191" y="25"/>
                  </a:lnTo>
                  <a:lnTo>
                    <a:pt x="190" y="27"/>
                  </a:lnTo>
                  <a:lnTo>
                    <a:pt x="188" y="29"/>
                  </a:lnTo>
                  <a:lnTo>
                    <a:pt x="188" y="31"/>
                  </a:lnTo>
                  <a:lnTo>
                    <a:pt x="191" y="28"/>
                  </a:lnTo>
                  <a:lnTo>
                    <a:pt x="194" y="26"/>
                  </a:lnTo>
                  <a:lnTo>
                    <a:pt x="199" y="25"/>
                  </a:lnTo>
                  <a:lnTo>
                    <a:pt x="205" y="23"/>
                  </a:lnTo>
                  <a:lnTo>
                    <a:pt x="209" y="21"/>
                  </a:lnTo>
                  <a:lnTo>
                    <a:pt x="210" y="18"/>
                  </a:lnTo>
                  <a:lnTo>
                    <a:pt x="206" y="19"/>
                  </a:lnTo>
                  <a:lnTo>
                    <a:pt x="203" y="16"/>
                  </a:lnTo>
                  <a:lnTo>
                    <a:pt x="201" y="13"/>
                  </a:lnTo>
                  <a:lnTo>
                    <a:pt x="203" y="8"/>
                  </a:lnTo>
                  <a:lnTo>
                    <a:pt x="207" y="5"/>
                  </a:lnTo>
                  <a:lnTo>
                    <a:pt x="210" y="2"/>
                  </a:lnTo>
                  <a:lnTo>
                    <a:pt x="214" y="2"/>
                  </a:lnTo>
                  <a:lnTo>
                    <a:pt x="218" y="0"/>
                  </a:lnTo>
                  <a:lnTo>
                    <a:pt x="217" y="2"/>
                  </a:lnTo>
                  <a:lnTo>
                    <a:pt x="215" y="3"/>
                  </a:lnTo>
                  <a:lnTo>
                    <a:pt x="213" y="4"/>
                  </a:lnTo>
                  <a:lnTo>
                    <a:pt x="211" y="5"/>
                  </a:lnTo>
                  <a:lnTo>
                    <a:pt x="209" y="7"/>
                  </a:lnTo>
                  <a:lnTo>
                    <a:pt x="207" y="10"/>
                  </a:lnTo>
                  <a:lnTo>
                    <a:pt x="206" y="13"/>
                  </a:lnTo>
                  <a:lnTo>
                    <a:pt x="210" y="18"/>
                  </a:lnTo>
                  <a:lnTo>
                    <a:pt x="215" y="20"/>
                  </a:lnTo>
                  <a:lnTo>
                    <a:pt x="219" y="22"/>
                  </a:lnTo>
                  <a:lnTo>
                    <a:pt x="220" y="23"/>
                  </a:lnTo>
                  <a:lnTo>
                    <a:pt x="222" y="25"/>
                  </a:lnTo>
                  <a:lnTo>
                    <a:pt x="224" y="25"/>
                  </a:lnTo>
                  <a:lnTo>
                    <a:pt x="224" y="23"/>
                  </a:lnTo>
                  <a:lnTo>
                    <a:pt x="223" y="20"/>
                  </a:lnTo>
                  <a:lnTo>
                    <a:pt x="221" y="18"/>
                  </a:lnTo>
                  <a:lnTo>
                    <a:pt x="221" y="16"/>
                  </a:lnTo>
                  <a:lnTo>
                    <a:pt x="222" y="12"/>
                  </a:lnTo>
                  <a:lnTo>
                    <a:pt x="226" y="12"/>
                  </a:lnTo>
                  <a:lnTo>
                    <a:pt x="228" y="12"/>
                  </a:lnTo>
                  <a:lnTo>
                    <a:pt x="230" y="14"/>
                  </a:lnTo>
                  <a:lnTo>
                    <a:pt x="231" y="17"/>
                  </a:lnTo>
                  <a:lnTo>
                    <a:pt x="232" y="20"/>
                  </a:lnTo>
                  <a:lnTo>
                    <a:pt x="233" y="17"/>
                  </a:lnTo>
                  <a:lnTo>
                    <a:pt x="235" y="15"/>
                  </a:lnTo>
                  <a:lnTo>
                    <a:pt x="238" y="15"/>
                  </a:lnTo>
                  <a:lnTo>
                    <a:pt x="241" y="15"/>
                  </a:lnTo>
                  <a:lnTo>
                    <a:pt x="243" y="16"/>
                  </a:lnTo>
                  <a:lnTo>
                    <a:pt x="243" y="12"/>
                  </a:lnTo>
                  <a:lnTo>
                    <a:pt x="245" y="13"/>
                  </a:lnTo>
                  <a:lnTo>
                    <a:pt x="247" y="15"/>
                  </a:lnTo>
                  <a:lnTo>
                    <a:pt x="250" y="15"/>
                  </a:lnTo>
                  <a:lnTo>
                    <a:pt x="253" y="14"/>
                  </a:lnTo>
                  <a:lnTo>
                    <a:pt x="256" y="16"/>
                  </a:lnTo>
                  <a:lnTo>
                    <a:pt x="260" y="19"/>
                  </a:lnTo>
                  <a:lnTo>
                    <a:pt x="263" y="20"/>
                  </a:lnTo>
                  <a:lnTo>
                    <a:pt x="268" y="22"/>
                  </a:lnTo>
                  <a:lnTo>
                    <a:pt x="270" y="22"/>
                  </a:lnTo>
                  <a:lnTo>
                    <a:pt x="274" y="28"/>
                  </a:lnTo>
                  <a:lnTo>
                    <a:pt x="279" y="38"/>
                  </a:lnTo>
                  <a:lnTo>
                    <a:pt x="283" y="44"/>
                  </a:lnTo>
                  <a:lnTo>
                    <a:pt x="286" y="50"/>
                  </a:lnTo>
                  <a:lnTo>
                    <a:pt x="283" y="52"/>
                  </a:lnTo>
                  <a:lnTo>
                    <a:pt x="282" y="55"/>
                  </a:lnTo>
                  <a:lnTo>
                    <a:pt x="283" y="59"/>
                  </a:lnTo>
                  <a:lnTo>
                    <a:pt x="284" y="64"/>
                  </a:lnTo>
                  <a:lnTo>
                    <a:pt x="286" y="64"/>
                  </a:lnTo>
                  <a:lnTo>
                    <a:pt x="286" y="60"/>
                  </a:lnTo>
                  <a:lnTo>
                    <a:pt x="288" y="59"/>
                  </a:lnTo>
                  <a:lnTo>
                    <a:pt x="289" y="62"/>
                  </a:lnTo>
                  <a:lnTo>
                    <a:pt x="287" y="64"/>
                  </a:lnTo>
                  <a:lnTo>
                    <a:pt x="291" y="67"/>
                  </a:lnTo>
                  <a:lnTo>
                    <a:pt x="288" y="71"/>
                  </a:lnTo>
                  <a:lnTo>
                    <a:pt x="287" y="73"/>
                  </a:lnTo>
                  <a:lnTo>
                    <a:pt x="292" y="74"/>
                  </a:lnTo>
                  <a:lnTo>
                    <a:pt x="290" y="77"/>
                  </a:lnTo>
                  <a:lnTo>
                    <a:pt x="288" y="78"/>
                  </a:lnTo>
                  <a:lnTo>
                    <a:pt x="288" y="82"/>
                  </a:lnTo>
                  <a:lnTo>
                    <a:pt x="290" y="87"/>
                  </a:lnTo>
                  <a:lnTo>
                    <a:pt x="288" y="87"/>
                  </a:lnTo>
                  <a:lnTo>
                    <a:pt x="283" y="86"/>
                  </a:lnTo>
                  <a:lnTo>
                    <a:pt x="285" y="84"/>
                  </a:lnTo>
                  <a:lnTo>
                    <a:pt x="288" y="84"/>
                  </a:lnTo>
                  <a:lnTo>
                    <a:pt x="288" y="79"/>
                  </a:lnTo>
                  <a:lnTo>
                    <a:pt x="285" y="81"/>
                  </a:lnTo>
                  <a:lnTo>
                    <a:pt x="284" y="77"/>
                  </a:lnTo>
                  <a:lnTo>
                    <a:pt x="287" y="74"/>
                  </a:lnTo>
                  <a:lnTo>
                    <a:pt x="288" y="71"/>
                  </a:lnTo>
                  <a:lnTo>
                    <a:pt x="286" y="68"/>
                  </a:lnTo>
                  <a:lnTo>
                    <a:pt x="286" y="64"/>
                  </a:lnTo>
                  <a:lnTo>
                    <a:pt x="284" y="65"/>
                  </a:lnTo>
                  <a:lnTo>
                    <a:pt x="282" y="69"/>
                  </a:lnTo>
                  <a:lnTo>
                    <a:pt x="278" y="71"/>
                  </a:lnTo>
                  <a:lnTo>
                    <a:pt x="279" y="75"/>
                  </a:lnTo>
                  <a:lnTo>
                    <a:pt x="279" y="79"/>
                  </a:lnTo>
                  <a:lnTo>
                    <a:pt x="279" y="81"/>
                  </a:lnTo>
                  <a:lnTo>
                    <a:pt x="281" y="85"/>
                  </a:lnTo>
                  <a:lnTo>
                    <a:pt x="279" y="86"/>
                  </a:lnTo>
                  <a:lnTo>
                    <a:pt x="276" y="82"/>
                  </a:lnTo>
                  <a:lnTo>
                    <a:pt x="274" y="78"/>
                  </a:lnTo>
                  <a:lnTo>
                    <a:pt x="273" y="75"/>
                  </a:lnTo>
                  <a:lnTo>
                    <a:pt x="271" y="73"/>
                  </a:lnTo>
                  <a:lnTo>
                    <a:pt x="268" y="75"/>
                  </a:lnTo>
                  <a:lnTo>
                    <a:pt x="266" y="78"/>
                  </a:lnTo>
                  <a:lnTo>
                    <a:pt x="270" y="82"/>
                  </a:lnTo>
                  <a:lnTo>
                    <a:pt x="272" y="86"/>
                  </a:lnTo>
                  <a:lnTo>
                    <a:pt x="273" y="91"/>
                  </a:lnTo>
                  <a:lnTo>
                    <a:pt x="272" y="95"/>
                  </a:lnTo>
                  <a:lnTo>
                    <a:pt x="272" y="99"/>
                  </a:lnTo>
                  <a:lnTo>
                    <a:pt x="274" y="96"/>
                  </a:lnTo>
                  <a:lnTo>
                    <a:pt x="277" y="96"/>
                  </a:lnTo>
                  <a:lnTo>
                    <a:pt x="278" y="99"/>
                  </a:lnTo>
                  <a:lnTo>
                    <a:pt x="275" y="103"/>
                  </a:lnTo>
                  <a:lnTo>
                    <a:pt x="273" y="102"/>
                  </a:lnTo>
                  <a:lnTo>
                    <a:pt x="273" y="105"/>
                  </a:lnTo>
                  <a:lnTo>
                    <a:pt x="275" y="107"/>
                  </a:lnTo>
                  <a:lnTo>
                    <a:pt x="274" y="110"/>
                  </a:lnTo>
                  <a:lnTo>
                    <a:pt x="277" y="113"/>
                  </a:lnTo>
                  <a:lnTo>
                    <a:pt x="275" y="115"/>
                  </a:lnTo>
                  <a:lnTo>
                    <a:pt x="277" y="118"/>
                  </a:lnTo>
                  <a:lnTo>
                    <a:pt x="275" y="121"/>
                  </a:lnTo>
                  <a:lnTo>
                    <a:pt x="279" y="119"/>
                  </a:lnTo>
                  <a:lnTo>
                    <a:pt x="278" y="122"/>
                  </a:lnTo>
                  <a:lnTo>
                    <a:pt x="284" y="121"/>
                  </a:lnTo>
                  <a:lnTo>
                    <a:pt x="282" y="125"/>
                  </a:lnTo>
                  <a:lnTo>
                    <a:pt x="278" y="122"/>
                  </a:lnTo>
                  <a:lnTo>
                    <a:pt x="277" y="126"/>
                  </a:lnTo>
                  <a:lnTo>
                    <a:pt x="283" y="126"/>
                  </a:lnTo>
                  <a:lnTo>
                    <a:pt x="281" y="130"/>
                  </a:lnTo>
                  <a:lnTo>
                    <a:pt x="277" y="126"/>
                  </a:lnTo>
                  <a:lnTo>
                    <a:pt x="279" y="132"/>
                  </a:lnTo>
                  <a:lnTo>
                    <a:pt x="284" y="136"/>
                  </a:lnTo>
                  <a:lnTo>
                    <a:pt x="279" y="136"/>
                  </a:lnTo>
                  <a:lnTo>
                    <a:pt x="277" y="126"/>
                  </a:lnTo>
                  <a:lnTo>
                    <a:pt x="278" y="120"/>
                  </a:lnTo>
                  <a:lnTo>
                    <a:pt x="275" y="120"/>
                  </a:lnTo>
                  <a:lnTo>
                    <a:pt x="272" y="117"/>
                  </a:lnTo>
                  <a:lnTo>
                    <a:pt x="275" y="115"/>
                  </a:lnTo>
                  <a:lnTo>
                    <a:pt x="275" y="111"/>
                  </a:lnTo>
                  <a:lnTo>
                    <a:pt x="273" y="103"/>
                  </a:lnTo>
                  <a:lnTo>
                    <a:pt x="273" y="98"/>
                  </a:lnTo>
                  <a:lnTo>
                    <a:pt x="272" y="94"/>
                  </a:lnTo>
                  <a:lnTo>
                    <a:pt x="269" y="99"/>
                  </a:lnTo>
                  <a:lnTo>
                    <a:pt x="264" y="101"/>
                  </a:lnTo>
                  <a:lnTo>
                    <a:pt x="261" y="104"/>
                  </a:lnTo>
                  <a:lnTo>
                    <a:pt x="262" y="108"/>
                  </a:lnTo>
                  <a:lnTo>
                    <a:pt x="260" y="110"/>
                  </a:lnTo>
                  <a:lnTo>
                    <a:pt x="257" y="110"/>
                  </a:lnTo>
                  <a:lnTo>
                    <a:pt x="260" y="106"/>
                  </a:lnTo>
                  <a:lnTo>
                    <a:pt x="258" y="104"/>
                  </a:lnTo>
                  <a:lnTo>
                    <a:pt x="255" y="106"/>
                  </a:lnTo>
                  <a:lnTo>
                    <a:pt x="255" y="110"/>
                  </a:lnTo>
                  <a:lnTo>
                    <a:pt x="260" y="115"/>
                  </a:lnTo>
                  <a:lnTo>
                    <a:pt x="261" y="119"/>
                  </a:lnTo>
                  <a:lnTo>
                    <a:pt x="257" y="124"/>
                  </a:lnTo>
                  <a:lnTo>
                    <a:pt x="257" y="135"/>
                  </a:lnTo>
                  <a:lnTo>
                    <a:pt x="257" y="140"/>
                  </a:lnTo>
                  <a:lnTo>
                    <a:pt x="258" y="143"/>
                  </a:lnTo>
                  <a:lnTo>
                    <a:pt x="264" y="142"/>
                  </a:lnTo>
                  <a:lnTo>
                    <a:pt x="267" y="143"/>
                  </a:lnTo>
                  <a:lnTo>
                    <a:pt x="270" y="139"/>
                  </a:lnTo>
                  <a:lnTo>
                    <a:pt x="273" y="139"/>
                  </a:lnTo>
                  <a:lnTo>
                    <a:pt x="271" y="141"/>
                  </a:lnTo>
                  <a:lnTo>
                    <a:pt x="275" y="144"/>
                  </a:lnTo>
                  <a:lnTo>
                    <a:pt x="279" y="145"/>
                  </a:lnTo>
                  <a:lnTo>
                    <a:pt x="278" y="142"/>
                  </a:lnTo>
                  <a:lnTo>
                    <a:pt x="288" y="142"/>
                  </a:lnTo>
                  <a:lnTo>
                    <a:pt x="284" y="144"/>
                  </a:lnTo>
                  <a:lnTo>
                    <a:pt x="284" y="146"/>
                  </a:lnTo>
                  <a:lnTo>
                    <a:pt x="288" y="147"/>
                  </a:lnTo>
                  <a:lnTo>
                    <a:pt x="293" y="149"/>
                  </a:lnTo>
                  <a:lnTo>
                    <a:pt x="295" y="144"/>
                  </a:lnTo>
                  <a:lnTo>
                    <a:pt x="295" y="141"/>
                  </a:lnTo>
                  <a:lnTo>
                    <a:pt x="292" y="142"/>
                  </a:lnTo>
                  <a:lnTo>
                    <a:pt x="289" y="140"/>
                  </a:lnTo>
                  <a:lnTo>
                    <a:pt x="288" y="140"/>
                  </a:lnTo>
                  <a:lnTo>
                    <a:pt x="286" y="143"/>
                  </a:lnTo>
                  <a:lnTo>
                    <a:pt x="286" y="143"/>
                  </a:lnTo>
                  <a:lnTo>
                    <a:pt x="277" y="143"/>
                  </a:lnTo>
                  <a:lnTo>
                    <a:pt x="275" y="138"/>
                  </a:lnTo>
                  <a:lnTo>
                    <a:pt x="273" y="139"/>
                  </a:lnTo>
                  <a:lnTo>
                    <a:pt x="270" y="139"/>
                  </a:lnTo>
                  <a:lnTo>
                    <a:pt x="269" y="134"/>
                  </a:lnTo>
                  <a:lnTo>
                    <a:pt x="268" y="131"/>
                  </a:lnTo>
                  <a:lnTo>
                    <a:pt x="271" y="129"/>
                  </a:lnTo>
                  <a:lnTo>
                    <a:pt x="271" y="126"/>
                  </a:lnTo>
                  <a:lnTo>
                    <a:pt x="266" y="128"/>
                  </a:lnTo>
                  <a:lnTo>
                    <a:pt x="263" y="130"/>
                  </a:lnTo>
                  <a:lnTo>
                    <a:pt x="261" y="134"/>
                  </a:lnTo>
                  <a:lnTo>
                    <a:pt x="257" y="134"/>
                  </a:lnTo>
                  <a:lnTo>
                    <a:pt x="257" y="125"/>
                  </a:lnTo>
                  <a:lnTo>
                    <a:pt x="255" y="127"/>
                  </a:lnTo>
                  <a:lnTo>
                    <a:pt x="253" y="123"/>
                  </a:lnTo>
                  <a:lnTo>
                    <a:pt x="250" y="119"/>
                  </a:lnTo>
                  <a:lnTo>
                    <a:pt x="246" y="120"/>
                  </a:lnTo>
                  <a:lnTo>
                    <a:pt x="245" y="124"/>
                  </a:lnTo>
                  <a:lnTo>
                    <a:pt x="247" y="129"/>
                  </a:lnTo>
                  <a:lnTo>
                    <a:pt x="247" y="133"/>
                  </a:lnTo>
                  <a:lnTo>
                    <a:pt x="250" y="137"/>
                  </a:lnTo>
                  <a:lnTo>
                    <a:pt x="252" y="139"/>
                  </a:lnTo>
                  <a:lnTo>
                    <a:pt x="248" y="139"/>
                  </a:lnTo>
                  <a:lnTo>
                    <a:pt x="246" y="137"/>
                  </a:lnTo>
                  <a:lnTo>
                    <a:pt x="245" y="140"/>
                  </a:lnTo>
                  <a:lnTo>
                    <a:pt x="249" y="145"/>
                  </a:lnTo>
                  <a:lnTo>
                    <a:pt x="253" y="148"/>
                  </a:lnTo>
                  <a:lnTo>
                    <a:pt x="256" y="148"/>
                  </a:lnTo>
                  <a:lnTo>
                    <a:pt x="260" y="149"/>
                  </a:lnTo>
                  <a:lnTo>
                    <a:pt x="265" y="149"/>
                  </a:lnTo>
                  <a:lnTo>
                    <a:pt x="269" y="148"/>
                  </a:lnTo>
                  <a:lnTo>
                    <a:pt x="273" y="150"/>
                  </a:lnTo>
                  <a:lnTo>
                    <a:pt x="272" y="151"/>
                  </a:lnTo>
                  <a:lnTo>
                    <a:pt x="268" y="150"/>
                  </a:lnTo>
                  <a:lnTo>
                    <a:pt x="268" y="157"/>
                  </a:lnTo>
                  <a:lnTo>
                    <a:pt x="271" y="157"/>
                  </a:lnTo>
                  <a:lnTo>
                    <a:pt x="273" y="157"/>
                  </a:lnTo>
                  <a:lnTo>
                    <a:pt x="273" y="154"/>
                  </a:lnTo>
                  <a:lnTo>
                    <a:pt x="277" y="155"/>
                  </a:lnTo>
                  <a:lnTo>
                    <a:pt x="282" y="153"/>
                  </a:lnTo>
                  <a:lnTo>
                    <a:pt x="281" y="156"/>
                  </a:lnTo>
                  <a:lnTo>
                    <a:pt x="283" y="159"/>
                  </a:lnTo>
                  <a:lnTo>
                    <a:pt x="285" y="160"/>
                  </a:lnTo>
                  <a:lnTo>
                    <a:pt x="288" y="159"/>
                  </a:lnTo>
                  <a:lnTo>
                    <a:pt x="287" y="155"/>
                  </a:lnTo>
                  <a:lnTo>
                    <a:pt x="288" y="152"/>
                  </a:lnTo>
                  <a:lnTo>
                    <a:pt x="289" y="155"/>
                  </a:lnTo>
                  <a:lnTo>
                    <a:pt x="290" y="159"/>
                  </a:lnTo>
                  <a:lnTo>
                    <a:pt x="286" y="167"/>
                  </a:lnTo>
                  <a:lnTo>
                    <a:pt x="283" y="175"/>
                  </a:lnTo>
                  <a:lnTo>
                    <a:pt x="279" y="183"/>
                  </a:lnTo>
                  <a:lnTo>
                    <a:pt x="275" y="191"/>
                  </a:lnTo>
                  <a:lnTo>
                    <a:pt x="271" y="189"/>
                  </a:lnTo>
                  <a:lnTo>
                    <a:pt x="268" y="190"/>
                  </a:lnTo>
                  <a:lnTo>
                    <a:pt x="266" y="193"/>
                  </a:lnTo>
                  <a:lnTo>
                    <a:pt x="263" y="195"/>
                  </a:lnTo>
                  <a:lnTo>
                    <a:pt x="258" y="196"/>
                  </a:lnTo>
                  <a:lnTo>
                    <a:pt x="255" y="196"/>
                  </a:lnTo>
                  <a:lnTo>
                    <a:pt x="256" y="191"/>
                  </a:lnTo>
                  <a:lnTo>
                    <a:pt x="255" y="187"/>
                  </a:lnTo>
                  <a:lnTo>
                    <a:pt x="257" y="184"/>
                  </a:lnTo>
                  <a:lnTo>
                    <a:pt x="257" y="182"/>
                  </a:lnTo>
                  <a:lnTo>
                    <a:pt x="253" y="180"/>
                  </a:lnTo>
                  <a:lnTo>
                    <a:pt x="254" y="175"/>
                  </a:lnTo>
                  <a:lnTo>
                    <a:pt x="255" y="171"/>
                  </a:lnTo>
                  <a:lnTo>
                    <a:pt x="259" y="167"/>
                  </a:lnTo>
                  <a:lnTo>
                    <a:pt x="264" y="167"/>
                  </a:lnTo>
                  <a:lnTo>
                    <a:pt x="264" y="164"/>
                  </a:lnTo>
                  <a:lnTo>
                    <a:pt x="263" y="159"/>
                  </a:lnTo>
                  <a:lnTo>
                    <a:pt x="266" y="158"/>
                  </a:lnTo>
                  <a:lnTo>
                    <a:pt x="268" y="157"/>
                  </a:lnTo>
                  <a:lnTo>
                    <a:pt x="268" y="150"/>
                  </a:lnTo>
                  <a:lnTo>
                    <a:pt x="264" y="151"/>
                  </a:lnTo>
                  <a:lnTo>
                    <a:pt x="260" y="152"/>
                  </a:lnTo>
                  <a:lnTo>
                    <a:pt x="257" y="150"/>
                  </a:lnTo>
                  <a:lnTo>
                    <a:pt x="253" y="150"/>
                  </a:lnTo>
                  <a:lnTo>
                    <a:pt x="248" y="148"/>
                  </a:lnTo>
                  <a:lnTo>
                    <a:pt x="245" y="145"/>
                  </a:lnTo>
                  <a:lnTo>
                    <a:pt x="243" y="142"/>
                  </a:lnTo>
                  <a:lnTo>
                    <a:pt x="240" y="139"/>
                  </a:lnTo>
                  <a:lnTo>
                    <a:pt x="243" y="138"/>
                  </a:lnTo>
                  <a:lnTo>
                    <a:pt x="245" y="139"/>
                  </a:lnTo>
                  <a:lnTo>
                    <a:pt x="246" y="137"/>
                  </a:lnTo>
                  <a:lnTo>
                    <a:pt x="246" y="133"/>
                  </a:lnTo>
                  <a:lnTo>
                    <a:pt x="243" y="132"/>
                  </a:lnTo>
                  <a:lnTo>
                    <a:pt x="242" y="128"/>
                  </a:lnTo>
                  <a:lnTo>
                    <a:pt x="242" y="123"/>
                  </a:lnTo>
                  <a:lnTo>
                    <a:pt x="245" y="119"/>
                  </a:lnTo>
                  <a:lnTo>
                    <a:pt x="244" y="115"/>
                  </a:lnTo>
                  <a:lnTo>
                    <a:pt x="242" y="114"/>
                  </a:lnTo>
                  <a:lnTo>
                    <a:pt x="240" y="117"/>
                  </a:lnTo>
                  <a:lnTo>
                    <a:pt x="240" y="119"/>
                  </a:lnTo>
                  <a:lnTo>
                    <a:pt x="237" y="115"/>
                  </a:lnTo>
                  <a:lnTo>
                    <a:pt x="233" y="112"/>
                  </a:lnTo>
                  <a:lnTo>
                    <a:pt x="231" y="112"/>
                  </a:lnTo>
                  <a:lnTo>
                    <a:pt x="228" y="117"/>
                  </a:lnTo>
                  <a:lnTo>
                    <a:pt x="224" y="119"/>
                  </a:lnTo>
                  <a:lnTo>
                    <a:pt x="224" y="122"/>
                  </a:lnTo>
                  <a:lnTo>
                    <a:pt x="225" y="125"/>
                  </a:lnTo>
                  <a:lnTo>
                    <a:pt x="225" y="128"/>
                  </a:lnTo>
                  <a:lnTo>
                    <a:pt x="222" y="128"/>
                  </a:lnTo>
                  <a:lnTo>
                    <a:pt x="220" y="124"/>
                  </a:lnTo>
                  <a:lnTo>
                    <a:pt x="217" y="119"/>
                  </a:lnTo>
                  <a:lnTo>
                    <a:pt x="213" y="117"/>
                  </a:lnTo>
                  <a:lnTo>
                    <a:pt x="210" y="112"/>
                  </a:lnTo>
                  <a:lnTo>
                    <a:pt x="208" y="110"/>
                  </a:lnTo>
                  <a:lnTo>
                    <a:pt x="203" y="110"/>
                  </a:lnTo>
                  <a:lnTo>
                    <a:pt x="199" y="110"/>
                  </a:lnTo>
                  <a:lnTo>
                    <a:pt x="196" y="112"/>
                  </a:lnTo>
                  <a:lnTo>
                    <a:pt x="194" y="109"/>
                  </a:lnTo>
                  <a:lnTo>
                    <a:pt x="191" y="107"/>
                  </a:lnTo>
                  <a:lnTo>
                    <a:pt x="187" y="103"/>
                  </a:lnTo>
                  <a:lnTo>
                    <a:pt x="190" y="109"/>
                  </a:lnTo>
                  <a:lnTo>
                    <a:pt x="194" y="110"/>
                  </a:lnTo>
                  <a:lnTo>
                    <a:pt x="197" y="115"/>
                  </a:lnTo>
                  <a:lnTo>
                    <a:pt x="196" y="119"/>
                  </a:lnTo>
                  <a:lnTo>
                    <a:pt x="193" y="121"/>
                  </a:lnTo>
                  <a:lnTo>
                    <a:pt x="189" y="122"/>
                  </a:lnTo>
                  <a:lnTo>
                    <a:pt x="185" y="124"/>
                  </a:lnTo>
                  <a:lnTo>
                    <a:pt x="182" y="127"/>
                  </a:lnTo>
                  <a:lnTo>
                    <a:pt x="180" y="129"/>
                  </a:lnTo>
                  <a:lnTo>
                    <a:pt x="180" y="125"/>
                  </a:lnTo>
                  <a:lnTo>
                    <a:pt x="177" y="119"/>
                  </a:lnTo>
                  <a:lnTo>
                    <a:pt x="174" y="116"/>
                  </a:lnTo>
                  <a:lnTo>
                    <a:pt x="174" y="112"/>
                  </a:lnTo>
                  <a:lnTo>
                    <a:pt x="172" y="112"/>
                  </a:lnTo>
                  <a:lnTo>
                    <a:pt x="173" y="118"/>
                  </a:lnTo>
                  <a:lnTo>
                    <a:pt x="175" y="123"/>
                  </a:lnTo>
                  <a:lnTo>
                    <a:pt x="175" y="127"/>
                  </a:lnTo>
                  <a:lnTo>
                    <a:pt x="179" y="129"/>
                  </a:lnTo>
                  <a:lnTo>
                    <a:pt x="180" y="132"/>
                  </a:lnTo>
                  <a:lnTo>
                    <a:pt x="184" y="130"/>
                  </a:lnTo>
                  <a:lnTo>
                    <a:pt x="188" y="130"/>
                  </a:lnTo>
                  <a:lnTo>
                    <a:pt x="192" y="128"/>
                  </a:lnTo>
                  <a:lnTo>
                    <a:pt x="190" y="133"/>
                  </a:lnTo>
                  <a:lnTo>
                    <a:pt x="187" y="140"/>
                  </a:lnTo>
                  <a:lnTo>
                    <a:pt x="184" y="144"/>
                  </a:lnTo>
                  <a:lnTo>
                    <a:pt x="181" y="148"/>
                  </a:lnTo>
                  <a:lnTo>
                    <a:pt x="180" y="151"/>
                  </a:lnTo>
                  <a:lnTo>
                    <a:pt x="179" y="159"/>
                  </a:lnTo>
                  <a:lnTo>
                    <a:pt x="178" y="164"/>
                  </a:lnTo>
                  <a:lnTo>
                    <a:pt x="178" y="169"/>
                  </a:lnTo>
                  <a:lnTo>
                    <a:pt x="179" y="174"/>
                  </a:lnTo>
                  <a:lnTo>
                    <a:pt x="179" y="175"/>
                  </a:lnTo>
                  <a:lnTo>
                    <a:pt x="182" y="175"/>
                  </a:lnTo>
                  <a:lnTo>
                    <a:pt x="183" y="171"/>
                  </a:lnTo>
                  <a:lnTo>
                    <a:pt x="186" y="167"/>
                  </a:lnTo>
                  <a:lnTo>
                    <a:pt x="190" y="164"/>
                  </a:lnTo>
                  <a:lnTo>
                    <a:pt x="191" y="169"/>
                  </a:lnTo>
                  <a:lnTo>
                    <a:pt x="190" y="173"/>
                  </a:lnTo>
                  <a:lnTo>
                    <a:pt x="188" y="175"/>
                  </a:lnTo>
                  <a:lnTo>
                    <a:pt x="189" y="178"/>
                  </a:lnTo>
                  <a:lnTo>
                    <a:pt x="187" y="183"/>
                  </a:lnTo>
                  <a:lnTo>
                    <a:pt x="186" y="186"/>
                  </a:lnTo>
                  <a:lnTo>
                    <a:pt x="184" y="187"/>
                  </a:lnTo>
                  <a:lnTo>
                    <a:pt x="182" y="184"/>
                  </a:lnTo>
                  <a:lnTo>
                    <a:pt x="183" y="180"/>
                  </a:lnTo>
                  <a:lnTo>
                    <a:pt x="184" y="178"/>
                  </a:lnTo>
                  <a:lnTo>
                    <a:pt x="182" y="175"/>
                  </a:lnTo>
                  <a:lnTo>
                    <a:pt x="179" y="176"/>
                  </a:lnTo>
                  <a:lnTo>
                    <a:pt x="177" y="180"/>
                  </a:lnTo>
                  <a:lnTo>
                    <a:pt x="173" y="182"/>
                  </a:lnTo>
                  <a:lnTo>
                    <a:pt x="170" y="184"/>
                  </a:lnTo>
                  <a:lnTo>
                    <a:pt x="171" y="189"/>
                  </a:lnTo>
                  <a:lnTo>
                    <a:pt x="170" y="194"/>
                  </a:lnTo>
                  <a:lnTo>
                    <a:pt x="169" y="199"/>
                  </a:lnTo>
                  <a:lnTo>
                    <a:pt x="162" y="206"/>
                  </a:lnTo>
                  <a:lnTo>
                    <a:pt x="160" y="206"/>
                  </a:lnTo>
                  <a:lnTo>
                    <a:pt x="157" y="202"/>
                  </a:lnTo>
                  <a:lnTo>
                    <a:pt x="154" y="199"/>
                  </a:lnTo>
                  <a:lnTo>
                    <a:pt x="152" y="198"/>
                  </a:lnTo>
                  <a:lnTo>
                    <a:pt x="148" y="190"/>
                  </a:lnTo>
                  <a:lnTo>
                    <a:pt x="145" y="187"/>
                  </a:lnTo>
                  <a:lnTo>
                    <a:pt x="142" y="183"/>
                  </a:lnTo>
                  <a:lnTo>
                    <a:pt x="141" y="179"/>
                  </a:lnTo>
                  <a:lnTo>
                    <a:pt x="141" y="174"/>
                  </a:lnTo>
                  <a:lnTo>
                    <a:pt x="138" y="171"/>
                  </a:lnTo>
                  <a:lnTo>
                    <a:pt x="137" y="167"/>
                  </a:lnTo>
                  <a:lnTo>
                    <a:pt x="139" y="163"/>
                  </a:lnTo>
                  <a:lnTo>
                    <a:pt x="139" y="160"/>
                  </a:lnTo>
                  <a:lnTo>
                    <a:pt x="136" y="157"/>
                  </a:lnTo>
                  <a:lnTo>
                    <a:pt x="131" y="157"/>
                  </a:lnTo>
                  <a:lnTo>
                    <a:pt x="128" y="155"/>
                  </a:lnTo>
                  <a:lnTo>
                    <a:pt x="126" y="157"/>
                  </a:lnTo>
                  <a:lnTo>
                    <a:pt x="122" y="157"/>
                  </a:lnTo>
                  <a:lnTo>
                    <a:pt x="120" y="155"/>
                  </a:lnTo>
                  <a:lnTo>
                    <a:pt x="117" y="153"/>
                  </a:lnTo>
                  <a:lnTo>
                    <a:pt x="113" y="152"/>
                  </a:lnTo>
                  <a:lnTo>
                    <a:pt x="110" y="150"/>
                  </a:lnTo>
                  <a:lnTo>
                    <a:pt x="106" y="147"/>
                  </a:lnTo>
                  <a:lnTo>
                    <a:pt x="106" y="141"/>
                  </a:lnTo>
                  <a:lnTo>
                    <a:pt x="105" y="137"/>
                  </a:lnTo>
                  <a:lnTo>
                    <a:pt x="108" y="134"/>
                  </a:lnTo>
                  <a:lnTo>
                    <a:pt x="108" y="131"/>
                  </a:lnTo>
                  <a:lnTo>
                    <a:pt x="107" y="126"/>
                  </a:lnTo>
                  <a:lnTo>
                    <a:pt x="107" y="121"/>
                  </a:lnTo>
                  <a:lnTo>
                    <a:pt x="106" y="117"/>
                  </a:lnTo>
                  <a:lnTo>
                    <a:pt x="110" y="113"/>
                  </a:lnTo>
                  <a:lnTo>
                    <a:pt x="112" y="111"/>
                  </a:lnTo>
                  <a:lnTo>
                    <a:pt x="115" y="110"/>
                  </a:lnTo>
                  <a:lnTo>
                    <a:pt x="115" y="107"/>
                  </a:lnTo>
                  <a:lnTo>
                    <a:pt x="116" y="103"/>
                  </a:lnTo>
                  <a:lnTo>
                    <a:pt x="119" y="101"/>
                  </a:lnTo>
                  <a:lnTo>
                    <a:pt x="123" y="103"/>
                  </a:lnTo>
                  <a:lnTo>
                    <a:pt x="127" y="104"/>
                  </a:lnTo>
                  <a:lnTo>
                    <a:pt x="132" y="103"/>
                  </a:lnTo>
                  <a:lnTo>
                    <a:pt x="136" y="103"/>
                  </a:lnTo>
                  <a:lnTo>
                    <a:pt x="138" y="104"/>
                  </a:lnTo>
                  <a:lnTo>
                    <a:pt x="139" y="108"/>
                  </a:lnTo>
                  <a:lnTo>
                    <a:pt x="143" y="108"/>
                  </a:lnTo>
                  <a:lnTo>
                    <a:pt x="147" y="110"/>
                  </a:lnTo>
                  <a:lnTo>
                    <a:pt x="149" y="110"/>
                  </a:lnTo>
                  <a:lnTo>
                    <a:pt x="151" y="107"/>
                  </a:lnTo>
                  <a:lnTo>
                    <a:pt x="152" y="105"/>
                  </a:lnTo>
                  <a:lnTo>
                    <a:pt x="156" y="106"/>
                  </a:lnTo>
                  <a:lnTo>
                    <a:pt x="160" y="108"/>
                  </a:lnTo>
                  <a:lnTo>
                    <a:pt x="165" y="108"/>
                  </a:lnTo>
                  <a:lnTo>
                    <a:pt x="168" y="109"/>
                  </a:lnTo>
                  <a:lnTo>
                    <a:pt x="172" y="108"/>
                  </a:lnTo>
                  <a:lnTo>
                    <a:pt x="174" y="106"/>
                  </a:lnTo>
                  <a:lnTo>
                    <a:pt x="176" y="102"/>
                  </a:lnTo>
                  <a:lnTo>
                    <a:pt x="177" y="99"/>
                  </a:lnTo>
                  <a:lnTo>
                    <a:pt x="176" y="98"/>
                  </a:lnTo>
                  <a:lnTo>
                    <a:pt x="174" y="96"/>
                  </a:lnTo>
                  <a:lnTo>
                    <a:pt x="171" y="97"/>
                  </a:lnTo>
                  <a:lnTo>
                    <a:pt x="167" y="97"/>
                  </a:lnTo>
                  <a:lnTo>
                    <a:pt x="164" y="96"/>
                  </a:lnTo>
                  <a:lnTo>
                    <a:pt x="164" y="92"/>
                  </a:lnTo>
                  <a:lnTo>
                    <a:pt x="162" y="91"/>
                  </a:lnTo>
                  <a:lnTo>
                    <a:pt x="161" y="92"/>
                  </a:lnTo>
                  <a:lnTo>
                    <a:pt x="162" y="96"/>
                  </a:lnTo>
                  <a:lnTo>
                    <a:pt x="160" y="98"/>
                  </a:lnTo>
                  <a:lnTo>
                    <a:pt x="157" y="98"/>
                  </a:lnTo>
                  <a:lnTo>
                    <a:pt x="155" y="95"/>
                  </a:lnTo>
                  <a:lnTo>
                    <a:pt x="155" y="92"/>
                  </a:lnTo>
                  <a:lnTo>
                    <a:pt x="155" y="88"/>
                  </a:lnTo>
                  <a:lnTo>
                    <a:pt x="153" y="87"/>
                  </a:lnTo>
                  <a:lnTo>
                    <a:pt x="151" y="89"/>
                  </a:lnTo>
                  <a:lnTo>
                    <a:pt x="152" y="92"/>
                  </a:lnTo>
                  <a:lnTo>
                    <a:pt x="153" y="95"/>
                  </a:lnTo>
                  <a:lnTo>
                    <a:pt x="155" y="97"/>
                  </a:lnTo>
                  <a:lnTo>
                    <a:pt x="153" y="100"/>
                  </a:lnTo>
                  <a:lnTo>
                    <a:pt x="151" y="102"/>
                  </a:lnTo>
                  <a:lnTo>
                    <a:pt x="148" y="101"/>
                  </a:lnTo>
                  <a:lnTo>
                    <a:pt x="148" y="104"/>
                  </a:lnTo>
                  <a:lnTo>
                    <a:pt x="146" y="105"/>
                  </a:lnTo>
                  <a:lnTo>
                    <a:pt x="143" y="102"/>
                  </a:lnTo>
                  <a:lnTo>
                    <a:pt x="143" y="100"/>
                  </a:lnTo>
                  <a:lnTo>
                    <a:pt x="147" y="101"/>
                  </a:lnTo>
                  <a:lnTo>
                    <a:pt x="149" y="101"/>
                  </a:lnTo>
                  <a:lnTo>
                    <a:pt x="152" y="99"/>
                  </a:lnTo>
                  <a:lnTo>
                    <a:pt x="151" y="96"/>
                  </a:lnTo>
                  <a:lnTo>
                    <a:pt x="148" y="93"/>
                  </a:lnTo>
                  <a:lnTo>
                    <a:pt x="146" y="91"/>
                  </a:lnTo>
                  <a:lnTo>
                    <a:pt x="143" y="88"/>
                  </a:lnTo>
                  <a:lnTo>
                    <a:pt x="140" y="85"/>
                  </a:lnTo>
                  <a:lnTo>
                    <a:pt x="140" y="89"/>
                  </a:lnTo>
                  <a:lnTo>
                    <a:pt x="142" y="91"/>
                  </a:lnTo>
                  <a:lnTo>
                    <a:pt x="141" y="96"/>
                  </a:lnTo>
                  <a:lnTo>
                    <a:pt x="141" y="99"/>
                  </a:lnTo>
                  <a:lnTo>
                    <a:pt x="138" y="96"/>
                  </a:lnTo>
                  <a:lnTo>
                    <a:pt x="137" y="94"/>
                  </a:lnTo>
                  <a:lnTo>
                    <a:pt x="139" y="92"/>
                  </a:lnTo>
                  <a:lnTo>
                    <a:pt x="138" y="90"/>
                  </a:lnTo>
                  <a:lnTo>
                    <a:pt x="140" y="89"/>
                  </a:lnTo>
                  <a:lnTo>
                    <a:pt x="140" y="85"/>
                  </a:lnTo>
                  <a:lnTo>
                    <a:pt x="137" y="86"/>
                  </a:lnTo>
                  <a:lnTo>
                    <a:pt x="135" y="89"/>
                  </a:lnTo>
                  <a:lnTo>
                    <a:pt x="132" y="88"/>
                  </a:lnTo>
                  <a:lnTo>
                    <a:pt x="128" y="90"/>
                  </a:lnTo>
                  <a:lnTo>
                    <a:pt x="127" y="94"/>
                  </a:lnTo>
                  <a:lnTo>
                    <a:pt x="124" y="97"/>
                  </a:lnTo>
                  <a:lnTo>
                    <a:pt x="120" y="99"/>
                  </a:lnTo>
                  <a:lnTo>
                    <a:pt x="116" y="100"/>
                  </a:lnTo>
                  <a:lnTo>
                    <a:pt x="112" y="98"/>
                  </a:lnTo>
                  <a:lnTo>
                    <a:pt x="110" y="96"/>
                  </a:lnTo>
                  <a:lnTo>
                    <a:pt x="112" y="94"/>
                  </a:lnTo>
                  <a:lnTo>
                    <a:pt x="110" y="91"/>
                  </a:lnTo>
                  <a:lnTo>
                    <a:pt x="113" y="89"/>
                  </a:lnTo>
                  <a:lnTo>
                    <a:pt x="113" y="87"/>
                  </a:lnTo>
                  <a:lnTo>
                    <a:pt x="113" y="83"/>
                  </a:lnTo>
                  <a:lnTo>
                    <a:pt x="116" y="80"/>
                  </a:lnTo>
                  <a:lnTo>
                    <a:pt x="121" y="81"/>
                  </a:lnTo>
                  <a:lnTo>
                    <a:pt x="126" y="82"/>
                  </a:lnTo>
                  <a:lnTo>
                    <a:pt x="129" y="80"/>
                  </a:lnTo>
                  <a:lnTo>
                    <a:pt x="129" y="77"/>
                  </a:lnTo>
                  <a:lnTo>
                    <a:pt x="126" y="74"/>
                  </a:lnTo>
                  <a:lnTo>
                    <a:pt x="122" y="72"/>
                  </a:lnTo>
                  <a:lnTo>
                    <a:pt x="124" y="71"/>
                  </a:lnTo>
                  <a:lnTo>
                    <a:pt x="128" y="69"/>
                  </a:lnTo>
                  <a:lnTo>
                    <a:pt x="129" y="68"/>
                  </a:lnTo>
                  <a:lnTo>
                    <a:pt x="128" y="68"/>
                  </a:lnTo>
                  <a:lnTo>
                    <a:pt x="124" y="68"/>
                  </a:lnTo>
                  <a:lnTo>
                    <a:pt x="121" y="69"/>
                  </a:lnTo>
                  <a:lnTo>
                    <a:pt x="119" y="70"/>
                  </a:lnTo>
                  <a:lnTo>
                    <a:pt x="121" y="67"/>
                  </a:lnTo>
                  <a:lnTo>
                    <a:pt x="121" y="64"/>
                  </a:lnTo>
                  <a:lnTo>
                    <a:pt x="122" y="62"/>
                  </a:lnTo>
                  <a:lnTo>
                    <a:pt x="123" y="60"/>
                  </a:lnTo>
                  <a:lnTo>
                    <a:pt x="122" y="57"/>
                  </a:lnTo>
                  <a:lnTo>
                    <a:pt x="119" y="59"/>
                  </a:lnTo>
                  <a:lnTo>
                    <a:pt x="120" y="62"/>
                  </a:lnTo>
                  <a:lnTo>
                    <a:pt x="119" y="64"/>
                  </a:lnTo>
                  <a:lnTo>
                    <a:pt x="118" y="68"/>
                  </a:lnTo>
                  <a:lnTo>
                    <a:pt x="115" y="68"/>
                  </a:lnTo>
                  <a:lnTo>
                    <a:pt x="113" y="64"/>
                  </a:lnTo>
                  <a:lnTo>
                    <a:pt x="111" y="61"/>
                  </a:lnTo>
                  <a:lnTo>
                    <a:pt x="115" y="60"/>
                  </a:lnTo>
                  <a:lnTo>
                    <a:pt x="117" y="58"/>
                  </a:lnTo>
                  <a:lnTo>
                    <a:pt x="118" y="58"/>
                  </a:lnTo>
                  <a:lnTo>
                    <a:pt x="118" y="56"/>
                  </a:lnTo>
                  <a:lnTo>
                    <a:pt x="118" y="53"/>
                  </a:lnTo>
                  <a:lnTo>
                    <a:pt x="120" y="52"/>
                  </a:lnTo>
                  <a:lnTo>
                    <a:pt x="123" y="50"/>
                  </a:lnTo>
                  <a:lnTo>
                    <a:pt x="125" y="51"/>
                  </a:lnTo>
                  <a:lnTo>
                    <a:pt x="126" y="55"/>
                  </a:lnTo>
                  <a:lnTo>
                    <a:pt x="127" y="59"/>
                  </a:lnTo>
                  <a:lnTo>
                    <a:pt x="129" y="61"/>
                  </a:lnTo>
                  <a:lnTo>
                    <a:pt x="130" y="64"/>
                  </a:lnTo>
                  <a:lnTo>
                    <a:pt x="129" y="67"/>
                  </a:lnTo>
                  <a:lnTo>
                    <a:pt x="129" y="69"/>
                  </a:lnTo>
                  <a:lnTo>
                    <a:pt x="131" y="68"/>
                  </a:lnTo>
                  <a:lnTo>
                    <a:pt x="135" y="66"/>
                  </a:lnTo>
                  <a:lnTo>
                    <a:pt x="136" y="62"/>
                  </a:lnTo>
                  <a:lnTo>
                    <a:pt x="139" y="62"/>
                  </a:lnTo>
                  <a:lnTo>
                    <a:pt x="141" y="61"/>
                  </a:lnTo>
                  <a:lnTo>
                    <a:pt x="140" y="57"/>
                  </a:lnTo>
                  <a:lnTo>
                    <a:pt x="139" y="54"/>
                  </a:lnTo>
                  <a:lnTo>
                    <a:pt x="142" y="54"/>
                  </a:lnTo>
                  <a:lnTo>
                    <a:pt x="145" y="57"/>
                  </a:lnTo>
                  <a:lnTo>
                    <a:pt x="148" y="60"/>
                  </a:lnTo>
                  <a:lnTo>
                    <a:pt x="151" y="60"/>
                  </a:lnTo>
                  <a:lnTo>
                    <a:pt x="154" y="58"/>
                  </a:lnTo>
                  <a:lnTo>
                    <a:pt x="157" y="55"/>
                  </a:lnTo>
                  <a:lnTo>
                    <a:pt x="158" y="51"/>
                  </a:lnTo>
                  <a:lnTo>
                    <a:pt x="164" y="53"/>
                  </a:lnTo>
                  <a:lnTo>
                    <a:pt x="159" y="50"/>
                  </a:lnTo>
                  <a:lnTo>
                    <a:pt x="155" y="50"/>
                  </a:lnTo>
                  <a:lnTo>
                    <a:pt x="155" y="46"/>
                  </a:lnTo>
                  <a:lnTo>
                    <a:pt x="155" y="43"/>
                  </a:lnTo>
                  <a:lnTo>
                    <a:pt x="159" y="41"/>
                  </a:lnTo>
                  <a:lnTo>
                    <a:pt x="160" y="39"/>
                  </a:lnTo>
                  <a:lnTo>
                    <a:pt x="157" y="41"/>
                  </a:lnTo>
                  <a:lnTo>
                    <a:pt x="153" y="43"/>
                  </a:lnTo>
                  <a:lnTo>
                    <a:pt x="150" y="43"/>
                  </a:lnTo>
                  <a:lnTo>
                    <a:pt x="151" y="47"/>
                  </a:lnTo>
                  <a:lnTo>
                    <a:pt x="151" y="51"/>
                  </a:lnTo>
                  <a:lnTo>
                    <a:pt x="151" y="54"/>
                  </a:lnTo>
                  <a:lnTo>
                    <a:pt x="148" y="56"/>
                  </a:lnTo>
                  <a:lnTo>
                    <a:pt x="145" y="57"/>
                  </a:lnTo>
                  <a:lnTo>
                    <a:pt x="143" y="54"/>
                  </a:lnTo>
                  <a:lnTo>
                    <a:pt x="144" y="51"/>
                  </a:lnTo>
                  <a:lnTo>
                    <a:pt x="144" y="50"/>
                  </a:lnTo>
                  <a:lnTo>
                    <a:pt x="141" y="51"/>
                  </a:lnTo>
                  <a:lnTo>
                    <a:pt x="138" y="49"/>
                  </a:lnTo>
                  <a:lnTo>
                    <a:pt x="136" y="47"/>
                  </a:lnTo>
                  <a:lnTo>
                    <a:pt x="137" y="43"/>
                  </a:lnTo>
                  <a:lnTo>
                    <a:pt x="136" y="43"/>
                  </a:lnTo>
                  <a:lnTo>
                    <a:pt x="137" y="42"/>
                  </a:lnTo>
                  <a:lnTo>
                    <a:pt x="137" y="42"/>
                  </a:lnTo>
                  <a:lnTo>
                    <a:pt x="99" y="42"/>
                  </a:lnTo>
                  <a:lnTo>
                    <a:pt x="97" y="44"/>
                  </a:lnTo>
                  <a:lnTo>
                    <a:pt x="94" y="46"/>
                  </a:lnTo>
                  <a:lnTo>
                    <a:pt x="91" y="45"/>
                  </a:lnTo>
                  <a:lnTo>
                    <a:pt x="89" y="43"/>
                  </a:lnTo>
                  <a:lnTo>
                    <a:pt x="89" y="40"/>
                  </a:lnTo>
                  <a:lnTo>
                    <a:pt x="90" y="40"/>
                  </a:lnTo>
                  <a:lnTo>
                    <a:pt x="82" y="40"/>
                  </a:lnTo>
                  <a:lnTo>
                    <a:pt x="80" y="40"/>
                  </a:lnTo>
                  <a:lnTo>
                    <a:pt x="77" y="45"/>
                  </a:lnTo>
                  <a:lnTo>
                    <a:pt x="76" y="48"/>
                  </a:lnTo>
                  <a:lnTo>
                    <a:pt x="75" y="52"/>
                  </a:lnTo>
                  <a:lnTo>
                    <a:pt x="71" y="51"/>
                  </a:lnTo>
                  <a:lnTo>
                    <a:pt x="68" y="48"/>
                  </a:lnTo>
                  <a:lnTo>
                    <a:pt x="68" y="43"/>
                  </a:lnTo>
                  <a:lnTo>
                    <a:pt x="67" y="38"/>
                  </a:lnTo>
                  <a:lnTo>
                    <a:pt x="64" y="34"/>
                  </a:lnTo>
                  <a:lnTo>
                    <a:pt x="65" y="32"/>
                  </a:lnTo>
                  <a:lnTo>
                    <a:pt x="63" y="27"/>
                  </a:lnTo>
                  <a:lnTo>
                    <a:pt x="61" y="26"/>
                  </a:lnTo>
                  <a:lnTo>
                    <a:pt x="58" y="28"/>
                  </a:lnTo>
                  <a:lnTo>
                    <a:pt x="55" y="25"/>
                  </a:lnTo>
                  <a:lnTo>
                    <a:pt x="53" y="27"/>
                  </a:lnTo>
                  <a:lnTo>
                    <a:pt x="51" y="29"/>
                  </a:lnTo>
                  <a:lnTo>
                    <a:pt x="46" y="30"/>
                  </a:lnTo>
                  <a:lnTo>
                    <a:pt x="44" y="33"/>
                  </a:lnTo>
                  <a:lnTo>
                    <a:pt x="49" y="34"/>
                  </a:lnTo>
                  <a:lnTo>
                    <a:pt x="53" y="36"/>
                  </a:lnTo>
                  <a:lnTo>
                    <a:pt x="55" y="39"/>
                  </a:lnTo>
                  <a:lnTo>
                    <a:pt x="58" y="42"/>
                  </a:lnTo>
                  <a:lnTo>
                    <a:pt x="59" y="48"/>
                  </a:lnTo>
                  <a:lnTo>
                    <a:pt x="58" y="53"/>
                  </a:lnTo>
                  <a:lnTo>
                    <a:pt x="55" y="54"/>
                  </a:lnTo>
                  <a:lnTo>
                    <a:pt x="51" y="51"/>
                  </a:lnTo>
                  <a:lnTo>
                    <a:pt x="45" y="50"/>
                  </a:lnTo>
                  <a:lnTo>
                    <a:pt x="45" y="48"/>
                  </a:lnTo>
                  <a:lnTo>
                    <a:pt x="51" y="47"/>
                  </a:lnTo>
                  <a:lnTo>
                    <a:pt x="51" y="44"/>
                  </a:lnTo>
                  <a:lnTo>
                    <a:pt x="50" y="43"/>
                  </a:lnTo>
                  <a:lnTo>
                    <a:pt x="49" y="46"/>
                  </a:lnTo>
                  <a:lnTo>
                    <a:pt x="46" y="43"/>
                  </a:lnTo>
                  <a:lnTo>
                    <a:pt x="49" y="41"/>
                  </a:lnTo>
                  <a:lnTo>
                    <a:pt x="51" y="43"/>
                  </a:lnTo>
                  <a:lnTo>
                    <a:pt x="49" y="40"/>
                  </a:lnTo>
                  <a:lnTo>
                    <a:pt x="45" y="40"/>
                  </a:lnTo>
                  <a:lnTo>
                    <a:pt x="43" y="42"/>
                  </a:lnTo>
                  <a:lnTo>
                    <a:pt x="43" y="46"/>
                  </a:lnTo>
                  <a:lnTo>
                    <a:pt x="43" y="50"/>
                  </a:lnTo>
                  <a:lnTo>
                    <a:pt x="42" y="53"/>
                  </a:lnTo>
                  <a:lnTo>
                    <a:pt x="43" y="56"/>
                  </a:lnTo>
                  <a:lnTo>
                    <a:pt x="40" y="54"/>
                  </a:lnTo>
                  <a:lnTo>
                    <a:pt x="38" y="55"/>
                  </a:lnTo>
                  <a:lnTo>
                    <a:pt x="38" y="53"/>
                  </a:lnTo>
                  <a:lnTo>
                    <a:pt x="38" y="50"/>
                  </a:lnTo>
                  <a:lnTo>
                    <a:pt x="35" y="51"/>
                  </a:lnTo>
                  <a:lnTo>
                    <a:pt x="34" y="54"/>
                  </a:lnTo>
                  <a:lnTo>
                    <a:pt x="32" y="57"/>
                  </a:lnTo>
                  <a:lnTo>
                    <a:pt x="32" y="59"/>
                  </a:lnTo>
                  <a:lnTo>
                    <a:pt x="28" y="59"/>
                  </a:lnTo>
                  <a:lnTo>
                    <a:pt x="27" y="61"/>
                  </a:lnTo>
                  <a:lnTo>
                    <a:pt x="28" y="65"/>
                  </a:lnTo>
                  <a:lnTo>
                    <a:pt x="32" y="67"/>
                  </a:lnTo>
                  <a:lnTo>
                    <a:pt x="34" y="69"/>
                  </a:lnTo>
                  <a:lnTo>
                    <a:pt x="34" y="73"/>
                  </a:lnTo>
                  <a:lnTo>
                    <a:pt x="36" y="72"/>
                  </a:lnTo>
                  <a:lnTo>
                    <a:pt x="37" y="68"/>
                  </a:lnTo>
                  <a:lnTo>
                    <a:pt x="41" y="68"/>
                  </a:lnTo>
                  <a:lnTo>
                    <a:pt x="44" y="65"/>
                  </a:lnTo>
                  <a:lnTo>
                    <a:pt x="44" y="62"/>
                  </a:lnTo>
                  <a:lnTo>
                    <a:pt x="44" y="56"/>
                  </a:lnTo>
                  <a:lnTo>
                    <a:pt x="45" y="52"/>
                  </a:lnTo>
                  <a:lnTo>
                    <a:pt x="47" y="50"/>
                  </a:lnTo>
                  <a:lnTo>
                    <a:pt x="51" y="52"/>
                  </a:lnTo>
                  <a:lnTo>
                    <a:pt x="55" y="54"/>
                  </a:lnTo>
                  <a:lnTo>
                    <a:pt x="57" y="56"/>
                  </a:lnTo>
                  <a:lnTo>
                    <a:pt x="59" y="59"/>
                  </a:lnTo>
                  <a:lnTo>
                    <a:pt x="62" y="61"/>
                  </a:lnTo>
                  <a:lnTo>
                    <a:pt x="63" y="65"/>
                  </a:lnTo>
                  <a:lnTo>
                    <a:pt x="64" y="68"/>
                  </a:lnTo>
                  <a:lnTo>
                    <a:pt x="67" y="70"/>
                  </a:lnTo>
                  <a:lnTo>
                    <a:pt x="64" y="73"/>
                  </a:lnTo>
                  <a:lnTo>
                    <a:pt x="60" y="73"/>
                  </a:lnTo>
                  <a:lnTo>
                    <a:pt x="56" y="75"/>
                  </a:lnTo>
                  <a:lnTo>
                    <a:pt x="53" y="78"/>
                  </a:lnTo>
                  <a:lnTo>
                    <a:pt x="49" y="80"/>
                  </a:lnTo>
                  <a:lnTo>
                    <a:pt x="45" y="83"/>
                  </a:lnTo>
                  <a:lnTo>
                    <a:pt x="42" y="86"/>
                  </a:lnTo>
                  <a:lnTo>
                    <a:pt x="41" y="89"/>
                  </a:lnTo>
                  <a:lnTo>
                    <a:pt x="41" y="91"/>
                  </a:lnTo>
                  <a:lnTo>
                    <a:pt x="38" y="94"/>
                  </a:lnTo>
                  <a:lnTo>
                    <a:pt x="39" y="96"/>
                  </a:lnTo>
                  <a:lnTo>
                    <a:pt x="36" y="99"/>
                  </a:lnTo>
                  <a:lnTo>
                    <a:pt x="36" y="103"/>
                  </a:lnTo>
                  <a:lnTo>
                    <a:pt x="38" y="107"/>
                  </a:lnTo>
                  <a:lnTo>
                    <a:pt x="37" y="109"/>
                  </a:lnTo>
                  <a:lnTo>
                    <a:pt x="34" y="108"/>
                  </a:lnTo>
                  <a:lnTo>
                    <a:pt x="33" y="103"/>
                  </a:lnTo>
                  <a:lnTo>
                    <a:pt x="30" y="101"/>
                  </a:lnTo>
                  <a:lnTo>
                    <a:pt x="28" y="102"/>
                  </a:lnTo>
                  <a:lnTo>
                    <a:pt x="27" y="105"/>
                  </a:lnTo>
                  <a:lnTo>
                    <a:pt x="24" y="103"/>
                  </a:lnTo>
                  <a:lnTo>
                    <a:pt x="20" y="103"/>
                  </a:lnTo>
                  <a:lnTo>
                    <a:pt x="17" y="106"/>
                  </a:lnTo>
                  <a:lnTo>
                    <a:pt x="16" y="109"/>
                  </a:lnTo>
                  <a:lnTo>
                    <a:pt x="15" y="112"/>
                  </a:lnTo>
                  <a:lnTo>
                    <a:pt x="15" y="117"/>
                  </a:lnTo>
                  <a:lnTo>
                    <a:pt x="17" y="119"/>
                  </a:lnTo>
                  <a:lnTo>
                    <a:pt x="20" y="117"/>
                  </a:lnTo>
                  <a:lnTo>
                    <a:pt x="23" y="117"/>
                  </a:lnTo>
                  <a:lnTo>
                    <a:pt x="24" y="121"/>
                  </a:lnTo>
                  <a:lnTo>
                    <a:pt x="21" y="124"/>
                  </a:lnTo>
                  <a:lnTo>
                    <a:pt x="25" y="124"/>
                  </a:lnTo>
                  <a:lnTo>
                    <a:pt x="27" y="125"/>
                  </a:lnTo>
                  <a:lnTo>
                    <a:pt x="28" y="129"/>
                  </a:lnTo>
                  <a:lnTo>
                    <a:pt x="31" y="130"/>
                  </a:lnTo>
                  <a:lnTo>
                    <a:pt x="35" y="133"/>
                  </a:lnTo>
                  <a:lnTo>
                    <a:pt x="38" y="131"/>
                  </a:lnTo>
                  <a:lnTo>
                    <a:pt x="43" y="133"/>
                  </a:lnTo>
                  <a:lnTo>
                    <a:pt x="48" y="134"/>
                  </a:lnTo>
                  <a:lnTo>
                    <a:pt x="54" y="137"/>
                  </a:lnTo>
                  <a:lnTo>
                    <a:pt x="55" y="140"/>
                  </a:lnTo>
                  <a:lnTo>
                    <a:pt x="59" y="143"/>
                  </a:lnTo>
                  <a:lnTo>
                    <a:pt x="61" y="148"/>
                  </a:lnTo>
                  <a:lnTo>
                    <a:pt x="66" y="150"/>
                  </a:lnTo>
                  <a:lnTo>
                    <a:pt x="70" y="151"/>
                  </a:lnTo>
                  <a:lnTo>
                    <a:pt x="74" y="154"/>
                  </a:lnTo>
                  <a:lnTo>
                    <a:pt x="79" y="154"/>
                  </a:lnTo>
                  <a:lnTo>
                    <a:pt x="80" y="158"/>
                  </a:lnTo>
                  <a:lnTo>
                    <a:pt x="80" y="161"/>
                  </a:lnTo>
                  <a:lnTo>
                    <a:pt x="77" y="164"/>
                  </a:lnTo>
                  <a:lnTo>
                    <a:pt x="77" y="168"/>
                  </a:lnTo>
                  <a:lnTo>
                    <a:pt x="76" y="172"/>
                  </a:lnTo>
                  <a:lnTo>
                    <a:pt x="73" y="176"/>
                  </a:lnTo>
                  <a:lnTo>
                    <a:pt x="69" y="178"/>
                  </a:lnTo>
                  <a:lnTo>
                    <a:pt x="65" y="179"/>
                  </a:lnTo>
                  <a:lnTo>
                    <a:pt x="67" y="183"/>
                  </a:lnTo>
                  <a:lnTo>
                    <a:pt x="64" y="186"/>
                  </a:lnTo>
                  <a:lnTo>
                    <a:pt x="61" y="190"/>
                  </a:lnTo>
                  <a:lnTo>
                    <a:pt x="58" y="192"/>
                  </a:lnTo>
                  <a:lnTo>
                    <a:pt x="55" y="197"/>
                  </a:lnTo>
                  <a:lnTo>
                    <a:pt x="53" y="200"/>
                  </a:lnTo>
                  <a:lnTo>
                    <a:pt x="49" y="201"/>
                  </a:lnTo>
                  <a:lnTo>
                    <a:pt x="47" y="204"/>
                  </a:lnTo>
                  <a:lnTo>
                    <a:pt x="46" y="207"/>
                  </a:lnTo>
                  <a:lnTo>
                    <a:pt x="44" y="210"/>
                  </a:lnTo>
                  <a:lnTo>
                    <a:pt x="44" y="213"/>
                  </a:lnTo>
                  <a:lnTo>
                    <a:pt x="43" y="215"/>
                  </a:lnTo>
                  <a:lnTo>
                    <a:pt x="40" y="211"/>
                  </a:lnTo>
                  <a:lnTo>
                    <a:pt x="37" y="208"/>
                  </a:lnTo>
                  <a:lnTo>
                    <a:pt x="36" y="204"/>
                  </a:lnTo>
                  <a:lnTo>
                    <a:pt x="36" y="200"/>
                  </a:lnTo>
                  <a:lnTo>
                    <a:pt x="35" y="195"/>
                  </a:lnTo>
                  <a:lnTo>
                    <a:pt x="37" y="189"/>
                  </a:lnTo>
                  <a:lnTo>
                    <a:pt x="38" y="183"/>
                  </a:lnTo>
                  <a:lnTo>
                    <a:pt x="37" y="177"/>
                  </a:lnTo>
                  <a:lnTo>
                    <a:pt x="35" y="172"/>
                  </a:lnTo>
                  <a:lnTo>
                    <a:pt x="32" y="168"/>
                  </a:lnTo>
                  <a:lnTo>
                    <a:pt x="28" y="165"/>
                  </a:lnTo>
                  <a:lnTo>
                    <a:pt x="25" y="160"/>
                  </a:lnTo>
                  <a:lnTo>
                    <a:pt x="24" y="155"/>
                  </a:lnTo>
                  <a:lnTo>
                    <a:pt x="27" y="151"/>
                  </a:lnTo>
                  <a:lnTo>
                    <a:pt x="27" y="148"/>
                  </a:lnTo>
                  <a:lnTo>
                    <a:pt x="28" y="143"/>
                  </a:lnTo>
                  <a:lnTo>
                    <a:pt x="31" y="139"/>
                  </a:lnTo>
                  <a:lnTo>
                    <a:pt x="34" y="136"/>
                  </a:lnTo>
                  <a:lnTo>
                    <a:pt x="35" y="134"/>
                  </a:lnTo>
                  <a:lnTo>
                    <a:pt x="31" y="133"/>
                  </a:lnTo>
                  <a:lnTo>
                    <a:pt x="29" y="133"/>
                  </a:lnTo>
                  <a:lnTo>
                    <a:pt x="26" y="132"/>
                  </a:lnTo>
                  <a:lnTo>
                    <a:pt x="23" y="130"/>
                  </a:lnTo>
                  <a:lnTo>
                    <a:pt x="20" y="127"/>
                  </a:lnTo>
                  <a:lnTo>
                    <a:pt x="18" y="124"/>
                  </a:lnTo>
                  <a:lnTo>
                    <a:pt x="16" y="123"/>
                  </a:lnTo>
                  <a:lnTo>
                    <a:pt x="14" y="124"/>
                  </a:lnTo>
                  <a:lnTo>
                    <a:pt x="11" y="122"/>
                  </a:lnTo>
                  <a:lnTo>
                    <a:pt x="9" y="119"/>
                  </a:lnTo>
                  <a:lnTo>
                    <a:pt x="7" y="117"/>
                  </a:lnTo>
                  <a:lnTo>
                    <a:pt x="7" y="112"/>
                  </a:lnTo>
                  <a:lnTo>
                    <a:pt x="7" y="110"/>
                  </a:lnTo>
                  <a:lnTo>
                    <a:pt x="4" y="108"/>
                  </a:lnTo>
                  <a:lnTo>
                    <a:pt x="4" y="110"/>
                  </a:lnTo>
                  <a:lnTo>
                    <a:pt x="5" y="113"/>
                  </a:lnTo>
                  <a:lnTo>
                    <a:pt x="6" y="116"/>
                  </a:lnTo>
                  <a:lnTo>
                    <a:pt x="3" y="114"/>
                  </a:lnTo>
                  <a:lnTo>
                    <a:pt x="1" y="112"/>
                  </a:lnTo>
                  <a:lnTo>
                    <a:pt x="0" y="108"/>
                  </a:lnTo>
                  <a:lnTo>
                    <a:pt x="1" y="103"/>
                  </a:lnTo>
                  <a:lnTo>
                    <a:pt x="0" y="96"/>
                  </a:lnTo>
                  <a:lnTo>
                    <a:pt x="1" y="88"/>
                  </a:lnTo>
                  <a:lnTo>
                    <a:pt x="3" y="75"/>
                  </a:lnTo>
                  <a:lnTo>
                    <a:pt x="7" y="62"/>
                  </a:lnTo>
                  <a:lnTo>
                    <a:pt x="13" y="48"/>
                  </a:lnTo>
                  <a:lnTo>
                    <a:pt x="18" y="37"/>
                  </a:lnTo>
                  <a:lnTo>
                    <a:pt x="26" y="26"/>
                  </a:lnTo>
                  <a:lnTo>
                    <a:pt x="32" y="19"/>
                  </a:lnTo>
                </a:path>
              </a:pathLst>
            </a:custGeom>
            <a:solidFill>
              <a:srgbClr val="315FA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290827" name="Rectangle 11"/>
          <p:cNvSpPr>
            <a:spLocks noGrp="1" noChangeArrowheads="1"/>
          </p:cNvSpPr>
          <p:nvPr>
            <p:ph type="subTitle" idx="1"/>
          </p:nvPr>
        </p:nvSpPr>
        <p:spPr>
          <a:xfrm>
            <a:off x="1371600" y="3886200"/>
            <a:ext cx="6400800" cy="1752600"/>
          </a:xfrm>
        </p:spPr>
        <p:txBody>
          <a:bodyPr/>
          <a:lstStyle>
            <a:lvl1pPr marL="0" indent="0" algn="ctr">
              <a:buFont typeface="Arial" panose="020B0604020202020204" pitchFamily="34" charset="0"/>
              <a:buNone/>
              <a:defRPr/>
            </a:lvl1pPr>
          </a:lstStyle>
          <a:p>
            <a:pPr lvl="0"/>
            <a:r>
              <a:rPr lang="ko-KR" altLang="en-US" noProof="0" smtClean="0"/>
              <a:t>마스터 부제목 스타일 편집</a:t>
            </a:r>
          </a:p>
        </p:txBody>
      </p:sp>
      <p:sp>
        <p:nvSpPr>
          <p:cNvPr id="290828" name="Rectangle 12"/>
          <p:cNvSpPr>
            <a:spLocks noGrp="1" noChangeArrowheads="1"/>
          </p:cNvSpPr>
          <p:nvPr>
            <p:ph type="ctrTitle"/>
          </p:nvPr>
        </p:nvSpPr>
        <p:spPr>
          <a:xfrm>
            <a:off x="685800" y="2130425"/>
            <a:ext cx="7772400" cy="1470025"/>
          </a:xfrm>
        </p:spPr>
        <p:txBody>
          <a:bodyPr/>
          <a:lstStyle>
            <a:lvl1pPr>
              <a:defRPr/>
            </a:lvl1pPr>
          </a:lstStyle>
          <a:p>
            <a:pPr lvl="0"/>
            <a:r>
              <a:rPr lang="ko-KR" altLang="en-US" noProof="0" smtClean="0"/>
              <a:t>마스터 제목 스타일 편집</a:t>
            </a:r>
          </a:p>
        </p:txBody>
      </p:sp>
      <p:sp>
        <p:nvSpPr>
          <p:cNvPr id="290830" name="Rectangle 14"/>
          <p:cNvSpPr>
            <a:spLocks noGrp="1" noChangeArrowheads="1"/>
          </p:cNvSpPr>
          <p:nvPr>
            <p:ph type="ftr" sz="quarter" idx="3"/>
          </p:nvPr>
        </p:nvSpPr>
        <p:spPr>
          <a:xfrm>
            <a:off x="3124200" y="6245225"/>
            <a:ext cx="2895600" cy="476250"/>
          </a:xfrm>
        </p:spPr>
        <p:txBody>
          <a:bodyPr/>
          <a:lstStyle>
            <a:lvl1pPr>
              <a:defRPr/>
            </a:lvl1pPr>
          </a:lstStyle>
          <a:p>
            <a:endParaRPr lang="en-US" altLang="ko-KR"/>
          </a:p>
        </p:txBody>
      </p:sp>
      <p:pic>
        <p:nvPicPr>
          <p:cNvPr id="1026" name="Picture 2" descr="êµ­ì ì±ëª¨ë³ì"/>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8075" y="116632"/>
            <a:ext cx="1609725" cy="5810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슬라이드 번호 개체 틀 4"/>
          <p:cNvSpPr>
            <a:spLocks noGrp="1"/>
          </p:cNvSpPr>
          <p:nvPr>
            <p:ph type="sldNum" sz="quarter" idx="11"/>
          </p:nvPr>
        </p:nvSpPr>
        <p:spPr/>
        <p:txBody>
          <a:bodyPr/>
          <a:lstStyle>
            <a:lvl1pPr>
              <a:defRPr/>
            </a:lvl1pPr>
          </a:lstStyle>
          <a:p>
            <a:fld id="{195AA3BF-8F11-4281-B068-22821C7AC686}" type="slidenum">
              <a:rPr lang="en-US" altLang="ko-KR"/>
              <a:pPr/>
              <a:t>‹#›</a:t>
            </a:fld>
            <a:endParaRPr lang="en-US" altLang="ko-KR"/>
          </a:p>
        </p:txBody>
      </p:sp>
      <p:sp>
        <p:nvSpPr>
          <p:cNvPr id="6" name="바닥글 개체 틀 5"/>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3601424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438900" y="304800"/>
            <a:ext cx="1790700" cy="5867400"/>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1066800" y="304800"/>
            <a:ext cx="5219700" cy="58674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슬라이드 번호 개체 틀 4"/>
          <p:cNvSpPr>
            <a:spLocks noGrp="1"/>
          </p:cNvSpPr>
          <p:nvPr>
            <p:ph type="sldNum" sz="quarter" idx="11"/>
          </p:nvPr>
        </p:nvSpPr>
        <p:spPr/>
        <p:txBody>
          <a:bodyPr/>
          <a:lstStyle>
            <a:lvl1pPr>
              <a:defRPr/>
            </a:lvl1pPr>
          </a:lstStyle>
          <a:p>
            <a:fld id="{703D1580-EB68-47C2-9998-9E843B59A66E}" type="slidenum">
              <a:rPr lang="en-US" altLang="ko-KR"/>
              <a:pPr/>
              <a:t>‹#›</a:t>
            </a:fld>
            <a:endParaRPr lang="en-US" altLang="ko-KR"/>
          </a:p>
        </p:txBody>
      </p:sp>
      <p:sp>
        <p:nvSpPr>
          <p:cNvPr id="6" name="바닥글 개체 틀 5"/>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2390131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1066800" y="304800"/>
            <a:ext cx="7162800" cy="1143000"/>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1066800" y="2438400"/>
            <a:ext cx="7162800" cy="3733800"/>
          </a:xfrm>
        </p:spPr>
        <p:txBody>
          <a:bodyPr/>
          <a:lstStyle/>
          <a:p>
            <a:endParaRPr lang="ko-KR" altLang="en-US"/>
          </a:p>
        </p:txBody>
      </p:sp>
      <p:sp>
        <p:nvSpPr>
          <p:cNvPr id="4" name="날짜 개체 틀 3"/>
          <p:cNvSpPr>
            <a:spLocks noGrp="1"/>
          </p:cNvSpPr>
          <p:nvPr>
            <p:ph type="dt" sz="half" idx="10"/>
          </p:nvPr>
        </p:nvSpPr>
        <p:spPr>
          <a:xfrm>
            <a:off x="685800" y="6248400"/>
            <a:ext cx="1905000" cy="457200"/>
          </a:xfrm>
        </p:spPr>
        <p:txBody>
          <a:bodyPr/>
          <a:lstStyle>
            <a:lvl1pPr>
              <a:defRPr/>
            </a:lvl1pPr>
          </a:lstStyle>
          <a:p>
            <a:endParaRPr lang="en-US" altLang="ko-KR"/>
          </a:p>
        </p:txBody>
      </p:sp>
      <p:sp>
        <p:nvSpPr>
          <p:cNvPr id="5" name="슬라이드 번호 개체 틀 4"/>
          <p:cNvSpPr>
            <a:spLocks noGrp="1"/>
          </p:cNvSpPr>
          <p:nvPr>
            <p:ph type="sldNum" sz="quarter" idx="11"/>
          </p:nvPr>
        </p:nvSpPr>
        <p:spPr>
          <a:xfrm>
            <a:off x="6553200" y="6248400"/>
            <a:ext cx="1905000" cy="457200"/>
          </a:xfrm>
        </p:spPr>
        <p:txBody>
          <a:bodyPr/>
          <a:lstStyle>
            <a:lvl1pPr>
              <a:defRPr/>
            </a:lvl1pPr>
          </a:lstStyle>
          <a:p>
            <a:fld id="{B41E5E6D-0DDB-46C8-ADD8-FBB6A67EFE45}" type="slidenum">
              <a:rPr lang="en-US" altLang="ko-KR"/>
              <a:pPr/>
              <a:t>‹#›</a:t>
            </a:fld>
            <a:endParaRPr lang="en-US" altLang="ko-KR"/>
          </a:p>
        </p:txBody>
      </p:sp>
      <p:sp>
        <p:nvSpPr>
          <p:cNvPr id="6" name="바닥글 개체 틀 5"/>
          <p:cNvSpPr>
            <a:spLocks noGrp="1"/>
          </p:cNvSpPr>
          <p:nvPr>
            <p:ph type="ftr" sz="quarter" idx="12"/>
          </p:nvPr>
        </p:nvSpPr>
        <p:spPr>
          <a:xfrm>
            <a:off x="3124200" y="6248400"/>
            <a:ext cx="2895600" cy="457200"/>
          </a:xfrm>
        </p:spPr>
        <p:txBody>
          <a:bodyPr/>
          <a:lstStyle>
            <a:lvl1pPr>
              <a:defRPr/>
            </a:lvl1pPr>
          </a:lstStyle>
          <a:p>
            <a:endParaRPr lang="en-US" altLang="ko-KR"/>
          </a:p>
        </p:txBody>
      </p:sp>
    </p:spTree>
    <p:extLst>
      <p:ext uri="{BB962C8B-B14F-4D97-AF65-F5344CB8AC3E}">
        <p14:creationId xmlns:p14="http://schemas.microsoft.com/office/powerpoint/2010/main" val="1697934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슬라이드 번호 개체 틀 4"/>
          <p:cNvSpPr>
            <a:spLocks noGrp="1"/>
          </p:cNvSpPr>
          <p:nvPr>
            <p:ph type="sldNum" sz="quarter" idx="11"/>
          </p:nvPr>
        </p:nvSpPr>
        <p:spPr/>
        <p:txBody>
          <a:bodyPr/>
          <a:lstStyle>
            <a:lvl1pPr>
              <a:defRPr/>
            </a:lvl1pPr>
          </a:lstStyle>
          <a:p>
            <a:fld id="{0D827AC7-A949-4D87-922F-75C54C3C2229}" type="slidenum">
              <a:rPr lang="en-US" altLang="ko-KR"/>
              <a:pPr/>
              <a:t>‹#›</a:t>
            </a:fld>
            <a:endParaRPr lang="en-US" altLang="ko-KR"/>
          </a:p>
        </p:txBody>
      </p:sp>
      <p:sp>
        <p:nvSpPr>
          <p:cNvPr id="6" name="바닥글 개체 틀 5"/>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325765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lvl1pPr>
              <a:defRPr/>
            </a:lvl1pPr>
          </a:lstStyle>
          <a:p>
            <a:endParaRPr lang="en-US" altLang="ko-KR"/>
          </a:p>
        </p:txBody>
      </p:sp>
      <p:sp>
        <p:nvSpPr>
          <p:cNvPr id="5" name="슬라이드 번호 개체 틀 4"/>
          <p:cNvSpPr>
            <a:spLocks noGrp="1"/>
          </p:cNvSpPr>
          <p:nvPr>
            <p:ph type="sldNum" sz="quarter" idx="11"/>
          </p:nvPr>
        </p:nvSpPr>
        <p:spPr/>
        <p:txBody>
          <a:bodyPr/>
          <a:lstStyle>
            <a:lvl1pPr>
              <a:defRPr/>
            </a:lvl1pPr>
          </a:lstStyle>
          <a:p>
            <a:fld id="{836046B5-7296-438C-860D-9C3CA121C769}" type="slidenum">
              <a:rPr lang="en-US" altLang="ko-KR"/>
              <a:pPr/>
              <a:t>‹#›</a:t>
            </a:fld>
            <a:endParaRPr lang="en-US" altLang="ko-KR"/>
          </a:p>
        </p:txBody>
      </p:sp>
      <p:sp>
        <p:nvSpPr>
          <p:cNvPr id="6" name="바닥글 개체 틀 5"/>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4749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1066800" y="2438400"/>
            <a:ext cx="3505200" cy="3733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724400" y="2438400"/>
            <a:ext cx="3505200" cy="37338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슬라이드 번호 개체 틀 5"/>
          <p:cNvSpPr>
            <a:spLocks noGrp="1"/>
          </p:cNvSpPr>
          <p:nvPr>
            <p:ph type="sldNum" sz="quarter" idx="11"/>
          </p:nvPr>
        </p:nvSpPr>
        <p:spPr/>
        <p:txBody>
          <a:bodyPr/>
          <a:lstStyle>
            <a:lvl1pPr>
              <a:defRPr/>
            </a:lvl1pPr>
          </a:lstStyle>
          <a:p>
            <a:fld id="{5542898F-E66C-4E96-AF0C-A0AFCC74BFE1}" type="slidenum">
              <a:rPr lang="en-US" altLang="ko-KR"/>
              <a:pPr/>
              <a:t>‹#›</a:t>
            </a:fld>
            <a:endParaRPr lang="en-US" altLang="ko-KR"/>
          </a:p>
        </p:txBody>
      </p:sp>
      <p:sp>
        <p:nvSpPr>
          <p:cNvPr id="7" name="바닥글 개체 틀 6"/>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70716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lvl1pPr>
              <a:defRPr/>
            </a:lvl1pPr>
          </a:lstStyle>
          <a:p>
            <a:endParaRPr lang="en-US" altLang="ko-KR"/>
          </a:p>
        </p:txBody>
      </p:sp>
      <p:sp>
        <p:nvSpPr>
          <p:cNvPr id="8" name="슬라이드 번호 개체 틀 7"/>
          <p:cNvSpPr>
            <a:spLocks noGrp="1"/>
          </p:cNvSpPr>
          <p:nvPr>
            <p:ph type="sldNum" sz="quarter" idx="11"/>
          </p:nvPr>
        </p:nvSpPr>
        <p:spPr/>
        <p:txBody>
          <a:bodyPr/>
          <a:lstStyle>
            <a:lvl1pPr>
              <a:defRPr/>
            </a:lvl1pPr>
          </a:lstStyle>
          <a:p>
            <a:fld id="{B9573B95-B798-4E1E-B154-BF696508859C}" type="slidenum">
              <a:rPr lang="en-US" altLang="ko-KR"/>
              <a:pPr/>
              <a:t>‹#›</a:t>
            </a:fld>
            <a:endParaRPr lang="en-US" altLang="ko-KR"/>
          </a:p>
        </p:txBody>
      </p:sp>
      <p:sp>
        <p:nvSpPr>
          <p:cNvPr id="9" name="바닥글 개체 틀 8"/>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623185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lvl1pPr>
              <a:defRPr/>
            </a:lvl1pPr>
          </a:lstStyle>
          <a:p>
            <a:endParaRPr lang="en-US" altLang="ko-KR"/>
          </a:p>
        </p:txBody>
      </p:sp>
      <p:sp>
        <p:nvSpPr>
          <p:cNvPr id="4" name="슬라이드 번호 개체 틀 3"/>
          <p:cNvSpPr>
            <a:spLocks noGrp="1"/>
          </p:cNvSpPr>
          <p:nvPr>
            <p:ph type="sldNum" sz="quarter" idx="11"/>
          </p:nvPr>
        </p:nvSpPr>
        <p:spPr/>
        <p:txBody>
          <a:bodyPr/>
          <a:lstStyle>
            <a:lvl1pPr>
              <a:defRPr/>
            </a:lvl1pPr>
          </a:lstStyle>
          <a:p>
            <a:fld id="{513D7774-2B22-4453-A5CC-B180ED8EBA6A}" type="slidenum">
              <a:rPr lang="en-US" altLang="ko-KR"/>
              <a:pPr/>
              <a:t>‹#›</a:t>
            </a:fld>
            <a:endParaRPr lang="en-US" altLang="ko-KR"/>
          </a:p>
        </p:txBody>
      </p:sp>
      <p:sp>
        <p:nvSpPr>
          <p:cNvPr id="5" name="바닥글 개체 틀 4"/>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1714821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endParaRPr lang="en-US" altLang="ko-KR"/>
          </a:p>
        </p:txBody>
      </p:sp>
      <p:sp>
        <p:nvSpPr>
          <p:cNvPr id="3" name="슬라이드 번호 개체 틀 2"/>
          <p:cNvSpPr>
            <a:spLocks noGrp="1"/>
          </p:cNvSpPr>
          <p:nvPr>
            <p:ph type="sldNum" sz="quarter" idx="11"/>
          </p:nvPr>
        </p:nvSpPr>
        <p:spPr/>
        <p:txBody>
          <a:bodyPr/>
          <a:lstStyle>
            <a:lvl1pPr>
              <a:defRPr/>
            </a:lvl1pPr>
          </a:lstStyle>
          <a:p>
            <a:fld id="{4FCA6A5B-7D52-47A2-A252-B1E68CA72412}" type="slidenum">
              <a:rPr lang="en-US" altLang="ko-KR"/>
              <a:pPr/>
              <a:t>‹#›</a:t>
            </a:fld>
            <a:endParaRPr lang="en-US" altLang="ko-KR"/>
          </a:p>
        </p:txBody>
      </p:sp>
      <p:sp>
        <p:nvSpPr>
          <p:cNvPr id="4" name="바닥글 개체 틀 3"/>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75092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슬라이드 번호 개체 틀 5"/>
          <p:cNvSpPr>
            <a:spLocks noGrp="1"/>
          </p:cNvSpPr>
          <p:nvPr>
            <p:ph type="sldNum" sz="quarter" idx="11"/>
          </p:nvPr>
        </p:nvSpPr>
        <p:spPr/>
        <p:txBody>
          <a:bodyPr/>
          <a:lstStyle>
            <a:lvl1pPr>
              <a:defRPr/>
            </a:lvl1pPr>
          </a:lstStyle>
          <a:p>
            <a:fld id="{CC8A3497-81AA-4F10-8B6D-C3270D0F9980}" type="slidenum">
              <a:rPr lang="en-US" altLang="ko-KR"/>
              <a:pPr/>
              <a:t>‹#›</a:t>
            </a:fld>
            <a:endParaRPr lang="en-US" altLang="ko-KR"/>
          </a:p>
        </p:txBody>
      </p:sp>
      <p:sp>
        <p:nvSpPr>
          <p:cNvPr id="7" name="바닥글 개체 틀 6"/>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120309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lvl1pPr>
              <a:defRPr/>
            </a:lvl1pPr>
          </a:lstStyle>
          <a:p>
            <a:endParaRPr lang="en-US" altLang="ko-KR"/>
          </a:p>
        </p:txBody>
      </p:sp>
      <p:sp>
        <p:nvSpPr>
          <p:cNvPr id="6" name="슬라이드 번호 개체 틀 5"/>
          <p:cNvSpPr>
            <a:spLocks noGrp="1"/>
          </p:cNvSpPr>
          <p:nvPr>
            <p:ph type="sldNum" sz="quarter" idx="11"/>
          </p:nvPr>
        </p:nvSpPr>
        <p:spPr/>
        <p:txBody>
          <a:bodyPr/>
          <a:lstStyle>
            <a:lvl1pPr>
              <a:defRPr/>
            </a:lvl1pPr>
          </a:lstStyle>
          <a:p>
            <a:fld id="{0D1A741D-7624-4F8F-BAE1-9F7E547171C2}" type="slidenum">
              <a:rPr lang="en-US" altLang="ko-KR"/>
              <a:pPr/>
              <a:t>‹#›</a:t>
            </a:fld>
            <a:endParaRPr lang="en-US" altLang="ko-KR"/>
          </a:p>
        </p:txBody>
      </p:sp>
      <p:sp>
        <p:nvSpPr>
          <p:cNvPr id="7" name="바닥글 개체 틀 6"/>
          <p:cNvSpPr>
            <a:spLocks noGrp="1"/>
          </p:cNvSpPr>
          <p:nvPr>
            <p:ph type="ftr" sz="quarter" idx="12"/>
          </p:nvPr>
        </p:nvSpPr>
        <p:spPr/>
        <p:txBody>
          <a:bodyPr/>
          <a:lstStyle>
            <a:lvl1pPr>
              <a:defRPr/>
            </a:lvl1pPr>
          </a:lstStyle>
          <a:p>
            <a:endParaRPr lang="en-US" altLang="ko-KR"/>
          </a:p>
        </p:txBody>
      </p:sp>
    </p:spTree>
    <p:extLst>
      <p:ext uri="{BB962C8B-B14F-4D97-AF65-F5344CB8AC3E}">
        <p14:creationId xmlns:p14="http://schemas.microsoft.com/office/powerpoint/2010/main" val="28883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5" name="Rectangle 31"/>
          <p:cNvSpPr>
            <a:spLocks noChangeArrowheads="1"/>
          </p:cNvSpPr>
          <p:nvPr userDrawn="1"/>
        </p:nvSpPr>
        <p:spPr bwMode="auto">
          <a:xfrm>
            <a:off x="0" y="6597650"/>
            <a:ext cx="9144000" cy="260350"/>
          </a:xfrm>
          <a:prstGeom prst="rect">
            <a:avLst/>
          </a:prstGeom>
          <a:solidFill>
            <a:schemeClr val="bg1"/>
          </a:solidFill>
          <a:ln w="9525">
            <a:miter lim="800000"/>
            <a:headEnd/>
            <a:tailEnd/>
          </a:ln>
          <a:effectLst/>
          <a:scene3d>
            <a:camera prst="legacyObliqueTopRight"/>
            <a:lightRig rig="legacyFlat3" dir="b"/>
          </a:scene3d>
          <a:sp3d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latinLnBrk="1" hangingPunct="1">
              <a:spcBef>
                <a:spcPct val="0"/>
              </a:spcBef>
              <a:buClrTx/>
              <a:buSzTx/>
              <a:buFontTx/>
              <a:buNone/>
            </a:pPr>
            <a:r>
              <a:rPr lang="en-US" altLang="ko-KR" sz="1600" b="1">
                <a:solidFill>
                  <a:schemeClr val="tx1"/>
                </a:solidFill>
                <a:latin typeface="Futura Bk" pitchFamily="34" charset="0"/>
                <a:ea typeface="HY울릉도M" pitchFamily="18" charset="-127"/>
              </a:rPr>
              <a:t>Oracle Concept &amp; Administration</a:t>
            </a:r>
          </a:p>
        </p:txBody>
      </p:sp>
      <p:sp>
        <p:nvSpPr>
          <p:cNvPr id="1026" name="Rectangle 2"/>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defTabSz="762000" eaLnBrk="1" hangingPunct="1">
              <a:spcBef>
                <a:spcPct val="0"/>
              </a:spcBef>
              <a:buClrTx/>
              <a:buSzTx/>
              <a:buFontTx/>
              <a:buNone/>
              <a:defRPr sz="1400">
                <a:solidFill>
                  <a:schemeClr val="tx1"/>
                </a:solidFill>
              </a:defRPr>
            </a:lvl1pPr>
          </a:lstStyle>
          <a:p>
            <a:endParaRPr lang="en-US" altLang="ko-KR"/>
          </a:p>
        </p:txBody>
      </p:sp>
      <p:sp>
        <p:nvSpPr>
          <p:cNvPr id="1027" name="Rectangle 3"/>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defTabSz="762000" eaLnBrk="1" hangingPunct="1">
              <a:spcBef>
                <a:spcPct val="0"/>
              </a:spcBef>
              <a:buClrTx/>
              <a:buSzTx/>
              <a:buFontTx/>
              <a:buNone/>
              <a:defRPr sz="1400">
                <a:solidFill>
                  <a:schemeClr val="tx1"/>
                </a:solidFill>
              </a:defRPr>
            </a:lvl1pPr>
          </a:lstStyle>
          <a:p>
            <a:fld id="{17ECE877-9136-4A56-B10A-C4F8C58D3041}" type="slidenum">
              <a:rPr lang="en-US" altLang="ko-KR"/>
              <a:pPr/>
              <a:t>‹#›</a:t>
            </a:fld>
            <a:endParaRPr lang="en-US" altLang="ko-KR"/>
          </a:p>
        </p:txBody>
      </p:sp>
      <p:sp>
        <p:nvSpPr>
          <p:cNvPr id="1028" name="Line 4"/>
          <p:cNvSpPr>
            <a:spLocks noChangeShapeType="1"/>
          </p:cNvSpPr>
          <p:nvPr userDrawn="1"/>
        </p:nvSpPr>
        <p:spPr bwMode="auto">
          <a:xfrm>
            <a:off x="0" y="1374775"/>
            <a:ext cx="9131300" cy="0"/>
          </a:xfrm>
          <a:prstGeom prst="line">
            <a:avLst/>
          </a:prstGeom>
          <a:noFill/>
          <a:ln w="50800">
            <a:solidFill>
              <a:srgbClr val="333399">
                <a:alpha val="50000"/>
              </a:srgbClr>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1033" name="Group 9"/>
          <p:cNvGrpSpPr>
            <a:grpSpLocks/>
          </p:cNvGrpSpPr>
          <p:nvPr/>
        </p:nvGrpSpPr>
        <p:grpSpPr bwMode="auto">
          <a:xfrm>
            <a:off x="274638" y="1108075"/>
            <a:ext cx="482600" cy="477838"/>
            <a:chOff x="173" y="698"/>
            <a:chExt cx="304" cy="301"/>
          </a:xfrm>
        </p:grpSpPr>
        <p:sp>
          <p:nvSpPr>
            <p:cNvPr id="1029" name="Oval 5"/>
            <p:cNvSpPr>
              <a:spLocks noChangeArrowheads="1"/>
            </p:cNvSpPr>
            <p:nvPr/>
          </p:nvSpPr>
          <p:spPr bwMode="auto">
            <a:xfrm>
              <a:off x="174" y="698"/>
              <a:ext cx="303" cy="301"/>
            </a:xfrm>
            <a:prstGeom prst="ellipse">
              <a:avLst/>
            </a:prstGeom>
            <a:gradFill rotWithShape="0">
              <a:gsLst>
                <a:gs pos="0">
                  <a:srgbClr val="4066AB">
                    <a:gamma/>
                    <a:tint val="0"/>
                    <a:invGamma/>
                  </a:srgbClr>
                </a:gs>
                <a:gs pos="100000">
                  <a:srgbClr val="4066AB"/>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030" name="Freeform 6"/>
            <p:cNvSpPr>
              <a:spLocks/>
            </p:cNvSpPr>
            <p:nvPr/>
          </p:nvSpPr>
          <p:spPr bwMode="auto">
            <a:xfrm>
              <a:off x="176" y="741"/>
              <a:ext cx="299" cy="215"/>
            </a:xfrm>
            <a:custGeom>
              <a:avLst/>
              <a:gdLst>
                <a:gd name="T0" fmla="*/ 63 w 299"/>
                <a:gd name="T1" fmla="*/ 7 h 215"/>
                <a:gd name="T2" fmla="*/ 55 w 299"/>
                <a:gd name="T3" fmla="*/ 23 h 215"/>
                <a:gd name="T4" fmla="*/ 93 w 299"/>
                <a:gd name="T5" fmla="*/ 5 h 215"/>
                <a:gd name="T6" fmla="*/ 96 w 299"/>
                <a:gd name="T7" fmla="*/ 23 h 215"/>
                <a:gd name="T8" fmla="*/ 100 w 299"/>
                <a:gd name="T9" fmla="*/ 42 h 215"/>
                <a:gd name="T10" fmla="*/ 166 w 299"/>
                <a:gd name="T11" fmla="*/ 20 h 215"/>
                <a:gd name="T12" fmla="*/ 181 w 299"/>
                <a:gd name="T13" fmla="*/ 33 h 215"/>
                <a:gd name="T14" fmla="*/ 212 w 299"/>
                <a:gd name="T15" fmla="*/ 18 h 215"/>
                <a:gd name="T16" fmla="*/ 211 w 299"/>
                <a:gd name="T17" fmla="*/ 7 h 215"/>
                <a:gd name="T18" fmla="*/ 224 w 299"/>
                <a:gd name="T19" fmla="*/ 12 h 215"/>
                <a:gd name="T20" fmla="*/ 249 w 299"/>
                <a:gd name="T21" fmla="*/ 15 h 215"/>
                <a:gd name="T22" fmla="*/ 284 w 299"/>
                <a:gd name="T23" fmla="*/ 54 h 215"/>
                <a:gd name="T24" fmla="*/ 291 w 299"/>
                <a:gd name="T25" fmla="*/ 78 h 215"/>
                <a:gd name="T26" fmla="*/ 289 w 299"/>
                <a:gd name="T27" fmla="*/ 63 h 215"/>
                <a:gd name="T28" fmla="*/ 271 w 299"/>
                <a:gd name="T29" fmla="*/ 75 h 215"/>
                <a:gd name="T30" fmla="*/ 277 w 299"/>
                <a:gd name="T31" fmla="*/ 107 h 215"/>
                <a:gd name="T32" fmla="*/ 284 w 299"/>
                <a:gd name="T33" fmla="*/ 129 h 215"/>
                <a:gd name="T34" fmla="*/ 275 w 299"/>
                <a:gd name="T35" fmla="*/ 94 h 215"/>
                <a:gd name="T36" fmla="*/ 260 w 299"/>
                <a:gd name="T37" fmla="*/ 123 h 215"/>
                <a:gd name="T38" fmla="*/ 287 w 299"/>
                <a:gd name="T39" fmla="*/ 143 h 215"/>
                <a:gd name="T40" fmla="*/ 276 w 299"/>
                <a:gd name="T41" fmla="*/ 138 h 215"/>
                <a:gd name="T42" fmla="*/ 252 w 299"/>
                <a:gd name="T43" fmla="*/ 118 h 215"/>
                <a:gd name="T44" fmla="*/ 263 w 299"/>
                <a:gd name="T45" fmla="*/ 148 h 215"/>
                <a:gd name="T46" fmla="*/ 286 w 299"/>
                <a:gd name="T47" fmla="*/ 158 h 215"/>
                <a:gd name="T48" fmla="*/ 269 w 299"/>
                <a:gd name="T49" fmla="*/ 192 h 215"/>
                <a:gd name="T50" fmla="*/ 267 w 299"/>
                <a:gd name="T51" fmla="*/ 163 h 215"/>
                <a:gd name="T52" fmla="*/ 245 w 299"/>
                <a:gd name="T53" fmla="*/ 137 h 215"/>
                <a:gd name="T54" fmla="*/ 236 w 299"/>
                <a:gd name="T55" fmla="*/ 111 h 215"/>
                <a:gd name="T56" fmla="*/ 205 w 299"/>
                <a:gd name="T57" fmla="*/ 109 h 215"/>
                <a:gd name="T58" fmla="*/ 184 w 299"/>
                <a:gd name="T59" fmla="*/ 127 h 215"/>
                <a:gd name="T60" fmla="*/ 190 w 299"/>
                <a:gd name="T61" fmla="*/ 129 h 215"/>
                <a:gd name="T62" fmla="*/ 185 w 299"/>
                <a:gd name="T63" fmla="*/ 170 h 215"/>
                <a:gd name="T64" fmla="*/ 184 w 299"/>
                <a:gd name="T65" fmla="*/ 174 h 215"/>
                <a:gd name="T66" fmla="*/ 150 w 299"/>
                <a:gd name="T67" fmla="*/ 189 h 215"/>
                <a:gd name="T68" fmla="*/ 124 w 299"/>
                <a:gd name="T69" fmla="*/ 156 h 215"/>
                <a:gd name="T70" fmla="*/ 111 w 299"/>
                <a:gd name="T71" fmla="*/ 113 h 215"/>
                <a:gd name="T72" fmla="*/ 149 w 299"/>
                <a:gd name="T73" fmla="*/ 109 h 215"/>
                <a:gd name="T74" fmla="*/ 176 w 299"/>
                <a:gd name="T75" fmla="*/ 96 h 215"/>
                <a:gd name="T76" fmla="*/ 154 w 299"/>
                <a:gd name="T77" fmla="*/ 86 h 215"/>
                <a:gd name="T78" fmla="*/ 150 w 299"/>
                <a:gd name="T79" fmla="*/ 101 h 215"/>
                <a:gd name="T80" fmla="*/ 140 w 299"/>
                <a:gd name="T81" fmla="*/ 91 h 215"/>
                <a:gd name="T82" fmla="*/ 111 w 299"/>
                <a:gd name="T83" fmla="*/ 96 h 215"/>
                <a:gd name="T84" fmla="*/ 125 w 299"/>
                <a:gd name="T85" fmla="*/ 70 h 215"/>
                <a:gd name="T86" fmla="*/ 121 w 299"/>
                <a:gd name="T87" fmla="*/ 61 h 215"/>
                <a:gd name="T88" fmla="*/ 127 w 299"/>
                <a:gd name="T89" fmla="*/ 51 h 215"/>
                <a:gd name="T90" fmla="*/ 140 w 299"/>
                <a:gd name="T91" fmla="*/ 54 h 215"/>
                <a:gd name="T92" fmla="*/ 160 w 299"/>
                <a:gd name="T93" fmla="*/ 41 h 215"/>
                <a:gd name="T94" fmla="*/ 142 w 299"/>
                <a:gd name="T95" fmla="*/ 51 h 215"/>
                <a:gd name="T96" fmla="*/ 91 w 299"/>
                <a:gd name="T97" fmla="*/ 40 h 215"/>
                <a:gd name="T98" fmla="*/ 61 w 299"/>
                <a:gd name="T99" fmla="*/ 26 h 215"/>
                <a:gd name="T100" fmla="*/ 55 w 299"/>
                <a:gd name="T101" fmla="*/ 54 h 215"/>
                <a:gd name="T102" fmla="*/ 43 w 299"/>
                <a:gd name="T103" fmla="*/ 42 h 215"/>
                <a:gd name="T104" fmla="*/ 28 w 299"/>
                <a:gd name="T105" fmla="*/ 59 h 215"/>
                <a:gd name="T106" fmla="*/ 48 w 299"/>
                <a:gd name="T107" fmla="*/ 49 h 215"/>
                <a:gd name="T108" fmla="*/ 49 w 299"/>
                <a:gd name="T109" fmla="*/ 79 h 215"/>
                <a:gd name="T110" fmla="*/ 31 w 299"/>
                <a:gd name="T111" fmla="*/ 101 h 215"/>
                <a:gd name="T112" fmla="*/ 21 w 299"/>
                <a:gd name="T113" fmla="*/ 123 h 215"/>
                <a:gd name="T114" fmla="*/ 66 w 299"/>
                <a:gd name="T115" fmla="*/ 149 h 215"/>
                <a:gd name="T116" fmla="*/ 64 w 299"/>
                <a:gd name="T117" fmla="*/ 185 h 215"/>
                <a:gd name="T118" fmla="*/ 36 w 299"/>
                <a:gd name="T119" fmla="*/ 203 h 215"/>
                <a:gd name="T120" fmla="*/ 28 w 299"/>
                <a:gd name="T121" fmla="*/ 142 h 215"/>
                <a:gd name="T122" fmla="*/ 9 w 299"/>
                <a:gd name="T123" fmla="*/ 118 h 215"/>
                <a:gd name="T124" fmla="*/ 1 w 299"/>
                <a:gd name="T125" fmla="*/ 8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9" h="215">
                  <a:moveTo>
                    <a:pt x="33" y="19"/>
                  </a:moveTo>
                  <a:lnTo>
                    <a:pt x="36" y="19"/>
                  </a:lnTo>
                  <a:lnTo>
                    <a:pt x="38" y="17"/>
                  </a:lnTo>
                  <a:lnTo>
                    <a:pt x="41" y="15"/>
                  </a:lnTo>
                  <a:lnTo>
                    <a:pt x="43" y="13"/>
                  </a:lnTo>
                  <a:lnTo>
                    <a:pt x="47" y="11"/>
                  </a:lnTo>
                  <a:lnTo>
                    <a:pt x="49" y="10"/>
                  </a:lnTo>
                  <a:lnTo>
                    <a:pt x="52" y="9"/>
                  </a:lnTo>
                  <a:lnTo>
                    <a:pt x="55" y="9"/>
                  </a:lnTo>
                  <a:lnTo>
                    <a:pt x="56" y="8"/>
                  </a:lnTo>
                  <a:lnTo>
                    <a:pt x="59" y="8"/>
                  </a:lnTo>
                  <a:lnTo>
                    <a:pt x="60" y="6"/>
                  </a:lnTo>
                  <a:lnTo>
                    <a:pt x="63" y="7"/>
                  </a:lnTo>
                  <a:lnTo>
                    <a:pt x="66" y="6"/>
                  </a:lnTo>
                  <a:lnTo>
                    <a:pt x="68" y="6"/>
                  </a:lnTo>
                  <a:lnTo>
                    <a:pt x="70" y="8"/>
                  </a:lnTo>
                  <a:lnTo>
                    <a:pt x="68" y="9"/>
                  </a:lnTo>
                  <a:lnTo>
                    <a:pt x="66" y="8"/>
                  </a:lnTo>
                  <a:lnTo>
                    <a:pt x="64" y="9"/>
                  </a:lnTo>
                  <a:lnTo>
                    <a:pt x="62" y="11"/>
                  </a:lnTo>
                  <a:lnTo>
                    <a:pt x="62" y="13"/>
                  </a:lnTo>
                  <a:lnTo>
                    <a:pt x="59" y="14"/>
                  </a:lnTo>
                  <a:lnTo>
                    <a:pt x="56" y="15"/>
                  </a:lnTo>
                  <a:lnTo>
                    <a:pt x="56" y="18"/>
                  </a:lnTo>
                  <a:lnTo>
                    <a:pt x="56" y="21"/>
                  </a:lnTo>
                  <a:lnTo>
                    <a:pt x="55" y="23"/>
                  </a:lnTo>
                  <a:lnTo>
                    <a:pt x="56" y="25"/>
                  </a:lnTo>
                  <a:lnTo>
                    <a:pt x="58" y="20"/>
                  </a:lnTo>
                  <a:lnTo>
                    <a:pt x="59" y="19"/>
                  </a:lnTo>
                  <a:lnTo>
                    <a:pt x="62" y="16"/>
                  </a:lnTo>
                  <a:lnTo>
                    <a:pt x="63" y="13"/>
                  </a:lnTo>
                  <a:lnTo>
                    <a:pt x="67" y="12"/>
                  </a:lnTo>
                  <a:lnTo>
                    <a:pt x="70" y="10"/>
                  </a:lnTo>
                  <a:lnTo>
                    <a:pt x="73" y="7"/>
                  </a:lnTo>
                  <a:lnTo>
                    <a:pt x="75" y="7"/>
                  </a:lnTo>
                  <a:lnTo>
                    <a:pt x="82" y="7"/>
                  </a:lnTo>
                  <a:lnTo>
                    <a:pt x="88" y="6"/>
                  </a:lnTo>
                  <a:lnTo>
                    <a:pt x="90" y="5"/>
                  </a:lnTo>
                  <a:lnTo>
                    <a:pt x="93" y="5"/>
                  </a:lnTo>
                  <a:lnTo>
                    <a:pt x="96" y="5"/>
                  </a:lnTo>
                  <a:lnTo>
                    <a:pt x="99" y="6"/>
                  </a:lnTo>
                  <a:lnTo>
                    <a:pt x="102" y="9"/>
                  </a:lnTo>
                  <a:lnTo>
                    <a:pt x="101" y="9"/>
                  </a:lnTo>
                  <a:lnTo>
                    <a:pt x="97" y="11"/>
                  </a:lnTo>
                  <a:lnTo>
                    <a:pt x="97" y="13"/>
                  </a:lnTo>
                  <a:lnTo>
                    <a:pt x="100" y="14"/>
                  </a:lnTo>
                  <a:lnTo>
                    <a:pt x="101" y="14"/>
                  </a:lnTo>
                  <a:lnTo>
                    <a:pt x="101" y="16"/>
                  </a:lnTo>
                  <a:lnTo>
                    <a:pt x="97" y="19"/>
                  </a:lnTo>
                  <a:lnTo>
                    <a:pt x="95" y="20"/>
                  </a:lnTo>
                  <a:lnTo>
                    <a:pt x="96" y="22"/>
                  </a:lnTo>
                  <a:lnTo>
                    <a:pt x="96" y="23"/>
                  </a:lnTo>
                  <a:lnTo>
                    <a:pt x="95" y="25"/>
                  </a:lnTo>
                  <a:lnTo>
                    <a:pt x="97" y="27"/>
                  </a:lnTo>
                  <a:lnTo>
                    <a:pt x="94" y="29"/>
                  </a:lnTo>
                  <a:lnTo>
                    <a:pt x="90" y="29"/>
                  </a:lnTo>
                  <a:lnTo>
                    <a:pt x="90" y="33"/>
                  </a:lnTo>
                  <a:lnTo>
                    <a:pt x="88" y="36"/>
                  </a:lnTo>
                  <a:lnTo>
                    <a:pt x="86" y="38"/>
                  </a:lnTo>
                  <a:lnTo>
                    <a:pt x="83" y="40"/>
                  </a:lnTo>
                  <a:lnTo>
                    <a:pt x="90" y="40"/>
                  </a:lnTo>
                  <a:lnTo>
                    <a:pt x="94" y="40"/>
                  </a:lnTo>
                  <a:lnTo>
                    <a:pt x="96" y="40"/>
                  </a:lnTo>
                  <a:lnTo>
                    <a:pt x="99" y="39"/>
                  </a:lnTo>
                  <a:lnTo>
                    <a:pt x="100" y="42"/>
                  </a:lnTo>
                  <a:lnTo>
                    <a:pt x="138" y="42"/>
                  </a:lnTo>
                  <a:lnTo>
                    <a:pt x="140" y="40"/>
                  </a:lnTo>
                  <a:lnTo>
                    <a:pt x="144" y="37"/>
                  </a:lnTo>
                  <a:lnTo>
                    <a:pt x="146" y="33"/>
                  </a:lnTo>
                  <a:lnTo>
                    <a:pt x="149" y="29"/>
                  </a:lnTo>
                  <a:lnTo>
                    <a:pt x="151" y="26"/>
                  </a:lnTo>
                  <a:lnTo>
                    <a:pt x="153" y="22"/>
                  </a:lnTo>
                  <a:lnTo>
                    <a:pt x="155" y="21"/>
                  </a:lnTo>
                  <a:lnTo>
                    <a:pt x="156" y="19"/>
                  </a:lnTo>
                  <a:lnTo>
                    <a:pt x="159" y="20"/>
                  </a:lnTo>
                  <a:lnTo>
                    <a:pt x="161" y="18"/>
                  </a:lnTo>
                  <a:lnTo>
                    <a:pt x="163" y="19"/>
                  </a:lnTo>
                  <a:lnTo>
                    <a:pt x="166" y="20"/>
                  </a:lnTo>
                  <a:lnTo>
                    <a:pt x="169" y="21"/>
                  </a:lnTo>
                  <a:lnTo>
                    <a:pt x="171" y="22"/>
                  </a:lnTo>
                  <a:lnTo>
                    <a:pt x="174" y="21"/>
                  </a:lnTo>
                  <a:lnTo>
                    <a:pt x="176" y="22"/>
                  </a:lnTo>
                  <a:lnTo>
                    <a:pt x="178" y="25"/>
                  </a:lnTo>
                  <a:lnTo>
                    <a:pt x="181" y="26"/>
                  </a:lnTo>
                  <a:lnTo>
                    <a:pt x="182" y="29"/>
                  </a:lnTo>
                  <a:lnTo>
                    <a:pt x="181" y="30"/>
                  </a:lnTo>
                  <a:lnTo>
                    <a:pt x="176" y="29"/>
                  </a:lnTo>
                  <a:lnTo>
                    <a:pt x="173" y="28"/>
                  </a:lnTo>
                  <a:lnTo>
                    <a:pt x="173" y="31"/>
                  </a:lnTo>
                  <a:lnTo>
                    <a:pt x="177" y="31"/>
                  </a:lnTo>
                  <a:lnTo>
                    <a:pt x="181" y="33"/>
                  </a:lnTo>
                  <a:lnTo>
                    <a:pt x="186" y="32"/>
                  </a:lnTo>
                  <a:lnTo>
                    <a:pt x="187" y="28"/>
                  </a:lnTo>
                  <a:lnTo>
                    <a:pt x="190" y="25"/>
                  </a:lnTo>
                  <a:lnTo>
                    <a:pt x="192" y="25"/>
                  </a:lnTo>
                  <a:lnTo>
                    <a:pt x="192" y="27"/>
                  </a:lnTo>
                  <a:lnTo>
                    <a:pt x="190" y="29"/>
                  </a:lnTo>
                  <a:lnTo>
                    <a:pt x="190" y="31"/>
                  </a:lnTo>
                  <a:lnTo>
                    <a:pt x="193" y="28"/>
                  </a:lnTo>
                  <a:lnTo>
                    <a:pt x="196" y="26"/>
                  </a:lnTo>
                  <a:lnTo>
                    <a:pt x="201" y="25"/>
                  </a:lnTo>
                  <a:lnTo>
                    <a:pt x="207" y="23"/>
                  </a:lnTo>
                  <a:lnTo>
                    <a:pt x="211" y="21"/>
                  </a:lnTo>
                  <a:lnTo>
                    <a:pt x="212" y="18"/>
                  </a:lnTo>
                  <a:lnTo>
                    <a:pt x="209" y="19"/>
                  </a:lnTo>
                  <a:lnTo>
                    <a:pt x="205" y="16"/>
                  </a:lnTo>
                  <a:lnTo>
                    <a:pt x="203" y="13"/>
                  </a:lnTo>
                  <a:lnTo>
                    <a:pt x="205" y="8"/>
                  </a:lnTo>
                  <a:lnTo>
                    <a:pt x="209" y="5"/>
                  </a:lnTo>
                  <a:lnTo>
                    <a:pt x="212" y="2"/>
                  </a:lnTo>
                  <a:lnTo>
                    <a:pt x="216" y="2"/>
                  </a:lnTo>
                  <a:lnTo>
                    <a:pt x="220" y="0"/>
                  </a:lnTo>
                  <a:lnTo>
                    <a:pt x="220" y="2"/>
                  </a:lnTo>
                  <a:lnTo>
                    <a:pt x="217" y="3"/>
                  </a:lnTo>
                  <a:lnTo>
                    <a:pt x="216" y="4"/>
                  </a:lnTo>
                  <a:lnTo>
                    <a:pt x="213" y="4"/>
                  </a:lnTo>
                  <a:lnTo>
                    <a:pt x="211" y="7"/>
                  </a:lnTo>
                  <a:lnTo>
                    <a:pt x="209" y="10"/>
                  </a:lnTo>
                  <a:lnTo>
                    <a:pt x="209" y="13"/>
                  </a:lnTo>
                  <a:lnTo>
                    <a:pt x="212" y="18"/>
                  </a:lnTo>
                  <a:lnTo>
                    <a:pt x="217" y="20"/>
                  </a:lnTo>
                  <a:lnTo>
                    <a:pt x="221" y="22"/>
                  </a:lnTo>
                  <a:lnTo>
                    <a:pt x="223" y="22"/>
                  </a:lnTo>
                  <a:lnTo>
                    <a:pt x="224" y="25"/>
                  </a:lnTo>
                  <a:lnTo>
                    <a:pt x="226" y="25"/>
                  </a:lnTo>
                  <a:lnTo>
                    <a:pt x="226" y="22"/>
                  </a:lnTo>
                  <a:lnTo>
                    <a:pt x="225" y="20"/>
                  </a:lnTo>
                  <a:lnTo>
                    <a:pt x="223" y="18"/>
                  </a:lnTo>
                  <a:lnTo>
                    <a:pt x="223" y="16"/>
                  </a:lnTo>
                  <a:lnTo>
                    <a:pt x="224" y="12"/>
                  </a:lnTo>
                  <a:lnTo>
                    <a:pt x="228" y="12"/>
                  </a:lnTo>
                  <a:lnTo>
                    <a:pt x="231" y="12"/>
                  </a:lnTo>
                  <a:lnTo>
                    <a:pt x="232" y="14"/>
                  </a:lnTo>
                  <a:lnTo>
                    <a:pt x="233" y="17"/>
                  </a:lnTo>
                  <a:lnTo>
                    <a:pt x="235" y="20"/>
                  </a:lnTo>
                  <a:lnTo>
                    <a:pt x="235" y="17"/>
                  </a:lnTo>
                  <a:lnTo>
                    <a:pt x="238" y="15"/>
                  </a:lnTo>
                  <a:lnTo>
                    <a:pt x="241" y="15"/>
                  </a:lnTo>
                  <a:lnTo>
                    <a:pt x="243" y="15"/>
                  </a:lnTo>
                  <a:lnTo>
                    <a:pt x="246" y="16"/>
                  </a:lnTo>
                  <a:lnTo>
                    <a:pt x="246" y="12"/>
                  </a:lnTo>
                  <a:lnTo>
                    <a:pt x="248" y="13"/>
                  </a:lnTo>
                  <a:lnTo>
                    <a:pt x="249" y="15"/>
                  </a:lnTo>
                  <a:lnTo>
                    <a:pt x="253" y="15"/>
                  </a:lnTo>
                  <a:lnTo>
                    <a:pt x="256" y="13"/>
                  </a:lnTo>
                  <a:lnTo>
                    <a:pt x="258" y="16"/>
                  </a:lnTo>
                  <a:lnTo>
                    <a:pt x="262" y="19"/>
                  </a:lnTo>
                  <a:lnTo>
                    <a:pt x="266" y="20"/>
                  </a:lnTo>
                  <a:lnTo>
                    <a:pt x="271" y="22"/>
                  </a:lnTo>
                  <a:lnTo>
                    <a:pt x="272" y="22"/>
                  </a:lnTo>
                  <a:lnTo>
                    <a:pt x="277" y="28"/>
                  </a:lnTo>
                  <a:lnTo>
                    <a:pt x="282" y="38"/>
                  </a:lnTo>
                  <a:lnTo>
                    <a:pt x="286" y="44"/>
                  </a:lnTo>
                  <a:lnTo>
                    <a:pt x="289" y="50"/>
                  </a:lnTo>
                  <a:lnTo>
                    <a:pt x="286" y="51"/>
                  </a:lnTo>
                  <a:lnTo>
                    <a:pt x="284" y="54"/>
                  </a:lnTo>
                  <a:lnTo>
                    <a:pt x="286" y="59"/>
                  </a:lnTo>
                  <a:lnTo>
                    <a:pt x="287" y="64"/>
                  </a:lnTo>
                  <a:lnTo>
                    <a:pt x="289" y="64"/>
                  </a:lnTo>
                  <a:lnTo>
                    <a:pt x="289" y="60"/>
                  </a:lnTo>
                  <a:lnTo>
                    <a:pt x="291" y="59"/>
                  </a:lnTo>
                  <a:lnTo>
                    <a:pt x="292" y="62"/>
                  </a:lnTo>
                  <a:lnTo>
                    <a:pt x="290" y="64"/>
                  </a:lnTo>
                  <a:lnTo>
                    <a:pt x="294" y="67"/>
                  </a:lnTo>
                  <a:lnTo>
                    <a:pt x="291" y="71"/>
                  </a:lnTo>
                  <a:lnTo>
                    <a:pt x="290" y="73"/>
                  </a:lnTo>
                  <a:lnTo>
                    <a:pt x="295" y="74"/>
                  </a:lnTo>
                  <a:lnTo>
                    <a:pt x="293" y="77"/>
                  </a:lnTo>
                  <a:lnTo>
                    <a:pt x="291" y="78"/>
                  </a:lnTo>
                  <a:lnTo>
                    <a:pt x="291" y="82"/>
                  </a:lnTo>
                  <a:lnTo>
                    <a:pt x="293" y="86"/>
                  </a:lnTo>
                  <a:lnTo>
                    <a:pt x="291" y="87"/>
                  </a:lnTo>
                  <a:lnTo>
                    <a:pt x="286" y="86"/>
                  </a:lnTo>
                  <a:lnTo>
                    <a:pt x="288" y="84"/>
                  </a:lnTo>
                  <a:lnTo>
                    <a:pt x="291" y="84"/>
                  </a:lnTo>
                  <a:lnTo>
                    <a:pt x="291" y="79"/>
                  </a:lnTo>
                  <a:lnTo>
                    <a:pt x="288" y="80"/>
                  </a:lnTo>
                  <a:lnTo>
                    <a:pt x="287" y="76"/>
                  </a:lnTo>
                  <a:lnTo>
                    <a:pt x="290" y="74"/>
                  </a:lnTo>
                  <a:lnTo>
                    <a:pt x="291" y="71"/>
                  </a:lnTo>
                  <a:lnTo>
                    <a:pt x="289" y="67"/>
                  </a:lnTo>
                  <a:lnTo>
                    <a:pt x="289" y="63"/>
                  </a:lnTo>
                  <a:lnTo>
                    <a:pt x="287" y="65"/>
                  </a:lnTo>
                  <a:lnTo>
                    <a:pt x="285" y="68"/>
                  </a:lnTo>
                  <a:lnTo>
                    <a:pt x="281" y="71"/>
                  </a:lnTo>
                  <a:lnTo>
                    <a:pt x="282" y="75"/>
                  </a:lnTo>
                  <a:lnTo>
                    <a:pt x="282" y="79"/>
                  </a:lnTo>
                  <a:lnTo>
                    <a:pt x="282" y="81"/>
                  </a:lnTo>
                  <a:lnTo>
                    <a:pt x="284" y="84"/>
                  </a:lnTo>
                  <a:lnTo>
                    <a:pt x="282" y="85"/>
                  </a:lnTo>
                  <a:lnTo>
                    <a:pt x="279" y="82"/>
                  </a:lnTo>
                  <a:lnTo>
                    <a:pt x="277" y="78"/>
                  </a:lnTo>
                  <a:lnTo>
                    <a:pt x="275" y="75"/>
                  </a:lnTo>
                  <a:lnTo>
                    <a:pt x="274" y="73"/>
                  </a:lnTo>
                  <a:lnTo>
                    <a:pt x="271" y="75"/>
                  </a:lnTo>
                  <a:lnTo>
                    <a:pt x="269" y="78"/>
                  </a:lnTo>
                  <a:lnTo>
                    <a:pt x="273" y="82"/>
                  </a:lnTo>
                  <a:lnTo>
                    <a:pt x="275" y="85"/>
                  </a:lnTo>
                  <a:lnTo>
                    <a:pt x="275" y="90"/>
                  </a:lnTo>
                  <a:lnTo>
                    <a:pt x="275" y="94"/>
                  </a:lnTo>
                  <a:lnTo>
                    <a:pt x="275" y="98"/>
                  </a:lnTo>
                  <a:lnTo>
                    <a:pt x="277" y="96"/>
                  </a:lnTo>
                  <a:lnTo>
                    <a:pt x="280" y="96"/>
                  </a:lnTo>
                  <a:lnTo>
                    <a:pt x="281" y="99"/>
                  </a:lnTo>
                  <a:lnTo>
                    <a:pt x="278" y="102"/>
                  </a:lnTo>
                  <a:lnTo>
                    <a:pt x="276" y="102"/>
                  </a:lnTo>
                  <a:lnTo>
                    <a:pt x="275" y="104"/>
                  </a:lnTo>
                  <a:lnTo>
                    <a:pt x="277" y="107"/>
                  </a:lnTo>
                  <a:lnTo>
                    <a:pt x="277" y="110"/>
                  </a:lnTo>
                  <a:lnTo>
                    <a:pt x="279" y="113"/>
                  </a:lnTo>
                  <a:lnTo>
                    <a:pt x="277" y="115"/>
                  </a:lnTo>
                  <a:lnTo>
                    <a:pt x="280" y="118"/>
                  </a:lnTo>
                  <a:lnTo>
                    <a:pt x="278" y="120"/>
                  </a:lnTo>
                  <a:lnTo>
                    <a:pt x="282" y="119"/>
                  </a:lnTo>
                  <a:lnTo>
                    <a:pt x="281" y="122"/>
                  </a:lnTo>
                  <a:lnTo>
                    <a:pt x="286" y="120"/>
                  </a:lnTo>
                  <a:lnTo>
                    <a:pt x="285" y="124"/>
                  </a:lnTo>
                  <a:lnTo>
                    <a:pt x="281" y="122"/>
                  </a:lnTo>
                  <a:lnTo>
                    <a:pt x="280" y="126"/>
                  </a:lnTo>
                  <a:lnTo>
                    <a:pt x="286" y="125"/>
                  </a:lnTo>
                  <a:lnTo>
                    <a:pt x="284" y="129"/>
                  </a:lnTo>
                  <a:lnTo>
                    <a:pt x="280" y="125"/>
                  </a:lnTo>
                  <a:lnTo>
                    <a:pt x="282" y="131"/>
                  </a:lnTo>
                  <a:lnTo>
                    <a:pt x="286" y="135"/>
                  </a:lnTo>
                  <a:lnTo>
                    <a:pt x="282" y="135"/>
                  </a:lnTo>
                  <a:lnTo>
                    <a:pt x="280" y="126"/>
                  </a:lnTo>
                  <a:lnTo>
                    <a:pt x="281" y="119"/>
                  </a:lnTo>
                  <a:lnTo>
                    <a:pt x="277" y="120"/>
                  </a:lnTo>
                  <a:lnTo>
                    <a:pt x="275" y="116"/>
                  </a:lnTo>
                  <a:lnTo>
                    <a:pt x="277" y="114"/>
                  </a:lnTo>
                  <a:lnTo>
                    <a:pt x="277" y="111"/>
                  </a:lnTo>
                  <a:lnTo>
                    <a:pt x="276" y="103"/>
                  </a:lnTo>
                  <a:lnTo>
                    <a:pt x="275" y="98"/>
                  </a:lnTo>
                  <a:lnTo>
                    <a:pt x="275" y="94"/>
                  </a:lnTo>
                  <a:lnTo>
                    <a:pt x="272" y="98"/>
                  </a:lnTo>
                  <a:lnTo>
                    <a:pt x="267" y="100"/>
                  </a:lnTo>
                  <a:lnTo>
                    <a:pt x="264" y="103"/>
                  </a:lnTo>
                  <a:lnTo>
                    <a:pt x="265" y="107"/>
                  </a:lnTo>
                  <a:lnTo>
                    <a:pt x="263" y="110"/>
                  </a:lnTo>
                  <a:lnTo>
                    <a:pt x="260" y="109"/>
                  </a:lnTo>
                  <a:lnTo>
                    <a:pt x="263" y="105"/>
                  </a:lnTo>
                  <a:lnTo>
                    <a:pt x="260" y="104"/>
                  </a:lnTo>
                  <a:lnTo>
                    <a:pt x="258" y="106"/>
                  </a:lnTo>
                  <a:lnTo>
                    <a:pt x="258" y="109"/>
                  </a:lnTo>
                  <a:lnTo>
                    <a:pt x="263" y="114"/>
                  </a:lnTo>
                  <a:lnTo>
                    <a:pt x="264" y="118"/>
                  </a:lnTo>
                  <a:lnTo>
                    <a:pt x="260" y="123"/>
                  </a:lnTo>
                  <a:lnTo>
                    <a:pt x="260" y="134"/>
                  </a:lnTo>
                  <a:lnTo>
                    <a:pt x="260" y="139"/>
                  </a:lnTo>
                  <a:lnTo>
                    <a:pt x="261" y="142"/>
                  </a:lnTo>
                  <a:lnTo>
                    <a:pt x="266" y="142"/>
                  </a:lnTo>
                  <a:lnTo>
                    <a:pt x="270" y="143"/>
                  </a:lnTo>
                  <a:lnTo>
                    <a:pt x="272" y="138"/>
                  </a:lnTo>
                  <a:lnTo>
                    <a:pt x="275" y="138"/>
                  </a:lnTo>
                  <a:lnTo>
                    <a:pt x="274" y="140"/>
                  </a:lnTo>
                  <a:lnTo>
                    <a:pt x="277" y="144"/>
                  </a:lnTo>
                  <a:lnTo>
                    <a:pt x="282" y="145"/>
                  </a:lnTo>
                  <a:lnTo>
                    <a:pt x="281" y="142"/>
                  </a:lnTo>
                  <a:lnTo>
                    <a:pt x="291" y="142"/>
                  </a:lnTo>
                  <a:lnTo>
                    <a:pt x="287" y="143"/>
                  </a:lnTo>
                  <a:lnTo>
                    <a:pt x="287" y="145"/>
                  </a:lnTo>
                  <a:lnTo>
                    <a:pt x="291" y="147"/>
                  </a:lnTo>
                  <a:lnTo>
                    <a:pt x="296" y="148"/>
                  </a:lnTo>
                  <a:lnTo>
                    <a:pt x="298" y="143"/>
                  </a:lnTo>
                  <a:lnTo>
                    <a:pt x="298" y="140"/>
                  </a:lnTo>
                  <a:lnTo>
                    <a:pt x="295" y="141"/>
                  </a:lnTo>
                  <a:lnTo>
                    <a:pt x="292" y="140"/>
                  </a:lnTo>
                  <a:lnTo>
                    <a:pt x="291" y="139"/>
                  </a:lnTo>
                  <a:lnTo>
                    <a:pt x="289" y="143"/>
                  </a:lnTo>
                  <a:lnTo>
                    <a:pt x="289" y="142"/>
                  </a:lnTo>
                  <a:lnTo>
                    <a:pt x="280" y="142"/>
                  </a:lnTo>
                  <a:lnTo>
                    <a:pt x="278" y="138"/>
                  </a:lnTo>
                  <a:lnTo>
                    <a:pt x="276" y="138"/>
                  </a:lnTo>
                  <a:lnTo>
                    <a:pt x="273" y="138"/>
                  </a:lnTo>
                  <a:lnTo>
                    <a:pt x="272" y="133"/>
                  </a:lnTo>
                  <a:lnTo>
                    <a:pt x="270" y="130"/>
                  </a:lnTo>
                  <a:lnTo>
                    <a:pt x="273" y="129"/>
                  </a:lnTo>
                  <a:lnTo>
                    <a:pt x="273" y="126"/>
                  </a:lnTo>
                  <a:lnTo>
                    <a:pt x="269" y="127"/>
                  </a:lnTo>
                  <a:lnTo>
                    <a:pt x="266" y="130"/>
                  </a:lnTo>
                  <a:lnTo>
                    <a:pt x="264" y="134"/>
                  </a:lnTo>
                  <a:lnTo>
                    <a:pt x="260" y="134"/>
                  </a:lnTo>
                  <a:lnTo>
                    <a:pt x="260" y="125"/>
                  </a:lnTo>
                  <a:lnTo>
                    <a:pt x="258" y="126"/>
                  </a:lnTo>
                  <a:lnTo>
                    <a:pt x="256" y="123"/>
                  </a:lnTo>
                  <a:lnTo>
                    <a:pt x="252" y="118"/>
                  </a:lnTo>
                  <a:lnTo>
                    <a:pt x="248" y="120"/>
                  </a:lnTo>
                  <a:lnTo>
                    <a:pt x="248" y="123"/>
                  </a:lnTo>
                  <a:lnTo>
                    <a:pt x="250" y="128"/>
                  </a:lnTo>
                  <a:lnTo>
                    <a:pt x="250" y="132"/>
                  </a:lnTo>
                  <a:lnTo>
                    <a:pt x="253" y="136"/>
                  </a:lnTo>
                  <a:lnTo>
                    <a:pt x="254" y="138"/>
                  </a:lnTo>
                  <a:lnTo>
                    <a:pt x="251" y="138"/>
                  </a:lnTo>
                  <a:lnTo>
                    <a:pt x="249" y="136"/>
                  </a:lnTo>
                  <a:lnTo>
                    <a:pt x="247" y="139"/>
                  </a:lnTo>
                  <a:lnTo>
                    <a:pt x="252" y="144"/>
                  </a:lnTo>
                  <a:lnTo>
                    <a:pt x="256" y="147"/>
                  </a:lnTo>
                  <a:lnTo>
                    <a:pt x="259" y="147"/>
                  </a:lnTo>
                  <a:lnTo>
                    <a:pt x="263" y="148"/>
                  </a:lnTo>
                  <a:lnTo>
                    <a:pt x="267" y="148"/>
                  </a:lnTo>
                  <a:lnTo>
                    <a:pt x="272" y="147"/>
                  </a:lnTo>
                  <a:lnTo>
                    <a:pt x="276" y="149"/>
                  </a:lnTo>
                  <a:lnTo>
                    <a:pt x="275" y="150"/>
                  </a:lnTo>
                  <a:lnTo>
                    <a:pt x="270" y="149"/>
                  </a:lnTo>
                  <a:lnTo>
                    <a:pt x="270" y="156"/>
                  </a:lnTo>
                  <a:lnTo>
                    <a:pt x="274" y="156"/>
                  </a:lnTo>
                  <a:lnTo>
                    <a:pt x="275" y="156"/>
                  </a:lnTo>
                  <a:lnTo>
                    <a:pt x="276" y="154"/>
                  </a:lnTo>
                  <a:lnTo>
                    <a:pt x="280" y="154"/>
                  </a:lnTo>
                  <a:lnTo>
                    <a:pt x="284" y="152"/>
                  </a:lnTo>
                  <a:lnTo>
                    <a:pt x="284" y="156"/>
                  </a:lnTo>
                  <a:lnTo>
                    <a:pt x="286" y="158"/>
                  </a:lnTo>
                  <a:lnTo>
                    <a:pt x="288" y="160"/>
                  </a:lnTo>
                  <a:lnTo>
                    <a:pt x="291" y="158"/>
                  </a:lnTo>
                  <a:lnTo>
                    <a:pt x="290" y="154"/>
                  </a:lnTo>
                  <a:lnTo>
                    <a:pt x="291" y="151"/>
                  </a:lnTo>
                  <a:lnTo>
                    <a:pt x="292" y="154"/>
                  </a:lnTo>
                  <a:lnTo>
                    <a:pt x="293" y="158"/>
                  </a:lnTo>
                  <a:lnTo>
                    <a:pt x="289" y="167"/>
                  </a:lnTo>
                  <a:lnTo>
                    <a:pt x="286" y="174"/>
                  </a:lnTo>
                  <a:lnTo>
                    <a:pt x="282" y="182"/>
                  </a:lnTo>
                  <a:lnTo>
                    <a:pt x="277" y="190"/>
                  </a:lnTo>
                  <a:lnTo>
                    <a:pt x="274" y="188"/>
                  </a:lnTo>
                  <a:lnTo>
                    <a:pt x="270" y="189"/>
                  </a:lnTo>
                  <a:lnTo>
                    <a:pt x="269" y="192"/>
                  </a:lnTo>
                  <a:lnTo>
                    <a:pt x="266" y="194"/>
                  </a:lnTo>
                  <a:lnTo>
                    <a:pt x="260" y="195"/>
                  </a:lnTo>
                  <a:lnTo>
                    <a:pt x="257" y="195"/>
                  </a:lnTo>
                  <a:lnTo>
                    <a:pt x="258" y="190"/>
                  </a:lnTo>
                  <a:lnTo>
                    <a:pt x="258" y="186"/>
                  </a:lnTo>
                  <a:lnTo>
                    <a:pt x="260" y="183"/>
                  </a:lnTo>
                  <a:lnTo>
                    <a:pt x="260" y="181"/>
                  </a:lnTo>
                  <a:lnTo>
                    <a:pt x="256" y="179"/>
                  </a:lnTo>
                  <a:lnTo>
                    <a:pt x="256" y="174"/>
                  </a:lnTo>
                  <a:lnTo>
                    <a:pt x="258" y="170"/>
                  </a:lnTo>
                  <a:lnTo>
                    <a:pt x="261" y="166"/>
                  </a:lnTo>
                  <a:lnTo>
                    <a:pt x="266" y="166"/>
                  </a:lnTo>
                  <a:lnTo>
                    <a:pt x="267" y="163"/>
                  </a:lnTo>
                  <a:lnTo>
                    <a:pt x="266" y="158"/>
                  </a:lnTo>
                  <a:lnTo>
                    <a:pt x="269" y="157"/>
                  </a:lnTo>
                  <a:lnTo>
                    <a:pt x="270" y="156"/>
                  </a:lnTo>
                  <a:lnTo>
                    <a:pt x="270" y="149"/>
                  </a:lnTo>
                  <a:lnTo>
                    <a:pt x="266" y="150"/>
                  </a:lnTo>
                  <a:lnTo>
                    <a:pt x="263" y="152"/>
                  </a:lnTo>
                  <a:lnTo>
                    <a:pt x="259" y="149"/>
                  </a:lnTo>
                  <a:lnTo>
                    <a:pt x="255" y="149"/>
                  </a:lnTo>
                  <a:lnTo>
                    <a:pt x="250" y="147"/>
                  </a:lnTo>
                  <a:lnTo>
                    <a:pt x="247" y="144"/>
                  </a:lnTo>
                  <a:lnTo>
                    <a:pt x="245" y="141"/>
                  </a:lnTo>
                  <a:lnTo>
                    <a:pt x="243" y="138"/>
                  </a:lnTo>
                  <a:lnTo>
                    <a:pt x="245" y="137"/>
                  </a:lnTo>
                  <a:lnTo>
                    <a:pt x="247" y="138"/>
                  </a:lnTo>
                  <a:lnTo>
                    <a:pt x="249" y="136"/>
                  </a:lnTo>
                  <a:lnTo>
                    <a:pt x="248" y="132"/>
                  </a:lnTo>
                  <a:lnTo>
                    <a:pt x="245" y="132"/>
                  </a:lnTo>
                  <a:lnTo>
                    <a:pt x="244" y="127"/>
                  </a:lnTo>
                  <a:lnTo>
                    <a:pt x="245" y="123"/>
                  </a:lnTo>
                  <a:lnTo>
                    <a:pt x="247" y="119"/>
                  </a:lnTo>
                  <a:lnTo>
                    <a:pt x="246" y="114"/>
                  </a:lnTo>
                  <a:lnTo>
                    <a:pt x="245" y="114"/>
                  </a:lnTo>
                  <a:lnTo>
                    <a:pt x="243" y="116"/>
                  </a:lnTo>
                  <a:lnTo>
                    <a:pt x="242" y="119"/>
                  </a:lnTo>
                  <a:lnTo>
                    <a:pt x="240" y="114"/>
                  </a:lnTo>
                  <a:lnTo>
                    <a:pt x="236" y="111"/>
                  </a:lnTo>
                  <a:lnTo>
                    <a:pt x="233" y="111"/>
                  </a:lnTo>
                  <a:lnTo>
                    <a:pt x="230" y="116"/>
                  </a:lnTo>
                  <a:lnTo>
                    <a:pt x="226" y="118"/>
                  </a:lnTo>
                  <a:lnTo>
                    <a:pt x="226" y="121"/>
                  </a:lnTo>
                  <a:lnTo>
                    <a:pt x="228" y="125"/>
                  </a:lnTo>
                  <a:lnTo>
                    <a:pt x="227" y="128"/>
                  </a:lnTo>
                  <a:lnTo>
                    <a:pt x="224" y="127"/>
                  </a:lnTo>
                  <a:lnTo>
                    <a:pt x="222" y="123"/>
                  </a:lnTo>
                  <a:lnTo>
                    <a:pt x="219" y="119"/>
                  </a:lnTo>
                  <a:lnTo>
                    <a:pt x="215" y="116"/>
                  </a:lnTo>
                  <a:lnTo>
                    <a:pt x="212" y="111"/>
                  </a:lnTo>
                  <a:lnTo>
                    <a:pt x="210" y="109"/>
                  </a:lnTo>
                  <a:lnTo>
                    <a:pt x="205" y="109"/>
                  </a:lnTo>
                  <a:lnTo>
                    <a:pt x="201" y="109"/>
                  </a:lnTo>
                  <a:lnTo>
                    <a:pt x="198" y="111"/>
                  </a:lnTo>
                  <a:lnTo>
                    <a:pt x="196" y="108"/>
                  </a:lnTo>
                  <a:lnTo>
                    <a:pt x="193" y="106"/>
                  </a:lnTo>
                  <a:lnTo>
                    <a:pt x="189" y="103"/>
                  </a:lnTo>
                  <a:lnTo>
                    <a:pt x="192" y="108"/>
                  </a:lnTo>
                  <a:lnTo>
                    <a:pt x="196" y="110"/>
                  </a:lnTo>
                  <a:lnTo>
                    <a:pt x="199" y="114"/>
                  </a:lnTo>
                  <a:lnTo>
                    <a:pt x="198" y="118"/>
                  </a:lnTo>
                  <a:lnTo>
                    <a:pt x="195" y="120"/>
                  </a:lnTo>
                  <a:lnTo>
                    <a:pt x="190" y="121"/>
                  </a:lnTo>
                  <a:lnTo>
                    <a:pt x="187" y="123"/>
                  </a:lnTo>
                  <a:lnTo>
                    <a:pt x="184" y="127"/>
                  </a:lnTo>
                  <a:lnTo>
                    <a:pt x="182" y="129"/>
                  </a:lnTo>
                  <a:lnTo>
                    <a:pt x="181" y="124"/>
                  </a:lnTo>
                  <a:lnTo>
                    <a:pt x="179" y="118"/>
                  </a:lnTo>
                  <a:lnTo>
                    <a:pt x="176" y="115"/>
                  </a:lnTo>
                  <a:lnTo>
                    <a:pt x="176" y="111"/>
                  </a:lnTo>
                  <a:lnTo>
                    <a:pt x="174" y="112"/>
                  </a:lnTo>
                  <a:lnTo>
                    <a:pt x="174" y="118"/>
                  </a:lnTo>
                  <a:lnTo>
                    <a:pt x="177" y="123"/>
                  </a:lnTo>
                  <a:lnTo>
                    <a:pt x="177" y="126"/>
                  </a:lnTo>
                  <a:lnTo>
                    <a:pt x="181" y="128"/>
                  </a:lnTo>
                  <a:lnTo>
                    <a:pt x="182" y="131"/>
                  </a:lnTo>
                  <a:lnTo>
                    <a:pt x="186" y="130"/>
                  </a:lnTo>
                  <a:lnTo>
                    <a:pt x="190" y="129"/>
                  </a:lnTo>
                  <a:lnTo>
                    <a:pt x="194" y="127"/>
                  </a:lnTo>
                  <a:lnTo>
                    <a:pt x="192" y="133"/>
                  </a:lnTo>
                  <a:lnTo>
                    <a:pt x="189" y="139"/>
                  </a:lnTo>
                  <a:lnTo>
                    <a:pt x="186" y="143"/>
                  </a:lnTo>
                  <a:lnTo>
                    <a:pt x="183" y="147"/>
                  </a:lnTo>
                  <a:lnTo>
                    <a:pt x="181" y="150"/>
                  </a:lnTo>
                  <a:lnTo>
                    <a:pt x="181" y="158"/>
                  </a:lnTo>
                  <a:lnTo>
                    <a:pt x="180" y="163"/>
                  </a:lnTo>
                  <a:lnTo>
                    <a:pt x="180" y="168"/>
                  </a:lnTo>
                  <a:lnTo>
                    <a:pt x="181" y="173"/>
                  </a:lnTo>
                  <a:lnTo>
                    <a:pt x="181" y="174"/>
                  </a:lnTo>
                  <a:lnTo>
                    <a:pt x="184" y="174"/>
                  </a:lnTo>
                  <a:lnTo>
                    <a:pt x="185" y="170"/>
                  </a:lnTo>
                  <a:lnTo>
                    <a:pt x="188" y="166"/>
                  </a:lnTo>
                  <a:lnTo>
                    <a:pt x="192" y="163"/>
                  </a:lnTo>
                  <a:lnTo>
                    <a:pt x="192" y="168"/>
                  </a:lnTo>
                  <a:lnTo>
                    <a:pt x="192" y="172"/>
                  </a:lnTo>
                  <a:lnTo>
                    <a:pt x="190" y="174"/>
                  </a:lnTo>
                  <a:lnTo>
                    <a:pt x="190" y="177"/>
                  </a:lnTo>
                  <a:lnTo>
                    <a:pt x="189" y="183"/>
                  </a:lnTo>
                  <a:lnTo>
                    <a:pt x="188" y="185"/>
                  </a:lnTo>
                  <a:lnTo>
                    <a:pt x="186" y="186"/>
                  </a:lnTo>
                  <a:lnTo>
                    <a:pt x="183" y="183"/>
                  </a:lnTo>
                  <a:lnTo>
                    <a:pt x="185" y="179"/>
                  </a:lnTo>
                  <a:lnTo>
                    <a:pt x="185" y="177"/>
                  </a:lnTo>
                  <a:lnTo>
                    <a:pt x="184" y="174"/>
                  </a:lnTo>
                  <a:lnTo>
                    <a:pt x="181" y="175"/>
                  </a:lnTo>
                  <a:lnTo>
                    <a:pt x="179" y="179"/>
                  </a:lnTo>
                  <a:lnTo>
                    <a:pt x="175" y="181"/>
                  </a:lnTo>
                  <a:lnTo>
                    <a:pt x="172" y="183"/>
                  </a:lnTo>
                  <a:lnTo>
                    <a:pt x="172" y="188"/>
                  </a:lnTo>
                  <a:lnTo>
                    <a:pt x="172" y="193"/>
                  </a:lnTo>
                  <a:lnTo>
                    <a:pt x="171" y="198"/>
                  </a:lnTo>
                  <a:lnTo>
                    <a:pt x="164" y="205"/>
                  </a:lnTo>
                  <a:lnTo>
                    <a:pt x="161" y="205"/>
                  </a:lnTo>
                  <a:lnTo>
                    <a:pt x="159" y="201"/>
                  </a:lnTo>
                  <a:lnTo>
                    <a:pt x="155" y="198"/>
                  </a:lnTo>
                  <a:lnTo>
                    <a:pt x="153" y="197"/>
                  </a:lnTo>
                  <a:lnTo>
                    <a:pt x="150" y="189"/>
                  </a:lnTo>
                  <a:lnTo>
                    <a:pt x="146" y="186"/>
                  </a:lnTo>
                  <a:lnTo>
                    <a:pt x="144" y="182"/>
                  </a:lnTo>
                  <a:lnTo>
                    <a:pt x="143" y="178"/>
                  </a:lnTo>
                  <a:lnTo>
                    <a:pt x="142" y="173"/>
                  </a:lnTo>
                  <a:lnTo>
                    <a:pt x="139" y="170"/>
                  </a:lnTo>
                  <a:lnTo>
                    <a:pt x="138" y="167"/>
                  </a:lnTo>
                  <a:lnTo>
                    <a:pt x="140" y="163"/>
                  </a:lnTo>
                  <a:lnTo>
                    <a:pt x="140" y="159"/>
                  </a:lnTo>
                  <a:lnTo>
                    <a:pt x="137" y="156"/>
                  </a:lnTo>
                  <a:lnTo>
                    <a:pt x="133" y="156"/>
                  </a:lnTo>
                  <a:lnTo>
                    <a:pt x="129" y="154"/>
                  </a:lnTo>
                  <a:lnTo>
                    <a:pt x="127" y="156"/>
                  </a:lnTo>
                  <a:lnTo>
                    <a:pt x="124" y="156"/>
                  </a:lnTo>
                  <a:lnTo>
                    <a:pt x="121" y="154"/>
                  </a:lnTo>
                  <a:lnTo>
                    <a:pt x="118" y="152"/>
                  </a:lnTo>
                  <a:lnTo>
                    <a:pt x="115" y="151"/>
                  </a:lnTo>
                  <a:lnTo>
                    <a:pt x="111" y="149"/>
                  </a:lnTo>
                  <a:lnTo>
                    <a:pt x="108" y="147"/>
                  </a:lnTo>
                  <a:lnTo>
                    <a:pt x="107" y="140"/>
                  </a:lnTo>
                  <a:lnTo>
                    <a:pt x="106" y="136"/>
                  </a:lnTo>
                  <a:lnTo>
                    <a:pt x="109" y="134"/>
                  </a:lnTo>
                  <a:lnTo>
                    <a:pt x="109" y="131"/>
                  </a:lnTo>
                  <a:lnTo>
                    <a:pt x="108" y="126"/>
                  </a:lnTo>
                  <a:lnTo>
                    <a:pt x="108" y="121"/>
                  </a:lnTo>
                  <a:lnTo>
                    <a:pt x="108" y="116"/>
                  </a:lnTo>
                  <a:lnTo>
                    <a:pt x="111" y="113"/>
                  </a:lnTo>
                  <a:lnTo>
                    <a:pt x="113" y="110"/>
                  </a:lnTo>
                  <a:lnTo>
                    <a:pt x="116" y="110"/>
                  </a:lnTo>
                  <a:lnTo>
                    <a:pt x="116" y="106"/>
                  </a:lnTo>
                  <a:lnTo>
                    <a:pt x="117" y="103"/>
                  </a:lnTo>
                  <a:lnTo>
                    <a:pt x="120" y="101"/>
                  </a:lnTo>
                  <a:lnTo>
                    <a:pt x="124" y="103"/>
                  </a:lnTo>
                  <a:lnTo>
                    <a:pt x="129" y="104"/>
                  </a:lnTo>
                  <a:lnTo>
                    <a:pt x="134" y="103"/>
                  </a:lnTo>
                  <a:lnTo>
                    <a:pt x="138" y="103"/>
                  </a:lnTo>
                  <a:lnTo>
                    <a:pt x="140" y="103"/>
                  </a:lnTo>
                  <a:lnTo>
                    <a:pt x="141" y="107"/>
                  </a:lnTo>
                  <a:lnTo>
                    <a:pt x="145" y="108"/>
                  </a:lnTo>
                  <a:lnTo>
                    <a:pt x="149" y="109"/>
                  </a:lnTo>
                  <a:lnTo>
                    <a:pt x="151" y="109"/>
                  </a:lnTo>
                  <a:lnTo>
                    <a:pt x="153" y="107"/>
                  </a:lnTo>
                  <a:lnTo>
                    <a:pt x="154" y="104"/>
                  </a:lnTo>
                  <a:lnTo>
                    <a:pt x="157" y="105"/>
                  </a:lnTo>
                  <a:lnTo>
                    <a:pt x="162" y="107"/>
                  </a:lnTo>
                  <a:lnTo>
                    <a:pt x="167" y="108"/>
                  </a:lnTo>
                  <a:lnTo>
                    <a:pt x="170" y="108"/>
                  </a:lnTo>
                  <a:lnTo>
                    <a:pt x="174" y="108"/>
                  </a:lnTo>
                  <a:lnTo>
                    <a:pt x="176" y="105"/>
                  </a:lnTo>
                  <a:lnTo>
                    <a:pt x="178" y="102"/>
                  </a:lnTo>
                  <a:lnTo>
                    <a:pt x="179" y="99"/>
                  </a:lnTo>
                  <a:lnTo>
                    <a:pt x="178" y="98"/>
                  </a:lnTo>
                  <a:lnTo>
                    <a:pt x="176" y="96"/>
                  </a:lnTo>
                  <a:lnTo>
                    <a:pt x="173" y="96"/>
                  </a:lnTo>
                  <a:lnTo>
                    <a:pt x="169" y="96"/>
                  </a:lnTo>
                  <a:lnTo>
                    <a:pt x="166" y="95"/>
                  </a:lnTo>
                  <a:lnTo>
                    <a:pt x="166" y="92"/>
                  </a:lnTo>
                  <a:lnTo>
                    <a:pt x="164" y="91"/>
                  </a:lnTo>
                  <a:lnTo>
                    <a:pt x="163" y="92"/>
                  </a:lnTo>
                  <a:lnTo>
                    <a:pt x="164" y="95"/>
                  </a:lnTo>
                  <a:lnTo>
                    <a:pt x="162" y="98"/>
                  </a:lnTo>
                  <a:lnTo>
                    <a:pt x="159" y="97"/>
                  </a:lnTo>
                  <a:lnTo>
                    <a:pt x="157" y="95"/>
                  </a:lnTo>
                  <a:lnTo>
                    <a:pt x="156" y="91"/>
                  </a:lnTo>
                  <a:lnTo>
                    <a:pt x="156" y="87"/>
                  </a:lnTo>
                  <a:lnTo>
                    <a:pt x="154" y="86"/>
                  </a:lnTo>
                  <a:lnTo>
                    <a:pt x="153" y="89"/>
                  </a:lnTo>
                  <a:lnTo>
                    <a:pt x="153" y="92"/>
                  </a:lnTo>
                  <a:lnTo>
                    <a:pt x="155" y="94"/>
                  </a:lnTo>
                  <a:lnTo>
                    <a:pt x="157" y="97"/>
                  </a:lnTo>
                  <a:lnTo>
                    <a:pt x="155" y="100"/>
                  </a:lnTo>
                  <a:lnTo>
                    <a:pt x="153" y="101"/>
                  </a:lnTo>
                  <a:lnTo>
                    <a:pt x="149" y="101"/>
                  </a:lnTo>
                  <a:lnTo>
                    <a:pt x="149" y="103"/>
                  </a:lnTo>
                  <a:lnTo>
                    <a:pt x="147" y="105"/>
                  </a:lnTo>
                  <a:lnTo>
                    <a:pt x="144" y="101"/>
                  </a:lnTo>
                  <a:lnTo>
                    <a:pt x="145" y="99"/>
                  </a:lnTo>
                  <a:lnTo>
                    <a:pt x="148" y="101"/>
                  </a:lnTo>
                  <a:lnTo>
                    <a:pt x="150" y="101"/>
                  </a:lnTo>
                  <a:lnTo>
                    <a:pt x="153" y="98"/>
                  </a:lnTo>
                  <a:lnTo>
                    <a:pt x="153" y="95"/>
                  </a:lnTo>
                  <a:lnTo>
                    <a:pt x="150" y="93"/>
                  </a:lnTo>
                  <a:lnTo>
                    <a:pt x="147" y="91"/>
                  </a:lnTo>
                  <a:lnTo>
                    <a:pt x="144" y="88"/>
                  </a:lnTo>
                  <a:lnTo>
                    <a:pt x="141" y="85"/>
                  </a:lnTo>
                  <a:lnTo>
                    <a:pt x="141" y="89"/>
                  </a:lnTo>
                  <a:lnTo>
                    <a:pt x="143" y="91"/>
                  </a:lnTo>
                  <a:lnTo>
                    <a:pt x="143" y="95"/>
                  </a:lnTo>
                  <a:lnTo>
                    <a:pt x="143" y="98"/>
                  </a:lnTo>
                  <a:lnTo>
                    <a:pt x="139" y="96"/>
                  </a:lnTo>
                  <a:lnTo>
                    <a:pt x="138" y="94"/>
                  </a:lnTo>
                  <a:lnTo>
                    <a:pt x="140" y="91"/>
                  </a:lnTo>
                  <a:lnTo>
                    <a:pt x="140" y="89"/>
                  </a:lnTo>
                  <a:lnTo>
                    <a:pt x="141" y="88"/>
                  </a:lnTo>
                  <a:lnTo>
                    <a:pt x="141" y="85"/>
                  </a:lnTo>
                  <a:lnTo>
                    <a:pt x="138" y="86"/>
                  </a:lnTo>
                  <a:lnTo>
                    <a:pt x="136" y="89"/>
                  </a:lnTo>
                  <a:lnTo>
                    <a:pt x="134" y="88"/>
                  </a:lnTo>
                  <a:lnTo>
                    <a:pt x="129" y="90"/>
                  </a:lnTo>
                  <a:lnTo>
                    <a:pt x="128" y="94"/>
                  </a:lnTo>
                  <a:lnTo>
                    <a:pt x="125" y="97"/>
                  </a:lnTo>
                  <a:lnTo>
                    <a:pt x="121" y="99"/>
                  </a:lnTo>
                  <a:lnTo>
                    <a:pt x="117" y="99"/>
                  </a:lnTo>
                  <a:lnTo>
                    <a:pt x="113" y="98"/>
                  </a:lnTo>
                  <a:lnTo>
                    <a:pt x="111" y="96"/>
                  </a:lnTo>
                  <a:lnTo>
                    <a:pt x="113" y="94"/>
                  </a:lnTo>
                  <a:lnTo>
                    <a:pt x="111" y="91"/>
                  </a:lnTo>
                  <a:lnTo>
                    <a:pt x="114" y="89"/>
                  </a:lnTo>
                  <a:lnTo>
                    <a:pt x="114" y="87"/>
                  </a:lnTo>
                  <a:lnTo>
                    <a:pt x="114" y="83"/>
                  </a:lnTo>
                  <a:lnTo>
                    <a:pt x="117" y="80"/>
                  </a:lnTo>
                  <a:lnTo>
                    <a:pt x="122" y="81"/>
                  </a:lnTo>
                  <a:lnTo>
                    <a:pt x="128" y="82"/>
                  </a:lnTo>
                  <a:lnTo>
                    <a:pt x="130" y="80"/>
                  </a:lnTo>
                  <a:lnTo>
                    <a:pt x="130" y="76"/>
                  </a:lnTo>
                  <a:lnTo>
                    <a:pt x="127" y="74"/>
                  </a:lnTo>
                  <a:lnTo>
                    <a:pt x="123" y="72"/>
                  </a:lnTo>
                  <a:lnTo>
                    <a:pt x="125" y="70"/>
                  </a:lnTo>
                  <a:lnTo>
                    <a:pt x="129" y="69"/>
                  </a:lnTo>
                  <a:lnTo>
                    <a:pt x="130" y="68"/>
                  </a:lnTo>
                  <a:lnTo>
                    <a:pt x="129" y="67"/>
                  </a:lnTo>
                  <a:lnTo>
                    <a:pt x="126" y="68"/>
                  </a:lnTo>
                  <a:lnTo>
                    <a:pt x="122" y="69"/>
                  </a:lnTo>
                  <a:lnTo>
                    <a:pt x="120" y="69"/>
                  </a:lnTo>
                  <a:lnTo>
                    <a:pt x="122" y="67"/>
                  </a:lnTo>
                  <a:lnTo>
                    <a:pt x="122" y="64"/>
                  </a:lnTo>
                  <a:lnTo>
                    <a:pt x="124" y="62"/>
                  </a:lnTo>
                  <a:lnTo>
                    <a:pt x="124" y="60"/>
                  </a:lnTo>
                  <a:lnTo>
                    <a:pt x="123" y="57"/>
                  </a:lnTo>
                  <a:lnTo>
                    <a:pt x="120" y="58"/>
                  </a:lnTo>
                  <a:lnTo>
                    <a:pt x="121" y="61"/>
                  </a:lnTo>
                  <a:lnTo>
                    <a:pt x="120" y="64"/>
                  </a:lnTo>
                  <a:lnTo>
                    <a:pt x="119" y="68"/>
                  </a:lnTo>
                  <a:lnTo>
                    <a:pt x="116" y="67"/>
                  </a:lnTo>
                  <a:lnTo>
                    <a:pt x="115" y="64"/>
                  </a:lnTo>
                  <a:lnTo>
                    <a:pt x="113" y="60"/>
                  </a:lnTo>
                  <a:lnTo>
                    <a:pt x="116" y="60"/>
                  </a:lnTo>
                  <a:lnTo>
                    <a:pt x="118" y="58"/>
                  </a:lnTo>
                  <a:lnTo>
                    <a:pt x="120" y="58"/>
                  </a:lnTo>
                  <a:lnTo>
                    <a:pt x="120" y="56"/>
                  </a:lnTo>
                  <a:lnTo>
                    <a:pt x="119" y="53"/>
                  </a:lnTo>
                  <a:lnTo>
                    <a:pt x="122" y="51"/>
                  </a:lnTo>
                  <a:lnTo>
                    <a:pt x="124" y="50"/>
                  </a:lnTo>
                  <a:lnTo>
                    <a:pt x="127" y="51"/>
                  </a:lnTo>
                  <a:lnTo>
                    <a:pt x="127" y="55"/>
                  </a:lnTo>
                  <a:lnTo>
                    <a:pt x="129" y="58"/>
                  </a:lnTo>
                  <a:lnTo>
                    <a:pt x="131" y="61"/>
                  </a:lnTo>
                  <a:lnTo>
                    <a:pt x="131" y="64"/>
                  </a:lnTo>
                  <a:lnTo>
                    <a:pt x="130" y="67"/>
                  </a:lnTo>
                  <a:lnTo>
                    <a:pt x="130" y="68"/>
                  </a:lnTo>
                  <a:lnTo>
                    <a:pt x="133" y="67"/>
                  </a:lnTo>
                  <a:lnTo>
                    <a:pt x="136" y="66"/>
                  </a:lnTo>
                  <a:lnTo>
                    <a:pt x="137" y="61"/>
                  </a:lnTo>
                  <a:lnTo>
                    <a:pt x="141" y="61"/>
                  </a:lnTo>
                  <a:lnTo>
                    <a:pt x="142" y="60"/>
                  </a:lnTo>
                  <a:lnTo>
                    <a:pt x="142" y="57"/>
                  </a:lnTo>
                  <a:lnTo>
                    <a:pt x="140" y="54"/>
                  </a:lnTo>
                  <a:lnTo>
                    <a:pt x="143" y="54"/>
                  </a:lnTo>
                  <a:lnTo>
                    <a:pt x="146" y="57"/>
                  </a:lnTo>
                  <a:lnTo>
                    <a:pt x="149" y="60"/>
                  </a:lnTo>
                  <a:lnTo>
                    <a:pt x="152" y="60"/>
                  </a:lnTo>
                  <a:lnTo>
                    <a:pt x="156" y="58"/>
                  </a:lnTo>
                  <a:lnTo>
                    <a:pt x="158" y="54"/>
                  </a:lnTo>
                  <a:lnTo>
                    <a:pt x="160" y="51"/>
                  </a:lnTo>
                  <a:lnTo>
                    <a:pt x="166" y="52"/>
                  </a:lnTo>
                  <a:lnTo>
                    <a:pt x="161" y="49"/>
                  </a:lnTo>
                  <a:lnTo>
                    <a:pt x="157" y="50"/>
                  </a:lnTo>
                  <a:lnTo>
                    <a:pt x="156" y="45"/>
                  </a:lnTo>
                  <a:lnTo>
                    <a:pt x="156" y="43"/>
                  </a:lnTo>
                  <a:lnTo>
                    <a:pt x="160" y="41"/>
                  </a:lnTo>
                  <a:lnTo>
                    <a:pt x="161" y="39"/>
                  </a:lnTo>
                  <a:lnTo>
                    <a:pt x="158" y="40"/>
                  </a:lnTo>
                  <a:lnTo>
                    <a:pt x="155" y="42"/>
                  </a:lnTo>
                  <a:lnTo>
                    <a:pt x="151" y="43"/>
                  </a:lnTo>
                  <a:lnTo>
                    <a:pt x="153" y="47"/>
                  </a:lnTo>
                  <a:lnTo>
                    <a:pt x="153" y="51"/>
                  </a:lnTo>
                  <a:lnTo>
                    <a:pt x="153" y="54"/>
                  </a:lnTo>
                  <a:lnTo>
                    <a:pt x="150" y="56"/>
                  </a:lnTo>
                  <a:lnTo>
                    <a:pt x="147" y="56"/>
                  </a:lnTo>
                  <a:lnTo>
                    <a:pt x="145" y="54"/>
                  </a:lnTo>
                  <a:lnTo>
                    <a:pt x="145" y="51"/>
                  </a:lnTo>
                  <a:lnTo>
                    <a:pt x="145" y="49"/>
                  </a:lnTo>
                  <a:lnTo>
                    <a:pt x="142" y="51"/>
                  </a:lnTo>
                  <a:lnTo>
                    <a:pt x="139" y="49"/>
                  </a:lnTo>
                  <a:lnTo>
                    <a:pt x="137" y="47"/>
                  </a:lnTo>
                  <a:lnTo>
                    <a:pt x="138" y="43"/>
                  </a:lnTo>
                  <a:lnTo>
                    <a:pt x="138" y="42"/>
                  </a:lnTo>
                  <a:lnTo>
                    <a:pt x="138" y="42"/>
                  </a:lnTo>
                  <a:lnTo>
                    <a:pt x="138" y="42"/>
                  </a:lnTo>
                  <a:lnTo>
                    <a:pt x="100" y="42"/>
                  </a:lnTo>
                  <a:lnTo>
                    <a:pt x="98" y="44"/>
                  </a:lnTo>
                  <a:lnTo>
                    <a:pt x="95" y="46"/>
                  </a:lnTo>
                  <a:lnTo>
                    <a:pt x="92" y="45"/>
                  </a:lnTo>
                  <a:lnTo>
                    <a:pt x="90" y="42"/>
                  </a:lnTo>
                  <a:lnTo>
                    <a:pt x="90" y="40"/>
                  </a:lnTo>
                  <a:lnTo>
                    <a:pt x="91" y="40"/>
                  </a:lnTo>
                  <a:lnTo>
                    <a:pt x="83" y="40"/>
                  </a:lnTo>
                  <a:lnTo>
                    <a:pt x="80" y="40"/>
                  </a:lnTo>
                  <a:lnTo>
                    <a:pt x="78" y="45"/>
                  </a:lnTo>
                  <a:lnTo>
                    <a:pt x="77" y="48"/>
                  </a:lnTo>
                  <a:lnTo>
                    <a:pt x="75" y="51"/>
                  </a:lnTo>
                  <a:lnTo>
                    <a:pt x="72" y="51"/>
                  </a:lnTo>
                  <a:lnTo>
                    <a:pt x="69" y="48"/>
                  </a:lnTo>
                  <a:lnTo>
                    <a:pt x="68" y="43"/>
                  </a:lnTo>
                  <a:lnTo>
                    <a:pt x="67" y="38"/>
                  </a:lnTo>
                  <a:lnTo>
                    <a:pt x="65" y="34"/>
                  </a:lnTo>
                  <a:lnTo>
                    <a:pt x="66" y="32"/>
                  </a:lnTo>
                  <a:lnTo>
                    <a:pt x="63" y="27"/>
                  </a:lnTo>
                  <a:lnTo>
                    <a:pt x="61" y="26"/>
                  </a:lnTo>
                  <a:lnTo>
                    <a:pt x="59" y="28"/>
                  </a:lnTo>
                  <a:lnTo>
                    <a:pt x="55" y="25"/>
                  </a:lnTo>
                  <a:lnTo>
                    <a:pt x="53" y="27"/>
                  </a:lnTo>
                  <a:lnTo>
                    <a:pt x="51" y="29"/>
                  </a:lnTo>
                  <a:lnTo>
                    <a:pt x="47" y="30"/>
                  </a:lnTo>
                  <a:lnTo>
                    <a:pt x="44" y="33"/>
                  </a:lnTo>
                  <a:lnTo>
                    <a:pt x="49" y="34"/>
                  </a:lnTo>
                  <a:lnTo>
                    <a:pt x="54" y="36"/>
                  </a:lnTo>
                  <a:lnTo>
                    <a:pt x="56" y="39"/>
                  </a:lnTo>
                  <a:lnTo>
                    <a:pt x="59" y="42"/>
                  </a:lnTo>
                  <a:lnTo>
                    <a:pt x="59" y="47"/>
                  </a:lnTo>
                  <a:lnTo>
                    <a:pt x="58" y="52"/>
                  </a:lnTo>
                  <a:lnTo>
                    <a:pt x="55" y="54"/>
                  </a:lnTo>
                  <a:lnTo>
                    <a:pt x="52" y="51"/>
                  </a:lnTo>
                  <a:lnTo>
                    <a:pt x="46" y="50"/>
                  </a:lnTo>
                  <a:lnTo>
                    <a:pt x="46" y="48"/>
                  </a:lnTo>
                  <a:lnTo>
                    <a:pt x="51" y="47"/>
                  </a:lnTo>
                  <a:lnTo>
                    <a:pt x="52" y="44"/>
                  </a:lnTo>
                  <a:lnTo>
                    <a:pt x="51" y="42"/>
                  </a:lnTo>
                  <a:lnTo>
                    <a:pt x="49" y="45"/>
                  </a:lnTo>
                  <a:lnTo>
                    <a:pt x="46" y="43"/>
                  </a:lnTo>
                  <a:lnTo>
                    <a:pt x="50" y="40"/>
                  </a:lnTo>
                  <a:lnTo>
                    <a:pt x="52" y="43"/>
                  </a:lnTo>
                  <a:lnTo>
                    <a:pt x="49" y="40"/>
                  </a:lnTo>
                  <a:lnTo>
                    <a:pt x="46" y="40"/>
                  </a:lnTo>
                  <a:lnTo>
                    <a:pt x="43" y="42"/>
                  </a:lnTo>
                  <a:lnTo>
                    <a:pt x="44" y="45"/>
                  </a:lnTo>
                  <a:lnTo>
                    <a:pt x="44" y="49"/>
                  </a:lnTo>
                  <a:lnTo>
                    <a:pt x="43" y="53"/>
                  </a:lnTo>
                  <a:lnTo>
                    <a:pt x="44" y="56"/>
                  </a:lnTo>
                  <a:lnTo>
                    <a:pt x="40" y="54"/>
                  </a:lnTo>
                  <a:lnTo>
                    <a:pt x="39" y="55"/>
                  </a:lnTo>
                  <a:lnTo>
                    <a:pt x="38" y="53"/>
                  </a:lnTo>
                  <a:lnTo>
                    <a:pt x="39" y="50"/>
                  </a:lnTo>
                  <a:lnTo>
                    <a:pt x="36" y="51"/>
                  </a:lnTo>
                  <a:lnTo>
                    <a:pt x="35" y="54"/>
                  </a:lnTo>
                  <a:lnTo>
                    <a:pt x="32" y="56"/>
                  </a:lnTo>
                  <a:lnTo>
                    <a:pt x="32" y="59"/>
                  </a:lnTo>
                  <a:lnTo>
                    <a:pt x="28" y="59"/>
                  </a:lnTo>
                  <a:lnTo>
                    <a:pt x="27" y="61"/>
                  </a:lnTo>
                  <a:lnTo>
                    <a:pt x="28" y="65"/>
                  </a:lnTo>
                  <a:lnTo>
                    <a:pt x="33" y="67"/>
                  </a:lnTo>
                  <a:lnTo>
                    <a:pt x="35" y="69"/>
                  </a:lnTo>
                  <a:lnTo>
                    <a:pt x="34" y="72"/>
                  </a:lnTo>
                  <a:lnTo>
                    <a:pt x="37" y="71"/>
                  </a:lnTo>
                  <a:lnTo>
                    <a:pt x="37" y="68"/>
                  </a:lnTo>
                  <a:lnTo>
                    <a:pt x="42" y="68"/>
                  </a:lnTo>
                  <a:lnTo>
                    <a:pt x="44" y="65"/>
                  </a:lnTo>
                  <a:lnTo>
                    <a:pt x="45" y="61"/>
                  </a:lnTo>
                  <a:lnTo>
                    <a:pt x="44" y="56"/>
                  </a:lnTo>
                  <a:lnTo>
                    <a:pt x="46" y="52"/>
                  </a:lnTo>
                  <a:lnTo>
                    <a:pt x="48" y="49"/>
                  </a:lnTo>
                  <a:lnTo>
                    <a:pt x="52" y="51"/>
                  </a:lnTo>
                  <a:lnTo>
                    <a:pt x="56" y="54"/>
                  </a:lnTo>
                  <a:lnTo>
                    <a:pt x="58" y="56"/>
                  </a:lnTo>
                  <a:lnTo>
                    <a:pt x="60" y="59"/>
                  </a:lnTo>
                  <a:lnTo>
                    <a:pt x="63" y="61"/>
                  </a:lnTo>
                  <a:lnTo>
                    <a:pt x="64" y="65"/>
                  </a:lnTo>
                  <a:lnTo>
                    <a:pt x="64" y="67"/>
                  </a:lnTo>
                  <a:lnTo>
                    <a:pt x="67" y="70"/>
                  </a:lnTo>
                  <a:lnTo>
                    <a:pt x="65" y="73"/>
                  </a:lnTo>
                  <a:lnTo>
                    <a:pt x="61" y="73"/>
                  </a:lnTo>
                  <a:lnTo>
                    <a:pt x="57" y="75"/>
                  </a:lnTo>
                  <a:lnTo>
                    <a:pt x="54" y="77"/>
                  </a:lnTo>
                  <a:lnTo>
                    <a:pt x="49" y="79"/>
                  </a:lnTo>
                  <a:lnTo>
                    <a:pt x="46" y="83"/>
                  </a:lnTo>
                  <a:lnTo>
                    <a:pt x="42" y="86"/>
                  </a:lnTo>
                  <a:lnTo>
                    <a:pt x="42" y="89"/>
                  </a:lnTo>
                  <a:lnTo>
                    <a:pt x="42" y="91"/>
                  </a:lnTo>
                  <a:lnTo>
                    <a:pt x="39" y="93"/>
                  </a:lnTo>
                  <a:lnTo>
                    <a:pt x="39" y="96"/>
                  </a:lnTo>
                  <a:lnTo>
                    <a:pt x="36" y="99"/>
                  </a:lnTo>
                  <a:lnTo>
                    <a:pt x="36" y="103"/>
                  </a:lnTo>
                  <a:lnTo>
                    <a:pt x="38" y="106"/>
                  </a:lnTo>
                  <a:lnTo>
                    <a:pt x="37" y="109"/>
                  </a:lnTo>
                  <a:lnTo>
                    <a:pt x="34" y="107"/>
                  </a:lnTo>
                  <a:lnTo>
                    <a:pt x="33" y="103"/>
                  </a:lnTo>
                  <a:lnTo>
                    <a:pt x="31" y="101"/>
                  </a:lnTo>
                  <a:lnTo>
                    <a:pt x="28" y="101"/>
                  </a:lnTo>
                  <a:lnTo>
                    <a:pt x="27" y="104"/>
                  </a:lnTo>
                  <a:lnTo>
                    <a:pt x="24" y="103"/>
                  </a:lnTo>
                  <a:lnTo>
                    <a:pt x="21" y="103"/>
                  </a:lnTo>
                  <a:lnTo>
                    <a:pt x="17" y="106"/>
                  </a:lnTo>
                  <a:lnTo>
                    <a:pt x="16" y="109"/>
                  </a:lnTo>
                  <a:lnTo>
                    <a:pt x="15" y="111"/>
                  </a:lnTo>
                  <a:lnTo>
                    <a:pt x="15" y="116"/>
                  </a:lnTo>
                  <a:lnTo>
                    <a:pt x="17" y="119"/>
                  </a:lnTo>
                  <a:lnTo>
                    <a:pt x="20" y="117"/>
                  </a:lnTo>
                  <a:lnTo>
                    <a:pt x="23" y="117"/>
                  </a:lnTo>
                  <a:lnTo>
                    <a:pt x="24" y="120"/>
                  </a:lnTo>
                  <a:lnTo>
                    <a:pt x="21" y="123"/>
                  </a:lnTo>
                  <a:lnTo>
                    <a:pt x="26" y="124"/>
                  </a:lnTo>
                  <a:lnTo>
                    <a:pt x="27" y="125"/>
                  </a:lnTo>
                  <a:lnTo>
                    <a:pt x="28" y="128"/>
                  </a:lnTo>
                  <a:lnTo>
                    <a:pt x="31" y="130"/>
                  </a:lnTo>
                  <a:lnTo>
                    <a:pt x="35" y="133"/>
                  </a:lnTo>
                  <a:lnTo>
                    <a:pt x="38" y="131"/>
                  </a:lnTo>
                  <a:lnTo>
                    <a:pt x="44" y="133"/>
                  </a:lnTo>
                  <a:lnTo>
                    <a:pt x="48" y="133"/>
                  </a:lnTo>
                  <a:lnTo>
                    <a:pt x="55" y="136"/>
                  </a:lnTo>
                  <a:lnTo>
                    <a:pt x="56" y="139"/>
                  </a:lnTo>
                  <a:lnTo>
                    <a:pt x="60" y="143"/>
                  </a:lnTo>
                  <a:lnTo>
                    <a:pt x="62" y="147"/>
                  </a:lnTo>
                  <a:lnTo>
                    <a:pt x="66" y="149"/>
                  </a:lnTo>
                  <a:lnTo>
                    <a:pt x="70" y="150"/>
                  </a:lnTo>
                  <a:lnTo>
                    <a:pt x="75" y="154"/>
                  </a:lnTo>
                  <a:lnTo>
                    <a:pt x="80" y="154"/>
                  </a:lnTo>
                  <a:lnTo>
                    <a:pt x="80" y="157"/>
                  </a:lnTo>
                  <a:lnTo>
                    <a:pt x="80" y="160"/>
                  </a:lnTo>
                  <a:lnTo>
                    <a:pt x="78" y="163"/>
                  </a:lnTo>
                  <a:lnTo>
                    <a:pt x="77" y="167"/>
                  </a:lnTo>
                  <a:lnTo>
                    <a:pt x="77" y="172"/>
                  </a:lnTo>
                  <a:lnTo>
                    <a:pt x="74" y="176"/>
                  </a:lnTo>
                  <a:lnTo>
                    <a:pt x="70" y="178"/>
                  </a:lnTo>
                  <a:lnTo>
                    <a:pt x="66" y="178"/>
                  </a:lnTo>
                  <a:lnTo>
                    <a:pt x="68" y="182"/>
                  </a:lnTo>
                  <a:lnTo>
                    <a:pt x="64" y="185"/>
                  </a:lnTo>
                  <a:lnTo>
                    <a:pt x="61" y="189"/>
                  </a:lnTo>
                  <a:lnTo>
                    <a:pt x="58" y="191"/>
                  </a:lnTo>
                  <a:lnTo>
                    <a:pt x="55" y="196"/>
                  </a:lnTo>
                  <a:lnTo>
                    <a:pt x="53" y="199"/>
                  </a:lnTo>
                  <a:lnTo>
                    <a:pt x="50" y="201"/>
                  </a:lnTo>
                  <a:lnTo>
                    <a:pt x="48" y="203"/>
                  </a:lnTo>
                  <a:lnTo>
                    <a:pt x="46" y="206"/>
                  </a:lnTo>
                  <a:lnTo>
                    <a:pt x="45" y="209"/>
                  </a:lnTo>
                  <a:lnTo>
                    <a:pt x="45" y="212"/>
                  </a:lnTo>
                  <a:lnTo>
                    <a:pt x="43" y="214"/>
                  </a:lnTo>
                  <a:lnTo>
                    <a:pt x="41" y="210"/>
                  </a:lnTo>
                  <a:lnTo>
                    <a:pt x="38" y="207"/>
                  </a:lnTo>
                  <a:lnTo>
                    <a:pt x="36" y="203"/>
                  </a:lnTo>
                  <a:lnTo>
                    <a:pt x="36" y="199"/>
                  </a:lnTo>
                  <a:lnTo>
                    <a:pt x="36" y="194"/>
                  </a:lnTo>
                  <a:lnTo>
                    <a:pt x="38" y="188"/>
                  </a:lnTo>
                  <a:lnTo>
                    <a:pt x="38" y="182"/>
                  </a:lnTo>
                  <a:lnTo>
                    <a:pt x="37" y="176"/>
                  </a:lnTo>
                  <a:lnTo>
                    <a:pt x="36" y="172"/>
                  </a:lnTo>
                  <a:lnTo>
                    <a:pt x="32" y="167"/>
                  </a:lnTo>
                  <a:lnTo>
                    <a:pt x="28" y="164"/>
                  </a:lnTo>
                  <a:lnTo>
                    <a:pt x="26" y="160"/>
                  </a:lnTo>
                  <a:lnTo>
                    <a:pt x="25" y="154"/>
                  </a:lnTo>
                  <a:lnTo>
                    <a:pt x="27" y="151"/>
                  </a:lnTo>
                  <a:lnTo>
                    <a:pt x="27" y="147"/>
                  </a:lnTo>
                  <a:lnTo>
                    <a:pt x="28" y="142"/>
                  </a:lnTo>
                  <a:lnTo>
                    <a:pt x="31" y="138"/>
                  </a:lnTo>
                  <a:lnTo>
                    <a:pt x="34" y="136"/>
                  </a:lnTo>
                  <a:lnTo>
                    <a:pt x="35" y="133"/>
                  </a:lnTo>
                  <a:lnTo>
                    <a:pt x="31" y="132"/>
                  </a:lnTo>
                  <a:lnTo>
                    <a:pt x="29" y="133"/>
                  </a:lnTo>
                  <a:lnTo>
                    <a:pt x="26" y="132"/>
                  </a:lnTo>
                  <a:lnTo>
                    <a:pt x="23" y="129"/>
                  </a:lnTo>
                  <a:lnTo>
                    <a:pt x="20" y="126"/>
                  </a:lnTo>
                  <a:lnTo>
                    <a:pt x="18" y="123"/>
                  </a:lnTo>
                  <a:lnTo>
                    <a:pt x="16" y="122"/>
                  </a:lnTo>
                  <a:lnTo>
                    <a:pt x="14" y="123"/>
                  </a:lnTo>
                  <a:lnTo>
                    <a:pt x="11" y="121"/>
                  </a:lnTo>
                  <a:lnTo>
                    <a:pt x="9" y="118"/>
                  </a:lnTo>
                  <a:lnTo>
                    <a:pt x="7" y="116"/>
                  </a:lnTo>
                  <a:lnTo>
                    <a:pt x="7" y="112"/>
                  </a:lnTo>
                  <a:lnTo>
                    <a:pt x="7" y="110"/>
                  </a:lnTo>
                  <a:lnTo>
                    <a:pt x="4" y="107"/>
                  </a:lnTo>
                  <a:lnTo>
                    <a:pt x="4" y="109"/>
                  </a:lnTo>
                  <a:lnTo>
                    <a:pt x="5" y="112"/>
                  </a:lnTo>
                  <a:lnTo>
                    <a:pt x="6" y="115"/>
                  </a:lnTo>
                  <a:lnTo>
                    <a:pt x="3" y="113"/>
                  </a:lnTo>
                  <a:lnTo>
                    <a:pt x="1" y="111"/>
                  </a:lnTo>
                  <a:lnTo>
                    <a:pt x="0" y="108"/>
                  </a:lnTo>
                  <a:lnTo>
                    <a:pt x="1" y="103"/>
                  </a:lnTo>
                  <a:lnTo>
                    <a:pt x="0" y="96"/>
                  </a:lnTo>
                  <a:lnTo>
                    <a:pt x="1" y="87"/>
                  </a:lnTo>
                  <a:lnTo>
                    <a:pt x="3" y="75"/>
                  </a:lnTo>
                  <a:lnTo>
                    <a:pt x="7" y="62"/>
                  </a:lnTo>
                  <a:lnTo>
                    <a:pt x="14" y="47"/>
                  </a:lnTo>
                  <a:lnTo>
                    <a:pt x="19" y="37"/>
                  </a:lnTo>
                  <a:lnTo>
                    <a:pt x="26" y="26"/>
                  </a:lnTo>
                  <a:lnTo>
                    <a:pt x="33" y="19"/>
                  </a:lnTo>
                </a:path>
              </a:pathLst>
            </a:custGeom>
            <a:solidFill>
              <a:srgbClr val="214488"/>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1" name="Freeform 7"/>
            <p:cNvSpPr>
              <a:spLocks/>
            </p:cNvSpPr>
            <p:nvPr/>
          </p:nvSpPr>
          <p:spPr bwMode="auto">
            <a:xfrm>
              <a:off x="173" y="739"/>
              <a:ext cx="295" cy="214"/>
            </a:xfrm>
            <a:custGeom>
              <a:avLst/>
              <a:gdLst>
                <a:gd name="T0" fmla="*/ 61 w 295"/>
                <a:gd name="T1" fmla="*/ 7 h 214"/>
                <a:gd name="T2" fmla="*/ 53 w 295"/>
                <a:gd name="T3" fmla="*/ 23 h 214"/>
                <a:gd name="T4" fmla="*/ 91 w 295"/>
                <a:gd name="T5" fmla="*/ 5 h 214"/>
                <a:gd name="T6" fmla="*/ 94 w 295"/>
                <a:gd name="T7" fmla="*/ 23 h 214"/>
                <a:gd name="T8" fmla="*/ 98 w 295"/>
                <a:gd name="T9" fmla="*/ 41 h 214"/>
                <a:gd name="T10" fmla="*/ 163 w 295"/>
                <a:gd name="T11" fmla="*/ 20 h 214"/>
                <a:gd name="T12" fmla="*/ 178 w 295"/>
                <a:gd name="T13" fmla="*/ 33 h 214"/>
                <a:gd name="T14" fmla="*/ 209 w 295"/>
                <a:gd name="T15" fmla="*/ 18 h 214"/>
                <a:gd name="T16" fmla="*/ 208 w 295"/>
                <a:gd name="T17" fmla="*/ 7 h 214"/>
                <a:gd name="T18" fmla="*/ 221 w 295"/>
                <a:gd name="T19" fmla="*/ 12 h 214"/>
                <a:gd name="T20" fmla="*/ 246 w 295"/>
                <a:gd name="T21" fmla="*/ 15 h 214"/>
                <a:gd name="T22" fmla="*/ 281 w 295"/>
                <a:gd name="T23" fmla="*/ 54 h 214"/>
                <a:gd name="T24" fmla="*/ 287 w 295"/>
                <a:gd name="T25" fmla="*/ 77 h 214"/>
                <a:gd name="T26" fmla="*/ 285 w 295"/>
                <a:gd name="T27" fmla="*/ 63 h 214"/>
                <a:gd name="T28" fmla="*/ 267 w 295"/>
                <a:gd name="T29" fmla="*/ 75 h 214"/>
                <a:gd name="T30" fmla="*/ 274 w 295"/>
                <a:gd name="T31" fmla="*/ 106 h 214"/>
                <a:gd name="T32" fmla="*/ 280 w 295"/>
                <a:gd name="T33" fmla="*/ 129 h 214"/>
                <a:gd name="T34" fmla="*/ 271 w 295"/>
                <a:gd name="T35" fmla="*/ 94 h 214"/>
                <a:gd name="T36" fmla="*/ 256 w 295"/>
                <a:gd name="T37" fmla="*/ 122 h 214"/>
                <a:gd name="T38" fmla="*/ 283 w 295"/>
                <a:gd name="T39" fmla="*/ 142 h 214"/>
                <a:gd name="T40" fmla="*/ 272 w 295"/>
                <a:gd name="T41" fmla="*/ 138 h 214"/>
                <a:gd name="T42" fmla="*/ 249 w 295"/>
                <a:gd name="T43" fmla="*/ 118 h 214"/>
                <a:gd name="T44" fmla="*/ 259 w 295"/>
                <a:gd name="T45" fmla="*/ 147 h 214"/>
                <a:gd name="T46" fmla="*/ 282 w 295"/>
                <a:gd name="T47" fmla="*/ 157 h 214"/>
                <a:gd name="T48" fmla="*/ 265 w 295"/>
                <a:gd name="T49" fmla="*/ 191 h 214"/>
                <a:gd name="T50" fmla="*/ 263 w 295"/>
                <a:gd name="T51" fmla="*/ 162 h 214"/>
                <a:gd name="T52" fmla="*/ 242 w 295"/>
                <a:gd name="T53" fmla="*/ 137 h 214"/>
                <a:gd name="T54" fmla="*/ 232 w 295"/>
                <a:gd name="T55" fmla="*/ 111 h 214"/>
                <a:gd name="T56" fmla="*/ 202 w 295"/>
                <a:gd name="T57" fmla="*/ 109 h 214"/>
                <a:gd name="T58" fmla="*/ 181 w 295"/>
                <a:gd name="T59" fmla="*/ 126 h 214"/>
                <a:gd name="T60" fmla="*/ 186 w 295"/>
                <a:gd name="T61" fmla="*/ 129 h 214"/>
                <a:gd name="T62" fmla="*/ 182 w 295"/>
                <a:gd name="T63" fmla="*/ 169 h 214"/>
                <a:gd name="T64" fmla="*/ 181 w 295"/>
                <a:gd name="T65" fmla="*/ 174 h 214"/>
                <a:gd name="T66" fmla="*/ 147 w 295"/>
                <a:gd name="T67" fmla="*/ 189 h 214"/>
                <a:gd name="T68" fmla="*/ 121 w 295"/>
                <a:gd name="T69" fmla="*/ 156 h 214"/>
                <a:gd name="T70" fmla="*/ 108 w 295"/>
                <a:gd name="T71" fmla="*/ 112 h 214"/>
                <a:gd name="T72" fmla="*/ 146 w 295"/>
                <a:gd name="T73" fmla="*/ 109 h 214"/>
                <a:gd name="T74" fmla="*/ 172 w 295"/>
                <a:gd name="T75" fmla="*/ 95 h 214"/>
                <a:gd name="T76" fmla="*/ 151 w 295"/>
                <a:gd name="T77" fmla="*/ 86 h 214"/>
                <a:gd name="T78" fmla="*/ 147 w 295"/>
                <a:gd name="T79" fmla="*/ 100 h 214"/>
                <a:gd name="T80" fmla="*/ 137 w 295"/>
                <a:gd name="T81" fmla="*/ 91 h 214"/>
                <a:gd name="T82" fmla="*/ 109 w 295"/>
                <a:gd name="T83" fmla="*/ 96 h 214"/>
                <a:gd name="T84" fmla="*/ 123 w 295"/>
                <a:gd name="T85" fmla="*/ 70 h 214"/>
                <a:gd name="T86" fmla="*/ 118 w 295"/>
                <a:gd name="T87" fmla="*/ 61 h 214"/>
                <a:gd name="T88" fmla="*/ 124 w 295"/>
                <a:gd name="T89" fmla="*/ 51 h 214"/>
                <a:gd name="T90" fmla="*/ 137 w 295"/>
                <a:gd name="T91" fmla="*/ 54 h 214"/>
                <a:gd name="T92" fmla="*/ 157 w 295"/>
                <a:gd name="T93" fmla="*/ 41 h 214"/>
                <a:gd name="T94" fmla="*/ 139 w 295"/>
                <a:gd name="T95" fmla="*/ 50 h 214"/>
                <a:gd name="T96" fmla="*/ 88 w 295"/>
                <a:gd name="T97" fmla="*/ 39 h 214"/>
                <a:gd name="T98" fmla="*/ 59 w 295"/>
                <a:gd name="T99" fmla="*/ 26 h 214"/>
                <a:gd name="T100" fmla="*/ 53 w 295"/>
                <a:gd name="T101" fmla="*/ 54 h 214"/>
                <a:gd name="T102" fmla="*/ 41 w 295"/>
                <a:gd name="T103" fmla="*/ 42 h 214"/>
                <a:gd name="T104" fmla="*/ 26 w 295"/>
                <a:gd name="T105" fmla="*/ 59 h 214"/>
                <a:gd name="T106" fmla="*/ 46 w 295"/>
                <a:gd name="T107" fmla="*/ 49 h 214"/>
                <a:gd name="T108" fmla="*/ 47 w 295"/>
                <a:gd name="T109" fmla="*/ 79 h 214"/>
                <a:gd name="T110" fmla="*/ 29 w 295"/>
                <a:gd name="T111" fmla="*/ 100 h 214"/>
                <a:gd name="T112" fmla="*/ 19 w 295"/>
                <a:gd name="T113" fmla="*/ 123 h 214"/>
                <a:gd name="T114" fmla="*/ 64 w 295"/>
                <a:gd name="T115" fmla="*/ 149 h 214"/>
                <a:gd name="T116" fmla="*/ 62 w 295"/>
                <a:gd name="T117" fmla="*/ 185 h 214"/>
                <a:gd name="T118" fmla="*/ 34 w 295"/>
                <a:gd name="T119" fmla="*/ 202 h 214"/>
                <a:gd name="T120" fmla="*/ 26 w 295"/>
                <a:gd name="T121" fmla="*/ 141 h 214"/>
                <a:gd name="T122" fmla="*/ 7 w 295"/>
                <a:gd name="T123" fmla="*/ 118 h 214"/>
                <a:gd name="T124" fmla="*/ 3 w 295"/>
                <a:gd name="T125" fmla="*/ 82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5" h="214">
                  <a:moveTo>
                    <a:pt x="30" y="20"/>
                  </a:moveTo>
                  <a:lnTo>
                    <a:pt x="34" y="19"/>
                  </a:lnTo>
                  <a:lnTo>
                    <a:pt x="36" y="17"/>
                  </a:lnTo>
                  <a:lnTo>
                    <a:pt x="39" y="15"/>
                  </a:lnTo>
                  <a:lnTo>
                    <a:pt x="41" y="13"/>
                  </a:lnTo>
                  <a:lnTo>
                    <a:pt x="44" y="11"/>
                  </a:lnTo>
                  <a:lnTo>
                    <a:pt x="47" y="10"/>
                  </a:lnTo>
                  <a:lnTo>
                    <a:pt x="50" y="9"/>
                  </a:lnTo>
                  <a:lnTo>
                    <a:pt x="53" y="9"/>
                  </a:lnTo>
                  <a:lnTo>
                    <a:pt x="54" y="8"/>
                  </a:lnTo>
                  <a:lnTo>
                    <a:pt x="57" y="8"/>
                  </a:lnTo>
                  <a:lnTo>
                    <a:pt x="58" y="6"/>
                  </a:lnTo>
                  <a:lnTo>
                    <a:pt x="61" y="7"/>
                  </a:lnTo>
                  <a:lnTo>
                    <a:pt x="64" y="6"/>
                  </a:lnTo>
                  <a:lnTo>
                    <a:pt x="66" y="6"/>
                  </a:lnTo>
                  <a:lnTo>
                    <a:pt x="67" y="8"/>
                  </a:lnTo>
                  <a:lnTo>
                    <a:pt x="66" y="9"/>
                  </a:lnTo>
                  <a:lnTo>
                    <a:pt x="64" y="8"/>
                  </a:lnTo>
                  <a:lnTo>
                    <a:pt x="62" y="9"/>
                  </a:lnTo>
                  <a:lnTo>
                    <a:pt x="60" y="11"/>
                  </a:lnTo>
                  <a:lnTo>
                    <a:pt x="60" y="13"/>
                  </a:lnTo>
                  <a:lnTo>
                    <a:pt x="57" y="14"/>
                  </a:lnTo>
                  <a:lnTo>
                    <a:pt x="54" y="15"/>
                  </a:lnTo>
                  <a:lnTo>
                    <a:pt x="54" y="18"/>
                  </a:lnTo>
                  <a:lnTo>
                    <a:pt x="53" y="21"/>
                  </a:lnTo>
                  <a:lnTo>
                    <a:pt x="53" y="23"/>
                  </a:lnTo>
                  <a:lnTo>
                    <a:pt x="54" y="25"/>
                  </a:lnTo>
                  <a:lnTo>
                    <a:pt x="55" y="20"/>
                  </a:lnTo>
                  <a:lnTo>
                    <a:pt x="57" y="19"/>
                  </a:lnTo>
                  <a:lnTo>
                    <a:pt x="60" y="16"/>
                  </a:lnTo>
                  <a:lnTo>
                    <a:pt x="61" y="13"/>
                  </a:lnTo>
                  <a:lnTo>
                    <a:pt x="65" y="12"/>
                  </a:lnTo>
                  <a:lnTo>
                    <a:pt x="68" y="10"/>
                  </a:lnTo>
                  <a:lnTo>
                    <a:pt x="70" y="7"/>
                  </a:lnTo>
                  <a:lnTo>
                    <a:pt x="73" y="7"/>
                  </a:lnTo>
                  <a:lnTo>
                    <a:pt x="79" y="7"/>
                  </a:lnTo>
                  <a:lnTo>
                    <a:pt x="85" y="6"/>
                  </a:lnTo>
                  <a:lnTo>
                    <a:pt x="88" y="5"/>
                  </a:lnTo>
                  <a:lnTo>
                    <a:pt x="91" y="5"/>
                  </a:lnTo>
                  <a:lnTo>
                    <a:pt x="93" y="5"/>
                  </a:lnTo>
                  <a:lnTo>
                    <a:pt x="96" y="6"/>
                  </a:lnTo>
                  <a:lnTo>
                    <a:pt x="99" y="9"/>
                  </a:lnTo>
                  <a:lnTo>
                    <a:pt x="98" y="9"/>
                  </a:lnTo>
                  <a:lnTo>
                    <a:pt x="94" y="11"/>
                  </a:lnTo>
                  <a:lnTo>
                    <a:pt x="95" y="13"/>
                  </a:lnTo>
                  <a:lnTo>
                    <a:pt x="98" y="14"/>
                  </a:lnTo>
                  <a:lnTo>
                    <a:pt x="99" y="14"/>
                  </a:lnTo>
                  <a:lnTo>
                    <a:pt x="98" y="16"/>
                  </a:lnTo>
                  <a:lnTo>
                    <a:pt x="95" y="19"/>
                  </a:lnTo>
                  <a:lnTo>
                    <a:pt x="93" y="20"/>
                  </a:lnTo>
                  <a:lnTo>
                    <a:pt x="93" y="22"/>
                  </a:lnTo>
                  <a:lnTo>
                    <a:pt x="94" y="23"/>
                  </a:lnTo>
                  <a:lnTo>
                    <a:pt x="93" y="25"/>
                  </a:lnTo>
                  <a:lnTo>
                    <a:pt x="94" y="27"/>
                  </a:lnTo>
                  <a:lnTo>
                    <a:pt x="91" y="28"/>
                  </a:lnTo>
                  <a:lnTo>
                    <a:pt x="88" y="29"/>
                  </a:lnTo>
                  <a:lnTo>
                    <a:pt x="87" y="33"/>
                  </a:lnTo>
                  <a:lnTo>
                    <a:pt x="85" y="36"/>
                  </a:lnTo>
                  <a:lnTo>
                    <a:pt x="83" y="38"/>
                  </a:lnTo>
                  <a:lnTo>
                    <a:pt x="80" y="39"/>
                  </a:lnTo>
                  <a:lnTo>
                    <a:pt x="87" y="39"/>
                  </a:lnTo>
                  <a:lnTo>
                    <a:pt x="91" y="39"/>
                  </a:lnTo>
                  <a:lnTo>
                    <a:pt x="93" y="40"/>
                  </a:lnTo>
                  <a:lnTo>
                    <a:pt x="96" y="39"/>
                  </a:lnTo>
                  <a:lnTo>
                    <a:pt x="98" y="41"/>
                  </a:lnTo>
                  <a:lnTo>
                    <a:pt x="136" y="41"/>
                  </a:lnTo>
                  <a:lnTo>
                    <a:pt x="137" y="39"/>
                  </a:lnTo>
                  <a:lnTo>
                    <a:pt x="141" y="37"/>
                  </a:lnTo>
                  <a:lnTo>
                    <a:pt x="143" y="33"/>
                  </a:lnTo>
                  <a:lnTo>
                    <a:pt x="146" y="29"/>
                  </a:lnTo>
                  <a:lnTo>
                    <a:pt x="148" y="26"/>
                  </a:lnTo>
                  <a:lnTo>
                    <a:pt x="150" y="22"/>
                  </a:lnTo>
                  <a:lnTo>
                    <a:pt x="152" y="21"/>
                  </a:lnTo>
                  <a:lnTo>
                    <a:pt x="153" y="19"/>
                  </a:lnTo>
                  <a:lnTo>
                    <a:pt x="156" y="20"/>
                  </a:lnTo>
                  <a:lnTo>
                    <a:pt x="158" y="17"/>
                  </a:lnTo>
                  <a:lnTo>
                    <a:pt x="160" y="19"/>
                  </a:lnTo>
                  <a:lnTo>
                    <a:pt x="163" y="20"/>
                  </a:lnTo>
                  <a:lnTo>
                    <a:pt x="166" y="21"/>
                  </a:lnTo>
                  <a:lnTo>
                    <a:pt x="168" y="22"/>
                  </a:lnTo>
                  <a:lnTo>
                    <a:pt x="170" y="21"/>
                  </a:lnTo>
                  <a:lnTo>
                    <a:pt x="173" y="22"/>
                  </a:lnTo>
                  <a:lnTo>
                    <a:pt x="175" y="25"/>
                  </a:lnTo>
                  <a:lnTo>
                    <a:pt x="178" y="26"/>
                  </a:lnTo>
                  <a:lnTo>
                    <a:pt x="179" y="28"/>
                  </a:lnTo>
                  <a:lnTo>
                    <a:pt x="178" y="30"/>
                  </a:lnTo>
                  <a:lnTo>
                    <a:pt x="173" y="29"/>
                  </a:lnTo>
                  <a:lnTo>
                    <a:pt x="170" y="28"/>
                  </a:lnTo>
                  <a:lnTo>
                    <a:pt x="170" y="30"/>
                  </a:lnTo>
                  <a:lnTo>
                    <a:pt x="174" y="31"/>
                  </a:lnTo>
                  <a:lnTo>
                    <a:pt x="178" y="33"/>
                  </a:lnTo>
                  <a:lnTo>
                    <a:pt x="183" y="32"/>
                  </a:lnTo>
                  <a:lnTo>
                    <a:pt x="184" y="28"/>
                  </a:lnTo>
                  <a:lnTo>
                    <a:pt x="186" y="24"/>
                  </a:lnTo>
                  <a:lnTo>
                    <a:pt x="189" y="25"/>
                  </a:lnTo>
                  <a:lnTo>
                    <a:pt x="188" y="27"/>
                  </a:lnTo>
                  <a:lnTo>
                    <a:pt x="187" y="28"/>
                  </a:lnTo>
                  <a:lnTo>
                    <a:pt x="187" y="31"/>
                  </a:lnTo>
                  <a:lnTo>
                    <a:pt x="190" y="28"/>
                  </a:lnTo>
                  <a:lnTo>
                    <a:pt x="193" y="26"/>
                  </a:lnTo>
                  <a:lnTo>
                    <a:pt x="197" y="25"/>
                  </a:lnTo>
                  <a:lnTo>
                    <a:pt x="204" y="23"/>
                  </a:lnTo>
                  <a:lnTo>
                    <a:pt x="208" y="21"/>
                  </a:lnTo>
                  <a:lnTo>
                    <a:pt x="209" y="18"/>
                  </a:lnTo>
                  <a:lnTo>
                    <a:pt x="205" y="19"/>
                  </a:lnTo>
                  <a:lnTo>
                    <a:pt x="202" y="16"/>
                  </a:lnTo>
                  <a:lnTo>
                    <a:pt x="200" y="13"/>
                  </a:lnTo>
                  <a:lnTo>
                    <a:pt x="202" y="8"/>
                  </a:lnTo>
                  <a:lnTo>
                    <a:pt x="206" y="5"/>
                  </a:lnTo>
                  <a:lnTo>
                    <a:pt x="208" y="2"/>
                  </a:lnTo>
                  <a:lnTo>
                    <a:pt x="213" y="2"/>
                  </a:lnTo>
                  <a:lnTo>
                    <a:pt x="217" y="0"/>
                  </a:lnTo>
                  <a:lnTo>
                    <a:pt x="216" y="2"/>
                  </a:lnTo>
                  <a:lnTo>
                    <a:pt x="213" y="3"/>
                  </a:lnTo>
                  <a:lnTo>
                    <a:pt x="212" y="4"/>
                  </a:lnTo>
                  <a:lnTo>
                    <a:pt x="209" y="5"/>
                  </a:lnTo>
                  <a:lnTo>
                    <a:pt x="208" y="7"/>
                  </a:lnTo>
                  <a:lnTo>
                    <a:pt x="206" y="10"/>
                  </a:lnTo>
                  <a:lnTo>
                    <a:pt x="205" y="13"/>
                  </a:lnTo>
                  <a:lnTo>
                    <a:pt x="208" y="17"/>
                  </a:lnTo>
                  <a:lnTo>
                    <a:pt x="214" y="20"/>
                  </a:lnTo>
                  <a:lnTo>
                    <a:pt x="217" y="22"/>
                  </a:lnTo>
                  <a:lnTo>
                    <a:pt x="219" y="22"/>
                  </a:lnTo>
                  <a:lnTo>
                    <a:pt x="221" y="25"/>
                  </a:lnTo>
                  <a:lnTo>
                    <a:pt x="222" y="24"/>
                  </a:lnTo>
                  <a:lnTo>
                    <a:pt x="222" y="22"/>
                  </a:lnTo>
                  <a:lnTo>
                    <a:pt x="222" y="20"/>
                  </a:lnTo>
                  <a:lnTo>
                    <a:pt x="220" y="18"/>
                  </a:lnTo>
                  <a:lnTo>
                    <a:pt x="220" y="16"/>
                  </a:lnTo>
                  <a:lnTo>
                    <a:pt x="221" y="12"/>
                  </a:lnTo>
                  <a:lnTo>
                    <a:pt x="225" y="12"/>
                  </a:lnTo>
                  <a:lnTo>
                    <a:pt x="227" y="12"/>
                  </a:lnTo>
                  <a:lnTo>
                    <a:pt x="229" y="14"/>
                  </a:lnTo>
                  <a:lnTo>
                    <a:pt x="229" y="17"/>
                  </a:lnTo>
                  <a:lnTo>
                    <a:pt x="231" y="20"/>
                  </a:lnTo>
                  <a:lnTo>
                    <a:pt x="232" y="17"/>
                  </a:lnTo>
                  <a:lnTo>
                    <a:pt x="234" y="15"/>
                  </a:lnTo>
                  <a:lnTo>
                    <a:pt x="237" y="15"/>
                  </a:lnTo>
                  <a:lnTo>
                    <a:pt x="240" y="15"/>
                  </a:lnTo>
                  <a:lnTo>
                    <a:pt x="242" y="15"/>
                  </a:lnTo>
                  <a:lnTo>
                    <a:pt x="242" y="12"/>
                  </a:lnTo>
                  <a:lnTo>
                    <a:pt x="244" y="13"/>
                  </a:lnTo>
                  <a:lnTo>
                    <a:pt x="246" y="15"/>
                  </a:lnTo>
                  <a:lnTo>
                    <a:pt x="249" y="15"/>
                  </a:lnTo>
                  <a:lnTo>
                    <a:pt x="252" y="13"/>
                  </a:lnTo>
                  <a:lnTo>
                    <a:pt x="255" y="16"/>
                  </a:lnTo>
                  <a:lnTo>
                    <a:pt x="258" y="19"/>
                  </a:lnTo>
                  <a:lnTo>
                    <a:pt x="262" y="20"/>
                  </a:lnTo>
                  <a:lnTo>
                    <a:pt x="267" y="22"/>
                  </a:lnTo>
                  <a:lnTo>
                    <a:pt x="269" y="22"/>
                  </a:lnTo>
                  <a:lnTo>
                    <a:pt x="273" y="28"/>
                  </a:lnTo>
                  <a:lnTo>
                    <a:pt x="278" y="38"/>
                  </a:lnTo>
                  <a:lnTo>
                    <a:pt x="282" y="44"/>
                  </a:lnTo>
                  <a:lnTo>
                    <a:pt x="285" y="50"/>
                  </a:lnTo>
                  <a:lnTo>
                    <a:pt x="282" y="51"/>
                  </a:lnTo>
                  <a:lnTo>
                    <a:pt x="281" y="54"/>
                  </a:lnTo>
                  <a:lnTo>
                    <a:pt x="282" y="59"/>
                  </a:lnTo>
                  <a:lnTo>
                    <a:pt x="283" y="63"/>
                  </a:lnTo>
                  <a:lnTo>
                    <a:pt x="285" y="63"/>
                  </a:lnTo>
                  <a:lnTo>
                    <a:pt x="285" y="60"/>
                  </a:lnTo>
                  <a:lnTo>
                    <a:pt x="287" y="59"/>
                  </a:lnTo>
                  <a:lnTo>
                    <a:pt x="288" y="62"/>
                  </a:lnTo>
                  <a:lnTo>
                    <a:pt x="286" y="63"/>
                  </a:lnTo>
                  <a:lnTo>
                    <a:pt x="290" y="67"/>
                  </a:lnTo>
                  <a:lnTo>
                    <a:pt x="287" y="70"/>
                  </a:lnTo>
                  <a:lnTo>
                    <a:pt x="286" y="72"/>
                  </a:lnTo>
                  <a:lnTo>
                    <a:pt x="291" y="74"/>
                  </a:lnTo>
                  <a:lnTo>
                    <a:pt x="289" y="76"/>
                  </a:lnTo>
                  <a:lnTo>
                    <a:pt x="287" y="77"/>
                  </a:lnTo>
                  <a:lnTo>
                    <a:pt x="287" y="82"/>
                  </a:lnTo>
                  <a:lnTo>
                    <a:pt x="289" y="86"/>
                  </a:lnTo>
                  <a:lnTo>
                    <a:pt x="287" y="87"/>
                  </a:lnTo>
                  <a:lnTo>
                    <a:pt x="282" y="85"/>
                  </a:lnTo>
                  <a:lnTo>
                    <a:pt x="284" y="83"/>
                  </a:lnTo>
                  <a:lnTo>
                    <a:pt x="287" y="83"/>
                  </a:lnTo>
                  <a:lnTo>
                    <a:pt x="287" y="78"/>
                  </a:lnTo>
                  <a:lnTo>
                    <a:pt x="284" y="80"/>
                  </a:lnTo>
                  <a:lnTo>
                    <a:pt x="283" y="76"/>
                  </a:lnTo>
                  <a:lnTo>
                    <a:pt x="286" y="74"/>
                  </a:lnTo>
                  <a:lnTo>
                    <a:pt x="287" y="71"/>
                  </a:lnTo>
                  <a:lnTo>
                    <a:pt x="285" y="67"/>
                  </a:lnTo>
                  <a:lnTo>
                    <a:pt x="285" y="63"/>
                  </a:lnTo>
                  <a:lnTo>
                    <a:pt x="283" y="65"/>
                  </a:lnTo>
                  <a:lnTo>
                    <a:pt x="281" y="68"/>
                  </a:lnTo>
                  <a:lnTo>
                    <a:pt x="277" y="71"/>
                  </a:lnTo>
                  <a:lnTo>
                    <a:pt x="278" y="75"/>
                  </a:lnTo>
                  <a:lnTo>
                    <a:pt x="278" y="78"/>
                  </a:lnTo>
                  <a:lnTo>
                    <a:pt x="278" y="80"/>
                  </a:lnTo>
                  <a:lnTo>
                    <a:pt x="280" y="84"/>
                  </a:lnTo>
                  <a:lnTo>
                    <a:pt x="278" y="85"/>
                  </a:lnTo>
                  <a:lnTo>
                    <a:pt x="275" y="81"/>
                  </a:lnTo>
                  <a:lnTo>
                    <a:pt x="273" y="77"/>
                  </a:lnTo>
                  <a:lnTo>
                    <a:pt x="271" y="74"/>
                  </a:lnTo>
                  <a:lnTo>
                    <a:pt x="270" y="73"/>
                  </a:lnTo>
                  <a:lnTo>
                    <a:pt x="267" y="75"/>
                  </a:lnTo>
                  <a:lnTo>
                    <a:pt x="265" y="78"/>
                  </a:lnTo>
                  <a:lnTo>
                    <a:pt x="269" y="81"/>
                  </a:lnTo>
                  <a:lnTo>
                    <a:pt x="271" y="85"/>
                  </a:lnTo>
                  <a:lnTo>
                    <a:pt x="271" y="90"/>
                  </a:lnTo>
                  <a:lnTo>
                    <a:pt x="271" y="94"/>
                  </a:lnTo>
                  <a:lnTo>
                    <a:pt x="271" y="98"/>
                  </a:lnTo>
                  <a:lnTo>
                    <a:pt x="273" y="95"/>
                  </a:lnTo>
                  <a:lnTo>
                    <a:pt x="276" y="96"/>
                  </a:lnTo>
                  <a:lnTo>
                    <a:pt x="277" y="98"/>
                  </a:lnTo>
                  <a:lnTo>
                    <a:pt x="274" y="102"/>
                  </a:lnTo>
                  <a:lnTo>
                    <a:pt x="272" y="101"/>
                  </a:lnTo>
                  <a:lnTo>
                    <a:pt x="271" y="104"/>
                  </a:lnTo>
                  <a:lnTo>
                    <a:pt x="274" y="106"/>
                  </a:lnTo>
                  <a:lnTo>
                    <a:pt x="273" y="109"/>
                  </a:lnTo>
                  <a:lnTo>
                    <a:pt x="276" y="112"/>
                  </a:lnTo>
                  <a:lnTo>
                    <a:pt x="274" y="114"/>
                  </a:lnTo>
                  <a:lnTo>
                    <a:pt x="276" y="117"/>
                  </a:lnTo>
                  <a:lnTo>
                    <a:pt x="274" y="120"/>
                  </a:lnTo>
                  <a:lnTo>
                    <a:pt x="278" y="118"/>
                  </a:lnTo>
                  <a:lnTo>
                    <a:pt x="277" y="121"/>
                  </a:lnTo>
                  <a:lnTo>
                    <a:pt x="283" y="120"/>
                  </a:lnTo>
                  <a:lnTo>
                    <a:pt x="281" y="124"/>
                  </a:lnTo>
                  <a:lnTo>
                    <a:pt x="277" y="121"/>
                  </a:lnTo>
                  <a:lnTo>
                    <a:pt x="276" y="125"/>
                  </a:lnTo>
                  <a:lnTo>
                    <a:pt x="282" y="125"/>
                  </a:lnTo>
                  <a:lnTo>
                    <a:pt x="280" y="129"/>
                  </a:lnTo>
                  <a:lnTo>
                    <a:pt x="276" y="124"/>
                  </a:lnTo>
                  <a:lnTo>
                    <a:pt x="278" y="130"/>
                  </a:lnTo>
                  <a:lnTo>
                    <a:pt x="283" y="135"/>
                  </a:lnTo>
                  <a:lnTo>
                    <a:pt x="278" y="135"/>
                  </a:lnTo>
                  <a:lnTo>
                    <a:pt x="276" y="125"/>
                  </a:lnTo>
                  <a:lnTo>
                    <a:pt x="277" y="119"/>
                  </a:lnTo>
                  <a:lnTo>
                    <a:pt x="274" y="119"/>
                  </a:lnTo>
                  <a:lnTo>
                    <a:pt x="271" y="115"/>
                  </a:lnTo>
                  <a:lnTo>
                    <a:pt x="274" y="114"/>
                  </a:lnTo>
                  <a:lnTo>
                    <a:pt x="274" y="110"/>
                  </a:lnTo>
                  <a:lnTo>
                    <a:pt x="272" y="102"/>
                  </a:lnTo>
                  <a:lnTo>
                    <a:pt x="271" y="97"/>
                  </a:lnTo>
                  <a:lnTo>
                    <a:pt x="271" y="94"/>
                  </a:lnTo>
                  <a:lnTo>
                    <a:pt x="268" y="98"/>
                  </a:lnTo>
                  <a:lnTo>
                    <a:pt x="263" y="100"/>
                  </a:lnTo>
                  <a:lnTo>
                    <a:pt x="260" y="103"/>
                  </a:lnTo>
                  <a:lnTo>
                    <a:pt x="261" y="107"/>
                  </a:lnTo>
                  <a:lnTo>
                    <a:pt x="259" y="109"/>
                  </a:lnTo>
                  <a:lnTo>
                    <a:pt x="256" y="108"/>
                  </a:lnTo>
                  <a:lnTo>
                    <a:pt x="259" y="105"/>
                  </a:lnTo>
                  <a:lnTo>
                    <a:pt x="257" y="103"/>
                  </a:lnTo>
                  <a:lnTo>
                    <a:pt x="254" y="105"/>
                  </a:lnTo>
                  <a:lnTo>
                    <a:pt x="254" y="109"/>
                  </a:lnTo>
                  <a:lnTo>
                    <a:pt x="259" y="114"/>
                  </a:lnTo>
                  <a:lnTo>
                    <a:pt x="260" y="117"/>
                  </a:lnTo>
                  <a:lnTo>
                    <a:pt x="256" y="122"/>
                  </a:lnTo>
                  <a:lnTo>
                    <a:pt x="256" y="134"/>
                  </a:lnTo>
                  <a:lnTo>
                    <a:pt x="256" y="139"/>
                  </a:lnTo>
                  <a:lnTo>
                    <a:pt x="257" y="141"/>
                  </a:lnTo>
                  <a:lnTo>
                    <a:pt x="263" y="141"/>
                  </a:lnTo>
                  <a:lnTo>
                    <a:pt x="266" y="142"/>
                  </a:lnTo>
                  <a:lnTo>
                    <a:pt x="269" y="137"/>
                  </a:lnTo>
                  <a:lnTo>
                    <a:pt x="271" y="137"/>
                  </a:lnTo>
                  <a:lnTo>
                    <a:pt x="270" y="140"/>
                  </a:lnTo>
                  <a:lnTo>
                    <a:pt x="274" y="143"/>
                  </a:lnTo>
                  <a:lnTo>
                    <a:pt x="278" y="144"/>
                  </a:lnTo>
                  <a:lnTo>
                    <a:pt x="277" y="141"/>
                  </a:lnTo>
                  <a:lnTo>
                    <a:pt x="287" y="141"/>
                  </a:lnTo>
                  <a:lnTo>
                    <a:pt x="283" y="142"/>
                  </a:lnTo>
                  <a:lnTo>
                    <a:pt x="283" y="145"/>
                  </a:lnTo>
                  <a:lnTo>
                    <a:pt x="287" y="146"/>
                  </a:lnTo>
                  <a:lnTo>
                    <a:pt x="292" y="147"/>
                  </a:lnTo>
                  <a:lnTo>
                    <a:pt x="294" y="143"/>
                  </a:lnTo>
                  <a:lnTo>
                    <a:pt x="294" y="140"/>
                  </a:lnTo>
                  <a:lnTo>
                    <a:pt x="291" y="141"/>
                  </a:lnTo>
                  <a:lnTo>
                    <a:pt x="288" y="139"/>
                  </a:lnTo>
                  <a:lnTo>
                    <a:pt x="287" y="138"/>
                  </a:lnTo>
                  <a:lnTo>
                    <a:pt x="285" y="142"/>
                  </a:lnTo>
                  <a:lnTo>
                    <a:pt x="285" y="141"/>
                  </a:lnTo>
                  <a:lnTo>
                    <a:pt x="276" y="141"/>
                  </a:lnTo>
                  <a:lnTo>
                    <a:pt x="274" y="137"/>
                  </a:lnTo>
                  <a:lnTo>
                    <a:pt x="272" y="138"/>
                  </a:lnTo>
                  <a:lnTo>
                    <a:pt x="269" y="137"/>
                  </a:lnTo>
                  <a:lnTo>
                    <a:pt x="268" y="133"/>
                  </a:lnTo>
                  <a:lnTo>
                    <a:pt x="267" y="130"/>
                  </a:lnTo>
                  <a:lnTo>
                    <a:pt x="269" y="128"/>
                  </a:lnTo>
                  <a:lnTo>
                    <a:pt x="269" y="125"/>
                  </a:lnTo>
                  <a:lnTo>
                    <a:pt x="265" y="127"/>
                  </a:lnTo>
                  <a:lnTo>
                    <a:pt x="262" y="129"/>
                  </a:lnTo>
                  <a:lnTo>
                    <a:pt x="260" y="133"/>
                  </a:lnTo>
                  <a:lnTo>
                    <a:pt x="256" y="133"/>
                  </a:lnTo>
                  <a:lnTo>
                    <a:pt x="256" y="124"/>
                  </a:lnTo>
                  <a:lnTo>
                    <a:pt x="254" y="126"/>
                  </a:lnTo>
                  <a:lnTo>
                    <a:pt x="252" y="122"/>
                  </a:lnTo>
                  <a:lnTo>
                    <a:pt x="249" y="118"/>
                  </a:lnTo>
                  <a:lnTo>
                    <a:pt x="245" y="119"/>
                  </a:lnTo>
                  <a:lnTo>
                    <a:pt x="244" y="123"/>
                  </a:lnTo>
                  <a:lnTo>
                    <a:pt x="246" y="128"/>
                  </a:lnTo>
                  <a:lnTo>
                    <a:pt x="246" y="132"/>
                  </a:lnTo>
                  <a:lnTo>
                    <a:pt x="249" y="136"/>
                  </a:lnTo>
                  <a:lnTo>
                    <a:pt x="251" y="138"/>
                  </a:lnTo>
                  <a:lnTo>
                    <a:pt x="247" y="138"/>
                  </a:lnTo>
                  <a:lnTo>
                    <a:pt x="245" y="136"/>
                  </a:lnTo>
                  <a:lnTo>
                    <a:pt x="244" y="138"/>
                  </a:lnTo>
                  <a:lnTo>
                    <a:pt x="248" y="144"/>
                  </a:lnTo>
                  <a:lnTo>
                    <a:pt x="252" y="147"/>
                  </a:lnTo>
                  <a:lnTo>
                    <a:pt x="255" y="146"/>
                  </a:lnTo>
                  <a:lnTo>
                    <a:pt x="259" y="147"/>
                  </a:lnTo>
                  <a:lnTo>
                    <a:pt x="264" y="147"/>
                  </a:lnTo>
                  <a:lnTo>
                    <a:pt x="268" y="147"/>
                  </a:lnTo>
                  <a:lnTo>
                    <a:pt x="272" y="149"/>
                  </a:lnTo>
                  <a:lnTo>
                    <a:pt x="271" y="150"/>
                  </a:lnTo>
                  <a:lnTo>
                    <a:pt x="267" y="148"/>
                  </a:lnTo>
                  <a:lnTo>
                    <a:pt x="267" y="156"/>
                  </a:lnTo>
                  <a:lnTo>
                    <a:pt x="270" y="156"/>
                  </a:lnTo>
                  <a:lnTo>
                    <a:pt x="271" y="155"/>
                  </a:lnTo>
                  <a:lnTo>
                    <a:pt x="272" y="153"/>
                  </a:lnTo>
                  <a:lnTo>
                    <a:pt x="276" y="153"/>
                  </a:lnTo>
                  <a:lnTo>
                    <a:pt x="281" y="152"/>
                  </a:lnTo>
                  <a:lnTo>
                    <a:pt x="280" y="155"/>
                  </a:lnTo>
                  <a:lnTo>
                    <a:pt x="282" y="157"/>
                  </a:lnTo>
                  <a:lnTo>
                    <a:pt x="284" y="159"/>
                  </a:lnTo>
                  <a:lnTo>
                    <a:pt x="287" y="157"/>
                  </a:lnTo>
                  <a:lnTo>
                    <a:pt x="286" y="154"/>
                  </a:lnTo>
                  <a:lnTo>
                    <a:pt x="287" y="150"/>
                  </a:lnTo>
                  <a:lnTo>
                    <a:pt x="288" y="154"/>
                  </a:lnTo>
                  <a:lnTo>
                    <a:pt x="289" y="158"/>
                  </a:lnTo>
                  <a:lnTo>
                    <a:pt x="285" y="166"/>
                  </a:lnTo>
                  <a:lnTo>
                    <a:pt x="282" y="174"/>
                  </a:lnTo>
                  <a:lnTo>
                    <a:pt x="278" y="181"/>
                  </a:lnTo>
                  <a:lnTo>
                    <a:pt x="274" y="189"/>
                  </a:lnTo>
                  <a:lnTo>
                    <a:pt x="270" y="187"/>
                  </a:lnTo>
                  <a:lnTo>
                    <a:pt x="267" y="189"/>
                  </a:lnTo>
                  <a:lnTo>
                    <a:pt x="265" y="191"/>
                  </a:lnTo>
                  <a:lnTo>
                    <a:pt x="262" y="193"/>
                  </a:lnTo>
                  <a:lnTo>
                    <a:pt x="257" y="194"/>
                  </a:lnTo>
                  <a:lnTo>
                    <a:pt x="253" y="194"/>
                  </a:lnTo>
                  <a:lnTo>
                    <a:pt x="255" y="189"/>
                  </a:lnTo>
                  <a:lnTo>
                    <a:pt x="254" y="185"/>
                  </a:lnTo>
                  <a:lnTo>
                    <a:pt x="256" y="183"/>
                  </a:lnTo>
                  <a:lnTo>
                    <a:pt x="256" y="180"/>
                  </a:lnTo>
                  <a:lnTo>
                    <a:pt x="252" y="178"/>
                  </a:lnTo>
                  <a:lnTo>
                    <a:pt x="253" y="174"/>
                  </a:lnTo>
                  <a:lnTo>
                    <a:pt x="254" y="169"/>
                  </a:lnTo>
                  <a:lnTo>
                    <a:pt x="258" y="165"/>
                  </a:lnTo>
                  <a:lnTo>
                    <a:pt x="263" y="165"/>
                  </a:lnTo>
                  <a:lnTo>
                    <a:pt x="263" y="162"/>
                  </a:lnTo>
                  <a:lnTo>
                    <a:pt x="262" y="158"/>
                  </a:lnTo>
                  <a:lnTo>
                    <a:pt x="265" y="156"/>
                  </a:lnTo>
                  <a:lnTo>
                    <a:pt x="267" y="156"/>
                  </a:lnTo>
                  <a:lnTo>
                    <a:pt x="267" y="149"/>
                  </a:lnTo>
                  <a:lnTo>
                    <a:pt x="263" y="149"/>
                  </a:lnTo>
                  <a:lnTo>
                    <a:pt x="259" y="151"/>
                  </a:lnTo>
                  <a:lnTo>
                    <a:pt x="256" y="149"/>
                  </a:lnTo>
                  <a:lnTo>
                    <a:pt x="251" y="149"/>
                  </a:lnTo>
                  <a:lnTo>
                    <a:pt x="246" y="147"/>
                  </a:lnTo>
                  <a:lnTo>
                    <a:pt x="244" y="144"/>
                  </a:lnTo>
                  <a:lnTo>
                    <a:pt x="242" y="140"/>
                  </a:lnTo>
                  <a:lnTo>
                    <a:pt x="239" y="137"/>
                  </a:lnTo>
                  <a:lnTo>
                    <a:pt x="242" y="137"/>
                  </a:lnTo>
                  <a:lnTo>
                    <a:pt x="244" y="138"/>
                  </a:lnTo>
                  <a:lnTo>
                    <a:pt x="245" y="135"/>
                  </a:lnTo>
                  <a:lnTo>
                    <a:pt x="245" y="131"/>
                  </a:lnTo>
                  <a:lnTo>
                    <a:pt x="242" y="131"/>
                  </a:lnTo>
                  <a:lnTo>
                    <a:pt x="240" y="126"/>
                  </a:lnTo>
                  <a:lnTo>
                    <a:pt x="241" y="122"/>
                  </a:lnTo>
                  <a:lnTo>
                    <a:pt x="244" y="118"/>
                  </a:lnTo>
                  <a:lnTo>
                    <a:pt x="243" y="114"/>
                  </a:lnTo>
                  <a:lnTo>
                    <a:pt x="241" y="113"/>
                  </a:lnTo>
                  <a:lnTo>
                    <a:pt x="239" y="116"/>
                  </a:lnTo>
                  <a:lnTo>
                    <a:pt x="239" y="118"/>
                  </a:lnTo>
                  <a:lnTo>
                    <a:pt x="236" y="114"/>
                  </a:lnTo>
                  <a:lnTo>
                    <a:pt x="232" y="111"/>
                  </a:lnTo>
                  <a:lnTo>
                    <a:pt x="229" y="111"/>
                  </a:lnTo>
                  <a:lnTo>
                    <a:pt x="226" y="115"/>
                  </a:lnTo>
                  <a:lnTo>
                    <a:pt x="223" y="118"/>
                  </a:lnTo>
                  <a:lnTo>
                    <a:pt x="223" y="121"/>
                  </a:lnTo>
                  <a:lnTo>
                    <a:pt x="224" y="124"/>
                  </a:lnTo>
                  <a:lnTo>
                    <a:pt x="224" y="127"/>
                  </a:lnTo>
                  <a:lnTo>
                    <a:pt x="221" y="127"/>
                  </a:lnTo>
                  <a:lnTo>
                    <a:pt x="219" y="123"/>
                  </a:lnTo>
                  <a:lnTo>
                    <a:pt x="215" y="118"/>
                  </a:lnTo>
                  <a:lnTo>
                    <a:pt x="212" y="115"/>
                  </a:lnTo>
                  <a:lnTo>
                    <a:pt x="209" y="111"/>
                  </a:lnTo>
                  <a:lnTo>
                    <a:pt x="206" y="109"/>
                  </a:lnTo>
                  <a:lnTo>
                    <a:pt x="202" y="109"/>
                  </a:lnTo>
                  <a:lnTo>
                    <a:pt x="197" y="109"/>
                  </a:lnTo>
                  <a:lnTo>
                    <a:pt x="195" y="111"/>
                  </a:lnTo>
                  <a:lnTo>
                    <a:pt x="192" y="108"/>
                  </a:lnTo>
                  <a:lnTo>
                    <a:pt x="190" y="106"/>
                  </a:lnTo>
                  <a:lnTo>
                    <a:pt x="186" y="102"/>
                  </a:lnTo>
                  <a:lnTo>
                    <a:pt x="188" y="108"/>
                  </a:lnTo>
                  <a:lnTo>
                    <a:pt x="193" y="109"/>
                  </a:lnTo>
                  <a:lnTo>
                    <a:pt x="196" y="114"/>
                  </a:lnTo>
                  <a:lnTo>
                    <a:pt x="195" y="118"/>
                  </a:lnTo>
                  <a:lnTo>
                    <a:pt x="192" y="120"/>
                  </a:lnTo>
                  <a:lnTo>
                    <a:pt x="187" y="121"/>
                  </a:lnTo>
                  <a:lnTo>
                    <a:pt x="184" y="122"/>
                  </a:lnTo>
                  <a:lnTo>
                    <a:pt x="181" y="126"/>
                  </a:lnTo>
                  <a:lnTo>
                    <a:pt x="179" y="128"/>
                  </a:lnTo>
                  <a:lnTo>
                    <a:pt x="178" y="124"/>
                  </a:lnTo>
                  <a:lnTo>
                    <a:pt x="176" y="118"/>
                  </a:lnTo>
                  <a:lnTo>
                    <a:pt x="173" y="115"/>
                  </a:lnTo>
                  <a:lnTo>
                    <a:pt x="173" y="111"/>
                  </a:lnTo>
                  <a:lnTo>
                    <a:pt x="170" y="111"/>
                  </a:lnTo>
                  <a:lnTo>
                    <a:pt x="171" y="117"/>
                  </a:lnTo>
                  <a:lnTo>
                    <a:pt x="174" y="122"/>
                  </a:lnTo>
                  <a:lnTo>
                    <a:pt x="174" y="126"/>
                  </a:lnTo>
                  <a:lnTo>
                    <a:pt x="178" y="128"/>
                  </a:lnTo>
                  <a:lnTo>
                    <a:pt x="179" y="130"/>
                  </a:lnTo>
                  <a:lnTo>
                    <a:pt x="183" y="129"/>
                  </a:lnTo>
                  <a:lnTo>
                    <a:pt x="186" y="129"/>
                  </a:lnTo>
                  <a:lnTo>
                    <a:pt x="190" y="127"/>
                  </a:lnTo>
                  <a:lnTo>
                    <a:pt x="189" y="132"/>
                  </a:lnTo>
                  <a:lnTo>
                    <a:pt x="186" y="139"/>
                  </a:lnTo>
                  <a:lnTo>
                    <a:pt x="183" y="143"/>
                  </a:lnTo>
                  <a:lnTo>
                    <a:pt x="180" y="146"/>
                  </a:lnTo>
                  <a:lnTo>
                    <a:pt x="178" y="150"/>
                  </a:lnTo>
                  <a:lnTo>
                    <a:pt x="177" y="157"/>
                  </a:lnTo>
                  <a:lnTo>
                    <a:pt x="177" y="163"/>
                  </a:lnTo>
                  <a:lnTo>
                    <a:pt x="177" y="167"/>
                  </a:lnTo>
                  <a:lnTo>
                    <a:pt x="178" y="172"/>
                  </a:lnTo>
                  <a:lnTo>
                    <a:pt x="178" y="174"/>
                  </a:lnTo>
                  <a:lnTo>
                    <a:pt x="181" y="173"/>
                  </a:lnTo>
                  <a:lnTo>
                    <a:pt x="182" y="169"/>
                  </a:lnTo>
                  <a:lnTo>
                    <a:pt x="185" y="165"/>
                  </a:lnTo>
                  <a:lnTo>
                    <a:pt x="188" y="163"/>
                  </a:lnTo>
                  <a:lnTo>
                    <a:pt x="189" y="167"/>
                  </a:lnTo>
                  <a:lnTo>
                    <a:pt x="189" y="172"/>
                  </a:lnTo>
                  <a:lnTo>
                    <a:pt x="187" y="174"/>
                  </a:lnTo>
                  <a:lnTo>
                    <a:pt x="187" y="176"/>
                  </a:lnTo>
                  <a:lnTo>
                    <a:pt x="186" y="182"/>
                  </a:lnTo>
                  <a:lnTo>
                    <a:pt x="185" y="185"/>
                  </a:lnTo>
                  <a:lnTo>
                    <a:pt x="183" y="185"/>
                  </a:lnTo>
                  <a:lnTo>
                    <a:pt x="180" y="183"/>
                  </a:lnTo>
                  <a:lnTo>
                    <a:pt x="182" y="178"/>
                  </a:lnTo>
                  <a:lnTo>
                    <a:pt x="182" y="176"/>
                  </a:lnTo>
                  <a:lnTo>
                    <a:pt x="181" y="174"/>
                  </a:lnTo>
                  <a:lnTo>
                    <a:pt x="177" y="174"/>
                  </a:lnTo>
                  <a:lnTo>
                    <a:pt x="176" y="178"/>
                  </a:lnTo>
                  <a:lnTo>
                    <a:pt x="172" y="180"/>
                  </a:lnTo>
                  <a:lnTo>
                    <a:pt x="169" y="183"/>
                  </a:lnTo>
                  <a:lnTo>
                    <a:pt x="169" y="187"/>
                  </a:lnTo>
                  <a:lnTo>
                    <a:pt x="169" y="192"/>
                  </a:lnTo>
                  <a:lnTo>
                    <a:pt x="167" y="198"/>
                  </a:lnTo>
                  <a:lnTo>
                    <a:pt x="161" y="204"/>
                  </a:lnTo>
                  <a:lnTo>
                    <a:pt x="158" y="204"/>
                  </a:lnTo>
                  <a:lnTo>
                    <a:pt x="156" y="200"/>
                  </a:lnTo>
                  <a:lnTo>
                    <a:pt x="152" y="198"/>
                  </a:lnTo>
                  <a:lnTo>
                    <a:pt x="150" y="196"/>
                  </a:lnTo>
                  <a:lnTo>
                    <a:pt x="147" y="189"/>
                  </a:lnTo>
                  <a:lnTo>
                    <a:pt x="143" y="185"/>
                  </a:lnTo>
                  <a:lnTo>
                    <a:pt x="141" y="181"/>
                  </a:lnTo>
                  <a:lnTo>
                    <a:pt x="140" y="178"/>
                  </a:lnTo>
                  <a:lnTo>
                    <a:pt x="139" y="172"/>
                  </a:lnTo>
                  <a:lnTo>
                    <a:pt x="136" y="169"/>
                  </a:lnTo>
                  <a:lnTo>
                    <a:pt x="135" y="166"/>
                  </a:lnTo>
                  <a:lnTo>
                    <a:pt x="137" y="162"/>
                  </a:lnTo>
                  <a:lnTo>
                    <a:pt x="137" y="158"/>
                  </a:lnTo>
                  <a:lnTo>
                    <a:pt x="134" y="156"/>
                  </a:lnTo>
                  <a:lnTo>
                    <a:pt x="130" y="155"/>
                  </a:lnTo>
                  <a:lnTo>
                    <a:pt x="126" y="154"/>
                  </a:lnTo>
                  <a:lnTo>
                    <a:pt x="124" y="155"/>
                  </a:lnTo>
                  <a:lnTo>
                    <a:pt x="121" y="156"/>
                  </a:lnTo>
                  <a:lnTo>
                    <a:pt x="118" y="154"/>
                  </a:lnTo>
                  <a:lnTo>
                    <a:pt x="116" y="151"/>
                  </a:lnTo>
                  <a:lnTo>
                    <a:pt x="112" y="150"/>
                  </a:lnTo>
                  <a:lnTo>
                    <a:pt x="108" y="149"/>
                  </a:lnTo>
                  <a:lnTo>
                    <a:pt x="105" y="146"/>
                  </a:lnTo>
                  <a:lnTo>
                    <a:pt x="104" y="140"/>
                  </a:lnTo>
                  <a:lnTo>
                    <a:pt x="104" y="136"/>
                  </a:lnTo>
                  <a:lnTo>
                    <a:pt x="107" y="133"/>
                  </a:lnTo>
                  <a:lnTo>
                    <a:pt x="106" y="130"/>
                  </a:lnTo>
                  <a:lnTo>
                    <a:pt x="105" y="125"/>
                  </a:lnTo>
                  <a:lnTo>
                    <a:pt x="106" y="120"/>
                  </a:lnTo>
                  <a:lnTo>
                    <a:pt x="105" y="116"/>
                  </a:lnTo>
                  <a:lnTo>
                    <a:pt x="108" y="112"/>
                  </a:lnTo>
                  <a:lnTo>
                    <a:pt x="111" y="110"/>
                  </a:lnTo>
                  <a:lnTo>
                    <a:pt x="114" y="109"/>
                  </a:lnTo>
                  <a:lnTo>
                    <a:pt x="113" y="106"/>
                  </a:lnTo>
                  <a:lnTo>
                    <a:pt x="115" y="102"/>
                  </a:lnTo>
                  <a:lnTo>
                    <a:pt x="118" y="100"/>
                  </a:lnTo>
                  <a:lnTo>
                    <a:pt x="121" y="102"/>
                  </a:lnTo>
                  <a:lnTo>
                    <a:pt x="126" y="103"/>
                  </a:lnTo>
                  <a:lnTo>
                    <a:pt x="131" y="102"/>
                  </a:lnTo>
                  <a:lnTo>
                    <a:pt x="135" y="102"/>
                  </a:lnTo>
                  <a:lnTo>
                    <a:pt x="137" y="103"/>
                  </a:lnTo>
                  <a:lnTo>
                    <a:pt x="138" y="107"/>
                  </a:lnTo>
                  <a:lnTo>
                    <a:pt x="142" y="107"/>
                  </a:lnTo>
                  <a:lnTo>
                    <a:pt x="146" y="109"/>
                  </a:lnTo>
                  <a:lnTo>
                    <a:pt x="148" y="108"/>
                  </a:lnTo>
                  <a:lnTo>
                    <a:pt x="150" y="106"/>
                  </a:lnTo>
                  <a:lnTo>
                    <a:pt x="151" y="104"/>
                  </a:lnTo>
                  <a:lnTo>
                    <a:pt x="154" y="105"/>
                  </a:lnTo>
                  <a:lnTo>
                    <a:pt x="159" y="107"/>
                  </a:lnTo>
                  <a:lnTo>
                    <a:pt x="164" y="107"/>
                  </a:lnTo>
                  <a:lnTo>
                    <a:pt x="167" y="108"/>
                  </a:lnTo>
                  <a:lnTo>
                    <a:pt x="170" y="107"/>
                  </a:lnTo>
                  <a:lnTo>
                    <a:pt x="173" y="105"/>
                  </a:lnTo>
                  <a:lnTo>
                    <a:pt x="175" y="101"/>
                  </a:lnTo>
                  <a:lnTo>
                    <a:pt x="176" y="98"/>
                  </a:lnTo>
                  <a:lnTo>
                    <a:pt x="175" y="98"/>
                  </a:lnTo>
                  <a:lnTo>
                    <a:pt x="172" y="95"/>
                  </a:lnTo>
                  <a:lnTo>
                    <a:pt x="170" y="96"/>
                  </a:lnTo>
                  <a:lnTo>
                    <a:pt x="166" y="96"/>
                  </a:lnTo>
                  <a:lnTo>
                    <a:pt x="163" y="95"/>
                  </a:lnTo>
                  <a:lnTo>
                    <a:pt x="163" y="91"/>
                  </a:lnTo>
                  <a:lnTo>
                    <a:pt x="161" y="90"/>
                  </a:lnTo>
                  <a:lnTo>
                    <a:pt x="160" y="91"/>
                  </a:lnTo>
                  <a:lnTo>
                    <a:pt x="161" y="95"/>
                  </a:lnTo>
                  <a:lnTo>
                    <a:pt x="159" y="97"/>
                  </a:lnTo>
                  <a:lnTo>
                    <a:pt x="156" y="97"/>
                  </a:lnTo>
                  <a:lnTo>
                    <a:pt x="154" y="94"/>
                  </a:lnTo>
                  <a:lnTo>
                    <a:pt x="153" y="91"/>
                  </a:lnTo>
                  <a:lnTo>
                    <a:pt x="153" y="87"/>
                  </a:lnTo>
                  <a:lnTo>
                    <a:pt x="151" y="86"/>
                  </a:lnTo>
                  <a:lnTo>
                    <a:pt x="150" y="88"/>
                  </a:lnTo>
                  <a:lnTo>
                    <a:pt x="150" y="91"/>
                  </a:lnTo>
                  <a:lnTo>
                    <a:pt x="152" y="94"/>
                  </a:lnTo>
                  <a:lnTo>
                    <a:pt x="154" y="96"/>
                  </a:lnTo>
                  <a:lnTo>
                    <a:pt x="152" y="99"/>
                  </a:lnTo>
                  <a:lnTo>
                    <a:pt x="150" y="101"/>
                  </a:lnTo>
                  <a:lnTo>
                    <a:pt x="146" y="100"/>
                  </a:lnTo>
                  <a:lnTo>
                    <a:pt x="146" y="103"/>
                  </a:lnTo>
                  <a:lnTo>
                    <a:pt x="144" y="105"/>
                  </a:lnTo>
                  <a:lnTo>
                    <a:pt x="141" y="101"/>
                  </a:lnTo>
                  <a:lnTo>
                    <a:pt x="142" y="99"/>
                  </a:lnTo>
                  <a:lnTo>
                    <a:pt x="146" y="100"/>
                  </a:lnTo>
                  <a:lnTo>
                    <a:pt x="147" y="100"/>
                  </a:lnTo>
                  <a:lnTo>
                    <a:pt x="150" y="98"/>
                  </a:lnTo>
                  <a:lnTo>
                    <a:pt x="150" y="95"/>
                  </a:lnTo>
                  <a:lnTo>
                    <a:pt x="147" y="92"/>
                  </a:lnTo>
                  <a:lnTo>
                    <a:pt x="144" y="90"/>
                  </a:lnTo>
                  <a:lnTo>
                    <a:pt x="141" y="87"/>
                  </a:lnTo>
                  <a:lnTo>
                    <a:pt x="138" y="85"/>
                  </a:lnTo>
                  <a:lnTo>
                    <a:pt x="138" y="88"/>
                  </a:lnTo>
                  <a:lnTo>
                    <a:pt x="140" y="91"/>
                  </a:lnTo>
                  <a:lnTo>
                    <a:pt x="140" y="95"/>
                  </a:lnTo>
                  <a:lnTo>
                    <a:pt x="140" y="98"/>
                  </a:lnTo>
                  <a:lnTo>
                    <a:pt x="136" y="96"/>
                  </a:lnTo>
                  <a:lnTo>
                    <a:pt x="136" y="93"/>
                  </a:lnTo>
                  <a:lnTo>
                    <a:pt x="137" y="91"/>
                  </a:lnTo>
                  <a:lnTo>
                    <a:pt x="137" y="89"/>
                  </a:lnTo>
                  <a:lnTo>
                    <a:pt x="139" y="88"/>
                  </a:lnTo>
                  <a:lnTo>
                    <a:pt x="139" y="85"/>
                  </a:lnTo>
                  <a:lnTo>
                    <a:pt x="136" y="85"/>
                  </a:lnTo>
                  <a:lnTo>
                    <a:pt x="134" y="88"/>
                  </a:lnTo>
                  <a:lnTo>
                    <a:pt x="131" y="87"/>
                  </a:lnTo>
                  <a:lnTo>
                    <a:pt x="126" y="89"/>
                  </a:lnTo>
                  <a:lnTo>
                    <a:pt x="125" y="94"/>
                  </a:lnTo>
                  <a:lnTo>
                    <a:pt x="122" y="96"/>
                  </a:lnTo>
                  <a:lnTo>
                    <a:pt x="118" y="98"/>
                  </a:lnTo>
                  <a:lnTo>
                    <a:pt x="114" y="99"/>
                  </a:lnTo>
                  <a:lnTo>
                    <a:pt x="111" y="98"/>
                  </a:lnTo>
                  <a:lnTo>
                    <a:pt x="109" y="96"/>
                  </a:lnTo>
                  <a:lnTo>
                    <a:pt x="110" y="94"/>
                  </a:lnTo>
                  <a:lnTo>
                    <a:pt x="109" y="91"/>
                  </a:lnTo>
                  <a:lnTo>
                    <a:pt x="111" y="89"/>
                  </a:lnTo>
                  <a:lnTo>
                    <a:pt x="111" y="86"/>
                  </a:lnTo>
                  <a:lnTo>
                    <a:pt x="111" y="83"/>
                  </a:lnTo>
                  <a:lnTo>
                    <a:pt x="115" y="79"/>
                  </a:lnTo>
                  <a:lnTo>
                    <a:pt x="120" y="80"/>
                  </a:lnTo>
                  <a:lnTo>
                    <a:pt x="125" y="82"/>
                  </a:lnTo>
                  <a:lnTo>
                    <a:pt x="127" y="80"/>
                  </a:lnTo>
                  <a:lnTo>
                    <a:pt x="127" y="76"/>
                  </a:lnTo>
                  <a:lnTo>
                    <a:pt x="125" y="74"/>
                  </a:lnTo>
                  <a:lnTo>
                    <a:pt x="121" y="72"/>
                  </a:lnTo>
                  <a:lnTo>
                    <a:pt x="123" y="70"/>
                  </a:lnTo>
                  <a:lnTo>
                    <a:pt x="127" y="68"/>
                  </a:lnTo>
                  <a:lnTo>
                    <a:pt x="127" y="67"/>
                  </a:lnTo>
                  <a:lnTo>
                    <a:pt x="126" y="67"/>
                  </a:lnTo>
                  <a:lnTo>
                    <a:pt x="123" y="67"/>
                  </a:lnTo>
                  <a:lnTo>
                    <a:pt x="120" y="68"/>
                  </a:lnTo>
                  <a:lnTo>
                    <a:pt x="118" y="69"/>
                  </a:lnTo>
                  <a:lnTo>
                    <a:pt x="119" y="67"/>
                  </a:lnTo>
                  <a:lnTo>
                    <a:pt x="120" y="63"/>
                  </a:lnTo>
                  <a:lnTo>
                    <a:pt x="121" y="61"/>
                  </a:lnTo>
                  <a:lnTo>
                    <a:pt x="122" y="59"/>
                  </a:lnTo>
                  <a:lnTo>
                    <a:pt x="120" y="57"/>
                  </a:lnTo>
                  <a:lnTo>
                    <a:pt x="118" y="58"/>
                  </a:lnTo>
                  <a:lnTo>
                    <a:pt x="118" y="61"/>
                  </a:lnTo>
                  <a:lnTo>
                    <a:pt x="118" y="64"/>
                  </a:lnTo>
                  <a:lnTo>
                    <a:pt x="116" y="67"/>
                  </a:lnTo>
                  <a:lnTo>
                    <a:pt x="113" y="67"/>
                  </a:lnTo>
                  <a:lnTo>
                    <a:pt x="112" y="64"/>
                  </a:lnTo>
                  <a:lnTo>
                    <a:pt x="110" y="60"/>
                  </a:lnTo>
                  <a:lnTo>
                    <a:pt x="114" y="59"/>
                  </a:lnTo>
                  <a:lnTo>
                    <a:pt x="115" y="58"/>
                  </a:lnTo>
                  <a:lnTo>
                    <a:pt x="117" y="57"/>
                  </a:lnTo>
                  <a:lnTo>
                    <a:pt x="117" y="55"/>
                  </a:lnTo>
                  <a:lnTo>
                    <a:pt x="116" y="53"/>
                  </a:lnTo>
                  <a:lnTo>
                    <a:pt x="119" y="51"/>
                  </a:lnTo>
                  <a:lnTo>
                    <a:pt x="122" y="50"/>
                  </a:lnTo>
                  <a:lnTo>
                    <a:pt x="124" y="51"/>
                  </a:lnTo>
                  <a:lnTo>
                    <a:pt x="125" y="55"/>
                  </a:lnTo>
                  <a:lnTo>
                    <a:pt x="126" y="58"/>
                  </a:lnTo>
                  <a:lnTo>
                    <a:pt x="128" y="61"/>
                  </a:lnTo>
                  <a:lnTo>
                    <a:pt x="129" y="64"/>
                  </a:lnTo>
                  <a:lnTo>
                    <a:pt x="127" y="66"/>
                  </a:lnTo>
                  <a:lnTo>
                    <a:pt x="127" y="68"/>
                  </a:lnTo>
                  <a:lnTo>
                    <a:pt x="130" y="67"/>
                  </a:lnTo>
                  <a:lnTo>
                    <a:pt x="133" y="66"/>
                  </a:lnTo>
                  <a:lnTo>
                    <a:pt x="134" y="61"/>
                  </a:lnTo>
                  <a:lnTo>
                    <a:pt x="138" y="61"/>
                  </a:lnTo>
                  <a:lnTo>
                    <a:pt x="139" y="60"/>
                  </a:lnTo>
                  <a:lnTo>
                    <a:pt x="139" y="57"/>
                  </a:lnTo>
                  <a:lnTo>
                    <a:pt x="137" y="54"/>
                  </a:lnTo>
                  <a:lnTo>
                    <a:pt x="140" y="54"/>
                  </a:lnTo>
                  <a:lnTo>
                    <a:pt x="143" y="57"/>
                  </a:lnTo>
                  <a:lnTo>
                    <a:pt x="146" y="59"/>
                  </a:lnTo>
                  <a:lnTo>
                    <a:pt x="149" y="59"/>
                  </a:lnTo>
                  <a:lnTo>
                    <a:pt x="153" y="58"/>
                  </a:lnTo>
                  <a:lnTo>
                    <a:pt x="155" y="54"/>
                  </a:lnTo>
                  <a:lnTo>
                    <a:pt x="157" y="51"/>
                  </a:lnTo>
                  <a:lnTo>
                    <a:pt x="163" y="52"/>
                  </a:lnTo>
                  <a:lnTo>
                    <a:pt x="158" y="49"/>
                  </a:lnTo>
                  <a:lnTo>
                    <a:pt x="154" y="50"/>
                  </a:lnTo>
                  <a:lnTo>
                    <a:pt x="153" y="45"/>
                  </a:lnTo>
                  <a:lnTo>
                    <a:pt x="153" y="43"/>
                  </a:lnTo>
                  <a:lnTo>
                    <a:pt x="157" y="41"/>
                  </a:lnTo>
                  <a:lnTo>
                    <a:pt x="158" y="39"/>
                  </a:lnTo>
                  <a:lnTo>
                    <a:pt x="155" y="40"/>
                  </a:lnTo>
                  <a:lnTo>
                    <a:pt x="152" y="42"/>
                  </a:lnTo>
                  <a:lnTo>
                    <a:pt x="148" y="43"/>
                  </a:lnTo>
                  <a:lnTo>
                    <a:pt x="150" y="47"/>
                  </a:lnTo>
                  <a:lnTo>
                    <a:pt x="150" y="50"/>
                  </a:lnTo>
                  <a:lnTo>
                    <a:pt x="150" y="53"/>
                  </a:lnTo>
                  <a:lnTo>
                    <a:pt x="147" y="55"/>
                  </a:lnTo>
                  <a:lnTo>
                    <a:pt x="144" y="56"/>
                  </a:lnTo>
                  <a:lnTo>
                    <a:pt x="142" y="54"/>
                  </a:lnTo>
                  <a:lnTo>
                    <a:pt x="142" y="51"/>
                  </a:lnTo>
                  <a:lnTo>
                    <a:pt x="143" y="49"/>
                  </a:lnTo>
                  <a:lnTo>
                    <a:pt x="139" y="50"/>
                  </a:lnTo>
                  <a:lnTo>
                    <a:pt x="136" y="49"/>
                  </a:lnTo>
                  <a:lnTo>
                    <a:pt x="134" y="46"/>
                  </a:lnTo>
                  <a:lnTo>
                    <a:pt x="135" y="43"/>
                  </a:lnTo>
                  <a:lnTo>
                    <a:pt x="135" y="42"/>
                  </a:lnTo>
                  <a:lnTo>
                    <a:pt x="135" y="42"/>
                  </a:lnTo>
                  <a:lnTo>
                    <a:pt x="136" y="41"/>
                  </a:lnTo>
                  <a:lnTo>
                    <a:pt x="98" y="41"/>
                  </a:lnTo>
                  <a:lnTo>
                    <a:pt x="96" y="44"/>
                  </a:lnTo>
                  <a:lnTo>
                    <a:pt x="92" y="46"/>
                  </a:lnTo>
                  <a:lnTo>
                    <a:pt x="89" y="44"/>
                  </a:lnTo>
                  <a:lnTo>
                    <a:pt x="88" y="42"/>
                  </a:lnTo>
                  <a:lnTo>
                    <a:pt x="88" y="40"/>
                  </a:lnTo>
                  <a:lnTo>
                    <a:pt x="88" y="39"/>
                  </a:lnTo>
                  <a:lnTo>
                    <a:pt x="80" y="39"/>
                  </a:lnTo>
                  <a:lnTo>
                    <a:pt x="78" y="40"/>
                  </a:lnTo>
                  <a:lnTo>
                    <a:pt x="75" y="44"/>
                  </a:lnTo>
                  <a:lnTo>
                    <a:pt x="74" y="48"/>
                  </a:lnTo>
                  <a:lnTo>
                    <a:pt x="73" y="51"/>
                  </a:lnTo>
                  <a:lnTo>
                    <a:pt x="69" y="50"/>
                  </a:lnTo>
                  <a:lnTo>
                    <a:pt x="67" y="48"/>
                  </a:lnTo>
                  <a:lnTo>
                    <a:pt x="66" y="43"/>
                  </a:lnTo>
                  <a:lnTo>
                    <a:pt x="65" y="37"/>
                  </a:lnTo>
                  <a:lnTo>
                    <a:pt x="62" y="34"/>
                  </a:lnTo>
                  <a:lnTo>
                    <a:pt x="63" y="32"/>
                  </a:lnTo>
                  <a:lnTo>
                    <a:pt x="61" y="27"/>
                  </a:lnTo>
                  <a:lnTo>
                    <a:pt x="59" y="26"/>
                  </a:lnTo>
                  <a:lnTo>
                    <a:pt x="57" y="28"/>
                  </a:lnTo>
                  <a:lnTo>
                    <a:pt x="53" y="25"/>
                  </a:lnTo>
                  <a:lnTo>
                    <a:pt x="51" y="27"/>
                  </a:lnTo>
                  <a:lnTo>
                    <a:pt x="49" y="28"/>
                  </a:lnTo>
                  <a:lnTo>
                    <a:pt x="44" y="30"/>
                  </a:lnTo>
                  <a:lnTo>
                    <a:pt x="42" y="33"/>
                  </a:lnTo>
                  <a:lnTo>
                    <a:pt x="47" y="34"/>
                  </a:lnTo>
                  <a:lnTo>
                    <a:pt x="51" y="35"/>
                  </a:lnTo>
                  <a:lnTo>
                    <a:pt x="54" y="39"/>
                  </a:lnTo>
                  <a:lnTo>
                    <a:pt x="57" y="42"/>
                  </a:lnTo>
                  <a:lnTo>
                    <a:pt x="57" y="47"/>
                  </a:lnTo>
                  <a:lnTo>
                    <a:pt x="56" y="52"/>
                  </a:lnTo>
                  <a:lnTo>
                    <a:pt x="53" y="54"/>
                  </a:lnTo>
                  <a:lnTo>
                    <a:pt x="50" y="50"/>
                  </a:lnTo>
                  <a:lnTo>
                    <a:pt x="44" y="50"/>
                  </a:lnTo>
                  <a:lnTo>
                    <a:pt x="44" y="48"/>
                  </a:lnTo>
                  <a:lnTo>
                    <a:pt x="49" y="46"/>
                  </a:lnTo>
                  <a:lnTo>
                    <a:pt x="49" y="44"/>
                  </a:lnTo>
                  <a:lnTo>
                    <a:pt x="49" y="42"/>
                  </a:lnTo>
                  <a:lnTo>
                    <a:pt x="47" y="45"/>
                  </a:lnTo>
                  <a:lnTo>
                    <a:pt x="44" y="43"/>
                  </a:lnTo>
                  <a:lnTo>
                    <a:pt x="48" y="40"/>
                  </a:lnTo>
                  <a:lnTo>
                    <a:pt x="50" y="43"/>
                  </a:lnTo>
                  <a:lnTo>
                    <a:pt x="47" y="40"/>
                  </a:lnTo>
                  <a:lnTo>
                    <a:pt x="44" y="40"/>
                  </a:lnTo>
                  <a:lnTo>
                    <a:pt x="41" y="42"/>
                  </a:lnTo>
                  <a:lnTo>
                    <a:pt x="42" y="45"/>
                  </a:lnTo>
                  <a:lnTo>
                    <a:pt x="42" y="49"/>
                  </a:lnTo>
                  <a:lnTo>
                    <a:pt x="41" y="52"/>
                  </a:lnTo>
                  <a:lnTo>
                    <a:pt x="42" y="56"/>
                  </a:lnTo>
                  <a:lnTo>
                    <a:pt x="38" y="53"/>
                  </a:lnTo>
                  <a:lnTo>
                    <a:pt x="37" y="55"/>
                  </a:lnTo>
                  <a:lnTo>
                    <a:pt x="36" y="53"/>
                  </a:lnTo>
                  <a:lnTo>
                    <a:pt x="37" y="50"/>
                  </a:lnTo>
                  <a:lnTo>
                    <a:pt x="34" y="51"/>
                  </a:lnTo>
                  <a:lnTo>
                    <a:pt x="32" y="54"/>
                  </a:lnTo>
                  <a:lnTo>
                    <a:pt x="30" y="56"/>
                  </a:lnTo>
                  <a:lnTo>
                    <a:pt x="30" y="59"/>
                  </a:lnTo>
                  <a:lnTo>
                    <a:pt x="26" y="59"/>
                  </a:lnTo>
                  <a:lnTo>
                    <a:pt x="25" y="61"/>
                  </a:lnTo>
                  <a:lnTo>
                    <a:pt x="26" y="64"/>
                  </a:lnTo>
                  <a:lnTo>
                    <a:pt x="30" y="67"/>
                  </a:lnTo>
                  <a:lnTo>
                    <a:pt x="32" y="68"/>
                  </a:lnTo>
                  <a:lnTo>
                    <a:pt x="32" y="72"/>
                  </a:lnTo>
                  <a:lnTo>
                    <a:pt x="35" y="71"/>
                  </a:lnTo>
                  <a:lnTo>
                    <a:pt x="35" y="67"/>
                  </a:lnTo>
                  <a:lnTo>
                    <a:pt x="39" y="67"/>
                  </a:lnTo>
                  <a:lnTo>
                    <a:pt x="42" y="64"/>
                  </a:lnTo>
                  <a:lnTo>
                    <a:pt x="42" y="61"/>
                  </a:lnTo>
                  <a:lnTo>
                    <a:pt x="42" y="55"/>
                  </a:lnTo>
                  <a:lnTo>
                    <a:pt x="44" y="52"/>
                  </a:lnTo>
                  <a:lnTo>
                    <a:pt x="46" y="49"/>
                  </a:lnTo>
                  <a:lnTo>
                    <a:pt x="49" y="51"/>
                  </a:lnTo>
                  <a:lnTo>
                    <a:pt x="53" y="54"/>
                  </a:lnTo>
                  <a:lnTo>
                    <a:pt x="55" y="55"/>
                  </a:lnTo>
                  <a:lnTo>
                    <a:pt x="57" y="59"/>
                  </a:lnTo>
                  <a:lnTo>
                    <a:pt x="60" y="61"/>
                  </a:lnTo>
                  <a:lnTo>
                    <a:pt x="62" y="64"/>
                  </a:lnTo>
                  <a:lnTo>
                    <a:pt x="62" y="67"/>
                  </a:lnTo>
                  <a:lnTo>
                    <a:pt x="65" y="69"/>
                  </a:lnTo>
                  <a:lnTo>
                    <a:pt x="62" y="72"/>
                  </a:lnTo>
                  <a:lnTo>
                    <a:pt x="59" y="72"/>
                  </a:lnTo>
                  <a:lnTo>
                    <a:pt x="55" y="74"/>
                  </a:lnTo>
                  <a:lnTo>
                    <a:pt x="51" y="77"/>
                  </a:lnTo>
                  <a:lnTo>
                    <a:pt x="47" y="79"/>
                  </a:lnTo>
                  <a:lnTo>
                    <a:pt x="44" y="83"/>
                  </a:lnTo>
                  <a:lnTo>
                    <a:pt x="40" y="85"/>
                  </a:lnTo>
                  <a:lnTo>
                    <a:pt x="39" y="88"/>
                  </a:lnTo>
                  <a:lnTo>
                    <a:pt x="39" y="90"/>
                  </a:lnTo>
                  <a:lnTo>
                    <a:pt x="37" y="93"/>
                  </a:lnTo>
                  <a:lnTo>
                    <a:pt x="37" y="95"/>
                  </a:lnTo>
                  <a:lnTo>
                    <a:pt x="34" y="98"/>
                  </a:lnTo>
                  <a:lnTo>
                    <a:pt x="34" y="102"/>
                  </a:lnTo>
                  <a:lnTo>
                    <a:pt x="36" y="106"/>
                  </a:lnTo>
                  <a:lnTo>
                    <a:pt x="35" y="108"/>
                  </a:lnTo>
                  <a:lnTo>
                    <a:pt x="32" y="107"/>
                  </a:lnTo>
                  <a:lnTo>
                    <a:pt x="31" y="102"/>
                  </a:lnTo>
                  <a:lnTo>
                    <a:pt x="29" y="100"/>
                  </a:lnTo>
                  <a:lnTo>
                    <a:pt x="26" y="101"/>
                  </a:lnTo>
                  <a:lnTo>
                    <a:pt x="25" y="104"/>
                  </a:lnTo>
                  <a:lnTo>
                    <a:pt x="22" y="102"/>
                  </a:lnTo>
                  <a:lnTo>
                    <a:pt x="19" y="102"/>
                  </a:lnTo>
                  <a:lnTo>
                    <a:pt x="15" y="105"/>
                  </a:lnTo>
                  <a:lnTo>
                    <a:pt x="14" y="108"/>
                  </a:lnTo>
                  <a:lnTo>
                    <a:pt x="13" y="111"/>
                  </a:lnTo>
                  <a:lnTo>
                    <a:pt x="13" y="115"/>
                  </a:lnTo>
                  <a:lnTo>
                    <a:pt x="15" y="118"/>
                  </a:lnTo>
                  <a:lnTo>
                    <a:pt x="18" y="116"/>
                  </a:lnTo>
                  <a:lnTo>
                    <a:pt x="21" y="116"/>
                  </a:lnTo>
                  <a:lnTo>
                    <a:pt x="22" y="120"/>
                  </a:lnTo>
                  <a:lnTo>
                    <a:pt x="19" y="123"/>
                  </a:lnTo>
                  <a:lnTo>
                    <a:pt x="24" y="123"/>
                  </a:lnTo>
                  <a:lnTo>
                    <a:pt x="25" y="124"/>
                  </a:lnTo>
                  <a:lnTo>
                    <a:pt x="26" y="128"/>
                  </a:lnTo>
                  <a:lnTo>
                    <a:pt x="29" y="129"/>
                  </a:lnTo>
                  <a:lnTo>
                    <a:pt x="33" y="132"/>
                  </a:lnTo>
                  <a:lnTo>
                    <a:pt x="36" y="130"/>
                  </a:lnTo>
                  <a:lnTo>
                    <a:pt x="42" y="132"/>
                  </a:lnTo>
                  <a:lnTo>
                    <a:pt x="46" y="133"/>
                  </a:lnTo>
                  <a:lnTo>
                    <a:pt x="53" y="136"/>
                  </a:lnTo>
                  <a:lnTo>
                    <a:pt x="54" y="139"/>
                  </a:lnTo>
                  <a:lnTo>
                    <a:pt x="57" y="142"/>
                  </a:lnTo>
                  <a:lnTo>
                    <a:pt x="60" y="146"/>
                  </a:lnTo>
                  <a:lnTo>
                    <a:pt x="64" y="149"/>
                  </a:lnTo>
                  <a:lnTo>
                    <a:pt x="68" y="149"/>
                  </a:lnTo>
                  <a:lnTo>
                    <a:pt x="72" y="153"/>
                  </a:lnTo>
                  <a:lnTo>
                    <a:pt x="78" y="153"/>
                  </a:lnTo>
                  <a:lnTo>
                    <a:pt x="78" y="156"/>
                  </a:lnTo>
                  <a:lnTo>
                    <a:pt x="78" y="159"/>
                  </a:lnTo>
                  <a:lnTo>
                    <a:pt x="75" y="163"/>
                  </a:lnTo>
                  <a:lnTo>
                    <a:pt x="75" y="167"/>
                  </a:lnTo>
                  <a:lnTo>
                    <a:pt x="74" y="171"/>
                  </a:lnTo>
                  <a:lnTo>
                    <a:pt x="71" y="175"/>
                  </a:lnTo>
                  <a:lnTo>
                    <a:pt x="67" y="177"/>
                  </a:lnTo>
                  <a:lnTo>
                    <a:pt x="64" y="178"/>
                  </a:lnTo>
                  <a:lnTo>
                    <a:pt x="65" y="181"/>
                  </a:lnTo>
                  <a:lnTo>
                    <a:pt x="62" y="185"/>
                  </a:lnTo>
                  <a:lnTo>
                    <a:pt x="59" y="188"/>
                  </a:lnTo>
                  <a:lnTo>
                    <a:pt x="56" y="190"/>
                  </a:lnTo>
                  <a:lnTo>
                    <a:pt x="53" y="195"/>
                  </a:lnTo>
                  <a:lnTo>
                    <a:pt x="51" y="198"/>
                  </a:lnTo>
                  <a:lnTo>
                    <a:pt x="48" y="200"/>
                  </a:lnTo>
                  <a:lnTo>
                    <a:pt x="46" y="202"/>
                  </a:lnTo>
                  <a:lnTo>
                    <a:pt x="44" y="205"/>
                  </a:lnTo>
                  <a:lnTo>
                    <a:pt x="42" y="208"/>
                  </a:lnTo>
                  <a:lnTo>
                    <a:pt x="43" y="211"/>
                  </a:lnTo>
                  <a:lnTo>
                    <a:pt x="41" y="213"/>
                  </a:lnTo>
                  <a:lnTo>
                    <a:pt x="39" y="209"/>
                  </a:lnTo>
                  <a:lnTo>
                    <a:pt x="35" y="206"/>
                  </a:lnTo>
                  <a:lnTo>
                    <a:pt x="34" y="202"/>
                  </a:lnTo>
                  <a:lnTo>
                    <a:pt x="34" y="198"/>
                  </a:lnTo>
                  <a:lnTo>
                    <a:pt x="34" y="193"/>
                  </a:lnTo>
                  <a:lnTo>
                    <a:pt x="35" y="187"/>
                  </a:lnTo>
                  <a:lnTo>
                    <a:pt x="36" y="181"/>
                  </a:lnTo>
                  <a:lnTo>
                    <a:pt x="35" y="175"/>
                  </a:lnTo>
                  <a:lnTo>
                    <a:pt x="34" y="171"/>
                  </a:lnTo>
                  <a:lnTo>
                    <a:pt x="30" y="167"/>
                  </a:lnTo>
                  <a:lnTo>
                    <a:pt x="26" y="163"/>
                  </a:lnTo>
                  <a:lnTo>
                    <a:pt x="24" y="159"/>
                  </a:lnTo>
                  <a:lnTo>
                    <a:pt x="23" y="154"/>
                  </a:lnTo>
                  <a:lnTo>
                    <a:pt x="25" y="150"/>
                  </a:lnTo>
                  <a:lnTo>
                    <a:pt x="25" y="147"/>
                  </a:lnTo>
                  <a:lnTo>
                    <a:pt x="26" y="141"/>
                  </a:lnTo>
                  <a:lnTo>
                    <a:pt x="29" y="137"/>
                  </a:lnTo>
                  <a:lnTo>
                    <a:pt x="32" y="135"/>
                  </a:lnTo>
                  <a:lnTo>
                    <a:pt x="33" y="133"/>
                  </a:lnTo>
                  <a:lnTo>
                    <a:pt x="29" y="131"/>
                  </a:lnTo>
                  <a:lnTo>
                    <a:pt x="27" y="132"/>
                  </a:lnTo>
                  <a:lnTo>
                    <a:pt x="24" y="131"/>
                  </a:lnTo>
                  <a:lnTo>
                    <a:pt x="21" y="128"/>
                  </a:lnTo>
                  <a:lnTo>
                    <a:pt x="18" y="126"/>
                  </a:lnTo>
                  <a:lnTo>
                    <a:pt x="16" y="122"/>
                  </a:lnTo>
                  <a:lnTo>
                    <a:pt x="14" y="122"/>
                  </a:lnTo>
                  <a:lnTo>
                    <a:pt x="12" y="123"/>
                  </a:lnTo>
                  <a:lnTo>
                    <a:pt x="9" y="121"/>
                  </a:lnTo>
                  <a:lnTo>
                    <a:pt x="7" y="118"/>
                  </a:lnTo>
                  <a:lnTo>
                    <a:pt x="6" y="115"/>
                  </a:lnTo>
                  <a:lnTo>
                    <a:pt x="6" y="111"/>
                  </a:lnTo>
                  <a:lnTo>
                    <a:pt x="5" y="109"/>
                  </a:lnTo>
                  <a:lnTo>
                    <a:pt x="2" y="107"/>
                  </a:lnTo>
                  <a:lnTo>
                    <a:pt x="2" y="109"/>
                  </a:lnTo>
                  <a:lnTo>
                    <a:pt x="4" y="112"/>
                  </a:lnTo>
                  <a:lnTo>
                    <a:pt x="4" y="115"/>
                  </a:lnTo>
                  <a:lnTo>
                    <a:pt x="1" y="113"/>
                  </a:lnTo>
                  <a:lnTo>
                    <a:pt x="0" y="108"/>
                  </a:lnTo>
                  <a:lnTo>
                    <a:pt x="1" y="105"/>
                  </a:lnTo>
                  <a:lnTo>
                    <a:pt x="1" y="99"/>
                  </a:lnTo>
                  <a:lnTo>
                    <a:pt x="2" y="90"/>
                  </a:lnTo>
                  <a:lnTo>
                    <a:pt x="3" y="82"/>
                  </a:lnTo>
                  <a:lnTo>
                    <a:pt x="5" y="73"/>
                  </a:lnTo>
                  <a:lnTo>
                    <a:pt x="9" y="62"/>
                  </a:lnTo>
                  <a:lnTo>
                    <a:pt x="14" y="49"/>
                  </a:lnTo>
                  <a:lnTo>
                    <a:pt x="18" y="39"/>
                  </a:lnTo>
                  <a:lnTo>
                    <a:pt x="26" y="27"/>
                  </a:lnTo>
                  <a:lnTo>
                    <a:pt x="30" y="20"/>
                  </a:lnTo>
                </a:path>
              </a:pathLst>
            </a:custGeom>
            <a:solidFill>
              <a:srgbClr val="7D9CD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032" name="Freeform 8"/>
            <p:cNvSpPr>
              <a:spLocks/>
            </p:cNvSpPr>
            <p:nvPr/>
          </p:nvSpPr>
          <p:spPr bwMode="auto">
            <a:xfrm>
              <a:off x="173" y="739"/>
              <a:ext cx="296" cy="216"/>
            </a:xfrm>
            <a:custGeom>
              <a:avLst/>
              <a:gdLst>
                <a:gd name="T0" fmla="*/ 62 w 296"/>
                <a:gd name="T1" fmla="*/ 7 h 216"/>
                <a:gd name="T2" fmla="*/ 54 w 296"/>
                <a:gd name="T3" fmla="*/ 23 h 216"/>
                <a:gd name="T4" fmla="*/ 92 w 296"/>
                <a:gd name="T5" fmla="*/ 5 h 216"/>
                <a:gd name="T6" fmla="*/ 95 w 296"/>
                <a:gd name="T7" fmla="*/ 23 h 216"/>
                <a:gd name="T8" fmla="*/ 99 w 296"/>
                <a:gd name="T9" fmla="*/ 42 h 216"/>
                <a:gd name="T10" fmla="*/ 164 w 296"/>
                <a:gd name="T11" fmla="*/ 21 h 216"/>
                <a:gd name="T12" fmla="*/ 179 w 296"/>
                <a:gd name="T13" fmla="*/ 34 h 216"/>
                <a:gd name="T14" fmla="*/ 210 w 296"/>
                <a:gd name="T15" fmla="*/ 18 h 216"/>
                <a:gd name="T16" fmla="*/ 209 w 296"/>
                <a:gd name="T17" fmla="*/ 7 h 216"/>
                <a:gd name="T18" fmla="*/ 222 w 296"/>
                <a:gd name="T19" fmla="*/ 12 h 216"/>
                <a:gd name="T20" fmla="*/ 247 w 296"/>
                <a:gd name="T21" fmla="*/ 15 h 216"/>
                <a:gd name="T22" fmla="*/ 282 w 296"/>
                <a:gd name="T23" fmla="*/ 55 h 216"/>
                <a:gd name="T24" fmla="*/ 288 w 296"/>
                <a:gd name="T25" fmla="*/ 78 h 216"/>
                <a:gd name="T26" fmla="*/ 286 w 296"/>
                <a:gd name="T27" fmla="*/ 64 h 216"/>
                <a:gd name="T28" fmla="*/ 268 w 296"/>
                <a:gd name="T29" fmla="*/ 75 h 216"/>
                <a:gd name="T30" fmla="*/ 275 w 296"/>
                <a:gd name="T31" fmla="*/ 107 h 216"/>
                <a:gd name="T32" fmla="*/ 281 w 296"/>
                <a:gd name="T33" fmla="*/ 130 h 216"/>
                <a:gd name="T34" fmla="*/ 272 w 296"/>
                <a:gd name="T35" fmla="*/ 94 h 216"/>
                <a:gd name="T36" fmla="*/ 257 w 296"/>
                <a:gd name="T37" fmla="*/ 124 h 216"/>
                <a:gd name="T38" fmla="*/ 284 w 296"/>
                <a:gd name="T39" fmla="*/ 144 h 216"/>
                <a:gd name="T40" fmla="*/ 273 w 296"/>
                <a:gd name="T41" fmla="*/ 139 h 216"/>
                <a:gd name="T42" fmla="*/ 250 w 296"/>
                <a:gd name="T43" fmla="*/ 119 h 216"/>
                <a:gd name="T44" fmla="*/ 260 w 296"/>
                <a:gd name="T45" fmla="*/ 149 h 216"/>
                <a:gd name="T46" fmla="*/ 283 w 296"/>
                <a:gd name="T47" fmla="*/ 159 h 216"/>
                <a:gd name="T48" fmla="*/ 266 w 296"/>
                <a:gd name="T49" fmla="*/ 193 h 216"/>
                <a:gd name="T50" fmla="*/ 264 w 296"/>
                <a:gd name="T51" fmla="*/ 164 h 216"/>
                <a:gd name="T52" fmla="*/ 243 w 296"/>
                <a:gd name="T53" fmla="*/ 138 h 216"/>
                <a:gd name="T54" fmla="*/ 233 w 296"/>
                <a:gd name="T55" fmla="*/ 112 h 216"/>
                <a:gd name="T56" fmla="*/ 203 w 296"/>
                <a:gd name="T57" fmla="*/ 110 h 216"/>
                <a:gd name="T58" fmla="*/ 182 w 296"/>
                <a:gd name="T59" fmla="*/ 127 h 216"/>
                <a:gd name="T60" fmla="*/ 188 w 296"/>
                <a:gd name="T61" fmla="*/ 130 h 216"/>
                <a:gd name="T62" fmla="*/ 183 w 296"/>
                <a:gd name="T63" fmla="*/ 171 h 216"/>
                <a:gd name="T64" fmla="*/ 182 w 296"/>
                <a:gd name="T65" fmla="*/ 175 h 216"/>
                <a:gd name="T66" fmla="*/ 148 w 296"/>
                <a:gd name="T67" fmla="*/ 190 h 216"/>
                <a:gd name="T68" fmla="*/ 122 w 296"/>
                <a:gd name="T69" fmla="*/ 157 h 216"/>
                <a:gd name="T70" fmla="*/ 110 w 296"/>
                <a:gd name="T71" fmla="*/ 113 h 216"/>
                <a:gd name="T72" fmla="*/ 147 w 296"/>
                <a:gd name="T73" fmla="*/ 110 h 216"/>
                <a:gd name="T74" fmla="*/ 174 w 296"/>
                <a:gd name="T75" fmla="*/ 96 h 216"/>
                <a:gd name="T76" fmla="*/ 153 w 296"/>
                <a:gd name="T77" fmla="*/ 87 h 216"/>
                <a:gd name="T78" fmla="*/ 149 w 296"/>
                <a:gd name="T79" fmla="*/ 101 h 216"/>
                <a:gd name="T80" fmla="*/ 139 w 296"/>
                <a:gd name="T81" fmla="*/ 92 h 216"/>
                <a:gd name="T82" fmla="*/ 110 w 296"/>
                <a:gd name="T83" fmla="*/ 96 h 216"/>
                <a:gd name="T84" fmla="*/ 124 w 296"/>
                <a:gd name="T85" fmla="*/ 71 h 216"/>
                <a:gd name="T86" fmla="*/ 120 w 296"/>
                <a:gd name="T87" fmla="*/ 62 h 216"/>
                <a:gd name="T88" fmla="*/ 125 w 296"/>
                <a:gd name="T89" fmla="*/ 51 h 216"/>
                <a:gd name="T90" fmla="*/ 139 w 296"/>
                <a:gd name="T91" fmla="*/ 54 h 216"/>
                <a:gd name="T92" fmla="*/ 159 w 296"/>
                <a:gd name="T93" fmla="*/ 41 h 216"/>
                <a:gd name="T94" fmla="*/ 141 w 296"/>
                <a:gd name="T95" fmla="*/ 51 h 216"/>
                <a:gd name="T96" fmla="*/ 90 w 296"/>
                <a:gd name="T97" fmla="*/ 40 h 216"/>
                <a:gd name="T98" fmla="*/ 61 w 296"/>
                <a:gd name="T99" fmla="*/ 26 h 216"/>
                <a:gd name="T100" fmla="*/ 55 w 296"/>
                <a:gd name="T101" fmla="*/ 54 h 216"/>
                <a:gd name="T102" fmla="*/ 43 w 296"/>
                <a:gd name="T103" fmla="*/ 42 h 216"/>
                <a:gd name="T104" fmla="*/ 28 w 296"/>
                <a:gd name="T105" fmla="*/ 59 h 216"/>
                <a:gd name="T106" fmla="*/ 47 w 296"/>
                <a:gd name="T107" fmla="*/ 50 h 216"/>
                <a:gd name="T108" fmla="*/ 49 w 296"/>
                <a:gd name="T109" fmla="*/ 80 h 216"/>
                <a:gd name="T110" fmla="*/ 30 w 296"/>
                <a:gd name="T111" fmla="*/ 101 h 216"/>
                <a:gd name="T112" fmla="*/ 21 w 296"/>
                <a:gd name="T113" fmla="*/ 124 h 216"/>
                <a:gd name="T114" fmla="*/ 66 w 296"/>
                <a:gd name="T115" fmla="*/ 150 h 216"/>
                <a:gd name="T116" fmla="*/ 64 w 296"/>
                <a:gd name="T117" fmla="*/ 186 h 216"/>
                <a:gd name="T118" fmla="*/ 36 w 296"/>
                <a:gd name="T119" fmla="*/ 204 h 216"/>
                <a:gd name="T120" fmla="*/ 28 w 296"/>
                <a:gd name="T121" fmla="*/ 143 h 216"/>
                <a:gd name="T122" fmla="*/ 9 w 296"/>
                <a:gd name="T123" fmla="*/ 119 h 216"/>
                <a:gd name="T124" fmla="*/ 1 w 296"/>
                <a:gd name="T125" fmla="*/ 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6" h="216">
                  <a:moveTo>
                    <a:pt x="32" y="19"/>
                  </a:moveTo>
                  <a:lnTo>
                    <a:pt x="35" y="19"/>
                  </a:lnTo>
                  <a:lnTo>
                    <a:pt x="38" y="17"/>
                  </a:lnTo>
                  <a:lnTo>
                    <a:pt x="41" y="15"/>
                  </a:lnTo>
                  <a:lnTo>
                    <a:pt x="43" y="13"/>
                  </a:lnTo>
                  <a:lnTo>
                    <a:pt x="46" y="11"/>
                  </a:lnTo>
                  <a:lnTo>
                    <a:pt x="49" y="10"/>
                  </a:lnTo>
                  <a:lnTo>
                    <a:pt x="52" y="9"/>
                  </a:lnTo>
                  <a:lnTo>
                    <a:pt x="54" y="9"/>
                  </a:lnTo>
                  <a:lnTo>
                    <a:pt x="56" y="8"/>
                  </a:lnTo>
                  <a:lnTo>
                    <a:pt x="58" y="8"/>
                  </a:lnTo>
                  <a:lnTo>
                    <a:pt x="60" y="6"/>
                  </a:lnTo>
                  <a:lnTo>
                    <a:pt x="62" y="7"/>
                  </a:lnTo>
                  <a:lnTo>
                    <a:pt x="65" y="6"/>
                  </a:lnTo>
                  <a:lnTo>
                    <a:pt x="68" y="6"/>
                  </a:lnTo>
                  <a:lnTo>
                    <a:pt x="69" y="8"/>
                  </a:lnTo>
                  <a:lnTo>
                    <a:pt x="68" y="9"/>
                  </a:lnTo>
                  <a:lnTo>
                    <a:pt x="65" y="8"/>
                  </a:lnTo>
                  <a:lnTo>
                    <a:pt x="63" y="9"/>
                  </a:lnTo>
                  <a:lnTo>
                    <a:pt x="62" y="11"/>
                  </a:lnTo>
                  <a:lnTo>
                    <a:pt x="61" y="14"/>
                  </a:lnTo>
                  <a:lnTo>
                    <a:pt x="59" y="14"/>
                  </a:lnTo>
                  <a:lnTo>
                    <a:pt x="56" y="15"/>
                  </a:lnTo>
                  <a:lnTo>
                    <a:pt x="55" y="18"/>
                  </a:lnTo>
                  <a:lnTo>
                    <a:pt x="55" y="21"/>
                  </a:lnTo>
                  <a:lnTo>
                    <a:pt x="54" y="23"/>
                  </a:lnTo>
                  <a:lnTo>
                    <a:pt x="55" y="25"/>
                  </a:lnTo>
                  <a:lnTo>
                    <a:pt x="57" y="20"/>
                  </a:lnTo>
                  <a:lnTo>
                    <a:pt x="59" y="19"/>
                  </a:lnTo>
                  <a:lnTo>
                    <a:pt x="61" y="16"/>
                  </a:lnTo>
                  <a:lnTo>
                    <a:pt x="63" y="13"/>
                  </a:lnTo>
                  <a:lnTo>
                    <a:pt x="67" y="12"/>
                  </a:lnTo>
                  <a:lnTo>
                    <a:pt x="70" y="10"/>
                  </a:lnTo>
                  <a:lnTo>
                    <a:pt x="72" y="7"/>
                  </a:lnTo>
                  <a:lnTo>
                    <a:pt x="75" y="7"/>
                  </a:lnTo>
                  <a:lnTo>
                    <a:pt x="81" y="7"/>
                  </a:lnTo>
                  <a:lnTo>
                    <a:pt x="87" y="6"/>
                  </a:lnTo>
                  <a:lnTo>
                    <a:pt x="89" y="5"/>
                  </a:lnTo>
                  <a:lnTo>
                    <a:pt x="92" y="5"/>
                  </a:lnTo>
                  <a:lnTo>
                    <a:pt x="95" y="5"/>
                  </a:lnTo>
                  <a:lnTo>
                    <a:pt x="98" y="6"/>
                  </a:lnTo>
                  <a:lnTo>
                    <a:pt x="101" y="9"/>
                  </a:lnTo>
                  <a:lnTo>
                    <a:pt x="100" y="9"/>
                  </a:lnTo>
                  <a:lnTo>
                    <a:pt x="96" y="11"/>
                  </a:lnTo>
                  <a:lnTo>
                    <a:pt x="96" y="14"/>
                  </a:lnTo>
                  <a:lnTo>
                    <a:pt x="99" y="14"/>
                  </a:lnTo>
                  <a:lnTo>
                    <a:pt x="100" y="14"/>
                  </a:lnTo>
                  <a:lnTo>
                    <a:pt x="100" y="16"/>
                  </a:lnTo>
                  <a:lnTo>
                    <a:pt x="96" y="19"/>
                  </a:lnTo>
                  <a:lnTo>
                    <a:pt x="94" y="20"/>
                  </a:lnTo>
                  <a:lnTo>
                    <a:pt x="95" y="22"/>
                  </a:lnTo>
                  <a:lnTo>
                    <a:pt x="95" y="23"/>
                  </a:lnTo>
                  <a:lnTo>
                    <a:pt x="94" y="25"/>
                  </a:lnTo>
                  <a:lnTo>
                    <a:pt x="96" y="27"/>
                  </a:lnTo>
                  <a:lnTo>
                    <a:pt x="93" y="29"/>
                  </a:lnTo>
                  <a:lnTo>
                    <a:pt x="89" y="30"/>
                  </a:lnTo>
                  <a:lnTo>
                    <a:pt x="89" y="33"/>
                  </a:lnTo>
                  <a:lnTo>
                    <a:pt x="87" y="36"/>
                  </a:lnTo>
                  <a:lnTo>
                    <a:pt x="85" y="38"/>
                  </a:lnTo>
                  <a:lnTo>
                    <a:pt x="82" y="40"/>
                  </a:lnTo>
                  <a:lnTo>
                    <a:pt x="89" y="40"/>
                  </a:lnTo>
                  <a:lnTo>
                    <a:pt x="93" y="40"/>
                  </a:lnTo>
                  <a:lnTo>
                    <a:pt x="95" y="41"/>
                  </a:lnTo>
                  <a:lnTo>
                    <a:pt x="98" y="39"/>
                  </a:lnTo>
                  <a:lnTo>
                    <a:pt x="99" y="42"/>
                  </a:lnTo>
                  <a:lnTo>
                    <a:pt x="137" y="42"/>
                  </a:lnTo>
                  <a:lnTo>
                    <a:pt x="139" y="40"/>
                  </a:lnTo>
                  <a:lnTo>
                    <a:pt x="142" y="37"/>
                  </a:lnTo>
                  <a:lnTo>
                    <a:pt x="144" y="33"/>
                  </a:lnTo>
                  <a:lnTo>
                    <a:pt x="148" y="29"/>
                  </a:lnTo>
                  <a:lnTo>
                    <a:pt x="149" y="26"/>
                  </a:lnTo>
                  <a:lnTo>
                    <a:pt x="151" y="22"/>
                  </a:lnTo>
                  <a:lnTo>
                    <a:pt x="154" y="21"/>
                  </a:lnTo>
                  <a:lnTo>
                    <a:pt x="155" y="19"/>
                  </a:lnTo>
                  <a:lnTo>
                    <a:pt x="157" y="20"/>
                  </a:lnTo>
                  <a:lnTo>
                    <a:pt x="160" y="18"/>
                  </a:lnTo>
                  <a:lnTo>
                    <a:pt x="161" y="19"/>
                  </a:lnTo>
                  <a:lnTo>
                    <a:pt x="164" y="21"/>
                  </a:lnTo>
                  <a:lnTo>
                    <a:pt x="167" y="21"/>
                  </a:lnTo>
                  <a:lnTo>
                    <a:pt x="170" y="22"/>
                  </a:lnTo>
                  <a:lnTo>
                    <a:pt x="172" y="21"/>
                  </a:lnTo>
                  <a:lnTo>
                    <a:pt x="174" y="23"/>
                  </a:lnTo>
                  <a:lnTo>
                    <a:pt x="176" y="25"/>
                  </a:lnTo>
                  <a:lnTo>
                    <a:pt x="180" y="26"/>
                  </a:lnTo>
                  <a:lnTo>
                    <a:pt x="180" y="29"/>
                  </a:lnTo>
                  <a:lnTo>
                    <a:pt x="179" y="30"/>
                  </a:lnTo>
                  <a:lnTo>
                    <a:pt x="175" y="30"/>
                  </a:lnTo>
                  <a:lnTo>
                    <a:pt x="171" y="28"/>
                  </a:lnTo>
                  <a:lnTo>
                    <a:pt x="171" y="31"/>
                  </a:lnTo>
                  <a:lnTo>
                    <a:pt x="175" y="31"/>
                  </a:lnTo>
                  <a:lnTo>
                    <a:pt x="179" y="34"/>
                  </a:lnTo>
                  <a:lnTo>
                    <a:pt x="184" y="32"/>
                  </a:lnTo>
                  <a:lnTo>
                    <a:pt x="185" y="28"/>
                  </a:lnTo>
                  <a:lnTo>
                    <a:pt x="188" y="25"/>
                  </a:lnTo>
                  <a:lnTo>
                    <a:pt x="191" y="25"/>
                  </a:lnTo>
                  <a:lnTo>
                    <a:pt x="190" y="27"/>
                  </a:lnTo>
                  <a:lnTo>
                    <a:pt x="188" y="29"/>
                  </a:lnTo>
                  <a:lnTo>
                    <a:pt x="188" y="31"/>
                  </a:lnTo>
                  <a:lnTo>
                    <a:pt x="191" y="28"/>
                  </a:lnTo>
                  <a:lnTo>
                    <a:pt x="194" y="26"/>
                  </a:lnTo>
                  <a:lnTo>
                    <a:pt x="199" y="25"/>
                  </a:lnTo>
                  <a:lnTo>
                    <a:pt x="205" y="23"/>
                  </a:lnTo>
                  <a:lnTo>
                    <a:pt x="209" y="21"/>
                  </a:lnTo>
                  <a:lnTo>
                    <a:pt x="210" y="18"/>
                  </a:lnTo>
                  <a:lnTo>
                    <a:pt x="206" y="19"/>
                  </a:lnTo>
                  <a:lnTo>
                    <a:pt x="203" y="16"/>
                  </a:lnTo>
                  <a:lnTo>
                    <a:pt x="201" y="13"/>
                  </a:lnTo>
                  <a:lnTo>
                    <a:pt x="203" y="8"/>
                  </a:lnTo>
                  <a:lnTo>
                    <a:pt x="207" y="5"/>
                  </a:lnTo>
                  <a:lnTo>
                    <a:pt x="210" y="2"/>
                  </a:lnTo>
                  <a:lnTo>
                    <a:pt x="214" y="2"/>
                  </a:lnTo>
                  <a:lnTo>
                    <a:pt x="218" y="0"/>
                  </a:lnTo>
                  <a:lnTo>
                    <a:pt x="217" y="2"/>
                  </a:lnTo>
                  <a:lnTo>
                    <a:pt x="215" y="3"/>
                  </a:lnTo>
                  <a:lnTo>
                    <a:pt x="213" y="4"/>
                  </a:lnTo>
                  <a:lnTo>
                    <a:pt x="211" y="5"/>
                  </a:lnTo>
                  <a:lnTo>
                    <a:pt x="209" y="7"/>
                  </a:lnTo>
                  <a:lnTo>
                    <a:pt x="207" y="10"/>
                  </a:lnTo>
                  <a:lnTo>
                    <a:pt x="206" y="13"/>
                  </a:lnTo>
                  <a:lnTo>
                    <a:pt x="210" y="18"/>
                  </a:lnTo>
                  <a:lnTo>
                    <a:pt x="215" y="20"/>
                  </a:lnTo>
                  <a:lnTo>
                    <a:pt x="219" y="22"/>
                  </a:lnTo>
                  <a:lnTo>
                    <a:pt x="220" y="23"/>
                  </a:lnTo>
                  <a:lnTo>
                    <a:pt x="222" y="25"/>
                  </a:lnTo>
                  <a:lnTo>
                    <a:pt x="224" y="25"/>
                  </a:lnTo>
                  <a:lnTo>
                    <a:pt x="224" y="23"/>
                  </a:lnTo>
                  <a:lnTo>
                    <a:pt x="223" y="20"/>
                  </a:lnTo>
                  <a:lnTo>
                    <a:pt x="221" y="18"/>
                  </a:lnTo>
                  <a:lnTo>
                    <a:pt x="221" y="16"/>
                  </a:lnTo>
                  <a:lnTo>
                    <a:pt x="222" y="12"/>
                  </a:lnTo>
                  <a:lnTo>
                    <a:pt x="226" y="12"/>
                  </a:lnTo>
                  <a:lnTo>
                    <a:pt x="228" y="12"/>
                  </a:lnTo>
                  <a:lnTo>
                    <a:pt x="230" y="14"/>
                  </a:lnTo>
                  <a:lnTo>
                    <a:pt x="231" y="17"/>
                  </a:lnTo>
                  <a:lnTo>
                    <a:pt x="232" y="20"/>
                  </a:lnTo>
                  <a:lnTo>
                    <a:pt x="233" y="17"/>
                  </a:lnTo>
                  <a:lnTo>
                    <a:pt x="235" y="15"/>
                  </a:lnTo>
                  <a:lnTo>
                    <a:pt x="238" y="15"/>
                  </a:lnTo>
                  <a:lnTo>
                    <a:pt x="241" y="15"/>
                  </a:lnTo>
                  <a:lnTo>
                    <a:pt x="243" y="16"/>
                  </a:lnTo>
                  <a:lnTo>
                    <a:pt x="243" y="12"/>
                  </a:lnTo>
                  <a:lnTo>
                    <a:pt x="245" y="13"/>
                  </a:lnTo>
                  <a:lnTo>
                    <a:pt x="247" y="15"/>
                  </a:lnTo>
                  <a:lnTo>
                    <a:pt x="250" y="15"/>
                  </a:lnTo>
                  <a:lnTo>
                    <a:pt x="253" y="14"/>
                  </a:lnTo>
                  <a:lnTo>
                    <a:pt x="256" y="16"/>
                  </a:lnTo>
                  <a:lnTo>
                    <a:pt x="260" y="19"/>
                  </a:lnTo>
                  <a:lnTo>
                    <a:pt x="263" y="20"/>
                  </a:lnTo>
                  <a:lnTo>
                    <a:pt x="268" y="22"/>
                  </a:lnTo>
                  <a:lnTo>
                    <a:pt x="270" y="22"/>
                  </a:lnTo>
                  <a:lnTo>
                    <a:pt x="274" y="28"/>
                  </a:lnTo>
                  <a:lnTo>
                    <a:pt x="279" y="38"/>
                  </a:lnTo>
                  <a:lnTo>
                    <a:pt x="283" y="44"/>
                  </a:lnTo>
                  <a:lnTo>
                    <a:pt x="286" y="50"/>
                  </a:lnTo>
                  <a:lnTo>
                    <a:pt x="283" y="52"/>
                  </a:lnTo>
                  <a:lnTo>
                    <a:pt x="282" y="55"/>
                  </a:lnTo>
                  <a:lnTo>
                    <a:pt x="283" y="59"/>
                  </a:lnTo>
                  <a:lnTo>
                    <a:pt x="284" y="64"/>
                  </a:lnTo>
                  <a:lnTo>
                    <a:pt x="286" y="64"/>
                  </a:lnTo>
                  <a:lnTo>
                    <a:pt x="286" y="60"/>
                  </a:lnTo>
                  <a:lnTo>
                    <a:pt x="288" y="59"/>
                  </a:lnTo>
                  <a:lnTo>
                    <a:pt x="289" y="62"/>
                  </a:lnTo>
                  <a:lnTo>
                    <a:pt x="287" y="64"/>
                  </a:lnTo>
                  <a:lnTo>
                    <a:pt x="291" y="67"/>
                  </a:lnTo>
                  <a:lnTo>
                    <a:pt x="288" y="71"/>
                  </a:lnTo>
                  <a:lnTo>
                    <a:pt x="287" y="73"/>
                  </a:lnTo>
                  <a:lnTo>
                    <a:pt x="292" y="74"/>
                  </a:lnTo>
                  <a:lnTo>
                    <a:pt x="290" y="77"/>
                  </a:lnTo>
                  <a:lnTo>
                    <a:pt x="288" y="78"/>
                  </a:lnTo>
                  <a:lnTo>
                    <a:pt x="288" y="82"/>
                  </a:lnTo>
                  <a:lnTo>
                    <a:pt x="290" y="87"/>
                  </a:lnTo>
                  <a:lnTo>
                    <a:pt x="288" y="87"/>
                  </a:lnTo>
                  <a:lnTo>
                    <a:pt x="283" y="86"/>
                  </a:lnTo>
                  <a:lnTo>
                    <a:pt x="285" y="84"/>
                  </a:lnTo>
                  <a:lnTo>
                    <a:pt x="288" y="84"/>
                  </a:lnTo>
                  <a:lnTo>
                    <a:pt x="288" y="79"/>
                  </a:lnTo>
                  <a:lnTo>
                    <a:pt x="285" y="81"/>
                  </a:lnTo>
                  <a:lnTo>
                    <a:pt x="284" y="77"/>
                  </a:lnTo>
                  <a:lnTo>
                    <a:pt x="287" y="74"/>
                  </a:lnTo>
                  <a:lnTo>
                    <a:pt x="288" y="71"/>
                  </a:lnTo>
                  <a:lnTo>
                    <a:pt x="286" y="68"/>
                  </a:lnTo>
                  <a:lnTo>
                    <a:pt x="286" y="64"/>
                  </a:lnTo>
                  <a:lnTo>
                    <a:pt x="284" y="65"/>
                  </a:lnTo>
                  <a:lnTo>
                    <a:pt x="282" y="69"/>
                  </a:lnTo>
                  <a:lnTo>
                    <a:pt x="278" y="71"/>
                  </a:lnTo>
                  <a:lnTo>
                    <a:pt x="279" y="75"/>
                  </a:lnTo>
                  <a:lnTo>
                    <a:pt x="279" y="79"/>
                  </a:lnTo>
                  <a:lnTo>
                    <a:pt x="279" y="81"/>
                  </a:lnTo>
                  <a:lnTo>
                    <a:pt x="281" y="85"/>
                  </a:lnTo>
                  <a:lnTo>
                    <a:pt x="279" y="86"/>
                  </a:lnTo>
                  <a:lnTo>
                    <a:pt x="276" y="82"/>
                  </a:lnTo>
                  <a:lnTo>
                    <a:pt x="274" y="78"/>
                  </a:lnTo>
                  <a:lnTo>
                    <a:pt x="273" y="75"/>
                  </a:lnTo>
                  <a:lnTo>
                    <a:pt x="271" y="73"/>
                  </a:lnTo>
                  <a:lnTo>
                    <a:pt x="268" y="75"/>
                  </a:lnTo>
                  <a:lnTo>
                    <a:pt x="266" y="78"/>
                  </a:lnTo>
                  <a:lnTo>
                    <a:pt x="270" y="82"/>
                  </a:lnTo>
                  <a:lnTo>
                    <a:pt x="272" y="86"/>
                  </a:lnTo>
                  <a:lnTo>
                    <a:pt x="273" y="91"/>
                  </a:lnTo>
                  <a:lnTo>
                    <a:pt x="272" y="95"/>
                  </a:lnTo>
                  <a:lnTo>
                    <a:pt x="272" y="99"/>
                  </a:lnTo>
                  <a:lnTo>
                    <a:pt x="274" y="96"/>
                  </a:lnTo>
                  <a:lnTo>
                    <a:pt x="277" y="96"/>
                  </a:lnTo>
                  <a:lnTo>
                    <a:pt x="278" y="99"/>
                  </a:lnTo>
                  <a:lnTo>
                    <a:pt x="275" y="103"/>
                  </a:lnTo>
                  <a:lnTo>
                    <a:pt x="273" y="102"/>
                  </a:lnTo>
                  <a:lnTo>
                    <a:pt x="273" y="105"/>
                  </a:lnTo>
                  <a:lnTo>
                    <a:pt x="275" y="107"/>
                  </a:lnTo>
                  <a:lnTo>
                    <a:pt x="274" y="110"/>
                  </a:lnTo>
                  <a:lnTo>
                    <a:pt x="277" y="113"/>
                  </a:lnTo>
                  <a:lnTo>
                    <a:pt x="275" y="115"/>
                  </a:lnTo>
                  <a:lnTo>
                    <a:pt x="277" y="118"/>
                  </a:lnTo>
                  <a:lnTo>
                    <a:pt x="275" y="121"/>
                  </a:lnTo>
                  <a:lnTo>
                    <a:pt x="279" y="119"/>
                  </a:lnTo>
                  <a:lnTo>
                    <a:pt x="278" y="122"/>
                  </a:lnTo>
                  <a:lnTo>
                    <a:pt x="284" y="121"/>
                  </a:lnTo>
                  <a:lnTo>
                    <a:pt x="282" y="125"/>
                  </a:lnTo>
                  <a:lnTo>
                    <a:pt x="278" y="122"/>
                  </a:lnTo>
                  <a:lnTo>
                    <a:pt x="277" y="126"/>
                  </a:lnTo>
                  <a:lnTo>
                    <a:pt x="283" y="126"/>
                  </a:lnTo>
                  <a:lnTo>
                    <a:pt x="281" y="130"/>
                  </a:lnTo>
                  <a:lnTo>
                    <a:pt x="277" y="126"/>
                  </a:lnTo>
                  <a:lnTo>
                    <a:pt x="279" y="132"/>
                  </a:lnTo>
                  <a:lnTo>
                    <a:pt x="284" y="136"/>
                  </a:lnTo>
                  <a:lnTo>
                    <a:pt x="279" y="136"/>
                  </a:lnTo>
                  <a:lnTo>
                    <a:pt x="277" y="126"/>
                  </a:lnTo>
                  <a:lnTo>
                    <a:pt x="278" y="120"/>
                  </a:lnTo>
                  <a:lnTo>
                    <a:pt x="275" y="120"/>
                  </a:lnTo>
                  <a:lnTo>
                    <a:pt x="272" y="117"/>
                  </a:lnTo>
                  <a:lnTo>
                    <a:pt x="275" y="115"/>
                  </a:lnTo>
                  <a:lnTo>
                    <a:pt x="275" y="111"/>
                  </a:lnTo>
                  <a:lnTo>
                    <a:pt x="273" y="103"/>
                  </a:lnTo>
                  <a:lnTo>
                    <a:pt x="273" y="98"/>
                  </a:lnTo>
                  <a:lnTo>
                    <a:pt x="272" y="94"/>
                  </a:lnTo>
                  <a:lnTo>
                    <a:pt x="269" y="99"/>
                  </a:lnTo>
                  <a:lnTo>
                    <a:pt x="264" y="101"/>
                  </a:lnTo>
                  <a:lnTo>
                    <a:pt x="261" y="104"/>
                  </a:lnTo>
                  <a:lnTo>
                    <a:pt x="262" y="108"/>
                  </a:lnTo>
                  <a:lnTo>
                    <a:pt x="260" y="110"/>
                  </a:lnTo>
                  <a:lnTo>
                    <a:pt x="257" y="110"/>
                  </a:lnTo>
                  <a:lnTo>
                    <a:pt x="260" y="106"/>
                  </a:lnTo>
                  <a:lnTo>
                    <a:pt x="258" y="104"/>
                  </a:lnTo>
                  <a:lnTo>
                    <a:pt x="255" y="106"/>
                  </a:lnTo>
                  <a:lnTo>
                    <a:pt x="255" y="110"/>
                  </a:lnTo>
                  <a:lnTo>
                    <a:pt x="260" y="115"/>
                  </a:lnTo>
                  <a:lnTo>
                    <a:pt x="261" y="119"/>
                  </a:lnTo>
                  <a:lnTo>
                    <a:pt x="257" y="124"/>
                  </a:lnTo>
                  <a:lnTo>
                    <a:pt x="257" y="135"/>
                  </a:lnTo>
                  <a:lnTo>
                    <a:pt x="257" y="140"/>
                  </a:lnTo>
                  <a:lnTo>
                    <a:pt x="258" y="143"/>
                  </a:lnTo>
                  <a:lnTo>
                    <a:pt x="264" y="142"/>
                  </a:lnTo>
                  <a:lnTo>
                    <a:pt x="267" y="143"/>
                  </a:lnTo>
                  <a:lnTo>
                    <a:pt x="270" y="139"/>
                  </a:lnTo>
                  <a:lnTo>
                    <a:pt x="273" y="139"/>
                  </a:lnTo>
                  <a:lnTo>
                    <a:pt x="271" y="141"/>
                  </a:lnTo>
                  <a:lnTo>
                    <a:pt x="275" y="144"/>
                  </a:lnTo>
                  <a:lnTo>
                    <a:pt x="279" y="145"/>
                  </a:lnTo>
                  <a:lnTo>
                    <a:pt x="278" y="142"/>
                  </a:lnTo>
                  <a:lnTo>
                    <a:pt x="288" y="142"/>
                  </a:lnTo>
                  <a:lnTo>
                    <a:pt x="284" y="144"/>
                  </a:lnTo>
                  <a:lnTo>
                    <a:pt x="284" y="146"/>
                  </a:lnTo>
                  <a:lnTo>
                    <a:pt x="288" y="147"/>
                  </a:lnTo>
                  <a:lnTo>
                    <a:pt x="293" y="149"/>
                  </a:lnTo>
                  <a:lnTo>
                    <a:pt x="295" y="144"/>
                  </a:lnTo>
                  <a:lnTo>
                    <a:pt x="295" y="141"/>
                  </a:lnTo>
                  <a:lnTo>
                    <a:pt x="292" y="142"/>
                  </a:lnTo>
                  <a:lnTo>
                    <a:pt x="289" y="140"/>
                  </a:lnTo>
                  <a:lnTo>
                    <a:pt x="288" y="140"/>
                  </a:lnTo>
                  <a:lnTo>
                    <a:pt x="286" y="143"/>
                  </a:lnTo>
                  <a:lnTo>
                    <a:pt x="286" y="143"/>
                  </a:lnTo>
                  <a:lnTo>
                    <a:pt x="277" y="143"/>
                  </a:lnTo>
                  <a:lnTo>
                    <a:pt x="275" y="138"/>
                  </a:lnTo>
                  <a:lnTo>
                    <a:pt x="273" y="139"/>
                  </a:lnTo>
                  <a:lnTo>
                    <a:pt x="270" y="139"/>
                  </a:lnTo>
                  <a:lnTo>
                    <a:pt x="269" y="134"/>
                  </a:lnTo>
                  <a:lnTo>
                    <a:pt x="268" y="131"/>
                  </a:lnTo>
                  <a:lnTo>
                    <a:pt x="271" y="129"/>
                  </a:lnTo>
                  <a:lnTo>
                    <a:pt x="271" y="126"/>
                  </a:lnTo>
                  <a:lnTo>
                    <a:pt x="266" y="128"/>
                  </a:lnTo>
                  <a:lnTo>
                    <a:pt x="263" y="130"/>
                  </a:lnTo>
                  <a:lnTo>
                    <a:pt x="261" y="134"/>
                  </a:lnTo>
                  <a:lnTo>
                    <a:pt x="257" y="134"/>
                  </a:lnTo>
                  <a:lnTo>
                    <a:pt x="257" y="125"/>
                  </a:lnTo>
                  <a:lnTo>
                    <a:pt x="255" y="127"/>
                  </a:lnTo>
                  <a:lnTo>
                    <a:pt x="253" y="123"/>
                  </a:lnTo>
                  <a:lnTo>
                    <a:pt x="250" y="119"/>
                  </a:lnTo>
                  <a:lnTo>
                    <a:pt x="246" y="120"/>
                  </a:lnTo>
                  <a:lnTo>
                    <a:pt x="245" y="124"/>
                  </a:lnTo>
                  <a:lnTo>
                    <a:pt x="247" y="129"/>
                  </a:lnTo>
                  <a:lnTo>
                    <a:pt x="247" y="133"/>
                  </a:lnTo>
                  <a:lnTo>
                    <a:pt x="250" y="137"/>
                  </a:lnTo>
                  <a:lnTo>
                    <a:pt x="252" y="139"/>
                  </a:lnTo>
                  <a:lnTo>
                    <a:pt x="248" y="139"/>
                  </a:lnTo>
                  <a:lnTo>
                    <a:pt x="246" y="137"/>
                  </a:lnTo>
                  <a:lnTo>
                    <a:pt x="245" y="140"/>
                  </a:lnTo>
                  <a:lnTo>
                    <a:pt x="249" y="145"/>
                  </a:lnTo>
                  <a:lnTo>
                    <a:pt x="253" y="148"/>
                  </a:lnTo>
                  <a:lnTo>
                    <a:pt x="256" y="148"/>
                  </a:lnTo>
                  <a:lnTo>
                    <a:pt x="260" y="149"/>
                  </a:lnTo>
                  <a:lnTo>
                    <a:pt x="265" y="149"/>
                  </a:lnTo>
                  <a:lnTo>
                    <a:pt x="269" y="148"/>
                  </a:lnTo>
                  <a:lnTo>
                    <a:pt x="273" y="150"/>
                  </a:lnTo>
                  <a:lnTo>
                    <a:pt x="272" y="151"/>
                  </a:lnTo>
                  <a:lnTo>
                    <a:pt x="268" y="150"/>
                  </a:lnTo>
                  <a:lnTo>
                    <a:pt x="268" y="157"/>
                  </a:lnTo>
                  <a:lnTo>
                    <a:pt x="271" y="157"/>
                  </a:lnTo>
                  <a:lnTo>
                    <a:pt x="273" y="157"/>
                  </a:lnTo>
                  <a:lnTo>
                    <a:pt x="273" y="154"/>
                  </a:lnTo>
                  <a:lnTo>
                    <a:pt x="277" y="155"/>
                  </a:lnTo>
                  <a:lnTo>
                    <a:pt x="282" y="153"/>
                  </a:lnTo>
                  <a:lnTo>
                    <a:pt x="281" y="156"/>
                  </a:lnTo>
                  <a:lnTo>
                    <a:pt x="283" y="159"/>
                  </a:lnTo>
                  <a:lnTo>
                    <a:pt x="285" y="160"/>
                  </a:lnTo>
                  <a:lnTo>
                    <a:pt x="288" y="159"/>
                  </a:lnTo>
                  <a:lnTo>
                    <a:pt x="287" y="155"/>
                  </a:lnTo>
                  <a:lnTo>
                    <a:pt x="288" y="152"/>
                  </a:lnTo>
                  <a:lnTo>
                    <a:pt x="289" y="155"/>
                  </a:lnTo>
                  <a:lnTo>
                    <a:pt x="290" y="159"/>
                  </a:lnTo>
                  <a:lnTo>
                    <a:pt x="286" y="167"/>
                  </a:lnTo>
                  <a:lnTo>
                    <a:pt x="283" y="175"/>
                  </a:lnTo>
                  <a:lnTo>
                    <a:pt x="279" y="183"/>
                  </a:lnTo>
                  <a:lnTo>
                    <a:pt x="275" y="191"/>
                  </a:lnTo>
                  <a:lnTo>
                    <a:pt x="271" y="189"/>
                  </a:lnTo>
                  <a:lnTo>
                    <a:pt x="268" y="190"/>
                  </a:lnTo>
                  <a:lnTo>
                    <a:pt x="266" y="193"/>
                  </a:lnTo>
                  <a:lnTo>
                    <a:pt x="263" y="195"/>
                  </a:lnTo>
                  <a:lnTo>
                    <a:pt x="258" y="196"/>
                  </a:lnTo>
                  <a:lnTo>
                    <a:pt x="255" y="196"/>
                  </a:lnTo>
                  <a:lnTo>
                    <a:pt x="256" y="191"/>
                  </a:lnTo>
                  <a:lnTo>
                    <a:pt x="255" y="187"/>
                  </a:lnTo>
                  <a:lnTo>
                    <a:pt x="257" y="184"/>
                  </a:lnTo>
                  <a:lnTo>
                    <a:pt x="257" y="182"/>
                  </a:lnTo>
                  <a:lnTo>
                    <a:pt x="253" y="180"/>
                  </a:lnTo>
                  <a:lnTo>
                    <a:pt x="254" y="175"/>
                  </a:lnTo>
                  <a:lnTo>
                    <a:pt x="255" y="171"/>
                  </a:lnTo>
                  <a:lnTo>
                    <a:pt x="259" y="167"/>
                  </a:lnTo>
                  <a:lnTo>
                    <a:pt x="264" y="167"/>
                  </a:lnTo>
                  <a:lnTo>
                    <a:pt x="264" y="164"/>
                  </a:lnTo>
                  <a:lnTo>
                    <a:pt x="263" y="159"/>
                  </a:lnTo>
                  <a:lnTo>
                    <a:pt x="266" y="158"/>
                  </a:lnTo>
                  <a:lnTo>
                    <a:pt x="268" y="157"/>
                  </a:lnTo>
                  <a:lnTo>
                    <a:pt x="268" y="150"/>
                  </a:lnTo>
                  <a:lnTo>
                    <a:pt x="264" y="151"/>
                  </a:lnTo>
                  <a:lnTo>
                    <a:pt x="260" y="152"/>
                  </a:lnTo>
                  <a:lnTo>
                    <a:pt x="257" y="150"/>
                  </a:lnTo>
                  <a:lnTo>
                    <a:pt x="253" y="150"/>
                  </a:lnTo>
                  <a:lnTo>
                    <a:pt x="248" y="148"/>
                  </a:lnTo>
                  <a:lnTo>
                    <a:pt x="245" y="145"/>
                  </a:lnTo>
                  <a:lnTo>
                    <a:pt x="243" y="142"/>
                  </a:lnTo>
                  <a:lnTo>
                    <a:pt x="240" y="139"/>
                  </a:lnTo>
                  <a:lnTo>
                    <a:pt x="243" y="138"/>
                  </a:lnTo>
                  <a:lnTo>
                    <a:pt x="245" y="139"/>
                  </a:lnTo>
                  <a:lnTo>
                    <a:pt x="246" y="137"/>
                  </a:lnTo>
                  <a:lnTo>
                    <a:pt x="246" y="133"/>
                  </a:lnTo>
                  <a:lnTo>
                    <a:pt x="243" y="132"/>
                  </a:lnTo>
                  <a:lnTo>
                    <a:pt x="242" y="128"/>
                  </a:lnTo>
                  <a:lnTo>
                    <a:pt x="242" y="123"/>
                  </a:lnTo>
                  <a:lnTo>
                    <a:pt x="245" y="119"/>
                  </a:lnTo>
                  <a:lnTo>
                    <a:pt x="244" y="115"/>
                  </a:lnTo>
                  <a:lnTo>
                    <a:pt x="242" y="114"/>
                  </a:lnTo>
                  <a:lnTo>
                    <a:pt x="240" y="117"/>
                  </a:lnTo>
                  <a:lnTo>
                    <a:pt x="240" y="119"/>
                  </a:lnTo>
                  <a:lnTo>
                    <a:pt x="237" y="115"/>
                  </a:lnTo>
                  <a:lnTo>
                    <a:pt x="233" y="112"/>
                  </a:lnTo>
                  <a:lnTo>
                    <a:pt x="231" y="112"/>
                  </a:lnTo>
                  <a:lnTo>
                    <a:pt x="228" y="117"/>
                  </a:lnTo>
                  <a:lnTo>
                    <a:pt x="224" y="119"/>
                  </a:lnTo>
                  <a:lnTo>
                    <a:pt x="224" y="122"/>
                  </a:lnTo>
                  <a:lnTo>
                    <a:pt x="225" y="125"/>
                  </a:lnTo>
                  <a:lnTo>
                    <a:pt x="225" y="128"/>
                  </a:lnTo>
                  <a:lnTo>
                    <a:pt x="222" y="128"/>
                  </a:lnTo>
                  <a:lnTo>
                    <a:pt x="220" y="124"/>
                  </a:lnTo>
                  <a:lnTo>
                    <a:pt x="217" y="119"/>
                  </a:lnTo>
                  <a:lnTo>
                    <a:pt x="213" y="117"/>
                  </a:lnTo>
                  <a:lnTo>
                    <a:pt x="210" y="112"/>
                  </a:lnTo>
                  <a:lnTo>
                    <a:pt x="208" y="110"/>
                  </a:lnTo>
                  <a:lnTo>
                    <a:pt x="203" y="110"/>
                  </a:lnTo>
                  <a:lnTo>
                    <a:pt x="199" y="110"/>
                  </a:lnTo>
                  <a:lnTo>
                    <a:pt x="196" y="112"/>
                  </a:lnTo>
                  <a:lnTo>
                    <a:pt x="194" y="109"/>
                  </a:lnTo>
                  <a:lnTo>
                    <a:pt x="191" y="107"/>
                  </a:lnTo>
                  <a:lnTo>
                    <a:pt x="187" y="103"/>
                  </a:lnTo>
                  <a:lnTo>
                    <a:pt x="190" y="109"/>
                  </a:lnTo>
                  <a:lnTo>
                    <a:pt x="194" y="110"/>
                  </a:lnTo>
                  <a:lnTo>
                    <a:pt x="197" y="115"/>
                  </a:lnTo>
                  <a:lnTo>
                    <a:pt x="196" y="119"/>
                  </a:lnTo>
                  <a:lnTo>
                    <a:pt x="193" y="121"/>
                  </a:lnTo>
                  <a:lnTo>
                    <a:pt x="189" y="122"/>
                  </a:lnTo>
                  <a:lnTo>
                    <a:pt x="185" y="124"/>
                  </a:lnTo>
                  <a:lnTo>
                    <a:pt x="182" y="127"/>
                  </a:lnTo>
                  <a:lnTo>
                    <a:pt x="180" y="129"/>
                  </a:lnTo>
                  <a:lnTo>
                    <a:pt x="180" y="125"/>
                  </a:lnTo>
                  <a:lnTo>
                    <a:pt x="177" y="119"/>
                  </a:lnTo>
                  <a:lnTo>
                    <a:pt x="174" y="116"/>
                  </a:lnTo>
                  <a:lnTo>
                    <a:pt x="174" y="112"/>
                  </a:lnTo>
                  <a:lnTo>
                    <a:pt x="172" y="112"/>
                  </a:lnTo>
                  <a:lnTo>
                    <a:pt x="173" y="118"/>
                  </a:lnTo>
                  <a:lnTo>
                    <a:pt x="175" y="123"/>
                  </a:lnTo>
                  <a:lnTo>
                    <a:pt x="175" y="127"/>
                  </a:lnTo>
                  <a:lnTo>
                    <a:pt x="179" y="129"/>
                  </a:lnTo>
                  <a:lnTo>
                    <a:pt x="180" y="132"/>
                  </a:lnTo>
                  <a:lnTo>
                    <a:pt x="184" y="130"/>
                  </a:lnTo>
                  <a:lnTo>
                    <a:pt x="188" y="130"/>
                  </a:lnTo>
                  <a:lnTo>
                    <a:pt x="192" y="128"/>
                  </a:lnTo>
                  <a:lnTo>
                    <a:pt x="190" y="133"/>
                  </a:lnTo>
                  <a:lnTo>
                    <a:pt x="187" y="140"/>
                  </a:lnTo>
                  <a:lnTo>
                    <a:pt x="184" y="144"/>
                  </a:lnTo>
                  <a:lnTo>
                    <a:pt x="181" y="148"/>
                  </a:lnTo>
                  <a:lnTo>
                    <a:pt x="180" y="151"/>
                  </a:lnTo>
                  <a:lnTo>
                    <a:pt x="179" y="159"/>
                  </a:lnTo>
                  <a:lnTo>
                    <a:pt x="178" y="164"/>
                  </a:lnTo>
                  <a:lnTo>
                    <a:pt x="178" y="169"/>
                  </a:lnTo>
                  <a:lnTo>
                    <a:pt x="179" y="174"/>
                  </a:lnTo>
                  <a:lnTo>
                    <a:pt x="179" y="175"/>
                  </a:lnTo>
                  <a:lnTo>
                    <a:pt x="182" y="175"/>
                  </a:lnTo>
                  <a:lnTo>
                    <a:pt x="183" y="171"/>
                  </a:lnTo>
                  <a:lnTo>
                    <a:pt x="186" y="167"/>
                  </a:lnTo>
                  <a:lnTo>
                    <a:pt x="190" y="164"/>
                  </a:lnTo>
                  <a:lnTo>
                    <a:pt x="191" y="169"/>
                  </a:lnTo>
                  <a:lnTo>
                    <a:pt x="190" y="173"/>
                  </a:lnTo>
                  <a:lnTo>
                    <a:pt x="188" y="175"/>
                  </a:lnTo>
                  <a:lnTo>
                    <a:pt x="189" y="178"/>
                  </a:lnTo>
                  <a:lnTo>
                    <a:pt x="187" y="183"/>
                  </a:lnTo>
                  <a:lnTo>
                    <a:pt x="186" y="186"/>
                  </a:lnTo>
                  <a:lnTo>
                    <a:pt x="184" y="187"/>
                  </a:lnTo>
                  <a:lnTo>
                    <a:pt x="182" y="184"/>
                  </a:lnTo>
                  <a:lnTo>
                    <a:pt x="183" y="180"/>
                  </a:lnTo>
                  <a:lnTo>
                    <a:pt x="184" y="178"/>
                  </a:lnTo>
                  <a:lnTo>
                    <a:pt x="182" y="175"/>
                  </a:lnTo>
                  <a:lnTo>
                    <a:pt x="179" y="176"/>
                  </a:lnTo>
                  <a:lnTo>
                    <a:pt x="177" y="180"/>
                  </a:lnTo>
                  <a:lnTo>
                    <a:pt x="173" y="182"/>
                  </a:lnTo>
                  <a:lnTo>
                    <a:pt x="170" y="184"/>
                  </a:lnTo>
                  <a:lnTo>
                    <a:pt x="171" y="189"/>
                  </a:lnTo>
                  <a:lnTo>
                    <a:pt x="170" y="194"/>
                  </a:lnTo>
                  <a:lnTo>
                    <a:pt x="169" y="199"/>
                  </a:lnTo>
                  <a:lnTo>
                    <a:pt x="162" y="206"/>
                  </a:lnTo>
                  <a:lnTo>
                    <a:pt x="160" y="206"/>
                  </a:lnTo>
                  <a:lnTo>
                    <a:pt x="157" y="202"/>
                  </a:lnTo>
                  <a:lnTo>
                    <a:pt x="154" y="199"/>
                  </a:lnTo>
                  <a:lnTo>
                    <a:pt x="152" y="198"/>
                  </a:lnTo>
                  <a:lnTo>
                    <a:pt x="148" y="190"/>
                  </a:lnTo>
                  <a:lnTo>
                    <a:pt x="145" y="187"/>
                  </a:lnTo>
                  <a:lnTo>
                    <a:pt x="142" y="183"/>
                  </a:lnTo>
                  <a:lnTo>
                    <a:pt x="141" y="179"/>
                  </a:lnTo>
                  <a:lnTo>
                    <a:pt x="141" y="174"/>
                  </a:lnTo>
                  <a:lnTo>
                    <a:pt x="138" y="171"/>
                  </a:lnTo>
                  <a:lnTo>
                    <a:pt x="137" y="167"/>
                  </a:lnTo>
                  <a:lnTo>
                    <a:pt x="139" y="163"/>
                  </a:lnTo>
                  <a:lnTo>
                    <a:pt x="139" y="160"/>
                  </a:lnTo>
                  <a:lnTo>
                    <a:pt x="136" y="157"/>
                  </a:lnTo>
                  <a:lnTo>
                    <a:pt x="131" y="157"/>
                  </a:lnTo>
                  <a:lnTo>
                    <a:pt x="128" y="155"/>
                  </a:lnTo>
                  <a:lnTo>
                    <a:pt x="126" y="157"/>
                  </a:lnTo>
                  <a:lnTo>
                    <a:pt x="122" y="157"/>
                  </a:lnTo>
                  <a:lnTo>
                    <a:pt x="120" y="155"/>
                  </a:lnTo>
                  <a:lnTo>
                    <a:pt x="117" y="153"/>
                  </a:lnTo>
                  <a:lnTo>
                    <a:pt x="113" y="152"/>
                  </a:lnTo>
                  <a:lnTo>
                    <a:pt x="110" y="150"/>
                  </a:lnTo>
                  <a:lnTo>
                    <a:pt x="106" y="147"/>
                  </a:lnTo>
                  <a:lnTo>
                    <a:pt x="106" y="141"/>
                  </a:lnTo>
                  <a:lnTo>
                    <a:pt x="105" y="137"/>
                  </a:lnTo>
                  <a:lnTo>
                    <a:pt x="108" y="134"/>
                  </a:lnTo>
                  <a:lnTo>
                    <a:pt x="108" y="131"/>
                  </a:lnTo>
                  <a:lnTo>
                    <a:pt x="107" y="126"/>
                  </a:lnTo>
                  <a:lnTo>
                    <a:pt x="107" y="121"/>
                  </a:lnTo>
                  <a:lnTo>
                    <a:pt x="106" y="117"/>
                  </a:lnTo>
                  <a:lnTo>
                    <a:pt x="110" y="113"/>
                  </a:lnTo>
                  <a:lnTo>
                    <a:pt x="112" y="111"/>
                  </a:lnTo>
                  <a:lnTo>
                    <a:pt x="115" y="110"/>
                  </a:lnTo>
                  <a:lnTo>
                    <a:pt x="115" y="107"/>
                  </a:lnTo>
                  <a:lnTo>
                    <a:pt x="116" y="103"/>
                  </a:lnTo>
                  <a:lnTo>
                    <a:pt x="119" y="101"/>
                  </a:lnTo>
                  <a:lnTo>
                    <a:pt x="123" y="103"/>
                  </a:lnTo>
                  <a:lnTo>
                    <a:pt x="127" y="104"/>
                  </a:lnTo>
                  <a:lnTo>
                    <a:pt x="132" y="103"/>
                  </a:lnTo>
                  <a:lnTo>
                    <a:pt x="136" y="103"/>
                  </a:lnTo>
                  <a:lnTo>
                    <a:pt x="138" y="104"/>
                  </a:lnTo>
                  <a:lnTo>
                    <a:pt x="139" y="108"/>
                  </a:lnTo>
                  <a:lnTo>
                    <a:pt x="143" y="108"/>
                  </a:lnTo>
                  <a:lnTo>
                    <a:pt x="147" y="110"/>
                  </a:lnTo>
                  <a:lnTo>
                    <a:pt x="149" y="110"/>
                  </a:lnTo>
                  <a:lnTo>
                    <a:pt x="151" y="107"/>
                  </a:lnTo>
                  <a:lnTo>
                    <a:pt x="152" y="105"/>
                  </a:lnTo>
                  <a:lnTo>
                    <a:pt x="156" y="106"/>
                  </a:lnTo>
                  <a:lnTo>
                    <a:pt x="160" y="108"/>
                  </a:lnTo>
                  <a:lnTo>
                    <a:pt x="165" y="108"/>
                  </a:lnTo>
                  <a:lnTo>
                    <a:pt x="168" y="109"/>
                  </a:lnTo>
                  <a:lnTo>
                    <a:pt x="172" y="108"/>
                  </a:lnTo>
                  <a:lnTo>
                    <a:pt x="174" y="106"/>
                  </a:lnTo>
                  <a:lnTo>
                    <a:pt x="176" y="102"/>
                  </a:lnTo>
                  <a:lnTo>
                    <a:pt x="177" y="99"/>
                  </a:lnTo>
                  <a:lnTo>
                    <a:pt x="176" y="98"/>
                  </a:lnTo>
                  <a:lnTo>
                    <a:pt x="174" y="96"/>
                  </a:lnTo>
                  <a:lnTo>
                    <a:pt x="171" y="97"/>
                  </a:lnTo>
                  <a:lnTo>
                    <a:pt x="167" y="97"/>
                  </a:lnTo>
                  <a:lnTo>
                    <a:pt x="164" y="96"/>
                  </a:lnTo>
                  <a:lnTo>
                    <a:pt x="164" y="92"/>
                  </a:lnTo>
                  <a:lnTo>
                    <a:pt x="162" y="91"/>
                  </a:lnTo>
                  <a:lnTo>
                    <a:pt x="161" y="92"/>
                  </a:lnTo>
                  <a:lnTo>
                    <a:pt x="162" y="96"/>
                  </a:lnTo>
                  <a:lnTo>
                    <a:pt x="160" y="98"/>
                  </a:lnTo>
                  <a:lnTo>
                    <a:pt x="157" y="98"/>
                  </a:lnTo>
                  <a:lnTo>
                    <a:pt x="155" y="95"/>
                  </a:lnTo>
                  <a:lnTo>
                    <a:pt x="155" y="92"/>
                  </a:lnTo>
                  <a:lnTo>
                    <a:pt x="155" y="88"/>
                  </a:lnTo>
                  <a:lnTo>
                    <a:pt x="153" y="87"/>
                  </a:lnTo>
                  <a:lnTo>
                    <a:pt x="151" y="89"/>
                  </a:lnTo>
                  <a:lnTo>
                    <a:pt x="152" y="92"/>
                  </a:lnTo>
                  <a:lnTo>
                    <a:pt x="153" y="95"/>
                  </a:lnTo>
                  <a:lnTo>
                    <a:pt x="155" y="97"/>
                  </a:lnTo>
                  <a:lnTo>
                    <a:pt x="153" y="100"/>
                  </a:lnTo>
                  <a:lnTo>
                    <a:pt x="151" y="102"/>
                  </a:lnTo>
                  <a:lnTo>
                    <a:pt x="148" y="101"/>
                  </a:lnTo>
                  <a:lnTo>
                    <a:pt x="148" y="104"/>
                  </a:lnTo>
                  <a:lnTo>
                    <a:pt x="146" y="105"/>
                  </a:lnTo>
                  <a:lnTo>
                    <a:pt x="143" y="102"/>
                  </a:lnTo>
                  <a:lnTo>
                    <a:pt x="143" y="100"/>
                  </a:lnTo>
                  <a:lnTo>
                    <a:pt x="147" y="101"/>
                  </a:lnTo>
                  <a:lnTo>
                    <a:pt x="149" y="101"/>
                  </a:lnTo>
                  <a:lnTo>
                    <a:pt x="152" y="99"/>
                  </a:lnTo>
                  <a:lnTo>
                    <a:pt x="151" y="96"/>
                  </a:lnTo>
                  <a:lnTo>
                    <a:pt x="148" y="93"/>
                  </a:lnTo>
                  <a:lnTo>
                    <a:pt x="146" y="91"/>
                  </a:lnTo>
                  <a:lnTo>
                    <a:pt x="143" y="88"/>
                  </a:lnTo>
                  <a:lnTo>
                    <a:pt x="140" y="85"/>
                  </a:lnTo>
                  <a:lnTo>
                    <a:pt x="140" y="89"/>
                  </a:lnTo>
                  <a:lnTo>
                    <a:pt x="142" y="91"/>
                  </a:lnTo>
                  <a:lnTo>
                    <a:pt x="141" y="96"/>
                  </a:lnTo>
                  <a:lnTo>
                    <a:pt x="141" y="99"/>
                  </a:lnTo>
                  <a:lnTo>
                    <a:pt x="138" y="96"/>
                  </a:lnTo>
                  <a:lnTo>
                    <a:pt x="137" y="94"/>
                  </a:lnTo>
                  <a:lnTo>
                    <a:pt x="139" y="92"/>
                  </a:lnTo>
                  <a:lnTo>
                    <a:pt x="138" y="90"/>
                  </a:lnTo>
                  <a:lnTo>
                    <a:pt x="140" y="89"/>
                  </a:lnTo>
                  <a:lnTo>
                    <a:pt x="140" y="85"/>
                  </a:lnTo>
                  <a:lnTo>
                    <a:pt x="137" y="86"/>
                  </a:lnTo>
                  <a:lnTo>
                    <a:pt x="135" y="89"/>
                  </a:lnTo>
                  <a:lnTo>
                    <a:pt x="132" y="88"/>
                  </a:lnTo>
                  <a:lnTo>
                    <a:pt x="128" y="90"/>
                  </a:lnTo>
                  <a:lnTo>
                    <a:pt x="127" y="94"/>
                  </a:lnTo>
                  <a:lnTo>
                    <a:pt x="124" y="97"/>
                  </a:lnTo>
                  <a:lnTo>
                    <a:pt x="120" y="99"/>
                  </a:lnTo>
                  <a:lnTo>
                    <a:pt x="116" y="100"/>
                  </a:lnTo>
                  <a:lnTo>
                    <a:pt x="112" y="98"/>
                  </a:lnTo>
                  <a:lnTo>
                    <a:pt x="110" y="96"/>
                  </a:lnTo>
                  <a:lnTo>
                    <a:pt x="112" y="94"/>
                  </a:lnTo>
                  <a:lnTo>
                    <a:pt x="110" y="91"/>
                  </a:lnTo>
                  <a:lnTo>
                    <a:pt x="113" y="89"/>
                  </a:lnTo>
                  <a:lnTo>
                    <a:pt x="113" y="87"/>
                  </a:lnTo>
                  <a:lnTo>
                    <a:pt x="113" y="83"/>
                  </a:lnTo>
                  <a:lnTo>
                    <a:pt x="116" y="80"/>
                  </a:lnTo>
                  <a:lnTo>
                    <a:pt x="121" y="81"/>
                  </a:lnTo>
                  <a:lnTo>
                    <a:pt x="126" y="82"/>
                  </a:lnTo>
                  <a:lnTo>
                    <a:pt x="129" y="80"/>
                  </a:lnTo>
                  <a:lnTo>
                    <a:pt x="129" y="77"/>
                  </a:lnTo>
                  <a:lnTo>
                    <a:pt x="126" y="74"/>
                  </a:lnTo>
                  <a:lnTo>
                    <a:pt x="122" y="72"/>
                  </a:lnTo>
                  <a:lnTo>
                    <a:pt x="124" y="71"/>
                  </a:lnTo>
                  <a:lnTo>
                    <a:pt x="128" y="69"/>
                  </a:lnTo>
                  <a:lnTo>
                    <a:pt x="129" y="68"/>
                  </a:lnTo>
                  <a:lnTo>
                    <a:pt x="128" y="68"/>
                  </a:lnTo>
                  <a:lnTo>
                    <a:pt x="124" y="68"/>
                  </a:lnTo>
                  <a:lnTo>
                    <a:pt x="121" y="69"/>
                  </a:lnTo>
                  <a:lnTo>
                    <a:pt x="119" y="70"/>
                  </a:lnTo>
                  <a:lnTo>
                    <a:pt x="121" y="67"/>
                  </a:lnTo>
                  <a:lnTo>
                    <a:pt x="121" y="64"/>
                  </a:lnTo>
                  <a:lnTo>
                    <a:pt x="122" y="62"/>
                  </a:lnTo>
                  <a:lnTo>
                    <a:pt x="123" y="60"/>
                  </a:lnTo>
                  <a:lnTo>
                    <a:pt x="122" y="57"/>
                  </a:lnTo>
                  <a:lnTo>
                    <a:pt x="119" y="59"/>
                  </a:lnTo>
                  <a:lnTo>
                    <a:pt x="120" y="62"/>
                  </a:lnTo>
                  <a:lnTo>
                    <a:pt x="119" y="64"/>
                  </a:lnTo>
                  <a:lnTo>
                    <a:pt x="118" y="68"/>
                  </a:lnTo>
                  <a:lnTo>
                    <a:pt x="115" y="68"/>
                  </a:lnTo>
                  <a:lnTo>
                    <a:pt x="113" y="64"/>
                  </a:lnTo>
                  <a:lnTo>
                    <a:pt x="111" y="61"/>
                  </a:lnTo>
                  <a:lnTo>
                    <a:pt x="115" y="60"/>
                  </a:lnTo>
                  <a:lnTo>
                    <a:pt x="117" y="58"/>
                  </a:lnTo>
                  <a:lnTo>
                    <a:pt x="118" y="58"/>
                  </a:lnTo>
                  <a:lnTo>
                    <a:pt x="118" y="56"/>
                  </a:lnTo>
                  <a:lnTo>
                    <a:pt x="118" y="53"/>
                  </a:lnTo>
                  <a:lnTo>
                    <a:pt x="120" y="52"/>
                  </a:lnTo>
                  <a:lnTo>
                    <a:pt x="123" y="50"/>
                  </a:lnTo>
                  <a:lnTo>
                    <a:pt x="125" y="51"/>
                  </a:lnTo>
                  <a:lnTo>
                    <a:pt x="126" y="55"/>
                  </a:lnTo>
                  <a:lnTo>
                    <a:pt x="127" y="59"/>
                  </a:lnTo>
                  <a:lnTo>
                    <a:pt x="129" y="61"/>
                  </a:lnTo>
                  <a:lnTo>
                    <a:pt x="130" y="64"/>
                  </a:lnTo>
                  <a:lnTo>
                    <a:pt x="129" y="67"/>
                  </a:lnTo>
                  <a:lnTo>
                    <a:pt x="129" y="69"/>
                  </a:lnTo>
                  <a:lnTo>
                    <a:pt x="131" y="68"/>
                  </a:lnTo>
                  <a:lnTo>
                    <a:pt x="135" y="66"/>
                  </a:lnTo>
                  <a:lnTo>
                    <a:pt x="136" y="62"/>
                  </a:lnTo>
                  <a:lnTo>
                    <a:pt x="139" y="62"/>
                  </a:lnTo>
                  <a:lnTo>
                    <a:pt x="141" y="61"/>
                  </a:lnTo>
                  <a:lnTo>
                    <a:pt x="140" y="57"/>
                  </a:lnTo>
                  <a:lnTo>
                    <a:pt x="139" y="54"/>
                  </a:lnTo>
                  <a:lnTo>
                    <a:pt x="142" y="54"/>
                  </a:lnTo>
                  <a:lnTo>
                    <a:pt x="145" y="57"/>
                  </a:lnTo>
                  <a:lnTo>
                    <a:pt x="148" y="60"/>
                  </a:lnTo>
                  <a:lnTo>
                    <a:pt x="151" y="60"/>
                  </a:lnTo>
                  <a:lnTo>
                    <a:pt x="154" y="58"/>
                  </a:lnTo>
                  <a:lnTo>
                    <a:pt x="157" y="55"/>
                  </a:lnTo>
                  <a:lnTo>
                    <a:pt x="158" y="51"/>
                  </a:lnTo>
                  <a:lnTo>
                    <a:pt x="164" y="53"/>
                  </a:lnTo>
                  <a:lnTo>
                    <a:pt x="159" y="50"/>
                  </a:lnTo>
                  <a:lnTo>
                    <a:pt x="155" y="50"/>
                  </a:lnTo>
                  <a:lnTo>
                    <a:pt x="155" y="46"/>
                  </a:lnTo>
                  <a:lnTo>
                    <a:pt x="155" y="43"/>
                  </a:lnTo>
                  <a:lnTo>
                    <a:pt x="159" y="41"/>
                  </a:lnTo>
                  <a:lnTo>
                    <a:pt x="160" y="39"/>
                  </a:lnTo>
                  <a:lnTo>
                    <a:pt x="157" y="41"/>
                  </a:lnTo>
                  <a:lnTo>
                    <a:pt x="153" y="43"/>
                  </a:lnTo>
                  <a:lnTo>
                    <a:pt x="150" y="43"/>
                  </a:lnTo>
                  <a:lnTo>
                    <a:pt x="151" y="47"/>
                  </a:lnTo>
                  <a:lnTo>
                    <a:pt x="151" y="51"/>
                  </a:lnTo>
                  <a:lnTo>
                    <a:pt x="151" y="54"/>
                  </a:lnTo>
                  <a:lnTo>
                    <a:pt x="148" y="56"/>
                  </a:lnTo>
                  <a:lnTo>
                    <a:pt x="145" y="57"/>
                  </a:lnTo>
                  <a:lnTo>
                    <a:pt x="143" y="54"/>
                  </a:lnTo>
                  <a:lnTo>
                    <a:pt x="144" y="51"/>
                  </a:lnTo>
                  <a:lnTo>
                    <a:pt x="144" y="50"/>
                  </a:lnTo>
                  <a:lnTo>
                    <a:pt x="141" y="51"/>
                  </a:lnTo>
                  <a:lnTo>
                    <a:pt x="138" y="49"/>
                  </a:lnTo>
                  <a:lnTo>
                    <a:pt x="136" y="47"/>
                  </a:lnTo>
                  <a:lnTo>
                    <a:pt x="137" y="43"/>
                  </a:lnTo>
                  <a:lnTo>
                    <a:pt x="136" y="43"/>
                  </a:lnTo>
                  <a:lnTo>
                    <a:pt x="137" y="42"/>
                  </a:lnTo>
                  <a:lnTo>
                    <a:pt x="137" y="42"/>
                  </a:lnTo>
                  <a:lnTo>
                    <a:pt x="99" y="42"/>
                  </a:lnTo>
                  <a:lnTo>
                    <a:pt x="97" y="44"/>
                  </a:lnTo>
                  <a:lnTo>
                    <a:pt x="94" y="46"/>
                  </a:lnTo>
                  <a:lnTo>
                    <a:pt x="91" y="45"/>
                  </a:lnTo>
                  <a:lnTo>
                    <a:pt x="89" y="43"/>
                  </a:lnTo>
                  <a:lnTo>
                    <a:pt x="89" y="40"/>
                  </a:lnTo>
                  <a:lnTo>
                    <a:pt x="90" y="40"/>
                  </a:lnTo>
                  <a:lnTo>
                    <a:pt x="82" y="40"/>
                  </a:lnTo>
                  <a:lnTo>
                    <a:pt x="80" y="40"/>
                  </a:lnTo>
                  <a:lnTo>
                    <a:pt x="77" y="45"/>
                  </a:lnTo>
                  <a:lnTo>
                    <a:pt x="76" y="48"/>
                  </a:lnTo>
                  <a:lnTo>
                    <a:pt x="75" y="52"/>
                  </a:lnTo>
                  <a:lnTo>
                    <a:pt x="71" y="51"/>
                  </a:lnTo>
                  <a:lnTo>
                    <a:pt x="68" y="48"/>
                  </a:lnTo>
                  <a:lnTo>
                    <a:pt x="68" y="43"/>
                  </a:lnTo>
                  <a:lnTo>
                    <a:pt x="67" y="38"/>
                  </a:lnTo>
                  <a:lnTo>
                    <a:pt x="64" y="34"/>
                  </a:lnTo>
                  <a:lnTo>
                    <a:pt x="65" y="32"/>
                  </a:lnTo>
                  <a:lnTo>
                    <a:pt x="63" y="27"/>
                  </a:lnTo>
                  <a:lnTo>
                    <a:pt x="61" y="26"/>
                  </a:lnTo>
                  <a:lnTo>
                    <a:pt x="58" y="28"/>
                  </a:lnTo>
                  <a:lnTo>
                    <a:pt x="55" y="25"/>
                  </a:lnTo>
                  <a:lnTo>
                    <a:pt x="53" y="27"/>
                  </a:lnTo>
                  <a:lnTo>
                    <a:pt x="51" y="29"/>
                  </a:lnTo>
                  <a:lnTo>
                    <a:pt x="46" y="30"/>
                  </a:lnTo>
                  <a:lnTo>
                    <a:pt x="44" y="33"/>
                  </a:lnTo>
                  <a:lnTo>
                    <a:pt x="49" y="34"/>
                  </a:lnTo>
                  <a:lnTo>
                    <a:pt x="53" y="36"/>
                  </a:lnTo>
                  <a:lnTo>
                    <a:pt x="55" y="39"/>
                  </a:lnTo>
                  <a:lnTo>
                    <a:pt x="58" y="42"/>
                  </a:lnTo>
                  <a:lnTo>
                    <a:pt x="59" y="48"/>
                  </a:lnTo>
                  <a:lnTo>
                    <a:pt x="58" y="53"/>
                  </a:lnTo>
                  <a:lnTo>
                    <a:pt x="55" y="54"/>
                  </a:lnTo>
                  <a:lnTo>
                    <a:pt x="51" y="51"/>
                  </a:lnTo>
                  <a:lnTo>
                    <a:pt x="45" y="50"/>
                  </a:lnTo>
                  <a:lnTo>
                    <a:pt x="45" y="48"/>
                  </a:lnTo>
                  <a:lnTo>
                    <a:pt x="51" y="47"/>
                  </a:lnTo>
                  <a:lnTo>
                    <a:pt x="51" y="44"/>
                  </a:lnTo>
                  <a:lnTo>
                    <a:pt x="50" y="43"/>
                  </a:lnTo>
                  <a:lnTo>
                    <a:pt x="49" y="46"/>
                  </a:lnTo>
                  <a:lnTo>
                    <a:pt x="46" y="43"/>
                  </a:lnTo>
                  <a:lnTo>
                    <a:pt x="49" y="41"/>
                  </a:lnTo>
                  <a:lnTo>
                    <a:pt x="51" y="43"/>
                  </a:lnTo>
                  <a:lnTo>
                    <a:pt x="49" y="40"/>
                  </a:lnTo>
                  <a:lnTo>
                    <a:pt x="45" y="40"/>
                  </a:lnTo>
                  <a:lnTo>
                    <a:pt x="43" y="42"/>
                  </a:lnTo>
                  <a:lnTo>
                    <a:pt x="43" y="46"/>
                  </a:lnTo>
                  <a:lnTo>
                    <a:pt x="43" y="50"/>
                  </a:lnTo>
                  <a:lnTo>
                    <a:pt x="42" y="53"/>
                  </a:lnTo>
                  <a:lnTo>
                    <a:pt x="43" y="56"/>
                  </a:lnTo>
                  <a:lnTo>
                    <a:pt x="40" y="54"/>
                  </a:lnTo>
                  <a:lnTo>
                    <a:pt x="38" y="55"/>
                  </a:lnTo>
                  <a:lnTo>
                    <a:pt x="38" y="53"/>
                  </a:lnTo>
                  <a:lnTo>
                    <a:pt x="38" y="50"/>
                  </a:lnTo>
                  <a:lnTo>
                    <a:pt x="35" y="51"/>
                  </a:lnTo>
                  <a:lnTo>
                    <a:pt x="34" y="54"/>
                  </a:lnTo>
                  <a:lnTo>
                    <a:pt x="32" y="57"/>
                  </a:lnTo>
                  <a:lnTo>
                    <a:pt x="32" y="59"/>
                  </a:lnTo>
                  <a:lnTo>
                    <a:pt x="28" y="59"/>
                  </a:lnTo>
                  <a:lnTo>
                    <a:pt x="27" y="61"/>
                  </a:lnTo>
                  <a:lnTo>
                    <a:pt x="28" y="65"/>
                  </a:lnTo>
                  <a:lnTo>
                    <a:pt x="32" y="67"/>
                  </a:lnTo>
                  <a:lnTo>
                    <a:pt x="34" y="69"/>
                  </a:lnTo>
                  <a:lnTo>
                    <a:pt x="34" y="73"/>
                  </a:lnTo>
                  <a:lnTo>
                    <a:pt x="36" y="72"/>
                  </a:lnTo>
                  <a:lnTo>
                    <a:pt x="37" y="68"/>
                  </a:lnTo>
                  <a:lnTo>
                    <a:pt x="41" y="68"/>
                  </a:lnTo>
                  <a:lnTo>
                    <a:pt x="44" y="65"/>
                  </a:lnTo>
                  <a:lnTo>
                    <a:pt x="44" y="62"/>
                  </a:lnTo>
                  <a:lnTo>
                    <a:pt x="44" y="56"/>
                  </a:lnTo>
                  <a:lnTo>
                    <a:pt x="45" y="52"/>
                  </a:lnTo>
                  <a:lnTo>
                    <a:pt x="47" y="50"/>
                  </a:lnTo>
                  <a:lnTo>
                    <a:pt x="51" y="52"/>
                  </a:lnTo>
                  <a:lnTo>
                    <a:pt x="55" y="54"/>
                  </a:lnTo>
                  <a:lnTo>
                    <a:pt x="57" y="56"/>
                  </a:lnTo>
                  <a:lnTo>
                    <a:pt x="59" y="59"/>
                  </a:lnTo>
                  <a:lnTo>
                    <a:pt x="62" y="61"/>
                  </a:lnTo>
                  <a:lnTo>
                    <a:pt x="63" y="65"/>
                  </a:lnTo>
                  <a:lnTo>
                    <a:pt x="64" y="68"/>
                  </a:lnTo>
                  <a:lnTo>
                    <a:pt x="67" y="70"/>
                  </a:lnTo>
                  <a:lnTo>
                    <a:pt x="64" y="73"/>
                  </a:lnTo>
                  <a:lnTo>
                    <a:pt x="60" y="73"/>
                  </a:lnTo>
                  <a:lnTo>
                    <a:pt x="56" y="75"/>
                  </a:lnTo>
                  <a:lnTo>
                    <a:pt x="53" y="78"/>
                  </a:lnTo>
                  <a:lnTo>
                    <a:pt x="49" y="80"/>
                  </a:lnTo>
                  <a:lnTo>
                    <a:pt x="45" y="83"/>
                  </a:lnTo>
                  <a:lnTo>
                    <a:pt x="42" y="86"/>
                  </a:lnTo>
                  <a:lnTo>
                    <a:pt x="41" y="89"/>
                  </a:lnTo>
                  <a:lnTo>
                    <a:pt x="41" y="91"/>
                  </a:lnTo>
                  <a:lnTo>
                    <a:pt x="38" y="94"/>
                  </a:lnTo>
                  <a:lnTo>
                    <a:pt x="39" y="96"/>
                  </a:lnTo>
                  <a:lnTo>
                    <a:pt x="36" y="99"/>
                  </a:lnTo>
                  <a:lnTo>
                    <a:pt x="36" y="103"/>
                  </a:lnTo>
                  <a:lnTo>
                    <a:pt x="38" y="107"/>
                  </a:lnTo>
                  <a:lnTo>
                    <a:pt x="37" y="109"/>
                  </a:lnTo>
                  <a:lnTo>
                    <a:pt x="34" y="108"/>
                  </a:lnTo>
                  <a:lnTo>
                    <a:pt x="33" y="103"/>
                  </a:lnTo>
                  <a:lnTo>
                    <a:pt x="30" y="101"/>
                  </a:lnTo>
                  <a:lnTo>
                    <a:pt x="28" y="102"/>
                  </a:lnTo>
                  <a:lnTo>
                    <a:pt x="27" y="105"/>
                  </a:lnTo>
                  <a:lnTo>
                    <a:pt x="24" y="103"/>
                  </a:lnTo>
                  <a:lnTo>
                    <a:pt x="20" y="103"/>
                  </a:lnTo>
                  <a:lnTo>
                    <a:pt x="17" y="106"/>
                  </a:lnTo>
                  <a:lnTo>
                    <a:pt x="16" y="109"/>
                  </a:lnTo>
                  <a:lnTo>
                    <a:pt x="15" y="112"/>
                  </a:lnTo>
                  <a:lnTo>
                    <a:pt x="15" y="117"/>
                  </a:lnTo>
                  <a:lnTo>
                    <a:pt x="17" y="119"/>
                  </a:lnTo>
                  <a:lnTo>
                    <a:pt x="20" y="117"/>
                  </a:lnTo>
                  <a:lnTo>
                    <a:pt x="23" y="117"/>
                  </a:lnTo>
                  <a:lnTo>
                    <a:pt x="24" y="121"/>
                  </a:lnTo>
                  <a:lnTo>
                    <a:pt x="21" y="124"/>
                  </a:lnTo>
                  <a:lnTo>
                    <a:pt x="25" y="124"/>
                  </a:lnTo>
                  <a:lnTo>
                    <a:pt x="27" y="125"/>
                  </a:lnTo>
                  <a:lnTo>
                    <a:pt x="28" y="129"/>
                  </a:lnTo>
                  <a:lnTo>
                    <a:pt x="31" y="130"/>
                  </a:lnTo>
                  <a:lnTo>
                    <a:pt x="35" y="133"/>
                  </a:lnTo>
                  <a:lnTo>
                    <a:pt x="38" y="131"/>
                  </a:lnTo>
                  <a:lnTo>
                    <a:pt x="43" y="133"/>
                  </a:lnTo>
                  <a:lnTo>
                    <a:pt x="48" y="134"/>
                  </a:lnTo>
                  <a:lnTo>
                    <a:pt x="54" y="137"/>
                  </a:lnTo>
                  <a:lnTo>
                    <a:pt x="55" y="140"/>
                  </a:lnTo>
                  <a:lnTo>
                    <a:pt x="59" y="143"/>
                  </a:lnTo>
                  <a:lnTo>
                    <a:pt x="61" y="148"/>
                  </a:lnTo>
                  <a:lnTo>
                    <a:pt x="66" y="150"/>
                  </a:lnTo>
                  <a:lnTo>
                    <a:pt x="70" y="151"/>
                  </a:lnTo>
                  <a:lnTo>
                    <a:pt x="74" y="154"/>
                  </a:lnTo>
                  <a:lnTo>
                    <a:pt x="79" y="154"/>
                  </a:lnTo>
                  <a:lnTo>
                    <a:pt x="80" y="158"/>
                  </a:lnTo>
                  <a:lnTo>
                    <a:pt x="80" y="161"/>
                  </a:lnTo>
                  <a:lnTo>
                    <a:pt x="77" y="164"/>
                  </a:lnTo>
                  <a:lnTo>
                    <a:pt x="77" y="168"/>
                  </a:lnTo>
                  <a:lnTo>
                    <a:pt x="76" y="172"/>
                  </a:lnTo>
                  <a:lnTo>
                    <a:pt x="73" y="176"/>
                  </a:lnTo>
                  <a:lnTo>
                    <a:pt x="69" y="178"/>
                  </a:lnTo>
                  <a:lnTo>
                    <a:pt x="65" y="179"/>
                  </a:lnTo>
                  <a:lnTo>
                    <a:pt x="67" y="183"/>
                  </a:lnTo>
                  <a:lnTo>
                    <a:pt x="64" y="186"/>
                  </a:lnTo>
                  <a:lnTo>
                    <a:pt x="61" y="190"/>
                  </a:lnTo>
                  <a:lnTo>
                    <a:pt x="58" y="192"/>
                  </a:lnTo>
                  <a:lnTo>
                    <a:pt x="55" y="197"/>
                  </a:lnTo>
                  <a:lnTo>
                    <a:pt x="53" y="200"/>
                  </a:lnTo>
                  <a:lnTo>
                    <a:pt x="49" y="201"/>
                  </a:lnTo>
                  <a:lnTo>
                    <a:pt x="47" y="204"/>
                  </a:lnTo>
                  <a:lnTo>
                    <a:pt x="46" y="207"/>
                  </a:lnTo>
                  <a:lnTo>
                    <a:pt x="44" y="210"/>
                  </a:lnTo>
                  <a:lnTo>
                    <a:pt x="44" y="213"/>
                  </a:lnTo>
                  <a:lnTo>
                    <a:pt x="43" y="215"/>
                  </a:lnTo>
                  <a:lnTo>
                    <a:pt x="40" y="211"/>
                  </a:lnTo>
                  <a:lnTo>
                    <a:pt x="37" y="208"/>
                  </a:lnTo>
                  <a:lnTo>
                    <a:pt x="36" y="204"/>
                  </a:lnTo>
                  <a:lnTo>
                    <a:pt x="36" y="200"/>
                  </a:lnTo>
                  <a:lnTo>
                    <a:pt x="35" y="195"/>
                  </a:lnTo>
                  <a:lnTo>
                    <a:pt x="37" y="189"/>
                  </a:lnTo>
                  <a:lnTo>
                    <a:pt x="38" y="183"/>
                  </a:lnTo>
                  <a:lnTo>
                    <a:pt x="37" y="177"/>
                  </a:lnTo>
                  <a:lnTo>
                    <a:pt x="35" y="172"/>
                  </a:lnTo>
                  <a:lnTo>
                    <a:pt x="32" y="168"/>
                  </a:lnTo>
                  <a:lnTo>
                    <a:pt x="28" y="165"/>
                  </a:lnTo>
                  <a:lnTo>
                    <a:pt x="25" y="160"/>
                  </a:lnTo>
                  <a:lnTo>
                    <a:pt x="24" y="155"/>
                  </a:lnTo>
                  <a:lnTo>
                    <a:pt x="27" y="151"/>
                  </a:lnTo>
                  <a:lnTo>
                    <a:pt x="27" y="148"/>
                  </a:lnTo>
                  <a:lnTo>
                    <a:pt x="28" y="143"/>
                  </a:lnTo>
                  <a:lnTo>
                    <a:pt x="31" y="139"/>
                  </a:lnTo>
                  <a:lnTo>
                    <a:pt x="34" y="136"/>
                  </a:lnTo>
                  <a:lnTo>
                    <a:pt x="35" y="134"/>
                  </a:lnTo>
                  <a:lnTo>
                    <a:pt x="31" y="133"/>
                  </a:lnTo>
                  <a:lnTo>
                    <a:pt x="29" y="133"/>
                  </a:lnTo>
                  <a:lnTo>
                    <a:pt x="26" y="132"/>
                  </a:lnTo>
                  <a:lnTo>
                    <a:pt x="23" y="130"/>
                  </a:lnTo>
                  <a:lnTo>
                    <a:pt x="20" y="127"/>
                  </a:lnTo>
                  <a:lnTo>
                    <a:pt x="18" y="124"/>
                  </a:lnTo>
                  <a:lnTo>
                    <a:pt x="16" y="123"/>
                  </a:lnTo>
                  <a:lnTo>
                    <a:pt x="14" y="124"/>
                  </a:lnTo>
                  <a:lnTo>
                    <a:pt x="11" y="122"/>
                  </a:lnTo>
                  <a:lnTo>
                    <a:pt x="9" y="119"/>
                  </a:lnTo>
                  <a:lnTo>
                    <a:pt x="7" y="117"/>
                  </a:lnTo>
                  <a:lnTo>
                    <a:pt x="7" y="112"/>
                  </a:lnTo>
                  <a:lnTo>
                    <a:pt x="7" y="110"/>
                  </a:lnTo>
                  <a:lnTo>
                    <a:pt x="4" y="108"/>
                  </a:lnTo>
                  <a:lnTo>
                    <a:pt x="4" y="110"/>
                  </a:lnTo>
                  <a:lnTo>
                    <a:pt x="5" y="113"/>
                  </a:lnTo>
                  <a:lnTo>
                    <a:pt x="6" y="116"/>
                  </a:lnTo>
                  <a:lnTo>
                    <a:pt x="3" y="114"/>
                  </a:lnTo>
                  <a:lnTo>
                    <a:pt x="1" y="112"/>
                  </a:lnTo>
                  <a:lnTo>
                    <a:pt x="0" y="108"/>
                  </a:lnTo>
                  <a:lnTo>
                    <a:pt x="1" y="103"/>
                  </a:lnTo>
                  <a:lnTo>
                    <a:pt x="0" y="96"/>
                  </a:lnTo>
                  <a:lnTo>
                    <a:pt x="1" y="88"/>
                  </a:lnTo>
                  <a:lnTo>
                    <a:pt x="3" y="75"/>
                  </a:lnTo>
                  <a:lnTo>
                    <a:pt x="7" y="62"/>
                  </a:lnTo>
                  <a:lnTo>
                    <a:pt x="13" y="48"/>
                  </a:lnTo>
                  <a:lnTo>
                    <a:pt x="18" y="37"/>
                  </a:lnTo>
                  <a:lnTo>
                    <a:pt x="26" y="26"/>
                  </a:lnTo>
                  <a:lnTo>
                    <a:pt x="32" y="19"/>
                  </a:lnTo>
                </a:path>
              </a:pathLst>
            </a:custGeom>
            <a:solidFill>
              <a:srgbClr val="315FA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1034" name="Rectangle 10"/>
          <p:cNvSpPr>
            <a:spLocks noGrp="1" noChangeArrowheads="1"/>
          </p:cNvSpPr>
          <p:nvPr>
            <p:ph type="body" idx="1"/>
          </p:nvPr>
        </p:nvSpPr>
        <p:spPr bwMode="auto">
          <a:xfrm>
            <a:off x="1066800" y="2438400"/>
            <a:ext cx="71628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ko-KR" smtClean="0"/>
              <a:t>Body Text</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p>
        </p:txBody>
      </p:sp>
      <p:sp>
        <p:nvSpPr>
          <p:cNvPr id="1035" name="Rectangle 11"/>
          <p:cNvSpPr>
            <a:spLocks noGrp="1" noChangeArrowheads="1"/>
          </p:cNvSpPr>
          <p:nvPr>
            <p:ph type="title"/>
          </p:nvPr>
        </p:nvSpPr>
        <p:spPr bwMode="auto">
          <a:xfrm>
            <a:off x="1066800" y="304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ko-KR" smtClean="0"/>
              <a:t>Slide Title</a:t>
            </a:r>
          </a:p>
        </p:txBody>
      </p:sp>
      <p:sp>
        <p:nvSpPr>
          <p:cNvPr id="1047" name="Rectangle 23"/>
          <p:cNvSpPr>
            <a:spLocks noChangeArrowheads="1"/>
          </p:cNvSpPr>
          <p:nvPr/>
        </p:nvSpPr>
        <p:spPr bwMode="auto">
          <a:xfrm>
            <a:off x="8475663" y="6613525"/>
            <a:ext cx="6683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000">
                <a:solidFill>
                  <a:schemeClr val="bg1"/>
                </a:solidFill>
              </a:rPr>
              <a:t>Page </a:t>
            </a:r>
            <a:fld id="{4EC29AA4-19AC-4C1D-B360-ECA08C0F8B82}" type="slidenum">
              <a:rPr lang="en-US" altLang="ko-KR" sz="1000">
                <a:solidFill>
                  <a:schemeClr val="bg1"/>
                </a:solidFill>
              </a:rPr>
              <a:pPr>
                <a:spcBef>
                  <a:spcPct val="0"/>
                </a:spcBef>
                <a:buClrTx/>
                <a:buSzTx/>
                <a:buFontTx/>
                <a:buNone/>
              </a:pPr>
              <a:t>‹#›</a:t>
            </a:fld>
            <a:endParaRPr lang="en-US" altLang="ko-KR" sz="1000">
              <a:solidFill>
                <a:schemeClr val="bg1"/>
              </a:solidFill>
            </a:endParaRPr>
          </a:p>
        </p:txBody>
      </p:sp>
      <p:sp>
        <p:nvSpPr>
          <p:cNvPr id="1048" name="Rectangle 2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eaLnBrk="1" hangingPunct="1">
              <a:spcBef>
                <a:spcPct val="0"/>
              </a:spcBef>
              <a:buClrTx/>
              <a:buSzTx/>
              <a:buFontTx/>
              <a:buNone/>
              <a:defRPr sz="1400">
                <a:solidFill>
                  <a:schemeClr val="tx1"/>
                </a:solidFill>
              </a:defRPr>
            </a:lvl1pPr>
          </a:lstStyle>
          <a:p>
            <a:endParaRPr lang="en-US" altLang="ko-KR"/>
          </a:p>
        </p:txBody>
      </p:sp>
      <p:pic>
        <p:nvPicPr>
          <p:cNvPr id="2050" name="Picture 2" descr="êµ­ì ì±ëª¨ë³ì"/>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452320" y="116632"/>
            <a:ext cx="1609725" cy="58102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lnSpc>
          <a:spcPct val="90000"/>
        </a:lnSpc>
        <a:spcBef>
          <a:spcPct val="0"/>
        </a:spcBef>
        <a:spcAft>
          <a:spcPct val="0"/>
        </a:spcAft>
        <a:defRPr kumimoji="1" sz="3200" kern="1200">
          <a:solidFill>
            <a:schemeClr val="tx2"/>
          </a:solidFill>
          <a:latin typeface="+mj-lt"/>
          <a:ea typeface="+mj-ea"/>
          <a:cs typeface="+mj-cs"/>
        </a:defRPr>
      </a:lvl1pPr>
      <a:lvl2pPr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2pPr>
      <a:lvl3pPr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3pPr>
      <a:lvl4pPr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4pPr>
      <a:lvl5pPr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5pPr>
      <a:lvl6pPr marL="457200"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6pPr>
      <a:lvl7pPr marL="914400"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7pPr>
      <a:lvl8pPr marL="1371600"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8pPr>
      <a:lvl9pPr marL="1828800" algn="l" rtl="0" eaLnBrk="0" fontAlgn="base" hangingPunct="0">
        <a:lnSpc>
          <a:spcPct val="90000"/>
        </a:lnSpc>
        <a:spcBef>
          <a:spcPct val="0"/>
        </a:spcBef>
        <a:spcAft>
          <a:spcPct val="0"/>
        </a:spcAft>
        <a:defRPr kumimoji="1" sz="3200">
          <a:solidFill>
            <a:schemeClr val="tx2"/>
          </a:solidFill>
          <a:latin typeface="Times New Roman" panose="02020603050405020304" pitchFamily="18" charset="0"/>
          <a:ea typeface="돋움" panose="020B0600000101010101" pitchFamily="50" charset="-127"/>
        </a:defRPr>
      </a:lvl9pPr>
    </p:titleStyle>
    <p:bodyStyle>
      <a:lvl1pPr marL="225425" indent="-225425" algn="l" rtl="0" eaLnBrk="0" fontAlgn="base" hangingPunct="0">
        <a:spcBef>
          <a:spcPct val="30000"/>
        </a:spcBef>
        <a:spcAft>
          <a:spcPct val="0"/>
        </a:spcAft>
        <a:buClr>
          <a:srgbClr val="00B7A5"/>
        </a:buClr>
        <a:buSzPct val="120000"/>
        <a:buFont typeface="Arial" panose="020B0604020202020204" pitchFamily="34" charset="0"/>
        <a:buChar char="•"/>
        <a:defRPr kumimoji="1" sz="2400" b="1" kern="1200">
          <a:solidFill>
            <a:schemeClr val="tx2"/>
          </a:solidFill>
          <a:latin typeface="+mn-lt"/>
          <a:ea typeface="+mn-ea"/>
          <a:cs typeface="+mn-cs"/>
        </a:defRPr>
      </a:lvl1pPr>
      <a:lvl2pPr marL="685800" indent="-225425" algn="l" rtl="0" eaLnBrk="0" fontAlgn="base" hangingPunct="0">
        <a:spcBef>
          <a:spcPct val="30000"/>
        </a:spcBef>
        <a:spcAft>
          <a:spcPct val="0"/>
        </a:spcAft>
        <a:buSzPct val="100000"/>
        <a:buChar char="–"/>
        <a:defRPr kumimoji="1" sz="2000" b="1" kern="1200">
          <a:solidFill>
            <a:schemeClr val="tx2"/>
          </a:solidFill>
          <a:latin typeface="+mn-lt"/>
          <a:ea typeface="+mn-ea"/>
          <a:cs typeface="+mn-cs"/>
        </a:defRPr>
      </a:lvl2pPr>
      <a:lvl3pPr marL="1147763" indent="-234950" algn="l" rtl="0" eaLnBrk="0" fontAlgn="base" hangingPunct="0">
        <a:spcBef>
          <a:spcPct val="30000"/>
        </a:spcBef>
        <a:spcAft>
          <a:spcPct val="0"/>
        </a:spcAft>
        <a:buSzPct val="100000"/>
        <a:buChar char="–"/>
        <a:defRPr kumimoji="1" sz="2000" b="1" kern="1200">
          <a:solidFill>
            <a:schemeClr val="tx2"/>
          </a:solidFill>
          <a:latin typeface="+mn-lt"/>
          <a:ea typeface="+mn-ea"/>
          <a:cs typeface="+mn-cs"/>
        </a:defRPr>
      </a:lvl3pPr>
      <a:lvl4pPr marL="1598613" indent="-225425" algn="l" rtl="0" eaLnBrk="0" fontAlgn="base" hangingPunct="0">
        <a:spcBef>
          <a:spcPct val="30000"/>
        </a:spcBef>
        <a:spcAft>
          <a:spcPct val="0"/>
        </a:spcAft>
        <a:buSzPct val="100000"/>
        <a:buChar char="–"/>
        <a:defRPr kumimoji="1" sz="2000" b="1" kern="1200">
          <a:solidFill>
            <a:schemeClr val="tx2"/>
          </a:solidFill>
          <a:latin typeface="+mn-lt"/>
          <a:ea typeface="+mn-ea"/>
          <a:cs typeface="+mn-cs"/>
        </a:defRPr>
      </a:lvl4pPr>
      <a:lvl5pPr marL="2000250" indent="-171450" algn="l" rtl="0" eaLnBrk="0" fontAlgn="base" hangingPunct="0">
        <a:spcBef>
          <a:spcPct val="30000"/>
        </a:spcBef>
        <a:spcAft>
          <a:spcPct val="0"/>
        </a:spcAft>
        <a:buSzPct val="100000"/>
        <a:buChar char="–"/>
        <a:defRPr kumimoji="1" sz="2000" b="1" kern="1200">
          <a:solidFill>
            <a:schemeClr val="tx2"/>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descr="껍데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2492375"/>
          </a:xfrm>
          <a:prstGeom prst="rect">
            <a:avLst/>
          </a:prstGeom>
          <a:noFill/>
          <a:extLst>
            <a:ext uri="{909E8E84-426E-40DD-AFC4-6F175D3DCCD1}">
              <a14:hiddenFill xmlns:a14="http://schemas.microsoft.com/office/drawing/2010/main">
                <a:solidFill>
                  <a:srgbClr val="FFFFFF"/>
                </a:solidFill>
              </a14:hiddenFill>
            </a:ext>
          </a:extLst>
        </p:spPr>
      </p:pic>
      <p:sp>
        <p:nvSpPr>
          <p:cNvPr id="4104" name="Rectangle 8"/>
          <p:cNvSpPr>
            <a:spLocks noChangeArrowheads="1"/>
          </p:cNvSpPr>
          <p:nvPr/>
        </p:nvSpPr>
        <p:spPr bwMode="auto">
          <a:xfrm>
            <a:off x="0" y="3471863"/>
            <a:ext cx="9144000" cy="742950"/>
          </a:xfrm>
          <a:prstGeom prst="rect">
            <a:avLst/>
          </a:prstGeom>
          <a:solidFill>
            <a:schemeClr val="bg1"/>
          </a:solidFill>
          <a:ln w="9525">
            <a:miter lim="800000"/>
            <a:headEnd/>
            <a:tailEnd/>
          </a:ln>
          <a:effectLst/>
          <a:scene3d>
            <a:camera prst="legacyObliqueTopRight"/>
            <a:lightRig rig="legacyFlat3" dir="b"/>
          </a:scene3d>
          <a:sp3d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latinLnBrk="1" hangingPunct="1">
              <a:spcBef>
                <a:spcPct val="0"/>
              </a:spcBef>
              <a:buClrTx/>
              <a:buSzTx/>
              <a:buFontTx/>
              <a:buNone/>
            </a:pPr>
            <a:r>
              <a:rPr lang="en-US" altLang="ko-KR" sz="3600" b="1">
                <a:solidFill>
                  <a:schemeClr val="tx1"/>
                </a:solidFill>
                <a:latin typeface="Futura Bk" pitchFamily="34" charset="0"/>
                <a:ea typeface="HY울릉도M" pitchFamily="18" charset="-127"/>
              </a:rPr>
              <a:t>Oracle Concept &amp; Administration</a:t>
            </a:r>
          </a:p>
        </p:txBody>
      </p:sp>
      <p:sp>
        <p:nvSpPr>
          <p:cNvPr id="4105" name="Rectangle 9"/>
          <p:cNvSpPr>
            <a:spLocks noChangeArrowheads="1"/>
          </p:cNvSpPr>
          <p:nvPr/>
        </p:nvSpPr>
        <p:spPr bwMode="auto">
          <a:xfrm>
            <a:off x="1042988" y="4652963"/>
            <a:ext cx="6888162"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latinLnBrk="1" hangingPunct="1">
              <a:spcBef>
                <a:spcPct val="0"/>
              </a:spcBef>
              <a:buClrTx/>
              <a:buSzTx/>
              <a:buFontTx/>
              <a:buNone/>
            </a:pPr>
            <a:r>
              <a:rPr lang="ko-KR" altLang="en-US" sz="1600" dirty="0">
                <a:latin typeface="굴림" panose="020B0600000101010101" pitchFamily="50" charset="-127"/>
                <a:ea typeface="굴림" panose="020B0600000101010101" pitchFamily="50" charset="-127"/>
              </a:rPr>
              <a:t/>
            </a:r>
            <a:br>
              <a:rPr lang="ko-KR" altLang="en-US" sz="1600" dirty="0">
                <a:latin typeface="굴림" panose="020B0600000101010101" pitchFamily="50" charset="-127"/>
                <a:ea typeface="굴림" panose="020B0600000101010101" pitchFamily="50" charset="-127"/>
              </a:rPr>
            </a:br>
            <a:r>
              <a:rPr lang="ko-KR" altLang="en-US" sz="1600" dirty="0">
                <a:latin typeface="굴림" panose="020B0600000101010101" pitchFamily="50" charset="-127"/>
                <a:ea typeface="굴림" panose="020B0600000101010101" pitchFamily="50" charset="-127"/>
              </a:rPr>
              <a:t/>
            </a:r>
            <a:br>
              <a:rPr lang="ko-KR" altLang="en-US" sz="1600" dirty="0">
                <a:latin typeface="굴림" panose="020B0600000101010101" pitchFamily="50" charset="-127"/>
                <a:ea typeface="굴림" panose="020B0600000101010101" pitchFamily="50" charset="-127"/>
              </a:rPr>
            </a:br>
            <a:r>
              <a:rPr lang="ko-KR" altLang="en-US" sz="2400" dirty="0" smtClean="0">
                <a:latin typeface="굴림" panose="020B0600000101010101" pitchFamily="50" charset="-127"/>
                <a:ea typeface="굴림" panose="020B0600000101010101" pitchFamily="50" charset="-127"/>
              </a:rPr>
              <a:t>㈜</a:t>
            </a:r>
            <a:r>
              <a:rPr lang="ko-KR" altLang="en-US" sz="2400" dirty="0" err="1" smtClean="0">
                <a:latin typeface="굴림" panose="020B0600000101010101" pitchFamily="50" charset="-127"/>
                <a:ea typeface="굴림" panose="020B0600000101010101" pitchFamily="50" charset="-127"/>
              </a:rPr>
              <a:t>가치데이타</a:t>
            </a:r>
            <a:endParaRPr lang="ko-KR" altLang="en-US" sz="2400" dirty="0">
              <a:latin typeface="굴림" panose="020B0600000101010101" pitchFamily="50" charset="-127"/>
              <a:ea typeface="굴림" panose="020B0600000101010101" pitchFamily="50" charset="-127"/>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755650" y="341313"/>
            <a:ext cx="7466013" cy="1143000"/>
          </a:xfrm>
        </p:spPr>
        <p:txBody>
          <a:bodyPr/>
          <a:lstStyle/>
          <a:p>
            <a:r>
              <a:rPr lang="en-US" altLang="ko-KR"/>
              <a:t>Memory Structure : Database Buffer Cache</a:t>
            </a:r>
          </a:p>
        </p:txBody>
      </p:sp>
      <p:sp>
        <p:nvSpPr>
          <p:cNvPr id="141316" name="Rectangle 4"/>
          <p:cNvSpPr>
            <a:spLocks noChangeArrowheads="1"/>
          </p:cNvSpPr>
          <p:nvPr/>
        </p:nvSpPr>
        <p:spPr bwMode="auto">
          <a:xfrm>
            <a:off x="685800" y="1628775"/>
            <a:ext cx="7924800" cy="280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Disk</a:t>
            </a:r>
            <a:r>
              <a:rPr lang="ko-KR" altLang="en-US" sz="1600">
                <a:solidFill>
                  <a:schemeClr val="tx2"/>
                </a:solidFill>
                <a:latin typeface="Arial" panose="020B0604020202020204" pitchFamily="34" charset="0"/>
                <a:ea typeface="돋움" panose="020B0600000101010101" pitchFamily="50" charset="-127"/>
              </a:rPr>
              <a:t>로 부터 </a:t>
            </a:r>
            <a:r>
              <a:rPr lang="en-US" altLang="ko-KR" sz="1600">
                <a:solidFill>
                  <a:schemeClr val="tx2"/>
                </a:solidFill>
                <a:latin typeface="Arial" panose="020B0604020202020204" pitchFamily="34" charset="0"/>
                <a:ea typeface="돋움" panose="020B0600000101010101" pitchFamily="50" charset="-127"/>
              </a:rPr>
              <a:t>data block</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copy</a:t>
            </a:r>
          </a:p>
          <a:p>
            <a:pPr>
              <a:lnSpc>
                <a:spcPct val="90000"/>
              </a:lnSpc>
              <a:spcBef>
                <a:spcPct val="30000"/>
              </a:spcBef>
              <a:buSzPct val="85000"/>
            </a:pPr>
            <a:r>
              <a:rPr lang="ko-KR" altLang="en-US" sz="1600">
                <a:solidFill>
                  <a:schemeClr val="tx2"/>
                </a:solidFill>
                <a:latin typeface="Arial" panose="020B0604020202020204" pitchFamily="34" charset="0"/>
                <a:ea typeface="돋움" panose="020B0600000101010101" pitchFamily="50" charset="-127"/>
              </a:rPr>
              <a:t>최근 사용된 </a:t>
            </a:r>
            <a:r>
              <a:rPr lang="en-US" altLang="ko-KR" sz="1600">
                <a:solidFill>
                  <a:schemeClr val="tx2"/>
                </a:solidFill>
                <a:latin typeface="Arial" panose="020B0604020202020204" pitchFamily="34" charset="0"/>
                <a:ea typeface="돋움" panose="020B0600000101010101" pitchFamily="50" charset="-127"/>
              </a:rPr>
              <a:t>Block </a:t>
            </a:r>
            <a:r>
              <a:rPr lang="ko-KR" altLang="en-US" sz="1600">
                <a:solidFill>
                  <a:schemeClr val="tx2"/>
                </a:solidFill>
                <a:latin typeface="Arial" panose="020B0604020202020204" pitchFamily="34" charset="0"/>
                <a:ea typeface="돋움" panose="020B0600000101010101" pitchFamily="50" charset="-127"/>
              </a:rPr>
              <a:t>저장 </a:t>
            </a:r>
            <a:r>
              <a:rPr lang="en-US" altLang="ko-KR" sz="1600">
                <a:solidFill>
                  <a:schemeClr val="tx2"/>
                </a:solidFill>
                <a:latin typeface="Arial" panose="020B0604020202020204" pitchFamily="34" charset="0"/>
                <a:ea typeface="돋움" panose="020B0600000101010101" pitchFamily="50" charset="-127"/>
              </a:rPr>
              <a:t>- LRU</a:t>
            </a:r>
            <a:r>
              <a:rPr lang="en-US" altLang="en-US" sz="1600">
                <a:solidFill>
                  <a:schemeClr val="tx2"/>
                </a:solidFill>
                <a:latin typeface="Arial" panose="020B0604020202020204" pitchFamily="34" charset="0"/>
                <a:ea typeface="돋움" panose="020B0600000101010101" pitchFamily="50" charset="-127"/>
              </a:rPr>
              <a:t>(least</a:t>
            </a:r>
            <a:r>
              <a:rPr lang="en-US" altLang="ko-KR" sz="1600">
                <a:solidFill>
                  <a:schemeClr val="tx2"/>
                </a:solidFill>
                <a:latin typeface="Arial" panose="020B0604020202020204" pitchFamily="34" charset="0"/>
                <a:ea typeface="돋움" panose="020B0600000101010101" pitchFamily="50" charset="-127"/>
              </a:rPr>
              <a:t> </a:t>
            </a:r>
            <a:r>
              <a:rPr lang="en-US" altLang="en-US" sz="1600">
                <a:solidFill>
                  <a:schemeClr val="tx2"/>
                </a:solidFill>
                <a:latin typeface="Arial" panose="020B0604020202020204" pitchFamily="34" charset="0"/>
                <a:ea typeface="돋움" panose="020B0600000101010101" pitchFamily="50" charset="-127"/>
              </a:rPr>
              <a:t>recently used)</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알고리즘 이용</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Dirty buffer : </a:t>
            </a:r>
            <a:r>
              <a:rPr lang="ko-KR" altLang="en-US" sz="1600">
                <a:solidFill>
                  <a:schemeClr val="tx2"/>
                </a:solidFill>
                <a:latin typeface="Arial" panose="020B0604020202020204" pitchFamily="34" charset="0"/>
                <a:ea typeface="돋움" panose="020B0600000101010101" pitchFamily="50" charset="-127"/>
              </a:rPr>
              <a:t>변경이 일어난 그리고 아직 </a:t>
            </a:r>
            <a:r>
              <a:rPr lang="en-US" altLang="ko-KR" sz="1600">
                <a:solidFill>
                  <a:schemeClr val="tx2"/>
                </a:solidFill>
                <a:latin typeface="Arial" panose="020B0604020202020204" pitchFamily="34" charset="0"/>
                <a:ea typeface="돋움" panose="020B0600000101010101" pitchFamily="50" charset="-127"/>
              </a:rPr>
              <a:t>Disk</a:t>
            </a:r>
            <a:r>
              <a:rPr lang="ko-KR" altLang="en-US" sz="1600">
                <a:solidFill>
                  <a:schemeClr val="tx2"/>
                </a:solidFill>
                <a:latin typeface="Arial" panose="020B0604020202020204" pitchFamily="34" charset="0"/>
                <a:ea typeface="돋움" panose="020B0600000101010101" pitchFamily="50" charset="-127"/>
              </a:rPr>
              <a:t>에 쓰이지 않은 </a:t>
            </a:r>
            <a:r>
              <a:rPr lang="en-US" altLang="ko-KR" sz="1600">
                <a:solidFill>
                  <a:schemeClr val="tx2"/>
                </a:solidFill>
                <a:latin typeface="Arial" panose="020B0604020202020204" pitchFamily="34" charset="0"/>
                <a:ea typeface="돋움" panose="020B0600000101010101" pitchFamily="50" charset="-127"/>
              </a:rPr>
              <a:t>buffer(Block)</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Pinned buffer : </a:t>
            </a:r>
            <a:r>
              <a:rPr lang="ko-KR" altLang="en-US" sz="1600">
                <a:solidFill>
                  <a:schemeClr val="tx2"/>
                </a:solidFill>
                <a:latin typeface="Arial" panose="020B0604020202020204" pitchFamily="34" charset="0"/>
                <a:ea typeface="돋움" panose="020B0600000101010101" pitchFamily="50" charset="-127"/>
              </a:rPr>
              <a:t>변경중인 </a:t>
            </a:r>
            <a:r>
              <a:rPr lang="en-US" altLang="ko-KR" sz="1600">
                <a:solidFill>
                  <a:schemeClr val="tx2"/>
                </a:solidFill>
                <a:latin typeface="Arial" panose="020B0604020202020204" pitchFamily="34" charset="0"/>
                <a:ea typeface="돋움" panose="020B0600000101010101" pitchFamily="50" charset="-127"/>
              </a:rPr>
              <a:t>buffer(Block)</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Free buffer : </a:t>
            </a:r>
            <a:r>
              <a:rPr lang="ko-KR" altLang="en-US" sz="1600">
                <a:solidFill>
                  <a:schemeClr val="tx2"/>
                </a:solidFill>
                <a:latin typeface="Arial" panose="020B0604020202020204" pitchFamily="34" charset="0"/>
                <a:ea typeface="돋움" panose="020B0600000101010101" pitchFamily="50" charset="-127"/>
              </a:rPr>
              <a:t>유용한 데이터를 포함하지 않은 </a:t>
            </a:r>
            <a:r>
              <a:rPr lang="en-US" altLang="ko-KR" sz="1600">
                <a:solidFill>
                  <a:schemeClr val="tx2"/>
                </a:solidFill>
                <a:latin typeface="Arial" panose="020B0604020202020204" pitchFamily="34" charset="0"/>
                <a:ea typeface="돋움" panose="020B0600000101010101" pitchFamily="50" charset="-127"/>
              </a:rPr>
              <a:t>buffer</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LRU List : </a:t>
            </a:r>
            <a:r>
              <a:rPr lang="ko-KR" altLang="en-US" sz="1600">
                <a:solidFill>
                  <a:schemeClr val="tx2"/>
                </a:solidFill>
                <a:latin typeface="Arial" panose="020B0604020202020204" pitchFamily="34" charset="0"/>
                <a:ea typeface="돋움" panose="020B0600000101010101" pitchFamily="50" charset="-127"/>
              </a:rPr>
              <a:t>위 </a:t>
            </a:r>
            <a:r>
              <a:rPr lang="en-US" altLang="ko-KR" sz="1600">
                <a:solidFill>
                  <a:schemeClr val="tx2"/>
                </a:solidFill>
                <a:latin typeface="Arial" panose="020B0604020202020204" pitchFamily="34" charset="0"/>
                <a:ea typeface="돋움" panose="020B0600000101010101" pitchFamily="50" charset="-127"/>
              </a:rPr>
              <a:t>3</a:t>
            </a:r>
            <a:r>
              <a:rPr lang="ko-KR" altLang="en-US" sz="1600">
                <a:solidFill>
                  <a:schemeClr val="tx2"/>
                </a:solidFill>
                <a:latin typeface="Arial" panose="020B0604020202020204" pitchFamily="34" charset="0"/>
                <a:ea typeface="돋움" panose="020B0600000101010101" pitchFamily="50" charset="-127"/>
              </a:rPr>
              <a:t>개의 </a:t>
            </a:r>
            <a:r>
              <a:rPr lang="en-US" altLang="ko-KR" sz="1600">
                <a:solidFill>
                  <a:schemeClr val="tx2"/>
                </a:solidFill>
                <a:latin typeface="Arial" panose="020B0604020202020204" pitchFamily="34" charset="0"/>
                <a:ea typeface="돋움" panose="020B0600000101010101" pitchFamily="50" charset="-127"/>
              </a:rPr>
              <a:t>buffer </a:t>
            </a:r>
            <a:r>
              <a:rPr lang="ko-KR" altLang="en-US" sz="1600">
                <a:solidFill>
                  <a:schemeClr val="tx2"/>
                </a:solidFill>
                <a:latin typeface="Arial" panose="020B0604020202020204" pitchFamily="34" charset="0"/>
                <a:ea typeface="돋움" panose="020B0600000101010101" pitchFamily="50" charset="-127"/>
              </a:rPr>
              <a:t>상태 정보를 가지는 </a:t>
            </a:r>
            <a:r>
              <a:rPr lang="en-US" altLang="ko-KR" sz="1600">
                <a:solidFill>
                  <a:schemeClr val="tx2"/>
                </a:solidFill>
                <a:latin typeface="Arial" panose="020B0604020202020204" pitchFamily="34" charset="0"/>
                <a:ea typeface="돋움" panose="020B0600000101010101" pitchFamily="50" charset="-127"/>
              </a:rPr>
              <a:t>List</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Cache hit/miss : buffer</a:t>
            </a:r>
            <a:r>
              <a:rPr lang="ko-KR" altLang="en-US" sz="1600">
                <a:solidFill>
                  <a:schemeClr val="tx2"/>
                </a:solidFill>
                <a:latin typeface="Arial" panose="020B0604020202020204" pitchFamily="34" charset="0"/>
                <a:ea typeface="돋움" panose="020B0600000101010101" pitchFamily="50" charset="-127"/>
              </a:rPr>
              <a:t>에서 필요한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이 있는 경우와 없는 경우</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Full table scan : LRU end</a:t>
            </a:r>
            <a:r>
              <a:rPr lang="ko-KR" altLang="en-US" sz="1600">
                <a:solidFill>
                  <a:schemeClr val="tx2"/>
                </a:solidFill>
                <a:latin typeface="Arial" panose="020B0604020202020204" pitchFamily="34" charset="0"/>
                <a:ea typeface="돋움" panose="020B0600000101010101" pitchFamily="50" charset="-127"/>
              </a:rPr>
              <a:t>에 해당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을 위치 시킨다</a:t>
            </a:r>
          </a:p>
          <a:p>
            <a:pPr>
              <a:lnSpc>
                <a:spcPct val="90000"/>
              </a:lnSpc>
              <a:spcBef>
                <a:spcPct val="30000"/>
              </a:spcBef>
              <a:buSzPct val="85000"/>
            </a:pPr>
            <a:r>
              <a:rPr lang="en-US" altLang="ko-KR" sz="1600" b="1">
                <a:solidFill>
                  <a:schemeClr val="hlink"/>
                </a:solidFill>
                <a:latin typeface="Arial" panose="020B0604020202020204" pitchFamily="34" charset="0"/>
                <a:ea typeface="돋움" panose="020B0600000101010101" pitchFamily="50" charset="-127"/>
              </a:rPr>
              <a:t>Size = DB_BLOCK_SIZE</a:t>
            </a:r>
            <a:r>
              <a:rPr lang="en-US" altLang="ko-KR" sz="1600">
                <a:solidFill>
                  <a:schemeClr val="tx2"/>
                </a:solidFill>
                <a:latin typeface="Arial" panose="020B0604020202020204" pitchFamily="34" charset="0"/>
                <a:ea typeface="돋움" panose="020B0600000101010101" pitchFamily="50" charset="-127"/>
              </a:rPr>
              <a:t> * </a:t>
            </a:r>
            <a:r>
              <a:rPr lang="en-US" altLang="ko-KR" sz="1600" b="1">
                <a:solidFill>
                  <a:schemeClr val="hlink"/>
                </a:solidFill>
                <a:latin typeface="Arial" panose="020B0604020202020204" pitchFamily="34" charset="0"/>
                <a:ea typeface="돋움" panose="020B0600000101010101" pitchFamily="50" charset="-127"/>
              </a:rPr>
              <a:t>DB_BLOCK_BUFFERS(8i </a:t>
            </a:r>
            <a:r>
              <a:rPr lang="ko-KR" altLang="en-US" sz="1600" b="1">
                <a:solidFill>
                  <a:schemeClr val="hlink"/>
                </a:solidFill>
                <a:latin typeface="Arial" panose="020B0604020202020204" pitchFamily="34" charset="0"/>
                <a:ea typeface="돋움" panose="020B0600000101010101" pitchFamily="50" charset="-127"/>
              </a:rPr>
              <a:t>이전</a:t>
            </a:r>
            <a:r>
              <a:rPr lang="en-US" altLang="ko-KR" sz="1600" b="1">
                <a:solidFill>
                  <a:schemeClr val="hlink"/>
                </a:solidFill>
                <a:latin typeface="Arial" panose="020B0604020202020204" pitchFamily="34" charset="0"/>
                <a:ea typeface="돋움" panose="020B0600000101010101" pitchFamily="50" charset="-127"/>
              </a:rPr>
              <a:t>)</a:t>
            </a:r>
            <a:r>
              <a:rPr lang="en-US" altLang="ko-KR" sz="1600">
                <a:solidFill>
                  <a:schemeClr val="tx2"/>
                </a:solidFill>
                <a:latin typeface="Arial" panose="020B0604020202020204" pitchFamily="34" charset="0"/>
                <a:ea typeface="돋움" panose="020B0600000101010101" pitchFamily="50" charset="-127"/>
              </a:rPr>
              <a:t> </a:t>
            </a:r>
          </a:p>
          <a:p>
            <a:pPr>
              <a:lnSpc>
                <a:spcPct val="90000"/>
              </a:lnSpc>
              <a:spcBef>
                <a:spcPct val="30000"/>
              </a:spcBef>
              <a:buSzPct val="85000"/>
            </a:pPr>
            <a:r>
              <a:rPr lang="en-US" altLang="ko-KR" sz="1600" b="1">
                <a:solidFill>
                  <a:schemeClr val="hlink"/>
                </a:solidFill>
                <a:latin typeface="Arial" panose="020B0604020202020204" pitchFamily="34" charset="0"/>
                <a:ea typeface="돋움" panose="020B0600000101010101" pitchFamily="50" charset="-127"/>
              </a:rPr>
              <a:t>Size = DB_CACHE_SIZE (9i </a:t>
            </a:r>
            <a:r>
              <a:rPr lang="ko-KR" altLang="en-US" sz="1600" b="1">
                <a:solidFill>
                  <a:schemeClr val="hlink"/>
                </a:solidFill>
                <a:latin typeface="Arial" panose="020B0604020202020204" pitchFamily="34" charset="0"/>
                <a:ea typeface="돋움" panose="020B0600000101010101" pitchFamily="50" charset="-127"/>
              </a:rPr>
              <a:t>이상</a:t>
            </a:r>
            <a:r>
              <a:rPr lang="en-US" altLang="ko-KR" sz="1600" b="1">
                <a:solidFill>
                  <a:schemeClr val="hlink"/>
                </a:solidFill>
                <a:latin typeface="Arial" panose="020B0604020202020204" pitchFamily="34" charset="0"/>
                <a:ea typeface="돋움" panose="020B0600000101010101" pitchFamily="50" charset="-127"/>
              </a:rPr>
              <a:t>)</a:t>
            </a:r>
          </a:p>
          <a:p>
            <a:pPr>
              <a:lnSpc>
                <a:spcPct val="90000"/>
              </a:lnSpc>
              <a:spcBef>
                <a:spcPct val="30000"/>
              </a:spcBef>
              <a:buSzPct val="85000"/>
            </a:pPr>
            <a:r>
              <a:rPr lang="en-US" altLang="ko-KR" sz="1600">
                <a:solidFill>
                  <a:schemeClr val="tx2"/>
                </a:solidFill>
                <a:latin typeface="Arial" panose="020B0604020202020204" pitchFamily="34" charset="0"/>
                <a:ea typeface="돋움" panose="020B0600000101010101" pitchFamily="50" charset="-127"/>
              </a:rPr>
              <a:t>DB_nK_CACHE_SIZE : DB_BLOCK_SIZE</a:t>
            </a:r>
            <a:r>
              <a:rPr lang="ko-KR" altLang="en-US" sz="1600">
                <a:solidFill>
                  <a:schemeClr val="tx2"/>
                </a:solidFill>
                <a:latin typeface="Arial" panose="020B0604020202020204" pitchFamily="34" charset="0"/>
                <a:ea typeface="돋움" panose="020B0600000101010101" pitchFamily="50" charset="-127"/>
              </a:rPr>
              <a:t>와 다른 </a:t>
            </a:r>
            <a:r>
              <a:rPr lang="en-US" altLang="ko-KR" sz="1600">
                <a:solidFill>
                  <a:schemeClr val="tx2"/>
                </a:solidFill>
                <a:latin typeface="Arial" panose="020B0604020202020204" pitchFamily="34" charset="0"/>
                <a:ea typeface="돋움" panose="020B0600000101010101" pitchFamily="50" charset="-127"/>
              </a:rPr>
              <a:t>buffer </a:t>
            </a:r>
            <a:r>
              <a:rPr lang="ko-KR" altLang="en-US" sz="1600">
                <a:solidFill>
                  <a:schemeClr val="tx2"/>
                </a:solidFill>
                <a:latin typeface="Arial" panose="020B0604020202020204" pitchFamily="34" charset="0"/>
                <a:ea typeface="돋움" panose="020B0600000101010101" pitchFamily="50" charset="-127"/>
              </a:rPr>
              <a:t>크기 지정</a:t>
            </a:r>
          </a:p>
        </p:txBody>
      </p:sp>
      <p:sp>
        <p:nvSpPr>
          <p:cNvPr id="141318" name="AutoShape 6"/>
          <p:cNvSpPr>
            <a:spLocks noChangeArrowheads="1"/>
          </p:cNvSpPr>
          <p:nvPr/>
        </p:nvSpPr>
        <p:spPr bwMode="auto">
          <a:xfrm>
            <a:off x="1042988" y="4940300"/>
            <a:ext cx="6985000" cy="1584325"/>
          </a:xfrm>
          <a:prstGeom prst="roundRect">
            <a:avLst>
              <a:gd name="adj" fmla="val 12468"/>
            </a:avLst>
          </a:prstGeom>
          <a:gradFill rotWithShape="0">
            <a:gsLst>
              <a:gs pos="0">
                <a:srgbClr val="102E30"/>
              </a:gs>
              <a:gs pos="50000">
                <a:srgbClr val="02E3E3"/>
              </a:gs>
              <a:gs pos="100000">
                <a:srgbClr val="102E3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19" name="Rectangle 7"/>
          <p:cNvSpPr>
            <a:spLocks noChangeArrowheads="1"/>
          </p:cNvSpPr>
          <p:nvPr/>
        </p:nvSpPr>
        <p:spPr bwMode="auto">
          <a:xfrm>
            <a:off x="1452563" y="5030788"/>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b="1">
                <a:solidFill>
                  <a:srgbClr val="FFFF00"/>
                </a:solidFill>
              </a:rPr>
              <a:t>SGA</a:t>
            </a:r>
          </a:p>
        </p:txBody>
      </p:sp>
      <p:grpSp>
        <p:nvGrpSpPr>
          <p:cNvPr id="141320" name="Group 8"/>
          <p:cNvGrpSpPr>
            <a:grpSpLocks/>
          </p:cNvGrpSpPr>
          <p:nvPr/>
        </p:nvGrpSpPr>
        <p:grpSpPr bwMode="auto">
          <a:xfrm>
            <a:off x="1322388" y="5694363"/>
            <a:ext cx="1339850" cy="661987"/>
            <a:chOff x="1280" y="3040"/>
            <a:chExt cx="844" cy="478"/>
          </a:xfrm>
        </p:grpSpPr>
        <p:sp>
          <p:nvSpPr>
            <p:cNvPr id="141321" name="AutoShape 9"/>
            <p:cNvSpPr>
              <a:spLocks noChangeArrowheads="1"/>
            </p:cNvSpPr>
            <p:nvPr/>
          </p:nvSpPr>
          <p:spPr bwMode="auto">
            <a:xfrm>
              <a:off x="1280" y="3040"/>
              <a:ext cx="844" cy="478"/>
            </a:xfrm>
            <a:prstGeom prst="roundRect">
              <a:avLst>
                <a:gd name="adj" fmla="val 12468"/>
              </a:avLst>
            </a:prstGeom>
            <a:solidFill>
              <a:schemeClr val="bg1"/>
            </a:solidFill>
            <a:ln w="12700">
              <a:solidFill>
                <a:schemeClr val="tx2"/>
              </a:solidFill>
              <a:round/>
              <a:headEnd/>
              <a:tailEnd/>
            </a:ln>
            <a:effectLst>
              <a:outerShdw dist="107763" dir="2700000" algn="ctr" rotWithShape="0">
                <a:schemeClr val="bg2"/>
              </a:outerShdw>
            </a:effectLst>
          </p:spPr>
          <p:txBody>
            <a:bodyPr wrap="none" anchor="ctr"/>
            <a:lstStyle/>
            <a:p>
              <a:endParaRPr lang="ko-KR" altLang="en-US"/>
            </a:p>
          </p:txBody>
        </p:sp>
        <p:sp>
          <p:nvSpPr>
            <p:cNvPr id="141322" name="AutoShape 10"/>
            <p:cNvSpPr>
              <a:spLocks noChangeArrowheads="1"/>
            </p:cNvSpPr>
            <p:nvPr/>
          </p:nvSpPr>
          <p:spPr bwMode="auto">
            <a:xfrm>
              <a:off x="1361" y="3115"/>
              <a:ext cx="317" cy="327"/>
            </a:xfrm>
            <a:prstGeom prst="roundRect">
              <a:avLst>
                <a:gd name="adj" fmla="val 12468"/>
              </a:avLst>
            </a:prstGeom>
            <a:gradFill rotWithShape="0">
              <a:gsLst>
                <a:gs pos="0">
                  <a:schemeClr val="bg1"/>
                </a:gs>
                <a:gs pos="50000">
                  <a:schemeClr val="folHlink"/>
                </a:gs>
                <a:gs pos="100000">
                  <a:schemeClr val="bg1"/>
                </a:gs>
              </a:gsLst>
              <a:lin ang="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23" name="AutoShape 11"/>
            <p:cNvSpPr>
              <a:spLocks noChangeArrowheads="1"/>
            </p:cNvSpPr>
            <p:nvPr/>
          </p:nvSpPr>
          <p:spPr bwMode="auto">
            <a:xfrm>
              <a:off x="1726" y="3115"/>
              <a:ext cx="317" cy="327"/>
            </a:xfrm>
            <a:prstGeom prst="roundRect">
              <a:avLst>
                <a:gd name="adj" fmla="val 12468"/>
              </a:avLst>
            </a:prstGeom>
            <a:gradFill rotWithShape="0">
              <a:gsLst>
                <a:gs pos="0">
                  <a:schemeClr val="bg1"/>
                </a:gs>
                <a:gs pos="50000">
                  <a:schemeClr val="folHlink"/>
                </a:gs>
                <a:gs pos="100000">
                  <a:schemeClr val="bg1"/>
                </a:gs>
              </a:gsLst>
              <a:lin ang="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1324" name="Rectangle 12"/>
          <p:cNvSpPr>
            <a:spLocks noChangeArrowheads="1"/>
          </p:cNvSpPr>
          <p:nvPr/>
        </p:nvSpPr>
        <p:spPr bwMode="auto">
          <a:xfrm>
            <a:off x="1381125" y="5389563"/>
            <a:ext cx="1350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1400">
                <a:solidFill>
                  <a:schemeClr val="hlink"/>
                </a:solidFill>
              </a:rPr>
              <a:t>Shared Pool</a:t>
            </a:r>
          </a:p>
        </p:txBody>
      </p:sp>
      <p:grpSp>
        <p:nvGrpSpPr>
          <p:cNvPr id="141325" name="Group 13"/>
          <p:cNvGrpSpPr>
            <a:grpSpLocks/>
          </p:cNvGrpSpPr>
          <p:nvPr/>
        </p:nvGrpSpPr>
        <p:grpSpPr bwMode="auto">
          <a:xfrm>
            <a:off x="3132138" y="5403850"/>
            <a:ext cx="2584450" cy="1023938"/>
            <a:chOff x="2544" y="2831"/>
            <a:chExt cx="1628" cy="739"/>
          </a:xfrm>
        </p:grpSpPr>
        <p:sp>
          <p:nvSpPr>
            <p:cNvPr id="141326" name="AutoShape 14"/>
            <p:cNvSpPr>
              <a:spLocks noChangeArrowheads="1"/>
            </p:cNvSpPr>
            <p:nvPr/>
          </p:nvSpPr>
          <p:spPr bwMode="auto">
            <a:xfrm>
              <a:off x="2545" y="2832"/>
              <a:ext cx="1623" cy="734"/>
            </a:xfrm>
            <a:prstGeom prst="roundRect">
              <a:avLst>
                <a:gd name="adj" fmla="val 12468"/>
              </a:avLst>
            </a:prstGeom>
            <a:solidFill>
              <a:schemeClr val="bg1"/>
            </a:solidFill>
            <a:ln w="12700">
              <a:solidFill>
                <a:schemeClr val="tx2"/>
              </a:solidFill>
              <a:round/>
              <a:headEnd/>
              <a:tailEnd/>
            </a:ln>
            <a:effectLst>
              <a:outerShdw dist="107763" dir="2700000" algn="ctr" rotWithShape="0">
                <a:schemeClr val="bg2"/>
              </a:outerShdw>
            </a:effectLst>
          </p:spPr>
          <p:txBody>
            <a:bodyPr wrap="none" anchor="ctr"/>
            <a:lstStyle/>
            <a:p>
              <a:endParaRPr lang="ko-KR" altLang="en-US"/>
            </a:p>
          </p:txBody>
        </p:sp>
        <p:sp>
          <p:nvSpPr>
            <p:cNvPr id="141327" name="Line 15"/>
            <p:cNvSpPr>
              <a:spLocks noChangeShapeType="1"/>
            </p:cNvSpPr>
            <p:nvPr/>
          </p:nvSpPr>
          <p:spPr bwMode="auto">
            <a:xfrm>
              <a:off x="2544" y="2943"/>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28" name="Line 16"/>
            <p:cNvSpPr>
              <a:spLocks noChangeShapeType="1"/>
            </p:cNvSpPr>
            <p:nvPr/>
          </p:nvSpPr>
          <p:spPr bwMode="auto">
            <a:xfrm>
              <a:off x="2544" y="3055"/>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29" name="Line 17"/>
            <p:cNvSpPr>
              <a:spLocks noChangeShapeType="1"/>
            </p:cNvSpPr>
            <p:nvPr/>
          </p:nvSpPr>
          <p:spPr bwMode="auto">
            <a:xfrm>
              <a:off x="2544" y="3168"/>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0" name="Line 18"/>
            <p:cNvSpPr>
              <a:spLocks noChangeShapeType="1"/>
            </p:cNvSpPr>
            <p:nvPr/>
          </p:nvSpPr>
          <p:spPr bwMode="auto">
            <a:xfrm>
              <a:off x="2544" y="3284"/>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1" name="Line 19"/>
            <p:cNvSpPr>
              <a:spLocks noChangeShapeType="1"/>
            </p:cNvSpPr>
            <p:nvPr/>
          </p:nvSpPr>
          <p:spPr bwMode="auto">
            <a:xfrm>
              <a:off x="2544" y="3398"/>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2" name="Line 20"/>
            <p:cNvSpPr>
              <a:spLocks noChangeShapeType="1"/>
            </p:cNvSpPr>
            <p:nvPr/>
          </p:nvSpPr>
          <p:spPr bwMode="auto">
            <a:xfrm>
              <a:off x="2544" y="3510"/>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3" name="Line 21"/>
            <p:cNvSpPr>
              <a:spLocks noChangeShapeType="1"/>
            </p:cNvSpPr>
            <p:nvPr/>
          </p:nvSpPr>
          <p:spPr bwMode="auto">
            <a:xfrm>
              <a:off x="2696"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4" name="Line 22"/>
            <p:cNvSpPr>
              <a:spLocks noChangeShapeType="1"/>
            </p:cNvSpPr>
            <p:nvPr/>
          </p:nvSpPr>
          <p:spPr bwMode="auto">
            <a:xfrm>
              <a:off x="285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5" name="Line 23"/>
            <p:cNvSpPr>
              <a:spLocks noChangeShapeType="1"/>
            </p:cNvSpPr>
            <p:nvPr/>
          </p:nvSpPr>
          <p:spPr bwMode="auto">
            <a:xfrm>
              <a:off x="3007"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6" name="Line 24"/>
            <p:cNvSpPr>
              <a:spLocks noChangeShapeType="1"/>
            </p:cNvSpPr>
            <p:nvPr/>
          </p:nvSpPr>
          <p:spPr bwMode="auto">
            <a:xfrm>
              <a:off x="316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7" name="Line 25"/>
            <p:cNvSpPr>
              <a:spLocks noChangeShapeType="1"/>
            </p:cNvSpPr>
            <p:nvPr/>
          </p:nvSpPr>
          <p:spPr bwMode="auto">
            <a:xfrm>
              <a:off x="3317"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8" name="Line 26"/>
            <p:cNvSpPr>
              <a:spLocks noChangeShapeType="1"/>
            </p:cNvSpPr>
            <p:nvPr/>
          </p:nvSpPr>
          <p:spPr bwMode="auto">
            <a:xfrm>
              <a:off x="347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39" name="Line 27"/>
            <p:cNvSpPr>
              <a:spLocks noChangeShapeType="1"/>
            </p:cNvSpPr>
            <p:nvPr/>
          </p:nvSpPr>
          <p:spPr bwMode="auto">
            <a:xfrm>
              <a:off x="3628"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0" name="Line 28"/>
            <p:cNvSpPr>
              <a:spLocks noChangeShapeType="1"/>
            </p:cNvSpPr>
            <p:nvPr/>
          </p:nvSpPr>
          <p:spPr bwMode="auto">
            <a:xfrm>
              <a:off x="3783"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1" name="Line 29"/>
            <p:cNvSpPr>
              <a:spLocks noChangeShapeType="1"/>
            </p:cNvSpPr>
            <p:nvPr/>
          </p:nvSpPr>
          <p:spPr bwMode="auto">
            <a:xfrm>
              <a:off x="3940"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2" name="Line 30"/>
            <p:cNvSpPr>
              <a:spLocks noChangeShapeType="1"/>
            </p:cNvSpPr>
            <p:nvPr/>
          </p:nvSpPr>
          <p:spPr bwMode="auto">
            <a:xfrm>
              <a:off x="4096"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3" name="Rectangle 31"/>
            <p:cNvSpPr>
              <a:spLocks noChangeArrowheads="1"/>
            </p:cNvSpPr>
            <p:nvPr/>
          </p:nvSpPr>
          <p:spPr bwMode="auto">
            <a:xfrm>
              <a:off x="2700" y="2947"/>
              <a:ext cx="148"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4" name="Rectangle 32"/>
            <p:cNvSpPr>
              <a:spLocks noChangeArrowheads="1"/>
            </p:cNvSpPr>
            <p:nvPr/>
          </p:nvSpPr>
          <p:spPr bwMode="auto">
            <a:xfrm>
              <a:off x="2856" y="3059"/>
              <a:ext cx="147" cy="105"/>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5" name="Rectangle 33"/>
            <p:cNvSpPr>
              <a:spLocks noChangeArrowheads="1"/>
            </p:cNvSpPr>
            <p:nvPr/>
          </p:nvSpPr>
          <p:spPr bwMode="auto">
            <a:xfrm>
              <a:off x="3011" y="3172"/>
              <a:ext cx="147" cy="108"/>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6" name="Rectangle 34"/>
            <p:cNvSpPr>
              <a:spLocks noChangeArrowheads="1"/>
            </p:cNvSpPr>
            <p:nvPr/>
          </p:nvSpPr>
          <p:spPr bwMode="auto">
            <a:xfrm>
              <a:off x="3166" y="3288"/>
              <a:ext cx="147"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7" name="Rectangle 35"/>
            <p:cNvSpPr>
              <a:spLocks noChangeArrowheads="1"/>
            </p:cNvSpPr>
            <p:nvPr/>
          </p:nvSpPr>
          <p:spPr bwMode="auto">
            <a:xfrm>
              <a:off x="3011" y="3402"/>
              <a:ext cx="147"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8" name="Rectangle 36"/>
            <p:cNvSpPr>
              <a:spLocks noChangeArrowheads="1"/>
            </p:cNvSpPr>
            <p:nvPr/>
          </p:nvSpPr>
          <p:spPr bwMode="auto">
            <a:xfrm>
              <a:off x="3166" y="2832"/>
              <a:ext cx="147"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49" name="Rectangle 37"/>
            <p:cNvSpPr>
              <a:spLocks noChangeArrowheads="1"/>
            </p:cNvSpPr>
            <p:nvPr/>
          </p:nvSpPr>
          <p:spPr bwMode="auto">
            <a:xfrm>
              <a:off x="2545" y="2947"/>
              <a:ext cx="147"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0" name="Rectangle 38"/>
            <p:cNvSpPr>
              <a:spLocks noChangeArrowheads="1"/>
            </p:cNvSpPr>
            <p:nvPr/>
          </p:nvSpPr>
          <p:spPr bwMode="auto">
            <a:xfrm>
              <a:off x="3632" y="2832"/>
              <a:ext cx="147"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1" name="Rectangle 39"/>
            <p:cNvSpPr>
              <a:spLocks noChangeArrowheads="1"/>
            </p:cNvSpPr>
            <p:nvPr/>
          </p:nvSpPr>
          <p:spPr bwMode="auto">
            <a:xfrm>
              <a:off x="3476" y="3172"/>
              <a:ext cx="148" cy="108"/>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2" name="Rectangle 40"/>
            <p:cNvSpPr>
              <a:spLocks noChangeArrowheads="1"/>
            </p:cNvSpPr>
            <p:nvPr/>
          </p:nvSpPr>
          <p:spPr bwMode="auto">
            <a:xfrm>
              <a:off x="3787" y="3288"/>
              <a:ext cx="149"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3" name="Rectangle 41"/>
            <p:cNvSpPr>
              <a:spLocks noChangeArrowheads="1"/>
            </p:cNvSpPr>
            <p:nvPr/>
          </p:nvSpPr>
          <p:spPr bwMode="auto">
            <a:xfrm>
              <a:off x="3944" y="3288"/>
              <a:ext cx="148"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4" name="Rectangle 42"/>
            <p:cNvSpPr>
              <a:spLocks noChangeArrowheads="1"/>
            </p:cNvSpPr>
            <p:nvPr/>
          </p:nvSpPr>
          <p:spPr bwMode="auto">
            <a:xfrm>
              <a:off x="3787" y="3402"/>
              <a:ext cx="149"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5" name="Rectangle 43"/>
            <p:cNvSpPr>
              <a:spLocks noChangeArrowheads="1"/>
            </p:cNvSpPr>
            <p:nvPr/>
          </p:nvSpPr>
          <p:spPr bwMode="auto">
            <a:xfrm>
              <a:off x="3787" y="2832"/>
              <a:ext cx="149"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6" name="Rectangle 44"/>
            <p:cNvSpPr>
              <a:spLocks noChangeArrowheads="1"/>
            </p:cNvSpPr>
            <p:nvPr/>
          </p:nvSpPr>
          <p:spPr bwMode="auto">
            <a:xfrm>
              <a:off x="3787" y="3059"/>
              <a:ext cx="149" cy="105"/>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7" name="Rectangle 45"/>
            <p:cNvSpPr>
              <a:spLocks noChangeArrowheads="1"/>
            </p:cNvSpPr>
            <p:nvPr/>
          </p:nvSpPr>
          <p:spPr bwMode="auto">
            <a:xfrm>
              <a:off x="2700" y="3402"/>
              <a:ext cx="148"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8" name="Rectangle 46" descr="색종이 조각"/>
            <p:cNvSpPr>
              <a:spLocks noChangeArrowheads="1"/>
            </p:cNvSpPr>
            <p:nvPr/>
          </p:nvSpPr>
          <p:spPr bwMode="auto">
            <a:xfrm>
              <a:off x="2856" y="3288"/>
              <a:ext cx="147" cy="106"/>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59" name="Rectangle 47" descr="색종이 조각"/>
            <p:cNvSpPr>
              <a:spLocks noChangeArrowheads="1"/>
            </p:cNvSpPr>
            <p:nvPr/>
          </p:nvSpPr>
          <p:spPr bwMode="auto">
            <a:xfrm>
              <a:off x="3011" y="2832"/>
              <a:ext cx="147" cy="107"/>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60" name="Rectangle 48" descr="색종이 조각"/>
            <p:cNvSpPr>
              <a:spLocks noChangeArrowheads="1"/>
            </p:cNvSpPr>
            <p:nvPr/>
          </p:nvSpPr>
          <p:spPr bwMode="auto">
            <a:xfrm>
              <a:off x="3476" y="2947"/>
              <a:ext cx="148" cy="104"/>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61" name="Rectangle 49" descr="색종이 조각"/>
            <p:cNvSpPr>
              <a:spLocks noChangeArrowheads="1"/>
            </p:cNvSpPr>
            <p:nvPr/>
          </p:nvSpPr>
          <p:spPr bwMode="auto">
            <a:xfrm>
              <a:off x="3321" y="3059"/>
              <a:ext cx="147" cy="105"/>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62" name="Rectangle 50" descr="색종이 조각"/>
            <p:cNvSpPr>
              <a:spLocks noChangeArrowheads="1"/>
            </p:cNvSpPr>
            <p:nvPr/>
          </p:nvSpPr>
          <p:spPr bwMode="auto">
            <a:xfrm>
              <a:off x="3944" y="3059"/>
              <a:ext cx="148" cy="105"/>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63" name="Rectangle 51" descr="색종이 조각"/>
            <p:cNvSpPr>
              <a:spLocks noChangeArrowheads="1"/>
            </p:cNvSpPr>
            <p:nvPr/>
          </p:nvSpPr>
          <p:spPr bwMode="auto">
            <a:xfrm>
              <a:off x="3632" y="3402"/>
              <a:ext cx="147" cy="104"/>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364" name="Rectangle 52" descr="색종이 조각"/>
            <p:cNvSpPr>
              <a:spLocks noChangeArrowheads="1"/>
            </p:cNvSpPr>
            <p:nvPr/>
          </p:nvSpPr>
          <p:spPr bwMode="auto">
            <a:xfrm>
              <a:off x="2545" y="3172"/>
              <a:ext cx="147" cy="108"/>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1365" name="Rectangle 53"/>
          <p:cNvSpPr>
            <a:spLocks noChangeArrowheads="1"/>
          </p:cNvSpPr>
          <p:nvPr/>
        </p:nvSpPr>
        <p:spPr bwMode="auto">
          <a:xfrm>
            <a:off x="1797050" y="58547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200">
                <a:solidFill>
                  <a:schemeClr val="hlink"/>
                </a:solidFill>
              </a:rPr>
              <a:t>Shared SQL Area</a:t>
            </a:r>
          </a:p>
        </p:txBody>
      </p:sp>
      <p:sp>
        <p:nvSpPr>
          <p:cNvPr id="141366" name="Rectangle 54"/>
          <p:cNvSpPr>
            <a:spLocks noChangeArrowheads="1"/>
          </p:cNvSpPr>
          <p:nvPr/>
        </p:nvSpPr>
        <p:spPr bwMode="auto">
          <a:xfrm>
            <a:off x="3197225" y="5056188"/>
            <a:ext cx="2595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1600" b="1">
                <a:solidFill>
                  <a:schemeClr val="hlink"/>
                </a:solidFill>
              </a:rPr>
              <a:t>Database Buffer Cache</a:t>
            </a:r>
          </a:p>
        </p:txBody>
      </p:sp>
      <p:sp>
        <p:nvSpPr>
          <p:cNvPr id="141420" name="Rectangle 108"/>
          <p:cNvSpPr>
            <a:spLocks noChangeArrowheads="1"/>
          </p:cNvSpPr>
          <p:nvPr/>
        </p:nvSpPr>
        <p:spPr bwMode="auto">
          <a:xfrm>
            <a:off x="1042988" y="5805488"/>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200">
                <a:solidFill>
                  <a:schemeClr val="hlink"/>
                </a:solidFill>
              </a:rPr>
              <a:t>Private SQL Area</a:t>
            </a:r>
          </a:p>
        </p:txBody>
      </p:sp>
      <p:grpSp>
        <p:nvGrpSpPr>
          <p:cNvPr id="141421" name="Group 109"/>
          <p:cNvGrpSpPr>
            <a:grpSpLocks/>
          </p:cNvGrpSpPr>
          <p:nvPr/>
        </p:nvGrpSpPr>
        <p:grpSpPr bwMode="auto">
          <a:xfrm>
            <a:off x="6140450" y="5516563"/>
            <a:ext cx="1600200" cy="855662"/>
            <a:chOff x="3421" y="3190"/>
            <a:chExt cx="573" cy="669"/>
          </a:xfrm>
        </p:grpSpPr>
        <p:sp>
          <p:nvSpPr>
            <p:cNvPr id="141422" name="Freeform 110"/>
            <p:cNvSpPr>
              <a:spLocks/>
            </p:cNvSpPr>
            <p:nvPr/>
          </p:nvSpPr>
          <p:spPr bwMode="auto">
            <a:xfrm>
              <a:off x="3422" y="3191"/>
              <a:ext cx="569" cy="665"/>
            </a:xfrm>
            <a:custGeom>
              <a:avLst/>
              <a:gdLst>
                <a:gd name="T0" fmla="*/ 71 w 569"/>
                <a:gd name="T1" fmla="*/ 0 h 665"/>
                <a:gd name="T2" fmla="*/ 57 w 569"/>
                <a:gd name="T3" fmla="*/ 1 h 665"/>
                <a:gd name="T4" fmla="*/ 43 w 569"/>
                <a:gd name="T5" fmla="*/ 6 h 665"/>
                <a:gd name="T6" fmla="*/ 31 w 569"/>
                <a:gd name="T7" fmla="*/ 12 h 665"/>
                <a:gd name="T8" fmla="*/ 21 w 569"/>
                <a:gd name="T9" fmla="*/ 21 h 665"/>
                <a:gd name="T10" fmla="*/ 12 w 569"/>
                <a:gd name="T11" fmla="*/ 31 h 665"/>
                <a:gd name="T12" fmla="*/ 6 w 569"/>
                <a:gd name="T13" fmla="*/ 43 h 665"/>
                <a:gd name="T14" fmla="*/ 1 w 569"/>
                <a:gd name="T15" fmla="*/ 57 h 665"/>
                <a:gd name="T16" fmla="*/ 0 w 569"/>
                <a:gd name="T17" fmla="*/ 71 h 665"/>
                <a:gd name="T18" fmla="*/ 0 w 569"/>
                <a:gd name="T19" fmla="*/ 593 h 665"/>
                <a:gd name="T20" fmla="*/ 1 w 569"/>
                <a:gd name="T21" fmla="*/ 607 h 665"/>
                <a:gd name="T22" fmla="*/ 6 w 569"/>
                <a:gd name="T23" fmla="*/ 621 h 665"/>
                <a:gd name="T24" fmla="*/ 12 w 569"/>
                <a:gd name="T25" fmla="*/ 633 h 665"/>
                <a:gd name="T26" fmla="*/ 21 w 569"/>
                <a:gd name="T27" fmla="*/ 643 h 665"/>
                <a:gd name="T28" fmla="*/ 31 w 569"/>
                <a:gd name="T29" fmla="*/ 652 h 665"/>
                <a:gd name="T30" fmla="*/ 43 w 569"/>
                <a:gd name="T31" fmla="*/ 658 h 665"/>
                <a:gd name="T32" fmla="*/ 57 w 569"/>
                <a:gd name="T33" fmla="*/ 663 h 665"/>
                <a:gd name="T34" fmla="*/ 71 w 569"/>
                <a:gd name="T35" fmla="*/ 664 h 665"/>
                <a:gd name="T36" fmla="*/ 497 w 569"/>
                <a:gd name="T37" fmla="*/ 664 h 665"/>
                <a:gd name="T38" fmla="*/ 511 w 569"/>
                <a:gd name="T39" fmla="*/ 663 h 665"/>
                <a:gd name="T40" fmla="*/ 525 w 569"/>
                <a:gd name="T41" fmla="*/ 658 h 665"/>
                <a:gd name="T42" fmla="*/ 537 w 569"/>
                <a:gd name="T43" fmla="*/ 652 h 665"/>
                <a:gd name="T44" fmla="*/ 547 w 569"/>
                <a:gd name="T45" fmla="*/ 643 h 665"/>
                <a:gd name="T46" fmla="*/ 556 w 569"/>
                <a:gd name="T47" fmla="*/ 633 h 665"/>
                <a:gd name="T48" fmla="*/ 562 w 569"/>
                <a:gd name="T49" fmla="*/ 621 h 665"/>
                <a:gd name="T50" fmla="*/ 567 w 569"/>
                <a:gd name="T51" fmla="*/ 607 h 665"/>
                <a:gd name="T52" fmla="*/ 568 w 569"/>
                <a:gd name="T53" fmla="*/ 593 h 665"/>
                <a:gd name="T54" fmla="*/ 568 w 569"/>
                <a:gd name="T55" fmla="*/ 71 h 665"/>
                <a:gd name="T56" fmla="*/ 567 w 569"/>
                <a:gd name="T57" fmla="*/ 57 h 665"/>
                <a:gd name="T58" fmla="*/ 562 w 569"/>
                <a:gd name="T59" fmla="*/ 43 h 665"/>
                <a:gd name="T60" fmla="*/ 556 w 569"/>
                <a:gd name="T61" fmla="*/ 31 h 665"/>
                <a:gd name="T62" fmla="*/ 547 w 569"/>
                <a:gd name="T63" fmla="*/ 21 h 665"/>
                <a:gd name="T64" fmla="*/ 537 w 569"/>
                <a:gd name="T65" fmla="*/ 12 h 665"/>
                <a:gd name="T66" fmla="*/ 525 w 569"/>
                <a:gd name="T67" fmla="*/ 6 h 665"/>
                <a:gd name="T68" fmla="*/ 511 w 569"/>
                <a:gd name="T69" fmla="*/ 1 h 665"/>
                <a:gd name="T70" fmla="*/ 497 w 569"/>
                <a:gd name="T71" fmla="*/ 0 h 665"/>
                <a:gd name="T72" fmla="*/ 71 w 569"/>
                <a:gd name="T73"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665">
                  <a:moveTo>
                    <a:pt x="71" y="0"/>
                  </a:moveTo>
                  <a:lnTo>
                    <a:pt x="57" y="1"/>
                  </a:lnTo>
                  <a:lnTo>
                    <a:pt x="43" y="6"/>
                  </a:lnTo>
                  <a:lnTo>
                    <a:pt x="31" y="12"/>
                  </a:lnTo>
                  <a:lnTo>
                    <a:pt x="21" y="21"/>
                  </a:lnTo>
                  <a:lnTo>
                    <a:pt x="12" y="31"/>
                  </a:lnTo>
                  <a:lnTo>
                    <a:pt x="6" y="43"/>
                  </a:lnTo>
                  <a:lnTo>
                    <a:pt x="1" y="57"/>
                  </a:lnTo>
                  <a:lnTo>
                    <a:pt x="0" y="71"/>
                  </a:lnTo>
                  <a:lnTo>
                    <a:pt x="0" y="593"/>
                  </a:lnTo>
                  <a:lnTo>
                    <a:pt x="1" y="607"/>
                  </a:lnTo>
                  <a:lnTo>
                    <a:pt x="6" y="621"/>
                  </a:lnTo>
                  <a:lnTo>
                    <a:pt x="12" y="633"/>
                  </a:lnTo>
                  <a:lnTo>
                    <a:pt x="21" y="643"/>
                  </a:lnTo>
                  <a:lnTo>
                    <a:pt x="31" y="652"/>
                  </a:lnTo>
                  <a:lnTo>
                    <a:pt x="43" y="658"/>
                  </a:lnTo>
                  <a:lnTo>
                    <a:pt x="57" y="663"/>
                  </a:lnTo>
                  <a:lnTo>
                    <a:pt x="71" y="664"/>
                  </a:lnTo>
                  <a:lnTo>
                    <a:pt x="497" y="664"/>
                  </a:lnTo>
                  <a:lnTo>
                    <a:pt x="511" y="663"/>
                  </a:lnTo>
                  <a:lnTo>
                    <a:pt x="525" y="658"/>
                  </a:lnTo>
                  <a:lnTo>
                    <a:pt x="537" y="652"/>
                  </a:lnTo>
                  <a:lnTo>
                    <a:pt x="547" y="643"/>
                  </a:lnTo>
                  <a:lnTo>
                    <a:pt x="556" y="633"/>
                  </a:lnTo>
                  <a:lnTo>
                    <a:pt x="562" y="621"/>
                  </a:lnTo>
                  <a:lnTo>
                    <a:pt x="567" y="607"/>
                  </a:lnTo>
                  <a:lnTo>
                    <a:pt x="568" y="593"/>
                  </a:lnTo>
                  <a:lnTo>
                    <a:pt x="568" y="71"/>
                  </a:lnTo>
                  <a:lnTo>
                    <a:pt x="567" y="57"/>
                  </a:lnTo>
                  <a:lnTo>
                    <a:pt x="562" y="43"/>
                  </a:lnTo>
                  <a:lnTo>
                    <a:pt x="556" y="31"/>
                  </a:lnTo>
                  <a:lnTo>
                    <a:pt x="547" y="21"/>
                  </a:lnTo>
                  <a:lnTo>
                    <a:pt x="537" y="12"/>
                  </a:lnTo>
                  <a:lnTo>
                    <a:pt x="525" y="6"/>
                  </a:lnTo>
                  <a:lnTo>
                    <a:pt x="511" y="1"/>
                  </a:lnTo>
                  <a:lnTo>
                    <a:pt x="497" y="0"/>
                  </a:lnTo>
                  <a:lnTo>
                    <a:pt x="71" y="0"/>
                  </a:lnTo>
                </a:path>
              </a:pathLst>
            </a:custGeom>
            <a:solidFill>
              <a:srgbClr val="99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1423" name="Line 111"/>
            <p:cNvSpPr>
              <a:spLocks noChangeShapeType="1"/>
            </p:cNvSpPr>
            <p:nvPr/>
          </p:nvSpPr>
          <p:spPr bwMode="auto">
            <a:xfrm>
              <a:off x="3706" y="3190"/>
              <a:ext cx="1" cy="6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4" name="Line 112"/>
            <p:cNvSpPr>
              <a:spLocks noChangeShapeType="1"/>
            </p:cNvSpPr>
            <p:nvPr/>
          </p:nvSpPr>
          <p:spPr bwMode="auto">
            <a:xfrm>
              <a:off x="3421" y="3283"/>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5" name="Line 113"/>
            <p:cNvSpPr>
              <a:spLocks noChangeShapeType="1"/>
            </p:cNvSpPr>
            <p:nvPr/>
          </p:nvSpPr>
          <p:spPr bwMode="auto">
            <a:xfrm>
              <a:off x="3421" y="3379"/>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6" name="Line 114"/>
            <p:cNvSpPr>
              <a:spLocks noChangeShapeType="1"/>
            </p:cNvSpPr>
            <p:nvPr/>
          </p:nvSpPr>
          <p:spPr bwMode="auto">
            <a:xfrm>
              <a:off x="3421" y="3475"/>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7" name="Line 115"/>
            <p:cNvSpPr>
              <a:spLocks noChangeShapeType="1"/>
            </p:cNvSpPr>
            <p:nvPr/>
          </p:nvSpPr>
          <p:spPr bwMode="auto">
            <a:xfrm>
              <a:off x="3421" y="3571"/>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8" name="Line 116"/>
            <p:cNvSpPr>
              <a:spLocks noChangeShapeType="1"/>
            </p:cNvSpPr>
            <p:nvPr/>
          </p:nvSpPr>
          <p:spPr bwMode="auto">
            <a:xfrm>
              <a:off x="3421" y="3667"/>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1429" name="Line 117"/>
            <p:cNvSpPr>
              <a:spLocks noChangeShapeType="1"/>
            </p:cNvSpPr>
            <p:nvPr/>
          </p:nvSpPr>
          <p:spPr bwMode="auto">
            <a:xfrm>
              <a:off x="3421" y="3763"/>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1430" name="Rectangle 118"/>
          <p:cNvSpPr>
            <a:spLocks noChangeArrowheads="1"/>
          </p:cNvSpPr>
          <p:nvPr/>
        </p:nvSpPr>
        <p:spPr bwMode="auto">
          <a:xfrm>
            <a:off x="6140450" y="5076825"/>
            <a:ext cx="1590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chemeClr val="hlink"/>
                </a:solidFill>
                <a:ea typeface="돋움체" panose="020B0609000101010101" pitchFamily="49" charset="-127"/>
              </a:rPr>
              <a:t>Redo Log Buffer</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altLang="ko-KR"/>
              <a:t>Hash Partition</a:t>
            </a:r>
          </a:p>
        </p:txBody>
      </p:sp>
      <p:sp>
        <p:nvSpPr>
          <p:cNvPr id="399363"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9364" name="Rectangle 4"/>
          <p:cNvSpPr>
            <a:spLocks noChangeArrowheads="1"/>
          </p:cNvSpPr>
          <p:nvPr/>
        </p:nvSpPr>
        <p:spPr bwMode="auto">
          <a:xfrm>
            <a:off x="611188" y="4327525"/>
            <a:ext cx="71628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kumimoji="0" lang="en-US" altLang="ko-KR" sz="1600" b="1">
                <a:solidFill>
                  <a:srgbClr val="000000"/>
                </a:solidFill>
                <a:latin typeface="돋움" panose="020B0600000101010101" pitchFamily="50" charset="-127"/>
                <a:ea typeface="돋움" panose="020B0600000101010101" pitchFamily="50" charset="-127"/>
              </a:rPr>
              <a:t>NULL is placed in the first partition</a:t>
            </a:r>
          </a:p>
        </p:txBody>
      </p:sp>
      <p:sp>
        <p:nvSpPr>
          <p:cNvPr id="399365" name="Rectangle 5"/>
          <p:cNvSpPr>
            <a:spLocks noChangeArrowheads="1"/>
          </p:cNvSpPr>
          <p:nvPr/>
        </p:nvSpPr>
        <p:spPr bwMode="auto">
          <a:xfrm>
            <a:off x="611188" y="1700213"/>
            <a:ext cx="7920037" cy="230505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a:t>
            </a:r>
            <a:r>
              <a:rPr lang="en-US" altLang="ko-KR" sz="1000"/>
              <a:t> </a:t>
            </a:r>
            <a:r>
              <a:rPr kumimoji="0" lang="en-US" altLang="ko-KR" sz="1200">
                <a:solidFill>
                  <a:srgbClr val="000000"/>
                </a:solidFill>
              </a:rPr>
              <a:t>CREATE TABLE scubagear</a:t>
            </a:r>
          </a:p>
          <a:p>
            <a:pPr latinLnBrk="1">
              <a:lnSpc>
                <a:spcPct val="90000"/>
              </a:lnSpc>
              <a:buFont typeface="Wingdings" panose="05000000000000000000" pitchFamily="2" charset="2"/>
              <a:buNone/>
            </a:pPr>
            <a:r>
              <a:rPr kumimoji="0" lang="en-US" altLang="ko-KR" sz="1200">
                <a:solidFill>
                  <a:srgbClr val="000000"/>
                </a:solidFill>
              </a:rPr>
              <a:t>   2     (</a:t>
            </a:r>
          </a:p>
          <a:p>
            <a:pPr latinLnBrk="1">
              <a:lnSpc>
                <a:spcPct val="90000"/>
              </a:lnSpc>
              <a:buFont typeface="Wingdings" panose="05000000000000000000" pitchFamily="2" charset="2"/>
              <a:buNone/>
            </a:pPr>
            <a:r>
              <a:rPr kumimoji="0" lang="en-US" altLang="ko-KR" sz="1200">
                <a:solidFill>
                  <a:srgbClr val="000000"/>
                </a:solidFill>
              </a:rPr>
              <a:t>   3        id                       NUMBER, </a:t>
            </a:r>
          </a:p>
          <a:p>
            <a:pPr latinLnBrk="1">
              <a:lnSpc>
                <a:spcPct val="90000"/>
              </a:lnSpc>
              <a:buFont typeface="Wingdings" panose="05000000000000000000" pitchFamily="2" charset="2"/>
              <a:buNone/>
            </a:pPr>
            <a:r>
              <a:rPr kumimoji="0" lang="en-US" altLang="ko-KR" sz="1200">
                <a:solidFill>
                  <a:srgbClr val="000000"/>
                </a:solidFill>
              </a:rPr>
              <a:t>   4        name                 VARCHAR2 (60),</a:t>
            </a:r>
          </a:p>
          <a:p>
            <a:pPr latinLnBrk="1">
              <a:lnSpc>
                <a:spcPct val="90000"/>
              </a:lnSpc>
              <a:buFont typeface="Wingdings" panose="05000000000000000000" pitchFamily="2" charset="2"/>
              <a:buNone/>
            </a:pPr>
            <a:r>
              <a:rPr kumimoji="0" lang="en-US" altLang="ko-KR" sz="1200">
                <a:solidFill>
                  <a:srgbClr val="000000"/>
                </a:solidFill>
              </a:rPr>
              <a:t>   5        addr                   VARCHAR2 (100)</a:t>
            </a:r>
          </a:p>
          <a:p>
            <a:pPr latinLnBrk="1">
              <a:lnSpc>
                <a:spcPct val="90000"/>
              </a:lnSpc>
              <a:buFont typeface="Wingdings" panose="05000000000000000000" pitchFamily="2" charset="2"/>
              <a:buNone/>
            </a:pPr>
            <a:r>
              <a:rPr kumimoji="0" lang="en-US" altLang="ko-KR" sz="1200">
                <a:solidFill>
                  <a:srgbClr val="000000"/>
                </a:solidFill>
              </a:rPr>
              <a:t>   6     )</a:t>
            </a:r>
          </a:p>
          <a:p>
            <a:pPr latinLnBrk="1">
              <a:lnSpc>
                <a:spcPct val="90000"/>
              </a:lnSpc>
              <a:buFont typeface="Wingdings" panose="05000000000000000000" pitchFamily="2" charset="2"/>
              <a:buNone/>
            </a:pPr>
            <a:r>
              <a:rPr kumimoji="0" lang="en-US" altLang="ko-KR" sz="1200">
                <a:solidFill>
                  <a:srgbClr val="000000"/>
                </a:solidFill>
              </a:rPr>
              <a:t>   7     PARTITION BY HASH (id)</a:t>
            </a:r>
          </a:p>
          <a:p>
            <a:pPr latinLnBrk="1">
              <a:lnSpc>
                <a:spcPct val="90000"/>
              </a:lnSpc>
              <a:buFont typeface="Wingdings" panose="05000000000000000000" pitchFamily="2" charset="2"/>
              <a:buNone/>
            </a:pPr>
            <a:r>
              <a:rPr kumimoji="0" lang="en-US" altLang="ko-KR" sz="1200">
                <a:solidFill>
                  <a:srgbClr val="000000"/>
                </a:solidFill>
              </a:rPr>
              <a:t>   8     PARTITIONS 4</a:t>
            </a:r>
          </a:p>
          <a:p>
            <a:pPr latinLnBrk="1">
              <a:lnSpc>
                <a:spcPct val="90000"/>
              </a:lnSpc>
              <a:buFont typeface="Wingdings" panose="05000000000000000000" pitchFamily="2" charset="2"/>
              <a:buNone/>
            </a:pPr>
            <a:r>
              <a:rPr kumimoji="0" lang="en-US" altLang="ko-KR" sz="1200">
                <a:solidFill>
                  <a:srgbClr val="000000"/>
                </a:solidFill>
              </a:rPr>
              <a:t>   9     STORE IN (gear1, gear2, gear3, gear4);</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altLang="ko-KR"/>
              <a:t>Composite Partition</a:t>
            </a:r>
          </a:p>
        </p:txBody>
      </p:sp>
      <p:sp>
        <p:nvSpPr>
          <p:cNvPr id="400387"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0388" name="Rectangle 4"/>
          <p:cNvSpPr>
            <a:spLocks noChangeArrowheads="1"/>
          </p:cNvSpPr>
          <p:nvPr/>
        </p:nvSpPr>
        <p:spPr bwMode="auto">
          <a:xfrm>
            <a:off x="539750" y="1700213"/>
            <a:ext cx="7991475" cy="316865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a:t>
            </a:r>
            <a:r>
              <a:rPr lang="en-US" altLang="ko-KR" sz="1000"/>
              <a:t> </a:t>
            </a:r>
            <a:r>
              <a:rPr kumimoji="0" lang="en-US" altLang="ko-KR" sz="1200">
                <a:solidFill>
                  <a:srgbClr val="000000"/>
                </a:solidFill>
              </a:rPr>
              <a:t>CREATE TABLE scubagear</a:t>
            </a:r>
          </a:p>
          <a:p>
            <a:pPr latinLnBrk="1">
              <a:lnSpc>
                <a:spcPct val="90000"/>
              </a:lnSpc>
              <a:buFont typeface="Wingdings" panose="05000000000000000000" pitchFamily="2" charset="2"/>
              <a:buNone/>
            </a:pPr>
            <a:r>
              <a:rPr kumimoji="0" lang="en-US" altLang="ko-KR" sz="1200">
                <a:solidFill>
                  <a:srgbClr val="000000"/>
                </a:solidFill>
              </a:rPr>
              <a:t>   2     (</a:t>
            </a:r>
          </a:p>
          <a:p>
            <a:pPr latinLnBrk="1">
              <a:lnSpc>
                <a:spcPct val="90000"/>
              </a:lnSpc>
              <a:buFont typeface="Wingdings" panose="05000000000000000000" pitchFamily="2" charset="2"/>
              <a:buNone/>
            </a:pPr>
            <a:r>
              <a:rPr kumimoji="0" lang="en-US" altLang="ko-KR" sz="1200">
                <a:solidFill>
                  <a:srgbClr val="000000"/>
                </a:solidFill>
              </a:rPr>
              <a:t>   3        equipno              NUMBER, </a:t>
            </a:r>
          </a:p>
          <a:p>
            <a:pPr latinLnBrk="1">
              <a:lnSpc>
                <a:spcPct val="90000"/>
              </a:lnSpc>
              <a:buFont typeface="Wingdings" panose="05000000000000000000" pitchFamily="2" charset="2"/>
              <a:buNone/>
            </a:pPr>
            <a:r>
              <a:rPr kumimoji="0" lang="en-US" altLang="ko-KR" sz="1200">
                <a:solidFill>
                  <a:srgbClr val="000000"/>
                </a:solidFill>
              </a:rPr>
              <a:t>   4        equipname         VARCHAR(32), </a:t>
            </a:r>
          </a:p>
          <a:p>
            <a:pPr latinLnBrk="1">
              <a:lnSpc>
                <a:spcPct val="90000"/>
              </a:lnSpc>
              <a:buFont typeface="Wingdings" panose="05000000000000000000" pitchFamily="2" charset="2"/>
              <a:buNone/>
            </a:pPr>
            <a:r>
              <a:rPr kumimoji="0" lang="en-US" altLang="ko-KR" sz="1200">
                <a:solidFill>
                  <a:srgbClr val="000000"/>
                </a:solidFill>
              </a:rPr>
              <a:t>   5        price                   NUMBER</a:t>
            </a:r>
          </a:p>
          <a:p>
            <a:pPr latinLnBrk="1">
              <a:lnSpc>
                <a:spcPct val="90000"/>
              </a:lnSpc>
              <a:buFont typeface="Wingdings" panose="05000000000000000000" pitchFamily="2" charset="2"/>
              <a:buNone/>
            </a:pPr>
            <a:r>
              <a:rPr kumimoji="0" lang="en-US" altLang="ko-KR" sz="1200">
                <a:solidFill>
                  <a:srgbClr val="000000"/>
                </a:solidFill>
              </a:rPr>
              <a:t>   6     )</a:t>
            </a:r>
          </a:p>
          <a:p>
            <a:pPr latinLnBrk="1">
              <a:lnSpc>
                <a:spcPct val="90000"/>
              </a:lnSpc>
              <a:buFont typeface="Wingdings" panose="05000000000000000000" pitchFamily="2" charset="2"/>
              <a:buNone/>
            </a:pPr>
            <a:r>
              <a:rPr kumimoji="0" lang="en-US" altLang="ko-KR" sz="1200">
                <a:solidFill>
                  <a:srgbClr val="000000"/>
                </a:solidFill>
              </a:rPr>
              <a:t>   7    PARTITION BY RANGE (equipno) </a:t>
            </a:r>
          </a:p>
          <a:p>
            <a:pPr latinLnBrk="1">
              <a:lnSpc>
                <a:spcPct val="90000"/>
              </a:lnSpc>
              <a:buFont typeface="Wingdings" panose="05000000000000000000" pitchFamily="2" charset="2"/>
              <a:buNone/>
            </a:pPr>
            <a:r>
              <a:rPr kumimoji="0" lang="en-US" altLang="ko-KR" sz="1200">
                <a:solidFill>
                  <a:srgbClr val="000000"/>
                </a:solidFill>
              </a:rPr>
              <a:t>   8      SUBPARTITION BY HASH (equipname) SUBPARTITIONS 8 STORE IN (ts1, ts3, ts5, ts7)</a:t>
            </a:r>
          </a:p>
          <a:p>
            <a:pPr latinLnBrk="1">
              <a:lnSpc>
                <a:spcPct val="90000"/>
              </a:lnSpc>
              <a:buFont typeface="Wingdings" panose="05000000000000000000" pitchFamily="2" charset="2"/>
              <a:buNone/>
            </a:pPr>
            <a:r>
              <a:rPr kumimoji="0" lang="en-US" altLang="ko-KR" sz="1200">
                <a:solidFill>
                  <a:srgbClr val="000000"/>
                </a:solidFill>
              </a:rPr>
              <a:t>   9    (</a:t>
            </a:r>
          </a:p>
          <a:p>
            <a:pPr latinLnBrk="1">
              <a:lnSpc>
                <a:spcPct val="90000"/>
              </a:lnSpc>
              <a:buFont typeface="Wingdings" panose="05000000000000000000" pitchFamily="2" charset="2"/>
              <a:buNone/>
            </a:pPr>
            <a:r>
              <a:rPr kumimoji="0" lang="en-US" altLang="ko-KR" sz="1200">
                <a:solidFill>
                  <a:srgbClr val="000000"/>
                </a:solidFill>
              </a:rPr>
              <a:t>  10    PARTITION p1 VALUES LESS THAN (1000),</a:t>
            </a:r>
          </a:p>
          <a:p>
            <a:pPr latinLnBrk="1">
              <a:lnSpc>
                <a:spcPct val="90000"/>
              </a:lnSpc>
              <a:buFont typeface="Wingdings" panose="05000000000000000000" pitchFamily="2" charset="2"/>
              <a:buNone/>
            </a:pPr>
            <a:r>
              <a:rPr kumimoji="0" lang="en-US" altLang="ko-KR" sz="1200">
                <a:solidFill>
                  <a:srgbClr val="000000"/>
                </a:solidFill>
              </a:rPr>
              <a:t>  11    PARTITION p2 VALUES LESS THAN (2000),</a:t>
            </a:r>
          </a:p>
          <a:p>
            <a:pPr latinLnBrk="1">
              <a:lnSpc>
                <a:spcPct val="90000"/>
              </a:lnSpc>
              <a:buFont typeface="Wingdings" panose="05000000000000000000" pitchFamily="2" charset="2"/>
              <a:buNone/>
            </a:pPr>
            <a:r>
              <a:rPr kumimoji="0" lang="en-US" altLang="ko-KR" sz="1200">
                <a:solidFill>
                  <a:srgbClr val="000000"/>
                </a:solidFill>
              </a:rPr>
              <a:t>  12    PARTITION p3 VALUES LESS THAN (MAXVALUE)</a:t>
            </a:r>
          </a:p>
          <a:p>
            <a:pPr latinLnBrk="1">
              <a:lnSpc>
                <a:spcPct val="90000"/>
              </a:lnSpc>
              <a:buFont typeface="Wingdings" panose="05000000000000000000" pitchFamily="2" charset="2"/>
              <a:buNone/>
            </a:pPr>
            <a:r>
              <a:rPr kumimoji="0" lang="en-US" altLang="ko-KR" sz="1200">
                <a:solidFill>
                  <a:srgbClr val="000000"/>
                </a:solidFill>
              </a:rPr>
              <a:t>  13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altLang="ko-KR"/>
              <a:t>Partition Table Management</a:t>
            </a:r>
          </a:p>
        </p:txBody>
      </p:sp>
      <p:sp>
        <p:nvSpPr>
          <p:cNvPr id="401411"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1412" name="Rectangle 4"/>
          <p:cNvSpPr>
            <a:spLocks noChangeArrowheads="1"/>
          </p:cNvSpPr>
          <p:nvPr/>
        </p:nvSpPr>
        <p:spPr bwMode="auto">
          <a:xfrm>
            <a:off x="614363" y="1828800"/>
            <a:ext cx="813435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을 추가하는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ClrTx/>
              <a:buSzTx/>
              <a:buFontTx/>
              <a:buNone/>
            </a:pPr>
            <a:endParaRPr kumimoji="0" lang="ko-KR" altLang="en-US"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ko-KR" altLang="en-US" sz="1600" b="1">
                <a:solidFill>
                  <a:srgbClr val="000000"/>
                </a:solidFill>
                <a:latin typeface="Book Antiqua" panose="02040602050305030304" pitchFamily="18" charset="0"/>
                <a:ea typeface="돋움" panose="020B0600000101010101" pitchFamily="50" charset="-127"/>
              </a:rPr>
              <a:t>특정 </a:t>
            </a: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을 삭제하는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ClrTx/>
              <a:buSzTx/>
              <a:buFontTx/>
              <a:buNone/>
            </a:pPr>
            <a:endParaRPr kumimoji="0" lang="ko-KR" altLang="en-US"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을 나누는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p:txBody>
      </p:sp>
      <p:sp>
        <p:nvSpPr>
          <p:cNvPr id="401413" name="Rectangle 5"/>
          <p:cNvSpPr>
            <a:spLocks noChangeArrowheads="1"/>
          </p:cNvSpPr>
          <p:nvPr/>
        </p:nvSpPr>
        <p:spPr bwMode="auto">
          <a:xfrm>
            <a:off x="942975" y="2133600"/>
            <a:ext cx="7229475"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ADD PARTITION</a:t>
            </a:r>
            <a:r>
              <a:rPr kumimoji="0" lang="en-US" altLang="ko-KR" sz="1200">
                <a:solidFill>
                  <a:srgbClr val="000000"/>
                </a:solidFill>
              </a:rPr>
              <a:t> part_tbl_11 </a:t>
            </a:r>
          </a:p>
          <a:p>
            <a:pPr latinLnBrk="1">
              <a:lnSpc>
                <a:spcPct val="90000"/>
              </a:lnSpc>
              <a:buFont typeface="Wingdings" panose="05000000000000000000" pitchFamily="2" charset="2"/>
              <a:buNone/>
            </a:pPr>
            <a:r>
              <a:rPr kumimoji="0" lang="en-US" altLang="ko-KR" sz="1200">
                <a:solidFill>
                  <a:srgbClr val="000000"/>
                </a:solidFill>
              </a:rPr>
              <a:t>   2     VALUES LESS THEN ('20001130') tablespace pts_11;</a:t>
            </a:r>
          </a:p>
        </p:txBody>
      </p:sp>
      <p:sp>
        <p:nvSpPr>
          <p:cNvPr id="401414" name="Rectangle 6"/>
          <p:cNvSpPr>
            <a:spLocks noChangeArrowheads="1"/>
          </p:cNvSpPr>
          <p:nvPr/>
        </p:nvSpPr>
        <p:spPr bwMode="auto">
          <a:xfrm>
            <a:off x="942975" y="3232150"/>
            <a:ext cx="7272338"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DROP PARTITON</a:t>
            </a:r>
            <a:r>
              <a:rPr kumimoji="0" lang="en-US" altLang="ko-KR" sz="1200">
                <a:solidFill>
                  <a:srgbClr val="000000"/>
                </a:solidFill>
              </a:rPr>
              <a:t> part_tbl_08;</a:t>
            </a:r>
          </a:p>
        </p:txBody>
      </p:sp>
      <p:sp>
        <p:nvSpPr>
          <p:cNvPr id="401415" name="Rectangle 7"/>
          <p:cNvSpPr>
            <a:spLocks noChangeArrowheads="1"/>
          </p:cNvSpPr>
          <p:nvPr/>
        </p:nvSpPr>
        <p:spPr bwMode="auto">
          <a:xfrm>
            <a:off x="942975" y="4310063"/>
            <a:ext cx="7300913" cy="774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SPLIT PARTITION</a:t>
            </a:r>
            <a:r>
              <a:rPr kumimoji="0" lang="en-US" altLang="ko-KR" sz="1200">
                <a:solidFill>
                  <a:srgbClr val="000000"/>
                </a:solidFill>
              </a:rPr>
              <a:t> part_tbl_03 at ('20000229')</a:t>
            </a:r>
          </a:p>
          <a:p>
            <a:pPr latinLnBrk="1">
              <a:lnSpc>
                <a:spcPct val="90000"/>
              </a:lnSpc>
              <a:buFont typeface="Wingdings" panose="05000000000000000000" pitchFamily="2" charset="2"/>
              <a:buNone/>
            </a:pPr>
            <a:r>
              <a:rPr kumimoji="0" lang="en-US" altLang="ko-KR" sz="1200">
                <a:solidFill>
                  <a:srgbClr val="000000"/>
                </a:solidFill>
              </a:rPr>
              <a:t>   2      INTO (partition part_tbl_02 tablespace pts_02,  partition part_tbl_03_1 tablespace pts_03);</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ko-KR">
                <a:latin typeface="Book Antiqua" panose="02040602050305030304" pitchFamily="18" charset="0"/>
              </a:rPr>
              <a:t>Cont’d</a:t>
            </a:r>
          </a:p>
        </p:txBody>
      </p:sp>
      <p:sp>
        <p:nvSpPr>
          <p:cNvPr id="40243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2436"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Partition Name</a:t>
            </a:r>
            <a:r>
              <a:rPr kumimoji="0" lang="ko-KR" altLang="en-US" sz="1600" b="1">
                <a:solidFill>
                  <a:srgbClr val="000000"/>
                </a:solidFill>
                <a:latin typeface="Book Antiqua" panose="02040602050305030304" pitchFamily="18" charset="0"/>
                <a:ea typeface="돋움" panose="020B0600000101010101" pitchFamily="50" charset="-127"/>
              </a:rPr>
              <a:t>을 변경하는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ClrTx/>
              <a:buSzTx/>
              <a:buFontTx/>
              <a:buNone/>
            </a:pPr>
            <a:endParaRPr kumimoji="0" lang="ko-KR" altLang="en-US"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의 </a:t>
            </a:r>
            <a:r>
              <a:rPr kumimoji="0" lang="en-US" altLang="ko-KR" sz="1600" b="1">
                <a:solidFill>
                  <a:srgbClr val="000000"/>
                </a:solidFill>
                <a:latin typeface="Book Antiqua" panose="02040602050305030304" pitchFamily="18" charset="0"/>
                <a:ea typeface="돋움" panose="020B0600000101010101" pitchFamily="50" charset="-127"/>
              </a:rPr>
              <a:t>Tablespace</a:t>
            </a:r>
            <a:r>
              <a:rPr kumimoji="0" lang="ko-KR" altLang="en-US" sz="1600" b="1">
                <a:solidFill>
                  <a:srgbClr val="000000"/>
                </a:solidFill>
                <a:latin typeface="Book Antiqua" panose="02040602050305030304" pitchFamily="18" charset="0"/>
                <a:ea typeface="돋움" panose="020B0600000101010101" pitchFamily="50" charset="-127"/>
              </a:rPr>
              <a:t>를 옮기는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ClrTx/>
              <a:buSzTx/>
              <a:buFontTx/>
              <a:buNone/>
            </a:pPr>
            <a:endParaRPr kumimoji="0" lang="ko-KR" altLang="en-US"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ko-KR" altLang="en-US" sz="1600" b="1">
                <a:solidFill>
                  <a:srgbClr val="000000"/>
                </a:solidFill>
                <a:latin typeface="Book Antiqua" panose="02040602050305030304" pitchFamily="18" charset="0"/>
                <a:ea typeface="돋움" panose="020B0600000101010101" pitchFamily="50" charset="-127"/>
              </a:rPr>
              <a:t>특정 </a:t>
            </a: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의 </a:t>
            </a:r>
            <a:r>
              <a:rPr kumimoji="0" lang="en-US" altLang="ko-KR" sz="1600" b="1">
                <a:solidFill>
                  <a:srgbClr val="000000"/>
                </a:solidFill>
                <a:latin typeface="Book Antiqua" panose="02040602050305030304" pitchFamily="18" charset="0"/>
                <a:ea typeface="돋움" panose="020B0600000101010101" pitchFamily="50" charset="-127"/>
              </a:rPr>
              <a:t>Data</a:t>
            </a:r>
            <a:r>
              <a:rPr kumimoji="0" lang="ko-KR" altLang="en-US" sz="1600" b="1">
                <a:solidFill>
                  <a:srgbClr val="000000"/>
                </a:solidFill>
                <a:latin typeface="Book Antiqua" panose="02040602050305030304" pitchFamily="18" charset="0"/>
                <a:ea typeface="돋움" panose="020B0600000101010101" pitchFamily="50" charset="-127"/>
              </a:rPr>
              <a:t>를 </a:t>
            </a:r>
            <a:r>
              <a:rPr kumimoji="0" lang="en-US" altLang="ko-KR" sz="1600" b="1">
                <a:solidFill>
                  <a:srgbClr val="000000"/>
                </a:solidFill>
                <a:latin typeface="Book Antiqua" panose="02040602050305030304" pitchFamily="18" charset="0"/>
                <a:ea typeface="돋움" panose="020B0600000101010101" pitchFamily="50" charset="-127"/>
              </a:rPr>
              <a:t>Truncate</a:t>
            </a:r>
            <a:r>
              <a:rPr kumimoji="0" lang="ko-KR" altLang="en-US" sz="1600" b="1">
                <a:solidFill>
                  <a:srgbClr val="000000"/>
                </a:solidFill>
                <a:latin typeface="Book Antiqua" panose="02040602050305030304" pitchFamily="18" charset="0"/>
                <a:ea typeface="돋움" panose="020B0600000101010101" pitchFamily="50" charset="-127"/>
              </a:rPr>
              <a:t>하는 방법</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p:txBody>
      </p:sp>
      <p:sp>
        <p:nvSpPr>
          <p:cNvPr id="402437" name="Rectangle 5"/>
          <p:cNvSpPr>
            <a:spLocks noChangeArrowheads="1"/>
          </p:cNvSpPr>
          <p:nvPr/>
        </p:nvSpPr>
        <p:spPr bwMode="auto">
          <a:xfrm>
            <a:off x="1331913" y="2205038"/>
            <a:ext cx="7272337"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rename partition</a:t>
            </a:r>
            <a:r>
              <a:rPr kumimoji="0" lang="en-US" altLang="ko-KR" sz="1200">
                <a:solidFill>
                  <a:srgbClr val="000000"/>
                </a:solidFill>
              </a:rPr>
              <a:t> part_tbl_02_1 to part_tbl_02;</a:t>
            </a:r>
          </a:p>
          <a:p>
            <a:pPr latinLnBrk="1">
              <a:lnSpc>
                <a:spcPct val="90000"/>
              </a:lnSpc>
              <a:buFont typeface="Wingdings" panose="05000000000000000000" pitchFamily="2" charset="2"/>
              <a:buNone/>
            </a:pPr>
            <a:r>
              <a:rPr kumimoji="0" lang="en-US" altLang="ko-KR" sz="1200">
                <a:solidFill>
                  <a:srgbClr val="000000"/>
                </a:solidFill>
              </a:rPr>
              <a:t>SQL&gt; alter table part_tbl rename partition part_tbl_03_1 to part_tbl_03;</a:t>
            </a:r>
          </a:p>
        </p:txBody>
      </p:sp>
      <p:sp>
        <p:nvSpPr>
          <p:cNvPr id="402438" name="Rectangle 6"/>
          <p:cNvSpPr>
            <a:spLocks noChangeArrowheads="1"/>
          </p:cNvSpPr>
          <p:nvPr/>
        </p:nvSpPr>
        <p:spPr bwMode="auto">
          <a:xfrm>
            <a:off x="1331913" y="3181350"/>
            <a:ext cx="7272337"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move partition</a:t>
            </a:r>
            <a:r>
              <a:rPr kumimoji="0" lang="en-US" altLang="ko-KR" sz="1200">
                <a:solidFill>
                  <a:srgbClr val="000000"/>
                </a:solidFill>
              </a:rPr>
              <a:t> part_tbl_10 tablespace pts_10_1 nologging;</a:t>
            </a:r>
          </a:p>
        </p:txBody>
      </p:sp>
      <p:sp>
        <p:nvSpPr>
          <p:cNvPr id="402439" name="Rectangle 7"/>
          <p:cNvSpPr>
            <a:spLocks noChangeArrowheads="1"/>
          </p:cNvSpPr>
          <p:nvPr/>
        </p:nvSpPr>
        <p:spPr bwMode="auto">
          <a:xfrm>
            <a:off x="1331913" y="4221163"/>
            <a:ext cx="7272337"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a:t>
            </a:r>
            <a:r>
              <a:rPr kumimoji="0" lang="en-US" altLang="ko-KR" sz="1200">
                <a:solidFill>
                  <a:schemeClr val="hlink"/>
                </a:solidFill>
              </a:rPr>
              <a:t>truncate partition</a:t>
            </a:r>
            <a:r>
              <a:rPr kumimoji="0" lang="en-US" altLang="ko-KR" sz="1200">
                <a:solidFill>
                  <a:srgbClr val="000000"/>
                </a:solidFill>
              </a:rPr>
              <a:t> part_tbl_02;</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altLang="ko-KR">
                <a:latin typeface="Book Antiqua" panose="02040602050305030304" pitchFamily="18" charset="0"/>
              </a:rPr>
              <a:t>Cont’d</a:t>
            </a:r>
          </a:p>
        </p:txBody>
      </p:sp>
      <p:sp>
        <p:nvSpPr>
          <p:cNvPr id="403459"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3460"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part_tbl </a:t>
            </a:r>
            <a:r>
              <a:rPr kumimoji="0" lang="ko-KR" altLang="en-US" sz="1600" b="1">
                <a:solidFill>
                  <a:srgbClr val="000000"/>
                </a:solidFill>
                <a:latin typeface="Book Antiqua" panose="02040602050305030304" pitchFamily="18" charset="0"/>
                <a:ea typeface="돋움" panose="020B0600000101010101" pitchFamily="50" charset="-127"/>
              </a:rPr>
              <a:t>의 모든 </a:t>
            </a: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의 </a:t>
            </a:r>
            <a:r>
              <a:rPr kumimoji="0" lang="en-US" altLang="ko-KR" sz="1600" b="1">
                <a:solidFill>
                  <a:srgbClr val="000000"/>
                </a:solidFill>
                <a:latin typeface="Book Antiqua" panose="02040602050305030304" pitchFamily="18" charset="0"/>
                <a:ea typeface="돋움" panose="020B0600000101010101" pitchFamily="50" charset="-127"/>
              </a:rPr>
              <a:t>Next </a:t>
            </a:r>
            <a:r>
              <a:rPr kumimoji="0" lang="ko-KR" altLang="en-US" sz="1600" b="1">
                <a:solidFill>
                  <a:srgbClr val="000000"/>
                </a:solidFill>
                <a:latin typeface="Book Antiqua" panose="02040602050305030304" pitchFamily="18" charset="0"/>
                <a:ea typeface="돋움" panose="020B0600000101010101" pitchFamily="50" charset="-127"/>
              </a:rPr>
              <a:t>값이 변경된다</a:t>
            </a:r>
            <a:r>
              <a:rPr kumimoji="0" lang="en-US" altLang="ko-KR" sz="1600" b="1">
                <a:solidFill>
                  <a:srgbClr val="000000"/>
                </a:solidFill>
                <a:latin typeface="Book Antiqua" panose="02040602050305030304" pitchFamily="18" charset="0"/>
                <a:ea typeface="돋움" panose="020B0600000101010101" pitchFamily="50" charset="-127"/>
              </a:rPr>
              <a:t>.</a:t>
            </a:r>
          </a:p>
          <a:p>
            <a:pPr latinLnBrk="0">
              <a:lnSpc>
                <a:spcPct val="110000"/>
              </a:lnSpc>
              <a:spcBef>
                <a:spcPct val="30000"/>
              </a:spcBef>
              <a:buClrTx/>
              <a:buSzTx/>
              <a:buFontTx/>
              <a:buNone/>
            </a:pPr>
            <a:r>
              <a:rPr kumimoji="0" lang="en-US" altLang="ko-KR"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 part_tbl_05 Partition</a:t>
            </a:r>
            <a:r>
              <a:rPr kumimoji="0" lang="ko-KR" altLang="en-US" sz="1600" b="1">
                <a:solidFill>
                  <a:srgbClr val="000000"/>
                </a:solidFill>
                <a:latin typeface="Book Antiqua" panose="02040602050305030304" pitchFamily="18" charset="0"/>
                <a:ea typeface="돋움" panose="020B0600000101010101" pitchFamily="50" charset="-127"/>
              </a:rPr>
              <a:t>의 </a:t>
            </a:r>
            <a:r>
              <a:rPr kumimoji="0" lang="en-US" altLang="ko-KR" sz="1600" b="1">
                <a:solidFill>
                  <a:srgbClr val="000000"/>
                </a:solidFill>
                <a:latin typeface="Book Antiqua" panose="02040602050305030304" pitchFamily="18" charset="0"/>
                <a:ea typeface="돋움" panose="020B0600000101010101" pitchFamily="50" charset="-127"/>
              </a:rPr>
              <a:t>maxextents </a:t>
            </a:r>
            <a:r>
              <a:rPr kumimoji="0" lang="ko-KR" altLang="en-US" sz="1600" b="1">
                <a:solidFill>
                  <a:srgbClr val="000000"/>
                </a:solidFill>
                <a:latin typeface="Book Antiqua" panose="02040602050305030304" pitchFamily="18" charset="0"/>
                <a:ea typeface="돋움" panose="020B0600000101010101" pitchFamily="50" charset="-127"/>
              </a:rPr>
              <a:t>값만 변경한다</a:t>
            </a:r>
            <a:r>
              <a:rPr kumimoji="0" lang="en-US" altLang="ko-KR" sz="1600" b="1">
                <a:solidFill>
                  <a:srgbClr val="000000"/>
                </a:solidFill>
                <a:latin typeface="Book Antiqua" panose="02040602050305030304" pitchFamily="18" charset="0"/>
                <a:ea typeface="돋움" panose="020B0600000101010101" pitchFamily="50" charset="-127"/>
              </a:rPr>
              <a:t>.</a:t>
            </a:r>
          </a:p>
          <a:p>
            <a:pPr latinLnBrk="0">
              <a:lnSpc>
                <a:spcPct val="110000"/>
              </a:lnSpc>
              <a:spcBef>
                <a:spcPct val="3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Index</a:t>
            </a:r>
            <a:r>
              <a:rPr kumimoji="0" lang="ko-KR" altLang="en-US" sz="1600" b="1">
                <a:solidFill>
                  <a:srgbClr val="000000"/>
                </a:solidFill>
                <a:latin typeface="Book Antiqua" panose="02040602050305030304" pitchFamily="18" charset="0"/>
                <a:ea typeface="돋움" panose="020B0600000101010101" pitchFamily="50" charset="-127"/>
              </a:rPr>
              <a:t>의 관리</a:t>
            </a:r>
          </a:p>
          <a:p>
            <a:pPr latinLnBrk="0">
              <a:lnSpc>
                <a:spcPct val="110000"/>
              </a:lnSpc>
              <a:spcBef>
                <a:spcPct val="30000"/>
              </a:spcBef>
              <a:buClrTx/>
              <a:buSzTx/>
              <a:buFontTx/>
              <a:buNone/>
            </a:pPr>
            <a:r>
              <a:rPr kumimoji="0" lang="ko-KR" altLang="en-US" sz="1600" b="1">
                <a:solidFill>
                  <a:srgbClr val="000000"/>
                </a:solidFill>
                <a:latin typeface="Book Antiqua" panose="02040602050305030304" pitchFamily="18" charset="0"/>
                <a:ea typeface="돋움" panose="020B0600000101010101" pitchFamily="50" charset="-127"/>
              </a:rPr>
              <a:t>		</a:t>
            </a:r>
          </a:p>
          <a:p>
            <a:pPr eaLnBrk="1" latinLnBrk="0" hangingPunct="1">
              <a:spcBef>
                <a:spcPct val="5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p:txBody>
      </p:sp>
      <p:sp>
        <p:nvSpPr>
          <p:cNvPr id="403461" name="Rectangle 5"/>
          <p:cNvSpPr>
            <a:spLocks noChangeArrowheads="1"/>
          </p:cNvSpPr>
          <p:nvPr/>
        </p:nvSpPr>
        <p:spPr bwMode="auto">
          <a:xfrm>
            <a:off x="1476375" y="4652963"/>
            <a:ext cx="7272338"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Index ind_part_tbl rebuild partition i_part_tbl_02;</a:t>
            </a:r>
          </a:p>
          <a:p>
            <a:pPr latinLnBrk="1">
              <a:lnSpc>
                <a:spcPct val="90000"/>
              </a:lnSpc>
              <a:buFont typeface="Wingdings" panose="05000000000000000000" pitchFamily="2" charset="2"/>
              <a:buNone/>
            </a:pPr>
            <a:r>
              <a:rPr lang="en-US" altLang="ko-KR" sz="1200"/>
              <a:t>SQL&gt;</a:t>
            </a:r>
            <a:r>
              <a:rPr kumimoji="0" lang="en-US" altLang="ko-KR" sz="1200">
                <a:solidFill>
                  <a:srgbClr val="000000"/>
                </a:solidFill>
              </a:rPr>
              <a:t> alter Index part_tbl_pk rebuild;</a:t>
            </a:r>
          </a:p>
        </p:txBody>
      </p:sp>
      <p:sp>
        <p:nvSpPr>
          <p:cNvPr id="403462" name="Rectangle 6"/>
          <p:cNvSpPr>
            <a:spLocks noChangeArrowheads="1"/>
          </p:cNvSpPr>
          <p:nvPr/>
        </p:nvSpPr>
        <p:spPr bwMode="auto">
          <a:xfrm>
            <a:off x="1403350" y="2205038"/>
            <a:ext cx="7272338" cy="504825"/>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storage (next 10M);</a:t>
            </a:r>
          </a:p>
        </p:txBody>
      </p:sp>
      <p:sp>
        <p:nvSpPr>
          <p:cNvPr id="403463" name="Rectangle 7"/>
          <p:cNvSpPr>
            <a:spLocks noChangeArrowheads="1"/>
          </p:cNvSpPr>
          <p:nvPr/>
        </p:nvSpPr>
        <p:spPr bwMode="auto">
          <a:xfrm>
            <a:off x="1476375" y="3286125"/>
            <a:ext cx="7272338" cy="647700"/>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200"/>
              <a:t>SQL&gt; </a:t>
            </a:r>
            <a:r>
              <a:rPr kumimoji="0" lang="en-US" altLang="ko-KR" sz="1200">
                <a:solidFill>
                  <a:srgbClr val="000000"/>
                </a:solidFill>
              </a:rPr>
              <a:t>alter table part_tbl modify partition part_tbl_05</a:t>
            </a:r>
          </a:p>
          <a:p>
            <a:pPr latinLnBrk="1">
              <a:lnSpc>
                <a:spcPct val="90000"/>
              </a:lnSpc>
              <a:buFont typeface="Wingdings" panose="05000000000000000000" pitchFamily="2" charset="2"/>
              <a:buNone/>
            </a:pPr>
            <a:r>
              <a:rPr kumimoji="0" lang="en-US" altLang="ko-KR" sz="1200">
                <a:solidFill>
                  <a:srgbClr val="000000"/>
                </a:solidFill>
              </a:rPr>
              <a:t>                              storage ( maxextents 1000 );</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r>
              <a:rPr lang="en-US" altLang="ko-KR">
                <a:latin typeface="Book Antiqua" panose="02040602050305030304" pitchFamily="18" charset="0"/>
              </a:rPr>
              <a:t>Data Dictionary Views Tables</a:t>
            </a:r>
          </a:p>
        </p:txBody>
      </p:sp>
      <p:graphicFrame>
        <p:nvGraphicFramePr>
          <p:cNvPr id="404483" name="Group 3"/>
          <p:cNvGraphicFramePr>
            <a:graphicFrameLocks noGrp="1"/>
          </p:cNvGraphicFramePr>
          <p:nvPr>
            <p:ph sz="half" idx="1"/>
          </p:nvPr>
        </p:nvGraphicFramePr>
        <p:xfrm>
          <a:off x="1042988" y="2349500"/>
          <a:ext cx="7056437" cy="2660907"/>
        </p:xfrm>
        <a:graphic>
          <a:graphicData uri="http://schemas.openxmlformats.org/drawingml/2006/table">
            <a:tbl>
              <a:tblPr/>
              <a:tblGrid>
                <a:gridCol w="3024187"/>
                <a:gridCol w="1873250"/>
                <a:gridCol w="2159000"/>
              </a:tblGrid>
              <a:tr h="21590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Name</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Purpose</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1" i="0" u="none" strike="noStrike" cap="none" normalizeH="0" baseline="0" smtClean="0">
                          <a:ln>
                            <a:noFill/>
                          </a:ln>
                          <a:solidFill>
                            <a:schemeClr val="tx2"/>
                          </a:solidFill>
                          <a:effectLst/>
                          <a:latin typeface="Arial" panose="020B0604020202020204" pitchFamily="34" charset="0"/>
                          <a:ea typeface="HY울릉도M" pitchFamily="18" charset="-127"/>
                        </a:rPr>
                        <a:t>비고</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2873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DBA_TABLES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Table Structure, </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Y/N</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Table</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DBA_PART_TABLES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Type, </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Default values</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Table</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DBA_TAB_PARTITIONS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Partitions Detail</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Partition</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5016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DBA_PART_KEY_COLUMNS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Keys</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Partition</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04509" name="Rectangle 29"/>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4510" name="Rectangle 30"/>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eaLnBrk="1" latinLnBrk="0" hangingPunct="1">
              <a:spcBef>
                <a:spcPct val="5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eaLnBrk="1" latinLnBrk="0" hangingPunct="1">
              <a:spcBef>
                <a:spcPct val="5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altLang="ko-KR">
                <a:latin typeface="Book Antiqua" panose="02040602050305030304" pitchFamily="18" charset="0"/>
              </a:rPr>
              <a:t>Index Partition</a:t>
            </a:r>
          </a:p>
        </p:txBody>
      </p:sp>
      <p:sp>
        <p:nvSpPr>
          <p:cNvPr id="405507"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5508"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buSzTx/>
              <a:buFontTx/>
              <a:buChar char="•"/>
            </a:pPr>
            <a:r>
              <a:rPr kumimoji="0" lang="ko-KR" altLang="en-US" sz="1600" b="1">
                <a:solidFill>
                  <a:srgbClr val="000000"/>
                </a:solidFill>
                <a:latin typeface="Book Antiqua" panose="02040602050305030304" pitchFamily="18" charset="0"/>
                <a:ea typeface="돋움" panose="020B0600000101010101" pitchFamily="50" charset="-127"/>
              </a:rPr>
              <a:t>테이블처럼 인덱스도 </a:t>
            </a:r>
            <a:r>
              <a:rPr kumimoji="0" lang="en-US" altLang="ko-KR" sz="1600" b="1">
                <a:solidFill>
                  <a:srgbClr val="000000"/>
                </a:solidFill>
                <a:latin typeface="Book Antiqua" panose="02040602050305030304" pitchFamily="18" charset="0"/>
                <a:ea typeface="돋움" panose="020B0600000101010101" pitchFamily="50" charset="-127"/>
              </a:rPr>
              <a:t>Partition</a:t>
            </a:r>
            <a:r>
              <a:rPr kumimoji="0" lang="ko-KR" altLang="en-US" sz="1600" b="1">
                <a:solidFill>
                  <a:srgbClr val="000000"/>
                </a:solidFill>
                <a:latin typeface="Book Antiqua" panose="02040602050305030304" pitchFamily="18" charset="0"/>
                <a:ea typeface="돋움" panose="020B0600000101010101" pitchFamily="50" charset="-127"/>
              </a:rPr>
              <a:t>이 가능하다</a:t>
            </a:r>
            <a:r>
              <a:rPr kumimoji="0" lang="en-US" altLang="ko-KR"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Partitioned Table, Nonpartitioned Table </a:t>
            </a:r>
            <a:r>
              <a:rPr kumimoji="0" lang="ko-KR" altLang="en-US" sz="1600" b="1">
                <a:solidFill>
                  <a:srgbClr val="000000"/>
                </a:solidFill>
                <a:latin typeface="Book Antiqua" panose="02040602050305030304" pitchFamily="18" charset="0"/>
                <a:ea typeface="돋움" panose="020B0600000101010101" pitchFamily="50" charset="-127"/>
              </a:rPr>
              <a:t>모두에 </a:t>
            </a:r>
            <a:r>
              <a:rPr kumimoji="0" lang="en-US" altLang="ko-KR" sz="1600" b="1">
                <a:solidFill>
                  <a:srgbClr val="000000"/>
                </a:solidFill>
                <a:latin typeface="Book Antiqua" panose="02040602050305030304" pitchFamily="18" charset="0"/>
                <a:ea typeface="돋움" panose="020B0600000101010101" pitchFamily="50" charset="-127"/>
              </a:rPr>
              <a:t>Index Partition</a:t>
            </a:r>
            <a:r>
              <a:rPr kumimoji="0" lang="ko-KR" altLang="en-US" sz="1600" b="1">
                <a:solidFill>
                  <a:srgbClr val="000000"/>
                </a:solidFill>
                <a:latin typeface="Book Antiqua" panose="02040602050305030304" pitchFamily="18" charset="0"/>
                <a:ea typeface="돋움" panose="020B0600000101010101" pitchFamily="50" charset="-127"/>
              </a:rPr>
              <a:t>이 가능하다</a:t>
            </a:r>
            <a:r>
              <a:rPr kumimoji="0" lang="en-US" altLang="ko-KR" sz="1600" b="1">
                <a:solidFill>
                  <a:srgbClr val="000000"/>
                </a:solidFill>
                <a:latin typeface="Book Antiqua" panose="02040602050305030304" pitchFamily="18" charset="0"/>
                <a:ea typeface="돋움" panose="020B0600000101010101" pitchFamily="50" charset="-127"/>
              </a:rPr>
              <a:t>. </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Global or Local</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Prefix or Nonprefix</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altLang="ko-KR">
                <a:latin typeface="Book Antiqua" panose="02040602050305030304" pitchFamily="18" charset="0"/>
              </a:rPr>
              <a:t>Index Partition Type</a:t>
            </a:r>
          </a:p>
        </p:txBody>
      </p:sp>
      <p:sp>
        <p:nvSpPr>
          <p:cNvPr id="406531"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6532" name="Rectangle 4"/>
          <p:cNvSpPr>
            <a:spLocks noChangeArrowheads="1"/>
          </p:cNvSpPr>
          <p:nvPr/>
        </p:nvSpPr>
        <p:spPr bwMode="auto">
          <a:xfrm>
            <a:off x="1042988" y="1628775"/>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buSzTx/>
              <a:buFontTx/>
              <a:buChar char="•"/>
            </a:pPr>
            <a:r>
              <a:rPr kumimoji="0" lang="ko-KR" altLang="en-US" sz="1600" b="1">
                <a:solidFill>
                  <a:srgbClr val="000000"/>
                </a:solidFill>
                <a:latin typeface="Book Antiqua" panose="02040602050305030304" pitchFamily="18" charset="0"/>
                <a:ea typeface="돋움" panose="020B0600000101010101" pitchFamily="50" charset="-127"/>
              </a:rPr>
              <a:t>가능한 </a:t>
            </a:r>
            <a:r>
              <a:rPr kumimoji="0" lang="en-US" altLang="ko-KR" sz="1600" b="1">
                <a:solidFill>
                  <a:srgbClr val="000000"/>
                </a:solidFill>
                <a:latin typeface="Book Antiqua" panose="02040602050305030304" pitchFamily="18" charset="0"/>
                <a:ea typeface="돋움" panose="020B0600000101010101" pitchFamily="50" charset="-127"/>
              </a:rPr>
              <a:t>Partition Type</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Global, not equipartitioned, and prefixed</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Local, equipartitioned, and prefixed</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Local, equipartitioned, and nonprefixed</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Global Index</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Range Partition </a:t>
            </a:r>
            <a:r>
              <a:rPr kumimoji="0" lang="ko-KR" altLang="en-US" sz="1400" b="1">
                <a:solidFill>
                  <a:srgbClr val="000000"/>
                </a:solidFill>
                <a:latin typeface="Book Antiqua" panose="02040602050305030304" pitchFamily="18" charset="0"/>
                <a:ea typeface="돋움" panose="020B0600000101010101" pitchFamily="50" charset="-127"/>
              </a:rPr>
              <a:t>만 가능 </a:t>
            </a:r>
            <a:r>
              <a:rPr kumimoji="0" lang="en-US" altLang="ko-KR" sz="1400" b="1">
                <a:solidFill>
                  <a:srgbClr val="000000"/>
                </a:solidFill>
                <a:latin typeface="Book Antiqua" panose="02040602050305030304" pitchFamily="18" charset="0"/>
                <a:ea typeface="돋움" panose="020B0600000101010101" pitchFamily="50" charset="-127"/>
              </a:rPr>
              <a:t>(10g Hash Partition)</a:t>
            </a:r>
          </a:p>
          <a:p>
            <a:pPr lvl="1" latinLnBrk="0">
              <a:lnSpc>
                <a:spcPct val="110000"/>
              </a:lnSpc>
              <a:spcBef>
                <a:spcPct val="30000"/>
              </a:spcBef>
              <a:buSzTx/>
              <a:buFontTx/>
              <a:buChar char="-"/>
            </a:pPr>
            <a:r>
              <a:rPr kumimoji="0" lang="ko-KR" altLang="en-US" sz="1400" b="1">
                <a:solidFill>
                  <a:srgbClr val="000000"/>
                </a:solidFill>
                <a:latin typeface="Book Antiqua" panose="02040602050305030304" pitchFamily="18" charset="0"/>
                <a:ea typeface="돋움" panose="020B0600000101010101" pitchFamily="50" charset="-127"/>
              </a:rPr>
              <a:t>반드시  </a:t>
            </a:r>
            <a:r>
              <a:rPr kumimoji="0" lang="en-US" altLang="ko-KR" sz="1400" b="1">
                <a:solidFill>
                  <a:srgbClr val="000000"/>
                </a:solidFill>
                <a:latin typeface="Book Antiqua" panose="02040602050305030304" pitchFamily="18" charset="0"/>
                <a:ea typeface="돋움" panose="020B0600000101010101" pitchFamily="50" charset="-127"/>
              </a:rPr>
              <a:t>MAXVALUE</a:t>
            </a:r>
            <a:r>
              <a:rPr kumimoji="0" lang="ko-KR" altLang="en-US" sz="1400" b="1">
                <a:solidFill>
                  <a:srgbClr val="000000"/>
                </a:solidFill>
                <a:latin typeface="Book Antiqua" panose="02040602050305030304" pitchFamily="18" charset="0"/>
                <a:ea typeface="돋움" panose="020B0600000101010101" pitchFamily="50" charset="-127"/>
              </a:rPr>
              <a:t>가 모든 컬럼에 포함</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Local Prefix Index</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partitioned tables</a:t>
            </a:r>
            <a:r>
              <a:rPr kumimoji="0" lang="ko-KR" altLang="en-US" sz="1400" b="1">
                <a:solidFill>
                  <a:srgbClr val="000000"/>
                </a:solidFill>
                <a:latin typeface="Book Antiqua" panose="02040602050305030304" pitchFamily="18" charset="0"/>
                <a:ea typeface="돋움" panose="020B0600000101010101" pitchFamily="50" charset="-127"/>
              </a:rPr>
              <a:t>에서만 사용</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Partition key</a:t>
            </a:r>
            <a:r>
              <a:rPr kumimoji="0" lang="ko-KR" altLang="en-US" sz="1400" b="1">
                <a:solidFill>
                  <a:srgbClr val="000000"/>
                </a:solidFill>
                <a:latin typeface="Book Antiqua" panose="02040602050305030304" pitchFamily="18" charset="0"/>
                <a:ea typeface="돋움" panose="020B0600000101010101" pitchFamily="50" charset="-127"/>
              </a:rPr>
              <a:t>가 테이블과 동일</a:t>
            </a:r>
          </a:p>
          <a:p>
            <a:pPr latinLnBrk="0">
              <a:lnSpc>
                <a:spcPct val="110000"/>
              </a:lnSpc>
              <a:spcBef>
                <a:spcPct val="30000"/>
              </a:spcBef>
              <a:buSzTx/>
              <a:buFontTx/>
              <a:buChar char="•"/>
            </a:pPr>
            <a:r>
              <a:rPr kumimoji="0" lang="en-US" altLang="ko-KR" sz="1600" b="1">
                <a:solidFill>
                  <a:srgbClr val="000000"/>
                </a:solidFill>
                <a:latin typeface="Book Antiqua" panose="02040602050305030304" pitchFamily="18" charset="0"/>
                <a:ea typeface="돋움" panose="020B0600000101010101" pitchFamily="50" charset="-127"/>
              </a:rPr>
              <a:t>Local Nonprefix Index</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Partition key</a:t>
            </a:r>
            <a:r>
              <a:rPr kumimoji="0" lang="ko-KR" altLang="en-US" sz="1400" b="1">
                <a:solidFill>
                  <a:srgbClr val="000000"/>
                </a:solidFill>
                <a:latin typeface="Book Antiqua" panose="02040602050305030304" pitchFamily="18" charset="0"/>
                <a:ea typeface="돋움" panose="020B0600000101010101" pitchFamily="50" charset="-127"/>
              </a:rPr>
              <a:t>가 테이블과 동일</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Partitioned Table</a:t>
            </a:r>
            <a:r>
              <a:rPr kumimoji="0" lang="ko-KR" altLang="en-US" sz="1400" b="1">
                <a:solidFill>
                  <a:srgbClr val="000000"/>
                </a:solidFill>
                <a:latin typeface="Book Antiqua" panose="02040602050305030304" pitchFamily="18" charset="0"/>
                <a:ea typeface="돋움" panose="020B0600000101010101" pitchFamily="50" charset="-127"/>
              </a:rPr>
              <a:t>에서만 사용</a:t>
            </a:r>
          </a:p>
          <a:p>
            <a:pPr lvl="1" latinLnBrk="0">
              <a:lnSpc>
                <a:spcPct val="110000"/>
              </a:lnSpc>
              <a:spcBef>
                <a:spcPct val="30000"/>
              </a:spcBef>
              <a:buSzTx/>
              <a:buFontTx/>
              <a:buChar char="-"/>
            </a:pPr>
            <a:r>
              <a:rPr kumimoji="0" lang="en-US" altLang="ko-KR" sz="1400" b="1">
                <a:solidFill>
                  <a:srgbClr val="000000"/>
                </a:solidFill>
                <a:latin typeface="Book Antiqua" panose="02040602050305030304" pitchFamily="18" charset="0"/>
                <a:ea typeface="돋움" panose="020B0600000101010101" pitchFamily="50" charset="-127"/>
              </a:rPr>
              <a:t>Index key</a:t>
            </a:r>
            <a:r>
              <a:rPr kumimoji="0" lang="ko-KR" altLang="en-US" sz="1400" b="1">
                <a:solidFill>
                  <a:srgbClr val="000000"/>
                </a:solidFill>
                <a:latin typeface="Book Antiqua" panose="02040602050305030304" pitchFamily="18" charset="0"/>
                <a:ea typeface="돋움" panose="020B0600000101010101" pitchFamily="50" charset="-127"/>
              </a:rPr>
              <a:t>가 </a:t>
            </a:r>
            <a:r>
              <a:rPr kumimoji="0" lang="en-US" altLang="ko-KR" sz="1400" b="1">
                <a:solidFill>
                  <a:srgbClr val="000000"/>
                </a:solidFill>
                <a:latin typeface="Book Antiqua" panose="02040602050305030304" pitchFamily="18" charset="0"/>
                <a:ea typeface="돋움" panose="020B0600000101010101" pitchFamily="50" charset="-127"/>
              </a:rPr>
              <a:t>Partition Key</a:t>
            </a:r>
            <a:r>
              <a:rPr kumimoji="0" lang="ko-KR" altLang="en-US" sz="1400" b="1">
                <a:solidFill>
                  <a:srgbClr val="000000"/>
                </a:solidFill>
                <a:latin typeface="Book Antiqua" panose="02040602050305030304" pitchFamily="18" charset="0"/>
                <a:ea typeface="돋움" panose="020B0600000101010101" pitchFamily="50" charset="-127"/>
              </a:rPr>
              <a:t>와 다름</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altLang="ko-KR">
                <a:latin typeface="Book Antiqua" panose="02040602050305030304" pitchFamily="18" charset="0"/>
              </a:rPr>
              <a:t>Data Dictionary Views Indexes</a:t>
            </a:r>
          </a:p>
        </p:txBody>
      </p:sp>
      <p:graphicFrame>
        <p:nvGraphicFramePr>
          <p:cNvPr id="407555" name="Group 3"/>
          <p:cNvGraphicFramePr>
            <a:graphicFrameLocks noGrp="1"/>
          </p:cNvGraphicFramePr>
          <p:nvPr>
            <p:ph sz="half" idx="1"/>
          </p:nvPr>
        </p:nvGraphicFramePr>
        <p:xfrm>
          <a:off x="1042988" y="2349500"/>
          <a:ext cx="7056437" cy="2660907"/>
        </p:xfrm>
        <a:graphic>
          <a:graphicData uri="http://schemas.openxmlformats.org/drawingml/2006/table">
            <a:tbl>
              <a:tblPr/>
              <a:tblGrid>
                <a:gridCol w="3024187"/>
                <a:gridCol w="1873250"/>
                <a:gridCol w="2159000"/>
              </a:tblGrid>
              <a:tr h="21590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Name</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Purpose</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1" i="0" u="none" strike="noStrike" cap="none" normalizeH="0" baseline="0" smtClean="0">
                          <a:ln>
                            <a:noFill/>
                          </a:ln>
                          <a:solidFill>
                            <a:schemeClr val="tx2"/>
                          </a:solidFill>
                          <a:effectLst/>
                          <a:latin typeface="Arial" panose="020B0604020202020204" pitchFamily="34" charset="0"/>
                          <a:ea typeface="HY울릉도M" pitchFamily="18" charset="-127"/>
                        </a:rPr>
                        <a:t>비고</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2873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DBA_INDEXES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Index Structure, </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Y/N</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Index</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3952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DBA_PART_INDEXES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Type, </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Default values</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Index</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5175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DBA_IND_PARTITIONS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Partitions Detail</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Partition</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solidFill>
                  </a:tcPr>
                </a:tc>
              </a:tr>
              <a:tr h="5016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DBA_PART_KEY_COLUMNS</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Partition Keys</a:t>
                      </a:r>
                    </a:p>
                  </a:txBody>
                  <a:tcPr marL="92075" marR="92075" marT="46038" marB="46038"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Per Partition</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07581" name="Rectangle 29"/>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07582" name="Rectangle 30"/>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eaLnBrk="1" latinLnBrk="0" hangingPunct="1">
              <a:spcBef>
                <a:spcPct val="5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a:p>
            <a:pPr eaLnBrk="1" latinLnBrk="0" hangingPunct="1">
              <a:spcBef>
                <a:spcPct val="50000"/>
              </a:spcBef>
              <a:buClrTx/>
              <a:buSzTx/>
              <a:buFontTx/>
              <a:buNone/>
            </a:pPr>
            <a:endParaRPr kumimoji="0" lang="en-US" altLang="ko-KR" sz="1600" b="1">
              <a:solidFill>
                <a:srgbClr val="000000"/>
              </a:solidFill>
              <a:latin typeface="Book Antiqua" panose="0204060205030503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755650" y="304800"/>
            <a:ext cx="8064500" cy="1143000"/>
          </a:xfrm>
        </p:spPr>
        <p:txBody>
          <a:bodyPr/>
          <a:lstStyle/>
          <a:p>
            <a:r>
              <a:rPr lang="en-US" altLang="ko-KR"/>
              <a:t>Automatic Storage Management(ASM) </a:t>
            </a:r>
            <a:r>
              <a:rPr lang="ko-KR" altLang="en-US"/>
              <a:t>소개</a:t>
            </a:r>
          </a:p>
        </p:txBody>
      </p:sp>
      <p:sp>
        <p:nvSpPr>
          <p:cNvPr id="507907" name="Rectangle 3"/>
          <p:cNvSpPr>
            <a:spLocks noGrp="1" noChangeArrowheads="1"/>
          </p:cNvSpPr>
          <p:nvPr>
            <p:ph type="body" idx="1"/>
          </p:nvPr>
        </p:nvSpPr>
        <p:spPr>
          <a:xfrm>
            <a:off x="323850" y="1700213"/>
            <a:ext cx="8496300" cy="4752975"/>
          </a:xfrm>
        </p:spPr>
        <p:txBody>
          <a:bodyPr/>
          <a:lstStyle/>
          <a:p>
            <a:pPr marL="185738" indent="-185738">
              <a:buSzPct val="80000"/>
              <a:buFont typeface="Wingdings" panose="05000000000000000000" pitchFamily="2" charset="2"/>
              <a:buChar char="l"/>
            </a:pPr>
            <a:r>
              <a:rPr lang="en-US" altLang="ko-KR" sz="1800" b="0">
                <a:ea typeface="돋움" panose="020B0600000101010101" pitchFamily="50" charset="-127"/>
              </a:rPr>
              <a:t>ASM</a:t>
            </a:r>
            <a:r>
              <a:rPr lang="ko-KR" altLang="en-US" sz="1800" b="0">
                <a:ea typeface="돋움" panose="020B0600000101010101" pitchFamily="50" charset="-127"/>
              </a:rPr>
              <a:t>이란</a:t>
            </a:r>
            <a:r>
              <a:rPr lang="en-US" altLang="ko-KR" sz="1800" b="0">
                <a:ea typeface="돋움" panose="020B0600000101010101" pitchFamily="50" charset="-127"/>
              </a:rPr>
              <a:t>? </a:t>
            </a:r>
          </a:p>
          <a:p>
            <a:pPr marL="542925" lvl="1" indent="-177800">
              <a:buClr>
                <a:schemeClr val="tx2"/>
              </a:buClr>
              <a:buSzPct val="80000"/>
              <a:buFont typeface="Wingdings" panose="05000000000000000000" pitchFamily="2" charset="2"/>
              <a:buChar char="§"/>
            </a:pPr>
            <a:r>
              <a:rPr lang="ko-KR" altLang="en-US" sz="1600" b="0">
                <a:ea typeface="돋움" panose="020B0600000101010101" pitchFamily="50" charset="-127"/>
              </a:rPr>
              <a:t>일련의 물리적 디스크를 디스크그룹</a:t>
            </a:r>
            <a:r>
              <a:rPr lang="en-US" altLang="ko-KR" sz="1600" b="0">
                <a:ea typeface="돋움" panose="020B0600000101010101" pitchFamily="50" charset="-127"/>
              </a:rPr>
              <a:t>(diskgroup)</a:t>
            </a:r>
            <a:r>
              <a:rPr lang="ko-KR" altLang="en-US" sz="1600" b="0">
                <a:ea typeface="돋움" panose="020B0600000101010101" pitchFamily="50" charset="-127"/>
              </a:rPr>
              <a:t>이라는 논리적 개체로 자동으로 그룹화</a:t>
            </a:r>
          </a:p>
          <a:p>
            <a:pPr marL="542925" lvl="1" indent="-177800">
              <a:buClr>
                <a:schemeClr val="tx2"/>
              </a:buClr>
              <a:buSzPct val="80000"/>
              <a:buFont typeface="Wingdings" panose="05000000000000000000" pitchFamily="2" charset="2"/>
              <a:buChar char="§"/>
            </a:pPr>
            <a:r>
              <a:rPr lang="en-US" altLang="ko-KR" sz="1600" b="0">
                <a:ea typeface="돋움" panose="020B0600000101010101" pitchFamily="50" charset="-127"/>
              </a:rPr>
              <a:t>ASM</a:t>
            </a:r>
            <a:r>
              <a:rPr lang="ko-KR" altLang="en-US" sz="1600" b="0">
                <a:ea typeface="돋움" panose="020B0600000101010101" pitchFamily="50" charset="-127"/>
              </a:rPr>
              <a:t>이 사용하는 파일시스템은 사용자 파일을 저장할 수 없으며 버퍼링 기능을 제공하지 않으므로 범용 파일시스템으로 사용 안됨</a:t>
            </a:r>
          </a:p>
          <a:p>
            <a:pPr marL="542925" lvl="1" indent="-177800">
              <a:buClr>
                <a:schemeClr val="tx2"/>
              </a:buClr>
              <a:buSzPct val="80000"/>
              <a:buFont typeface="Wingdings" panose="05000000000000000000" pitchFamily="2" charset="2"/>
              <a:buChar char="§"/>
            </a:pPr>
            <a:r>
              <a:rPr lang="ko-KR" altLang="en-US" sz="1600" b="0">
                <a:ea typeface="돋움" panose="020B0600000101010101" pitchFamily="50" charset="-127"/>
              </a:rPr>
              <a:t>직접 액세스</a:t>
            </a:r>
            <a:r>
              <a:rPr lang="en-US" altLang="ko-KR" sz="1600" b="0">
                <a:ea typeface="돋움" panose="020B0600000101010101" pitchFamily="50" charset="-127"/>
              </a:rPr>
              <a:t>(direct access)</a:t>
            </a:r>
            <a:r>
              <a:rPr lang="ko-KR" altLang="en-US" sz="1600" b="0">
                <a:ea typeface="돋움" panose="020B0600000101010101" pitchFamily="50" charset="-127"/>
              </a:rPr>
              <a:t>를 통해 로우 디바이스</a:t>
            </a:r>
            <a:r>
              <a:rPr lang="en-US" altLang="ko-KR" sz="1600" b="0">
                <a:ea typeface="돋움" panose="020B0600000101010101" pitchFamily="50" charset="-127"/>
              </a:rPr>
              <a:t>(raw device) </a:t>
            </a:r>
            <a:r>
              <a:rPr lang="ko-KR" altLang="en-US" sz="1600" b="0">
                <a:ea typeface="돋움" panose="020B0600000101010101" pitchFamily="50" charset="-127"/>
              </a:rPr>
              <a:t>수준의 성능</a:t>
            </a:r>
          </a:p>
          <a:p>
            <a:pPr marL="542925" lvl="1" indent="-177800">
              <a:buClr>
                <a:schemeClr val="tx2"/>
              </a:buClr>
              <a:buSzPct val="80000"/>
              <a:buFont typeface="Wingdings" panose="05000000000000000000" pitchFamily="2" charset="2"/>
              <a:buChar char="§"/>
            </a:pPr>
            <a:r>
              <a:rPr lang="ko-KR" altLang="en-US" sz="1600" b="0">
                <a:ea typeface="돋움" panose="020B0600000101010101" pitchFamily="50" charset="-127"/>
              </a:rPr>
              <a:t>논리적 볼륨 관리자는 일반적으로 블록의 논리적 주소를 물리적 주소로 변환하는 함수를 제공</a:t>
            </a:r>
            <a:r>
              <a:rPr lang="en-US" altLang="ko-KR" sz="1600" b="0">
                <a:ea typeface="돋움" panose="020B0600000101010101" pitchFamily="50" charset="-127"/>
              </a:rPr>
              <a:t>, </a:t>
            </a:r>
            <a:r>
              <a:rPr lang="ko-KR" altLang="en-US" sz="1600" b="0">
                <a:ea typeface="돋움" panose="020B0600000101010101" pitchFamily="50" charset="-127"/>
              </a:rPr>
              <a:t>이 변환 작업에는 </a:t>
            </a:r>
            <a:r>
              <a:rPr lang="en-US" altLang="ko-KR" sz="1600" b="0">
                <a:ea typeface="돋움" panose="020B0600000101010101" pitchFamily="50" charset="-127"/>
              </a:rPr>
              <a:t>CPU </a:t>
            </a:r>
            <a:r>
              <a:rPr lang="ko-KR" altLang="en-US" sz="1600" b="0">
                <a:ea typeface="돋움" panose="020B0600000101010101" pitchFamily="50" charset="-127"/>
              </a:rPr>
              <a:t>자원이 사용</a:t>
            </a:r>
          </a:p>
          <a:p>
            <a:pPr marL="542925" lvl="1" indent="-177800">
              <a:buClr>
                <a:schemeClr val="tx2"/>
              </a:buClr>
              <a:buSzPct val="80000"/>
              <a:buFont typeface="Wingdings" panose="05000000000000000000" pitchFamily="2" charset="2"/>
              <a:buChar char="§"/>
            </a:pPr>
            <a:r>
              <a:rPr lang="en-US" altLang="ko-KR" sz="1600" b="0">
                <a:ea typeface="돋움" panose="020B0600000101010101" pitchFamily="50" charset="-127"/>
              </a:rPr>
              <a:t>RADI-5 </a:t>
            </a:r>
            <a:r>
              <a:rPr lang="ko-KR" altLang="en-US" sz="1600" b="0">
                <a:ea typeface="돋움" panose="020B0600000101010101" pitchFamily="50" charset="-127"/>
              </a:rPr>
              <a:t>등의 스트라이프 구성에 새로운 디스크가 추가되는 경우</a:t>
            </a:r>
            <a:r>
              <a:rPr lang="en-US" altLang="ko-KR" sz="1600" b="0">
                <a:ea typeface="돋움" panose="020B0600000101010101" pitchFamily="50" charset="-127"/>
              </a:rPr>
              <a:t>, </a:t>
            </a:r>
            <a:r>
              <a:rPr lang="ko-KR" altLang="en-US" sz="1600" b="0">
                <a:ea typeface="돋움" panose="020B0600000101010101" pitchFamily="50" charset="-127"/>
              </a:rPr>
              <a:t>전체 데이타 셋에 대해 비트 단위의 이동작업이 수행</a:t>
            </a:r>
          </a:p>
          <a:p>
            <a:pPr marL="185738" indent="-185738">
              <a:buSzPct val="80000"/>
              <a:buFont typeface="Wingdings" panose="05000000000000000000" pitchFamily="2" charset="2"/>
              <a:buChar char="l"/>
            </a:pPr>
            <a:r>
              <a:rPr lang="en-US" altLang="ko-KR" sz="1800" b="0">
                <a:ea typeface="돋움" panose="020B0600000101010101" pitchFamily="50" charset="-127"/>
              </a:rPr>
              <a:t>ASM</a:t>
            </a:r>
            <a:r>
              <a:rPr lang="ko-KR" altLang="en-US" sz="1800" b="0">
                <a:ea typeface="돋움" panose="020B0600000101010101" pitchFamily="50" charset="-127"/>
              </a:rPr>
              <a:t>의 특징</a:t>
            </a:r>
          </a:p>
          <a:p>
            <a:pPr marL="542925" lvl="1" indent="-177800">
              <a:buSzPct val="80000"/>
              <a:buFont typeface="Wingdings" panose="05000000000000000000" pitchFamily="2" charset="2"/>
              <a:buChar char="§"/>
            </a:pPr>
            <a:r>
              <a:rPr lang="ko-KR" altLang="en-US" sz="1600" b="0">
                <a:ea typeface="돋움" panose="020B0600000101010101" pitchFamily="50" charset="-127"/>
              </a:rPr>
              <a:t> </a:t>
            </a:r>
            <a:r>
              <a:rPr lang="en-US" altLang="ko-KR" sz="1600" b="0">
                <a:ea typeface="돋움" panose="020B0600000101010101" pitchFamily="50" charset="-127"/>
              </a:rPr>
              <a:t>ASM</a:t>
            </a:r>
            <a:r>
              <a:rPr lang="ko-KR" altLang="en-US" sz="1600" b="0">
                <a:ea typeface="돋움" panose="020B0600000101010101" pitchFamily="50" charset="-127"/>
              </a:rPr>
              <a:t>은 파일 익스텐트</a:t>
            </a:r>
            <a:r>
              <a:rPr lang="en-US" altLang="ko-KR" sz="1600" b="0">
                <a:ea typeface="돋움" panose="020B0600000101010101" pitchFamily="50" charset="-127"/>
              </a:rPr>
              <a:t>(extent)</a:t>
            </a:r>
            <a:r>
              <a:rPr lang="ko-KR" altLang="en-US" sz="1600" b="0">
                <a:ea typeface="돋움" panose="020B0600000101010101" pitchFamily="50" charset="-127"/>
              </a:rPr>
              <a:t>를 물리적 디스크 블록으로 변환하기 위해 별도의 오라클 인스턴스를 사용</a:t>
            </a:r>
          </a:p>
          <a:p>
            <a:pPr marL="542925" lvl="1" indent="-177800">
              <a:buSzPct val="80000"/>
              <a:buFont typeface="Wingdings" panose="05000000000000000000" pitchFamily="2" charset="2"/>
              <a:buChar char="§"/>
            </a:pPr>
            <a:r>
              <a:rPr lang="ko-KR" altLang="en-US" sz="1600" b="0">
                <a:ea typeface="돋움" panose="020B0600000101010101" pitchFamily="50" charset="-127"/>
              </a:rPr>
              <a:t>파일 익스텐트의 위치를 확인하는 작업을 보다 신속하게 수행</a:t>
            </a:r>
          </a:p>
          <a:p>
            <a:pPr marL="542925" lvl="1" indent="-177800">
              <a:buSzPct val="80000"/>
              <a:buFont typeface="Wingdings" panose="05000000000000000000" pitchFamily="2" charset="2"/>
              <a:buChar char="§"/>
            </a:pPr>
            <a:r>
              <a:rPr lang="ko-KR" altLang="en-US" sz="1600" b="0">
                <a:ea typeface="돋움" panose="020B0600000101010101" pitchFamily="50" charset="-127"/>
              </a:rPr>
              <a:t>디스크를 추가하거나 이동하는 경우에도 파일 익스텐트의 위치를 재조정할 필요 없음</a:t>
            </a:r>
          </a:p>
          <a:p>
            <a:pPr marL="542925" lvl="1" indent="-177800">
              <a:buSzPct val="80000"/>
              <a:buFont typeface="Wingdings" panose="05000000000000000000" pitchFamily="2" charset="2"/>
              <a:buChar char="§"/>
            </a:pPr>
            <a:r>
              <a:rPr lang="en-US" altLang="ko-KR" sz="1600" b="0">
                <a:ea typeface="돋움" panose="020B0600000101010101" pitchFamily="50" charset="-127"/>
              </a:rPr>
              <a:t>ASM </a:t>
            </a:r>
            <a:r>
              <a:rPr lang="ko-KR" altLang="en-US" sz="1600" b="0">
                <a:ea typeface="돋움" panose="020B0600000101010101" pitchFamily="50" charset="-127"/>
              </a:rPr>
              <a:t>인스턴스는 </a:t>
            </a:r>
            <a:r>
              <a:rPr lang="en-US" altLang="ko-KR" sz="1600" b="0">
                <a:ea typeface="돋움" panose="020B0600000101010101" pitchFamily="50" charset="-127"/>
              </a:rPr>
              <a:t>ASM</a:t>
            </a:r>
            <a:r>
              <a:rPr lang="ko-KR" altLang="en-US" sz="1600" b="0">
                <a:ea typeface="돋움" panose="020B0600000101010101" pitchFamily="50" charset="-127"/>
              </a:rPr>
              <a:t>이 실행되기 위해서 반드시 필요하며 사용자가 변경 불가</a:t>
            </a:r>
          </a:p>
          <a:p>
            <a:pPr marL="542925" lvl="1" indent="-177800">
              <a:buSzPct val="80000"/>
              <a:buFont typeface="Wingdings" panose="05000000000000000000" pitchFamily="2" charset="2"/>
              <a:buChar char="§"/>
            </a:pPr>
            <a:r>
              <a:rPr lang="ko-KR" altLang="en-US" sz="1600" b="0">
                <a:ea typeface="돋움" panose="020B0600000101010101" pitchFamily="50" charset="-127"/>
              </a:rPr>
              <a:t>동일 서버 내에 위치한 여러 개의 오라클 인스턴스는 하나의 </a:t>
            </a:r>
            <a:r>
              <a:rPr lang="en-US" altLang="ko-KR" sz="1600" b="0">
                <a:ea typeface="돋움" panose="020B0600000101010101" pitchFamily="50" charset="-127"/>
              </a:rPr>
              <a:t>ASM </a:t>
            </a:r>
            <a:r>
              <a:rPr lang="ko-KR" altLang="en-US" sz="1600" b="0">
                <a:ea typeface="돋움" panose="020B0600000101010101" pitchFamily="50" charset="-127"/>
              </a:rPr>
              <a:t>인스턴스를 공유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066800" y="333375"/>
            <a:ext cx="7162800" cy="1143000"/>
          </a:xfrm>
        </p:spPr>
        <p:txBody>
          <a:bodyPr/>
          <a:lstStyle/>
          <a:p>
            <a:r>
              <a:rPr lang="en-US" altLang="ko-KR"/>
              <a:t>Memory Structure : Redo Log Buffer</a:t>
            </a:r>
          </a:p>
        </p:txBody>
      </p:sp>
      <p:sp>
        <p:nvSpPr>
          <p:cNvPr id="142340" name="Rectangle 4"/>
          <p:cNvSpPr>
            <a:spLocks noChangeArrowheads="1"/>
          </p:cNvSpPr>
          <p:nvPr/>
        </p:nvSpPr>
        <p:spPr bwMode="auto">
          <a:xfrm>
            <a:off x="838200" y="1557338"/>
            <a:ext cx="73914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변경사항에 대한 정보를 담는 </a:t>
            </a:r>
            <a:r>
              <a:rPr lang="en-US" altLang="ko-KR" sz="1600">
                <a:solidFill>
                  <a:schemeClr val="tx2"/>
                </a:solidFill>
                <a:latin typeface="Arial" panose="020B0604020202020204" pitchFamily="34" charset="0"/>
                <a:ea typeface="돋움" panose="020B0600000101010101" pitchFamily="50" charset="-127"/>
              </a:rPr>
              <a:t>Circular buffer</a:t>
            </a:r>
          </a:p>
          <a:p>
            <a:pPr>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redo entry </a:t>
            </a:r>
            <a:r>
              <a:rPr lang="ko-KR" altLang="en-US" sz="1600">
                <a:solidFill>
                  <a:schemeClr val="tx2"/>
                </a:solidFill>
                <a:latin typeface="Arial" panose="020B0604020202020204" pitchFamily="34" charset="0"/>
                <a:ea typeface="돋움" panose="020B0600000101010101" pitchFamily="50" charset="-127"/>
              </a:rPr>
              <a:t>를 저장</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이 아님</a:t>
            </a:r>
            <a:r>
              <a:rPr lang="en-US" altLang="ko-KR" sz="1600">
                <a:solidFill>
                  <a:schemeClr val="tx2"/>
                </a:solidFill>
                <a:latin typeface="Arial" panose="020B0604020202020204" pitchFamily="34" charset="0"/>
                <a:ea typeface="돋움" panose="020B0600000101010101" pitchFamily="50" charset="-127"/>
              </a:rPr>
              <a:t>)</a:t>
            </a:r>
          </a:p>
          <a:p>
            <a:pPr>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Database Recovery</a:t>
            </a:r>
            <a:r>
              <a:rPr lang="ko-KR" altLang="en-US" sz="1600">
                <a:solidFill>
                  <a:schemeClr val="tx2"/>
                </a:solidFill>
                <a:latin typeface="Arial" panose="020B0604020202020204" pitchFamily="34" charset="0"/>
                <a:ea typeface="돋움" panose="020B0600000101010101" pitchFamily="50" charset="-127"/>
              </a:rPr>
              <a:t>시 사용</a:t>
            </a:r>
          </a:p>
          <a:p>
            <a:pPr>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LGWR</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Redo Log Buffer</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contents</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Online Redo Log file</a:t>
            </a:r>
            <a:r>
              <a:rPr lang="ko-KR" altLang="en-US" sz="1600">
                <a:solidFill>
                  <a:schemeClr val="tx2"/>
                </a:solidFill>
                <a:latin typeface="Arial" panose="020B0604020202020204" pitchFamily="34" charset="0"/>
                <a:ea typeface="돋움" panose="020B0600000101010101" pitchFamily="50" charset="-127"/>
              </a:rPr>
              <a:t>에 쓴다</a:t>
            </a:r>
          </a:p>
          <a:p>
            <a:pPr>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Redo entry </a:t>
            </a:r>
            <a:r>
              <a:rPr lang="ko-KR" altLang="en-US" sz="1600">
                <a:solidFill>
                  <a:schemeClr val="tx2"/>
                </a:solidFill>
                <a:latin typeface="Arial" panose="020B0604020202020204" pitchFamily="34" charset="0"/>
                <a:ea typeface="돋움" panose="020B0600000101010101" pitchFamily="50" charset="-127"/>
              </a:rPr>
              <a:t>에는 </a:t>
            </a:r>
            <a:r>
              <a:rPr lang="en-US" altLang="ko-KR" sz="1600">
                <a:solidFill>
                  <a:schemeClr val="tx2"/>
                </a:solidFill>
                <a:latin typeface="Arial" panose="020B0604020202020204" pitchFamily="34" charset="0"/>
                <a:ea typeface="돋움" panose="020B0600000101010101" pitchFamily="50" charset="-127"/>
              </a:rPr>
              <a:t>reconstruct, redo</a:t>
            </a:r>
            <a:r>
              <a:rPr lang="ko-KR" altLang="en-US" sz="1600">
                <a:solidFill>
                  <a:schemeClr val="tx2"/>
                </a:solidFill>
                <a:latin typeface="Arial" panose="020B0604020202020204" pitchFamily="34" charset="0"/>
                <a:ea typeface="돋움" panose="020B0600000101010101" pitchFamily="50" charset="-127"/>
              </a:rPr>
              <a:t>에 필요한 정보 및 </a:t>
            </a:r>
            <a:r>
              <a:rPr lang="en-US" altLang="ko-KR" sz="1600">
                <a:solidFill>
                  <a:schemeClr val="tx2"/>
                </a:solidFill>
                <a:latin typeface="Arial" panose="020B0604020202020204" pitchFamily="34" charset="0"/>
                <a:ea typeface="돋움" panose="020B0600000101010101" pitchFamily="50" charset="-127"/>
              </a:rPr>
              <a:t>INSERT, UPDATE, DELETE, CREATE, ALTER or DROP operation</a:t>
            </a:r>
            <a:r>
              <a:rPr lang="ko-KR" altLang="en-US" sz="1600">
                <a:solidFill>
                  <a:schemeClr val="tx2"/>
                </a:solidFill>
                <a:latin typeface="Arial" panose="020B0604020202020204" pitchFamily="34" charset="0"/>
                <a:ea typeface="돋움" panose="020B0600000101010101" pitchFamily="50" charset="-127"/>
              </a:rPr>
              <a:t>에 의한 변경 정보가 포함된다</a:t>
            </a:r>
          </a:p>
          <a:p>
            <a:pPr>
              <a:lnSpc>
                <a:spcPct val="110000"/>
              </a:lnSpc>
              <a:spcBef>
                <a:spcPct val="30000"/>
              </a:spcBef>
            </a:pPr>
            <a:r>
              <a:rPr lang="en-US" altLang="ko-KR" sz="1600">
                <a:solidFill>
                  <a:schemeClr val="hlink"/>
                </a:solidFill>
                <a:latin typeface="Arial" panose="020B0604020202020204" pitchFamily="34" charset="0"/>
                <a:ea typeface="돋움" panose="020B0600000101010101" pitchFamily="50" charset="-127"/>
              </a:rPr>
              <a:t>Size =</a:t>
            </a:r>
            <a:r>
              <a:rPr lang="en-US" altLang="ko-KR" sz="1600">
                <a:solidFill>
                  <a:schemeClr val="tx2"/>
                </a:solidFill>
                <a:latin typeface="Arial" panose="020B0604020202020204" pitchFamily="34" charset="0"/>
                <a:ea typeface="돋움" panose="020B0600000101010101" pitchFamily="50" charset="-127"/>
              </a:rPr>
              <a:t>  </a:t>
            </a:r>
            <a:r>
              <a:rPr lang="en-US" altLang="ko-KR" sz="1600">
                <a:solidFill>
                  <a:schemeClr val="hlink"/>
                </a:solidFill>
                <a:latin typeface="Arial" panose="020B0604020202020204" pitchFamily="34" charset="0"/>
                <a:ea typeface="돋움" panose="020B0600000101010101" pitchFamily="50" charset="-127"/>
              </a:rPr>
              <a:t>LOG_BUFFER</a:t>
            </a:r>
          </a:p>
        </p:txBody>
      </p:sp>
      <p:sp>
        <p:nvSpPr>
          <p:cNvPr id="142341" name="AutoShape 5"/>
          <p:cNvSpPr>
            <a:spLocks noChangeArrowheads="1"/>
          </p:cNvSpPr>
          <p:nvPr/>
        </p:nvSpPr>
        <p:spPr bwMode="auto">
          <a:xfrm>
            <a:off x="1752600" y="4419600"/>
            <a:ext cx="5473700" cy="1816100"/>
          </a:xfrm>
          <a:prstGeom prst="roundRect">
            <a:avLst>
              <a:gd name="adj" fmla="val 12468"/>
            </a:avLst>
          </a:prstGeom>
          <a:gradFill rotWithShape="0">
            <a:gsLst>
              <a:gs pos="0">
                <a:srgbClr val="102E30"/>
              </a:gs>
              <a:gs pos="50000">
                <a:srgbClr val="02E3E3"/>
              </a:gs>
              <a:gs pos="100000">
                <a:srgbClr val="102E3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42" name="Rectangle 6"/>
          <p:cNvSpPr>
            <a:spLocks noChangeArrowheads="1"/>
          </p:cNvSpPr>
          <p:nvPr/>
        </p:nvSpPr>
        <p:spPr bwMode="auto">
          <a:xfrm>
            <a:off x="2162175" y="4522788"/>
            <a:ext cx="92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b="1">
                <a:solidFill>
                  <a:srgbClr val="FFFF00"/>
                </a:solidFill>
              </a:rPr>
              <a:t>SGA</a:t>
            </a:r>
          </a:p>
        </p:txBody>
      </p:sp>
      <p:grpSp>
        <p:nvGrpSpPr>
          <p:cNvPr id="142343" name="Group 7"/>
          <p:cNvGrpSpPr>
            <a:grpSpLocks/>
          </p:cNvGrpSpPr>
          <p:nvPr/>
        </p:nvGrpSpPr>
        <p:grpSpPr bwMode="auto">
          <a:xfrm>
            <a:off x="2032000" y="5283200"/>
            <a:ext cx="1339850" cy="758825"/>
            <a:chOff x="1280" y="3040"/>
            <a:chExt cx="844" cy="478"/>
          </a:xfrm>
        </p:grpSpPr>
        <p:sp>
          <p:nvSpPr>
            <p:cNvPr id="142344" name="AutoShape 8"/>
            <p:cNvSpPr>
              <a:spLocks noChangeArrowheads="1"/>
            </p:cNvSpPr>
            <p:nvPr/>
          </p:nvSpPr>
          <p:spPr bwMode="auto">
            <a:xfrm>
              <a:off x="1280" y="3040"/>
              <a:ext cx="844" cy="478"/>
            </a:xfrm>
            <a:prstGeom prst="roundRect">
              <a:avLst>
                <a:gd name="adj" fmla="val 12468"/>
              </a:avLst>
            </a:prstGeom>
            <a:solidFill>
              <a:schemeClr val="bg1"/>
            </a:solidFill>
            <a:ln w="12700">
              <a:solidFill>
                <a:schemeClr val="tx2"/>
              </a:solidFill>
              <a:round/>
              <a:headEnd/>
              <a:tailEnd/>
            </a:ln>
            <a:effectLst>
              <a:outerShdw dist="107763" dir="2700000" algn="ctr" rotWithShape="0">
                <a:schemeClr val="bg2"/>
              </a:outerShdw>
            </a:effectLst>
          </p:spPr>
          <p:txBody>
            <a:bodyPr wrap="none" anchor="ctr"/>
            <a:lstStyle/>
            <a:p>
              <a:endParaRPr lang="ko-KR" altLang="en-US"/>
            </a:p>
          </p:txBody>
        </p:sp>
        <p:sp>
          <p:nvSpPr>
            <p:cNvPr id="142345" name="AutoShape 9"/>
            <p:cNvSpPr>
              <a:spLocks noChangeArrowheads="1"/>
            </p:cNvSpPr>
            <p:nvPr/>
          </p:nvSpPr>
          <p:spPr bwMode="auto">
            <a:xfrm>
              <a:off x="1361" y="3115"/>
              <a:ext cx="317" cy="327"/>
            </a:xfrm>
            <a:prstGeom prst="roundRect">
              <a:avLst>
                <a:gd name="adj" fmla="val 12468"/>
              </a:avLst>
            </a:prstGeom>
            <a:gradFill rotWithShape="0">
              <a:gsLst>
                <a:gs pos="0">
                  <a:schemeClr val="bg1"/>
                </a:gs>
                <a:gs pos="50000">
                  <a:schemeClr val="folHlink"/>
                </a:gs>
                <a:gs pos="100000">
                  <a:schemeClr val="bg1"/>
                </a:gs>
              </a:gsLst>
              <a:lin ang="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46" name="AutoShape 10"/>
            <p:cNvSpPr>
              <a:spLocks noChangeArrowheads="1"/>
            </p:cNvSpPr>
            <p:nvPr/>
          </p:nvSpPr>
          <p:spPr bwMode="auto">
            <a:xfrm>
              <a:off x="1726" y="3115"/>
              <a:ext cx="317" cy="327"/>
            </a:xfrm>
            <a:prstGeom prst="roundRect">
              <a:avLst>
                <a:gd name="adj" fmla="val 12468"/>
              </a:avLst>
            </a:prstGeom>
            <a:gradFill rotWithShape="0">
              <a:gsLst>
                <a:gs pos="0">
                  <a:schemeClr val="bg1"/>
                </a:gs>
                <a:gs pos="50000">
                  <a:schemeClr val="folHlink"/>
                </a:gs>
                <a:gs pos="100000">
                  <a:schemeClr val="bg1"/>
                </a:gs>
              </a:gsLst>
              <a:lin ang="0" scaled="1"/>
            </a:gra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2347" name="Rectangle 11"/>
          <p:cNvSpPr>
            <a:spLocks noChangeArrowheads="1"/>
          </p:cNvSpPr>
          <p:nvPr/>
        </p:nvSpPr>
        <p:spPr bwMode="auto">
          <a:xfrm>
            <a:off x="2090738" y="4933950"/>
            <a:ext cx="13509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1400">
                <a:solidFill>
                  <a:schemeClr val="hlink"/>
                </a:solidFill>
              </a:rPr>
              <a:t>Shared Pool</a:t>
            </a:r>
          </a:p>
        </p:txBody>
      </p:sp>
      <p:grpSp>
        <p:nvGrpSpPr>
          <p:cNvPr id="142348" name="Group 12"/>
          <p:cNvGrpSpPr>
            <a:grpSpLocks/>
          </p:cNvGrpSpPr>
          <p:nvPr/>
        </p:nvGrpSpPr>
        <p:grpSpPr bwMode="auto">
          <a:xfrm>
            <a:off x="3657600" y="5334000"/>
            <a:ext cx="1066800" cy="714375"/>
            <a:chOff x="2544" y="2831"/>
            <a:chExt cx="1628" cy="739"/>
          </a:xfrm>
        </p:grpSpPr>
        <p:sp>
          <p:nvSpPr>
            <p:cNvPr id="142349" name="AutoShape 13"/>
            <p:cNvSpPr>
              <a:spLocks noChangeArrowheads="1"/>
            </p:cNvSpPr>
            <p:nvPr/>
          </p:nvSpPr>
          <p:spPr bwMode="auto">
            <a:xfrm>
              <a:off x="2545" y="2832"/>
              <a:ext cx="1623" cy="734"/>
            </a:xfrm>
            <a:prstGeom prst="roundRect">
              <a:avLst>
                <a:gd name="adj" fmla="val 12468"/>
              </a:avLst>
            </a:prstGeom>
            <a:solidFill>
              <a:schemeClr val="bg1"/>
            </a:solidFill>
            <a:ln w="12700">
              <a:solidFill>
                <a:schemeClr val="tx2"/>
              </a:solidFill>
              <a:round/>
              <a:headEnd/>
              <a:tailEnd/>
            </a:ln>
            <a:effectLst>
              <a:outerShdw dist="107763" dir="2700000" algn="ctr" rotWithShape="0">
                <a:schemeClr val="bg2"/>
              </a:outerShdw>
            </a:effectLst>
          </p:spPr>
          <p:txBody>
            <a:bodyPr wrap="none" anchor="ctr"/>
            <a:lstStyle/>
            <a:p>
              <a:endParaRPr lang="ko-KR" altLang="en-US"/>
            </a:p>
          </p:txBody>
        </p:sp>
        <p:sp>
          <p:nvSpPr>
            <p:cNvPr id="142350" name="Line 14"/>
            <p:cNvSpPr>
              <a:spLocks noChangeShapeType="1"/>
            </p:cNvSpPr>
            <p:nvPr/>
          </p:nvSpPr>
          <p:spPr bwMode="auto">
            <a:xfrm>
              <a:off x="2544" y="2943"/>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1" name="Line 15"/>
            <p:cNvSpPr>
              <a:spLocks noChangeShapeType="1"/>
            </p:cNvSpPr>
            <p:nvPr/>
          </p:nvSpPr>
          <p:spPr bwMode="auto">
            <a:xfrm>
              <a:off x="2544" y="3055"/>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2" name="Line 16"/>
            <p:cNvSpPr>
              <a:spLocks noChangeShapeType="1"/>
            </p:cNvSpPr>
            <p:nvPr/>
          </p:nvSpPr>
          <p:spPr bwMode="auto">
            <a:xfrm>
              <a:off x="2544" y="3168"/>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3" name="Line 17"/>
            <p:cNvSpPr>
              <a:spLocks noChangeShapeType="1"/>
            </p:cNvSpPr>
            <p:nvPr/>
          </p:nvSpPr>
          <p:spPr bwMode="auto">
            <a:xfrm>
              <a:off x="2544" y="3284"/>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4" name="Line 18"/>
            <p:cNvSpPr>
              <a:spLocks noChangeShapeType="1"/>
            </p:cNvSpPr>
            <p:nvPr/>
          </p:nvSpPr>
          <p:spPr bwMode="auto">
            <a:xfrm>
              <a:off x="2544" y="3398"/>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5" name="Line 19"/>
            <p:cNvSpPr>
              <a:spLocks noChangeShapeType="1"/>
            </p:cNvSpPr>
            <p:nvPr/>
          </p:nvSpPr>
          <p:spPr bwMode="auto">
            <a:xfrm>
              <a:off x="2544" y="3510"/>
              <a:ext cx="1628"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6" name="Line 20"/>
            <p:cNvSpPr>
              <a:spLocks noChangeShapeType="1"/>
            </p:cNvSpPr>
            <p:nvPr/>
          </p:nvSpPr>
          <p:spPr bwMode="auto">
            <a:xfrm>
              <a:off x="2696"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7" name="Line 21"/>
            <p:cNvSpPr>
              <a:spLocks noChangeShapeType="1"/>
            </p:cNvSpPr>
            <p:nvPr/>
          </p:nvSpPr>
          <p:spPr bwMode="auto">
            <a:xfrm>
              <a:off x="285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8" name="Line 22"/>
            <p:cNvSpPr>
              <a:spLocks noChangeShapeType="1"/>
            </p:cNvSpPr>
            <p:nvPr/>
          </p:nvSpPr>
          <p:spPr bwMode="auto">
            <a:xfrm>
              <a:off x="3007"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59" name="Line 23"/>
            <p:cNvSpPr>
              <a:spLocks noChangeShapeType="1"/>
            </p:cNvSpPr>
            <p:nvPr/>
          </p:nvSpPr>
          <p:spPr bwMode="auto">
            <a:xfrm>
              <a:off x="316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0" name="Line 24"/>
            <p:cNvSpPr>
              <a:spLocks noChangeShapeType="1"/>
            </p:cNvSpPr>
            <p:nvPr/>
          </p:nvSpPr>
          <p:spPr bwMode="auto">
            <a:xfrm>
              <a:off x="3317"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1" name="Line 25"/>
            <p:cNvSpPr>
              <a:spLocks noChangeShapeType="1"/>
            </p:cNvSpPr>
            <p:nvPr/>
          </p:nvSpPr>
          <p:spPr bwMode="auto">
            <a:xfrm>
              <a:off x="3472"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2" name="Line 26"/>
            <p:cNvSpPr>
              <a:spLocks noChangeShapeType="1"/>
            </p:cNvSpPr>
            <p:nvPr/>
          </p:nvSpPr>
          <p:spPr bwMode="auto">
            <a:xfrm>
              <a:off x="3628"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3" name="Line 27"/>
            <p:cNvSpPr>
              <a:spLocks noChangeShapeType="1"/>
            </p:cNvSpPr>
            <p:nvPr/>
          </p:nvSpPr>
          <p:spPr bwMode="auto">
            <a:xfrm>
              <a:off x="3783"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4" name="Line 28"/>
            <p:cNvSpPr>
              <a:spLocks noChangeShapeType="1"/>
            </p:cNvSpPr>
            <p:nvPr/>
          </p:nvSpPr>
          <p:spPr bwMode="auto">
            <a:xfrm>
              <a:off x="3940"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5" name="Line 29"/>
            <p:cNvSpPr>
              <a:spLocks noChangeShapeType="1"/>
            </p:cNvSpPr>
            <p:nvPr/>
          </p:nvSpPr>
          <p:spPr bwMode="auto">
            <a:xfrm>
              <a:off x="4096" y="2831"/>
              <a:ext cx="0" cy="739"/>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6" name="Rectangle 30"/>
            <p:cNvSpPr>
              <a:spLocks noChangeArrowheads="1"/>
            </p:cNvSpPr>
            <p:nvPr/>
          </p:nvSpPr>
          <p:spPr bwMode="auto">
            <a:xfrm>
              <a:off x="2700" y="2947"/>
              <a:ext cx="148"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7" name="Rectangle 31"/>
            <p:cNvSpPr>
              <a:spLocks noChangeArrowheads="1"/>
            </p:cNvSpPr>
            <p:nvPr/>
          </p:nvSpPr>
          <p:spPr bwMode="auto">
            <a:xfrm>
              <a:off x="2856" y="3059"/>
              <a:ext cx="147" cy="105"/>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8" name="Rectangle 32"/>
            <p:cNvSpPr>
              <a:spLocks noChangeArrowheads="1"/>
            </p:cNvSpPr>
            <p:nvPr/>
          </p:nvSpPr>
          <p:spPr bwMode="auto">
            <a:xfrm>
              <a:off x="3011" y="3172"/>
              <a:ext cx="147" cy="108"/>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69" name="Rectangle 33"/>
            <p:cNvSpPr>
              <a:spLocks noChangeArrowheads="1"/>
            </p:cNvSpPr>
            <p:nvPr/>
          </p:nvSpPr>
          <p:spPr bwMode="auto">
            <a:xfrm>
              <a:off x="3166" y="3288"/>
              <a:ext cx="147"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0" name="Rectangle 34"/>
            <p:cNvSpPr>
              <a:spLocks noChangeArrowheads="1"/>
            </p:cNvSpPr>
            <p:nvPr/>
          </p:nvSpPr>
          <p:spPr bwMode="auto">
            <a:xfrm>
              <a:off x="3011" y="3402"/>
              <a:ext cx="147"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1" name="Rectangle 35"/>
            <p:cNvSpPr>
              <a:spLocks noChangeArrowheads="1"/>
            </p:cNvSpPr>
            <p:nvPr/>
          </p:nvSpPr>
          <p:spPr bwMode="auto">
            <a:xfrm>
              <a:off x="3166" y="2832"/>
              <a:ext cx="147"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2" name="Rectangle 36"/>
            <p:cNvSpPr>
              <a:spLocks noChangeArrowheads="1"/>
            </p:cNvSpPr>
            <p:nvPr/>
          </p:nvSpPr>
          <p:spPr bwMode="auto">
            <a:xfrm>
              <a:off x="2545" y="2947"/>
              <a:ext cx="147"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3" name="Rectangle 37"/>
            <p:cNvSpPr>
              <a:spLocks noChangeArrowheads="1"/>
            </p:cNvSpPr>
            <p:nvPr/>
          </p:nvSpPr>
          <p:spPr bwMode="auto">
            <a:xfrm>
              <a:off x="3632" y="2832"/>
              <a:ext cx="147"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4" name="Rectangle 38"/>
            <p:cNvSpPr>
              <a:spLocks noChangeArrowheads="1"/>
            </p:cNvSpPr>
            <p:nvPr/>
          </p:nvSpPr>
          <p:spPr bwMode="auto">
            <a:xfrm>
              <a:off x="3476" y="3172"/>
              <a:ext cx="148" cy="108"/>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5" name="Rectangle 39"/>
            <p:cNvSpPr>
              <a:spLocks noChangeArrowheads="1"/>
            </p:cNvSpPr>
            <p:nvPr/>
          </p:nvSpPr>
          <p:spPr bwMode="auto">
            <a:xfrm>
              <a:off x="3787" y="3288"/>
              <a:ext cx="149"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6" name="Rectangle 40"/>
            <p:cNvSpPr>
              <a:spLocks noChangeArrowheads="1"/>
            </p:cNvSpPr>
            <p:nvPr/>
          </p:nvSpPr>
          <p:spPr bwMode="auto">
            <a:xfrm>
              <a:off x="3944" y="3288"/>
              <a:ext cx="148" cy="106"/>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7" name="Rectangle 41"/>
            <p:cNvSpPr>
              <a:spLocks noChangeArrowheads="1"/>
            </p:cNvSpPr>
            <p:nvPr/>
          </p:nvSpPr>
          <p:spPr bwMode="auto">
            <a:xfrm>
              <a:off x="3787" y="3402"/>
              <a:ext cx="149"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8" name="Rectangle 42"/>
            <p:cNvSpPr>
              <a:spLocks noChangeArrowheads="1"/>
            </p:cNvSpPr>
            <p:nvPr/>
          </p:nvSpPr>
          <p:spPr bwMode="auto">
            <a:xfrm>
              <a:off x="3787" y="2832"/>
              <a:ext cx="149" cy="107"/>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79" name="Rectangle 43"/>
            <p:cNvSpPr>
              <a:spLocks noChangeArrowheads="1"/>
            </p:cNvSpPr>
            <p:nvPr/>
          </p:nvSpPr>
          <p:spPr bwMode="auto">
            <a:xfrm>
              <a:off x="3787" y="3059"/>
              <a:ext cx="149" cy="105"/>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0" name="Rectangle 44"/>
            <p:cNvSpPr>
              <a:spLocks noChangeArrowheads="1"/>
            </p:cNvSpPr>
            <p:nvPr/>
          </p:nvSpPr>
          <p:spPr bwMode="auto">
            <a:xfrm>
              <a:off x="2700" y="3402"/>
              <a:ext cx="148" cy="104"/>
            </a:xfrm>
            <a:prstGeom prst="rect">
              <a:avLst/>
            </a:prstGeom>
            <a:solidFill>
              <a:srgbClr val="214488"/>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1" name="Rectangle 45" descr="색종이 조각"/>
            <p:cNvSpPr>
              <a:spLocks noChangeArrowheads="1"/>
            </p:cNvSpPr>
            <p:nvPr/>
          </p:nvSpPr>
          <p:spPr bwMode="auto">
            <a:xfrm>
              <a:off x="2856" y="3288"/>
              <a:ext cx="147" cy="106"/>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2" name="Rectangle 46" descr="색종이 조각"/>
            <p:cNvSpPr>
              <a:spLocks noChangeArrowheads="1"/>
            </p:cNvSpPr>
            <p:nvPr/>
          </p:nvSpPr>
          <p:spPr bwMode="auto">
            <a:xfrm>
              <a:off x="3011" y="2832"/>
              <a:ext cx="147" cy="107"/>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3" name="Rectangle 47" descr="색종이 조각"/>
            <p:cNvSpPr>
              <a:spLocks noChangeArrowheads="1"/>
            </p:cNvSpPr>
            <p:nvPr/>
          </p:nvSpPr>
          <p:spPr bwMode="auto">
            <a:xfrm>
              <a:off x="3476" y="2947"/>
              <a:ext cx="148" cy="104"/>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4" name="Rectangle 48" descr="색종이 조각"/>
            <p:cNvSpPr>
              <a:spLocks noChangeArrowheads="1"/>
            </p:cNvSpPr>
            <p:nvPr/>
          </p:nvSpPr>
          <p:spPr bwMode="auto">
            <a:xfrm>
              <a:off x="3321" y="3059"/>
              <a:ext cx="147" cy="105"/>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5" name="Rectangle 49" descr="색종이 조각"/>
            <p:cNvSpPr>
              <a:spLocks noChangeArrowheads="1"/>
            </p:cNvSpPr>
            <p:nvPr/>
          </p:nvSpPr>
          <p:spPr bwMode="auto">
            <a:xfrm>
              <a:off x="3944" y="3059"/>
              <a:ext cx="148" cy="105"/>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6" name="Rectangle 50" descr="색종이 조각"/>
            <p:cNvSpPr>
              <a:spLocks noChangeArrowheads="1"/>
            </p:cNvSpPr>
            <p:nvPr/>
          </p:nvSpPr>
          <p:spPr bwMode="auto">
            <a:xfrm>
              <a:off x="3632" y="3402"/>
              <a:ext cx="147" cy="104"/>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87" name="Rectangle 51" descr="색종이 조각"/>
            <p:cNvSpPr>
              <a:spLocks noChangeArrowheads="1"/>
            </p:cNvSpPr>
            <p:nvPr/>
          </p:nvSpPr>
          <p:spPr bwMode="auto">
            <a:xfrm>
              <a:off x="2545" y="3172"/>
              <a:ext cx="147" cy="108"/>
            </a:xfrm>
            <a:prstGeom prst="rect">
              <a:avLst/>
            </a:prstGeom>
            <a:pattFill prst="lgConfetti">
              <a:fgClr>
                <a:srgbClr val="214488"/>
              </a:fgClr>
              <a:bgClr>
                <a:schemeClr val="bg1"/>
              </a:bgClr>
            </a:patt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2388" name="Rectangle 52"/>
          <p:cNvSpPr>
            <a:spLocks noChangeArrowheads="1"/>
          </p:cNvSpPr>
          <p:nvPr/>
        </p:nvSpPr>
        <p:spPr bwMode="auto">
          <a:xfrm>
            <a:off x="2506663" y="546735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200">
                <a:solidFill>
                  <a:schemeClr val="hlink"/>
                </a:solidFill>
              </a:rPr>
              <a:t>Shared SQL Area</a:t>
            </a:r>
          </a:p>
        </p:txBody>
      </p:sp>
      <p:sp>
        <p:nvSpPr>
          <p:cNvPr id="142389" name="Rectangle 53"/>
          <p:cNvSpPr>
            <a:spLocks noChangeArrowheads="1"/>
          </p:cNvSpPr>
          <p:nvPr/>
        </p:nvSpPr>
        <p:spPr bwMode="auto">
          <a:xfrm>
            <a:off x="3581400" y="4876800"/>
            <a:ext cx="259556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1200">
                <a:solidFill>
                  <a:schemeClr val="hlink"/>
                </a:solidFill>
              </a:rPr>
              <a:t>Database </a:t>
            </a:r>
          </a:p>
          <a:p>
            <a:pPr>
              <a:lnSpc>
                <a:spcPct val="50000"/>
              </a:lnSpc>
              <a:spcBef>
                <a:spcPct val="50000"/>
              </a:spcBef>
              <a:buClrTx/>
              <a:buSzTx/>
              <a:buFontTx/>
              <a:buNone/>
            </a:pPr>
            <a:r>
              <a:rPr lang="en-US" altLang="ko-KR" sz="1200">
                <a:solidFill>
                  <a:schemeClr val="hlink"/>
                </a:solidFill>
              </a:rPr>
              <a:t>Buffer Cache</a:t>
            </a:r>
            <a:endParaRPr lang="en-US" altLang="ko-KR" sz="1600" b="1">
              <a:solidFill>
                <a:schemeClr val="hlink"/>
              </a:solidFill>
            </a:endParaRPr>
          </a:p>
        </p:txBody>
      </p:sp>
      <p:grpSp>
        <p:nvGrpSpPr>
          <p:cNvPr id="142390" name="Group 54"/>
          <p:cNvGrpSpPr>
            <a:grpSpLocks/>
          </p:cNvGrpSpPr>
          <p:nvPr/>
        </p:nvGrpSpPr>
        <p:grpSpPr bwMode="auto">
          <a:xfrm>
            <a:off x="5257800" y="4953000"/>
            <a:ext cx="1600200" cy="1143000"/>
            <a:chOff x="3421" y="3190"/>
            <a:chExt cx="573" cy="669"/>
          </a:xfrm>
        </p:grpSpPr>
        <p:sp>
          <p:nvSpPr>
            <p:cNvPr id="142391" name="Freeform 55"/>
            <p:cNvSpPr>
              <a:spLocks/>
            </p:cNvSpPr>
            <p:nvPr/>
          </p:nvSpPr>
          <p:spPr bwMode="auto">
            <a:xfrm>
              <a:off x="3422" y="3191"/>
              <a:ext cx="569" cy="665"/>
            </a:xfrm>
            <a:custGeom>
              <a:avLst/>
              <a:gdLst>
                <a:gd name="T0" fmla="*/ 71 w 569"/>
                <a:gd name="T1" fmla="*/ 0 h 665"/>
                <a:gd name="T2" fmla="*/ 57 w 569"/>
                <a:gd name="T3" fmla="*/ 1 h 665"/>
                <a:gd name="T4" fmla="*/ 43 w 569"/>
                <a:gd name="T5" fmla="*/ 6 h 665"/>
                <a:gd name="T6" fmla="*/ 31 w 569"/>
                <a:gd name="T7" fmla="*/ 12 h 665"/>
                <a:gd name="T8" fmla="*/ 21 w 569"/>
                <a:gd name="T9" fmla="*/ 21 h 665"/>
                <a:gd name="T10" fmla="*/ 12 w 569"/>
                <a:gd name="T11" fmla="*/ 31 h 665"/>
                <a:gd name="T12" fmla="*/ 6 w 569"/>
                <a:gd name="T13" fmla="*/ 43 h 665"/>
                <a:gd name="T14" fmla="*/ 1 w 569"/>
                <a:gd name="T15" fmla="*/ 57 h 665"/>
                <a:gd name="T16" fmla="*/ 0 w 569"/>
                <a:gd name="T17" fmla="*/ 71 h 665"/>
                <a:gd name="T18" fmla="*/ 0 w 569"/>
                <a:gd name="T19" fmla="*/ 593 h 665"/>
                <a:gd name="T20" fmla="*/ 1 w 569"/>
                <a:gd name="T21" fmla="*/ 607 h 665"/>
                <a:gd name="T22" fmla="*/ 6 w 569"/>
                <a:gd name="T23" fmla="*/ 621 h 665"/>
                <a:gd name="T24" fmla="*/ 12 w 569"/>
                <a:gd name="T25" fmla="*/ 633 h 665"/>
                <a:gd name="T26" fmla="*/ 21 w 569"/>
                <a:gd name="T27" fmla="*/ 643 h 665"/>
                <a:gd name="T28" fmla="*/ 31 w 569"/>
                <a:gd name="T29" fmla="*/ 652 h 665"/>
                <a:gd name="T30" fmla="*/ 43 w 569"/>
                <a:gd name="T31" fmla="*/ 658 h 665"/>
                <a:gd name="T32" fmla="*/ 57 w 569"/>
                <a:gd name="T33" fmla="*/ 663 h 665"/>
                <a:gd name="T34" fmla="*/ 71 w 569"/>
                <a:gd name="T35" fmla="*/ 664 h 665"/>
                <a:gd name="T36" fmla="*/ 497 w 569"/>
                <a:gd name="T37" fmla="*/ 664 h 665"/>
                <a:gd name="T38" fmla="*/ 511 w 569"/>
                <a:gd name="T39" fmla="*/ 663 h 665"/>
                <a:gd name="T40" fmla="*/ 525 w 569"/>
                <a:gd name="T41" fmla="*/ 658 h 665"/>
                <a:gd name="T42" fmla="*/ 537 w 569"/>
                <a:gd name="T43" fmla="*/ 652 h 665"/>
                <a:gd name="T44" fmla="*/ 547 w 569"/>
                <a:gd name="T45" fmla="*/ 643 h 665"/>
                <a:gd name="T46" fmla="*/ 556 w 569"/>
                <a:gd name="T47" fmla="*/ 633 h 665"/>
                <a:gd name="T48" fmla="*/ 562 w 569"/>
                <a:gd name="T49" fmla="*/ 621 h 665"/>
                <a:gd name="T50" fmla="*/ 567 w 569"/>
                <a:gd name="T51" fmla="*/ 607 h 665"/>
                <a:gd name="T52" fmla="*/ 568 w 569"/>
                <a:gd name="T53" fmla="*/ 593 h 665"/>
                <a:gd name="T54" fmla="*/ 568 w 569"/>
                <a:gd name="T55" fmla="*/ 71 h 665"/>
                <a:gd name="T56" fmla="*/ 567 w 569"/>
                <a:gd name="T57" fmla="*/ 57 h 665"/>
                <a:gd name="T58" fmla="*/ 562 w 569"/>
                <a:gd name="T59" fmla="*/ 43 h 665"/>
                <a:gd name="T60" fmla="*/ 556 w 569"/>
                <a:gd name="T61" fmla="*/ 31 h 665"/>
                <a:gd name="T62" fmla="*/ 547 w 569"/>
                <a:gd name="T63" fmla="*/ 21 h 665"/>
                <a:gd name="T64" fmla="*/ 537 w 569"/>
                <a:gd name="T65" fmla="*/ 12 h 665"/>
                <a:gd name="T66" fmla="*/ 525 w 569"/>
                <a:gd name="T67" fmla="*/ 6 h 665"/>
                <a:gd name="T68" fmla="*/ 511 w 569"/>
                <a:gd name="T69" fmla="*/ 1 h 665"/>
                <a:gd name="T70" fmla="*/ 497 w 569"/>
                <a:gd name="T71" fmla="*/ 0 h 665"/>
                <a:gd name="T72" fmla="*/ 71 w 569"/>
                <a:gd name="T73"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665">
                  <a:moveTo>
                    <a:pt x="71" y="0"/>
                  </a:moveTo>
                  <a:lnTo>
                    <a:pt x="57" y="1"/>
                  </a:lnTo>
                  <a:lnTo>
                    <a:pt x="43" y="6"/>
                  </a:lnTo>
                  <a:lnTo>
                    <a:pt x="31" y="12"/>
                  </a:lnTo>
                  <a:lnTo>
                    <a:pt x="21" y="21"/>
                  </a:lnTo>
                  <a:lnTo>
                    <a:pt x="12" y="31"/>
                  </a:lnTo>
                  <a:lnTo>
                    <a:pt x="6" y="43"/>
                  </a:lnTo>
                  <a:lnTo>
                    <a:pt x="1" y="57"/>
                  </a:lnTo>
                  <a:lnTo>
                    <a:pt x="0" y="71"/>
                  </a:lnTo>
                  <a:lnTo>
                    <a:pt x="0" y="593"/>
                  </a:lnTo>
                  <a:lnTo>
                    <a:pt x="1" y="607"/>
                  </a:lnTo>
                  <a:lnTo>
                    <a:pt x="6" y="621"/>
                  </a:lnTo>
                  <a:lnTo>
                    <a:pt x="12" y="633"/>
                  </a:lnTo>
                  <a:lnTo>
                    <a:pt x="21" y="643"/>
                  </a:lnTo>
                  <a:lnTo>
                    <a:pt x="31" y="652"/>
                  </a:lnTo>
                  <a:lnTo>
                    <a:pt x="43" y="658"/>
                  </a:lnTo>
                  <a:lnTo>
                    <a:pt x="57" y="663"/>
                  </a:lnTo>
                  <a:lnTo>
                    <a:pt x="71" y="664"/>
                  </a:lnTo>
                  <a:lnTo>
                    <a:pt x="497" y="664"/>
                  </a:lnTo>
                  <a:lnTo>
                    <a:pt x="511" y="663"/>
                  </a:lnTo>
                  <a:lnTo>
                    <a:pt x="525" y="658"/>
                  </a:lnTo>
                  <a:lnTo>
                    <a:pt x="537" y="652"/>
                  </a:lnTo>
                  <a:lnTo>
                    <a:pt x="547" y="643"/>
                  </a:lnTo>
                  <a:lnTo>
                    <a:pt x="556" y="633"/>
                  </a:lnTo>
                  <a:lnTo>
                    <a:pt x="562" y="621"/>
                  </a:lnTo>
                  <a:lnTo>
                    <a:pt x="567" y="607"/>
                  </a:lnTo>
                  <a:lnTo>
                    <a:pt x="568" y="593"/>
                  </a:lnTo>
                  <a:lnTo>
                    <a:pt x="568" y="71"/>
                  </a:lnTo>
                  <a:lnTo>
                    <a:pt x="567" y="57"/>
                  </a:lnTo>
                  <a:lnTo>
                    <a:pt x="562" y="43"/>
                  </a:lnTo>
                  <a:lnTo>
                    <a:pt x="556" y="31"/>
                  </a:lnTo>
                  <a:lnTo>
                    <a:pt x="547" y="21"/>
                  </a:lnTo>
                  <a:lnTo>
                    <a:pt x="537" y="12"/>
                  </a:lnTo>
                  <a:lnTo>
                    <a:pt x="525" y="6"/>
                  </a:lnTo>
                  <a:lnTo>
                    <a:pt x="511" y="1"/>
                  </a:lnTo>
                  <a:lnTo>
                    <a:pt x="497" y="0"/>
                  </a:lnTo>
                  <a:lnTo>
                    <a:pt x="71" y="0"/>
                  </a:lnTo>
                </a:path>
              </a:pathLst>
            </a:custGeom>
            <a:solidFill>
              <a:srgbClr val="99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2392" name="Line 56"/>
            <p:cNvSpPr>
              <a:spLocks noChangeShapeType="1"/>
            </p:cNvSpPr>
            <p:nvPr/>
          </p:nvSpPr>
          <p:spPr bwMode="auto">
            <a:xfrm>
              <a:off x="3706" y="3190"/>
              <a:ext cx="1" cy="6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3" name="Line 57"/>
            <p:cNvSpPr>
              <a:spLocks noChangeShapeType="1"/>
            </p:cNvSpPr>
            <p:nvPr/>
          </p:nvSpPr>
          <p:spPr bwMode="auto">
            <a:xfrm>
              <a:off x="3421" y="3283"/>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4" name="Line 58"/>
            <p:cNvSpPr>
              <a:spLocks noChangeShapeType="1"/>
            </p:cNvSpPr>
            <p:nvPr/>
          </p:nvSpPr>
          <p:spPr bwMode="auto">
            <a:xfrm>
              <a:off x="3421" y="3379"/>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5" name="Line 59"/>
            <p:cNvSpPr>
              <a:spLocks noChangeShapeType="1"/>
            </p:cNvSpPr>
            <p:nvPr/>
          </p:nvSpPr>
          <p:spPr bwMode="auto">
            <a:xfrm>
              <a:off x="3421" y="3475"/>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6" name="Line 60"/>
            <p:cNvSpPr>
              <a:spLocks noChangeShapeType="1"/>
            </p:cNvSpPr>
            <p:nvPr/>
          </p:nvSpPr>
          <p:spPr bwMode="auto">
            <a:xfrm>
              <a:off x="3421" y="3571"/>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7" name="Line 61"/>
            <p:cNvSpPr>
              <a:spLocks noChangeShapeType="1"/>
            </p:cNvSpPr>
            <p:nvPr/>
          </p:nvSpPr>
          <p:spPr bwMode="auto">
            <a:xfrm>
              <a:off x="3421" y="3667"/>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398" name="Line 62"/>
            <p:cNvSpPr>
              <a:spLocks noChangeShapeType="1"/>
            </p:cNvSpPr>
            <p:nvPr/>
          </p:nvSpPr>
          <p:spPr bwMode="auto">
            <a:xfrm>
              <a:off x="3421" y="3763"/>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42399" name="Rectangle 63"/>
          <p:cNvSpPr>
            <a:spLocks noChangeArrowheads="1"/>
          </p:cNvSpPr>
          <p:nvPr/>
        </p:nvSpPr>
        <p:spPr bwMode="auto">
          <a:xfrm>
            <a:off x="5410200" y="4572000"/>
            <a:ext cx="84613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42400" name="Rectangle 64"/>
          <p:cNvSpPr>
            <a:spLocks noChangeArrowheads="1"/>
          </p:cNvSpPr>
          <p:nvPr/>
        </p:nvSpPr>
        <p:spPr bwMode="auto">
          <a:xfrm>
            <a:off x="5257800" y="4648200"/>
            <a:ext cx="159067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chemeClr val="hlink"/>
                </a:solidFill>
                <a:ea typeface="돋움체" panose="020B0609000101010101" pitchFamily="49" charset="-127"/>
              </a:rPr>
              <a:t>Redo Log Buffer</a:t>
            </a:r>
          </a:p>
        </p:txBody>
      </p:sp>
      <p:sp>
        <p:nvSpPr>
          <p:cNvPr id="142402" name="Rectangle 66"/>
          <p:cNvSpPr>
            <a:spLocks noChangeArrowheads="1"/>
          </p:cNvSpPr>
          <p:nvPr/>
        </p:nvSpPr>
        <p:spPr bwMode="auto">
          <a:xfrm>
            <a:off x="1831975" y="5445125"/>
            <a:ext cx="93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200">
                <a:solidFill>
                  <a:schemeClr val="hlink"/>
                </a:solidFill>
              </a:rPr>
              <a:t>Private SQL Area</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ko-KR"/>
              <a:t>ASM </a:t>
            </a:r>
            <a:r>
              <a:rPr lang="ko-KR" altLang="en-US"/>
              <a:t>소개 </a:t>
            </a:r>
            <a:r>
              <a:rPr lang="en-US" altLang="ko-KR"/>
              <a:t>(</a:t>
            </a:r>
            <a:r>
              <a:rPr lang="ko-KR" altLang="en-US"/>
              <a:t>계속</a:t>
            </a:r>
            <a:r>
              <a:rPr lang="en-US" altLang="ko-KR"/>
              <a:t>)</a:t>
            </a:r>
          </a:p>
        </p:txBody>
      </p:sp>
      <p:sp>
        <p:nvSpPr>
          <p:cNvPr id="508931" name="Text Box 3"/>
          <p:cNvSpPr txBox="1">
            <a:spLocks noChangeArrowheads="1"/>
          </p:cNvSpPr>
          <p:nvPr/>
        </p:nvSpPr>
        <p:spPr bwMode="auto">
          <a:xfrm>
            <a:off x="684213" y="1722438"/>
            <a:ext cx="7921625" cy="422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85738" indent="-185738"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778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ASM</a:t>
            </a:r>
            <a:r>
              <a:rPr lang="ko-KR" altLang="en-US" sz="1800">
                <a:solidFill>
                  <a:schemeClr val="tx2"/>
                </a:solidFill>
                <a:latin typeface="Arial" panose="020B0604020202020204" pitchFamily="34" charset="0"/>
                <a:ea typeface="돋움" panose="020B0600000101010101" pitchFamily="50" charset="-127"/>
              </a:rPr>
              <a:t>이 제공하는 이점 </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디스크의 추가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디스크의 추가 작업이 매우 간단</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다운타임이 전혀 발생하지 않으며 파일 익스텐트는 자동으로 재분배</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I/O </a:t>
            </a:r>
            <a:r>
              <a:rPr lang="ko-KR" altLang="en-US" sz="1600">
                <a:solidFill>
                  <a:schemeClr val="tx2"/>
                </a:solidFill>
                <a:latin typeface="Arial" panose="020B0604020202020204" pitchFamily="34" charset="0"/>
                <a:ea typeface="돋움" panose="020B0600000101010101" pitchFamily="50" charset="-127"/>
              </a:rPr>
              <a:t>분산 </a:t>
            </a:r>
            <a:r>
              <a:rPr lang="en-US" altLang="ko-KR" sz="1600">
                <a:solidFill>
                  <a:schemeClr val="tx2"/>
                </a:solidFill>
                <a:latin typeface="Arial" panose="020B0604020202020204" pitchFamily="34" charset="0"/>
                <a:ea typeface="돋움" panose="020B0600000101010101" pitchFamily="50" charset="-127"/>
              </a:rPr>
              <a:t>- I/O</a:t>
            </a:r>
            <a:r>
              <a:rPr lang="ko-KR" altLang="en-US" sz="1600">
                <a:solidFill>
                  <a:schemeClr val="tx2"/>
                </a:solidFill>
                <a:latin typeface="Arial" panose="020B0604020202020204" pitchFamily="34" charset="0"/>
                <a:ea typeface="돋움" panose="020B0600000101010101" pitchFamily="50" charset="-127"/>
              </a:rPr>
              <a:t>는 전체 디스크에 골고루 분산</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수작업이 전혀 불필요하며</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성능 병목이 발생할 가능성도 줄어듬 </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스트라이프 </a:t>
            </a:r>
            <a:r>
              <a:rPr lang="en-US" altLang="ko-KR" sz="1600">
                <a:solidFill>
                  <a:schemeClr val="tx2"/>
                </a:solidFill>
                <a:latin typeface="Arial" panose="020B0604020202020204" pitchFamily="34" charset="0"/>
                <a:ea typeface="돋움" panose="020B0600000101010101" pitchFamily="50" charset="-127"/>
              </a:rPr>
              <a:t>'width'</a:t>
            </a:r>
            <a:r>
              <a:rPr lang="ko-KR" altLang="en-US" sz="1600">
                <a:solidFill>
                  <a:schemeClr val="tx2"/>
                </a:solidFill>
                <a:latin typeface="Arial" panose="020B0604020202020204" pitchFamily="34" charset="0"/>
                <a:ea typeface="돋움" panose="020B0600000101010101" pitchFamily="50" charset="-127"/>
              </a:rPr>
              <a:t>의 설정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스트라이핑의 데이타 전송 단위는 </a:t>
            </a:r>
            <a:r>
              <a:rPr lang="en-US" altLang="ko-KR" sz="1600">
                <a:solidFill>
                  <a:schemeClr val="tx2"/>
                </a:solidFill>
                <a:latin typeface="Arial" panose="020B0604020202020204" pitchFamily="34" charset="0"/>
                <a:ea typeface="돋움" panose="020B0600000101010101" pitchFamily="50" charset="-127"/>
              </a:rPr>
              <a:t>Redo Log </a:t>
            </a:r>
            <a:r>
              <a:rPr lang="ko-KR" altLang="en-US" sz="1600">
                <a:solidFill>
                  <a:schemeClr val="tx2"/>
                </a:solidFill>
                <a:latin typeface="Arial" panose="020B0604020202020204" pitchFamily="34" charset="0"/>
                <a:ea typeface="돋움" panose="020B0600000101010101" pitchFamily="50" charset="-127"/>
              </a:rPr>
              <a:t>파일</a:t>
            </a:r>
            <a:r>
              <a:rPr lang="en-US" altLang="ko-KR" sz="1600">
                <a:solidFill>
                  <a:schemeClr val="tx2"/>
                </a:solidFill>
                <a:latin typeface="Arial" panose="020B0604020202020204" pitchFamily="34" charset="0"/>
                <a:ea typeface="돋움" panose="020B0600000101010101" pitchFamily="50" charset="-127"/>
              </a:rPr>
              <a:t>(128K </a:t>
            </a:r>
            <a:r>
              <a:rPr lang="ko-KR" altLang="en-US" sz="1600">
                <a:solidFill>
                  <a:schemeClr val="tx2"/>
                </a:solidFill>
                <a:latin typeface="Arial" panose="020B0604020202020204" pitchFamily="34" charset="0"/>
                <a:ea typeface="돋움" panose="020B0600000101010101" pitchFamily="50" charset="-127"/>
              </a:rPr>
              <a:t>단위 전송</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처럼 작게</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또는 데이타파일</a:t>
            </a:r>
            <a:r>
              <a:rPr lang="en-US" altLang="ko-KR" sz="1600">
                <a:solidFill>
                  <a:schemeClr val="tx2"/>
                </a:solidFill>
                <a:latin typeface="Arial" panose="020B0604020202020204" pitchFamily="34" charset="0"/>
                <a:ea typeface="돋움" panose="020B0600000101010101" pitchFamily="50" charset="-127"/>
              </a:rPr>
              <a:t>(1MB </a:t>
            </a:r>
            <a:r>
              <a:rPr lang="ko-KR" altLang="en-US" sz="1600">
                <a:solidFill>
                  <a:schemeClr val="tx2"/>
                </a:solidFill>
                <a:latin typeface="Arial" panose="020B0604020202020204" pitchFamily="34" charset="0"/>
                <a:ea typeface="돋움" panose="020B0600000101010101" pitchFamily="50" charset="-127"/>
              </a:rPr>
              <a:t>단위 전송</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처럼 크게 설정 가능</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버퍼링 </a:t>
            </a:r>
            <a:r>
              <a:rPr lang="en-US" altLang="ko-KR" sz="1600">
                <a:solidFill>
                  <a:schemeClr val="tx2"/>
                </a:solidFill>
                <a:latin typeface="Arial" panose="020B0604020202020204" pitchFamily="34" charset="0"/>
                <a:ea typeface="돋움" panose="020B0600000101010101" pitchFamily="50" charset="-127"/>
              </a:rPr>
              <a:t>- ASM </a:t>
            </a:r>
            <a:r>
              <a:rPr lang="ko-KR" altLang="en-US" sz="1600">
                <a:solidFill>
                  <a:schemeClr val="tx2"/>
                </a:solidFill>
                <a:latin typeface="Arial" panose="020B0604020202020204" pitchFamily="34" charset="0"/>
                <a:ea typeface="돋움" panose="020B0600000101010101" pitchFamily="50" charset="-127"/>
              </a:rPr>
              <a:t>파일시스템에는 버퍼링 기능이 구현되어 있지 않으며</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따라서 </a:t>
            </a:r>
            <a:r>
              <a:rPr lang="en-US" altLang="ko-KR" sz="1600">
                <a:solidFill>
                  <a:schemeClr val="tx2"/>
                </a:solidFill>
                <a:latin typeface="Arial" panose="020B0604020202020204" pitchFamily="34" charset="0"/>
                <a:ea typeface="돋움" panose="020B0600000101010101" pitchFamily="50" charset="-127"/>
              </a:rPr>
              <a:t>direct I/O</a:t>
            </a:r>
            <a:r>
              <a:rPr lang="ko-KR" altLang="en-US" sz="1600">
                <a:solidFill>
                  <a:schemeClr val="tx2"/>
                </a:solidFill>
                <a:latin typeface="Arial" panose="020B0604020202020204" pitchFamily="34" charset="0"/>
                <a:ea typeface="돋움" panose="020B0600000101010101" pitchFamily="50" charset="-127"/>
              </a:rPr>
              <a:t>를 이용해 성능 향상이 가능</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Kernerlized Async I/O - kernelized asynchronous I/O</a:t>
            </a:r>
            <a:r>
              <a:rPr lang="ko-KR" altLang="en-US" sz="1600">
                <a:solidFill>
                  <a:schemeClr val="tx2"/>
                </a:solidFill>
                <a:latin typeface="Arial" panose="020B0604020202020204" pitchFamily="34" charset="0"/>
                <a:ea typeface="돋움" panose="020B0600000101010101" pitchFamily="50" charset="-127"/>
              </a:rPr>
              <a:t>를 위해 별도의 셋업 과정을 거칠 필요가 없으며</a:t>
            </a:r>
            <a:r>
              <a:rPr lang="en-US" altLang="ko-KR" sz="1600">
                <a:solidFill>
                  <a:schemeClr val="tx2"/>
                </a:solidFill>
                <a:latin typeface="Arial" panose="020B0604020202020204" pitchFamily="34" charset="0"/>
                <a:ea typeface="돋움" panose="020B0600000101010101" pitchFamily="50" charset="-127"/>
              </a:rPr>
              <a:t>, VERITAS Quick I/O</a:t>
            </a:r>
            <a:r>
              <a:rPr lang="ko-KR" altLang="en-US" sz="1600">
                <a:solidFill>
                  <a:schemeClr val="tx2"/>
                </a:solidFill>
                <a:latin typeface="Arial" panose="020B0604020202020204" pitchFamily="34" charset="0"/>
                <a:ea typeface="돋움" panose="020B0600000101010101" pitchFamily="50" charset="-127"/>
              </a:rPr>
              <a:t>와 같은 써드 파티 파일 시스템을 이용할 필요 없음</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미러링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하드웨어 미러링을 적용할 수 없는 경우</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소프트웨어 미러링을 쉽게 구성할 수 있습니다</a:t>
            </a:r>
            <a:r>
              <a:rPr lang="en-US" altLang="ko-KR" sz="1600">
                <a:solidFill>
                  <a:schemeClr val="tx2"/>
                </a:solidFill>
                <a:latin typeface="Arial" panose="020B0604020202020204" pitchFamily="34" charset="0"/>
                <a:ea typeface="돋움" panose="020B0600000101010101" pitchFamily="50" charset="-127"/>
              </a:rPr>
              <a:t>.</a:t>
            </a:r>
            <a:r>
              <a:rPr lang="en-US" altLang="ko-KR" sz="1600" b="1">
                <a:solidFill>
                  <a:schemeClr val="tx2"/>
                </a:solidFill>
                <a:latin typeface="Arial" panose="020B0604020202020204" pitchFamily="34" charset="0"/>
                <a:ea typeface="돋움" panose="020B0600000101010101" pitchFamily="50" charset="-127"/>
              </a:rPr>
              <a:t> </a:t>
            </a: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p:cNvSpPr>
            <a:spLocks noGrp="1" noChangeArrowheads="1"/>
          </p:cNvSpPr>
          <p:nvPr>
            <p:ph type="body" idx="1"/>
          </p:nvPr>
        </p:nvSpPr>
        <p:spPr/>
        <p:txBody>
          <a:bodyPr/>
          <a:lstStyle/>
          <a:p>
            <a:pPr algn="ctr">
              <a:buFont typeface="Arial" panose="020B0604020202020204" pitchFamily="34" charset="0"/>
              <a:buNone/>
            </a:pPr>
            <a:r>
              <a:rPr lang="en-US" altLang="ko-KR" sz="4800">
                <a:latin typeface="돋움" panose="020B0600000101010101" pitchFamily="50" charset="-127"/>
                <a:ea typeface="돋움" panose="020B0600000101010101" pitchFamily="50" charset="-127"/>
              </a:rPr>
              <a:t>The End</a:t>
            </a:r>
          </a:p>
          <a:p>
            <a:pPr algn="ctr">
              <a:buFont typeface="Arial" panose="020B0604020202020204" pitchFamily="34" charset="0"/>
              <a:buNone/>
            </a:pPr>
            <a:r>
              <a:rPr lang="ko-KR" altLang="en-US" sz="4800">
                <a:latin typeface="돋움" panose="020B0600000101010101" pitchFamily="50" charset="-127"/>
                <a:ea typeface="돋움" panose="020B0600000101010101" pitchFamily="50" charset="-127"/>
              </a:rPr>
              <a:t>수고하셨습니다</a:t>
            </a:r>
            <a:r>
              <a:rPr lang="en-US" altLang="ko-KR" sz="4800">
                <a:latin typeface="돋움" panose="020B0600000101010101" pitchFamily="50" charset="-127"/>
                <a:ea typeface="돋움" panose="020B0600000101010101" pitchFamily="50" charset="-127"/>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altLang="ko-KR"/>
              <a:t>Memory Structure : </a:t>
            </a:r>
            <a:r>
              <a:rPr lang="ko-KR" altLang="en-US"/>
              <a:t>기타 </a:t>
            </a:r>
            <a:r>
              <a:rPr lang="en-US" altLang="ko-KR"/>
              <a:t>SGA</a:t>
            </a:r>
          </a:p>
        </p:txBody>
      </p:sp>
      <p:sp>
        <p:nvSpPr>
          <p:cNvPr id="308228" name="Rectangle 4"/>
          <p:cNvSpPr>
            <a:spLocks noChangeArrowheads="1"/>
          </p:cNvSpPr>
          <p:nvPr/>
        </p:nvSpPr>
        <p:spPr bwMode="auto">
          <a:xfrm>
            <a:off x="458788" y="1504950"/>
            <a:ext cx="8343900"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a:buClr>
                <a:srgbClr val="00B7A5"/>
              </a:buClr>
              <a:buSzPct val="120000"/>
              <a:buFont typeface="Arial" panose="020B0604020202020204" pitchFamily="34" charset="0"/>
              <a:buChar char="•"/>
              <a:defRPr kumimoji="1" sz="2400" b="1">
                <a:solidFill>
                  <a:schemeClr val="tx2"/>
                </a:solidFill>
                <a:latin typeface="Arial" panose="020B0604020202020204" pitchFamily="34" charset="0"/>
                <a:ea typeface="HY울릉도M" pitchFamily="18" charset="-127"/>
              </a:defRPr>
            </a:lvl1pPr>
            <a:lvl2pPr marL="542925" indent="-138113">
              <a:buSzPct val="100000"/>
              <a:buChar char="–"/>
              <a:defRPr kumimoji="1" sz="2000" b="1">
                <a:solidFill>
                  <a:schemeClr val="tx2"/>
                </a:solidFill>
                <a:latin typeface="Arial" panose="020B0604020202020204" pitchFamily="34" charset="0"/>
                <a:ea typeface="HY울릉도M" pitchFamily="18" charset="-127"/>
              </a:defRPr>
            </a:lvl2pPr>
            <a:lvl3pPr marL="1147763" indent="-234950">
              <a:buSzPct val="100000"/>
              <a:buChar char="–"/>
              <a:defRPr kumimoji="1" sz="2000" b="1">
                <a:solidFill>
                  <a:schemeClr val="tx2"/>
                </a:solidFill>
                <a:latin typeface="Arial" panose="020B0604020202020204" pitchFamily="34" charset="0"/>
                <a:ea typeface="HY울릉도M" pitchFamily="18" charset="-127"/>
              </a:defRPr>
            </a:lvl3pPr>
            <a:lvl4pPr marL="1598613" indent="-225425">
              <a:buSzPct val="100000"/>
              <a:buChar char="–"/>
              <a:defRPr kumimoji="1" sz="2000" b="1">
                <a:solidFill>
                  <a:schemeClr val="tx2"/>
                </a:solidFill>
                <a:latin typeface="Arial" panose="020B0604020202020204" pitchFamily="34" charset="0"/>
                <a:ea typeface="HY울릉도M" pitchFamily="18" charset="-127"/>
              </a:defRPr>
            </a:lvl4pPr>
            <a:lvl5pPr marL="2000250" indent="-171450">
              <a:buSzPct val="100000"/>
              <a:buChar char="–"/>
              <a:defRPr kumimoji="1" sz="2000" b="1">
                <a:solidFill>
                  <a:schemeClr val="tx2"/>
                </a:solidFill>
                <a:latin typeface="Arial" panose="020B0604020202020204" pitchFamily="34" charset="0"/>
                <a:ea typeface="HY울릉도M" pitchFamily="18" charset="-127"/>
              </a:defRPr>
            </a:lvl5pPr>
            <a:lvl6pPr marL="24574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6pPr>
            <a:lvl7pPr marL="29146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7pPr>
            <a:lvl8pPr marL="33718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8pPr>
            <a:lvl9pPr marL="38290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9pPr>
          </a:lstStyle>
          <a:p>
            <a:r>
              <a:rPr lang="en-US" altLang="ko-KR" sz="1800"/>
              <a:t>Large Pool</a:t>
            </a:r>
          </a:p>
          <a:p>
            <a:pPr lvl="1">
              <a:buClr>
                <a:schemeClr val="tx2"/>
              </a:buClr>
              <a:buFont typeface="Wingdings" panose="05000000000000000000" pitchFamily="2" charset="2"/>
              <a:buChar char="§"/>
            </a:pPr>
            <a:r>
              <a:rPr lang="en-US" altLang="ko-KR" sz="1600" b="0"/>
              <a:t> shared server </a:t>
            </a:r>
            <a:r>
              <a:rPr lang="ko-KR" altLang="en-US" sz="1600" b="0"/>
              <a:t>환경의 </a:t>
            </a:r>
            <a:r>
              <a:rPr lang="en-US" altLang="ko-KR" sz="1600" b="0"/>
              <a:t>Session memory</a:t>
            </a:r>
            <a:r>
              <a:rPr lang="ko-KR" altLang="en-US" sz="1600" b="0"/>
              <a:t>와 </a:t>
            </a:r>
            <a:r>
              <a:rPr lang="en-US" altLang="ko-KR" sz="1600" b="0"/>
              <a:t>Oracle XA interface(</a:t>
            </a:r>
            <a:r>
              <a:rPr lang="ko-KR" altLang="en-US" sz="1600" b="0"/>
              <a:t>분산 </a:t>
            </a:r>
            <a:r>
              <a:rPr lang="en-US" altLang="ko-KR" sz="1600" b="0"/>
              <a:t>transactions)</a:t>
            </a:r>
          </a:p>
          <a:p>
            <a:pPr lvl="1">
              <a:buClr>
                <a:schemeClr val="tx2"/>
              </a:buClr>
              <a:buFont typeface="Wingdings" panose="05000000000000000000" pitchFamily="2" charset="2"/>
              <a:buChar char="§"/>
            </a:pPr>
            <a:r>
              <a:rPr lang="en-US" altLang="ko-KR" sz="1600" b="0"/>
              <a:t> I/O server processes</a:t>
            </a:r>
          </a:p>
          <a:p>
            <a:pPr lvl="1">
              <a:buClr>
                <a:schemeClr val="tx2"/>
              </a:buClr>
              <a:buFont typeface="Wingdings" panose="05000000000000000000" pitchFamily="2" charset="2"/>
              <a:buChar char="§"/>
            </a:pPr>
            <a:r>
              <a:rPr lang="en-US" altLang="ko-KR" sz="1600" b="0"/>
              <a:t> Oracle Database backup and restore operations</a:t>
            </a:r>
          </a:p>
          <a:p>
            <a:pPr lvl="1">
              <a:buClr>
                <a:schemeClr val="tx2"/>
              </a:buClr>
              <a:buFont typeface="Wingdings" panose="05000000000000000000" pitchFamily="2" charset="2"/>
              <a:buChar char="§"/>
            </a:pPr>
            <a:r>
              <a:rPr lang="en-US" altLang="ko-KR" sz="1600" b="0"/>
              <a:t> BACKUP_DISK_IO_SLAVES or BACKUP_TAPE_IO_SLAVES </a:t>
            </a:r>
            <a:r>
              <a:rPr lang="ko-KR" altLang="en-US" sz="1600" b="0"/>
              <a:t>파라미터가 설정되었을때 </a:t>
            </a:r>
            <a:r>
              <a:rPr lang="en-US" altLang="ko-KR" sz="1600" b="0"/>
              <a:t>RMAN</a:t>
            </a:r>
            <a:r>
              <a:rPr lang="ko-KR" altLang="en-US" sz="1600" b="0"/>
              <a:t>이 사용</a:t>
            </a:r>
          </a:p>
          <a:p>
            <a:pPr lvl="1">
              <a:buClr>
                <a:schemeClr val="tx2"/>
              </a:buClr>
              <a:buFont typeface="Wingdings" panose="05000000000000000000" pitchFamily="2" charset="2"/>
              <a:buChar char="§"/>
            </a:pPr>
            <a:r>
              <a:rPr lang="ko-KR" altLang="en-US" sz="1600" b="0"/>
              <a:t> 위 작업을 효율적으로 관리하기 위하여 </a:t>
            </a:r>
            <a:r>
              <a:rPr lang="en-US" altLang="ko-KR" sz="1600" b="0"/>
              <a:t>Shared Pool </a:t>
            </a:r>
            <a:r>
              <a:rPr lang="ko-KR" altLang="en-US" sz="1600" b="0"/>
              <a:t>대신에 사용</a:t>
            </a:r>
          </a:p>
          <a:p>
            <a:pPr lvl="1">
              <a:buClr>
                <a:schemeClr val="tx2"/>
              </a:buClr>
              <a:buFont typeface="Wingdings" panose="05000000000000000000" pitchFamily="2" charset="2"/>
              <a:buChar char="§"/>
            </a:pPr>
            <a:r>
              <a:rPr lang="ko-KR" altLang="en-US" sz="1600" b="0"/>
              <a:t> </a:t>
            </a:r>
            <a:r>
              <a:rPr lang="en-US" altLang="ko-KR" sz="1600" b="0"/>
              <a:t>Size : LARGE_POOL_SIZE</a:t>
            </a:r>
          </a:p>
          <a:p>
            <a:r>
              <a:rPr lang="en-US" altLang="ko-KR" sz="1800"/>
              <a:t>Java Pool</a:t>
            </a:r>
          </a:p>
          <a:p>
            <a:pPr lvl="1">
              <a:buClr>
                <a:schemeClr val="tx2"/>
              </a:buClr>
              <a:buFont typeface="Wingdings" panose="05000000000000000000" pitchFamily="2" charset="2"/>
              <a:buChar char="§"/>
            </a:pPr>
            <a:r>
              <a:rPr lang="en-US" altLang="ko-KR" sz="1600" b="0"/>
              <a:t> session-specific Java code</a:t>
            </a:r>
            <a:r>
              <a:rPr lang="ko-KR" altLang="en-US" sz="1600" b="0"/>
              <a:t>와 </a:t>
            </a:r>
            <a:r>
              <a:rPr lang="en-US" altLang="ko-KR" sz="1600" b="0"/>
              <a:t>data(within the JVM)</a:t>
            </a:r>
          </a:p>
          <a:p>
            <a:r>
              <a:rPr lang="en-US" altLang="ko-KR" sz="1800"/>
              <a:t>Streams Pool</a:t>
            </a:r>
          </a:p>
          <a:p>
            <a:pPr lvl="1">
              <a:buClr>
                <a:schemeClr val="tx2"/>
              </a:buClr>
              <a:buFont typeface="Wingdings" panose="05000000000000000000" pitchFamily="2" charset="2"/>
              <a:buChar char="§"/>
            </a:pPr>
            <a:r>
              <a:rPr lang="en-US" altLang="ko-KR" sz="1600" b="0"/>
              <a:t> Oracle Streams</a:t>
            </a:r>
            <a:r>
              <a:rPr lang="ko-KR" altLang="en-US" sz="1600" b="0"/>
              <a:t>가 사용</a:t>
            </a:r>
          </a:p>
          <a:p>
            <a:pPr lvl="1">
              <a:buClr>
                <a:schemeClr val="tx2"/>
              </a:buClr>
              <a:buFont typeface="Wingdings" panose="05000000000000000000" pitchFamily="2" charset="2"/>
              <a:buChar char="§"/>
            </a:pPr>
            <a:r>
              <a:rPr lang="ko-KR" altLang="en-US" sz="1600" b="0"/>
              <a:t> </a:t>
            </a:r>
            <a:r>
              <a:rPr lang="en-US" altLang="ko-KR" sz="1600" b="0"/>
              <a:t>buffered queue messages, Oracle Streams capture processes</a:t>
            </a:r>
            <a:r>
              <a:rPr lang="ko-KR" altLang="en-US" sz="1600" b="0"/>
              <a:t>와 </a:t>
            </a:r>
            <a:r>
              <a:rPr lang="en-US" altLang="ko-KR" sz="1600" b="0"/>
              <a:t>apply processes</a:t>
            </a:r>
            <a:r>
              <a:rPr lang="ko-KR" altLang="en-US" sz="1600" b="0"/>
              <a:t>의 </a:t>
            </a:r>
            <a:r>
              <a:rPr lang="en-US" altLang="ko-KR" sz="1600" b="0"/>
              <a:t>memory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ltLang="ko-KR"/>
              <a:t>Memory Structure : PGA</a:t>
            </a:r>
          </a:p>
        </p:txBody>
      </p:sp>
      <p:sp>
        <p:nvSpPr>
          <p:cNvPr id="313347" name="Rectangle 3"/>
          <p:cNvSpPr>
            <a:spLocks noChangeArrowheads="1"/>
          </p:cNvSpPr>
          <p:nvPr/>
        </p:nvSpPr>
        <p:spPr bwMode="auto">
          <a:xfrm>
            <a:off x="458788" y="1504950"/>
            <a:ext cx="8343900"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a:buClr>
                <a:srgbClr val="00B7A5"/>
              </a:buClr>
              <a:buSzPct val="120000"/>
              <a:buFont typeface="Arial" panose="020B0604020202020204" pitchFamily="34" charset="0"/>
              <a:buChar char="•"/>
              <a:defRPr kumimoji="1" sz="2400" b="1">
                <a:solidFill>
                  <a:schemeClr val="tx2"/>
                </a:solidFill>
                <a:latin typeface="Arial" panose="020B0604020202020204" pitchFamily="34" charset="0"/>
                <a:ea typeface="HY울릉도M" pitchFamily="18" charset="-127"/>
              </a:defRPr>
            </a:lvl1pPr>
            <a:lvl2pPr marL="542925" indent="-138113">
              <a:buSzPct val="100000"/>
              <a:buChar char="–"/>
              <a:defRPr kumimoji="1" sz="2000" b="1">
                <a:solidFill>
                  <a:schemeClr val="tx2"/>
                </a:solidFill>
                <a:latin typeface="Arial" panose="020B0604020202020204" pitchFamily="34" charset="0"/>
                <a:ea typeface="HY울릉도M" pitchFamily="18" charset="-127"/>
              </a:defRPr>
            </a:lvl2pPr>
            <a:lvl3pPr marL="1147763" indent="-234950">
              <a:buSzPct val="100000"/>
              <a:buChar char="–"/>
              <a:defRPr kumimoji="1" sz="2000" b="1">
                <a:solidFill>
                  <a:schemeClr val="tx2"/>
                </a:solidFill>
                <a:latin typeface="Arial" panose="020B0604020202020204" pitchFamily="34" charset="0"/>
                <a:ea typeface="HY울릉도M" pitchFamily="18" charset="-127"/>
              </a:defRPr>
            </a:lvl3pPr>
            <a:lvl4pPr marL="1598613" indent="-225425">
              <a:buSzPct val="100000"/>
              <a:buChar char="–"/>
              <a:defRPr kumimoji="1" sz="2000" b="1">
                <a:solidFill>
                  <a:schemeClr val="tx2"/>
                </a:solidFill>
                <a:latin typeface="Arial" panose="020B0604020202020204" pitchFamily="34" charset="0"/>
                <a:ea typeface="HY울릉도M" pitchFamily="18" charset="-127"/>
              </a:defRPr>
            </a:lvl4pPr>
            <a:lvl5pPr marL="2000250" indent="-171450">
              <a:buSzPct val="100000"/>
              <a:buChar char="–"/>
              <a:defRPr kumimoji="1" sz="2000" b="1">
                <a:solidFill>
                  <a:schemeClr val="tx2"/>
                </a:solidFill>
                <a:latin typeface="Arial" panose="020B0604020202020204" pitchFamily="34" charset="0"/>
                <a:ea typeface="HY울릉도M" pitchFamily="18" charset="-127"/>
              </a:defRPr>
            </a:lvl5pPr>
            <a:lvl6pPr marL="24574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6pPr>
            <a:lvl7pPr marL="29146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7pPr>
            <a:lvl8pPr marL="33718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8pPr>
            <a:lvl9pPr marL="38290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9pPr>
          </a:lstStyle>
          <a:p>
            <a:r>
              <a:rPr lang="en-US" altLang="ko-KR" sz="1800"/>
              <a:t>Session memory </a:t>
            </a:r>
          </a:p>
          <a:p>
            <a:pPr lvl="1">
              <a:buClr>
                <a:schemeClr val="tx2"/>
              </a:buClr>
              <a:buFont typeface="Wingdings" panose="05000000000000000000" pitchFamily="2" charset="2"/>
              <a:buChar char="§"/>
            </a:pPr>
            <a:r>
              <a:rPr lang="en-US" altLang="ko-KR" sz="1600" b="0"/>
              <a:t>session</a:t>
            </a:r>
            <a:r>
              <a:rPr lang="ko-KR" altLang="en-US" sz="1600" b="0"/>
              <a:t>의 </a:t>
            </a:r>
            <a:r>
              <a:rPr lang="en-US" altLang="ko-KR" sz="1600" b="0"/>
              <a:t>variable(logon </a:t>
            </a:r>
            <a:r>
              <a:rPr lang="ko-KR" altLang="en-US" sz="1600" b="0"/>
              <a:t>정보</a:t>
            </a:r>
            <a:r>
              <a:rPr lang="en-US" altLang="ko-KR" sz="1600" b="0"/>
              <a:t>) </a:t>
            </a:r>
            <a:r>
              <a:rPr lang="ko-KR" altLang="en-US" sz="1600" b="0"/>
              <a:t>및 세션 관련 정보</a:t>
            </a:r>
            <a:r>
              <a:rPr lang="en-US" altLang="ko-KR" sz="1600" b="0"/>
              <a:t>, shared server </a:t>
            </a:r>
            <a:r>
              <a:rPr lang="ko-KR" altLang="en-US" sz="1600" b="0"/>
              <a:t>환경에서만 공유</a:t>
            </a:r>
          </a:p>
          <a:p>
            <a:r>
              <a:rPr lang="en-US" altLang="ko-KR" sz="1800"/>
              <a:t>private SQL area </a:t>
            </a:r>
          </a:p>
          <a:p>
            <a:pPr lvl="1">
              <a:buClr>
                <a:schemeClr val="tx2"/>
              </a:buClr>
              <a:buFont typeface="Wingdings" panose="05000000000000000000" pitchFamily="2" charset="2"/>
              <a:buChar char="§"/>
            </a:pPr>
            <a:r>
              <a:rPr lang="en-US" altLang="ko-KR" sz="1600" b="0"/>
              <a:t>bind variable values, query execution state information, query execution work areas </a:t>
            </a:r>
            <a:r>
              <a:rPr lang="ko-KR" altLang="en-US" sz="1600" b="0"/>
              <a:t>등의 정보를 담는다</a:t>
            </a:r>
          </a:p>
          <a:p>
            <a:pPr lvl="1">
              <a:buClr>
                <a:schemeClr val="tx2"/>
              </a:buClr>
              <a:buFont typeface="Wingdings" panose="05000000000000000000" pitchFamily="2" charset="2"/>
              <a:buChar char="§"/>
            </a:pPr>
            <a:r>
              <a:rPr lang="en-US" altLang="ko-KR" sz="1600" b="0"/>
              <a:t>dedicated server :  private SQL area (PGA), shared server : private SQL area (SGA)</a:t>
            </a:r>
          </a:p>
          <a:p>
            <a:pPr lvl="1">
              <a:buClr>
                <a:schemeClr val="tx2"/>
              </a:buClr>
              <a:buFont typeface="Wingdings" panose="05000000000000000000" pitchFamily="2" charset="2"/>
              <a:buChar char="§"/>
            </a:pPr>
            <a:r>
              <a:rPr lang="en-US" altLang="ko-KR" sz="1600" b="0"/>
              <a:t> Cursors and SQL Areas : Oracle Database precompiler program</a:t>
            </a:r>
            <a:r>
              <a:rPr lang="ko-KR" altLang="en-US" sz="1600" b="0"/>
              <a:t>이나 </a:t>
            </a:r>
            <a:r>
              <a:rPr lang="en-US" altLang="ko-KR" sz="1600" b="0"/>
              <a:t>OCI program </a:t>
            </a:r>
            <a:r>
              <a:rPr lang="ko-KR" altLang="en-US" sz="1600" b="0"/>
              <a:t>사용하는 명시적 </a:t>
            </a:r>
            <a:r>
              <a:rPr lang="en-US" altLang="ko-KR" sz="1600" b="0"/>
              <a:t>open cursors</a:t>
            </a:r>
            <a:r>
              <a:rPr lang="ko-KR" altLang="en-US" sz="1600" b="0"/>
              <a:t>와 특정 </a:t>
            </a:r>
            <a:r>
              <a:rPr lang="en-US" altLang="ko-KR" sz="1600" b="0"/>
              <a:t>private SQL areas</a:t>
            </a:r>
            <a:r>
              <a:rPr lang="ko-KR" altLang="en-US" sz="1600" b="0"/>
              <a:t>의 핸드링하기 위한 용도</a:t>
            </a:r>
          </a:p>
          <a:p>
            <a:pPr lvl="1">
              <a:buClr>
                <a:schemeClr val="tx2"/>
              </a:buClr>
              <a:buFont typeface="Wingdings" panose="05000000000000000000" pitchFamily="2" charset="2"/>
              <a:buChar char="§"/>
            </a:pPr>
            <a:r>
              <a:rPr lang="en-US" altLang="ko-KR" sz="1600" b="0"/>
              <a:t>Private SQL Area Components </a:t>
            </a:r>
          </a:p>
          <a:p>
            <a:pPr lvl="1">
              <a:buClrTx/>
              <a:buFont typeface="Wingdings" panose="05000000000000000000" pitchFamily="2" charset="2"/>
              <a:buNone/>
            </a:pPr>
            <a:r>
              <a:rPr lang="en-US" altLang="ko-KR" sz="1600" b="0"/>
              <a:t>  - persistent area : bind variable values(cursor</a:t>
            </a:r>
            <a:r>
              <a:rPr lang="ko-KR" altLang="en-US" sz="1600" b="0"/>
              <a:t>가 </a:t>
            </a:r>
            <a:r>
              <a:rPr lang="en-US" altLang="ko-KR" sz="1600" b="0"/>
              <a:t>close</a:t>
            </a:r>
            <a:r>
              <a:rPr lang="ko-KR" altLang="en-US" sz="1600" b="0"/>
              <a:t>되어야 해지됨</a:t>
            </a:r>
            <a:r>
              <a:rPr lang="en-US" altLang="ko-KR" sz="1600" b="0"/>
              <a:t>)</a:t>
            </a:r>
          </a:p>
          <a:p>
            <a:pPr lvl="1">
              <a:buClrTx/>
              <a:buFont typeface="Wingdings" panose="05000000000000000000" pitchFamily="2" charset="2"/>
              <a:buNone/>
            </a:pPr>
            <a:r>
              <a:rPr lang="en-US" altLang="ko-KR" sz="1600" b="0"/>
              <a:t>  - runtime area : execute </a:t>
            </a:r>
            <a:r>
              <a:rPr lang="ko-KR" altLang="en-US" sz="1600" b="0"/>
              <a:t>요청이 들어오면 첫번째 작업으로 이 영역을 설정</a:t>
            </a:r>
          </a:p>
          <a:p>
            <a:pPr lvl="1">
              <a:buClrTx/>
              <a:buFont typeface="Wingdings" panose="05000000000000000000" pitchFamily="2" charset="2"/>
              <a:buNone/>
            </a:pPr>
            <a:r>
              <a:rPr lang="ko-KR" altLang="en-US" sz="1600" b="0"/>
              <a:t>     </a:t>
            </a:r>
            <a:r>
              <a:rPr lang="en-US" altLang="ko-KR" sz="1600" b="0"/>
              <a:t>Query </a:t>
            </a:r>
            <a:r>
              <a:rPr lang="ko-KR" altLang="en-US" sz="1600" b="0"/>
              <a:t>실행상태 정보 </a:t>
            </a:r>
            <a:r>
              <a:rPr lang="en-US" altLang="ko-KR" sz="1600" b="0"/>
              <a:t>- full table scan </a:t>
            </a:r>
            <a:r>
              <a:rPr lang="ko-KR" altLang="en-US" sz="1600" b="0"/>
              <a:t>인 경우 </a:t>
            </a:r>
            <a:r>
              <a:rPr lang="en-US" altLang="ko-KR" sz="1600" b="0"/>
              <a:t>scan </a:t>
            </a:r>
            <a:r>
              <a:rPr lang="ko-KR" altLang="en-US" sz="1600" b="0"/>
              <a:t>진행 정보를 저장</a:t>
            </a:r>
          </a:p>
          <a:p>
            <a:pPr lvl="1">
              <a:buClrTx/>
              <a:buFont typeface="Wingdings" panose="05000000000000000000" pitchFamily="2" charset="2"/>
              <a:buNone/>
            </a:pPr>
            <a:r>
              <a:rPr lang="ko-KR" altLang="en-US" sz="1600" b="0"/>
              <a:t>     </a:t>
            </a:r>
            <a:r>
              <a:rPr lang="en-US" altLang="ko-KR" sz="1600" b="0"/>
              <a:t>SQL work areas : Sort operators (order by, group-by, rollup, window function),</a:t>
            </a:r>
          </a:p>
          <a:p>
            <a:pPr lvl="1">
              <a:buClrTx/>
              <a:buFont typeface="Wingdings" panose="05000000000000000000" pitchFamily="2" charset="2"/>
              <a:buNone/>
            </a:pPr>
            <a:r>
              <a:rPr lang="en-US" altLang="ko-KR" sz="1600" b="0"/>
              <a:t>                                  Hash-join, Bitmap merge, Bitmap create</a:t>
            </a:r>
          </a:p>
          <a:p>
            <a:r>
              <a:rPr lang="en-US" altLang="ko-KR" sz="1800"/>
              <a:t>PGA_AGGREGATE_TARGET &amp; WORKAREA_SIZE_POLICY</a:t>
            </a:r>
            <a:r>
              <a:rPr lang="en-US" altLang="ko-K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3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850" y="1773238"/>
            <a:ext cx="3886200" cy="4608512"/>
          </a:xfrm>
          <a:prstGeom prst="rect">
            <a:avLst/>
          </a:prstGeom>
          <a:noFill/>
          <a:extLst>
            <a:ext uri="{909E8E84-426E-40DD-AFC4-6F175D3DCCD1}">
              <a14:hiddenFill xmlns:a14="http://schemas.microsoft.com/office/drawing/2010/main">
                <a:solidFill>
                  <a:srgbClr val="FFFFFF"/>
                </a:solidFill>
              </a14:hiddenFill>
            </a:ext>
          </a:extLst>
        </p:spPr>
      </p:pic>
      <p:sp>
        <p:nvSpPr>
          <p:cNvPr id="315398" name="Rectangle 6"/>
          <p:cNvSpPr>
            <a:spLocks noGrp="1" noChangeArrowheads="1"/>
          </p:cNvSpPr>
          <p:nvPr>
            <p:ph type="title"/>
          </p:nvPr>
        </p:nvSpPr>
        <p:spPr/>
        <p:txBody>
          <a:bodyPr/>
          <a:lstStyle/>
          <a:p>
            <a:r>
              <a:rPr lang="en-US" altLang="ko-KR"/>
              <a:t>Process : Oracle Database &amp; User Process</a:t>
            </a:r>
          </a:p>
        </p:txBody>
      </p:sp>
      <p:sp>
        <p:nvSpPr>
          <p:cNvPr id="315399" name="Text Box 7"/>
          <p:cNvSpPr txBox="1">
            <a:spLocks noChangeArrowheads="1"/>
          </p:cNvSpPr>
          <p:nvPr/>
        </p:nvSpPr>
        <p:spPr bwMode="auto">
          <a:xfrm>
            <a:off x="395288" y="1628775"/>
            <a:ext cx="4752975" cy="179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358775"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90000"/>
              </a:lnSpc>
              <a:spcBef>
                <a:spcPct val="50000"/>
              </a:spcBef>
            </a:pPr>
            <a:r>
              <a:rPr lang="en-US" altLang="ko-KR" sz="1800">
                <a:solidFill>
                  <a:schemeClr val="tx2"/>
                </a:solidFill>
                <a:latin typeface="Arial" panose="020B0604020202020204" pitchFamily="34" charset="0"/>
                <a:ea typeface="돋움" panose="020B0600000101010101" pitchFamily="50" charset="-127"/>
              </a:rPr>
              <a:t> Oracle Database Process</a:t>
            </a:r>
          </a:p>
          <a:p>
            <a:pPr lvl="1">
              <a:lnSpc>
                <a:spcPct val="90000"/>
              </a:lnSpc>
              <a:spcBef>
                <a:spcPct val="5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Background Process</a:t>
            </a:r>
          </a:p>
          <a:p>
            <a:pPr lvl="1">
              <a:lnSpc>
                <a:spcPct val="90000"/>
              </a:lnSpc>
              <a:spcBef>
                <a:spcPct val="5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Server Process</a:t>
            </a:r>
          </a:p>
          <a:p>
            <a:pPr>
              <a:lnSpc>
                <a:spcPct val="90000"/>
              </a:lnSpc>
              <a:spcBef>
                <a:spcPct val="50000"/>
              </a:spcBef>
            </a:pPr>
            <a:r>
              <a:rPr lang="en-US" altLang="ko-KR" sz="1800">
                <a:solidFill>
                  <a:schemeClr val="tx2"/>
                </a:solidFill>
                <a:latin typeface="Arial" panose="020B0604020202020204" pitchFamily="34" charset="0"/>
                <a:ea typeface="돋움" panose="020B0600000101010101" pitchFamily="50" charset="-127"/>
              </a:rPr>
              <a:t> User process</a:t>
            </a:r>
          </a:p>
          <a:p>
            <a:pPr>
              <a:lnSpc>
                <a:spcPct val="90000"/>
              </a:lnSpc>
              <a:spcBef>
                <a:spcPct val="50000"/>
              </a:spcBef>
              <a:buFont typeface="Wingdings" panose="05000000000000000000" pitchFamily="2" charset="2"/>
              <a:buNone/>
            </a:pPr>
            <a:endParaRPr lang="en-US" altLang="ko-KR" sz="1800">
              <a:solidFill>
                <a:schemeClr val="tx2"/>
              </a:solidFill>
              <a:latin typeface="Arial" panose="020B0604020202020204" pitchFamily="34" charset="0"/>
              <a:ea typeface="돋움" panose="020B0600000101010101" pitchFamily="50" charset="-127"/>
            </a:endParaRPr>
          </a:p>
        </p:txBody>
      </p:sp>
      <p:pic>
        <p:nvPicPr>
          <p:cNvPr id="31540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3286125"/>
            <a:ext cx="4787900" cy="3190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ko-KR"/>
              <a:t>Processes: PMON(Process Monitor)</a:t>
            </a:r>
          </a:p>
        </p:txBody>
      </p:sp>
      <p:sp>
        <p:nvSpPr>
          <p:cNvPr id="144388" name="Rectangle 4"/>
          <p:cNvSpPr>
            <a:spLocks noChangeArrowheads="1"/>
          </p:cNvSpPr>
          <p:nvPr/>
        </p:nvSpPr>
        <p:spPr bwMode="auto">
          <a:xfrm>
            <a:off x="900113"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Process </a:t>
            </a:r>
            <a:r>
              <a:rPr lang="ko-KR" altLang="en-US" sz="1800">
                <a:solidFill>
                  <a:schemeClr val="tx2"/>
                </a:solidFill>
                <a:latin typeface="Arial" panose="020B0604020202020204" pitchFamily="34" charset="0"/>
                <a:ea typeface="돋움" panose="020B0600000101010101" pitchFamily="50" charset="-127"/>
              </a:rPr>
              <a:t>장애 시 </a:t>
            </a:r>
            <a:r>
              <a:rPr lang="en-US" altLang="ko-KR" sz="1800">
                <a:solidFill>
                  <a:schemeClr val="tx2"/>
                </a:solidFill>
                <a:latin typeface="Arial" panose="020B0604020202020204" pitchFamily="34" charset="0"/>
                <a:ea typeface="돋움" panose="020B0600000101010101" pitchFamily="50" charset="-127"/>
              </a:rPr>
              <a:t>Process Recovery </a:t>
            </a:r>
            <a:r>
              <a:rPr lang="ko-KR" altLang="en-US" sz="1800">
                <a:solidFill>
                  <a:schemeClr val="tx2"/>
                </a:solidFill>
                <a:latin typeface="Arial" panose="020B0604020202020204" pitchFamily="34" charset="0"/>
                <a:ea typeface="돋움" panose="020B0600000101010101" pitchFamily="50" charset="-127"/>
              </a:rPr>
              <a:t>실시</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 Buffer Cache</a:t>
            </a:r>
            <a:r>
              <a:rPr lang="ko-KR" altLang="en-US" sz="1800">
                <a:solidFill>
                  <a:schemeClr val="tx2"/>
                </a:solidFill>
                <a:latin typeface="Arial" panose="020B0604020202020204" pitchFamily="34" charset="0"/>
                <a:ea typeface="돋움" panose="020B0600000101010101" pitchFamily="50" charset="-127"/>
              </a:rPr>
              <a:t>에 대한 </a:t>
            </a:r>
            <a:r>
              <a:rPr lang="en-US" altLang="ko-KR" sz="1800">
                <a:solidFill>
                  <a:schemeClr val="tx2"/>
                </a:solidFill>
                <a:latin typeface="Arial" panose="020B0604020202020204" pitchFamily="34" charset="0"/>
                <a:ea typeface="돋움" panose="020B0600000101010101" pitchFamily="50" charset="-127"/>
              </a:rPr>
              <a:t>Cleaning</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Process</a:t>
            </a:r>
            <a:r>
              <a:rPr lang="ko-KR" altLang="en-US" sz="1800">
                <a:solidFill>
                  <a:schemeClr val="tx2"/>
                </a:solidFill>
                <a:latin typeface="Arial" panose="020B0604020202020204" pitchFamily="34" charset="0"/>
                <a:ea typeface="돋움" panose="020B0600000101010101" pitchFamily="50" charset="-127"/>
              </a:rPr>
              <a:t>가 사용하였던 </a:t>
            </a:r>
            <a:r>
              <a:rPr lang="en-US" altLang="ko-KR" sz="1800">
                <a:solidFill>
                  <a:schemeClr val="tx2"/>
                </a:solidFill>
                <a:latin typeface="Arial" panose="020B0604020202020204" pitchFamily="34" charset="0"/>
                <a:ea typeface="돋움" panose="020B0600000101010101" pitchFamily="50" charset="-127"/>
              </a:rPr>
              <a:t>Resource</a:t>
            </a:r>
            <a:r>
              <a:rPr lang="ko-KR" altLang="en-US" sz="1800">
                <a:solidFill>
                  <a:schemeClr val="tx2"/>
                </a:solidFill>
                <a:latin typeface="Arial" panose="020B0604020202020204" pitchFamily="34" charset="0"/>
                <a:ea typeface="돋움" panose="020B0600000101010101" pitchFamily="50" charset="-127"/>
              </a:rPr>
              <a:t>에 대한 자유화 작업 실시</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Active Transaction Table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status</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Reset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Lock Release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Active Process Table</a:t>
            </a:r>
            <a:r>
              <a:rPr lang="ko-KR" altLang="en-US" sz="1600">
                <a:solidFill>
                  <a:schemeClr val="tx2"/>
                </a:solidFill>
                <a:latin typeface="Arial" panose="020B0604020202020204" pitchFamily="34" charset="0"/>
                <a:ea typeface="돋움" panose="020B0600000101010101" pitchFamily="50" charset="-127"/>
              </a:rPr>
              <a:t>에서 </a:t>
            </a:r>
            <a:r>
              <a:rPr lang="en-US" altLang="ko-KR" sz="1600">
                <a:solidFill>
                  <a:schemeClr val="tx2"/>
                </a:solidFill>
                <a:latin typeface="Arial" panose="020B0604020202020204" pitchFamily="34" charset="0"/>
                <a:ea typeface="돋움" panose="020B0600000101010101" pitchFamily="50" charset="-127"/>
              </a:rPr>
              <a:t>Process ID</a:t>
            </a:r>
            <a:r>
              <a:rPr lang="ko-KR" altLang="en-US" sz="1600">
                <a:solidFill>
                  <a:schemeClr val="tx2"/>
                </a:solidFill>
                <a:latin typeface="Arial" panose="020B0604020202020204" pitchFamily="34" charset="0"/>
                <a:ea typeface="돋움" panose="020B0600000101010101" pitchFamily="50" charset="-127"/>
              </a:rPr>
              <a:t>를 제거</a:t>
            </a:r>
          </a:p>
          <a:p>
            <a:pPr>
              <a:lnSpc>
                <a:spcPct val="90000"/>
              </a:lnSpc>
              <a:spcBef>
                <a:spcPct val="30000"/>
              </a:spcBef>
            </a:pPr>
            <a:r>
              <a:rPr lang="ko-KR" altLang="en-US" sz="16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정기적으로 </a:t>
            </a:r>
            <a:r>
              <a:rPr lang="en-US" altLang="ko-KR" sz="1800">
                <a:solidFill>
                  <a:schemeClr val="tx2"/>
                </a:solidFill>
                <a:latin typeface="Arial" panose="020B0604020202020204" pitchFamily="34" charset="0"/>
                <a:ea typeface="돋움" panose="020B0600000101010101" pitchFamily="50" charset="-127"/>
              </a:rPr>
              <a:t>dispatcher and server processes </a:t>
            </a:r>
            <a:r>
              <a:rPr lang="ko-KR" altLang="en-US" sz="1800">
                <a:solidFill>
                  <a:schemeClr val="tx2"/>
                </a:solidFill>
                <a:latin typeface="Arial" panose="020B0604020202020204" pitchFamily="34" charset="0"/>
                <a:ea typeface="돋움" panose="020B0600000101010101" pitchFamily="50" charset="-127"/>
              </a:rPr>
              <a:t>상태 확인 및</a:t>
            </a:r>
          </a:p>
          <a:p>
            <a:pPr>
              <a:lnSpc>
                <a:spcPct val="90000"/>
              </a:lnSpc>
              <a:spcBef>
                <a:spcPct val="30000"/>
              </a:spcBef>
              <a:buFont typeface="Wingdings" panose="05000000000000000000" pitchFamily="2" charset="2"/>
              <a:buNone/>
            </a:pPr>
            <a:r>
              <a:rPr lang="ko-KR" altLang="en-US" sz="1800">
                <a:solidFill>
                  <a:schemeClr val="tx2"/>
                </a:solidFill>
                <a:latin typeface="Arial" panose="020B0604020202020204" pitchFamily="34" charset="0"/>
                <a:ea typeface="돋움" panose="020B0600000101010101" pitchFamily="50" charset="-127"/>
              </a:rPr>
              <a:t>   재기동 실시</a:t>
            </a:r>
          </a:p>
          <a:p>
            <a:pPr>
              <a:lnSpc>
                <a:spcPct val="90000"/>
              </a:lnSpc>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Instance </a:t>
            </a:r>
            <a:r>
              <a:rPr lang="ko-KR" altLang="en-US" sz="1800">
                <a:solidFill>
                  <a:schemeClr val="tx2"/>
                </a:solidFill>
                <a:latin typeface="Arial" panose="020B0604020202020204" pitchFamily="34" charset="0"/>
                <a:ea typeface="돋움" panose="020B0600000101010101" pitchFamily="50" charset="-127"/>
              </a:rPr>
              <a:t>와 </a:t>
            </a:r>
            <a:r>
              <a:rPr lang="en-US" altLang="ko-KR" sz="1800">
                <a:solidFill>
                  <a:schemeClr val="tx2"/>
                </a:solidFill>
                <a:latin typeface="Arial" panose="020B0604020202020204" pitchFamily="34" charset="0"/>
                <a:ea typeface="돋움" panose="020B0600000101010101" pitchFamily="50" charset="-127"/>
              </a:rPr>
              <a:t>dispatcher processes, network listener </a:t>
            </a:r>
            <a:r>
              <a:rPr lang="ko-KR" altLang="en-US" sz="1800">
                <a:solidFill>
                  <a:schemeClr val="tx2"/>
                </a:solidFill>
                <a:latin typeface="Arial" panose="020B0604020202020204" pitchFamily="34" charset="0"/>
                <a:ea typeface="돋움" panose="020B0600000101010101" pitchFamily="50" charset="-127"/>
              </a:rPr>
              <a:t>등의 정보를 </a:t>
            </a:r>
          </a:p>
          <a:p>
            <a:pPr>
              <a:lnSpc>
                <a:spcPct val="90000"/>
              </a:lnSpc>
              <a:spcBef>
                <a:spcPct val="30000"/>
              </a:spcBef>
              <a:buFont typeface="Wingdings" panose="05000000000000000000" pitchFamily="2" charset="2"/>
              <a:buNone/>
            </a:pPr>
            <a:r>
              <a:rPr lang="ko-KR" altLang="en-US" sz="1800">
                <a:solidFill>
                  <a:schemeClr val="tx2"/>
                </a:solidFill>
                <a:latin typeface="Arial" panose="020B0604020202020204" pitchFamily="34" charset="0"/>
                <a:ea typeface="돋움" panose="020B0600000101010101" pitchFamily="50" charset="-127"/>
              </a:rPr>
              <a:t>   기록</a:t>
            </a:r>
          </a:p>
          <a:p>
            <a:pPr>
              <a:lnSpc>
                <a:spcPct val="90000"/>
              </a:lnSpc>
              <a:spcBef>
                <a:spcPct val="30000"/>
              </a:spcBef>
            </a:pPr>
            <a:r>
              <a:rPr lang="ko-KR" altLang="en-US" sz="1600">
                <a:solidFill>
                  <a:schemeClr val="tx2"/>
                </a:solidFill>
                <a:latin typeface="Arial" panose="020B0604020202020204" pitchFamily="34" charset="0"/>
                <a:ea typeface="돋움" panose="020B0600000101010101" pitchFamily="50" charset="-127"/>
              </a:rPr>
              <a:t> 기타 </a:t>
            </a:r>
            <a:r>
              <a:rPr lang="en-US" altLang="ko-KR" sz="1600">
                <a:solidFill>
                  <a:schemeClr val="tx2"/>
                </a:solidFill>
                <a:latin typeface="Arial" panose="020B0604020202020204" pitchFamily="34" charset="0"/>
                <a:ea typeface="돋움" panose="020B0600000101010101" pitchFamily="50" charset="-127"/>
              </a:rPr>
              <a:t>Process </a:t>
            </a:r>
            <a:r>
              <a:rPr lang="ko-KR" altLang="en-US" sz="1600">
                <a:solidFill>
                  <a:schemeClr val="tx2"/>
                </a:solidFill>
                <a:latin typeface="Arial" panose="020B0604020202020204" pitchFamily="34" charset="0"/>
                <a:ea typeface="돋움" panose="020B0600000101010101" pitchFamily="50" charset="-127"/>
              </a:rPr>
              <a:t>상태 확인</a:t>
            </a:r>
            <a:endParaRPr lang="ko-KR" altLang="en-US" sz="1800">
              <a:solidFill>
                <a:schemeClr val="tx2"/>
              </a:solidFill>
              <a:latin typeface="Arial" panose="020B0604020202020204" pitchFamily="34" charset="0"/>
              <a:ea typeface="돋움" panose="020B0600000101010101" pitchFamily="50" charset="-127"/>
            </a:endParaRPr>
          </a:p>
          <a:p>
            <a:pPr latinLnBrk="0">
              <a:spcBef>
                <a:spcPct val="30000"/>
              </a:spcBef>
              <a:buClr>
                <a:schemeClr val="tx2"/>
              </a:buClr>
              <a:buFont typeface="Wingdings" panose="05000000000000000000" pitchFamily="2" charset="2"/>
              <a:buChar char="§"/>
            </a:pPr>
            <a:endParaRPr lang="en-US" altLang="ko-KR" sz="18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8" name="Rectangle 4"/>
          <p:cNvSpPr>
            <a:spLocks noChangeArrowheads="1"/>
          </p:cNvSpPr>
          <p:nvPr/>
        </p:nvSpPr>
        <p:spPr bwMode="auto">
          <a:xfrm>
            <a:off x="827088" y="1628775"/>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381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Crash Recovery</a:t>
            </a:r>
            <a:r>
              <a:rPr lang="ko-KR" altLang="en-US" sz="1800">
                <a:solidFill>
                  <a:schemeClr val="tx2"/>
                </a:solidFill>
                <a:latin typeface="Arial" panose="020B0604020202020204" pitchFamily="34" charset="0"/>
                <a:ea typeface="돋움" panose="020B0600000101010101" pitchFamily="50" charset="-127"/>
              </a:rPr>
              <a:t>를 담당</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Roll Forward -&gt; Database Open -&gt; Rollback</a:t>
            </a:r>
          </a:p>
          <a:p>
            <a:pPr latinLnBrk="0">
              <a:spcBef>
                <a:spcPct val="30000"/>
              </a:spcBef>
              <a:buClr>
                <a:srgbClr val="00B7A5"/>
              </a:buClr>
            </a:pPr>
            <a:r>
              <a:rPr lang="ko-KR" altLang="en-US" sz="1800">
                <a:solidFill>
                  <a:schemeClr val="tx2"/>
                </a:solidFill>
                <a:latin typeface="Arial" panose="020B0604020202020204" pitchFamily="34" charset="0"/>
                <a:ea typeface="돋움" panose="020B0600000101010101" pitchFamily="50" charset="-127"/>
              </a:rPr>
              <a:t>더 이상 사용되지 않은 </a:t>
            </a:r>
            <a:r>
              <a:rPr lang="en-US" altLang="ko-KR" sz="1800">
                <a:solidFill>
                  <a:schemeClr val="tx2"/>
                </a:solidFill>
                <a:latin typeface="Arial" panose="020B0604020202020204" pitchFamily="34" charset="0"/>
                <a:ea typeface="돋움" panose="020B0600000101010101" pitchFamily="50" charset="-127"/>
              </a:rPr>
              <a:t>Temporary Segment</a:t>
            </a:r>
            <a:r>
              <a:rPr lang="ko-KR" altLang="en-US" sz="1800">
                <a:solidFill>
                  <a:schemeClr val="tx2"/>
                </a:solidFill>
                <a:latin typeface="Arial" panose="020B0604020202020204" pitchFamily="34" charset="0"/>
                <a:ea typeface="돋움" panose="020B0600000101010101" pitchFamily="50" charset="-127"/>
              </a:rPr>
              <a:t>에 대한 정리작업 담당</a:t>
            </a:r>
          </a:p>
          <a:p>
            <a:pPr latinLnBrk="0">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DMT(</a:t>
            </a:r>
            <a:r>
              <a:rPr lang="en-US" altLang="ko-KR" sz="1600">
                <a:solidFill>
                  <a:schemeClr val="tx2"/>
                </a:solidFill>
                <a:latin typeface="Arial" panose="020B0604020202020204" pitchFamily="34" charset="0"/>
                <a:ea typeface="돋움" panose="020B0600000101010101" pitchFamily="50" charset="-127"/>
              </a:rPr>
              <a:t>dictionary managed Tablespace) </a:t>
            </a:r>
            <a:r>
              <a:rPr lang="ko-KR" altLang="en-US" sz="1800">
                <a:solidFill>
                  <a:schemeClr val="tx2"/>
                </a:solidFill>
                <a:latin typeface="Arial" panose="020B0604020202020204" pitchFamily="34" charset="0"/>
                <a:ea typeface="돋움" panose="020B0600000101010101" pitchFamily="50" charset="-127"/>
              </a:rPr>
              <a:t>의 경우 </a:t>
            </a:r>
            <a:r>
              <a:rPr lang="en-US" altLang="ko-KR" sz="1800">
                <a:solidFill>
                  <a:schemeClr val="tx2"/>
                </a:solidFill>
                <a:latin typeface="Arial" panose="020B0604020202020204" pitchFamily="34" charset="0"/>
                <a:ea typeface="돋움" panose="020B0600000101010101" pitchFamily="50" charset="-127"/>
              </a:rPr>
              <a:t>freespace (free extent)</a:t>
            </a:r>
            <a:r>
              <a:rPr lang="ko-KR" altLang="en-US" sz="1800">
                <a:solidFill>
                  <a:schemeClr val="tx2"/>
                </a:solidFill>
                <a:latin typeface="Arial" panose="020B0604020202020204" pitchFamily="34" charset="0"/>
                <a:ea typeface="돋움" panose="020B0600000101010101" pitchFamily="50" charset="-127"/>
              </a:rPr>
              <a:t>에 대한 </a:t>
            </a:r>
            <a:r>
              <a:rPr lang="en-US" altLang="ko-KR" sz="1800">
                <a:solidFill>
                  <a:schemeClr val="tx2"/>
                </a:solidFill>
                <a:latin typeface="Arial" panose="020B0604020202020204" pitchFamily="34" charset="0"/>
                <a:ea typeface="돋움" panose="020B0600000101010101" pitchFamily="50" charset="-127"/>
              </a:rPr>
              <a:t>coalescing </a:t>
            </a:r>
            <a:r>
              <a:rPr lang="ko-KR" altLang="en-US" sz="1800">
                <a:solidFill>
                  <a:schemeClr val="tx2"/>
                </a:solidFill>
                <a:latin typeface="Arial" panose="020B0604020202020204" pitchFamily="34" charset="0"/>
                <a:ea typeface="돋움" panose="020B0600000101010101" pitchFamily="50" charset="-127"/>
              </a:rPr>
              <a:t>작업 담당</a:t>
            </a:r>
          </a:p>
          <a:p>
            <a:pPr>
              <a:lnSpc>
                <a:spcPct val="90000"/>
              </a:lnSpc>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Oracle </a:t>
            </a:r>
            <a:r>
              <a:rPr lang="ko-KR" altLang="en-US" sz="1800">
                <a:solidFill>
                  <a:schemeClr val="tx2"/>
                </a:solidFill>
                <a:latin typeface="Arial" panose="020B0604020202020204" pitchFamily="34" charset="0"/>
                <a:ea typeface="돋움" panose="020B0600000101010101" pitchFamily="50" charset="-127"/>
              </a:rPr>
              <a:t>상태 정보</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SCN : System Change Number</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사용자가 </a:t>
            </a:r>
            <a:r>
              <a:rPr lang="en-US" altLang="ko-KR" sz="1600">
                <a:solidFill>
                  <a:schemeClr val="tx2"/>
                </a:solidFill>
                <a:latin typeface="Arial" panose="020B0604020202020204" pitchFamily="34" charset="0"/>
                <a:ea typeface="돋움" panose="020B0600000101010101" pitchFamily="50" charset="-127"/>
              </a:rPr>
              <a:t>Commit</a:t>
            </a:r>
            <a:r>
              <a:rPr lang="ko-KR" altLang="en-US" sz="1600">
                <a:solidFill>
                  <a:schemeClr val="tx2"/>
                </a:solidFill>
                <a:latin typeface="Arial" panose="020B0604020202020204" pitchFamily="34" charset="0"/>
                <a:ea typeface="돋움" panose="020B0600000101010101" pitchFamily="50" charset="-127"/>
              </a:rPr>
              <a:t>을 실행한 경우</a:t>
            </a:r>
            <a:r>
              <a:rPr lang="en-US" altLang="ko-KR" sz="1600">
                <a:solidFill>
                  <a:schemeClr val="tx2"/>
                </a:solidFill>
                <a:latin typeface="Arial" panose="020B0604020202020204" pitchFamily="34" charset="0"/>
                <a:ea typeface="돋움" panose="020B0600000101010101" pitchFamily="50" charset="-127"/>
              </a:rPr>
              <a:t>, </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Redo entry</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logfile</a:t>
            </a:r>
            <a:r>
              <a:rPr lang="ko-KR" altLang="en-US" sz="1600">
                <a:solidFill>
                  <a:schemeClr val="tx2"/>
                </a:solidFill>
                <a:latin typeface="Arial" panose="020B0604020202020204" pitchFamily="34" charset="0"/>
                <a:ea typeface="돋움" panose="020B0600000101010101" pitchFamily="50" charset="-127"/>
              </a:rPr>
              <a:t>에 기록 </a:t>
            </a:r>
            <a:r>
              <a:rPr lang="en-US" altLang="ko-KR" sz="1600">
                <a:solidFill>
                  <a:schemeClr val="tx2"/>
                </a:solidFill>
                <a:latin typeface="Arial" panose="020B0604020202020204" pitchFamily="34" charset="0"/>
                <a:ea typeface="돋움" panose="020B0600000101010101" pitchFamily="50" charset="-127"/>
              </a:rPr>
              <a:t>– </a:t>
            </a:r>
            <a:r>
              <a:rPr lang="en-US" altLang="en-US" sz="1600">
                <a:solidFill>
                  <a:schemeClr val="tx2"/>
                </a:solidFill>
                <a:latin typeface="Arial" panose="020B0604020202020204" pitchFamily="34" charset="0"/>
                <a:ea typeface="돋움" panose="020B0600000101010101" pitchFamily="50" charset="-127"/>
              </a:rPr>
              <a:t>fast commit mechanism</a:t>
            </a:r>
            <a:endParaRPr lang="en-US" altLang="ko-KR" sz="16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CSN : Checkpoint Sequence Number</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Checkpoint </a:t>
            </a:r>
            <a:r>
              <a:rPr lang="ko-KR" altLang="en-US" sz="1600">
                <a:solidFill>
                  <a:schemeClr val="tx2"/>
                </a:solidFill>
                <a:latin typeface="Arial" panose="020B0604020202020204" pitchFamily="34" charset="0"/>
                <a:ea typeface="돋움" panose="020B0600000101010101" pitchFamily="50" charset="-127"/>
              </a:rPr>
              <a:t>이벤트가 발생한 경우 </a:t>
            </a:r>
            <a:r>
              <a:rPr lang="en-US" altLang="ko-KR" sz="1600">
                <a:solidFill>
                  <a:schemeClr val="tx2"/>
                </a:solidFill>
                <a:latin typeface="Arial" panose="020B0604020202020204" pitchFamily="34" charset="0"/>
                <a:ea typeface="돋움" panose="020B0600000101010101" pitchFamily="50" charset="-127"/>
              </a:rPr>
              <a:t>SCN </a:t>
            </a:r>
            <a:r>
              <a:rPr lang="ko-KR" altLang="en-US" sz="1600">
                <a:solidFill>
                  <a:schemeClr val="tx2"/>
                </a:solidFill>
                <a:latin typeface="Arial" panose="020B0604020202020204" pitchFamily="34" charset="0"/>
                <a:ea typeface="돋움" panose="020B0600000101010101" pitchFamily="50" charset="-127"/>
              </a:rPr>
              <a:t>중 번호를 </a:t>
            </a:r>
            <a:r>
              <a:rPr lang="en-US" altLang="ko-KR" sz="1600">
                <a:solidFill>
                  <a:schemeClr val="tx2"/>
                </a:solidFill>
                <a:latin typeface="Arial" panose="020B0604020202020204" pitchFamily="34" charset="0"/>
                <a:ea typeface="돋움" panose="020B0600000101010101" pitchFamily="50" charset="-127"/>
              </a:rPr>
              <a:t>Control File</a:t>
            </a:r>
            <a:r>
              <a:rPr lang="ko-KR" altLang="en-US" sz="1600">
                <a:solidFill>
                  <a:schemeClr val="tx2"/>
                </a:solidFill>
                <a:latin typeface="Arial" panose="020B0604020202020204" pitchFamily="34" charset="0"/>
                <a:ea typeface="돋움" panose="020B0600000101010101" pitchFamily="50" charset="-127"/>
              </a:rPr>
              <a:t>과   </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Datafile Header</a:t>
            </a:r>
            <a:r>
              <a:rPr lang="ko-KR" altLang="en-US" sz="1600">
                <a:solidFill>
                  <a:schemeClr val="tx2"/>
                </a:solidFill>
                <a:latin typeface="Arial" panose="020B0604020202020204" pitchFamily="34" charset="0"/>
                <a:ea typeface="돋움" panose="020B0600000101010101" pitchFamily="50" charset="-127"/>
              </a:rPr>
              <a:t>에 기록</a:t>
            </a:r>
            <a:r>
              <a:rPr lang="en-US" altLang="ko-KR" sz="1600">
                <a:solidFill>
                  <a:schemeClr val="tx2"/>
                </a:solidFill>
                <a:latin typeface="Arial" panose="020B0604020202020204" pitchFamily="34" charset="0"/>
                <a:ea typeface="돋움" panose="020B0600000101010101" pitchFamily="50" charset="-127"/>
              </a:rPr>
              <a:t>(Checkpoint Process)</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LSN : Log Sequence Number</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Log Switch</a:t>
            </a:r>
            <a:r>
              <a:rPr lang="ko-KR" altLang="en-US" sz="1600">
                <a:solidFill>
                  <a:schemeClr val="tx2"/>
                </a:solidFill>
                <a:latin typeface="Arial" panose="020B0604020202020204" pitchFamily="34" charset="0"/>
                <a:ea typeface="돋움" panose="020B0600000101010101" pitchFamily="50" charset="-127"/>
              </a:rPr>
              <a:t>가 발생한 번호</a:t>
            </a:r>
          </a:p>
        </p:txBody>
      </p:sp>
      <p:sp>
        <p:nvSpPr>
          <p:cNvPr id="318470" name="Rectangle 6"/>
          <p:cNvSpPr>
            <a:spLocks noGrp="1" noChangeArrowheads="1"/>
          </p:cNvSpPr>
          <p:nvPr>
            <p:ph type="title"/>
          </p:nvPr>
        </p:nvSpPr>
        <p:spPr/>
        <p:txBody>
          <a:bodyPr/>
          <a:lstStyle/>
          <a:p>
            <a:r>
              <a:rPr lang="en-US" altLang="ko-KR"/>
              <a:t>Processes: SMON(System Monitor)</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143000" y="304800"/>
            <a:ext cx="7086600" cy="914400"/>
          </a:xfrm>
        </p:spPr>
        <p:txBody>
          <a:bodyPr/>
          <a:lstStyle/>
          <a:p>
            <a:r>
              <a:rPr lang="en-US" altLang="ko-KR"/>
              <a:t>Processes: DBWR(Database Writer)</a:t>
            </a:r>
          </a:p>
        </p:txBody>
      </p:sp>
      <p:sp>
        <p:nvSpPr>
          <p:cNvPr id="146435" name="Rectangle 3"/>
          <p:cNvSpPr>
            <a:spLocks noChangeArrowheads="1"/>
          </p:cNvSpPr>
          <p:nvPr/>
        </p:nvSpPr>
        <p:spPr bwMode="auto">
          <a:xfrm>
            <a:off x="900113" y="1828800"/>
            <a:ext cx="7543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223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database buffer cache</a:t>
            </a:r>
            <a:r>
              <a:rPr lang="ko-KR" altLang="en-US" sz="1800">
                <a:solidFill>
                  <a:schemeClr val="tx2"/>
                </a:solidFill>
                <a:latin typeface="Arial" panose="020B0604020202020204" pitchFamily="34" charset="0"/>
                <a:ea typeface="돋움" panose="020B0600000101010101" pitchFamily="50" charset="-127"/>
              </a:rPr>
              <a:t>의 </a:t>
            </a:r>
            <a:r>
              <a:rPr lang="en-US" altLang="ko-KR" sz="1800">
                <a:solidFill>
                  <a:schemeClr val="tx2"/>
                </a:solidFill>
                <a:latin typeface="Arial" panose="020B0604020202020204" pitchFamily="34" charset="0"/>
                <a:ea typeface="돋움" panose="020B0600000101010101" pitchFamily="50" charset="-127"/>
              </a:rPr>
              <a:t>modified(dirty) buffers</a:t>
            </a:r>
            <a:r>
              <a:rPr lang="ko-KR" altLang="en-US" sz="1800">
                <a:solidFill>
                  <a:schemeClr val="tx2"/>
                </a:solidFill>
                <a:latin typeface="Arial" panose="020B0604020202020204" pitchFamily="34" charset="0"/>
                <a:ea typeface="돋움" panose="020B0600000101010101" pitchFamily="50" charset="-127"/>
              </a:rPr>
              <a:t>를 </a:t>
            </a:r>
            <a:r>
              <a:rPr lang="en-US" altLang="ko-KR" sz="1800">
                <a:solidFill>
                  <a:schemeClr val="tx2"/>
                </a:solidFill>
                <a:latin typeface="Arial" panose="020B0604020202020204" pitchFamily="34" charset="0"/>
                <a:ea typeface="돋움" panose="020B0600000101010101" pitchFamily="50" charset="-127"/>
              </a:rPr>
              <a:t>disk</a:t>
            </a:r>
            <a:r>
              <a:rPr lang="ko-KR" altLang="en-US" sz="1800">
                <a:solidFill>
                  <a:schemeClr val="tx2"/>
                </a:solidFill>
                <a:latin typeface="Arial" panose="020B0604020202020204" pitchFamily="34" charset="0"/>
                <a:ea typeface="돋움" panose="020B0600000101010101" pitchFamily="50" charset="-127"/>
              </a:rPr>
              <a:t>에 쓰는 역할 </a:t>
            </a:r>
          </a:p>
          <a:p>
            <a:pPr latinLnBrk="0">
              <a:lnSpc>
                <a:spcPct val="90000"/>
              </a:lnSpc>
              <a:spcBef>
                <a:spcPct val="30000"/>
              </a:spcBef>
            </a:pPr>
            <a:endParaRPr lang="ko-KR" altLang="en-US" sz="18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DBWR process</a:t>
            </a:r>
            <a:r>
              <a:rPr lang="ko-KR" altLang="en-US" sz="1800">
                <a:solidFill>
                  <a:schemeClr val="tx2"/>
                </a:solidFill>
                <a:latin typeface="Arial" panose="020B0604020202020204" pitchFamily="34" charset="0"/>
                <a:ea typeface="돋움" panose="020B0600000101010101" pitchFamily="50" charset="-127"/>
              </a:rPr>
              <a:t>가 디스크에 쓰는 시점</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server process</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Free Buffer</a:t>
            </a:r>
            <a:r>
              <a:rPr lang="ko-KR" altLang="en-US" sz="1600">
                <a:solidFill>
                  <a:schemeClr val="tx2"/>
                </a:solidFill>
                <a:latin typeface="Arial" panose="020B0604020202020204" pitchFamily="34" charset="0"/>
                <a:ea typeface="돋움" panose="020B0600000101010101" pitchFamily="50" charset="-127"/>
              </a:rPr>
              <a:t>를 못찾는 경우</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Dirty Buffer</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threshold value</a:t>
            </a:r>
            <a:r>
              <a:rPr lang="ko-KR" altLang="en-US" sz="1600">
                <a:solidFill>
                  <a:schemeClr val="tx2"/>
                </a:solidFill>
                <a:latin typeface="Arial" panose="020B0604020202020204" pitchFamily="34" charset="0"/>
                <a:ea typeface="돋움" panose="020B0600000101010101" pitchFamily="50" charset="-127"/>
              </a:rPr>
              <a:t>에 도달한 경우</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Timeout</a:t>
            </a:r>
            <a:r>
              <a:rPr lang="ko-KR" altLang="en-US" sz="1600">
                <a:solidFill>
                  <a:schemeClr val="tx2"/>
                </a:solidFill>
                <a:latin typeface="Arial" panose="020B0604020202020204" pitchFamily="34" charset="0"/>
                <a:ea typeface="돋움" panose="020B0600000101010101" pitchFamily="50" charset="-127"/>
              </a:rPr>
              <a:t>이 발생한 경우 </a:t>
            </a:r>
            <a:r>
              <a:rPr lang="en-US" altLang="ko-KR" sz="1600">
                <a:solidFill>
                  <a:schemeClr val="tx2"/>
                </a:solidFill>
                <a:latin typeface="Arial" panose="020B0604020202020204" pitchFamily="34" charset="0"/>
                <a:ea typeface="돋움" panose="020B0600000101010101" pitchFamily="50" charset="-127"/>
              </a:rPr>
              <a:t>(3</a:t>
            </a:r>
            <a:r>
              <a:rPr lang="ko-KR" altLang="en-US" sz="1600">
                <a:solidFill>
                  <a:schemeClr val="tx2"/>
                </a:solidFill>
                <a:latin typeface="Arial" panose="020B0604020202020204" pitchFamily="34" charset="0"/>
                <a:ea typeface="돋움" panose="020B0600000101010101" pitchFamily="50" charset="-127"/>
              </a:rPr>
              <a:t>초</a:t>
            </a:r>
            <a:r>
              <a:rPr lang="en-US" altLang="ko-KR" sz="1600">
                <a:solidFill>
                  <a:schemeClr val="tx2"/>
                </a:solidFill>
                <a:latin typeface="Arial" panose="020B0604020202020204" pitchFamily="34" charset="0"/>
                <a:ea typeface="돋움" panose="020B0600000101010101" pitchFamily="50" charset="-127"/>
              </a:rPr>
              <a:t>)</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Checkpoint </a:t>
            </a:r>
            <a:r>
              <a:rPr lang="ko-KR" altLang="en-US" sz="1600">
                <a:solidFill>
                  <a:schemeClr val="tx2"/>
                </a:solidFill>
                <a:latin typeface="Arial" panose="020B0604020202020204" pitchFamily="34" charset="0"/>
                <a:ea typeface="돋움" panose="020B0600000101010101" pitchFamily="50" charset="-127"/>
              </a:rPr>
              <a:t>이벤트가 발생한 경우 </a:t>
            </a:r>
          </a:p>
          <a:p>
            <a:pPr lvl="1" latinLnBrk="0">
              <a:lnSpc>
                <a:spcPct val="90000"/>
              </a:lnSpc>
              <a:spcBef>
                <a:spcPct val="30000"/>
              </a:spcBef>
              <a:buClr>
                <a:schemeClr val="tx2"/>
              </a:buClr>
              <a:buFont typeface="Wingdings" panose="05000000000000000000" pitchFamily="2" charset="2"/>
              <a:buChar char="§"/>
            </a:pPr>
            <a:endParaRPr lang="ko-KR" altLang="en-US"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DB_WRITER_PROCESSES</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DBWn </a:t>
            </a:r>
            <a:r>
              <a:rPr lang="ko-KR" altLang="en-US" sz="1600">
                <a:solidFill>
                  <a:schemeClr val="tx2"/>
                </a:solidFill>
                <a:latin typeface="Arial" panose="020B0604020202020204" pitchFamily="34" charset="0"/>
                <a:ea typeface="돋움" panose="020B0600000101010101" pitchFamily="50" charset="-127"/>
              </a:rPr>
              <a:t>수 결정 </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CPU</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processor group </a:t>
            </a:r>
            <a:r>
              <a:rPr lang="ko-KR" altLang="en-US" sz="1600">
                <a:solidFill>
                  <a:schemeClr val="tx2"/>
                </a:solidFill>
                <a:latin typeface="Arial" panose="020B0604020202020204" pitchFamily="34" charset="0"/>
                <a:ea typeface="돋움" panose="020B0600000101010101" pitchFamily="50" charset="-127"/>
              </a:rPr>
              <a:t>수에 따라 결정</a:t>
            </a:r>
          </a:p>
          <a:p>
            <a:pPr lvl="1" latinLnBrk="0">
              <a:lnSpc>
                <a:spcPct val="90000"/>
              </a:lnSpc>
              <a:spcBef>
                <a:spcPct val="30000"/>
              </a:spcBef>
              <a:buClr>
                <a:schemeClr val="tx2"/>
              </a:buClr>
              <a:buFont typeface="Wingdings" panose="05000000000000000000" pitchFamily="2" charset="2"/>
              <a:buChar char="§"/>
            </a:pPr>
            <a:endParaRPr lang="ko-KR" altLang="en-US"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DBWR</a:t>
            </a:r>
            <a:r>
              <a:rPr lang="ko-KR" altLang="en-US" sz="1800">
                <a:solidFill>
                  <a:schemeClr val="tx2"/>
                </a:solidFill>
                <a:latin typeface="Arial" panose="020B0604020202020204" pitchFamily="34" charset="0"/>
                <a:ea typeface="돋움" panose="020B0600000101010101" pitchFamily="50" charset="-127"/>
              </a:rPr>
              <a:t>는 성능향상을 위해 여러 </a:t>
            </a:r>
            <a:r>
              <a:rPr lang="en-US" altLang="ko-KR" sz="1800">
                <a:solidFill>
                  <a:schemeClr val="tx2"/>
                </a:solidFill>
                <a:latin typeface="Arial" panose="020B0604020202020204" pitchFamily="34" charset="0"/>
                <a:ea typeface="돋움" panose="020B0600000101010101" pitchFamily="50" charset="-127"/>
              </a:rPr>
              <a:t>Block</a:t>
            </a:r>
            <a:r>
              <a:rPr lang="ko-KR" altLang="en-US" sz="1800">
                <a:solidFill>
                  <a:schemeClr val="tx2"/>
                </a:solidFill>
                <a:latin typeface="Arial" panose="020B0604020202020204" pitchFamily="34" charset="0"/>
                <a:ea typeface="돋움" panose="020B0600000101010101" pitchFamily="50" charset="-127"/>
              </a:rPr>
              <a:t>를 디스크에 쓴다</a:t>
            </a:r>
          </a:p>
          <a:p>
            <a:pPr lvl="1" latinLnBrk="0">
              <a:lnSpc>
                <a:spcPct val="90000"/>
              </a:lnSpc>
              <a:spcBef>
                <a:spcPct val="30000"/>
              </a:spcBef>
              <a:buClr>
                <a:schemeClr val="tx2"/>
              </a:buClr>
              <a:buFont typeface="Wingdings" panose="05000000000000000000" pitchFamily="2" charset="2"/>
              <a:buChar char="§"/>
            </a:pPr>
            <a:endParaRPr lang="en-US" altLang="ko-KR" sz="1800">
              <a:solidFill>
                <a:schemeClr val="tx2"/>
              </a:solidFill>
              <a:latin typeface="Arial" panose="020B0604020202020204" pitchFamily="34" charset="0"/>
              <a:ea typeface="돋움" panose="020B0600000101010101" pitchFamily="50" charset="-127"/>
            </a:endParaRPr>
          </a:p>
        </p:txBody>
      </p:sp>
      <p:sp>
        <p:nvSpPr>
          <p:cNvPr id="146436" name="Rectangle 4"/>
          <p:cNvSpPr>
            <a:spLocks noChangeArrowheads="1"/>
          </p:cNvSpPr>
          <p:nvPr/>
        </p:nvSpPr>
        <p:spPr bwMode="auto">
          <a:xfrm>
            <a:off x="12192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143000" y="304800"/>
            <a:ext cx="7086600" cy="914400"/>
          </a:xfrm>
        </p:spPr>
        <p:txBody>
          <a:bodyPr/>
          <a:lstStyle/>
          <a:p>
            <a:r>
              <a:rPr lang="en-US" altLang="ko-KR"/>
              <a:t>Processes : LGWR(Log Writer)</a:t>
            </a:r>
          </a:p>
        </p:txBody>
      </p:sp>
      <p:sp>
        <p:nvSpPr>
          <p:cNvPr id="145411" name="Rectangle 3"/>
          <p:cNvSpPr>
            <a:spLocks noChangeArrowheads="1"/>
          </p:cNvSpPr>
          <p:nvPr/>
        </p:nvSpPr>
        <p:spPr bwMode="auto">
          <a:xfrm>
            <a:off x="900113" y="1828800"/>
            <a:ext cx="7543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pPr>
            <a:r>
              <a:rPr lang="en-US" altLang="ko-KR" sz="1800">
                <a:solidFill>
                  <a:schemeClr val="tx2"/>
                </a:solidFill>
                <a:latin typeface="Arial" panose="020B0604020202020204" pitchFamily="34" charset="0"/>
                <a:ea typeface="돋움" panose="020B0600000101010101" pitchFamily="50" charset="-127"/>
              </a:rPr>
              <a:t>Redo log entry</a:t>
            </a:r>
            <a:r>
              <a:rPr lang="ko-KR" altLang="en-US" sz="1800">
                <a:solidFill>
                  <a:schemeClr val="tx2"/>
                </a:solidFill>
                <a:latin typeface="Arial" panose="020B0604020202020204" pitchFamily="34" charset="0"/>
                <a:ea typeface="돋움" panose="020B0600000101010101" pitchFamily="50" charset="-127"/>
              </a:rPr>
              <a:t>를 </a:t>
            </a:r>
            <a:r>
              <a:rPr lang="en-US" altLang="ko-KR" sz="1800">
                <a:solidFill>
                  <a:schemeClr val="tx2"/>
                </a:solidFill>
                <a:latin typeface="Arial" panose="020B0604020202020204" pitchFamily="34" charset="0"/>
                <a:ea typeface="돋움" panose="020B0600000101010101" pitchFamily="50" charset="-127"/>
              </a:rPr>
              <a:t>redo log buffer</a:t>
            </a:r>
            <a:r>
              <a:rPr lang="ko-KR" altLang="en-US" sz="1800">
                <a:solidFill>
                  <a:schemeClr val="tx2"/>
                </a:solidFill>
                <a:latin typeface="Arial" panose="020B0604020202020204" pitchFamily="34" charset="0"/>
                <a:ea typeface="돋움" panose="020B0600000101010101" pitchFamily="50" charset="-127"/>
              </a:rPr>
              <a:t>에서 </a:t>
            </a:r>
            <a:r>
              <a:rPr lang="en-US" altLang="ko-KR" sz="1800">
                <a:solidFill>
                  <a:schemeClr val="tx2"/>
                </a:solidFill>
                <a:latin typeface="Arial" panose="020B0604020202020204" pitchFamily="34" charset="0"/>
                <a:ea typeface="돋움" panose="020B0600000101010101" pitchFamily="50" charset="-127"/>
              </a:rPr>
              <a:t>online logfile</a:t>
            </a:r>
            <a:r>
              <a:rPr lang="ko-KR" altLang="en-US" sz="1800">
                <a:solidFill>
                  <a:schemeClr val="tx2"/>
                </a:solidFill>
                <a:latin typeface="Arial" panose="020B0604020202020204" pitchFamily="34" charset="0"/>
                <a:ea typeface="돋움" panose="020B0600000101010101" pitchFamily="50" charset="-127"/>
              </a:rPr>
              <a:t>에 기록 </a:t>
            </a:r>
          </a:p>
          <a:p>
            <a:pPr latinLnBrk="0">
              <a:lnSpc>
                <a:spcPct val="110000"/>
              </a:lnSpc>
              <a:spcBef>
                <a:spcPct val="30000"/>
              </a:spcBef>
            </a:pPr>
            <a:r>
              <a:rPr lang="en-US" altLang="ko-KR" sz="1800">
                <a:solidFill>
                  <a:schemeClr val="tx2"/>
                </a:solidFill>
                <a:latin typeface="Arial" panose="020B0604020202020204" pitchFamily="34" charset="0"/>
                <a:ea typeface="돋움" panose="020B0600000101010101" pitchFamily="50" charset="-127"/>
              </a:rPr>
              <a:t>redo log entry</a:t>
            </a:r>
            <a:r>
              <a:rPr lang="ko-KR" altLang="en-US" sz="1800">
                <a:solidFill>
                  <a:schemeClr val="tx2"/>
                </a:solidFill>
                <a:latin typeface="Arial" panose="020B0604020202020204" pitchFamily="34" charset="0"/>
                <a:ea typeface="돋움" panose="020B0600000101010101" pitchFamily="50" charset="-127"/>
              </a:rPr>
              <a:t>를 디스크에 기록하는 시점</a:t>
            </a:r>
          </a:p>
          <a:p>
            <a:pPr lvl="1" latinLnBrk="0">
              <a:lnSpc>
                <a:spcPct val="110000"/>
              </a:lnSpc>
              <a:spcBef>
                <a:spcPct val="30000"/>
              </a:spcBef>
              <a:buClrTx/>
              <a:buSzPct val="100000"/>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Commit </a:t>
            </a:r>
            <a:r>
              <a:rPr lang="ko-KR" altLang="en-US" sz="1600">
                <a:solidFill>
                  <a:schemeClr val="tx2"/>
                </a:solidFill>
                <a:latin typeface="Arial" panose="020B0604020202020204" pitchFamily="34" charset="0"/>
                <a:ea typeface="돋움" panose="020B0600000101010101" pitchFamily="50" charset="-127"/>
              </a:rPr>
              <a:t>발생시</a:t>
            </a:r>
          </a:p>
          <a:p>
            <a:pPr lvl="1" latinLnBrk="0">
              <a:lnSpc>
                <a:spcPct val="110000"/>
              </a:lnSpc>
              <a:spcBef>
                <a:spcPct val="30000"/>
              </a:spcBef>
              <a:buClrTx/>
              <a:buSzPct val="100000"/>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redo log buffer</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1/3</a:t>
            </a:r>
            <a:r>
              <a:rPr lang="ko-KR" altLang="en-US" sz="1600">
                <a:solidFill>
                  <a:schemeClr val="tx2"/>
                </a:solidFill>
                <a:latin typeface="Arial" panose="020B0604020202020204" pitchFamily="34" charset="0"/>
                <a:ea typeface="돋움" panose="020B0600000101010101" pitchFamily="50" charset="-127"/>
              </a:rPr>
              <a:t>이상 쓴 경우 </a:t>
            </a:r>
          </a:p>
          <a:p>
            <a:pPr lvl="1" latinLnBrk="0">
              <a:lnSpc>
                <a:spcPct val="110000"/>
              </a:lnSpc>
              <a:spcBef>
                <a:spcPct val="30000"/>
              </a:spcBef>
              <a:buClrTx/>
              <a:buSzPct val="100000"/>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checkpoint </a:t>
            </a:r>
            <a:r>
              <a:rPr lang="ko-KR" altLang="en-US" sz="1600">
                <a:solidFill>
                  <a:schemeClr val="tx2"/>
                </a:solidFill>
                <a:latin typeface="Arial" panose="020B0604020202020204" pitchFamily="34" charset="0"/>
                <a:ea typeface="돋움" panose="020B0600000101010101" pitchFamily="50" charset="-127"/>
              </a:rPr>
              <a:t>이벤트가 발생했을 때 </a:t>
            </a:r>
            <a:r>
              <a:rPr lang="en-US" altLang="ko-KR" sz="1600">
                <a:solidFill>
                  <a:schemeClr val="tx2"/>
                </a:solidFill>
                <a:latin typeface="Arial" panose="020B0604020202020204" pitchFamily="34" charset="0"/>
                <a:ea typeface="돋움" panose="020B0600000101010101" pitchFamily="50" charset="-127"/>
              </a:rPr>
              <a:t>DBWR buffer block</a:t>
            </a:r>
            <a:r>
              <a:rPr lang="ko-KR" altLang="en-US" sz="1600">
                <a:solidFill>
                  <a:schemeClr val="tx2"/>
                </a:solidFill>
                <a:latin typeface="Arial" panose="020B0604020202020204" pitchFamily="34" charset="0"/>
                <a:ea typeface="돋움" panose="020B0600000101010101" pitchFamily="50" charset="-127"/>
              </a:rPr>
              <a:t>을 쓰기 전에</a:t>
            </a:r>
          </a:p>
          <a:p>
            <a:pPr lvl="1" latinLnBrk="0">
              <a:lnSpc>
                <a:spcPct val="110000"/>
              </a:lnSpc>
              <a:spcBef>
                <a:spcPct val="30000"/>
              </a:spcBef>
              <a:buClrTx/>
              <a:buSzPct val="100000"/>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LGWR time-out</a:t>
            </a:r>
          </a:p>
          <a:p>
            <a:pPr latinLnBrk="0">
              <a:lnSpc>
                <a:spcPct val="110000"/>
              </a:lnSpc>
              <a:spcBef>
                <a:spcPct val="30000"/>
              </a:spcBef>
              <a:buClr>
                <a:srgbClr val="00B7A5"/>
              </a:buClr>
            </a:pPr>
            <a:r>
              <a:rPr lang="en-US" altLang="ko-KR" sz="1600">
                <a:solidFill>
                  <a:schemeClr val="tx2"/>
                </a:solidFill>
                <a:latin typeface="Arial" panose="020B0604020202020204" pitchFamily="34" charset="0"/>
                <a:ea typeface="돋움" panose="020B0600000101010101" pitchFamily="50" charset="-127"/>
              </a:rPr>
              <a:t> instance </a:t>
            </a:r>
            <a:r>
              <a:rPr lang="ko-KR" altLang="en-US" sz="1600">
                <a:solidFill>
                  <a:schemeClr val="tx2"/>
                </a:solidFill>
                <a:latin typeface="Arial" panose="020B0604020202020204" pitchFamily="34" charset="0"/>
                <a:ea typeface="돋움" panose="020B0600000101010101" pitchFamily="50" charset="-127"/>
              </a:rPr>
              <a:t>당 </a:t>
            </a:r>
            <a:r>
              <a:rPr lang="en-US" altLang="ko-KR" sz="1600">
                <a:solidFill>
                  <a:schemeClr val="tx2"/>
                </a:solidFill>
                <a:latin typeface="Arial" panose="020B0604020202020204" pitchFamily="34" charset="0"/>
                <a:ea typeface="돋움" panose="020B0600000101010101" pitchFamily="50" charset="-127"/>
              </a:rPr>
              <a:t>log writer </a:t>
            </a:r>
            <a:r>
              <a:rPr lang="ko-KR" altLang="en-US" sz="1600">
                <a:solidFill>
                  <a:schemeClr val="tx2"/>
                </a:solidFill>
                <a:latin typeface="Arial" panose="020B0604020202020204" pitchFamily="34" charset="0"/>
                <a:ea typeface="돋움" panose="020B0600000101010101" pitchFamily="50" charset="-127"/>
              </a:rPr>
              <a:t>하나만 존재</a:t>
            </a:r>
          </a:p>
          <a:p>
            <a:pPr latinLnBrk="0">
              <a:lnSpc>
                <a:spcPct val="110000"/>
              </a:lnSpc>
              <a:spcBef>
                <a:spcPct val="30000"/>
              </a:spcBef>
              <a:buClr>
                <a:srgbClr val="00B7A5"/>
              </a:buCl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에 정보가 기록되어야만 </a:t>
            </a:r>
            <a:r>
              <a:rPr lang="en-US" altLang="ko-KR" sz="1600">
                <a:solidFill>
                  <a:schemeClr val="tx2"/>
                </a:solidFill>
                <a:latin typeface="Arial" panose="020B0604020202020204" pitchFamily="34" charset="0"/>
                <a:ea typeface="돋움" panose="020B0600000101010101" pitchFamily="50" charset="-127"/>
              </a:rPr>
              <a:t>commit</a:t>
            </a:r>
            <a:r>
              <a:rPr lang="ko-KR" altLang="en-US" sz="1600">
                <a:solidFill>
                  <a:schemeClr val="tx2"/>
                </a:solidFill>
                <a:latin typeface="Arial" panose="020B0604020202020204" pitchFamily="34" charset="0"/>
                <a:ea typeface="돋움" panose="020B0600000101010101" pitchFamily="50" charset="-127"/>
              </a:rPr>
              <a:t>이 완료</a:t>
            </a:r>
          </a:p>
          <a:p>
            <a:pPr latinLnBrk="0">
              <a:lnSpc>
                <a:spcPct val="110000"/>
              </a:lnSpc>
              <a:spcBef>
                <a:spcPct val="30000"/>
              </a:spcBef>
              <a:buClr>
                <a:srgbClr val="00B7A5"/>
              </a:buCl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logfile group</a:t>
            </a:r>
            <a:r>
              <a:rPr lang="ko-KR" altLang="en-US" sz="1600">
                <a:solidFill>
                  <a:schemeClr val="tx2"/>
                </a:solidFill>
                <a:latin typeface="Arial" panose="020B0604020202020204" pitchFamily="34" charset="0"/>
                <a:ea typeface="돋움" panose="020B0600000101010101" pitchFamily="50" charset="-127"/>
              </a:rPr>
              <a:t>중 하나의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만 정상이어도 </a:t>
            </a:r>
            <a:r>
              <a:rPr lang="en-US" altLang="ko-KR" sz="1600">
                <a:solidFill>
                  <a:schemeClr val="tx2"/>
                </a:solidFill>
                <a:latin typeface="Arial" panose="020B0604020202020204" pitchFamily="34" charset="0"/>
                <a:ea typeface="돋움" panose="020B0600000101010101" pitchFamily="50" charset="-127"/>
              </a:rPr>
              <a:t>commit</a:t>
            </a:r>
            <a:r>
              <a:rPr lang="ko-KR" altLang="en-US" sz="1600">
                <a:solidFill>
                  <a:schemeClr val="tx2"/>
                </a:solidFill>
                <a:latin typeface="Arial" panose="020B0604020202020204" pitchFamily="34" charset="0"/>
                <a:ea typeface="돋움" panose="020B0600000101010101" pitchFamily="50" charset="-127"/>
              </a:rPr>
              <a:t>이 완료된다</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단 비정상적인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에 대한 정보를 </a:t>
            </a:r>
            <a:r>
              <a:rPr lang="en-US" altLang="ko-KR" sz="1600">
                <a:solidFill>
                  <a:schemeClr val="tx2"/>
                </a:solidFill>
                <a:latin typeface="Arial" panose="020B0604020202020204" pitchFamily="34" charset="0"/>
                <a:ea typeface="돋움" panose="020B0600000101010101" pitchFamily="50" charset="-127"/>
              </a:rPr>
              <a:t>alert log</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trace file</a:t>
            </a:r>
            <a:r>
              <a:rPr lang="ko-KR" altLang="en-US" sz="1600">
                <a:solidFill>
                  <a:schemeClr val="tx2"/>
                </a:solidFill>
                <a:latin typeface="Arial" panose="020B0604020202020204" pitchFamily="34" charset="0"/>
                <a:ea typeface="돋움" panose="020B0600000101010101" pitchFamily="50" charset="-127"/>
              </a:rPr>
              <a:t>에 기록한다</a:t>
            </a:r>
            <a:r>
              <a:rPr lang="en-US" altLang="ko-KR" sz="1600">
                <a:solidFill>
                  <a:schemeClr val="tx2"/>
                </a:solidFill>
                <a:latin typeface="Arial" panose="020B0604020202020204" pitchFamily="34" charset="0"/>
                <a:ea typeface="돋움" panose="020B0600000101010101" pitchFamily="50" charset="-127"/>
              </a:rPr>
              <a:t>.</a:t>
            </a:r>
          </a:p>
          <a:p>
            <a:pPr latinLnBrk="0">
              <a:lnSpc>
                <a:spcPct val="110000"/>
              </a:lnSpc>
              <a:spcBef>
                <a:spcPct val="30000"/>
              </a:spcBef>
              <a:buClr>
                <a:srgbClr val="00B7A5"/>
              </a:buClr>
            </a:pP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사용자가 </a:t>
            </a:r>
            <a:r>
              <a:rPr lang="en-US" altLang="ko-KR" sz="1600">
                <a:solidFill>
                  <a:schemeClr val="tx2"/>
                </a:solidFill>
                <a:latin typeface="Arial" panose="020B0604020202020204" pitchFamily="34" charset="0"/>
                <a:ea typeface="돋움" panose="020B0600000101010101" pitchFamily="50" charset="-127"/>
              </a:rPr>
              <a:t>Commit</a:t>
            </a:r>
            <a:r>
              <a:rPr lang="ko-KR" altLang="en-US" sz="1600">
                <a:solidFill>
                  <a:schemeClr val="tx2"/>
                </a:solidFill>
                <a:latin typeface="Arial" panose="020B0604020202020204" pitchFamily="34" charset="0"/>
                <a:ea typeface="돋움" panose="020B0600000101010101" pitchFamily="50" charset="-127"/>
              </a:rPr>
              <a:t>을 실행하기 전에 </a:t>
            </a:r>
            <a:r>
              <a:rPr lang="en-US" altLang="ko-KR" sz="1600">
                <a:solidFill>
                  <a:schemeClr val="tx2"/>
                </a:solidFill>
                <a:latin typeface="Arial" panose="020B0604020202020204" pitchFamily="34" charset="0"/>
                <a:ea typeface="돋움" panose="020B0600000101010101" pitchFamily="50" charset="-127"/>
              </a:rPr>
              <a:t>buffer </a:t>
            </a:r>
            <a:r>
              <a:rPr lang="ko-KR" altLang="en-US" sz="1600">
                <a:solidFill>
                  <a:schemeClr val="tx2"/>
                </a:solidFill>
                <a:latin typeface="Arial" panose="020B0604020202020204" pitchFamily="34" charset="0"/>
                <a:ea typeface="돋움" panose="020B0600000101010101" pitchFamily="50" charset="-127"/>
              </a:rPr>
              <a:t>공간에 부족한 경우에도 </a:t>
            </a:r>
            <a:r>
              <a:rPr lang="en-US" altLang="ko-KR" sz="1600">
                <a:solidFill>
                  <a:schemeClr val="tx2"/>
                </a:solidFill>
                <a:latin typeface="Arial" panose="020B0604020202020204" pitchFamily="34" charset="0"/>
                <a:ea typeface="돋움" panose="020B0600000101010101" pitchFamily="50" charset="-127"/>
              </a:rPr>
              <a:t>logfile</a:t>
            </a:r>
            <a:r>
              <a:rPr lang="ko-KR" altLang="en-US" sz="1600">
                <a:solidFill>
                  <a:schemeClr val="tx2"/>
                </a:solidFill>
                <a:latin typeface="Arial" panose="020B0604020202020204" pitchFamily="34" charset="0"/>
                <a:ea typeface="돋움" panose="020B0600000101010101" pitchFamily="50" charset="-127"/>
              </a:rPr>
              <a:t>에 기록한다</a:t>
            </a:r>
          </a:p>
        </p:txBody>
      </p:sp>
      <p:sp>
        <p:nvSpPr>
          <p:cNvPr id="145412" name="Rectangle 4"/>
          <p:cNvSpPr>
            <a:spLocks noChangeArrowheads="1"/>
          </p:cNvSpPr>
          <p:nvPr/>
        </p:nvSpPr>
        <p:spPr bwMode="auto">
          <a:xfrm>
            <a:off x="12192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ko-KR"/>
              <a:t>Processes: CKPT and ARCH</a:t>
            </a:r>
          </a:p>
        </p:txBody>
      </p:sp>
      <p:sp>
        <p:nvSpPr>
          <p:cNvPr id="147459" name="Rectangle 3"/>
          <p:cNvSpPr>
            <a:spLocks noChangeArrowheads="1"/>
          </p:cNvSpPr>
          <p:nvPr/>
        </p:nvSpPr>
        <p:spPr bwMode="auto">
          <a:xfrm>
            <a:off x="849313" y="16764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223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40811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812925"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63763"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6209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781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5353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925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2000" b="1">
                <a:solidFill>
                  <a:schemeClr val="tx2"/>
                </a:solidFill>
                <a:latin typeface="Arial" panose="020B0604020202020204" pitchFamily="34" charset="0"/>
                <a:ea typeface="돋움" panose="020B0600000101010101" pitchFamily="50" charset="-127"/>
              </a:rPr>
              <a:t>CKPT </a:t>
            </a:r>
            <a:r>
              <a:rPr lang="en-US" altLang="ko-KR" sz="2000">
                <a:solidFill>
                  <a:schemeClr val="tx2"/>
                </a:solidFill>
                <a:latin typeface="Arial" panose="020B0604020202020204" pitchFamily="34" charset="0"/>
                <a:ea typeface="돋움" panose="020B0600000101010101" pitchFamily="50" charset="-127"/>
              </a:rPr>
              <a:t>(Check Point)</a:t>
            </a:r>
            <a:endParaRPr lang="en-US" altLang="ko-KR" sz="16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header</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control file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checkpoint</a:t>
            </a:r>
            <a:r>
              <a:rPr lang="ko-KR" altLang="en-US" sz="1600">
                <a:solidFill>
                  <a:schemeClr val="tx2"/>
                </a:solidFill>
                <a:latin typeface="Arial" panose="020B0604020202020204" pitchFamily="34" charset="0"/>
                <a:ea typeface="돋움" panose="020B0600000101010101" pitchFamily="50" charset="-127"/>
              </a:rPr>
              <a:t>를 변경</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checkpoint</a:t>
            </a:r>
            <a:r>
              <a:rPr lang="ko-KR" altLang="en-US" sz="1600">
                <a:solidFill>
                  <a:schemeClr val="tx2"/>
                </a:solidFill>
                <a:latin typeface="Arial" panose="020B0604020202020204" pitchFamily="34" charset="0"/>
                <a:ea typeface="돋움" panose="020B0600000101010101" pitchFamily="50" charset="-127"/>
              </a:rPr>
              <a:t>를 자주 실행하면 </a:t>
            </a:r>
            <a:r>
              <a:rPr lang="en-US" altLang="ko-KR" sz="1600">
                <a:solidFill>
                  <a:schemeClr val="tx2"/>
                </a:solidFill>
                <a:latin typeface="Arial" panose="020B0604020202020204" pitchFamily="34" charset="0"/>
                <a:ea typeface="돋움" panose="020B0600000101010101" pitchFamily="50" charset="-127"/>
              </a:rPr>
              <a:t>instance failure</a:t>
            </a:r>
            <a:r>
              <a:rPr lang="ko-KR" altLang="en-US" sz="1600">
                <a:solidFill>
                  <a:schemeClr val="tx2"/>
                </a:solidFill>
                <a:latin typeface="Arial" panose="020B0604020202020204" pitchFamily="34" charset="0"/>
                <a:ea typeface="돋움" panose="020B0600000101010101" pitchFamily="50" charset="-127"/>
              </a:rPr>
              <a:t>시 </a:t>
            </a:r>
            <a:r>
              <a:rPr lang="en-US" altLang="ko-KR" sz="1600">
                <a:solidFill>
                  <a:schemeClr val="tx2"/>
                </a:solidFill>
                <a:latin typeface="Arial" panose="020B0604020202020204" pitchFamily="34" charset="0"/>
                <a:ea typeface="돋움" panose="020B0600000101010101" pitchFamily="50" charset="-127"/>
              </a:rPr>
              <a:t>recovery time</a:t>
            </a:r>
            <a:r>
              <a:rPr lang="ko-KR" altLang="en-US" sz="1600">
                <a:solidFill>
                  <a:schemeClr val="tx2"/>
                </a:solidFill>
                <a:latin typeface="Arial" panose="020B0604020202020204" pitchFamily="34" charset="0"/>
                <a:ea typeface="돋움" panose="020B0600000101010101" pitchFamily="50" charset="-127"/>
              </a:rPr>
              <a:t>을 줄인다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FAST_START_MTTR_TARGET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LOG_CHECKPOINT_INTERVAL, LOG_CHECKPOINT_TIMEOUT</a:t>
            </a:r>
          </a:p>
          <a:p>
            <a:pPr lvl="1" latinLnBrk="0">
              <a:spcBef>
                <a:spcPct val="30000"/>
              </a:spcBef>
              <a:buClr>
                <a:schemeClr val="tx2"/>
              </a:buClr>
              <a:buFont typeface="Wingdings" panose="05000000000000000000" pitchFamily="2" charset="2"/>
              <a:buChar char="§"/>
            </a:pPr>
            <a:endParaRPr lang="en-US" altLang="ko-KR" sz="1600">
              <a:solidFill>
                <a:schemeClr val="tx2"/>
              </a:solidFill>
              <a:latin typeface="Arial" panose="020B0604020202020204" pitchFamily="34" charset="0"/>
              <a:ea typeface="돋움" panose="020B0600000101010101" pitchFamily="50" charset="-127"/>
            </a:endParaRPr>
          </a:p>
          <a:p>
            <a:pPr latinLnBrk="0">
              <a:spcBef>
                <a:spcPct val="30000"/>
              </a:spcBef>
            </a:pPr>
            <a:r>
              <a:rPr lang="en-US" altLang="ko-KR" sz="2000" b="1">
                <a:solidFill>
                  <a:schemeClr val="tx2"/>
                </a:solidFill>
                <a:latin typeface="Arial" panose="020B0604020202020204" pitchFamily="34" charset="0"/>
                <a:ea typeface="돋움" panose="020B0600000101010101" pitchFamily="50" charset="-127"/>
              </a:rPr>
              <a:t>ARCH</a:t>
            </a:r>
            <a:r>
              <a:rPr lang="en-US" altLang="ko-KR" sz="2000">
                <a:solidFill>
                  <a:schemeClr val="tx2"/>
                </a:solidFill>
                <a:latin typeface="Arial" panose="020B0604020202020204" pitchFamily="34" charset="0"/>
                <a:ea typeface="돋움" panose="020B0600000101010101" pitchFamily="50" charset="-127"/>
              </a:rPr>
              <a:t> (Archiver)</a:t>
            </a:r>
            <a:endParaRPr lang="en-US" altLang="ko-KR" sz="16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을 </a:t>
            </a:r>
            <a:r>
              <a:rPr lang="en-US" altLang="ko-KR" sz="1600">
                <a:solidFill>
                  <a:schemeClr val="tx2"/>
                </a:solidFill>
                <a:latin typeface="Arial" panose="020B0604020202020204" pitchFamily="34" charset="0"/>
                <a:ea typeface="돋움" panose="020B0600000101010101" pitchFamily="50" charset="-127"/>
              </a:rPr>
              <a:t>tape </a:t>
            </a:r>
            <a:r>
              <a:rPr lang="ko-KR" altLang="en-US" sz="1600">
                <a:solidFill>
                  <a:schemeClr val="tx2"/>
                </a:solidFill>
                <a:latin typeface="Arial" panose="020B0604020202020204" pitchFamily="34" charset="0"/>
                <a:ea typeface="돋움" panose="020B0600000101010101" pitchFamily="50" charset="-127"/>
              </a:rPr>
              <a:t>이나 </a:t>
            </a:r>
            <a:r>
              <a:rPr lang="en-US" altLang="ko-KR" sz="1600">
                <a:solidFill>
                  <a:schemeClr val="tx2"/>
                </a:solidFill>
                <a:latin typeface="Arial" panose="020B0604020202020204" pitchFamily="34" charset="0"/>
                <a:ea typeface="돋움" panose="020B0600000101010101" pitchFamily="50" charset="-127"/>
              </a:rPr>
              <a:t>disk</a:t>
            </a:r>
            <a:r>
              <a:rPr lang="ko-KR" altLang="en-US" sz="1600">
                <a:solidFill>
                  <a:schemeClr val="tx2"/>
                </a:solidFill>
                <a:latin typeface="Arial" panose="020B0604020202020204" pitchFamily="34" charset="0"/>
                <a:ea typeface="돋움" panose="020B0600000101010101" pitchFamily="50" charset="-127"/>
              </a:rPr>
              <a:t>에 복사하여 </a:t>
            </a:r>
            <a:r>
              <a:rPr lang="en-US" altLang="ko-KR" sz="1600">
                <a:solidFill>
                  <a:schemeClr val="tx2"/>
                </a:solidFill>
                <a:latin typeface="Arial" panose="020B0604020202020204" pitchFamily="34" charset="0"/>
                <a:ea typeface="돋움" panose="020B0600000101010101" pitchFamily="50" charset="-127"/>
              </a:rPr>
              <a:t>media failure</a:t>
            </a:r>
            <a:r>
              <a:rPr lang="ko-KR" altLang="en-US" sz="1600">
                <a:solidFill>
                  <a:schemeClr val="tx2"/>
                </a:solidFill>
                <a:latin typeface="Arial" panose="020B0604020202020204" pitchFamily="34" charset="0"/>
                <a:ea typeface="돋움" panose="020B0600000101010101" pitchFamily="50" charset="-127"/>
              </a:rPr>
              <a:t>에 대비</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 switch </a:t>
            </a:r>
            <a:r>
              <a:rPr lang="ko-KR" altLang="en-US" sz="1600">
                <a:solidFill>
                  <a:schemeClr val="tx2"/>
                </a:solidFill>
                <a:latin typeface="Arial" panose="020B0604020202020204" pitchFamily="34" charset="0"/>
                <a:ea typeface="돋움" panose="020B0600000101010101" pitchFamily="50" charset="-127"/>
              </a:rPr>
              <a:t>가 발생했을 때 실행</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ARCHIVELOG mode</a:t>
            </a:r>
            <a:r>
              <a:rPr lang="ko-KR" altLang="en-US" sz="1600">
                <a:solidFill>
                  <a:schemeClr val="tx2"/>
                </a:solidFill>
                <a:latin typeface="Arial" panose="020B0604020202020204" pitchFamily="34" charset="0"/>
                <a:ea typeface="돋움" panose="020B0600000101010101" pitchFamily="50" charset="-127"/>
              </a:rPr>
              <a:t>로 운영할 때에만 실행</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LOG_ARCHIVE_MAX_PROCESSES </a:t>
            </a:r>
            <a:r>
              <a:rPr lang="ko-KR" altLang="en-US" sz="1600">
                <a:solidFill>
                  <a:schemeClr val="tx2"/>
                </a:solidFill>
                <a:latin typeface="Arial" panose="020B0604020202020204" pitchFamily="34" charset="0"/>
                <a:ea typeface="돋움" panose="020B0600000101010101" pitchFamily="50" charset="-127"/>
              </a:rPr>
              <a:t>파라미터로 조정 가능</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LOG_ARCHIVE_DEST_n</a:t>
            </a:r>
            <a:r>
              <a:rPr lang="ko-KR" altLang="en-US" sz="1600">
                <a:solidFill>
                  <a:schemeClr val="tx2"/>
                </a:solidFill>
                <a:latin typeface="Arial" panose="020B0604020202020204" pitchFamily="34" charset="0"/>
                <a:ea typeface="돋움" panose="020B0600000101010101" pitchFamily="50" charset="-127"/>
              </a:rPr>
              <a:t>로 여러 복사본을 만들 수 있다</a:t>
            </a:r>
            <a:endParaRPr lang="ko-KR" altLang="en-US" sz="2000">
              <a:solidFill>
                <a:schemeClr val="tx2"/>
              </a:solidFill>
              <a:latin typeface="Arial" panose="020B0604020202020204" pitchFamily="34" charset="0"/>
              <a:ea typeface="돋움" panose="020B0600000101010101" pitchFamily="50" charset="-127"/>
            </a:endParaRPr>
          </a:p>
        </p:txBody>
      </p:sp>
      <p:sp>
        <p:nvSpPr>
          <p:cNvPr id="147460" name="Rectangle 4"/>
          <p:cNvSpPr>
            <a:spLocks noChangeArrowheads="1"/>
          </p:cNvSpPr>
          <p:nvPr/>
        </p:nvSpPr>
        <p:spPr bwMode="auto">
          <a:xfrm>
            <a:off x="10668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a:ln/>
        </p:spPr>
        <p:txBody>
          <a:bodyPr/>
          <a:lstStyle/>
          <a:p>
            <a:r>
              <a:rPr lang="en-US" altLang="ko-KR">
                <a:latin typeface="Book Antiqua" panose="02040602050305030304" pitchFamily="18" charset="0"/>
              </a:rPr>
              <a:t>Topics</a:t>
            </a:r>
          </a:p>
        </p:txBody>
      </p:sp>
      <p:sp>
        <p:nvSpPr>
          <p:cNvPr id="105475" name="Rectangle 3"/>
          <p:cNvSpPr>
            <a:spLocks noGrp="1" noChangeArrowheads="1"/>
          </p:cNvSpPr>
          <p:nvPr>
            <p:ph type="body" idx="1"/>
          </p:nvPr>
        </p:nvSpPr>
        <p:spPr>
          <a:xfrm>
            <a:off x="990600" y="1905000"/>
            <a:ext cx="7162800" cy="3733800"/>
          </a:xfrm>
          <a:noFill/>
          <a:ln/>
        </p:spPr>
        <p:txBody>
          <a:bodyPr/>
          <a:lstStyle/>
          <a:p>
            <a:r>
              <a:rPr lang="en-US" altLang="ko-KR" sz="3600" dirty="0">
                <a:latin typeface="Book Antiqua" panose="02040602050305030304" pitchFamily="18" charset="0"/>
              </a:rPr>
              <a:t> Oracle Architecture</a:t>
            </a:r>
          </a:p>
          <a:p>
            <a:r>
              <a:rPr lang="en-US" altLang="ko-KR" sz="3600" dirty="0">
                <a:latin typeface="Book Antiqua" panose="02040602050305030304" pitchFamily="18" charset="0"/>
              </a:rPr>
              <a:t> Oracle Structure</a:t>
            </a:r>
          </a:p>
          <a:p>
            <a:r>
              <a:rPr lang="en-US" altLang="ko-KR" sz="3600" dirty="0">
                <a:latin typeface="Book Antiqua" panose="02040602050305030304" pitchFamily="18" charset="0"/>
              </a:rPr>
              <a:t> Oracle Administration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r>
              <a:rPr lang="en-US" altLang="ko-KR"/>
              <a:t>Processes: </a:t>
            </a:r>
            <a:r>
              <a:rPr lang="ko-KR" altLang="en-US"/>
              <a:t>기타 </a:t>
            </a:r>
            <a:r>
              <a:rPr lang="en-US" altLang="ko-KR"/>
              <a:t>Background Process</a:t>
            </a:r>
          </a:p>
        </p:txBody>
      </p:sp>
      <p:sp>
        <p:nvSpPr>
          <p:cNvPr id="321539" name="Rectangle 3"/>
          <p:cNvSpPr>
            <a:spLocks noChangeArrowheads="1"/>
          </p:cNvSpPr>
          <p:nvPr/>
        </p:nvSpPr>
        <p:spPr bwMode="auto">
          <a:xfrm>
            <a:off x="849313" y="16764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444500"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40811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812925"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63763"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6209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781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5353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925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DIA0 (diagnosability process 0) </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hang detection, deadlock resolution.</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Dnnn (Dispatcher)</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Shared Server </a:t>
            </a:r>
            <a:r>
              <a:rPr lang="ko-KR" altLang="en-US" sz="1600">
                <a:solidFill>
                  <a:schemeClr val="tx2"/>
                </a:solidFill>
                <a:latin typeface="Arial" panose="020B0604020202020204" pitchFamily="34" charset="0"/>
                <a:ea typeface="돋움" panose="020B0600000101010101" pitchFamily="50" charset="-127"/>
              </a:rPr>
              <a:t>환경에서 </a:t>
            </a:r>
            <a:r>
              <a:rPr lang="en-US" altLang="ko-KR" sz="1600">
                <a:solidFill>
                  <a:schemeClr val="tx2"/>
                </a:solidFill>
                <a:latin typeface="Arial" panose="020B0604020202020204" pitchFamily="34" charset="0"/>
                <a:ea typeface="돋움" panose="020B0600000101010101" pitchFamily="50" charset="-127"/>
              </a:rPr>
              <a:t>User Process</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Server Process </a:t>
            </a:r>
            <a:r>
              <a:rPr lang="ko-KR" altLang="en-US" sz="1600">
                <a:solidFill>
                  <a:schemeClr val="tx2"/>
                </a:solidFill>
                <a:latin typeface="Arial" panose="020B0604020202020204" pitchFamily="34" charset="0"/>
                <a:ea typeface="돋움" panose="020B0600000101010101" pitchFamily="50" charset="-127"/>
              </a:rPr>
              <a:t>사이의 작업 연결 수행</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RECO (Recover)</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분산 </a:t>
            </a: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환경에서 분산 </a:t>
            </a:r>
            <a:r>
              <a:rPr lang="en-US" altLang="ko-KR" sz="1600">
                <a:solidFill>
                  <a:schemeClr val="tx2"/>
                </a:solidFill>
                <a:latin typeface="Arial" panose="020B0604020202020204" pitchFamily="34" charset="0"/>
                <a:ea typeface="돋움" panose="020B0600000101010101" pitchFamily="50" charset="-127"/>
              </a:rPr>
              <a:t>transaction </a:t>
            </a:r>
            <a:r>
              <a:rPr lang="ko-KR" altLang="en-US" sz="1600">
                <a:solidFill>
                  <a:schemeClr val="tx2"/>
                </a:solidFill>
                <a:latin typeface="Arial" panose="020B0604020202020204" pitchFamily="34" charset="0"/>
                <a:ea typeface="돋움" panose="020B0600000101010101" pitchFamily="50" charset="-127"/>
              </a:rPr>
              <a:t>실패를 처리</a:t>
            </a:r>
          </a:p>
          <a:p>
            <a:pPr latinLnBrk="0">
              <a:spcBef>
                <a:spcPct val="30000"/>
              </a:spcBef>
            </a:pPr>
            <a:r>
              <a:rPr lang="ko-KR" altLang="en-US" sz="20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Job Queue Processes</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사용자가 지정한 작업을 수행</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coordinator process(CJQ0)</a:t>
            </a:r>
            <a:r>
              <a:rPr lang="ko-KR" altLang="en-US" sz="1600">
                <a:solidFill>
                  <a:schemeClr val="tx2"/>
                </a:solidFill>
                <a:latin typeface="Arial" panose="020B0604020202020204" pitchFamily="34" charset="0"/>
                <a:ea typeface="돋움" panose="020B0600000101010101" pitchFamily="50" charset="-127"/>
              </a:rPr>
              <a:t>에 의해 수행된다</a:t>
            </a:r>
            <a:endParaRPr lang="ko-KR" altLang="en-US" sz="1800">
              <a:solidFill>
                <a:schemeClr val="tx2"/>
              </a:solidFill>
              <a:latin typeface="Arial" panose="020B0604020202020204" pitchFamily="34" charset="0"/>
              <a:ea typeface="돋움" panose="020B0600000101010101" pitchFamily="50" charset="-127"/>
            </a:endParaRP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Pnnn(Parallel)</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Parallel </a:t>
            </a:r>
            <a:r>
              <a:rPr lang="ko-KR" altLang="en-US" sz="1600">
                <a:solidFill>
                  <a:schemeClr val="tx2"/>
                </a:solidFill>
                <a:latin typeface="Arial" panose="020B0604020202020204" pitchFamily="34" charset="0"/>
                <a:ea typeface="돋움" panose="020B0600000101010101" pitchFamily="50" charset="-127"/>
              </a:rPr>
              <a:t>작업 수행</a:t>
            </a:r>
          </a:p>
          <a:p>
            <a:pPr latinLnBrk="0">
              <a:spcBef>
                <a:spcPct val="30000"/>
              </a:spcBef>
            </a:pPr>
            <a:endParaRPr lang="en-US" altLang="ko-KR" sz="1600">
              <a:solidFill>
                <a:schemeClr val="tx2"/>
              </a:solidFill>
              <a:latin typeface="Arial" panose="020B0604020202020204" pitchFamily="34" charset="0"/>
              <a:ea typeface="돋움" panose="020B0600000101010101" pitchFamily="50" charset="-127"/>
            </a:endParaRPr>
          </a:p>
        </p:txBody>
      </p:sp>
      <p:sp>
        <p:nvSpPr>
          <p:cNvPr id="321540" name="Rectangle 4"/>
          <p:cNvSpPr>
            <a:spLocks noChangeArrowheads="1"/>
          </p:cNvSpPr>
          <p:nvPr/>
        </p:nvSpPr>
        <p:spPr bwMode="auto">
          <a:xfrm>
            <a:off x="10668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ltLang="ko-KR"/>
              <a:t>Processes : Server Process &amp; User Process</a:t>
            </a:r>
          </a:p>
        </p:txBody>
      </p:sp>
      <p:sp>
        <p:nvSpPr>
          <p:cNvPr id="323587" name="Rectangle 3"/>
          <p:cNvSpPr>
            <a:spLocks noChangeArrowheads="1"/>
          </p:cNvSpPr>
          <p:nvPr/>
        </p:nvSpPr>
        <p:spPr bwMode="auto">
          <a:xfrm>
            <a:off x="849313" y="1676400"/>
            <a:ext cx="7467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444500"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40811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812925"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63763"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6209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781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5353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92563"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Server Process </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SQL statement</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Parse</a:t>
            </a:r>
            <a:r>
              <a:rPr lang="ko-KR" altLang="en-US" sz="1600">
                <a:solidFill>
                  <a:schemeClr val="tx2"/>
                </a:solidFill>
                <a:latin typeface="Arial" panose="020B0604020202020204" pitchFamily="34" charset="0"/>
                <a:ea typeface="돋움" panose="020B0600000101010101" pitchFamily="50" charset="-127"/>
              </a:rPr>
              <a:t>하고 실행</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database buffer</a:t>
            </a:r>
            <a:r>
              <a:rPr lang="ko-KR" altLang="en-US" sz="1600">
                <a:solidFill>
                  <a:schemeClr val="tx2"/>
                </a:solidFill>
                <a:latin typeface="Arial" panose="020B0604020202020204" pitchFamily="34" charset="0"/>
                <a:ea typeface="돋움" panose="020B0600000101010101" pitchFamily="50" charset="-127"/>
              </a:rPr>
              <a:t>에 필요한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이 없는 경우 </a:t>
            </a:r>
            <a:r>
              <a:rPr lang="en-US" altLang="ko-KR" sz="1600">
                <a:solidFill>
                  <a:schemeClr val="tx2"/>
                </a:solidFill>
                <a:latin typeface="Arial" panose="020B0604020202020204" pitchFamily="34" charset="0"/>
                <a:ea typeface="돋움" panose="020B0600000101010101" pitchFamily="50" charset="-127"/>
              </a:rPr>
              <a:t>datafiles</a:t>
            </a:r>
            <a:r>
              <a:rPr lang="ko-KR" altLang="en-US" sz="1600">
                <a:solidFill>
                  <a:schemeClr val="tx2"/>
                </a:solidFill>
                <a:latin typeface="Arial" panose="020B0604020202020204" pitchFamily="34" charset="0"/>
                <a:ea typeface="돋움" panose="020B0600000101010101" pitchFamily="50" charset="-127"/>
              </a:rPr>
              <a:t>에서 읽음</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실행결과를 </a:t>
            </a:r>
            <a:r>
              <a:rPr lang="en-US" altLang="ko-KR" sz="1600">
                <a:solidFill>
                  <a:schemeClr val="tx2"/>
                </a:solidFill>
                <a:latin typeface="Arial" panose="020B0604020202020204" pitchFamily="34" charset="0"/>
                <a:ea typeface="돋움" panose="020B0600000101010101" pitchFamily="50" charset="-127"/>
              </a:rPr>
              <a:t>Return</a:t>
            </a:r>
          </a:p>
          <a:p>
            <a:pPr lvl="1" latinLnBrk="0">
              <a:spcBef>
                <a:spcPct val="30000"/>
              </a:spcBef>
              <a:buClr>
                <a:schemeClr val="tx2"/>
              </a:buClr>
              <a:buFont typeface="Wingdings" panose="05000000000000000000" pitchFamily="2" charset="2"/>
              <a:buChar char="§"/>
            </a:pPr>
            <a:endParaRPr lang="en-US" altLang="ko-KR" sz="1600">
              <a:solidFill>
                <a:schemeClr val="tx2"/>
              </a:solidFill>
              <a:latin typeface="Arial" panose="020B0604020202020204" pitchFamily="34" charset="0"/>
              <a:ea typeface="돋움" panose="020B0600000101010101" pitchFamily="50" charset="-127"/>
            </a:endParaRP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User Process</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application program (Pro*C program </a:t>
            </a:r>
            <a:r>
              <a:rPr lang="ko-KR" altLang="en-US" sz="1600">
                <a:solidFill>
                  <a:schemeClr val="tx2"/>
                </a:solidFill>
                <a:latin typeface="Arial" panose="020B0604020202020204" pitchFamily="34" charset="0"/>
                <a:ea typeface="돋움" panose="020B0600000101010101" pitchFamily="50" charset="-127"/>
              </a:rPr>
              <a:t>같은</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또는 </a:t>
            </a:r>
            <a:r>
              <a:rPr lang="en-US" altLang="ko-KR" sz="1600">
                <a:solidFill>
                  <a:schemeClr val="tx2"/>
                </a:solidFill>
                <a:latin typeface="Arial" panose="020B0604020202020204" pitchFamily="34" charset="0"/>
                <a:ea typeface="돋움" panose="020B0600000101010101" pitchFamily="50" charset="-127"/>
              </a:rPr>
              <a:t>Oracle tool</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connection : user process</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Oracle Database instance </a:t>
            </a:r>
            <a:r>
              <a:rPr lang="ko-KR" altLang="en-US" sz="1600">
                <a:solidFill>
                  <a:schemeClr val="tx2"/>
                </a:solidFill>
                <a:latin typeface="Arial" panose="020B0604020202020204" pitchFamily="34" charset="0"/>
                <a:ea typeface="돋움" panose="020B0600000101010101" pitchFamily="50" charset="-127"/>
              </a:rPr>
              <a:t>사이의 </a:t>
            </a:r>
            <a:r>
              <a:rPr lang="en-US" altLang="ko-KR" sz="1600">
                <a:solidFill>
                  <a:schemeClr val="tx2"/>
                </a:solidFill>
                <a:latin typeface="Arial" panose="020B0604020202020204" pitchFamily="34" charset="0"/>
                <a:ea typeface="돋움" panose="020B0600000101010101" pitchFamily="50" charset="-127"/>
              </a:rPr>
              <a:t>communication </a:t>
            </a:r>
            <a:r>
              <a:rPr lang="ko-KR" altLang="en-US" sz="1600">
                <a:solidFill>
                  <a:schemeClr val="tx2"/>
                </a:solidFill>
                <a:latin typeface="Arial" panose="020B0604020202020204" pitchFamily="34" charset="0"/>
                <a:ea typeface="돋움" panose="020B0600000101010101" pitchFamily="50" charset="-127"/>
              </a:rPr>
              <a:t>통로</a:t>
            </a:r>
            <a:r>
              <a:rPr lang="en-US" altLang="ko-KR" sz="1600">
                <a:solidFill>
                  <a:schemeClr val="tx2"/>
                </a:solidFill>
                <a:latin typeface="Arial" panose="020B0604020202020204" pitchFamily="34" charset="0"/>
                <a:ea typeface="돋움" panose="020B0600000101010101" pitchFamily="50" charset="-127"/>
              </a:rPr>
              <a:t>, interprocess communication mechanisms </a:t>
            </a:r>
            <a:r>
              <a:rPr lang="ko-KR" altLang="en-US" sz="1600">
                <a:solidFill>
                  <a:schemeClr val="tx2"/>
                </a:solidFill>
                <a:latin typeface="Arial" panose="020B0604020202020204" pitchFamily="34" charset="0"/>
                <a:ea typeface="돋움" panose="020B0600000101010101" pitchFamily="50" charset="-127"/>
              </a:rPr>
              <a:t>또는 </a:t>
            </a:r>
            <a:r>
              <a:rPr lang="en-US" altLang="ko-KR" sz="1600">
                <a:solidFill>
                  <a:schemeClr val="tx2"/>
                </a:solidFill>
                <a:latin typeface="Arial" panose="020B0604020202020204" pitchFamily="34" charset="0"/>
                <a:ea typeface="돋움" panose="020B0600000101010101" pitchFamily="50" charset="-127"/>
              </a:rPr>
              <a:t>network software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session : </a:t>
            </a:r>
            <a:r>
              <a:rPr lang="ko-KR" altLang="en-US" sz="1600">
                <a:solidFill>
                  <a:schemeClr val="tx2"/>
                </a:solidFill>
                <a:latin typeface="Arial" panose="020B0604020202020204" pitchFamily="34" charset="0"/>
                <a:ea typeface="돋움" panose="020B0600000101010101" pitchFamily="50" charset="-127"/>
              </a:rPr>
              <a:t>로그인을 통하여 </a:t>
            </a:r>
            <a:r>
              <a:rPr lang="en-US" altLang="ko-KR" sz="1600">
                <a:solidFill>
                  <a:schemeClr val="tx2"/>
                </a:solidFill>
                <a:latin typeface="Arial" panose="020B0604020202020204" pitchFamily="34" charset="0"/>
                <a:ea typeface="돋움" panose="020B0600000101010101" pitchFamily="50" charset="-127"/>
              </a:rPr>
              <a:t>Oracle Database instance</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user process </a:t>
            </a:r>
            <a:r>
              <a:rPr lang="ko-KR" altLang="en-US" sz="1600">
                <a:solidFill>
                  <a:schemeClr val="tx2"/>
                </a:solidFill>
                <a:latin typeface="Arial" panose="020B0604020202020204" pitchFamily="34" charset="0"/>
                <a:ea typeface="돋움" panose="020B0600000101010101" pitchFamily="50" charset="-127"/>
              </a:rPr>
              <a:t>연결하는 특정 </a:t>
            </a:r>
            <a:r>
              <a:rPr lang="en-US" altLang="ko-KR" sz="1600">
                <a:solidFill>
                  <a:schemeClr val="tx2"/>
                </a:solidFill>
                <a:latin typeface="Arial" panose="020B0604020202020204" pitchFamily="34" charset="0"/>
                <a:ea typeface="돋움" panose="020B0600000101010101" pitchFamily="50" charset="-127"/>
              </a:rPr>
              <a:t>connection</a:t>
            </a:r>
          </a:p>
          <a:p>
            <a:pPr latinLnBrk="0">
              <a:spcBef>
                <a:spcPct val="30000"/>
              </a:spcBef>
              <a:buFont typeface="Wingdings" panose="05000000000000000000" pitchFamily="2" charset="2"/>
              <a:buNone/>
            </a:pPr>
            <a:endParaRPr lang="en-US" altLang="ko-KR" sz="1600">
              <a:solidFill>
                <a:schemeClr val="tx2"/>
              </a:solidFill>
              <a:latin typeface="Arial" panose="020B0604020202020204" pitchFamily="34" charset="0"/>
              <a:ea typeface="돋움" panose="020B0600000101010101" pitchFamily="50" charset="-127"/>
            </a:endParaRPr>
          </a:p>
        </p:txBody>
      </p:sp>
      <p:sp>
        <p:nvSpPr>
          <p:cNvPr id="323588" name="Rectangle 4"/>
          <p:cNvSpPr>
            <a:spLocks noChangeArrowheads="1"/>
          </p:cNvSpPr>
          <p:nvPr/>
        </p:nvSpPr>
        <p:spPr bwMode="auto">
          <a:xfrm>
            <a:off x="10668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82" name="Rectangle 6"/>
          <p:cNvSpPr>
            <a:spLocks noChangeArrowheads="1"/>
          </p:cNvSpPr>
          <p:nvPr/>
        </p:nvSpPr>
        <p:spPr bwMode="auto">
          <a:xfrm>
            <a:off x="971550" y="1557338"/>
            <a:ext cx="6408738" cy="1630362"/>
          </a:xfrm>
          <a:prstGeom prst="rect">
            <a:avLst/>
          </a:prstGeom>
          <a:solidFill>
            <a:srgbClr val="FFFF00">
              <a:alpha val="50000"/>
            </a:srgbClr>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r" latinLnBrk="0">
              <a:spcBef>
                <a:spcPct val="30000"/>
              </a:spcBef>
              <a:buFont typeface="Wingdings" panose="05000000000000000000" pitchFamily="2" charset="2"/>
              <a:buNone/>
            </a:pPr>
            <a:r>
              <a:rPr lang="en-US" altLang="ko-KR" sz="3200">
                <a:solidFill>
                  <a:schemeClr val="hlink"/>
                </a:solidFill>
                <a:latin typeface="Arial" panose="020B0604020202020204" pitchFamily="34" charset="0"/>
                <a:ea typeface="돋움" panose="020B0600000101010101" pitchFamily="50" charset="-127"/>
              </a:rPr>
              <a:t>Oracle  </a:t>
            </a:r>
          </a:p>
          <a:p>
            <a:pPr algn="r" latinLnBrk="0">
              <a:spcBef>
                <a:spcPct val="30000"/>
              </a:spcBef>
              <a:buFont typeface="Wingdings" panose="05000000000000000000" pitchFamily="2" charset="2"/>
              <a:buNone/>
            </a:pPr>
            <a:r>
              <a:rPr lang="en-US" altLang="ko-KR" sz="3200">
                <a:solidFill>
                  <a:schemeClr val="hlink"/>
                </a:solidFill>
                <a:latin typeface="Arial" panose="020B0604020202020204" pitchFamily="34" charset="0"/>
                <a:ea typeface="돋움" panose="020B0600000101010101" pitchFamily="50" charset="-127"/>
              </a:rPr>
              <a:t>Database</a:t>
            </a:r>
          </a:p>
        </p:txBody>
      </p:sp>
      <p:sp>
        <p:nvSpPr>
          <p:cNvPr id="331783" name="Rectangle 7"/>
          <p:cNvSpPr>
            <a:spLocks noChangeArrowheads="1"/>
          </p:cNvSpPr>
          <p:nvPr/>
        </p:nvSpPr>
        <p:spPr bwMode="auto">
          <a:xfrm>
            <a:off x="971550" y="3213100"/>
            <a:ext cx="6408738" cy="1630363"/>
          </a:xfrm>
          <a:prstGeom prst="rect">
            <a:avLst/>
          </a:prstGeom>
          <a:solidFill>
            <a:srgbClr val="0000FF">
              <a:alpha val="50000"/>
            </a:srgbClr>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r" latinLnBrk="0">
              <a:spcBef>
                <a:spcPct val="30000"/>
              </a:spcBef>
              <a:buFont typeface="Wingdings" panose="05000000000000000000" pitchFamily="2" charset="2"/>
              <a:buNone/>
            </a:pPr>
            <a:r>
              <a:rPr lang="en-US" altLang="ko-KR" sz="3200">
                <a:solidFill>
                  <a:schemeClr val="hlink"/>
                </a:solidFill>
                <a:latin typeface="Arial" panose="020B0604020202020204" pitchFamily="34" charset="0"/>
                <a:ea typeface="돋움" panose="020B0600000101010101" pitchFamily="50" charset="-127"/>
              </a:rPr>
              <a:t>Oracle  </a:t>
            </a:r>
          </a:p>
          <a:p>
            <a:pPr algn="r" latinLnBrk="0">
              <a:spcBef>
                <a:spcPct val="30000"/>
              </a:spcBef>
              <a:buFont typeface="Wingdings" panose="05000000000000000000" pitchFamily="2" charset="2"/>
              <a:buNone/>
            </a:pPr>
            <a:r>
              <a:rPr lang="en-US" altLang="ko-KR" sz="3200">
                <a:solidFill>
                  <a:schemeClr val="hlink"/>
                </a:solidFill>
                <a:latin typeface="Arial" panose="020B0604020202020204" pitchFamily="34" charset="0"/>
                <a:ea typeface="돋움" panose="020B0600000101010101" pitchFamily="50" charset="-127"/>
              </a:rPr>
              <a:t>Key Files</a:t>
            </a:r>
          </a:p>
        </p:txBody>
      </p:sp>
      <p:sp>
        <p:nvSpPr>
          <p:cNvPr id="331784" name="Rectangle 8"/>
          <p:cNvSpPr>
            <a:spLocks noChangeArrowheads="1"/>
          </p:cNvSpPr>
          <p:nvPr/>
        </p:nvSpPr>
        <p:spPr bwMode="auto">
          <a:xfrm>
            <a:off x="971550" y="4868863"/>
            <a:ext cx="6408738" cy="1081087"/>
          </a:xfrm>
          <a:prstGeom prst="rect">
            <a:avLst/>
          </a:prstGeom>
          <a:solidFill>
            <a:srgbClr val="00CCFF">
              <a:alpha val="50000"/>
            </a:srgbClr>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r" latinLnBrk="0">
              <a:spcBef>
                <a:spcPct val="30000"/>
              </a:spcBef>
              <a:buFont typeface="Wingdings" panose="05000000000000000000" pitchFamily="2" charset="2"/>
              <a:buNone/>
            </a:pPr>
            <a:r>
              <a:rPr lang="en-US" altLang="ko-KR" sz="3200">
                <a:solidFill>
                  <a:schemeClr val="hlink"/>
                </a:solidFill>
                <a:latin typeface="Arial" panose="020B0604020202020204" pitchFamily="34" charset="0"/>
                <a:ea typeface="돋움" panose="020B0600000101010101" pitchFamily="50" charset="-127"/>
              </a:rPr>
              <a:t>Oracle Log File</a:t>
            </a:r>
          </a:p>
        </p:txBody>
      </p:sp>
      <p:sp>
        <p:nvSpPr>
          <p:cNvPr id="331780" name="Rectangle 4"/>
          <p:cNvSpPr>
            <a:spLocks noChangeArrowheads="1"/>
          </p:cNvSpPr>
          <p:nvPr/>
        </p:nvSpPr>
        <p:spPr bwMode="auto">
          <a:xfrm>
            <a:off x="100965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Datafiles</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Online Redo Log Files</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Control Files</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Offline Archived Redo Log Files</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Parameter File</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Password File</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Log File (alert*.log, sqlnet.log, listener.log...)</a:t>
            </a:r>
          </a:p>
          <a:p>
            <a:pPr latinLnBrk="0">
              <a:lnSpc>
                <a:spcPct val="120000"/>
              </a:lnSpc>
              <a:spcBef>
                <a:spcPct val="30000"/>
              </a:spcBef>
              <a:buSzPct val="75000"/>
            </a:pPr>
            <a:r>
              <a:rPr lang="en-US" altLang="ko-KR">
                <a:solidFill>
                  <a:schemeClr val="tx2"/>
                </a:solidFill>
                <a:latin typeface="Arial" panose="020B0604020202020204" pitchFamily="34" charset="0"/>
                <a:ea typeface="돋움" panose="020B0600000101010101" pitchFamily="50" charset="-127"/>
              </a:rPr>
              <a:t> Trace File</a:t>
            </a:r>
          </a:p>
        </p:txBody>
      </p:sp>
      <p:sp>
        <p:nvSpPr>
          <p:cNvPr id="331778" name="Rectangle 2"/>
          <p:cNvSpPr>
            <a:spLocks noGrp="1" noChangeArrowheads="1"/>
          </p:cNvSpPr>
          <p:nvPr>
            <p:ph type="title"/>
          </p:nvPr>
        </p:nvSpPr>
        <p:spPr>
          <a:xfrm>
            <a:off x="1066800" y="260350"/>
            <a:ext cx="7162800" cy="1143000"/>
          </a:xfrm>
        </p:spPr>
        <p:txBody>
          <a:bodyPr/>
          <a:lstStyle/>
          <a:p>
            <a:r>
              <a:rPr lang="en-US" altLang="ko-KR"/>
              <a:t>Oracle Files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838200" y="381000"/>
            <a:ext cx="7162800" cy="1143000"/>
          </a:xfrm>
        </p:spPr>
        <p:txBody>
          <a:bodyPr/>
          <a:lstStyle/>
          <a:p>
            <a:r>
              <a:rPr lang="en-US" altLang="ko-KR"/>
              <a:t>Oracle Files : Control Files</a:t>
            </a:r>
          </a:p>
        </p:txBody>
      </p:sp>
      <p:sp>
        <p:nvSpPr>
          <p:cNvPr id="325635"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25636" name="Rectangle 4"/>
          <p:cNvSpPr>
            <a:spLocks noChangeArrowheads="1"/>
          </p:cNvSpPr>
          <p:nvPr/>
        </p:nvSpPr>
        <p:spPr bwMode="auto">
          <a:xfrm>
            <a:off x="990600" y="17526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 </a:t>
            </a:r>
            <a:r>
              <a:rPr lang="ko-KR" altLang="en-US" sz="1800">
                <a:solidFill>
                  <a:schemeClr val="tx2"/>
                </a:solidFill>
                <a:latin typeface="Arial" panose="020B0604020202020204" pitchFamily="34" charset="0"/>
                <a:ea typeface="돋움" panose="020B0600000101010101" pitchFamily="50" charset="-127"/>
              </a:rPr>
              <a:t>이름</a:t>
            </a: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식별자</a:t>
            </a: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생성일</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 files</a:t>
            </a:r>
            <a:r>
              <a:rPr lang="ko-KR" altLang="en-US" sz="1800">
                <a:solidFill>
                  <a:schemeClr val="tx2"/>
                </a:solidFill>
                <a:latin typeface="Arial" panose="020B0604020202020204" pitchFamily="34" charset="0"/>
                <a:ea typeface="돋움" panose="020B0600000101010101" pitchFamily="50" charset="-127"/>
              </a:rPr>
              <a:t>과 </a:t>
            </a:r>
            <a:r>
              <a:rPr lang="en-US" altLang="ko-KR" sz="1800">
                <a:solidFill>
                  <a:schemeClr val="tx2"/>
                </a:solidFill>
                <a:latin typeface="Arial" panose="020B0604020202020204" pitchFamily="34" charset="0"/>
                <a:ea typeface="돋움" panose="020B0600000101010101" pitchFamily="50" charset="-127"/>
              </a:rPr>
              <a:t>log files</a:t>
            </a:r>
            <a:r>
              <a:rPr lang="ko-KR" altLang="en-US" sz="1800">
                <a:solidFill>
                  <a:schemeClr val="tx2"/>
                </a:solidFill>
                <a:latin typeface="Arial" panose="020B0604020202020204" pitchFamily="34" charset="0"/>
                <a:ea typeface="돋움" panose="020B0600000101010101" pitchFamily="50" charset="-127"/>
              </a:rPr>
              <a:t>에 대한 위치 등의 정보</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Tablespace name</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Log history </a:t>
            </a:r>
            <a:r>
              <a:rPr lang="ko-KR" altLang="en-US" sz="1800">
                <a:solidFill>
                  <a:schemeClr val="tx2"/>
                </a:solidFill>
                <a:latin typeface="Arial" panose="020B0604020202020204" pitchFamily="34" charset="0"/>
                <a:ea typeface="돋움" panose="020B0600000101010101" pitchFamily="50" charset="-127"/>
              </a:rPr>
              <a:t>및 </a:t>
            </a:r>
            <a:r>
              <a:rPr lang="en-US" altLang="ko-KR" sz="1800">
                <a:solidFill>
                  <a:schemeClr val="tx2"/>
                </a:solidFill>
                <a:latin typeface="Arial" panose="020B0604020202020204" pitchFamily="34" charset="0"/>
                <a:ea typeface="돋움" panose="020B0600000101010101" pitchFamily="50" charset="-127"/>
              </a:rPr>
              <a:t>Backup </a:t>
            </a:r>
            <a:r>
              <a:rPr lang="ko-KR" altLang="en-US" sz="1800">
                <a:solidFill>
                  <a:schemeClr val="tx2"/>
                </a:solidFill>
                <a:latin typeface="Arial" panose="020B0604020202020204" pitchFamily="34" charset="0"/>
                <a:ea typeface="돋움" panose="020B0600000101010101" pitchFamily="50" charset="-127"/>
              </a:rPr>
              <a:t>정보</a:t>
            </a:r>
            <a:r>
              <a:rPr lang="en-US" altLang="ko-KR" sz="1800">
                <a:solidFill>
                  <a:schemeClr val="tx2"/>
                </a:solidFill>
                <a:latin typeface="Arial" panose="020B0604020202020204" pitchFamily="34" charset="0"/>
                <a:ea typeface="돋움" panose="020B0600000101010101" pitchFamily="50" charset="-127"/>
              </a:rPr>
              <a:t>(RMAN)</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현재의 </a:t>
            </a:r>
            <a:r>
              <a:rPr lang="en-US" altLang="ko-KR" sz="1800">
                <a:solidFill>
                  <a:schemeClr val="tx2"/>
                </a:solidFill>
                <a:latin typeface="Arial" panose="020B0604020202020204" pitchFamily="34" charset="0"/>
                <a:ea typeface="돋움" panose="020B0600000101010101" pitchFamily="50" charset="-127"/>
              </a:rPr>
              <a:t>LSN(Log Sequence Number)</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Checkpoint </a:t>
            </a:r>
            <a:r>
              <a:rPr lang="ko-KR" altLang="en-US" sz="1800">
                <a:solidFill>
                  <a:schemeClr val="tx2"/>
                </a:solidFill>
                <a:latin typeface="Arial" panose="020B0604020202020204" pitchFamily="34" charset="0"/>
                <a:ea typeface="돋움" panose="020B0600000101010101" pitchFamily="50" charset="-127"/>
              </a:rPr>
              <a:t>정보</a:t>
            </a:r>
            <a:r>
              <a:rPr lang="en-US" altLang="ko-KR" sz="1800">
                <a:solidFill>
                  <a:schemeClr val="tx2"/>
                </a:solidFill>
                <a:latin typeface="Arial" panose="020B0604020202020204" pitchFamily="34" charset="0"/>
                <a:ea typeface="돋움" panose="020B0600000101010101" pitchFamily="50" charset="-127"/>
              </a:rPr>
              <a:t>(CSN)</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Recovery</a:t>
            </a:r>
            <a:r>
              <a:rPr lang="ko-KR" altLang="en-US" sz="1800">
                <a:solidFill>
                  <a:schemeClr val="tx2"/>
                </a:solidFill>
                <a:latin typeface="Arial" panose="020B0604020202020204" pitchFamily="34" charset="0"/>
                <a:ea typeface="돋움" panose="020B0600000101010101" pitchFamily="50" charset="-127"/>
              </a:rPr>
              <a:t>를 위한 </a:t>
            </a:r>
            <a:r>
              <a:rPr lang="en-US" altLang="ko-KR" sz="1800">
                <a:solidFill>
                  <a:schemeClr val="tx2"/>
                </a:solidFill>
                <a:latin typeface="Arial" panose="020B0604020202020204" pitchFamily="34" charset="0"/>
                <a:ea typeface="돋움" panose="020B0600000101010101" pitchFamily="50" charset="-127"/>
              </a:rPr>
              <a:t>Synchronization </a:t>
            </a:r>
            <a:r>
              <a:rPr lang="ko-KR" altLang="en-US" sz="1800">
                <a:solidFill>
                  <a:schemeClr val="tx2"/>
                </a:solidFill>
                <a:latin typeface="Arial" panose="020B0604020202020204" pitchFamily="34" charset="0"/>
                <a:ea typeface="돋움" panose="020B0600000101010101" pitchFamily="50" charset="-127"/>
              </a:rPr>
              <a:t>정보 저장</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a:t>
            </a:r>
            <a:r>
              <a:rPr lang="ko-KR" altLang="en-US" sz="1800">
                <a:solidFill>
                  <a:schemeClr val="tx2"/>
                </a:solidFill>
                <a:latin typeface="Arial" panose="020B0604020202020204" pitchFamily="34" charset="0"/>
                <a:ea typeface="돋움" panose="020B0600000101010101" pitchFamily="50" charset="-127"/>
              </a:rPr>
              <a:t>를 </a:t>
            </a:r>
            <a:r>
              <a:rPr lang="en-US" altLang="ko-KR" sz="1800">
                <a:solidFill>
                  <a:schemeClr val="tx2"/>
                </a:solidFill>
                <a:latin typeface="Arial" panose="020B0604020202020204" pitchFamily="34" charset="0"/>
                <a:ea typeface="돋움" panose="020B0600000101010101" pitchFamily="50" charset="-127"/>
              </a:rPr>
              <a:t>mount </a:t>
            </a:r>
            <a:r>
              <a:rPr lang="ko-KR" altLang="en-US" sz="1800">
                <a:solidFill>
                  <a:schemeClr val="tx2"/>
                </a:solidFill>
                <a:latin typeface="Arial" panose="020B0604020202020204" pitchFamily="34" charset="0"/>
                <a:ea typeface="돋움" panose="020B0600000101010101" pitchFamily="50" charset="-127"/>
              </a:rPr>
              <a:t>및 </a:t>
            </a:r>
            <a:r>
              <a:rPr lang="en-US" altLang="ko-KR" sz="1800">
                <a:solidFill>
                  <a:schemeClr val="tx2"/>
                </a:solidFill>
                <a:latin typeface="Arial" panose="020B0604020202020204" pitchFamily="34" charset="0"/>
                <a:ea typeface="돋움" panose="020B0600000101010101" pitchFamily="50" charset="-127"/>
              </a:rPr>
              <a:t>open </a:t>
            </a:r>
            <a:r>
              <a:rPr lang="ko-KR" altLang="en-US" sz="1800">
                <a:solidFill>
                  <a:schemeClr val="tx2"/>
                </a:solidFill>
                <a:latin typeface="Arial" panose="020B0604020202020204" pitchFamily="34" charset="0"/>
                <a:ea typeface="돋움" panose="020B0600000101010101" pitchFamily="50" charset="-127"/>
              </a:rPr>
              <a:t>시 필요 </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서로 다른 </a:t>
            </a:r>
            <a:r>
              <a:rPr lang="en-US" altLang="ko-KR" sz="1800">
                <a:solidFill>
                  <a:schemeClr val="tx2"/>
                </a:solidFill>
                <a:latin typeface="Arial" panose="020B0604020202020204" pitchFamily="34" charset="0"/>
                <a:ea typeface="돋움" panose="020B0600000101010101" pitchFamily="50" charset="-127"/>
              </a:rPr>
              <a:t>Disk</a:t>
            </a:r>
            <a:r>
              <a:rPr lang="ko-KR" altLang="en-US" sz="1800">
                <a:solidFill>
                  <a:schemeClr val="tx2"/>
                </a:solidFill>
                <a:latin typeface="Arial" panose="020B0604020202020204" pitchFamily="34" charset="0"/>
                <a:ea typeface="돋움" panose="020B0600000101010101" pitchFamily="50" charset="-127"/>
              </a:rPr>
              <a:t>에 최소 </a:t>
            </a:r>
            <a:r>
              <a:rPr lang="en-US" altLang="ko-KR" sz="1800">
                <a:solidFill>
                  <a:schemeClr val="tx2"/>
                </a:solidFill>
                <a:latin typeface="Arial" panose="020B0604020202020204" pitchFamily="34" charset="0"/>
                <a:ea typeface="돋움" panose="020B0600000101010101" pitchFamily="50" charset="-127"/>
              </a:rPr>
              <a:t>2</a:t>
            </a:r>
            <a:r>
              <a:rPr lang="ko-KR" altLang="en-US" sz="1800">
                <a:solidFill>
                  <a:schemeClr val="tx2"/>
                </a:solidFill>
                <a:latin typeface="Arial" panose="020B0604020202020204" pitchFamily="34" charset="0"/>
                <a:ea typeface="돋움" panose="020B0600000101010101" pitchFamily="50" charset="-127"/>
              </a:rPr>
              <a:t>개의 </a:t>
            </a:r>
            <a:r>
              <a:rPr lang="en-US" altLang="ko-KR" sz="1800">
                <a:solidFill>
                  <a:schemeClr val="tx2"/>
                </a:solidFill>
                <a:latin typeface="Arial" panose="020B0604020202020204" pitchFamily="34" charset="0"/>
                <a:ea typeface="돋움" panose="020B0600000101010101" pitchFamily="50" charset="-127"/>
              </a:rPr>
              <a:t>control file </a:t>
            </a:r>
            <a:r>
              <a:rPr lang="ko-KR" altLang="en-US" sz="1800">
                <a:solidFill>
                  <a:schemeClr val="tx2"/>
                </a:solidFill>
                <a:latin typeface="Arial" panose="020B0604020202020204" pitchFamily="34" charset="0"/>
                <a:ea typeface="돋움" panose="020B0600000101010101" pitchFamily="50" charset="-127"/>
              </a:rPr>
              <a:t>저장 권고</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이중화</a:t>
            </a:r>
            <a:r>
              <a:rPr lang="en-US" altLang="ko-KR" sz="1800">
                <a:solidFill>
                  <a:schemeClr val="tx2"/>
                </a:solidFill>
                <a:latin typeface="Arial" panose="020B0604020202020204" pitchFamily="34" charset="0"/>
                <a:ea typeface="돋움" panose="020B0600000101010101" pitchFamily="50" charset="-127"/>
              </a:rPr>
              <a:t>)</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 </a:t>
            </a:r>
            <a:r>
              <a:rPr lang="ko-KR" altLang="en-US" sz="1800">
                <a:solidFill>
                  <a:schemeClr val="tx2"/>
                </a:solidFill>
                <a:latin typeface="Arial" panose="020B0604020202020204" pitchFamily="34" charset="0"/>
                <a:ea typeface="돋움" panose="020B0600000101010101" pitchFamily="50" charset="-127"/>
              </a:rPr>
              <a:t>구조 변경시마다 </a:t>
            </a:r>
            <a:r>
              <a:rPr lang="en-US" altLang="ko-KR" sz="1800">
                <a:solidFill>
                  <a:schemeClr val="tx2"/>
                </a:solidFill>
                <a:latin typeface="Arial" panose="020B0604020202020204" pitchFamily="34" charset="0"/>
                <a:ea typeface="돋움" panose="020B0600000101010101" pitchFamily="50" charset="-127"/>
              </a:rPr>
              <a:t>Backup </a:t>
            </a:r>
            <a:r>
              <a:rPr lang="ko-KR" altLang="en-US" sz="1800">
                <a:solidFill>
                  <a:schemeClr val="tx2"/>
                </a:solidFill>
                <a:latin typeface="Arial" panose="020B0604020202020204" pitchFamily="34" charset="0"/>
                <a:ea typeface="돋움" panose="020B0600000101010101" pitchFamily="50" charset="-127"/>
              </a:rPr>
              <a:t>권고</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CONTROL_FILES – </a:t>
            </a:r>
            <a:r>
              <a:rPr lang="ko-KR" altLang="en-US" sz="1800">
                <a:solidFill>
                  <a:schemeClr val="tx2"/>
                </a:solidFill>
                <a:latin typeface="Arial" panose="020B0604020202020204" pitchFamily="34" charset="0"/>
                <a:ea typeface="돋움" panose="020B0600000101010101" pitchFamily="50" charset="-127"/>
              </a:rPr>
              <a:t>파라미터 파일에서 해당 경로 및 이름을 지정</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Alter database backup controlfile to trace(or path);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838200" y="381000"/>
            <a:ext cx="7162800" cy="1143000"/>
          </a:xfrm>
        </p:spPr>
        <p:txBody>
          <a:bodyPr/>
          <a:lstStyle/>
          <a:p>
            <a:r>
              <a:rPr lang="en-US" altLang="ko-KR"/>
              <a:t>Oracle Files : Datafile</a:t>
            </a:r>
          </a:p>
        </p:txBody>
      </p:sp>
      <p:sp>
        <p:nvSpPr>
          <p:cNvPr id="334851"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34852" name="Rectangle 4"/>
          <p:cNvSpPr>
            <a:spLocks noChangeArrowheads="1"/>
          </p:cNvSpPr>
          <p:nvPr/>
        </p:nvSpPr>
        <p:spPr bwMode="auto">
          <a:xfrm>
            <a:off x="990600" y="17526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a:t>
            </a:r>
            <a:r>
              <a:rPr lang="ko-KR" altLang="en-US" sz="1800">
                <a:solidFill>
                  <a:schemeClr val="tx2"/>
                </a:solidFill>
                <a:latin typeface="Arial" panose="020B0604020202020204" pitchFamily="34" charset="0"/>
                <a:ea typeface="돋움" panose="020B0600000101010101" pitchFamily="50" charset="-127"/>
              </a:rPr>
              <a:t>의 </a:t>
            </a:r>
            <a:r>
              <a:rPr lang="en-US" altLang="ko-KR" sz="1800">
                <a:solidFill>
                  <a:schemeClr val="tx2"/>
                </a:solidFill>
                <a:latin typeface="Arial" panose="020B0604020202020204" pitchFamily="34" charset="0"/>
                <a:ea typeface="돋움" panose="020B0600000101010101" pitchFamily="50" charset="-127"/>
              </a:rPr>
              <a:t>data </a:t>
            </a:r>
            <a:r>
              <a:rPr lang="ko-KR" altLang="en-US" sz="1800">
                <a:solidFill>
                  <a:schemeClr val="tx2"/>
                </a:solidFill>
                <a:latin typeface="Arial" panose="020B0604020202020204" pitchFamily="34" charset="0"/>
                <a:ea typeface="돋움" panose="020B0600000101010101" pitchFamily="50" charset="-127"/>
              </a:rPr>
              <a:t>저장</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사용자 정의 테이블의 </a:t>
            </a:r>
            <a:r>
              <a:rPr lang="en-US" altLang="ko-KR" sz="1800">
                <a:solidFill>
                  <a:schemeClr val="tx2"/>
                </a:solidFill>
                <a:latin typeface="Arial" panose="020B0604020202020204" pitchFamily="34" charset="0"/>
                <a:ea typeface="돋움" panose="020B0600000101010101" pitchFamily="50" charset="-127"/>
              </a:rPr>
              <a:t>data </a:t>
            </a:r>
            <a:r>
              <a:rPr lang="ko-KR" altLang="en-US" sz="1800">
                <a:solidFill>
                  <a:schemeClr val="tx2"/>
                </a:solidFill>
                <a:latin typeface="Arial" panose="020B0604020202020204" pitchFamily="34" charset="0"/>
                <a:ea typeface="돋움" panose="020B0600000101010101" pitchFamily="50" charset="-127"/>
              </a:rPr>
              <a:t>및 </a:t>
            </a:r>
            <a:r>
              <a:rPr lang="en-US" altLang="ko-KR" sz="1800">
                <a:solidFill>
                  <a:schemeClr val="tx2"/>
                </a:solidFill>
                <a:latin typeface="Arial" panose="020B0604020202020204" pitchFamily="34" charset="0"/>
                <a:ea typeface="돋움" panose="020B0600000101010101" pitchFamily="50" charset="-127"/>
              </a:rPr>
              <a:t>data dictionary</a:t>
            </a:r>
            <a:r>
              <a:rPr lang="ko-KR" altLang="en-US" sz="1800">
                <a:solidFill>
                  <a:schemeClr val="tx2"/>
                </a:solidFill>
                <a:latin typeface="Arial" panose="020B0604020202020204" pitchFamily="34" charset="0"/>
                <a:ea typeface="돋움" panose="020B0600000101010101" pitchFamily="50" charset="-127"/>
              </a:rPr>
              <a:t>의 데이터 저장</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Rollback Segment </a:t>
            </a:r>
            <a:r>
              <a:rPr lang="ko-KR" altLang="en-US" sz="1800">
                <a:solidFill>
                  <a:schemeClr val="tx2"/>
                </a:solidFill>
                <a:latin typeface="Arial" panose="020B0604020202020204" pitchFamily="34" charset="0"/>
                <a:ea typeface="돋움" panose="020B0600000101010101" pitchFamily="50" charset="-127"/>
              </a:rPr>
              <a:t>저장</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Database</a:t>
            </a:r>
            <a:r>
              <a:rPr lang="ko-KR" altLang="en-US" sz="1800">
                <a:solidFill>
                  <a:schemeClr val="tx2"/>
                </a:solidFill>
                <a:latin typeface="Arial" panose="020B0604020202020204" pitchFamily="34" charset="0"/>
                <a:ea typeface="돋움" panose="020B0600000101010101" pitchFamily="50" charset="-127"/>
              </a:rPr>
              <a:t>에는 최소 하나의 </a:t>
            </a: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이 있어야 한다</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의 하나의 </a:t>
            </a:r>
            <a:r>
              <a:rPr lang="en-US" altLang="ko-KR" sz="1800">
                <a:solidFill>
                  <a:schemeClr val="tx2"/>
                </a:solidFill>
                <a:latin typeface="Arial" panose="020B0604020202020204" pitchFamily="34" charset="0"/>
                <a:ea typeface="돋움" panose="020B0600000101010101" pitchFamily="50" charset="-127"/>
              </a:rPr>
              <a:t>database</a:t>
            </a:r>
            <a:r>
              <a:rPr lang="ko-KR" altLang="en-US" sz="1800">
                <a:solidFill>
                  <a:schemeClr val="tx2"/>
                </a:solidFill>
                <a:latin typeface="Arial" panose="020B0604020202020204" pitchFamily="34" charset="0"/>
                <a:ea typeface="돋움" panose="020B0600000101010101" pitchFamily="50" charset="-127"/>
              </a:rPr>
              <a:t>에만 속해야 한다</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은 하나의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에만 속해야 한다</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Offline Datafile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Tablespace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datafile </a:t>
            </a:r>
            <a:r>
              <a:rPr lang="ko-KR" altLang="en-US" sz="1600">
                <a:solidFill>
                  <a:schemeClr val="tx2"/>
                </a:solidFill>
                <a:latin typeface="Arial" panose="020B0604020202020204" pitchFamily="34" charset="0"/>
                <a:ea typeface="돋움" panose="020B0600000101010101" pitchFamily="50" charset="-127"/>
              </a:rPr>
              <a:t>제외</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Temporary datafile(Locally managed temporary tablespace</a:t>
            </a:r>
            <a:r>
              <a:rPr lang="en-US" altLang="ko-KR" sz="2000">
                <a:solidFill>
                  <a:schemeClr val="tx2"/>
                </a:solidFill>
                <a:latin typeface="Arial" panose="020B0604020202020204" pitchFamily="34" charset="0"/>
                <a:ea typeface="돋움" panose="020B0600000101010101" pitchFamily="50" charset="-127"/>
              </a:rPr>
              <a:t>)</a:t>
            </a:r>
            <a:endParaRPr lang="en-US" altLang="ko-KR" sz="18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항상 </a:t>
            </a:r>
            <a:r>
              <a:rPr lang="en-US" altLang="ko-KR" sz="1600">
                <a:solidFill>
                  <a:schemeClr val="tx2"/>
                </a:solidFill>
                <a:latin typeface="Arial" panose="020B0604020202020204" pitchFamily="34" charset="0"/>
                <a:ea typeface="돋움" panose="020B0600000101010101" pitchFamily="50" charset="-127"/>
              </a:rPr>
              <a:t>nologging mode</a:t>
            </a:r>
            <a:r>
              <a:rPr lang="ko-KR" altLang="en-US" sz="1600">
                <a:solidFill>
                  <a:schemeClr val="tx2"/>
                </a:solidFill>
                <a:latin typeface="Arial" panose="020B0604020202020204" pitchFamily="34" charset="0"/>
                <a:ea typeface="돋움" panose="020B0600000101010101" pitchFamily="50" charset="-127"/>
              </a:rPr>
              <a:t>로 운영된다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Read only</a:t>
            </a:r>
            <a:r>
              <a:rPr lang="ko-KR" altLang="en-US" sz="1600">
                <a:solidFill>
                  <a:schemeClr val="tx2"/>
                </a:solidFill>
                <a:latin typeface="Arial" panose="020B0604020202020204" pitchFamily="34" charset="0"/>
                <a:ea typeface="돋움" panose="020B0600000101010101" pitchFamily="50" charset="-127"/>
              </a:rPr>
              <a:t>로 만들 수 없다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Media recovery</a:t>
            </a:r>
            <a:r>
              <a:rPr lang="ko-KR" altLang="en-US" sz="1600">
                <a:solidFill>
                  <a:schemeClr val="tx2"/>
                </a:solidFill>
                <a:latin typeface="Arial" panose="020B0604020202020204" pitchFamily="34" charset="0"/>
                <a:ea typeface="돋움" panose="020B0600000101010101" pitchFamily="50" charset="-127"/>
              </a:rPr>
              <a:t>를 실행하지 않는다</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ltLang="ko-KR"/>
              <a:t>Oracle Files : Redo Log Files</a:t>
            </a:r>
          </a:p>
        </p:txBody>
      </p:sp>
      <p:sp>
        <p:nvSpPr>
          <p:cNvPr id="326659" name="Rectangle 3"/>
          <p:cNvSpPr>
            <a:spLocks noChangeArrowheads="1"/>
          </p:cNvSpPr>
          <p:nvPr/>
        </p:nvSpPr>
        <p:spPr bwMode="auto">
          <a:xfrm>
            <a:off x="9906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26660" name="Rectangle 4"/>
          <p:cNvSpPr>
            <a:spLocks noChangeArrowheads="1"/>
          </p:cNvSpPr>
          <p:nvPr/>
        </p:nvSpPr>
        <p:spPr bwMode="auto">
          <a:xfrm>
            <a:off x="99060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Redo Log Files</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 recovery</a:t>
            </a:r>
            <a:r>
              <a:rPr lang="ko-KR" altLang="en-US" sz="1600">
                <a:solidFill>
                  <a:schemeClr val="tx2"/>
                </a:solidFill>
                <a:latin typeface="Arial" panose="020B0604020202020204" pitchFamily="34" charset="0"/>
                <a:ea typeface="돋움" panose="020B0600000101010101" pitchFamily="50" charset="-127"/>
              </a:rPr>
              <a:t>를 위하여 </a:t>
            </a:r>
            <a:r>
              <a:rPr lang="en-US" altLang="ko-KR" sz="1600">
                <a:solidFill>
                  <a:schemeClr val="tx2"/>
                </a:solidFill>
                <a:latin typeface="Arial" panose="020B0604020202020204" pitchFamily="34" charset="0"/>
                <a:ea typeface="돋움" panose="020B0600000101010101" pitchFamily="50" charset="-127"/>
              </a:rPr>
              <a:t>database</a:t>
            </a:r>
            <a:r>
              <a:rPr lang="ko-KR" altLang="en-US" sz="1600">
                <a:solidFill>
                  <a:schemeClr val="tx2"/>
                </a:solidFill>
                <a:latin typeface="Arial" panose="020B0604020202020204" pitchFamily="34" charset="0"/>
                <a:ea typeface="돋움" panose="020B0600000101010101" pitchFamily="50" charset="-127"/>
              </a:rPr>
              <a:t>의 모든 변경 정보를 기록</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LGWR</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logfile</a:t>
            </a:r>
            <a:r>
              <a:rPr lang="ko-KR" altLang="en-US" sz="1600">
                <a:solidFill>
                  <a:schemeClr val="tx2"/>
                </a:solidFill>
                <a:latin typeface="Arial" panose="020B0604020202020204" pitchFamily="34" charset="0"/>
                <a:ea typeface="돋움" panose="020B0600000101010101" pitchFamily="50" charset="-127"/>
              </a:rPr>
              <a:t>을 순환하며 기록한다 </a:t>
            </a:r>
            <a:r>
              <a:rPr lang="en-US" altLang="ko-KR" sz="1600">
                <a:solidFill>
                  <a:schemeClr val="tx2"/>
                </a:solidFill>
                <a:latin typeface="Arial" panose="020B0604020202020204" pitchFamily="34" charset="0"/>
                <a:ea typeface="돋움" panose="020B0600000101010101" pitchFamily="50" charset="-127"/>
              </a:rPr>
              <a:t>(Log Switch)</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최소 </a:t>
            </a:r>
            <a:r>
              <a:rPr lang="en-US" altLang="ko-KR" sz="1600">
                <a:solidFill>
                  <a:schemeClr val="tx2"/>
                </a:solidFill>
                <a:latin typeface="Arial" panose="020B0604020202020204" pitchFamily="34" charset="0"/>
                <a:ea typeface="돋움" panose="020B0600000101010101" pitchFamily="50" charset="-127"/>
              </a:rPr>
              <a:t>2</a:t>
            </a:r>
            <a:r>
              <a:rPr lang="ko-KR" altLang="en-US" sz="1600">
                <a:solidFill>
                  <a:schemeClr val="tx2"/>
                </a:solidFill>
                <a:latin typeface="Arial" panose="020B0604020202020204" pitchFamily="34" charset="0"/>
                <a:ea typeface="돋움" panose="020B0600000101010101" pitchFamily="50" charset="-127"/>
              </a:rPr>
              <a:t>개의 </a:t>
            </a:r>
            <a:r>
              <a:rPr lang="en-US" altLang="ko-KR" sz="1600">
                <a:solidFill>
                  <a:schemeClr val="tx2"/>
                </a:solidFill>
                <a:latin typeface="Arial" panose="020B0604020202020204" pitchFamily="34" charset="0"/>
                <a:ea typeface="돋움" panose="020B0600000101010101" pitchFamily="50" charset="-127"/>
              </a:rPr>
              <a:t>redo log group</a:t>
            </a:r>
            <a:r>
              <a:rPr lang="ko-KR" altLang="en-US" sz="1600">
                <a:solidFill>
                  <a:schemeClr val="tx2"/>
                </a:solidFill>
                <a:latin typeface="Arial" panose="020B0604020202020204" pitchFamily="34" charset="0"/>
                <a:ea typeface="돋움" panose="020B0600000101010101" pitchFamily="50" charset="-127"/>
              </a:rPr>
              <a:t>이 있어야 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ARCHIVELOG mode</a:t>
            </a:r>
            <a:r>
              <a:rPr lang="ko-KR" altLang="en-US" sz="1600">
                <a:solidFill>
                  <a:schemeClr val="tx2"/>
                </a:solidFill>
                <a:latin typeface="Arial" panose="020B0604020202020204" pitchFamily="34" charset="0"/>
                <a:ea typeface="돋움" panose="020B0600000101010101" pitchFamily="50" charset="-127"/>
              </a:rPr>
              <a:t>에서는 </a:t>
            </a:r>
            <a:r>
              <a:rPr lang="en-US" altLang="ko-KR" sz="1600">
                <a:solidFill>
                  <a:schemeClr val="tx2"/>
                </a:solidFill>
                <a:latin typeface="Arial" panose="020B0604020202020204" pitchFamily="34" charset="0"/>
                <a:ea typeface="돋움" panose="020B0600000101010101" pitchFamily="50" charset="-127"/>
              </a:rPr>
              <a:t>Online Redo Log File</a:t>
            </a:r>
            <a:r>
              <a:rPr lang="ko-KR" altLang="en-US" sz="1600">
                <a:solidFill>
                  <a:schemeClr val="tx2"/>
                </a:solidFill>
                <a:latin typeface="Arial" panose="020B0604020202020204" pitchFamily="34" charset="0"/>
                <a:ea typeface="돋움" panose="020B0600000101010101" pitchFamily="50" charset="-127"/>
              </a:rPr>
              <a:t>을  </a:t>
            </a:r>
            <a:r>
              <a:rPr lang="en-US" altLang="ko-KR" sz="1600">
                <a:solidFill>
                  <a:schemeClr val="tx2"/>
                </a:solidFill>
                <a:latin typeface="Arial" panose="020B0604020202020204" pitchFamily="34" charset="0"/>
                <a:ea typeface="돋움" panose="020B0600000101010101" pitchFamily="50" charset="-127"/>
              </a:rPr>
              <a:t>Archive Destination</a:t>
            </a:r>
            <a:r>
              <a:rPr lang="ko-KR" altLang="en-US" sz="1600">
                <a:solidFill>
                  <a:schemeClr val="tx2"/>
                </a:solidFill>
                <a:latin typeface="Arial" panose="020B0604020202020204" pitchFamily="34" charset="0"/>
                <a:ea typeface="돋움" panose="020B0600000101010101" pitchFamily="50" charset="-127"/>
              </a:rPr>
              <a:t>에 복사한다</a:t>
            </a:r>
          </a:p>
          <a:p>
            <a:pPr latinLnBrk="0">
              <a:spcBef>
                <a:spcPct val="30000"/>
              </a:spcBef>
            </a:pPr>
            <a:r>
              <a:rPr lang="ko-KR" altLang="en-US"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Redo Log Files </a:t>
            </a:r>
            <a:r>
              <a:rPr lang="ko-KR" altLang="en-US" sz="1800">
                <a:solidFill>
                  <a:schemeClr val="tx2"/>
                </a:solidFill>
                <a:latin typeface="Arial" panose="020B0604020202020204" pitchFamily="34" charset="0"/>
                <a:ea typeface="돋움" panose="020B0600000101010101" pitchFamily="50" charset="-127"/>
              </a:rPr>
              <a:t>이중화</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당 최소 </a:t>
            </a:r>
            <a:r>
              <a:rPr lang="en-US" altLang="ko-KR" sz="1600">
                <a:solidFill>
                  <a:schemeClr val="tx2"/>
                </a:solidFill>
                <a:latin typeface="Arial" panose="020B0604020202020204" pitchFamily="34" charset="0"/>
                <a:ea typeface="돋움" panose="020B0600000101010101" pitchFamily="50" charset="-127"/>
              </a:rPr>
              <a:t>2</a:t>
            </a:r>
            <a:r>
              <a:rPr lang="ko-KR" altLang="en-US" sz="1600">
                <a:solidFill>
                  <a:schemeClr val="tx2"/>
                </a:solidFill>
                <a:latin typeface="Arial" panose="020B0604020202020204" pitchFamily="34" charset="0"/>
                <a:ea typeface="돋움" panose="020B0600000101010101" pitchFamily="50" charset="-127"/>
              </a:rPr>
              <a:t>개의 </a:t>
            </a:r>
            <a:r>
              <a:rPr lang="en-US" altLang="ko-KR" sz="1600">
                <a:solidFill>
                  <a:schemeClr val="tx2"/>
                </a:solidFill>
                <a:latin typeface="Arial" panose="020B0604020202020204" pitchFamily="34" charset="0"/>
                <a:ea typeface="돋움" panose="020B0600000101010101" pitchFamily="50" charset="-127"/>
              </a:rPr>
              <a:t>redo log member</a:t>
            </a:r>
            <a:r>
              <a:rPr lang="ko-KR" altLang="en-US" sz="1600">
                <a:solidFill>
                  <a:schemeClr val="tx2"/>
                </a:solidFill>
                <a:latin typeface="Arial" panose="020B0604020202020204" pitchFamily="34" charset="0"/>
                <a:ea typeface="돋움" panose="020B0600000101010101" pitchFamily="50" charset="-127"/>
              </a:rPr>
              <a:t>를 생성하여 </a:t>
            </a: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의 손실을 방지</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의 모든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는 동일한 정보 및 동일한 </a:t>
            </a:r>
            <a:r>
              <a:rPr lang="en-US" altLang="ko-KR" sz="1600">
                <a:solidFill>
                  <a:schemeClr val="tx2"/>
                </a:solidFill>
                <a:latin typeface="Arial" panose="020B0604020202020204" pitchFamily="34" charset="0"/>
                <a:ea typeface="돋움" panose="020B0600000101010101" pitchFamily="50" charset="-127"/>
              </a:rPr>
              <a:t>size</a:t>
            </a:r>
            <a:r>
              <a:rPr lang="ko-KR" altLang="en-US" sz="1600">
                <a:solidFill>
                  <a:schemeClr val="tx2"/>
                </a:solidFill>
                <a:latin typeface="Arial" panose="020B0604020202020204" pitchFamily="34" charset="0"/>
                <a:ea typeface="돋움" panose="020B0600000101010101" pitchFamily="50" charset="-127"/>
              </a:rPr>
              <a:t>를 갖는다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의 모든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는 동시에 변경된다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은 동일한 수의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로 구성한다</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20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628775"/>
            <a:ext cx="3132137" cy="4572000"/>
          </a:xfrm>
          <a:prstGeom prst="rect">
            <a:avLst/>
          </a:prstGeom>
          <a:noFill/>
          <a:extLst>
            <a:ext uri="{909E8E84-426E-40DD-AFC4-6F175D3DCCD1}">
              <a14:hiddenFill xmlns:a14="http://schemas.microsoft.com/office/drawing/2010/main">
                <a:solidFill>
                  <a:srgbClr val="FFFFFF"/>
                </a:solidFill>
              </a14:hiddenFill>
            </a:ext>
          </a:extLst>
        </p:spPr>
      </p:pic>
      <p:sp>
        <p:nvSpPr>
          <p:cNvPr id="342018" name="Rectangle 2"/>
          <p:cNvSpPr>
            <a:spLocks noGrp="1" noChangeArrowheads="1"/>
          </p:cNvSpPr>
          <p:nvPr>
            <p:ph type="title"/>
          </p:nvPr>
        </p:nvSpPr>
        <p:spPr/>
        <p:txBody>
          <a:bodyPr/>
          <a:lstStyle/>
          <a:p>
            <a:r>
              <a:rPr lang="en-US" altLang="ko-KR"/>
              <a:t>SQL </a:t>
            </a:r>
            <a:r>
              <a:rPr lang="ko-KR" altLang="en-US"/>
              <a:t>실행 과정 </a:t>
            </a:r>
            <a:r>
              <a:rPr lang="en-US" altLang="ko-KR"/>
              <a:t>– Query</a:t>
            </a:r>
          </a:p>
        </p:txBody>
      </p:sp>
      <p:sp>
        <p:nvSpPr>
          <p:cNvPr id="342019" name="Rectangle 3"/>
          <p:cNvSpPr>
            <a:spLocks noChangeArrowheads="1"/>
          </p:cNvSpPr>
          <p:nvPr/>
        </p:nvSpPr>
        <p:spPr bwMode="auto">
          <a:xfrm>
            <a:off x="9906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42022" name="Rectangle 6"/>
          <p:cNvSpPr>
            <a:spLocks noChangeArrowheads="1"/>
          </p:cNvSpPr>
          <p:nvPr/>
        </p:nvSpPr>
        <p:spPr bwMode="auto">
          <a:xfrm>
            <a:off x="468313"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Parse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Shared pool</a:t>
            </a:r>
            <a:r>
              <a:rPr lang="ko-KR" altLang="en-US" sz="1600">
                <a:solidFill>
                  <a:schemeClr val="tx2"/>
                </a:solidFill>
                <a:latin typeface="Arial" panose="020B0604020202020204" pitchFamily="34" charset="0"/>
                <a:ea typeface="돋움" panose="020B0600000101010101" pitchFamily="50" charset="-127"/>
              </a:rPr>
              <a:t>에서 동일한 </a:t>
            </a:r>
            <a:r>
              <a:rPr lang="en-US" altLang="ko-KR" sz="1600">
                <a:solidFill>
                  <a:schemeClr val="tx2"/>
                </a:solidFill>
                <a:latin typeface="Arial" panose="020B0604020202020204" pitchFamily="34" charset="0"/>
                <a:ea typeface="돋움" panose="020B0600000101010101" pitchFamily="50" charset="-127"/>
              </a:rPr>
              <a:t>SQL statement</a:t>
            </a:r>
            <a:r>
              <a:rPr lang="ko-KR" altLang="en-US" sz="1600">
                <a:solidFill>
                  <a:schemeClr val="tx2"/>
                </a:solidFill>
                <a:latin typeface="Arial" panose="020B0604020202020204" pitchFamily="34" charset="0"/>
                <a:ea typeface="돋움" panose="020B0600000101010101" pitchFamily="50" charset="-127"/>
              </a:rPr>
              <a:t>를 찾는다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Syntax </a:t>
            </a:r>
            <a:r>
              <a:rPr lang="ko-KR" altLang="en-US" sz="1600">
                <a:solidFill>
                  <a:schemeClr val="tx2"/>
                </a:solidFill>
                <a:latin typeface="Arial" panose="020B0604020202020204" pitchFamily="34" charset="0"/>
                <a:ea typeface="돋움" panose="020B0600000101010101" pitchFamily="50" charset="-127"/>
              </a:rPr>
              <a:t>체크를 통해 </a:t>
            </a:r>
            <a:r>
              <a:rPr lang="en-US" altLang="ko-KR" sz="1600">
                <a:solidFill>
                  <a:schemeClr val="tx2"/>
                </a:solidFill>
                <a:latin typeface="Arial" panose="020B0604020202020204" pitchFamily="34" charset="0"/>
                <a:ea typeface="돋움" panose="020B0600000101010101" pitchFamily="50" charset="-127"/>
              </a:rPr>
              <a:t>SQL statement</a:t>
            </a:r>
            <a:r>
              <a:rPr lang="ko-KR" altLang="en-US" sz="1600">
                <a:solidFill>
                  <a:schemeClr val="tx2"/>
                </a:solidFill>
                <a:latin typeface="Arial" panose="020B0604020202020204" pitchFamily="34" charset="0"/>
                <a:ea typeface="돋움" panose="020B0600000101010101" pitchFamily="50" charset="-127"/>
              </a:rPr>
              <a:t>를 검증한다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테이블 및 컬럼 정보를 </a:t>
            </a:r>
            <a:r>
              <a:rPr lang="en-US" altLang="ko-KR" sz="1600">
                <a:solidFill>
                  <a:schemeClr val="tx2"/>
                </a:solidFill>
                <a:latin typeface="Arial" panose="020B0604020202020204" pitchFamily="34" charset="0"/>
                <a:ea typeface="돋움" panose="020B0600000101010101" pitchFamily="50" charset="-127"/>
              </a:rPr>
              <a:t>data dictionary</a:t>
            </a:r>
            <a:r>
              <a:rPr lang="ko-KR" altLang="en-US" sz="1600">
                <a:solidFill>
                  <a:schemeClr val="tx2"/>
                </a:solidFill>
                <a:latin typeface="Arial" panose="020B0604020202020204" pitchFamily="34" charset="0"/>
                <a:ea typeface="돋움" panose="020B0600000101010101" pitchFamily="50" charset="-127"/>
              </a:rPr>
              <a:t>에서 찾는다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Parse</a:t>
            </a:r>
            <a:r>
              <a:rPr lang="ko-KR" altLang="en-US" sz="1600">
                <a:solidFill>
                  <a:schemeClr val="tx2"/>
                </a:solidFill>
                <a:latin typeface="Arial" panose="020B0604020202020204" pitchFamily="34" charset="0"/>
                <a:ea typeface="돋움" panose="020B0600000101010101" pitchFamily="50" charset="-127"/>
              </a:rPr>
              <a:t>를 위해 필요한 </a:t>
            </a:r>
            <a:r>
              <a:rPr lang="en-US" altLang="ko-KR" sz="1600">
                <a:solidFill>
                  <a:schemeClr val="tx2"/>
                </a:solidFill>
                <a:latin typeface="Arial" panose="020B0604020202020204" pitchFamily="34" charset="0"/>
                <a:ea typeface="돋움" panose="020B0600000101010101" pitchFamily="50" charset="-127"/>
              </a:rPr>
              <a:t>object</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lock</a:t>
            </a:r>
            <a:r>
              <a:rPr lang="ko-KR" altLang="en-US" sz="1600">
                <a:solidFill>
                  <a:schemeClr val="tx2"/>
                </a:solidFill>
                <a:latin typeface="Arial" panose="020B0604020202020204" pitchFamily="34" charset="0"/>
                <a:ea typeface="돋움" panose="020B0600000101010101" pitchFamily="50" charset="-127"/>
              </a:rPr>
              <a:t>을 건다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사용자의 권한을 확인한다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실행계획을 수립한다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Shared SQL area</a:t>
            </a:r>
            <a:r>
              <a:rPr lang="ko-KR" altLang="en-US" sz="1600">
                <a:solidFill>
                  <a:schemeClr val="tx2"/>
                </a:solidFill>
                <a:latin typeface="Arial" panose="020B0604020202020204" pitchFamily="34" charset="0"/>
                <a:ea typeface="돋움" panose="020B0600000101010101" pitchFamily="50" charset="-127"/>
              </a:rPr>
              <a:t>에 실행계획과 </a:t>
            </a:r>
            <a:r>
              <a:rPr lang="en-US" altLang="ko-KR" sz="1600">
                <a:solidFill>
                  <a:schemeClr val="tx2"/>
                </a:solidFill>
                <a:latin typeface="Arial" panose="020B0604020202020204" pitchFamily="34" charset="0"/>
                <a:ea typeface="돋움" panose="020B0600000101010101" pitchFamily="50" charset="-127"/>
              </a:rPr>
              <a:t>statement</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load</a:t>
            </a:r>
            <a:r>
              <a:rPr lang="ko-KR" altLang="en-US" sz="1600">
                <a:solidFill>
                  <a:schemeClr val="tx2"/>
                </a:solidFill>
                <a:latin typeface="Arial" panose="020B0604020202020204" pitchFamily="34" charset="0"/>
                <a:ea typeface="돋움" panose="020B0600000101010101" pitchFamily="50" charset="-127"/>
              </a:rPr>
              <a:t>한다</a:t>
            </a:r>
          </a:p>
          <a:p>
            <a:pPr latinLnBrk="0">
              <a:spcBef>
                <a:spcPct val="30000"/>
              </a:spcBef>
            </a:pPr>
            <a:r>
              <a:rPr lang="ko-KR" altLang="en-US"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Exeute</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실행에 필요한 정보 및 리소스를 확보한다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Buffer Cache</a:t>
            </a:r>
            <a:r>
              <a:rPr lang="ko-KR" altLang="en-US" sz="1600">
                <a:solidFill>
                  <a:schemeClr val="tx2"/>
                </a:solidFill>
                <a:latin typeface="Arial" panose="020B0604020202020204" pitchFamily="34" charset="0"/>
                <a:ea typeface="돋움" panose="020B0600000101010101" pitchFamily="50" charset="-127"/>
              </a:rPr>
              <a:t>에 해당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이 없으면</a:t>
            </a:r>
            <a:r>
              <a:rPr lang="en-US" altLang="ko-KR" sz="1600">
                <a:solidFill>
                  <a:schemeClr val="tx2"/>
                </a:solidFill>
                <a:latin typeface="Arial" panose="020B0604020202020204" pitchFamily="34" charset="0"/>
                <a:ea typeface="돋움" panose="020B0600000101010101" pitchFamily="50" charset="-127"/>
              </a:rPr>
              <a:t>, Datafile</a:t>
            </a:r>
            <a:r>
              <a:rPr lang="ko-KR" altLang="en-US" sz="1600">
                <a:solidFill>
                  <a:schemeClr val="tx2"/>
                </a:solidFill>
                <a:latin typeface="Arial" panose="020B0604020202020204" pitchFamily="34" charset="0"/>
                <a:ea typeface="돋움" panose="020B0600000101010101" pitchFamily="50" charset="-127"/>
              </a:rPr>
              <a:t>에서 읽어온다</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Fetch</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결과를 </a:t>
            </a: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에게 리턴한다</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결과 </a:t>
            </a:r>
            <a:r>
              <a:rPr lang="en-US" altLang="ko-KR" sz="1600">
                <a:solidFill>
                  <a:schemeClr val="tx2"/>
                </a:solidFill>
                <a:latin typeface="Arial" panose="020B0604020202020204" pitchFamily="34" charset="0"/>
                <a:ea typeface="돋움" panose="020B0600000101010101" pitchFamily="50" charset="-127"/>
              </a:rPr>
              <a:t>rows</a:t>
            </a:r>
            <a:r>
              <a:rPr lang="ko-KR" altLang="en-US" sz="1600">
                <a:solidFill>
                  <a:schemeClr val="tx2"/>
                </a:solidFill>
                <a:latin typeface="Arial" panose="020B0604020202020204" pitchFamily="34" charset="0"/>
                <a:ea typeface="돋움" panose="020B0600000101010101" pitchFamily="50" charset="-127"/>
              </a:rPr>
              <a:t>에 따라 하나 이상의 </a:t>
            </a:r>
            <a:r>
              <a:rPr lang="en-US" altLang="ko-KR" sz="1600">
                <a:solidFill>
                  <a:schemeClr val="tx2"/>
                </a:solidFill>
                <a:latin typeface="Arial" panose="020B0604020202020204" pitchFamily="34" charset="0"/>
                <a:ea typeface="돋움" panose="020B0600000101010101" pitchFamily="50" charset="-127"/>
              </a:rPr>
              <a:t>fetch</a:t>
            </a:r>
            <a:r>
              <a:rPr lang="ko-KR" altLang="en-US" sz="1600">
                <a:solidFill>
                  <a:schemeClr val="tx2"/>
                </a:solidFill>
                <a:latin typeface="Arial" panose="020B0604020202020204" pitchFamily="34" charset="0"/>
                <a:ea typeface="돋움" panose="020B0600000101010101" pitchFamily="50" charset="-127"/>
              </a:rPr>
              <a:t>를 실행할 수 있다</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5" name="Rectangle 3"/>
          <p:cNvSpPr>
            <a:spLocks noGrp="1" noChangeArrowheads="1"/>
          </p:cNvSpPr>
          <p:nvPr>
            <p:ph type="title"/>
          </p:nvPr>
        </p:nvSpPr>
        <p:spPr/>
        <p:txBody>
          <a:bodyPr/>
          <a:lstStyle/>
          <a:p>
            <a:r>
              <a:rPr lang="en-US" altLang="ko-KR"/>
              <a:t>SQL </a:t>
            </a:r>
            <a:r>
              <a:rPr lang="ko-KR" altLang="en-US"/>
              <a:t>실행 과정 </a:t>
            </a:r>
            <a:r>
              <a:rPr lang="en-US" altLang="ko-KR"/>
              <a:t>– DML Statement</a:t>
            </a:r>
          </a:p>
        </p:txBody>
      </p:sp>
      <p:sp>
        <p:nvSpPr>
          <p:cNvPr id="346116" name="Rectangle 4"/>
          <p:cNvSpPr>
            <a:spLocks noChangeArrowheads="1"/>
          </p:cNvSpPr>
          <p:nvPr/>
        </p:nvSpPr>
        <p:spPr bwMode="auto">
          <a:xfrm>
            <a:off x="9906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46117" name="Rectangle 5"/>
          <p:cNvSpPr>
            <a:spLocks noChangeArrowheads="1"/>
          </p:cNvSpPr>
          <p:nvPr/>
        </p:nvSpPr>
        <p:spPr bwMode="auto">
          <a:xfrm>
            <a:off x="79375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Parse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Query </a:t>
            </a:r>
            <a:r>
              <a:rPr lang="ko-KR" altLang="en-US" sz="1600">
                <a:solidFill>
                  <a:schemeClr val="tx2"/>
                </a:solidFill>
                <a:latin typeface="Arial" panose="020B0604020202020204" pitchFamily="34" charset="0"/>
                <a:ea typeface="돋움" panose="020B0600000101010101" pitchFamily="50" charset="-127"/>
              </a:rPr>
              <a:t>실행과정과 동일</a:t>
            </a:r>
          </a:p>
          <a:p>
            <a:pPr latinLnBrk="0">
              <a:spcBef>
                <a:spcPct val="30000"/>
              </a:spcBef>
            </a:pPr>
            <a:r>
              <a:rPr lang="ko-KR" altLang="en-US"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Exeute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Buffer Cache</a:t>
            </a:r>
            <a:r>
              <a:rPr lang="ko-KR" altLang="en-US" sz="1600">
                <a:solidFill>
                  <a:schemeClr val="tx2"/>
                </a:solidFill>
                <a:latin typeface="Arial" panose="020B0604020202020204" pitchFamily="34" charset="0"/>
                <a:ea typeface="돋움" panose="020B0600000101010101" pitchFamily="50" charset="-127"/>
              </a:rPr>
              <a:t>에 필요한 </a:t>
            </a:r>
            <a:r>
              <a:rPr lang="en-US" altLang="ko-KR" sz="1600">
                <a:solidFill>
                  <a:schemeClr val="tx2"/>
                </a:solidFill>
                <a:latin typeface="Arial" panose="020B0604020202020204" pitchFamily="34" charset="0"/>
                <a:ea typeface="돋움" panose="020B0600000101010101" pitchFamily="50" charset="-127"/>
              </a:rPr>
              <a:t>data  </a:t>
            </a:r>
            <a:r>
              <a:rPr lang="ko-KR" altLang="en-US" sz="1600">
                <a:solidFill>
                  <a:schemeClr val="tx2"/>
                </a:solidFill>
                <a:latin typeface="Arial" panose="020B0604020202020204" pitchFamily="34" charset="0"/>
                <a:ea typeface="돋움" panose="020B0600000101010101" pitchFamily="50" charset="-127"/>
              </a:rPr>
              <a:t>및 </a:t>
            </a:r>
            <a:r>
              <a:rPr lang="en-US" altLang="ko-KR" sz="1600">
                <a:solidFill>
                  <a:schemeClr val="tx2"/>
                </a:solidFill>
                <a:latin typeface="Arial" panose="020B0604020202020204" pitchFamily="34" charset="0"/>
                <a:ea typeface="돋움" panose="020B0600000101010101" pitchFamily="50" charset="-127"/>
              </a:rPr>
              <a:t>rollback block</a:t>
            </a:r>
            <a:r>
              <a:rPr lang="ko-KR" altLang="en-US" sz="1600">
                <a:solidFill>
                  <a:schemeClr val="tx2"/>
                </a:solidFill>
                <a:latin typeface="Arial" panose="020B0604020202020204" pitchFamily="34" charset="0"/>
                <a:ea typeface="돋움" panose="020B0600000101010101" pitchFamily="50" charset="-127"/>
              </a:rPr>
              <a:t>이 있는지 확인하고</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없으면 </a:t>
            </a: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에서 읽어온다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DML </a:t>
            </a:r>
            <a:r>
              <a:rPr lang="ko-KR" altLang="en-US" sz="1600">
                <a:solidFill>
                  <a:schemeClr val="tx2"/>
                </a:solidFill>
                <a:latin typeface="Arial" panose="020B0604020202020204" pitchFamily="34" charset="0"/>
                <a:ea typeface="돋움" panose="020B0600000101010101" pitchFamily="50" charset="-127"/>
              </a:rPr>
              <a:t>대상 </a:t>
            </a:r>
            <a:r>
              <a:rPr lang="en-US" altLang="ko-KR" sz="1600">
                <a:solidFill>
                  <a:schemeClr val="tx2"/>
                </a:solidFill>
                <a:latin typeface="Arial" panose="020B0604020202020204" pitchFamily="34" charset="0"/>
                <a:ea typeface="돋움" panose="020B0600000101010101" pitchFamily="50" charset="-127"/>
              </a:rPr>
              <a:t>rows</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lock</a:t>
            </a:r>
            <a:r>
              <a:rPr lang="ko-KR" altLang="en-US" sz="1600">
                <a:solidFill>
                  <a:schemeClr val="tx2"/>
                </a:solidFill>
                <a:latin typeface="Arial" panose="020B0604020202020204" pitchFamily="34" charset="0"/>
                <a:ea typeface="돋움" panose="020B0600000101010101" pitchFamily="50" charset="-127"/>
              </a:rPr>
              <a:t>을 건다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Redo log buffer</a:t>
            </a:r>
            <a:r>
              <a:rPr lang="ko-KR" altLang="en-US" sz="1600">
                <a:solidFill>
                  <a:schemeClr val="tx2"/>
                </a:solidFill>
                <a:latin typeface="Arial" panose="020B0604020202020204" pitchFamily="34" charset="0"/>
                <a:ea typeface="돋움" panose="020B0600000101010101" pitchFamily="50" charset="-127"/>
              </a:rPr>
              <a:t>에 변경사항</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변경전</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변경후 정보</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을 기록한다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Rollback block</a:t>
            </a:r>
            <a:r>
              <a:rPr lang="ko-KR" altLang="en-US" sz="1600">
                <a:solidFill>
                  <a:schemeClr val="tx2"/>
                </a:solidFill>
                <a:latin typeface="Arial" panose="020B0604020202020204" pitchFamily="34" charset="0"/>
                <a:ea typeface="돋움" panose="020B0600000101010101" pitchFamily="50" charset="-127"/>
              </a:rPr>
              <a:t>에 변경전 정보</a:t>
            </a:r>
            <a:r>
              <a:rPr lang="en-US" altLang="ko-KR" sz="1600">
                <a:solidFill>
                  <a:schemeClr val="tx2"/>
                </a:solidFill>
                <a:latin typeface="Arial" panose="020B0604020202020204" pitchFamily="34" charset="0"/>
                <a:ea typeface="돋움" panose="020B0600000101010101" pitchFamily="50" charset="-127"/>
              </a:rPr>
              <a:t>(before image)</a:t>
            </a:r>
            <a:r>
              <a:rPr lang="ko-KR" altLang="en-US" sz="1600">
                <a:solidFill>
                  <a:schemeClr val="tx2"/>
                </a:solidFill>
                <a:latin typeface="Arial" panose="020B0604020202020204" pitchFamily="34" charset="0"/>
                <a:ea typeface="돋움" panose="020B0600000101010101" pitchFamily="50" charset="-127"/>
              </a:rPr>
              <a:t>를 기록하고</a:t>
            </a:r>
            <a:r>
              <a:rPr lang="en-US" altLang="ko-KR" sz="1600">
                <a:solidFill>
                  <a:schemeClr val="tx2"/>
                </a:solidFill>
                <a:latin typeface="Arial" panose="020B0604020202020204" pitchFamily="34" charset="0"/>
                <a:ea typeface="돋움" panose="020B0600000101010101" pitchFamily="50" charset="-127"/>
              </a:rPr>
              <a:t>,  data block</a:t>
            </a:r>
            <a:r>
              <a:rPr lang="ko-KR" altLang="en-US" sz="1600">
                <a:solidFill>
                  <a:schemeClr val="tx2"/>
                </a:solidFill>
                <a:latin typeface="Arial" panose="020B0604020202020204" pitchFamily="34" charset="0"/>
                <a:ea typeface="돋움" panose="020B0600000101010101" pitchFamily="50" charset="-127"/>
              </a:rPr>
              <a:t>을 변경</a:t>
            </a:r>
            <a:r>
              <a:rPr lang="en-US" altLang="ko-KR" sz="1600">
                <a:solidFill>
                  <a:schemeClr val="tx2"/>
                </a:solidFill>
                <a:latin typeface="Arial" panose="020B0604020202020204" pitchFamily="34" charset="0"/>
                <a:ea typeface="돋움" panose="020B0600000101010101" pitchFamily="50" charset="-127"/>
              </a:rPr>
              <a:t>(after image)</a:t>
            </a:r>
            <a:r>
              <a:rPr lang="ko-KR" altLang="en-US" sz="1600">
                <a:solidFill>
                  <a:schemeClr val="tx2"/>
                </a:solidFill>
                <a:latin typeface="Arial" panose="020B0604020202020204" pitchFamily="34" charset="0"/>
                <a:ea typeface="돋움" panose="020B0600000101010101" pitchFamily="50" charset="-127"/>
              </a:rPr>
              <a:t>한다</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변경이 완료된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을 </a:t>
            </a:r>
            <a:r>
              <a:rPr lang="en-US" altLang="ko-KR" sz="1600">
                <a:solidFill>
                  <a:schemeClr val="tx2"/>
                </a:solidFill>
                <a:latin typeface="Arial" panose="020B0604020202020204" pitchFamily="34" charset="0"/>
                <a:ea typeface="돋움" panose="020B0600000101010101" pitchFamily="50" charset="-127"/>
              </a:rPr>
              <a:t>dirty buffers </a:t>
            </a:r>
            <a:r>
              <a:rPr lang="ko-KR" altLang="en-US" sz="1600">
                <a:solidFill>
                  <a:schemeClr val="tx2"/>
                </a:solidFill>
                <a:latin typeface="Arial" panose="020B0604020202020204" pitchFamily="34" charset="0"/>
                <a:ea typeface="돋움" panose="020B0600000101010101" pitchFamily="50" charset="-127"/>
              </a:rPr>
              <a:t>로 마크한다</a:t>
            </a:r>
          </a:p>
          <a:p>
            <a:pPr latinLnBrk="0">
              <a:spcBef>
                <a:spcPct val="30000"/>
              </a:spcBef>
            </a:pPr>
            <a:r>
              <a:rPr lang="ko-KR" altLang="en-US" sz="2000">
                <a:solidFill>
                  <a:schemeClr val="tx2"/>
                </a:solidFill>
                <a:latin typeface="Arial" panose="020B0604020202020204" pitchFamily="34" charset="0"/>
                <a:ea typeface="돋움" panose="020B0600000101010101" pitchFamily="50" charset="-127"/>
              </a:rPr>
              <a:t> </a:t>
            </a:r>
            <a:r>
              <a:rPr lang="en-US" altLang="ko-KR" sz="2000">
                <a:solidFill>
                  <a:schemeClr val="tx2"/>
                </a:solidFill>
                <a:latin typeface="Arial" panose="020B0604020202020204" pitchFamily="34" charset="0"/>
                <a:ea typeface="돋움" panose="020B0600000101010101" pitchFamily="50" charset="-127"/>
              </a:rPr>
              <a:t>Delete &amp; Insert</a:t>
            </a:r>
            <a:endParaRPr lang="en-US" altLang="ko-KR" sz="16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Delete : before image</a:t>
            </a:r>
            <a:r>
              <a:rPr lang="ko-KR" altLang="en-US" sz="1600">
                <a:solidFill>
                  <a:schemeClr val="tx2"/>
                </a:solidFill>
                <a:latin typeface="Arial" panose="020B0604020202020204" pitchFamily="34" charset="0"/>
                <a:ea typeface="돋움" panose="020B0600000101010101" pitchFamily="50" charset="-127"/>
              </a:rPr>
              <a:t>에 삭제된 행의 컬럼 값을 기록한다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Insert : before image</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row location </a:t>
            </a:r>
            <a:r>
              <a:rPr lang="ko-KR" altLang="en-US" sz="1600">
                <a:solidFill>
                  <a:schemeClr val="tx2"/>
                </a:solidFill>
                <a:latin typeface="Arial" panose="020B0604020202020204" pitchFamily="34" charset="0"/>
                <a:ea typeface="돋움" panose="020B0600000101010101" pitchFamily="50" charset="-127"/>
              </a:rPr>
              <a:t>정보를 기록한다</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ko-KR"/>
              <a:t>SQL </a:t>
            </a:r>
            <a:r>
              <a:rPr lang="ko-KR" altLang="en-US"/>
              <a:t>실행 과정 </a:t>
            </a:r>
            <a:r>
              <a:rPr lang="en-US" altLang="ko-KR"/>
              <a:t>– Commit</a:t>
            </a:r>
            <a:r>
              <a:rPr lang="ko-KR" altLang="en-US"/>
              <a:t>과 </a:t>
            </a:r>
            <a:r>
              <a:rPr lang="en-US" altLang="ko-KR"/>
              <a:t>Checkpoint</a:t>
            </a:r>
          </a:p>
        </p:txBody>
      </p:sp>
      <p:sp>
        <p:nvSpPr>
          <p:cNvPr id="344067" name="Rectangle 3"/>
          <p:cNvSpPr>
            <a:spLocks noChangeArrowheads="1"/>
          </p:cNvSpPr>
          <p:nvPr/>
        </p:nvSpPr>
        <p:spPr bwMode="auto">
          <a:xfrm>
            <a:off x="990600" y="2286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44068" name="Rectangle 4"/>
          <p:cNvSpPr>
            <a:spLocks noChangeArrowheads="1"/>
          </p:cNvSpPr>
          <p:nvPr/>
        </p:nvSpPr>
        <p:spPr bwMode="auto">
          <a:xfrm>
            <a:off x="99060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commit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Commit</a:t>
            </a:r>
            <a:r>
              <a:rPr lang="ko-KR" altLang="en-US" sz="1600">
                <a:solidFill>
                  <a:schemeClr val="tx2"/>
                </a:solidFill>
                <a:latin typeface="Arial" panose="020B0604020202020204" pitchFamily="34" charset="0"/>
                <a:ea typeface="돋움" panose="020B0600000101010101" pitchFamily="50" charset="-127"/>
              </a:rPr>
              <a:t>이 발생하면</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해당 </a:t>
            </a:r>
            <a:r>
              <a:rPr lang="en-US" altLang="ko-KR" sz="1600">
                <a:solidFill>
                  <a:schemeClr val="tx2"/>
                </a:solidFill>
                <a:latin typeface="Arial" panose="020B0604020202020204" pitchFamily="34" charset="0"/>
                <a:ea typeface="돋움" panose="020B0600000101010101" pitchFamily="50" charset="-127"/>
              </a:rPr>
              <a:t>transaction</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SCN</a:t>
            </a:r>
            <a:r>
              <a:rPr lang="ko-KR" altLang="en-US" sz="1600">
                <a:solidFill>
                  <a:schemeClr val="tx2"/>
                </a:solidFill>
                <a:latin typeface="Arial" panose="020B0604020202020204" pitchFamily="34" charset="0"/>
                <a:ea typeface="돋움" panose="020B0600000101010101" pitchFamily="50" charset="-127"/>
              </a:rPr>
              <a:t>을 할당한다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SCN</a:t>
            </a:r>
            <a:r>
              <a:rPr lang="ko-KR" altLang="en-US" sz="1600">
                <a:solidFill>
                  <a:schemeClr val="tx2"/>
                </a:solidFill>
                <a:latin typeface="Arial" panose="020B0604020202020204" pitchFamily="34" charset="0"/>
                <a:ea typeface="돋움" panose="020B0600000101010101" pitchFamily="50" charset="-127"/>
              </a:rPr>
              <a:t>은 데이터 동기화</a:t>
            </a:r>
            <a:r>
              <a:rPr lang="en-US" altLang="ko-KR" sz="1600">
                <a:solidFill>
                  <a:schemeClr val="tx2"/>
                </a:solidFill>
                <a:latin typeface="Arial" panose="020B0604020202020204" pitchFamily="34" charset="0"/>
                <a:ea typeface="돋움" panose="020B0600000101010101" pitchFamily="50" charset="-127"/>
              </a:rPr>
              <a:t>(synchronize)</a:t>
            </a:r>
            <a:r>
              <a:rPr lang="ko-KR" altLang="en-US" sz="1600">
                <a:solidFill>
                  <a:schemeClr val="tx2"/>
                </a:solidFill>
                <a:latin typeface="Arial" panose="020B0604020202020204" pitchFamily="34" charset="0"/>
                <a:ea typeface="돋움" panose="020B0600000101010101" pitchFamily="50" charset="-127"/>
              </a:rPr>
              <a:t>와 읽기 일관성</a:t>
            </a:r>
            <a:r>
              <a:rPr lang="en-US" altLang="ko-KR" sz="1600">
                <a:solidFill>
                  <a:schemeClr val="tx2"/>
                </a:solidFill>
                <a:latin typeface="Arial" panose="020B0604020202020204" pitchFamily="34" charset="0"/>
                <a:ea typeface="돋움" panose="020B0600000101010101" pitchFamily="50" charset="-127"/>
              </a:rPr>
              <a:t>(read consistency)</a:t>
            </a:r>
            <a:r>
              <a:rPr lang="ko-KR" altLang="en-US" sz="1600">
                <a:solidFill>
                  <a:schemeClr val="tx2"/>
                </a:solidFill>
                <a:latin typeface="Arial" panose="020B0604020202020204" pitchFamily="34" charset="0"/>
                <a:ea typeface="돋움" panose="020B0600000101010101" pitchFamily="50" charset="-127"/>
              </a:rPr>
              <a:t>를 위한 오라클의 </a:t>
            </a:r>
            <a:r>
              <a:rPr lang="en-US" altLang="ko-KR" sz="1600">
                <a:solidFill>
                  <a:schemeClr val="tx2"/>
                </a:solidFill>
                <a:latin typeface="Arial" panose="020B0604020202020204" pitchFamily="34" charset="0"/>
                <a:ea typeface="돋움" panose="020B0600000101010101" pitchFamily="50" charset="-127"/>
              </a:rPr>
              <a:t>internal time stamp </a:t>
            </a:r>
            <a:r>
              <a:rPr lang="ko-KR" altLang="en-US" sz="1600">
                <a:solidFill>
                  <a:schemeClr val="tx2"/>
                </a:solidFill>
                <a:latin typeface="Arial" panose="020B0604020202020204" pitchFamily="34" charset="0"/>
                <a:ea typeface="돋움" panose="020B0600000101010101" pitchFamily="50" charset="-127"/>
              </a:rPr>
              <a:t>역할을 한다</a:t>
            </a:r>
            <a:r>
              <a:rPr lang="en-US" altLang="ko-KR" sz="1600">
                <a:solidFill>
                  <a:schemeClr val="tx2"/>
                </a:solidFill>
                <a:latin typeface="Arial" panose="020B0604020202020204" pitchFamily="34" charset="0"/>
                <a:ea typeface="돋움" panose="020B0600000101010101" pitchFamily="50" charset="-127"/>
              </a:rPr>
              <a:t>. </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Commit </a:t>
            </a:r>
            <a:r>
              <a:rPr lang="ko-KR" altLang="en-US" sz="1600">
                <a:solidFill>
                  <a:schemeClr val="tx2"/>
                </a:solidFill>
                <a:latin typeface="Arial" panose="020B0604020202020204" pitchFamily="34" charset="0"/>
                <a:ea typeface="돋움" panose="020B0600000101010101" pitchFamily="50" charset="-127"/>
              </a:rPr>
              <a:t>과정</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Server Process</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redo log buffer</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SCN</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commit record</a:t>
            </a:r>
            <a:r>
              <a:rPr lang="ko-KR" altLang="en-US" sz="1600">
                <a:solidFill>
                  <a:schemeClr val="tx2"/>
                </a:solidFill>
                <a:latin typeface="Arial" panose="020B0604020202020204" pitchFamily="34" charset="0"/>
                <a:ea typeface="돋움" panose="020B0600000101010101" pitchFamily="50" charset="-127"/>
              </a:rPr>
              <a:t>를 기록</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LGWR</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redo log buffer</a:t>
            </a:r>
            <a:r>
              <a:rPr lang="ko-KR" altLang="en-US" sz="1600">
                <a:solidFill>
                  <a:schemeClr val="tx2"/>
                </a:solidFill>
                <a:latin typeface="Arial" panose="020B0604020202020204" pitchFamily="34" charset="0"/>
                <a:ea typeface="돋움" panose="020B0600000101010101" pitchFamily="50" charset="-127"/>
              </a:rPr>
              <a:t>의 내용을 </a:t>
            </a: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에 기록</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Commit</a:t>
            </a:r>
            <a:r>
              <a:rPr lang="ko-KR" altLang="en-US" sz="1600">
                <a:solidFill>
                  <a:schemeClr val="tx2"/>
                </a:solidFill>
                <a:latin typeface="Arial" panose="020B0604020202020204" pitchFamily="34" charset="0"/>
                <a:ea typeface="돋움" panose="020B0600000101010101" pitchFamily="50" charset="-127"/>
              </a:rPr>
              <a:t>이 완료되었음을 </a:t>
            </a: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에게 통보</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resource </a:t>
            </a:r>
            <a:r>
              <a:rPr lang="ko-KR" altLang="en-US" sz="1600">
                <a:solidFill>
                  <a:schemeClr val="tx2"/>
                </a:solidFill>
                <a:latin typeface="Arial" panose="020B0604020202020204" pitchFamily="34" charset="0"/>
                <a:ea typeface="돋움" panose="020B0600000101010101" pitchFamily="50" charset="-127"/>
              </a:rPr>
              <a:t>및 </a:t>
            </a:r>
            <a:r>
              <a:rPr lang="en-US" altLang="ko-KR" sz="1600">
                <a:solidFill>
                  <a:schemeClr val="tx2"/>
                </a:solidFill>
                <a:latin typeface="Arial" panose="020B0604020202020204" pitchFamily="34" charset="0"/>
                <a:ea typeface="돋움" panose="020B0600000101010101" pitchFamily="50" charset="-127"/>
              </a:rPr>
              <a:t>lock </a:t>
            </a:r>
            <a:r>
              <a:rPr lang="ko-KR" altLang="en-US" sz="1600">
                <a:solidFill>
                  <a:schemeClr val="tx2"/>
                </a:solidFill>
                <a:latin typeface="Arial" panose="020B0604020202020204" pitchFamily="34" charset="0"/>
                <a:ea typeface="돋움" panose="020B0600000101010101" pitchFamily="50" charset="-127"/>
              </a:rPr>
              <a:t>해제</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Fast Commit Mechanism</a:t>
            </a:r>
            <a:r>
              <a:rPr lang="ko-KR" altLang="en-US" sz="1600">
                <a:solidFill>
                  <a:schemeClr val="tx2"/>
                </a:solidFill>
                <a:latin typeface="Arial" panose="020B0604020202020204" pitchFamily="34" charset="0"/>
                <a:ea typeface="돋움" panose="020B0600000101010101" pitchFamily="50" charset="-127"/>
              </a:rPr>
              <a:t>의 장점</a:t>
            </a:r>
          </a:p>
          <a:p>
            <a:pPr lvl="1" latinLnBrk="0">
              <a:spcBef>
                <a:spcPct val="3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순차적인 쓰기가 가능하며</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최소 정보를 디스크에 기록한다</a:t>
            </a:r>
          </a:p>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checkpoint</a:t>
            </a:r>
            <a:endParaRPr lang="en-US" altLang="ko-KR" sz="1800">
              <a:solidFill>
                <a:schemeClr val="tx2"/>
              </a:solidFill>
              <a:latin typeface="Arial" panose="020B0604020202020204" pitchFamily="34" charset="0"/>
              <a:ea typeface="돋움" panose="020B0600000101010101" pitchFamily="50" charset="-127"/>
            </a:endParaRP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특정시점에 </a:t>
            </a:r>
            <a:r>
              <a:rPr lang="en-US" altLang="ko-KR" sz="1600">
                <a:solidFill>
                  <a:schemeClr val="tx2"/>
                </a:solidFill>
                <a:latin typeface="Arial" panose="020B0604020202020204" pitchFamily="34" charset="0"/>
                <a:ea typeface="돋움" panose="020B0600000101010101" pitchFamily="50" charset="-127"/>
              </a:rPr>
              <a:t>DBWR</a:t>
            </a:r>
            <a:r>
              <a:rPr lang="ko-KR" altLang="en-US" sz="1600">
                <a:solidFill>
                  <a:schemeClr val="tx2"/>
                </a:solidFill>
                <a:latin typeface="Arial" panose="020B0604020202020204" pitchFamily="34" charset="0"/>
                <a:ea typeface="돋움" panose="020B0600000101010101" pitchFamily="50" charset="-127"/>
              </a:rPr>
              <a:t>가 모든 변경된 </a:t>
            </a:r>
            <a:r>
              <a:rPr lang="en-US" altLang="ko-KR" sz="1600">
                <a:solidFill>
                  <a:schemeClr val="tx2"/>
                </a:solidFill>
                <a:latin typeface="Arial" panose="020B0604020202020204" pitchFamily="34" charset="0"/>
                <a:ea typeface="돋움" panose="020B0600000101010101" pitchFamily="50" charset="-127"/>
              </a:rPr>
              <a:t>database buffer</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에 기록</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Checkpoint </a:t>
            </a:r>
            <a:r>
              <a:rPr lang="ko-KR" altLang="en-US" sz="1600">
                <a:solidFill>
                  <a:schemeClr val="tx2"/>
                </a:solidFill>
                <a:latin typeface="Arial" panose="020B0604020202020204" pitchFamily="34" charset="0"/>
                <a:ea typeface="돋움" panose="020B0600000101010101" pitchFamily="50" charset="-127"/>
              </a:rPr>
              <a:t>정보를 </a:t>
            </a: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controlfile</a:t>
            </a:r>
            <a:r>
              <a:rPr lang="ko-KR" altLang="en-US" sz="1600">
                <a:solidFill>
                  <a:schemeClr val="tx2"/>
                </a:solidFill>
                <a:latin typeface="Arial" panose="020B0604020202020204" pitchFamily="34" charset="0"/>
                <a:ea typeface="돋움" panose="020B0600000101010101" pitchFamily="50" charset="-127"/>
              </a:rPr>
              <a:t>에 기록</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ltLang="ko-KR"/>
              <a:t>Process &amp; Memory </a:t>
            </a:r>
            <a:r>
              <a:rPr lang="ko-KR" altLang="en-US"/>
              <a:t>관련 </a:t>
            </a:r>
            <a:r>
              <a:rPr lang="en-US" altLang="ko-KR"/>
              <a:t>View</a:t>
            </a:r>
          </a:p>
        </p:txBody>
      </p:sp>
      <p:sp>
        <p:nvSpPr>
          <p:cNvPr id="358404" name="Rectangle 4"/>
          <p:cNvSpPr>
            <a:spLocks noChangeArrowheads="1"/>
          </p:cNvSpPr>
          <p:nvPr/>
        </p:nvSpPr>
        <p:spPr bwMode="auto">
          <a:xfrm>
            <a:off x="99060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endParaRPr lang="ko-KR" altLang="ko-KR" sz="1600">
              <a:solidFill>
                <a:schemeClr val="tx2"/>
              </a:solidFill>
              <a:latin typeface="Arial" panose="020B0604020202020204" pitchFamily="34" charset="0"/>
              <a:ea typeface="돋움" panose="020B0600000101010101" pitchFamily="50" charset="-127"/>
            </a:endParaRPr>
          </a:p>
        </p:txBody>
      </p:sp>
      <p:sp>
        <p:nvSpPr>
          <p:cNvPr id="358405" name="Text Box 5"/>
          <p:cNvSpPr txBox="1">
            <a:spLocks noChangeArrowheads="1"/>
          </p:cNvSpPr>
          <p:nvPr/>
        </p:nvSpPr>
        <p:spPr bwMode="auto">
          <a:xfrm>
            <a:off x="971550" y="1557338"/>
            <a:ext cx="7704138"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Process View            Memory View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V$PROCESS               V$SGA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V$SESSION               V$SGAINFO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V$SESS_IO               V$SGASTAT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V$SESSION_LONGOPS       V$PGASTAT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V$SESSION_WAIT          V$MEMORY_DYNAMIC_COMPONENTS</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V$SESSION_WAIT_HISTORY  V$SGA_DYNAMIC_COMPONENTS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V$WAIT_CHAINS           V$SGA_DYNAMIC_FREE_MEMORY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V$SYSSTAT               V$MEMORY_CURRENT_RESIZE_OPS</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V$RESOURCE_LIMIT        V$SGA_CURRENT_RESIZE_OPS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V$SQLAREA               V$MEMORY_RESIZE_OPS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                        V$SGA_RESIZE_OPS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                        V$MEMORY_TARGET_ADVICE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                        V$SGA_TARGET_ADVICE        </a:t>
            </a:r>
          </a:p>
          <a:p>
            <a:pPr latinLnBrk="0">
              <a:spcBef>
                <a:spcPct val="30000"/>
              </a:spcBef>
              <a:buFont typeface="Wingdings" panose="05000000000000000000" pitchFamily="2" charset="2"/>
              <a:buNone/>
            </a:pPr>
            <a:r>
              <a:rPr lang="en-US" altLang="ko-KR" sz="1600">
                <a:solidFill>
                  <a:schemeClr val="tx2"/>
                </a:solidFill>
                <a:latin typeface="Courier New" panose="02070309020205020404" pitchFamily="49" charset="0"/>
                <a:ea typeface="돋움" panose="020B0600000101010101" pitchFamily="50" charset="-127"/>
              </a:rPr>
              <a:t>                        V$PGA_TARGET_ADVICE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noFill/>
          <a:ln/>
        </p:spPr>
        <p:txBody>
          <a:bodyPr/>
          <a:lstStyle/>
          <a:p>
            <a:r>
              <a:rPr lang="en-US" altLang="ko-KR">
                <a:latin typeface="Book Antiqua" panose="02040602050305030304" pitchFamily="18" charset="0"/>
              </a:rPr>
              <a:t>Topics</a:t>
            </a:r>
          </a:p>
        </p:txBody>
      </p:sp>
      <p:sp>
        <p:nvSpPr>
          <p:cNvPr id="136195" name="Rectangle 3"/>
          <p:cNvSpPr>
            <a:spLocks noGrp="1" noChangeArrowheads="1"/>
          </p:cNvSpPr>
          <p:nvPr>
            <p:ph type="body" idx="1"/>
          </p:nvPr>
        </p:nvSpPr>
        <p:spPr>
          <a:xfrm>
            <a:off x="990600" y="1905000"/>
            <a:ext cx="7162800" cy="3733800"/>
          </a:xfrm>
          <a:noFill/>
          <a:ln/>
        </p:spPr>
        <p:txBody>
          <a:bodyPr/>
          <a:lstStyle/>
          <a:p>
            <a:r>
              <a:rPr lang="en-US" altLang="ko-KR" sz="3600">
                <a:latin typeface="Book Antiqua" panose="02040602050305030304" pitchFamily="18" charset="0"/>
              </a:rPr>
              <a:t> Oracle Architecture</a:t>
            </a:r>
          </a:p>
          <a:p>
            <a:r>
              <a:rPr lang="en-US" altLang="ko-KR" sz="3600">
                <a:latin typeface="Book Antiqua" panose="02040602050305030304" pitchFamily="18" charset="0"/>
              </a:rPr>
              <a:t> </a:t>
            </a:r>
            <a:r>
              <a:rPr lang="en-US" altLang="ko-KR" sz="3600">
                <a:solidFill>
                  <a:schemeClr val="bg1"/>
                </a:solidFill>
                <a:effectLst>
                  <a:outerShdw blurRad="38100" dist="38100" dir="2700000" algn="tl">
                    <a:srgbClr val="C0C0C0"/>
                  </a:outerShdw>
                </a:effectLst>
                <a:latin typeface="Book Antiqua" panose="02040602050305030304" pitchFamily="18" charset="0"/>
              </a:rPr>
              <a:t>Oracle Structure</a:t>
            </a:r>
          </a:p>
          <a:p>
            <a:r>
              <a:rPr lang="en-US" altLang="ko-KR" sz="3600">
                <a:solidFill>
                  <a:schemeClr val="bg1"/>
                </a:solidFill>
                <a:effectLst>
                  <a:outerShdw blurRad="38100" dist="38100" dir="2700000" algn="tl">
                    <a:srgbClr val="C0C0C0"/>
                  </a:outerShdw>
                </a:effectLst>
                <a:latin typeface="Book Antiqua" panose="02040602050305030304" pitchFamily="18" charset="0"/>
              </a:rPr>
              <a:t> Oracle Administration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r>
              <a:rPr lang="en-US" altLang="ko-KR"/>
              <a:t>Overview of Primary Components</a:t>
            </a:r>
          </a:p>
        </p:txBody>
      </p:sp>
      <p:pic>
        <p:nvPicPr>
          <p:cNvPr id="4915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775" y="1514475"/>
            <a:ext cx="7504113"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noFill/>
          <a:ln/>
        </p:spPr>
        <p:txBody>
          <a:bodyPr/>
          <a:lstStyle/>
          <a:p>
            <a:r>
              <a:rPr lang="en-US" altLang="ko-KR">
                <a:latin typeface="Book Antiqua" panose="02040602050305030304" pitchFamily="18" charset="0"/>
              </a:rPr>
              <a:t>Topics</a:t>
            </a:r>
          </a:p>
        </p:txBody>
      </p:sp>
      <p:sp>
        <p:nvSpPr>
          <p:cNvPr id="214019" name="Rectangle 3"/>
          <p:cNvSpPr>
            <a:spLocks noGrp="1" noChangeArrowheads="1"/>
          </p:cNvSpPr>
          <p:nvPr>
            <p:ph type="body" idx="1"/>
          </p:nvPr>
        </p:nvSpPr>
        <p:spPr>
          <a:xfrm>
            <a:off x="990600" y="1905000"/>
            <a:ext cx="7162800" cy="3733800"/>
          </a:xfrm>
          <a:noFill/>
          <a:ln/>
        </p:spPr>
        <p:txBody>
          <a:bodyPr/>
          <a:lstStyle/>
          <a:p>
            <a:r>
              <a:rPr lang="en-US" altLang="ko-KR" sz="3600">
                <a:latin typeface="Book Antiqua" panose="02040602050305030304" pitchFamily="18" charset="0"/>
              </a:rPr>
              <a:t> </a:t>
            </a:r>
            <a:r>
              <a:rPr lang="en-US" altLang="ko-KR" sz="3600">
                <a:solidFill>
                  <a:schemeClr val="tx1"/>
                </a:solidFill>
                <a:effectLst>
                  <a:outerShdw blurRad="38100" dist="38100" dir="2700000" algn="tl">
                    <a:srgbClr val="C0C0C0"/>
                  </a:outerShdw>
                </a:effectLst>
                <a:latin typeface="Book Antiqua" panose="02040602050305030304" pitchFamily="18" charset="0"/>
              </a:rPr>
              <a:t>Oracle Architecture</a:t>
            </a:r>
          </a:p>
          <a:p>
            <a:r>
              <a:rPr lang="en-US" altLang="ko-KR" sz="3600">
                <a:latin typeface="Book Antiqua" panose="02040602050305030304" pitchFamily="18" charset="0"/>
              </a:rPr>
              <a:t> </a:t>
            </a:r>
            <a:r>
              <a:rPr lang="en-US" altLang="ko-KR" sz="3600">
                <a:effectLst>
                  <a:outerShdw blurRad="38100" dist="38100" dir="2700000" algn="tl">
                    <a:srgbClr val="C0C0C0"/>
                  </a:outerShdw>
                </a:effectLst>
                <a:latin typeface="Book Antiqua" panose="02040602050305030304" pitchFamily="18" charset="0"/>
              </a:rPr>
              <a:t>Oracle Structure</a:t>
            </a:r>
          </a:p>
          <a:p>
            <a:r>
              <a:rPr lang="en-US" altLang="ko-KR" sz="3600">
                <a:solidFill>
                  <a:schemeClr val="bg1"/>
                </a:solidFill>
                <a:effectLst>
                  <a:outerShdw blurRad="38100" dist="38100" dir="2700000" algn="tl">
                    <a:srgbClr val="C0C0C0"/>
                  </a:outerShdw>
                </a:effectLst>
                <a:latin typeface="Book Antiqua" panose="02040602050305030304" pitchFamily="18" charset="0"/>
              </a:rPr>
              <a:t> Oracle Administration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90" name="Rectangle 42"/>
          <p:cNvSpPr>
            <a:spLocks noGrp="1" noChangeArrowheads="1"/>
          </p:cNvSpPr>
          <p:nvPr>
            <p:ph type="title"/>
          </p:nvPr>
        </p:nvSpPr>
        <p:spPr>
          <a:noFill/>
          <a:ln/>
        </p:spPr>
        <p:txBody>
          <a:bodyPr/>
          <a:lstStyle/>
          <a:p>
            <a:r>
              <a:rPr lang="en-US" altLang="ko-KR">
                <a:latin typeface="Book Antiqua" panose="02040602050305030304" pitchFamily="18" charset="0"/>
              </a:rPr>
              <a:t>Storage Structure Relationship</a:t>
            </a:r>
          </a:p>
        </p:txBody>
      </p:sp>
      <p:sp>
        <p:nvSpPr>
          <p:cNvPr id="360450" name="AutoShape 2"/>
          <p:cNvSpPr>
            <a:spLocks noChangeArrowheads="1"/>
          </p:cNvSpPr>
          <p:nvPr/>
        </p:nvSpPr>
        <p:spPr bwMode="auto">
          <a:xfrm>
            <a:off x="5529263" y="1760538"/>
            <a:ext cx="2082800" cy="466725"/>
          </a:xfrm>
          <a:prstGeom prst="roundRect">
            <a:avLst>
              <a:gd name="adj" fmla="val 12495"/>
            </a:avLst>
          </a:prstGeom>
          <a:gradFill rotWithShape="0">
            <a:gsLst>
              <a:gs pos="0">
                <a:srgbClr val="FAFD00">
                  <a:gamma/>
                  <a:shade val="69804"/>
                  <a:invGamma/>
                </a:srgbClr>
              </a:gs>
              <a:gs pos="50000">
                <a:srgbClr val="FAFD00"/>
              </a:gs>
              <a:gs pos="100000">
                <a:srgbClr val="FAFD00">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BLOCK</a:t>
            </a:r>
          </a:p>
        </p:txBody>
      </p:sp>
      <p:sp>
        <p:nvSpPr>
          <p:cNvPr id="360451" name="AutoShape 3"/>
          <p:cNvSpPr>
            <a:spLocks noChangeArrowheads="1"/>
          </p:cNvSpPr>
          <p:nvPr/>
        </p:nvSpPr>
        <p:spPr bwMode="auto">
          <a:xfrm>
            <a:off x="5529263" y="2722563"/>
            <a:ext cx="2082800" cy="466725"/>
          </a:xfrm>
          <a:prstGeom prst="roundRect">
            <a:avLst>
              <a:gd name="adj" fmla="val 12495"/>
            </a:avLst>
          </a:prstGeom>
          <a:gradFill rotWithShape="0">
            <a:gsLst>
              <a:gs pos="0">
                <a:srgbClr val="FCD1C1">
                  <a:gamma/>
                  <a:shade val="69804"/>
                  <a:invGamma/>
                </a:srgbClr>
              </a:gs>
              <a:gs pos="50000">
                <a:srgbClr val="FCD1C1"/>
              </a:gs>
              <a:gs pos="100000">
                <a:srgbClr val="FCD1C1">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EXTENT</a:t>
            </a:r>
            <a:endPar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5000"/>
              </a:lnSpc>
              <a:spcBef>
                <a:spcPct val="30000"/>
              </a:spcBef>
              <a:buClrTx/>
              <a:buSzTx/>
              <a:buFontTx/>
              <a:buNone/>
            </a:pPr>
            <a:r>
              <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0452" name="AutoShape 4"/>
          <p:cNvSpPr>
            <a:spLocks noChangeArrowheads="1"/>
          </p:cNvSpPr>
          <p:nvPr/>
        </p:nvSpPr>
        <p:spPr bwMode="auto">
          <a:xfrm>
            <a:off x="5529263" y="3705225"/>
            <a:ext cx="2082800" cy="466725"/>
          </a:xfrm>
          <a:prstGeom prst="roundRect">
            <a:avLst>
              <a:gd name="adj" fmla="val 12495"/>
            </a:avLst>
          </a:prstGeom>
          <a:gradFill rotWithShape="0">
            <a:gsLst>
              <a:gs pos="0">
                <a:srgbClr val="A3F25F">
                  <a:gamma/>
                  <a:shade val="49804"/>
                  <a:invGamma/>
                </a:srgbClr>
              </a:gs>
              <a:gs pos="50000">
                <a:srgbClr val="A3F25F"/>
              </a:gs>
              <a:gs pos="100000">
                <a:srgbClr val="A3F25F">
                  <a:gamma/>
                  <a:shade val="4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SEGMENT</a:t>
            </a: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0453" name="AutoShape 5"/>
          <p:cNvSpPr>
            <a:spLocks noChangeArrowheads="1"/>
          </p:cNvSpPr>
          <p:nvPr/>
        </p:nvSpPr>
        <p:spPr bwMode="auto">
          <a:xfrm>
            <a:off x="5529263" y="4629150"/>
            <a:ext cx="2082800" cy="466725"/>
          </a:xfrm>
          <a:prstGeom prst="roundRect">
            <a:avLst>
              <a:gd name="adj" fmla="val 12495"/>
            </a:avLst>
          </a:prstGeom>
          <a:gradFill rotWithShape="0">
            <a:gsLst>
              <a:gs pos="0">
                <a:srgbClr val="C0FEF9">
                  <a:gamma/>
                  <a:shade val="49804"/>
                  <a:invGamma/>
                </a:srgbClr>
              </a:gs>
              <a:gs pos="50000">
                <a:srgbClr val="C0FEF9"/>
              </a:gs>
              <a:gs pos="100000">
                <a:srgbClr val="C0FEF9">
                  <a:gamma/>
                  <a:shade val="4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TABLESPACE</a:t>
            </a: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0454" name="AutoShape 6"/>
          <p:cNvSpPr>
            <a:spLocks noChangeArrowheads="1"/>
          </p:cNvSpPr>
          <p:nvPr/>
        </p:nvSpPr>
        <p:spPr bwMode="auto">
          <a:xfrm>
            <a:off x="5529263" y="5826125"/>
            <a:ext cx="2082800" cy="468313"/>
          </a:xfrm>
          <a:prstGeom prst="roundRect">
            <a:avLst>
              <a:gd name="adj" fmla="val 12495"/>
            </a:avLst>
          </a:prstGeom>
          <a:gradFill rotWithShape="0">
            <a:gsLst>
              <a:gs pos="0">
                <a:srgbClr val="E3BEFF">
                  <a:gamma/>
                  <a:shade val="40000"/>
                  <a:invGamma/>
                </a:srgbClr>
              </a:gs>
              <a:gs pos="50000">
                <a:srgbClr val="E3BEFF"/>
              </a:gs>
              <a:gs pos="100000">
                <a:srgbClr val="E3BEFF">
                  <a:gamma/>
                  <a:shade val="4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2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DATABASE</a:t>
            </a: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r>
              <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0455" name="AutoShape 7"/>
          <p:cNvSpPr>
            <a:spLocks noChangeArrowheads="1"/>
          </p:cNvSpPr>
          <p:nvPr/>
        </p:nvSpPr>
        <p:spPr bwMode="auto">
          <a:xfrm>
            <a:off x="1419225" y="4629150"/>
            <a:ext cx="2082800" cy="466725"/>
          </a:xfrm>
          <a:prstGeom prst="roundRect">
            <a:avLst>
              <a:gd name="adj" fmla="val 12495"/>
            </a:avLst>
          </a:prstGeom>
          <a:gradFill rotWithShape="0">
            <a:gsLst>
              <a:gs pos="0">
                <a:srgbClr val="EAEC5E">
                  <a:gamma/>
                  <a:shade val="20000"/>
                  <a:invGamma/>
                </a:srgbClr>
              </a:gs>
              <a:gs pos="50000">
                <a:srgbClr val="EAEC5E"/>
              </a:gs>
              <a:gs pos="100000">
                <a:srgbClr val="EAEC5E">
                  <a:gamma/>
                  <a:shade val="2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FILE</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0456" name="AutoShape 8"/>
          <p:cNvSpPr>
            <a:spLocks noChangeArrowheads="1"/>
          </p:cNvSpPr>
          <p:nvPr/>
        </p:nvSpPr>
        <p:spPr bwMode="auto">
          <a:xfrm>
            <a:off x="1419225" y="5826125"/>
            <a:ext cx="2082800" cy="468313"/>
          </a:xfrm>
          <a:prstGeom prst="roundRect">
            <a:avLst>
              <a:gd name="adj" fmla="val 12495"/>
            </a:avLst>
          </a:prstGeom>
          <a:gradFill rotWithShape="0">
            <a:gsLst>
              <a:gs pos="0">
                <a:srgbClr val="FFC5CF">
                  <a:gamma/>
                  <a:shade val="20000"/>
                  <a:invGamma/>
                </a:srgbClr>
              </a:gs>
              <a:gs pos="50000">
                <a:srgbClr val="FFC5CF"/>
              </a:gs>
              <a:gs pos="100000">
                <a:srgbClr val="FFC5CF">
                  <a:gamma/>
                  <a:shade val="2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DISK</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grpSp>
        <p:nvGrpSpPr>
          <p:cNvPr id="360501" name="Group 53"/>
          <p:cNvGrpSpPr>
            <a:grpSpLocks/>
          </p:cNvGrpSpPr>
          <p:nvPr/>
        </p:nvGrpSpPr>
        <p:grpSpPr bwMode="auto">
          <a:xfrm>
            <a:off x="6350000" y="2259013"/>
            <a:ext cx="415925" cy="454025"/>
            <a:chOff x="3899" y="1423"/>
            <a:chExt cx="262" cy="286"/>
          </a:xfrm>
        </p:grpSpPr>
        <p:sp>
          <p:nvSpPr>
            <p:cNvPr id="360460" name="Line 12"/>
            <p:cNvSpPr>
              <a:spLocks noChangeShapeType="1"/>
            </p:cNvSpPr>
            <p:nvPr/>
          </p:nvSpPr>
          <p:spPr bwMode="auto">
            <a:xfrm flipH="1">
              <a:off x="4043" y="1423"/>
              <a:ext cx="118" cy="10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61" name="Line 13"/>
            <p:cNvSpPr>
              <a:spLocks noChangeShapeType="1"/>
            </p:cNvSpPr>
            <p:nvPr/>
          </p:nvSpPr>
          <p:spPr bwMode="auto">
            <a:xfrm>
              <a:off x="3899" y="1423"/>
              <a:ext cx="135" cy="10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62" name="Line 14"/>
            <p:cNvSpPr>
              <a:spLocks noChangeShapeType="1"/>
            </p:cNvSpPr>
            <p:nvPr/>
          </p:nvSpPr>
          <p:spPr bwMode="auto">
            <a:xfrm>
              <a:off x="4037" y="1425"/>
              <a:ext cx="0" cy="284"/>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505" name="Group 57"/>
          <p:cNvGrpSpPr>
            <a:grpSpLocks/>
          </p:cNvGrpSpPr>
          <p:nvPr/>
        </p:nvGrpSpPr>
        <p:grpSpPr bwMode="auto">
          <a:xfrm>
            <a:off x="6362700" y="3255963"/>
            <a:ext cx="415925" cy="444500"/>
            <a:chOff x="3907" y="2035"/>
            <a:chExt cx="262" cy="280"/>
          </a:xfrm>
        </p:grpSpPr>
        <p:sp>
          <p:nvSpPr>
            <p:cNvPr id="360463" name="Line 15"/>
            <p:cNvSpPr>
              <a:spLocks noChangeShapeType="1"/>
            </p:cNvSpPr>
            <p:nvPr/>
          </p:nvSpPr>
          <p:spPr bwMode="auto">
            <a:xfrm flipH="1">
              <a:off x="4062" y="2035"/>
              <a:ext cx="107" cy="107"/>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64" name="Line 16"/>
            <p:cNvSpPr>
              <a:spLocks noChangeShapeType="1"/>
            </p:cNvSpPr>
            <p:nvPr/>
          </p:nvSpPr>
          <p:spPr bwMode="auto">
            <a:xfrm>
              <a:off x="3907" y="2035"/>
              <a:ext cx="136" cy="107"/>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65" name="Line 17"/>
            <p:cNvSpPr>
              <a:spLocks noChangeShapeType="1"/>
            </p:cNvSpPr>
            <p:nvPr/>
          </p:nvSpPr>
          <p:spPr bwMode="auto">
            <a:xfrm>
              <a:off x="4045" y="2037"/>
              <a:ext cx="0" cy="27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506" name="Group 58"/>
          <p:cNvGrpSpPr>
            <a:grpSpLocks/>
          </p:cNvGrpSpPr>
          <p:nvPr/>
        </p:nvGrpSpPr>
        <p:grpSpPr bwMode="auto">
          <a:xfrm>
            <a:off x="6375400" y="4244975"/>
            <a:ext cx="415925" cy="374650"/>
            <a:chOff x="3915" y="2650"/>
            <a:chExt cx="262" cy="236"/>
          </a:xfrm>
        </p:grpSpPr>
        <p:sp>
          <p:nvSpPr>
            <p:cNvPr id="360469" name="Line 21"/>
            <p:cNvSpPr>
              <a:spLocks noChangeShapeType="1"/>
            </p:cNvSpPr>
            <p:nvPr/>
          </p:nvSpPr>
          <p:spPr bwMode="auto">
            <a:xfrm flipH="1">
              <a:off x="4052" y="2650"/>
              <a:ext cx="125" cy="11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0" name="Line 22"/>
            <p:cNvSpPr>
              <a:spLocks noChangeShapeType="1"/>
            </p:cNvSpPr>
            <p:nvPr/>
          </p:nvSpPr>
          <p:spPr bwMode="auto">
            <a:xfrm>
              <a:off x="3915" y="2650"/>
              <a:ext cx="137" cy="101"/>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1" name="Line 23"/>
            <p:cNvSpPr>
              <a:spLocks noChangeShapeType="1"/>
            </p:cNvSpPr>
            <p:nvPr/>
          </p:nvSpPr>
          <p:spPr bwMode="auto">
            <a:xfrm>
              <a:off x="4053" y="2652"/>
              <a:ext cx="6" cy="234"/>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502" name="Group 54"/>
          <p:cNvGrpSpPr>
            <a:grpSpLocks/>
          </p:cNvGrpSpPr>
          <p:nvPr/>
        </p:nvGrpSpPr>
        <p:grpSpPr bwMode="auto">
          <a:xfrm>
            <a:off x="6375400" y="5167313"/>
            <a:ext cx="415925" cy="638175"/>
            <a:chOff x="3915" y="3255"/>
            <a:chExt cx="262" cy="342"/>
          </a:xfrm>
        </p:grpSpPr>
        <p:sp>
          <p:nvSpPr>
            <p:cNvPr id="360472" name="Line 24"/>
            <p:cNvSpPr>
              <a:spLocks noChangeShapeType="1"/>
            </p:cNvSpPr>
            <p:nvPr/>
          </p:nvSpPr>
          <p:spPr bwMode="auto">
            <a:xfrm flipH="1">
              <a:off x="4043" y="3255"/>
              <a:ext cx="134" cy="123"/>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3" name="Line 25"/>
            <p:cNvSpPr>
              <a:spLocks noChangeShapeType="1"/>
            </p:cNvSpPr>
            <p:nvPr/>
          </p:nvSpPr>
          <p:spPr bwMode="auto">
            <a:xfrm>
              <a:off x="3915" y="3255"/>
              <a:ext cx="147" cy="123"/>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4" name="Line 26"/>
            <p:cNvSpPr>
              <a:spLocks noChangeShapeType="1"/>
            </p:cNvSpPr>
            <p:nvPr/>
          </p:nvSpPr>
          <p:spPr bwMode="auto">
            <a:xfrm>
              <a:off x="4053" y="3257"/>
              <a:ext cx="0" cy="34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503" name="Group 55"/>
          <p:cNvGrpSpPr>
            <a:grpSpLocks/>
          </p:cNvGrpSpPr>
          <p:nvPr/>
        </p:nvGrpSpPr>
        <p:grpSpPr bwMode="auto">
          <a:xfrm>
            <a:off x="2298700" y="5157788"/>
            <a:ext cx="415925" cy="647700"/>
            <a:chOff x="1347" y="3288"/>
            <a:chExt cx="262" cy="359"/>
          </a:xfrm>
        </p:grpSpPr>
        <p:grpSp>
          <p:nvGrpSpPr>
            <p:cNvPr id="360475" name="Group 27"/>
            <p:cNvGrpSpPr>
              <a:grpSpLocks/>
            </p:cNvGrpSpPr>
            <p:nvPr/>
          </p:nvGrpSpPr>
          <p:grpSpPr bwMode="auto">
            <a:xfrm>
              <a:off x="1485" y="3511"/>
              <a:ext cx="0" cy="77"/>
              <a:chOff x="1485" y="3511"/>
              <a:chExt cx="0" cy="77"/>
            </a:xfrm>
          </p:grpSpPr>
          <p:sp>
            <p:nvSpPr>
              <p:cNvPr id="360476" name="Line 28"/>
              <p:cNvSpPr>
                <a:spLocks noChangeShapeType="1"/>
              </p:cNvSpPr>
              <p:nvPr/>
            </p:nvSpPr>
            <p:spPr bwMode="auto">
              <a:xfrm>
                <a:off x="1485" y="3558"/>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7" name="Line 29"/>
              <p:cNvSpPr>
                <a:spLocks noChangeShapeType="1"/>
              </p:cNvSpPr>
              <p:nvPr/>
            </p:nvSpPr>
            <p:spPr bwMode="auto">
              <a:xfrm>
                <a:off x="1485" y="3511"/>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0478" name="Line 30"/>
            <p:cNvSpPr>
              <a:spLocks noChangeShapeType="1"/>
            </p:cNvSpPr>
            <p:nvPr/>
          </p:nvSpPr>
          <p:spPr bwMode="auto">
            <a:xfrm flipH="1">
              <a:off x="1477" y="3288"/>
              <a:ext cx="132" cy="1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79" name="Line 31"/>
            <p:cNvSpPr>
              <a:spLocks noChangeShapeType="1"/>
            </p:cNvSpPr>
            <p:nvPr/>
          </p:nvSpPr>
          <p:spPr bwMode="auto">
            <a:xfrm>
              <a:off x="1347" y="3304"/>
              <a:ext cx="130" cy="10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80" name="Line 32"/>
            <p:cNvSpPr>
              <a:spLocks noChangeShapeType="1"/>
            </p:cNvSpPr>
            <p:nvPr/>
          </p:nvSpPr>
          <p:spPr bwMode="auto">
            <a:xfrm>
              <a:off x="1485" y="3306"/>
              <a:ext cx="0" cy="19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81" name="Line 33"/>
            <p:cNvSpPr>
              <a:spLocks noChangeShapeType="1"/>
            </p:cNvSpPr>
            <p:nvPr/>
          </p:nvSpPr>
          <p:spPr bwMode="auto">
            <a:xfrm>
              <a:off x="1485" y="3617"/>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495" name="Group 47"/>
          <p:cNvGrpSpPr>
            <a:grpSpLocks/>
          </p:cNvGrpSpPr>
          <p:nvPr/>
        </p:nvGrpSpPr>
        <p:grpSpPr bwMode="auto">
          <a:xfrm>
            <a:off x="3592513" y="4775200"/>
            <a:ext cx="1876425" cy="176213"/>
            <a:chOff x="2197" y="3058"/>
            <a:chExt cx="1182" cy="111"/>
          </a:xfrm>
        </p:grpSpPr>
        <p:sp>
          <p:nvSpPr>
            <p:cNvPr id="360459" name="Line 11"/>
            <p:cNvSpPr>
              <a:spLocks noChangeShapeType="1"/>
            </p:cNvSpPr>
            <p:nvPr/>
          </p:nvSpPr>
          <p:spPr bwMode="auto">
            <a:xfrm flipV="1">
              <a:off x="2197" y="3113"/>
              <a:ext cx="1182" cy="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82" name="Line 34"/>
            <p:cNvSpPr>
              <a:spLocks noChangeShapeType="1"/>
            </p:cNvSpPr>
            <p:nvPr/>
          </p:nvSpPr>
          <p:spPr bwMode="auto">
            <a:xfrm flipV="1">
              <a:off x="2212" y="3111"/>
              <a:ext cx="165" cy="5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83" name="Line 35"/>
            <p:cNvSpPr>
              <a:spLocks noChangeShapeType="1"/>
            </p:cNvSpPr>
            <p:nvPr/>
          </p:nvSpPr>
          <p:spPr bwMode="auto">
            <a:xfrm>
              <a:off x="2212" y="3058"/>
              <a:ext cx="175" cy="5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0491" name="AutoShape 43"/>
          <p:cNvSpPr>
            <a:spLocks noChangeArrowheads="1"/>
          </p:cNvSpPr>
          <p:nvPr/>
        </p:nvSpPr>
        <p:spPr bwMode="auto">
          <a:xfrm>
            <a:off x="1419225" y="1760538"/>
            <a:ext cx="2082800" cy="466725"/>
          </a:xfrm>
          <a:prstGeom prst="roundRect">
            <a:avLst>
              <a:gd name="adj" fmla="val 12495"/>
            </a:avLst>
          </a:prstGeom>
          <a:gradFill rotWithShape="0">
            <a:gsLst>
              <a:gs pos="0">
                <a:srgbClr val="FAFD00">
                  <a:gamma/>
                  <a:shade val="69804"/>
                  <a:invGamma/>
                </a:srgbClr>
              </a:gs>
              <a:gs pos="50000">
                <a:srgbClr val="FAFD00"/>
              </a:gs>
              <a:gs pos="100000">
                <a:srgbClr val="FAFD00">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O/S BLOCK</a:t>
            </a:r>
          </a:p>
        </p:txBody>
      </p:sp>
      <p:grpSp>
        <p:nvGrpSpPr>
          <p:cNvPr id="360500" name="Group 52"/>
          <p:cNvGrpSpPr>
            <a:grpSpLocks/>
          </p:cNvGrpSpPr>
          <p:nvPr/>
        </p:nvGrpSpPr>
        <p:grpSpPr bwMode="auto">
          <a:xfrm>
            <a:off x="2300288" y="2289175"/>
            <a:ext cx="415925" cy="2435225"/>
            <a:chOff x="1348" y="1442"/>
            <a:chExt cx="262" cy="1534"/>
          </a:xfrm>
        </p:grpSpPr>
        <p:sp>
          <p:nvSpPr>
            <p:cNvPr id="360492" name="Line 44"/>
            <p:cNvSpPr>
              <a:spLocks noChangeShapeType="1"/>
            </p:cNvSpPr>
            <p:nvPr/>
          </p:nvSpPr>
          <p:spPr bwMode="auto">
            <a:xfrm flipH="1">
              <a:off x="1492" y="1442"/>
              <a:ext cx="118" cy="10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93" name="Line 45"/>
            <p:cNvSpPr>
              <a:spLocks noChangeShapeType="1"/>
            </p:cNvSpPr>
            <p:nvPr/>
          </p:nvSpPr>
          <p:spPr bwMode="auto">
            <a:xfrm>
              <a:off x="1348" y="1442"/>
              <a:ext cx="135" cy="10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94" name="Line 46"/>
            <p:cNvSpPr>
              <a:spLocks noChangeShapeType="1"/>
            </p:cNvSpPr>
            <p:nvPr/>
          </p:nvSpPr>
          <p:spPr bwMode="auto">
            <a:xfrm flipH="1">
              <a:off x="1474" y="1444"/>
              <a:ext cx="12" cy="153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0496" name="Group 48"/>
          <p:cNvGrpSpPr>
            <a:grpSpLocks/>
          </p:cNvGrpSpPr>
          <p:nvPr/>
        </p:nvGrpSpPr>
        <p:grpSpPr bwMode="auto">
          <a:xfrm>
            <a:off x="3592513" y="1906588"/>
            <a:ext cx="1876425" cy="176212"/>
            <a:chOff x="2197" y="3058"/>
            <a:chExt cx="1182" cy="111"/>
          </a:xfrm>
        </p:grpSpPr>
        <p:sp>
          <p:nvSpPr>
            <p:cNvPr id="360497" name="Line 49"/>
            <p:cNvSpPr>
              <a:spLocks noChangeShapeType="1"/>
            </p:cNvSpPr>
            <p:nvPr/>
          </p:nvSpPr>
          <p:spPr bwMode="auto">
            <a:xfrm flipV="1">
              <a:off x="2197" y="3113"/>
              <a:ext cx="1182" cy="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98" name="Line 50"/>
            <p:cNvSpPr>
              <a:spLocks noChangeShapeType="1"/>
            </p:cNvSpPr>
            <p:nvPr/>
          </p:nvSpPr>
          <p:spPr bwMode="auto">
            <a:xfrm flipV="1">
              <a:off x="2212" y="3111"/>
              <a:ext cx="165" cy="5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0499" name="Line 51"/>
            <p:cNvSpPr>
              <a:spLocks noChangeShapeType="1"/>
            </p:cNvSpPr>
            <p:nvPr/>
          </p:nvSpPr>
          <p:spPr bwMode="auto">
            <a:xfrm>
              <a:off x="2212" y="3058"/>
              <a:ext cx="175" cy="5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0507" name="Text Box 59"/>
          <p:cNvSpPr txBox="1">
            <a:spLocks noChangeArrowheads="1"/>
          </p:cNvSpPr>
          <p:nvPr/>
        </p:nvSpPr>
        <p:spPr bwMode="auto">
          <a:xfrm>
            <a:off x="787400" y="1773238"/>
            <a:ext cx="560388" cy="4535487"/>
          </a:xfrm>
          <a:prstGeom prst="rect">
            <a:avLst/>
          </a:prstGeom>
          <a:solidFill>
            <a:srgbClr val="FFFF00">
              <a:alpha val="5000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nchorCtr="1"/>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P</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H</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Y</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S</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I</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C</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A</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p:txBody>
      </p:sp>
      <p:sp>
        <p:nvSpPr>
          <p:cNvPr id="360508" name="Text Box 60"/>
          <p:cNvSpPr txBox="1">
            <a:spLocks noChangeArrowheads="1"/>
          </p:cNvSpPr>
          <p:nvPr/>
        </p:nvSpPr>
        <p:spPr bwMode="auto">
          <a:xfrm>
            <a:off x="7756525" y="1773238"/>
            <a:ext cx="560388" cy="4535487"/>
          </a:xfrm>
          <a:prstGeom prst="rect">
            <a:avLst/>
          </a:prstGeom>
          <a:solidFill>
            <a:srgbClr val="0000FF">
              <a:alpha val="50000"/>
            </a:srgbClr>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nchorCtr="1"/>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O</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G</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I</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C</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A</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p:txBody>
      </p:sp>
      <p:sp>
        <p:nvSpPr>
          <p:cNvPr id="360510" name="Line 62"/>
          <p:cNvSpPr>
            <a:spLocks noChangeShapeType="1"/>
          </p:cNvSpPr>
          <p:nvPr/>
        </p:nvSpPr>
        <p:spPr bwMode="auto">
          <a:xfrm>
            <a:off x="4587875" y="1628775"/>
            <a:ext cx="0" cy="4752975"/>
          </a:xfrm>
          <a:prstGeom prst="line">
            <a:avLst/>
          </a:prstGeom>
          <a:noFill/>
          <a:ln w="25400">
            <a:solidFill>
              <a:schemeClr val="tx2"/>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ko-KR" alt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noFill/>
          <a:ln/>
        </p:spPr>
        <p:txBody>
          <a:bodyPr/>
          <a:lstStyle/>
          <a:p>
            <a:r>
              <a:rPr lang="en-US" altLang="ko-KR">
                <a:latin typeface="Book Antiqua" panose="02040602050305030304" pitchFamily="18" charset="0"/>
              </a:rPr>
              <a:t>Database structure</a:t>
            </a:r>
          </a:p>
        </p:txBody>
      </p:sp>
      <p:sp>
        <p:nvSpPr>
          <p:cNvPr id="348163" name="Rectangle 3"/>
          <p:cNvSpPr>
            <a:spLocks noChangeArrowheads="1"/>
          </p:cNvSpPr>
          <p:nvPr/>
        </p:nvSpPr>
        <p:spPr bwMode="auto">
          <a:xfrm>
            <a:off x="4743450" y="1517650"/>
            <a:ext cx="4076700" cy="4911725"/>
          </a:xfrm>
          <a:prstGeom prst="rect">
            <a:avLst/>
          </a:prstGeom>
          <a:noFill/>
          <a:ln w="38100" cmpd="dbl">
            <a:solidFill>
              <a:srgbClr val="05106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90000"/>
              </a:lnSpc>
              <a:spcBef>
                <a:spcPct val="30000"/>
              </a:spcBef>
              <a:buClr>
                <a:srgbClr val="00B7A5"/>
              </a:buClr>
              <a:buSzPct val="120000"/>
              <a:buFont typeface="Arial" panose="020B0604020202020204" pitchFamily="34" charset="0"/>
              <a:buChar char="•"/>
            </a:pPr>
            <a:r>
              <a:rPr lang="en-US" altLang="ko-KR" sz="1400" b="1">
                <a:solidFill>
                  <a:srgbClr val="3333CC"/>
                </a:solidFill>
                <a:latin typeface="Book Antiqua" panose="02040602050305030304" pitchFamily="18" charset="0"/>
                <a:ea typeface="돋움" panose="020B0600000101010101" pitchFamily="50" charset="-127"/>
              </a:rPr>
              <a:t>Block</a:t>
            </a:r>
            <a:endParaRPr lang="en-US" altLang="ko-KR" sz="1400" b="1">
              <a:solidFill>
                <a:schemeClr val="tx2"/>
              </a:solidFill>
              <a:latin typeface="Book Antiqua" panose="02040602050305030304" pitchFamily="18" charset="0"/>
              <a:ea typeface="돋움" panose="020B0600000101010101" pitchFamily="50" charset="-127"/>
            </a:endParaRP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a:t>
            </a:r>
            <a:r>
              <a:rPr lang="ko-KR" altLang="en-US" sz="1400">
                <a:solidFill>
                  <a:schemeClr val="tx2"/>
                </a:solidFill>
                <a:latin typeface="Book Antiqua" panose="02040602050305030304" pitchFamily="18" charset="0"/>
                <a:ea typeface="돋움" panose="020B0600000101010101" pitchFamily="50" charset="-127"/>
              </a:rPr>
              <a:t>데이터 파일에 할당되는 물리적 파일 블럭	</a:t>
            </a:r>
          </a:p>
          <a:p>
            <a:pPr>
              <a:lnSpc>
                <a:spcPct val="90000"/>
              </a:lnSpc>
              <a:spcBef>
                <a:spcPct val="30000"/>
              </a:spcBef>
              <a:buClrTx/>
              <a:buSzTx/>
              <a:buFontTx/>
              <a:buNone/>
            </a:pPr>
            <a:r>
              <a:rPr lang="ko-KR" altLang="en-US" sz="1400">
                <a:solidFill>
                  <a:schemeClr val="tx2"/>
                </a:solidFill>
                <a:latin typeface="Book Antiqua" panose="02040602050305030304" pitchFamily="18" charset="0"/>
                <a:ea typeface="돋움" panose="020B0600000101010101" pitchFamily="50" charset="-127"/>
              </a:rPr>
              <a:t>	</a:t>
            </a:r>
            <a:r>
              <a:rPr lang="en-US" altLang="ko-KR" sz="1400">
                <a:solidFill>
                  <a:schemeClr val="tx2"/>
                </a:solidFill>
                <a:latin typeface="Book Antiqua" panose="02040602050305030304" pitchFamily="18" charset="0"/>
                <a:ea typeface="돋움" panose="020B0600000101010101" pitchFamily="50" charset="-127"/>
              </a:rPr>
              <a:t>- Data</a:t>
            </a:r>
            <a:r>
              <a:rPr lang="ko-KR" altLang="en-US" sz="1400">
                <a:solidFill>
                  <a:schemeClr val="tx2"/>
                </a:solidFill>
                <a:latin typeface="Book Antiqua" panose="02040602050305030304" pitchFamily="18" charset="0"/>
                <a:ea typeface="돋움" panose="020B0600000101010101" pitchFamily="50" charset="-127"/>
              </a:rPr>
              <a:t>가 저장되는 최소의 구조단위이다</a:t>
            </a:r>
            <a:r>
              <a:rPr lang="en-US" altLang="ko-KR" sz="1400">
                <a:solidFill>
                  <a:schemeClr val="tx2"/>
                </a:solidFill>
                <a:latin typeface="Book Antiqua" panose="02040602050305030304" pitchFamily="18" charset="0"/>
                <a:ea typeface="돋움" panose="020B0600000101010101" pitchFamily="50" charset="-127"/>
              </a:rPr>
              <a:t>.</a:t>
            </a:r>
          </a:p>
          <a:p>
            <a:pPr>
              <a:lnSpc>
                <a:spcPct val="90000"/>
              </a:lnSpc>
              <a:spcBef>
                <a:spcPct val="30000"/>
              </a:spcBef>
              <a:buClr>
                <a:srgbClr val="00B7A5"/>
              </a:buClr>
              <a:buSzPct val="120000"/>
              <a:buFont typeface="Arial" panose="020B0604020202020204" pitchFamily="34" charset="0"/>
              <a:buChar char="•"/>
            </a:pPr>
            <a:r>
              <a:rPr lang="en-US" altLang="ko-KR" sz="1400" b="1">
                <a:solidFill>
                  <a:srgbClr val="3333CC"/>
                </a:solidFill>
                <a:latin typeface="Book Antiqua" panose="02040602050305030304" pitchFamily="18" charset="0"/>
                <a:ea typeface="돋움" panose="020B0600000101010101" pitchFamily="50" charset="-127"/>
              </a:rPr>
              <a:t>Extent</a:t>
            </a:r>
            <a:endParaRPr lang="en-US" altLang="ko-KR" sz="1400" b="1">
              <a:solidFill>
                <a:schemeClr val="tx2"/>
              </a:solidFill>
              <a:latin typeface="Book Antiqua" panose="02040602050305030304" pitchFamily="18" charset="0"/>
              <a:ea typeface="돋움" panose="020B0600000101010101" pitchFamily="50" charset="-127"/>
            </a:endParaRP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a:t>
            </a:r>
            <a:r>
              <a:rPr lang="ko-KR" altLang="en-US" sz="1400">
                <a:solidFill>
                  <a:schemeClr val="tx2"/>
                </a:solidFill>
                <a:latin typeface="Book Antiqua" panose="02040602050305030304" pitchFamily="18" charset="0"/>
                <a:ea typeface="돋움" panose="020B0600000101010101" pitchFamily="50" charset="-127"/>
              </a:rPr>
              <a:t>할당의 기본 단위</a:t>
            </a:r>
          </a:p>
          <a:p>
            <a:pPr>
              <a:lnSpc>
                <a:spcPct val="90000"/>
              </a:lnSpc>
              <a:spcBef>
                <a:spcPct val="30000"/>
              </a:spcBef>
              <a:buClrTx/>
              <a:buSzTx/>
              <a:buFontTx/>
              <a:buNone/>
            </a:pPr>
            <a:r>
              <a:rPr lang="ko-KR" altLang="en-US" sz="1400">
                <a:solidFill>
                  <a:schemeClr val="tx2"/>
                </a:solidFill>
                <a:latin typeface="Book Antiqua" panose="02040602050305030304" pitchFamily="18" charset="0"/>
                <a:ea typeface="돋움" panose="020B0600000101010101" pitchFamily="50" charset="-127"/>
              </a:rPr>
              <a:t>     </a:t>
            </a:r>
            <a:r>
              <a:rPr lang="en-US" altLang="ko-KR" sz="1400">
                <a:solidFill>
                  <a:schemeClr val="tx2"/>
                </a:solidFill>
                <a:latin typeface="Book Antiqua" panose="02040602050305030304" pitchFamily="18" charset="0"/>
                <a:ea typeface="돋움" panose="020B0600000101010101" pitchFamily="50" charset="-127"/>
              </a:rPr>
              <a:t>- </a:t>
            </a:r>
            <a:r>
              <a:rPr lang="ko-KR" altLang="en-US" sz="1400">
                <a:solidFill>
                  <a:schemeClr val="tx2"/>
                </a:solidFill>
                <a:latin typeface="Book Antiqua" panose="02040602050305030304" pitchFamily="18" charset="0"/>
                <a:ea typeface="돋움" panose="020B0600000101010101" pitchFamily="50" charset="-127"/>
              </a:rPr>
              <a:t>연속된 데이터베이스 블럭의 집합	</a:t>
            </a:r>
          </a:p>
          <a:p>
            <a:pPr>
              <a:lnSpc>
                <a:spcPct val="90000"/>
              </a:lnSpc>
              <a:spcBef>
                <a:spcPct val="30000"/>
              </a:spcBef>
              <a:buClr>
                <a:srgbClr val="00B7A5"/>
              </a:buClr>
              <a:buSzPct val="120000"/>
              <a:buFont typeface="Arial" panose="020B0604020202020204" pitchFamily="34" charset="0"/>
              <a:buChar char="•"/>
            </a:pPr>
            <a:r>
              <a:rPr lang="en-US" altLang="ko-KR" sz="1400" b="1">
                <a:solidFill>
                  <a:srgbClr val="3333CC"/>
                </a:solidFill>
                <a:latin typeface="Book Antiqua" panose="02040602050305030304" pitchFamily="18" charset="0"/>
                <a:ea typeface="돋움" panose="020B0600000101010101" pitchFamily="50" charset="-127"/>
              </a:rPr>
              <a:t>Segment</a:t>
            </a:r>
            <a:endParaRPr lang="en-US" altLang="ko-KR" sz="1400" b="1">
              <a:solidFill>
                <a:schemeClr val="tx2"/>
              </a:solidFill>
              <a:latin typeface="Book Antiqua" panose="02040602050305030304" pitchFamily="18" charset="0"/>
              <a:ea typeface="돋움" panose="020B0600000101010101" pitchFamily="50" charset="-127"/>
            </a:endParaRP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tablespace</a:t>
            </a:r>
            <a:r>
              <a:rPr lang="ko-KR" altLang="en-US" sz="1400">
                <a:solidFill>
                  <a:schemeClr val="tx2"/>
                </a:solidFill>
                <a:latin typeface="Book Antiqua" panose="02040602050305030304" pitchFamily="18" charset="0"/>
                <a:ea typeface="돋움" panose="020B0600000101010101" pitchFamily="50" charset="-127"/>
              </a:rPr>
              <a:t>내 특정 구조에 대한 모든 데이터를 갖고있는 하나 혹은 하나 이상의 익스텐트의 집합</a:t>
            </a:r>
            <a:r>
              <a:rPr lang="en-US" altLang="ko-KR" sz="1400">
                <a:solidFill>
                  <a:schemeClr val="tx2"/>
                </a:solidFill>
                <a:latin typeface="Book Antiqua" panose="02040602050305030304" pitchFamily="18" charset="0"/>
                <a:ea typeface="돋움" panose="020B0600000101010101" pitchFamily="50" charset="-127"/>
              </a:rPr>
              <a:t>.</a:t>
            </a: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table segment, index segment </a:t>
            </a:r>
          </a:p>
          <a:p>
            <a:pPr>
              <a:lnSpc>
                <a:spcPct val="90000"/>
              </a:lnSpc>
              <a:spcBef>
                <a:spcPct val="30000"/>
              </a:spcBef>
              <a:buClr>
                <a:srgbClr val="00B7A5"/>
              </a:buClr>
              <a:buSzPct val="120000"/>
              <a:buFont typeface="Arial" panose="020B0604020202020204" pitchFamily="34" charset="0"/>
              <a:buChar char="•"/>
            </a:pPr>
            <a:r>
              <a:rPr lang="en-US" altLang="ko-KR" sz="1400" b="1">
                <a:solidFill>
                  <a:srgbClr val="3333CC"/>
                </a:solidFill>
                <a:latin typeface="Book Antiqua" panose="02040602050305030304" pitchFamily="18" charset="0"/>
                <a:ea typeface="돋움" panose="020B0600000101010101" pitchFamily="50" charset="-127"/>
              </a:rPr>
              <a:t>Tablespace</a:t>
            </a: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a:t>
            </a:r>
            <a:r>
              <a:rPr lang="ko-KR" altLang="en-US" sz="1400">
                <a:solidFill>
                  <a:schemeClr val="tx2"/>
                </a:solidFill>
                <a:latin typeface="Book Antiqua" panose="02040602050305030304" pitchFamily="18" charset="0"/>
                <a:ea typeface="돋움" panose="020B0600000101010101" pitchFamily="50" charset="-127"/>
              </a:rPr>
              <a:t>물리적으로 그룹화된 데이터을 위한 논리적 저장 단위</a:t>
            </a:r>
            <a:r>
              <a:rPr lang="en-US" altLang="ko-KR" sz="1400">
                <a:solidFill>
                  <a:schemeClr val="tx2"/>
                </a:solidFill>
                <a:latin typeface="Book Antiqua" panose="02040602050305030304" pitchFamily="18" charset="0"/>
                <a:ea typeface="돋움" panose="020B0600000101010101" pitchFamily="50" charset="-127"/>
              </a:rPr>
              <a:t>.</a:t>
            </a:r>
          </a:p>
          <a:p>
            <a:pPr>
              <a:lnSpc>
                <a:spcPct val="90000"/>
              </a:lnSpc>
              <a:spcBef>
                <a:spcPct val="30000"/>
              </a:spcBef>
              <a:buClr>
                <a:srgbClr val="00B7A5"/>
              </a:buClr>
              <a:buSzPct val="120000"/>
              <a:buFont typeface="Arial" panose="020B0604020202020204" pitchFamily="34" charset="0"/>
              <a:buChar char="•"/>
            </a:pPr>
            <a:r>
              <a:rPr lang="en-US" altLang="ko-KR" sz="1400" b="1">
                <a:solidFill>
                  <a:srgbClr val="3333CC"/>
                </a:solidFill>
                <a:latin typeface="Book Antiqua" panose="02040602050305030304" pitchFamily="18" charset="0"/>
                <a:ea typeface="돋움" panose="020B0600000101010101" pitchFamily="50" charset="-127"/>
              </a:rPr>
              <a:t>File </a:t>
            </a:r>
            <a:endParaRPr lang="en-US" altLang="ko-KR" sz="1400" b="1">
              <a:solidFill>
                <a:schemeClr val="tx2"/>
              </a:solidFill>
              <a:latin typeface="Book Antiqua" panose="02040602050305030304" pitchFamily="18" charset="0"/>
              <a:ea typeface="돋움" panose="020B0600000101010101" pitchFamily="50" charset="-127"/>
            </a:endParaRP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a:t>
            </a:r>
            <a:r>
              <a:rPr lang="ko-KR" altLang="en-US" sz="1400">
                <a:solidFill>
                  <a:schemeClr val="tx2"/>
                </a:solidFill>
                <a:latin typeface="Book Antiqua" panose="02040602050305030304" pitchFamily="18" charset="0"/>
                <a:ea typeface="돋움" panose="020B0600000101010101" pitchFamily="50" charset="-127"/>
              </a:rPr>
              <a:t>단일 테이블스페이스에 소속된 물리적 데이터 파일 </a:t>
            </a:r>
          </a:p>
          <a:p>
            <a:pPr>
              <a:lnSpc>
                <a:spcPct val="90000"/>
              </a:lnSpc>
              <a:spcBef>
                <a:spcPct val="30000"/>
              </a:spcBef>
              <a:buClr>
                <a:srgbClr val="00B7A5"/>
              </a:buClr>
              <a:buSzPct val="120000"/>
              <a:buFont typeface="Arial" panose="020B0604020202020204" pitchFamily="34" charset="0"/>
              <a:buChar char="•"/>
            </a:pPr>
            <a:r>
              <a:rPr lang="ko-KR" altLang="en-US" sz="1400" b="1">
                <a:solidFill>
                  <a:schemeClr val="tx2"/>
                </a:solidFill>
                <a:latin typeface="Book Antiqua" panose="02040602050305030304" pitchFamily="18" charset="0"/>
                <a:ea typeface="돋움" panose="020B0600000101010101" pitchFamily="50" charset="-127"/>
              </a:rPr>
              <a:t> </a:t>
            </a:r>
            <a:r>
              <a:rPr lang="en-US" altLang="ko-KR" sz="1400" b="1">
                <a:solidFill>
                  <a:srgbClr val="3333CC"/>
                </a:solidFill>
                <a:latin typeface="Book Antiqua" panose="02040602050305030304" pitchFamily="18" charset="0"/>
                <a:ea typeface="돋움" panose="020B0600000101010101" pitchFamily="50" charset="-127"/>
              </a:rPr>
              <a:t>Database</a:t>
            </a:r>
            <a:endParaRPr lang="en-US" altLang="ko-KR" sz="1400" b="1">
              <a:solidFill>
                <a:schemeClr val="tx2"/>
              </a:solidFill>
              <a:latin typeface="Book Antiqua" panose="02040602050305030304" pitchFamily="18" charset="0"/>
              <a:ea typeface="돋움" panose="020B0600000101010101" pitchFamily="50" charset="-127"/>
            </a:endParaRPr>
          </a:p>
          <a:p>
            <a:pPr>
              <a:lnSpc>
                <a:spcPct val="90000"/>
              </a:lnSpc>
              <a:spcBef>
                <a:spcPct val="30000"/>
              </a:spcBef>
              <a:buClrTx/>
              <a:buSzTx/>
              <a:buFontTx/>
              <a:buNone/>
            </a:pPr>
            <a:r>
              <a:rPr lang="en-US" altLang="ko-KR" sz="1400">
                <a:solidFill>
                  <a:schemeClr val="tx2"/>
                </a:solidFill>
                <a:latin typeface="Book Antiqua" panose="02040602050305030304" pitchFamily="18" charset="0"/>
                <a:ea typeface="돋움" panose="020B0600000101010101" pitchFamily="50" charset="-127"/>
              </a:rPr>
              <a:t>	-  </a:t>
            </a:r>
            <a:r>
              <a:rPr lang="ko-KR" altLang="en-US" sz="1400">
                <a:solidFill>
                  <a:schemeClr val="tx2"/>
                </a:solidFill>
                <a:latin typeface="Book Antiqua" panose="02040602050305030304" pitchFamily="18" charset="0"/>
                <a:ea typeface="돋움" panose="020B0600000101010101" pitchFamily="50" charset="-127"/>
              </a:rPr>
              <a:t>테이블스페이스 저장되어서 공유되는 논리적 집합체</a:t>
            </a:r>
            <a:r>
              <a:rPr lang="en-US" altLang="ko-KR" sz="1400">
                <a:solidFill>
                  <a:schemeClr val="tx2"/>
                </a:solidFill>
                <a:latin typeface="Book Antiqua" panose="02040602050305030304" pitchFamily="18" charset="0"/>
                <a:ea typeface="돋움" panose="020B0600000101010101" pitchFamily="50" charset="-127"/>
              </a:rPr>
              <a:t>.</a:t>
            </a:r>
          </a:p>
        </p:txBody>
      </p:sp>
      <p:grpSp>
        <p:nvGrpSpPr>
          <p:cNvPr id="348164" name="Group 4"/>
          <p:cNvGrpSpPr>
            <a:grpSpLocks/>
          </p:cNvGrpSpPr>
          <p:nvPr/>
        </p:nvGrpSpPr>
        <p:grpSpPr bwMode="auto">
          <a:xfrm>
            <a:off x="387350" y="1682750"/>
            <a:ext cx="4108450" cy="4899025"/>
            <a:chOff x="244" y="1060"/>
            <a:chExt cx="2588" cy="3086"/>
          </a:xfrm>
        </p:grpSpPr>
        <p:sp>
          <p:nvSpPr>
            <p:cNvPr id="348165" name="Oval 5"/>
            <p:cNvSpPr>
              <a:spLocks noChangeArrowheads="1"/>
            </p:cNvSpPr>
            <p:nvPr/>
          </p:nvSpPr>
          <p:spPr bwMode="auto">
            <a:xfrm>
              <a:off x="640" y="3998"/>
              <a:ext cx="1618" cy="148"/>
            </a:xfrm>
            <a:prstGeom prst="ellipse">
              <a:avLst/>
            </a:prstGeom>
            <a:gradFill rotWithShape="0">
              <a:gsLst>
                <a:gs pos="0">
                  <a:srgbClr val="183400"/>
                </a:gs>
                <a:gs pos="50000">
                  <a:srgbClr val="BFBFBF"/>
                </a:gs>
                <a:gs pos="100000">
                  <a:srgbClr val="183400"/>
                </a:gs>
              </a:gsLst>
              <a:lin ang="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48166" name="AutoShape 6"/>
            <p:cNvSpPr>
              <a:spLocks noChangeArrowheads="1"/>
            </p:cNvSpPr>
            <p:nvPr/>
          </p:nvSpPr>
          <p:spPr bwMode="auto">
            <a:xfrm>
              <a:off x="244" y="1060"/>
              <a:ext cx="2539" cy="2243"/>
            </a:xfrm>
            <a:prstGeom prst="roundRect">
              <a:avLst>
                <a:gd name="adj" fmla="val 2593"/>
              </a:avLst>
            </a:prstGeom>
            <a:gradFill rotWithShape="0">
              <a:gsLst>
                <a:gs pos="0">
                  <a:srgbClr val="051068"/>
                </a:gs>
                <a:gs pos="50000">
                  <a:srgbClr val="8585E1"/>
                </a:gs>
                <a:gs pos="100000">
                  <a:srgbClr val="051068"/>
                </a:gs>
              </a:gsLst>
              <a:lin ang="0" scaled="1"/>
            </a:gradFill>
            <a:ln w="25400">
              <a:solidFill>
                <a:schemeClr val="tx1"/>
              </a:solidFill>
              <a:round/>
              <a:headEnd/>
              <a:tailEnd/>
            </a:ln>
            <a:effectLst>
              <a:outerShdw dist="107763" dir="2700000" algn="ctr" rotWithShape="0">
                <a:schemeClr val="bg2"/>
              </a:outerShdw>
            </a:effectLst>
          </p:spPr>
          <p:txBody>
            <a:bodyPr wrap="none" anchor="ctr"/>
            <a:lstStyle/>
            <a:p>
              <a:endParaRPr lang="ko-KR" altLang="en-US"/>
            </a:p>
          </p:txBody>
        </p:sp>
        <p:sp>
          <p:nvSpPr>
            <p:cNvPr id="348167" name="Rectangle 7"/>
            <p:cNvSpPr>
              <a:spLocks noChangeArrowheads="1"/>
            </p:cNvSpPr>
            <p:nvPr/>
          </p:nvSpPr>
          <p:spPr bwMode="auto">
            <a:xfrm>
              <a:off x="1600" y="2396"/>
              <a:ext cx="829" cy="711"/>
            </a:xfrm>
            <a:prstGeom prst="rect">
              <a:avLst/>
            </a:prstGeom>
            <a:solidFill>
              <a:srgbClr val="FDE3BA"/>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48168" name="Line 8"/>
            <p:cNvSpPr>
              <a:spLocks noChangeShapeType="1"/>
            </p:cNvSpPr>
            <p:nvPr/>
          </p:nvSpPr>
          <p:spPr bwMode="auto">
            <a:xfrm>
              <a:off x="1597" y="3072"/>
              <a:ext cx="82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69" name="Line 9"/>
            <p:cNvSpPr>
              <a:spLocks noChangeShapeType="1"/>
            </p:cNvSpPr>
            <p:nvPr/>
          </p:nvSpPr>
          <p:spPr bwMode="auto">
            <a:xfrm>
              <a:off x="1602" y="3016"/>
              <a:ext cx="82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0" name="Line 10"/>
            <p:cNvSpPr>
              <a:spLocks noChangeShapeType="1"/>
            </p:cNvSpPr>
            <p:nvPr/>
          </p:nvSpPr>
          <p:spPr bwMode="auto">
            <a:xfrm>
              <a:off x="1591" y="2961"/>
              <a:ext cx="83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1" name="Line 11"/>
            <p:cNvSpPr>
              <a:spLocks noChangeShapeType="1"/>
            </p:cNvSpPr>
            <p:nvPr/>
          </p:nvSpPr>
          <p:spPr bwMode="auto">
            <a:xfrm>
              <a:off x="1597" y="2909"/>
              <a:ext cx="82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2" name="Line 12"/>
            <p:cNvSpPr>
              <a:spLocks noChangeShapeType="1"/>
            </p:cNvSpPr>
            <p:nvPr/>
          </p:nvSpPr>
          <p:spPr bwMode="auto">
            <a:xfrm>
              <a:off x="1591" y="2858"/>
              <a:ext cx="83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3" name="Line 13"/>
            <p:cNvSpPr>
              <a:spLocks noChangeShapeType="1"/>
            </p:cNvSpPr>
            <p:nvPr/>
          </p:nvSpPr>
          <p:spPr bwMode="auto">
            <a:xfrm>
              <a:off x="1591" y="2806"/>
              <a:ext cx="83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4" name="Line 14"/>
            <p:cNvSpPr>
              <a:spLocks noChangeShapeType="1"/>
            </p:cNvSpPr>
            <p:nvPr/>
          </p:nvSpPr>
          <p:spPr bwMode="auto">
            <a:xfrm>
              <a:off x="1591" y="2755"/>
              <a:ext cx="83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5" name="Line 15"/>
            <p:cNvSpPr>
              <a:spLocks noChangeShapeType="1"/>
            </p:cNvSpPr>
            <p:nvPr/>
          </p:nvSpPr>
          <p:spPr bwMode="auto">
            <a:xfrm>
              <a:off x="1600" y="2710"/>
              <a:ext cx="826"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6" name="Line 16"/>
            <p:cNvSpPr>
              <a:spLocks noChangeShapeType="1"/>
            </p:cNvSpPr>
            <p:nvPr/>
          </p:nvSpPr>
          <p:spPr bwMode="auto">
            <a:xfrm>
              <a:off x="1604" y="2654"/>
              <a:ext cx="82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7" name="Line 17"/>
            <p:cNvSpPr>
              <a:spLocks noChangeShapeType="1"/>
            </p:cNvSpPr>
            <p:nvPr/>
          </p:nvSpPr>
          <p:spPr bwMode="auto">
            <a:xfrm>
              <a:off x="1595" y="2598"/>
              <a:ext cx="831"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8" name="Line 18"/>
            <p:cNvSpPr>
              <a:spLocks noChangeShapeType="1"/>
            </p:cNvSpPr>
            <p:nvPr/>
          </p:nvSpPr>
          <p:spPr bwMode="auto">
            <a:xfrm>
              <a:off x="1600" y="2546"/>
              <a:ext cx="82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79" name="Line 19"/>
            <p:cNvSpPr>
              <a:spLocks noChangeShapeType="1"/>
            </p:cNvSpPr>
            <p:nvPr/>
          </p:nvSpPr>
          <p:spPr bwMode="auto">
            <a:xfrm>
              <a:off x="1595" y="2495"/>
              <a:ext cx="831"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0" name="Line 20"/>
            <p:cNvSpPr>
              <a:spLocks noChangeShapeType="1"/>
            </p:cNvSpPr>
            <p:nvPr/>
          </p:nvSpPr>
          <p:spPr bwMode="auto">
            <a:xfrm>
              <a:off x="1595" y="2443"/>
              <a:ext cx="831"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1" name="Line 21"/>
            <p:cNvSpPr>
              <a:spLocks noChangeShapeType="1"/>
            </p:cNvSpPr>
            <p:nvPr/>
          </p:nvSpPr>
          <p:spPr bwMode="auto">
            <a:xfrm flipV="1">
              <a:off x="1854" y="2355"/>
              <a:ext cx="0" cy="75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2" name="Line 22"/>
            <p:cNvSpPr>
              <a:spLocks noChangeShapeType="1"/>
            </p:cNvSpPr>
            <p:nvPr/>
          </p:nvSpPr>
          <p:spPr bwMode="auto">
            <a:xfrm flipV="1">
              <a:off x="2138" y="2352"/>
              <a:ext cx="0" cy="757"/>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3" name="Rectangle 23"/>
            <p:cNvSpPr>
              <a:spLocks noChangeArrowheads="1"/>
            </p:cNvSpPr>
            <p:nvPr/>
          </p:nvSpPr>
          <p:spPr bwMode="auto">
            <a:xfrm>
              <a:off x="1163" y="2401"/>
              <a:ext cx="240" cy="699"/>
            </a:xfrm>
            <a:prstGeom prst="rect">
              <a:avLst/>
            </a:prstGeom>
            <a:solidFill>
              <a:srgbClr val="FDE3BA"/>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48184" name="Line 24"/>
            <p:cNvSpPr>
              <a:spLocks noChangeShapeType="1"/>
            </p:cNvSpPr>
            <p:nvPr/>
          </p:nvSpPr>
          <p:spPr bwMode="auto">
            <a:xfrm>
              <a:off x="1162" y="3067"/>
              <a:ext cx="24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5" name="Line 25"/>
            <p:cNvSpPr>
              <a:spLocks noChangeShapeType="1"/>
            </p:cNvSpPr>
            <p:nvPr/>
          </p:nvSpPr>
          <p:spPr bwMode="auto">
            <a:xfrm>
              <a:off x="1163" y="3012"/>
              <a:ext cx="24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6" name="Line 26"/>
            <p:cNvSpPr>
              <a:spLocks noChangeShapeType="1"/>
            </p:cNvSpPr>
            <p:nvPr/>
          </p:nvSpPr>
          <p:spPr bwMode="auto">
            <a:xfrm>
              <a:off x="1160" y="2957"/>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7" name="Line 27"/>
            <p:cNvSpPr>
              <a:spLocks noChangeShapeType="1"/>
            </p:cNvSpPr>
            <p:nvPr/>
          </p:nvSpPr>
          <p:spPr bwMode="auto">
            <a:xfrm>
              <a:off x="1162" y="2906"/>
              <a:ext cx="241"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8" name="Line 28"/>
            <p:cNvSpPr>
              <a:spLocks noChangeShapeType="1"/>
            </p:cNvSpPr>
            <p:nvPr/>
          </p:nvSpPr>
          <p:spPr bwMode="auto">
            <a:xfrm>
              <a:off x="1160" y="2855"/>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89" name="Line 29"/>
            <p:cNvSpPr>
              <a:spLocks noChangeShapeType="1"/>
            </p:cNvSpPr>
            <p:nvPr/>
          </p:nvSpPr>
          <p:spPr bwMode="auto">
            <a:xfrm>
              <a:off x="1160" y="2804"/>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0" name="Line 30"/>
            <p:cNvSpPr>
              <a:spLocks noChangeShapeType="1"/>
            </p:cNvSpPr>
            <p:nvPr/>
          </p:nvSpPr>
          <p:spPr bwMode="auto">
            <a:xfrm>
              <a:off x="1160" y="2754"/>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1" name="Line 31"/>
            <p:cNvSpPr>
              <a:spLocks noChangeShapeType="1"/>
            </p:cNvSpPr>
            <p:nvPr/>
          </p:nvSpPr>
          <p:spPr bwMode="auto">
            <a:xfrm>
              <a:off x="1163" y="2710"/>
              <a:ext cx="243"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2" name="Line 32"/>
            <p:cNvSpPr>
              <a:spLocks noChangeShapeType="1"/>
            </p:cNvSpPr>
            <p:nvPr/>
          </p:nvSpPr>
          <p:spPr bwMode="auto">
            <a:xfrm>
              <a:off x="1164" y="2654"/>
              <a:ext cx="24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3" name="Line 33"/>
            <p:cNvSpPr>
              <a:spLocks noChangeShapeType="1"/>
            </p:cNvSpPr>
            <p:nvPr/>
          </p:nvSpPr>
          <p:spPr bwMode="auto">
            <a:xfrm>
              <a:off x="1161" y="2600"/>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4" name="Line 34"/>
            <p:cNvSpPr>
              <a:spLocks noChangeShapeType="1"/>
            </p:cNvSpPr>
            <p:nvPr/>
          </p:nvSpPr>
          <p:spPr bwMode="auto">
            <a:xfrm>
              <a:off x="1163" y="2549"/>
              <a:ext cx="242"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5" name="Line 35"/>
            <p:cNvSpPr>
              <a:spLocks noChangeShapeType="1"/>
            </p:cNvSpPr>
            <p:nvPr/>
          </p:nvSpPr>
          <p:spPr bwMode="auto">
            <a:xfrm>
              <a:off x="1161" y="2499"/>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6" name="Line 36"/>
            <p:cNvSpPr>
              <a:spLocks noChangeShapeType="1"/>
            </p:cNvSpPr>
            <p:nvPr/>
          </p:nvSpPr>
          <p:spPr bwMode="auto">
            <a:xfrm>
              <a:off x="1161" y="2448"/>
              <a:ext cx="245"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197" name="Rectangle 37"/>
            <p:cNvSpPr>
              <a:spLocks noChangeArrowheads="1"/>
            </p:cNvSpPr>
            <p:nvPr/>
          </p:nvSpPr>
          <p:spPr bwMode="auto">
            <a:xfrm>
              <a:off x="1002" y="1756"/>
              <a:ext cx="249" cy="751"/>
            </a:xfrm>
            <a:prstGeom prst="rect">
              <a:avLst/>
            </a:prstGeom>
            <a:solidFill>
              <a:srgbClr val="00FF00"/>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115000"/>
                </a:lnSpc>
                <a:spcBef>
                  <a:spcPct val="5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65000"/>
                </a:lnSpc>
                <a:spcBef>
                  <a:spcPct val="50000"/>
                </a:spcBef>
                <a:buClrTx/>
                <a:buSzTx/>
                <a:buFontTx/>
                <a:buNone/>
              </a:pPr>
              <a:r>
                <a:rPr lang="en-US" altLang="ko-KR" sz="1600" b="1">
                  <a:solidFill>
                    <a:schemeClr val="hlink"/>
                  </a:solidFill>
                  <a:latin typeface="Arial" panose="020B0604020202020204" pitchFamily="34" charset="0"/>
                  <a:ea typeface="돋움" panose="020B0600000101010101" pitchFamily="50" charset="-127"/>
                </a:rPr>
                <a:t>Extent</a:t>
              </a:r>
            </a:p>
            <a:p>
              <a:pPr algn="ctr" latinLnBrk="0">
                <a:lnSpc>
                  <a:spcPct val="65000"/>
                </a:lnSpc>
                <a:spcBef>
                  <a:spcPct val="50000"/>
                </a:spcBef>
                <a:buClrTx/>
                <a:buSzTx/>
                <a:buFontTx/>
                <a:buNone/>
              </a:pPr>
              <a:r>
                <a:rPr lang="en-US" altLang="ko-KR" sz="1600" b="1">
                  <a:solidFill>
                    <a:schemeClr val="hlink"/>
                  </a:solidFill>
                  <a:latin typeface="Arial" panose="020B0604020202020204" pitchFamily="34" charset="0"/>
                  <a:ea typeface="돋움" panose="020B0600000101010101" pitchFamily="50" charset="-127"/>
                </a:rPr>
                <a:t>28K</a:t>
              </a:r>
            </a:p>
          </p:txBody>
        </p:sp>
        <p:sp>
          <p:nvSpPr>
            <p:cNvPr id="348198" name="Rectangle 38"/>
            <p:cNvSpPr>
              <a:spLocks noChangeArrowheads="1"/>
            </p:cNvSpPr>
            <p:nvPr/>
          </p:nvSpPr>
          <p:spPr bwMode="auto">
            <a:xfrm>
              <a:off x="1398" y="1755"/>
              <a:ext cx="767" cy="748"/>
            </a:xfrm>
            <a:prstGeom prst="rect">
              <a:avLst/>
            </a:prstGeom>
            <a:solidFill>
              <a:srgbClr val="00FF00"/>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115000"/>
                </a:lnSpc>
                <a:spcBef>
                  <a:spcPct val="5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55000"/>
                </a:lnSpc>
                <a:spcBef>
                  <a:spcPct val="50000"/>
                </a:spcBef>
                <a:buClrTx/>
                <a:buSzTx/>
                <a:buFontTx/>
                <a:buNone/>
              </a:pPr>
              <a:r>
                <a:rPr lang="en-US" altLang="ko-KR" sz="1600" b="1">
                  <a:solidFill>
                    <a:schemeClr val="hlink"/>
                  </a:solidFill>
                  <a:latin typeface="Arial" panose="020B0604020202020204" pitchFamily="34" charset="0"/>
                  <a:ea typeface="돋움" panose="020B0600000101010101" pitchFamily="50" charset="-127"/>
                </a:rPr>
                <a:t>Extent</a:t>
              </a:r>
            </a:p>
            <a:p>
              <a:pPr algn="ctr" latinLnBrk="0">
                <a:lnSpc>
                  <a:spcPct val="55000"/>
                </a:lnSpc>
                <a:spcBef>
                  <a:spcPct val="50000"/>
                </a:spcBef>
                <a:buClrTx/>
                <a:buSzTx/>
                <a:buFontTx/>
                <a:buNone/>
              </a:pPr>
              <a:r>
                <a:rPr lang="en-US" altLang="ko-KR" sz="1600" b="1">
                  <a:solidFill>
                    <a:schemeClr val="hlink"/>
                  </a:solidFill>
                  <a:latin typeface="Arial" panose="020B0604020202020204" pitchFamily="34" charset="0"/>
                  <a:ea typeface="돋움" panose="020B0600000101010101" pitchFamily="50" charset="-127"/>
                </a:rPr>
                <a:t>84K</a:t>
              </a:r>
            </a:p>
          </p:txBody>
        </p:sp>
        <p:sp>
          <p:nvSpPr>
            <p:cNvPr id="348199" name="Rectangle 39"/>
            <p:cNvSpPr>
              <a:spLocks noChangeArrowheads="1"/>
            </p:cNvSpPr>
            <p:nvPr/>
          </p:nvSpPr>
          <p:spPr bwMode="auto">
            <a:xfrm>
              <a:off x="437" y="1323"/>
              <a:ext cx="862" cy="781"/>
            </a:xfrm>
            <a:prstGeom prst="rect">
              <a:avLst/>
            </a:prstGeom>
            <a:solidFill>
              <a:srgbClr val="FAFD00"/>
            </a:solidFill>
            <a:ln w="254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1700" b="1">
                  <a:solidFill>
                    <a:schemeClr val="hlink"/>
                  </a:solidFill>
                  <a:latin typeface="Arial" panose="020B0604020202020204" pitchFamily="34" charset="0"/>
                  <a:ea typeface="돋움" panose="020B0600000101010101" pitchFamily="50" charset="-127"/>
                </a:rPr>
                <a:t>Segment</a:t>
              </a:r>
            </a:p>
            <a:p>
              <a:pPr algn="ctr" latinLnBrk="0">
                <a:lnSpc>
                  <a:spcPct val="115000"/>
                </a:lnSpc>
                <a:spcBef>
                  <a:spcPct val="50000"/>
                </a:spcBef>
                <a:buClrTx/>
                <a:buSzTx/>
                <a:buFontTx/>
                <a:buNone/>
              </a:pPr>
              <a:r>
                <a:rPr lang="en-US" altLang="ko-KR" sz="1700" b="1">
                  <a:solidFill>
                    <a:schemeClr val="hlink"/>
                  </a:solidFill>
                  <a:latin typeface="Arial" panose="020B0604020202020204" pitchFamily="34" charset="0"/>
                  <a:ea typeface="돋움" panose="020B0600000101010101" pitchFamily="50" charset="-127"/>
                </a:rPr>
                <a:t>112K</a:t>
              </a:r>
            </a:p>
          </p:txBody>
        </p:sp>
        <p:grpSp>
          <p:nvGrpSpPr>
            <p:cNvPr id="348200" name="Group 40"/>
            <p:cNvGrpSpPr>
              <a:grpSpLocks/>
            </p:cNvGrpSpPr>
            <p:nvPr/>
          </p:nvGrpSpPr>
          <p:grpSpPr bwMode="auto">
            <a:xfrm>
              <a:off x="428" y="2121"/>
              <a:ext cx="552" cy="389"/>
              <a:chOff x="428" y="2121"/>
              <a:chExt cx="552" cy="389"/>
            </a:xfrm>
          </p:grpSpPr>
          <p:sp>
            <p:nvSpPr>
              <p:cNvPr id="348201" name="Line 41"/>
              <p:cNvSpPr>
                <a:spLocks noChangeShapeType="1"/>
              </p:cNvSpPr>
              <p:nvPr/>
            </p:nvSpPr>
            <p:spPr bwMode="auto">
              <a:xfrm>
                <a:off x="428" y="2121"/>
                <a:ext cx="59" cy="3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2" name="Line 42"/>
              <p:cNvSpPr>
                <a:spLocks noChangeShapeType="1"/>
              </p:cNvSpPr>
              <p:nvPr/>
            </p:nvSpPr>
            <p:spPr bwMode="auto">
              <a:xfrm>
                <a:off x="515" y="2186"/>
                <a:ext cx="58" cy="3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3" name="Line 43"/>
              <p:cNvSpPr>
                <a:spLocks noChangeShapeType="1"/>
              </p:cNvSpPr>
              <p:nvPr/>
            </p:nvSpPr>
            <p:spPr bwMode="auto">
              <a:xfrm>
                <a:off x="607" y="2249"/>
                <a:ext cx="58" cy="3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4" name="Line 44"/>
              <p:cNvSpPr>
                <a:spLocks noChangeShapeType="1"/>
              </p:cNvSpPr>
              <p:nvPr/>
            </p:nvSpPr>
            <p:spPr bwMode="auto">
              <a:xfrm>
                <a:off x="704" y="2324"/>
                <a:ext cx="71" cy="5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5" name="Line 45"/>
              <p:cNvSpPr>
                <a:spLocks noChangeShapeType="1"/>
              </p:cNvSpPr>
              <p:nvPr/>
            </p:nvSpPr>
            <p:spPr bwMode="auto">
              <a:xfrm>
                <a:off x="805" y="2398"/>
                <a:ext cx="59" cy="3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6" name="Line 46"/>
              <p:cNvSpPr>
                <a:spLocks noChangeShapeType="1"/>
              </p:cNvSpPr>
              <p:nvPr/>
            </p:nvSpPr>
            <p:spPr bwMode="auto">
              <a:xfrm>
                <a:off x="902" y="2459"/>
                <a:ext cx="78" cy="5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48207" name="Group 47"/>
            <p:cNvGrpSpPr>
              <a:grpSpLocks/>
            </p:cNvGrpSpPr>
            <p:nvPr/>
          </p:nvGrpSpPr>
          <p:grpSpPr bwMode="auto">
            <a:xfrm>
              <a:off x="1322" y="1319"/>
              <a:ext cx="850" cy="429"/>
              <a:chOff x="1322" y="1319"/>
              <a:chExt cx="850" cy="429"/>
            </a:xfrm>
          </p:grpSpPr>
          <p:sp>
            <p:nvSpPr>
              <p:cNvPr id="348208" name="Line 48"/>
              <p:cNvSpPr>
                <a:spLocks noChangeShapeType="1"/>
              </p:cNvSpPr>
              <p:nvPr/>
            </p:nvSpPr>
            <p:spPr bwMode="auto">
              <a:xfrm>
                <a:off x="1322" y="1319"/>
                <a:ext cx="64" cy="3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09" name="Line 49"/>
              <p:cNvSpPr>
                <a:spLocks noChangeShapeType="1"/>
              </p:cNvSpPr>
              <p:nvPr/>
            </p:nvSpPr>
            <p:spPr bwMode="auto">
              <a:xfrm>
                <a:off x="1418" y="1372"/>
                <a:ext cx="66" cy="3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0" name="Line 50"/>
              <p:cNvSpPr>
                <a:spLocks noChangeShapeType="1"/>
              </p:cNvSpPr>
              <p:nvPr/>
            </p:nvSpPr>
            <p:spPr bwMode="auto">
              <a:xfrm>
                <a:off x="1522" y="1423"/>
                <a:ext cx="65" cy="32"/>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1" name="Line 51"/>
              <p:cNvSpPr>
                <a:spLocks noChangeShapeType="1"/>
              </p:cNvSpPr>
              <p:nvPr/>
            </p:nvSpPr>
            <p:spPr bwMode="auto">
              <a:xfrm>
                <a:off x="1630" y="1485"/>
                <a:ext cx="81" cy="42"/>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2" name="Line 52"/>
              <p:cNvSpPr>
                <a:spLocks noChangeShapeType="1"/>
              </p:cNvSpPr>
              <p:nvPr/>
            </p:nvSpPr>
            <p:spPr bwMode="auto">
              <a:xfrm>
                <a:off x="1745" y="1545"/>
                <a:ext cx="66" cy="3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3" name="Line 53"/>
              <p:cNvSpPr>
                <a:spLocks noChangeShapeType="1"/>
              </p:cNvSpPr>
              <p:nvPr/>
            </p:nvSpPr>
            <p:spPr bwMode="auto">
              <a:xfrm>
                <a:off x="1854" y="1596"/>
                <a:ext cx="87" cy="4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4" name="Line 54"/>
              <p:cNvSpPr>
                <a:spLocks noChangeShapeType="1"/>
              </p:cNvSpPr>
              <p:nvPr/>
            </p:nvSpPr>
            <p:spPr bwMode="auto">
              <a:xfrm>
                <a:off x="1989" y="1659"/>
                <a:ext cx="86" cy="43"/>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5" name="Line 55"/>
              <p:cNvSpPr>
                <a:spLocks noChangeShapeType="1"/>
              </p:cNvSpPr>
              <p:nvPr/>
            </p:nvSpPr>
            <p:spPr bwMode="auto">
              <a:xfrm>
                <a:off x="2108" y="1717"/>
                <a:ext cx="64" cy="31"/>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48216" name="Line 56"/>
            <p:cNvSpPr>
              <a:spLocks noChangeShapeType="1"/>
            </p:cNvSpPr>
            <p:nvPr/>
          </p:nvSpPr>
          <p:spPr bwMode="auto">
            <a:xfrm>
              <a:off x="1322" y="2117"/>
              <a:ext cx="65" cy="2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7" name="Line 57"/>
            <p:cNvSpPr>
              <a:spLocks noChangeShapeType="1"/>
            </p:cNvSpPr>
            <p:nvPr/>
          </p:nvSpPr>
          <p:spPr bwMode="auto">
            <a:xfrm>
              <a:off x="1419" y="2167"/>
              <a:ext cx="66" cy="28"/>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8" name="Line 58"/>
            <p:cNvSpPr>
              <a:spLocks noChangeShapeType="1"/>
            </p:cNvSpPr>
            <p:nvPr/>
          </p:nvSpPr>
          <p:spPr bwMode="auto">
            <a:xfrm>
              <a:off x="1523" y="2215"/>
              <a:ext cx="66" cy="29"/>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19" name="Line 59"/>
            <p:cNvSpPr>
              <a:spLocks noChangeShapeType="1"/>
            </p:cNvSpPr>
            <p:nvPr/>
          </p:nvSpPr>
          <p:spPr bwMode="auto">
            <a:xfrm>
              <a:off x="1632" y="2272"/>
              <a:ext cx="81" cy="40"/>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0" name="Line 60"/>
            <p:cNvSpPr>
              <a:spLocks noChangeShapeType="1"/>
            </p:cNvSpPr>
            <p:nvPr/>
          </p:nvSpPr>
          <p:spPr bwMode="auto">
            <a:xfrm>
              <a:off x="1747" y="2330"/>
              <a:ext cx="66" cy="29"/>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1" name="Line 61"/>
            <p:cNvSpPr>
              <a:spLocks noChangeShapeType="1"/>
            </p:cNvSpPr>
            <p:nvPr/>
          </p:nvSpPr>
          <p:spPr bwMode="auto">
            <a:xfrm>
              <a:off x="1857" y="2377"/>
              <a:ext cx="87" cy="38"/>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2" name="Line 62"/>
            <p:cNvSpPr>
              <a:spLocks noChangeShapeType="1"/>
            </p:cNvSpPr>
            <p:nvPr/>
          </p:nvSpPr>
          <p:spPr bwMode="auto">
            <a:xfrm>
              <a:off x="1993" y="2437"/>
              <a:ext cx="87" cy="39"/>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3" name="Line 63"/>
            <p:cNvSpPr>
              <a:spLocks noChangeShapeType="1"/>
            </p:cNvSpPr>
            <p:nvPr/>
          </p:nvSpPr>
          <p:spPr bwMode="auto">
            <a:xfrm>
              <a:off x="2112" y="2491"/>
              <a:ext cx="65" cy="28"/>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nvGrpSpPr>
            <p:cNvPr id="348224" name="Group 64"/>
            <p:cNvGrpSpPr>
              <a:grpSpLocks/>
            </p:cNvGrpSpPr>
            <p:nvPr/>
          </p:nvGrpSpPr>
          <p:grpSpPr bwMode="auto">
            <a:xfrm>
              <a:off x="1002" y="2524"/>
              <a:ext cx="146" cy="562"/>
              <a:chOff x="1002" y="2524"/>
              <a:chExt cx="146" cy="562"/>
            </a:xfrm>
          </p:grpSpPr>
          <p:sp>
            <p:nvSpPr>
              <p:cNvPr id="348225" name="Line 65"/>
              <p:cNvSpPr>
                <a:spLocks noChangeShapeType="1"/>
              </p:cNvSpPr>
              <p:nvPr/>
            </p:nvSpPr>
            <p:spPr bwMode="auto">
              <a:xfrm>
                <a:off x="1002" y="2524"/>
                <a:ext cx="15" cy="55"/>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6" name="Line 66"/>
              <p:cNvSpPr>
                <a:spLocks noChangeShapeType="1"/>
              </p:cNvSpPr>
              <p:nvPr/>
            </p:nvSpPr>
            <p:spPr bwMode="auto">
              <a:xfrm>
                <a:off x="1024" y="2618"/>
                <a:ext cx="16" cy="54"/>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7" name="Line 67"/>
              <p:cNvSpPr>
                <a:spLocks noChangeShapeType="1"/>
              </p:cNvSpPr>
              <p:nvPr/>
            </p:nvSpPr>
            <p:spPr bwMode="auto">
              <a:xfrm>
                <a:off x="1050" y="2709"/>
                <a:ext cx="14" cy="55"/>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8" name="Line 68"/>
              <p:cNvSpPr>
                <a:spLocks noChangeShapeType="1"/>
              </p:cNvSpPr>
              <p:nvPr/>
            </p:nvSpPr>
            <p:spPr bwMode="auto">
              <a:xfrm>
                <a:off x="1075" y="2817"/>
                <a:ext cx="19" cy="73"/>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29" name="Line 69"/>
              <p:cNvSpPr>
                <a:spLocks noChangeShapeType="1"/>
              </p:cNvSpPr>
              <p:nvPr/>
            </p:nvSpPr>
            <p:spPr bwMode="auto">
              <a:xfrm>
                <a:off x="1102" y="2924"/>
                <a:ext cx="15" cy="54"/>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0" name="Line 70"/>
              <p:cNvSpPr>
                <a:spLocks noChangeShapeType="1"/>
              </p:cNvSpPr>
              <p:nvPr/>
            </p:nvSpPr>
            <p:spPr bwMode="auto">
              <a:xfrm>
                <a:off x="1128" y="3012"/>
                <a:ext cx="20" cy="74"/>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48231" name="Group 71"/>
            <p:cNvGrpSpPr>
              <a:grpSpLocks/>
            </p:cNvGrpSpPr>
            <p:nvPr/>
          </p:nvGrpSpPr>
          <p:grpSpPr bwMode="auto">
            <a:xfrm>
              <a:off x="1267" y="2528"/>
              <a:ext cx="145" cy="561"/>
              <a:chOff x="1267" y="2528"/>
              <a:chExt cx="145" cy="561"/>
            </a:xfrm>
          </p:grpSpPr>
          <p:sp>
            <p:nvSpPr>
              <p:cNvPr id="348232" name="Line 72"/>
              <p:cNvSpPr>
                <a:spLocks noChangeShapeType="1"/>
              </p:cNvSpPr>
              <p:nvPr/>
            </p:nvSpPr>
            <p:spPr bwMode="auto">
              <a:xfrm>
                <a:off x="1267" y="2528"/>
                <a:ext cx="15" cy="54"/>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3" name="Line 73"/>
              <p:cNvSpPr>
                <a:spLocks noChangeShapeType="1"/>
              </p:cNvSpPr>
              <p:nvPr/>
            </p:nvSpPr>
            <p:spPr bwMode="auto">
              <a:xfrm>
                <a:off x="1289" y="2621"/>
                <a:ext cx="16" cy="55"/>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4" name="Line 74"/>
              <p:cNvSpPr>
                <a:spLocks noChangeShapeType="1"/>
              </p:cNvSpPr>
              <p:nvPr/>
            </p:nvSpPr>
            <p:spPr bwMode="auto">
              <a:xfrm>
                <a:off x="1314" y="2712"/>
                <a:ext cx="17" cy="55"/>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5" name="Line 75"/>
              <p:cNvSpPr>
                <a:spLocks noChangeShapeType="1"/>
              </p:cNvSpPr>
              <p:nvPr/>
            </p:nvSpPr>
            <p:spPr bwMode="auto">
              <a:xfrm>
                <a:off x="1340" y="2820"/>
                <a:ext cx="18" cy="74"/>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6" name="Line 76"/>
              <p:cNvSpPr>
                <a:spLocks noChangeShapeType="1"/>
              </p:cNvSpPr>
              <p:nvPr/>
            </p:nvSpPr>
            <p:spPr bwMode="auto">
              <a:xfrm>
                <a:off x="1366" y="2927"/>
                <a:ext cx="17" cy="55"/>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37" name="Line 77"/>
              <p:cNvSpPr>
                <a:spLocks noChangeShapeType="1"/>
              </p:cNvSpPr>
              <p:nvPr/>
            </p:nvSpPr>
            <p:spPr bwMode="auto">
              <a:xfrm>
                <a:off x="1393" y="3016"/>
                <a:ext cx="19" cy="73"/>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48238" name="Group 78"/>
            <p:cNvGrpSpPr>
              <a:grpSpLocks/>
            </p:cNvGrpSpPr>
            <p:nvPr/>
          </p:nvGrpSpPr>
          <p:grpSpPr bwMode="auto">
            <a:xfrm>
              <a:off x="1412" y="2523"/>
              <a:ext cx="174" cy="583"/>
              <a:chOff x="1412" y="2523"/>
              <a:chExt cx="174" cy="583"/>
            </a:xfrm>
          </p:grpSpPr>
          <p:sp>
            <p:nvSpPr>
              <p:cNvPr id="348239" name="Line 79"/>
              <p:cNvSpPr>
                <a:spLocks noChangeShapeType="1"/>
              </p:cNvSpPr>
              <p:nvPr/>
            </p:nvSpPr>
            <p:spPr bwMode="auto">
              <a:xfrm>
                <a:off x="1412" y="2523"/>
                <a:ext cx="19" cy="5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0" name="Line 80"/>
              <p:cNvSpPr>
                <a:spLocks noChangeShapeType="1"/>
              </p:cNvSpPr>
              <p:nvPr/>
            </p:nvSpPr>
            <p:spPr bwMode="auto">
              <a:xfrm>
                <a:off x="1440" y="2620"/>
                <a:ext cx="18" cy="58"/>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1" name="Line 81"/>
              <p:cNvSpPr>
                <a:spLocks noChangeShapeType="1"/>
              </p:cNvSpPr>
              <p:nvPr/>
            </p:nvSpPr>
            <p:spPr bwMode="auto">
              <a:xfrm>
                <a:off x="1469" y="2715"/>
                <a:ext cx="19" cy="57"/>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2" name="Line 82"/>
              <p:cNvSpPr>
                <a:spLocks noChangeShapeType="1"/>
              </p:cNvSpPr>
              <p:nvPr/>
            </p:nvSpPr>
            <p:spPr bwMode="auto">
              <a:xfrm>
                <a:off x="1499" y="2828"/>
                <a:ext cx="23" cy="76"/>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3" name="Line 83"/>
              <p:cNvSpPr>
                <a:spLocks noChangeShapeType="1"/>
              </p:cNvSpPr>
              <p:nvPr/>
            </p:nvSpPr>
            <p:spPr bwMode="auto">
              <a:xfrm>
                <a:off x="1532" y="2939"/>
                <a:ext cx="18" cy="56"/>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4" name="Line 84"/>
              <p:cNvSpPr>
                <a:spLocks noChangeShapeType="1"/>
              </p:cNvSpPr>
              <p:nvPr/>
            </p:nvSpPr>
            <p:spPr bwMode="auto">
              <a:xfrm>
                <a:off x="1562" y="3030"/>
                <a:ext cx="24" cy="76"/>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48245" name="Group 85"/>
            <p:cNvGrpSpPr>
              <a:grpSpLocks/>
            </p:cNvGrpSpPr>
            <p:nvPr/>
          </p:nvGrpSpPr>
          <p:grpSpPr bwMode="auto">
            <a:xfrm>
              <a:off x="2180" y="2532"/>
              <a:ext cx="242" cy="575"/>
              <a:chOff x="2180" y="2532"/>
              <a:chExt cx="242" cy="575"/>
            </a:xfrm>
          </p:grpSpPr>
          <p:sp>
            <p:nvSpPr>
              <p:cNvPr id="348246" name="Line 86"/>
              <p:cNvSpPr>
                <a:spLocks noChangeShapeType="1"/>
              </p:cNvSpPr>
              <p:nvPr/>
            </p:nvSpPr>
            <p:spPr bwMode="auto">
              <a:xfrm>
                <a:off x="2180" y="2532"/>
                <a:ext cx="25" cy="57"/>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7" name="Line 87"/>
              <p:cNvSpPr>
                <a:spLocks noChangeShapeType="1"/>
              </p:cNvSpPr>
              <p:nvPr/>
            </p:nvSpPr>
            <p:spPr bwMode="auto">
              <a:xfrm>
                <a:off x="2219" y="2629"/>
                <a:ext cx="25" cy="55"/>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8" name="Line 88"/>
              <p:cNvSpPr>
                <a:spLocks noChangeShapeType="1"/>
              </p:cNvSpPr>
              <p:nvPr/>
            </p:nvSpPr>
            <p:spPr bwMode="auto">
              <a:xfrm>
                <a:off x="2260" y="2721"/>
                <a:ext cx="25" cy="57"/>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49" name="Line 89"/>
              <p:cNvSpPr>
                <a:spLocks noChangeShapeType="1"/>
              </p:cNvSpPr>
              <p:nvPr/>
            </p:nvSpPr>
            <p:spPr bwMode="auto">
              <a:xfrm>
                <a:off x="2302" y="2833"/>
                <a:ext cx="30" cy="74"/>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0" name="Line 90"/>
              <p:cNvSpPr>
                <a:spLocks noChangeShapeType="1"/>
              </p:cNvSpPr>
              <p:nvPr/>
            </p:nvSpPr>
            <p:spPr bwMode="auto">
              <a:xfrm>
                <a:off x="2346" y="2942"/>
                <a:ext cx="25" cy="56"/>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1" name="Line 91"/>
              <p:cNvSpPr>
                <a:spLocks noChangeShapeType="1"/>
              </p:cNvSpPr>
              <p:nvPr/>
            </p:nvSpPr>
            <p:spPr bwMode="auto">
              <a:xfrm>
                <a:off x="2388" y="3032"/>
                <a:ext cx="34" cy="75"/>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48252" name="Group 92"/>
            <p:cNvGrpSpPr>
              <a:grpSpLocks/>
            </p:cNvGrpSpPr>
            <p:nvPr/>
          </p:nvGrpSpPr>
          <p:grpSpPr bwMode="auto">
            <a:xfrm>
              <a:off x="2180" y="1761"/>
              <a:ext cx="242" cy="615"/>
              <a:chOff x="2180" y="1761"/>
              <a:chExt cx="242" cy="615"/>
            </a:xfrm>
          </p:grpSpPr>
          <p:sp>
            <p:nvSpPr>
              <p:cNvPr id="348253" name="Line 93"/>
              <p:cNvSpPr>
                <a:spLocks noChangeShapeType="1"/>
              </p:cNvSpPr>
              <p:nvPr/>
            </p:nvSpPr>
            <p:spPr bwMode="auto">
              <a:xfrm>
                <a:off x="2180" y="1761"/>
                <a:ext cx="25" cy="60"/>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4" name="Line 94"/>
              <p:cNvSpPr>
                <a:spLocks noChangeShapeType="1"/>
              </p:cNvSpPr>
              <p:nvPr/>
            </p:nvSpPr>
            <p:spPr bwMode="auto">
              <a:xfrm>
                <a:off x="2219" y="1864"/>
                <a:ext cx="25" cy="59"/>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5" name="Line 95"/>
              <p:cNvSpPr>
                <a:spLocks noChangeShapeType="1"/>
              </p:cNvSpPr>
              <p:nvPr/>
            </p:nvSpPr>
            <p:spPr bwMode="auto">
              <a:xfrm>
                <a:off x="2260" y="1963"/>
                <a:ext cx="25" cy="60"/>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6" name="Line 96"/>
              <p:cNvSpPr>
                <a:spLocks noChangeShapeType="1"/>
              </p:cNvSpPr>
              <p:nvPr/>
            </p:nvSpPr>
            <p:spPr bwMode="auto">
              <a:xfrm>
                <a:off x="2302" y="2082"/>
                <a:ext cx="30" cy="80"/>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7" name="Line 97"/>
              <p:cNvSpPr>
                <a:spLocks noChangeShapeType="1"/>
              </p:cNvSpPr>
              <p:nvPr/>
            </p:nvSpPr>
            <p:spPr bwMode="auto">
              <a:xfrm>
                <a:off x="2346" y="2198"/>
                <a:ext cx="25" cy="60"/>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58" name="Line 98"/>
              <p:cNvSpPr>
                <a:spLocks noChangeShapeType="1"/>
              </p:cNvSpPr>
              <p:nvPr/>
            </p:nvSpPr>
            <p:spPr bwMode="auto">
              <a:xfrm>
                <a:off x="2388" y="2294"/>
                <a:ext cx="34" cy="82"/>
              </a:xfrm>
              <a:prstGeom prst="line">
                <a:avLst/>
              </a:prstGeom>
              <a:noFill/>
              <a:ln w="12700">
                <a:solidFill>
                  <a:srgbClr val="F1DE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48259" name="Rectangle 99"/>
            <p:cNvSpPr>
              <a:spLocks noChangeArrowheads="1"/>
            </p:cNvSpPr>
            <p:nvPr/>
          </p:nvSpPr>
          <p:spPr bwMode="auto">
            <a:xfrm>
              <a:off x="882" y="1160"/>
              <a:ext cx="1290"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2100" b="1">
                  <a:solidFill>
                    <a:schemeClr val="hlink"/>
                  </a:solidFill>
                  <a:effectLst>
                    <a:outerShdw blurRad="38100" dist="38100" dir="2700000" algn="tl">
                      <a:srgbClr val="C0C0C0"/>
                    </a:outerShdw>
                  </a:effectLst>
                  <a:latin typeface="Arial" panose="020B0604020202020204" pitchFamily="34" charset="0"/>
                  <a:ea typeface="돋움" panose="020B0600000101010101" pitchFamily="50" charset="-127"/>
                </a:rPr>
                <a:t>Tablespace</a:t>
              </a:r>
            </a:p>
          </p:txBody>
        </p:sp>
        <p:sp>
          <p:nvSpPr>
            <p:cNvPr id="348260" name="Line 100"/>
            <p:cNvSpPr>
              <a:spLocks noChangeShapeType="1"/>
            </p:cNvSpPr>
            <p:nvPr/>
          </p:nvSpPr>
          <p:spPr bwMode="auto">
            <a:xfrm>
              <a:off x="1327" y="1711"/>
              <a:ext cx="65" cy="29"/>
            </a:xfrm>
            <a:prstGeom prst="line">
              <a:avLst/>
            </a:prstGeom>
            <a:noFill/>
            <a:ln w="12700">
              <a:solidFill>
                <a:srgbClr val="8901F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61" name="Rectangle 101"/>
            <p:cNvSpPr>
              <a:spLocks noChangeArrowheads="1"/>
            </p:cNvSpPr>
            <p:nvPr/>
          </p:nvSpPr>
          <p:spPr bwMode="auto">
            <a:xfrm>
              <a:off x="1141" y="3149"/>
              <a:ext cx="128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1800" b="1">
                  <a:solidFill>
                    <a:schemeClr val="hlink"/>
                  </a:solidFill>
                  <a:effectLst>
                    <a:outerShdw blurRad="38100" dist="38100" dir="2700000" algn="tl">
                      <a:srgbClr val="C0C0C0"/>
                    </a:outerShdw>
                  </a:effectLst>
                  <a:latin typeface="Arial" panose="020B0604020202020204" pitchFamily="34" charset="0"/>
                  <a:ea typeface="돋움" panose="020B0600000101010101" pitchFamily="50" charset="-127"/>
                </a:rPr>
                <a:t>Database Blocks</a:t>
              </a:r>
            </a:p>
          </p:txBody>
        </p:sp>
        <p:sp>
          <p:nvSpPr>
            <p:cNvPr id="348262" name="AutoShape 102"/>
            <p:cNvSpPr>
              <a:spLocks noChangeArrowheads="1"/>
            </p:cNvSpPr>
            <p:nvPr/>
          </p:nvSpPr>
          <p:spPr bwMode="auto">
            <a:xfrm>
              <a:off x="1170" y="3395"/>
              <a:ext cx="488" cy="225"/>
            </a:xfrm>
            <a:prstGeom prst="downArrow">
              <a:avLst>
                <a:gd name="adj1" fmla="val 75009"/>
                <a:gd name="adj2" fmla="val 35815"/>
              </a:avLst>
            </a:prstGeom>
            <a:gradFill rotWithShape="0">
              <a:gsLst>
                <a:gs pos="0">
                  <a:srgbClr val="00FF00"/>
                </a:gs>
                <a:gs pos="50000">
                  <a:srgbClr val="00FF00">
                    <a:gamma/>
                    <a:shade val="69804"/>
                    <a:invGamma/>
                  </a:srgbClr>
                </a:gs>
                <a:gs pos="100000">
                  <a:srgbClr val="00FF00"/>
                </a:gs>
              </a:gsLst>
              <a:lin ang="0" scaled="1"/>
            </a:gradFill>
            <a:ln w="12700">
              <a:solidFill>
                <a:srgbClr val="8901F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sp>
          <p:nvSpPr>
            <p:cNvPr id="348263" name="Line 103"/>
            <p:cNvSpPr>
              <a:spLocks noChangeShapeType="1"/>
            </p:cNvSpPr>
            <p:nvPr/>
          </p:nvSpPr>
          <p:spPr bwMode="auto">
            <a:xfrm>
              <a:off x="2422" y="2420"/>
              <a:ext cx="219" cy="0"/>
            </a:xfrm>
            <a:prstGeom prst="line">
              <a:avLst/>
            </a:prstGeom>
            <a:noFill/>
            <a:ln w="12700">
              <a:solidFill>
                <a:srgbClr val="8901F3"/>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64" name="Rectangle 104"/>
            <p:cNvSpPr>
              <a:spLocks noChangeArrowheads="1"/>
            </p:cNvSpPr>
            <p:nvPr/>
          </p:nvSpPr>
          <p:spPr bwMode="auto">
            <a:xfrm>
              <a:off x="2580" y="2309"/>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5000"/>
                </a:lnSpc>
                <a:spcBef>
                  <a:spcPct val="50000"/>
                </a:spcBef>
                <a:buClrTx/>
                <a:buSzTx/>
                <a:buFontTx/>
                <a:buNone/>
              </a:pPr>
              <a:r>
                <a:rPr lang="en-US" altLang="ko-KR" sz="1400" b="1">
                  <a:solidFill>
                    <a:schemeClr val="hlink"/>
                  </a:solidFill>
                  <a:effectLst>
                    <a:outerShdw blurRad="38100" dist="38100" dir="2700000" algn="tl">
                      <a:srgbClr val="C0C0C0"/>
                    </a:outerShdw>
                  </a:effectLst>
                  <a:latin typeface="Arial" panose="020B0604020202020204" pitchFamily="34" charset="0"/>
                  <a:ea typeface="돋움" panose="020B0600000101010101" pitchFamily="50" charset="-127"/>
                </a:rPr>
                <a:t>2k</a:t>
              </a:r>
            </a:p>
          </p:txBody>
        </p:sp>
        <p:grpSp>
          <p:nvGrpSpPr>
            <p:cNvPr id="348265" name="Group 105"/>
            <p:cNvGrpSpPr>
              <a:grpSpLocks/>
            </p:cNvGrpSpPr>
            <p:nvPr/>
          </p:nvGrpSpPr>
          <p:grpSpPr bwMode="auto">
            <a:xfrm>
              <a:off x="628" y="3686"/>
              <a:ext cx="1641" cy="383"/>
              <a:chOff x="628" y="3686"/>
              <a:chExt cx="1641" cy="383"/>
            </a:xfrm>
          </p:grpSpPr>
          <p:sp>
            <p:nvSpPr>
              <p:cNvPr id="348266" name="Rectangle 106"/>
              <p:cNvSpPr>
                <a:spLocks noChangeArrowheads="1"/>
              </p:cNvSpPr>
              <p:nvPr/>
            </p:nvSpPr>
            <p:spPr bwMode="auto">
              <a:xfrm>
                <a:off x="628" y="3766"/>
                <a:ext cx="1628" cy="303"/>
              </a:xfrm>
              <a:prstGeom prst="rect">
                <a:avLst/>
              </a:prstGeom>
              <a:gradFill rotWithShape="0">
                <a:gsLst>
                  <a:gs pos="0">
                    <a:srgbClr val="183400"/>
                  </a:gs>
                  <a:gs pos="50000">
                    <a:srgbClr val="BFBFBF"/>
                  </a:gs>
                  <a:gs pos="100000">
                    <a:srgbClr val="1834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48267" name="Line 107"/>
              <p:cNvSpPr>
                <a:spLocks noChangeShapeType="1"/>
              </p:cNvSpPr>
              <p:nvPr/>
            </p:nvSpPr>
            <p:spPr bwMode="auto">
              <a:xfrm>
                <a:off x="628" y="3770"/>
                <a:ext cx="0" cy="29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68" name="Line 108"/>
              <p:cNvSpPr>
                <a:spLocks noChangeShapeType="1"/>
              </p:cNvSpPr>
              <p:nvPr/>
            </p:nvSpPr>
            <p:spPr bwMode="auto">
              <a:xfrm>
                <a:off x="2267" y="3770"/>
                <a:ext cx="0" cy="29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69" name="Oval 109"/>
              <p:cNvSpPr>
                <a:spLocks noChangeArrowheads="1"/>
              </p:cNvSpPr>
              <p:nvPr/>
            </p:nvSpPr>
            <p:spPr bwMode="auto">
              <a:xfrm>
                <a:off x="630" y="3689"/>
                <a:ext cx="1618" cy="148"/>
              </a:xfrm>
              <a:prstGeom prst="ellipse">
                <a:avLst/>
              </a:prstGeom>
              <a:gradFill rotWithShape="0">
                <a:gsLst>
                  <a:gs pos="0">
                    <a:srgbClr val="C0FEF9">
                      <a:gamma/>
                      <a:shade val="29804"/>
                      <a:invGamma/>
                    </a:srgbClr>
                  </a:gs>
                  <a:gs pos="50000">
                    <a:srgbClr val="C0FEF9"/>
                  </a:gs>
                  <a:gs pos="100000">
                    <a:srgbClr val="C0FEF9">
                      <a:gamma/>
                      <a:shade val="29804"/>
                      <a:invGamma/>
                    </a:srgbClr>
                  </a:gs>
                </a:gsLst>
                <a:lin ang="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48270" name="Line 110"/>
              <p:cNvSpPr>
                <a:spLocks noChangeShapeType="1"/>
              </p:cNvSpPr>
              <p:nvPr/>
            </p:nvSpPr>
            <p:spPr bwMode="auto">
              <a:xfrm>
                <a:off x="628" y="3766"/>
                <a:ext cx="1641"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71" name="Line 111"/>
              <p:cNvSpPr>
                <a:spLocks noChangeShapeType="1"/>
              </p:cNvSpPr>
              <p:nvPr/>
            </p:nvSpPr>
            <p:spPr bwMode="auto">
              <a:xfrm>
                <a:off x="1420" y="3686"/>
                <a:ext cx="0" cy="15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48272" name="Rectangle 112"/>
              <p:cNvSpPr>
                <a:spLocks noChangeArrowheads="1"/>
              </p:cNvSpPr>
              <p:nvPr/>
            </p:nvSpPr>
            <p:spPr bwMode="auto">
              <a:xfrm>
                <a:off x="784" y="3926"/>
                <a:ext cx="128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9375" tIns="39688" rIns="79375" bIns="39688" anchor="ctr"/>
              <a:lstStyle>
                <a:lvl1pPr marL="246063" indent="-246063" defTabSz="78581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90550"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982663" indent="-196850" defTabSz="785813"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3271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1720850" indent="-147638" defTabSz="785813"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1780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6352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0924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549650" indent="-147638" defTabSz="785813"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1800" b="1">
                    <a:solidFill>
                      <a:schemeClr val="hlink"/>
                    </a:solidFill>
                    <a:latin typeface="Arial" panose="020B0604020202020204" pitchFamily="34" charset="0"/>
                    <a:ea typeface="돋움" panose="020B0600000101010101" pitchFamily="50" charset="-127"/>
                  </a:rPr>
                  <a:t>Database </a:t>
                </a:r>
              </a:p>
            </p:txBody>
          </p:sp>
        </p:grpSp>
        <p:sp>
          <p:nvSpPr>
            <p:cNvPr id="348273" name="Rectangle 113"/>
            <p:cNvSpPr>
              <a:spLocks noChangeArrowheads="1"/>
            </p:cNvSpPr>
            <p:nvPr/>
          </p:nvSpPr>
          <p:spPr bwMode="auto">
            <a:xfrm>
              <a:off x="2334" y="3439"/>
              <a:ext cx="389" cy="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5000"/>
                </a:lnSpc>
                <a:spcBef>
                  <a:spcPct val="50000"/>
                </a:spcBef>
                <a:buClrTx/>
                <a:buSzTx/>
                <a:buFontTx/>
                <a:buNone/>
              </a:pPr>
              <a:r>
                <a:rPr lang="en-US" altLang="ko-KR" sz="1600" b="1">
                  <a:solidFill>
                    <a:schemeClr val="hlink"/>
                  </a:solidFill>
                  <a:latin typeface="Arial" panose="020B0604020202020204" pitchFamily="34" charset="0"/>
                  <a:ea typeface="돋움" panose="020B0600000101010101" pitchFamily="50" charset="-127"/>
                </a:rPr>
                <a:t>File</a:t>
              </a:r>
            </a:p>
          </p:txBody>
        </p:sp>
        <p:sp>
          <p:nvSpPr>
            <p:cNvPr id="348274" name="Line 114"/>
            <p:cNvSpPr>
              <a:spLocks noChangeShapeType="1"/>
            </p:cNvSpPr>
            <p:nvPr/>
          </p:nvSpPr>
          <p:spPr bwMode="auto">
            <a:xfrm flipH="1">
              <a:off x="1818" y="3546"/>
              <a:ext cx="508" cy="183"/>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noFill/>
          <a:ln/>
        </p:spPr>
        <p:txBody>
          <a:bodyPr/>
          <a:lstStyle/>
          <a:p>
            <a:r>
              <a:rPr lang="en-US" altLang="ko-KR"/>
              <a:t>Data Block Format</a:t>
            </a:r>
          </a:p>
        </p:txBody>
      </p:sp>
      <p:sp>
        <p:nvSpPr>
          <p:cNvPr id="351245" name="Rectangle 13"/>
          <p:cNvSpPr>
            <a:spLocks noChangeArrowheads="1"/>
          </p:cNvSpPr>
          <p:nvPr/>
        </p:nvSpPr>
        <p:spPr bwMode="auto">
          <a:xfrm>
            <a:off x="4211638" y="1628775"/>
            <a:ext cx="4752975" cy="4691063"/>
          </a:xfrm>
          <a:prstGeom prst="rect">
            <a:avLst/>
          </a:prstGeom>
          <a:noFill/>
          <a:ln w="38100" cmpd="dbl">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3556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buClrTx/>
              <a:buSzTx/>
              <a:buFontTx/>
              <a:buNone/>
            </a:pPr>
            <a:r>
              <a:rPr lang="en-US" altLang="ko-KR" sz="1600" b="1">
                <a:solidFill>
                  <a:schemeClr val="tx2"/>
                </a:solidFill>
                <a:latin typeface="Arial" panose="020B0604020202020204" pitchFamily="34" charset="0"/>
                <a:ea typeface="돋움" panose="020B0600000101010101" pitchFamily="50" charset="-127"/>
              </a:rPr>
              <a:t>     Block Header</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 Block address, segment type </a:t>
            </a:r>
            <a:r>
              <a:rPr lang="ko-KR" altLang="en-US" sz="1600" b="1">
                <a:solidFill>
                  <a:schemeClr val="tx2"/>
                </a:solidFill>
                <a:latin typeface="Arial" panose="020B0604020202020204" pitchFamily="34" charset="0"/>
                <a:ea typeface="돋움" panose="020B0600000101010101" pitchFamily="50" charset="-127"/>
              </a:rPr>
              <a:t>등의  일반적인 </a:t>
            </a:r>
            <a:r>
              <a:rPr lang="en-US" altLang="ko-KR" sz="1600" b="1">
                <a:solidFill>
                  <a:schemeClr val="tx2"/>
                </a:solidFill>
                <a:latin typeface="Arial" panose="020B0604020202020204" pitchFamily="34" charset="0"/>
                <a:ea typeface="돋움" panose="020B0600000101010101" pitchFamily="50" charset="-127"/>
              </a:rPr>
              <a:t>blcok </a:t>
            </a:r>
            <a:r>
              <a:rPr lang="ko-KR" altLang="en-US" sz="1600" b="1">
                <a:solidFill>
                  <a:schemeClr val="tx2"/>
                </a:solidFill>
                <a:latin typeface="Arial" panose="020B0604020202020204" pitchFamily="34" charset="0"/>
                <a:ea typeface="돋움" panose="020B0600000101010101" pitchFamily="50" charset="-127"/>
              </a:rPr>
              <a:t>정보</a:t>
            </a:r>
          </a:p>
          <a:p>
            <a:pPr latinLnBrk="0">
              <a:lnSpc>
                <a:spcPct val="110000"/>
              </a:lnSpc>
              <a:buClrTx/>
              <a:buSzTx/>
              <a:buFontTx/>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Table dictionary</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 Block</a:t>
            </a:r>
            <a:r>
              <a:rPr lang="ko-KR" altLang="en-US" sz="1600" b="1">
                <a:solidFill>
                  <a:schemeClr val="tx2"/>
                </a:solidFill>
                <a:latin typeface="Arial" panose="020B0604020202020204" pitchFamily="34" charset="0"/>
                <a:ea typeface="돋움" panose="020B0600000101010101" pitchFamily="50" charset="-127"/>
              </a:rPr>
              <a:t>내의 </a:t>
            </a:r>
            <a:r>
              <a:rPr lang="en-US" altLang="ko-KR" sz="1600" b="1">
                <a:solidFill>
                  <a:schemeClr val="tx2"/>
                </a:solidFill>
                <a:latin typeface="Arial" panose="020B0604020202020204" pitchFamily="34" charset="0"/>
                <a:ea typeface="돋움" panose="020B0600000101010101" pitchFamily="50" charset="-127"/>
              </a:rPr>
              <a:t>row</a:t>
            </a:r>
            <a:r>
              <a:rPr lang="ko-KR" altLang="en-US" sz="1600" b="1">
                <a:solidFill>
                  <a:schemeClr val="tx2"/>
                </a:solidFill>
                <a:latin typeface="Arial" panose="020B0604020202020204" pitchFamily="34" charset="0"/>
                <a:ea typeface="돋움" panose="020B0600000101010101" pitchFamily="50" charset="-127"/>
              </a:rPr>
              <a:t>를 가지는 </a:t>
            </a:r>
            <a:r>
              <a:rPr lang="en-US" altLang="ko-KR" sz="1600" b="1">
                <a:solidFill>
                  <a:schemeClr val="tx2"/>
                </a:solidFill>
                <a:latin typeface="Arial" panose="020B0604020202020204" pitchFamily="34" charset="0"/>
                <a:ea typeface="돋움" panose="020B0600000101010101" pitchFamily="50" charset="-127"/>
              </a:rPr>
              <a:t>table</a:t>
            </a:r>
            <a:r>
              <a:rPr lang="ko-KR" altLang="en-US" sz="1600" b="1">
                <a:solidFill>
                  <a:schemeClr val="tx2"/>
                </a:solidFill>
                <a:latin typeface="Arial" panose="020B0604020202020204" pitchFamily="34" charset="0"/>
                <a:ea typeface="돋움" panose="020B0600000101010101" pitchFamily="50" charset="-127"/>
              </a:rPr>
              <a:t>에 대한 정보</a:t>
            </a:r>
          </a:p>
          <a:p>
            <a:pPr latinLnBrk="0">
              <a:lnSpc>
                <a:spcPct val="110000"/>
              </a:lnSpc>
              <a:buClrTx/>
              <a:buSzTx/>
              <a:buFontTx/>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Row dictionary</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Block</a:t>
            </a:r>
            <a:r>
              <a:rPr lang="ko-KR" altLang="en-US" sz="1600" b="1">
                <a:solidFill>
                  <a:schemeClr val="tx2"/>
                </a:solidFill>
                <a:latin typeface="Arial" panose="020B0604020202020204" pitchFamily="34" charset="0"/>
                <a:ea typeface="돋움" panose="020B0600000101010101" pitchFamily="50" charset="-127"/>
              </a:rPr>
              <a:t>내의 실제 </a:t>
            </a:r>
            <a:r>
              <a:rPr lang="en-US" altLang="ko-KR" sz="1600" b="1">
                <a:solidFill>
                  <a:schemeClr val="tx2"/>
                </a:solidFill>
                <a:latin typeface="Arial" panose="020B0604020202020204" pitchFamily="34" charset="0"/>
                <a:ea typeface="돋움" panose="020B0600000101010101" pitchFamily="50" charset="-127"/>
              </a:rPr>
              <a:t>row</a:t>
            </a:r>
            <a:r>
              <a:rPr lang="ko-KR" altLang="en-US" sz="1600" b="1">
                <a:solidFill>
                  <a:schemeClr val="tx2"/>
                </a:solidFill>
                <a:latin typeface="Arial" panose="020B0604020202020204" pitchFamily="34" charset="0"/>
                <a:ea typeface="돋움" panose="020B0600000101010101" pitchFamily="50" charset="-127"/>
              </a:rPr>
              <a:t>의 </a:t>
            </a:r>
            <a:r>
              <a:rPr lang="en-US" altLang="ko-KR" sz="1600" b="1">
                <a:solidFill>
                  <a:schemeClr val="tx2"/>
                </a:solidFill>
                <a:latin typeface="Arial" panose="020B0604020202020204" pitchFamily="34" charset="0"/>
                <a:ea typeface="돋움" panose="020B0600000101010101" pitchFamily="50" charset="-127"/>
              </a:rPr>
              <a:t>row data area</a:t>
            </a:r>
            <a:r>
              <a:rPr lang="ko-KR" altLang="en-US" sz="1600" b="1">
                <a:solidFill>
                  <a:schemeClr val="tx2"/>
                </a:solidFill>
                <a:latin typeface="Arial" panose="020B0604020202020204" pitchFamily="34" charset="0"/>
                <a:ea typeface="돋움" panose="020B0600000101010101" pitchFamily="50" charset="-127"/>
              </a:rPr>
              <a:t>의 </a:t>
            </a:r>
            <a:r>
              <a:rPr lang="en-US" altLang="ko-KR" sz="1600" b="1">
                <a:solidFill>
                  <a:schemeClr val="tx2"/>
                </a:solidFill>
                <a:latin typeface="Arial" panose="020B0604020202020204" pitchFamily="34" charset="0"/>
                <a:ea typeface="돋움" panose="020B0600000101010101" pitchFamily="50" charset="-127"/>
              </a:rPr>
              <a:t>address </a:t>
            </a:r>
            <a:r>
              <a:rPr lang="ko-KR" altLang="en-US" sz="1600" b="1">
                <a:solidFill>
                  <a:schemeClr val="tx2"/>
                </a:solidFill>
                <a:latin typeface="Arial" panose="020B0604020202020204" pitchFamily="34" charset="0"/>
                <a:ea typeface="돋움" panose="020B0600000101010101" pitchFamily="50" charset="-127"/>
              </a:rPr>
              <a:t>등의 정보</a:t>
            </a:r>
          </a:p>
          <a:p>
            <a:pPr lvl="1" latinLnBrk="0">
              <a:lnSpc>
                <a:spcPct val="110000"/>
              </a:lnSpc>
              <a:buClrTx/>
              <a:buFont typeface="Wingdings" panose="05000000000000000000" pitchFamily="2" charset="2"/>
              <a:buChar char="§"/>
            </a:pPr>
            <a:r>
              <a:rPr lang="ko-KR" altLang="en-US" sz="1600" b="1">
                <a:solidFill>
                  <a:schemeClr val="tx2"/>
                </a:solidFill>
                <a:latin typeface="Arial" panose="020B0604020202020204" pitchFamily="34" charset="0"/>
                <a:ea typeface="돋움" panose="020B0600000101010101" pitchFamily="50" charset="-127"/>
              </a:rPr>
              <a:t>처음 할당될 때 일정한 공간을 확보</a:t>
            </a:r>
            <a:r>
              <a:rPr lang="en-US" altLang="ko-KR" sz="1600" b="1">
                <a:solidFill>
                  <a:schemeClr val="tx2"/>
                </a:solidFill>
                <a:latin typeface="Arial" panose="020B0604020202020204" pitchFamily="34" charset="0"/>
                <a:ea typeface="돋움" panose="020B0600000101010101" pitchFamily="50" charset="-127"/>
              </a:rPr>
              <a:t>(50 rows 100 bytes)	</a:t>
            </a:r>
          </a:p>
          <a:p>
            <a:pPr latinLnBrk="0">
              <a:lnSpc>
                <a:spcPct val="110000"/>
              </a:lnSpc>
              <a:buClrTx/>
              <a:buSzTx/>
              <a:buFontTx/>
              <a:buNone/>
            </a:pPr>
            <a:r>
              <a:rPr lang="en-US" altLang="ko-KR" sz="1600" b="1">
                <a:solidFill>
                  <a:schemeClr val="tx2"/>
                </a:solidFill>
                <a:latin typeface="Arial" panose="020B0604020202020204" pitchFamily="34" charset="0"/>
                <a:ea typeface="돋움" panose="020B0600000101010101" pitchFamily="50" charset="-127"/>
              </a:rPr>
              <a:t>     Free space</a:t>
            </a:r>
          </a:p>
          <a:p>
            <a:pPr lvl="1" latinLnBrk="0">
              <a:lnSpc>
                <a:spcPct val="110000"/>
              </a:lnSpc>
              <a:buClrTx/>
              <a:buFont typeface="Wingdings" panose="05000000000000000000" pitchFamily="2" charset="2"/>
              <a:buChar char="§"/>
            </a:pPr>
            <a:r>
              <a:rPr lang="ko-KR" altLang="en-US" sz="1600" b="1">
                <a:solidFill>
                  <a:schemeClr val="tx2"/>
                </a:solidFill>
                <a:latin typeface="Arial" panose="020B0604020202020204" pitchFamily="34" charset="0"/>
                <a:ea typeface="돋움" panose="020B0600000101010101" pitchFamily="50" charset="-127"/>
              </a:rPr>
              <a:t>새로운 </a:t>
            </a:r>
            <a:r>
              <a:rPr lang="en-US" altLang="ko-KR" sz="1600" b="1">
                <a:solidFill>
                  <a:schemeClr val="tx2"/>
                </a:solidFill>
                <a:latin typeface="Arial" panose="020B0604020202020204" pitchFamily="34" charset="0"/>
                <a:ea typeface="돋움" panose="020B0600000101010101" pitchFamily="50" charset="-127"/>
              </a:rPr>
              <a:t>rows</a:t>
            </a:r>
            <a:r>
              <a:rPr lang="ko-KR" altLang="en-US" sz="1600" b="1">
                <a:solidFill>
                  <a:schemeClr val="tx2"/>
                </a:solidFill>
                <a:latin typeface="Arial" panose="020B0604020202020204" pitchFamily="34" charset="0"/>
                <a:ea typeface="돋움" panose="020B0600000101010101" pitchFamily="50" charset="-127"/>
              </a:rPr>
              <a:t>나 </a:t>
            </a:r>
            <a:r>
              <a:rPr lang="en-US" altLang="ko-KR" sz="1600" b="1">
                <a:solidFill>
                  <a:schemeClr val="tx2"/>
                </a:solidFill>
                <a:latin typeface="Arial" panose="020B0604020202020204" pitchFamily="34" charset="0"/>
                <a:ea typeface="돋움" panose="020B0600000101010101" pitchFamily="50" charset="-127"/>
              </a:rPr>
              <a:t>rows Update</a:t>
            </a:r>
            <a:r>
              <a:rPr lang="ko-KR" altLang="en-US" sz="1600" b="1">
                <a:solidFill>
                  <a:schemeClr val="tx2"/>
                </a:solidFill>
                <a:latin typeface="Arial" panose="020B0604020202020204" pitchFamily="34" charset="0"/>
                <a:ea typeface="돋움" panose="020B0600000101010101" pitchFamily="50" charset="-127"/>
              </a:rPr>
              <a:t>을 위한 빈공간</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Transaction entry hold – (23bytes)</a:t>
            </a:r>
          </a:p>
          <a:p>
            <a:pPr latinLnBrk="0">
              <a:lnSpc>
                <a:spcPct val="110000"/>
              </a:lnSpc>
              <a:buClrTx/>
              <a:buSzTx/>
              <a:buFontTx/>
              <a:buNone/>
            </a:pPr>
            <a:r>
              <a:rPr lang="en-US" altLang="ko-KR" sz="1600" b="1">
                <a:solidFill>
                  <a:schemeClr val="tx2"/>
                </a:solidFill>
                <a:latin typeface="Arial" panose="020B0604020202020204" pitchFamily="34" charset="0"/>
                <a:ea typeface="돋움" panose="020B0600000101010101" pitchFamily="50" charset="-127"/>
              </a:rPr>
              <a:t>     Row Data</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Block</a:t>
            </a:r>
            <a:r>
              <a:rPr lang="ko-KR" altLang="en-US" sz="1600" b="1">
                <a:solidFill>
                  <a:schemeClr val="tx2"/>
                </a:solidFill>
                <a:latin typeface="Arial" panose="020B0604020202020204" pitchFamily="34" charset="0"/>
                <a:ea typeface="돋움" panose="020B0600000101010101" pitchFamily="50" charset="-127"/>
              </a:rPr>
              <a:t>내의 </a:t>
            </a:r>
            <a:r>
              <a:rPr lang="en-US" altLang="ko-KR" sz="1600" b="1">
                <a:solidFill>
                  <a:schemeClr val="tx2"/>
                </a:solidFill>
                <a:latin typeface="Arial" panose="020B0604020202020204" pitchFamily="34" charset="0"/>
                <a:ea typeface="돋움" panose="020B0600000101010101" pitchFamily="50" charset="-127"/>
              </a:rPr>
              <a:t>table </a:t>
            </a:r>
            <a:r>
              <a:rPr lang="ko-KR" altLang="en-US" sz="1600" b="1">
                <a:solidFill>
                  <a:schemeClr val="tx2"/>
                </a:solidFill>
                <a:latin typeface="Arial" panose="020B0604020202020204" pitchFamily="34" charset="0"/>
                <a:ea typeface="돋움" panose="020B0600000101010101" pitchFamily="50" charset="-127"/>
              </a:rPr>
              <a:t>또는 </a:t>
            </a:r>
            <a:r>
              <a:rPr lang="en-US" altLang="ko-KR" sz="1600" b="1">
                <a:solidFill>
                  <a:schemeClr val="tx2"/>
                </a:solidFill>
                <a:latin typeface="Arial" panose="020B0604020202020204" pitchFamily="34" charset="0"/>
                <a:ea typeface="돋움" panose="020B0600000101010101" pitchFamily="50" charset="-127"/>
              </a:rPr>
              <a:t>index</a:t>
            </a:r>
            <a:r>
              <a:rPr lang="ko-KR" altLang="en-US" sz="1600" b="1">
                <a:solidFill>
                  <a:schemeClr val="tx2"/>
                </a:solidFill>
                <a:latin typeface="Arial" panose="020B0604020202020204" pitchFamily="34" charset="0"/>
                <a:ea typeface="돋움" panose="020B0600000101010101" pitchFamily="50" charset="-127"/>
              </a:rPr>
              <a:t>의 실 데이터</a:t>
            </a:r>
          </a:p>
          <a:p>
            <a:pPr lvl="1" latinLnBrk="0">
              <a:lnSpc>
                <a:spcPct val="110000"/>
              </a:lnSpc>
              <a:buClrTx/>
              <a:buFont typeface="Wingdings" panose="05000000000000000000" pitchFamily="2" charset="2"/>
              <a:buChar char="§"/>
            </a:pPr>
            <a:r>
              <a:rPr lang="en-US" altLang="ko-KR" sz="1600" b="1">
                <a:solidFill>
                  <a:schemeClr val="tx2"/>
                </a:solidFill>
                <a:latin typeface="Arial" panose="020B0604020202020204" pitchFamily="34" charset="0"/>
                <a:ea typeface="돋움" panose="020B0600000101010101" pitchFamily="50" charset="-127"/>
              </a:rPr>
              <a:t>Row</a:t>
            </a:r>
            <a:r>
              <a:rPr lang="ko-KR" altLang="en-US" sz="1600" b="1">
                <a:solidFill>
                  <a:schemeClr val="tx2"/>
                </a:solidFill>
                <a:latin typeface="Arial" panose="020B0604020202020204" pitchFamily="34" charset="0"/>
                <a:ea typeface="돋움" panose="020B0600000101010101" pitchFamily="50" charset="-127"/>
              </a:rPr>
              <a:t>는 하나 이상의 </a:t>
            </a:r>
            <a:r>
              <a:rPr lang="en-US" altLang="ko-KR" sz="1600" b="1">
                <a:solidFill>
                  <a:schemeClr val="tx2"/>
                </a:solidFill>
                <a:latin typeface="Arial" panose="020B0604020202020204" pitchFamily="34" charset="0"/>
                <a:ea typeface="돋움" panose="020B0600000101010101" pitchFamily="50" charset="-127"/>
              </a:rPr>
              <a:t>block</a:t>
            </a:r>
            <a:r>
              <a:rPr lang="ko-KR" altLang="en-US" sz="1600" b="1">
                <a:solidFill>
                  <a:schemeClr val="tx2"/>
                </a:solidFill>
                <a:latin typeface="Arial" panose="020B0604020202020204" pitchFamily="34" charset="0"/>
                <a:ea typeface="돋움" panose="020B0600000101010101" pitchFamily="50" charset="-127"/>
              </a:rPr>
              <a:t>에 걸쳐 있을 수 있다</a:t>
            </a:r>
            <a:r>
              <a:rPr lang="en-US" altLang="ko-KR" sz="1600" b="1">
                <a:solidFill>
                  <a:schemeClr val="tx2"/>
                </a:solidFill>
                <a:latin typeface="Arial" panose="020B0604020202020204" pitchFamily="34" charset="0"/>
                <a:ea typeface="돋움" panose="020B0600000101010101" pitchFamily="50" charset="-127"/>
              </a:rPr>
              <a:t>(Chaining &amp; Migrating)</a:t>
            </a:r>
          </a:p>
        </p:txBody>
      </p:sp>
      <p:sp>
        <p:nvSpPr>
          <p:cNvPr id="351246" name="Rectangle 14"/>
          <p:cNvSpPr>
            <a:spLocks noChangeArrowheads="1"/>
          </p:cNvSpPr>
          <p:nvPr/>
        </p:nvSpPr>
        <p:spPr bwMode="auto">
          <a:xfrm>
            <a:off x="4271963" y="1706563"/>
            <a:ext cx="273050" cy="257175"/>
          </a:xfrm>
          <a:prstGeom prst="rect">
            <a:avLst/>
          </a:prstGeom>
          <a:solidFill>
            <a:srgbClr val="59FD0D"/>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1247" name="Rectangle 15"/>
          <p:cNvSpPr>
            <a:spLocks noChangeArrowheads="1"/>
          </p:cNvSpPr>
          <p:nvPr/>
        </p:nvSpPr>
        <p:spPr bwMode="auto">
          <a:xfrm>
            <a:off x="4271963" y="2517775"/>
            <a:ext cx="273050" cy="257175"/>
          </a:xfrm>
          <a:prstGeom prst="rect">
            <a:avLst/>
          </a:prstGeom>
          <a:solidFill>
            <a:srgbClr val="8901F3"/>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1248" name="Rectangle 16"/>
          <p:cNvSpPr>
            <a:spLocks noChangeArrowheads="1"/>
          </p:cNvSpPr>
          <p:nvPr/>
        </p:nvSpPr>
        <p:spPr bwMode="auto">
          <a:xfrm>
            <a:off x="4271963" y="3052763"/>
            <a:ext cx="273050" cy="257175"/>
          </a:xfrm>
          <a:prstGeom prst="rect">
            <a:avLst/>
          </a:prstGeom>
          <a:solidFill>
            <a:srgbClr val="FFFF00"/>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1249" name="Rectangle 17"/>
          <p:cNvSpPr>
            <a:spLocks noChangeArrowheads="1"/>
          </p:cNvSpPr>
          <p:nvPr/>
        </p:nvSpPr>
        <p:spPr bwMode="auto">
          <a:xfrm>
            <a:off x="4271963" y="4395788"/>
            <a:ext cx="273050" cy="257175"/>
          </a:xfrm>
          <a:prstGeom prst="rect">
            <a:avLst/>
          </a:prstGeom>
          <a:solidFill>
            <a:schemeClr val="bg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1250" name="Rectangle 18"/>
          <p:cNvSpPr>
            <a:spLocks noChangeArrowheads="1"/>
          </p:cNvSpPr>
          <p:nvPr/>
        </p:nvSpPr>
        <p:spPr bwMode="auto">
          <a:xfrm>
            <a:off x="4271963" y="5187950"/>
            <a:ext cx="273050" cy="257175"/>
          </a:xfrm>
          <a:prstGeom prst="rect">
            <a:avLst/>
          </a:prstGeom>
          <a:solidFill>
            <a:schemeClr val="accent1"/>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51243" name="AutoShape 11"/>
          <p:cNvSpPr>
            <a:spLocks noChangeArrowheads="1"/>
          </p:cNvSpPr>
          <p:nvPr/>
        </p:nvSpPr>
        <p:spPr bwMode="auto">
          <a:xfrm>
            <a:off x="250825" y="2730500"/>
            <a:ext cx="238125" cy="309563"/>
          </a:xfrm>
          <a:prstGeom prst="upArrow">
            <a:avLst>
              <a:gd name="adj1" fmla="val 50000"/>
              <a:gd name="adj2" fmla="val 44080"/>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sp>
        <p:nvSpPr>
          <p:cNvPr id="351244" name="AutoShape 12"/>
          <p:cNvSpPr>
            <a:spLocks noChangeArrowheads="1"/>
          </p:cNvSpPr>
          <p:nvPr/>
        </p:nvSpPr>
        <p:spPr bwMode="auto">
          <a:xfrm>
            <a:off x="250825" y="2408238"/>
            <a:ext cx="238125" cy="250825"/>
          </a:xfrm>
          <a:prstGeom prst="downArrow">
            <a:avLst>
              <a:gd name="adj1" fmla="val 50000"/>
              <a:gd name="adj2" fmla="val 35726"/>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ko-KR" altLang="en-US"/>
          </a:p>
        </p:txBody>
      </p:sp>
      <p:grpSp>
        <p:nvGrpSpPr>
          <p:cNvPr id="351259" name="Group 27"/>
          <p:cNvGrpSpPr>
            <a:grpSpLocks/>
          </p:cNvGrpSpPr>
          <p:nvPr/>
        </p:nvGrpSpPr>
        <p:grpSpPr bwMode="auto">
          <a:xfrm>
            <a:off x="563563" y="1773238"/>
            <a:ext cx="3309937" cy="4146550"/>
            <a:chOff x="614" y="1117"/>
            <a:chExt cx="2147" cy="2612"/>
          </a:xfrm>
        </p:grpSpPr>
        <p:sp>
          <p:nvSpPr>
            <p:cNvPr id="351235" name="AutoShape 3"/>
            <p:cNvSpPr>
              <a:spLocks noChangeArrowheads="1"/>
            </p:cNvSpPr>
            <p:nvPr/>
          </p:nvSpPr>
          <p:spPr bwMode="auto">
            <a:xfrm rot="5400000">
              <a:off x="1555" y="182"/>
              <a:ext cx="268" cy="2144"/>
            </a:xfrm>
            <a:prstGeom prst="cube">
              <a:avLst>
                <a:gd name="adj" fmla="val 49995"/>
              </a:avLst>
            </a:prstGeom>
            <a:solidFill>
              <a:srgbClr val="00FF00"/>
            </a:solidFill>
            <a:ln w="12700">
              <a:solidFill>
                <a:srgbClr val="183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endParaRPr lang="ko-KR" altLang="ko-KR" sz="1000" b="1">
                <a:effectLst>
                  <a:outerShdw blurRad="38100" dist="38100" dir="2700000" algn="tl">
                    <a:srgbClr val="000000"/>
                  </a:outerShdw>
                </a:effectLst>
                <a:latin typeface="Arial" panose="020B0604020202020204" pitchFamily="34" charset="0"/>
                <a:ea typeface="돋움" panose="020B0600000101010101" pitchFamily="50" charset="-127"/>
              </a:endParaRPr>
            </a:p>
          </p:txBody>
        </p:sp>
        <p:sp>
          <p:nvSpPr>
            <p:cNvPr id="351236" name="AutoShape 4"/>
            <p:cNvSpPr>
              <a:spLocks noChangeArrowheads="1"/>
            </p:cNvSpPr>
            <p:nvPr/>
          </p:nvSpPr>
          <p:spPr bwMode="auto">
            <a:xfrm rot="5400000">
              <a:off x="1552" y="315"/>
              <a:ext cx="272" cy="2147"/>
            </a:xfrm>
            <a:prstGeom prst="cube">
              <a:avLst>
                <a:gd name="adj" fmla="val 53894"/>
              </a:avLst>
            </a:prstGeom>
            <a:solidFill>
              <a:srgbClr val="8901F3"/>
            </a:solidFill>
            <a:ln w="12700">
              <a:solidFill>
                <a:srgbClr val="183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endParaRPr lang="ko-KR" altLang="ko-KR" sz="1600" b="1">
                <a:solidFill>
                  <a:srgbClr val="FAFD00"/>
                </a:solidFill>
                <a:effectLst>
                  <a:outerShdw blurRad="38100" dist="38100" dir="2700000" algn="tl">
                    <a:srgbClr val="000000"/>
                  </a:outerShdw>
                </a:effectLst>
                <a:latin typeface="Arial" panose="020B0604020202020204" pitchFamily="34" charset="0"/>
                <a:ea typeface="돋움" panose="020B0600000101010101" pitchFamily="50" charset="-127"/>
              </a:endParaRPr>
            </a:p>
          </p:txBody>
        </p:sp>
        <p:sp>
          <p:nvSpPr>
            <p:cNvPr id="351237" name="AutoShape 5"/>
            <p:cNvSpPr>
              <a:spLocks noChangeArrowheads="1"/>
            </p:cNvSpPr>
            <p:nvPr/>
          </p:nvSpPr>
          <p:spPr bwMode="auto">
            <a:xfrm rot="5400000">
              <a:off x="1563" y="433"/>
              <a:ext cx="252" cy="2144"/>
            </a:xfrm>
            <a:prstGeom prst="cube">
              <a:avLst>
                <a:gd name="adj" fmla="val 39264"/>
              </a:avLst>
            </a:prstGeom>
            <a:solidFill>
              <a:srgbClr val="FAFD00"/>
            </a:solidFill>
            <a:ln w="12700">
              <a:solidFill>
                <a:srgbClr val="183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endParaRPr lang="ko-KR" altLang="ko-KR" sz="1600" b="1">
                <a:effectLst>
                  <a:outerShdw blurRad="38100" dist="38100" dir="2700000" algn="tl">
                    <a:srgbClr val="000000"/>
                  </a:outerShdw>
                </a:effectLst>
                <a:latin typeface="Arial" panose="020B0604020202020204" pitchFamily="34" charset="0"/>
                <a:ea typeface="돋움" panose="020B0600000101010101" pitchFamily="50" charset="-127"/>
              </a:endParaRPr>
            </a:p>
          </p:txBody>
        </p:sp>
        <p:sp>
          <p:nvSpPr>
            <p:cNvPr id="351238" name="AutoShape 6"/>
            <p:cNvSpPr>
              <a:spLocks noChangeArrowheads="1"/>
            </p:cNvSpPr>
            <p:nvPr/>
          </p:nvSpPr>
          <p:spPr bwMode="auto">
            <a:xfrm rot="5400000">
              <a:off x="1408" y="736"/>
              <a:ext cx="554" cy="2136"/>
            </a:xfrm>
            <a:prstGeom prst="cube">
              <a:avLst>
                <a:gd name="adj" fmla="val 23731"/>
              </a:avLst>
            </a:prstGeom>
            <a:noFill/>
            <a:ln w="12700">
              <a:solidFill>
                <a:srgbClr val="183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1600" b="1">
                  <a:solidFill>
                    <a:schemeClr val="folHlink"/>
                  </a:solidFill>
                  <a:effectLst>
                    <a:outerShdw blurRad="38100" dist="38100" dir="2700000" algn="tl">
                      <a:srgbClr val="C0C0C0"/>
                    </a:outerShdw>
                  </a:effectLst>
                  <a:latin typeface="Arial" panose="020B0604020202020204" pitchFamily="34" charset="0"/>
                  <a:ea typeface="돋움" panose="020B0600000101010101" pitchFamily="50" charset="-127"/>
                </a:rPr>
                <a:t>Free Space</a:t>
              </a:r>
            </a:p>
          </p:txBody>
        </p:sp>
        <p:sp>
          <p:nvSpPr>
            <p:cNvPr id="351239" name="AutoShape 7"/>
            <p:cNvSpPr>
              <a:spLocks noChangeArrowheads="1"/>
            </p:cNvSpPr>
            <p:nvPr/>
          </p:nvSpPr>
          <p:spPr bwMode="auto">
            <a:xfrm rot="5400000">
              <a:off x="778" y="1754"/>
              <a:ext cx="1814" cy="2136"/>
            </a:xfrm>
            <a:prstGeom prst="cube">
              <a:avLst>
                <a:gd name="adj" fmla="val 7866"/>
              </a:avLst>
            </a:prstGeom>
            <a:solidFill>
              <a:schemeClr val="accent1"/>
            </a:solidFill>
            <a:ln w="12700">
              <a:solidFill>
                <a:srgbClr val="183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115000"/>
                </a:lnSpc>
                <a:spcBef>
                  <a:spcPct val="50000"/>
                </a:spcBef>
                <a:buClrTx/>
                <a:buSzTx/>
                <a:buFontTx/>
                <a:buNone/>
              </a:pPr>
              <a:r>
                <a:rPr lang="en-US" altLang="ko-KR" sz="1800" b="1">
                  <a:solidFill>
                    <a:srgbClr val="FAFD00"/>
                  </a:solidFill>
                  <a:effectLst>
                    <a:outerShdw blurRad="38100" dist="38100" dir="2700000" algn="tl">
                      <a:srgbClr val="000000"/>
                    </a:outerShdw>
                  </a:effectLst>
                  <a:latin typeface="Arial" panose="020B0604020202020204" pitchFamily="34" charset="0"/>
                  <a:ea typeface="돋움" panose="020B0600000101010101" pitchFamily="50" charset="-127"/>
                </a:rPr>
                <a:t>Row Data</a:t>
              </a:r>
            </a:p>
          </p:txBody>
        </p:sp>
        <p:sp>
          <p:nvSpPr>
            <p:cNvPr id="351240" name="Line 8"/>
            <p:cNvSpPr>
              <a:spLocks noChangeShapeType="1"/>
            </p:cNvSpPr>
            <p:nvPr/>
          </p:nvSpPr>
          <p:spPr bwMode="auto">
            <a:xfrm>
              <a:off x="750" y="1663"/>
              <a:ext cx="0" cy="61"/>
            </a:xfrm>
            <a:prstGeom prst="line">
              <a:avLst/>
            </a:prstGeom>
            <a:noFill/>
            <a:ln w="12700">
              <a:solidFill>
                <a:srgbClr val="183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51241" name="Line 9"/>
            <p:cNvSpPr>
              <a:spLocks noChangeShapeType="1"/>
            </p:cNvSpPr>
            <p:nvPr/>
          </p:nvSpPr>
          <p:spPr bwMode="auto">
            <a:xfrm>
              <a:off x="750" y="1754"/>
              <a:ext cx="0" cy="62"/>
            </a:xfrm>
            <a:prstGeom prst="line">
              <a:avLst/>
            </a:prstGeom>
            <a:noFill/>
            <a:ln w="12700">
              <a:solidFill>
                <a:srgbClr val="183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51242" name="Line 10"/>
            <p:cNvSpPr>
              <a:spLocks noChangeShapeType="1"/>
            </p:cNvSpPr>
            <p:nvPr/>
          </p:nvSpPr>
          <p:spPr bwMode="auto">
            <a:xfrm>
              <a:off x="750" y="1839"/>
              <a:ext cx="0" cy="62"/>
            </a:xfrm>
            <a:prstGeom prst="line">
              <a:avLst/>
            </a:prstGeom>
            <a:noFill/>
            <a:ln w="12700">
              <a:solidFill>
                <a:srgbClr val="1834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51251" name="Text Box 19"/>
            <p:cNvSpPr txBox="1">
              <a:spLocks noChangeArrowheads="1"/>
            </p:cNvSpPr>
            <p:nvPr/>
          </p:nvSpPr>
          <p:spPr bwMode="auto">
            <a:xfrm>
              <a:off x="1082" y="1117"/>
              <a:ext cx="1213"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lgn="ctr">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spcBef>
                  <a:spcPct val="0"/>
                </a:spcBef>
                <a:buClrTx/>
                <a:buSzTx/>
                <a:buFontTx/>
                <a:buNone/>
              </a:pPr>
              <a:r>
                <a:rPr kumimoji="0" lang="en-US" altLang="ko-KR" sz="1000">
                  <a:solidFill>
                    <a:schemeClr val="bg2"/>
                  </a:solidFill>
                  <a:latin typeface="Futura Bk" pitchFamily="34" charset="0"/>
                  <a:ea typeface="HY울릉도M" pitchFamily="18" charset="-127"/>
                </a:rPr>
                <a:t>Common and variable header</a:t>
              </a:r>
            </a:p>
          </p:txBody>
        </p:sp>
        <p:sp>
          <p:nvSpPr>
            <p:cNvPr id="351252" name="Text Box 20"/>
            <p:cNvSpPr txBox="1">
              <a:spLocks noChangeArrowheads="1"/>
            </p:cNvSpPr>
            <p:nvPr/>
          </p:nvSpPr>
          <p:spPr bwMode="auto">
            <a:xfrm>
              <a:off x="1264" y="1253"/>
              <a:ext cx="99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lgn="ctr">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spcBef>
                  <a:spcPct val="0"/>
                </a:spcBef>
                <a:buClrTx/>
                <a:buSzTx/>
                <a:buFontTx/>
                <a:buNone/>
              </a:pPr>
              <a:r>
                <a:rPr kumimoji="0" lang="en-US" altLang="ko-KR" sz="1000">
                  <a:solidFill>
                    <a:schemeClr val="bg2"/>
                  </a:solidFill>
                  <a:latin typeface="Futura Bk" pitchFamily="34" charset="0"/>
                  <a:ea typeface="HY울릉도M" pitchFamily="18" charset="-127"/>
                </a:rPr>
                <a:t>Table dictionary</a:t>
              </a:r>
            </a:p>
          </p:txBody>
        </p:sp>
        <p:sp>
          <p:nvSpPr>
            <p:cNvPr id="351253" name="Text Box 21"/>
            <p:cNvSpPr txBox="1">
              <a:spLocks noChangeArrowheads="1"/>
            </p:cNvSpPr>
            <p:nvPr/>
          </p:nvSpPr>
          <p:spPr bwMode="auto">
            <a:xfrm>
              <a:off x="1264" y="1389"/>
              <a:ext cx="998" cy="1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lgn="ctr">
                  <a:solidFill>
                    <a:srgbClr val="5F5F5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latinLnBrk="1" hangingPunct="1">
                <a:spcBef>
                  <a:spcPct val="0"/>
                </a:spcBef>
                <a:buClrTx/>
                <a:buSzTx/>
                <a:buFontTx/>
                <a:buNone/>
              </a:pPr>
              <a:r>
                <a:rPr kumimoji="0" lang="en-US" altLang="ko-KR" sz="1000">
                  <a:solidFill>
                    <a:schemeClr val="bg2"/>
                  </a:solidFill>
                  <a:latin typeface="Futura Bk" pitchFamily="34" charset="0"/>
                  <a:ea typeface="HY울릉도M" pitchFamily="18" charset="-127"/>
                </a:rPr>
                <a:t>Row dictionary</a:t>
              </a: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a:noFill/>
          <a:ln/>
        </p:spPr>
        <p:txBody>
          <a:bodyPr/>
          <a:lstStyle/>
          <a:p>
            <a:r>
              <a:rPr lang="en-US" altLang="ko-KR"/>
              <a:t>Free space management</a:t>
            </a:r>
          </a:p>
        </p:txBody>
      </p:sp>
      <p:sp>
        <p:nvSpPr>
          <p:cNvPr id="352259" name="Rectangle 3"/>
          <p:cNvSpPr>
            <a:spLocks noChangeArrowheads="1"/>
          </p:cNvSpPr>
          <p:nvPr/>
        </p:nvSpPr>
        <p:spPr bwMode="auto">
          <a:xfrm>
            <a:off x="611188" y="1557338"/>
            <a:ext cx="8285162"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110597"/>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indent="-1000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just" latinLnBrk="0">
              <a:lnSpc>
                <a:spcPct val="11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Segment Space Management </a:t>
            </a:r>
          </a:p>
          <a:p>
            <a:pPr lvl="1" algn="just"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Manual : freelist</a:t>
            </a:r>
            <a:r>
              <a:rPr lang="ko-KR" altLang="en-US" sz="1600">
                <a:solidFill>
                  <a:schemeClr val="tx2"/>
                </a:solidFill>
                <a:latin typeface="Arial" panose="020B0604020202020204" pitchFamily="34" charset="0"/>
                <a:ea typeface="돋움" panose="020B0600000101010101" pitchFamily="50" charset="-127"/>
              </a:rPr>
              <a:t>를 이용</a:t>
            </a:r>
          </a:p>
          <a:p>
            <a:pPr lvl="1" algn="just"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Auto : bitmaps </a:t>
            </a:r>
            <a:r>
              <a:rPr lang="ko-KR" altLang="en-US" sz="1600">
                <a:solidFill>
                  <a:schemeClr val="tx2"/>
                </a:solidFill>
                <a:latin typeface="Arial" panose="020B0604020202020204" pitchFamily="34" charset="0"/>
                <a:ea typeface="돋움" panose="020B0600000101010101" pitchFamily="50" charset="-127"/>
              </a:rPr>
              <a:t>정보를 이용</a:t>
            </a:r>
            <a:r>
              <a:rPr lang="en-US" altLang="ko-KR" sz="1600">
                <a:solidFill>
                  <a:schemeClr val="tx2"/>
                </a:solidFill>
                <a:latin typeface="Arial" panose="020B0604020202020204" pitchFamily="34" charset="0"/>
                <a:ea typeface="돋움" panose="020B0600000101010101" pitchFamily="50" charset="-127"/>
              </a:rPr>
              <a:t>, LMT</a:t>
            </a:r>
            <a:r>
              <a:rPr lang="ko-KR" altLang="en-US" sz="1600">
                <a:solidFill>
                  <a:schemeClr val="tx2"/>
                </a:solidFill>
                <a:latin typeface="Arial" panose="020B0604020202020204" pitchFamily="34" charset="0"/>
                <a:ea typeface="돋움" panose="020B0600000101010101" pitchFamily="50" charset="-127"/>
              </a:rPr>
              <a:t>인 경우에만 가능</a:t>
            </a:r>
          </a:p>
          <a:p>
            <a:pPr lvl="1" algn="just"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automatic segment-space management</a:t>
            </a:r>
            <a:r>
              <a:rPr lang="ko-KR" altLang="en-US" sz="1600">
                <a:solidFill>
                  <a:schemeClr val="tx2"/>
                </a:solidFill>
                <a:latin typeface="Arial" panose="020B0604020202020204" pitchFamily="34" charset="0"/>
                <a:ea typeface="돋움" panose="020B0600000101010101" pitchFamily="50" charset="-127"/>
              </a:rPr>
              <a:t>의 장점</a:t>
            </a:r>
          </a:p>
          <a:p>
            <a:pPr algn="just" latinLnBrk="0">
              <a:lnSpc>
                <a:spcPct val="110000"/>
              </a:lnSpc>
              <a:spcBef>
                <a:spcPct val="30000"/>
              </a:spcBef>
              <a:buClr>
                <a:srgbClr val="00B7A5"/>
              </a:buClr>
              <a:buSzPct val="120000"/>
              <a:buFont typeface="Arial" panose="020B0604020202020204" pitchFamily="34" charset="0"/>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사용이 간편하다</a:t>
            </a:r>
            <a:r>
              <a:rPr lang="en-US" altLang="ko-KR" sz="1600">
                <a:solidFill>
                  <a:schemeClr val="tx2"/>
                </a:solidFill>
                <a:latin typeface="Arial" panose="020B0604020202020204" pitchFamily="34" charset="0"/>
                <a:ea typeface="돋움" panose="020B0600000101010101" pitchFamily="50" charset="-127"/>
              </a:rPr>
              <a:t>.</a:t>
            </a:r>
          </a:p>
          <a:p>
            <a:pPr algn="just" latinLnBrk="0">
              <a:lnSpc>
                <a:spcPct val="110000"/>
              </a:lnSpc>
              <a:spcBef>
                <a:spcPct val="30000"/>
              </a:spcBef>
              <a:buClr>
                <a:srgbClr val="00B7A5"/>
              </a:buClr>
              <a:buSzPct val="120000"/>
              <a:buFont typeface="Arial" panose="020B0604020202020204" pitchFamily="34" charset="0"/>
              <a:buNone/>
            </a:pPr>
            <a:r>
              <a:rPr lang="en-US" altLang="ko-KR" sz="1600">
                <a:solidFill>
                  <a:schemeClr val="tx2"/>
                </a:solidFill>
                <a:latin typeface="Arial" panose="020B0604020202020204" pitchFamily="34" charset="0"/>
                <a:ea typeface="돋움" panose="020B0600000101010101" pitchFamily="50" charset="-127"/>
              </a:rPr>
              <a:t>         - </a:t>
            </a:r>
            <a:r>
              <a:rPr lang="ko-KR" altLang="en-US" sz="1600">
                <a:solidFill>
                  <a:schemeClr val="tx2"/>
                </a:solidFill>
                <a:latin typeface="Arial" panose="020B0604020202020204" pitchFamily="34" charset="0"/>
                <a:ea typeface="돋움" panose="020B0600000101010101" pitchFamily="50" charset="-127"/>
              </a:rPr>
              <a:t>가변길이 </a:t>
            </a:r>
            <a:r>
              <a:rPr lang="en-US" altLang="ko-KR" sz="1600">
                <a:solidFill>
                  <a:schemeClr val="tx2"/>
                </a:solidFill>
                <a:latin typeface="Arial" panose="020B0604020202020204" pitchFamily="34" charset="0"/>
                <a:ea typeface="돋움" panose="020B0600000101010101" pitchFamily="50" charset="-127"/>
              </a:rPr>
              <a:t>row</a:t>
            </a:r>
            <a:r>
              <a:rPr lang="ko-KR" altLang="en-US" sz="1600">
                <a:solidFill>
                  <a:schemeClr val="tx2"/>
                </a:solidFill>
                <a:latin typeface="Arial" panose="020B0604020202020204" pitchFamily="34" charset="0"/>
                <a:ea typeface="돋움" panose="020B0600000101010101" pitchFamily="50" charset="-127"/>
              </a:rPr>
              <a:t>에는 특히나 공간관리가 효율적이다</a:t>
            </a:r>
            <a:r>
              <a:rPr lang="en-US" altLang="ko-KR" sz="1600">
                <a:solidFill>
                  <a:schemeClr val="tx2"/>
                </a:solidFill>
                <a:latin typeface="Arial" panose="020B0604020202020204" pitchFamily="34" charset="0"/>
                <a:ea typeface="돋움" panose="020B0600000101010101" pitchFamily="50" charset="-127"/>
              </a:rPr>
              <a:t>.</a:t>
            </a:r>
          </a:p>
          <a:p>
            <a:pPr algn="just" latinLnBrk="0">
              <a:lnSpc>
                <a:spcPct val="110000"/>
              </a:lnSpc>
              <a:spcBef>
                <a:spcPct val="30000"/>
              </a:spcBef>
              <a:buClr>
                <a:srgbClr val="00B7A5"/>
              </a:buClr>
              <a:buSzPct val="120000"/>
              <a:buFont typeface="Arial" panose="020B0604020202020204" pitchFamily="34" charset="0"/>
              <a:buNone/>
            </a:pPr>
            <a:r>
              <a:rPr lang="en-US" altLang="ko-KR" sz="1600">
                <a:solidFill>
                  <a:schemeClr val="tx2"/>
                </a:solidFill>
                <a:latin typeface="Arial" panose="020B0604020202020204" pitchFamily="34" charset="0"/>
                <a:ea typeface="돋움" panose="020B0600000101010101" pitchFamily="50" charset="-127"/>
              </a:rPr>
              <a:t>         - </a:t>
            </a:r>
            <a:r>
              <a:rPr lang="ko-KR" altLang="en-US" sz="1600">
                <a:solidFill>
                  <a:schemeClr val="tx2"/>
                </a:solidFill>
                <a:latin typeface="Arial" panose="020B0604020202020204" pitchFamily="34" charset="0"/>
                <a:ea typeface="돋움" panose="020B0600000101010101" pitchFamily="50" charset="-127"/>
              </a:rPr>
              <a:t>동시에 접근을 시도하는 </a:t>
            </a:r>
            <a:r>
              <a:rPr lang="en-US" altLang="ko-KR" sz="1600">
                <a:solidFill>
                  <a:schemeClr val="tx2"/>
                </a:solidFill>
                <a:latin typeface="Arial" panose="020B0604020202020204" pitchFamily="34" charset="0"/>
                <a:ea typeface="돋움" panose="020B0600000101010101" pitchFamily="50" charset="-127"/>
              </a:rPr>
              <a:t>run-time</a:t>
            </a:r>
            <a:r>
              <a:rPr lang="ko-KR" altLang="en-US" sz="1600">
                <a:solidFill>
                  <a:schemeClr val="tx2"/>
                </a:solidFill>
                <a:latin typeface="Arial" panose="020B0604020202020204" pitchFamily="34" charset="0"/>
                <a:ea typeface="돋움" panose="020B0600000101010101" pitchFamily="50" charset="-127"/>
              </a:rPr>
              <a:t>에 적합하다</a:t>
            </a:r>
            <a:r>
              <a:rPr lang="en-US" altLang="ko-KR" sz="1600">
                <a:solidFill>
                  <a:schemeClr val="tx2"/>
                </a:solidFill>
                <a:latin typeface="Arial" panose="020B0604020202020204" pitchFamily="34" charset="0"/>
                <a:ea typeface="돋움" panose="020B0600000101010101" pitchFamily="50" charset="-127"/>
              </a:rPr>
              <a:t>.</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Block </a:t>
            </a:r>
            <a:r>
              <a:rPr lang="ko-KR" altLang="en-US" sz="1800">
                <a:solidFill>
                  <a:schemeClr val="tx2"/>
                </a:solidFill>
                <a:latin typeface="Arial" panose="020B0604020202020204" pitchFamily="34" charset="0"/>
                <a:ea typeface="돋움" panose="020B0600000101010101" pitchFamily="50" charset="-127"/>
              </a:rPr>
              <a:t>내 </a:t>
            </a:r>
            <a:r>
              <a:rPr lang="en-US" altLang="ko-KR" sz="1800">
                <a:solidFill>
                  <a:schemeClr val="tx2"/>
                </a:solidFill>
                <a:latin typeface="Arial" panose="020B0604020202020204" pitchFamily="34" charset="0"/>
                <a:ea typeface="돋움" panose="020B0600000101010101" pitchFamily="50" charset="-127"/>
              </a:rPr>
              <a:t>Free Space Coalescesing</a:t>
            </a:r>
          </a:p>
          <a:p>
            <a:pPr lvl="1" algn="just"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insert or update</a:t>
            </a:r>
            <a:r>
              <a:rPr lang="ko-KR" altLang="en-US" sz="1600">
                <a:solidFill>
                  <a:schemeClr val="tx2"/>
                </a:solidFill>
                <a:latin typeface="Arial" panose="020B0604020202020204" pitchFamily="34" charset="0"/>
                <a:ea typeface="돋움" panose="020B0600000101010101" pitchFamily="50" charset="-127"/>
              </a:rPr>
              <a:t>시 충분한 </a:t>
            </a:r>
            <a:r>
              <a:rPr lang="en-US" altLang="ko-KR" sz="1600">
                <a:solidFill>
                  <a:schemeClr val="tx2"/>
                </a:solidFill>
                <a:latin typeface="Arial" panose="020B0604020202020204" pitchFamily="34" charset="0"/>
                <a:ea typeface="돋움" panose="020B0600000101010101" pitchFamily="50" charset="-127"/>
              </a:rPr>
              <a:t>free space</a:t>
            </a:r>
            <a:r>
              <a:rPr lang="ko-KR" altLang="en-US" sz="1600">
                <a:solidFill>
                  <a:schemeClr val="tx2"/>
                </a:solidFill>
                <a:latin typeface="Arial" panose="020B0604020202020204" pitchFamily="34" charset="0"/>
                <a:ea typeface="돋움" panose="020B0600000101010101" pitchFamily="50" charset="-127"/>
              </a:rPr>
              <a:t>가 없거나 </a:t>
            </a:r>
            <a:r>
              <a:rPr lang="en-US" altLang="ko-KR" sz="1600">
                <a:solidFill>
                  <a:schemeClr val="tx2"/>
                </a:solidFill>
                <a:latin typeface="Arial" panose="020B0604020202020204" pitchFamily="34" charset="0"/>
                <a:ea typeface="돋움" panose="020B0600000101010101" pitchFamily="50" charset="-127"/>
              </a:rPr>
              <a:t>free space</a:t>
            </a:r>
            <a:r>
              <a:rPr lang="ko-KR" altLang="en-US" sz="1600">
                <a:solidFill>
                  <a:schemeClr val="tx2"/>
                </a:solidFill>
                <a:latin typeface="Arial" panose="020B0604020202020204" pitchFamily="34" charset="0"/>
                <a:ea typeface="돋움" panose="020B0600000101010101" pitchFamily="50" charset="-127"/>
              </a:rPr>
              <a:t>가 단편화되어 </a:t>
            </a:r>
            <a:r>
              <a:rPr lang="en-US" altLang="ko-KR" sz="1600">
                <a:solidFill>
                  <a:schemeClr val="tx2"/>
                </a:solidFill>
                <a:latin typeface="Arial" panose="020B0604020202020204" pitchFamily="34" charset="0"/>
                <a:ea typeface="돋움" panose="020B0600000101010101" pitchFamily="50" charset="-127"/>
              </a:rPr>
              <a:t>row</a:t>
            </a:r>
            <a:r>
              <a:rPr lang="ko-KR" altLang="en-US" sz="1600">
                <a:solidFill>
                  <a:schemeClr val="tx2"/>
                </a:solidFill>
                <a:latin typeface="Arial" panose="020B0604020202020204" pitchFamily="34" charset="0"/>
                <a:ea typeface="돋움" panose="020B0600000101010101" pitchFamily="50" charset="-127"/>
              </a:rPr>
              <a:t>를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의 연속된 </a:t>
            </a:r>
            <a:r>
              <a:rPr lang="en-US" altLang="ko-KR" sz="1600">
                <a:solidFill>
                  <a:schemeClr val="tx2"/>
                </a:solidFill>
                <a:latin typeface="Arial" panose="020B0604020202020204" pitchFamily="34" charset="0"/>
                <a:ea typeface="돋움" panose="020B0600000101010101" pitchFamily="50" charset="-127"/>
              </a:rPr>
              <a:t>section </a:t>
            </a:r>
            <a:r>
              <a:rPr lang="ko-KR" altLang="en-US" sz="1600">
                <a:solidFill>
                  <a:schemeClr val="tx2"/>
                </a:solidFill>
                <a:latin typeface="Arial" panose="020B0604020202020204" pitchFamily="34" charset="0"/>
                <a:ea typeface="돋움" panose="020B0600000101010101" pitchFamily="50" charset="-127"/>
              </a:rPr>
              <a:t>넣을 수 없는 경우에만 발생</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성능을 고려하여</a:t>
            </a:r>
            <a:r>
              <a:rPr lang="en-US" altLang="ko-KR" sz="1600">
                <a:solidFill>
                  <a:schemeClr val="tx2"/>
                </a:solidFill>
                <a:latin typeface="Arial" panose="020B0604020202020204" pitchFamily="34" charset="0"/>
                <a:ea typeface="돋움" panose="020B0600000101010101" pitchFamily="50" charset="-127"/>
              </a:rPr>
              <a:t>)</a:t>
            </a:r>
          </a:p>
          <a:p>
            <a:pPr lvl="1" algn="just"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Coalescesing</a:t>
            </a:r>
            <a:r>
              <a:rPr lang="ko-KR" altLang="en-US" sz="1600">
                <a:solidFill>
                  <a:schemeClr val="tx2"/>
                </a:solidFill>
                <a:latin typeface="Arial" panose="020B0604020202020204" pitchFamily="34" charset="0"/>
                <a:ea typeface="돋움" panose="020B0600000101010101" pitchFamily="50" charset="-127"/>
              </a:rPr>
              <a:t>은 </a:t>
            </a:r>
            <a:r>
              <a:rPr lang="en-US" altLang="ko-KR" sz="1600">
                <a:solidFill>
                  <a:schemeClr val="tx2"/>
                </a:solidFill>
                <a:latin typeface="Arial" panose="020B0604020202020204" pitchFamily="34" charset="0"/>
                <a:ea typeface="돋움" panose="020B0600000101010101" pitchFamily="50" charset="-127"/>
              </a:rPr>
              <a:t>Server Process</a:t>
            </a:r>
            <a:r>
              <a:rPr lang="ko-KR" altLang="en-US" sz="1600">
                <a:solidFill>
                  <a:schemeClr val="tx2"/>
                </a:solidFill>
                <a:latin typeface="Arial" panose="020B0604020202020204" pitchFamily="34" charset="0"/>
                <a:ea typeface="돋움" panose="020B0600000101010101" pitchFamily="50" charset="-127"/>
              </a:rPr>
              <a:t>가 담당</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Row Chaining and Migrating</a:t>
            </a:r>
          </a:p>
          <a:p>
            <a:pPr lvl="1" algn="just"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Chaining : </a:t>
            </a:r>
            <a:r>
              <a:rPr lang="ko-KR" altLang="en-US" sz="1600">
                <a:solidFill>
                  <a:schemeClr val="tx2"/>
                </a:solidFill>
                <a:latin typeface="Arial" panose="020B0604020202020204" pitchFamily="34" charset="0"/>
                <a:ea typeface="돋움" panose="020B0600000101010101" pitchFamily="50" charset="-127"/>
              </a:rPr>
              <a:t>한 개의 </a:t>
            </a:r>
            <a:r>
              <a:rPr lang="en-US" altLang="ko-KR" sz="1600">
                <a:solidFill>
                  <a:schemeClr val="tx2"/>
                </a:solidFill>
                <a:latin typeface="Arial" panose="020B0604020202020204" pitchFamily="34" charset="0"/>
                <a:ea typeface="돋움" panose="020B0600000101010101" pitchFamily="50" charset="-127"/>
              </a:rPr>
              <a:t>Row</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보다 큰 경우</a:t>
            </a:r>
          </a:p>
          <a:p>
            <a:pPr lvl="1" algn="just"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Migrating : Free Space</a:t>
            </a:r>
            <a:r>
              <a:rPr lang="ko-KR" altLang="en-US" sz="1600">
                <a:solidFill>
                  <a:schemeClr val="tx2"/>
                </a:solidFill>
                <a:latin typeface="Arial" panose="020B0604020202020204" pitchFamily="34" charset="0"/>
                <a:ea typeface="돋움" panose="020B0600000101010101" pitchFamily="50" charset="-127"/>
              </a:rPr>
              <a:t>가 부족하여 다른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으로 해당 </a:t>
            </a:r>
            <a:r>
              <a:rPr lang="en-US" altLang="ko-KR" sz="1600">
                <a:solidFill>
                  <a:schemeClr val="tx2"/>
                </a:solidFill>
                <a:latin typeface="Arial" panose="020B0604020202020204" pitchFamily="34" charset="0"/>
                <a:ea typeface="돋움" panose="020B0600000101010101" pitchFamily="50" charset="-127"/>
              </a:rPr>
              <a:t>rows</a:t>
            </a:r>
            <a:r>
              <a:rPr lang="ko-KR" altLang="en-US" sz="1600">
                <a:solidFill>
                  <a:schemeClr val="tx2"/>
                </a:solidFill>
                <a:latin typeface="Arial" panose="020B0604020202020204" pitchFamily="34" charset="0"/>
                <a:ea typeface="돋움" panose="020B0600000101010101" pitchFamily="50" charset="-127"/>
              </a:rPr>
              <a:t>가 옮겨가는 경우</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noFill/>
          <a:ln/>
        </p:spPr>
        <p:txBody>
          <a:bodyPr/>
          <a:lstStyle/>
          <a:p>
            <a:r>
              <a:rPr lang="en-US" altLang="ko-KR"/>
              <a:t>Block Space Usage</a:t>
            </a:r>
          </a:p>
        </p:txBody>
      </p:sp>
      <p:pic>
        <p:nvPicPr>
          <p:cNvPr id="3676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484313"/>
            <a:ext cx="1190625" cy="2171700"/>
          </a:xfrm>
          <a:prstGeom prst="rect">
            <a:avLst/>
          </a:prstGeom>
          <a:noFill/>
          <a:extLst>
            <a:ext uri="{909E8E84-426E-40DD-AFC4-6F175D3DCCD1}">
              <a14:hiddenFill xmlns:a14="http://schemas.microsoft.com/office/drawing/2010/main">
                <a:solidFill>
                  <a:srgbClr val="FFFFFF"/>
                </a:solidFill>
              </a14:hiddenFill>
            </a:ext>
          </a:extLst>
        </p:spPr>
      </p:pic>
      <p:pic>
        <p:nvPicPr>
          <p:cNvPr id="36762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6463" y="1484313"/>
            <a:ext cx="1152525" cy="2190750"/>
          </a:xfrm>
          <a:prstGeom prst="rect">
            <a:avLst/>
          </a:prstGeom>
          <a:noFill/>
          <a:extLst>
            <a:ext uri="{909E8E84-426E-40DD-AFC4-6F175D3DCCD1}">
              <a14:hiddenFill xmlns:a14="http://schemas.microsoft.com/office/drawing/2010/main">
                <a:solidFill>
                  <a:srgbClr val="FFFFFF"/>
                </a:solidFill>
              </a14:hiddenFill>
            </a:ext>
          </a:extLst>
        </p:spPr>
      </p:pic>
      <p:pic>
        <p:nvPicPr>
          <p:cNvPr id="36762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9888" y="1484313"/>
            <a:ext cx="1152525" cy="2181225"/>
          </a:xfrm>
          <a:prstGeom prst="rect">
            <a:avLst/>
          </a:prstGeom>
          <a:noFill/>
          <a:extLst>
            <a:ext uri="{909E8E84-426E-40DD-AFC4-6F175D3DCCD1}">
              <a14:hiddenFill xmlns:a14="http://schemas.microsoft.com/office/drawing/2010/main">
                <a:solidFill>
                  <a:srgbClr val="FFFFFF"/>
                </a:solidFill>
              </a14:hiddenFill>
            </a:ext>
          </a:extLst>
        </p:spPr>
      </p:pic>
      <p:pic>
        <p:nvPicPr>
          <p:cNvPr id="36762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3313" y="1484313"/>
            <a:ext cx="1114425" cy="2181225"/>
          </a:xfrm>
          <a:prstGeom prst="rect">
            <a:avLst/>
          </a:prstGeom>
          <a:noFill/>
          <a:extLst>
            <a:ext uri="{909E8E84-426E-40DD-AFC4-6F175D3DCCD1}">
              <a14:hiddenFill xmlns:a14="http://schemas.microsoft.com/office/drawing/2010/main">
                <a:solidFill>
                  <a:srgbClr val="FFFFFF"/>
                </a:solidFill>
              </a14:hiddenFill>
            </a:ext>
          </a:extLst>
        </p:spPr>
      </p:pic>
      <p:sp>
        <p:nvSpPr>
          <p:cNvPr id="367626" name="Text Box 10"/>
          <p:cNvSpPr txBox="1">
            <a:spLocks noChangeArrowheads="1"/>
          </p:cNvSpPr>
          <p:nvPr/>
        </p:nvSpPr>
        <p:spPr bwMode="auto">
          <a:xfrm>
            <a:off x="1187450" y="3789363"/>
            <a:ext cx="1728788"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row</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PCTFREE</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20%</a:t>
            </a:r>
            <a:r>
              <a:rPr lang="ko-KR" altLang="en-US" sz="1600">
                <a:solidFill>
                  <a:schemeClr val="tx2"/>
                </a:solidFill>
                <a:latin typeface="Arial" panose="020B0604020202020204" pitchFamily="34" charset="0"/>
                <a:ea typeface="돋움" panose="020B0600000101010101" pitchFamily="50" charset="-127"/>
              </a:rPr>
              <a:t>이므로 </a:t>
            </a:r>
            <a:r>
              <a:rPr lang="en-US" altLang="ko-KR" sz="1600">
                <a:solidFill>
                  <a:schemeClr val="tx2"/>
                </a:solidFill>
                <a:latin typeface="Arial" panose="020B0604020202020204" pitchFamily="34" charset="0"/>
                <a:ea typeface="돋움" panose="020B0600000101010101" pitchFamily="50" charset="-127"/>
              </a:rPr>
              <a:t>80%</a:t>
            </a:r>
            <a:r>
              <a:rPr lang="ko-KR" altLang="en-US" sz="1600">
                <a:solidFill>
                  <a:schemeClr val="tx2"/>
                </a:solidFill>
                <a:latin typeface="Arial" panose="020B0604020202020204" pitchFamily="34" charset="0"/>
                <a:ea typeface="돋움" panose="020B0600000101010101" pitchFamily="50" charset="-127"/>
              </a:rPr>
              <a:t>까지만 </a:t>
            </a:r>
            <a:r>
              <a:rPr lang="en-US" altLang="ko-KR" sz="1600">
                <a:solidFill>
                  <a:schemeClr val="tx2"/>
                </a:solidFill>
                <a:latin typeface="Arial" panose="020B0604020202020204" pitchFamily="34" charset="0"/>
                <a:ea typeface="돋움" panose="020B0600000101010101" pitchFamily="50" charset="-127"/>
              </a:rPr>
              <a:t>Insert </a:t>
            </a:r>
            <a:r>
              <a:rPr lang="ko-KR" altLang="en-US" sz="1600">
                <a:solidFill>
                  <a:schemeClr val="tx2"/>
                </a:solidFill>
                <a:latin typeface="Arial" panose="020B0604020202020204" pitchFamily="34" charset="0"/>
                <a:ea typeface="돋움" panose="020B0600000101010101" pitchFamily="50" charset="-127"/>
              </a:rPr>
              <a:t>된다</a:t>
            </a:r>
          </a:p>
        </p:txBody>
      </p:sp>
      <p:sp>
        <p:nvSpPr>
          <p:cNvPr id="367627" name="Text Box 11"/>
          <p:cNvSpPr txBox="1">
            <a:spLocks noChangeArrowheads="1"/>
          </p:cNvSpPr>
          <p:nvPr/>
        </p:nvSpPr>
        <p:spPr bwMode="auto">
          <a:xfrm>
            <a:off x="2843213" y="3789363"/>
            <a:ext cx="2208212"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Font typeface="Wingdings" panose="05000000000000000000" pitchFamily="2" charset="2"/>
              <a:buNone/>
            </a:pPr>
            <a:r>
              <a:rPr lang="en-US" altLang="ko-KR" sz="1600">
                <a:solidFill>
                  <a:schemeClr val="tx2"/>
                </a:solidFill>
                <a:latin typeface="돋움" panose="020B0600000101010101" pitchFamily="50" charset="-127"/>
                <a:ea typeface="돋움" panose="020B0600000101010101" pitchFamily="50" charset="-127"/>
              </a:rPr>
              <a:t>2. Update</a:t>
            </a:r>
            <a:r>
              <a:rPr lang="ko-KR" altLang="en-US" sz="1600">
                <a:solidFill>
                  <a:schemeClr val="tx2"/>
                </a:solidFill>
                <a:latin typeface="돋움" panose="020B0600000101010101" pitchFamily="50" charset="-127"/>
                <a:ea typeface="돋움" panose="020B0600000101010101" pitchFamily="50" charset="-127"/>
              </a:rPr>
              <a:t>는 예약된 공간</a:t>
            </a:r>
            <a:r>
              <a:rPr lang="en-US" altLang="ko-KR" sz="1600">
                <a:solidFill>
                  <a:schemeClr val="tx2"/>
                </a:solidFill>
                <a:latin typeface="돋움" panose="020B0600000101010101" pitchFamily="50" charset="-127"/>
                <a:ea typeface="돋움" panose="020B0600000101010101" pitchFamily="50" charset="-127"/>
              </a:rPr>
              <a:t>(20%)</a:t>
            </a:r>
            <a:r>
              <a:rPr lang="ko-KR" altLang="en-US" sz="1600">
                <a:solidFill>
                  <a:schemeClr val="tx2"/>
                </a:solidFill>
                <a:latin typeface="돋움" panose="020B0600000101010101" pitchFamily="50" charset="-127"/>
                <a:ea typeface="돋움" panose="020B0600000101010101" pitchFamily="50" charset="-127"/>
              </a:rPr>
              <a:t>을 사용할 수 있다</a:t>
            </a:r>
          </a:p>
          <a:p>
            <a:pPr latinLnBrk="0">
              <a:spcBef>
                <a:spcPct val="30000"/>
              </a:spcBef>
              <a:buFont typeface="Wingdings" panose="05000000000000000000" pitchFamily="2" charset="2"/>
              <a:buNone/>
            </a:pPr>
            <a:r>
              <a:rPr lang="ko-KR" altLang="en-US" sz="1600">
                <a:solidFill>
                  <a:schemeClr val="tx2"/>
                </a:solidFill>
                <a:latin typeface="돋움" panose="020B0600000101010101" pitchFamily="50" charset="-127"/>
                <a:ea typeface="돋움" panose="020B0600000101010101" pitchFamily="50" charset="-127"/>
              </a:rPr>
              <a:t>    </a:t>
            </a:r>
            <a:r>
              <a:rPr lang="en-US" altLang="ko-KR" sz="1600">
                <a:solidFill>
                  <a:schemeClr val="tx2"/>
                </a:solidFill>
                <a:latin typeface="돋움" panose="020B0600000101010101" pitchFamily="50" charset="-127"/>
                <a:ea typeface="돋움" panose="020B0600000101010101" pitchFamily="50" charset="-127"/>
              </a:rPr>
              <a:t>Insert</a:t>
            </a:r>
            <a:r>
              <a:rPr lang="ko-KR" altLang="en-US" sz="1600">
                <a:solidFill>
                  <a:schemeClr val="tx2"/>
                </a:solidFill>
                <a:latin typeface="돋움" panose="020B0600000101010101" pitchFamily="50" charset="-127"/>
                <a:ea typeface="돋움" panose="020B0600000101010101" pitchFamily="50" charset="-127"/>
              </a:rPr>
              <a:t>는 공간 사용율이 </a:t>
            </a:r>
            <a:r>
              <a:rPr lang="en-US" altLang="ko-KR" sz="1600">
                <a:solidFill>
                  <a:schemeClr val="tx2"/>
                </a:solidFill>
                <a:latin typeface="돋움" panose="020B0600000101010101" pitchFamily="50" charset="-127"/>
                <a:ea typeface="돋움" panose="020B0600000101010101" pitchFamily="50" charset="-127"/>
              </a:rPr>
              <a:t>39%</a:t>
            </a:r>
            <a:r>
              <a:rPr lang="ko-KR" altLang="en-US" sz="1600">
                <a:solidFill>
                  <a:schemeClr val="tx2"/>
                </a:solidFill>
                <a:latin typeface="돋움" panose="020B0600000101010101" pitchFamily="50" charset="-127"/>
                <a:ea typeface="돋움" panose="020B0600000101010101" pitchFamily="50" charset="-127"/>
              </a:rPr>
              <a:t>에 도달할때까지 되지 않는다</a:t>
            </a:r>
          </a:p>
        </p:txBody>
      </p:sp>
      <p:sp>
        <p:nvSpPr>
          <p:cNvPr id="367628" name="Text Box 12"/>
          <p:cNvSpPr txBox="1">
            <a:spLocks noChangeArrowheads="1"/>
          </p:cNvSpPr>
          <p:nvPr/>
        </p:nvSpPr>
        <p:spPr bwMode="auto">
          <a:xfrm>
            <a:off x="5195888" y="3789363"/>
            <a:ext cx="1824037"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Clr>
                <a:schemeClr val="tx2"/>
              </a:buClr>
              <a:buFont typeface="Wingdings" panose="05000000000000000000" pitchFamily="2" charset="2"/>
              <a:buNone/>
            </a:pPr>
            <a:r>
              <a:rPr lang="en-US" altLang="ko-KR" sz="1600">
                <a:solidFill>
                  <a:schemeClr val="tx2"/>
                </a:solidFill>
                <a:latin typeface="돋움" panose="020B0600000101010101" pitchFamily="50" charset="-127"/>
                <a:ea typeface="돋움" panose="020B0600000101010101" pitchFamily="50" charset="-127"/>
              </a:rPr>
              <a:t>3. 40% </a:t>
            </a:r>
            <a:r>
              <a:rPr lang="ko-KR" altLang="en-US" sz="1600">
                <a:solidFill>
                  <a:schemeClr val="tx2"/>
                </a:solidFill>
                <a:latin typeface="돋움" panose="020B0600000101010101" pitchFamily="50" charset="-127"/>
                <a:ea typeface="돋움" panose="020B0600000101010101" pitchFamily="50" charset="-127"/>
              </a:rPr>
              <a:t>이하로 공간사용율이 떨어지면 </a:t>
            </a:r>
            <a:r>
              <a:rPr lang="en-US" altLang="ko-KR" sz="1600">
                <a:solidFill>
                  <a:schemeClr val="tx2"/>
                </a:solidFill>
                <a:latin typeface="돋움" panose="020B0600000101010101" pitchFamily="50" charset="-127"/>
                <a:ea typeface="돋움" panose="020B0600000101010101" pitchFamily="50" charset="-127"/>
              </a:rPr>
              <a:t>Insert</a:t>
            </a:r>
            <a:r>
              <a:rPr lang="ko-KR" altLang="en-US" sz="1600">
                <a:solidFill>
                  <a:schemeClr val="tx2"/>
                </a:solidFill>
                <a:latin typeface="돋움" panose="020B0600000101010101" pitchFamily="50" charset="-127"/>
                <a:ea typeface="돋움" panose="020B0600000101010101" pitchFamily="50" charset="-127"/>
              </a:rPr>
              <a:t>가 가능하다</a:t>
            </a:r>
          </a:p>
        </p:txBody>
      </p:sp>
      <p:sp>
        <p:nvSpPr>
          <p:cNvPr id="367629" name="Text Box 13"/>
          <p:cNvSpPr txBox="1">
            <a:spLocks noChangeArrowheads="1"/>
          </p:cNvSpPr>
          <p:nvPr/>
        </p:nvSpPr>
        <p:spPr bwMode="auto">
          <a:xfrm>
            <a:off x="6911975" y="3789363"/>
            <a:ext cx="2124075"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Font typeface="Wingdings" panose="05000000000000000000" pitchFamily="2" charset="2"/>
              <a:buNone/>
            </a:pPr>
            <a:r>
              <a:rPr lang="en-US" altLang="ko-KR" sz="1600">
                <a:solidFill>
                  <a:schemeClr val="tx2"/>
                </a:solidFill>
                <a:latin typeface="돋움" panose="020B0600000101010101" pitchFamily="50" charset="-127"/>
                <a:ea typeface="돋움" panose="020B0600000101010101" pitchFamily="50" charset="-127"/>
              </a:rPr>
              <a:t>4. </a:t>
            </a:r>
            <a:r>
              <a:rPr lang="ko-KR" altLang="en-US" sz="1600">
                <a:solidFill>
                  <a:schemeClr val="tx2"/>
                </a:solidFill>
                <a:latin typeface="돋움" panose="020B0600000101010101" pitchFamily="50" charset="-127"/>
                <a:ea typeface="돋움" panose="020B0600000101010101" pitchFamily="50" charset="-127"/>
              </a:rPr>
              <a:t>다시 공간 사용율이 </a:t>
            </a:r>
            <a:r>
              <a:rPr lang="en-US" altLang="ko-KR" sz="1600">
                <a:solidFill>
                  <a:schemeClr val="tx2"/>
                </a:solidFill>
                <a:latin typeface="돋움" panose="020B0600000101010101" pitchFamily="50" charset="-127"/>
                <a:ea typeface="돋움" panose="020B0600000101010101" pitchFamily="50" charset="-127"/>
              </a:rPr>
              <a:t>80%</a:t>
            </a:r>
            <a:r>
              <a:rPr lang="ko-KR" altLang="en-US" sz="1600">
                <a:solidFill>
                  <a:schemeClr val="tx2"/>
                </a:solidFill>
                <a:latin typeface="돋움" panose="020B0600000101010101" pitchFamily="50" charset="-127"/>
                <a:ea typeface="돋움" panose="020B0600000101010101" pitchFamily="50" charset="-127"/>
              </a:rPr>
              <a:t>에 도달할때까지 </a:t>
            </a:r>
            <a:r>
              <a:rPr lang="en-US" altLang="ko-KR" sz="1600">
                <a:solidFill>
                  <a:schemeClr val="tx2"/>
                </a:solidFill>
                <a:latin typeface="돋움" panose="020B0600000101010101" pitchFamily="50" charset="-127"/>
                <a:ea typeface="돋움" panose="020B0600000101010101" pitchFamily="50" charset="-127"/>
              </a:rPr>
              <a:t>Insert</a:t>
            </a:r>
            <a:r>
              <a:rPr lang="ko-KR" altLang="en-US" sz="1600">
                <a:solidFill>
                  <a:schemeClr val="tx2"/>
                </a:solidFill>
                <a:latin typeface="돋움" panose="020B0600000101010101" pitchFamily="50" charset="-127"/>
                <a:ea typeface="돋움" panose="020B0600000101010101" pitchFamily="50" charset="-127"/>
              </a:rPr>
              <a:t>가 가능하다</a:t>
            </a:r>
          </a:p>
          <a:p>
            <a:pPr latinLnBrk="0">
              <a:spcBef>
                <a:spcPct val="30000"/>
              </a:spcBef>
              <a:buFont typeface="Wingdings" panose="05000000000000000000" pitchFamily="2" charset="2"/>
              <a:buNone/>
            </a:pPr>
            <a:r>
              <a:rPr lang="ko-KR" altLang="en-US" sz="1600">
                <a:solidFill>
                  <a:schemeClr val="tx2"/>
                </a:solidFill>
                <a:latin typeface="돋움" panose="020B0600000101010101" pitchFamily="50" charset="-127"/>
                <a:ea typeface="돋움" panose="020B0600000101010101" pitchFamily="50" charset="-127"/>
              </a:rPr>
              <a:t>    이러한 순환이 계속된다</a:t>
            </a:r>
          </a:p>
        </p:txBody>
      </p:sp>
      <p:sp>
        <p:nvSpPr>
          <p:cNvPr id="367631" name="Text Box 15"/>
          <p:cNvSpPr txBox="1">
            <a:spLocks noChangeArrowheads="1"/>
          </p:cNvSpPr>
          <p:nvPr/>
        </p:nvSpPr>
        <p:spPr bwMode="auto">
          <a:xfrm>
            <a:off x="34925" y="2517775"/>
            <a:ext cx="1439863" cy="623888"/>
          </a:xfrm>
          <a:prstGeom prst="rect">
            <a:avLst/>
          </a:prstGeom>
          <a:solidFill>
            <a:srgbClr val="FFFF99">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Font typeface="Wingdings" panose="05000000000000000000" pitchFamily="2" charset="2"/>
              <a:buNone/>
            </a:pPr>
            <a:r>
              <a:rPr lang="en-US" altLang="ko-KR" sz="1400">
                <a:solidFill>
                  <a:schemeClr val="tx2"/>
                </a:solidFill>
                <a:latin typeface="Courier New" panose="02070309020205020404" pitchFamily="49" charset="0"/>
                <a:ea typeface="돋움" panose="020B0600000101010101" pitchFamily="50" charset="-127"/>
              </a:rPr>
              <a:t>Pctfree:20%</a:t>
            </a:r>
          </a:p>
          <a:p>
            <a:pPr latinLnBrk="0">
              <a:spcBef>
                <a:spcPct val="50000"/>
              </a:spcBef>
              <a:buFont typeface="Wingdings" panose="05000000000000000000" pitchFamily="2" charset="2"/>
              <a:buNone/>
            </a:pPr>
            <a:r>
              <a:rPr lang="en-US" altLang="ko-KR" sz="1400">
                <a:solidFill>
                  <a:schemeClr val="tx2"/>
                </a:solidFill>
                <a:latin typeface="Courier New" panose="02070309020205020404" pitchFamily="49" charset="0"/>
                <a:ea typeface="돋움" panose="020B0600000101010101" pitchFamily="50" charset="-127"/>
              </a:rPr>
              <a:t>Pctused:40%</a:t>
            </a:r>
          </a:p>
        </p:txBody>
      </p:sp>
      <p:sp>
        <p:nvSpPr>
          <p:cNvPr id="367632" name="Text Box 16"/>
          <p:cNvSpPr txBox="1">
            <a:spLocks noChangeArrowheads="1"/>
          </p:cNvSpPr>
          <p:nvPr/>
        </p:nvSpPr>
        <p:spPr bwMode="auto">
          <a:xfrm>
            <a:off x="661988" y="5661025"/>
            <a:ext cx="7885112" cy="703263"/>
          </a:xfrm>
          <a:prstGeom prst="rect">
            <a:avLst/>
          </a:prstGeom>
          <a:solidFill>
            <a:srgbClr val="FFFF99">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pPr>
            <a:r>
              <a:rPr lang="en-US" altLang="ko-KR" sz="1600">
                <a:solidFill>
                  <a:schemeClr val="tx2"/>
                </a:solidFill>
                <a:latin typeface="Arial" panose="020B0604020202020204" pitchFamily="34" charset="0"/>
                <a:ea typeface="돋움" panose="020B0600000101010101" pitchFamily="50" charset="-127"/>
              </a:rPr>
              <a:t>Pctfree</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Update</a:t>
            </a:r>
            <a:r>
              <a:rPr lang="ko-KR" altLang="en-US" sz="1600">
                <a:solidFill>
                  <a:schemeClr val="tx2"/>
                </a:solidFill>
                <a:latin typeface="Arial" panose="020B0604020202020204" pitchFamily="34" charset="0"/>
                <a:ea typeface="돋움" panose="020B0600000101010101" pitchFamily="50" charset="-127"/>
              </a:rPr>
              <a:t>를 위하여 예약된 공간으로 </a:t>
            </a:r>
            <a:r>
              <a:rPr lang="en-US" altLang="ko-KR" sz="1600">
                <a:solidFill>
                  <a:schemeClr val="tx2"/>
                </a:solidFill>
                <a:latin typeface="Arial" panose="020B0604020202020204" pitchFamily="34" charset="0"/>
                <a:ea typeface="돋움" panose="020B0600000101010101" pitchFamily="50" charset="-127"/>
              </a:rPr>
              <a:t>Insert</a:t>
            </a:r>
            <a:r>
              <a:rPr lang="ko-KR" altLang="en-US" sz="1600">
                <a:solidFill>
                  <a:schemeClr val="tx2"/>
                </a:solidFill>
                <a:latin typeface="Arial" panose="020B0604020202020204" pitchFamily="34" charset="0"/>
                <a:ea typeface="돋움" panose="020B0600000101010101" pitchFamily="50" charset="-127"/>
              </a:rPr>
              <a:t>가 불가능한 임계점이다</a:t>
            </a:r>
          </a:p>
          <a:p>
            <a:pPr latinLnBrk="0">
              <a:spcBef>
                <a:spcPct val="50000"/>
              </a:spcBef>
            </a:pPr>
            <a:r>
              <a:rPr lang="en-US" altLang="ko-KR" sz="1600">
                <a:solidFill>
                  <a:schemeClr val="tx2"/>
                </a:solidFill>
                <a:latin typeface="Arial" panose="020B0604020202020204" pitchFamily="34" charset="0"/>
                <a:ea typeface="돋움" panose="020B0600000101010101" pitchFamily="50" charset="-127"/>
              </a:rPr>
              <a:t>Pctused</a:t>
            </a:r>
            <a:r>
              <a:rPr lang="ko-KR" altLang="en-US" sz="1600">
                <a:solidFill>
                  <a:schemeClr val="tx2"/>
                </a:solidFill>
                <a:latin typeface="Arial" panose="020B0604020202020204" pitchFamily="34" charset="0"/>
                <a:ea typeface="돋움" panose="020B0600000101010101" pitchFamily="50" charset="-127"/>
              </a:rPr>
              <a:t>는 다시 </a:t>
            </a:r>
            <a:r>
              <a:rPr lang="en-US" altLang="ko-KR" sz="1600">
                <a:solidFill>
                  <a:schemeClr val="tx2"/>
                </a:solidFill>
                <a:latin typeface="Arial" panose="020B0604020202020204" pitchFamily="34" charset="0"/>
                <a:ea typeface="돋움" panose="020B0600000101010101" pitchFamily="50" charset="-127"/>
              </a:rPr>
              <a:t>Insert</a:t>
            </a:r>
            <a:r>
              <a:rPr lang="ko-KR" altLang="en-US" sz="1600">
                <a:solidFill>
                  <a:schemeClr val="tx2"/>
                </a:solidFill>
                <a:latin typeface="Arial" panose="020B0604020202020204" pitchFamily="34" charset="0"/>
                <a:ea typeface="돋움" panose="020B0600000101010101" pitchFamily="50" charset="-127"/>
              </a:rPr>
              <a:t>가 가능한 임계점이다</a:t>
            </a:r>
            <a:r>
              <a:rPr lang="en-US" altLang="ko-KR" sz="1600">
                <a:solidFill>
                  <a:schemeClr val="tx2"/>
                </a:solidFill>
                <a:latin typeface="Arial" panose="020B0604020202020204" pitchFamily="34" charset="0"/>
                <a:ea typeface="돋움" panose="020B0600000101010101" pitchFamily="50" charset="-127"/>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a:noFill/>
          <a:ln/>
        </p:spPr>
        <p:txBody>
          <a:bodyPr/>
          <a:lstStyle/>
          <a:p>
            <a:r>
              <a:rPr lang="en-US" altLang="ko-KR"/>
              <a:t>Extents</a:t>
            </a:r>
          </a:p>
        </p:txBody>
      </p:sp>
      <p:sp>
        <p:nvSpPr>
          <p:cNvPr id="372739" name="Rectangle 3"/>
          <p:cNvSpPr>
            <a:spLocks noGrp="1" noChangeArrowheads="1"/>
          </p:cNvSpPr>
          <p:nvPr>
            <p:ph type="body" idx="1"/>
          </p:nvPr>
        </p:nvSpPr>
        <p:spPr>
          <a:xfrm>
            <a:off x="473075" y="1608138"/>
            <a:ext cx="8347075" cy="4895850"/>
          </a:xfrm>
          <a:noFill/>
          <a:ln/>
          <a:extLst>
            <a:ext uri="{91240B29-F687-4F45-9708-019B960494DF}">
              <a14:hiddenLine xmlns:a14="http://schemas.microsoft.com/office/drawing/2010/main" w="38100" cap="flat" cmpd="dbl">
                <a:solidFill>
                  <a:srgbClr val="051068"/>
                </a:solidFill>
                <a:prstDash val="solid"/>
                <a:miter lim="800000"/>
                <a:headEnd/>
                <a:tailEnd/>
              </a14:hiddenLine>
            </a:ext>
          </a:extLst>
        </p:spPr>
        <p:txBody>
          <a:bodyPr/>
          <a:lstStyle/>
          <a:p>
            <a:pPr marL="177800" indent="-177800"/>
            <a:r>
              <a:rPr lang="en-US" altLang="ko-KR" sz="1800" b="0">
                <a:ea typeface="돋움" panose="020B0600000101010101" pitchFamily="50" charset="-127"/>
              </a:rPr>
              <a:t>Extent</a:t>
            </a:r>
            <a:r>
              <a:rPr lang="ko-KR" altLang="en-US" sz="1800" b="0">
                <a:ea typeface="돋움" panose="020B0600000101010101" pitchFamily="50" charset="-127"/>
              </a:rPr>
              <a:t>는 </a:t>
            </a:r>
            <a:r>
              <a:rPr lang="en-US" altLang="ko-KR" sz="1800" b="0">
                <a:ea typeface="돋움" panose="020B0600000101010101" pitchFamily="50" charset="-127"/>
              </a:rPr>
              <a:t>database storage</a:t>
            </a:r>
            <a:r>
              <a:rPr lang="ko-KR" altLang="en-US" sz="1800" b="0">
                <a:ea typeface="돋움" panose="020B0600000101010101" pitchFamily="50" charset="-127"/>
              </a:rPr>
              <a:t>의 연속된 블록이며</a:t>
            </a:r>
            <a:r>
              <a:rPr lang="en-US" altLang="ko-KR" sz="1800" b="0">
                <a:ea typeface="돋움" panose="020B0600000101010101" pitchFamily="50" charset="-127"/>
              </a:rPr>
              <a:t>, </a:t>
            </a:r>
            <a:r>
              <a:rPr lang="ko-KR" altLang="en-US" sz="1800" b="0">
                <a:ea typeface="돋움" panose="020B0600000101010101" pitchFamily="50" charset="-127"/>
              </a:rPr>
              <a:t>공간할당의 논리적 단위</a:t>
            </a:r>
          </a:p>
          <a:p>
            <a:pPr marL="177800" indent="-177800"/>
            <a:r>
              <a:rPr lang="en-US" altLang="ko-KR" sz="1800" b="0"/>
              <a:t>Extent</a:t>
            </a:r>
            <a:r>
              <a:rPr lang="ko-KR" altLang="en-US" sz="1800" b="0"/>
              <a:t>가 할당되는 경우 </a:t>
            </a:r>
          </a:p>
          <a:p>
            <a:pPr marL="533400" lvl="1" indent="-176213">
              <a:buSzPct val="80000"/>
              <a:buFont typeface="Wingdings" panose="05000000000000000000" pitchFamily="2" charset="2"/>
              <a:buChar char="§"/>
            </a:pPr>
            <a:r>
              <a:rPr lang="en-US" altLang="ko-KR" sz="1600" b="0"/>
              <a:t>Created, Extended,Altered</a:t>
            </a:r>
          </a:p>
          <a:p>
            <a:pPr marL="177800" indent="-177800"/>
            <a:r>
              <a:rPr lang="en-US" altLang="ko-KR" sz="1800" b="0"/>
              <a:t>Extents</a:t>
            </a:r>
            <a:r>
              <a:rPr lang="ko-KR" altLang="en-US" sz="1800" b="0"/>
              <a:t>의 크기와 수 결정</a:t>
            </a:r>
          </a:p>
          <a:p>
            <a:pPr marL="533400" lvl="1" indent="-176213">
              <a:buSzPct val="80000"/>
              <a:buFont typeface="Wingdings" panose="05000000000000000000" pitchFamily="2" charset="2"/>
              <a:buChar char="§"/>
            </a:pPr>
            <a:r>
              <a:rPr lang="en-US" altLang="ko-KR" sz="1600" b="0"/>
              <a:t>CREATE </a:t>
            </a:r>
            <a:r>
              <a:rPr lang="ko-KR" altLang="en-US" sz="1600" b="0"/>
              <a:t>문장의 </a:t>
            </a:r>
            <a:r>
              <a:rPr lang="en-US" altLang="ko-KR" sz="1600" b="0"/>
              <a:t>STORAGE</a:t>
            </a:r>
            <a:r>
              <a:rPr lang="ko-KR" altLang="en-US" sz="1600" b="0"/>
              <a:t>절</a:t>
            </a:r>
          </a:p>
          <a:p>
            <a:pPr marL="533400" lvl="1" indent="-176213">
              <a:buSzPct val="80000"/>
              <a:buFont typeface="Wingdings" panose="05000000000000000000" pitchFamily="2" charset="2"/>
              <a:buChar char="§"/>
            </a:pPr>
            <a:r>
              <a:rPr lang="en-US" altLang="ko-KR" sz="1600" b="0"/>
              <a:t>Tablespace</a:t>
            </a:r>
            <a:r>
              <a:rPr lang="ko-KR" altLang="en-US" sz="1600" b="0"/>
              <a:t>의 </a:t>
            </a:r>
            <a:r>
              <a:rPr lang="en-US" altLang="ko-KR" sz="1600" b="0"/>
              <a:t>Default </a:t>
            </a:r>
            <a:r>
              <a:rPr lang="ko-KR" altLang="en-US" sz="1600" b="0"/>
              <a:t>값</a:t>
            </a:r>
          </a:p>
          <a:p>
            <a:pPr marL="533400" lvl="1" indent="-176213">
              <a:buSzPct val="80000"/>
              <a:buFont typeface="Wingdings" panose="05000000000000000000" pitchFamily="2" charset="2"/>
              <a:buChar char="§"/>
            </a:pPr>
            <a:r>
              <a:rPr lang="en-US" altLang="ko-KR" sz="1600" b="0"/>
              <a:t>LMT(locally managed tablespace)</a:t>
            </a:r>
            <a:r>
              <a:rPr lang="ko-KR" altLang="en-US" sz="1600" b="0"/>
              <a:t>의 경우 </a:t>
            </a:r>
            <a:r>
              <a:rPr lang="en-US" altLang="ko-KR" sz="1600" b="0"/>
              <a:t>Tablespace</a:t>
            </a:r>
            <a:r>
              <a:rPr lang="ko-KR" altLang="en-US" sz="1600" b="0"/>
              <a:t>의 </a:t>
            </a:r>
            <a:r>
              <a:rPr lang="en-US" altLang="ko-KR" sz="1600" b="0"/>
              <a:t>UNIFORM(</a:t>
            </a:r>
            <a:r>
              <a:rPr lang="ko-KR" altLang="en-US" sz="1600" b="0"/>
              <a:t>또는 </a:t>
            </a:r>
            <a:r>
              <a:rPr lang="en-US" altLang="ko-KR" sz="1600" b="0"/>
              <a:t>AUTOALLOCATE)</a:t>
            </a:r>
            <a:r>
              <a:rPr lang="ko-KR" altLang="en-US" sz="1600" b="0"/>
              <a:t>에 의해 결정</a:t>
            </a:r>
          </a:p>
          <a:p>
            <a:pPr marL="533400" lvl="1" indent="-176213">
              <a:buSzPct val="80000"/>
              <a:buFont typeface="Wingdings" panose="05000000000000000000" pitchFamily="2" charset="2"/>
              <a:buChar char="§"/>
            </a:pPr>
            <a:r>
              <a:rPr lang="en-US" altLang="ko-KR" sz="1600" b="0"/>
              <a:t>LMT</a:t>
            </a:r>
            <a:r>
              <a:rPr lang="ko-KR" altLang="en-US" sz="1600" b="0"/>
              <a:t>의 경우 </a:t>
            </a:r>
            <a:r>
              <a:rPr lang="en-US" altLang="ko-KR" sz="1600" b="0"/>
              <a:t>Tablespace </a:t>
            </a:r>
            <a:r>
              <a:rPr lang="ko-KR" altLang="en-US" sz="1600" b="0"/>
              <a:t>레벨에서 </a:t>
            </a:r>
            <a:r>
              <a:rPr lang="en-US" altLang="ko-KR" sz="1600" b="0"/>
              <a:t>INITIAL, NEXT, PCTINCREASE, MINEXTENTS </a:t>
            </a:r>
            <a:r>
              <a:rPr lang="ko-KR" altLang="en-US" sz="1600" b="0"/>
              <a:t>파라미터를 지정할 수 없다</a:t>
            </a:r>
          </a:p>
          <a:p>
            <a:pPr marL="177800" indent="-177800"/>
            <a:r>
              <a:rPr lang="en-US" altLang="ko-KR" sz="1800" b="0"/>
              <a:t>Extents </a:t>
            </a:r>
            <a:r>
              <a:rPr lang="ko-KR" altLang="en-US" sz="1800" b="0"/>
              <a:t>할당 방법</a:t>
            </a:r>
          </a:p>
          <a:p>
            <a:pPr marL="533400" lvl="1" indent="-176213">
              <a:buSzPct val="80000"/>
              <a:buFont typeface="Wingdings" panose="05000000000000000000" pitchFamily="2" charset="2"/>
              <a:buChar char="§"/>
            </a:pPr>
            <a:r>
              <a:rPr lang="en-US" altLang="ko-KR" sz="1600" b="0">
                <a:ea typeface="돋움" panose="020B0600000101010101" pitchFamily="50" charset="-127"/>
              </a:rPr>
              <a:t>locally managed(LMT) : bitmap </a:t>
            </a:r>
            <a:r>
              <a:rPr lang="ko-KR" altLang="en-US" sz="1600" b="0">
                <a:ea typeface="돋움" panose="020B0600000101010101" pitchFamily="50" charset="-127"/>
              </a:rPr>
              <a:t>정보를 이용하여 할당 </a:t>
            </a:r>
          </a:p>
          <a:p>
            <a:pPr marL="533400" lvl="1" indent="-176213">
              <a:buSzPct val="80000"/>
              <a:buFont typeface="Wingdings" panose="05000000000000000000" pitchFamily="2" charset="2"/>
              <a:buChar char="§"/>
            </a:pPr>
            <a:r>
              <a:rPr lang="en-US" altLang="ko-KR" sz="1600" b="0">
                <a:ea typeface="돋움" panose="020B0600000101010101" pitchFamily="50" charset="-127"/>
              </a:rPr>
              <a:t>dictionary managed : data dictionary </a:t>
            </a:r>
            <a:r>
              <a:rPr lang="ko-KR" altLang="en-US" sz="1600" b="0">
                <a:ea typeface="돋움" panose="020B0600000101010101" pitchFamily="50" charset="-127"/>
              </a:rPr>
              <a:t>정보를 이용하여 할당</a:t>
            </a:r>
          </a:p>
          <a:p>
            <a:pPr marL="177800" indent="-177800"/>
            <a:r>
              <a:rPr lang="en-US" altLang="ko-KR" sz="1800" b="0"/>
              <a:t>Extent</a:t>
            </a:r>
            <a:r>
              <a:rPr lang="ko-KR" altLang="en-US" sz="1800" b="0"/>
              <a:t>가 해지되는 경우</a:t>
            </a:r>
          </a:p>
          <a:p>
            <a:pPr marL="533400" lvl="1" indent="-176213">
              <a:buSzPct val="80000"/>
              <a:buFont typeface="Wingdings" panose="05000000000000000000" pitchFamily="2" charset="2"/>
              <a:buChar char="§"/>
            </a:pPr>
            <a:r>
              <a:rPr lang="en-US" altLang="ko-KR" sz="1600" b="0">
                <a:ea typeface="돋움" panose="020B0600000101010101" pitchFamily="50" charset="-127"/>
              </a:rPr>
              <a:t>Dropped, Truncated, </a:t>
            </a:r>
            <a:r>
              <a:rPr lang="ko-KR" altLang="en-US" sz="1600" b="0">
                <a:ea typeface="돋움" panose="020B0600000101010101" pitchFamily="50" charset="-127"/>
              </a:rPr>
              <a:t>자동 </a:t>
            </a:r>
            <a:r>
              <a:rPr lang="en-US" altLang="ko-KR" sz="1600" b="0">
                <a:ea typeface="돋움" panose="020B0600000101010101" pitchFamily="50" charset="-127"/>
              </a:rPr>
              <a:t>resized(rollback segment)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a:noFill/>
          <a:ln/>
        </p:spPr>
        <p:txBody>
          <a:bodyPr/>
          <a:lstStyle/>
          <a:p>
            <a:r>
              <a:rPr lang="en-US" altLang="ko-KR"/>
              <a:t>Segments</a:t>
            </a:r>
          </a:p>
        </p:txBody>
      </p:sp>
      <p:sp>
        <p:nvSpPr>
          <p:cNvPr id="353283" name="Rectangle 3"/>
          <p:cNvSpPr>
            <a:spLocks noGrp="1" noChangeArrowheads="1"/>
          </p:cNvSpPr>
          <p:nvPr>
            <p:ph type="body" idx="1"/>
          </p:nvPr>
        </p:nvSpPr>
        <p:spPr>
          <a:xfrm>
            <a:off x="473075" y="1838325"/>
            <a:ext cx="8347075" cy="4038600"/>
          </a:xfrm>
          <a:noFill/>
          <a:ln/>
          <a:extLst>
            <a:ext uri="{91240B29-F687-4F45-9708-019B960494DF}">
              <a14:hiddenLine xmlns:a14="http://schemas.microsoft.com/office/drawing/2010/main" w="38100" cap="flat" cmpd="dbl">
                <a:solidFill>
                  <a:srgbClr val="051068"/>
                </a:solidFill>
                <a:prstDash val="solid"/>
                <a:miter lim="800000"/>
                <a:headEnd/>
                <a:tailEnd/>
              </a14:hiddenLine>
            </a:ext>
          </a:extLst>
        </p:spPr>
        <p:txBody>
          <a:bodyPr/>
          <a:lstStyle/>
          <a:p>
            <a:pPr marL="177800" indent="-177800">
              <a:lnSpc>
                <a:spcPct val="110000"/>
              </a:lnSpc>
            </a:pPr>
            <a:r>
              <a:rPr lang="en-US" altLang="ko-KR" sz="1800" b="0">
                <a:ea typeface="돋움" panose="020B0600000101010101" pitchFamily="50" charset="-127"/>
              </a:rPr>
              <a:t>Segment</a:t>
            </a:r>
            <a:r>
              <a:rPr lang="ko-KR" altLang="en-US" sz="1800" b="0">
                <a:ea typeface="돋움" panose="020B0600000101010101" pitchFamily="50" charset="-127"/>
              </a:rPr>
              <a:t>는 논리적 </a:t>
            </a:r>
            <a:r>
              <a:rPr lang="en-US" altLang="ko-KR" sz="1800" b="0">
                <a:ea typeface="돋움" panose="020B0600000101010101" pitchFamily="50" charset="-127"/>
              </a:rPr>
              <a:t>storage structure</a:t>
            </a:r>
            <a:r>
              <a:rPr lang="ko-KR" altLang="en-US" sz="1800" b="0">
                <a:ea typeface="돋움" panose="020B0600000101010101" pitchFamily="50" charset="-127"/>
              </a:rPr>
              <a:t>이며</a:t>
            </a:r>
            <a:r>
              <a:rPr lang="en-US" altLang="ko-KR" sz="1800" b="0">
                <a:ea typeface="돋움" panose="020B0600000101010101" pitchFamily="50" charset="-127"/>
              </a:rPr>
              <a:t>, data</a:t>
            </a:r>
            <a:r>
              <a:rPr lang="ko-KR" altLang="en-US" sz="1800" b="0">
                <a:ea typeface="돋움" panose="020B0600000101010101" pitchFamily="50" charset="-127"/>
              </a:rPr>
              <a:t>가 저장되는 </a:t>
            </a:r>
            <a:r>
              <a:rPr lang="en-US" altLang="ko-KR" sz="1800" b="0">
                <a:ea typeface="돋움" panose="020B0600000101010101" pitchFamily="50" charset="-127"/>
              </a:rPr>
              <a:t>extents</a:t>
            </a:r>
            <a:r>
              <a:rPr lang="ko-KR" altLang="en-US" sz="1800" b="0">
                <a:ea typeface="돋움" panose="020B0600000101010101" pitchFamily="50" charset="-127"/>
              </a:rPr>
              <a:t>의 집합</a:t>
            </a:r>
          </a:p>
          <a:p>
            <a:pPr marL="177800" indent="-177800">
              <a:lnSpc>
                <a:spcPct val="110000"/>
              </a:lnSpc>
            </a:pPr>
            <a:r>
              <a:rPr lang="en-US" altLang="ko-KR" sz="1800" b="0"/>
              <a:t>Data Segment</a:t>
            </a:r>
          </a:p>
          <a:p>
            <a:pPr marL="533400" lvl="1" indent="-176213">
              <a:lnSpc>
                <a:spcPct val="110000"/>
              </a:lnSpc>
              <a:buClr>
                <a:schemeClr val="tx2"/>
              </a:buClr>
              <a:buSzPct val="80000"/>
              <a:buFont typeface="Wingdings" panose="05000000000000000000" pitchFamily="2" charset="2"/>
              <a:buChar char="§"/>
            </a:pPr>
            <a:r>
              <a:rPr lang="en-US" altLang="ko-KR" sz="1600" b="0"/>
              <a:t>table</a:t>
            </a:r>
            <a:r>
              <a:rPr lang="ko-KR" altLang="en-US" sz="1600" b="0"/>
              <a:t>이나 </a:t>
            </a:r>
            <a:r>
              <a:rPr lang="en-US" altLang="ko-KR" sz="1600" b="0"/>
              <a:t>cluster</a:t>
            </a:r>
            <a:r>
              <a:rPr lang="ko-KR" altLang="en-US" sz="1600" b="0"/>
              <a:t>의 </a:t>
            </a:r>
            <a:r>
              <a:rPr lang="en-US" altLang="ko-KR" sz="1600" b="0"/>
              <a:t>data</a:t>
            </a:r>
            <a:r>
              <a:rPr lang="ko-KR" altLang="en-US" sz="1600" b="0"/>
              <a:t>가 저장되는 </a:t>
            </a:r>
            <a:r>
              <a:rPr lang="en-US" altLang="ko-KR" sz="1600" b="0"/>
              <a:t>extents</a:t>
            </a:r>
            <a:r>
              <a:rPr lang="ko-KR" altLang="en-US" sz="1600" b="0"/>
              <a:t>의 집합</a:t>
            </a:r>
          </a:p>
          <a:p>
            <a:pPr marL="177800" indent="-177800">
              <a:lnSpc>
                <a:spcPct val="110000"/>
              </a:lnSpc>
            </a:pPr>
            <a:r>
              <a:rPr lang="en-US" altLang="ko-KR" sz="1800" b="0"/>
              <a:t>Index Segment</a:t>
            </a:r>
          </a:p>
          <a:p>
            <a:pPr marL="533400" lvl="1" indent="-176213">
              <a:lnSpc>
                <a:spcPct val="110000"/>
              </a:lnSpc>
              <a:buClr>
                <a:schemeClr val="tx2"/>
              </a:buClr>
              <a:buSzPct val="80000"/>
              <a:buFont typeface="Wingdings" panose="05000000000000000000" pitchFamily="2" charset="2"/>
              <a:buChar char="§"/>
            </a:pPr>
            <a:r>
              <a:rPr lang="en-US" altLang="ko-KR" sz="1600" b="0"/>
              <a:t>table</a:t>
            </a:r>
            <a:r>
              <a:rPr lang="ko-KR" altLang="en-US" sz="1600" b="0"/>
              <a:t>이나 </a:t>
            </a:r>
            <a:r>
              <a:rPr lang="en-US" altLang="ko-KR" sz="1600" b="0"/>
              <a:t>cluster</a:t>
            </a:r>
            <a:r>
              <a:rPr lang="ko-KR" altLang="en-US" sz="1600" b="0"/>
              <a:t>의 데이터 검색을 위한 </a:t>
            </a:r>
            <a:r>
              <a:rPr lang="en-US" altLang="ko-KR" sz="1600" b="0"/>
              <a:t>index data</a:t>
            </a:r>
            <a:r>
              <a:rPr lang="ko-KR" altLang="en-US" sz="1600" b="0"/>
              <a:t>가 저장되는 </a:t>
            </a:r>
            <a:r>
              <a:rPr lang="en-US" altLang="ko-KR" sz="1600" b="0"/>
              <a:t>extents</a:t>
            </a:r>
            <a:r>
              <a:rPr lang="ko-KR" altLang="en-US" sz="1600" b="0"/>
              <a:t>의 집합</a:t>
            </a:r>
          </a:p>
          <a:p>
            <a:pPr marL="177800" indent="-177800">
              <a:lnSpc>
                <a:spcPct val="110000"/>
              </a:lnSpc>
            </a:pPr>
            <a:r>
              <a:rPr lang="en-US" altLang="ko-KR" sz="1800" b="0"/>
              <a:t>Rollback Segment (Undo Segment)</a:t>
            </a:r>
          </a:p>
          <a:p>
            <a:pPr marL="533400" lvl="1" indent="-176213">
              <a:lnSpc>
                <a:spcPct val="110000"/>
              </a:lnSpc>
              <a:buClr>
                <a:schemeClr val="tx2"/>
              </a:buClr>
              <a:buSzPct val="80000"/>
              <a:buFont typeface="Wingdings" panose="05000000000000000000" pitchFamily="2" charset="2"/>
              <a:buChar char="§"/>
            </a:pPr>
            <a:r>
              <a:rPr lang="ko-KR" altLang="en-US" sz="1600" b="0"/>
              <a:t>읽기일관성</a:t>
            </a:r>
            <a:r>
              <a:rPr lang="en-US" altLang="ko-KR" sz="1600" b="0"/>
              <a:t>(read-consistency )</a:t>
            </a:r>
            <a:r>
              <a:rPr lang="ko-KR" altLang="en-US" sz="1600" b="0"/>
              <a:t>과 </a:t>
            </a:r>
            <a:r>
              <a:rPr lang="en-US" altLang="ko-KR" sz="1600" b="0"/>
              <a:t>recovery</a:t>
            </a:r>
            <a:r>
              <a:rPr lang="ko-KR" altLang="en-US" sz="1600" b="0"/>
              <a:t>를 위한 </a:t>
            </a:r>
            <a:r>
              <a:rPr lang="en-US" altLang="ko-KR" sz="1600" b="0"/>
              <a:t>rollback  data</a:t>
            </a:r>
            <a:r>
              <a:rPr lang="ko-KR" altLang="en-US" sz="1600" b="0"/>
              <a:t>가 저장되는 </a:t>
            </a:r>
            <a:r>
              <a:rPr lang="en-US" altLang="ko-KR" sz="1600" b="0"/>
              <a:t>extents</a:t>
            </a:r>
            <a:r>
              <a:rPr lang="ko-KR" altLang="en-US" sz="1600" b="0"/>
              <a:t>의 집합</a:t>
            </a:r>
          </a:p>
          <a:p>
            <a:pPr marL="177800" indent="-177800">
              <a:lnSpc>
                <a:spcPct val="110000"/>
              </a:lnSpc>
            </a:pPr>
            <a:r>
              <a:rPr lang="en-US" altLang="ko-KR" sz="1800" b="0"/>
              <a:t>Temporary segment</a:t>
            </a:r>
          </a:p>
          <a:p>
            <a:pPr marL="533400" lvl="1" indent="-176213">
              <a:lnSpc>
                <a:spcPct val="110000"/>
              </a:lnSpc>
              <a:buClr>
                <a:schemeClr val="tx2"/>
              </a:buClr>
              <a:buSzPct val="80000"/>
              <a:buFont typeface="Wingdings" panose="05000000000000000000" pitchFamily="2" charset="2"/>
              <a:buChar char="§"/>
            </a:pPr>
            <a:r>
              <a:rPr lang="en-US" altLang="ko-KR" sz="1600" b="0"/>
              <a:t>Create Index, Group by, Sort </a:t>
            </a:r>
            <a:r>
              <a:rPr lang="ko-KR" altLang="en-US" sz="1600" b="0"/>
              <a:t>등의 임시적인 </a:t>
            </a:r>
            <a:r>
              <a:rPr lang="en-US" altLang="ko-KR" sz="1600" b="0"/>
              <a:t>Segment</a:t>
            </a:r>
            <a:r>
              <a:rPr lang="ko-KR" altLang="en-US" sz="1600" b="0"/>
              <a:t>의 </a:t>
            </a:r>
            <a:r>
              <a:rPr lang="en-US" altLang="ko-KR" sz="1600" b="0"/>
              <a:t>data</a:t>
            </a:r>
            <a:r>
              <a:rPr lang="ko-KR" altLang="en-US" sz="1600" b="0"/>
              <a:t>가 저장되는 </a:t>
            </a:r>
            <a:r>
              <a:rPr lang="en-US" altLang="ko-KR" sz="1600" b="0"/>
              <a:t>extents</a:t>
            </a:r>
            <a:r>
              <a:rPr lang="ko-KR" altLang="en-US" sz="1600" b="0"/>
              <a:t>의 집합</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noFill/>
          <a:ln/>
        </p:spPr>
        <p:txBody>
          <a:bodyPr/>
          <a:lstStyle/>
          <a:p>
            <a:r>
              <a:rPr lang="en-US" altLang="ko-KR"/>
              <a:t>Data Segments</a:t>
            </a:r>
          </a:p>
        </p:txBody>
      </p:sp>
      <p:sp>
        <p:nvSpPr>
          <p:cNvPr id="354307" name="Rectangle 3"/>
          <p:cNvSpPr>
            <a:spLocks noChangeArrowheads="1"/>
          </p:cNvSpPr>
          <p:nvPr/>
        </p:nvSpPr>
        <p:spPr bwMode="auto">
          <a:xfrm>
            <a:off x="473075" y="1620838"/>
            <a:ext cx="8285163" cy="467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2858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20000"/>
              </a:lnSpc>
              <a:spcBef>
                <a:spcPct val="30000"/>
              </a:spcBef>
              <a:buClr>
                <a:srgbClr val="00B7A5"/>
              </a:buClr>
              <a:buSzPct val="120000"/>
              <a:buFont typeface="Arial" panose="020B0604020202020204" pitchFamily="34" charset="0"/>
              <a:buChar char="•"/>
            </a:pPr>
            <a:r>
              <a:rPr lang="en-US" altLang="ko-KR" sz="1800">
                <a:solidFill>
                  <a:schemeClr val="tx2"/>
                </a:solidFill>
                <a:latin typeface="Arial" panose="020B0604020202020204" pitchFamily="34" charset="0"/>
                <a:ea typeface="돋움" panose="020B0600000101010101" pitchFamily="50" charset="-127"/>
              </a:rPr>
              <a:t>Data segment</a:t>
            </a:r>
            <a:r>
              <a:rPr lang="ko-KR" altLang="en-US" sz="1800">
                <a:solidFill>
                  <a:schemeClr val="tx2"/>
                </a:solidFill>
                <a:latin typeface="Arial" panose="020B0604020202020204" pitchFamily="34" charset="0"/>
                <a:ea typeface="돋움" panose="020B0600000101010101" pitchFamily="50" charset="-127"/>
              </a:rPr>
              <a:t>는 </a:t>
            </a:r>
            <a:r>
              <a:rPr lang="en-US" altLang="ko-KR" sz="1800">
                <a:solidFill>
                  <a:schemeClr val="tx2"/>
                </a:solidFill>
                <a:latin typeface="Arial" panose="020B0604020202020204" pitchFamily="34" charset="0"/>
                <a:ea typeface="돋움" panose="020B0600000101010101" pitchFamily="50" charset="-127"/>
              </a:rPr>
              <a:t>table</a:t>
            </a:r>
            <a:r>
              <a:rPr lang="ko-KR" altLang="en-US" sz="1800">
                <a:solidFill>
                  <a:schemeClr val="tx2"/>
                </a:solidFill>
                <a:latin typeface="Arial" panose="020B0604020202020204" pitchFamily="34" charset="0"/>
                <a:ea typeface="돋움" panose="020B0600000101010101" pitchFamily="50" charset="-127"/>
              </a:rPr>
              <a:t>의 </a:t>
            </a:r>
            <a:r>
              <a:rPr lang="en-US" altLang="ko-KR" sz="1800">
                <a:solidFill>
                  <a:schemeClr val="tx2"/>
                </a:solidFill>
                <a:latin typeface="Arial" panose="020B0604020202020204" pitchFamily="34" charset="0"/>
                <a:ea typeface="돋움" panose="020B0600000101010101" pitchFamily="50" charset="-127"/>
              </a:rPr>
              <a:t>data</a:t>
            </a:r>
            <a:r>
              <a:rPr lang="ko-KR" altLang="en-US" sz="1800">
                <a:solidFill>
                  <a:schemeClr val="tx2"/>
                </a:solidFill>
                <a:latin typeface="Arial" panose="020B0604020202020204" pitchFamily="34" charset="0"/>
                <a:ea typeface="돋움" panose="020B0600000101010101" pitchFamily="50" charset="-127"/>
              </a:rPr>
              <a:t>를 포함</a:t>
            </a:r>
          </a:p>
          <a:p>
            <a:pPr latinLnBrk="0">
              <a:lnSpc>
                <a:spcPct val="120000"/>
              </a:lnSpc>
              <a:spcBef>
                <a:spcPct val="30000"/>
              </a:spcBef>
              <a:buClr>
                <a:srgbClr val="00B7A5"/>
              </a:buClr>
              <a:buSzPct val="120000"/>
              <a:buFont typeface="Arial" panose="020B0604020202020204" pitchFamily="34" charset="0"/>
              <a:buChar char="•"/>
            </a:pPr>
            <a:r>
              <a:rPr lang="en-US" altLang="ko-KR" sz="1800">
                <a:solidFill>
                  <a:schemeClr val="tx2"/>
                </a:solidFill>
                <a:latin typeface="Arial" panose="020B0604020202020204" pitchFamily="34" charset="0"/>
                <a:ea typeface="돋움" panose="020B0600000101010101" pitchFamily="50" charset="-127"/>
              </a:rPr>
              <a:t>Table</a:t>
            </a:r>
            <a:r>
              <a:rPr lang="ko-KR" altLang="en-US" sz="1800">
                <a:solidFill>
                  <a:schemeClr val="tx2"/>
                </a:solidFill>
                <a:latin typeface="Arial" panose="020B0604020202020204" pitchFamily="34" charset="0"/>
                <a:ea typeface="돋움" panose="020B0600000101010101" pitchFamily="50" charset="-127"/>
              </a:rPr>
              <a:t>의 특징</a:t>
            </a:r>
          </a:p>
          <a:p>
            <a:pPr lvl="1" latinLnBrk="0">
              <a:lnSpc>
                <a:spcPct val="12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user data</a:t>
            </a:r>
            <a:r>
              <a:rPr lang="ko-KR" altLang="en-US" sz="1600">
                <a:solidFill>
                  <a:schemeClr val="tx2"/>
                </a:solidFill>
                <a:latin typeface="Arial" panose="020B0604020202020204" pitchFamily="34" charset="0"/>
                <a:ea typeface="돋움" panose="020B0600000101010101" pitchFamily="50" charset="-127"/>
              </a:rPr>
              <a:t>를 포함</a:t>
            </a:r>
          </a:p>
          <a:p>
            <a:pPr lvl="1" latinLnBrk="0">
              <a:lnSpc>
                <a:spcPct val="12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data (data dictionary)</a:t>
            </a:r>
            <a:r>
              <a:rPr lang="ko-KR" altLang="en-US" sz="1600">
                <a:solidFill>
                  <a:schemeClr val="tx2"/>
                </a:solidFill>
                <a:latin typeface="Arial" panose="020B0604020202020204" pitchFamily="34" charset="0"/>
                <a:ea typeface="돋움" panose="020B0600000101010101" pitchFamily="50" charset="-127"/>
              </a:rPr>
              <a:t>를 포함</a:t>
            </a:r>
          </a:p>
          <a:p>
            <a:pPr lvl="1" latinLnBrk="0">
              <a:lnSpc>
                <a:spcPct val="12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TABLE </a:t>
            </a:r>
            <a:r>
              <a:rPr lang="ko-KR" altLang="en-US" sz="1600">
                <a:solidFill>
                  <a:schemeClr val="tx2"/>
                </a:solidFill>
                <a:latin typeface="Arial" panose="020B0604020202020204" pitchFamily="34" charset="0"/>
                <a:ea typeface="돋움" panose="020B0600000101010101" pitchFamily="50" charset="-127"/>
              </a:rPr>
              <a:t>문장과 함께 생성</a:t>
            </a:r>
          </a:p>
          <a:p>
            <a:pPr lvl="1" latinLnBrk="0">
              <a:lnSpc>
                <a:spcPct val="12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header block</a:t>
            </a:r>
            <a:r>
              <a:rPr lang="ko-KR" altLang="en-US" sz="1600">
                <a:solidFill>
                  <a:schemeClr val="tx2"/>
                </a:solidFill>
                <a:latin typeface="Arial" panose="020B0604020202020204" pitchFamily="34" charset="0"/>
                <a:ea typeface="돋움" panose="020B0600000101010101" pitchFamily="50" charset="-127"/>
              </a:rPr>
              <a:t>은  </a:t>
            </a:r>
            <a:r>
              <a:rPr lang="en-US" altLang="ko-KR" sz="1600">
                <a:solidFill>
                  <a:schemeClr val="tx2"/>
                </a:solidFill>
                <a:latin typeface="Arial" panose="020B0604020202020204" pitchFamily="34" charset="0"/>
                <a:ea typeface="돋움" panose="020B0600000101010101" pitchFamily="50" charset="-127"/>
              </a:rPr>
              <a:t>free list </a:t>
            </a:r>
            <a:r>
              <a:rPr lang="ko-KR" altLang="en-US" sz="1600">
                <a:solidFill>
                  <a:schemeClr val="tx2"/>
                </a:solidFill>
                <a:latin typeface="Arial" panose="020B0604020202020204" pitchFamily="34" charset="0"/>
                <a:ea typeface="돋움" panose="020B0600000101010101" pitchFamily="50" charset="-127"/>
              </a:rPr>
              <a:t>정보와 </a:t>
            </a:r>
            <a:r>
              <a:rPr lang="en-US" altLang="ko-KR" sz="1600">
                <a:solidFill>
                  <a:schemeClr val="tx2"/>
                </a:solidFill>
                <a:latin typeface="Arial" panose="020B0604020202020204" pitchFamily="34" charset="0"/>
                <a:ea typeface="돋움" panose="020B0600000101010101" pitchFamily="50" charset="-127"/>
              </a:rPr>
              <a:t>object extent </a:t>
            </a:r>
            <a:r>
              <a:rPr lang="ko-KR" altLang="en-US" sz="1600">
                <a:solidFill>
                  <a:schemeClr val="tx2"/>
                </a:solidFill>
                <a:latin typeface="Arial" panose="020B0604020202020204" pitchFamily="34" charset="0"/>
                <a:ea typeface="돋움" panose="020B0600000101010101" pitchFamily="50" charset="-127"/>
              </a:rPr>
              <a:t>정보를 가진다</a:t>
            </a:r>
          </a:p>
          <a:p>
            <a:pPr latinLnBrk="0">
              <a:lnSpc>
                <a:spcPct val="120000"/>
              </a:lnSpc>
              <a:spcBef>
                <a:spcPct val="30000"/>
              </a:spcBef>
              <a:buClr>
                <a:srgbClr val="00B7A5"/>
              </a:buClr>
              <a:buSzPct val="120000"/>
              <a:buFont typeface="Arial" panose="020B0604020202020204" pitchFamily="34" charset="0"/>
              <a:buChar char="•"/>
            </a:pPr>
            <a:r>
              <a:rPr lang="en-US" altLang="ko-KR" sz="1800">
                <a:solidFill>
                  <a:schemeClr val="tx2"/>
                </a:solidFill>
                <a:latin typeface="Arial" panose="020B0604020202020204" pitchFamily="34" charset="0"/>
                <a:ea typeface="돋움" panose="020B0600000101010101" pitchFamily="50" charset="-127"/>
              </a:rPr>
              <a:t>Cluster</a:t>
            </a:r>
            <a:r>
              <a:rPr lang="ko-KR" altLang="en-US" sz="1800">
                <a:solidFill>
                  <a:schemeClr val="tx2"/>
                </a:solidFill>
                <a:latin typeface="Arial" panose="020B0604020202020204" pitchFamily="34" charset="0"/>
                <a:ea typeface="돋움" panose="020B0600000101010101" pitchFamily="50" charset="-127"/>
              </a:rPr>
              <a:t>는 자주 같이 사용되는 테이블</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부모</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자식</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을 함께 저장하는 </a:t>
            </a:r>
            <a:r>
              <a:rPr lang="en-US" altLang="ko-KR" sz="1800">
                <a:solidFill>
                  <a:schemeClr val="tx2"/>
                </a:solidFill>
                <a:latin typeface="Arial" panose="020B0604020202020204" pitchFamily="34" charset="0"/>
                <a:ea typeface="돋움" panose="020B0600000101010101" pitchFamily="50" charset="-127"/>
              </a:rPr>
              <a:t>Segment</a:t>
            </a:r>
            <a:r>
              <a:rPr lang="ko-KR" altLang="en-US" sz="1800">
                <a:solidFill>
                  <a:schemeClr val="tx2"/>
                </a:solidFill>
                <a:latin typeface="Arial" panose="020B0604020202020204" pitchFamily="34" charset="0"/>
                <a:ea typeface="돋움" panose="020B0600000101010101" pitchFamily="50" charset="-127"/>
              </a:rPr>
              <a:t>이다</a:t>
            </a:r>
          </a:p>
          <a:p>
            <a:pPr latinLnBrk="0">
              <a:lnSpc>
                <a:spcPct val="120000"/>
              </a:lnSpc>
              <a:spcBef>
                <a:spcPct val="30000"/>
              </a:spcBef>
              <a:buClr>
                <a:srgbClr val="00B7A5"/>
              </a:buClr>
              <a:buSzPct val="120000"/>
              <a:buFont typeface="Arial" panose="020B0604020202020204" pitchFamily="34" charset="0"/>
              <a:buChar char="•"/>
            </a:pPr>
            <a:r>
              <a:rPr lang="en-US" altLang="ko-KR" sz="1800">
                <a:solidFill>
                  <a:schemeClr val="tx2"/>
                </a:solidFill>
                <a:latin typeface="Arial" panose="020B0604020202020204" pitchFamily="34" charset="0"/>
                <a:ea typeface="돋움" panose="020B0600000101010101" pitchFamily="50" charset="-127"/>
              </a:rPr>
              <a:t>Cluster</a:t>
            </a:r>
            <a:r>
              <a:rPr lang="ko-KR" altLang="en-US" sz="1800">
                <a:solidFill>
                  <a:schemeClr val="tx2"/>
                </a:solidFill>
                <a:latin typeface="Arial" panose="020B0604020202020204" pitchFamily="34" charset="0"/>
                <a:ea typeface="돋움" panose="020B0600000101010101" pitchFamily="50" charset="-127"/>
              </a:rPr>
              <a:t>의 특징</a:t>
            </a:r>
          </a:p>
          <a:p>
            <a:pPr lvl="1" latinLnBrk="0">
              <a:lnSpc>
                <a:spcPct val="12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동일한 </a:t>
            </a:r>
            <a:r>
              <a:rPr lang="en-US" altLang="ko-KR" sz="1600">
                <a:solidFill>
                  <a:schemeClr val="tx2"/>
                </a:solidFill>
                <a:latin typeface="Arial" panose="020B0604020202020204" pitchFamily="34" charset="0"/>
                <a:ea typeface="돋움" panose="020B0600000101010101" pitchFamily="50" charset="-127"/>
              </a:rPr>
              <a:t>Segment</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2</a:t>
            </a:r>
            <a:r>
              <a:rPr lang="ko-KR" altLang="en-US" sz="1600">
                <a:solidFill>
                  <a:schemeClr val="tx2"/>
                </a:solidFill>
                <a:latin typeface="Arial" panose="020B0604020202020204" pitchFamily="34" charset="0"/>
                <a:ea typeface="돋움" panose="020B0600000101010101" pitchFamily="50" charset="-127"/>
              </a:rPr>
              <a:t>개 이상의 테이블을 같이 저장</a:t>
            </a:r>
          </a:p>
          <a:p>
            <a:pPr lvl="1" latinLnBrk="0">
              <a:lnSpc>
                <a:spcPct val="12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cluster key </a:t>
            </a:r>
            <a:r>
              <a:rPr lang="ko-KR" altLang="en-US" sz="1600">
                <a:solidFill>
                  <a:schemeClr val="tx2"/>
                </a:solidFill>
                <a:latin typeface="Arial" panose="020B0604020202020204" pitchFamily="34" charset="0"/>
                <a:ea typeface="돋움" panose="020B0600000101010101" pitchFamily="50" charset="-127"/>
              </a:rPr>
              <a:t>값에 의하여 각 테이블의 </a:t>
            </a:r>
            <a:r>
              <a:rPr lang="en-US" altLang="ko-KR" sz="1600">
                <a:solidFill>
                  <a:schemeClr val="tx2"/>
                </a:solidFill>
                <a:latin typeface="Arial" panose="020B0604020202020204" pitchFamily="34" charset="0"/>
                <a:ea typeface="돋움" panose="020B0600000101010101" pitchFamily="50" charset="-127"/>
              </a:rPr>
              <a:t>rows</a:t>
            </a:r>
            <a:r>
              <a:rPr lang="ko-KR" altLang="en-US" sz="1600">
                <a:solidFill>
                  <a:schemeClr val="tx2"/>
                </a:solidFill>
                <a:latin typeface="Arial" panose="020B0604020202020204" pitchFamily="34" charset="0"/>
                <a:ea typeface="돋움" panose="020B0600000101010101" pitchFamily="50" charset="-127"/>
              </a:rPr>
              <a:t>가 같이 저장된다</a:t>
            </a:r>
          </a:p>
          <a:p>
            <a:pPr latinLnBrk="0">
              <a:lnSpc>
                <a:spcPct val="120000"/>
              </a:lnSpc>
              <a:spcBef>
                <a:spcPct val="30000"/>
              </a:spcBef>
              <a:buClr>
                <a:srgbClr val="00B7A5"/>
              </a:buClr>
              <a:buSzPct val="120000"/>
              <a:buFont typeface="Arial" panose="020B0604020202020204" pitchFamily="34" charset="0"/>
              <a:buChar char="•"/>
            </a:pPr>
            <a:r>
              <a:rPr lang="en-US" altLang="ko-KR" sz="1800">
                <a:solidFill>
                  <a:schemeClr val="tx2"/>
                </a:solidFill>
                <a:latin typeface="Arial" panose="020B0604020202020204" pitchFamily="34" charset="0"/>
                <a:ea typeface="돋움" panose="020B0600000101010101" pitchFamily="50" charset="-127"/>
              </a:rPr>
              <a:t>Table Partition</a:t>
            </a:r>
            <a:r>
              <a:rPr lang="ko-KR" altLang="en-US" sz="1800">
                <a:solidFill>
                  <a:schemeClr val="tx2"/>
                </a:solidFill>
                <a:latin typeface="Arial" panose="020B0604020202020204" pitchFamily="34" charset="0"/>
                <a:ea typeface="돋움" panose="020B0600000101010101" pitchFamily="50" charset="-127"/>
              </a:rPr>
              <a:t>은 확장성과 가용성을 위하여 분할된 </a:t>
            </a:r>
            <a:r>
              <a:rPr lang="en-US" altLang="ko-KR" sz="1800">
                <a:solidFill>
                  <a:schemeClr val="tx2"/>
                </a:solidFill>
                <a:latin typeface="Arial" panose="020B0604020202020204" pitchFamily="34" charset="0"/>
                <a:ea typeface="돋움" panose="020B0600000101010101" pitchFamily="50" charset="-127"/>
              </a:rPr>
              <a:t>Table</a:t>
            </a:r>
            <a:r>
              <a:rPr lang="ko-KR" altLang="en-US" sz="1800">
                <a:solidFill>
                  <a:schemeClr val="tx2"/>
                </a:solidFill>
                <a:latin typeface="Arial" panose="020B0604020202020204" pitchFamily="34" charset="0"/>
                <a:ea typeface="돋움" panose="020B0600000101010101" pitchFamily="50" charset="-127"/>
              </a:rPr>
              <a:t>의 </a:t>
            </a:r>
            <a:r>
              <a:rPr lang="en-US" altLang="ko-KR" sz="1800">
                <a:solidFill>
                  <a:schemeClr val="tx2"/>
                </a:solidFill>
                <a:latin typeface="Arial" panose="020B0604020202020204" pitchFamily="34" charset="0"/>
                <a:ea typeface="돋움" panose="020B0600000101010101" pitchFamily="50" charset="-127"/>
              </a:rPr>
              <a:t>Segment</a:t>
            </a:r>
            <a:r>
              <a:rPr lang="ko-KR" altLang="en-US" sz="1800">
                <a:solidFill>
                  <a:schemeClr val="tx2"/>
                </a:solidFill>
                <a:latin typeface="Arial" panose="020B0604020202020204" pitchFamily="34" charset="0"/>
                <a:ea typeface="돋움" panose="020B0600000101010101" pitchFamily="50" charset="-127"/>
              </a:rPr>
              <a:t>이다</a:t>
            </a:r>
          </a:p>
          <a:p>
            <a:pPr latinLnBrk="0">
              <a:lnSpc>
                <a:spcPct val="110000"/>
              </a:lnSpc>
              <a:spcBef>
                <a:spcPct val="30000"/>
              </a:spcBef>
              <a:buClrTx/>
              <a:buSzTx/>
              <a:buFontTx/>
              <a:buNone/>
            </a:pPr>
            <a:endParaRPr lang="en-US" altLang="ko-KR" sz="18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541" name="Group 325"/>
          <p:cNvGrpSpPr>
            <a:grpSpLocks/>
          </p:cNvGrpSpPr>
          <p:nvPr/>
        </p:nvGrpSpPr>
        <p:grpSpPr bwMode="auto">
          <a:xfrm>
            <a:off x="349250" y="2417763"/>
            <a:ext cx="6238875" cy="2816225"/>
            <a:chOff x="249" y="1523"/>
            <a:chExt cx="3930" cy="1774"/>
          </a:xfrm>
        </p:grpSpPr>
        <p:sp>
          <p:nvSpPr>
            <p:cNvPr id="137538" name="Rectangle 322"/>
            <p:cNvSpPr>
              <a:spLocks noChangeArrowheads="1"/>
            </p:cNvSpPr>
            <p:nvPr/>
          </p:nvSpPr>
          <p:spPr bwMode="auto">
            <a:xfrm>
              <a:off x="249" y="3067"/>
              <a:ext cx="453" cy="230"/>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0"/>
                </a:spcBef>
                <a:buClrTx/>
                <a:buSzTx/>
                <a:buFontTx/>
                <a:buNone/>
              </a:pPr>
              <a:r>
                <a:rPr lang="en-US" altLang="ko-KR" sz="2400" b="1">
                  <a:solidFill>
                    <a:srgbClr val="FF3300"/>
                  </a:solidFill>
                  <a:ea typeface="돋움체" panose="020B0609000101010101" pitchFamily="49" charset="-127"/>
                </a:rPr>
                <a:t>PGA</a:t>
              </a:r>
            </a:p>
          </p:txBody>
        </p:sp>
        <p:grpSp>
          <p:nvGrpSpPr>
            <p:cNvPr id="137219" name="Group 3"/>
            <p:cNvGrpSpPr>
              <a:grpSpLocks/>
            </p:cNvGrpSpPr>
            <p:nvPr/>
          </p:nvGrpSpPr>
          <p:grpSpPr bwMode="auto">
            <a:xfrm>
              <a:off x="681" y="1546"/>
              <a:ext cx="3498" cy="1242"/>
              <a:chOff x="681" y="1546"/>
              <a:chExt cx="3498" cy="1242"/>
            </a:xfrm>
          </p:grpSpPr>
          <p:sp>
            <p:nvSpPr>
              <p:cNvPr id="137220" name="Rectangle 4"/>
              <p:cNvSpPr>
                <a:spLocks noChangeArrowheads="1"/>
              </p:cNvSpPr>
              <p:nvPr/>
            </p:nvSpPr>
            <p:spPr bwMode="auto">
              <a:xfrm>
                <a:off x="681" y="1546"/>
                <a:ext cx="3498" cy="1242"/>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21" name="Freeform 5"/>
              <p:cNvSpPr>
                <a:spLocks/>
              </p:cNvSpPr>
              <p:nvPr/>
            </p:nvSpPr>
            <p:spPr bwMode="auto">
              <a:xfrm>
                <a:off x="681" y="1546"/>
                <a:ext cx="3497" cy="1241"/>
              </a:xfrm>
              <a:custGeom>
                <a:avLst/>
                <a:gdLst>
                  <a:gd name="T0" fmla="*/ 139 w 3497"/>
                  <a:gd name="T1" fmla="*/ 1 h 1241"/>
                  <a:gd name="T2" fmla="*/ 109 w 3497"/>
                  <a:gd name="T3" fmla="*/ 7 h 1241"/>
                  <a:gd name="T4" fmla="*/ 81 w 3497"/>
                  <a:gd name="T5" fmla="*/ 19 h 1241"/>
                  <a:gd name="T6" fmla="*/ 56 w 3497"/>
                  <a:gd name="T7" fmla="*/ 35 h 1241"/>
                  <a:gd name="T8" fmla="*/ 35 w 3497"/>
                  <a:gd name="T9" fmla="*/ 56 h 1241"/>
                  <a:gd name="T10" fmla="*/ 19 w 3497"/>
                  <a:gd name="T11" fmla="*/ 81 h 1241"/>
                  <a:gd name="T12" fmla="*/ 7 w 3497"/>
                  <a:gd name="T13" fmla="*/ 109 h 1241"/>
                  <a:gd name="T14" fmla="*/ 1 w 3497"/>
                  <a:gd name="T15" fmla="*/ 139 h 1241"/>
                  <a:gd name="T16" fmla="*/ 0 w 3497"/>
                  <a:gd name="T17" fmla="*/ 1085 h 1241"/>
                  <a:gd name="T18" fmla="*/ 3 w 3497"/>
                  <a:gd name="T19" fmla="*/ 1116 h 1241"/>
                  <a:gd name="T20" fmla="*/ 12 w 3497"/>
                  <a:gd name="T21" fmla="*/ 1146 h 1241"/>
                  <a:gd name="T22" fmla="*/ 26 w 3497"/>
                  <a:gd name="T23" fmla="*/ 1172 h 1241"/>
                  <a:gd name="T24" fmla="*/ 45 w 3497"/>
                  <a:gd name="T25" fmla="*/ 1195 h 1241"/>
                  <a:gd name="T26" fmla="*/ 68 w 3497"/>
                  <a:gd name="T27" fmla="*/ 1214 h 1241"/>
                  <a:gd name="T28" fmla="*/ 95 w 3497"/>
                  <a:gd name="T29" fmla="*/ 1228 h 1241"/>
                  <a:gd name="T30" fmla="*/ 124 w 3497"/>
                  <a:gd name="T31" fmla="*/ 1237 h 1241"/>
                  <a:gd name="T32" fmla="*/ 155 w 3497"/>
                  <a:gd name="T33" fmla="*/ 1240 h 1241"/>
                  <a:gd name="T34" fmla="*/ 3357 w 3497"/>
                  <a:gd name="T35" fmla="*/ 1239 h 1241"/>
                  <a:gd name="T36" fmla="*/ 3387 w 3497"/>
                  <a:gd name="T37" fmla="*/ 1233 h 1241"/>
                  <a:gd name="T38" fmla="*/ 3415 w 3497"/>
                  <a:gd name="T39" fmla="*/ 1221 h 1241"/>
                  <a:gd name="T40" fmla="*/ 3440 w 3497"/>
                  <a:gd name="T41" fmla="*/ 1205 h 1241"/>
                  <a:gd name="T42" fmla="*/ 3461 w 3497"/>
                  <a:gd name="T43" fmla="*/ 1184 h 1241"/>
                  <a:gd name="T44" fmla="*/ 3477 w 3497"/>
                  <a:gd name="T45" fmla="*/ 1159 h 1241"/>
                  <a:gd name="T46" fmla="*/ 3489 w 3497"/>
                  <a:gd name="T47" fmla="*/ 1131 h 1241"/>
                  <a:gd name="T48" fmla="*/ 3495 w 3497"/>
                  <a:gd name="T49" fmla="*/ 1101 h 1241"/>
                  <a:gd name="T50" fmla="*/ 3496 w 3497"/>
                  <a:gd name="T51" fmla="*/ 155 h 1241"/>
                  <a:gd name="T52" fmla="*/ 3493 w 3497"/>
                  <a:gd name="T53" fmla="*/ 124 h 1241"/>
                  <a:gd name="T54" fmla="*/ 3484 w 3497"/>
                  <a:gd name="T55" fmla="*/ 95 h 1241"/>
                  <a:gd name="T56" fmla="*/ 3470 w 3497"/>
                  <a:gd name="T57" fmla="*/ 68 h 1241"/>
                  <a:gd name="T58" fmla="*/ 3451 w 3497"/>
                  <a:gd name="T59" fmla="*/ 45 h 1241"/>
                  <a:gd name="T60" fmla="*/ 3428 w 3497"/>
                  <a:gd name="T61" fmla="*/ 26 h 1241"/>
                  <a:gd name="T62" fmla="*/ 3402 w 3497"/>
                  <a:gd name="T63" fmla="*/ 12 h 1241"/>
                  <a:gd name="T64" fmla="*/ 3372 w 3497"/>
                  <a:gd name="T65" fmla="*/ 3 h 1241"/>
                  <a:gd name="T66" fmla="*/ 3341 w 3497"/>
                  <a:gd name="T6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7" h="1241">
                    <a:moveTo>
                      <a:pt x="155" y="0"/>
                    </a:moveTo>
                    <a:lnTo>
                      <a:pt x="139" y="1"/>
                    </a:lnTo>
                    <a:lnTo>
                      <a:pt x="124" y="3"/>
                    </a:lnTo>
                    <a:lnTo>
                      <a:pt x="109" y="7"/>
                    </a:lnTo>
                    <a:lnTo>
                      <a:pt x="95" y="12"/>
                    </a:lnTo>
                    <a:lnTo>
                      <a:pt x="81" y="19"/>
                    </a:lnTo>
                    <a:lnTo>
                      <a:pt x="68" y="26"/>
                    </a:lnTo>
                    <a:lnTo>
                      <a:pt x="56" y="35"/>
                    </a:lnTo>
                    <a:lnTo>
                      <a:pt x="45" y="45"/>
                    </a:lnTo>
                    <a:lnTo>
                      <a:pt x="35" y="56"/>
                    </a:lnTo>
                    <a:lnTo>
                      <a:pt x="26" y="68"/>
                    </a:lnTo>
                    <a:lnTo>
                      <a:pt x="19" y="81"/>
                    </a:lnTo>
                    <a:lnTo>
                      <a:pt x="12" y="95"/>
                    </a:lnTo>
                    <a:lnTo>
                      <a:pt x="7" y="109"/>
                    </a:lnTo>
                    <a:lnTo>
                      <a:pt x="3" y="124"/>
                    </a:lnTo>
                    <a:lnTo>
                      <a:pt x="1" y="139"/>
                    </a:lnTo>
                    <a:lnTo>
                      <a:pt x="0" y="155"/>
                    </a:lnTo>
                    <a:lnTo>
                      <a:pt x="0" y="1085"/>
                    </a:lnTo>
                    <a:lnTo>
                      <a:pt x="1" y="1101"/>
                    </a:lnTo>
                    <a:lnTo>
                      <a:pt x="3" y="1116"/>
                    </a:lnTo>
                    <a:lnTo>
                      <a:pt x="7" y="1131"/>
                    </a:lnTo>
                    <a:lnTo>
                      <a:pt x="12" y="1146"/>
                    </a:lnTo>
                    <a:lnTo>
                      <a:pt x="19" y="1159"/>
                    </a:lnTo>
                    <a:lnTo>
                      <a:pt x="26" y="1172"/>
                    </a:lnTo>
                    <a:lnTo>
                      <a:pt x="35" y="1184"/>
                    </a:lnTo>
                    <a:lnTo>
                      <a:pt x="45" y="1195"/>
                    </a:lnTo>
                    <a:lnTo>
                      <a:pt x="56" y="1205"/>
                    </a:lnTo>
                    <a:lnTo>
                      <a:pt x="68" y="1214"/>
                    </a:lnTo>
                    <a:lnTo>
                      <a:pt x="81" y="1221"/>
                    </a:lnTo>
                    <a:lnTo>
                      <a:pt x="95" y="1228"/>
                    </a:lnTo>
                    <a:lnTo>
                      <a:pt x="109" y="1233"/>
                    </a:lnTo>
                    <a:lnTo>
                      <a:pt x="124" y="1237"/>
                    </a:lnTo>
                    <a:lnTo>
                      <a:pt x="139" y="1239"/>
                    </a:lnTo>
                    <a:lnTo>
                      <a:pt x="155" y="1240"/>
                    </a:lnTo>
                    <a:lnTo>
                      <a:pt x="3341" y="1240"/>
                    </a:lnTo>
                    <a:lnTo>
                      <a:pt x="3357" y="1239"/>
                    </a:lnTo>
                    <a:lnTo>
                      <a:pt x="3372" y="1237"/>
                    </a:lnTo>
                    <a:lnTo>
                      <a:pt x="3387" y="1233"/>
                    </a:lnTo>
                    <a:lnTo>
                      <a:pt x="3402" y="1228"/>
                    </a:lnTo>
                    <a:lnTo>
                      <a:pt x="3415" y="1221"/>
                    </a:lnTo>
                    <a:lnTo>
                      <a:pt x="3428" y="1214"/>
                    </a:lnTo>
                    <a:lnTo>
                      <a:pt x="3440" y="1205"/>
                    </a:lnTo>
                    <a:lnTo>
                      <a:pt x="3451" y="1195"/>
                    </a:lnTo>
                    <a:lnTo>
                      <a:pt x="3461" y="1184"/>
                    </a:lnTo>
                    <a:lnTo>
                      <a:pt x="3470" y="1172"/>
                    </a:lnTo>
                    <a:lnTo>
                      <a:pt x="3477" y="1159"/>
                    </a:lnTo>
                    <a:lnTo>
                      <a:pt x="3484" y="1146"/>
                    </a:lnTo>
                    <a:lnTo>
                      <a:pt x="3489" y="1131"/>
                    </a:lnTo>
                    <a:lnTo>
                      <a:pt x="3493" y="1116"/>
                    </a:lnTo>
                    <a:lnTo>
                      <a:pt x="3495" y="1101"/>
                    </a:lnTo>
                    <a:lnTo>
                      <a:pt x="3496" y="1085"/>
                    </a:lnTo>
                    <a:lnTo>
                      <a:pt x="3496" y="155"/>
                    </a:lnTo>
                    <a:lnTo>
                      <a:pt x="3495" y="139"/>
                    </a:lnTo>
                    <a:lnTo>
                      <a:pt x="3493" y="124"/>
                    </a:lnTo>
                    <a:lnTo>
                      <a:pt x="3489" y="109"/>
                    </a:lnTo>
                    <a:lnTo>
                      <a:pt x="3484" y="95"/>
                    </a:lnTo>
                    <a:lnTo>
                      <a:pt x="3477" y="81"/>
                    </a:lnTo>
                    <a:lnTo>
                      <a:pt x="3470" y="68"/>
                    </a:lnTo>
                    <a:lnTo>
                      <a:pt x="3461" y="56"/>
                    </a:lnTo>
                    <a:lnTo>
                      <a:pt x="3451" y="45"/>
                    </a:lnTo>
                    <a:lnTo>
                      <a:pt x="3440" y="35"/>
                    </a:lnTo>
                    <a:lnTo>
                      <a:pt x="3428" y="26"/>
                    </a:lnTo>
                    <a:lnTo>
                      <a:pt x="3415" y="19"/>
                    </a:lnTo>
                    <a:lnTo>
                      <a:pt x="3402" y="12"/>
                    </a:lnTo>
                    <a:lnTo>
                      <a:pt x="3387" y="7"/>
                    </a:lnTo>
                    <a:lnTo>
                      <a:pt x="3372" y="3"/>
                    </a:lnTo>
                    <a:lnTo>
                      <a:pt x="3357" y="1"/>
                    </a:lnTo>
                    <a:lnTo>
                      <a:pt x="3341" y="0"/>
                    </a:lnTo>
                    <a:lnTo>
                      <a:pt x="155" y="0"/>
                    </a:lnTo>
                  </a:path>
                </a:pathLst>
              </a:custGeom>
              <a:solidFill>
                <a:schemeClr val="folHlink">
                  <a:alpha val="50000"/>
                </a:schemeClr>
              </a:solidFill>
              <a:ln w="12700" cap="rnd" cmpd="sng">
                <a:solidFill>
                  <a:srgbClr val="FFFFFF"/>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2" name="Freeform 6"/>
              <p:cNvSpPr>
                <a:spLocks/>
              </p:cNvSpPr>
              <p:nvPr/>
            </p:nvSpPr>
            <p:spPr bwMode="auto">
              <a:xfrm>
                <a:off x="681" y="1546"/>
                <a:ext cx="3497" cy="1241"/>
              </a:xfrm>
              <a:custGeom>
                <a:avLst/>
                <a:gdLst>
                  <a:gd name="T0" fmla="*/ 139 w 3497"/>
                  <a:gd name="T1" fmla="*/ 1 h 1241"/>
                  <a:gd name="T2" fmla="*/ 109 w 3497"/>
                  <a:gd name="T3" fmla="*/ 7 h 1241"/>
                  <a:gd name="T4" fmla="*/ 81 w 3497"/>
                  <a:gd name="T5" fmla="*/ 19 h 1241"/>
                  <a:gd name="T6" fmla="*/ 56 w 3497"/>
                  <a:gd name="T7" fmla="*/ 35 h 1241"/>
                  <a:gd name="T8" fmla="*/ 35 w 3497"/>
                  <a:gd name="T9" fmla="*/ 56 h 1241"/>
                  <a:gd name="T10" fmla="*/ 19 w 3497"/>
                  <a:gd name="T11" fmla="*/ 81 h 1241"/>
                  <a:gd name="T12" fmla="*/ 7 w 3497"/>
                  <a:gd name="T13" fmla="*/ 109 h 1241"/>
                  <a:gd name="T14" fmla="*/ 1 w 3497"/>
                  <a:gd name="T15" fmla="*/ 139 h 1241"/>
                  <a:gd name="T16" fmla="*/ 0 w 3497"/>
                  <a:gd name="T17" fmla="*/ 1085 h 1241"/>
                  <a:gd name="T18" fmla="*/ 3 w 3497"/>
                  <a:gd name="T19" fmla="*/ 1116 h 1241"/>
                  <a:gd name="T20" fmla="*/ 12 w 3497"/>
                  <a:gd name="T21" fmla="*/ 1146 h 1241"/>
                  <a:gd name="T22" fmla="*/ 26 w 3497"/>
                  <a:gd name="T23" fmla="*/ 1172 h 1241"/>
                  <a:gd name="T24" fmla="*/ 45 w 3497"/>
                  <a:gd name="T25" fmla="*/ 1195 h 1241"/>
                  <a:gd name="T26" fmla="*/ 68 w 3497"/>
                  <a:gd name="T27" fmla="*/ 1214 h 1241"/>
                  <a:gd name="T28" fmla="*/ 95 w 3497"/>
                  <a:gd name="T29" fmla="*/ 1228 h 1241"/>
                  <a:gd name="T30" fmla="*/ 124 w 3497"/>
                  <a:gd name="T31" fmla="*/ 1237 h 1241"/>
                  <a:gd name="T32" fmla="*/ 155 w 3497"/>
                  <a:gd name="T33" fmla="*/ 1240 h 1241"/>
                  <a:gd name="T34" fmla="*/ 3357 w 3497"/>
                  <a:gd name="T35" fmla="*/ 1239 h 1241"/>
                  <a:gd name="T36" fmla="*/ 3387 w 3497"/>
                  <a:gd name="T37" fmla="*/ 1233 h 1241"/>
                  <a:gd name="T38" fmla="*/ 3415 w 3497"/>
                  <a:gd name="T39" fmla="*/ 1221 h 1241"/>
                  <a:gd name="T40" fmla="*/ 3440 w 3497"/>
                  <a:gd name="T41" fmla="*/ 1205 h 1241"/>
                  <a:gd name="T42" fmla="*/ 3461 w 3497"/>
                  <a:gd name="T43" fmla="*/ 1184 h 1241"/>
                  <a:gd name="T44" fmla="*/ 3477 w 3497"/>
                  <a:gd name="T45" fmla="*/ 1159 h 1241"/>
                  <a:gd name="T46" fmla="*/ 3489 w 3497"/>
                  <a:gd name="T47" fmla="*/ 1131 h 1241"/>
                  <a:gd name="T48" fmla="*/ 3495 w 3497"/>
                  <a:gd name="T49" fmla="*/ 1101 h 1241"/>
                  <a:gd name="T50" fmla="*/ 3496 w 3497"/>
                  <a:gd name="T51" fmla="*/ 155 h 1241"/>
                  <a:gd name="T52" fmla="*/ 3493 w 3497"/>
                  <a:gd name="T53" fmla="*/ 124 h 1241"/>
                  <a:gd name="T54" fmla="*/ 3484 w 3497"/>
                  <a:gd name="T55" fmla="*/ 95 h 1241"/>
                  <a:gd name="T56" fmla="*/ 3470 w 3497"/>
                  <a:gd name="T57" fmla="*/ 68 h 1241"/>
                  <a:gd name="T58" fmla="*/ 3451 w 3497"/>
                  <a:gd name="T59" fmla="*/ 45 h 1241"/>
                  <a:gd name="T60" fmla="*/ 3428 w 3497"/>
                  <a:gd name="T61" fmla="*/ 26 h 1241"/>
                  <a:gd name="T62" fmla="*/ 3402 w 3497"/>
                  <a:gd name="T63" fmla="*/ 12 h 1241"/>
                  <a:gd name="T64" fmla="*/ 3372 w 3497"/>
                  <a:gd name="T65" fmla="*/ 3 h 1241"/>
                  <a:gd name="T66" fmla="*/ 3341 w 3497"/>
                  <a:gd name="T6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7" h="1241">
                    <a:moveTo>
                      <a:pt x="155" y="0"/>
                    </a:moveTo>
                    <a:lnTo>
                      <a:pt x="139" y="1"/>
                    </a:lnTo>
                    <a:lnTo>
                      <a:pt x="124" y="3"/>
                    </a:lnTo>
                    <a:lnTo>
                      <a:pt x="109" y="7"/>
                    </a:lnTo>
                    <a:lnTo>
                      <a:pt x="95" y="12"/>
                    </a:lnTo>
                    <a:lnTo>
                      <a:pt x="81" y="19"/>
                    </a:lnTo>
                    <a:lnTo>
                      <a:pt x="68" y="26"/>
                    </a:lnTo>
                    <a:lnTo>
                      <a:pt x="56" y="35"/>
                    </a:lnTo>
                    <a:lnTo>
                      <a:pt x="45" y="45"/>
                    </a:lnTo>
                    <a:lnTo>
                      <a:pt x="35" y="56"/>
                    </a:lnTo>
                    <a:lnTo>
                      <a:pt x="26" y="68"/>
                    </a:lnTo>
                    <a:lnTo>
                      <a:pt x="19" y="81"/>
                    </a:lnTo>
                    <a:lnTo>
                      <a:pt x="12" y="95"/>
                    </a:lnTo>
                    <a:lnTo>
                      <a:pt x="7" y="109"/>
                    </a:lnTo>
                    <a:lnTo>
                      <a:pt x="3" y="124"/>
                    </a:lnTo>
                    <a:lnTo>
                      <a:pt x="1" y="139"/>
                    </a:lnTo>
                    <a:lnTo>
                      <a:pt x="0" y="155"/>
                    </a:lnTo>
                    <a:lnTo>
                      <a:pt x="0" y="1085"/>
                    </a:lnTo>
                    <a:lnTo>
                      <a:pt x="1" y="1101"/>
                    </a:lnTo>
                    <a:lnTo>
                      <a:pt x="3" y="1116"/>
                    </a:lnTo>
                    <a:lnTo>
                      <a:pt x="7" y="1131"/>
                    </a:lnTo>
                    <a:lnTo>
                      <a:pt x="12" y="1146"/>
                    </a:lnTo>
                    <a:lnTo>
                      <a:pt x="19" y="1159"/>
                    </a:lnTo>
                    <a:lnTo>
                      <a:pt x="26" y="1172"/>
                    </a:lnTo>
                    <a:lnTo>
                      <a:pt x="35" y="1184"/>
                    </a:lnTo>
                    <a:lnTo>
                      <a:pt x="45" y="1195"/>
                    </a:lnTo>
                    <a:lnTo>
                      <a:pt x="56" y="1205"/>
                    </a:lnTo>
                    <a:lnTo>
                      <a:pt x="68" y="1214"/>
                    </a:lnTo>
                    <a:lnTo>
                      <a:pt x="81" y="1221"/>
                    </a:lnTo>
                    <a:lnTo>
                      <a:pt x="95" y="1228"/>
                    </a:lnTo>
                    <a:lnTo>
                      <a:pt x="109" y="1233"/>
                    </a:lnTo>
                    <a:lnTo>
                      <a:pt x="124" y="1237"/>
                    </a:lnTo>
                    <a:lnTo>
                      <a:pt x="139" y="1239"/>
                    </a:lnTo>
                    <a:lnTo>
                      <a:pt x="155" y="1240"/>
                    </a:lnTo>
                    <a:lnTo>
                      <a:pt x="3341" y="1240"/>
                    </a:lnTo>
                    <a:lnTo>
                      <a:pt x="3357" y="1239"/>
                    </a:lnTo>
                    <a:lnTo>
                      <a:pt x="3372" y="1237"/>
                    </a:lnTo>
                    <a:lnTo>
                      <a:pt x="3387" y="1233"/>
                    </a:lnTo>
                    <a:lnTo>
                      <a:pt x="3402" y="1228"/>
                    </a:lnTo>
                    <a:lnTo>
                      <a:pt x="3415" y="1221"/>
                    </a:lnTo>
                    <a:lnTo>
                      <a:pt x="3428" y="1214"/>
                    </a:lnTo>
                    <a:lnTo>
                      <a:pt x="3440" y="1205"/>
                    </a:lnTo>
                    <a:lnTo>
                      <a:pt x="3451" y="1195"/>
                    </a:lnTo>
                    <a:lnTo>
                      <a:pt x="3461" y="1184"/>
                    </a:lnTo>
                    <a:lnTo>
                      <a:pt x="3470" y="1172"/>
                    </a:lnTo>
                    <a:lnTo>
                      <a:pt x="3477" y="1159"/>
                    </a:lnTo>
                    <a:lnTo>
                      <a:pt x="3484" y="1146"/>
                    </a:lnTo>
                    <a:lnTo>
                      <a:pt x="3489" y="1131"/>
                    </a:lnTo>
                    <a:lnTo>
                      <a:pt x="3493" y="1116"/>
                    </a:lnTo>
                    <a:lnTo>
                      <a:pt x="3495" y="1101"/>
                    </a:lnTo>
                    <a:lnTo>
                      <a:pt x="3496" y="1085"/>
                    </a:lnTo>
                    <a:lnTo>
                      <a:pt x="3496" y="155"/>
                    </a:lnTo>
                    <a:lnTo>
                      <a:pt x="3495" y="139"/>
                    </a:lnTo>
                    <a:lnTo>
                      <a:pt x="3493" y="124"/>
                    </a:lnTo>
                    <a:lnTo>
                      <a:pt x="3489" y="109"/>
                    </a:lnTo>
                    <a:lnTo>
                      <a:pt x="3484" y="95"/>
                    </a:lnTo>
                    <a:lnTo>
                      <a:pt x="3477" y="81"/>
                    </a:lnTo>
                    <a:lnTo>
                      <a:pt x="3470" y="68"/>
                    </a:lnTo>
                    <a:lnTo>
                      <a:pt x="3461" y="56"/>
                    </a:lnTo>
                    <a:lnTo>
                      <a:pt x="3451" y="45"/>
                    </a:lnTo>
                    <a:lnTo>
                      <a:pt x="3440" y="35"/>
                    </a:lnTo>
                    <a:lnTo>
                      <a:pt x="3428" y="26"/>
                    </a:lnTo>
                    <a:lnTo>
                      <a:pt x="3415" y="19"/>
                    </a:lnTo>
                    <a:lnTo>
                      <a:pt x="3402" y="12"/>
                    </a:lnTo>
                    <a:lnTo>
                      <a:pt x="3387" y="7"/>
                    </a:lnTo>
                    <a:lnTo>
                      <a:pt x="3372" y="3"/>
                    </a:lnTo>
                    <a:lnTo>
                      <a:pt x="3357" y="1"/>
                    </a:lnTo>
                    <a:lnTo>
                      <a:pt x="3341" y="0"/>
                    </a:lnTo>
                    <a:lnTo>
                      <a:pt x="155" y="0"/>
                    </a:lnTo>
                  </a:path>
                </a:pathLst>
              </a:custGeom>
              <a:solidFill>
                <a:schemeClr val="folHlink">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3" name="Rectangle 7"/>
              <p:cNvSpPr>
                <a:spLocks noChangeArrowheads="1"/>
              </p:cNvSpPr>
              <p:nvPr/>
            </p:nvSpPr>
            <p:spPr bwMode="auto">
              <a:xfrm>
                <a:off x="681" y="1546"/>
                <a:ext cx="3498" cy="1242"/>
              </a:xfrm>
              <a:prstGeom prst="rect">
                <a:avLst/>
              </a:prstGeom>
              <a:solidFill>
                <a:schemeClr val="folHlink">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224" name="Freeform 8"/>
            <p:cNvSpPr>
              <a:spLocks/>
            </p:cNvSpPr>
            <p:nvPr/>
          </p:nvSpPr>
          <p:spPr bwMode="auto">
            <a:xfrm>
              <a:off x="681" y="1546"/>
              <a:ext cx="3497" cy="1241"/>
            </a:xfrm>
            <a:custGeom>
              <a:avLst/>
              <a:gdLst>
                <a:gd name="T0" fmla="*/ 139 w 3497"/>
                <a:gd name="T1" fmla="*/ 1 h 1241"/>
                <a:gd name="T2" fmla="*/ 109 w 3497"/>
                <a:gd name="T3" fmla="*/ 7 h 1241"/>
                <a:gd name="T4" fmla="*/ 81 w 3497"/>
                <a:gd name="T5" fmla="*/ 19 h 1241"/>
                <a:gd name="T6" fmla="*/ 56 w 3497"/>
                <a:gd name="T7" fmla="*/ 35 h 1241"/>
                <a:gd name="T8" fmla="*/ 35 w 3497"/>
                <a:gd name="T9" fmla="*/ 56 h 1241"/>
                <a:gd name="T10" fmla="*/ 19 w 3497"/>
                <a:gd name="T11" fmla="*/ 81 h 1241"/>
                <a:gd name="T12" fmla="*/ 7 w 3497"/>
                <a:gd name="T13" fmla="*/ 109 h 1241"/>
                <a:gd name="T14" fmla="*/ 1 w 3497"/>
                <a:gd name="T15" fmla="*/ 139 h 1241"/>
                <a:gd name="T16" fmla="*/ 0 w 3497"/>
                <a:gd name="T17" fmla="*/ 1085 h 1241"/>
                <a:gd name="T18" fmla="*/ 3 w 3497"/>
                <a:gd name="T19" fmla="*/ 1116 h 1241"/>
                <a:gd name="T20" fmla="*/ 12 w 3497"/>
                <a:gd name="T21" fmla="*/ 1146 h 1241"/>
                <a:gd name="T22" fmla="*/ 26 w 3497"/>
                <a:gd name="T23" fmla="*/ 1172 h 1241"/>
                <a:gd name="T24" fmla="*/ 45 w 3497"/>
                <a:gd name="T25" fmla="*/ 1195 h 1241"/>
                <a:gd name="T26" fmla="*/ 68 w 3497"/>
                <a:gd name="T27" fmla="*/ 1214 h 1241"/>
                <a:gd name="T28" fmla="*/ 95 w 3497"/>
                <a:gd name="T29" fmla="*/ 1228 h 1241"/>
                <a:gd name="T30" fmla="*/ 124 w 3497"/>
                <a:gd name="T31" fmla="*/ 1237 h 1241"/>
                <a:gd name="T32" fmla="*/ 155 w 3497"/>
                <a:gd name="T33" fmla="*/ 1240 h 1241"/>
                <a:gd name="T34" fmla="*/ 3357 w 3497"/>
                <a:gd name="T35" fmla="*/ 1239 h 1241"/>
                <a:gd name="T36" fmla="*/ 3387 w 3497"/>
                <a:gd name="T37" fmla="*/ 1233 h 1241"/>
                <a:gd name="T38" fmla="*/ 3415 w 3497"/>
                <a:gd name="T39" fmla="*/ 1221 h 1241"/>
                <a:gd name="T40" fmla="*/ 3440 w 3497"/>
                <a:gd name="T41" fmla="*/ 1205 h 1241"/>
                <a:gd name="T42" fmla="*/ 3461 w 3497"/>
                <a:gd name="T43" fmla="*/ 1184 h 1241"/>
                <a:gd name="T44" fmla="*/ 3477 w 3497"/>
                <a:gd name="T45" fmla="*/ 1159 h 1241"/>
                <a:gd name="T46" fmla="*/ 3489 w 3497"/>
                <a:gd name="T47" fmla="*/ 1131 h 1241"/>
                <a:gd name="T48" fmla="*/ 3495 w 3497"/>
                <a:gd name="T49" fmla="*/ 1101 h 1241"/>
                <a:gd name="T50" fmla="*/ 3496 w 3497"/>
                <a:gd name="T51" fmla="*/ 155 h 1241"/>
                <a:gd name="T52" fmla="*/ 3493 w 3497"/>
                <a:gd name="T53" fmla="*/ 124 h 1241"/>
                <a:gd name="T54" fmla="*/ 3484 w 3497"/>
                <a:gd name="T55" fmla="*/ 95 h 1241"/>
                <a:gd name="T56" fmla="*/ 3470 w 3497"/>
                <a:gd name="T57" fmla="*/ 68 h 1241"/>
                <a:gd name="T58" fmla="*/ 3451 w 3497"/>
                <a:gd name="T59" fmla="*/ 45 h 1241"/>
                <a:gd name="T60" fmla="*/ 3428 w 3497"/>
                <a:gd name="T61" fmla="*/ 26 h 1241"/>
                <a:gd name="T62" fmla="*/ 3402 w 3497"/>
                <a:gd name="T63" fmla="*/ 12 h 1241"/>
                <a:gd name="T64" fmla="*/ 3372 w 3497"/>
                <a:gd name="T65" fmla="*/ 3 h 1241"/>
                <a:gd name="T66" fmla="*/ 3341 w 3497"/>
                <a:gd name="T67" fmla="*/ 0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97" h="1241">
                  <a:moveTo>
                    <a:pt x="155" y="0"/>
                  </a:moveTo>
                  <a:lnTo>
                    <a:pt x="139" y="1"/>
                  </a:lnTo>
                  <a:lnTo>
                    <a:pt x="124" y="3"/>
                  </a:lnTo>
                  <a:lnTo>
                    <a:pt x="109" y="7"/>
                  </a:lnTo>
                  <a:lnTo>
                    <a:pt x="95" y="12"/>
                  </a:lnTo>
                  <a:lnTo>
                    <a:pt x="81" y="19"/>
                  </a:lnTo>
                  <a:lnTo>
                    <a:pt x="68" y="26"/>
                  </a:lnTo>
                  <a:lnTo>
                    <a:pt x="56" y="35"/>
                  </a:lnTo>
                  <a:lnTo>
                    <a:pt x="45" y="45"/>
                  </a:lnTo>
                  <a:lnTo>
                    <a:pt x="35" y="56"/>
                  </a:lnTo>
                  <a:lnTo>
                    <a:pt x="26" y="68"/>
                  </a:lnTo>
                  <a:lnTo>
                    <a:pt x="19" y="81"/>
                  </a:lnTo>
                  <a:lnTo>
                    <a:pt x="12" y="95"/>
                  </a:lnTo>
                  <a:lnTo>
                    <a:pt x="7" y="109"/>
                  </a:lnTo>
                  <a:lnTo>
                    <a:pt x="3" y="124"/>
                  </a:lnTo>
                  <a:lnTo>
                    <a:pt x="1" y="139"/>
                  </a:lnTo>
                  <a:lnTo>
                    <a:pt x="0" y="155"/>
                  </a:lnTo>
                  <a:lnTo>
                    <a:pt x="0" y="1085"/>
                  </a:lnTo>
                  <a:lnTo>
                    <a:pt x="1" y="1101"/>
                  </a:lnTo>
                  <a:lnTo>
                    <a:pt x="3" y="1116"/>
                  </a:lnTo>
                  <a:lnTo>
                    <a:pt x="7" y="1131"/>
                  </a:lnTo>
                  <a:lnTo>
                    <a:pt x="12" y="1146"/>
                  </a:lnTo>
                  <a:lnTo>
                    <a:pt x="19" y="1159"/>
                  </a:lnTo>
                  <a:lnTo>
                    <a:pt x="26" y="1172"/>
                  </a:lnTo>
                  <a:lnTo>
                    <a:pt x="35" y="1184"/>
                  </a:lnTo>
                  <a:lnTo>
                    <a:pt x="45" y="1195"/>
                  </a:lnTo>
                  <a:lnTo>
                    <a:pt x="56" y="1205"/>
                  </a:lnTo>
                  <a:lnTo>
                    <a:pt x="68" y="1214"/>
                  </a:lnTo>
                  <a:lnTo>
                    <a:pt x="81" y="1221"/>
                  </a:lnTo>
                  <a:lnTo>
                    <a:pt x="95" y="1228"/>
                  </a:lnTo>
                  <a:lnTo>
                    <a:pt x="109" y="1233"/>
                  </a:lnTo>
                  <a:lnTo>
                    <a:pt x="124" y="1237"/>
                  </a:lnTo>
                  <a:lnTo>
                    <a:pt x="139" y="1239"/>
                  </a:lnTo>
                  <a:lnTo>
                    <a:pt x="155" y="1240"/>
                  </a:lnTo>
                  <a:lnTo>
                    <a:pt x="3341" y="1240"/>
                  </a:lnTo>
                  <a:lnTo>
                    <a:pt x="3357" y="1239"/>
                  </a:lnTo>
                  <a:lnTo>
                    <a:pt x="3372" y="1237"/>
                  </a:lnTo>
                  <a:lnTo>
                    <a:pt x="3387" y="1233"/>
                  </a:lnTo>
                  <a:lnTo>
                    <a:pt x="3402" y="1228"/>
                  </a:lnTo>
                  <a:lnTo>
                    <a:pt x="3415" y="1221"/>
                  </a:lnTo>
                  <a:lnTo>
                    <a:pt x="3428" y="1214"/>
                  </a:lnTo>
                  <a:lnTo>
                    <a:pt x="3440" y="1205"/>
                  </a:lnTo>
                  <a:lnTo>
                    <a:pt x="3451" y="1195"/>
                  </a:lnTo>
                  <a:lnTo>
                    <a:pt x="3461" y="1184"/>
                  </a:lnTo>
                  <a:lnTo>
                    <a:pt x="3470" y="1172"/>
                  </a:lnTo>
                  <a:lnTo>
                    <a:pt x="3477" y="1159"/>
                  </a:lnTo>
                  <a:lnTo>
                    <a:pt x="3484" y="1146"/>
                  </a:lnTo>
                  <a:lnTo>
                    <a:pt x="3489" y="1131"/>
                  </a:lnTo>
                  <a:lnTo>
                    <a:pt x="3493" y="1116"/>
                  </a:lnTo>
                  <a:lnTo>
                    <a:pt x="3495" y="1101"/>
                  </a:lnTo>
                  <a:lnTo>
                    <a:pt x="3496" y="1085"/>
                  </a:lnTo>
                  <a:lnTo>
                    <a:pt x="3496" y="155"/>
                  </a:lnTo>
                  <a:lnTo>
                    <a:pt x="3495" y="139"/>
                  </a:lnTo>
                  <a:lnTo>
                    <a:pt x="3493" y="124"/>
                  </a:lnTo>
                  <a:lnTo>
                    <a:pt x="3489" y="109"/>
                  </a:lnTo>
                  <a:lnTo>
                    <a:pt x="3484" y="95"/>
                  </a:lnTo>
                  <a:lnTo>
                    <a:pt x="3477" y="81"/>
                  </a:lnTo>
                  <a:lnTo>
                    <a:pt x="3470" y="68"/>
                  </a:lnTo>
                  <a:lnTo>
                    <a:pt x="3461" y="56"/>
                  </a:lnTo>
                  <a:lnTo>
                    <a:pt x="3451" y="45"/>
                  </a:lnTo>
                  <a:lnTo>
                    <a:pt x="3440" y="35"/>
                  </a:lnTo>
                  <a:lnTo>
                    <a:pt x="3428" y="26"/>
                  </a:lnTo>
                  <a:lnTo>
                    <a:pt x="3415" y="19"/>
                  </a:lnTo>
                  <a:lnTo>
                    <a:pt x="3402" y="12"/>
                  </a:lnTo>
                  <a:lnTo>
                    <a:pt x="3387" y="7"/>
                  </a:lnTo>
                  <a:lnTo>
                    <a:pt x="3372" y="3"/>
                  </a:lnTo>
                  <a:lnTo>
                    <a:pt x="3357" y="1"/>
                  </a:lnTo>
                  <a:lnTo>
                    <a:pt x="3341" y="0"/>
                  </a:lnTo>
                  <a:lnTo>
                    <a:pt x="155" y="0"/>
                  </a:lnTo>
                </a:path>
              </a:pathLst>
            </a:custGeom>
            <a:solidFill>
              <a:schemeClr val="folHlink">
                <a:alpha val="50000"/>
              </a:schemeClr>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5" name="Rectangle 9"/>
            <p:cNvSpPr>
              <a:spLocks noChangeArrowheads="1"/>
            </p:cNvSpPr>
            <p:nvPr/>
          </p:nvSpPr>
          <p:spPr bwMode="auto">
            <a:xfrm>
              <a:off x="2156" y="1532"/>
              <a:ext cx="5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26" name="Rectangle 10"/>
            <p:cNvSpPr>
              <a:spLocks noChangeArrowheads="1"/>
            </p:cNvSpPr>
            <p:nvPr/>
          </p:nvSpPr>
          <p:spPr bwMode="auto">
            <a:xfrm>
              <a:off x="2214" y="1569"/>
              <a:ext cx="416"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2400" b="1">
                  <a:solidFill>
                    <a:srgbClr val="FF3300"/>
                  </a:solidFill>
                  <a:ea typeface="돋움체" panose="020B0609000101010101" pitchFamily="49" charset="-127"/>
                </a:rPr>
                <a:t>SGA</a:t>
              </a:r>
            </a:p>
          </p:txBody>
        </p:sp>
        <p:grpSp>
          <p:nvGrpSpPr>
            <p:cNvPr id="137227" name="Group 11"/>
            <p:cNvGrpSpPr>
              <a:grpSpLocks/>
            </p:cNvGrpSpPr>
            <p:nvPr/>
          </p:nvGrpSpPr>
          <p:grpSpPr bwMode="auto">
            <a:xfrm>
              <a:off x="2025" y="1731"/>
              <a:ext cx="1197" cy="739"/>
              <a:chOff x="2025" y="1763"/>
              <a:chExt cx="1197" cy="739"/>
            </a:xfrm>
          </p:grpSpPr>
          <p:sp>
            <p:nvSpPr>
              <p:cNvPr id="137228" name="Freeform 12"/>
              <p:cNvSpPr>
                <a:spLocks/>
              </p:cNvSpPr>
              <p:nvPr/>
            </p:nvSpPr>
            <p:spPr bwMode="auto">
              <a:xfrm>
                <a:off x="2026" y="1930"/>
                <a:ext cx="1193" cy="569"/>
              </a:xfrm>
              <a:custGeom>
                <a:avLst/>
                <a:gdLst>
                  <a:gd name="T0" fmla="*/ 71 w 1193"/>
                  <a:gd name="T1" fmla="*/ 0 h 569"/>
                  <a:gd name="T2" fmla="*/ 57 w 1193"/>
                  <a:gd name="T3" fmla="*/ 1 h 569"/>
                  <a:gd name="T4" fmla="*/ 43 w 1193"/>
                  <a:gd name="T5" fmla="*/ 6 h 569"/>
                  <a:gd name="T6" fmla="*/ 31 w 1193"/>
                  <a:gd name="T7" fmla="*/ 12 h 569"/>
                  <a:gd name="T8" fmla="*/ 21 w 1193"/>
                  <a:gd name="T9" fmla="*/ 21 h 569"/>
                  <a:gd name="T10" fmla="*/ 12 w 1193"/>
                  <a:gd name="T11" fmla="*/ 31 h 569"/>
                  <a:gd name="T12" fmla="*/ 6 w 1193"/>
                  <a:gd name="T13" fmla="*/ 43 h 569"/>
                  <a:gd name="T14" fmla="*/ 1 w 1193"/>
                  <a:gd name="T15" fmla="*/ 57 h 569"/>
                  <a:gd name="T16" fmla="*/ 0 w 1193"/>
                  <a:gd name="T17" fmla="*/ 71 h 569"/>
                  <a:gd name="T18" fmla="*/ 0 w 1193"/>
                  <a:gd name="T19" fmla="*/ 497 h 569"/>
                  <a:gd name="T20" fmla="*/ 1 w 1193"/>
                  <a:gd name="T21" fmla="*/ 511 h 569"/>
                  <a:gd name="T22" fmla="*/ 6 w 1193"/>
                  <a:gd name="T23" fmla="*/ 525 h 569"/>
                  <a:gd name="T24" fmla="*/ 12 w 1193"/>
                  <a:gd name="T25" fmla="*/ 537 h 569"/>
                  <a:gd name="T26" fmla="*/ 21 w 1193"/>
                  <a:gd name="T27" fmla="*/ 547 h 569"/>
                  <a:gd name="T28" fmla="*/ 31 w 1193"/>
                  <a:gd name="T29" fmla="*/ 556 h 569"/>
                  <a:gd name="T30" fmla="*/ 43 w 1193"/>
                  <a:gd name="T31" fmla="*/ 562 h 569"/>
                  <a:gd name="T32" fmla="*/ 57 w 1193"/>
                  <a:gd name="T33" fmla="*/ 567 h 569"/>
                  <a:gd name="T34" fmla="*/ 71 w 1193"/>
                  <a:gd name="T35" fmla="*/ 568 h 569"/>
                  <a:gd name="T36" fmla="*/ 1121 w 1193"/>
                  <a:gd name="T37" fmla="*/ 568 h 569"/>
                  <a:gd name="T38" fmla="*/ 1135 w 1193"/>
                  <a:gd name="T39" fmla="*/ 567 h 569"/>
                  <a:gd name="T40" fmla="*/ 1149 w 1193"/>
                  <a:gd name="T41" fmla="*/ 562 h 569"/>
                  <a:gd name="T42" fmla="*/ 1161 w 1193"/>
                  <a:gd name="T43" fmla="*/ 556 h 569"/>
                  <a:gd name="T44" fmla="*/ 1171 w 1193"/>
                  <a:gd name="T45" fmla="*/ 547 h 569"/>
                  <a:gd name="T46" fmla="*/ 1180 w 1193"/>
                  <a:gd name="T47" fmla="*/ 537 h 569"/>
                  <a:gd name="T48" fmla="*/ 1186 w 1193"/>
                  <a:gd name="T49" fmla="*/ 525 h 569"/>
                  <a:gd name="T50" fmla="*/ 1191 w 1193"/>
                  <a:gd name="T51" fmla="*/ 511 h 569"/>
                  <a:gd name="T52" fmla="*/ 1192 w 1193"/>
                  <a:gd name="T53" fmla="*/ 497 h 569"/>
                  <a:gd name="T54" fmla="*/ 1192 w 1193"/>
                  <a:gd name="T55" fmla="*/ 71 h 569"/>
                  <a:gd name="T56" fmla="*/ 1191 w 1193"/>
                  <a:gd name="T57" fmla="*/ 57 h 569"/>
                  <a:gd name="T58" fmla="*/ 1186 w 1193"/>
                  <a:gd name="T59" fmla="*/ 43 h 569"/>
                  <a:gd name="T60" fmla="*/ 1180 w 1193"/>
                  <a:gd name="T61" fmla="*/ 31 h 569"/>
                  <a:gd name="T62" fmla="*/ 1171 w 1193"/>
                  <a:gd name="T63" fmla="*/ 21 h 569"/>
                  <a:gd name="T64" fmla="*/ 1161 w 1193"/>
                  <a:gd name="T65" fmla="*/ 12 h 569"/>
                  <a:gd name="T66" fmla="*/ 1149 w 1193"/>
                  <a:gd name="T67" fmla="*/ 6 h 569"/>
                  <a:gd name="T68" fmla="*/ 1135 w 1193"/>
                  <a:gd name="T69" fmla="*/ 1 h 569"/>
                  <a:gd name="T70" fmla="*/ 1121 w 1193"/>
                  <a:gd name="T71" fmla="*/ 0 h 569"/>
                  <a:gd name="T72" fmla="*/ 71 w 1193"/>
                  <a:gd name="T7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93" h="569">
                    <a:moveTo>
                      <a:pt x="71" y="0"/>
                    </a:moveTo>
                    <a:lnTo>
                      <a:pt x="57" y="1"/>
                    </a:lnTo>
                    <a:lnTo>
                      <a:pt x="43" y="6"/>
                    </a:lnTo>
                    <a:lnTo>
                      <a:pt x="31" y="12"/>
                    </a:lnTo>
                    <a:lnTo>
                      <a:pt x="21" y="21"/>
                    </a:lnTo>
                    <a:lnTo>
                      <a:pt x="12" y="31"/>
                    </a:lnTo>
                    <a:lnTo>
                      <a:pt x="6" y="43"/>
                    </a:lnTo>
                    <a:lnTo>
                      <a:pt x="1" y="57"/>
                    </a:lnTo>
                    <a:lnTo>
                      <a:pt x="0" y="71"/>
                    </a:lnTo>
                    <a:lnTo>
                      <a:pt x="0" y="497"/>
                    </a:lnTo>
                    <a:lnTo>
                      <a:pt x="1" y="511"/>
                    </a:lnTo>
                    <a:lnTo>
                      <a:pt x="6" y="525"/>
                    </a:lnTo>
                    <a:lnTo>
                      <a:pt x="12" y="537"/>
                    </a:lnTo>
                    <a:lnTo>
                      <a:pt x="21" y="547"/>
                    </a:lnTo>
                    <a:lnTo>
                      <a:pt x="31" y="556"/>
                    </a:lnTo>
                    <a:lnTo>
                      <a:pt x="43" y="562"/>
                    </a:lnTo>
                    <a:lnTo>
                      <a:pt x="57" y="567"/>
                    </a:lnTo>
                    <a:lnTo>
                      <a:pt x="71" y="568"/>
                    </a:lnTo>
                    <a:lnTo>
                      <a:pt x="1121" y="568"/>
                    </a:lnTo>
                    <a:lnTo>
                      <a:pt x="1135" y="567"/>
                    </a:lnTo>
                    <a:lnTo>
                      <a:pt x="1149" y="562"/>
                    </a:lnTo>
                    <a:lnTo>
                      <a:pt x="1161" y="556"/>
                    </a:lnTo>
                    <a:lnTo>
                      <a:pt x="1171" y="547"/>
                    </a:lnTo>
                    <a:lnTo>
                      <a:pt x="1180" y="537"/>
                    </a:lnTo>
                    <a:lnTo>
                      <a:pt x="1186" y="525"/>
                    </a:lnTo>
                    <a:lnTo>
                      <a:pt x="1191" y="511"/>
                    </a:lnTo>
                    <a:lnTo>
                      <a:pt x="1192" y="497"/>
                    </a:lnTo>
                    <a:lnTo>
                      <a:pt x="1192" y="71"/>
                    </a:lnTo>
                    <a:lnTo>
                      <a:pt x="1191" y="57"/>
                    </a:lnTo>
                    <a:lnTo>
                      <a:pt x="1186" y="43"/>
                    </a:lnTo>
                    <a:lnTo>
                      <a:pt x="1180" y="31"/>
                    </a:lnTo>
                    <a:lnTo>
                      <a:pt x="1171" y="21"/>
                    </a:lnTo>
                    <a:lnTo>
                      <a:pt x="1161" y="12"/>
                    </a:lnTo>
                    <a:lnTo>
                      <a:pt x="1149" y="6"/>
                    </a:lnTo>
                    <a:lnTo>
                      <a:pt x="1135" y="1"/>
                    </a:lnTo>
                    <a:lnTo>
                      <a:pt x="1121" y="0"/>
                    </a:lnTo>
                    <a:lnTo>
                      <a:pt x="71" y="0"/>
                    </a:lnTo>
                  </a:path>
                </a:pathLst>
              </a:custGeom>
              <a:solidFill>
                <a:srgbClr val="FF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29" name="Line 13"/>
              <p:cNvSpPr>
                <a:spLocks noChangeShapeType="1"/>
              </p:cNvSpPr>
              <p:nvPr/>
            </p:nvSpPr>
            <p:spPr bwMode="auto">
              <a:xfrm>
                <a:off x="2025" y="2022"/>
                <a:ext cx="1197"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0" name="Line 14"/>
              <p:cNvSpPr>
                <a:spLocks noChangeShapeType="1"/>
              </p:cNvSpPr>
              <p:nvPr/>
            </p:nvSpPr>
            <p:spPr bwMode="auto">
              <a:xfrm>
                <a:off x="2025" y="2118"/>
                <a:ext cx="1197"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1" name="Line 15"/>
              <p:cNvSpPr>
                <a:spLocks noChangeShapeType="1"/>
              </p:cNvSpPr>
              <p:nvPr/>
            </p:nvSpPr>
            <p:spPr bwMode="auto">
              <a:xfrm>
                <a:off x="2025" y="2214"/>
                <a:ext cx="1197"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2" name="Line 16"/>
              <p:cNvSpPr>
                <a:spLocks noChangeShapeType="1"/>
              </p:cNvSpPr>
              <p:nvPr/>
            </p:nvSpPr>
            <p:spPr bwMode="auto">
              <a:xfrm>
                <a:off x="2025" y="2310"/>
                <a:ext cx="1197"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3" name="Line 17"/>
              <p:cNvSpPr>
                <a:spLocks noChangeShapeType="1"/>
              </p:cNvSpPr>
              <p:nvPr/>
            </p:nvSpPr>
            <p:spPr bwMode="auto">
              <a:xfrm>
                <a:off x="2025" y="2406"/>
                <a:ext cx="1197"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4" name="Line 18"/>
              <p:cNvSpPr>
                <a:spLocks noChangeShapeType="1"/>
              </p:cNvSpPr>
              <p:nvPr/>
            </p:nvSpPr>
            <p:spPr bwMode="auto">
              <a:xfrm>
                <a:off x="2118"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5" name="Line 19"/>
              <p:cNvSpPr>
                <a:spLocks noChangeShapeType="1"/>
              </p:cNvSpPr>
              <p:nvPr/>
            </p:nvSpPr>
            <p:spPr bwMode="auto">
              <a:xfrm>
                <a:off x="2214"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6" name="Line 20"/>
              <p:cNvSpPr>
                <a:spLocks noChangeShapeType="1"/>
              </p:cNvSpPr>
              <p:nvPr/>
            </p:nvSpPr>
            <p:spPr bwMode="auto">
              <a:xfrm>
                <a:off x="2310"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7" name="Line 21"/>
              <p:cNvSpPr>
                <a:spLocks noChangeShapeType="1"/>
              </p:cNvSpPr>
              <p:nvPr/>
            </p:nvSpPr>
            <p:spPr bwMode="auto">
              <a:xfrm>
                <a:off x="2406"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8" name="Line 22"/>
              <p:cNvSpPr>
                <a:spLocks noChangeShapeType="1"/>
              </p:cNvSpPr>
              <p:nvPr/>
            </p:nvSpPr>
            <p:spPr bwMode="auto">
              <a:xfrm>
                <a:off x="2502"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39" name="Line 23"/>
              <p:cNvSpPr>
                <a:spLocks noChangeShapeType="1"/>
              </p:cNvSpPr>
              <p:nvPr/>
            </p:nvSpPr>
            <p:spPr bwMode="auto">
              <a:xfrm>
                <a:off x="2598"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0" name="Line 24"/>
              <p:cNvSpPr>
                <a:spLocks noChangeShapeType="1"/>
              </p:cNvSpPr>
              <p:nvPr/>
            </p:nvSpPr>
            <p:spPr bwMode="auto">
              <a:xfrm>
                <a:off x="2694"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1" name="Line 25"/>
              <p:cNvSpPr>
                <a:spLocks noChangeShapeType="1"/>
              </p:cNvSpPr>
              <p:nvPr/>
            </p:nvSpPr>
            <p:spPr bwMode="auto">
              <a:xfrm>
                <a:off x="2790"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2" name="Line 26"/>
              <p:cNvSpPr>
                <a:spLocks noChangeShapeType="1"/>
              </p:cNvSpPr>
              <p:nvPr/>
            </p:nvSpPr>
            <p:spPr bwMode="auto">
              <a:xfrm>
                <a:off x="2886"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3" name="Line 27"/>
              <p:cNvSpPr>
                <a:spLocks noChangeShapeType="1"/>
              </p:cNvSpPr>
              <p:nvPr/>
            </p:nvSpPr>
            <p:spPr bwMode="auto">
              <a:xfrm>
                <a:off x="2982"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4" name="Line 28"/>
              <p:cNvSpPr>
                <a:spLocks noChangeShapeType="1"/>
              </p:cNvSpPr>
              <p:nvPr/>
            </p:nvSpPr>
            <p:spPr bwMode="auto">
              <a:xfrm>
                <a:off x="3078"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5" name="Line 29"/>
              <p:cNvSpPr>
                <a:spLocks noChangeShapeType="1"/>
              </p:cNvSpPr>
              <p:nvPr/>
            </p:nvSpPr>
            <p:spPr bwMode="auto">
              <a:xfrm>
                <a:off x="3174" y="1929"/>
                <a:ext cx="1" cy="573"/>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6" name="Rectangle 30"/>
              <p:cNvSpPr>
                <a:spLocks noChangeArrowheads="1"/>
              </p:cNvSpPr>
              <p:nvPr/>
            </p:nvSpPr>
            <p:spPr bwMode="auto">
              <a:xfrm>
                <a:off x="2060" y="1763"/>
                <a:ext cx="111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47" name="Rectangle 31"/>
              <p:cNvSpPr>
                <a:spLocks noChangeArrowheads="1"/>
              </p:cNvSpPr>
              <p:nvPr/>
            </p:nvSpPr>
            <p:spPr bwMode="auto">
              <a:xfrm>
                <a:off x="2118" y="1800"/>
                <a:ext cx="692"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Database Buffer</a:t>
                </a:r>
              </a:p>
            </p:txBody>
          </p:sp>
          <p:sp>
            <p:nvSpPr>
              <p:cNvPr id="137248" name="Rectangle 32"/>
              <p:cNvSpPr>
                <a:spLocks noChangeArrowheads="1"/>
              </p:cNvSpPr>
              <p:nvPr/>
            </p:nvSpPr>
            <p:spPr bwMode="auto">
              <a:xfrm>
                <a:off x="2810" y="1800"/>
                <a:ext cx="30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 Cache</a:t>
                </a:r>
              </a:p>
            </p:txBody>
          </p:sp>
        </p:grpSp>
        <p:sp>
          <p:nvSpPr>
            <p:cNvPr id="137249" name="Rectangle 33"/>
            <p:cNvSpPr>
              <a:spLocks noChangeArrowheads="1"/>
            </p:cNvSpPr>
            <p:nvPr/>
          </p:nvSpPr>
          <p:spPr bwMode="auto">
            <a:xfrm>
              <a:off x="2156" y="2516"/>
              <a:ext cx="874"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37250" name="Group 34"/>
            <p:cNvGrpSpPr>
              <a:grpSpLocks/>
            </p:cNvGrpSpPr>
            <p:nvPr/>
          </p:nvGrpSpPr>
          <p:grpSpPr bwMode="auto">
            <a:xfrm>
              <a:off x="3404" y="1523"/>
              <a:ext cx="586" cy="979"/>
              <a:chOff x="3404" y="1523"/>
              <a:chExt cx="586" cy="979"/>
            </a:xfrm>
          </p:grpSpPr>
          <p:sp>
            <p:nvSpPr>
              <p:cNvPr id="137251" name="Freeform 35"/>
              <p:cNvSpPr>
                <a:spLocks/>
              </p:cNvSpPr>
              <p:nvPr/>
            </p:nvSpPr>
            <p:spPr bwMode="auto">
              <a:xfrm>
                <a:off x="3418" y="1834"/>
                <a:ext cx="569" cy="665"/>
              </a:xfrm>
              <a:custGeom>
                <a:avLst/>
                <a:gdLst>
                  <a:gd name="T0" fmla="*/ 71 w 569"/>
                  <a:gd name="T1" fmla="*/ 0 h 665"/>
                  <a:gd name="T2" fmla="*/ 57 w 569"/>
                  <a:gd name="T3" fmla="*/ 1 h 665"/>
                  <a:gd name="T4" fmla="*/ 43 w 569"/>
                  <a:gd name="T5" fmla="*/ 6 h 665"/>
                  <a:gd name="T6" fmla="*/ 31 w 569"/>
                  <a:gd name="T7" fmla="*/ 12 h 665"/>
                  <a:gd name="T8" fmla="*/ 21 w 569"/>
                  <a:gd name="T9" fmla="*/ 21 h 665"/>
                  <a:gd name="T10" fmla="*/ 12 w 569"/>
                  <a:gd name="T11" fmla="*/ 31 h 665"/>
                  <a:gd name="T12" fmla="*/ 6 w 569"/>
                  <a:gd name="T13" fmla="*/ 43 h 665"/>
                  <a:gd name="T14" fmla="*/ 1 w 569"/>
                  <a:gd name="T15" fmla="*/ 57 h 665"/>
                  <a:gd name="T16" fmla="*/ 0 w 569"/>
                  <a:gd name="T17" fmla="*/ 71 h 665"/>
                  <a:gd name="T18" fmla="*/ 0 w 569"/>
                  <a:gd name="T19" fmla="*/ 593 h 665"/>
                  <a:gd name="T20" fmla="*/ 1 w 569"/>
                  <a:gd name="T21" fmla="*/ 607 h 665"/>
                  <a:gd name="T22" fmla="*/ 6 w 569"/>
                  <a:gd name="T23" fmla="*/ 621 h 665"/>
                  <a:gd name="T24" fmla="*/ 12 w 569"/>
                  <a:gd name="T25" fmla="*/ 633 h 665"/>
                  <a:gd name="T26" fmla="*/ 21 w 569"/>
                  <a:gd name="T27" fmla="*/ 643 h 665"/>
                  <a:gd name="T28" fmla="*/ 31 w 569"/>
                  <a:gd name="T29" fmla="*/ 652 h 665"/>
                  <a:gd name="T30" fmla="*/ 43 w 569"/>
                  <a:gd name="T31" fmla="*/ 658 h 665"/>
                  <a:gd name="T32" fmla="*/ 57 w 569"/>
                  <a:gd name="T33" fmla="*/ 663 h 665"/>
                  <a:gd name="T34" fmla="*/ 71 w 569"/>
                  <a:gd name="T35" fmla="*/ 664 h 665"/>
                  <a:gd name="T36" fmla="*/ 497 w 569"/>
                  <a:gd name="T37" fmla="*/ 664 h 665"/>
                  <a:gd name="T38" fmla="*/ 511 w 569"/>
                  <a:gd name="T39" fmla="*/ 663 h 665"/>
                  <a:gd name="T40" fmla="*/ 525 w 569"/>
                  <a:gd name="T41" fmla="*/ 658 h 665"/>
                  <a:gd name="T42" fmla="*/ 537 w 569"/>
                  <a:gd name="T43" fmla="*/ 652 h 665"/>
                  <a:gd name="T44" fmla="*/ 547 w 569"/>
                  <a:gd name="T45" fmla="*/ 643 h 665"/>
                  <a:gd name="T46" fmla="*/ 556 w 569"/>
                  <a:gd name="T47" fmla="*/ 633 h 665"/>
                  <a:gd name="T48" fmla="*/ 562 w 569"/>
                  <a:gd name="T49" fmla="*/ 621 h 665"/>
                  <a:gd name="T50" fmla="*/ 567 w 569"/>
                  <a:gd name="T51" fmla="*/ 607 h 665"/>
                  <a:gd name="T52" fmla="*/ 568 w 569"/>
                  <a:gd name="T53" fmla="*/ 593 h 665"/>
                  <a:gd name="T54" fmla="*/ 568 w 569"/>
                  <a:gd name="T55" fmla="*/ 71 h 665"/>
                  <a:gd name="T56" fmla="*/ 567 w 569"/>
                  <a:gd name="T57" fmla="*/ 57 h 665"/>
                  <a:gd name="T58" fmla="*/ 562 w 569"/>
                  <a:gd name="T59" fmla="*/ 43 h 665"/>
                  <a:gd name="T60" fmla="*/ 556 w 569"/>
                  <a:gd name="T61" fmla="*/ 31 h 665"/>
                  <a:gd name="T62" fmla="*/ 547 w 569"/>
                  <a:gd name="T63" fmla="*/ 21 h 665"/>
                  <a:gd name="T64" fmla="*/ 537 w 569"/>
                  <a:gd name="T65" fmla="*/ 12 h 665"/>
                  <a:gd name="T66" fmla="*/ 525 w 569"/>
                  <a:gd name="T67" fmla="*/ 6 h 665"/>
                  <a:gd name="T68" fmla="*/ 511 w 569"/>
                  <a:gd name="T69" fmla="*/ 1 h 665"/>
                  <a:gd name="T70" fmla="*/ 497 w 569"/>
                  <a:gd name="T71" fmla="*/ 0 h 665"/>
                  <a:gd name="T72" fmla="*/ 71 w 569"/>
                  <a:gd name="T73"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665">
                    <a:moveTo>
                      <a:pt x="71" y="0"/>
                    </a:moveTo>
                    <a:lnTo>
                      <a:pt x="57" y="1"/>
                    </a:lnTo>
                    <a:lnTo>
                      <a:pt x="43" y="6"/>
                    </a:lnTo>
                    <a:lnTo>
                      <a:pt x="31" y="12"/>
                    </a:lnTo>
                    <a:lnTo>
                      <a:pt x="21" y="21"/>
                    </a:lnTo>
                    <a:lnTo>
                      <a:pt x="12" y="31"/>
                    </a:lnTo>
                    <a:lnTo>
                      <a:pt x="6" y="43"/>
                    </a:lnTo>
                    <a:lnTo>
                      <a:pt x="1" y="57"/>
                    </a:lnTo>
                    <a:lnTo>
                      <a:pt x="0" y="71"/>
                    </a:lnTo>
                    <a:lnTo>
                      <a:pt x="0" y="593"/>
                    </a:lnTo>
                    <a:lnTo>
                      <a:pt x="1" y="607"/>
                    </a:lnTo>
                    <a:lnTo>
                      <a:pt x="6" y="621"/>
                    </a:lnTo>
                    <a:lnTo>
                      <a:pt x="12" y="633"/>
                    </a:lnTo>
                    <a:lnTo>
                      <a:pt x="21" y="643"/>
                    </a:lnTo>
                    <a:lnTo>
                      <a:pt x="31" y="652"/>
                    </a:lnTo>
                    <a:lnTo>
                      <a:pt x="43" y="658"/>
                    </a:lnTo>
                    <a:lnTo>
                      <a:pt x="57" y="663"/>
                    </a:lnTo>
                    <a:lnTo>
                      <a:pt x="71" y="664"/>
                    </a:lnTo>
                    <a:lnTo>
                      <a:pt x="497" y="664"/>
                    </a:lnTo>
                    <a:lnTo>
                      <a:pt x="511" y="663"/>
                    </a:lnTo>
                    <a:lnTo>
                      <a:pt x="525" y="658"/>
                    </a:lnTo>
                    <a:lnTo>
                      <a:pt x="537" y="652"/>
                    </a:lnTo>
                    <a:lnTo>
                      <a:pt x="547" y="643"/>
                    </a:lnTo>
                    <a:lnTo>
                      <a:pt x="556" y="633"/>
                    </a:lnTo>
                    <a:lnTo>
                      <a:pt x="562" y="621"/>
                    </a:lnTo>
                    <a:lnTo>
                      <a:pt x="567" y="607"/>
                    </a:lnTo>
                    <a:lnTo>
                      <a:pt x="568" y="593"/>
                    </a:lnTo>
                    <a:lnTo>
                      <a:pt x="568" y="71"/>
                    </a:lnTo>
                    <a:lnTo>
                      <a:pt x="567" y="57"/>
                    </a:lnTo>
                    <a:lnTo>
                      <a:pt x="562" y="43"/>
                    </a:lnTo>
                    <a:lnTo>
                      <a:pt x="556" y="31"/>
                    </a:lnTo>
                    <a:lnTo>
                      <a:pt x="547" y="21"/>
                    </a:lnTo>
                    <a:lnTo>
                      <a:pt x="537" y="12"/>
                    </a:lnTo>
                    <a:lnTo>
                      <a:pt x="525" y="6"/>
                    </a:lnTo>
                    <a:lnTo>
                      <a:pt x="511" y="1"/>
                    </a:lnTo>
                    <a:lnTo>
                      <a:pt x="497" y="0"/>
                    </a:lnTo>
                    <a:lnTo>
                      <a:pt x="71" y="0"/>
                    </a:lnTo>
                  </a:path>
                </a:pathLst>
              </a:custGeom>
              <a:solidFill>
                <a:srgbClr val="99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252" name="Line 36"/>
              <p:cNvSpPr>
                <a:spLocks noChangeShapeType="1"/>
              </p:cNvSpPr>
              <p:nvPr/>
            </p:nvSpPr>
            <p:spPr bwMode="auto">
              <a:xfrm>
                <a:off x="3702" y="1833"/>
                <a:ext cx="1" cy="6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3" name="Line 37"/>
              <p:cNvSpPr>
                <a:spLocks noChangeShapeType="1"/>
              </p:cNvSpPr>
              <p:nvPr/>
            </p:nvSpPr>
            <p:spPr bwMode="auto">
              <a:xfrm>
                <a:off x="3417" y="1926"/>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4" name="Line 38"/>
              <p:cNvSpPr>
                <a:spLocks noChangeShapeType="1"/>
              </p:cNvSpPr>
              <p:nvPr/>
            </p:nvSpPr>
            <p:spPr bwMode="auto">
              <a:xfrm>
                <a:off x="3417" y="2022"/>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5" name="Line 39"/>
              <p:cNvSpPr>
                <a:spLocks noChangeShapeType="1"/>
              </p:cNvSpPr>
              <p:nvPr/>
            </p:nvSpPr>
            <p:spPr bwMode="auto">
              <a:xfrm>
                <a:off x="3417" y="2118"/>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6" name="Line 40"/>
              <p:cNvSpPr>
                <a:spLocks noChangeShapeType="1"/>
              </p:cNvSpPr>
              <p:nvPr/>
            </p:nvSpPr>
            <p:spPr bwMode="auto">
              <a:xfrm>
                <a:off x="3417" y="2214"/>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7" name="Line 41"/>
              <p:cNvSpPr>
                <a:spLocks noChangeShapeType="1"/>
              </p:cNvSpPr>
              <p:nvPr/>
            </p:nvSpPr>
            <p:spPr bwMode="auto">
              <a:xfrm>
                <a:off x="3417" y="2310"/>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8" name="Line 42"/>
              <p:cNvSpPr>
                <a:spLocks noChangeShapeType="1"/>
              </p:cNvSpPr>
              <p:nvPr/>
            </p:nvSpPr>
            <p:spPr bwMode="auto">
              <a:xfrm>
                <a:off x="3417" y="2406"/>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59" name="Rectangle 43"/>
              <p:cNvSpPr>
                <a:spLocks noChangeArrowheads="1"/>
              </p:cNvSpPr>
              <p:nvPr/>
            </p:nvSpPr>
            <p:spPr bwMode="auto">
              <a:xfrm>
                <a:off x="3404" y="1523"/>
                <a:ext cx="5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60" name="Rectangle 44"/>
              <p:cNvSpPr>
                <a:spLocks noChangeArrowheads="1"/>
              </p:cNvSpPr>
              <p:nvPr/>
            </p:nvSpPr>
            <p:spPr bwMode="auto">
              <a:xfrm>
                <a:off x="3463" y="1560"/>
                <a:ext cx="414"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Redo Log</a:t>
                </a:r>
              </a:p>
            </p:txBody>
          </p:sp>
          <p:sp>
            <p:nvSpPr>
              <p:cNvPr id="137261" name="Rectangle 45"/>
              <p:cNvSpPr>
                <a:spLocks noChangeArrowheads="1"/>
              </p:cNvSpPr>
              <p:nvPr/>
            </p:nvSpPr>
            <p:spPr bwMode="auto">
              <a:xfrm>
                <a:off x="3542" y="1675"/>
                <a:ext cx="256"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Buffer</a:t>
                </a:r>
              </a:p>
            </p:txBody>
          </p:sp>
        </p:grpSp>
        <p:sp>
          <p:nvSpPr>
            <p:cNvPr id="137262" name="Rectangle 46"/>
            <p:cNvSpPr>
              <a:spLocks noChangeArrowheads="1"/>
            </p:cNvSpPr>
            <p:nvPr/>
          </p:nvSpPr>
          <p:spPr bwMode="auto">
            <a:xfrm>
              <a:off x="3404" y="2516"/>
              <a:ext cx="65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63" name="Rectangle 47"/>
            <p:cNvSpPr>
              <a:spLocks noChangeArrowheads="1"/>
            </p:cNvSpPr>
            <p:nvPr/>
          </p:nvSpPr>
          <p:spPr bwMode="auto">
            <a:xfrm>
              <a:off x="3404" y="2516"/>
              <a:ext cx="65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64" name="Rectangle 48"/>
            <p:cNvSpPr>
              <a:spLocks noChangeArrowheads="1"/>
            </p:cNvSpPr>
            <p:nvPr/>
          </p:nvSpPr>
          <p:spPr bwMode="auto">
            <a:xfrm>
              <a:off x="3384" y="2552"/>
              <a:ext cx="31"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400" b="1">
                  <a:solidFill>
                    <a:srgbClr val="FF3300"/>
                  </a:solidFill>
                  <a:ea typeface="돋움체" panose="020B0609000101010101" pitchFamily="49" charset="-127"/>
                </a:rPr>
                <a:t> </a:t>
              </a:r>
            </a:p>
          </p:txBody>
        </p:sp>
        <p:sp>
          <p:nvSpPr>
            <p:cNvPr id="137380" name="Rectangle 164"/>
            <p:cNvSpPr>
              <a:spLocks noChangeArrowheads="1"/>
            </p:cNvSpPr>
            <p:nvPr/>
          </p:nvSpPr>
          <p:spPr bwMode="auto">
            <a:xfrm>
              <a:off x="908" y="2516"/>
              <a:ext cx="886"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505" name="Freeform 289"/>
            <p:cNvSpPr>
              <a:spLocks/>
            </p:cNvSpPr>
            <p:nvPr/>
          </p:nvSpPr>
          <p:spPr bwMode="auto">
            <a:xfrm>
              <a:off x="929" y="1752"/>
              <a:ext cx="905" cy="861"/>
            </a:xfrm>
            <a:custGeom>
              <a:avLst/>
              <a:gdLst>
                <a:gd name="T0" fmla="*/ 59 w 905"/>
                <a:gd name="T1" fmla="*/ 0 h 473"/>
                <a:gd name="T2" fmla="*/ 47 w 905"/>
                <a:gd name="T3" fmla="*/ 1 h 473"/>
                <a:gd name="T4" fmla="*/ 36 w 905"/>
                <a:gd name="T5" fmla="*/ 5 h 473"/>
                <a:gd name="T6" fmla="*/ 26 w 905"/>
                <a:gd name="T7" fmla="*/ 10 h 473"/>
                <a:gd name="T8" fmla="*/ 17 w 905"/>
                <a:gd name="T9" fmla="*/ 17 h 473"/>
                <a:gd name="T10" fmla="*/ 10 w 905"/>
                <a:gd name="T11" fmla="*/ 26 h 473"/>
                <a:gd name="T12" fmla="*/ 5 w 905"/>
                <a:gd name="T13" fmla="*/ 36 h 473"/>
                <a:gd name="T14" fmla="*/ 1 w 905"/>
                <a:gd name="T15" fmla="*/ 47 h 473"/>
                <a:gd name="T16" fmla="*/ 0 w 905"/>
                <a:gd name="T17" fmla="*/ 59 h 473"/>
                <a:gd name="T18" fmla="*/ 0 w 905"/>
                <a:gd name="T19" fmla="*/ 413 h 473"/>
                <a:gd name="T20" fmla="*/ 1 w 905"/>
                <a:gd name="T21" fmla="*/ 425 h 473"/>
                <a:gd name="T22" fmla="*/ 5 w 905"/>
                <a:gd name="T23" fmla="*/ 436 h 473"/>
                <a:gd name="T24" fmla="*/ 10 w 905"/>
                <a:gd name="T25" fmla="*/ 446 h 473"/>
                <a:gd name="T26" fmla="*/ 17 w 905"/>
                <a:gd name="T27" fmla="*/ 455 h 473"/>
                <a:gd name="T28" fmla="*/ 26 w 905"/>
                <a:gd name="T29" fmla="*/ 462 h 473"/>
                <a:gd name="T30" fmla="*/ 36 w 905"/>
                <a:gd name="T31" fmla="*/ 467 h 473"/>
                <a:gd name="T32" fmla="*/ 47 w 905"/>
                <a:gd name="T33" fmla="*/ 471 h 473"/>
                <a:gd name="T34" fmla="*/ 59 w 905"/>
                <a:gd name="T35" fmla="*/ 472 h 473"/>
                <a:gd name="T36" fmla="*/ 845 w 905"/>
                <a:gd name="T37" fmla="*/ 472 h 473"/>
                <a:gd name="T38" fmla="*/ 857 w 905"/>
                <a:gd name="T39" fmla="*/ 471 h 473"/>
                <a:gd name="T40" fmla="*/ 868 w 905"/>
                <a:gd name="T41" fmla="*/ 467 h 473"/>
                <a:gd name="T42" fmla="*/ 878 w 905"/>
                <a:gd name="T43" fmla="*/ 462 h 473"/>
                <a:gd name="T44" fmla="*/ 887 w 905"/>
                <a:gd name="T45" fmla="*/ 455 h 473"/>
                <a:gd name="T46" fmla="*/ 894 w 905"/>
                <a:gd name="T47" fmla="*/ 446 h 473"/>
                <a:gd name="T48" fmla="*/ 899 w 905"/>
                <a:gd name="T49" fmla="*/ 436 h 473"/>
                <a:gd name="T50" fmla="*/ 903 w 905"/>
                <a:gd name="T51" fmla="*/ 425 h 473"/>
                <a:gd name="T52" fmla="*/ 904 w 905"/>
                <a:gd name="T53" fmla="*/ 413 h 473"/>
                <a:gd name="T54" fmla="*/ 904 w 905"/>
                <a:gd name="T55" fmla="*/ 59 h 473"/>
                <a:gd name="T56" fmla="*/ 903 w 905"/>
                <a:gd name="T57" fmla="*/ 47 h 473"/>
                <a:gd name="T58" fmla="*/ 899 w 905"/>
                <a:gd name="T59" fmla="*/ 36 h 473"/>
                <a:gd name="T60" fmla="*/ 894 w 905"/>
                <a:gd name="T61" fmla="*/ 26 h 473"/>
                <a:gd name="T62" fmla="*/ 887 w 905"/>
                <a:gd name="T63" fmla="*/ 17 h 473"/>
                <a:gd name="T64" fmla="*/ 878 w 905"/>
                <a:gd name="T65" fmla="*/ 10 h 473"/>
                <a:gd name="T66" fmla="*/ 868 w 905"/>
                <a:gd name="T67" fmla="*/ 5 h 473"/>
                <a:gd name="T68" fmla="*/ 857 w 905"/>
                <a:gd name="T69" fmla="*/ 1 h 473"/>
                <a:gd name="T70" fmla="*/ 845 w 905"/>
                <a:gd name="T71" fmla="*/ 0 h 473"/>
                <a:gd name="T72" fmla="*/ 59 w 905"/>
                <a:gd name="T73"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5" h="473">
                  <a:moveTo>
                    <a:pt x="59" y="0"/>
                  </a:moveTo>
                  <a:lnTo>
                    <a:pt x="47" y="1"/>
                  </a:lnTo>
                  <a:lnTo>
                    <a:pt x="36" y="5"/>
                  </a:lnTo>
                  <a:lnTo>
                    <a:pt x="26" y="10"/>
                  </a:lnTo>
                  <a:lnTo>
                    <a:pt x="17" y="17"/>
                  </a:lnTo>
                  <a:lnTo>
                    <a:pt x="10" y="26"/>
                  </a:lnTo>
                  <a:lnTo>
                    <a:pt x="5" y="36"/>
                  </a:lnTo>
                  <a:lnTo>
                    <a:pt x="1" y="47"/>
                  </a:lnTo>
                  <a:lnTo>
                    <a:pt x="0" y="59"/>
                  </a:lnTo>
                  <a:lnTo>
                    <a:pt x="0" y="413"/>
                  </a:lnTo>
                  <a:lnTo>
                    <a:pt x="1" y="425"/>
                  </a:lnTo>
                  <a:lnTo>
                    <a:pt x="5" y="436"/>
                  </a:lnTo>
                  <a:lnTo>
                    <a:pt x="10" y="446"/>
                  </a:lnTo>
                  <a:lnTo>
                    <a:pt x="17" y="455"/>
                  </a:lnTo>
                  <a:lnTo>
                    <a:pt x="26" y="462"/>
                  </a:lnTo>
                  <a:lnTo>
                    <a:pt x="36" y="467"/>
                  </a:lnTo>
                  <a:lnTo>
                    <a:pt x="47" y="471"/>
                  </a:lnTo>
                  <a:lnTo>
                    <a:pt x="59" y="472"/>
                  </a:lnTo>
                  <a:lnTo>
                    <a:pt x="845" y="472"/>
                  </a:lnTo>
                  <a:lnTo>
                    <a:pt x="857" y="471"/>
                  </a:lnTo>
                  <a:lnTo>
                    <a:pt x="868" y="467"/>
                  </a:lnTo>
                  <a:lnTo>
                    <a:pt x="878" y="462"/>
                  </a:lnTo>
                  <a:lnTo>
                    <a:pt x="887" y="455"/>
                  </a:lnTo>
                  <a:lnTo>
                    <a:pt x="894" y="446"/>
                  </a:lnTo>
                  <a:lnTo>
                    <a:pt x="899" y="436"/>
                  </a:lnTo>
                  <a:lnTo>
                    <a:pt x="903" y="425"/>
                  </a:lnTo>
                  <a:lnTo>
                    <a:pt x="904" y="413"/>
                  </a:lnTo>
                  <a:lnTo>
                    <a:pt x="904" y="59"/>
                  </a:lnTo>
                  <a:lnTo>
                    <a:pt x="903" y="47"/>
                  </a:lnTo>
                  <a:lnTo>
                    <a:pt x="899" y="36"/>
                  </a:lnTo>
                  <a:lnTo>
                    <a:pt x="894" y="26"/>
                  </a:lnTo>
                  <a:lnTo>
                    <a:pt x="887" y="17"/>
                  </a:lnTo>
                  <a:lnTo>
                    <a:pt x="878" y="10"/>
                  </a:lnTo>
                  <a:lnTo>
                    <a:pt x="868" y="5"/>
                  </a:lnTo>
                  <a:lnTo>
                    <a:pt x="857" y="1"/>
                  </a:lnTo>
                  <a:lnTo>
                    <a:pt x="845" y="0"/>
                  </a:lnTo>
                  <a:lnTo>
                    <a:pt x="59" y="0"/>
                  </a:lnTo>
                </a:path>
              </a:pathLst>
            </a:custGeom>
            <a:solidFill>
              <a:srgbClr val="00CC99"/>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506" name="Freeform 290"/>
            <p:cNvSpPr>
              <a:spLocks/>
            </p:cNvSpPr>
            <p:nvPr/>
          </p:nvSpPr>
          <p:spPr bwMode="auto">
            <a:xfrm>
              <a:off x="975" y="1888"/>
              <a:ext cx="816" cy="227"/>
            </a:xfrm>
            <a:custGeom>
              <a:avLst/>
              <a:gdLst>
                <a:gd name="T0" fmla="*/ 29 w 281"/>
                <a:gd name="T1" fmla="*/ 0 h 233"/>
                <a:gd name="T2" fmla="*/ 23 w 281"/>
                <a:gd name="T3" fmla="*/ 1 h 233"/>
                <a:gd name="T4" fmla="*/ 18 w 281"/>
                <a:gd name="T5" fmla="*/ 2 h 233"/>
                <a:gd name="T6" fmla="*/ 9 w 281"/>
                <a:gd name="T7" fmla="*/ 9 h 233"/>
                <a:gd name="T8" fmla="*/ 2 w 281"/>
                <a:gd name="T9" fmla="*/ 18 h 233"/>
                <a:gd name="T10" fmla="*/ 1 w 281"/>
                <a:gd name="T11" fmla="*/ 23 h 233"/>
                <a:gd name="T12" fmla="*/ 0 w 281"/>
                <a:gd name="T13" fmla="*/ 29 h 233"/>
                <a:gd name="T14" fmla="*/ 0 w 281"/>
                <a:gd name="T15" fmla="*/ 203 h 233"/>
                <a:gd name="T16" fmla="*/ 1 w 281"/>
                <a:gd name="T17" fmla="*/ 209 h 233"/>
                <a:gd name="T18" fmla="*/ 2 w 281"/>
                <a:gd name="T19" fmla="*/ 214 h 233"/>
                <a:gd name="T20" fmla="*/ 9 w 281"/>
                <a:gd name="T21" fmla="*/ 224 h 233"/>
                <a:gd name="T22" fmla="*/ 18 w 281"/>
                <a:gd name="T23" fmla="*/ 230 h 233"/>
                <a:gd name="T24" fmla="*/ 23 w 281"/>
                <a:gd name="T25" fmla="*/ 231 h 233"/>
                <a:gd name="T26" fmla="*/ 29 w 281"/>
                <a:gd name="T27" fmla="*/ 232 h 233"/>
                <a:gd name="T28" fmla="*/ 251 w 281"/>
                <a:gd name="T29" fmla="*/ 232 h 233"/>
                <a:gd name="T30" fmla="*/ 257 w 281"/>
                <a:gd name="T31" fmla="*/ 231 h 233"/>
                <a:gd name="T32" fmla="*/ 262 w 281"/>
                <a:gd name="T33" fmla="*/ 230 h 233"/>
                <a:gd name="T34" fmla="*/ 272 w 281"/>
                <a:gd name="T35" fmla="*/ 224 h 233"/>
                <a:gd name="T36" fmla="*/ 278 w 281"/>
                <a:gd name="T37" fmla="*/ 214 h 233"/>
                <a:gd name="T38" fmla="*/ 279 w 281"/>
                <a:gd name="T39" fmla="*/ 209 h 233"/>
                <a:gd name="T40" fmla="*/ 280 w 281"/>
                <a:gd name="T41" fmla="*/ 203 h 233"/>
                <a:gd name="T42" fmla="*/ 280 w 281"/>
                <a:gd name="T43" fmla="*/ 29 h 233"/>
                <a:gd name="T44" fmla="*/ 279 w 281"/>
                <a:gd name="T45" fmla="*/ 23 h 233"/>
                <a:gd name="T46" fmla="*/ 278 w 281"/>
                <a:gd name="T47" fmla="*/ 18 h 233"/>
                <a:gd name="T48" fmla="*/ 272 w 281"/>
                <a:gd name="T49" fmla="*/ 9 h 233"/>
                <a:gd name="T50" fmla="*/ 262 w 281"/>
                <a:gd name="T51" fmla="*/ 2 h 233"/>
                <a:gd name="T52" fmla="*/ 257 w 281"/>
                <a:gd name="T53" fmla="*/ 1 h 233"/>
                <a:gd name="T54" fmla="*/ 251 w 281"/>
                <a:gd name="T55" fmla="*/ 0 h 233"/>
                <a:gd name="T56" fmla="*/ 29 w 281"/>
                <a:gd name="T5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1" h="233">
                  <a:moveTo>
                    <a:pt x="29" y="0"/>
                  </a:moveTo>
                  <a:lnTo>
                    <a:pt x="23" y="1"/>
                  </a:lnTo>
                  <a:lnTo>
                    <a:pt x="18" y="2"/>
                  </a:lnTo>
                  <a:lnTo>
                    <a:pt x="9" y="9"/>
                  </a:lnTo>
                  <a:lnTo>
                    <a:pt x="2" y="18"/>
                  </a:lnTo>
                  <a:lnTo>
                    <a:pt x="1" y="23"/>
                  </a:lnTo>
                  <a:lnTo>
                    <a:pt x="0" y="29"/>
                  </a:lnTo>
                  <a:lnTo>
                    <a:pt x="0" y="203"/>
                  </a:lnTo>
                  <a:lnTo>
                    <a:pt x="1" y="209"/>
                  </a:lnTo>
                  <a:lnTo>
                    <a:pt x="2" y="214"/>
                  </a:lnTo>
                  <a:lnTo>
                    <a:pt x="9" y="224"/>
                  </a:lnTo>
                  <a:lnTo>
                    <a:pt x="18" y="230"/>
                  </a:lnTo>
                  <a:lnTo>
                    <a:pt x="23" y="231"/>
                  </a:lnTo>
                  <a:lnTo>
                    <a:pt x="29" y="232"/>
                  </a:lnTo>
                  <a:lnTo>
                    <a:pt x="251" y="232"/>
                  </a:lnTo>
                  <a:lnTo>
                    <a:pt x="257" y="231"/>
                  </a:lnTo>
                  <a:lnTo>
                    <a:pt x="262" y="230"/>
                  </a:lnTo>
                  <a:lnTo>
                    <a:pt x="272" y="224"/>
                  </a:lnTo>
                  <a:lnTo>
                    <a:pt x="278" y="214"/>
                  </a:lnTo>
                  <a:lnTo>
                    <a:pt x="279" y="209"/>
                  </a:lnTo>
                  <a:lnTo>
                    <a:pt x="280" y="203"/>
                  </a:lnTo>
                  <a:lnTo>
                    <a:pt x="280" y="29"/>
                  </a:lnTo>
                  <a:lnTo>
                    <a:pt x="279" y="23"/>
                  </a:lnTo>
                  <a:lnTo>
                    <a:pt x="278" y="18"/>
                  </a:lnTo>
                  <a:lnTo>
                    <a:pt x="272" y="9"/>
                  </a:lnTo>
                  <a:lnTo>
                    <a:pt x="262" y="2"/>
                  </a:lnTo>
                  <a:lnTo>
                    <a:pt x="257" y="1"/>
                  </a:lnTo>
                  <a:lnTo>
                    <a:pt x="251" y="0"/>
                  </a:lnTo>
                  <a:lnTo>
                    <a:pt x="29" y="0"/>
                  </a:lnTo>
                </a:path>
              </a:pathLst>
            </a:custGeom>
            <a:solidFill>
              <a:srgbClr val="B2B2B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507" name="Freeform 291"/>
            <p:cNvSpPr>
              <a:spLocks/>
            </p:cNvSpPr>
            <p:nvPr/>
          </p:nvSpPr>
          <p:spPr bwMode="auto">
            <a:xfrm>
              <a:off x="975" y="2251"/>
              <a:ext cx="816" cy="266"/>
            </a:xfrm>
            <a:custGeom>
              <a:avLst/>
              <a:gdLst>
                <a:gd name="T0" fmla="*/ 29 w 281"/>
                <a:gd name="T1" fmla="*/ 0 h 233"/>
                <a:gd name="T2" fmla="*/ 23 w 281"/>
                <a:gd name="T3" fmla="*/ 1 h 233"/>
                <a:gd name="T4" fmla="*/ 18 w 281"/>
                <a:gd name="T5" fmla="*/ 2 h 233"/>
                <a:gd name="T6" fmla="*/ 9 w 281"/>
                <a:gd name="T7" fmla="*/ 9 h 233"/>
                <a:gd name="T8" fmla="*/ 2 w 281"/>
                <a:gd name="T9" fmla="*/ 18 h 233"/>
                <a:gd name="T10" fmla="*/ 1 w 281"/>
                <a:gd name="T11" fmla="*/ 23 h 233"/>
                <a:gd name="T12" fmla="*/ 0 w 281"/>
                <a:gd name="T13" fmla="*/ 29 h 233"/>
                <a:gd name="T14" fmla="*/ 0 w 281"/>
                <a:gd name="T15" fmla="*/ 203 h 233"/>
                <a:gd name="T16" fmla="*/ 1 w 281"/>
                <a:gd name="T17" fmla="*/ 209 h 233"/>
                <a:gd name="T18" fmla="*/ 2 w 281"/>
                <a:gd name="T19" fmla="*/ 214 h 233"/>
                <a:gd name="T20" fmla="*/ 9 w 281"/>
                <a:gd name="T21" fmla="*/ 224 h 233"/>
                <a:gd name="T22" fmla="*/ 18 w 281"/>
                <a:gd name="T23" fmla="*/ 230 h 233"/>
                <a:gd name="T24" fmla="*/ 23 w 281"/>
                <a:gd name="T25" fmla="*/ 231 h 233"/>
                <a:gd name="T26" fmla="*/ 29 w 281"/>
                <a:gd name="T27" fmla="*/ 232 h 233"/>
                <a:gd name="T28" fmla="*/ 251 w 281"/>
                <a:gd name="T29" fmla="*/ 232 h 233"/>
                <a:gd name="T30" fmla="*/ 257 w 281"/>
                <a:gd name="T31" fmla="*/ 231 h 233"/>
                <a:gd name="T32" fmla="*/ 262 w 281"/>
                <a:gd name="T33" fmla="*/ 230 h 233"/>
                <a:gd name="T34" fmla="*/ 272 w 281"/>
                <a:gd name="T35" fmla="*/ 224 h 233"/>
                <a:gd name="T36" fmla="*/ 278 w 281"/>
                <a:gd name="T37" fmla="*/ 214 h 233"/>
                <a:gd name="T38" fmla="*/ 279 w 281"/>
                <a:gd name="T39" fmla="*/ 209 h 233"/>
                <a:gd name="T40" fmla="*/ 280 w 281"/>
                <a:gd name="T41" fmla="*/ 203 h 233"/>
                <a:gd name="T42" fmla="*/ 280 w 281"/>
                <a:gd name="T43" fmla="*/ 29 h 233"/>
                <a:gd name="T44" fmla="*/ 279 w 281"/>
                <a:gd name="T45" fmla="*/ 23 h 233"/>
                <a:gd name="T46" fmla="*/ 278 w 281"/>
                <a:gd name="T47" fmla="*/ 18 h 233"/>
                <a:gd name="T48" fmla="*/ 272 w 281"/>
                <a:gd name="T49" fmla="*/ 9 h 233"/>
                <a:gd name="T50" fmla="*/ 262 w 281"/>
                <a:gd name="T51" fmla="*/ 2 h 233"/>
                <a:gd name="T52" fmla="*/ 257 w 281"/>
                <a:gd name="T53" fmla="*/ 1 h 233"/>
                <a:gd name="T54" fmla="*/ 251 w 281"/>
                <a:gd name="T55" fmla="*/ 0 h 233"/>
                <a:gd name="T56" fmla="*/ 29 w 281"/>
                <a:gd name="T57" fmla="*/ 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1" h="233">
                  <a:moveTo>
                    <a:pt x="29" y="0"/>
                  </a:moveTo>
                  <a:lnTo>
                    <a:pt x="23" y="1"/>
                  </a:lnTo>
                  <a:lnTo>
                    <a:pt x="18" y="2"/>
                  </a:lnTo>
                  <a:lnTo>
                    <a:pt x="9" y="9"/>
                  </a:lnTo>
                  <a:lnTo>
                    <a:pt x="2" y="18"/>
                  </a:lnTo>
                  <a:lnTo>
                    <a:pt x="1" y="23"/>
                  </a:lnTo>
                  <a:lnTo>
                    <a:pt x="0" y="29"/>
                  </a:lnTo>
                  <a:lnTo>
                    <a:pt x="0" y="203"/>
                  </a:lnTo>
                  <a:lnTo>
                    <a:pt x="1" y="209"/>
                  </a:lnTo>
                  <a:lnTo>
                    <a:pt x="2" y="214"/>
                  </a:lnTo>
                  <a:lnTo>
                    <a:pt x="9" y="224"/>
                  </a:lnTo>
                  <a:lnTo>
                    <a:pt x="18" y="230"/>
                  </a:lnTo>
                  <a:lnTo>
                    <a:pt x="23" y="231"/>
                  </a:lnTo>
                  <a:lnTo>
                    <a:pt x="29" y="232"/>
                  </a:lnTo>
                  <a:lnTo>
                    <a:pt x="251" y="232"/>
                  </a:lnTo>
                  <a:lnTo>
                    <a:pt x="257" y="231"/>
                  </a:lnTo>
                  <a:lnTo>
                    <a:pt x="262" y="230"/>
                  </a:lnTo>
                  <a:lnTo>
                    <a:pt x="272" y="224"/>
                  </a:lnTo>
                  <a:lnTo>
                    <a:pt x="278" y="214"/>
                  </a:lnTo>
                  <a:lnTo>
                    <a:pt x="279" y="209"/>
                  </a:lnTo>
                  <a:lnTo>
                    <a:pt x="280" y="203"/>
                  </a:lnTo>
                  <a:lnTo>
                    <a:pt x="280" y="29"/>
                  </a:lnTo>
                  <a:lnTo>
                    <a:pt x="279" y="23"/>
                  </a:lnTo>
                  <a:lnTo>
                    <a:pt x="278" y="18"/>
                  </a:lnTo>
                  <a:lnTo>
                    <a:pt x="272" y="9"/>
                  </a:lnTo>
                  <a:lnTo>
                    <a:pt x="262" y="2"/>
                  </a:lnTo>
                  <a:lnTo>
                    <a:pt x="257" y="1"/>
                  </a:lnTo>
                  <a:lnTo>
                    <a:pt x="251" y="0"/>
                  </a:lnTo>
                  <a:lnTo>
                    <a:pt x="29" y="0"/>
                  </a:lnTo>
                </a:path>
              </a:pathLst>
            </a:custGeom>
            <a:solidFill>
              <a:srgbClr val="B2B2B2"/>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508" name="Rectangle 292"/>
            <p:cNvSpPr>
              <a:spLocks noChangeArrowheads="1"/>
            </p:cNvSpPr>
            <p:nvPr/>
          </p:nvSpPr>
          <p:spPr bwMode="auto">
            <a:xfrm>
              <a:off x="1111" y="1616"/>
              <a:ext cx="526"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Shared Pool</a:t>
              </a:r>
            </a:p>
          </p:txBody>
        </p:sp>
        <p:sp>
          <p:nvSpPr>
            <p:cNvPr id="137509" name="Freeform 293"/>
            <p:cNvSpPr>
              <a:spLocks/>
            </p:cNvSpPr>
            <p:nvPr/>
          </p:nvSpPr>
          <p:spPr bwMode="auto">
            <a:xfrm>
              <a:off x="1872" y="2509"/>
              <a:ext cx="681" cy="209"/>
            </a:xfrm>
            <a:custGeom>
              <a:avLst/>
              <a:gdLst>
                <a:gd name="T0" fmla="*/ 59 w 905"/>
                <a:gd name="T1" fmla="*/ 0 h 473"/>
                <a:gd name="T2" fmla="*/ 47 w 905"/>
                <a:gd name="T3" fmla="*/ 1 h 473"/>
                <a:gd name="T4" fmla="*/ 36 w 905"/>
                <a:gd name="T5" fmla="*/ 5 h 473"/>
                <a:gd name="T6" fmla="*/ 26 w 905"/>
                <a:gd name="T7" fmla="*/ 10 h 473"/>
                <a:gd name="T8" fmla="*/ 17 w 905"/>
                <a:gd name="T9" fmla="*/ 17 h 473"/>
                <a:gd name="T10" fmla="*/ 10 w 905"/>
                <a:gd name="T11" fmla="*/ 26 h 473"/>
                <a:gd name="T12" fmla="*/ 5 w 905"/>
                <a:gd name="T13" fmla="*/ 36 h 473"/>
                <a:gd name="T14" fmla="*/ 1 w 905"/>
                <a:gd name="T15" fmla="*/ 47 h 473"/>
                <a:gd name="T16" fmla="*/ 0 w 905"/>
                <a:gd name="T17" fmla="*/ 59 h 473"/>
                <a:gd name="T18" fmla="*/ 0 w 905"/>
                <a:gd name="T19" fmla="*/ 413 h 473"/>
                <a:gd name="T20" fmla="*/ 1 w 905"/>
                <a:gd name="T21" fmla="*/ 425 h 473"/>
                <a:gd name="T22" fmla="*/ 5 w 905"/>
                <a:gd name="T23" fmla="*/ 436 h 473"/>
                <a:gd name="T24" fmla="*/ 10 w 905"/>
                <a:gd name="T25" fmla="*/ 446 h 473"/>
                <a:gd name="T26" fmla="*/ 17 w 905"/>
                <a:gd name="T27" fmla="*/ 455 h 473"/>
                <a:gd name="T28" fmla="*/ 26 w 905"/>
                <a:gd name="T29" fmla="*/ 462 h 473"/>
                <a:gd name="T30" fmla="*/ 36 w 905"/>
                <a:gd name="T31" fmla="*/ 467 h 473"/>
                <a:gd name="T32" fmla="*/ 47 w 905"/>
                <a:gd name="T33" fmla="*/ 471 h 473"/>
                <a:gd name="T34" fmla="*/ 59 w 905"/>
                <a:gd name="T35" fmla="*/ 472 h 473"/>
                <a:gd name="T36" fmla="*/ 845 w 905"/>
                <a:gd name="T37" fmla="*/ 472 h 473"/>
                <a:gd name="T38" fmla="*/ 857 w 905"/>
                <a:gd name="T39" fmla="*/ 471 h 473"/>
                <a:gd name="T40" fmla="*/ 868 w 905"/>
                <a:gd name="T41" fmla="*/ 467 h 473"/>
                <a:gd name="T42" fmla="*/ 878 w 905"/>
                <a:gd name="T43" fmla="*/ 462 h 473"/>
                <a:gd name="T44" fmla="*/ 887 w 905"/>
                <a:gd name="T45" fmla="*/ 455 h 473"/>
                <a:gd name="T46" fmla="*/ 894 w 905"/>
                <a:gd name="T47" fmla="*/ 446 h 473"/>
                <a:gd name="T48" fmla="*/ 899 w 905"/>
                <a:gd name="T49" fmla="*/ 436 h 473"/>
                <a:gd name="T50" fmla="*/ 903 w 905"/>
                <a:gd name="T51" fmla="*/ 425 h 473"/>
                <a:gd name="T52" fmla="*/ 904 w 905"/>
                <a:gd name="T53" fmla="*/ 413 h 473"/>
                <a:gd name="T54" fmla="*/ 904 w 905"/>
                <a:gd name="T55" fmla="*/ 59 h 473"/>
                <a:gd name="T56" fmla="*/ 903 w 905"/>
                <a:gd name="T57" fmla="*/ 47 h 473"/>
                <a:gd name="T58" fmla="*/ 899 w 905"/>
                <a:gd name="T59" fmla="*/ 36 h 473"/>
                <a:gd name="T60" fmla="*/ 894 w 905"/>
                <a:gd name="T61" fmla="*/ 26 h 473"/>
                <a:gd name="T62" fmla="*/ 887 w 905"/>
                <a:gd name="T63" fmla="*/ 17 h 473"/>
                <a:gd name="T64" fmla="*/ 878 w 905"/>
                <a:gd name="T65" fmla="*/ 10 h 473"/>
                <a:gd name="T66" fmla="*/ 868 w 905"/>
                <a:gd name="T67" fmla="*/ 5 h 473"/>
                <a:gd name="T68" fmla="*/ 857 w 905"/>
                <a:gd name="T69" fmla="*/ 1 h 473"/>
                <a:gd name="T70" fmla="*/ 845 w 905"/>
                <a:gd name="T71" fmla="*/ 0 h 473"/>
                <a:gd name="T72" fmla="*/ 59 w 905"/>
                <a:gd name="T73"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5" h="473">
                  <a:moveTo>
                    <a:pt x="59" y="0"/>
                  </a:moveTo>
                  <a:lnTo>
                    <a:pt x="47" y="1"/>
                  </a:lnTo>
                  <a:lnTo>
                    <a:pt x="36" y="5"/>
                  </a:lnTo>
                  <a:lnTo>
                    <a:pt x="26" y="10"/>
                  </a:lnTo>
                  <a:lnTo>
                    <a:pt x="17" y="17"/>
                  </a:lnTo>
                  <a:lnTo>
                    <a:pt x="10" y="26"/>
                  </a:lnTo>
                  <a:lnTo>
                    <a:pt x="5" y="36"/>
                  </a:lnTo>
                  <a:lnTo>
                    <a:pt x="1" y="47"/>
                  </a:lnTo>
                  <a:lnTo>
                    <a:pt x="0" y="59"/>
                  </a:lnTo>
                  <a:lnTo>
                    <a:pt x="0" y="413"/>
                  </a:lnTo>
                  <a:lnTo>
                    <a:pt x="1" y="425"/>
                  </a:lnTo>
                  <a:lnTo>
                    <a:pt x="5" y="436"/>
                  </a:lnTo>
                  <a:lnTo>
                    <a:pt x="10" y="446"/>
                  </a:lnTo>
                  <a:lnTo>
                    <a:pt x="17" y="455"/>
                  </a:lnTo>
                  <a:lnTo>
                    <a:pt x="26" y="462"/>
                  </a:lnTo>
                  <a:lnTo>
                    <a:pt x="36" y="467"/>
                  </a:lnTo>
                  <a:lnTo>
                    <a:pt x="47" y="471"/>
                  </a:lnTo>
                  <a:lnTo>
                    <a:pt x="59" y="472"/>
                  </a:lnTo>
                  <a:lnTo>
                    <a:pt x="845" y="472"/>
                  </a:lnTo>
                  <a:lnTo>
                    <a:pt x="857" y="471"/>
                  </a:lnTo>
                  <a:lnTo>
                    <a:pt x="868" y="467"/>
                  </a:lnTo>
                  <a:lnTo>
                    <a:pt x="878" y="462"/>
                  </a:lnTo>
                  <a:lnTo>
                    <a:pt x="887" y="455"/>
                  </a:lnTo>
                  <a:lnTo>
                    <a:pt x="894" y="446"/>
                  </a:lnTo>
                  <a:lnTo>
                    <a:pt x="899" y="436"/>
                  </a:lnTo>
                  <a:lnTo>
                    <a:pt x="903" y="425"/>
                  </a:lnTo>
                  <a:lnTo>
                    <a:pt x="904" y="413"/>
                  </a:lnTo>
                  <a:lnTo>
                    <a:pt x="904" y="59"/>
                  </a:lnTo>
                  <a:lnTo>
                    <a:pt x="903" y="47"/>
                  </a:lnTo>
                  <a:lnTo>
                    <a:pt x="899" y="36"/>
                  </a:lnTo>
                  <a:lnTo>
                    <a:pt x="894" y="26"/>
                  </a:lnTo>
                  <a:lnTo>
                    <a:pt x="887" y="17"/>
                  </a:lnTo>
                  <a:lnTo>
                    <a:pt x="878" y="10"/>
                  </a:lnTo>
                  <a:lnTo>
                    <a:pt x="868" y="5"/>
                  </a:lnTo>
                  <a:lnTo>
                    <a:pt x="857" y="1"/>
                  </a:lnTo>
                  <a:lnTo>
                    <a:pt x="845" y="0"/>
                  </a:lnTo>
                  <a:lnTo>
                    <a:pt x="59" y="0"/>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510" name="Rectangle 294"/>
            <p:cNvSpPr>
              <a:spLocks noChangeArrowheads="1"/>
            </p:cNvSpPr>
            <p:nvPr/>
          </p:nvSpPr>
          <p:spPr bwMode="auto">
            <a:xfrm>
              <a:off x="2008" y="2568"/>
              <a:ext cx="420"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Java Pool</a:t>
              </a:r>
            </a:p>
          </p:txBody>
        </p:sp>
        <p:sp>
          <p:nvSpPr>
            <p:cNvPr id="137511" name="Rectangle 295"/>
            <p:cNvSpPr>
              <a:spLocks noChangeArrowheads="1"/>
            </p:cNvSpPr>
            <p:nvPr/>
          </p:nvSpPr>
          <p:spPr bwMode="auto">
            <a:xfrm>
              <a:off x="1066" y="1941"/>
              <a:ext cx="595"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Library Cache</a:t>
              </a:r>
            </a:p>
          </p:txBody>
        </p:sp>
        <p:sp>
          <p:nvSpPr>
            <p:cNvPr id="137512" name="Rectangle 296"/>
            <p:cNvSpPr>
              <a:spLocks noChangeArrowheads="1"/>
            </p:cNvSpPr>
            <p:nvPr/>
          </p:nvSpPr>
          <p:spPr bwMode="auto">
            <a:xfrm>
              <a:off x="1066" y="2267"/>
              <a:ext cx="654"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Data Dictionary</a:t>
              </a:r>
            </a:p>
            <a:p>
              <a:pPr>
                <a:spcBef>
                  <a:spcPct val="0"/>
                </a:spcBef>
                <a:buClrTx/>
                <a:buSzTx/>
                <a:buFontTx/>
                <a:buNone/>
              </a:pPr>
              <a:r>
                <a:rPr lang="en-US" altLang="ko-KR" sz="1200">
                  <a:solidFill>
                    <a:srgbClr val="000000"/>
                  </a:solidFill>
                  <a:ea typeface="돋움체" panose="020B0609000101010101" pitchFamily="49" charset="-127"/>
                </a:rPr>
                <a:t>Cache</a:t>
              </a:r>
            </a:p>
          </p:txBody>
        </p:sp>
        <p:sp>
          <p:nvSpPr>
            <p:cNvPr id="137513" name="Freeform 297"/>
            <p:cNvSpPr>
              <a:spLocks/>
            </p:cNvSpPr>
            <p:nvPr/>
          </p:nvSpPr>
          <p:spPr bwMode="auto">
            <a:xfrm>
              <a:off x="3016" y="2523"/>
              <a:ext cx="590" cy="209"/>
            </a:xfrm>
            <a:custGeom>
              <a:avLst/>
              <a:gdLst>
                <a:gd name="T0" fmla="*/ 59 w 905"/>
                <a:gd name="T1" fmla="*/ 0 h 473"/>
                <a:gd name="T2" fmla="*/ 47 w 905"/>
                <a:gd name="T3" fmla="*/ 1 h 473"/>
                <a:gd name="T4" fmla="*/ 36 w 905"/>
                <a:gd name="T5" fmla="*/ 5 h 473"/>
                <a:gd name="T6" fmla="*/ 26 w 905"/>
                <a:gd name="T7" fmla="*/ 10 h 473"/>
                <a:gd name="T8" fmla="*/ 17 w 905"/>
                <a:gd name="T9" fmla="*/ 17 h 473"/>
                <a:gd name="T10" fmla="*/ 10 w 905"/>
                <a:gd name="T11" fmla="*/ 26 h 473"/>
                <a:gd name="T12" fmla="*/ 5 w 905"/>
                <a:gd name="T13" fmla="*/ 36 h 473"/>
                <a:gd name="T14" fmla="*/ 1 w 905"/>
                <a:gd name="T15" fmla="*/ 47 h 473"/>
                <a:gd name="T16" fmla="*/ 0 w 905"/>
                <a:gd name="T17" fmla="*/ 59 h 473"/>
                <a:gd name="T18" fmla="*/ 0 w 905"/>
                <a:gd name="T19" fmla="*/ 413 h 473"/>
                <a:gd name="T20" fmla="*/ 1 w 905"/>
                <a:gd name="T21" fmla="*/ 425 h 473"/>
                <a:gd name="T22" fmla="*/ 5 w 905"/>
                <a:gd name="T23" fmla="*/ 436 h 473"/>
                <a:gd name="T24" fmla="*/ 10 w 905"/>
                <a:gd name="T25" fmla="*/ 446 h 473"/>
                <a:gd name="T26" fmla="*/ 17 w 905"/>
                <a:gd name="T27" fmla="*/ 455 h 473"/>
                <a:gd name="T28" fmla="*/ 26 w 905"/>
                <a:gd name="T29" fmla="*/ 462 h 473"/>
                <a:gd name="T30" fmla="*/ 36 w 905"/>
                <a:gd name="T31" fmla="*/ 467 h 473"/>
                <a:gd name="T32" fmla="*/ 47 w 905"/>
                <a:gd name="T33" fmla="*/ 471 h 473"/>
                <a:gd name="T34" fmla="*/ 59 w 905"/>
                <a:gd name="T35" fmla="*/ 472 h 473"/>
                <a:gd name="T36" fmla="*/ 845 w 905"/>
                <a:gd name="T37" fmla="*/ 472 h 473"/>
                <a:gd name="T38" fmla="*/ 857 w 905"/>
                <a:gd name="T39" fmla="*/ 471 h 473"/>
                <a:gd name="T40" fmla="*/ 868 w 905"/>
                <a:gd name="T41" fmla="*/ 467 h 473"/>
                <a:gd name="T42" fmla="*/ 878 w 905"/>
                <a:gd name="T43" fmla="*/ 462 h 473"/>
                <a:gd name="T44" fmla="*/ 887 w 905"/>
                <a:gd name="T45" fmla="*/ 455 h 473"/>
                <a:gd name="T46" fmla="*/ 894 w 905"/>
                <a:gd name="T47" fmla="*/ 446 h 473"/>
                <a:gd name="T48" fmla="*/ 899 w 905"/>
                <a:gd name="T49" fmla="*/ 436 h 473"/>
                <a:gd name="T50" fmla="*/ 903 w 905"/>
                <a:gd name="T51" fmla="*/ 425 h 473"/>
                <a:gd name="T52" fmla="*/ 904 w 905"/>
                <a:gd name="T53" fmla="*/ 413 h 473"/>
                <a:gd name="T54" fmla="*/ 904 w 905"/>
                <a:gd name="T55" fmla="*/ 59 h 473"/>
                <a:gd name="T56" fmla="*/ 903 w 905"/>
                <a:gd name="T57" fmla="*/ 47 h 473"/>
                <a:gd name="T58" fmla="*/ 899 w 905"/>
                <a:gd name="T59" fmla="*/ 36 h 473"/>
                <a:gd name="T60" fmla="*/ 894 w 905"/>
                <a:gd name="T61" fmla="*/ 26 h 473"/>
                <a:gd name="T62" fmla="*/ 887 w 905"/>
                <a:gd name="T63" fmla="*/ 17 h 473"/>
                <a:gd name="T64" fmla="*/ 878 w 905"/>
                <a:gd name="T65" fmla="*/ 10 h 473"/>
                <a:gd name="T66" fmla="*/ 868 w 905"/>
                <a:gd name="T67" fmla="*/ 5 h 473"/>
                <a:gd name="T68" fmla="*/ 857 w 905"/>
                <a:gd name="T69" fmla="*/ 1 h 473"/>
                <a:gd name="T70" fmla="*/ 845 w 905"/>
                <a:gd name="T71" fmla="*/ 0 h 473"/>
                <a:gd name="T72" fmla="*/ 59 w 905"/>
                <a:gd name="T73"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5" h="473">
                  <a:moveTo>
                    <a:pt x="59" y="0"/>
                  </a:moveTo>
                  <a:lnTo>
                    <a:pt x="47" y="1"/>
                  </a:lnTo>
                  <a:lnTo>
                    <a:pt x="36" y="5"/>
                  </a:lnTo>
                  <a:lnTo>
                    <a:pt x="26" y="10"/>
                  </a:lnTo>
                  <a:lnTo>
                    <a:pt x="17" y="17"/>
                  </a:lnTo>
                  <a:lnTo>
                    <a:pt x="10" y="26"/>
                  </a:lnTo>
                  <a:lnTo>
                    <a:pt x="5" y="36"/>
                  </a:lnTo>
                  <a:lnTo>
                    <a:pt x="1" y="47"/>
                  </a:lnTo>
                  <a:lnTo>
                    <a:pt x="0" y="59"/>
                  </a:lnTo>
                  <a:lnTo>
                    <a:pt x="0" y="413"/>
                  </a:lnTo>
                  <a:lnTo>
                    <a:pt x="1" y="425"/>
                  </a:lnTo>
                  <a:lnTo>
                    <a:pt x="5" y="436"/>
                  </a:lnTo>
                  <a:lnTo>
                    <a:pt x="10" y="446"/>
                  </a:lnTo>
                  <a:lnTo>
                    <a:pt x="17" y="455"/>
                  </a:lnTo>
                  <a:lnTo>
                    <a:pt x="26" y="462"/>
                  </a:lnTo>
                  <a:lnTo>
                    <a:pt x="36" y="467"/>
                  </a:lnTo>
                  <a:lnTo>
                    <a:pt x="47" y="471"/>
                  </a:lnTo>
                  <a:lnTo>
                    <a:pt x="59" y="472"/>
                  </a:lnTo>
                  <a:lnTo>
                    <a:pt x="845" y="472"/>
                  </a:lnTo>
                  <a:lnTo>
                    <a:pt x="857" y="471"/>
                  </a:lnTo>
                  <a:lnTo>
                    <a:pt x="868" y="467"/>
                  </a:lnTo>
                  <a:lnTo>
                    <a:pt x="878" y="462"/>
                  </a:lnTo>
                  <a:lnTo>
                    <a:pt x="887" y="455"/>
                  </a:lnTo>
                  <a:lnTo>
                    <a:pt x="894" y="446"/>
                  </a:lnTo>
                  <a:lnTo>
                    <a:pt x="899" y="436"/>
                  </a:lnTo>
                  <a:lnTo>
                    <a:pt x="903" y="425"/>
                  </a:lnTo>
                  <a:lnTo>
                    <a:pt x="904" y="413"/>
                  </a:lnTo>
                  <a:lnTo>
                    <a:pt x="904" y="59"/>
                  </a:lnTo>
                  <a:lnTo>
                    <a:pt x="903" y="47"/>
                  </a:lnTo>
                  <a:lnTo>
                    <a:pt x="899" y="36"/>
                  </a:lnTo>
                  <a:lnTo>
                    <a:pt x="894" y="26"/>
                  </a:lnTo>
                  <a:lnTo>
                    <a:pt x="887" y="17"/>
                  </a:lnTo>
                  <a:lnTo>
                    <a:pt x="878" y="10"/>
                  </a:lnTo>
                  <a:lnTo>
                    <a:pt x="868" y="5"/>
                  </a:lnTo>
                  <a:lnTo>
                    <a:pt x="857" y="1"/>
                  </a:lnTo>
                  <a:lnTo>
                    <a:pt x="845" y="0"/>
                  </a:lnTo>
                  <a:lnTo>
                    <a:pt x="59" y="0"/>
                  </a:lnTo>
                </a:path>
              </a:pathLst>
            </a:custGeom>
            <a:solidFill>
              <a:srgbClr val="99CC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514" name="Rectangle 298"/>
            <p:cNvSpPr>
              <a:spLocks noChangeArrowheads="1"/>
            </p:cNvSpPr>
            <p:nvPr/>
          </p:nvSpPr>
          <p:spPr bwMode="auto">
            <a:xfrm>
              <a:off x="3091" y="2568"/>
              <a:ext cx="462"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ea typeface="돋움체" panose="020B0609000101010101" pitchFamily="49" charset="-127"/>
                </a:rPr>
                <a:t>Large Pool</a:t>
              </a:r>
            </a:p>
          </p:txBody>
        </p:sp>
      </p:grpSp>
      <p:sp>
        <p:nvSpPr>
          <p:cNvPr id="137218" name="Rectangle 2"/>
          <p:cNvSpPr>
            <a:spLocks noChangeArrowheads="1"/>
          </p:cNvSpPr>
          <p:nvPr/>
        </p:nvSpPr>
        <p:spPr bwMode="auto">
          <a:xfrm>
            <a:off x="1066800" y="304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r>
              <a:rPr lang="en-US" altLang="ko-KR" sz="3200">
                <a:solidFill>
                  <a:schemeClr val="tx2"/>
                </a:solidFill>
                <a:latin typeface="Book Antiqua" panose="02040602050305030304" pitchFamily="18" charset="0"/>
                <a:ea typeface="돋움" panose="020B0600000101010101" pitchFamily="50" charset="-127"/>
              </a:rPr>
              <a:t>Overview of Oracle Architecture</a:t>
            </a:r>
          </a:p>
        </p:txBody>
      </p:sp>
      <p:sp>
        <p:nvSpPr>
          <p:cNvPr id="137354" name="Rectangle 138"/>
          <p:cNvSpPr>
            <a:spLocks noChangeArrowheads="1"/>
          </p:cNvSpPr>
          <p:nvPr/>
        </p:nvSpPr>
        <p:spPr bwMode="auto">
          <a:xfrm>
            <a:off x="1417638" y="5789613"/>
            <a:ext cx="538162"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72" name="Rectangle 156"/>
          <p:cNvSpPr>
            <a:spLocks noChangeArrowheads="1"/>
          </p:cNvSpPr>
          <p:nvPr/>
        </p:nvSpPr>
        <p:spPr bwMode="auto">
          <a:xfrm>
            <a:off x="7400925" y="3590925"/>
            <a:ext cx="839788"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34" name="Rectangle 218"/>
          <p:cNvSpPr>
            <a:spLocks noChangeArrowheads="1"/>
          </p:cNvSpPr>
          <p:nvPr/>
        </p:nvSpPr>
        <p:spPr bwMode="auto">
          <a:xfrm>
            <a:off x="3133725" y="4733925"/>
            <a:ext cx="815975"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37540" name="Group 324"/>
          <p:cNvGrpSpPr>
            <a:grpSpLocks/>
          </p:cNvGrpSpPr>
          <p:nvPr/>
        </p:nvGrpSpPr>
        <p:grpSpPr bwMode="auto">
          <a:xfrm>
            <a:off x="1057275" y="1676400"/>
            <a:ext cx="7402513" cy="4781550"/>
            <a:chOff x="672" y="1056"/>
            <a:chExt cx="4663" cy="3012"/>
          </a:xfrm>
        </p:grpSpPr>
        <p:grpSp>
          <p:nvGrpSpPr>
            <p:cNvPr id="137265" name="Group 49"/>
            <p:cNvGrpSpPr>
              <a:grpSpLocks/>
            </p:cNvGrpSpPr>
            <p:nvPr/>
          </p:nvGrpSpPr>
          <p:grpSpPr bwMode="auto">
            <a:xfrm>
              <a:off x="2176" y="2928"/>
              <a:ext cx="577" cy="281"/>
              <a:chOff x="1974" y="2934"/>
              <a:chExt cx="577" cy="281"/>
            </a:xfrm>
          </p:grpSpPr>
          <p:grpSp>
            <p:nvGrpSpPr>
              <p:cNvPr id="137266" name="Group 50"/>
              <p:cNvGrpSpPr>
                <a:grpSpLocks/>
              </p:cNvGrpSpPr>
              <p:nvPr/>
            </p:nvGrpSpPr>
            <p:grpSpPr bwMode="auto">
              <a:xfrm>
                <a:off x="2022" y="2982"/>
                <a:ext cx="529" cy="233"/>
                <a:chOff x="2022" y="2982"/>
                <a:chExt cx="529" cy="233"/>
              </a:xfrm>
            </p:grpSpPr>
            <p:sp>
              <p:nvSpPr>
                <p:cNvPr id="137267" name="Rectangle 51"/>
                <p:cNvSpPr>
                  <a:spLocks noChangeArrowheads="1"/>
                </p:cNvSpPr>
                <p:nvPr/>
              </p:nvSpPr>
              <p:spPr bwMode="auto">
                <a:xfrm>
                  <a:off x="2022" y="2982"/>
                  <a:ext cx="528"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68" name="Rectangle 52"/>
                <p:cNvSpPr>
                  <a:spLocks noChangeArrowheads="1"/>
                </p:cNvSpPr>
                <p:nvPr/>
              </p:nvSpPr>
              <p:spPr bwMode="auto">
                <a:xfrm>
                  <a:off x="2026" y="2986"/>
                  <a:ext cx="520"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69" name="Rectangle 53"/>
                <p:cNvSpPr>
                  <a:spLocks noChangeArrowheads="1"/>
                </p:cNvSpPr>
                <p:nvPr/>
              </p:nvSpPr>
              <p:spPr bwMode="auto">
                <a:xfrm>
                  <a:off x="2022" y="2982"/>
                  <a:ext cx="529"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70" name="Rectangle 54"/>
                <p:cNvSpPr>
                  <a:spLocks noChangeArrowheads="1"/>
                </p:cNvSpPr>
                <p:nvPr/>
              </p:nvSpPr>
              <p:spPr bwMode="auto">
                <a:xfrm>
                  <a:off x="2022" y="2982"/>
                  <a:ext cx="528"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271" name="Rectangle 55"/>
              <p:cNvSpPr>
                <a:spLocks noChangeArrowheads="1"/>
              </p:cNvSpPr>
              <p:nvPr/>
            </p:nvSpPr>
            <p:spPr bwMode="auto">
              <a:xfrm>
                <a:off x="1974" y="2934"/>
                <a:ext cx="529"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272" name="Group 56"/>
            <p:cNvGrpSpPr>
              <a:grpSpLocks/>
            </p:cNvGrpSpPr>
            <p:nvPr/>
          </p:nvGrpSpPr>
          <p:grpSpPr bwMode="auto">
            <a:xfrm>
              <a:off x="3558" y="2938"/>
              <a:ext cx="621" cy="281"/>
              <a:chOff x="3558" y="2938"/>
              <a:chExt cx="621" cy="281"/>
            </a:xfrm>
          </p:grpSpPr>
          <p:grpSp>
            <p:nvGrpSpPr>
              <p:cNvPr id="137273" name="Group 57"/>
              <p:cNvGrpSpPr>
                <a:grpSpLocks/>
              </p:cNvGrpSpPr>
              <p:nvPr/>
            </p:nvGrpSpPr>
            <p:grpSpPr bwMode="auto">
              <a:xfrm>
                <a:off x="3606" y="2986"/>
                <a:ext cx="573" cy="233"/>
                <a:chOff x="3606" y="2986"/>
                <a:chExt cx="573" cy="233"/>
              </a:xfrm>
            </p:grpSpPr>
            <p:sp>
              <p:nvSpPr>
                <p:cNvPr id="137274" name="Rectangle 58"/>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75" name="Rectangle 59"/>
                <p:cNvSpPr>
                  <a:spLocks noChangeArrowheads="1"/>
                </p:cNvSpPr>
                <p:nvPr/>
              </p:nvSpPr>
              <p:spPr bwMode="auto">
                <a:xfrm>
                  <a:off x="3610" y="2990"/>
                  <a:ext cx="564"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76" name="Rectangle 60"/>
                <p:cNvSpPr>
                  <a:spLocks noChangeArrowheads="1"/>
                </p:cNvSpPr>
                <p:nvPr/>
              </p:nvSpPr>
              <p:spPr bwMode="auto">
                <a:xfrm>
                  <a:off x="3606" y="2986"/>
                  <a:ext cx="573"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77" name="Rectangle 61"/>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278" name="Rectangle 62"/>
              <p:cNvSpPr>
                <a:spLocks noChangeArrowheads="1"/>
              </p:cNvSpPr>
              <p:nvPr/>
            </p:nvSpPr>
            <p:spPr bwMode="auto">
              <a:xfrm>
                <a:off x="3558" y="2938"/>
                <a:ext cx="573"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279" name="Group 63"/>
            <p:cNvGrpSpPr>
              <a:grpSpLocks/>
            </p:cNvGrpSpPr>
            <p:nvPr/>
          </p:nvGrpSpPr>
          <p:grpSpPr bwMode="auto">
            <a:xfrm>
              <a:off x="678" y="1062"/>
              <a:ext cx="522" cy="281"/>
              <a:chOff x="678" y="1062"/>
              <a:chExt cx="673" cy="281"/>
            </a:xfrm>
          </p:grpSpPr>
          <p:grpSp>
            <p:nvGrpSpPr>
              <p:cNvPr id="137280" name="Group 64"/>
              <p:cNvGrpSpPr>
                <a:grpSpLocks/>
              </p:cNvGrpSpPr>
              <p:nvPr/>
            </p:nvGrpSpPr>
            <p:grpSpPr bwMode="auto">
              <a:xfrm>
                <a:off x="726" y="1110"/>
                <a:ext cx="625" cy="233"/>
                <a:chOff x="726" y="1110"/>
                <a:chExt cx="625" cy="233"/>
              </a:xfrm>
            </p:grpSpPr>
            <p:sp>
              <p:nvSpPr>
                <p:cNvPr id="137281" name="Rectangle 65"/>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2" name="Rectangle 66"/>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3" name="Rectangle 67"/>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4" name="Rectangle 68"/>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285" name="Rectangle 69"/>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286" name="Rectangle 70"/>
            <p:cNvSpPr>
              <a:spLocks noChangeArrowheads="1"/>
            </p:cNvSpPr>
            <p:nvPr/>
          </p:nvSpPr>
          <p:spPr bwMode="auto">
            <a:xfrm>
              <a:off x="720" y="1104"/>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PMON</a:t>
              </a:r>
            </a:p>
          </p:txBody>
        </p:sp>
        <p:sp>
          <p:nvSpPr>
            <p:cNvPr id="137287" name="Rectangle 71"/>
            <p:cNvSpPr>
              <a:spLocks noChangeArrowheads="1"/>
            </p:cNvSpPr>
            <p:nvPr/>
          </p:nvSpPr>
          <p:spPr bwMode="auto">
            <a:xfrm>
              <a:off x="1446" y="1110"/>
              <a:ext cx="48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8" name="Rectangle 72"/>
            <p:cNvSpPr>
              <a:spLocks noChangeArrowheads="1"/>
            </p:cNvSpPr>
            <p:nvPr/>
          </p:nvSpPr>
          <p:spPr bwMode="auto">
            <a:xfrm>
              <a:off x="2118" y="1110"/>
              <a:ext cx="50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89" name="Rectangle 73"/>
            <p:cNvSpPr>
              <a:spLocks noChangeArrowheads="1"/>
            </p:cNvSpPr>
            <p:nvPr/>
          </p:nvSpPr>
          <p:spPr bwMode="auto">
            <a:xfrm>
              <a:off x="3606" y="2982"/>
              <a:ext cx="5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0" name="Rectangle 74"/>
            <p:cNvSpPr>
              <a:spLocks noChangeArrowheads="1"/>
            </p:cNvSpPr>
            <p:nvPr/>
          </p:nvSpPr>
          <p:spPr bwMode="auto">
            <a:xfrm>
              <a:off x="3664" y="2977"/>
              <a:ext cx="39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LGWR</a:t>
              </a:r>
            </a:p>
          </p:txBody>
        </p:sp>
        <p:grpSp>
          <p:nvGrpSpPr>
            <p:cNvPr id="137332" name="Group 116"/>
            <p:cNvGrpSpPr>
              <a:grpSpLocks/>
            </p:cNvGrpSpPr>
            <p:nvPr/>
          </p:nvGrpSpPr>
          <p:grpSpPr bwMode="auto">
            <a:xfrm>
              <a:off x="672" y="2936"/>
              <a:ext cx="816" cy="517"/>
              <a:chOff x="830" y="2942"/>
              <a:chExt cx="997" cy="517"/>
            </a:xfrm>
          </p:grpSpPr>
          <p:grpSp>
            <p:nvGrpSpPr>
              <p:cNvPr id="137333" name="Group 117"/>
              <p:cNvGrpSpPr>
                <a:grpSpLocks/>
              </p:cNvGrpSpPr>
              <p:nvPr/>
            </p:nvGrpSpPr>
            <p:grpSpPr bwMode="auto">
              <a:xfrm>
                <a:off x="874" y="2986"/>
                <a:ext cx="953" cy="473"/>
                <a:chOff x="874" y="2986"/>
                <a:chExt cx="953" cy="473"/>
              </a:xfrm>
            </p:grpSpPr>
            <p:sp>
              <p:nvSpPr>
                <p:cNvPr id="137334" name="Rectangle 118"/>
                <p:cNvSpPr>
                  <a:spLocks noChangeArrowheads="1"/>
                </p:cNvSpPr>
                <p:nvPr/>
              </p:nvSpPr>
              <p:spPr bwMode="auto">
                <a:xfrm>
                  <a:off x="874" y="2986"/>
                  <a:ext cx="952" cy="47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35" name="Rectangle 119"/>
                <p:cNvSpPr>
                  <a:spLocks noChangeArrowheads="1"/>
                </p:cNvSpPr>
                <p:nvPr/>
              </p:nvSpPr>
              <p:spPr bwMode="auto">
                <a:xfrm>
                  <a:off x="878" y="2990"/>
                  <a:ext cx="944" cy="46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36" name="Rectangle 120"/>
                <p:cNvSpPr>
                  <a:spLocks noChangeArrowheads="1"/>
                </p:cNvSpPr>
                <p:nvPr/>
              </p:nvSpPr>
              <p:spPr bwMode="auto">
                <a:xfrm>
                  <a:off x="874" y="2986"/>
                  <a:ext cx="953" cy="47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37" name="Rectangle 121"/>
                <p:cNvSpPr>
                  <a:spLocks noChangeArrowheads="1"/>
                </p:cNvSpPr>
                <p:nvPr/>
              </p:nvSpPr>
              <p:spPr bwMode="auto">
                <a:xfrm>
                  <a:off x="874" y="2986"/>
                  <a:ext cx="952" cy="47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38" name="Rectangle 122"/>
              <p:cNvSpPr>
                <a:spLocks noChangeArrowheads="1"/>
              </p:cNvSpPr>
              <p:nvPr/>
            </p:nvSpPr>
            <p:spPr bwMode="auto">
              <a:xfrm>
                <a:off x="830" y="2942"/>
                <a:ext cx="945" cy="465"/>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339" name="Group 123"/>
            <p:cNvGrpSpPr>
              <a:grpSpLocks/>
            </p:cNvGrpSpPr>
            <p:nvPr/>
          </p:nvGrpSpPr>
          <p:grpSpPr bwMode="auto">
            <a:xfrm>
              <a:off x="744" y="3611"/>
              <a:ext cx="645" cy="457"/>
              <a:chOff x="1022" y="3614"/>
              <a:chExt cx="661" cy="277"/>
            </a:xfrm>
          </p:grpSpPr>
          <p:grpSp>
            <p:nvGrpSpPr>
              <p:cNvPr id="137340" name="Group 124"/>
              <p:cNvGrpSpPr>
                <a:grpSpLocks/>
              </p:cNvGrpSpPr>
              <p:nvPr/>
            </p:nvGrpSpPr>
            <p:grpSpPr bwMode="auto">
              <a:xfrm>
                <a:off x="1066" y="3658"/>
                <a:ext cx="617" cy="233"/>
                <a:chOff x="1066" y="3658"/>
                <a:chExt cx="617" cy="233"/>
              </a:xfrm>
            </p:grpSpPr>
            <p:sp>
              <p:nvSpPr>
                <p:cNvPr id="137341" name="Rectangle 125"/>
                <p:cNvSpPr>
                  <a:spLocks noChangeArrowheads="1"/>
                </p:cNvSpPr>
                <p:nvPr/>
              </p:nvSpPr>
              <p:spPr bwMode="auto">
                <a:xfrm>
                  <a:off x="1066" y="3658"/>
                  <a:ext cx="61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42" name="Rectangle 126"/>
                <p:cNvSpPr>
                  <a:spLocks noChangeArrowheads="1"/>
                </p:cNvSpPr>
                <p:nvPr/>
              </p:nvSpPr>
              <p:spPr bwMode="auto">
                <a:xfrm>
                  <a:off x="1070" y="3662"/>
                  <a:ext cx="608"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43" name="Rectangle 127"/>
                <p:cNvSpPr>
                  <a:spLocks noChangeArrowheads="1"/>
                </p:cNvSpPr>
                <p:nvPr/>
              </p:nvSpPr>
              <p:spPr bwMode="auto">
                <a:xfrm>
                  <a:off x="1066" y="3658"/>
                  <a:ext cx="617"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44" name="Rectangle 128"/>
                <p:cNvSpPr>
                  <a:spLocks noChangeArrowheads="1"/>
                </p:cNvSpPr>
                <p:nvPr/>
              </p:nvSpPr>
              <p:spPr bwMode="auto">
                <a:xfrm>
                  <a:off x="1066" y="3658"/>
                  <a:ext cx="61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45" name="Rectangle 129"/>
              <p:cNvSpPr>
                <a:spLocks noChangeArrowheads="1"/>
              </p:cNvSpPr>
              <p:nvPr/>
            </p:nvSpPr>
            <p:spPr bwMode="auto">
              <a:xfrm>
                <a:off x="1022" y="3614"/>
                <a:ext cx="609" cy="225"/>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52" name="Rectangle 136"/>
            <p:cNvSpPr>
              <a:spLocks noChangeArrowheads="1"/>
            </p:cNvSpPr>
            <p:nvPr/>
          </p:nvSpPr>
          <p:spPr bwMode="auto">
            <a:xfrm>
              <a:off x="736" y="2985"/>
              <a:ext cx="61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53" name="Rectangle 137"/>
            <p:cNvSpPr>
              <a:spLocks noChangeArrowheads="1"/>
            </p:cNvSpPr>
            <p:nvPr/>
          </p:nvSpPr>
          <p:spPr bwMode="auto">
            <a:xfrm>
              <a:off x="793" y="3022"/>
              <a:ext cx="46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a:solidFill>
                    <a:srgbClr val="000000"/>
                  </a:solidFill>
                  <a:latin typeface="Britannic Bold" panose="020B0903060703020204" pitchFamily="34" charset="0"/>
                  <a:ea typeface="돋움체" panose="020B0609000101010101" pitchFamily="49" charset="-127"/>
                </a:rPr>
                <a:t>Server</a:t>
              </a:r>
            </a:p>
            <a:p>
              <a:pPr>
                <a:spcBef>
                  <a:spcPct val="0"/>
                </a:spcBef>
                <a:buClrTx/>
                <a:buSzTx/>
                <a:buFontTx/>
                <a:buNone/>
              </a:pPr>
              <a:r>
                <a:rPr lang="en-US" altLang="ko-KR" sz="1600">
                  <a:solidFill>
                    <a:srgbClr val="000000"/>
                  </a:solidFill>
                  <a:latin typeface="Britannic Bold" panose="020B0903060703020204" pitchFamily="34" charset="0"/>
                  <a:ea typeface="돋움체" panose="020B0609000101010101" pitchFamily="49" charset="-127"/>
                </a:rPr>
                <a:t>Process</a:t>
              </a:r>
            </a:p>
          </p:txBody>
        </p:sp>
        <p:sp>
          <p:nvSpPr>
            <p:cNvPr id="137355" name="Rectangle 139"/>
            <p:cNvSpPr>
              <a:spLocks noChangeArrowheads="1"/>
            </p:cNvSpPr>
            <p:nvPr/>
          </p:nvSpPr>
          <p:spPr bwMode="auto">
            <a:xfrm>
              <a:off x="839" y="3657"/>
              <a:ext cx="46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a:solidFill>
                    <a:srgbClr val="000000"/>
                  </a:solidFill>
                  <a:latin typeface="Britannic Bold" panose="020B0903060703020204" pitchFamily="34" charset="0"/>
                  <a:ea typeface="돋움체" panose="020B0609000101010101" pitchFamily="49" charset="-127"/>
                </a:rPr>
                <a:t>USER</a:t>
              </a:r>
            </a:p>
            <a:p>
              <a:pPr>
                <a:spcBef>
                  <a:spcPct val="0"/>
                </a:spcBef>
                <a:buClrTx/>
                <a:buSzTx/>
                <a:buFontTx/>
                <a:buNone/>
              </a:pPr>
              <a:r>
                <a:rPr lang="en-US" altLang="ko-KR" sz="1600">
                  <a:solidFill>
                    <a:srgbClr val="000000"/>
                  </a:solidFill>
                  <a:latin typeface="Britannic Bold" panose="020B0903060703020204" pitchFamily="34" charset="0"/>
                  <a:ea typeface="돋움체" panose="020B0609000101010101" pitchFamily="49" charset="-127"/>
                </a:rPr>
                <a:t>Process</a:t>
              </a:r>
            </a:p>
          </p:txBody>
        </p:sp>
        <p:grpSp>
          <p:nvGrpSpPr>
            <p:cNvPr id="137359" name="Group 143"/>
            <p:cNvGrpSpPr>
              <a:grpSpLocks/>
            </p:cNvGrpSpPr>
            <p:nvPr/>
          </p:nvGrpSpPr>
          <p:grpSpPr bwMode="auto">
            <a:xfrm>
              <a:off x="4714" y="3514"/>
              <a:ext cx="621" cy="277"/>
              <a:chOff x="4714" y="3514"/>
              <a:chExt cx="621" cy="277"/>
            </a:xfrm>
          </p:grpSpPr>
          <p:grpSp>
            <p:nvGrpSpPr>
              <p:cNvPr id="137360" name="Group 144"/>
              <p:cNvGrpSpPr>
                <a:grpSpLocks/>
              </p:cNvGrpSpPr>
              <p:nvPr/>
            </p:nvGrpSpPr>
            <p:grpSpPr bwMode="auto">
              <a:xfrm>
                <a:off x="4758" y="3558"/>
                <a:ext cx="577" cy="233"/>
                <a:chOff x="4758" y="3558"/>
                <a:chExt cx="577" cy="233"/>
              </a:xfrm>
            </p:grpSpPr>
            <p:sp>
              <p:nvSpPr>
                <p:cNvPr id="137361" name="Rectangle 145"/>
                <p:cNvSpPr>
                  <a:spLocks noChangeArrowheads="1"/>
                </p:cNvSpPr>
                <p:nvPr/>
              </p:nvSpPr>
              <p:spPr bwMode="auto">
                <a:xfrm>
                  <a:off x="4758" y="3558"/>
                  <a:ext cx="57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62" name="Rectangle 146"/>
                <p:cNvSpPr>
                  <a:spLocks noChangeArrowheads="1"/>
                </p:cNvSpPr>
                <p:nvPr/>
              </p:nvSpPr>
              <p:spPr bwMode="auto">
                <a:xfrm>
                  <a:off x="4762" y="3562"/>
                  <a:ext cx="568"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63" name="Rectangle 147"/>
                <p:cNvSpPr>
                  <a:spLocks noChangeArrowheads="1"/>
                </p:cNvSpPr>
                <p:nvPr/>
              </p:nvSpPr>
              <p:spPr bwMode="auto">
                <a:xfrm>
                  <a:off x="4758" y="3558"/>
                  <a:ext cx="577"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64" name="Rectangle 148"/>
                <p:cNvSpPr>
                  <a:spLocks noChangeArrowheads="1"/>
                </p:cNvSpPr>
                <p:nvPr/>
              </p:nvSpPr>
              <p:spPr bwMode="auto">
                <a:xfrm>
                  <a:off x="4758" y="3558"/>
                  <a:ext cx="57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65" name="Rectangle 149"/>
              <p:cNvSpPr>
                <a:spLocks noChangeArrowheads="1"/>
              </p:cNvSpPr>
              <p:nvPr/>
            </p:nvSpPr>
            <p:spPr bwMode="auto">
              <a:xfrm>
                <a:off x="4714" y="3514"/>
                <a:ext cx="569" cy="225"/>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66" name="Rectangle 150"/>
            <p:cNvSpPr>
              <a:spLocks noChangeArrowheads="1"/>
            </p:cNvSpPr>
            <p:nvPr/>
          </p:nvSpPr>
          <p:spPr bwMode="auto">
            <a:xfrm>
              <a:off x="4758" y="3558"/>
              <a:ext cx="48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67" name="Rectangle 151"/>
            <p:cNvSpPr>
              <a:spLocks noChangeArrowheads="1"/>
            </p:cNvSpPr>
            <p:nvPr/>
          </p:nvSpPr>
          <p:spPr bwMode="auto">
            <a:xfrm>
              <a:off x="4816" y="3553"/>
              <a:ext cx="36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ARCH</a:t>
              </a:r>
            </a:p>
          </p:txBody>
        </p:sp>
        <p:grpSp>
          <p:nvGrpSpPr>
            <p:cNvPr id="137427" name="Group 211"/>
            <p:cNvGrpSpPr>
              <a:grpSpLocks/>
            </p:cNvGrpSpPr>
            <p:nvPr/>
          </p:nvGrpSpPr>
          <p:grpSpPr bwMode="auto">
            <a:xfrm>
              <a:off x="2858" y="2938"/>
              <a:ext cx="621" cy="277"/>
              <a:chOff x="2794" y="2938"/>
              <a:chExt cx="621" cy="277"/>
            </a:xfrm>
          </p:grpSpPr>
          <p:grpSp>
            <p:nvGrpSpPr>
              <p:cNvPr id="137428" name="Group 212"/>
              <p:cNvGrpSpPr>
                <a:grpSpLocks/>
              </p:cNvGrpSpPr>
              <p:nvPr/>
            </p:nvGrpSpPr>
            <p:grpSpPr bwMode="auto">
              <a:xfrm>
                <a:off x="2838" y="2982"/>
                <a:ext cx="577" cy="233"/>
                <a:chOff x="2838" y="2982"/>
                <a:chExt cx="577" cy="233"/>
              </a:xfrm>
            </p:grpSpPr>
            <p:sp>
              <p:nvSpPr>
                <p:cNvPr id="137429" name="Rectangle 213"/>
                <p:cNvSpPr>
                  <a:spLocks noChangeArrowheads="1"/>
                </p:cNvSpPr>
                <p:nvPr/>
              </p:nvSpPr>
              <p:spPr bwMode="auto">
                <a:xfrm>
                  <a:off x="2838" y="2982"/>
                  <a:ext cx="57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30" name="Rectangle 214"/>
                <p:cNvSpPr>
                  <a:spLocks noChangeArrowheads="1"/>
                </p:cNvSpPr>
                <p:nvPr/>
              </p:nvSpPr>
              <p:spPr bwMode="auto">
                <a:xfrm>
                  <a:off x="2842" y="2986"/>
                  <a:ext cx="568"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31" name="Rectangle 215"/>
                <p:cNvSpPr>
                  <a:spLocks noChangeArrowheads="1"/>
                </p:cNvSpPr>
                <p:nvPr/>
              </p:nvSpPr>
              <p:spPr bwMode="auto">
                <a:xfrm>
                  <a:off x="2838" y="2982"/>
                  <a:ext cx="577"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32" name="Rectangle 216"/>
                <p:cNvSpPr>
                  <a:spLocks noChangeArrowheads="1"/>
                </p:cNvSpPr>
                <p:nvPr/>
              </p:nvSpPr>
              <p:spPr bwMode="auto">
                <a:xfrm>
                  <a:off x="2838" y="2982"/>
                  <a:ext cx="576"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33" name="Rectangle 217"/>
              <p:cNvSpPr>
                <a:spLocks noChangeArrowheads="1"/>
              </p:cNvSpPr>
              <p:nvPr/>
            </p:nvSpPr>
            <p:spPr bwMode="auto">
              <a:xfrm>
                <a:off x="2794" y="2938"/>
                <a:ext cx="569" cy="225"/>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35" name="Rectangle 219"/>
            <p:cNvSpPr>
              <a:spLocks noChangeArrowheads="1"/>
            </p:cNvSpPr>
            <p:nvPr/>
          </p:nvSpPr>
          <p:spPr bwMode="auto">
            <a:xfrm>
              <a:off x="2256" y="2985"/>
              <a:ext cx="37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DBW0</a:t>
              </a:r>
            </a:p>
          </p:txBody>
        </p:sp>
        <p:sp>
          <p:nvSpPr>
            <p:cNvPr id="137436" name="Rectangle 220"/>
            <p:cNvSpPr>
              <a:spLocks noChangeArrowheads="1"/>
            </p:cNvSpPr>
            <p:nvPr/>
          </p:nvSpPr>
          <p:spPr bwMode="auto">
            <a:xfrm>
              <a:off x="2838" y="2982"/>
              <a:ext cx="46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37" name="Rectangle 221"/>
            <p:cNvSpPr>
              <a:spLocks noChangeArrowheads="1"/>
            </p:cNvSpPr>
            <p:nvPr/>
          </p:nvSpPr>
          <p:spPr bwMode="auto">
            <a:xfrm>
              <a:off x="2960" y="2977"/>
              <a:ext cx="347"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CKPT</a:t>
              </a:r>
            </a:p>
          </p:txBody>
        </p:sp>
        <p:sp>
          <p:nvSpPr>
            <p:cNvPr id="137450" name="Rectangle 234"/>
            <p:cNvSpPr>
              <a:spLocks noChangeArrowheads="1"/>
            </p:cNvSpPr>
            <p:nvPr/>
          </p:nvSpPr>
          <p:spPr bwMode="auto">
            <a:xfrm>
              <a:off x="2790" y="1110"/>
              <a:ext cx="42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51" name="Rectangle 235"/>
            <p:cNvSpPr>
              <a:spLocks noChangeArrowheads="1"/>
            </p:cNvSpPr>
            <p:nvPr/>
          </p:nvSpPr>
          <p:spPr bwMode="auto">
            <a:xfrm>
              <a:off x="3462" y="1110"/>
              <a:ext cx="41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137452" name="Group 236"/>
            <p:cNvGrpSpPr>
              <a:grpSpLocks/>
            </p:cNvGrpSpPr>
            <p:nvPr/>
          </p:nvGrpSpPr>
          <p:grpSpPr bwMode="auto">
            <a:xfrm>
              <a:off x="1248" y="1056"/>
              <a:ext cx="522" cy="281"/>
              <a:chOff x="678" y="1062"/>
              <a:chExt cx="673" cy="281"/>
            </a:xfrm>
          </p:grpSpPr>
          <p:grpSp>
            <p:nvGrpSpPr>
              <p:cNvPr id="137453" name="Group 237"/>
              <p:cNvGrpSpPr>
                <a:grpSpLocks/>
              </p:cNvGrpSpPr>
              <p:nvPr/>
            </p:nvGrpSpPr>
            <p:grpSpPr bwMode="auto">
              <a:xfrm>
                <a:off x="726" y="1110"/>
                <a:ext cx="625" cy="233"/>
                <a:chOff x="726" y="1110"/>
                <a:chExt cx="625" cy="233"/>
              </a:xfrm>
            </p:grpSpPr>
            <p:sp>
              <p:nvSpPr>
                <p:cNvPr id="137454" name="Rectangle 238"/>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55" name="Rectangle 239"/>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56" name="Rectangle 240"/>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57" name="Rectangle 241"/>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58" name="Rectangle 242"/>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59" name="Group 243"/>
            <p:cNvGrpSpPr>
              <a:grpSpLocks/>
            </p:cNvGrpSpPr>
            <p:nvPr/>
          </p:nvGrpSpPr>
          <p:grpSpPr bwMode="auto">
            <a:xfrm>
              <a:off x="2400" y="1056"/>
              <a:ext cx="522" cy="281"/>
              <a:chOff x="678" y="1062"/>
              <a:chExt cx="673" cy="281"/>
            </a:xfrm>
          </p:grpSpPr>
          <p:grpSp>
            <p:nvGrpSpPr>
              <p:cNvPr id="137460" name="Group 244"/>
              <p:cNvGrpSpPr>
                <a:grpSpLocks/>
              </p:cNvGrpSpPr>
              <p:nvPr/>
            </p:nvGrpSpPr>
            <p:grpSpPr bwMode="auto">
              <a:xfrm>
                <a:off x="726" y="1110"/>
                <a:ext cx="625" cy="233"/>
                <a:chOff x="726" y="1110"/>
                <a:chExt cx="625" cy="233"/>
              </a:xfrm>
            </p:grpSpPr>
            <p:sp>
              <p:nvSpPr>
                <p:cNvPr id="137461" name="Rectangle 245"/>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62" name="Rectangle 246"/>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63" name="Rectangle 247"/>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64" name="Rectangle 248"/>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65" name="Rectangle 249"/>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66" name="Group 250"/>
            <p:cNvGrpSpPr>
              <a:grpSpLocks/>
            </p:cNvGrpSpPr>
            <p:nvPr/>
          </p:nvGrpSpPr>
          <p:grpSpPr bwMode="auto">
            <a:xfrm>
              <a:off x="1824" y="1056"/>
              <a:ext cx="522" cy="281"/>
              <a:chOff x="678" y="1062"/>
              <a:chExt cx="673" cy="281"/>
            </a:xfrm>
          </p:grpSpPr>
          <p:grpSp>
            <p:nvGrpSpPr>
              <p:cNvPr id="137467" name="Group 251"/>
              <p:cNvGrpSpPr>
                <a:grpSpLocks/>
              </p:cNvGrpSpPr>
              <p:nvPr/>
            </p:nvGrpSpPr>
            <p:grpSpPr bwMode="auto">
              <a:xfrm>
                <a:off x="726" y="1110"/>
                <a:ext cx="625" cy="233"/>
                <a:chOff x="726" y="1110"/>
                <a:chExt cx="625" cy="233"/>
              </a:xfrm>
            </p:grpSpPr>
            <p:sp>
              <p:nvSpPr>
                <p:cNvPr id="137468" name="Rectangle 252"/>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69" name="Rectangle 253"/>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70" name="Rectangle 254"/>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71" name="Rectangle 255"/>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72" name="Rectangle 256"/>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73" name="Group 257"/>
            <p:cNvGrpSpPr>
              <a:grpSpLocks/>
            </p:cNvGrpSpPr>
            <p:nvPr/>
          </p:nvGrpSpPr>
          <p:grpSpPr bwMode="auto">
            <a:xfrm>
              <a:off x="2976" y="1056"/>
              <a:ext cx="522" cy="281"/>
              <a:chOff x="678" y="1062"/>
              <a:chExt cx="673" cy="281"/>
            </a:xfrm>
          </p:grpSpPr>
          <p:grpSp>
            <p:nvGrpSpPr>
              <p:cNvPr id="137474" name="Group 258"/>
              <p:cNvGrpSpPr>
                <a:grpSpLocks/>
              </p:cNvGrpSpPr>
              <p:nvPr/>
            </p:nvGrpSpPr>
            <p:grpSpPr bwMode="auto">
              <a:xfrm>
                <a:off x="726" y="1110"/>
                <a:ext cx="625" cy="233"/>
                <a:chOff x="726" y="1110"/>
                <a:chExt cx="625" cy="233"/>
              </a:xfrm>
            </p:grpSpPr>
            <p:sp>
              <p:nvSpPr>
                <p:cNvPr id="137475" name="Rectangle 259"/>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76" name="Rectangle 260"/>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77" name="Rectangle 261"/>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78" name="Rectangle 262"/>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79" name="Rectangle 263"/>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80" name="Group 264"/>
            <p:cNvGrpSpPr>
              <a:grpSpLocks/>
            </p:cNvGrpSpPr>
            <p:nvPr/>
          </p:nvGrpSpPr>
          <p:grpSpPr bwMode="auto">
            <a:xfrm>
              <a:off x="3552" y="1056"/>
              <a:ext cx="522" cy="281"/>
              <a:chOff x="678" y="1062"/>
              <a:chExt cx="673" cy="281"/>
            </a:xfrm>
          </p:grpSpPr>
          <p:grpSp>
            <p:nvGrpSpPr>
              <p:cNvPr id="137481" name="Group 265"/>
              <p:cNvGrpSpPr>
                <a:grpSpLocks/>
              </p:cNvGrpSpPr>
              <p:nvPr/>
            </p:nvGrpSpPr>
            <p:grpSpPr bwMode="auto">
              <a:xfrm>
                <a:off x="726" y="1110"/>
                <a:ext cx="625" cy="233"/>
                <a:chOff x="726" y="1110"/>
                <a:chExt cx="625" cy="233"/>
              </a:xfrm>
            </p:grpSpPr>
            <p:sp>
              <p:nvSpPr>
                <p:cNvPr id="137482" name="Rectangle 266"/>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83" name="Rectangle 267"/>
                <p:cNvSpPr>
                  <a:spLocks noChangeArrowheads="1"/>
                </p:cNvSpPr>
                <p:nvPr/>
              </p:nvSpPr>
              <p:spPr bwMode="auto">
                <a:xfrm>
                  <a:off x="730" y="1114"/>
                  <a:ext cx="616"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84" name="Rectangle 268"/>
                <p:cNvSpPr>
                  <a:spLocks noChangeArrowheads="1"/>
                </p:cNvSpPr>
                <p:nvPr/>
              </p:nvSpPr>
              <p:spPr bwMode="auto">
                <a:xfrm>
                  <a:off x="726" y="1110"/>
                  <a:ext cx="625" cy="23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85" name="Rectangle 269"/>
                <p:cNvSpPr>
                  <a:spLocks noChangeArrowheads="1"/>
                </p:cNvSpPr>
                <p:nvPr/>
              </p:nvSpPr>
              <p:spPr bwMode="auto">
                <a:xfrm>
                  <a:off x="726" y="1110"/>
                  <a:ext cx="624"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86" name="Rectangle 270"/>
              <p:cNvSpPr>
                <a:spLocks noChangeArrowheads="1"/>
              </p:cNvSpPr>
              <p:nvPr/>
            </p:nvSpPr>
            <p:spPr bwMode="auto">
              <a:xfrm>
                <a:off x="678" y="1062"/>
                <a:ext cx="625"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490" name="Rectangle 274"/>
            <p:cNvSpPr>
              <a:spLocks noChangeArrowheads="1"/>
            </p:cNvSpPr>
            <p:nvPr/>
          </p:nvSpPr>
          <p:spPr bwMode="auto">
            <a:xfrm>
              <a:off x="1304" y="1096"/>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SMON</a:t>
              </a:r>
            </a:p>
          </p:txBody>
        </p:sp>
        <p:sp>
          <p:nvSpPr>
            <p:cNvPr id="137491" name="Rectangle 275"/>
            <p:cNvSpPr>
              <a:spLocks noChangeArrowheads="1"/>
            </p:cNvSpPr>
            <p:nvPr/>
          </p:nvSpPr>
          <p:spPr bwMode="auto">
            <a:xfrm>
              <a:off x="1887" y="1096"/>
              <a:ext cx="36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RECO</a:t>
              </a:r>
            </a:p>
          </p:txBody>
        </p:sp>
        <p:sp>
          <p:nvSpPr>
            <p:cNvPr id="137492" name="Rectangle 276"/>
            <p:cNvSpPr>
              <a:spLocks noChangeArrowheads="1"/>
            </p:cNvSpPr>
            <p:nvPr/>
          </p:nvSpPr>
          <p:spPr bwMode="auto">
            <a:xfrm>
              <a:off x="2500" y="1094"/>
              <a:ext cx="30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D000</a:t>
              </a:r>
            </a:p>
          </p:txBody>
        </p:sp>
        <p:sp>
          <p:nvSpPr>
            <p:cNvPr id="137493" name="Rectangle 277"/>
            <p:cNvSpPr>
              <a:spLocks noChangeArrowheads="1"/>
            </p:cNvSpPr>
            <p:nvPr/>
          </p:nvSpPr>
          <p:spPr bwMode="auto">
            <a:xfrm>
              <a:off x="3088" y="1096"/>
              <a:ext cx="29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S000</a:t>
              </a:r>
            </a:p>
          </p:txBody>
        </p:sp>
        <p:sp>
          <p:nvSpPr>
            <p:cNvPr id="137494" name="Rectangle 278"/>
            <p:cNvSpPr>
              <a:spLocks noChangeArrowheads="1"/>
            </p:cNvSpPr>
            <p:nvPr/>
          </p:nvSpPr>
          <p:spPr bwMode="auto">
            <a:xfrm>
              <a:off x="3665" y="1104"/>
              <a:ext cx="29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P000</a:t>
              </a:r>
            </a:p>
          </p:txBody>
        </p:sp>
      </p:grpSp>
      <p:grpSp>
        <p:nvGrpSpPr>
          <p:cNvPr id="137544" name="Group 328"/>
          <p:cNvGrpSpPr>
            <a:grpSpLocks/>
          </p:cNvGrpSpPr>
          <p:nvPr/>
        </p:nvGrpSpPr>
        <p:grpSpPr bwMode="auto">
          <a:xfrm>
            <a:off x="2411413" y="3973513"/>
            <a:ext cx="5946775" cy="2454275"/>
            <a:chOff x="1519" y="2503"/>
            <a:chExt cx="3746" cy="1546"/>
          </a:xfrm>
        </p:grpSpPr>
        <p:sp>
          <p:nvSpPr>
            <p:cNvPr id="137374" name="Rectangle 158"/>
            <p:cNvSpPr>
              <a:spLocks noChangeArrowheads="1"/>
            </p:cNvSpPr>
            <p:nvPr/>
          </p:nvSpPr>
          <p:spPr bwMode="auto">
            <a:xfrm>
              <a:off x="4422" y="3865"/>
              <a:ext cx="77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latin typeface="Britannic Bold" panose="020B0903060703020204" pitchFamily="34" charset="0"/>
                  <a:ea typeface="돋움체" panose="020B0609000101010101" pitchFamily="49" charset="-127"/>
                </a:rPr>
                <a:t>Archive Log Mode</a:t>
              </a:r>
            </a:p>
          </p:txBody>
        </p:sp>
        <p:grpSp>
          <p:nvGrpSpPr>
            <p:cNvPr id="137543" name="Group 327"/>
            <p:cNvGrpSpPr>
              <a:grpSpLocks/>
            </p:cNvGrpSpPr>
            <p:nvPr/>
          </p:nvGrpSpPr>
          <p:grpSpPr bwMode="auto">
            <a:xfrm>
              <a:off x="1519" y="2503"/>
              <a:ext cx="3746" cy="1546"/>
              <a:chOff x="1519" y="2503"/>
              <a:chExt cx="3746" cy="1546"/>
            </a:xfrm>
          </p:grpSpPr>
          <p:sp>
            <p:nvSpPr>
              <p:cNvPr id="137536" name="AutoShape 320"/>
              <p:cNvSpPr>
                <a:spLocks noChangeArrowheads="1"/>
              </p:cNvSpPr>
              <p:nvPr/>
            </p:nvSpPr>
            <p:spPr bwMode="auto">
              <a:xfrm>
                <a:off x="1519" y="3278"/>
                <a:ext cx="2767" cy="771"/>
              </a:xfrm>
              <a:prstGeom prst="roundRect">
                <a:avLst>
                  <a:gd name="adj" fmla="val 16667"/>
                </a:avLst>
              </a:prstGeom>
              <a:solidFill>
                <a:srgbClr val="CCFFCC">
                  <a:alpha val="10001"/>
                </a:srgbClr>
              </a:solidFill>
              <a:ln w="9525" algn="ctr">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ko-KR" altLang="en-US"/>
              </a:p>
            </p:txBody>
          </p:sp>
          <p:grpSp>
            <p:nvGrpSpPr>
              <p:cNvPr id="137526" name="Group 310"/>
              <p:cNvGrpSpPr>
                <a:grpSpLocks/>
              </p:cNvGrpSpPr>
              <p:nvPr/>
            </p:nvGrpSpPr>
            <p:grpSpPr bwMode="auto">
              <a:xfrm>
                <a:off x="1672" y="3612"/>
                <a:ext cx="461" cy="203"/>
                <a:chOff x="2218" y="3742"/>
                <a:chExt cx="461" cy="203"/>
              </a:xfrm>
            </p:grpSpPr>
            <p:sp>
              <p:nvSpPr>
                <p:cNvPr id="137527" name="Oval 311"/>
                <p:cNvSpPr>
                  <a:spLocks noChangeArrowheads="1"/>
                </p:cNvSpPr>
                <p:nvPr/>
              </p:nvSpPr>
              <p:spPr bwMode="auto">
                <a:xfrm>
                  <a:off x="2223" y="3893"/>
                  <a:ext cx="450" cy="52"/>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528" name="Rectangle 312"/>
                <p:cNvSpPr>
                  <a:spLocks noChangeArrowheads="1"/>
                </p:cNvSpPr>
                <p:nvPr/>
              </p:nvSpPr>
              <p:spPr bwMode="auto">
                <a:xfrm>
                  <a:off x="2218" y="3773"/>
                  <a:ext cx="455" cy="141"/>
                </a:xfrm>
                <a:prstGeom prst="rect">
                  <a:avLst/>
                </a:prstGeom>
                <a:solidFill>
                  <a:srgbClr val="B2B2B2"/>
                </a:solidFill>
                <a:ln w="12700">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529" name="Oval 313"/>
                <p:cNvSpPr>
                  <a:spLocks noChangeArrowheads="1"/>
                </p:cNvSpPr>
                <p:nvPr/>
              </p:nvSpPr>
              <p:spPr bwMode="auto">
                <a:xfrm>
                  <a:off x="2229" y="3742"/>
                  <a:ext cx="450" cy="52"/>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10" name="Group 194"/>
              <p:cNvGrpSpPr>
                <a:grpSpLocks/>
              </p:cNvGrpSpPr>
              <p:nvPr/>
            </p:nvGrpSpPr>
            <p:grpSpPr bwMode="auto">
              <a:xfrm>
                <a:off x="3733" y="3510"/>
                <a:ext cx="277" cy="340"/>
                <a:chOff x="3658" y="3526"/>
                <a:chExt cx="277" cy="340"/>
              </a:xfrm>
            </p:grpSpPr>
            <p:sp>
              <p:nvSpPr>
                <p:cNvPr id="137411" name="Oval 195"/>
                <p:cNvSpPr>
                  <a:spLocks noChangeArrowheads="1"/>
                </p:cNvSpPr>
                <p:nvPr/>
              </p:nvSpPr>
              <p:spPr bwMode="auto">
                <a:xfrm>
                  <a:off x="3661" y="3777"/>
                  <a:ext cx="270" cy="89"/>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12" name="Rectangle 196"/>
                <p:cNvSpPr>
                  <a:spLocks noChangeArrowheads="1"/>
                </p:cNvSpPr>
                <p:nvPr/>
              </p:nvSpPr>
              <p:spPr bwMode="auto">
                <a:xfrm>
                  <a:off x="3658" y="3578"/>
                  <a:ext cx="273" cy="237"/>
                </a:xfrm>
                <a:prstGeom prst="rect">
                  <a:avLst/>
                </a:prstGeom>
                <a:solidFill>
                  <a:srgbClr val="B2B2B2"/>
                </a:solidFill>
                <a:ln w="12700">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13" name="Oval 197"/>
                <p:cNvSpPr>
                  <a:spLocks noChangeArrowheads="1"/>
                </p:cNvSpPr>
                <p:nvPr/>
              </p:nvSpPr>
              <p:spPr bwMode="auto">
                <a:xfrm>
                  <a:off x="3665" y="3526"/>
                  <a:ext cx="270" cy="92"/>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306" name="Group 90"/>
              <p:cNvGrpSpPr>
                <a:grpSpLocks/>
              </p:cNvGrpSpPr>
              <p:nvPr/>
            </p:nvGrpSpPr>
            <p:grpSpPr bwMode="auto">
              <a:xfrm>
                <a:off x="2242" y="3502"/>
                <a:ext cx="461" cy="203"/>
                <a:chOff x="1978" y="3502"/>
                <a:chExt cx="461" cy="203"/>
              </a:xfrm>
            </p:grpSpPr>
            <p:sp>
              <p:nvSpPr>
                <p:cNvPr id="137307" name="Oval 91"/>
                <p:cNvSpPr>
                  <a:spLocks noChangeArrowheads="1"/>
                </p:cNvSpPr>
                <p:nvPr/>
              </p:nvSpPr>
              <p:spPr bwMode="auto">
                <a:xfrm>
                  <a:off x="1983" y="3653"/>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08" name="Rectangle 92"/>
                <p:cNvSpPr>
                  <a:spLocks noChangeArrowheads="1"/>
                </p:cNvSpPr>
                <p:nvPr/>
              </p:nvSpPr>
              <p:spPr bwMode="auto">
                <a:xfrm>
                  <a:off x="1978" y="3533"/>
                  <a:ext cx="455" cy="140"/>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09" name="Oval 93"/>
                <p:cNvSpPr>
                  <a:spLocks noChangeArrowheads="1"/>
                </p:cNvSpPr>
                <p:nvPr/>
              </p:nvSpPr>
              <p:spPr bwMode="auto">
                <a:xfrm>
                  <a:off x="1989" y="3502"/>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313" name="Group 97"/>
              <p:cNvGrpSpPr>
                <a:grpSpLocks/>
              </p:cNvGrpSpPr>
              <p:nvPr/>
            </p:nvGrpSpPr>
            <p:grpSpPr bwMode="auto">
              <a:xfrm>
                <a:off x="2282" y="3598"/>
                <a:ext cx="461" cy="203"/>
                <a:chOff x="2074" y="3598"/>
                <a:chExt cx="461" cy="203"/>
              </a:xfrm>
            </p:grpSpPr>
            <p:sp>
              <p:nvSpPr>
                <p:cNvPr id="137314" name="Oval 98"/>
                <p:cNvSpPr>
                  <a:spLocks noChangeArrowheads="1"/>
                </p:cNvSpPr>
                <p:nvPr/>
              </p:nvSpPr>
              <p:spPr bwMode="auto">
                <a:xfrm>
                  <a:off x="2079" y="3750"/>
                  <a:ext cx="450" cy="51"/>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15" name="Rectangle 99"/>
                <p:cNvSpPr>
                  <a:spLocks noChangeArrowheads="1"/>
                </p:cNvSpPr>
                <p:nvPr/>
              </p:nvSpPr>
              <p:spPr bwMode="auto">
                <a:xfrm>
                  <a:off x="2074" y="3629"/>
                  <a:ext cx="455" cy="141"/>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16" name="Oval 100"/>
                <p:cNvSpPr>
                  <a:spLocks noChangeArrowheads="1"/>
                </p:cNvSpPr>
                <p:nvPr/>
              </p:nvSpPr>
              <p:spPr bwMode="auto">
                <a:xfrm>
                  <a:off x="2085" y="3598"/>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318" name="Group 102"/>
              <p:cNvGrpSpPr>
                <a:grpSpLocks/>
              </p:cNvGrpSpPr>
              <p:nvPr/>
            </p:nvGrpSpPr>
            <p:grpSpPr bwMode="auto">
              <a:xfrm>
                <a:off x="2461" y="3716"/>
                <a:ext cx="461" cy="203"/>
                <a:chOff x="2218" y="3742"/>
                <a:chExt cx="461" cy="203"/>
              </a:xfrm>
            </p:grpSpPr>
            <p:sp>
              <p:nvSpPr>
                <p:cNvPr id="137319" name="Oval 103"/>
                <p:cNvSpPr>
                  <a:spLocks noChangeArrowheads="1"/>
                </p:cNvSpPr>
                <p:nvPr/>
              </p:nvSpPr>
              <p:spPr bwMode="auto">
                <a:xfrm>
                  <a:off x="2223" y="3893"/>
                  <a:ext cx="450" cy="52"/>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0" name="Rectangle 104"/>
                <p:cNvSpPr>
                  <a:spLocks noChangeArrowheads="1"/>
                </p:cNvSpPr>
                <p:nvPr/>
              </p:nvSpPr>
              <p:spPr bwMode="auto">
                <a:xfrm>
                  <a:off x="2218" y="3773"/>
                  <a:ext cx="455" cy="141"/>
                </a:xfrm>
                <a:prstGeom prst="rect">
                  <a:avLst/>
                </a:prstGeom>
                <a:solidFill>
                  <a:srgbClr val="B2B2B2"/>
                </a:solidFill>
                <a:ln w="12700">
                  <a:solidFill>
                    <a:srgbClr val="B2B2B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1" name="Oval 105"/>
                <p:cNvSpPr>
                  <a:spLocks noChangeArrowheads="1"/>
                </p:cNvSpPr>
                <p:nvPr/>
              </p:nvSpPr>
              <p:spPr bwMode="auto">
                <a:xfrm>
                  <a:off x="2229" y="3742"/>
                  <a:ext cx="450" cy="52"/>
                </a:xfrm>
                <a:prstGeom prst="ellipse">
                  <a:avLst/>
                </a:prstGeom>
                <a:solidFill>
                  <a:srgbClr val="B2B2B2"/>
                </a:solidFill>
                <a:ln w="12700">
                  <a:solidFill>
                    <a:srgbClr val="B2B2B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323" name="Oval 107"/>
              <p:cNvSpPr>
                <a:spLocks noChangeArrowheads="1"/>
              </p:cNvSpPr>
              <p:nvPr/>
            </p:nvSpPr>
            <p:spPr bwMode="auto">
              <a:xfrm>
                <a:off x="2447" y="3846"/>
                <a:ext cx="450" cy="51"/>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4" name="Rectangle 108"/>
              <p:cNvSpPr>
                <a:spLocks noChangeArrowheads="1"/>
              </p:cNvSpPr>
              <p:nvPr/>
            </p:nvSpPr>
            <p:spPr bwMode="auto">
              <a:xfrm>
                <a:off x="2436" y="3725"/>
                <a:ext cx="455" cy="141"/>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5" name="Oval 109"/>
              <p:cNvSpPr>
                <a:spLocks noChangeArrowheads="1"/>
              </p:cNvSpPr>
              <p:nvPr/>
            </p:nvSpPr>
            <p:spPr bwMode="auto">
              <a:xfrm>
                <a:off x="2445" y="3694"/>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6" name="Rectangle 110"/>
              <p:cNvSpPr>
                <a:spLocks noChangeArrowheads="1"/>
              </p:cNvSpPr>
              <p:nvPr/>
            </p:nvSpPr>
            <p:spPr bwMode="auto">
              <a:xfrm>
                <a:off x="2601" y="3395"/>
                <a:ext cx="735"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27" name="Rectangle 111"/>
              <p:cNvSpPr>
                <a:spLocks noChangeArrowheads="1"/>
              </p:cNvSpPr>
              <p:nvPr/>
            </p:nvSpPr>
            <p:spPr bwMode="auto">
              <a:xfrm>
                <a:off x="2814" y="3542"/>
                <a:ext cx="38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latin typeface="Britannic Bold" panose="020B0903060703020204" pitchFamily="34" charset="0"/>
                    <a:ea typeface="돋움체" panose="020B0609000101010101" pitchFamily="49" charset="-127"/>
                  </a:rPr>
                  <a:t>Data File</a:t>
                </a:r>
              </a:p>
            </p:txBody>
          </p:sp>
          <p:pic>
            <p:nvPicPr>
              <p:cNvPr id="137371" name="Picture 15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2" y="2503"/>
                <a:ext cx="593"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7383" name="Group 167"/>
              <p:cNvGrpSpPr>
                <a:grpSpLocks/>
              </p:cNvGrpSpPr>
              <p:nvPr/>
            </p:nvGrpSpPr>
            <p:grpSpPr bwMode="auto">
              <a:xfrm>
                <a:off x="3517" y="3390"/>
                <a:ext cx="277" cy="340"/>
                <a:chOff x="3517" y="3369"/>
                <a:chExt cx="277" cy="340"/>
              </a:xfrm>
            </p:grpSpPr>
            <p:sp>
              <p:nvSpPr>
                <p:cNvPr id="137384" name="Oval 168"/>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85" name="Rectangle 169"/>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86" name="Oval 170"/>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387" name="Group 171"/>
              <p:cNvGrpSpPr>
                <a:grpSpLocks/>
              </p:cNvGrpSpPr>
              <p:nvPr/>
            </p:nvGrpSpPr>
            <p:grpSpPr bwMode="auto">
              <a:xfrm>
                <a:off x="3709" y="3487"/>
                <a:ext cx="277" cy="340"/>
                <a:chOff x="3709" y="3466"/>
                <a:chExt cx="277" cy="340"/>
              </a:xfrm>
            </p:grpSpPr>
            <p:sp>
              <p:nvSpPr>
                <p:cNvPr id="137388" name="Oval 172"/>
                <p:cNvSpPr>
                  <a:spLocks noChangeArrowheads="1"/>
                </p:cNvSpPr>
                <p:nvPr/>
              </p:nvSpPr>
              <p:spPr bwMode="auto">
                <a:xfrm>
                  <a:off x="3712" y="3716"/>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89" name="Rectangle 173"/>
                <p:cNvSpPr>
                  <a:spLocks noChangeArrowheads="1"/>
                </p:cNvSpPr>
                <p:nvPr/>
              </p:nvSpPr>
              <p:spPr bwMode="auto">
                <a:xfrm>
                  <a:off x="3709" y="3517"/>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90" name="Oval 174"/>
                <p:cNvSpPr>
                  <a:spLocks noChangeArrowheads="1"/>
                </p:cNvSpPr>
                <p:nvPr/>
              </p:nvSpPr>
              <p:spPr bwMode="auto">
                <a:xfrm>
                  <a:off x="3716" y="3466"/>
                  <a:ext cx="270" cy="91"/>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05" name="Group 189"/>
              <p:cNvGrpSpPr>
                <a:grpSpLocks/>
              </p:cNvGrpSpPr>
              <p:nvPr/>
            </p:nvGrpSpPr>
            <p:grpSpPr bwMode="auto">
              <a:xfrm>
                <a:off x="3418" y="3403"/>
                <a:ext cx="277" cy="340"/>
                <a:chOff x="3418" y="3382"/>
                <a:chExt cx="277" cy="340"/>
              </a:xfrm>
            </p:grpSpPr>
            <p:sp>
              <p:nvSpPr>
                <p:cNvPr id="137406" name="Oval 190"/>
                <p:cNvSpPr>
                  <a:spLocks noChangeArrowheads="1"/>
                </p:cNvSpPr>
                <p:nvPr/>
              </p:nvSpPr>
              <p:spPr bwMode="auto">
                <a:xfrm>
                  <a:off x="3421" y="3632"/>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07" name="Rectangle 191"/>
                <p:cNvSpPr>
                  <a:spLocks noChangeArrowheads="1"/>
                </p:cNvSpPr>
                <p:nvPr/>
              </p:nvSpPr>
              <p:spPr bwMode="auto">
                <a:xfrm>
                  <a:off x="3418" y="3433"/>
                  <a:ext cx="273" cy="238"/>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08" name="Oval 192"/>
                <p:cNvSpPr>
                  <a:spLocks noChangeArrowheads="1"/>
                </p:cNvSpPr>
                <p:nvPr/>
              </p:nvSpPr>
              <p:spPr bwMode="auto">
                <a:xfrm>
                  <a:off x="3425" y="3382"/>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14" name="Group 198"/>
              <p:cNvGrpSpPr>
                <a:grpSpLocks/>
              </p:cNvGrpSpPr>
              <p:nvPr/>
            </p:nvGrpSpPr>
            <p:grpSpPr bwMode="auto">
              <a:xfrm>
                <a:off x="3610" y="3499"/>
                <a:ext cx="277" cy="340"/>
                <a:chOff x="3610" y="3478"/>
                <a:chExt cx="277" cy="340"/>
              </a:xfrm>
            </p:grpSpPr>
            <p:sp>
              <p:nvSpPr>
                <p:cNvPr id="137415" name="Oval 199"/>
                <p:cNvSpPr>
                  <a:spLocks noChangeArrowheads="1"/>
                </p:cNvSpPr>
                <p:nvPr/>
              </p:nvSpPr>
              <p:spPr bwMode="auto">
                <a:xfrm>
                  <a:off x="3613" y="3729"/>
                  <a:ext cx="270" cy="89"/>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16" name="Rectangle 200"/>
                <p:cNvSpPr>
                  <a:spLocks noChangeArrowheads="1"/>
                </p:cNvSpPr>
                <p:nvPr/>
              </p:nvSpPr>
              <p:spPr bwMode="auto">
                <a:xfrm>
                  <a:off x="3610" y="3530"/>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17" name="Oval 201"/>
                <p:cNvSpPr>
                  <a:spLocks noChangeArrowheads="1"/>
                </p:cNvSpPr>
                <p:nvPr/>
              </p:nvSpPr>
              <p:spPr bwMode="auto">
                <a:xfrm>
                  <a:off x="3617" y="3478"/>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137495" name="Group 279"/>
              <p:cNvGrpSpPr>
                <a:grpSpLocks/>
              </p:cNvGrpSpPr>
              <p:nvPr/>
            </p:nvGrpSpPr>
            <p:grpSpPr bwMode="auto">
              <a:xfrm>
                <a:off x="1584" y="3499"/>
                <a:ext cx="461" cy="203"/>
                <a:chOff x="2170" y="3694"/>
                <a:chExt cx="461" cy="203"/>
              </a:xfrm>
            </p:grpSpPr>
            <p:sp>
              <p:nvSpPr>
                <p:cNvPr id="137496" name="Oval 280"/>
                <p:cNvSpPr>
                  <a:spLocks noChangeArrowheads="1"/>
                </p:cNvSpPr>
                <p:nvPr/>
              </p:nvSpPr>
              <p:spPr bwMode="auto">
                <a:xfrm>
                  <a:off x="2175" y="3846"/>
                  <a:ext cx="450" cy="51"/>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97" name="Rectangle 281"/>
                <p:cNvSpPr>
                  <a:spLocks noChangeArrowheads="1"/>
                </p:cNvSpPr>
                <p:nvPr/>
              </p:nvSpPr>
              <p:spPr bwMode="auto">
                <a:xfrm>
                  <a:off x="2170" y="3725"/>
                  <a:ext cx="455" cy="141"/>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98" name="Oval 282"/>
                <p:cNvSpPr>
                  <a:spLocks noChangeArrowheads="1"/>
                </p:cNvSpPr>
                <p:nvPr/>
              </p:nvSpPr>
              <p:spPr bwMode="auto">
                <a:xfrm>
                  <a:off x="2181" y="3694"/>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503" name="Rectangle 287"/>
              <p:cNvSpPr>
                <a:spLocks noChangeArrowheads="1"/>
              </p:cNvSpPr>
              <p:nvPr/>
            </p:nvSpPr>
            <p:spPr bwMode="auto">
              <a:xfrm>
                <a:off x="1557" y="3859"/>
                <a:ext cx="59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latin typeface="Britannic Bold" panose="020B0903060703020204" pitchFamily="34" charset="0"/>
                    <a:ea typeface="돋움체" panose="020B0609000101010101" pitchFamily="49" charset="-127"/>
                  </a:rPr>
                  <a:t>    Control File</a:t>
                </a:r>
              </a:p>
            </p:txBody>
          </p:sp>
          <p:grpSp>
            <p:nvGrpSpPr>
              <p:cNvPr id="137530" name="Group 314"/>
              <p:cNvGrpSpPr>
                <a:grpSpLocks/>
              </p:cNvGrpSpPr>
              <p:nvPr/>
            </p:nvGrpSpPr>
            <p:grpSpPr bwMode="auto">
              <a:xfrm>
                <a:off x="1648" y="3590"/>
                <a:ext cx="461" cy="203"/>
                <a:chOff x="2170" y="3694"/>
                <a:chExt cx="461" cy="203"/>
              </a:xfrm>
            </p:grpSpPr>
            <p:sp>
              <p:nvSpPr>
                <p:cNvPr id="137531" name="Oval 315"/>
                <p:cNvSpPr>
                  <a:spLocks noChangeArrowheads="1"/>
                </p:cNvSpPr>
                <p:nvPr/>
              </p:nvSpPr>
              <p:spPr bwMode="auto">
                <a:xfrm>
                  <a:off x="2175" y="3846"/>
                  <a:ext cx="450" cy="51"/>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532" name="Rectangle 316"/>
                <p:cNvSpPr>
                  <a:spLocks noChangeArrowheads="1"/>
                </p:cNvSpPr>
                <p:nvPr/>
              </p:nvSpPr>
              <p:spPr bwMode="auto">
                <a:xfrm>
                  <a:off x="2170" y="3725"/>
                  <a:ext cx="455" cy="141"/>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533" name="Oval 317"/>
                <p:cNvSpPr>
                  <a:spLocks noChangeArrowheads="1"/>
                </p:cNvSpPr>
                <p:nvPr/>
              </p:nvSpPr>
              <p:spPr bwMode="auto">
                <a:xfrm>
                  <a:off x="2181" y="3694"/>
                  <a:ext cx="450" cy="5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137534" name="Rectangle 318"/>
              <p:cNvSpPr>
                <a:spLocks noChangeArrowheads="1"/>
              </p:cNvSpPr>
              <p:nvPr/>
            </p:nvSpPr>
            <p:spPr bwMode="auto">
              <a:xfrm>
                <a:off x="3502" y="3859"/>
                <a:ext cx="42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a:solidFill>
                      <a:srgbClr val="000000"/>
                    </a:solidFill>
                    <a:latin typeface="Britannic Bold" panose="020B0903060703020204" pitchFamily="34" charset="0"/>
                    <a:ea typeface="돋움체" panose="020B0609000101010101" pitchFamily="49" charset="-127"/>
                  </a:rPr>
                  <a:t>   Log File</a:t>
                </a:r>
              </a:p>
            </p:txBody>
          </p:sp>
          <p:sp>
            <p:nvSpPr>
              <p:cNvPr id="137537" name="Rectangle 321"/>
              <p:cNvSpPr>
                <a:spLocks noChangeArrowheads="1"/>
              </p:cNvSpPr>
              <p:nvPr/>
            </p:nvSpPr>
            <p:spPr bwMode="auto">
              <a:xfrm>
                <a:off x="1649" y="3249"/>
                <a:ext cx="278"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2400" b="1">
                    <a:solidFill>
                      <a:srgbClr val="FF3300"/>
                    </a:solidFill>
                    <a:ea typeface="돋움체" panose="020B0609000101010101" pitchFamily="49" charset="-127"/>
                  </a:rPr>
                  <a:t>DB</a:t>
                </a:r>
              </a:p>
            </p:txBody>
          </p:sp>
        </p:grpSp>
      </p:grpSp>
      <p:sp>
        <p:nvSpPr>
          <p:cNvPr id="137539" name="Rectangle 323"/>
          <p:cNvSpPr>
            <a:spLocks noChangeArrowheads="1"/>
          </p:cNvSpPr>
          <p:nvPr/>
        </p:nvSpPr>
        <p:spPr bwMode="auto">
          <a:xfrm>
            <a:off x="7019925" y="1700213"/>
            <a:ext cx="2000250" cy="1203325"/>
          </a:xfrm>
          <a:prstGeom prst="rect">
            <a:avLst/>
          </a:prstGeom>
          <a:solidFill>
            <a:srgbClr val="CCFFFF">
              <a:alpha val="50000"/>
            </a:srgbClr>
          </a:solidFill>
          <a:ln w="9525"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pPr latinLnBrk="1">
              <a:lnSpc>
                <a:spcPct val="90000"/>
              </a:lnSpc>
              <a:buFont typeface="Wingdings" panose="05000000000000000000" pitchFamily="2" charset="2"/>
              <a:buNone/>
            </a:pPr>
            <a:r>
              <a:rPr lang="en-US" altLang="ko-KR" sz="1600"/>
              <a:t>Oracle Components</a:t>
            </a:r>
          </a:p>
          <a:p>
            <a:pPr latinLnBrk="1">
              <a:lnSpc>
                <a:spcPct val="90000"/>
              </a:lnSpc>
              <a:buFont typeface="Wingdings" panose="05000000000000000000" pitchFamily="2" charset="2"/>
              <a:buNone/>
            </a:pPr>
            <a:r>
              <a:rPr lang="en-US" altLang="ko-KR" sz="1600"/>
              <a:t>1. Process</a:t>
            </a:r>
          </a:p>
          <a:p>
            <a:pPr latinLnBrk="1">
              <a:lnSpc>
                <a:spcPct val="90000"/>
              </a:lnSpc>
              <a:buFont typeface="Wingdings" panose="05000000000000000000" pitchFamily="2" charset="2"/>
              <a:buNone/>
            </a:pPr>
            <a:r>
              <a:rPr lang="en-US" altLang="ko-KR" sz="1600"/>
              <a:t>2. Memory</a:t>
            </a:r>
          </a:p>
          <a:p>
            <a:pPr latinLnBrk="1">
              <a:lnSpc>
                <a:spcPct val="90000"/>
              </a:lnSpc>
              <a:buFont typeface="Wingdings" panose="05000000000000000000" pitchFamily="2" charset="2"/>
              <a:buNone/>
            </a:pPr>
            <a:r>
              <a:rPr lang="en-US" altLang="ko-KR" sz="1600"/>
              <a:t>3. File(DB)</a:t>
            </a:r>
          </a:p>
        </p:txBody>
      </p:sp>
      <p:grpSp>
        <p:nvGrpSpPr>
          <p:cNvPr id="137542" name="Group 326"/>
          <p:cNvGrpSpPr>
            <a:grpSpLocks/>
          </p:cNvGrpSpPr>
          <p:nvPr/>
        </p:nvGrpSpPr>
        <p:grpSpPr bwMode="auto">
          <a:xfrm>
            <a:off x="1381125" y="2133600"/>
            <a:ext cx="6672263" cy="3760788"/>
            <a:chOff x="870" y="1350"/>
            <a:chExt cx="4203" cy="2369"/>
          </a:xfrm>
        </p:grpSpPr>
        <p:grpSp>
          <p:nvGrpSpPr>
            <p:cNvPr id="137291" name="Group 75"/>
            <p:cNvGrpSpPr>
              <a:grpSpLocks/>
            </p:cNvGrpSpPr>
            <p:nvPr/>
          </p:nvGrpSpPr>
          <p:grpSpPr bwMode="auto">
            <a:xfrm>
              <a:off x="870" y="1350"/>
              <a:ext cx="128" cy="241"/>
              <a:chOff x="950" y="1350"/>
              <a:chExt cx="128" cy="241"/>
            </a:xfrm>
          </p:grpSpPr>
          <p:sp>
            <p:nvSpPr>
              <p:cNvPr id="137292" name="Rectangle 76"/>
              <p:cNvSpPr>
                <a:spLocks noChangeArrowheads="1"/>
              </p:cNvSpPr>
              <p:nvPr/>
            </p:nvSpPr>
            <p:spPr bwMode="auto">
              <a:xfrm>
                <a:off x="998"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3" name="Freeform 77"/>
              <p:cNvSpPr>
                <a:spLocks/>
              </p:cNvSpPr>
              <p:nvPr/>
            </p:nvSpPr>
            <p:spPr bwMode="auto">
              <a:xfrm>
                <a:off x="950"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294" name="Group 78"/>
            <p:cNvGrpSpPr>
              <a:grpSpLocks/>
            </p:cNvGrpSpPr>
            <p:nvPr/>
          </p:nvGrpSpPr>
          <p:grpSpPr bwMode="auto">
            <a:xfrm>
              <a:off x="1454" y="1350"/>
              <a:ext cx="128" cy="241"/>
              <a:chOff x="1622" y="1350"/>
              <a:chExt cx="128" cy="241"/>
            </a:xfrm>
          </p:grpSpPr>
          <p:sp>
            <p:nvSpPr>
              <p:cNvPr id="137295" name="Rectangle 79"/>
              <p:cNvSpPr>
                <a:spLocks noChangeArrowheads="1"/>
              </p:cNvSpPr>
              <p:nvPr/>
            </p:nvSpPr>
            <p:spPr bwMode="auto">
              <a:xfrm>
                <a:off x="1670"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6" name="Freeform 80"/>
              <p:cNvSpPr>
                <a:spLocks/>
              </p:cNvSpPr>
              <p:nvPr/>
            </p:nvSpPr>
            <p:spPr bwMode="auto">
              <a:xfrm>
                <a:off x="1622"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297" name="Group 81"/>
            <p:cNvGrpSpPr>
              <a:grpSpLocks/>
            </p:cNvGrpSpPr>
            <p:nvPr/>
          </p:nvGrpSpPr>
          <p:grpSpPr bwMode="auto">
            <a:xfrm>
              <a:off x="2038" y="1350"/>
              <a:ext cx="128" cy="241"/>
              <a:chOff x="2294" y="1350"/>
              <a:chExt cx="128" cy="241"/>
            </a:xfrm>
          </p:grpSpPr>
          <p:sp>
            <p:nvSpPr>
              <p:cNvPr id="137298" name="Rectangle 82"/>
              <p:cNvSpPr>
                <a:spLocks noChangeArrowheads="1"/>
              </p:cNvSpPr>
              <p:nvPr/>
            </p:nvSpPr>
            <p:spPr bwMode="auto">
              <a:xfrm>
                <a:off x="2342"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299" name="Freeform 83"/>
              <p:cNvSpPr>
                <a:spLocks/>
              </p:cNvSpPr>
              <p:nvPr/>
            </p:nvSpPr>
            <p:spPr bwMode="auto">
              <a:xfrm>
                <a:off x="2294"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00" name="Group 84"/>
            <p:cNvGrpSpPr>
              <a:grpSpLocks/>
            </p:cNvGrpSpPr>
            <p:nvPr/>
          </p:nvGrpSpPr>
          <p:grpSpPr bwMode="auto">
            <a:xfrm>
              <a:off x="2608" y="2704"/>
              <a:ext cx="128" cy="241"/>
              <a:chOff x="2198" y="2694"/>
              <a:chExt cx="128" cy="241"/>
            </a:xfrm>
          </p:grpSpPr>
          <p:sp>
            <p:nvSpPr>
              <p:cNvPr id="137301" name="Rectangle 85"/>
              <p:cNvSpPr>
                <a:spLocks noChangeArrowheads="1"/>
              </p:cNvSpPr>
              <p:nvPr/>
            </p:nvSpPr>
            <p:spPr bwMode="auto">
              <a:xfrm>
                <a:off x="2246" y="2694"/>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02" name="Freeform 86"/>
              <p:cNvSpPr>
                <a:spLocks/>
              </p:cNvSpPr>
              <p:nvPr/>
            </p:nvSpPr>
            <p:spPr bwMode="auto">
              <a:xfrm>
                <a:off x="2198" y="2727"/>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03" name="Group 87"/>
            <p:cNvGrpSpPr>
              <a:grpSpLocks/>
            </p:cNvGrpSpPr>
            <p:nvPr/>
          </p:nvGrpSpPr>
          <p:grpSpPr bwMode="auto">
            <a:xfrm>
              <a:off x="3782" y="2694"/>
              <a:ext cx="128" cy="241"/>
              <a:chOff x="3782" y="2694"/>
              <a:chExt cx="128" cy="241"/>
            </a:xfrm>
          </p:grpSpPr>
          <p:sp>
            <p:nvSpPr>
              <p:cNvPr id="137304" name="Rectangle 88"/>
              <p:cNvSpPr>
                <a:spLocks noChangeArrowheads="1"/>
              </p:cNvSpPr>
              <p:nvPr/>
            </p:nvSpPr>
            <p:spPr bwMode="auto">
              <a:xfrm>
                <a:off x="3830" y="2694"/>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05" name="Freeform 89"/>
              <p:cNvSpPr>
                <a:spLocks/>
              </p:cNvSpPr>
              <p:nvPr/>
            </p:nvSpPr>
            <p:spPr bwMode="auto">
              <a:xfrm>
                <a:off x="3782" y="2727"/>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10" name="Group 94"/>
            <p:cNvGrpSpPr>
              <a:grpSpLocks/>
            </p:cNvGrpSpPr>
            <p:nvPr/>
          </p:nvGrpSpPr>
          <p:grpSpPr bwMode="auto">
            <a:xfrm>
              <a:off x="2403" y="3222"/>
              <a:ext cx="128" cy="241"/>
              <a:chOff x="2195" y="3222"/>
              <a:chExt cx="128" cy="241"/>
            </a:xfrm>
          </p:grpSpPr>
          <p:sp>
            <p:nvSpPr>
              <p:cNvPr id="137311" name="Rectangle 95"/>
              <p:cNvSpPr>
                <a:spLocks noChangeArrowheads="1"/>
              </p:cNvSpPr>
              <p:nvPr/>
            </p:nvSpPr>
            <p:spPr bwMode="auto">
              <a:xfrm>
                <a:off x="2243" y="3222"/>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12" name="Freeform 96"/>
              <p:cNvSpPr>
                <a:spLocks/>
              </p:cNvSpPr>
              <p:nvPr/>
            </p:nvSpPr>
            <p:spPr bwMode="auto">
              <a:xfrm>
                <a:off x="2195" y="3255"/>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29" name="Group 113"/>
            <p:cNvGrpSpPr>
              <a:grpSpLocks/>
            </p:cNvGrpSpPr>
            <p:nvPr/>
          </p:nvGrpSpPr>
          <p:grpSpPr bwMode="auto">
            <a:xfrm>
              <a:off x="3782" y="3222"/>
              <a:ext cx="128" cy="241"/>
              <a:chOff x="3782" y="3222"/>
              <a:chExt cx="128" cy="241"/>
            </a:xfrm>
          </p:grpSpPr>
          <p:sp>
            <p:nvSpPr>
              <p:cNvPr id="137330" name="Rectangle 114"/>
              <p:cNvSpPr>
                <a:spLocks noChangeArrowheads="1"/>
              </p:cNvSpPr>
              <p:nvPr/>
            </p:nvSpPr>
            <p:spPr bwMode="auto">
              <a:xfrm>
                <a:off x="3830" y="3222"/>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31" name="Freeform 115"/>
              <p:cNvSpPr>
                <a:spLocks/>
              </p:cNvSpPr>
              <p:nvPr/>
            </p:nvSpPr>
            <p:spPr bwMode="auto">
              <a:xfrm>
                <a:off x="3782" y="3255"/>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46" name="Group 130"/>
            <p:cNvGrpSpPr>
              <a:grpSpLocks/>
            </p:cNvGrpSpPr>
            <p:nvPr/>
          </p:nvGrpSpPr>
          <p:grpSpPr bwMode="auto">
            <a:xfrm>
              <a:off x="1006" y="3360"/>
              <a:ext cx="105" cy="241"/>
              <a:chOff x="1238" y="3366"/>
              <a:chExt cx="128" cy="241"/>
            </a:xfrm>
          </p:grpSpPr>
          <p:sp>
            <p:nvSpPr>
              <p:cNvPr id="137347" name="Rectangle 131"/>
              <p:cNvSpPr>
                <a:spLocks noChangeArrowheads="1"/>
              </p:cNvSpPr>
              <p:nvPr/>
            </p:nvSpPr>
            <p:spPr bwMode="auto">
              <a:xfrm>
                <a:off x="1286" y="3366"/>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48" name="Freeform 132"/>
              <p:cNvSpPr>
                <a:spLocks/>
              </p:cNvSpPr>
              <p:nvPr/>
            </p:nvSpPr>
            <p:spPr bwMode="auto">
              <a:xfrm>
                <a:off x="1238" y="3399"/>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49" name="Group 133"/>
            <p:cNvGrpSpPr>
              <a:grpSpLocks/>
            </p:cNvGrpSpPr>
            <p:nvPr/>
          </p:nvGrpSpPr>
          <p:grpSpPr bwMode="auto">
            <a:xfrm>
              <a:off x="1006" y="2688"/>
              <a:ext cx="105" cy="241"/>
              <a:chOff x="1238" y="2694"/>
              <a:chExt cx="128" cy="241"/>
            </a:xfrm>
          </p:grpSpPr>
          <p:sp>
            <p:nvSpPr>
              <p:cNvPr id="137350" name="Rectangle 134"/>
              <p:cNvSpPr>
                <a:spLocks noChangeArrowheads="1"/>
              </p:cNvSpPr>
              <p:nvPr/>
            </p:nvSpPr>
            <p:spPr bwMode="auto">
              <a:xfrm>
                <a:off x="1286" y="2694"/>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51" name="Freeform 135"/>
              <p:cNvSpPr>
                <a:spLocks/>
              </p:cNvSpPr>
              <p:nvPr/>
            </p:nvSpPr>
            <p:spPr bwMode="auto">
              <a:xfrm>
                <a:off x="1238" y="2727"/>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56" name="Group 140"/>
            <p:cNvGrpSpPr>
              <a:grpSpLocks/>
            </p:cNvGrpSpPr>
            <p:nvPr/>
          </p:nvGrpSpPr>
          <p:grpSpPr bwMode="auto">
            <a:xfrm>
              <a:off x="4326" y="3591"/>
              <a:ext cx="289" cy="128"/>
              <a:chOff x="4326" y="3591"/>
              <a:chExt cx="289" cy="128"/>
            </a:xfrm>
          </p:grpSpPr>
          <p:sp>
            <p:nvSpPr>
              <p:cNvPr id="137357" name="Rectangle 141"/>
              <p:cNvSpPr>
                <a:spLocks noChangeArrowheads="1"/>
              </p:cNvSpPr>
              <p:nvPr/>
            </p:nvSpPr>
            <p:spPr bwMode="auto">
              <a:xfrm>
                <a:off x="4326" y="3638"/>
                <a:ext cx="148" cy="32"/>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58" name="Freeform 142"/>
              <p:cNvSpPr>
                <a:spLocks/>
              </p:cNvSpPr>
              <p:nvPr/>
            </p:nvSpPr>
            <p:spPr bwMode="auto">
              <a:xfrm>
                <a:off x="4407" y="3591"/>
                <a:ext cx="208" cy="128"/>
              </a:xfrm>
              <a:custGeom>
                <a:avLst/>
                <a:gdLst>
                  <a:gd name="T0" fmla="*/ 0 w 208"/>
                  <a:gd name="T1" fmla="*/ 127 h 128"/>
                  <a:gd name="T2" fmla="*/ 207 w 208"/>
                  <a:gd name="T3" fmla="*/ 63 h 128"/>
                  <a:gd name="T4" fmla="*/ 0 w 208"/>
                  <a:gd name="T5" fmla="*/ 0 h 128"/>
                  <a:gd name="T6" fmla="*/ 65 w 208"/>
                  <a:gd name="T7" fmla="*/ 63 h 128"/>
                  <a:gd name="T8" fmla="*/ 0 w 208"/>
                  <a:gd name="T9" fmla="*/ 127 h 128"/>
                </a:gdLst>
                <a:ahLst/>
                <a:cxnLst>
                  <a:cxn ang="0">
                    <a:pos x="T0" y="T1"/>
                  </a:cxn>
                  <a:cxn ang="0">
                    <a:pos x="T2" y="T3"/>
                  </a:cxn>
                  <a:cxn ang="0">
                    <a:pos x="T4" y="T5"/>
                  </a:cxn>
                  <a:cxn ang="0">
                    <a:pos x="T6" y="T7"/>
                  </a:cxn>
                  <a:cxn ang="0">
                    <a:pos x="T8" y="T9"/>
                  </a:cxn>
                </a:cxnLst>
                <a:rect l="0" t="0" r="r" b="b"/>
                <a:pathLst>
                  <a:path w="208" h="128">
                    <a:moveTo>
                      <a:pt x="0" y="127"/>
                    </a:moveTo>
                    <a:lnTo>
                      <a:pt x="207" y="63"/>
                    </a:lnTo>
                    <a:lnTo>
                      <a:pt x="0" y="0"/>
                    </a:lnTo>
                    <a:lnTo>
                      <a:pt x="65" y="63"/>
                    </a:lnTo>
                    <a:lnTo>
                      <a:pt x="0" y="12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368" name="Group 152"/>
            <p:cNvGrpSpPr>
              <a:grpSpLocks/>
            </p:cNvGrpSpPr>
            <p:nvPr/>
          </p:nvGrpSpPr>
          <p:grpSpPr bwMode="auto">
            <a:xfrm>
              <a:off x="4945" y="3175"/>
              <a:ext cx="128" cy="240"/>
              <a:chOff x="4945" y="3175"/>
              <a:chExt cx="128" cy="240"/>
            </a:xfrm>
          </p:grpSpPr>
          <p:sp>
            <p:nvSpPr>
              <p:cNvPr id="137369" name="Rectangle 153"/>
              <p:cNvSpPr>
                <a:spLocks noChangeArrowheads="1"/>
              </p:cNvSpPr>
              <p:nvPr/>
            </p:nvSpPr>
            <p:spPr bwMode="auto">
              <a:xfrm>
                <a:off x="4992" y="3315"/>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370" name="Freeform 154"/>
              <p:cNvSpPr>
                <a:spLocks/>
              </p:cNvSpPr>
              <p:nvPr/>
            </p:nvSpPr>
            <p:spPr bwMode="auto">
              <a:xfrm>
                <a:off x="4945" y="3175"/>
                <a:ext cx="128" cy="208"/>
              </a:xfrm>
              <a:custGeom>
                <a:avLst/>
                <a:gdLst>
                  <a:gd name="T0" fmla="*/ 127 w 128"/>
                  <a:gd name="T1" fmla="*/ 207 h 208"/>
                  <a:gd name="T2" fmla="*/ 63 w 128"/>
                  <a:gd name="T3" fmla="*/ 0 h 208"/>
                  <a:gd name="T4" fmla="*/ 0 w 128"/>
                  <a:gd name="T5" fmla="*/ 207 h 208"/>
                  <a:gd name="T6" fmla="*/ 63 w 128"/>
                  <a:gd name="T7" fmla="*/ 142 h 208"/>
                  <a:gd name="T8" fmla="*/ 127 w 128"/>
                  <a:gd name="T9" fmla="*/ 207 h 208"/>
                </a:gdLst>
                <a:ahLst/>
                <a:cxnLst>
                  <a:cxn ang="0">
                    <a:pos x="T0" y="T1"/>
                  </a:cxn>
                  <a:cxn ang="0">
                    <a:pos x="T2" y="T3"/>
                  </a:cxn>
                  <a:cxn ang="0">
                    <a:pos x="T4" y="T5"/>
                  </a:cxn>
                  <a:cxn ang="0">
                    <a:pos x="T6" y="T7"/>
                  </a:cxn>
                  <a:cxn ang="0">
                    <a:pos x="T8" y="T9"/>
                  </a:cxn>
                </a:cxnLst>
                <a:rect l="0" t="0" r="r" b="b"/>
                <a:pathLst>
                  <a:path w="128" h="208">
                    <a:moveTo>
                      <a:pt x="127" y="207"/>
                    </a:moveTo>
                    <a:lnTo>
                      <a:pt x="63" y="0"/>
                    </a:lnTo>
                    <a:lnTo>
                      <a:pt x="0" y="207"/>
                    </a:lnTo>
                    <a:lnTo>
                      <a:pt x="63" y="142"/>
                    </a:lnTo>
                    <a:lnTo>
                      <a:pt x="127" y="207"/>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438" name="Group 222"/>
            <p:cNvGrpSpPr>
              <a:grpSpLocks/>
            </p:cNvGrpSpPr>
            <p:nvPr/>
          </p:nvGrpSpPr>
          <p:grpSpPr bwMode="auto">
            <a:xfrm>
              <a:off x="2902" y="3164"/>
              <a:ext cx="205" cy="251"/>
              <a:chOff x="2838" y="3164"/>
              <a:chExt cx="205" cy="251"/>
            </a:xfrm>
          </p:grpSpPr>
          <p:sp>
            <p:nvSpPr>
              <p:cNvPr id="137439" name="Freeform 223"/>
              <p:cNvSpPr>
                <a:spLocks/>
              </p:cNvSpPr>
              <p:nvPr/>
            </p:nvSpPr>
            <p:spPr bwMode="auto">
              <a:xfrm>
                <a:off x="2913" y="3164"/>
                <a:ext cx="130" cy="152"/>
              </a:xfrm>
              <a:custGeom>
                <a:avLst/>
                <a:gdLst>
                  <a:gd name="T0" fmla="*/ 129 w 130"/>
                  <a:gd name="T1" fmla="*/ 20 h 152"/>
                  <a:gd name="T2" fmla="*/ 105 w 130"/>
                  <a:gd name="T3" fmla="*/ 0 h 152"/>
                  <a:gd name="T4" fmla="*/ 0 w 130"/>
                  <a:gd name="T5" fmla="*/ 131 h 152"/>
                  <a:gd name="T6" fmla="*/ 24 w 130"/>
                  <a:gd name="T7" fmla="*/ 151 h 152"/>
                  <a:gd name="T8" fmla="*/ 129 w 130"/>
                  <a:gd name="T9" fmla="*/ 20 h 152"/>
                </a:gdLst>
                <a:ahLst/>
                <a:cxnLst>
                  <a:cxn ang="0">
                    <a:pos x="T0" y="T1"/>
                  </a:cxn>
                  <a:cxn ang="0">
                    <a:pos x="T2" y="T3"/>
                  </a:cxn>
                  <a:cxn ang="0">
                    <a:pos x="T4" y="T5"/>
                  </a:cxn>
                  <a:cxn ang="0">
                    <a:pos x="T6" y="T7"/>
                  </a:cxn>
                  <a:cxn ang="0">
                    <a:pos x="T8" y="T9"/>
                  </a:cxn>
                </a:cxnLst>
                <a:rect l="0" t="0" r="r" b="b"/>
                <a:pathLst>
                  <a:path w="130" h="152">
                    <a:moveTo>
                      <a:pt x="129" y="20"/>
                    </a:moveTo>
                    <a:lnTo>
                      <a:pt x="105" y="0"/>
                    </a:lnTo>
                    <a:lnTo>
                      <a:pt x="0" y="131"/>
                    </a:lnTo>
                    <a:lnTo>
                      <a:pt x="24" y="151"/>
                    </a:lnTo>
                    <a:lnTo>
                      <a:pt x="129" y="2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440" name="Freeform 224"/>
              <p:cNvSpPr>
                <a:spLocks/>
              </p:cNvSpPr>
              <p:nvPr/>
            </p:nvSpPr>
            <p:spPr bwMode="auto">
              <a:xfrm>
                <a:off x="2838" y="3212"/>
                <a:ext cx="180" cy="203"/>
              </a:xfrm>
              <a:custGeom>
                <a:avLst/>
                <a:gdLst>
                  <a:gd name="T0" fmla="*/ 80 w 180"/>
                  <a:gd name="T1" fmla="*/ 0 h 203"/>
                  <a:gd name="T2" fmla="*/ 0 w 180"/>
                  <a:gd name="T3" fmla="*/ 202 h 203"/>
                  <a:gd name="T4" fmla="*/ 179 w 180"/>
                  <a:gd name="T5" fmla="*/ 80 h 203"/>
                  <a:gd name="T6" fmla="*/ 89 w 180"/>
                  <a:gd name="T7" fmla="*/ 91 h 203"/>
                  <a:gd name="T8" fmla="*/ 80 w 180"/>
                  <a:gd name="T9" fmla="*/ 0 h 203"/>
                </a:gdLst>
                <a:ahLst/>
                <a:cxnLst>
                  <a:cxn ang="0">
                    <a:pos x="T0" y="T1"/>
                  </a:cxn>
                  <a:cxn ang="0">
                    <a:pos x="T2" y="T3"/>
                  </a:cxn>
                  <a:cxn ang="0">
                    <a:pos x="T4" y="T5"/>
                  </a:cxn>
                  <a:cxn ang="0">
                    <a:pos x="T6" y="T7"/>
                  </a:cxn>
                  <a:cxn ang="0">
                    <a:pos x="T8" y="T9"/>
                  </a:cxn>
                </a:cxnLst>
                <a:rect l="0" t="0" r="r" b="b"/>
                <a:pathLst>
                  <a:path w="180" h="203">
                    <a:moveTo>
                      <a:pt x="80" y="0"/>
                    </a:moveTo>
                    <a:lnTo>
                      <a:pt x="0" y="202"/>
                    </a:lnTo>
                    <a:lnTo>
                      <a:pt x="179" y="80"/>
                    </a:lnTo>
                    <a:lnTo>
                      <a:pt x="89" y="91"/>
                    </a:lnTo>
                    <a:lnTo>
                      <a:pt x="8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441" name="Group 225"/>
            <p:cNvGrpSpPr>
              <a:grpSpLocks/>
            </p:cNvGrpSpPr>
            <p:nvPr/>
          </p:nvGrpSpPr>
          <p:grpSpPr bwMode="auto">
            <a:xfrm>
              <a:off x="3226" y="3164"/>
              <a:ext cx="205" cy="251"/>
              <a:chOff x="3162" y="3164"/>
              <a:chExt cx="205" cy="251"/>
            </a:xfrm>
          </p:grpSpPr>
          <p:sp>
            <p:nvSpPr>
              <p:cNvPr id="137442" name="Freeform 226"/>
              <p:cNvSpPr>
                <a:spLocks/>
              </p:cNvSpPr>
              <p:nvPr/>
            </p:nvSpPr>
            <p:spPr bwMode="auto">
              <a:xfrm>
                <a:off x="3162" y="3164"/>
                <a:ext cx="131" cy="152"/>
              </a:xfrm>
              <a:custGeom>
                <a:avLst/>
                <a:gdLst>
                  <a:gd name="T0" fmla="*/ 25 w 131"/>
                  <a:gd name="T1" fmla="*/ 0 h 152"/>
                  <a:gd name="T2" fmla="*/ 0 w 131"/>
                  <a:gd name="T3" fmla="*/ 20 h 152"/>
                  <a:gd name="T4" fmla="*/ 105 w 131"/>
                  <a:gd name="T5" fmla="*/ 151 h 152"/>
                  <a:gd name="T6" fmla="*/ 130 w 131"/>
                  <a:gd name="T7" fmla="*/ 131 h 152"/>
                  <a:gd name="T8" fmla="*/ 25 w 131"/>
                  <a:gd name="T9" fmla="*/ 0 h 152"/>
                </a:gdLst>
                <a:ahLst/>
                <a:cxnLst>
                  <a:cxn ang="0">
                    <a:pos x="T0" y="T1"/>
                  </a:cxn>
                  <a:cxn ang="0">
                    <a:pos x="T2" y="T3"/>
                  </a:cxn>
                  <a:cxn ang="0">
                    <a:pos x="T4" y="T5"/>
                  </a:cxn>
                  <a:cxn ang="0">
                    <a:pos x="T6" y="T7"/>
                  </a:cxn>
                  <a:cxn ang="0">
                    <a:pos x="T8" y="T9"/>
                  </a:cxn>
                </a:cxnLst>
                <a:rect l="0" t="0" r="r" b="b"/>
                <a:pathLst>
                  <a:path w="131" h="152">
                    <a:moveTo>
                      <a:pt x="25" y="0"/>
                    </a:moveTo>
                    <a:lnTo>
                      <a:pt x="0" y="20"/>
                    </a:lnTo>
                    <a:lnTo>
                      <a:pt x="105" y="151"/>
                    </a:lnTo>
                    <a:lnTo>
                      <a:pt x="130" y="131"/>
                    </a:lnTo>
                    <a:lnTo>
                      <a:pt x="25"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37443" name="Freeform 227"/>
              <p:cNvSpPr>
                <a:spLocks/>
              </p:cNvSpPr>
              <p:nvPr/>
            </p:nvSpPr>
            <p:spPr bwMode="auto">
              <a:xfrm>
                <a:off x="3187" y="3213"/>
                <a:ext cx="180" cy="202"/>
              </a:xfrm>
              <a:custGeom>
                <a:avLst/>
                <a:gdLst>
                  <a:gd name="T0" fmla="*/ 0 w 180"/>
                  <a:gd name="T1" fmla="*/ 80 h 202"/>
                  <a:gd name="T2" fmla="*/ 179 w 180"/>
                  <a:gd name="T3" fmla="*/ 201 h 202"/>
                  <a:gd name="T4" fmla="*/ 99 w 180"/>
                  <a:gd name="T5" fmla="*/ 0 h 202"/>
                  <a:gd name="T6" fmla="*/ 90 w 180"/>
                  <a:gd name="T7" fmla="*/ 90 h 202"/>
                  <a:gd name="T8" fmla="*/ 0 w 180"/>
                  <a:gd name="T9" fmla="*/ 80 h 202"/>
                </a:gdLst>
                <a:ahLst/>
                <a:cxnLst>
                  <a:cxn ang="0">
                    <a:pos x="T0" y="T1"/>
                  </a:cxn>
                  <a:cxn ang="0">
                    <a:pos x="T2" y="T3"/>
                  </a:cxn>
                  <a:cxn ang="0">
                    <a:pos x="T4" y="T5"/>
                  </a:cxn>
                  <a:cxn ang="0">
                    <a:pos x="T6" y="T7"/>
                  </a:cxn>
                  <a:cxn ang="0">
                    <a:pos x="T8" y="T9"/>
                  </a:cxn>
                </a:cxnLst>
                <a:rect l="0" t="0" r="r" b="b"/>
                <a:pathLst>
                  <a:path w="180" h="202">
                    <a:moveTo>
                      <a:pt x="0" y="80"/>
                    </a:moveTo>
                    <a:lnTo>
                      <a:pt x="179" y="201"/>
                    </a:lnTo>
                    <a:lnTo>
                      <a:pt x="99" y="0"/>
                    </a:lnTo>
                    <a:lnTo>
                      <a:pt x="90" y="90"/>
                    </a:lnTo>
                    <a:lnTo>
                      <a:pt x="0" y="8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444" name="Group 228"/>
            <p:cNvGrpSpPr>
              <a:grpSpLocks/>
            </p:cNvGrpSpPr>
            <p:nvPr/>
          </p:nvGrpSpPr>
          <p:grpSpPr bwMode="auto">
            <a:xfrm>
              <a:off x="2614" y="1350"/>
              <a:ext cx="128" cy="241"/>
              <a:chOff x="2966" y="1350"/>
              <a:chExt cx="128" cy="241"/>
            </a:xfrm>
          </p:grpSpPr>
          <p:sp>
            <p:nvSpPr>
              <p:cNvPr id="137445" name="Rectangle 229"/>
              <p:cNvSpPr>
                <a:spLocks noChangeArrowheads="1"/>
              </p:cNvSpPr>
              <p:nvPr/>
            </p:nvSpPr>
            <p:spPr bwMode="auto">
              <a:xfrm>
                <a:off x="3014"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46" name="Freeform 230"/>
              <p:cNvSpPr>
                <a:spLocks/>
              </p:cNvSpPr>
              <p:nvPr/>
            </p:nvSpPr>
            <p:spPr bwMode="auto">
              <a:xfrm>
                <a:off x="2966"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447" name="Group 231"/>
            <p:cNvGrpSpPr>
              <a:grpSpLocks/>
            </p:cNvGrpSpPr>
            <p:nvPr/>
          </p:nvGrpSpPr>
          <p:grpSpPr bwMode="auto">
            <a:xfrm>
              <a:off x="3182" y="1350"/>
              <a:ext cx="128" cy="241"/>
              <a:chOff x="3638" y="1350"/>
              <a:chExt cx="128" cy="241"/>
            </a:xfrm>
          </p:grpSpPr>
          <p:sp>
            <p:nvSpPr>
              <p:cNvPr id="137448" name="Rectangle 232"/>
              <p:cNvSpPr>
                <a:spLocks noChangeArrowheads="1"/>
              </p:cNvSpPr>
              <p:nvPr/>
            </p:nvSpPr>
            <p:spPr bwMode="auto">
              <a:xfrm>
                <a:off x="3686"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49" name="Freeform 233"/>
              <p:cNvSpPr>
                <a:spLocks/>
              </p:cNvSpPr>
              <p:nvPr/>
            </p:nvSpPr>
            <p:spPr bwMode="auto">
              <a:xfrm>
                <a:off x="3638"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137487" name="Group 271"/>
            <p:cNvGrpSpPr>
              <a:grpSpLocks/>
            </p:cNvGrpSpPr>
            <p:nvPr/>
          </p:nvGrpSpPr>
          <p:grpSpPr bwMode="auto">
            <a:xfrm>
              <a:off x="3750" y="1350"/>
              <a:ext cx="128" cy="241"/>
              <a:chOff x="3638" y="1350"/>
              <a:chExt cx="128" cy="241"/>
            </a:xfrm>
          </p:grpSpPr>
          <p:sp>
            <p:nvSpPr>
              <p:cNvPr id="137488" name="Rectangle 272"/>
              <p:cNvSpPr>
                <a:spLocks noChangeArrowheads="1"/>
              </p:cNvSpPr>
              <p:nvPr/>
            </p:nvSpPr>
            <p:spPr bwMode="auto">
              <a:xfrm>
                <a:off x="3686" y="1350"/>
                <a:ext cx="32" cy="10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137489" name="Freeform 273"/>
              <p:cNvSpPr>
                <a:spLocks/>
              </p:cNvSpPr>
              <p:nvPr/>
            </p:nvSpPr>
            <p:spPr bwMode="auto">
              <a:xfrm>
                <a:off x="3638" y="1383"/>
                <a:ext cx="128" cy="208"/>
              </a:xfrm>
              <a:custGeom>
                <a:avLst/>
                <a:gdLst>
                  <a:gd name="T0" fmla="*/ 0 w 128"/>
                  <a:gd name="T1" fmla="*/ 0 h 208"/>
                  <a:gd name="T2" fmla="*/ 64 w 128"/>
                  <a:gd name="T3" fmla="*/ 207 h 208"/>
                  <a:gd name="T4" fmla="*/ 127 w 128"/>
                  <a:gd name="T5" fmla="*/ 0 h 208"/>
                  <a:gd name="T6" fmla="*/ 64 w 128"/>
                  <a:gd name="T7" fmla="*/ 65 h 208"/>
                  <a:gd name="T8" fmla="*/ 0 w 128"/>
                  <a:gd name="T9" fmla="*/ 0 h 208"/>
                </a:gdLst>
                <a:ahLst/>
                <a:cxnLst>
                  <a:cxn ang="0">
                    <a:pos x="T0" y="T1"/>
                  </a:cxn>
                  <a:cxn ang="0">
                    <a:pos x="T2" y="T3"/>
                  </a:cxn>
                  <a:cxn ang="0">
                    <a:pos x="T4" y="T5"/>
                  </a:cxn>
                  <a:cxn ang="0">
                    <a:pos x="T6" y="T7"/>
                  </a:cxn>
                  <a:cxn ang="0">
                    <a:pos x="T8" y="T9"/>
                  </a:cxn>
                </a:cxnLst>
                <a:rect l="0" t="0" r="r" b="b"/>
                <a:pathLst>
                  <a:path w="128" h="208">
                    <a:moveTo>
                      <a:pt x="0" y="0"/>
                    </a:moveTo>
                    <a:lnTo>
                      <a:pt x="64" y="207"/>
                    </a:lnTo>
                    <a:lnTo>
                      <a:pt x="127" y="0"/>
                    </a:lnTo>
                    <a:lnTo>
                      <a:pt x="64" y="65"/>
                    </a:lnTo>
                    <a:lnTo>
                      <a:pt x="0"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540"/>
                                        </p:tgtEl>
                                        <p:attrNameLst>
                                          <p:attrName>style.visibility</p:attrName>
                                        </p:attrNameLst>
                                      </p:cBhvr>
                                      <p:to>
                                        <p:strVal val="visible"/>
                                      </p:to>
                                    </p:set>
                                    <p:anim calcmode="lin" valueType="num">
                                      <p:cBhvr additive="base">
                                        <p:cTn id="7" dur="500" fill="hold"/>
                                        <p:tgtEl>
                                          <p:spTgt spid="137540"/>
                                        </p:tgtEl>
                                        <p:attrNameLst>
                                          <p:attrName>ppt_x</p:attrName>
                                        </p:attrNameLst>
                                      </p:cBhvr>
                                      <p:tavLst>
                                        <p:tav tm="0">
                                          <p:val>
                                            <p:strVal val="#ppt_x"/>
                                          </p:val>
                                        </p:tav>
                                        <p:tav tm="100000">
                                          <p:val>
                                            <p:strVal val="#ppt_x"/>
                                          </p:val>
                                        </p:tav>
                                      </p:tavLst>
                                    </p:anim>
                                    <p:anim calcmode="lin" valueType="num">
                                      <p:cBhvr additive="base">
                                        <p:cTn id="8" dur="500" fill="hold"/>
                                        <p:tgtEl>
                                          <p:spTgt spid="1375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541"/>
                                        </p:tgtEl>
                                        <p:attrNameLst>
                                          <p:attrName>style.visibility</p:attrName>
                                        </p:attrNameLst>
                                      </p:cBhvr>
                                      <p:to>
                                        <p:strVal val="visible"/>
                                      </p:to>
                                    </p:set>
                                    <p:anim calcmode="lin" valueType="num">
                                      <p:cBhvr additive="base">
                                        <p:cTn id="13" dur="500" fill="hold"/>
                                        <p:tgtEl>
                                          <p:spTgt spid="137541"/>
                                        </p:tgtEl>
                                        <p:attrNameLst>
                                          <p:attrName>ppt_x</p:attrName>
                                        </p:attrNameLst>
                                      </p:cBhvr>
                                      <p:tavLst>
                                        <p:tav tm="0">
                                          <p:val>
                                            <p:strVal val="#ppt_x"/>
                                          </p:val>
                                        </p:tav>
                                        <p:tav tm="100000">
                                          <p:val>
                                            <p:strVal val="#ppt_x"/>
                                          </p:val>
                                        </p:tav>
                                      </p:tavLst>
                                    </p:anim>
                                    <p:anim calcmode="lin" valueType="num">
                                      <p:cBhvr additive="base">
                                        <p:cTn id="14" dur="500" fill="hold"/>
                                        <p:tgtEl>
                                          <p:spTgt spid="13754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7544"/>
                                        </p:tgtEl>
                                        <p:attrNameLst>
                                          <p:attrName>style.visibility</p:attrName>
                                        </p:attrNameLst>
                                      </p:cBhvr>
                                      <p:to>
                                        <p:strVal val="visible"/>
                                      </p:to>
                                    </p:set>
                                    <p:anim calcmode="lin" valueType="num">
                                      <p:cBhvr additive="base">
                                        <p:cTn id="19" dur="500" fill="hold"/>
                                        <p:tgtEl>
                                          <p:spTgt spid="137544"/>
                                        </p:tgtEl>
                                        <p:attrNameLst>
                                          <p:attrName>ppt_x</p:attrName>
                                        </p:attrNameLst>
                                      </p:cBhvr>
                                      <p:tavLst>
                                        <p:tav tm="0">
                                          <p:val>
                                            <p:strVal val="#ppt_x"/>
                                          </p:val>
                                        </p:tav>
                                        <p:tav tm="100000">
                                          <p:val>
                                            <p:strVal val="#ppt_x"/>
                                          </p:val>
                                        </p:tav>
                                      </p:tavLst>
                                    </p:anim>
                                    <p:anim calcmode="lin" valueType="num">
                                      <p:cBhvr additive="base">
                                        <p:cTn id="20" dur="500" fill="hold"/>
                                        <p:tgtEl>
                                          <p:spTgt spid="13754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37542"/>
                                        </p:tgtEl>
                                        <p:attrNameLst>
                                          <p:attrName>style.visibility</p:attrName>
                                        </p:attrNameLst>
                                      </p:cBhvr>
                                      <p:to>
                                        <p:strVal val="visible"/>
                                      </p:to>
                                    </p:set>
                                    <p:anim calcmode="lin" valueType="num">
                                      <p:cBhvr additive="base">
                                        <p:cTn id="25" dur="500" fill="hold"/>
                                        <p:tgtEl>
                                          <p:spTgt spid="137542"/>
                                        </p:tgtEl>
                                        <p:attrNameLst>
                                          <p:attrName>ppt_x</p:attrName>
                                        </p:attrNameLst>
                                      </p:cBhvr>
                                      <p:tavLst>
                                        <p:tav tm="0">
                                          <p:val>
                                            <p:strVal val="#ppt_x"/>
                                          </p:val>
                                        </p:tav>
                                        <p:tav tm="100000">
                                          <p:val>
                                            <p:strVal val="#ppt_x"/>
                                          </p:val>
                                        </p:tav>
                                      </p:tavLst>
                                    </p:anim>
                                    <p:anim calcmode="lin" valueType="num">
                                      <p:cBhvr additive="base">
                                        <p:cTn id="26" dur="500" fill="hold"/>
                                        <p:tgtEl>
                                          <p:spTgt spid="137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noFill/>
          <a:ln/>
        </p:spPr>
        <p:txBody>
          <a:bodyPr/>
          <a:lstStyle/>
          <a:p>
            <a:r>
              <a:rPr lang="en-US" altLang="ko-KR"/>
              <a:t>Index Segment</a:t>
            </a:r>
          </a:p>
        </p:txBody>
      </p:sp>
      <p:sp>
        <p:nvSpPr>
          <p:cNvPr id="355331" name="Rectangle 3"/>
          <p:cNvSpPr>
            <a:spLocks noChangeArrowheads="1"/>
          </p:cNvSpPr>
          <p:nvPr/>
        </p:nvSpPr>
        <p:spPr bwMode="auto">
          <a:xfrm>
            <a:off x="473075" y="1695450"/>
            <a:ext cx="8285163"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2858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45000"/>
              </a:spcBef>
              <a:buClr>
                <a:srgbClr val="00B7A5"/>
              </a:buClr>
            </a:pPr>
            <a:r>
              <a:rPr lang="en-US" altLang="ko-KR" sz="1800">
                <a:solidFill>
                  <a:schemeClr val="tx2"/>
                </a:solidFill>
                <a:latin typeface="Arial" panose="020B0604020202020204" pitchFamily="34" charset="0"/>
                <a:ea typeface="돋움" panose="020B0600000101010101" pitchFamily="50" charset="-127"/>
              </a:rPr>
              <a:t>Index </a:t>
            </a:r>
            <a:r>
              <a:rPr lang="ko-KR" altLang="en-US" sz="1800">
                <a:solidFill>
                  <a:schemeClr val="tx2"/>
                </a:solidFill>
                <a:latin typeface="Arial" panose="020B0604020202020204" pitchFamily="34" charset="0"/>
                <a:ea typeface="돋움" panose="020B0600000101010101" pitchFamily="50" charset="-127"/>
              </a:rPr>
              <a:t>가 테이블에 생성되면 </a:t>
            </a:r>
            <a:r>
              <a:rPr lang="en-US" altLang="ko-KR" sz="1800">
                <a:solidFill>
                  <a:schemeClr val="tx2"/>
                </a:solidFill>
                <a:latin typeface="Arial" panose="020B0604020202020204" pitchFamily="34" charset="0"/>
                <a:ea typeface="돋움" panose="020B0600000101010101" pitchFamily="50" charset="-127"/>
              </a:rPr>
              <a:t>Index segment </a:t>
            </a:r>
            <a:r>
              <a:rPr lang="ko-KR" altLang="en-US" sz="1800">
                <a:solidFill>
                  <a:schemeClr val="tx2"/>
                </a:solidFill>
                <a:latin typeface="Arial" panose="020B0604020202020204" pitchFamily="34" charset="0"/>
                <a:ea typeface="돋움" panose="020B0600000101010101" pitchFamily="50" charset="-127"/>
              </a:rPr>
              <a:t>가 생성된다</a:t>
            </a:r>
            <a:r>
              <a:rPr lang="en-US" altLang="ko-KR" sz="1800">
                <a:solidFill>
                  <a:schemeClr val="tx2"/>
                </a:solidFill>
                <a:latin typeface="Arial" panose="020B0604020202020204" pitchFamily="34" charset="0"/>
                <a:ea typeface="돋움" panose="020B0600000101010101" pitchFamily="50" charset="-127"/>
              </a:rPr>
              <a:t>.</a:t>
            </a:r>
            <a:r>
              <a:rPr lang="en-US" altLang="ko-KR" sz="1600">
                <a:solidFill>
                  <a:schemeClr val="tx2"/>
                </a:solidFill>
                <a:latin typeface="Arial" panose="020B0604020202020204" pitchFamily="34" charset="0"/>
                <a:ea typeface="돋움" panose="020B0600000101010101" pitchFamily="50" charset="-127"/>
              </a:rPr>
              <a:t> </a:t>
            </a:r>
          </a:p>
          <a:p>
            <a:pPr latinLnBrk="0">
              <a:spcBef>
                <a:spcPct val="45000"/>
              </a:spcBef>
              <a:buClr>
                <a:srgbClr val="00B7A5"/>
              </a:buClr>
            </a:pPr>
            <a:r>
              <a:rPr lang="en-US" altLang="ko-KR" sz="1800">
                <a:solidFill>
                  <a:schemeClr val="tx2"/>
                </a:solidFill>
                <a:latin typeface="Arial" panose="020B0604020202020204" pitchFamily="34" charset="0"/>
                <a:ea typeface="돋움" panose="020B0600000101010101" pitchFamily="50" charset="-127"/>
              </a:rPr>
              <a:t>Index Segment </a:t>
            </a:r>
            <a:r>
              <a:rPr lang="ko-KR" altLang="en-US" sz="1800">
                <a:solidFill>
                  <a:schemeClr val="tx2"/>
                </a:solidFill>
                <a:latin typeface="Arial" panose="020B0604020202020204" pitchFamily="34" charset="0"/>
                <a:ea typeface="돋움" panose="020B0600000101010101" pitchFamily="50" charset="-127"/>
              </a:rPr>
              <a:t>특징</a:t>
            </a:r>
            <a:endParaRPr lang="ko-KR" altLang="en-US" sz="1400">
              <a:solidFill>
                <a:schemeClr val="tx2"/>
              </a:solidFill>
              <a:latin typeface="Arial" panose="020B0604020202020204" pitchFamily="34" charset="0"/>
              <a:ea typeface="돋움" panose="020B0600000101010101" pitchFamily="50" charset="-127"/>
            </a:endParaRPr>
          </a:p>
          <a:p>
            <a:pPr lvl="1" latinLnBrk="0">
              <a:spcBef>
                <a:spcPct val="45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Key </a:t>
            </a:r>
            <a:r>
              <a:rPr lang="ko-KR" altLang="en-US" sz="1600">
                <a:solidFill>
                  <a:schemeClr val="tx2"/>
                </a:solidFill>
                <a:latin typeface="Arial" panose="020B0604020202020204" pitchFamily="34" charset="0"/>
                <a:ea typeface="돋움" panose="020B0600000101010101" pitchFamily="50" charset="-127"/>
              </a:rPr>
              <a:t>값을 빨리 찾기 위한 </a:t>
            </a:r>
            <a:r>
              <a:rPr lang="en-US" altLang="ko-KR" sz="1600">
                <a:solidFill>
                  <a:schemeClr val="tx2"/>
                </a:solidFill>
                <a:latin typeface="Arial" panose="020B0604020202020204" pitchFamily="34" charset="0"/>
                <a:ea typeface="돋움" panose="020B0600000101010101" pitchFamily="50" charset="-127"/>
              </a:rPr>
              <a:t>Balanced tree </a:t>
            </a:r>
            <a:r>
              <a:rPr lang="ko-KR" altLang="en-US" sz="1600">
                <a:solidFill>
                  <a:schemeClr val="tx2"/>
                </a:solidFill>
                <a:latin typeface="Arial" panose="020B0604020202020204" pitchFamily="34" charset="0"/>
                <a:ea typeface="돋움" panose="020B0600000101010101" pitchFamily="50" charset="-127"/>
              </a:rPr>
              <a:t>구조</a:t>
            </a:r>
            <a:r>
              <a:rPr lang="en-US" altLang="ko-KR" sz="1600">
                <a:solidFill>
                  <a:schemeClr val="tx2"/>
                </a:solidFill>
                <a:latin typeface="Arial" panose="020B0604020202020204" pitchFamily="34" charset="0"/>
                <a:ea typeface="돋움" panose="020B0600000101010101" pitchFamily="50" charset="-127"/>
              </a:rPr>
              <a:t>(B*-Tree</a:t>
            </a:r>
            <a:r>
              <a:rPr lang="ko-KR" altLang="en-US" sz="1600">
                <a:solidFill>
                  <a:schemeClr val="tx2"/>
                </a:solidFill>
                <a:latin typeface="Arial" panose="020B0604020202020204" pitchFamily="34" charset="0"/>
                <a:ea typeface="돋움" panose="020B0600000101010101" pitchFamily="50" charset="-127"/>
              </a:rPr>
              <a:t>의 경우</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45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ROWID</a:t>
            </a:r>
            <a:r>
              <a:rPr lang="ko-KR" altLang="en-US" sz="1600">
                <a:solidFill>
                  <a:schemeClr val="tx2"/>
                </a:solidFill>
                <a:latin typeface="Arial" panose="020B0604020202020204" pitchFamily="34" charset="0"/>
                <a:ea typeface="돋움" panose="020B0600000101010101" pitchFamily="50" charset="-127"/>
              </a:rPr>
              <a:t>를 이용하여 </a:t>
            </a: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의 데이터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를 바로 찾아간다</a:t>
            </a:r>
          </a:p>
          <a:p>
            <a:pPr lvl="1" latinLnBrk="0">
              <a:spcBef>
                <a:spcPct val="45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쿼리가 </a:t>
            </a:r>
            <a:r>
              <a:rPr lang="en-US" altLang="ko-KR" sz="1600">
                <a:solidFill>
                  <a:schemeClr val="tx2"/>
                </a:solidFill>
                <a:latin typeface="Arial" panose="020B0604020202020204" pitchFamily="34" charset="0"/>
                <a:ea typeface="돋움" panose="020B0600000101010101" pitchFamily="50" charset="-127"/>
              </a:rPr>
              <a:t>index</a:t>
            </a:r>
            <a:r>
              <a:rPr lang="ko-KR" altLang="en-US" sz="1600">
                <a:solidFill>
                  <a:schemeClr val="tx2"/>
                </a:solidFill>
                <a:latin typeface="Arial" panose="020B0604020202020204" pitchFamily="34" charset="0"/>
                <a:ea typeface="돋움" panose="020B0600000101010101" pitchFamily="50" charset="-127"/>
              </a:rPr>
              <a:t>의 컬럼을 </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조건절에서</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참조할때 사용된다</a:t>
            </a:r>
          </a:p>
          <a:p>
            <a:pPr lvl="1" latinLnBrk="0">
              <a:spcBef>
                <a:spcPct val="45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Full table scan </a:t>
            </a:r>
            <a:r>
              <a:rPr lang="ko-KR" altLang="en-US" sz="1600">
                <a:solidFill>
                  <a:schemeClr val="tx2"/>
                </a:solidFill>
                <a:latin typeface="Arial" panose="020B0604020202020204" pitchFamily="34" charset="0"/>
                <a:ea typeface="돋움" panose="020B0600000101010101" pitchFamily="50" charset="-127"/>
              </a:rPr>
              <a:t>대신에 </a:t>
            </a:r>
            <a:r>
              <a:rPr lang="en-US" altLang="ko-KR" sz="1600">
                <a:solidFill>
                  <a:schemeClr val="tx2"/>
                </a:solidFill>
                <a:latin typeface="Arial" panose="020B0604020202020204" pitchFamily="34" charset="0"/>
                <a:ea typeface="돋움" panose="020B0600000101010101" pitchFamily="50" charset="-127"/>
              </a:rPr>
              <a:t>Index</a:t>
            </a:r>
            <a:r>
              <a:rPr lang="ko-KR" altLang="en-US" sz="1600">
                <a:solidFill>
                  <a:schemeClr val="tx2"/>
                </a:solidFill>
                <a:latin typeface="Arial" panose="020B0604020202020204" pitchFamily="34" charset="0"/>
                <a:ea typeface="돋움" panose="020B0600000101010101" pitchFamily="50" charset="-127"/>
              </a:rPr>
              <a:t>를 참조한다</a:t>
            </a:r>
          </a:p>
          <a:p>
            <a:pPr lvl="1" latinLnBrk="0">
              <a:spcBef>
                <a:spcPct val="45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 </a:t>
            </a:r>
            <a:r>
              <a:rPr lang="ko-KR" altLang="en-US" sz="1600">
                <a:solidFill>
                  <a:schemeClr val="tx2"/>
                </a:solidFill>
                <a:latin typeface="Arial" panose="020B0604020202020204" pitchFamily="34" charset="0"/>
                <a:ea typeface="돋움" panose="020B0600000101010101" pitchFamily="50" charset="-127"/>
              </a:rPr>
              <a:t>및 </a:t>
            </a:r>
            <a:r>
              <a:rPr lang="en-US" altLang="ko-KR" sz="1600">
                <a:solidFill>
                  <a:schemeClr val="tx2"/>
                </a:solidFill>
                <a:latin typeface="Arial" panose="020B0604020202020204" pitchFamily="34" charset="0"/>
                <a:ea typeface="돋움" panose="020B0600000101010101" pitchFamily="50" charset="-127"/>
              </a:rPr>
              <a:t>Cluster</a:t>
            </a:r>
            <a:r>
              <a:rPr lang="ko-KR" altLang="en-US" sz="1600">
                <a:solidFill>
                  <a:schemeClr val="tx2"/>
                </a:solidFill>
                <a:latin typeface="Arial" panose="020B0604020202020204" pitchFamily="34" charset="0"/>
                <a:ea typeface="돋움" panose="020B0600000101010101" pitchFamily="50" charset="-127"/>
              </a:rPr>
              <a:t>와는 독립된 물리적인 공간을 갖는다</a:t>
            </a:r>
          </a:p>
          <a:p>
            <a:pPr lvl="1" latinLnBrk="0">
              <a:spcBef>
                <a:spcPct val="45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각각의 </a:t>
            </a:r>
            <a:r>
              <a:rPr lang="en-US" altLang="ko-KR" sz="1600">
                <a:solidFill>
                  <a:schemeClr val="tx2"/>
                </a:solidFill>
                <a:latin typeface="Arial" panose="020B0604020202020204" pitchFamily="34" charset="0"/>
                <a:ea typeface="돋움" panose="020B0600000101010101" pitchFamily="50" charset="-127"/>
              </a:rPr>
              <a:t>Index</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stroage parameter</a:t>
            </a:r>
            <a:r>
              <a:rPr lang="ko-KR" altLang="en-US" sz="1600">
                <a:solidFill>
                  <a:schemeClr val="tx2"/>
                </a:solidFill>
                <a:latin typeface="Arial" panose="020B0604020202020204" pitchFamily="34" charset="0"/>
                <a:ea typeface="돋움" panose="020B0600000101010101" pitchFamily="50" charset="-127"/>
              </a:rPr>
              <a:t>를 갖는다</a:t>
            </a:r>
          </a:p>
          <a:p>
            <a:pPr lvl="1" latinLnBrk="0">
              <a:spcBef>
                <a:spcPct val="45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일반적으로 테이블보다 작다</a:t>
            </a:r>
          </a:p>
          <a:p>
            <a:pPr lvl="1" latinLnBrk="0">
              <a:spcBef>
                <a:spcPct val="45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일반적으로 </a:t>
            </a:r>
            <a:r>
              <a:rPr lang="en-US" altLang="ko-KR" sz="1600">
                <a:solidFill>
                  <a:schemeClr val="tx2"/>
                </a:solidFill>
                <a:latin typeface="Arial" panose="020B0604020202020204" pitchFamily="34" charset="0"/>
                <a:ea typeface="돋움" panose="020B0600000101010101" pitchFamily="50" charset="-127"/>
              </a:rPr>
              <a:t>table </a:t>
            </a:r>
            <a:r>
              <a:rPr lang="ko-KR" altLang="en-US" sz="1600">
                <a:solidFill>
                  <a:schemeClr val="tx2"/>
                </a:solidFill>
                <a:latin typeface="Arial" panose="020B0604020202020204" pitchFamily="34" charset="0"/>
                <a:ea typeface="돋움" panose="020B0600000101010101" pitchFamily="50" charset="-127"/>
              </a:rPr>
              <a:t>및 </a:t>
            </a:r>
            <a:r>
              <a:rPr lang="en-US" altLang="ko-KR" sz="1600">
                <a:solidFill>
                  <a:schemeClr val="tx2"/>
                </a:solidFill>
                <a:latin typeface="Arial" panose="020B0604020202020204" pitchFamily="34" charset="0"/>
                <a:ea typeface="돋움" panose="020B0600000101010101" pitchFamily="50" charset="-127"/>
              </a:rPr>
              <a:t>cluster</a:t>
            </a:r>
            <a:r>
              <a:rPr lang="ko-KR" altLang="en-US" sz="1600">
                <a:solidFill>
                  <a:schemeClr val="tx2"/>
                </a:solidFill>
                <a:latin typeface="Arial" panose="020B0604020202020204" pitchFamily="34" charset="0"/>
                <a:ea typeface="돋움" panose="020B0600000101010101" pitchFamily="50" charset="-127"/>
              </a:rPr>
              <a:t>와 구분되는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사용한다</a:t>
            </a:r>
          </a:p>
          <a:p>
            <a:pPr latinLnBrk="0">
              <a:spcBef>
                <a:spcPct val="45000"/>
              </a:spcBef>
              <a:buClr>
                <a:srgbClr val="00B7A5"/>
              </a:buClr>
            </a:pPr>
            <a:r>
              <a:rPr lang="en-US" altLang="ko-KR" sz="1800">
                <a:solidFill>
                  <a:schemeClr val="tx2"/>
                </a:solidFill>
                <a:latin typeface="Arial" panose="020B0604020202020204" pitchFamily="34" charset="0"/>
                <a:ea typeface="돋움" panose="020B0600000101010101" pitchFamily="50" charset="-127"/>
              </a:rPr>
              <a:t>Index Partition</a:t>
            </a:r>
            <a:r>
              <a:rPr lang="ko-KR" altLang="en-US" sz="1800">
                <a:solidFill>
                  <a:schemeClr val="tx2"/>
                </a:solidFill>
                <a:latin typeface="Arial" panose="020B0604020202020204" pitchFamily="34" charset="0"/>
                <a:ea typeface="돋움" panose="020B0600000101010101" pitchFamily="50" charset="-127"/>
              </a:rPr>
              <a:t>은 확장성과 가용성을 위하여 분할된 </a:t>
            </a:r>
            <a:r>
              <a:rPr lang="en-US" altLang="ko-KR" sz="1800">
                <a:solidFill>
                  <a:schemeClr val="tx2"/>
                </a:solidFill>
                <a:latin typeface="Arial" panose="020B0604020202020204" pitchFamily="34" charset="0"/>
                <a:ea typeface="돋움" panose="020B0600000101010101" pitchFamily="50" charset="-127"/>
              </a:rPr>
              <a:t>Index</a:t>
            </a:r>
            <a:r>
              <a:rPr lang="ko-KR" altLang="en-US" sz="1800">
                <a:solidFill>
                  <a:schemeClr val="tx2"/>
                </a:solidFill>
                <a:latin typeface="Arial" panose="020B0604020202020204" pitchFamily="34" charset="0"/>
                <a:ea typeface="돋움" panose="020B0600000101010101" pitchFamily="50" charset="-127"/>
              </a:rPr>
              <a:t>의 </a:t>
            </a:r>
            <a:r>
              <a:rPr lang="en-US" altLang="ko-KR" sz="1800">
                <a:solidFill>
                  <a:schemeClr val="tx2"/>
                </a:solidFill>
                <a:latin typeface="Arial" panose="020B0604020202020204" pitchFamily="34" charset="0"/>
                <a:ea typeface="돋움" panose="020B0600000101010101" pitchFamily="50" charset="-127"/>
              </a:rPr>
              <a:t>Segment</a:t>
            </a:r>
            <a:r>
              <a:rPr lang="ko-KR" altLang="en-US" sz="1800">
                <a:solidFill>
                  <a:schemeClr val="tx2"/>
                </a:solidFill>
                <a:latin typeface="Arial" panose="020B0604020202020204" pitchFamily="34" charset="0"/>
                <a:ea typeface="돋움" panose="020B0600000101010101" pitchFamily="50" charset="-127"/>
              </a:rPr>
              <a:t>이다</a:t>
            </a:r>
          </a:p>
          <a:p>
            <a:pPr latinLnBrk="0">
              <a:spcBef>
                <a:spcPct val="45000"/>
              </a:spcBef>
              <a:buClrTx/>
              <a:buSzTx/>
              <a:buFontTx/>
              <a:buNone/>
            </a:pPr>
            <a:endParaRPr lang="ko-KR" altLang="en-US" sz="1800">
              <a:solidFill>
                <a:schemeClr val="tx2"/>
              </a:solidFill>
              <a:latin typeface="Arial" panose="020B0604020202020204" pitchFamily="34" charset="0"/>
              <a:ea typeface="돋움" panose="020B0600000101010101" pitchFamily="50" charset="-127"/>
            </a:endParaRPr>
          </a:p>
          <a:p>
            <a:pPr latinLnBrk="0">
              <a:spcBef>
                <a:spcPct val="45000"/>
              </a:spcBef>
              <a:buClrTx/>
              <a:buSzTx/>
              <a:buFontTx/>
              <a:buNone/>
            </a:pPr>
            <a:endParaRPr lang="en-US" altLang="ko-KR" sz="14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noFill/>
          <a:ln/>
        </p:spPr>
        <p:txBody>
          <a:bodyPr/>
          <a:lstStyle/>
          <a:p>
            <a:r>
              <a:rPr lang="en-US" altLang="ko-KR"/>
              <a:t>Temporary Segments</a:t>
            </a:r>
          </a:p>
        </p:txBody>
      </p:sp>
      <p:sp>
        <p:nvSpPr>
          <p:cNvPr id="356355" name="Rectangle 3"/>
          <p:cNvSpPr>
            <a:spLocks noChangeArrowheads="1"/>
          </p:cNvSpPr>
          <p:nvPr/>
        </p:nvSpPr>
        <p:spPr bwMode="auto">
          <a:xfrm>
            <a:off x="473075" y="1666875"/>
            <a:ext cx="8285163"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74675" indent="-21748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Temporary segment</a:t>
            </a:r>
            <a:r>
              <a:rPr lang="ko-KR" altLang="en-US" sz="1800">
                <a:solidFill>
                  <a:schemeClr val="tx2"/>
                </a:solidFill>
                <a:latin typeface="Arial" panose="020B0604020202020204" pitchFamily="34" charset="0"/>
                <a:ea typeface="돋움" panose="020B0600000101010101" pitchFamily="50" charset="-127"/>
              </a:rPr>
              <a:t>는 </a:t>
            </a:r>
            <a:r>
              <a:rPr lang="en-US" altLang="ko-KR" sz="1800">
                <a:solidFill>
                  <a:schemeClr val="tx2"/>
                </a:solidFill>
                <a:latin typeface="Arial" panose="020B0604020202020204" pitchFamily="34" charset="0"/>
                <a:ea typeface="돋움" panose="020B0600000101010101" pitchFamily="50" charset="-127"/>
              </a:rPr>
              <a:t>sort, join </a:t>
            </a:r>
            <a:r>
              <a:rPr lang="ko-KR" altLang="en-US" sz="1800">
                <a:solidFill>
                  <a:schemeClr val="tx2"/>
                </a:solidFill>
                <a:latin typeface="Arial" panose="020B0604020202020204" pitchFamily="34" charset="0"/>
                <a:ea typeface="돋움" panose="020B0600000101010101" pitchFamily="50" charset="-127"/>
              </a:rPr>
              <a:t>등을 위하여  사용되는 </a:t>
            </a:r>
            <a:r>
              <a:rPr lang="en-US" altLang="ko-KR" sz="1800">
                <a:solidFill>
                  <a:schemeClr val="tx2"/>
                </a:solidFill>
                <a:latin typeface="Arial" panose="020B0604020202020204" pitchFamily="34" charset="0"/>
                <a:ea typeface="돋움" panose="020B0600000101010101" pitchFamily="50" charset="-127"/>
              </a:rPr>
              <a:t>workspace</a:t>
            </a:r>
            <a:r>
              <a:rPr lang="ko-KR" altLang="en-US" sz="1800">
                <a:solidFill>
                  <a:schemeClr val="tx2"/>
                </a:solidFill>
                <a:latin typeface="Arial" panose="020B0604020202020204" pitchFamily="34" charset="0"/>
                <a:ea typeface="돋움" panose="020B0600000101010101" pitchFamily="50" charset="-127"/>
              </a:rPr>
              <a:t>이다</a:t>
            </a:r>
          </a:p>
          <a:p>
            <a:pPr latinLnBrk="0">
              <a:lnSpc>
                <a:spcPct val="90000"/>
              </a:lnSpc>
              <a:spcBef>
                <a:spcPct val="30000"/>
              </a:spcBef>
              <a:buClr>
                <a:srgbClr val="00B7A5"/>
              </a:buClr>
            </a:pPr>
            <a:r>
              <a:rPr lang="ko-KR" altLang="en-US" sz="1800">
                <a:solidFill>
                  <a:schemeClr val="tx2"/>
                </a:solidFill>
                <a:latin typeface="Arial" panose="020B0604020202020204" pitchFamily="34" charset="0"/>
                <a:ea typeface="돋움" panose="020B0600000101010101" pitchFamily="50" charset="-127"/>
              </a:rPr>
              <a:t>특징</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Oracle</a:t>
            </a:r>
            <a:r>
              <a:rPr lang="ko-KR" altLang="en-US" sz="1600">
                <a:solidFill>
                  <a:schemeClr val="tx2"/>
                </a:solidFill>
                <a:latin typeface="Arial" panose="020B0604020202020204" pitchFamily="34" charset="0"/>
                <a:ea typeface="돋움" panose="020B0600000101010101" pitchFamily="50" charset="-127"/>
              </a:rPr>
              <a:t>이 </a:t>
            </a:r>
            <a:r>
              <a:rPr lang="en-US" altLang="ko-KR" sz="1600">
                <a:solidFill>
                  <a:schemeClr val="tx2"/>
                </a:solidFill>
                <a:latin typeface="Arial" panose="020B0604020202020204" pitchFamily="34" charset="0"/>
                <a:ea typeface="돋움" panose="020B0600000101010101" pitchFamily="50" charset="-127"/>
              </a:rPr>
              <a:t>joins, group by, order by, creating index, sort </a:t>
            </a:r>
            <a:r>
              <a:rPr lang="ko-KR" altLang="en-US" sz="1600">
                <a:solidFill>
                  <a:schemeClr val="tx2"/>
                </a:solidFill>
                <a:latin typeface="Arial" panose="020B0604020202020204" pitchFamily="34" charset="0"/>
                <a:ea typeface="돋움" panose="020B0600000101010101" pitchFamily="50" charset="-127"/>
              </a:rPr>
              <a:t>등을 위하여 자동으로 생성한다</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Memory </a:t>
            </a:r>
            <a:r>
              <a:rPr lang="ko-KR" altLang="en-US" sz="1600">
                <a:solidFill>
                  <a:schemeClr val="tx2"/>
                </a:solidFill>
                <a:latin typeface="Arial" panose="020B0604020202020204" pitchFamily="34" charset="0"/>
                <a:ea typeface="돋움" panose="020B0600000101010101" pitchFamily="50" charset="-127"/>
              </a:rPr>
              <a:t>공간이 부족한 경우 자동으로 생성한다</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transaction </a:t>
            </a:r>
            <a:r>
              <a:rPr lang="ko-KR" altLang="en-US" sz="1600">
                <a:solidFill>
                  <a:schemeClr val="tx2"/>
                </a:solidFill>
                <a:latin typeface="Arial" panose="020B0604020202020204" pitchFamily="34" charset="0"/>
                <a:ea typeface="돋움" panose="020B0600000101010101" pitchFamily="50" charset="-127"/>
              </a:rPr>
              <a:t>단위에 기초하여 생성된다</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transaction</a:t>
            </a:r>
            <a:r>
              <a:rPr lang="ko-KR" altLang="en-US" sz="1600">
                <a:solidFill>
                  <a:schemeClr val="tx2"/>
                </a:solidFill>
                <a:latin typeface="Arial" panose="020B0604020202020204" pitchFamily="34" charset="0"/>
                <a:ea typeface="돋움" panose="020B0600000101010101" pitchFamily="50" charset="-127"/>
              </a:rPr>
              <a:t>이 종료되면 </a:t>
            </a:r>
            <a:r>
              <a:rPr lang="en-US" altLang="ko-KR" sz="1600">
                <a:solidFill>
                  <a:schemeClr val="tx2"/>
                </a:solidFill>
                <a:latin typeface="Arial" panose="020B0604020202020204" pitchFamily="34" charset="0"/>
                <a:ea typeface="돋움" panose="020B0600000101010101" pitchFamily="50" charset="-127"/>
              </a:rPr>
              <a:t>SMON</a:t>
            </a:r>
            <a:r>
              <a:rPr lang="ko-KR" altLang="en-US" sz="1600">
                <a:solidFill>
                  <a:schemeClr val="tx2"/>
                </a:solidFill>
                <a:latin typeface="Arial" panose="020B0604020202020204" pitchFamily="34" charset="0"/>
                <a:ea typeface="돋움" panose="020B0600000101010101" pitchFamily="50" charset="-127"/>
              </a:rPr>
              <a:t>에 의해 해지된다</a:t>
            </a:r>
          </a:p>
          <a:p>
            <a:pPr latinLnBrk="0">
              <a:lnSpc>
                <a:spcPct val="90000"/>
              </a:lnSpc>
              <a:spcBef>
                <a:spcPct val="30000"/>
              </a:spcBef>
            </a:pPr>
            <a:r>
              <a:rPr lang="ko-KR" altLang="en-US" sz="1600">
                <a:solidFill>
                  <a:schemeClr val="tx2"/>
                </a:solidFill>
                <a:latin typeface="Arial" panose="020B0604020202020204" pitchFamily="34" charset="0"/>
                <a:ea typeface="돋움" panose="020B0600000101010101" pitchFamily="50" charset="-127"/>
              </a:rPr>
              <a:t> 주로 사용되는 경우</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INDEX</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 ORDER BY</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DISTINCT ...</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 GROUP BY</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 UNION </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 INTERSECT </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SELECT ... MINUS</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un-indexed joins</a:t>
            </a:r>
          </a:p>
          <a:p>
            <a:pPr lvl="1" latinLnBrk="0">
              <a:lnSpc>
                <a:spcPct val="7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certain correlated subqueries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noFill/>
          <a:ln/>
        </p:spPr>
        <p:txBody>
          <a:bodyPr/>
          <a:lstStyle/>
          <a:p>
            <a:r>
              <a:rPr lang="en-US" altLang="ko-KR"/>
              <a:t>Rollback(Undo) Segments</a:t>
            </a:r>
          </a:p>
        </p:txBody>
      </p:sp>
      <p:sp>
        <p:nvSpPr>
          <p:cNvPr id="357379" name="Rectangle 3"/>
          <p:cNvSpPr>
            <a:spLocks noGrp="1" noChangeArrowheads="1"/>
          </p:cNvSpPr>
          <p:nvPr>
            <p:ph type="body" idx="1"/>
          </p:nvPr>
        </p:nvSpPr>
        <p:spPr>
          <a:xfrm>
            <a:off x="546100" y="1660525"/>
            <a:ext cx="8035925" cy="4864100"/>
          </a:xfrm>
          <a:noFill/>
          <a:ln/>
          <a:extLst>
            <a:ext uri="{91240B29-F687-4F45-9708-019B960494DF}">
              <a14:hiddenLine xmlns:a14="http://schemas.microsoft.com/office/drawing/2010/main" w="38100" cap="flat" cmpd="dbl">
                <a:solidFill>
                  <a:srgbClr val="110597"/>
                </a:solidFill>
                <a:prstDash val="solid"/>
                <a:miter lim="800000"/>
                <a:headEnd/>
                <a:tailEnd/>
              </a14:hiddenLine>
            </a:ext>
          </a:extLst>
        </p:spPr>
        <p:txBody>
          <a:bodyPr/>
          <a:lstStyle/>
          <a:p>
            <a:pPr>
              <a:lnSpc>
                <a:spcPct val="80000"/>
              </a:lnSpc>
              <a:buClr>
                <a:schemeClr val="accent1"/>
              </a:buClr>
              <a:buSzPct val="80000"/>
              <a:buFont typeface="Wingdings" panose="05000000000000000000" pitchFamily="2" charset="2"/>
              <a:buChar char="l"/>
            </a:pPr>
            <a:r>
              <a:rPr lang="ko-KR" altLang="en-US" sz="2000" b="0"/>
              <a:t>데이터베이스는 하나 혹은 하나이상의 롤백세그먼트를 가지고 있다</a:t>
            </a:r>
          </a:p>
          <a:p>
            <a:pPr>
              <a:lnSpc>
                <a:spcPct val="80000"/>
              </a:lnSpc>
              <a:buClr>
                <a:schemeClr val="accent1"/>
              </a:buClr>
              <a:buSzPct val="80000"/>
              <a:buFont typeface="Wingdings" panose="05000000000000000000" pitchFamily="2" charset="2"/>
              <a:buChar char="l"/>
            </a:pPr>
            <a:r>
              <a:rPr lang="ko-KR" altLang="en-US" sz="2000" b="0"/>
              <a:t>롤백 세그먼트는 읽기일관성</a:t>
            </a:r>
            <a:r>
              <a:rPr lang="en-US" altLang="ko-KR" sz="2000" b="0"/>
              <a:t>(read consistency),  rollback transaction, database </a:t>
            </a:r>
            <a:r>
              <a:rPr lang="ko-KR" altLang="en-US" sz="2000" b="0"/>
              <a:t>복구를 위하여 사용된다 </a:t>
            </a:r>
          </a:p>
          <a:p>
            <a:pPr>
              <a:lnSpc>
                <a:spcPct val="80000"/>
              </a:lnSpc>
              <a:buClr>
                <a:schemeClr val="accent1"/>
              </a:buClr>
              <a:buSzPct val="80000"/>
              <a:buFont typeface="Wingdings" panose="05000000000000000000" pitchFamily="2" charset="2"/>
              <a:buChar char="l"/>
            </a:pPr>
            <a:r>
              <a:rPr lang="ko-KR" altLang="en-US" sz="2000" b="0"/>
              <a:t>롤백 세그먼트의 내용</a:t>
            </a:r>
          </a:p>
          <a:p>
            <a:pPr marL="533400" lvl="1" indent="-128588">
              <a:lnSpc>
                <a:spcPct val="80000"/>
              </a:lnSpc>
              <a:buClr>
                <a:schemeClr val="tx2"/>
              </a:buClr>
              <a:buSzPct val="80000"/>
              <a:buFont typeface="Wingdings" panose="05000000000000000000" pitchFamily="2" charset="2"/>
              <a:buChar char="§"/>
            </a:pPr>
            <a:r>
              <a:rPr lang="en-US" altLang="ko-KR" sz="1800" b="0"/>
              <a:t>block information (</a:t>
            </a:r>
            <a:r>
              <a:rPr lang="ko-KR" altLang="en-US" sz="1800" b="0"/>
              <a:t>변경된 </a:t>
            </a:r>
            <a:r>
              <a:rPr lang="en-US" altLang="ko-KR" sz="1800" b="0"/>
              <a:t>data</a:t>
            </a:r>
            <a:r>
              <a:rPr lang="ko-KR" altLang="en-US" sz="1800" b="0"/>
              <a:t>에 대응되는 </a:t>
            </a:r>
            <a:r>
              <a:rPr lang="en-US" altLang="ko-KR" sz="1800" b="0"/>
              <a:t>filename and block ID)</a:t>
            </a:r>
          </a:p>
          <a:p>
            <a:pPr marL="533400" lvl="1" indent="-128588">
              <a:lnSpc>
                <a:spcPct val="80000"/>
              </a:lnSpc>
              <a:buClr>
                <a:schemeClr val="tx2"/>
              </a:buClr>
              <a:buSzPct val="80000"/>
              <a:buFont typeface="Wingdings" panose="05000000000000000000" pitchFamily="2" charset="2"/>
              <a:buChar char="§"/>
            </a:pPr>
            <a:r>
              <a:rPr lang="ko-KR" altLang="en-US" sz="1800" b="0"/>
              <a:t>트랜잭션이 작동전에 존재하고 있었던 </a:t>
            </a:r>
            <a:r>
              <a:rPr lang="en-US" altLang="ko-KR" sz="1800" b="0"/>
              <a:t>data(before image)</a:t>
            </a:r>
          </a:p>
          <a:p>
            <a:pPr marL="533400" lvl="1" indent="-128588">
              <a:lnSpc>
                <a:spcPct val="80000"/>
              </a:lnSpc>
              <a:buClr>
                <a:schemeClr val="tx2"/>
              </a:buClr>
              <a:buSzPct val="80000"/>
              <a:buFont typeface="Wingdings" panose="05000000000000000000" pitchFamily="2" charset="2"/>
              <a:buChar char="§"/>
            </a:pPr>
            <a:r>
              <a:rPr lang="ko-KR" altLang="en-US" sz="1800" b="0"/>
              <a:t>롤백 엔트리를 동일 트랜잭션과 연결하여서</a:t>
            </a:r>
            <a:r>
              <a:rPr lang="en-US" altLang="ko-KR" sz="1800" b="0"/>
              <a:t>, </a:t>
            </a:r>
            <a:r>
              <a:rPr lang="ko-KR" altLang="en-US" sz="1800" b="0"/>
              <a:t>만약 트랜잭션 복구가 필요하면 쉽게 찾는다</a:t>
            </a:r>
            <a:r>
              <a:rPr lang="en-US" altLang="ko-KR" sz="1800" b="0"/>
              <a:t>.</a:t>
            </a:r>
          </a:p>
          <a:p>
            <a:pPr marL="533400" lvl="1" indent="-128588">
              <a:lnSpc>
                <a:spcPct val="80000"/>
              </a:lnSpc>
              <a:buClr>
                <a:schemeClr val="tx2"/>
              </a:buClr>
              <a:buSzPct val="80000"/>
              <a:buFont typeface="Wingdings" panose="05000000000000000000" pitchFamily="2" charset="2"/>
              <a:buChar char="§"/>
            </a:pPr>
            <a:r>
              <a:rPr lang="en-US" altLang="ko-KR" sz="1800" b="0"/>
              <a:t>SYS </a:t>
            </a:r>
            <a:r>
              <a:rPr lang="ko-KR" altLang="en-US" sz="1800" b="0"/>
              <a:t>혹은 </a:t>
            </a:r>
            <a:r>
              <a:rPr lang="en-US" altLang="ko-KR" sz="1800" b="0"/>
              <a:t>PUBLIC </a:t>
            </a:r>
            <a:r>
              <a:rPr lang="ko-KR" altLang="en-US" sz="1800" b="0"/>
              <a:t>유저의 소유가 된다</a:t>
            </a:r>
            <a:r>
              <a:rPr lang="en-US" altLang="ko-KR" sz="1800" b="0"/>
              <a:t>.</a:t>
            </a:r>
          </a:p>
          <a:p>
            <a:pPr>
              <a:lnSpc>
                <a:spcPct val="80000"/>
              </a:lnSpc>
              <a:buClr>
                <a:schemeClr val="accent1"/>
              </a:buClr>
              <a:buSzPct val="80000"/>
              <a:buFont typeface="Wingdings" panose="05000000000000000000" pitchFamily="2" charset="2"/>
              <a:buChar char="l"/>
            </a:pPr>
            <a:r>
              <a:rPr lang="ko-KR" altLang="en-US" sz="2000" b="0"/>
              <a:t>롤백 정보가 요구될 때</a:t>
            </a:r>
          </a:p>
          <a:p>
            <a:pPr marL="533400" lvl="1" indent="-128588">
              <a:lnSpc>
                <a:spcPct val="80000"/>
              </a:lnSpc>
              <a:buClr>
                <a:schemeClr val="tx2"/>
              </a:buClr>
              <a:buSzPct val="80000"/>
              <a:buFont typeface="Wingdings" panose="05000000000000000000" pitchFamily="2" charset="2"/>
              <a:buChar char="§"/>
            </a:pPr>
            <a:r>
              <a:rPr lang="ko-KR" altLang="en-US" sz="1800" b="0"/>
              <a:t>문장 레벨 롤백 </a:t>
            </a:r>
            <a:r>
              <a:rPr lang="en-US" altLang="ko-KR" sz="1800" b="0"/>
              <a:t>(</a:t>
            </a:r>
            <a:r>
              <a:rPr lang="ko-KR" altLang="en-US" sz="1800" b="0"/>
              <a:t>문장 및 </a:t>
            </a:r>
            <a:r>
              <a:rPr lang="en-US" altLang="ko-KR" sz="1800" b="0"/>
              <a:t>deadlock </a:t>
            </a:r>
            <a:r>
              <a:rPr lang="ko-KR" altLang="en-US" sz="1800" b="0"/>
              <a:t>실행 에러</a:t>
            </a:r>
            <a:r>
              <a:rPr lang="en-US" altLang="ko-KR" sz="1800" b="0"/>
              <a:t>)</a:t>
            </a:r>
          </a:p>
          <a:p>
            <a:pPr marL="533400" lvl="1" indent="-128588">
              <a:lnSpc>
                <a:spcPct val="80000"/>
              </a:lnSpc>
              <a:buClr>
                <a:schemeClr val="tx2"/>
              </a:buClr>
              <a:buSzPct val="80000"/>
              <a:buFont typeface="Wingdings" panose="05000000000000000000" pitchFamily="2" charset="2"/>
              <a:buChar char="§"/>
            </a:pPr>
            <a:r>
              <a:rPr lang="en-US" altLang="ko-KR" sz="1800" b="0"/>
              <a:t>savepoint </a:t>
            </a:r>
            <a:r>
              <a:rPr lang="ko-KR" altLang="en-US" sz="1800" b="0"/>
              <a:t>에 대한 롤백</a:t>
            </a:r>
          </a:p>
          <a:p>
            <a:pPr marL="533400" lvl="1" indent="-128588">
              <a:lnSpc>
                <a:spcPct val="80000"/>
              </a:lnSpc>
              <a:buClr>
                <a:schemeClr val="tx2"/>
              </a:buClr>
              <a:buSzPct val="80000"/>
              <a:buFont typeface="Wingdings" panose="05000000000000000000" pitchFamily="2" charset="2"/>
              <a:buChar char="§"/>
            </a:pPr>
            <a:r>
              <a:rPr lang="ko-KR" altLang="en-US" sz="1800" b="0"/>
              <a:t>유저의 요청에 의한 트랜잭션 롤백</a:t>
            </a:r>
          </a:p>
          <a:p>
            <a:pPr marL="533400" lvl="1" indent="-128588">
              <a:lnSpc>
                <a:spcPct val="80000"/>
              </a:lnSpc>
              <a:buClr>
                <a:schemeClr val="tx2"/>
              </a:buClr>
              <a:buSzPct val="80000"/>
              <a:buFont typeface="Wingdings" panose="05000000000000000000" pitchFamily="2" charset="2"/>
              <a:buChar char="§"/>
            </a:pPr>
            <a:r>
              <a:rPr lang="ko-KR" altLang="en-US" sz="1800" b="0"/>
              <a:t>비정상적인 트랜잭션의 종료에 따른 트랜잭션 롤백</a:t>
            </a:r>
          </a:p>
          <a:p>
            <a:pPr marL="533400" lvl="1" indent="-128588">
              <a:lnSpc>
                <a:spcPct val="80000"/>
              </a:lnSpc>
              <a:buClr>
                <a:schemeClr val="tx2"/>
              </a:buClr>
              <a:buSzPct val="80000"/>
              <a:buFont typeface="Wingdings" panose="05000000000000000000" pitchFamily="2" charset="2"/>
              <a:buChar char="§"/>
            </a:pPr>
            <a:r>
              <a:rPr lang="ko-KR" altLang="en-US" sz="1800" b="0"/>
              <a:t>비정상적인 인스턴스의 종료에 의한 롤백</a:t>
            </a:r>
          </a:p>
          <a:p>
            <a:pPr marL="533400" lvl="1" indent="-128588">
              <a:lnSpc>
                <a:spcPct val="80000"/>
              </a:lnSpc>
              <a:buClr>
                <a:schemeClr val="tx2"/>
              </a:buClr>
              <a:buSzPct val="80000"/>
              <a:buFont typeface="Wingdings" panose="05000000000000000000" pitchFamily="2" charset="2"/>
              <a:buChar char="§"/>
            </a:pPr>
            <a:r>
              <a:rPr lang="ko-KR" altLang="en-US" sz="1800" b="0"/>
              <a:t>복구 시 불완전한 트랜잭션의 롤백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noFill/>
          <a:ln/>
        </p:spPr>
        <p:txBody>
          <a:bodyPr/>
          <a:lstStyle/>
          <a:p>
            <a:r>
              <a:rPr lang="en-US" altLang="ko-KR"/>
              <a:t>Tablespace</a:t>
            </a:r>
          </a:p>
        </p:txBody>
      </p:sp>
      <p:pic>
        <p:nvPicPr>
          <p:cNvPr id="3778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00213"/>
            <a:ext cx="5229225" cy="4048125"/>
          </a:xfrm>
          <a:prstGeom prst="rect">
            <a:avLst/>
          </a:prstGeom>
          <a:noFill/>
          <a:extLst>
            <a:ext uri="{909E8E84-426E-40DD-AFC4-6F175D3DCCD1}">
              <a14:hiddenFill xmlns:a14="http://schemas.microsoft.com/office/drawing/2010/main">
                <a:solidFill>
                  <a:srgbClr val="FFFFFF"/>
                </a:solidFill>
              </a14:hiddenFill>
            </a:ext>
          </a:extLst>
        </p:spPr>
      </p:pic>
      <p:sp>
        <p:nvSpPr>
          <p:cNvPr id="377862" name="Text Box 6"/>
          <p:cNvSpPr txBox="1">
            <a:spLocks noChangeArrowheads="1"/>
          </p:cNvSpPr>
          <p:nvPr/>
        </p:nvSpPr>
        <p:spPr bwMode="auto">
          <a:xfrm>
            <a:off x="5940425" y="1700213"/>
            <a:ext cx="295275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Oracle database</a:t>
            </a:r>
            <a:r>
              <a:rPr lang="ko-KR" altLang="en-US" sz="1800">
                <a:solidFill>
                  <a:schemeClr val="tx2"/>
                </a:solidFill>
                <a:latin typeface="Arial" panose="020B0604020202020204" pitchFamily="34" charset="0"/>
                <a:ea typeface="돋움" panose="020B0600000101010101" pitchFamily="50" charset="-127"/>
              </a:rPr>
              <a:t>는 하나 혹은 하나이상의 논리적인 저장 단위인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로 구성된다</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각각의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는 하나 혹은 하나이상의 물리적인 </a:t>
            </a: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로 구성된다</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각각의 </a:t>
            </a:r>
            <a:r>
              <a:rPr lang="en-US" altLang="ko-KR" sz="1800">
                <a:solidFill>
                  <a:schemeClr val="tx2"/>
                </a:solidFill>
                <a:latin typeface="Arial" panose="020B0604020202020204" pitchFamily="34" charset="0"/>
                <a:ea typeface="돋움" panose="020B0600000101010101" pitchFamily="50" charset="-127"/>
              </a:rPr>
              <a:t>Segment</a:t>
            </a:r>
            <a:r>
              <a:rPr lang="ko-KR" altLang="en-US" sz="1800">
                <a:solidFill>
                  <a:schemeClr val="tx2"/>
                </a:solidFill>
                <a:latin typeface="Arial" panose="020B0604020202020204" pitchFamily="34" charset="0"/>
                <a:ea typeface="돋움" panose="020B0600000101010101" pitchFamily="50" charset="-127"/>
              </a:rPr>
              <a:t>는 반드시 하나의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에 저장되어야 한다</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각각의 </a:t>
            </a:r>
            <a:r>
              <a:rPr lang="en-US" altLang="ko-KR" sz="1800">
                <a:solidFill>
                  <a:schemeClr val="tx2"/>
                </a:solidFill>
                <a:latin typeface="Arial" panose="020B0604020202020204" pitchFamily="34" charset="0"/>
                <a:ea typeface="돋움" panose="020B0600000101010101" pitchFamily="50" charset="-127"/>
              </a:rPr>
              <a:t>Segment</a:t>
            </a:r>
            <a:r>
              <a:rPr lang="ko-KR" altLang="en-US" sz="1800">
                <a:solidFill>
                  <a:schemeClr val="tx2"/>
                </a:solidFill>
                <a:latin typeface="Arial" panose="020B0604020202020204" pitchFamily="34" charset="0"/>
                <a:ea typeface="돋움" panose="020B0600000101010101" pitchFamily="50" charset="-127"/>
              </a:rPr>
              <a:t>는 여러 </a:t>
            </a: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에 걸쳐 저장될 수 있다</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AutoShape 3"/>
          <p:cNvSpPr>
            <a:spLocks noChangeArrowheads="1"/>
          </p:cNvSpPr>
          <p:nvPr/>
        </p:nvSpPr>
        <p:spPr bwMode="auto">
          <a:xfrm>
            <a:off x="5529263" y="1760538"/>
            <a:ext cx="2082800" cy="466725"/>
          </a:xfrm>
          <a:prstGeom prst="roundRect">
            <a:avLst>
              <a:gd name="adj" fmla="val 12495"/>
            </a:avLst>
          </a:prstGeom>
          <a:gradFill rotWithShape="0">
            <a:gsLst>
              <a:gs pos="0">
                <a:srgbClr val="FAFD00">
                  <a:gamma/>
                  <a:shade val="69804"/>
                  <a:invGamma/>
                </a:srgbClr>
              </a:gs>
              <a:gs pos="50000">
                <a:srgbClr val="FAFD00"/>
              </a:gs>
              <a:gs pos="100000">
                <a:srgbClr val="FAFD00">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BLOCK</a:t>
            </a:r>
          </a:p>
        </p:txBody>
      </p:sp>
      <p:sp>
        <p:nvSpPr>
          <p:cNvPr id="364548" name="AutoShape 4"/>
          <p:cNvSpPr>
            <a:spLocks noChangeArrowheads="1"/>
          </p:cNvSpPr>
          <p:nvPr/>
        </p:nvSpPr>
        <p:spPr bwMode="auto">
          <a:xfrm>
            <a:off x="5529263" y="2722563"/>
            <a:ext cx="2082800" cy="466725"/>
          </a:xfrm>
          <a:prstGeom prst="roundRect">
            <a:avLst>
              <a:gd name="adj" fmla="val 12495"/>
            </a:avLst>
          </a:prstGeom>
          <a:gradFill rotWithShape="0">
            <a:gsLst>
              <a:gs pos="0">
                <a:srgbClr val="FCD1C1">
                  <a:gamma/>
                  <a:shade val="69804"/>
                  <a:invGamma/>
                </a:srgbClr>
              </a:gs>
              <a:gs pos="50000">
                <a:srgbClr val="FCD1C1"/>
              </a:gs>
              <a:gs pos="100000">
                <a:srgbClr val="FCD1C1">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EXTENT</a:t>
            </a:r>
            <a:endPar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5000"/>
              </a:lnSpc>
              <a:spcBef>
                <a:spcPct val="30000"/>
              </a:spcBef>
              <a:buClrTx/>
              <a:buSzTx/>
              <a:buFontTx/>
              <a:buNone/>
            </a:pPr>
            <a:r>
              <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4549" name="AutoShape 5"/>
          <p:cNvSpPr>
            <a:spLocks noChangeArrowheads="1"/>
          </p:cNvSpPr>
          <p:nvPr/>
        </p:nvSpPr>
        <p:spPr bwMode="auto">
          <a:xfrm>
            <a:off x="5529263" y="3705225"/>
            <a:ext cx="2082800" cy="466725"/>
          </a:xfrm>
          <a:prstGeom prst="roundRect">
            <a:avLst>
              <a:gd name="adj" fmla="val 12495"/>
            </a:avLst>
          </a:prstGeom>
          <a:gradFill rotWithShape="0">
            <a:gsLst>
              <a:gs pos="0">
                <a:srgbClr val="A3F25F">
                  <a:gamma/>
                  <a:shade val="49804"/>
                  <a:invGamma/>
                </a:srgbClr>
              </a:gs>
              <a:gs pos="50000">
                <a:srgbClr val="A3F25F"/>
              </a:gs>
              <a:gs pos="100000">
                <a:srgbClr val="A3F25F">
                  <a:gamma/>
                  <a:shade val="4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SEGMENT</a:t>
            </a:r>
          </a:p>
          <a:p>
            <a:pPr algn="ctr" latinLnBrk="0">
              <a:lnSpc>
                <a:spcPct val="4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4550" name="AutoShape 6"/>
          <p:cNvSpPr>
            <a:spLocks noChangeArrowheads="1"/>
          </p:cNvSpPr>
          <p:nvPr/>
        </p:nvSpPr>
        <p:spPr bwMode="auto">
          <a:xfrm>
            <a:off x="5529263" y="4629150"/>
            <a:ext cx="2082800" cy="466725"/>
          </a:xfrm>
          <a:prstGeom prst="roundRect">
            <a:avLst>
              <a:gd name="adj" fmla="val 12495"/>
            </a:avLst>
          </a:prstGeom>
          <a:gradFill rotWithShape="0">
            <a:gsLst>
              <a:gs pos="0">
                <a:srgbClr val="C0FEF9">
                  <a:gamma/>
                  <a:shade val="49804"/>
                  <a:invGamma/>
                </a:srgbClr>
              </a:gs>
              <a:gs pos="50000">
                <a:srgbClr val="C0FEF9"/>
              </a:gs>
              <a:gs pos="100000">
                <a:srgbClr val="C0FEF9">
                  <a:gamma/>
                  <a:shade val="4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TABLESPACE</a:t>
            </a: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6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4551" name="AutoShape 7"/>
          <p:cNvSpPr>
            <a:spLocks noChangeArrowheads="1"/>
          </p:cNvSpPr>
          <p:nvPr/>
        </p:nvSpPr>
        <p:spPr bwMode="auto">
          <a:xfrm>
            <a:off x="5529263" y="5826125"/>
            <a:ext cx="2082800" cy="468313"/>
          </a:xfrm>
          <a:prstGeom prst="roundRect">
            <a:avLst>
              <a:gd name="adj" fmla="val 12495"/>
            </a:avLst>
          </a:prstGeom>
          <a:gradFill rotWithShape="0">
            <a:gsLst>
              <a:gs pos="0">
                <a:srgbClr val="E3BEFF">
                  <a:gamma/>
                  <a:shade val="40000"/>
                  <a:invGamma/>
                </a:srgbClr>
              </a:gs>
              <a:gs pos="50000">
                <a:srgbClr val="E3BEFF"/>
              </a:gs>
              <a:gs pos="100000">
                <a:srgbClr val="E3BEFF">
                  <a:gamma/>
                  <a:shade val="4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25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DATABASE</a:t>
            </a: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r>
              <a:rPr lang="en-US" altLang="ko-KR" sz="14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4552" name="AutoShape 8"/>
          <p:cNvSpPr>
            <a:spLocks noChangeArrowheads="1"/>
          </p:cNvSpPr>
          <p:nvPr/>
        </p:nvSpPr>
        <p:spPr bwMode="auto">
          <a:xfrm>
            <a:off x="1419225" y="4629150"/>
            <a:ext cx="2082800" cy="466725"/>
          </a:xfrm>
          <a:prstGeom prst="roundRect">
            <a:avLst>
              <a:gd name="adj" fmla="val 12495"/>
            </a:avLst>
          </a:prstGeom>
          <a:gradFill rotWithShape="0">
            <a:gsLst>
              <a:gs pos="0">
                <a:srgbClr val="EAEC5E">
                  <a:gamma/>
                  <a:shade val="20000"/>
                  <a:invGamma/>
                </a:srgbClr>
              </a:gs>
              <a:gs pos="50000">
                <a:srgbClr val="EAEC5E"/>
              </a:gs>
              <a:gs pos="100000">
                <a:srgbClr val="EAEC5E">
                  <a:gamma/>
                  <a:shade val="2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FILE</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sp>
        <p:nvSpPr>
          <p:cNvPr id="364553" name="AutoShape 9"/>
          <p:cNvSpPr>
            <a:spLocks noChangeArrowheads="1"/>
          </p:cNvSpPr>
          <p:nvPr/>
        </p:nvSpPr>
        <p:spPr bwMode="auto">
          <a:xfrm>
            <a:off x="1419225" y="5826125"/>
            <a:ext cx="2082800" cy="468313"/>
          </a:xfrm>
          <a:prstGeom prst="roundRect">
            <a:avLst>
              <a:gd name="adj" fmla="val 12495"/>
            </a:avLst>
          </a:prstGeom>
          <a:gradFill rotWithShape="0">
            <a:gsLst>
              <a:gs pos="0">
                <a:srgbClr val="FFC5CF">
                  <a:gamma/>
                  <a:shade val="20000"/>
                  <a:invGamma/>
                </a:srgbClr>
              </a:gs>
              <a:gs pos="50000">
                <a:srgbClr val="FFC5CF"/>
              </a:gs>
              <a:gs pos="100000">
                <a:srgbClr val="FFC5CF">
                  <a:gamma/>
                  <a:shade val="20000"/>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endPar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endParaRP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DISK</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a:p>
            <a:pPr algn="ctr" latinLnBrk="0">
              <a:lnSpc>
                <a:spcPct val="40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    </a:t>
            </a:r>
          </a:p>
        </p:txBody>
      </p:sp>
      <p:grpSp>
        <p:nvGrpSpPr>
          <p:cNvPr id="364554" name="Group 10"/>
          <p:cNvGrpSpPr>
            <a:grpSpLocks/>
          </p:cNvGrpSpPr>
          <p:nvPr/>
        </p:nvGrpSpPr>
        <p:grpSpPr bwMode="auto">
          <a:xfrm>
            <a:off x="6350000" y="2259013"/>
            <a:ext cx="415925" cy="454025"/>
            <a:chOff x="3899" y="1423"/>
            <a:chExt cx="262" cy="286"/>
          </a:xfrm>
        </p:grpSpPr>
        <p:sp>
          <p:nvSpPr>
            <p:cNvPr id="364555" name="Line 11"/>
            <p:cNvSpPr>
              <a:spLocks noChangeShapeType="1"/>
            </p:cNvSpPr>
            <p:nvPr/>
          </p:nvSpPr>
          <p:spPr bwMode="auto">
            <a:xfrm flipH="1">
              <a:off x="4043" y="1423"/>
              <a:ext cx="118" cy="10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56" name="Line 12"/>
            <p:cNvSpPr>
              <a:spLocks noChangeShapeType="1"/>
            </p:cNvSpPr>
            <p:nvPr/>
          </p:nvSpPr>
          <p:spPr bwMode="auto">
            <a:xfrm>
              <a:off x="3899" y="1423"/>
              <a:ext cx="135" cy="10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57" name="Line 13"/>
            <p:cNvSpPr>
              <a:spLocks noChangeShapeType="1"/>
            </p:cNvSpPr>
            <p:nvPr/>
          </p:nvSpPr>
          <p:spPr bwMode="auto">
            <a:xfrm>
              <a:off x="4037" y="1425"/>
              <a:ext cx="0" cy="284"/>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58" name="Group 14"/>
          <p:cNvGrpSpPr>
            <a:grpSpLocks/>
          </p:cNvGrpSpPr>
          <p:nvPr/>
        </p:nvGrpSpPr>
        <p:grpSpPr bwMode="auto">
          <a:xfrm>
            <a:off x="6362700" y="3255963"/>
            <a:ext cx="415925" cy="444500"/>
            <a:chOff x="3907" y="2035"/>
            <a:chExt cx="262" cy="280"/>
          </a:xfrm>
        </p:grpSpPr>
        <p:sp>
          <p:nvSpPr>
            <p:cNvPr id="364559" name="Line 15"/>
            <p:cNvSpPr>
              <a:spLocks noChangeShapeType="1"/>
            </p:cNvSpPr>
            <p:nvPr/>
          </p:nvSpPr>
          <p:spPr bwMode="auto">
            <a:xfrm flipH="1">
              <a:off x="4062" y="2035"/>
              <a:ext cx="107" cy="107"/>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60" name="Line 16"/>
            <p:cNvSpPr>
              <a:spLocks noChangeShapeType="1"/>
            </p:cNvSpPr>
            <p:nvPr/>
          </p:nvSpPr>
          <p:spPr bwMode="auto">
            <a:xfrm>
              <a:off x="3907" y="2035"/>
              <a:ext cx="136" cy="107"/>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61" name="Line 17"/>
            <p:cNvSpPr>
              <a:spLocks noChangeShapeType="1"/>
            </p:cNvSpPr>
            <p:nvPr/>
          </p:nvSpPr>
          <p:spPr bwMode="auto">
            <a:xfrm>
              <a:off x="4045" y="2037"/>
              <a:ext cx="0" cy="27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65" name="Group 21"/>
          <p:cNvGrpSpPr>
            <a:grpSpLocks/>
          </p:cNvGrpSpPr>
          <p:nvPr/>
        </p:nvGrpSpPr>
        <p:grpSpPr bwMode="auto">
          <a:xfrm>
            <a:off x="6375400" y="4244975"/>
            <a:ext cx="415925" cy="374650"/>
            <a:chOff x="3915" y="2650"/>
            <a:chExt cx="262" cy="236"/>
          </a:xfrm>
        </p:grpSpPr>
        <p:sp>
          <p:nvSpPr>
            <p:cNvPr id="364566" name="Line 22"/>
            <p:cNvSpPr>
              <a:spLocks noChangeShapeType="1"/>
            </p:cNvSpPr>
            <p:nvPr/>
          </p:nvSpPr>
          <p:spPr bwMode="auto">
            <a:xfrm flipH="1">
              <a:off x="4052" y="2650"/>
              <a:ext cx="125" cy="11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67" name="Line 23"/>
            <p:cNvSpPr>
              <a:spLocks noChangeShapeType="1"/>
            </p:cNvSpPr>
            <p:nvPr/>
          </p:nvSpPr>
          <p:spPr bwMode="auto">
            <a:xfrm>
              <a:off x="3915" y="2650"/>
              <a:ext cx="137" cy="101"/>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68" name="Line 24"/>
            <p:cNvSpPr>
              <a:spLocks noChangeShapeType="1"/>
            </p:cNvSpPr>
            <p:nvPr/>
          </p:nvSpPr>
          <p:spPr bwMode="auto">
            <a:xfrm>
              <a:off x="4053" y="2652"/>
              <a:ext cx="6" cy="234"/>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69" name="Group 25"/>
          <p:cNvGrpSpPr>
            <a:grpSpLocks/>
          </p:cNvGrpSpPr>
          <p:nvPr/>
        </p:nvGrpSpPr>
        <p:grpSpPr bwMode="auto">
          <a:xfrm>
            <a:off x="6375400" y="5167313"/>
            <a:ext cx="415925" cy="638175"/>
            <a:chOff x="3915" y="3255"/>
            <a:chExt cx="262" cy="342"/>
          </a:xfrm>
        </p:grpSpPr>
        <p:sp>
          <p:nvSpPr>
            <p:cNvPr id="364570" name="Line 26"/>
            <p:cNvSpPr>
              <a:spLocks noChangeShapeType="1"/>
            </p:cNvSpPr>
            <p:nvPr/>
          </p:nvSpPr>
          <p:spPr bwMode="auto">
            <a:xfrm flipH="1">
              <a:off x="4043" y="3255"/>
              <a:ext cx="134" cy="123"/>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71" name="Line 27"/>
            <p:cNvSpPr>
              <a:spLocks noChangeShapeType="1"/>
            </p:cNvSpPr>
            <p:nvPr/>
          </p:nvSpPr>
          <p:spPr bwMode="auto">
            <a:xfrm>
              <a:off x="3915" y="3255"/>
              <a:ext cx="147" cy="123"/>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72" name="Line 28"/>
            <p:cNvSpPr>
              <a:spLocks noChangeShapeType="1"/>
            </p:cNvSpPr>
            <p:nvPr/>
          </p:nvSpPr>
          <p:spPr bwMode="auto">
            <a:xfrm>
              <a:off x="4053" y="3257"/>
              <a:ext cx="0" cy="34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73" name="Group 29"/>
          <p:cNvGrpSpPr>
            <a:grpSpLocks/>
          </p:cNvGrpSpPr>
          <p:nvPr/>
        </p:nvGrpSpPr>
        <p:grpSpPr bwMode="auto">
          <a:xfrm>
            <a:off x="2298700" y="5157788"/>
            <a:ext cx="415925" cy="647700"/>
            <a:chOff x="1347" y="3288"/>
            <a:chExt cx="262" cy="359"/>
          </a:xfrm>
        </p:grpSpPr>
        <p:grpSp>
          <p:nvGrpSpPr>
            <p:cNvPr id="364574" name="Group 30"/>
            <p:cNvGrpSpPr>
              <a:grpSpLocks/>
            </p:cNvGrpSpPr>
            <p:nvPr/>
          </p:nvGrpSpPr>
          <p:grpSpPr bwMode="auto">
            <a:xfrm>
              <a:off x="1485" y="3511"/>
              <a:ext cx="0" cy="77"/>
              <a:chOff x="1485" y="3511"/>
              <a:chExt cx="0" cy="77"/>
            </a:xfrm>
          </p:grpSpPr>
          <p:sp>
            <p:nvSpPr>
              <p:cNvPr id="364575" name="Line 31"/>
              <p:cNvSpPr>
                <a:spLocks noChangeShapeType="1"/>
              </p:cNvSpPr>
              <p:nvPr/>
            </p:nvSpPr>
            <p:spPr bwMode="auto">
              <a:xfrm>
                <a:off x="1485" y="3558"/>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76" name="Line 32"/>
              <p:cNvSpPr>
                <a:spLocks noChangeShapeType="1"/>
              </p:cNvSpPr>
              <p:nvPr/>
            </p:nvSpPr>
            <p:spPr bwMode="auto">
              <a:xfrm>
                <a:off x="1485" y="3511"/>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4577" name="Line 33"/>
            <p:cNvSpPr>
              <a:spLocks noChangeShapeType="1"/>
            </p:cNvSpPr>
            <p:nvPr/>
          </p:nvSpPr>
          <p:spPr bwMode="auto">
            <a:xfrm flipH="1">
              <a:off x="1477" y="3288"/>
              <a:ext cx="132" cy="1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78" name="Line 34"/>
            <p:cNvSpPr>
              <a:spLocks noChangeShapeType="1"/>
            </p:cNvSpPr>
            <p:nvPr/>
          </p:nvSpPr>
          <p:spPr bwMode="auto">
            <a:xfrm>
              <a:off x="1347" y="3304"/>
              <a:ext cx="130" cy="10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79" name="Line 35"/>
            <p:cNvSpPr>
              <a:spLocks noChangeShapeType="1"/>
            </p:cNvSpPr>
            <p:nvPr/>
          </p:nvSpPr>
          <p:spPr bwMode="auto">
            <a:xfrm>
              <a:off x="1485" y="3306"/>
              <a:ext cx="0" cy="19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80" name="Line 36"/>
            <p:cNvSpPr>
              <a:spLocks noChangeShapeType="1"/>
            </p:cNvSpPr>
            <p:nvPr/>
          </p:nvSpPr>
          <p:spPr bwMode="auto">
            <a:xfrm>
              <a:off x="1485" y="3617"/>
              <a:ext cx="0" cy="3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81" name="Group 37"/>
          <p:cNvGrpSpPr>
            <a:grpSpLocks/>
          </p:cNvGrpSpPr>
          <p:nvPr/>
        </p:nvGrpSpPr>
        <p:grpSpPr bwMode="auto">
          <a:xfrm>
            <a:off x="3592513" y="4775200"/>
            <a:ext cx="1876425" cy="176213"/>
            <a:chOff x="2197" y="3058"/>
            <a:chExt cx="1182" cy="111"/>
          </a:xfrm>
        </p:grpSpPr>
        <p:sp>
          <p:nvSpPr>
            <p:cNvPr id="364582" name="Line 38"/>
            <p:cNvSpPr>
              <a:spLocks noChangeShapeType="1"/>
            </p:cNvSpPr>
            <p:nvPr/>
          </p:nvSpPr>
          <p:spPr bwMode="auto">
            <a:xfrm flipV="1">
              <a:off x="2197" y="3113"/>
              <a:ext cx="1182" cy="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83" name="Line 39"/>
            <p:cNvSpPr>
              <a:spLocks noChangeShapeType="1"/>
            </p:cNvSpPr>
            <p:nvPr/>
          </p:nvSpPr>
          <p:spPr bwMode="auto">
            <a:xfrm flipV="1">
              <a:off x="2212" y="3111"/>
              <a:ext cx="165" cy="5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84" name="Line 40"/>
            <p:cNvSpPr>
              <a:spLocks noChangeShapeType="1"/>
            </p:cNvSpPr>
            <p:nvPr/>
          </p:nvSpPr>
          <p:spPr bwMode="auto">
            <a:xfrm>
              <a:off x="2212" y="3058"/>
              <a:ext cx="175" cy="5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4585" name="AutoShape 41"/>
          <p:cNvSpPr>
            <a:spLocks noChangeArrowheads="1"/>
          </p:cNvSpPr>
          <p:nvPr/>
        </p:nvSpPr>
        <p:spPr bwMode="auto">
          <a:xfrm>
            <a:off x="1419225" y="1760538"/>
            <a:ext cx="2082800" cy="466725"/>
          </a:xfrm>
          <a:prstGeom prst="roundRect">
            <a:avLst>
              <a:gd name="adj" fmla="val 12495"/>
            </a:avLst>
          </a:prstGeom>
          <a:gradFill rotWithShape="0">
            <a:gsLst>
              <a:gs pos="0">
                <a:srgbClr val="FAFD00">
                  <a:gamma/>
                  <a:shade val="69804"/>
                  <a:invGamma/>
                </a:srgbClr>
              </a:gs>
              <a:gs pos="50000">
                <a:srgbClr val="FAFD00"/>
              </a:gs>
              <a:gs pos="100000">
                <a:srgbClr val="FAFD00">
                  <a:gamma/>
                  <a:shade val="69804"/>
                  <a:invGamma/>
                </a:srgbClr>
              </a:gs>
            </a:gsLst>
            <a:lin ang="0" scaled="1"/>
          </a:gradFill>
          <a:ln w="12700">
            <a:solidFill>
              <a:schemeClr val="tx1"/>
            </a:solidFill>
            <a:round/>
            <a:headEnd/>
            <a:tailEnd/>
          </a:ln>
          <a:effectLst>
            <a:outerShdw dist="107763" dir="2700000" algn="ctr" rotWithShape="0">
              <a:schemeClr val="bg2"/>
            </a:outerShdw>
          </a:effectLst>
        </p:spPr>
        <p:txBody>
          <a:bodyPr wrap="none" lIns="92075" tIns="46038" rIns="92075" bIns="46038" anchor="ctr"/>
          <a:lstStyle>
            <a:lvl1pPr marL="285750" indent="-28575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86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43050" indent="-17145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lnSpc>
                <a:spcPct val="25000"/>
              </a:lnSpc>
              <a:spcBef>
                <a:spcPct val="30000"/>
              </a:spcBef>
              <a:buClrTx/>
              <a:buSzTx/>
              <a:buFontTx/>
              <a:buNone/>
            </a:pPr>
            <a:r>
              <a:rPr lang="en-US" altLang="ko-KR" sz="1800" b="1">
                <a:solidFill>
                  <a:schemeClr val="hlink"/>
                </a:solidFill>
                <a:effectLst>
                  <a:outerShdw blurRad="38100" dist="38100" dir="2700000" algn="tl">
                    <a:srgbClr val="000000"/>
                  </a:outerShdw>
                </a:effectLst>
                <a:latin typeface="Arial" panose="020B0604020202020204" pitchFamily="34" charset="0"/>
                <a:ea typeface="돋움" panose="020B0600000101010101" pitchFamily="50" charset="-127"/>
              </a:rPr>
              <a:t>O/S BLOCK</a:t>
            </a:r>
          </a:p>
        </p:txBody>
      </p:sp>
      <p:grpSp>
        <p:nvGrpSpPr>
          <p:cNvPr id="364586" name="Group 42"/>
          <p:cNvGrpSpPr>
            <a:grpSpLocks/>
          </p:cNvGrpSpPr>
          <p:nvPr/>
        </p:nvGrpSpPr>
        <p:grpSpPr bwMode="auto">
          <a:xfrm>
            <a:off x="2300288" y="2289175"/>
            <a:ext cx="415925" cy="2292350"/>
            <a:chOff x="1348" y="1442"/>
            <a:chExt cx="262" cy="1534"/>
          </a:xfrm>
        </p:grpSpPr>
        <p:sp>
          <p:nvSpPr>
            <p:cNvPr id="364587" name="Line 43"/>
            <p:cNvSpPr>
              <a:spLocks noChangeShapeType="1"/>
            </p:cNvSpPr>
            <p:nvPr/>
          </p:nvSpPr>
          <p:spPr bwMode="auto">
            <a:xfrm flipH="1">
              <a:off x="1492" y="1442"/>
              <a:ext cx="118" cy="10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88" name="Line 44"/>
            <p:cNvSpPr>
              <a:spLocks noChangeShapeType="1"/>
            </p:cNvSpPr>
            <p:nvPr/>
          </p:nvSpPr>
          <p:spPr bwMode="auto">
            <a:xfrm>
              <a:off x="1348" y="1442"/>
              <a:ext cx="135" cy="10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89" name="Line 45"/>
            <p:cNvSpPr>
              <a:spLocks noChangeShapeType="1"/>
            </p:cNvSpPr>
            <p:nvPr/>
          </p:nvSpPr>
          <p:spPr bwMode="auto">
            <a:xfrm flipH="1">
              <a:off x="1474" y="1444"/>
              <a:ext cx="12" cy="1532"/>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364590" name="Group 46"/>
          <p:cNvGrpSpPr>
            <a:grpSpLocks/>
          </p:cNvGrpSpPr>
          <p:nvPr/>
        </p:nvGrpSpPr>
        <p:grpSpPr bwMode="auto">
          <a:xfrm>
            <a:off x="3592513" y="1906588"/>
            <a:ext cx="1876425" cy="176212"/>
            <a:chOff x="2197" y="3058"/>
            <a:chExt cx="1182" cy="111"/>
          </a:xfrm>
        </p:grpSpPr>
        <p:sp>
          <p:nvSpPr>
            <p:cNvPr id="364591" name="Line 47"/>
            <p:cNvSpPr>
              <a:spLocks noChangeShapeType="1"/>
            </p:cNvSpPr>
            <p:nvPr/>
          </p:nvSpPr>
          <p:spPr bwMode="auto">
            <a:xfrm flipV="1">
              <a:off x="2197" y="3113"/>
              <a:ext cx="1182" cy="0"/>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92" name="Line 48"/>
            <p:cNvSpPr>
              <a:spLocks noChangeShapeType="1"/>
            </p:cNvSpPr>
            <p:nvPr/>
          </p:nvSpPr>
          <p:spPr bwMode="auto">
            <a:xfrm flipV="1">
              <a:off x="2212" y="3111"/>
              <a:ext cx="165" cy="58"/>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64593" name="Line 49"/>
            <p:cNvSpPr>
              <a:spLocks noChangeShapeType="1"/>
            </p:cNvSpPr>
            <p:nvPr/>
          </p:nvSpPr>
          <p:spPr bwMode="auto">
            <a:xfrm>
              <a:off x="2212" y="3058"/>
              <a:ext cx="175" cy="59"/>
            </a:xfrm>
            <a:prstGeom prst="line">
              <a:avLst/>
            </a:prstGeom>
            <a:noFill/>
            <a:ln w="25400">
              <a:solidFill>
                <a:srgbClr val="110597"/>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364594" name="Text Box 50"/>
          <p:cNvSpPr txBox="1">
            <a:spLocks noChangeArrowheads="1"/>
          </p:cNvSpPr>
          <p:nvPr/>
        </p:nvSpPr>
        <p:spPr bwMode="auto">
          <a:xfrm>
            <a:off x="787400" y="1773238"/>
            <a:ext cx="560388" cy="4535487"/>
          </a:xfrm>
          <a:prstGeom prst="rect">
            <a:avLst/>
          </a:prstGeom>
          <a:solidFill>
            <a:srgbClr val="FFFF00">
              <a:alpha val="50000"/>
            </a:srgbClr>
          </a:solidFill>
          <a:ln w="9525" algn="ctr">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nchorCtr="1"/>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P</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H</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Y</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S</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I</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C</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A</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p:txBody>
      </p:sp>
      <p:sp>
        <p:nvSpPr>
          <p:cNvPr id="364595" name="Text Box 51"/>
          <p:cNvSpPr txBox="1">
            <a:spLocks noChangeArrowheads="1"/>
          </p:cNvSpPr>
          <p:nvPr/>
        </p:nvSpPr>
        <p:spPr bwMode="auto">
          <a:xfrm>
            <a:off x="7756525" y="1773238"/>
            <a:ext cx="560388" cy="4535487"/>
          </a:xfrm>
          <a:prstGeom prst="rect">
            <a:avLst/>
          </a:prstGeom>
          <a:solidFill>
            <a:srgbClr val="0000FF">
              <a:alpha val="50000"/>
            </a:srgbClr>
          </a:solidFill>
          <a:ln w="9525" algn="ctr">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nchorCtr="1"/>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O</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G</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I</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C</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A</a:t>
            </a:r>
          </a:p>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L</a:t>
            </a:r>
          </a:p>
        </p:txBody>
      </p:sp>
      <p:sp>
        <p:nvSpPr>
          <p:cNvPr id="364598" name="Rectangle 54"/>
          <p:cNvSpPr>
            <a:spLocks noGrp="1" noChangeArrowheads="1"/>
          </p:cNvSpPr>
          <p:nvPr>
            <p:ph type="title"/>
          </p:nvPr>
        </p:nvSpPr>
        <p:spPr>
          <a:noFill/>
          <a:ln/>
        </p:spPr>
        <p:txBody>
          <a:bodyPr/>
          <a:lstStyle/>
          <a:p>
            <a:r>
              <a:rPr lang="en-US" altLang="ko-KR"/>
              <a:t>Viewing the Information</a:t>
            </a:r>
          </a:p>
        </p:txBody>
      </p:sp>
      <p:sp>
        <p:nvSpPr>
          <p:cNvPr id="364599" name="Rectangle 55"/>
          <p:cNvSpPr>
            <a:spLocks noChangeArrowheads="1"/>
          </p:cNvSpPr>
          <p:nvPr/>
        </p:nvSpPr>
        <p:spPr bwMode="auto">
          <a:xfrm>
            <a:off x="3805238" y="2852738"/>
            <a:ext cx="1714500" cy="349250"/>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600"/>
              <a:t>dba_extents</a:t>
            </a:r>
          </a:p>
        </p:txBody>
      </p:sp>
      <p:sp>
        <p:nvSpPr>
          <p:cNvPr id="364600" name="Rectangle 56"/>
          <p:cNvSpPr>
            <a:spLocks noChangeArrowheads="1"/>
          </p:cNvSpPr>
          <p:nvPr/>
        </p:nvSpPr>
        <p:spPr bwMode="auto">
          <a:xfrm>
            <a:off x="3805238" y="3716338"/>
            <a:ext cx="1714500" cy="349250"/>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600"/>
              <a:t>dba_segments</a:t>
            </a:r>
          </a:p>
        </p:txBody>
      </p:sp>
      <p:sp>
        <p:nvSpPr>
          <p:cNvPr id="364601" name="Rectangle 57"/>
          <p:cNvSpPr>
            <a:spLocks noChangeArrowheads="1"/>
          </p:cNvSpPr>
          <p:nvPr/>
        </p:nvSpPr>
        <p:spPr bwMode="auto">
          <a:xfrm>
            <a:off x="3635375" y="5013325"/>
            <a:ext cx="1884363" cy="349250"/>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600"/>
              <a:t>dba_tablespaces</a:t>
            </a:r>
          </a:p>
        </p:txBody>
      </p:sp>
      <p:sp>
        <p:nvSpPr>
          <p:cNvPr id="364602" name="Rectangle 58"/>
          <p:cNvSpPr>
            <a:spLocks noChangeArrowheads="1"/>
          </p:cNvSpPr>
          <p:nvPr/>
        </p:nvSpPr>
        <p:spPr bwMode="auto">
          <a:xfrm>
            <a:off x="2555875" y="4202113"/>
            <a:ext cx="1714500" cy="349250"/>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600"/>
              <a:t>dba_data_files</a:t>
            </a:r>
          </a:p>
        </p:txBody>
      </p:sp>
      <p:sp>
        <p:nvSpPr>
          <p:cNvPr id="364603" name="Rectangle 59"/>
          <p:cNvSpPr>
            <a:spLocks noChangeArrowheads="1"/>
          </p:cNvSpPr>
          <p:nvPr/>
        </p:nvSpPr>
        <p:spPr bwMode="auto">
          <a:xfrm>
            <a:off x="3635375" y="5445125"/>
            <a:ext cx="1884363" cy="349250"/>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ctr">
              <a:spcBef>
                <a:spcPct val="50000"/>
              </a:spcBef>
              <a:buClrTx/>
              <a:buSzTx/>
              <a:buFontTx/>
              <a:buNone/>
            </a:pPr>
            <a:r>
              <a:rPr lang="en-US" altLang="ko-KR" sz="1600"/>
              <a:t>dba_free_space</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en-US" altLang="ko-KR">
                <a:latin typeface="Book Antiqua" panose="02040602050305030304" pitchFamily="18" charset="0"/>
              </a:rPr>
              <a:t>Storage Structure </a:t>
            </a:r>
            <a:r>
              <a:rPr lang="ko-KR" altLang="en-US">
                <a:latin typeface="Book Antiqua" panose="02040602050305030304" pitchFamily="18" charset="0"/>
              </a:rPr>
              <a:t>관련 </a:t>
            </a:r>
            <a:r>
              <a:rPr lang="en-US" altLang="ko-KR">
                <a:latin typeface="Book Antiqua" panose="02040602050305030304" pitchFamily="18" charset="0"/>
              </a:rPr>
              <a:t>View</a:t>
            </a:r>
          </a:p>
        </p:txBody>
      </p:sp>
      <p:sp>
        <p:nvSpPr>
          <p:cNvPr id="379907" name="Rectangle 3"/>
          <p:cNvSpPr>
            <a:spLocks noChangeArrowheads="1"/>
          </p:cNvSpPr>
          <p:nvPr/>
        </p:nvSpPr>
        <p:spPr bwMode="auto">
          <a:xfrm>
            <a:off x="99060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DBA_EXTENTS;</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DBA_SEGMENTS;</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DBA_OBJECTS;</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DBA_FREE_SPACE;</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DBA_DATA_FILES;</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DBA_TABLEPSACES;</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DBA_FREE_SPACE_COALESCED;</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V$DATAFILE;</a:t>
            </a:r>
          </a:p>
          <a:p>
            <a:pPr latinLnBrk="0">
              <a:spcBef>
                <a:spcPct val="30000"/>
              </a:spcBef>
              <a:buFont typeface="Wingdings" panose="05000000000000000000" pitchFamily="2" charset="2"/>
              <a:buNone/>
            </a:pPr>
            <a:r>
              <a:rPr lang="en-US" altLang="ko-KR" sz="1600">
                <a:solidFill>
                  <a:schemeClr val="tx2"/>
                </a:solidFill>
                <a:latin typeface="Times New Roman" panose="02020603050405020304" pitchFamily="18" charset="0"/>
                <a:ea typeface="돋움" panose="020B0600000101010101" pitchFamily="50" charset="-127"/>
              </a:rPr>
              <a:t>SELECT * FROM V$TEMPFILE;</a:t>
            </a:r>
          </a:p>
          <a:p>
            <a:pPr latinLnBrk="0">
              <a:spcBef>
                <a:spcPct val="30000"/>
              </a:spcBef>
              <a:buFont typeface="Wingdings" panose="05000000000000000000" pitchFamily="2" charset="2"/>
              <a:buNone/>
            </a:pPr>
            <a:endParaRPr lang="en-US" altLang="ko-KR" sz="1600">
              <a:solidFill>
                <a:schemeClr val="tx2"/>
              </a:solidFill>
              <a:latin typeface="Times New Roman" panose="02020603050405020304" pitchFamily="18"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noFill/>
          <a:ln/>
        </p:spPr>
        <p:txBody>
          <a:bodyPr/>
          <a:lstStyle/>
          <a:p>
            <a:r>
              <a:rPr lang="en-US" altLang="ko-KR">
                <a:latin typeface="Book Antiqua" panose="02040602050305030304" pitchFamily="18" charset="0"/>
              </a:rPr>
              <a:t>Topics</a:t>
            </a:r>
          </a:p>
        </p:txBody>
      </p:sp>
      <p:sp>
        <p:nvSpPr>
          <p:cNvPr id="381955" name="Rectangle 3"/>
          <p:cNvSpPr>
            <a:spLocks noGrp="1" noChangeArrowheads="1"/>
          </p:cNvSpPr>
          <p:nvPr>
            <p:ph type="body" idx="1"/>
          </p:nvPr>
        </p:nvSpPr>
        <p:spPr>
          <a:xfrm>
            <a:off x="990600" y="1905000"/>
            <a:ext cx="7162800" cy="3733800"/>
          </a:xfrm>
          <a:noFill/>
          <a:ln/>
        </p:spPr>
        <p:txBody>
          <a:bodyPr/>
          <a:lstStyle/>
          <a:p>
            <a:r>
              <a:rPr lang="en-US" altLang="ko-KR" sz="3600">
                <a:latin typeface="Book Antiqua" panose="02040602050305030304" pitchFamily="18" charset="0"/>
              </a:rPr>
              <a:t> </a:t>
            </a:r>
            <a:r>
              <a:rPr lang="en-US" altLang="ko-KR" sz="3600">
                <a:solidFill>
                  <a:schemeClr val="tx1"/>
                </a:solidFill>
                <a:effectLst>
                  <a:outerShdw blurRad="38100" dist="38100" dir="2700000" algn="tl">
                    <a:srgbClr val="C0C0C0"/>
                  </a:outerShdw>
                </a:effectLst>
                <a:latin typeface="Book Antiqua" panose="02040602050305030304" pitchFamily="18" charset="0"/>
              </a:rPr>
              <a:t>Oracle Architecture</a:t>
            </a:r>
          </a:p>
          <a:p>
            <a:r>
              <a:rPr lang="en-US" altLang="ko-KR" sz="3600">
                <a:solidFill>
                  <a:schemeClr val="tx1"/>
                </a:solidFill>
                <a:effectLst>
                  <a:outerShdw blurRad="38100" dist="38100" dir="2700000" algn="tl">
                    <a:srgbClr val="C0C0C0"/>
                  </a:outerShdw>
                </a:effectLst>
                <a:latin typeface="Book Antiqua" panose="02040602050305030304" pitchFamily="18" charset="0"/>
              </a:rPr>
              <a:t> Oracle Structure</a:t>
            </a:r>
          </a:p>
          <a:p>
            <a:r>
              <a:rPr lang="en-US" altLang="ko-KR" sz="3600">
                <a:latin typeface="Book Antiqua" panose="02040602050305030304" pitchFamily="18" charset="0"/>
              </a:rPr>
              <a:t> </a:t>
            </a:r>
            <a:r>
              <a:rPr lang="en-US" altLang="ko-KR" sz="3600">
                <a:effectLst>
                  <a:outerShdw blurRad="38100" dist="38100" dir="2700000" algn="tl">
                    <a:srgbClr val="C0C0C0"/>
                  </a:outerShdw>
                </a:effectLst>
                <a:latin typeface="Book Antiqua" panose="02040602050305030304" pitchFamily="18" charset="0"/>
              </a:rPr>
              <a:t>Oracle Administration</a:t>
            </a:r>
            <a:endParaRPr lang="en-US" altLang="ko-KR" sz="3600">
              <a:solidFill>
                <a:schemeClr val="bg1"/>
              </a:solidFill>
              <a:effectLst>
                <a:outerShdw blurRad="38100" dist="38100" dir="2700000" algn="tl">
                  <a:srgbClr val="C0C0C0"/>
                </a:outerShdw>
              </a:effectLst>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0" name="Rectangle 4"/>
          <p:cNvSpPr>
            <a:spLocks noChangeArrowheads="1"/>
          </p:cNvSpPr>
          <p:nvPr/>
        </p:nvSpPr>
        <p:spPr bwMode="auto">
          <a:xfrm>
            <a:off x="971550" y="2781300"/>
            <a:ext cx="4968875" cy="1943100"/>
          </a:xfrm>
          <a:prstGeom prst="rect">
            <a:avLst/>
          </a:prstGeom>
          <a:solidFill>
            <a:srgbClr val="FFFF00">
              <a:alpha val="50000"/>
            </a:srgbClr>
          </a:solidFill>
          <a:ln>
            <a:noFill/>
          </a:ln>
          <a:effectLst/>
          <a:extLs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r" latinLnBrk="0">
              <a:spcBef>
                <a:spcPct val="30000"/>
              </a:spcBef>
              <a:buFont typeface="Wingdings" panose="05000000000000000000" pitchFamily="2" charset="2"/>
              <a:buNone/>
            </a:pPr>
            <a:endParaRPr lang="ko-KR" altLang="ko-KR" sz="3200">
              <a:solidFill>
                <a:schemeClr val="hlink"/>
              </a:solidFill>
              <a:latin typeface="Arial" panose="020B0604020202020204" pitchFamily="34" charset="0"/>
              <a:ea typeface="돋움" panose="020B0600000101010101" pitchFamily="50" charset="-127"/>
            </a:endParaRPr>
          </a:p>
        </p:txBody>
      </p:sp>
      <p:sp>
        <p:nvSpPr>
          <p:cNvPr id="382978" name="Rectangle 2"/>
          <p:cNvSpPr>
            <a:spLocks noGrp="1" noChangeArrowheads="1"/>
          </p:cNvSpPr>
          <p:nvPr>
            <p:ph type="title"/>
          </p:nvPr>
        </p:nvSpPr>
        <p:spPr/>
        <p:txBody>
          <a:bodyPr/>
          <a:lstStyle/>
          <a:p>
            <a:r>
              <a:rPr lang="ko-KR" altLang="en-US"/>
              <a:t>일반적인 </a:t>
            </a:r>
            <a:r>
              <a:rPr lang="en-US" altLang="ko-KR"/>
              <a:t>Oracle DBA</a:t>
            </a:r>
            <a:r>
              <a:rPr lang="ko-KR" altLang="en-US"/>
              <a:t>의 역할</a:t>
            </a:r>
          </a:p>
        </p:txBody>
      </p:sp>
      <p:sp>
        <p:nvSpPr>
          <p:cNvPr id="382979" name="Rectangle 3"/>
          <p:cNvSpPr>
            <a:spLocks noChangeArrowheads="1"/>
          </p:cNvSpPr>
          <p:nvPr/>
        </p:nvSpPr>
        <p:spPr bwMode="auto">
          <a:xfrm>
            <a:off x="990600" y="1524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Oracle software </a:t>
            </a:r>
            <a:r>
              <a:rPr lang="ko-KR" altLang="en-US" sz="2000">
                <a:solidFill>
                  <a:schemeClr val="tx2"/>
                </a:solidFill>
                <a:latin typeface="Arial" panose="020B0604020202020204" pitchFamily="34" charset="0"/>
                <a:ea typeface="돋움" panose="020B0600000101010101" pitchFamily="50" charset="-127"/>
              </a:rPr>
              <a:t>설치</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Oracle database </a:t>
            </a:r>
            <a:r>
              <a:rPr lang="ko-KR" altLang="en-US" sz="2000">
                <a:solidFill>
                  <a:schemeClr val="tx2"/>
                </a:solidFill>
                <a:latin typeface="Arial" panose="020B0604020202020204" pitchFamily="34" charset="0"/>
                <a:ea typeface="돋움" panose="020B0600000101010101" pitchFamily="50" charset="-127"/>
              </a:rPr>
              <a:t>생성</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a:t>
            </a:r>
            <a:r>
              <a:rPr lang="ko-KR" altLang="en-US" sz="2000">
                <a:solidFill>
                  <a:schemeClr val="tx2"/>
                </a:solidFill>
                <a:latin typeface="Arial" panose="020B0604020202020204" pitchFamily="34" charset="0"/>
                <a:ea typeface="돋움" panose="020B0600000101010101" pitchFamily="50" charset="-127"/>
              </a:rPr>
              <a:t>와 </a:t>
            </a:r>
            <a:r>
              <a:rPr lang="en-US" altLang="ko-KR" sz="2000">
                <a:solidFill>
                  <a:schemeClr val="tx2"/>
                </a:solidFill>
                <a:latin typeface="Arial" panose="020B0604020202020204" pitchFamily="34" charset="0"/>
                <a:ea typeface="돋움" panose="020B0600000101010101" pitchFamily="50" charset="-127"/>
              </a:rPr>
              <a:t>software upgrade</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startup</a:t>
            </a:r>
            <a:r>
              <a:rPr lang="ko-KR" altLang="en-US" sz="2000">
                <a:solidFill>
                  <a:schemeClr val="tx2"/>
                </a:solidFill>
                <a:latin typeface="Arial" panose="020B0604020202020204" pitchFamily="34" charset="0"/>
                <a:ea typeface="돋움" panose="020B0600000101010101" pitchFamily="50" charset="-127"/>
              </a:rPr>
              <a:t>과 </a:t>
            </a:r>
            <a:r>
              <a:rPr lang="en-US" altLang="ko-KR" sz="2000">
                <a:solidFill>
                  <a:schemeClr val="tx2"/>
                </a:solidFill>
                <a:latin typeface="Arial" panose="020B0604020202020204" pitchFamily="34" charset="0"/>
                <a:ea typeface="돋움" panose="020B0600000101010101" pitchFamily="50" charset="-127"/>
              </a:rPr>
              <a:t>shutdown</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storage structure </a:t>
            </a:r>
            <a:r>
              <a:rPr lang="ko-KR" altLang="en-US" sz="2000">
                <a:solidFill>
                  <a:schemeClr val="tx2"/>
                </a:solidFill>
                <a:latin typeface="Arial" panose="020B0604020202020204" pitchFamily="34" charset="0"/>
                <a:ea typeface="돋움" panose="020B0600000101010101" pitchFamily="50" charset="-127"/>
              </a:rPr>
              <a:t>관리</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object </a:t>
            </a:r>
            <a:r>
              <a:rPr lang="ko-KR" altLang="en-US" sz="2000">
                <a:solidFill>
                  <a:schemeClr val="tx2"/>
                </a:solidFill>
                <a:latin typeface="Arial" panose="020B0604020202020204" pitchFamily="34" charset="0"/>
                <a:ea typeface="돋움" panose="020B0600000101010101" pitchFamily="50" charset="-127"/>
              </a:rPr>
              <a:t>관리</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User</a:t>
            </a:r>
            <a:r>
              <a:rPr lang="ko-KR" altLang="en-US" sz="2000">
                <a:solidFill>
                  <a:schemeClr val="tx2"/>
                </a:solidFill>
                <a:latin typeface="Arial" panose="020B0604020202020204" pitchFamily="34" charset="0"/>
                <a:ea typeface="돋움" panose="020B0600000101010101" pitchFamily="50" charset="-127"/>
              </a:rPr>
              <a:t>와 </a:t>
            </a:r>
            <a:r>
              <a:rPr lang="en-US" altLang="ko-KR" sz="2000">
                <a:solidFill>
                  <a:schemeClr val="tx2"/>
                </a:solidFill>
                <a:latin typeface="Arial" panose="020B0604020202020204" pitchFamily="34" charset="0"/>
                <a:ea typeface="돋움" panose="020B0600000101010101" pitchFamily="50" charset="-127"/>
              </a:rPr>
              <a:t>security </a:t>
            </a:r>
            <a:r>
              <a:rPr lang="ko-KR" altLang="en-US" sz="2000">
                <a:solidFill>
                  <a:schemeClr val="tx2"/>
                </a:solidFill>
                <a:latin typeface="Arial" panose="020B0604020202020204" pitchFamily="34" charset="0"/>
                <a:ea typeface="돋움" panose="020B0600000101010101" pitchFamily="50" charset="-127"/>
              </a:rPr>
              <a:t>관리</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backup</a:t>
            </a:r>
            <a:r>
              <a:rPr lang="ko-KR" altLang="en-US" sz="2000">
                <a:solidFill>
                  <a:schemeClr val="tx2"/>
                </a:solidFill>
                <a:latin typeface="Arial" panose="020B0604020202020204" pitchFamily="34" charset="0"/>
                <a:ea typeface="돋움" panose="020B0600000101010101" pitchFamily="50" charset="-127"/>
              </a:rPr>
              <a:t>과 </a:t>
            </a:r>
            <a:r>
              <a:rPr lang="en-US" altLang="ko-KR" sz="2000">
                <a:solidFill>
                  <a:schemeClr val="tx2"/>
                </a:solidFill>
                <a:latin typeface="Arial" panose="020B0604020202020204" pitchFamily="34" charset="0"/>
                <a:ea typeface="돋움" panose="020B0600000101010101" pitchFamily="50" charset="-127"/>
              </a:rPr>
              <a:t>recovery </a:t>
            </a:r>
            <a:r>
              <a:rPr lang="en-US" altLang="ko-KR" sz="2000">
                <a:solidFill>
                  <a:srgbClr val="666666"/>
                </a:solidFill>
                <a:latin typeface="Arial" panose="020B0604020202020204" pitchFamily="34" charset="0"/>
                <a:ea typeface="돋움" panose="020B0600000101010101" pitchFamily="50" charset="-127"/>
              </a:rPr>
              <a:t>(</a:t>
            </a:r>
            <a:r>
              <a:rPr lang="ko-KR" altLang="en-US" sz="2000">
                <a:solidFill>
                  <a:srgbClr val="666666"/>
                </a:solidFill>
                <a:latin typeface="Arial" panose="020B0604020202020204" pitchFamily="34" charset="0"/>
                <a:ea typeface="돋움" panose="020B0600000101010101" pitchFamily="50" charset="-127"/>
              </a:rPr>
              <a:t>개요</a:t>
            </a:r>
            <a:r>
              <a:rPr lang="en-US" altLang="ko-KR" sz="2000">
                <a:solidFill>
                  <a:srgbClr val="666666"/>
                </a:solidFill>
                <a:latin typeface="Arial" panose="020B0604020202020204" pitchFamily="34" charset="0"/>
                <a:ea typeface="돋움" panose="020B0600000101010101" pitchFamily="50" charset="-127"/>
              </a:rPr>
              <a:t>)</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a:t>
            </a:r>
            <a:r>
              <a:rPr lang="ko-KR" altLang="en-US" sz="2000">
                <a:solidFill>
                  <a:schemeClr val="tx2"/>
                </a:solidFill>
                <a:latin typeface="Arial" panose="020B0604020202020204" pitchFamily="34" charset="0"/>
                <a:ea typeface="돋움" panose="020B0600000101010101" pitchFamily="50" charset="-127"/>
              </a:rPr>
              <a:t>상태 모니터링</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Database </a:t>
            </a:r>
            <a:r>
              <a:rPr lang="ko-KR" altLang="en-US" sz="2000">
                <a:solidFill>
                  <a:schemeClr val="tx2"/>
                </a:solidFill>
                <a:latin typeface="Arial" panose="020B0604020202020204" pitchFamily="34" charset="0"/>
                <a:ea typeface="돋움" panose="020B0600000101010101" pitchFamily="50" charset="-127"/>
              </a:rPr>
              <a:t>성능 튜닝 및 모니터링</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critical error </a:t>
            </a:r>
            <a:r>
              <a:rPr lang="ko-KR" altLang="en-US" sz="2000">
                <a:solidFill>
                  <a:schemeClr val="tx2"/>
                </a:solidFill>
                <a:latin typeface="Arial" panose="020B0604020202020204" pitchFamily="34" charset="0"/>
                <a:ea typeface="돋움" panose="020B0600000101010101" pitchFamily="50" charset="-127"/>
              </a:rPr>
              <a:t>진단 및 보고</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ChangeArrowheads="1"/>
          </p:cNvSpPr>
          <p:nvPr/>
        </p:nvSpPr>
        <p:spPr bwMode="auto">
          <a:xfrm>
            <a:off x="1066800" y="333375"/>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r>
              <a:rPr lang="en-US" altLang="ko-KR" sz="3200">
                <a:solidFill>
                  <a:schemeClr val="tx2"/>
                </a:solidFill>
                <a:latin typeface="Times New Roman" panose="02020603050405020304" pitchFamily="18" charset="0"/>
                <a:ea typeface="돋움" panose="020B0600000101010101" pitchFamily="50" charset="-127"/>
              </a:rPr>
              <a:t>Environment </a:t>
            </a:r>
            <a:r>
              <a:rPr lang="ko-KR" altLang="en-US" sz="3200">
                <a:solidFill>
                  <a:schemeClr val="tx2"/>
                </a:solidFill>
                <a:latin typeface="Times New Roman" panose="02020603050405020304" pitchFamily="18" charset="0"/>
                <a:ea typeface="돋움" panose="020B0600000101010101" pitchFamily="50" charset="-127"/>
              </a:rPr>
              <a:t>와 </a:t>
            </a:r>
            <a:r>
              <a:rPr lang="en-US" altLang="ko-KR" sz="3200">
                <a:solidFill>
                  <a:schemeClr val="tx2"/>
                </a:solidFill>
                <a:latin typeface="Times New Roman" panose="02020603050405020304" pitchFamily="18" charset="0"/>
                <a:ea typeface="돋움" panose="020B0600000101010101" pitchFamily="50" charset="-127"/>
              </a:rPr>
              <a:t>Parameter File</a:t>
            </a:r>
          </a:p>
        </p:txBody>
      </p:sp>
      <p:sp>
        <p:nvSpPr>
          <p:cNvPr id="385028" name="Rectangle 4"/>
          <p:cNvSpPr>
            <a:spLocks noChangeArrowheads="1"/>
          </p:cNvSpPr>
          <p:nvPr/>
        </p:nvSpPr>
        <p:spPr bwMode="auto">
          <a:xfrm>
            <a:off x="1066800" y="1628775"/>
            <a:ext cx="71628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2075" indent="-9207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357188" indent="-857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ORACLE_HOME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Oracle DBMS</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home directory</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ORACLE_SID</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Oracle instance</a:t>
            </a:r>
            <a:r>
              <a:rPr lang="ko-KR" altLang="en-US" sz="1600">
                <a:solidFill>
                  <a:schemeClr val="tx2"/>
                </a:solidFill>
                <a:latin typeface="Arial" panose="020B0604020202020204" pitchFamily="34" charset="0"/>
                <a:ea typeface="돋움" panose="020B0600000101010101" pitchFamily="50" charset="-127"/>
              </a:rPr>
              <a:t>의 식별자</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Parameter file</a:t>
            </a:r>
            <a:r>
              <a:rPr lang="ko-KR" altLang="en-US" sz="1800">
                <a:solidFill>
                  <a:schemeClr val="tx2"/>
                </a:solidFill>
                <a:latin typeface="Arial" panose="020B0604020202020204" pitchFamily="34" charset="0"/>
                <a:ea typeface="돋움" panose="020B0600000101010101" pitchFamily="50" charset="-127"/>
              </a:rPr>
              <a:t>의 우선순위</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spfile$ORACLE_SID.ora</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2. spfile.ora</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3. init$ORACLE_SID.ora</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Parameter File</a:t>
            </a:r>
            <a:r>
              <a:rPr lang="ko-KR" altLang="en-US" sz="1800">
                <a:solidFill>
                  <a:schemeClr val="tx2"/>
                </a:solidFill>
                <a:latin typeface="Arial" panose="020B0604020202020204" pitchFamily="34" charset="0"/>
                <a:ea typeface="돋움" panose="020B0600000101010101" pitchFamily="50" charset="-127"/>
              </a:rPr>
              <a:t>의 목적</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adjusting memory structures </a:t>
            </a:r>
            <a:r>
              <a:rPr lang="ko-KR" altLang="en-US" sz="1600">
                <a:solidFill>
                  <a:schemeClr val="tx2"/>
                </a:solidFill>
                <a:latin typeface="Arial" panose="020B0604020202020204" pitchFamily="34" charset="0"/>
                <a:ea typeface="돋움" panose="020B0600000101010101" pitchFamily="50" charset="-127"/>
              </a:rPr>
              <a:t>조절에 의한 성능 최적화</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database default parameter </a:t>
            </a:r>
            <a:r>
              <a:rPr lang="ko-KR" altLang="en-US" sz="1600">
                <a:solidFill>
                  <a:schemeClr val="tx2"/>
                </a:solidFill>
                <a:latin typeface="Arial" panose="020B0604020202020204" pitchFamily="34" charset="0"/>
                <a:ea typeface="돋움" panose="020B0600000101010101" pitchFamily="50" charset="-127"/>
              </a:rPr>
              <a:t>설정 및 </a:t>
            </a: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제약 설정</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control file</a:t>
            </a:r>
            <a:r>
              <a:rPr lang="ko-KR" altLang="en-US" sz="1600">
                <a:solidFill>
                  <a:schemeClr val="tx2"/>
                </a:solidFill>
                <a:latin typeface="Arial" panose="020B0604020202020204" pitchFamily="34" charset="0"/>
                <a:ea typeface="돋움" panose="020B0600000101010101" pitchFamily="50" charset="-127"/>
              </a:rPr>
              <a:t>의 경로 및 이름 지정</a:t>
            </a:r>
          </a:p>
          <a:p>
            <a:pPr lvl="1" latinLnBrk="0">
              <a:spcBef>
                <a:spcPct val="30000"/>
              </a:spcBef>
              <a:buClr>
                <a:schemeClr val="tx2"/>
              </a:buClr>
              <a:buFont typeface="Wingdings" panose="05000000000000000000" pitchFamily="2" charset="2"/>
              <a:buNone/>
            </a:pP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r>
              <a:rPr lang="en-US" altLang="ko-KR"/>
              <a:t>Cont’d</a:t>
            </a:r>
          </a:p>
        </p:txBody>
      </p:sp>
      <p:sp>
        <p:nvSpPr>
          <p:cNvPr id="386051"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86052" name="Rectangle 4"/>
          <p:cNvSpPr>
            <a:spLocks noChangeArrowheads="1"/>
          </p:cNvSpPr>
          <p:nvPr/>
        </p:nvSpPr>
        <p:spPr bwMode="auto">
          <a:xfrm>
            <a:off x="1066800" y="1828800"/>
            <a:ext cx="71628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Parameter </a:t>
            </a:r>
            <a:r>
              <a:rPr lang="ko-KR" altLang="en-US" sz="1800">
                <a:solidFill>
                  <a:schemeClr val="tx2"/>
                </a:solidFill>
                <a:latin typeface="Arial" panose="020B0604020202020204" pitchFamily="34" charset="0"/>
                <a:ea typeface="돋움" panose="020B0600000101010101" pitchFamily="50" charset="-127"/>
              </a:rPr>
              <a:t>정보 확인</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SQL&gt; SHOW PARAMETERS ***</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SQL&gt; select * from v$parameter;</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Under bar parameter (</a:t>
            </a:r>
            <a:r>
              <a:rPr lang="ko-KR" altLang="en-US" sz="1800">
                <a:solidFill>
                  <a:schemeClr val="tx2"/>
                </a:solidFill>
                <a:latin typeface="Arial" panose="020B0604020202020204" pitchFamily="34" charset="0"/>
                <a:ea typeface="돋움" panose="020B0600000101010101" pitchFamily="50" charset="-127"/>
              </a:rPr>
              <a:t>히든 </a:t>
            </a:r>
            <a:r>
              <a:rPr lang="en-US" altLang="ko-KR" sz="1800">
                <a:solidFill>
                  <a:schemeClr val="tx2"/>
                </a:solidFill>
                <a:latin typeface="Arial" panose="020B0604020202020204" pitchFamily="34" charset="0"/>
                <a:ea typeface="돋움" panose="020B0600000101010101" pitchFamily="50" charset="-127"/>
              </a:rPr>
              <a:t>parameter)</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Oracle </a:t>
            </a:r>
            <a:r>
              <a:rPr lang="ko-KR" altLang="en-US" sz="1800">
                <a:solidFill>
                  <a:schemeClr val="tx2"/>
                </a:solidFill>
                <a:latin typeface="Arial" panose="020B0604020202020204" pitchFamily="34" charset="0"/>
                <a:ea typeface="돋움" panose="020B0600000101010101" pitchFamily="50" charset="-127"/>
              </a:rPr>
              <a:t>내부적으로 사용</a:t>
            </a:r>
            <a:r>
              <a:rPr lang="en-US" altLang="ko-KR" sz="1800">
                <a:solidFill>
                  <a:schemeClr val="tx2"/>
                </a:solidFill>
                <a:latin typeface="Arial" panose="020B0604020202020204" pitchFamily="34" charset="0"/>
                <a:ea typeface="돋움" panose="020B0600000101010101" pitchFamily="50" charset="-127"/>
              </a:rPr>
              <a:t>(debug, test), </a:t>
            </a:r>
            <a:r>
              <a:rPr lang="ko-KR" altLang="en-US" sz="1800">
                <a:solidFill>
                  <a:schemeClr val="tx2"/>
                </a:solidFill>
                <a:latin typeface="Arial" panose="020B0604020202020204" pitchFamily="34" charset="0"/>
                <a:ea typeface="돋움" panose="020B0600000101010101" pitchFamily="50" charset="-127"/>
              </a:rPr>
              <a:t>때때로 긴급한 경우 이용</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ex)  _tarce_file_public, _offline_rollback_segments  </a:t>
            </a:r>
            <a:r>
              <a:rPr lang="ko-KR" altLang="en-US" sz="1800">
                <a:solidFill>
                  <a:schemeClr val="tx2"/>
                </a:solidFill>
                <a:latin typeface="Arial" panose="020B0604020202020204" pitchFamily="34" charset="0"/>
                <a:ea typeface="돋움" panose="020B0600000101010101" pitchFamily="50" charset="-127"/>
              </a:rPr>
              <a:t>등</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기능별 파라미터 범주 </a:t>
            </a: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예</a:t>
            </a:r>
            <a:r>
              <a:rPr lang="en-US" altLang="ko-KR" sz="1800">
                <a:solidFill>
                  <a:schemeClr val="tx2"/>
                </a:solidFill>
                <a:latin typeface="Arial" panose="020B0604020202020204" pitchFamily="34" charset="0"/>
                <a:ea typeface="돋움" panose="020B0600000101010101" pitchFamily="50" charset="-127"/>
              </a:rPr>
              <a:t>)B&amp;R </a:t>
            </a:r>
            <a:r>
              <a:rPr lang="ko-KR" altLang="en-US" sz="1800">
                <a:solidFill>
                  <a:schemeClr val="tx2"/>
                </a:solidFill>
                <a:latin typeface="Arial" panose="020B0604020202020204" pitchFamily="34" charset="0"/>
                <a:ea typeface="돋움" panose="020B0600000101010101" pitchFamily="50" charset="-127"/>
              </a:rPr>
              <a:t>관련 </a:t>
            </a:r>
            <a:r>
              <a:rPr lang="en-US" altLang="ko-KR" sz="1800">
                <a:solidFill>
                  <a:schemeClr val="tx2"/>
                </a:solidFill>
                <a:latin typeface="Arial" panose="020B0604020202020204" pitchFamily="34" charset="0"/>
                <a:ea typeface="돋움" panose="020B0600000101010101" pitchFamily="50" charset="-127"/>
              </a:rPr>
              <a:t>parameter</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log_archive_start</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log_archive_dest</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log_archive_format</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log_checkpoint_interval</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log_checkpoint_timeout</a:t>
            </a:r>
          </a:p>
          <a:p>
            <a:pPr lvl="1" latinLnBrk="0">
              <a:spcBef>
                <a:spcPct val="30000"/>
              </a:spcBef>
              <a:buClr>
                <a:schemeClr val="tx2"/>
              </a:buClr>
              <a:buFont typeface="Wingdings" panose="05000000000000000000" pitchFamily="2" charset="2"/>
              <a:buChar char="§"/>
            </a:pPr>
            <a:r>
              <a:rPr lang="en-US" altLang="ko-KR" sz="1800">
                <a:solidFill>
                  <a:schemeClr val="tx2"/>
                </a:solidFill>
                <a:latin typeface="Arial" panose="020B0604020202020204" pitchFamily="34" charset="0"/>
                <a:ea typeface="돋움" panose="020B0600000101010101" pitchFamily="50" charset="-127"/>
              </a:rPr>
              <a:t>recovery_parallelism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noFill/>
          <a:ln/>
        </p:spPr>
        <p:txBody>
          <a:bodyPr/>
          <a:lstStyle/>
          <a:p>
            <a:r>
              <a:rPr lang="en-US" altLang="ko-KR"/>
              <a:t>Oracle Components</a:t>
            </a:r>
          </a:p>
        </p:txBody>
      </p:sp>
      <p:sp>
        <p:nvSpPr>
          <p:cNvPr id="307203" name="Rectangle 3"/>
          <p:cNvSpPr>
            <a:spLocks noGrp="1" noChangeArrowheads="1"/>
          </p:cNvSpPr>
          <p:nvPr>
            <p:ph type="body" idx="1"/>
          </p:nvPr>
        </p:nvSpPr>
        <p:spPr>
          <a:xfrm>
            <a:off x="458788" y="1628775"/>
            <a:ext cx="8343900" cy="4814888"/>
          </a:xfrm>
          <a:noFill/>
          <a:ln/>
          <a:extLst>
            <a:ext uri="{91240B29-F687-4F45-9708-019B960494DF}">
              <a14:hiddenLine xmlns:a14="http://schemas.microsoft.com/office/drawing/2010/main" w="38100" cap="flat" cmpd="dbl">
                <a:solidFill>
                  <a:srgbClr val="051068"/>
                </a:solidFill>
                <a:prstDash val="solid"/>
                <a:miter lim="800000"/>
                <a:headEnd/>
                <a:tailEnd/>
              </a14:hiddenLine>
            </a:ext>
          </a:extLst>
        </p:spPr>
        <p:txBody>
          <a:bodyPr/>
          <a:lstStyle/>
          <a:p>
            <a:pPr>
              <a:lnSpc>
                <a:spcPct val="110000"/>
              </a:lnSpc>
            </a:pPr>
            <a:r>
              <a:rPr lang="en-US" altLang="ko-KR" b="0"/>
              <a:t>Process</a:t>
            </a:r>
          </a:p>
          <a:p>
            <a:pPr lvl="1">
              <a:buFont typeface="Wingdings" panose="05000000000000000000" pitchFamily="2" charset="2"/>
              <a:buChar char="§"/>
            </a:pPr>
            <a:r>
              <a:rPr lang="en-US" altLang="ko-KR" b="0"/>
              <a:t>Background Process : PMON, SMON, DBWR, LGWR, CKPT, …</a:t>
            </a:r>
          </a:p>
          <a:p>
            <a:pPr lvl="1">
              <a:buFont typeface="Wingdings" panose="05000000000000000000" pitchFamily="2" charset="2"/>
              <a:buChar char="§"/>
            </a:pPr>
            <a:r>
              <a:rPr lang="en-US" altLang="ko-KR" b="0"/>
              <a:t>Server Process : Shared or Dedicated</a:t>
            </a:r>
          </a:p>
          <a:p>
            <a:pPr lvl="1">
              <a:buFont typeface="Wingdings" panose="05000000000000000000" pitchFamily="2" charset="2"/>
              <a:buChar char="§"/>
            </a:pPr>
            <a:r>
              <a:rPr lang="en-US" altLang="ko-KR" b="0"/>
              <a:t>User Process</a:t>
            </a:r>
            <a:endParaRPr lang="en-US" altLang="ko-KR" sz="1800" b="0"/>
          </a:p>
          <a:p>
            <a:pPr>
              <a:lnSpc>
                <a:spcPct val="110000"/>
              </a:lnSpc>
            </a:pPr>
            <a:r>
              <a:rPr lang="en-US" altLang="ko-KR" b="0"/>
              <a:t>Memory</a:t>
            </a:r>
          </a:p>
          <a:p>
            <a:pPr lvl="1">
              <a:buFont typeface="Wingdings" panose="05000000000000000000" pitchFamily="2" charset="2"/>
              <a:buChar char="§"/>
            </a:pPr>
            <a:r>
              <a:rPr lang="en-US" altLang="ko-KR" b="0"/>
              <a:t>SGA(System Global Area)</a:t>
            </a:r>
          </a:p>
          <a:p>
            <a:pPr lvl="1">
              <a:buFont typeface="Wingdings" panose="05000000000000000000" pitchFamily="2" charset="2"/>
              <a:buChar char="§"/>
            </a:pPr>
            <a:r>
              <a:rPr lang="en-US" altLang="ko-KR" b="0"/>
              <a:t>PGA(Program Global Area)</a:t>
            </a:r>
          </a:p>
          <a:p>
            <a:pPr>
              <a:lnSpc>
                <a:spcPct val="110000"/>
              </a:lnSpc>
            </a:pPr>
            <a:r>
              <a:rPr lang="en-US" altLang="ko-KR" b="0"/>
              <a:t>File (Database)</a:t>
            </a:r>
          </a:p>
          <a:p>
            <a:pPr lvl="1">
              <a:buFont typeface="Wingdings" panose="05000000000000000000" pitchFamily="2" charset="2"/>
              <a:buChar char="§"/>
            </a:pPr>
            <a:r>
              <a:rPr lang="en-US" altLang="ko-KR" b="0"/>
              <a:t>Control File : </a:t>
            </a:r>
            <a:r>
              <a:rPr lang="ko-KR" altLang="en-US" b="0">
                <a:ea typeface="돋움" panose="020B0600000101010101" pitchFamily="50" charset="-127"/>
              </a:rPr>
              <a:t>이중화</a:t>
            </a:r>
          </a:p>
          <a:p>
            <a:pPr lvl="1">
              <a:buFont typeface="Wingdings" panose="05000000000000000000" pitchFamily="2" charset="2"/>
              <a:buChar char="§"/>
            </a:pPr>
            <a:r>
              <a:rPr lang="en-US" altLang="ko-KR" b="0"/>
              <a:t>Data File</a:t>
            </a:r>
          </a:p>
          <a:p>
            <a:pPr lvl="1">
              <a:buFont typeface="Wingdings" panose="05000000000000000000" pitchFamily="2" charset="2"/>
              <a:buChar char="§"/>
            </a:pPr>
            <a:r>
              <a:rPr lang="en-US" altLang="ko-KR" b="0"/>
              <a:t>Log File : Group &amp; Member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ChangeArrowheads="1"/>
          </p:cNvSpPr>
          <p:nvPr/>
        </p:nvSpPr>
        <p:spPr bwMode="auto">
          <a:xfrm>
            <a:off x="1217613" y="5256213"/>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a:latin typeface="Times New Roman" panose="02020603050405020304" pitchFamily="18" charset="0"/>
              </a:rPr>
              <a:t>shutdown</a:t>
            </a:r>
          </a:p>
        </p:txBody>
      </p:sp>
      <p:sp>
        <p:nvSpPr>
          <p:cNvPr id="387075" name="Rectangle 3"/>
          <p:cNvSpPr>
            <a:spLocks noChangeArrowheads="1"/>
          </p:cNvSpPr>
          <p:nvPr/>
        </p:nvSpPr>
        <p:spPr bwMode="auto">
          <a:xfrm>
            <a:off x="2894013" y="4875213"/>
            <a:ext cx="1527175" cy="50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50000"/>
              </a:lnSpc>
              <a:spcBef>
                <a:spcPct val="50000"/>
              </a:spcBef>
              <a:buClrTx/>
              <a:buSzTx/>
              <a:buFontTx/>
              <a:buNone/>
            </a:pPr>
            <a:r>
              <a:rPr lang="en-US" altLang="ko-KR" sz="1800">
                <a:latin typeface="Times New Roman" panose="02020603050405020304" pitchFamily="18" charset="0"/>
              </a:rPr>
              <a:t>Instance</a:t>
            </a:r>
          </a:p>
          <a:p>
            <a:pPr>
              <a:lnSpc>
                <a:spcPct val="50000"/>
              </a:lnSpc>
              <a:spcBef>
                <a:spcPct val="50000"/>
              </a:spcBef>
              <a:buClrTx/>
              <a:buSzTx/>
              <a:buFontTx/>
              <a:buNone/>
            </a:pPr>
            <a:r>
              <a:rPr lang="en-US" altLang="ko-KR" sz="1800">
                <a:latin typeface="Times New Roman" panose="02020603050405020304" pitchFamily="18" charset="0"/>
              </a:rPr>
              <a:t>Started</a:t>
            </a:r>
          </a:p>
        </p:txBody>
      </p:sp>
      <p:sp>
        <p:nvSpPr>
          <p:cNvPr id="387076" name="Rectangle 4"/>
          <p:cNvSpPr>
            <a:spLocks noChangeArrowheads="1"/>
          </p:cNvSpPr>
          <p:nvPr/>
        </p:nvSpPr>
        <p:spPr bwMode="auto">
          <a:xfrm>
            <a:off x="4418013" y="3884613"/>
            <a:ext cx="17557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50000"/>
              </a:lnSpc>
              <a:spcBef>
                <a:spcPct val="50000"/>
              </a:spcBef>
              <a:buClrTx/>
              <a:buSzTx/>
              <a:buFontTx/>
              <a:buNone/>
            </a:pPr>
            <a:r>
              <a:rPr lang="en-US" altLang="ko-KR" sz="1800">
                <a:latin typeface="Times New Roman" panose="02020603050405020304" pitchFamily="18" charset="0"/>
              </a:rPr>
              <a:t>Control File</a:t>
            </a:r>
          </a:p>
          <a:p>
            <a:pPr>
              <a:lnSpc>
                <a:spcPct val="50000"/>
              </a:lnSpc>
              <a:spcBef>
                <a:spcPct val="50000"/>
              </a:spcBef>
              <a:buClrTx/>
              <a:buSzTx/>
              <a:buFontTx/>
              <a:buNone/>
            </a:pPr>
            <a:r>
              <a:rPr lang="en-US" altLang="ko-KR" sz="1800">
                <a:latin typeface="Times New Roman" panose="02020603050405020304" pitchFamily="18" charset="0"/>
              </a:rPr>
              <a:t>opened for this</a:t>
            </a:r>
          </a:p>
          <a:p>
            <a:pPr>
              <a:lnSpc>
                <a:spcPct val="50000"/>
              </a:lnSpc>
              <a:spcBef>
                <a:spcPct val="50000"/>
              </a:spcBef>
              <a:buClrTx/>
              <a:buSzTx/>
              <a:buFontTx/>
              <a:buNone/>
            </a:pPr>
            <a:r>
              <a:rPr lang="en-US" altLang="ko-KR" sz="1800">
                <a:latin typeface="Times New Roman" panose="02020603050405020304" pitchFamily="18" charset="0"/>
              </a:rPr>
              <a:t>instance</a:t>
            </a:r>
          </a:p>
        </p:txBody>
      </p:sp>
      <p:sp>
        <p:nvSpPr>
          <p:cNvPr id="387077" name="Rectangle 5"/>
          <p:cNvSpPr>
            <a:spLocks noChangeArrowheads="1"/>
          </p:cNvSpPr>
          <p:nvPr/>
        </p:nvSpPr>
        <p:spPr bwMode="auto">
          <a:xfrm>
            <a:off x="5942013" y="2894013"/>
            <a:ext cx="2289175" cy="105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50000"/>
              </a:lnSpc>
              <a:spcBef>
                <a:spcPct val="50000"/>
              </a:spcBef>
              <a:buClrTx/>
              <a:buSzTx/>
              <a:buFontTx/>
              <a:buNone/>
            </a:pPr>
            <a:r>
              <a:rPr lang="en-US" altLang="ko-KR" sz="1800">
                <a:latin typeface="Times New Roman" panose="02020603050405020304" pitchFamily="18" charset="0"/>
              </a:rPr>
              <a:t>All file opened as </a:t>
            </a:r>
          </a:p>
          <a:p>
            <a:pPr>
              <a:lnSpc>
                <a:spcPct val="50000"/>
              </a:lnSpc>
              <a:spcBef>
                <a:spcPct val="50000"/>
              </a:spcBef>
              <a:buClrTx/>
              <a:buSzTx/>
              <a:buFontTx/>
              <a:buNone/>
            </a:pPr>
            <a:r>
              <a:rPr lang="en-US" altLang="ko-KR" sz="1800">
                <a:latin typeface="Times New Roman" panose="02020603050405020304" pitchFamily="18" charset="0"/>
              </a:rPr>
              <a:t>described by the</a:t>
            </a:r>
          </a:p>
          <a:p>
            <a:pPr>
              <a:lnSpc>
                <a:spcPct val="50000"/>
              </a:lnSpc>
              <a:spcBef>
                <a:spcPct val="50000"/>
              </a:spcBef>
              <a:buClrTx/>
              <a:buSzTx/>
              <a:buFontTx/>
              <a:buNone/>
            </a:pPr>
            <a:r>
              <a:rPr lang="en-US" altLang="ko-KR" sz="1800">
                <a:latin typeface="Times New Roman" panose="02020603050405020304" pitchFamily="18" charset="0"/>
              </a:rPr>
              <a:t>control file for this</a:t>
            </a:r>
          </a:p>
          <a:p>
            <a:pPr>
              <a:lnSpc>
                <a:spcPct val="50000"/>
              </a:lnSpc>
              <a:spcBef>
                <a:spcPct val="50000"/>
              </a:spcBef>
              <a:buClrTx/>
              <a:buSzTx/>
              <a:buFontTx/>
              <a:buNone/>
            </a:pPr>
            <a:r>
              <a:rPr lang="en-US" altLang="ko-KR" sz="1800">
                <a:latin typeface="Times New Roman" panose="02020603050405020304" pitchFamily="18" charset="0"/>
              </a:rPr>
              <a:t> instance</a:t>
            </a:r>
          </a:p>
        </p:txBody>
      </p:sp>
      <p:sp>
        <p:nvSpPr>
          <p:cNvPr id="387078" name="Rectangle 6"/>
          <p:cNvSpPr>
            <a:spLocks noChangeArrowheads="1"/>
          </p:cNvSpPr>
          <p:nvPr/>
        </p:nvSpPr>
        <p:spPr bwMode="auto">
          <a:xfrm>
            <a:off x="5942013" y="2208213"/>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a:latin typeface="Times New Roman" panose="02020603050405020304" pitchFamily="18" charset="0"/>
              </a:rPr>
              <a:t>open</a:t>
            </a:r>
          </a:p>
        </p:txBody>
      </p:sp>
      <p:sp>
        <p:nvSpPr>
          <p:cNvPr id="387079" name="Rectangle 7"/>
          <p:cNvSpPr>
            <a:spLocks noChangeArrowheads="1"/>
          </p:cNvSpPr>
          <p:nvPr/>
        </p:nvSpPr>
        <p:spPr bwMode="auto">
          <a:xfrm>
            <a:off x="4494213" y="3275013"/>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a:latin typeface="Times New Roman" panose="02020603050405020304" pitchFamily="18" charset="0"/>
              </a:rPr>
              <a:t>mount</a:t>
            </a:r>
          </a:p>
        </p:txBody>
      </p:sp>
      <p:sp>
        <p:nvSpPr>
          <p:cNvPr id="387080" name="Rectangle 8"/>
          <p:cNvSpPr>
            <a:spLocks noChangeArrowheads="1"/>
          </p:cNvSpPr>
          <p:nvPr/>
        </p:nvSpPr>
        <p:spPr bwMode="auto">
          <a:xfrm>
            <a:off x="2817813" y="4265613"/>
            <a:ext cx="152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2400">
                <a:latin typeface="Times New Roman" panose="02020603050405020304" pitchFamily="18" charset="0"/>
              </a:rPr>
              <a:t>nomount</a:t>
            </a:r>
          </a:p>
        </p:txBody>
      </p:sp>
      <p:sp>
        <p:nvSpPr>
          <p:cNvPr id="387081" name="Line 9"/>
          <p:cNvSpPr>
            <a:spLocks noChangeShapeType="1"/>
          </p:cNvSpPr>
          <p:nvPr/>
        </p:nvSpPr>
        <p:spPr bwMode="auto">
          <a:xfrm>
            <a:off x="1300163" y="5715000"/>
            <a:ext cx="1519237"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2" name="Line 10"/>
          <p:cNvSpPr>
            <a:spLocks noChangeShapeType="1"/>
          </p:cNvSpPr>
          <p:nvPr/>
        </p:nvSpPr>
        <p:spPr bwMode="auto">
          <a:xfrm>
            <a:off x="2824163" y="4724400"/>
            <a:ext cx="1519237"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3" name="Line 11"/>
          <p:cNvSpPr>
            <a:spLocks noChangeShapeType="1"/>
          </p:cNvSpPr>
          <p:nvPr/>
        </p:nvSpPr>
        <p:spPr bwMode="auto">
          <a:xfrm>
            <a:off x="4348163" y="3733800"/>
            <a:ext cx="1519237"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4" name="Line 12"/>
          <p:cNvSpPr>
            <a:spLocks noChangeShapeType="1"/>
          </p:cNvSpPr>
          <p:nvPr/>
        </p:nvSpPr>
        <p:spPr bwMode="auto">
          <a:xfrm>
            <a:off x="5872163" y="2743200"/>
            <a:ext cx="1519237"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5" name="Line 13"/>
          <p:cNvSpPr>
            <a:spLocks noChangeShapeType="1"/>
          </p:cNvSpPr>
          <p:nvPr/>
        </p:nvSpPr>
        <p:spPr bwMode="auto">
          <a:xfrm>
            <a:off x="2819400" y="4729163"/>
            <a:ext cx="0" cy="9858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6" name="Line 14"/>
          <p:cNvSpPr>
            <a:spLocks noChangeShapeType="1"/>
          </p:cNvSpPr>
          <p:nvPr/>
        </p:nvSpPr>
        <p:spPr bwMode="auto">
          <a:xfrm>
            <a:off x="5867400" y="2747963"/>
            <a:ext cx="0" cy="9858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7" name="Line 15"/>
          <p:cNvSpPr>
            <a:spLocks noChangeShapeType="1"/>
          </p:cNvSpPr>
          <p:nvPr/>
        </p:nvSpPr>
        <p:spPr bwMode="auto">
          <a:xfrm>
            <a:off x="4343400" y="3738563"/>
            <a:ext cx="0" cy="9858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8" name="Line 16"/>
          <p:cNvSpPr>
            <a:spLocks noChangeShapeType="1"/>
          </p:cNvSpPr>
          <p:nvPr/>
        </p:nvSpPr>
        <p:spPr bwMode="auto">
          <a:xfrm flipV="1">
            <a:off x="4879975" y="4194175"/>
            <a:ext cx="2738438" cy="1595438"/>
          </a:xfrm>
          <a:prstGeom prst="line">
            <a:avLst/>
          </a:prstGeom>
          <a:noFill/>
          <a:ln w="508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89" name="Rectangle 17"/>
          <p:cNvSpPr>
            <a:spLocks noChangeArrowheads="1"/>
          </p:cNvSpPr>
          <p:nvPr/>
        </p:nvSpPr>
        <p:spPr bwMode="auto">
          <a:xfrm rot="19800000">
            <a:off x="5711825" y="4953000"/>
            <a:ext cx="1527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ClrTx/>
              <a:buSzTx/>
              <a:buFontTx/>
              <a:buNone/>
            </a:pPr>
            <a:r>
              <a:rPr lang="en-US" altLang="ko-KR" sz="3200">
                <a:solidFill>
                  <a:srgbClr val="122DF4"/>
                </a:solidFill>
                <a:latin typeface="Times New Roman" panose="02020603050405020304" pitchFamily="18" charset="0"/>
              </a:rPr>
              <a:t>startup</a:t>
            </a:r>
          </a:p>
        </p:txBody>
      </p:sp>
      <p:sp>
        <p:nvSpPr>
          <p:cNvPr id="387090" name="Rectangle 18"/>
          <p:cNvSpPr>
            <a:spLocks noChangeArrowheads="1"/>
          </p:cNvSpPr>
          <p:nvPr/>
        </p:nvSpPr>
        <p:spPr bwMode="auto">
          <a:xfrm>
            <a:off x="838200" y="4343400"/>
            <a:ext cx="1647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600" b="1">
                <a:solidFill>
                  <a:srgbClr val="122DF4"/>
                </a:solidFill>
                <a:latin typeface="Times New Roman" panose="02020603050405020304" pitchFamily="18" charset="0"/>
                <a:ea typeface="돋움체" panose="020B0609000101010101" pitchFamily="49" charset="-127"/>
              </a:rPr>
              <a:t>startup nomount</a:t>
            </a:r>
          </a:p>
        </p:txBody>
      </p:sp>
      <p:sp>
        <p:nvSpPr>
          <p:cNvPr id="387091" name="Rectangle 19"/>
          <p:cNvSpPr>
            <a:spLocks noChangeArrowheads="1"/>
          </p:cNvSpPr>
          <p:nvPr/>
        </p:nvSpPr>
        <p:spPr bwMode="auto">
          <a:xfrm>
            <a:off x="2438400" y="3352800"/>
            <a:ext cx="1433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600" b="1">
                <a:solidFill>
                  <a:srgbClr val="122DF4"/>
                </a:solidFill>
                <a:latin typeface="Times New Roman" panose="02020603050405020304" pitchFamily="18" charset="0"/>
                <a:ea typeface="돋움체" panose="020B0609000101010101" pitchFamily="49" charset="-127"/>
              </a:rPr>
              <a:t>startup mount</a:t>
            </a:r>
          </a:p>
        </p:txBody>
      </p:sp>
      <p:sp>
        <p:nvSpPr>
          <p:cNvPr id="387092" name="Rectangle 20"/>
          <p:cNvSpPr>
            <a:spLocks noChangeArrowheads="1"/>
          </p:cNvSpPr>
          <p:nvPr/>
        </p:nvSpPr>
        <p:spPr bwMode="auto">
          <a:xfrm>
            <a:off x="3810000" y="2286000"/>
            <a:ext cx="1285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600" b="1">
                <a:solidFill>
                  <a:srgbClr val="122DF4"/>
                </a:solidFill>
                <a:latin typeface="Times New Roman" panose="02020603050405020304" pitchFamily="18" charset="0"/>
                <a:ea typeface="돋움체" panose="020B0609000101010101" pitchFamily="49" charset="-127"/>
              </a:rPr>
              <a:t>startup open</a:t>
            </a:r>
          </a:p>
        </p:txBody>
      </p:sp>
      <p:sp>
        <p:nvSpPr>
          <p:cNvPr id="387093" name="Line 21"/>
          <p:cNvSpPr>
            <a:spLocks noChangeShapeType="1"/>
          </p:cNvSpPr>
          <p:nvPr/>
        </p:nvSpPr>
        <p:spPr bwMode="auto">
          <a:xfrm>
            <a:off x="2519363" y="4495800"/>
            <a:ext cx="300037" cy="0"/>
          </a:xfrm>
          <a:prstGeom prst="line">
            <a:avLst/>
          </a:prstGeom>
          <a:noFill/>
          <a:ln w="254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94" name="Line 22"/>
          <p:cNvSpPr>
            <a:spLocks noChangeShapeType="1"/>
          </p:cNvSpPr>
          <p:nvPr/>
        </p:nvSpPr>
        <p:spPr bwMode="auto">
          <a:xfrm>
            <a:off x="4043363" y="3505200"/>
            <a:ext cx="300037" cy="0"/>
          </a:xfrm>
          <a:prstGeom prst="line">
            <a:avLst/>
          </a:prstGeom>
          <a:noFill/>
          <a:ln w="254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95" name="Line 23"/>
          <p:cNvSpPr>
            <a:spLocks noChangeShapeType="1"/>
          </p:cNvSpPr>
          <p:nvPr/>
        </p:nvSpPr>
        <p:spPr bwMode="auto">
          <a:xfrm>
            <a:off x="5338763" y="2438400"/>
            <a:ext cx="300037" cy="0"/>
          </a:xfrm>
          <a:prstGeom prst="line">
            <a:avLst/>
          </a:prstGeom>
          <a:noFill/>
          <a:ln w="254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7096" name="Rectangle 24"/>
          <p:cNvSpPr>
            <a:spLocks noGrp="1" noChangeArrowheads="1"/>
          </p:cNvSpPr>
          <p:nvPr>
            <p:ph type="title"/>
          </p:nvPr>
        </p:nvSpPr>
        <p:spPr>
          <a:xfrm>
            <a:off x="1066800" y="381000"/>
            <a:ext cx="7162800" cy="1143000"/>
          </a:xfrm>
          <a:noFill/>
          <a:ln/>
        </p:spPr>
        <p:txBody>
          <a:bodyPr/>
          <a:lstStyle/>
          <a:p>
            <a:r>
              <a:rPr lang="en-US" altLang="ko-KR"/>
              <a:t>Startup Procedure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990600" y="304800"/>
            <a:ext cx="7162800" cy="1143000"/>
          </a:xfrm>
        </p:spPr>
        <p:txBody>
          <a:bodyPr/>
          <a:lstStyle/>
          <a:p>
            <a:r>
              <a:rPr lang="en-US" altLang="ko-KR"/>
              <a:t>Cont’d</a:t>
            </a:r>
          </a:p>
        </p:txBody>
      </p:sp>
      <p:sp>
        <p:nvSpPr>
          <p:cNvPr id="388099" name="Rectangle 3"/>
          <p:cNvSpPr>
            <a:spLocks noChangeArrowheads="1"/>
          </p:cNvSpPr>
          <p:nvPr/>
        </p:nvSpPr>
        <p:spPr bwMode="auto">
          <a:xfrm>
            <a:off x="914400" y="304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88100" name="Rectangle 4"/>
          <p:cNvSpPr>
            <a:spLocks noChangeArrowheads="1"/>
          </p:cNvSpPr>
          <p:nvPr/>
        </p:nvSpPr>
        <p:spPr bwMode="auto">
          <a:xfrm>
            <a:off x="827088" y="1706563"/>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0975" indent="-18097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1338" indent="-18097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Nomount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생성이나 </a:t>
            </a:r>
            <a:r>
              <a:rPr lang="en-US" altLang="ko-KR" sz="1600">
                <a:solidFill>
                  <a:schemeClr val="tx2"/>
                </a:solidFill>
                <a:latin typeface="Arial" panose="020B0604020202020204" pitchFamily="34" charset="0"/>
                <a:ea typeface="돋움" panose="020B0600000101010101" pitchFamily="50" charset="-127"/>
              </a:rPr>
              <a:t>control file </a:t>
            </a:r>
            <a:r>
              <a:rPr lang="ko-KR" altLang="en-US" sz="1600">
                <a:solidFill>
                  <a:schemeClr val="tx2"/>
                </a:solidFill>
                <a:latin typeface="Arial" panose="020B0604020202020204" pitchFamily="34" charset="0"/>
                <a:ea typeface="돋움" panose="020B0600000101010101" pitchFamily="50" charset="-127"/>
              </a:rPr>
              <a:t>생성시 사용</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parameter file ($ORACLE_HOME/dbs/initSID.ora </a:t>
            </a:r>
            <a:r>
              <a:rPr lang="ko-KR" altLang="en-US" sz="1600">
                <a:solidFill>
                  <a:schemeClr val="tx2"/>
                </a:solidFill>
                <a:latin typeface="Arial" panose="020B0604020202020204" pitchFamily="34" charset="0"/>
                <a:ea typeface="돋움" panose="020B0600000101010101" pitchFamily="50" charset="-127"/>
              </a:rPr>
              <a:t>등</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을 읽는다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SGA </a:t>
            </a:r>
            <a:r>
              <a:rPr lang="ko-KR" altLang="en-US" sz="1600">
                <a:solidFill>
                  <a:schemeClr val="tx2"/>
                </a:solidFill>
                <a:latin typeface="Arial" panose="020B0604020202020204" pitchFamily="34" charset="0"/>
                <a:ea typeface="돋움" panose="020B0600000101010101" pitchFamily="50" charset="-127"/>
              </a:rPr>
              <a:t>할당 및 </a:t>
            </a:r>
            <a:r>
              <a:rPr lang="en-US" altLang="ko-KR" sz="1600">
                <a:solidFill>
                  <a:schemeClr val="tx2"/>
                </a:solidFill>
                <a:latin typeface="Arial" panose="020B0604020202020204" pitchFamily="34" charset="0"/>
                <a:ea typeface="돋움" panose="020B0600000101010101" pitchFamily="50" charset="-127"/>
              </a:rPr>
              <a:t>Background process </a:t>
            </a:r>
            <a:r>
              <a:rPr lang="ko-KR" altLang="en-US" sz="1600">
                <a:solidFill>
                  <a:schemeClr val="tx2"/>
                </a:solidFill>
                <a:latin typeface="Arial" panose="020B0604020202020204" pitchFamily="34" charset="0"/>
                <a:ea typeface="돋움" panose="020B0600000101010101" pitchFamily="50" charset="-127"/>
              </a:rPr>
              <a:t>실행</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Trace file</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Alert file</a:t>
            </a:r>
            <a:r>
              <a:rPr lang="ko-KR" altLang="en-US" sz="1600">
                <a:solidFill>
                  <a:schemeClr val="tx2"/>
                </a:solidFill>
                <a:latin typeface="Arial" panose="020B0604020202020204" pitchFamily="34" charset="0"/>
                <a:ea typeface="돋움" panose="020B0600000101010101" pitchFamily="50" charset="-127"/>
              </a:rPr>
              <a:t>을 연다</a:t>
            </a:r>
          </a:p>
          <a:p>
            <a:pPr latinLnBrk="0">
              <a:spcBef>
                <a:spcPct val="30000"/>
              </a:spcBef>
            </a:pPr>
            <a:r>
              <a:rPr lang="ko-KR" altLang="en-US"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Mount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file structure </a:t>
            </a:r>
            <a:r>
              <a:rPr lang="ko-KR" altLang="en-US" sz="1600">
                <a:solidFill>
                  <a:schemeClr val="tx2"/>
                </a:solidFill>
                <a:latin typeface="Arial" panose="020B0604020202020204" pitchFamily="34" charset="0"/>
                <a:ea typeface="돋움" panose="020B0600000101010101" pitchFamily="50" charset="-127"/>
              </a:rPr>
              <a:t>변경이나</a:t>
            </a:r>
            <a:r>
              <a:rPr lang="en-US" altLang="ko-KR" sz="1600">
                <a:solidFill>
                  <a:schemeClr val="tx2"/>
                </a:solidFill>
                <a:latin typeface="Arial" panose="020B0604020202020204" pitchFamily="34" charset="0"/>
                <a:ea typeface="돋움" panose="020B0600000101010101" pitchFamily="50" charset="-127"/>
              </a:rPr>
              <a:t>, modify control file </a:t>
            </a:r>
            <a:r>
              <a:rPr lang="ko-KR" altLang="en-US" sz="1600">
                <a:solidFill>
                  <a:schemeClr val="tx2"/>
                </a:solidFill>
                <a:latin typeface="Arial" panose="020B0604020202020204" pitchFamily="34" charset="0"/>
                <a:ea typeface="돋움" panose="020B0600000101010101" pitchFamily="50" charset="-127"/>
              </a:rPr>
              <a:t>수정 및  </a:t>
            </a:r>
            <a:r>
              <a:rPr lang="en-US" altLang="ko-KR" sz="1600">
                <a:solidFill>
                  <a:schemeClr val="tx2"/>
                </a:solidFill>
                <a:latin typeface="Arial" panose="020B0604020202020204" pitchFamily="34" charset="0"/>
                <a:ea typeface="돋움" panose="020B0600000101010101" pitchFamily="50" charset="-127"/>
              </a:rPr>
              <a:t>recovery</a:t>
            </a:r>
            <a:r>
              <a:rPr lang="ko-KR" altLang="en-US" sz="1600">
                <a:solidFill>
                  <a:schemeClr val="tx2"/>
                </a:solidFill>
                <a:latin typeface="Arial" panose="020B0604020202020204" pitchFamily="34" charset="0"/>
                <a:ea typeface="돋움" panose="020B0600000101010101" pitchFamily="50" charset="-127"/>
              </a:rPr>
              <a:t>시 사용</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control file </a:t>
            </a:r>
            <a:r>
              <a:rPr lang="ko-KR" altLang="en-US" sz="1600">
                <a:solidFill>
                  <a:schemeClr val="tx2"/>
                </a:solidFill>
                <a:latin typeface="Arial" panose="020B0604020202020204" pitchFamily="34" charset="0"/>
                <a:ea typeface="돋움" panose="020B0600000101010101" pitchFamily="50" charset="-127"/>
              </a:rPr>
              <a:t>연다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mount database (Datafile, Redo log file)</a:t>
            </a:r>
          </a:p>
          <a:p>
            <a:pPr latinLnBrk="0">
              <a:spcBef>
                <a:spcPct val="30000"/>
              </a:spcBef>
            </a:pPr>
            <a:r>
              <a:rPr lang="en-US" altLang="ko-KR" sz="1800" b="1">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Open</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database</a:t>
            </a:r>
            <a:r>
              <a:rPr lang="ko-KR" altLang="en-US" sz="1600">
                <a:solidFill>
                  <a:schemeClr val="tx2"/>
                </a:solidFill>
                <a:latin typeface="Arial" panose="020B0604020202020204" pitchFamily="34" charset="0"/>
                <a:ea typeface="돋움" panose="020B0600000101010101" pitchFamily="50" charset="-127"/>
              </a:rPr>
              <a:t>를 사용 가능하도록 만든다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을 열고</a:t>
            </a:r>
            <a:r>
              <a:rPr lang="en-US" altLang="ko-KR" sz="1600">
                <a:solidFill>
                  <a:schemeClr val="tx2"/>
                </a:solidFill>
                <a:latin typeface="Arial" panose="020B0604020202020204" pitchFamily="34" charset="0"/>
                <a:ea typeface="돋움" panose="020B0600000101010101" pitchFamily="50" charset="-127"/>
              </a:rPr>
              <a:t>, rollback segment</a:t>
            </a:r>
            <a:r>
              <a:rPr lang="ko-KR" altLang="en-US" sz="1600">
                <a:solidFill>
                  <a:schemeClr val="tx2"/>
                </a:solidFill>
                <a:latin typeface="Arial" panose="020B0604020202020204" pitchFamily="34" charset="0"/>
                <a:ea typeface="돋움" panose="020B0600000101010101" pitchFamily="50" charset="-127"/>
              </a:rPr>
              <a:t>를 가져온다</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Line 2"/>
          <p:cNvSpPr>
            <a:spLocks noChangeShapeType="1"/>
          </p:cNvSpPr>
          <p:nvPr/>
        </p:nvSpPr>
        <p:spPr bwMode="auto">
          <a:xfrm>
            <a:off x="5184775" y="2133600"/>
            <a:ext cx="377825"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3" name="Line 3"/>
          <p:cNvSpPr>
            <a:spLocks noChangeShapeType="1"/>
          </p:cNvSpPr>
          <p:nvPr/>
        </p:nvSpPr>
        <p:spPr bwMode="auto">
          <a:xfrm>
            <a:off x="5108575" y="3429000"/>
            <a:ext cx="454025"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4" name="Line 4"/>
          <p:cNvSpPr>
            <a:spLocks noChangeShapeType="1"/>
          </p:cNvSpPr>
          <p:nvPr/>
        </p:nvSpPr>
        <p:spPr bwMode="auto">
          <a:xfrm>
            <a:off x="5184775" y="3581400"/>
            <a:ext cx="377825"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5" name="Line 5"/>
          <p:cNvSpPr>
            <a:spLocks noChangeShapeType="1"/>
          </p:cNvSpPr>
          <p:nvPr/>
        </p:nvSpPr>
        <p:spPr bwMode="auto">
          <a:xfrm>
            <a:off x="5108575" y="5410200"/>
            <a:ext cx="454025" cy="0"/>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6" name="Line 6"/>
          <p:cNvSpPr>
            <a:spLocks noChangeShapeType="1"/>
          </p:cNvSpPr>
          <p:nvPr/>
        </p:nvSpPr>
        <p:spPr bwMode="auto">
          <a:xfrm>
            <a:off x="5108575" y="5489575"/>
            <a:ext cx="1063625" cy="530225"/>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7" name="Line 7"/>
          <p:cNvSpPr>
            <a:spLocks noChangeShapeType="1"/>
          </p:cNvSpPr>
          <p:nvPr/>
        </p:nvSpPr>
        <p:spPr bwMode="auto">
          <a:xfrm flipV="1">
            <a:off x="5032375" y="1755775"/>
            <a:ext cx="452438" cy="223838"/>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8" name="Line 8"/>
          <p:cNvSpPr>
            <a:spLocks noChangeShapeType="1"/>
          </p:cNvSpPr>
          <p:nvPr/>
        </p:nvSpPr>
        <p:spPr bwMode="auto">
          <a:xfrm>
            <a:off x="3505200" y="3205163"/>
            <a:ext cx="0" cy="3348037"/>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29" name="Line 9"/>
          <p:cNvSpPr>
            <a:spLocks noChangeShapeType="1"/>
          </p:cNvSpPr>
          <p:nvPr/>
        </p:nvSpPr>
        <p:spPr bwMode="auto">
          <a:xfrm>
            <a:off x="2365375" y="2593975"/>
            <a:ext cx="758825" cy="301625"/>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30" name="Line 10"/>
          <p:cNvSpPr>
            <a:spLocks noChangeShapeType="1"/>
          </p:cNvSpPr>
          <p:nvPr/>
        </p:nvSpPr>
        <p:spPr bwMode="auto">
          <a:xfrm flipH="1">
            <a:off x="2290763" y="2290763"/>
            <a:ext cx="1214437" cy="1476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31" name="Line 11"/>
          <p:cNvSpPr>
            <a:spLocks noChangeShapeType="1"/>
          </p:cNvSpPr>
          <p:nvPr/>
        </p:nvSpPr>
        <p:spPr bwMode="auto">
          <a:xfrm>
            <a:off x="2900363" y="1757363"/>
            <a:ext cx="604837" cy="2238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32" name="Line 12"/>
          <p:cNvSpPr>
            <a:spLocks noChangeShapeType="1"/>
          </p:cNvSpPr>
          <p:nvPr/>
        </p:nvSpPr>
        <p:spPr bwMode="auto">
          <a:xfrm>
            <a:off x="4191000" y="1833563"/>
            <a:ext cx="0" cy="4719637"/>
          </a:xfrm>
          <a:prstGeom prst="line">
            <a:avLst/>
          </a:prstGeom>
          <a:noFill/>
          <a:ln w="508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33" name="Rectangle 13"/>
          <p:cNvSpPr>
            <a:spLocks noChangeArrowheads="1"/>
          </p:cNvSpPr>
          <p:nvPr/>
        </p:nvSpPr>
        <p:spPr bwMode="auto">
          <a:xfrm>
            <a:off x="3125788" y="19827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Stop access to database</a:t>
            </a:r>
          </a:p>
        </p:txBody>
      </p:sp>
      <p:sp>
        <p:nvSpPr>
          <p:cNvPr id="389134" name="Rectangle 14"/>
          <p:cNvSpPr>
            <a:spLocks noChangeArrowheads="1"/>
          </p:cNvSpPr>
          <p:nvPr/>
        </p:nvSpPr>
        <p:spPr bwMode="auto">
          <a:xfrm>
            <a:off x="3125788" y="24399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Wait until user exit</a:t>
            </a:r>
          </a:p>
        </p:txBody>
      </p:sp>
      <p:sp>
        <p:nvSpPr>
          <p:cNvPr id="389135" name="Rectangle 15"/>
          <p:cNvSpPr>
            <a:spLocks noChangeArrowheads="1"/>
          </p:cNvSpPr>
          <p:nvPr/>
        </p:nvSpPr>
        <p:spPr bwMode="auto">
          <a:xfrm>
            <a:off x="3125788" y="2820988"/>
            <a:ext cx="2076450" cy="449262"/>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Flush DB buffer and</a:t>
            </a:r>
          </a:p>
          <a:p>
            <a:pPr algn="ctr">
              <a:spcBef>
                <a:spcPct val="0"/>
              </a:spcBef>
              <a:buClrTx/>
              <a:buSzTx/>
              <a:buFontTx/>
              <a:buNone/>
            </a:pPr>
            <a:r>
              <a:rPr lang="en-US" altLang="ko-KR" sz="1400" b="1">
                <a:ea typeface="돋움체" panose="020B0609000101010101" pitchFamily="49" charset="-127"/>
              </a:rPr>
              <a:t>redo log caches</a:t>
            </a:r>
          </a:p>
        </p:txBody>
      </p:sp>
      <p:sp>
        <p:nvSpPr>
          <p:cNvPr id="389136" name="Rectangle 16"/>
          <p:cNvSpPr>
            <a:spLocks noChangeArrowheads="1"/>
          </p:cNvSpPr>
          <p:nvPr/>
        </p:nvSpPr>
        <p:spPr bwMode="auto">
          <a:xfrm>
            <a:off x="3125788" y="33543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Drop file locks</a:t>
            </a:r>
          </a:p>
        </p:txBody>
      </p:sp>
      <p:sp>
        <p:nvSpPr>
          <p:cNvPr id="389137" name="Rectangle 17"/>
          <p:cNvSpPr>
            <a:spLocks noChangeArrowheads="1"/>
          </p:cNvSpPr>
          <p:nvPr/>
        </p:nvSpPr>
        <p:spPr bwMode="auto">
          <a:xfrm>
            <a:off x="3125788" y="3811588"/>
            <a:ext cx="2076450" cy="449262"/>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Complete ongoing</a:t>
            </a:r>
          </a:p>
          <a:p>
            <a:pPr algn="ctr">
              <a:spcBef>
                <a:spcPct val="0"/>
              </a:spcBef>
              <a:buClrTx/>
              <a:buSzTx/>
              <a:buFontTx/>
              <a:buNone/>
            </a:pPr>
            <a:r>
              <a:rPr lang="en-US" altLang="ko-KR" sz="1400" b="1">
                <a:ea typeface="돋움체" panose="020B0609000101010101" pitchFamily="49" charset="-127"/>
              </a:rPr>
              <a:t>transactions</a:t>
            </a:r>
          </a:p>
        </p:txBody>
      </p:sp>
      <p:sp>
        <p:nvSpPr>
          <p:cNvPr id="389138" name="Rectangle 18"/>
          <p:cNvSpPr>
            <a:spLocks noChangeArrowheads="1"/>
          </p:cNvSpPr>
          <p:nvPr/>
        </p:nvSpPr>
        <p:spPr bwMode="auto">
          <a:xfrm>
            <a:off x="3125788" y="44211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Update file headers</a:t>
            </a:r>
          </a:p>
        </p:txBody>
      </p:sp>
      <p:sp>
        <p:nvSpPr>
          <p:cNvPr id="389139" name="Rectangle 19"/>
          <p:cNvSpPr>
            <a:spLocks noChangeArrowheads="1"/>
          </p:cNvSpPr>
          <p:nvPr/>
        </p:nvSpPr>
        <p:spPr bwMode="auto">
          <a:xfrm>
            <a:off x="3125788" y="48783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Close thread</a:t>
            </a:r>
          </a:p>
        </p:txBody>
      </p:sp>
      <p:sp>
        <p:nvSpPr>
          <p:cNvPr id="389140" name="Rectangle 20"/>
          <p:cNvSpPr>
            <a:spLocks noChangeArrowheads="1"/>
          </p:cNvSpPr>
          <p:nvPr/>
        </p:nvSpPr>
        <p:spPr bwMode="auto">
          <a:xfrm>
            <a:off x="3125788" y="5335588"/>
            <a:ext cx="2076450" cy="298450"/>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Drop DB instance lock</a:t>
            </a:r>
          </a:p>
        </p:txBody>
      </p:sp>
      <p:sp>
        <p:nvSpPr>
          <p:cNvPr id="389141" name="Rectangle 21"/>
          <p:cNvSpPr>
            <a:spLocks noChangeArrowheads="1"/>
          </p:cNvSpPr>
          <p:nvPr/>
        </p:nvSpPr>
        <p:spPr bwMode="auto">
          <a:xfrm>
            <a:off x="3125788" y="5792788"/>
            <a:ext cx="2076450" cy="449262"/>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Synchronize control</a:t>
            </a:r>
          </a:p>
          <a:p>
            <a:pPr algn="ctr">
              <a:spcBef>
                <a:spcPct val="0"/>
              </a:spcBef>
              <a:buClrTx/>
              <a:buSzTx/>
              <a:buFontTx/>
              <a:buNone/>
            </a:pPr>
            <a:r>
              <a:rPr lang="en-US" altLang="ko-KR" sz="1400" b="1">
                <a:ea typeface="돋움체" panose="020B0609000101010101" pitchFamily="49" charset="-127"/>
              </a:rPr>
              <a:t>files and DB files</a:t>
            </a:r>
          </a:p>
        </p:txBody>
      </p:sp>
      <p:sp>
        <p:nvSpPr>
          <p:cNvPr id="389142" name="Rectangle 22"/>
          <p:cNvSpPr>
            <a:spLocks noChangeArrowheads="1"/>
          </p:cNvSpPr>
          <p:nvPr/>
        </p:nvSpPr>
        <p:spPr bwMode="auto">
          <a:xfrm>
            <a:off x="3429000" y="1524000"/>
            <a:ext cx="1685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400" b="1">
                <a:solidFill>
                  <a:srgbClr val="122DF4"/>
                </a:solidFill>
                <a:ea typeface="돋움체" panose="020B0609000101010101" pitchFamily="49" charset="-127"/>
              </a:rPr>
              <a:t>Shutdown normal</a:t>
            </a:r>
          </a:p>
        </p:txBody>
      </p:sp>
      <p:sp>
        <p:nvSpPr>
          <p:cNvPr id="389143" name="Rectangle 23"/>
          <p:cNvSpPr>
            <a:spLocks noChangeArrowheads="1"/>
          </p:cNvSpPr>
          <p:nvPr/>
        </p:nvSpPr>
        <p:spPr bwMode="auto">
          <a:xfrm>
            <a:off x="1295400" y="1524000"/>
            <a:ext cx="19716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400" b="1">
                <a:solidFill>
                  <a:srgbClr val="122DF4"/>
                </a:solidFill>
                <a:ea typeface="돋움체" panose="020B0609000101010101" pitchFamily="49" charset="-127"/>
              </a:rPr>
              <a:t>Shutdown immediate</a:t>
            </a:r>
          </a:p>
        </p:txBody>
      </p:sp>
      <p:sp>
        <p:nvSpPr>
          <p:cNvPr id="389144" name="Rectangle 24"/>
          <p:cNvSpPr>
            <a:spLocks noChangeArrowheads="1"/>
          </p:cNvSpPr>
          <p:nvPr/>
        </p:nvSpPr>
        <p:spPr bwMode="auto">
          <a:xfrm>
            <a:off x="1144588" y="2363788"/>
            <a:ext cx="1287462" cy="449262"/>
          </a:xfrm>
          <a:prstGeom prst="rect">
            <a:avLst/>
          </a:prstGeom>
          <a:gradFill rotWithShape="0">
            <a:gsLst>
              <a:gs pos="0">
                <a:srgbClr val="FFFFFF">
                  <a:gamma/>
                  <a:shade val="89804"/>
                  <a:invGamma/>
                </a:srgbClr>
              </a:gs>
              <a:gs pos="50000">
                <a:srgbClr val="FFFFFF"/>
              </a:gs>
              <a:gs pos="100000">
                <a:srgbClr val="FFFFFF">
                  <a:gamma/>
                  <a:shade val="89804"/>
                  <a:invGamma/>
                </a:srgbClr>
              </a:gs>
            </a:gsLst>
            <a:lin ang="18900000" scaled="1"/>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0"/>
              </a:spcBef>
              <a:buClrTx/>
              <a:buSzTx/>
              <a:buFontTx/>
              <a:buNone/>
            </a:pPr>
            <a:r>
              <a:rPr lang="en-US" altLang="ko-KR" sz="1400" b="1">
                <a:ea typeface="돋움체" panose="020B0609000101010101" pitchFamily="49" charset="-127"/>
              </a:rPr>
              <a:t>Cancel active</a:t>
            </a:r>
          </a:p>
          <a:p>
            <a:pPr algn="ctr">
              <a:spcBef>
                <a:spcPct val="0"/>
              </a:spcBef>
              <a:buClrTx/>
              <a:buSzTx/>
              <a:buFontTx/>
              <a:buNone/>
            </a:pPr>
            <a:r>
              <a:rPr lang="en-US" altLang="ko-KR" sz="1400" b="1">
                <a:ea typeface="돋움체" panose="020B0609000101010101" pitchFamily="49" charset="-127"/>
              </a:rPr>
              <a:t>tx and rollback</a:t>
            </a:r>
          </a:p>
        </p:txBody>
      </p:sp>
      <p:sp>
        <p:nvSpPr>
          <p:cNvPr id="389145" name="Rectangle 25"/>
          <p:cNvSpPr>
            <a:spLocks noChangeArrowheads="1"/>
          </p:cNvSpPr>
          <p:nvPr/>
        </p:nvSpPr>
        <p:spPr bwMode="auto">
          <a:xfrm>
            <a:off x="5410200" y="1524000"/>
            <a:ext cx="1536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400" b="1">
                <a:solidFill>
                  <a:srgbClr val="122DF4"/>
                </a:solidFill>
                <a:ea typeface="돋움체" panose="020B0609000101010101" pitchFamily="49" charset="-127"/>
              </a:rPr>
              <a:t>Shutdown abort</a:t>
            </a:r>
          </a:p>
        </p:txBody>
      </p:sp>
      <p:sp>
        <p:nvSpPr>
          <p:cNvPr id="389146" name="Line 26"/>
          <p:cNvSpPr>
            <a:spLocks noChangeShapeType="1"/>
          </p:cNvSpPr>
          <p:nvPr/>
        </p:nvSpPr>
        <p:spPr bwMode="auto">
          <a:xfrm>
            <a:off x="5562600" y="2138363"/>
            <a:ext cx="0" cy="12906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47" name="Line 27"/>
          <p:cNvSpPr>
            <a:spLocks noChangeShapeType="1"/>
          </p:cNvSpPr>
          <p:nvPr/>
        </p:nvSpPr>
        <p:spPr bwMode="auto">
          <a:xfrm>
            <a:off x="5562600" y="3586163"/>
            <a:ext cx="0" cy="1824037"/>
          </a:xfrm>
          <a:prstGeom prst="line">
            <a:avLst/>
          </a:prstGeom>
          <a:noFill/>
          <a:ln w="508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89148" name="Rectangle 28"/>
          <p:cNvSpPr>
            <a:spLocks noChangeArrowheads="1"/>
          </p:cNvSpPr>
          <p:nvPr/>
        </p:nvSpPr>
        <p:spPr bwMode="auto">
          <a:xfrm>
            <a:off x="1403350" y="5876925"/>
            <a:ext cx="16637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600">
                <a:latin typeface="Britannic Bold" panose="020B0903060703020204" pitchFamily="34" charset="0"/>
                <a:ea typeface="돋움체" panose="020B0609000101010101" pitchFamily="49" charset="-127"/>
              </a:rPr>
              <a:t>Recovery</a:t>
            </a:r>
            <a:r>
              <a:rPr lang="ko-KR" altLang="en-US" sz="1600">
                <a:latin typeface="Britannic Bold" panose="020B0903060703020204" pitchFamily="34" charset="0"/>
                <a:ea typeface="돋움체" panose="020B0609000101010101" pitchFamily="49" charset="-127"/>
              </a:rPr>
              <a:t>가 </a:t>
            </a:r>
          </a:p>
          <a:p>
            <a:pPr>
              <a:spcBef>
                <a:spcPct val="0"/>
              </a:spcBef>
              <a:buClrTx/>
              <a:buSzTx/>
              <a:buFontTx/>
              <a:buNone/>
            </a:pPr>
            <a:r>
              <a:rPr lang="ko-KR" altLang="en-US" sz="1600">
                <a:latin typeface="Britannic Bold" panose="020B0903060703020204" pitchFamily="34" charset="0"/>
                <a:ea typeface="돋움체" panose="020B0609000101010101" pitchFamily="49" charset="-127"/>
              </a:rPr>
              <a:t>요구되지 않는다</a:t>
            </a:r>
          </a:p>
        </p:txBody>
      </p:sp>
      <p:sp>
        <p:nvSpPr>
          <p:cNvPr id="389149" name="Rectangle 29"/>
          <p:cNvSpPr>
            <a:spLocks noChangeArrowheads="1"/>
          </p:cNvSpPr>
          <p:nvPr/>
        </p:nvSpPr>
        <p:spPr bwMode="auto">
          <a:xfrm>
            <a:off x="6172200" y="5486400"/>
            <a:ext cx="28622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600">
                <a:solidFill>
                  <a:schemeClr val="hlink"/>
                </a:solidFill>
                <a:latin typeface="Britannic Bold" panose="020B0903060703020204" pitchFamily="34" charset="0"/>
                <a:ea typeface="돋움체" panose="020B0609000101010101" pitchFamily="49" charset="-127"/>
              </a:rPr>
              <a:t>Shutdown abort </a:t>
            </a:r>
            <a:r>
              <a:rPr lang="ko-KR" altLang="en-US" sz="1600">
                <a:solidFill>
                  <a:schemeClr val="hlink"/>
                </a:solidFill>
                <a:latin typeface="Britannic Bold" panose="020B0903060703020204" pitchFamily="34" charset="0"/>
                <a:ea typeface="돋움체" panose="020B0609000101010101" pitchFamily="49" charset="-127"/>
              </a:rPr>
              <a:t>은 </a:t>
            </a:r>
          </a:p>
          <a:p>
            <a:pPr>
              <a:spcBef>
                <a:spcPct val="0"/>
              </a:spcBef>
              <a:buClrTx/>
              <a:buSzTx/>
              <a:buFontTx/>
              <a:buNone/>
            </a:pPr>
            <a:r>
              <a:rPr lang="en-US" altLang="ko-KR" sz="1600">
                <a:solidFill>
                  <a:schemeClr val="hlink"/>
                </a:solidFill>
                <a:latin typeface="Britannic Bold" panose="020B0903060703020204" pitchFamily="34" charset="0"/>
                <a:ea typeface="돋움체" panose="020B0609000101010101" pitchFamily="49" charset="-127"/>
              </a:rPr>
              <a:t>Instance recovery</a:t>
            </a:r>
            <a:r>
              <a:rPr lang="ko-KR" altLang="en-US" sz="1600">
                <a:solidFill>
                  <a:schemeClr val="hlink"/>
                </a:solidFill>
                <a:latin typeface="Britannic Bold" panose="020B0903060703020204" pitchFamily="34" charset="0"/>
                <a:ea typeface="돋움체" panose="020B0609000101010101" pitchFamily="49" charset="-127"/>
              </a:rPr>
              <a:t>가 필요하다</a:t>
            </a:r>
          </a:p>
        </p:txBody>
      </p:sp>
      <p:sp>
        <p:nvSpPr>
          <p:cNvPr id="389150" name="Rectangle 30"/>
          <p:cNvSpPr>
            <a:spLocks noGrp="1" noChangeArrowheads="1"/>
          </p:cNvSpPr>
          <p:nvPr>
            <p:ph type="title"/>
          </p:nvPr>
        </p:nvSpPr>
        <p:spPr>
          <a:xfrm>
            <a:off x="1066800" y="341313"/>
            <a:ext cx="7162800" cy="1143000"/>
          </a:xfrm>
          <a:noFill/>
          <a:ln/>
        </p:spPr>
        <p:txBody>
          <a:bodyPr/>
          <a:lstStyle/>
          <a:p>
            <a:r>
              <a:rPr lang="en-US" altLang="ko-KR"/>
              <a:t>Shutdown Procedure</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ChangeArrowheads="1"/>
          </p:cNvSpPr>
          <p:nvPr/>
        </p:nvSpPr>
        <p:spPr bwMode="auto">
          <a:xfrm>
            <a:off x="1066800" y="19050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90488" indent="-90488"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450850" indent="-18097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10000"/>
              </a:lnSpc>
              <a:spcBef>
                <a:spcPct val="30000"/>
              </a:spcBef>
            </a:pPr>
            <a:r>
              <a:rPr lang="en-US" altLang="ko-KR" sz="1800">
                <a:solidFill>
                  <a:schemeClr val="tx2"/>
                </a:solidFill>
                <a:latin typeface="Arial" panose="020B0604020202020204" pitchFamily="34" charset="0"/>
                <a:ea typeface="돋움" panose="020B0600000101010101" pitchFamily="50" charset="-127"/>
              </a:rPr>
              <a:t> Database Close and Instance down</a:t>
            </a:r>
            <a:endParaRPr lang="en-US" altLang="ko-KR" sz="1800" b="1">
              <a:solidFill>
                <a:schemeClr val="tx2"/>
              </a:solidFill>
              <a:latin typeface="Arial" panose="020B0604020202020204" pitchFamily="34" charset="0"/>
              <a:ea typeface="돋움" panose="020B0600000101010101" pitchFamily="50" charset="-127"/>
            </a:endParaRPr>
          </a:p>
          <a:p>
            <a:pPr latinLnBrk="0">
              <a:lnSpc>
                <a:spcPct val="110000"/>
              </a:lnSpc>
              <a:spcBef>
                <a:spcPct val="30000"/>
              </a:spcBef>
              <a:buFont typeface="Wingdings" panose="05000000000000000000" pitchFamily="2" charset="2"/>
              <a:buNone/>
            </a:pPr>
            <a:r>
              <a:rPr lang="en-US" altLang="ko-KR" sz="18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1) shutdown normal</a:t>
            </a:r>
          </a:p>
          <a:p>
            <a:pPr lvl="1"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모든 유저가 </a:t>
            </a:r>
            <a:r>
              <a:rPr lang="en-US" altLang="ko-KR" sz="1600">
                <a:solidFill>
                  <a:schemeClr val="tx2"/>
                </a:solidFill>
                <a:latin typeface="Arial" panose="020B0604020202020204" pitchFamily="34" charset="0"/>
                <a:ea typeface="돋움" panose="020B0600000101010101" pitchFamily="50" charset="-127"/>
              </a:rPr>
              <a:t>connection</a:t>
            </a:r>
            <a:r>
              <a:rPr lang="ko-KR" altLang="en-US" sz="1600">
                <a:solidFill>
                  <a:schemeClr val="tx2"/>
                </a:solidFill>
                <a:latin typeface="Arial" panose="020B0604020202020204" pitchFamily="34" charset="0"/>
                <a:ea typeface="돋움" panose="020B0600000101010101" pitchFamily="50" charset="-127"/>
              </a:rPr>
              <a:t>이 종료하기를 기다린후 </a:t>
            </a:r>
            <a:r>
              <a:rPr lang="en-US" altLang="ko-KR" sz="1600">
                <a:solidFill>
                  <a:schemeClr val="tx2"/>
                </a:solidFill>
                <a:latin typeface="Arial" panose="020B0604020202020204" pitchFamily="34" charset="0"/>
                <a:ea typeface="돋움" panose="020B0600000101010101" pitchFamily="50" charset="-127"/>
              </a:rPr>
              <a:t>shutdown </a:t>
            </a:r>
            <a:r>
              <a:rPr lang="ko-KR" altLang="en-US" sz="1600">
                <a:solidFill>
                  <a:schemeClr val="tx2"/>
                </a:solidFill>
                <a:latin typeface="Arial" panose="020B0604020202020204" pitchFamily="34" charset="0"/>
                <a:ea typeface="돋움" panose="020B0600000101010101" pitchFamily="50" charset="-127"/>
              </a:rPr>
              <a:t>실시</a:t>
            </a:r>
          </a:p>
          <a:p>
            <a:pPr latinLnBrk="0">
              <a:lnSpc>
                <a:spcPct val="110000"/>
              </a:lnSpc>
              <a:spcBef>
                <a:spcPct val="30000"/>
              </a:spcBef>
              <a:buClr>
                <a:srgbClr val="00B7A5"/>
              </a:buClr>
              <a:buSzPct val="120000"/>
              <a:buFont typeface="Arial" panose="020B0604020202020204" pitchFamily="34" charset="0"/>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2) shutdown transactional</a:t>
            </a:r>
          </a:p>
          <a:p>
            <a:pPr lvl="1"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active transaction </a:t>
            </a:r>
            <a:r>
              <a:rPr lang="ko-KR" altLang="en-US" sz="1600">
                <a:solidFill>
                  <a:schemeClr val="tx2"/>
                </a:solidFill>
                <a:latin typeface="Arial" panose="020B0604020202020204" pitchFamily="34" charset="0"/>
                <a:ea typeface="돋움" panose="020B0600000101010101" pitchFamily="50" charset="-127"/>
              </a:rPr>
              <a:t>시 </a:t>
            </a:r>
            <a:r>
              <a:rPr lang="en-US" altLang="ko-KR" sz="1600">
                <a:solidFill>
                  <a:schemeClr val="tx2"/>
                </a:solidFill>
                <a:latin typeface="Arial" panose="020B0604020202020204" pitchFamily="34" charset="0"/>
                <a:ea typeface="돋움" panose="020B0600000101010101" pitchFamily="50" charset="-127"/>
              </a:rPr>
              <a:t>commit/rollback </a:t>
            </a:r>
            <a:r>
              <a:rPr lang="ko-KR" altLang="en-US" sz="1600">
                <a:solidFill>
                  <a:schemeClr val="tx2"/>
                </a:solidFill>
                <a:latin typeface="Arial" panose="020B0604020202020204" pitchFamily="34" charset="0"/>
                <a:ea typeface="돋움" panose="020B0600000101010101" pitchFamily="50" charset="-127"/>
              </a:rPr>
              <a:t>된후 </a:t>
            </a:r>
            <a:r>
              <a:rPr lang="en-US" altLang="ko-KR" sz="1600">
                <a:solidFill>
                  <a:schemeClr val="tx2"/>
                </a:solidFill>
                <a:latin typeface="Arial" panose="020B0604020202020204" pitchFamily="34" charset="0"/>
                <a:ea typeface="돋움" panose="020B0600000101010101" pitchFamily="50" charset="-127"/>
              </a:rPr>
              <a:t>shutdown </a:t>
            </a:r>
            <a:r>
              <a:rPr lang="ko-KR" altLang="en-US" sz="1600">
                <a:solidFill>
                  <a:schemeClr val="tx2"/>
                </a:solidFill>
                <a:latin typeface="Arial" panose="020B0604020202020204" pitchFamily="34" charset="0"/>
                <a:ea typeface="돋움" panose="020B0600000101010101" pitchFamily="50" charset="-127"/>
              </a:rPr>
              <a:t>실시</a:t>
            </a:r>
          </a:p>
          <a:p>
            <a:pPr latinLnBrk="0">
              <a:spcBef>
                <a:spcPct val="30000"/>
              </a:spcBef>
              <a:buFont typeface="Wingdings" panose="05000000000000000000" pitchFamily="2" charset="2"/>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3) shutdown immediate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uncommitted transaction </a:t>
            </a:r>
            <a:r>
              <a:rPr lang="ko-KR" altLang="en-US" sz="1600">
                <a:solidFill>
                  <a:schemeClr val="tx2"/>
                </a:solidFill>
                <a:latin typeface="Arial" panose="020B0604020202020204" pitchFamily="34" charset="0"/>
                <a:ea typeface="돋움" panose="020B0600000101010101" pitchFamily="50" charset="-127"/>
              </a:rPr>
              <a:t>을 </a:t>
            </a:r>
            <a:r>
              <a:rPr lang="en-US" altLang="ko-KR" sz="1600">
                <a:solidFill>
                  <a:schemeClr val="tx2"/>
                </a:solidFill>
                <a:latin typeface="Arial" panose="020B0604020202020204" pitchFamily="34" charset="0"/>
                <a:ea typeface="돋움" panose="020B0600000101010101" pitchFamily="50" charset="-127"/>
              </a:rPr>
              <a:t>rollback </a:t>
            </a:r>
            <a:r>
              <a:rPr lang="ko-KR" altLang="en-US" sz="1600">
                <a:solidFill>
                  <a:schemeClr val="tx2"/>
                </a:solidFill>
                <a:latin typeface="Arial" panose="020B0604020202020204" pitchFamily="34" charset="0"/>
                <a:ea typeface="돋움" panose="020B0600000101010101" pitchFamily="50" charset="-127"/>
              </a:rPr>
              <a:t>시킨후 </a:t>
            </a:r>
            <a:r>
              <a:rPr lang="en-US" altLang="ko-KR" sz="1600">
                <a:solidFill>
                  <a:schemeClr val="tx2"/>
                </a:solidFill>
                <a:latin typeface="Arial" panose="020B0604020202020204" pitchFamily="34" charset="0"/>
                <a:ea typeface="돋움" panose="020B0600000101010101" pitchFamily="50" charset="-127"/>
              </a:rPr>
              <a:t>shutdown </a:t>
            </a:r>
            <a:r>
              <a:rPr lang="ko-KR" altLang="en-US" sz="1600">
                <a:solidFill>
                  <a:schemeClr val="tx2"/>
                </a:solidFill>
                <a:latin typeface="Arial" panose="020B0604020202020204" pitchFamily="34" charset="0"/>
                <a:ea typeface="돋움" panose="020B0600000101010101" pitchFamily="50" charset="-127"/>
              </a:rPr>
              <a:t>실시</a:t>
            </a:r>
          </a:p>
          <a:p>
            <a:pPr latinLnBrk="0">
              <a:lnSpc>
                <a:spcPct val="110000"/>
              </a:lnSpc>
              <a:spcBef>
                <a:spcPct val="30000"/>
              </a:spcBef>
              <a:buFont typeface="Wingdings" panose="05000000000000000000" pitchFamily="2" charset="2"/>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Arial" panose="020B0604020202020204" pitchFamily="34" charset="0"/>
                <a:ea typeface="돋움" panose="020B0600000101010101" pitchFamily="50" charset="-127"/>
              </a:rPr>
              <a:t>4) shutdown abort</a:t>
            </a:r>
          </a:p>
          <a:p>
            <a:pPr lvl="1"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Abort current SQL statement </a:t>
            </a:r>
          </a:p>
          <a:p>
            <a:pPr lvl="1" latinLnBrk="0">
              <a:lnSpc>
                <a:spcPct val="11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uncommitted transaction </a:t>
            </a:r>
            <a:r>
              <a:rPr lang="ko-KR" altLang="en-US" sz="1600">
                <a:solidFill>
                  <a:schemeClr val="tx2"/>
                </a:solidFill>
                <a:latin typeface="Arial" panose="020B0604020202020204" pitchFamily="34" charset="0"/>
                <a:ea typeface="돋움" panose="020B0600000101010101" pitchFamily="50" charset="-127"/>
              </a:rPr>
              <a:t>은 </a:t>
            </a:r>
            <a:r>
              <a:rPr lang="en-US" altLang="ko-KR" sz="1600">
                <a:solidFill>
                  <a:schemeClr val="tx2"/>
                </a:solidFill>
                <a:latin typeface="Arial" panose="020B0604020202020204" pitchFamily="34" charset="0"/>
                <a:ea typeface="돋움" panose="020B0600000101010101" pitchFamily="50" charset="-127"/>
              </a:rPr>
              <a:t>rollback </a:t>
            </a:r>
            <a:r>
              <a:rPr lang="ko-KR" altLang="en-US" sz="1600">
                <a:solidFill>
                  <a:schemeClr val="tx2"/>
                </a:solidFill>
                <a:latin typeface="Arial" panose="020B0604020202020204" pitchFamily="34" charset="0"/>
                <a:ea typeface="돋움" panose="020B0600000101010101" pitchFamily="50" charset="-127"/>
              </a:rPr>
              <a:t>되지 않는다</a:t>
            </a:r>
          </a:p>
          <a:p>
            <a:pPr lvl="1" latinLnBrk="0">
              <a:lnSpc>
                <a:spcPct val="11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다음 </a:t>
            </a:r>
            <a:r>
              <a:rPr lang="en-US" altLang="ko-KR" sz="1600">
                <a:solidFill>
                  <a:schemeClr val="tx2"/>
                </a:solidFill>
                <a:latin typeface="Arial" panose="020B0604020202020204" pitchFamily="34" charset="0"/>
                <a:ea typeface="돋움" panose="020B0600000101010101" pitchFamily="50" charset="-127"/>
              </a:rPr>
              <a:t>startup </a:t>
            </a:r>
            <a:r>
              <a:rPr lang="ko-KR" altLang="en-US" sz="1600">
                <a:solidFill>
                  <a:schemeClr val="tx2"/>
                </a:solidFill>
                <a:latin typeface="Arial" panose="020B0604020202020204" pitchFamily="34" charset="0"/>
                <a:ea typeface="돋움" panose="020B0600000101010101" pitchFamily="50" charset="-127"/>
              </a:rPr>
              <a:t>시 </a:t>
            </a:r>
            <a:r>
              <a:rPr lang="en-US" altLang="ko-KR" sz="1600">
                <a:solidFill>
                  <a:schemeClr val="tx2"/>
                </a:solidFill>
                <a:latin typeface="Arial" panose="020B0604020202020204" pitchFamily="34" charset="0"/>
                <a:ea typeface="돋움" panose="020B0600000101010101" pitchFamily="50" charset="-127"/>
              </a:rPr>
              <a:t>instance recovery</a:t>
            </a:r>
            <a:r>
              <a:rPr lang="ko-KR" altLang="en-US" sz="1600">
                <a:solidFill>
                  <a:schemeClr val="tx2"/>
                </a:solidFill>
                <a:latin typeface="Arial" panose="020B0604020202020204" pitchFamily="34" charset="0"/>
                <a:ea typeface="돋움" panose="020B0600000101010101" pitchFamily="50" charset="-127"/>
              </a:rPr>
              <a:t>가 필요하다</a:t>
            </a:r>
          </a:p>
        </p:txBody>
      </p:sp>
      <p:sp>
        <p:nvSpPr>
          <p:cNvPr id="390147" name="Rectangle 3"/>
          <p:cNvSpPr>
            <a:spLocks noGrp="1" noChangeArrowheads="1"/>
          </p:cNvSpPr>
          <p:nvPr>
            <p:ph type="title"/>
          </p:nvPr>
        </p:nvSpPr>
        <p:spPr>
          <a:noFill/>
          <a:ln/>
        </p:spPr>
        <p:txBody>
          <a:bodyPr/>
          <a:lstStyle/>
          <a:p>
            <a:r>
              <a:rPr lang="en-US" altLang="ko-KR"/>
              <a:t>Shutdown</a:t>
            </a:r>
            <a:r>
              <a:rPr lang="ko-KR" altLang="en-US"/>
              <a:t>의 종류</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838200" y="381000"/>
            <a:ext cx="7162800" cy="1143000"/>
          </a:xfrm>
        </p:spPr>
        <p:txBody>
          <a:bodyPr/>
          <a:lstStyle/>
          <a:p>
            <a:r>
              <a:rPr lang="en-US" altLang="ko-KR"/>
              <a:t>Control File </a:t>
            </a:r>
            <a:r>
              <a:rPr lang="ko-KR" altLang="en-US"/>
              <a:t>관리</a:t>
            </a:r>
          </a:p>
        </p:txBody>
      </p:sp>
      <p:sp>
        <p:nvSpPr>
          <p:cNvPr id="415747"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15748" name="Rectangle 4"/>
          <p:cNvSpPr>
            <a:spLocks noChangeArrowheads="1"/>
          </p:cNvSpPr>
          <p:nvPr/>
        </p:nvSpPr>
        <p:spPr bwMode="auto">
          <a:xfrm>
            <a:off x="990600" y="1752600"/>
            <a:ext cx="79025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Guideline</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다른 디스크에 이중화</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백업</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Control File </a:t>
            </a:r>
            <a:r>
              <a:rPr lang="ko-KR" altLang="en-US" sz="1800">
                <a:solidFill>
                  <a:schemeClr val="tx2"/>
                </a:solidFill>
                <a:latin typeface="Arial" panose="020B0604020202020204" pitchFamily="34" charset="0"/>
                <a:ea typeface="돋움" panose="020B0600000101010101" pitchFamily="50" charset="-127"/>
              </a:rPr>
              <a:t>추가</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database Shut down</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2. </a:t>
            </a:r>
            <a:r>
              <a:rPr lang="ko-KR" altLang="en-US" sz="1600">
                <a:solidFill>
                  <a:schemeClr val="tx2"/>
                </a:solidFill>
                <a:latin typeface="Arial" panose="020B0604020202020204" pitchFamily="34" charset="0"/>
                <a:ea typeface="돋움" panose="020B0600000101010101" pitchFamily="50" charset="-127"/>
              </a:rPr>
              <a:t>기존 </a:t>
            </a:r>
            <a:r>
              <a:rPr lang="en-US" altLang="ko-KR" sz="1600">
                <a:solidFill>
                  <a:schemeClr val="tx2"/>
                </a:solidFill>
                <a:latin typeface="Arial" panose="020B0604020202020204" pitchFamily="34" charset="0"/>
                <a:ea typeface="돋움" panose="020B0600000101010101" pitchFamily="50" charset="-127"/>
              </a:rPr>
              <a:t>control file</a:t>
            </a:r>
            <a:r>
              <a:rPr lang="ko-KR" altLang="en-US" sz="1600">
                <a:solidFill>
                  <a:schemeClr val="tx2"/>
                </a:solidFill>
                <a:latin typeface="Arial" panose="020B0604020202020204" pitchFamily="34" charset="0"/>
                <a:ea typeface="돋움" panose="020B0600000101010101" pitchFamily="50" charset="-127"/>
              </a:rPr>
              <a:t>을 새 위치에 복사</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3. parameter file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CONTROL_FILES parameter </a:t>
            </a:r>
            <a:r>
              <a:rPr lang="ko-KR" altLang="en-US" sz="1600">
                <a:solidFill>
                  <a:schemeClr val="tx2"/>
                </a:solidFill>
                <a:latin typeface="Arial" panose="020B0604020202020204" pitchFamily="34" charset="0"/>
                <a:ea typeface="돋움" panose="020B0600000101010101" pitchFamily="50" charset="-127"/>
              </a:rPr>
              <a:t>수정</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4. database </a:t>
            </a:r>
            <a:r>
              <a:rPr lang="ko-KR" altLang="en-US" sz="1600">
                <a:solidFill>
                  <a:schemeClr val="tx2"/>
                </a:solidFill>
                <a:latin typeface="Arial" panose="020B0604020202020204" pitchFamily="34" charset="0"/>
                <a:ea typeface="돋움" panose="020B0600000101010101" pitchFamily="50" charset="-127"/>
              </a:rPr>
              <a:t>재기동</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Control File </a:t>
            </a:r>
            <a:r>
              <a:rPr lang="ko-KR" altLang="en-US" sz="1800">
                <a:solidFill>
                  <a:schemeClr val="tx2"/>
                </a:solidFill>
                <a:latin typeface="Arial" panose="020B0604020202020204" pitchFamily="34" charset="0"/>
                <a:ea typeface="돋움" panose="020B0600000101010101" pitchFamily="50" charset="-127"/>
              </a:rPr>
              <a:t>백업</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binary file</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BACKUP CONTROLFILE TO '/oracle/backup/control.bkp';</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2. SQL statement</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BACKUP CONTROLFILE TO TRACE;</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Rectangle 4"/>
          <p:cNvSpPr>
            <a:spLocks noChangeArrowheads="1"/>
          </p:cNvSpPr>
          <p:nvPr/>
        </p:nvSpPr>
        <p:spPr bwMode="auto">
          <a:xfrm>
            <a:off x="250825" y="1773238"/>
            <a:ext cx="4176713"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Circular fashion</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LGWR</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redo log file</a:t>
            </a:r>
            <a:r>
              <a:rPr lang="ko-KR" altLang="en-US" sz="1600">
                <a:solidFill>
                  <a:schemeClr val="tx2"/>
                </a:solidFill>
                <a:latin typeface="Arial" panose="020B0604020202020204" pitchFamily="34" charset="0"/>
                <a:ea typeface="돋움" panose="020B0600000101010101" pitchFamily="50" charset="-127"/>
              </a:rPr>
              <a:t>을 순환</a:t>
            </a:r>
            <a:r>
              <a:rPr lang="en-US" altLang="ko-KR" sz="1600">
                <a:solidFill>
                  <a:schemeClr val="tx2"/>
                </a:solidFill>
                <a:latin typeface="Arial" panose="020B0604020202020204" pitchFamily="34" charset="0"/>
                <a:ea typeface="돋움" panose="020B0600000101010101" pitchFamily="50" charset="-127"/>
              </a:rPr>
              <a:t>(Log switch)</a:t>
            </a:r>
            <a:r>
              <a:rPr lang="ko-KR" altLang="en-US" sz="1600">
                <a:solidFill>
                  <a:schemeClr val="tx2"/>
                </a:solidFill>
                <a:latin typeface="Arial" panose="020B0604020202020204" pitchFamily="34" charset="0"/>
                <a:ea typeface="돋움" panose="020B0600000101010101" pitchFamily="50" charset="-127"/>
              </a:rPr>
              <a:t>하며 </a:t>
            </a:r>
            <a:r>
              <a:rPr lang="en-US" altLang="ko-KR" sz="1600">
                <a:solidFill>
                  <a:schemeClr val="tx2"/>
                </a:solidFill>
                <a:latin typeface="Arial" panose="020B0604020202020204" pitchFamily="34" charset="0"/>
                <a:ea typeface="돋움" panose="020B0600000101010101" pitchFamily="50" charset="-127"/>
              </a:rPr>
              <a:t>redo entry</a:t>
            </a:r>
            <a:r>
              <a:rPr lang="ko-KR" altLang="en-US" sz="1600">
                <a:solidFill>
                  <a:schemeClr val="tx2"/>
                </a:solidFill>
                <a:latin typeface="Arial" panose="020B0604020202020204" pitchFamily="34" charset="0"/>
                <a:ea typeface="돋움" panose="020B0600000101010101" pitchFamily="50" charset="-127"/>
              </a:rPr>
              <a:t>를 기록</a:t>
            </a:r>
          </a:p>
        </p:txBody>
      </p:sp>
      <p:sp>
        <p:nvSpPr>
          <p:cNvPr id="429061" name="Rectangle 5"/>
          <p:cNvSpPr>
            <a:spLocks noGrp="1" noChangeArrowheads="1"/>
          </p:cNvSpPr>
          <p:nvPr>
            <p:ph type="title"/>
          </p:nvPr>
        </p:nvSpPr>
        <p:spPr/>
        <p:txBody>
          <a:bodyPr/>
          <a:lstStyle/>
          <a:p>
            <a:r>
              <a:rPr lang="en-US" altLang="ko-KR"/>
              <a:t>Online Redo Log </a:t>
            </a:r>
            <a:r>
              <a:rPr lang="ko-KR" altLang="en-US"/>
              <a:t>관리 </a:t>
            </a:r>
            <a:r>
              <a:rPr lang="en-US" altLang="ko-KR"/>
              <a:t>– </a:t>
            </a:r>
            <a:r>
              <a:rPr lang="ko-KR" altLang="en-US"/>
              <a:t>특징과 이중화</a:t>
            </a:r>
          </a:p>
        </p:txBody>
      </p:sp>
      <p:pic>
        <p:nvPicPr>
          <p:cNvPr id="429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3716338"/>
            <a:ext cx="4437062" cy="2592387"/>
          </a:xfrm>
          <a:prstGeom prst="rect">
            <a:avLst/>
          </a:prstGeom>
          <a:noFill/>
          <a:extLst>
            <a:ext uri="{909E8E84-426E-40DD-AFC4-6F175D3DCCD1}">
              <a14:hiddenFill xmlns:a14="http://schemas.microsoft.com/office/drawing/2010/main">
                <a:solidFill>
                  <a:srgbClr val="FFFFFF"/>
                </a:solidFill>
              </a14:hiddenFill>
            </a:ext>
          </a:extLst>
        </p:spPr>
      </p:pic>
      <p:pic>
        <p:nvPicPr>
          <p:cNvPr id="42906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2924175"/>
            <a:ext cx="3724275" cy="3457575"/>
          </a:xfrm>
          <a:prstGeom prst="rect">
            <a:avLst/>
          </a:prstGeom>
          <a:noFill/>
          <a:extLst>
            <a:ext uri="{909E8E84-426E-40DD-AFC4-6F175D3DCCD1}">
              <a14:hiddenFill xmlns:a14="http://schemas.microsoft.com/office/drawing/2010/main">
                <a:solidFill>
                  <a:srgbClr val="FFFFFF"/>
                </a:solidFill>
              </a14:hiddenFill>
            </a:ext>
          </a:extLst>
        </p:spPr>
      </p:pic>
      <p:sp>
        <p:nvSpPr>
          <p:cNvPr id="429064" name="Rectangle 8"/>
          <p:cNvSpPr>
            <a:spLocks noChangeArrowheads="1"/>
          </p:cNvSpPr>
          <p:nvPr/>
        </p:nvSpPr>
        <p:spPr bwMode="auto">
          <a:xfrm>
            <a:off x="4500563" y="1773238"/>
            <a:ext cx="4030662"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Redo log File</a:t>
            </a:r>
            <a:r>
              <a:rPr lang="ko-KR" altLang="en-US" sz="1800">
                <a:solidFill>
                  <a:schemeClr val="tx2"/>
                </a:solidFill>
                <a:latin typeface="Arial" panose="020B0604020202020204" pitchFamily="34" charset="0"/>
                <a:ea typeface="돋움" panose="020B0600000101010101" pitchFamily="50" charset="-127"/>
              </a:rPr>
              <a:t>의 이중화</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I/O errors, file corruption </a:t>
            </a:r>
            <a:r>
              <a:rPr lang="ko-KR" altLang="en-US" sz="1600">
                <a:solidFill>
                  <a:schemeClr val="tx2"/>
                </a:solidFill>
                <a:latin typeface="Arial" panose="020B0604020202020204" pitchFamily="34" charset="0"/>
                <a:ea typeface="돋움" panose="020B0600000101010101" pitchFamily="50" charset="-127"/>
              </a:rPr>
              <a:t>등으로 인한 </a:t>
            </a:r>
            <a:r>
              <a:rPr lang="en-US" altLang="ko-KR" sz="1600">
                <a:solidFill>
                  <a:schemeClr val="tx2"/>
                </a:solidFill>
                <a:latin typeface="Arial" panose="020B0604020202020204" pitchFamily="34" charset="0"/>
                <a:ea typeface="돋움" panose="020B0600000101010101" pitchFamily="50" charset="-127"/>
              </a:rPr>
              <a:t>Oracle </a:t>
            </a:r>
            <a:r>
              <a:rPr lang="ko-KR" altLang="en-US" sz="1600">
                <a:solidFill>
                  <a:schemeClr val="tx2"/>
                </a:solidFill>
                <a:latin typeface="Arial" panose="020B0604020202020204" pitchFamily="34" charset="0"/>
                <a:ea typeface="돋움" panose="020B0600000101010101" pitchFamily="50" charset="-127"/>
              </a:rPr>
              <a:t>중지를 예방</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Group : Redo log File</a:t>
            </a:r>
            <a:r>
              <a:rPr lang="ko-KR" altLang="en-US" sz="1600">
                <a:solidFill>
                  <a:schemeClr val="tx2"/>
                </a:solidFill>
                <a:latin typeface="Arial" panose="020B0604020202020204" pitchFamily="34" charset="0"/>
                <a:ea typeface="돋움" panose="020B0600000101010101" pitchFamily="50" charset="-127"/>
              </a:rPr>
              <a:t>의 복사본 집합</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Member : Group</a:t>
            </a:r>
            <a:r>
              <a:rPr lang="ko-KR" altLang="en-US" sz="1600">
                <a:solidFill>
                  <a:schemeClr val="tx2"/>
                </a:solidFill>
                <a:latin typeface="Arial" panose="020B0604020202020204" pitchFamily="34" charset="0"/>
                <a:ea typeface="돋움" panose="020B0600000101010101" pitchFamily="50" charset="-127"/>
              </a:rPr>
              <a:t>에 속한 </a:t>
            </a:r>
            <a:r>
              <a:rPr lang="en-US" altLang="ko-KR" sz="1600">
                <a:solidFill>
                  <a:schemeClr val="tx2"/>
                </a:solidFill>
                <a:latin typeface="Arial" panose="020B0604020202020204" pitchFamily="34" charset="0"/>
                <a:ea typeface="돋움" panose="020B0600000101010101" pitchFamily="50" charset="-127"/>
              </a:rPr>
              <a:t>Redo Log File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838200" y="381000"/>
            <a:ext cx="7621588" cy="1143000"/>
          </a:xfrm>
        </p:spPr>
        <p:txBody>
          <a:bodyPr/>
          <a:lstStyle/>
          <a:p>
            <a:r>
              <a:rPr lang="en-US" altLang="ko-KR"/>
              <a:t>Online Redo Log </a:t>
            </a:r>
            <a:r>
              <a:rPr lang="ko-KR" altLang="en-US"/>
              <a:t>관리 </a:t>
            </a:r>
            <a:r>
              <a:rPr lang="en-US" altLang="ko-KR"/>
              <a:t>– Guideline &amp; Create</a:t>
            </a:r>
          </a:p>
        </p:txBody>
      </p:sp>
      <p:sp>
        <p:nvSpPr>
          <p:cNvPr id="431107"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31108" name="Rectangle 4"/>
          <p:cNvSpPr>
            <a:spLocks noChangeArrowheads="1"/>
          </p:cNvSpPr>
          <p:nvPr/>
        </p:nvSpPr>
        <p:spPr bwMode="auto">
          <a:xfrm>
            <a:off x="468313" y="1752600"/>
            <a:ext cx="84248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857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Guideline</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다른 디스크에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를 이중화</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최소 </a:t>
            </a:r>
            <a:r>
              <a:rPr lang="en-US" altLang="ko-KR" sz="1600">
                <a:solidFill>
                  <a:schemeClr val="tx2"/>
                </a:solidFill>
                <a:latin typeface="Arial" panose="020B0604020202020204" pitchFamily="34" charset="0"/>
                <a:ea typeface="돋움" panose="020B0600000101010101" pitchFamily="50" charset="-127"/>
              </a:rPr>
              <a:t>2group 2member </a:t>
            </a:r>
            <a:r>
              <a:rPr lang="ko-KR" altLang="en-US" sz="1600">
                <a:solidFill>
                  <a:schemeClr val="tx2"/>
                </a:solidFill>
                <a:latin typeface="Arial" panose="020B0604020202020204" pitchFamily="34" charset="0"/>
                <a:ea typeface="돋움" panose="020B0600000101010101" pitchFamily="50" charset="-127"/>
              </a:rPr>
              <a:t>유지</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를 같은 크기로 유지</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group</a:t>
            </a:r>
            <a:r>
              <a:rPr lang="ko-KR" altLang="en-US" sz="1600">
                <a:solidFill>
                  <a:schemeClr val="tx2"/>
                </a:solidFill>
                <a:latin typeface="Arial" panose="020B0604020202020204" pitchFamily="34" charset="0"/>
                <a:ea typeface="돋움" panose="020B0600000101010101" pitchFamily="50" charset="-127"/>
              </a:rPr>
              <a:t>당 </a:t>
            </a:r>
            <a:r>
              <a:rPr lang="en-US" altLang="ko-KR" sz="1600">
                <a:solidFill>
                  <a:schemeClr val="tx2"/>
                </a:solidFill>
                <a:latin typeface="Arial" panose="020B0604020202020204" pitchFamily="34" charset="0"/>
                <a:ea typeface="돋움" panose="020B0600000101010101" pitchFamily="50" charset="-127"/>
              </a:rPr>
              <a:t>member</a:t>
            </a:r>
            <a:r>
              <a:rPr lang="ko-KR" altLang="en-US" sz="1600">
                <a:solidFill>
                  <a:schemeClr val="tx2"/>
                </a:solidFill>
                <a:latin typeface="Arial" panose="020B0604020202020204" pitchFamily="34" charset="0"/>
                <a:ea typeface="돋움" panose="020B0600000101010101" pitchFamily="50" charset="-127"/>
              </a:rPr>
              <a:t>의 수를 동일하게 유지</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Group </a:t>
            </a:r>
            <a:r>
              <a:rPr lang="ko-KR" altLang="en-US" sz="1800">
                <a:solidFill>
                  <a:schemeClr val="tx2"/>
                </a:solidFill>
                <a:latin typeface="Arial" panose="020B0604020202020204" pitchFamily="34" charset="0"/>
                <a:ea typeface="돋움" panose="020B0600000101010101" pitchFamily="50" charset="-127"/>
              </a:rPr>
              <a:t>생성</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ADD LOGFILE ('/oracle/dbs/log1c.rdo', '/oracle/dbs/log2c.rdo')  </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SIZE 500K; </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ADD LOGFILE GROUP 10 ('/oracle/dbs/log1c.rdo', </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'/oracle/dbs/log2c.rdo') SIZE 500K; </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Member </a:t>
            </a:r>
            <a:r>
              <a:rPr lang="ko-KR" altLang="en-US" sz="1800">
                <a:solidFill>
                  <a:schemeClr val="tx2"/>
                </a:solidFill>
                <a:latin typeface="Arial" panose="020B0604020202020204" pitchFamily="34" charset="0"/>
                <a:ea typeface="돋움" panose="020B0600000101010101" pitchFamily="50" charset="-127"/>
              </a:rPr>
              <a:t>추가 </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ADD LOGFILE MEMBER '/oracle/dbs/log2b.rdo' TO GROUP 2;</a:t>
            </a:r>
          </a:p>
          <a:p>
            <a:pPr lvl="1" latinLnBrk="0">
              <a:spcBef>
                <a:spcPct val="30000"/>
              </a:spcBef>
              <a:buFont typeface="Wingdings" panose="05000000000000000000" pitchFamily="2" charset="2"/>
              <a:buNone/>
            </a:pP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838200" y="381000"/>
            <a:ext cx="7162800" cy="1143000"/>
          </a:xfrm>
        </p:spPr>
        <p:txBody>
          <a:bodyPr/>
          <a:lstStyle/>
          <a:p>
            <a:r>
              <a:rPr lang="en-US" altLang="ko-KR"/>
              <a:t>Online Redo Log </a:t>
            </a:r>
            <a:r>
              <a:rPr lang="ko-KR" altLang="en-US"/>
              <a:t>관리 </a:t>
            </a:r>
            <a:r>
              <a:rPr lang="en-US" altLang="ko-KR"/>
              <a:t>– Rename &amp; Drop</a:t>
            </a:r>
          </a:p>
        </p:txBody>
      </p:sp>
      <p:sp>
        <p:nvSpPr>
          <p:cNvPr id="433155"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33156" name="Rectangle 4"/>
          <p:cNvSpPr>
            <a:spLocks noChangeArrowheads="1"/>
          </p:cNvSpPr>
          <p:nvPr/>
        </p:nvSpPr>
        <p:spPr bwMode="auto">
          <a:xfrm>
            <a:off x="468313" y="1752600"/>
            <a:ext cx="84248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857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Redo Log Member Rename </a:t>
            </a:r>
            <a:r>
              <a:rPr lang="ko-KR" altLang="en-US" sz="1800">
                <a:solidFill>
                  <a:schemeClr val="tx2"/>
                </a:solidFill>
                <a:latin typeface="Arial" panose="020B0604020202020204" pitchFamily="34" charset="0"/>
                <a:ea typeface="돋움" panose="020B0600000101010101" pitchFamily="50" charset="-127"/>
              </a:rPr>
              <a:t>절차</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database Shut down</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2. redo log file </a:t>
            </a:r>
            <a:r>
              <a:rPr lang="ko-KR" altLang="en-US" sz="1600">
                <a:solidFill>
                  <a:schemeClr val="tx2"/>
                </a:solidFill>
                <a:latin typeface="Arial" panose="020B0604020202020204" pitchFamily="34" charset="0"/>
                <a:ea typeface="돋움" panose="020B0600000101010101" pitchFamily="50" charset="-127"/>
              </a:rPr>
              <a:t>복사 </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3. Startup database(mount)</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4. Rename redo log member</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5. Open database(normal)</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Group </a:t>
            </a:r>
            <a:r>
              <a:rPr lang="ko-KR" altLang="en-US" sz="1800">
                <a:solidFill>
                  <a:schemeClr val="tx2"/>
                </a:solidFill>
                <a:latin typeface="Arial" panose="020B0604020202020204" pitchFamily="34" charset="0"/>
                <a:ea typeface="돋움" panose="020B0600000101010101" pitchFamily="50" charset="-127"/>
              </a:rPr>
              <a:t>삭제</a:t>
            </a:r>
          </a:p>
          <a:p>
            <a:pPr lvl="1" latinLnBrk="0">
              <a:spcBef>
                <a:spcPct val="3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DROP LOGFILE GROUP 3;</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Member </a:t>
            </a:r>
            <a:r>
              <a:rPr lang="ko-KR" altLang="en-US" sz="1800">
                <a:solidFill>
                  <a:schemeClr val="tx2"/>
                </a:solidFill>
                <a:latin typeface="Arial" panose="020B0604020202020204" pitchFamily="34" charset="0"/>
                <a:ea typeface="돋움" panose="020B0600000101010101" pitchFamily="50" charset="-127"/>
              </a:rPr>
              <a:t>삭제</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DATABASE DROP LOGFILE MEMBER '/oracle/dbs/log3c.rdo';</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Log Switch </a:t>
            </a:r>
            <a:r>
              <a:rPr lang="ko-KR" altLang="en-US" sz="1800">
                <a:solidFill>
                  <a:schemeClr val="tx2"/>
                </a:solidFill>
                <a:latin typeface="Arial" panose="020B0604020202020204" pitchFamily="34" charset="0"/>
                <a:ea typeface="돋움" panose="020B0600000101010101" pitchFamily="50" charset="-127"/>
              </a:rPr>
              <a:t>명령 </a:t>
            </a: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추가</a:t>
            </a: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삭제</a:t>
            </a:r>
            <a:r>
              <a:rPr lang="en-US" altLang="ko-KR" sz="1800">
                <a:solidFill>
                  <a:schemeClr val="tx2"/>
                </a:solidFill>
                <a:latin typeface="Arial" panose="020B0604020202020204" pitchFamily="34" charset="0"/>
                <a:ea typeface="돋움" panose="020B0600000101010101" pitchFamily="50" charset="-127"/>
              </a:rPr>
              <a:t>, Archive mode </a:t>
            </a:r>
            <a:r>
              <a:rPr lang="ko-KR" altLang="en-US" sz="1800">
                <a:solidFill>
                  <a:schemeClr val="tx2"/>
                </a:solidFill>
                <a:latin typeface="Arial" panose="020B0604020202020204" pitchFamily="34" charset="0"/>
                <a:ea typeface="돋움" panose="020B0600000101010101" pitchFamily="50" charset="-127"/>
              </a:rPr>
              <a:t>변경시 사용</a:t>
            </a:r>
          </a:p>
          <a:p>
            <a:pPr lvl="1" latinLnBrk="0">
              <a:spcBef>
                <a:spcPct val="3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ALTER SYSTEM SWITCH LOGFILE;</a:t>
            </a:r>
          </a:p>
          <a:p>
            <a:pPr lvl="1" latinLnBrk="0">
              <a:spcBef>
                <a:spcPct val="30000"/>
              </a:spcBef>
              <a:buFont typeface="Wingdings" panose="05000000000000000000" pitchFamily="2" charset="2"/>
              <a:buNone/>
            </a:pP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ko-KR"/>
              <a:t>Archived Log </a:t>
            </a:r>
            <a:r>
              <a:rPr lang="ko-KR" altLang="en-US"/>
              <a:t>관리</a:t>
            </a:r>
          </a:p>
        </p:txBody>
      </p:sp>
      <p:grpSp>
        <p:nvGrpSpPr>
          <p:cNvPr id="435203" name="Group 3"/>
          <p:cNvGrpSpPr>
            <a:grpSpLocks/>
          </p:cNvGrpSpPr>
          <p:nvPr/>
        </p:nvGrpSpPr>
        <p:grpSpPr bwMode="auto">
          <a:xfrm>
            <a:off x="6096000" y="2659063"/>
            <a:ext cx="985838" cy="446087"/>
            <a:chOff x="3558" y="2938"/>
            <a:chExt cx="621" cy="281"/>
          </a:xfrm>
        </p:grpSpPr>
        <p:grpSp>
          <p:nvGrpSpPr>
            <p:cNvPr id="435204" name="Group 4"/>
            <p:cNvGrpSpPr>
              <a:grpSpLocks/>
            </p:cNvGrpSpPr>
            <p:nvPr/>
          </p:nvGrpSpPr>
          <p:grpSpPr bwMode="auto">
            <a:xfrm>
              <a:off x="3606" y="2986"/>
              <a:ext cx="573" cy="233"/>
              <a:chOff x="3606" y="2986"/>
              <a:chExt cx="573" cy="233"/>
            </a:xfrm>
          </p:grpSpPr>
          <p:sp>
            <p:nvSpPr>
              <p:cNvPr id="435205" name="Rectangle 5"/>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06" name="Rectangle 6"/>
              <p:cNvSpPr>
                <a:spLocks noChangeArrowheads="1"/>
              </p:cNvSpPr>
              <p:nvPr/>
            </p:nvSpPr>
            <p:spPr bwMode="auto">
              <a:xfrm>
                <a:off x="3610" y="2990"/>
                <a:ext cx="564"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07" name="Rectangle 7"/>
              <p:cNvSpPr>
                <a:spLocks noChangeArrowheads="1"/>
              </p:cNvSpPr>
              <p:nvPr/>
            </p:nvSpPr>
            <p:spPr bwMode="auto">
              <a:xfrm>
                <a:off x="3606" y="2986"/>
                <a:ext cx="573" cy="233"/>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08" name="Rectangle 8"/>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09" name="Rectangle 9"/>
            <p:cNvSpPr>
              <a:spLocks noChangeArrowheads="1"/>
            </p:cNvSpPr>
            <p:nvPr/>
          </p:nvSpPr>
          <p:spPr bwMode="auto">
            <a:xfrm>
              <a:off x="3558" y="2938"/>
              <a:ext cx="573"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10" name="AutoShape 10"/>
          <p:cNvSpPr>
            <a:spLocks noChangeArrowheads="1"/>
          </p:cNvSpPr>
          <p:nvPr/>
        </p:nvSpPr>
        <p:spPr bwMode="auto">
          <a:xfrm>
            <a:off x="457200" y="1668463"/>
            <a:ext cx="1524000" cy="1752600"/>
          </a:xfrm>
          <a:prstGeom prst="roundRect">
            <a:avLst>
              <a:gd name="adj" fmla="val 12468"/>
            </a:avLst>
          </a:prstGeom>
          <a:gradFill rotWithShape="0">
            <a:gsLst>
              <a:gs pos="0">
                <a:srgbClr val="102E30"/>
              </a:gs>
              <a:gs pos="50000">
                <a:srgbClr val="02E3E3"/>
              </a:gs>
              <a:gs pos="100000">
                <a:srgbClr val="102E30"/>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1" name="Rectangle 11"/>
          <p:cNvSpPr>
            <a:spLocks noChangeArrowheads="1"/>
          </p:cNvSpPr>
          <p:nvPr/>
        </p:nvSpPr>
        <p:spPr bwMode="auto">
          <a:xfrm>
            <a:off x="990600" y="3048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grpSp>
        <p:nvGrpSpPr>
          <p:cNvPr id="435212" name="Group 12"/>
          <p:cNvGrpSpPr>
            <a:grpSpLocks/>
          </p:cNvGrpSpPr>
          <p:nvPr/>
        </p:nvGrpSpPr>
        <p:grpSpPr bwMode="auto">
          <a:xfrm>
            <a:off x="762000" y="1744663"/>
            <a:ext cx="930275" cy="1554162"/>
            <a:chOff x="3404" y="1523"/>
            <a:chExt cx="586" cy="979"/>
          </a:xfrm>
        </p:grpSpPr>
        <p:sp>
          <p:nvSpPr>
            <p:cNvPr id="435213" name="Freeform 13"/>
            <p:cNvSpPr>
              <a:spLocks/>
            </p:cNvSpPr>
            <p:nvPr/>
          </p:nvSpPr>
          <p:spPr bwMode="auto">
            <a:xfrm>
              <a:off x="3418" y="1834"/>
              <a:ext cx="569" cy="665"/>
            </a:xfrm>
            <a:custGeom>
              <a:avLst/>
              <a:gdLst>
                <a:gd name="T0" fmla="*/ 71 w 569"/>
                <a:gd name="T1" fmla="*/ 0 h 665"/>
                <a:gd name="T2" fmla="*/ 57 w 569"/>
                <a:gd name="T3" fmla="*/ 1 h 665"/>
                <a:gd name="T4" fmla="*/ 43 w 569"/>
                <a:gd name="T5" fmla="*/ 6 h 665"/>
                <a:gd name="T6" fmla="*/ 31 w 569"/>
                <a:gd name="T7" fmla="*/ 12 h 665"/>
                <a:gd name="T8" fmla="*/ 21 w 569"/>
                <a:gd name="T9" fmla="*/ 21 h 665"/>
                <a:gd name="T10" fmla="*/ 12 w 569"/>
                <a:gd name="T11" fmla="*/ 31 h 665"/>
                <a:gd name="T12" fmla="*/ 6 w 569"/>
                <a:gd name="T13" fmla="*/ 43 h 665"/>
                <a:gd name="T14" fmla="*/ 1 w 569"/>
                <a:gd name="T15" fmla="*/ 57 h 665"/>
                <a:gd name="T16" fmla="*/ 0 w 569"/>
                <a:gd name="T17" fmla="*/ 71 h 665"/>
                <a:gd name="T18" fmla="*/ 0 w 569"/>
                <a:gd name="T19" fmla="*/ 593 h 665"/>
                <a:gd name="T20" fmla="*/ 1 w 569"/>
                <a:gd name="T21" fmla="*/ 607 h 665"/>
                <a:gd name="T22" fmla="*/ 6 w 569"/>
                <a:gd name="T23" fmla="*/ 621 h 665"/>
                <a:gd name="T24" fmla="*/ 12 w 569"/>
                <a:gd name="T25" fmla="*/ 633 h 665"/>
                <a:gd name="T26" fmla="*/ 21 w 569"/>
                <a:gd name="T27" fmla="*/ 643 h 665"/>
                <a:gd name="T28" fmla="*/ 31 w 569"/>
                <a:gd name="T29" fmla="*/ 652 h 665"/>
                <a:gd name="T30" fmla="*/ 43 w 569"/>
                <a:gd name="T31" fmla="*/ 658 h 665"/>
                <a:gd name="T32" fmla="*/ 57 w 569"/>
                <a:gd name="T33" fmla="*/ 663 h 665"/>
                <a:gd name="T34" fmla="*/ 71 w 569"/>
                <a:gd name="T35" fmla="*/ 664 h 665"/>
                <a:gd name="T36" fmla="*/ 497 w 569"/>
                <a:gd name="T37" fmla="*/ 664 h 665"/>
                <a:gd name="T38" fmla="*/ 511 w 569"/>
                <a:gd name="T39" fmla="*/ 663 h 665"/>
                <a:gd name="T40" fmla="*/ 525 w 569"/>
                <a:gd name="T41" fmla="*/ 658 h 665"/>
                <a:gd name="T42" fmla="*/ 537 w 569"/>
                <a:gd name="T43" fmla="*/ 652 h 665"/>
                <a:gd name="T44" fmla="*/ 547 w 569"/>
                <a:gd name="T45" fmla="*/ 643 h 665"/>
                <a:gd name="T46" fmla="*/ 556 w 569"/>
                <a:gd name="T47" fmla="*/ 633 h 665"/>
                <a:gd name="T48" fmla="*/ 562 w 569"/>
                <a:gd name="T49" fmla="*/ 621 h 665"/>
                <a:gd name="T50" fmla="*/ 567 w 569"/>
                <a:gd name="T51" fmla="*/ 607 h 665"/>
                <a:gd name="T52" fmla="*/ 568 w 569"/>
                <a:gd name="T53" fmla="*/ 593 h 665"/>
                <a:gd name="T54" fmla="*/ 568 w 569"/>
                <a:gd name="T55" fmla="*/ 71 h 665"/>
                <a:gd name="T56" fmla="*/ 567 w 569"/>
                <a:gd name="T57" fmla="*/ 57 h 665"/>
                <a:gd name="T58" fmla="*/ 562 w 569"/>
                <a:gd name="T59" fmla="*/ 43 h 665"/>
                <a:gd name="T60" fmla="*/ 556 w 569"/>
                <a:gd name="T61" fmla="*/ 31 h 665"/>
                <a:gd name="T62" fmla="*/ 547 w 569"/>
                <a:gd name="T63" fmla="*/ 21 h 665"/>
                <a:gd name="T64" fmla="*/ 537 w 569"/>
                <a:gd name="T65" fmla="*/ 12 h 665"/>
                <a:gd name="T66" fmla="*/ 525 w 569"/>
                <a:gd name="T67" fmla="*/ 6 h 665"/>
                <a:gd name="T68" fmla="*/ 511 w 569"/>
                <a:gd name="T69" fmla="*/ 1 h 665"/>
                <a:gd name="T70" fmla="*/ 497 w 569"/>
                <a:gd name="T71" fmla="*/ 0 h 665"/>
                <a:gd name="T72" fmla="*/ 71 w 569"/>
                <a:gd name="T73" fmla="*/ 0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9" h="665">
                  <a:moveTo>
                    <a:pt x="71" y="0"/>
                  </a:moveTo>
                  <a:lnTo>
                    <a:pt x="57" y="1"/>
                  </a:lnTo>
                  <a:lnTo>
                    <a:pt x="43" y="6"/>
                  </a:lnTo>
                  <a:lnTo>
                    <a:pt x="31" y="12"/>
                  </a:lnTo>
                  <a:lnTo>
                    <a:pt x="21" y="21"/>
                  </a:lnTo>
                  <a:lnTo>
                    <a:pt x="12" y="31"/>
                  </a:lnTo>
                  <a:lnTo>
                    <a:pt x="6" y="43"/>
                  </a:lnTo>
                  <a:lnTo>
                    <a:pt x="1" y="57"/>
                  </a:lnTo>
                  <a:lnTo>
                    <a:pt x="0" y="71"/>
                  </a:lnTo>
                  <a:lnTo>
                    <a:pt x="0" y="593"/>
                  </a:lnTo>
                  <a:lnTo>
                    <a:pt x="1" y="607"/>
                  </a:lnTo>
                  <a:lnTo>
                    <a:pt x="6" y="621"/>
                  </a:lnTo>
                  <a:lnTo>
                    <a:pt x="12" y="633"/>
                  </a:lnTo>
                  <a:lnTo>
                    <a:pt x="21" y="643"/>
                  </a:lnTo>
                  <a:lnTo>
                    <a:pt x="31" y="652"/>
                  </a:lnTo>
                  <a:lnTo>
                    <a:pt x="43" y="658"/>
                  </a:lnTo>
                  <a:lnTo>
                    <a:pt x="57" y="663"/>
                  </a:lnTo>
                  <a:lnTo>
                    <a:pt x="71" y="664"/>
                  </a:lnTo>
                  <a:lnTo>
                    <a:pt x="497" y="664"/>
                  </a:lnTo>
                  <a:lnTo>
                    <a:pt x="511" y="663"/>
                  </a:lnTo>
                  <a:lnTo>
                    <a:pt x="525" y="658"/>
                  </a:lnTo>
                  <a:lnTo>
                    <a:pt x="537" y="652"/>
                  </a:lnTo>
                  <a:lnTo>
                    <a:pt x="547" y="643"/>
                  </a:lnTo>
                  <a:lnTo>
                    <a:pt x="556" y="633"/>
                  </a:lnTo>
                  <a:lnTo>
                    <a:pt x="562" y="621"/>
                  </a:lnTo>
                  <a:lnTo>
                    <a:pt x="567" y="607"/>
                  </a:lnTo>
                  <a:lnTo>
                    <a:pt x="568" y="593"/>
                  </a:lnTo>
                  <a:lnTo>
                    <a:pt x="568" y="71"/>
                  </a:lnTo>
                  <a:lnTo>
                    <a:pt x="567" y="57"/>
                  </a:lnTo>
                  <a:lnTo>
                    <a:pt x="562" y="43"/>
                  </a:lnTo>
                  <a:lnTo>
                    <a:pt x="556" y="31"/>
                  </a:lnTo>
                  <a:lnTo>
                    <a:pt x="547" y="21"/>
                  </a:lnTo>
                  <a:lnTo>
                    <a:pt x="537" y="12"/>
                  </a:lnTo>
                  <a:lnTo>
                    <a:pt x="525" y="6"/>
                  </a:lnTo>
                  <a:lnTo>
                    <a:pt x="511" y="1"/>
                  </a:lnTo>
                  <a:lnTo>
                    <a:pt x="497" y="0"/>
                  </a:lnTo>
                  <a:lnTo>
                    <a:pt x="71" y="0"/>
                  </a:lnTo>
                </a:path>
              </a:pathLst>
            </a:custGeom>
            <a:solidFill>
              <a:srgbClr val="99FFFF"/>
            </a:solidFill>
            <a:ln w="12700" cap="rnd" cmpd="sng">
              <a:solidFill>
                <a:srgbClr val="000000"/>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35214" name="Line 14"/>
            <p:cNvSpPr>
              <a:spLocks noChangeShapeType="1"/>
            </p:cNvSpPr>
            <p:nvPr/>
          </p:nvSpPr>
          <p:spPr bwMode="auto">
            <a:xfrm>
              <a:off x="3702" y="1833"/>
              <a:ext cx="1" cy="669"/>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5" name="Line 15"/>
            <p:cNvSpPr>
              <a:spLocks noChangeShapeType="1"/>
            </p:cNvSpPr>
            <p:nvPr/>
          </p:nvSpPr>
          <p:spPr bwMode="auto">
            <a:xfrm>
              <a:off x="3417" y="1926"/>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6" name="Line 16"/>
            <p:cNvSpPr>
              <a:spLocks noChangeShapeType="1"/>
            </p:cNvSpPr>
            <p:nvPr/>
          </p:nvSpPr>
          <p:spPr bwMode="auto">
            <a:xfrm>
              <a:off x="3417" y="2022"/>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7" name="Line 17"/>
            <p:cNvSpPr>
              <a:spLocks noChangeShapeType="1"/>
            </p:cNvSpPr>
            <p:nvPr/>
          </p:nvSpPr>
          <p:spPr bwMode="auto">
            <a:xfrm>
              <a:off x="3417" y="2118"/>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8" name="Line 18"/>
            <p:cNvSpPr>
              <a:spLocks noChangeShapeType="1"/>
            </p:cNvSpPr>
            <p:nvPr/>
          </p:nvSpPr>
          <p:spPr bwMode="auto">
            <a:xfrm>
              <a:off x="3417" y="2214"/>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19" name="Line 19"/>
            <p:cNvSpPr>
              <a:spLocks noChangeShapeType="1"/>
            </p:cNvSpPr>
            <p:nvPr/>
          </p:nvSpPr>
          <p:spPr bwMode="auto">
            <a:xfrm>
              <a:off x="3417" y="2310"/>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0" name="Line 20"/>
            <p:cNvSpPr>
              <a:spLocks noChangeShapeType="1"/>
            </p:cNvSpPr>
            <p:nvPr/>
          </p:nvSpPr>
          <p:spPr bwMode="auto">
            <a:xfrm>
              <a:off x="3417" y="2406"/>
              <a:ext cx="573" cy="1"/>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1" name="Rectangle 21"/>
            <p:cNvSpPr>
              <a:spLocks noChangeArrowheads="1"/>
            </p:cNvSpPr>
            <p:nvPr/>
          </p:nvSpPr>
          <p:spPr bwMode="auto">
            <a:xfrm>
              <a:off x="3404" y="1523"/>
              <a:ext cx="533"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2" name="Rectangle 22"/>
            <p:cNvSpPr>
              <a:spLocks noChangeArrowheads="1"/>
            </p:cNvSpPr>
            <p:nvPr/>
          </p:nvSpPr>
          <p:spPr bwMode="auto">
            <a:xfrm>
              <a:off x="3463" y="1560"/>
              <a:ext cx="444"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chemeClr val="hlink"/>
                  </a:solidFill>
                  <a:ea typeface="돋움체" panose="020B0609000101010101" pitchFamily="49" charset="-127"/>
                </a:rPr>
                <a:t>Redo Log</a:t>
              </a:r>
              <a:endParaRPr lang="en-US" altLang="ko-KR" sz="1200">
                <a:solidFill>
                  <a:srgbClr val="000000"/>
                </a:solidFill>
                <a:ea typeface="돋움체" panose="020B0609000101010101" pitchFamily="49" charset="-127"/>
              </a:endParaRPr>
            </a:p>
          </p:txBody>
        </p:sp>
        <p:sp>
          <p:nvSpPr>
            <p:cNvPr id="435223" name="Rectangle 23"/>
            <p:cNvSpPr>
              <a:spLocks noChangeArrowheads="1"/>
            </p:cNvSpPr>
            <p:nvPr/>
          </p:nvSpPr>
          <p:spPr bwMode="auto">
            <a:xfrm>
              <a:off x="3542" y="1675"/>
              <a:ext cx="282"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chemeClr val="hlink"/>
                  </a:solidFill>
                  <a:ea typeface="돋움체" panose="020B0609000101010101" pitchFamily="49" charset="-127"/>
                </a:rPr>
                <a:t>Buffer</a:t>
              </a:r>
              <a:endParaRPr lang="en-US" altLang="ko-KR" sz="1200">
                <a:solidFill>
                  <a:srgbClr val="000000"/>
                </a:solidFill>
                <a:ea typeface="돋움체" panose="020B0609000101010101" pitchFamily="49" charset="-127"/>
              </a:endParaRPr>
            </a:p>
          </p:txBody>
        </p:sp>
      </p:grpSp>
      <p:grpSp>
        <p:nvGrpSpPr>
          <p:cNvPr id="435224" name="Group 24"/>
          <p:cNvGrpSpPr>
            <a:grpSpLocks/>
          </p:cNvGrpSpPr>
          <p:nvPr/>
        </p:nvGrpSpPr>
        <p:grpSpPr bwMode="auto">
          <a:xfrm>
            <a:off x="2057400" y="2659063"/>
            <a:ext cx="985838" cy="446087"/>
            <a:chOff x="3558" y="2938"/>
            <a:chExt cx="621" cy="281"/>
          </a:xfrm>
        </p:grpSpPr>
        <p:grpSp>
          <p:nvGrpSpPr>
            <p:cNvPr id="435225" name="Group 25"/>
            <p:cNvGrpSpPr>
              <a:grpSpLocks/>
            </p:cNvGrpSpPr>
            <p:nvPr/>
          </p:nvGrpSpPr>
          <p:grpSpPr bwMode="auto">
            <a:xfrm>
              <a:off x="3606" y="2986"/>
              <a:ext cx="573" cy="233"/>
              <a:chOff x="3606" y="2986"/>
              <a:chExt cx="573" cy="233"/>
            </a:xfrm>
          </p:grpSpPr>
          <p:sp>
            <p:nvSpPr>
              <p:cNvPr id="435226" name="Rectangle 26"/>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7" name="Rectangle 27"/>
              <p:cNvSpPr>
                <a:spLocks noChangeArrowheads="1"/>
              </p:cNvSpPr>
              <p:nvPr/>
            </p:nvSpPr>
            <p:spPr bwMode="auto">
              <a:xfrm>
                <a:off x="3610" y="2990"/>
                <a:ext cx="564" cy="224"/>
              </a:xfrm>
              <a:prstGeom prst="rect">
                <a:avLst/>
              </a:prstGeom>
              <a:solidFill>
                <a:srgbClr val="B2B2B2"/>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8" name="Rectangle 28"/>
              <p:cNvSpPr>
                <a:spLocks noChangeArrowheads="1"/>
              </p:cNvSpPr>
              <p:nvPr/>
            </p:nvSpPr>
            <p:spPr bwMode="auto">
              <a:xfrm>
                <a:off x="3606" y="2986"/>
                <a:ext cx="573" cy="233"/>
              </a:xfrm>
              <a:prstGeom prst="rect">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29" name="Rectangle 29"/>
              <p:cNvSpPr>
                <a:spLocks noChangeArrowheads="1"/>
              </p:cNvSpPr>
              <p:nvPr/>
            </p:nvSpPr>
            <p:spPr bwMode="auto">
              <a:xfrm>
                <a:off x="3606" y="2986"/>
                <a:ext cx="572" cy="23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30" name="Rectangle 30"/>
            <p:cNvSpPr>
              <a:spLocks noChangeArrowheads="1"/>
            </p:cNvSpPr>
            <p:nvPr/>
          </p:nvSpPr>
          <p:spPr bwMode="auto">
            <a:xfrm>
              <a:off x="3558" y="2938"/>
              <a:ext cx="573" cy="233"/>
            </a:xfrm>
            <a:prstGeom prst="rect">
              <a:avLst/>
            </a:prstGeom>
            <a:solidFill>
              <a:srgbClr val="99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31" name="Rectangle 31"/>
          <p:cNvSpPr>
            <a:spLocks noChangeArrowheads="1"/>
          </p:cNvSpPr>
          <p:nvPr/>
        </p:nvSpPr>
        <p:spPr bwMode="auto">
          <a:xfrm>
            <a:off x="2209800" y="2735263"/>
            <a:ext cx="620713"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LGWR</a:t>
            </a:r>
          </a:p>
        </p:txBody>
      </p:sp>
      <p:sp>
        <p:nvSpPr>
          <p:cNvPr id="435232" name="Rectangle 32"/>
          <p:cNvSpPr>
            <a:spLocks noChangeArrowheads="1"/>
          </p:cNvSpPr>
          <p:nvPr/>
        </p:nvSpPr>
        <p:spPr bwMode="auto">
          <a:xfrm>
            <a:off x="6248400" y="2735263"/>
            <a:ext cx="584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rgbClr val="000000"/>
                </a:solidFill>
                <a:latin typeface="Britannic Bold" panose="020B0903060703020204" pitchFamily="34" charset="0"/>
                <a:ea typeface="돋움체" panose="020B0609000101010101" pitchFamily="49" charset="-127"/>
              </a:rPr>
              <a:t>ARCH</a:t>
            </a:r>
          </a:p>
        </p:txBody>
      </p:sp>
      <p:pic>
        <p:nvPicPr>
          <p:cNvPr id="435233" name="Picture 3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2201863"/>
            <a:ext cx="941388"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5234" name="Rectangle 34"/>
          <p:cNvSpPr>
            <a:spLocks noChangeArrowheads="1"/>
          </p:cNvSpPr>
          <p:nvPr/>
        </p:nvSpPr>
        <p:spPr bwMode="auto">
          <a:xfrm>
            <a:off x="7162800" y="1592263"/>
            <a:ext cx="157162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600" b="1">
                <a:solidFill>
                  <a:schemeClr val="hlink"/>
                </a:solidFill>
                <a:latin typeface="Britannic Bold" panose="020B0903060703020204" pitchFamily="34" charset="0"/>
                <a:ea typeface="돋움체" panose="020B0609000101010101" pitchFamily="49" charset="-127"/>
              </a:rPr>
              <a:t>Offline Archived</a:t>
            </a:r>
          </a:p>
          <a:p>
            <a:pPr>
              <a:spcBef>
                <a:spcPct val="0"/>
              </a:spcBef>
              <a:buClrTx/>
              <a:buSzTx/>
              <a:buFontTx/>
              <a:buNone/>
            </a:pPr>
            <a:r>
              <a:rPr lang="en-US" altLang="ko-KR" sz="1600" b="1">
                <a:solidFill>
                  <a:schemeClr val="hlink"/>
                </a:solidFill>
                <a:latin typeface="Britannic Bold" panose="020B0903060703020204" pitchFamily="34" charset="0"/>
                <a:ea typeface="돋움체" panose="020B0609000101010101" pitchFamily="49" charset="-127"/>
              </a:rPr>
              <a:t>     Log Files</a:t>
            </a:r>
          </a:p>
        </p:txBody>
      </p:sp>
      <p:grpSp>
        <p:nvGrpSpPr>
          <p:cNvPr id="435235" name="Group 35"/>
          <p:cNvGrpSpPr>
            <a:grpSpLocks/>
          </p:cNvGrpSpPr>
          <p:nvPr/>
        </p:nvGrpSpPr>
        <p:grpSpPr bwMode="auto">
          <a:xfrm>
            <a:off x="3128963" y="2049463"/>
            <a:ext cx="685800" cy="1219200"/>
            <a:chOff x="288" y="2592"/>
            <a:chExt cx="432" cy="768"/>
          </a:xfrm>
        </p:grpSpPr>
        <p:sp>
          <p:nvSpPr>
            <p:cNvPr id="435236" name="AutoShape 36"/>
            <p:cNvSpPr>
              <a:spLocks noChangeArrowheads="1"/>
            </p:cNvSpPr>
            <p:nvPr/>
          </p:nvSpPr>
          <p:spPr bwMode="auto">
            <a:xfrm>
              <a:off x="288" y="2592"/>
              <a:ext cx="432" cy="768"/>
            </a:xfrm>
            <a:prstGeom prst="roundRect">
              <a:avLst>
                <a:gd name="adj" fmla="val 12468"/>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35237" name="Group 37"/>
            <p:cNvGrpSpPr>
              <a:grpSpLocks/>
            </p:cNvGrpSpPr>
            <p:nvPr/>
          </p:nvGrpSpPr>
          <p:grpSpPr bwMode="auto">
            <a:xfrm>
              <a:off x="336" y="2640"/>
              <a:ext cx="336" cy="288"/>
              <a:chOff x="3517" y="3369"/>
              <a:chExt cx="277" cy="340"/>
            </a:xfrm>
          </p:grpSpPr>
          <p:sp>
            <p:nvSpPr>
              <p:cNvPr id="435238" name="Oval 38"/>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39" name="Rectangle 39"/>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40" name="Oval 40"/>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435241" name="Group 41"/>
            <p:cNvGrpSpPr>
              <a:grpSpLocks/>
            </p:cNvGrpSpPr>
            <p:nvPr/>
          </p:nvGrpSpPr>
          <p:grpSpPr bwMode="auto">
            <a:xfrm>
              <a:off x="336" y="3024"/>
              <a:ext cx="336" cy="288"/>
              <a:chOff x="3517" y="3369"/>
              <a:chExt cx="277" cy="340"/>
            </a:xfrm>
          </p:grpSpPr>
          <p:sp>
            <p:nvSpPr>
              <p:cNvPr id="435242" name="Oval 42"/>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43" name="Rectangle 43"/>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44" name="Oval 44"/>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45" name="Rectangle 45"/>
            <p:cNvSpPr>
              <a:spLocks noChangeArrowheads="1"/>
            </p:cNvSpPr>
            <p:nvPr/>
          </p:nvSpPr>
          <p:spPr bwMode="auto">
            <a:xfrm>
              <a:off x="336" y="2768"/>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Log1a.rdo</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46" name="Rectangle 46"/>
            <p:cNvSpPr>
              <a:spLocks noChangeArrowheads="1"/>
            </p:cNvSpPr>
            <p:nvPr/>
          </p:nvSpPr>
          <p:spPr bwMode="auto">
            <a:xfrm>
              <a:off x="344" y="3136"/>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Log1b.rdo</a:t>
              </a:r>
              <a:endParaRPr lang="en-US" altLang="ko-KR" sz="1600" b="1">
                <a:solidFill>
                  <a:srgbClr val="000000"/>
                </a:solidFill>
                <a:latin typeface="Britannic Bold" panose="020B0903060703020204" pitchFamily="34" charset="0"/>
                <a:ea typeface="돋움체" panose="020B0609000101010101" pitchFamily="49" charset="-127"/>
              </a:endParaRPr>
            </a:p>
          </p:txBody>
        </p:sp>
      </p:grpSp>
      <p:grpSp>
        <p:nvGrpSpPr>
          <p:cNvPr id="435247" name="Group 47"/>
          <p:cNvGrpSpPr>
            <a:grpSpLocks/>
          </p:cNvGrpSpPr>
          <p:nvPr/>
        </p:nvGrpSpPr>
        <p:grpSpPr bwMode="auto">
          <a:xfrm>
            <a:off x="4005263" y="2049463"/>
            <a:ext cx="685800" cy="1219200"/>
            <a:chOff x="288" y="2592"/>
            <a:chExt cx="432" cy="768"/>
          </a:xfrm>
        </p:grpSpPr>
        <p:sp>
          <p:nvSpPr>
            <p:cNvPr id="435248" name="AutoShape 48"/>
            <p:cNvSpPr>
              <a:spLocks noChangeArrowheads="1"/>
            </p:cNvSpPr>
            <p:nvPr/>
          </p:nvSpPr>
          <p:spPr bwMode="auto">
            <a:xfrm>
              <a:off x="288" y="2592"/>
              <a:ext cx="432" cy="768"/>
            </a:xfrm>
            <a:prstGeom prst="roundRect">
              <a:avLst>
                <a:gd name="adj" fmla="val 12468"/>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35249" name="Group 49"/>
            <p:cNvGrpSpPr>
              <a:grpSpLocks/>
            </p:cNvGrpSpPr>
            <p:nvPr/>
          </p:nvGrpSpPr>
          <p:grpSpPr bwMode="auto">
            <a:xfrm>
              <a:off x="336" y="2640"/>
              <a:ext cx="336" cy="288"/>
              <a:chOff x="3517" y="3369"/>
              <a:chExt cx="277" cy="340"/>
            </a:xfrm>
          </p:grpSpPr>
          <p:sp>
            <p:nvSpPr>
              <p:cNvPr id="435250" name="Oval 50"/>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51" name="Rectangle 51"/>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52" name="Oval 52"/>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435253" name="Group 53"/>
            <p:cNvGrpSpPr>
              <a:grpSpLocks/>
            </p:cNvGrpSpPr>
            <p:nvPr/>
          </p:nvGrpSpPr>
          <p:grpSpPr bwMode="auto">
            <a:xfrm>
              <a:off x="336" y="3024"/>
              <a:ext cx="336" cy="288"/>
              <a:chOff x="3517" y="3369"/>
              <a:chExt cx="277" cy="340"/>
            </a:xfrm>
          </p:grpSpPr>
          <p:sp>
            <p:nvSpPr>
              <p:cNvPr id="435254" name="Oval 54"/>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55" name="Rectangle 55"/>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56" name="Oval 56"/>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57" name="Rectangle 57"/>
            <p:cNvSpPr>
              <a:spLocks noChangeArrowheads="1"/>
            </p:cNvSpPr>
            <p:nvPr/>
          </p:nvSpPr>
          <p:spPr bwMode="auto">
            <a:xfrm>
              <a:off x="336" y="2768"/>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Log2a.rdo</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58" name="Rectangle 58"/>
            <p:cNvSpPr>
              <a:spLocks noChangeArrowheads="1"/>
            </p:cNvSpPr>
            <p:nvPr/>
          </p:nvSpPr>
          <p:spPr bwMode="auto">
            <a:xfrm>
              <a:off x="344" y="3136"/>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Log2b.rdo</a:t>
              </a:r>
              <a:endParaRPr lang="en-US" altLang="ko-KR" sz="1600" b="1">
                <a:solidFill>
                  <a:srgbClr val="000000"/>
                </a:solidFill>
                <a:latin typeface="Britannic Bold" panose="020B0903060703020204" pitchFamily="34" charset="0"/>
                <a:ea typeface="돋움체" panose="020B0609000101010101" pitchFamily="49" charset="-127"/>
              </a:endParaRPr>
            </a:p>
          </p:txBody>
        </p:sp>
      </p:grpSp>
      <p:grpSp>
        <p:nvGrpSpPr>
          <p:cNvPr id="435259" name="Group 59"/>
          <p:cNvGrpSpPr>
            <a:grpSpLocks/>
          </p:cNvGrpSpPr>
          <p:nvPr/>
        </p:nvGrpSpPr>
        <p:grpSpPr bwMode="auto">
          <a:xfrm>
            <a:off x="4881563" y="2049463"/>
            <a:ext cx="685800" cy="1219200"/>
            <a:chOff x="288" y="2592"/>
            <a:chExt cx="432" cy="768"/>
          </a:xfrm>
        </p:grpSpPr>
        <p:sp>
          <p:nvSpPr>
            <p:cNvPr id="435260" name="AutoShape 60"/>
            <p:cNvSpPr>
              <a:spLocks noChangeArrowheads="1"/>
            </p:cNvSpPr>
            <p:nvPr/>
          </p:nvSpPr>
          <p:spPr bwMode="auto">
            <a:xfrm>
              <a:off x="288" y="2592"/>
              <a:ext cx="432" cy="768"/>
            </a:xfrm>
            <a:prstGeom prst="roundRect">
              <a:avLst>
                <a:gd name="adj" fmla="val 12468"/>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35261" name="Group 61"/>
            <p:cNvGrpSpPr>
              <a:grpSpLocks/>
            </p:cNvGrpSpPr>
            <p:nvPr/>
          </p:nvGrpSpPr>
          <p:grpSpPr bwMode="auto">
            <a:xfrm>
              <a:off x="336" y="2640"/>
              <a:ext cx="336" cy="288"/>
              <a:chOff x="3517" y="3369"/>
              <a:chExt cx="277" cy="340"/>
            </a:xfrm>
          </p:grpSpPr>
          <p:sp>
            <p:nvSpPr>
              <p:cNvPr id="435262" name="Oval 62"/>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63" name="Rectangle 63"/>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64" name="Oval 64"/>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grpSp>
          <p:nvGrpSpPr>
            <p:cNvPr id="435265" name="Group 65"/>
            <p:cNvGrpSpPr>
              <a:grpSpLocks/>
            </p:cNvGrpSpPr>
            <p:nvPr/>
          </p:nvGrpSpPr>
          <p:grpSpPr bwMode="auto">
            <a:xfrm>
              <a:off x="336" y="3024"/>
              <a:ext cx="336" cy="288"/>
              <a:chOff x="3517" y="3369"/>
              <a:chExt cx="277" cy="340"/>
            </a:xfrm>
          </p:grpSpPr>
          <p:sp>
            <p:nvSpPr>
              <p:cNvPr id="435266" name="Oval 66"/>
              <p:cNvSpPr>
                <a:spLocks noChangeArrowheads="1"/>
              </p:cNvSpPr>
              <p:nvPr/>
            </p:nvSpPr>
            <p:spPr bwMode="auto">
              <a:xfrm>
                <a:off x="3520" y="3619"/>
                <a:ext cx="270" cy="90"/>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67" name="Rectangle 67"/>
              <p:cNvSpPr>
                <a:spLocks noChangeArrowheads="1"/>
              </p:cNvSpPr>
              <p:nvPr/>
            </p:nvSpPr>
            <p:spPr bwMode="auto">
              <a:xfrm>
                <a:off x="3517" y="3421"/>
                <a:ext cx="273" cy="237"/>
              </a:xfrm>
              <a:prstGeom prst="rect">
                <a:avLst/>
              </a:prstGeom>
              <a:solidFill>
                <a:srgbClr val="E3BEFF"/>
              </a:solidFill>
              <a:ln w="12700">
                <a:solidFill>
                  <a:srgbClr val="E3BE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68" name="Oval 68"/>
              <p:cNvSpPr>
                <a:spLocks noChangeArrowheads="1"/>
              </p:cNvSpPr>
              <p:nvPr/>
            </p:nvSpPr>
            <p:spPr bwMode="auto">
              <a:xfrm>
                <a:off x="3524" y="3369"/>
                <a:ext cx="270" cy="92"/>
              </a:xfrm>
              <a:prstGeom prst="ellipse">
                <a:avLst/>
              </a:prstGeom>
              <a:solidFill>
                <a:srgbClr val="E3BE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sp>
          <p:nvSpPr>
            <p:cNvPr id="435269" name="Rectangle 69"/>
            <p:cNvSpPr>
              <a:spLocks noChangeArrowheads="1"/>
            </p:cNvSpPr>
            <p:nvPr/>
          </p:nvSpPr>
          <p:spPr bwMode="auto">
            <a:xfrm>
              <a:off x="336" y="2768"/>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Log3a.rdo</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0" name="Rectangle 70"/>
            <p:cNvSpPr>
              <a:spLocks noChangeArrowheads="1"/>
            </p:cNvSpPr>
            <p:nvPr/>
          </p:nvSpPr>
          <p:spPr bwMode="auto">
            <a:xfrm>
              <a:off x="344" y="3136"/>
              <a:ext cx="357"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000">
                  <a:solidFill>
                    <a:srgbClr val="000000"/>
                  </a:solidFill>
                  <a:latin typeface="Britannic Bold" panose="020B0903060703020204" pitchFamily="34" charset="0"/>
                  <a:ea typeface="돋움체" panose="020B0609000101010101" pitchFamily="49" charset="-127"/>
                </a:rPr>
                <a:t>Log3b.rdo</a:t>
              </a:r>
              <a:endParaRPr lang="en-US" altLang="ko-KR" sz="1600" b="1">
                <a:solidFill>
                  <a:srgbClr val="000000"/>
                </a:solidFill>
                <a:latin typeface="Britannic Bold" panose="020B0903060703020204" pitchFamily="34" charset="0"/>
                <a:ea typeface="돋움체" panose="020B0609000101010101" pitchFamily="49" charset="-127"/>
              </a:endParaRPr>
            </a:p>
          </p:txBody>
        </p:sp>
      </p:grpSp>
      <p:sp>
        <p:nvSpPr>
          <p:cNvPr id="435271" name="Line 71"/>
          <p:cNvSpPr>
            <a:spLocks noChangeShapeType="1"/>
          </p:cNvSpPr>
          <p:nvPr/>
        </p:nvSpPr>
        <p:spPr bwMode="auto">
          <a:xfrm>
            <a:off x="1905000" y="2506663"/>
            <a:ext cx="12192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72" name="Rectangle 72"/>
          <p:cNvSpPr>
            <a:spLocks noChangeArrowheads="1"/>
          </p:cNvSpPr>
          <p:nvPr/>
        </p:nvSpPr>
        <p:spPr bwMode="auto">
          <a:xfrm>
            <a:off x="3205163" y="1744663"/>
            <a:ext cx="542925"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rgbClr val="000000"/>
                </a:solidFill>
                <a:latin typeface="Britannic Bold" panose="020B0903060703020204" pitchFamily="34" charset="0"/>
                <a:ea typeface="돋움체" panose="020B0609000101010101" pitchFamily="49" charset="-127"/>
              </a:rPr>
              <a:t>Group1</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3" name="Rectangle 73"/>
          <p:cNvSpPr>
            <a:spLocks noChangeArrowheads="1"/>
          </p:cNvSpPr>
          <p:nvPr/>
        </p:nvSpPr>
        <p:spPr bwMode="auto">
          <a:xfrm>
            <a:off x="4119563" y="1744663"/>
            <a:ext cx="542925"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rgbClr val="000000"/>
                </a:solidFill>
                <a:latin typeface="Britannic Bold" panose="020B0903060703020204" pitchFamily="34" charset="0"/>
                <a:ea typeface="돋움체" panose="020B0609000101010101" pitchFamily="49" charset="-127"/>
              </a:rPr>
              <a:t>Group2</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4" name="Rectangle 74"/>
          <p:cNvSpPr>
            <a:spLocks noChangeArrowheads="1"/>
          </p:cNvSpPr>
          <p:nvPr/>
        </p:nvSpPr>
        <p:spPr bwMode="auto">
          <a:xfrm>
            <a:off x="4957763" y="1744663"/>
            <a:ext cx="542925"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rgbClr val="000000"/>
                </a:solidFill>
                <a:latin typeface="Britannic Bold" panose="020B0903060703020204" pitchFamily="34" charset="0"/>
                <a:ea typeface="돋움체" panose="020B0609000101010101" pitchFamily="49" charset="-127"/>
              </a:rPr>
              <a:t>Group3</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5" name="Rectangle 75"/>
          <p:cNvSpPr>
            <a:spLocks noChangeArrowheads="1"/>
          </p:cNvSpPr>
          <p:nvPr/>
        </p:nvSpPr>
        <p:spPr bwMode="auto">
          <a:xfrm>
            <a:off x="5643563" y="2278063"/>
            <a:ext cx="40481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rgbClr val="000000"/>
                </a:solidFill>
                <a:latin typeface="Britannic Bold" panose="020B0903060703020204" pitchFamily="34" charset="0"/>
                <a:ea typeface="돋움체" panose="020B0609000101010101" pitchFamily="49" charset="-127"/>
              </a:rPr>
              <a:t>Disk1</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6" name="Rectangle 76"/>
          <p:cNvSpPr>
            <a:spLocks noChangeArrowheads="1"/>
          </p:cNvSpPr>
          <p:nvPr/>
        </p:nvSpPr>
        <p:spPr bwMode="auto">
          <a:xfrm>
            <a:off x="5643563" y="2887663"/>
            <a:ext cx="404812" cy="18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0"/>
              </a:spcBef>
              <a:buClrTx/>
              <a:buSzTx/>
              <a:buFontTx/>
              <a:buNone/>
            </a:pPr>
            <a:r>
              <a:rPr lang="en-US" altLang="ko-KR" sz="1200" b="1">
                <a:solidFill>
                  <a:srgbClr val="000000"/>
                </a:solidFill>
                <a:latin typeface="Britannic Bold" panose="020B0903060703020204" pitchFamily="34" charset="0"/>
                <a:ea typeface="돋움체" panose="020B0609000101010101" pitchFamily="49" charset="-127"/>
              </a:rPr>
              <a:t>Disk2</a:t>
            </a:r>
            <a:endParaRPr lang="en-US" altLang="ko-KR" sz="1600" b="1">
              <a:solidFill>
                <a:srgbClr val="000000"/>
              </a:solidFill>
              <a:latin typeface="Britannic Bold" panose="020B0903060703020204" pitchFamily="34" charset="0"/>
              <a:ea typeface="돋움체" panose="020B0609000101010101" pitchFamily="49" charset="-127"/>
            </a:endParaRPr>
          </a:p>
        </p:txBody>
      </p:sp>
      <p:sp>
        <p:nvSpPr>
          <p:cNvPr id="435277" name="AutoShape 77"/>
          <p:cNvSpPr>
            <a:spLocks noChangeArrowheads="1"/>
          </p:cNvSpPr>
          <p:nvPr/>
        </p:nvSpPr>
        <p:spPr bwMode="auto">
          <a:xfrm>
            <a:off x="3509963" y="1820863"/>
            <a:ext cx="685800" cy="4572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8325 0 0"/>
              <a:gd name="G9" fmla="+- 0 0 -11796480"/>
              <a:gd name="G10" fmla="+- 8325 0 2700"/>
              <a:gd name="G11" fmla="cos G10 0"/>
              <a:gd name="G12" fmla="sin G10 0"/>
              <a:gd name="G13" fmla="cos 13500 0"/>
              <a:gd name="G14" fmla="sin 13500 0"/>
              <a:gd name="G15" fmla="+- G11 10800 0"/>
              <a:gd name="G16" fmla="+- G12 10800 0"/>
              <a:gd name="G17" fmla="+- G13 10800 0"/>
              <a:gd name="G18" fmla="+- G14 10800 0"/>
              <a:gd name="G19" fmla="*/ 8325 1 2"/>
              <a:gd name="G20" fmla="+- G19 5400 0"/>
              <a:gd name="G21" fmla="cos G20 0"/>
              <a:gd name="G22" fmla="sin G20 0"/>
              <a:gd name="G23" fmla="+- G21 10800 0"/>
              <a:gd name="G24" fmla="+- G12 G23 G22"/>
              <a:gd name="G25" fmla="+- G22 G23 G11"/>
              <a:gd name="G26" fmla="cos 10800 0"/>
              <a:gd name="G27" fmla="sin 10800 0"/>
              <a:gd name="G28" fmla="cos 8325 0"/>
              <a:gd name="G29" fmla="sin 8325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8325 G39"/>
              <a:gd name="G43" fmla="sin 8325 G39"/>
              <a:gd name="G44" fmla="+- G40 10800 0"/>
              <a:gd name="G45" fmla="+- G41 10800 0"/>
              <a:gd name="G46" fmla="+- G42 10800 0"/>
              <a:gd name="G47" fmla="+- G43 10800 0"/>
              <a:gd name="G48" fmla="+- G35 10800 0"/>
              <a:gd name="G49" fmla="+- G36 10800 0"/>
              <a:gd name="T4" fmla="*/ 10799 w 21600"/>
              <a:gd name="T5" fmla="*/ 0 h 21600"/>
              <a:gd name="T6" fmla="*/ 1237 w 21600"/>
              <a:gd name="T7" fmla="*/ 10800 h 21600"/>
              <a:gd name="T8" fmla="*/ 10799 w 21600"/>
              <a:gd name="T9" fmla="*/ 2475 h 21600"/>
              <a:gd name="T10" fmla="*/ 24300 w 21600"/>
              <a:gd name="T11" fmla="*/ 10800 h 21600"/>
              <a:gd name="T12" fmla="*/ 20363 w 21600"/>
              <a:gd name="T13" fmla="*/ 14738 h 21600"/>
              <a:gd name="T14" fmla="*/ 16425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25" y="10800"/>
                </a:moveTo>
                <a:cubicBezTo>
                  <a:pt x="19125" y="6202"/>
                  <a:pt x="15397" y="2475"/>
                  <a:pt x="10800" y="2475"/>
                </a:cubicBezTo>
                <a:cubicBezTo>
                  <a:pt x="6202" y="2475"/>
                  <a:pt x="2475" y="6202"/>
                  <a:pt x="2475" y="10800"/>
                </a:cubicBezTo>
                <a:lnTo>
                  <a:pt x="0" y="10800"/>
                </a:lnTo>
                <a:cubicBezTo>
                  <a:pt x="0" y="4835"/>
                  <a:pt x="4835" y="0"/>
                  <a:pt x="10800" y="0"/>
                </a:cubicBezTo>
                <a:cubicBezTo>
                  <a:pt x="16764" y="0"/>
                  <a:pt x="21599" y="4835"/>
                  <a:pt x="21600" y="10799"/>
                </a:cubicBezTo>
                <a:lnTo>
                  <a:pt x="21600" y="10800"/>
                </a:lnTo>
                <a:lnTo>
                  <a:pt x="24300" y="10800"/>
                </a:lnTo>
                <a:lnTo>
                  <a:pt x="20363" y="14738"/>
                </a:lnTo>
                <a:lnTo>
                  <a:pt x="16425" y="10800"/>
                </a:lnTo>
                <a:lnTo>
                  <a:pt x="19125" y="10800"/>
                </a:lnTo>
                <a:close/>
              </a:path>
            </a:pathLst>
          </a:custGeom>
          <a:gradFill rotWithShape="0">
            <a:gsLst>
              <a:gs pos="0">
                <a:srgbClr val="102E30"/>
              </a:gs>
              <a:gs pos="50000">
                <a:srgbClr val="02E3E3"/>
              </a:gs>
              <a:gs pos="100000">
                <a:srgbClr val="102E30"/>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78" name="AutoShape 78"/>
          <p:cNvSpPr>
            <a:spLocks noChangeArrowheads="1"/>
          </p:cNvSpPr>
          <p:nvPr/>
        </p:nvSpPr>
        <p:spPr bwMode="auto">
          <a:xfrm>
            <a:off x="4500563" y="1820863"/>
            <a:ext cx="685800" cy="4572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8325 0 0"/>
              <a:gd name="G9" fmla="+- 0 0 -11796480"/>
              <a:gd name="G10" fmla="+- 8325 0 2700"/>
              <a:gd name="G11" fmla="cos G10 0"/>
              <a:gd name="G12" fmla="sin G10 0"/>
              <a:gd name="G13" fmla="cos 13500 0"/>
              <a:gd name="G14" fmla="sin 13500 0"/>
              <a:gd name="G15" fmla="+- G11 10800 0"/>
              <a:gd name="G16" fmla="+- G12 10800 0"/>
              <a:gd name="G17" fmla="+- G13 10800 0"/>
              <a:gd name="G18" fmla="+- G14 10800 0"/>
              <a:gd name="G19" fmla="*/ 8325 1 2"/>
              <a:gd name="G20" fmla="+- G19 5400 0"/>
              <a:gd name="G21" fmla="cos G20 0"/>
              <a:gd name="G22" fmla="sin G20 0"/>
              <a:gd name="G23" fmla="+- G21 10800 0"/>
              <a:gd name="G24" fmla="+- G12 G23 G22"/>
              <a:gd name="G25" fmla="+- G22 G23 G11"/>
              <a:gd name="G26" fmla="cos 10800 0"/>
              <a:gd name="G27" fmla="sin 10800 0"/>
              <a:gd name="G28" fmla="cos 8325 0"/>
              <a:gd name="G29" fmla="sin 8325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8325 G39"/>
              <a:gd name="G43" fmla="sin 8325 G39"/>
              <a:gd name="G44" fmla="+- G40 10800 0"/>
              <a:gd name="G45" fmla="+- G41 10800 0"/>
              <a:gd name="G46" fmla="+- G42 10800 0"/>
              <a:gd name="G47" fmla="+- G43 10800 0"/>
              <a:gd name="G48" fmla="+- G35 10800 0"/>
              <a:gd name="G49" fmla="+- G36 10800 0"/>
              <a:gd name="T4" fmla="*/ 10799 w 21600"/>
              <a:gd name="T5" fmla="*/ 0 h 21600"/>
              <a:gd name="T6" fmla="*/ 1237 w 21600"/>
              <a:gd name="T7" fmla="*/ 10800 h 21600"/>
              <a:gd name="T8" fmla="*/ 10799 w 21600"/>
              <a:gd name="T9" fmla="*/ 2475 h 21600"/>
              <a:gd name="T10" fmla="*/ 24300 w 21600"/>
              <a:gd name="T11" fmla="*/ 10800 h 21600"/>
              <a:gd name="T12" fmla="*/ 20363 w 21600"/>
              <a:gd name="T13" fmla="*/ 14738 h 21600"/>
              <a:gd name="T14" fmla="*/ 16425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9125" y="10800"/>
                </a:moveTo>
                <a:cubicBezTo>
                  <a:pt x="19125" y="6202"/>
                  <a:pt x="15397" y="2475"/>
                  <a:pt x="10800" y="2475"/>
                </a:cubicBezTo>
                <a:cubicBezTo>
                  <a:pt x="6202" y="2475"/>
                  <a:pt x="2475" y="6202"/>
                  <a:pt x="2475" y="10800"/>
                </a:cubicBezTo>
                <a:lnTo>
                  <a:pt x="0" y="10800"/>
                </a:lnTo>
                <a:cubicBezTo>
                  <a:pt x="0" y="4835"/>
                  <a:pt x="4835" y="0"/>
                  <a:pt x="10800" y="0"/>
                </a:cubicBezTo>
                <a:cubicBezTo>
                  <a:pt x="16764" y="0"/>
                  <a:pt x="21599" y="4835"/>
                  <a:pt x="21600" y="10799"/>
                </a:cubicBezTo>
                <a:lnTo>
                  <a:pt x="21600" y="10800"/>
                </a:lnTo>
                <a:lnTo>
                  <a:pt x="24300" y="10800"/>
                </a:lnTo>
                <a:lnTo>
                  <a:pt x="20363" y="14738"/>
                </a:lnTo>
                <a:lnTo>
                  <a:pt x="16425" y="10800"/>
                </a:lnTo>
                <a:lnTo>
                  <a:pt x="19125" y="10800"/>
                </a:lnTo>
                <a:close/>
              </a:path>
            </a:pathLst>
          </a:custGeom>
          <a:gradFill rotWithShape="0">
            <a:gsLst>
              <a:gs pos="0">
                <a:srgbClr val="102E30"/>
              </a:gs>
              <a:gs pos="50000">
                <a:srgbClr val="02E3E3"/>
              </a:gs>
              <a:gs pos="100000">
                <a:srgbClr val="102E30"/>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79" name="AutoShape 79"/>
          <p:cNvSpPr>
            <a:spLocks noChangeArrowheads="1"/>
          </p:cNvSpPr>
          <p:nvPr/>
        </p:nvSpPr>
        <p:spPr bwMode="auto">
          <a:xfrm>
            <a:off x="3433763" y="3040063"/>
            <a:ext cx="1828800" cy="533400"/>
          </a:xfrm>
          <a:custGeom>
            <a:avLst/>
            <a:gdLst>
              <a:gd name="G0" fmla="+- 10849596 0 0"/>
              <a:gd name="G1" fmla="+- -806619 0 0"/>
              <a:gd name="G2" fmla="+- 10849596 0 -806619"/>
              <a:gd name="G3" fmla="+- 10800 0 0"/>
              <a:gd name="G4" fmla="+- 0 0 10849596"/>
              <a:gd name="T0" fmla="*/ 360 256 1"/>
              <a:gd name="T1" fmla="*/ 0 256 1"/>
              <a:gd name="G5" fmla="+- G2 T0 T1"/>
              <a:gd name="G6" fmla="?: G2 G2 G5"/>
              <a:gd name="G7" fmla="+- 0 0 G6"/>
              <a:gd name="G8" fmla="+- 9274 0 0"/>
              <a:gd name="G9" fmla="+- 0 0 -806619"/>
              <a:gd name="G10" fmla="+- 9274 0 2700"/>
              <a:gd name="G11" fmla="cos G10 10849596"/>
              <a:gd name="G12" fmla="sin G10 10849596"/>
              <a:gd name="G13" fmla="cos 13500 10849596"/>
              <a:gd name="G14" fmla="sin 13500 10849596"/>
              <a:gd name="G15" fmla="+- G11 10800 0"/>
              <a:gd name="G16" fmla="+- G12 10800 0"/>
              <a:gd name="G17" fmla="+- G13 10800 0"/>
              <a:gd name="G18" fmla="+- G14 10800 0"/>
              <a:gd name="G19" fmla="*/ 9274 1 2"/>
              <a:gd name="G20" fmla="+- G19 5400 0"/>
              <a:gd name="G21" fmla="cos G20 10849596"/>
              <a:gd name="G22" fmla="sin G20 10849596"/>
              <a:gd name="G23" fmla="+- G21 10800 0"/>
              <a:gd name="G24" fmla="+- G12 G23 G22"/>
              <a:gd name="G25" fmla="+- G22 G23 G11"/>
              <a:gd name="G26" fmla="cos 10800 10849596"/>
              <a:gd name="G27" fmla="sin 10800 10849596"/>
              <a:gd name="G28" fmla="cos 9274 10849596"/>
              <a:gd name="G29" fmla="sin 9274 10849596"/>
              <a:gd name="G30" fmla="+- G26 10800 0"/>
              <a:gd name="G31" fmla="+- G27 10800 0"/>
              <a:gd name="G32" fmla="+- G28 10800 0"/>
              <a:gd name="G33" fmla="+- G29 10800 0"/>
              <a:gd name="G34" fmla="+- G19 5400 0"/>
              <a:gd name="G35" fmla="cos G34 -806619"/>
              <a:gd name="G36" fmla="sin G34 -806619"/>
              <a:gd name="G37" fmla="+/ -806619 10849596 2"/>
              <a:gd name="T2" fmla="*/ 180 256 1"/>
              <a:gd name="T3" fmla="*/ 0 256 1"/>
              <a:gd name="G38" fmla="+- G37 T2 T3"/>
              <a:gd name="G39" fmla="?: G2 G37 G38"/>
              <a:gd name="G40" fmla="cos 10800 G39"/>
              <a:gd name="G41" fmla="sin 10800 G39"/>
              <a:gd name="G42" fmla="cos 9274 G39"/>
              <a:gd name="G43" fmla="sin 9274 G39"/>
              <a:gd name="G44" fmla="+- G40 10800 0"/>
              <a:gd name="G45" fmla="+- G41 10800 0"/>
              <a:gd name="G46" fmla="+- G42 10800 0"/>
              <a:gd name="G47" fmla="+- G43 10800 0"/>
              <a:gd name="G48" fmla="+- G35 10800 0"/>
              <a:gd name="G49" fmla="+- G36 10800 0"/>
              <a:gd name="T4" fmla="*/ 13298 w 21600"/>
              <a:gd name="T5" fmla="*/ 21306 h 21600"/>
              <a:gd name="T6" fmla="*/ 20606 w 21600"/>
              <a:gd name="T7" fmla="*/ 8660 h 21600"/>
              <a:gd name="T8" fmla="*/ 12945 w 21600"/>
              <a:gd name="T9" fmla="*/ 19822 h 21600"/>
              <a:gd name="T10" fmla="*/ -2274 w 21600"/>
              <a:gd name="T11" fmla="*/ 14168 h 21600"/>
              <a:gd name="T12" fmla="*/ 216 w 21600"/>
              <a:gd name="T13" fmla="*/ 9951 h 21600"/>
              <a:gd name="T14" fmla="*/ 4433 w 21600"/>
              <a:gd name="T15" fmla="*/ 1244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19" y="13113"/>
                </a:moveTo>
                <a:cubicBezTo>
                  <a:pt x="2874" y="17210"/>
                  <a:pt x="6569" y="20074"/>
                  <a:pt x="10800" y="20074"/>
                </a:cubicBezTo>
                <a:cubicBezTo>
                  <a:pt x="15921" y="20074"/>
                  <a:pt x="20074" y="15921"/>
                  <a:pt x="20074" y="10800"/>
                </a:cubicBezTo>
                <a:cubicBezTo>
                  <a:pt x="20074" y="10135"/>
                  <a:pt x="20002" y="9472"/>
                  <a:pt x="19860" y="8823"/>
                </a:cubicBezTo>
                <a:lnTo>
                  <a:pt x="21351" y="8497"/>
                </a:lnTo>
                <a:cubicBezTo>
                  <a:pt x="21516" y="9254"/>
                  <a:pt x="21600" y="10025"/>
                  <a:pt x="21600" y="10800"/>
                </a:cubicBezTo>
                <a:cubicBezTo>
                  <a:pt x="21600" y="16764"/>
                  <a:pt x="16764" y="21600"/>
                  <a:pt x="10800" y="21600"/>
                </a:cubicBezTo>
                <a:cubicBezTo>
                  <a:pt x="5873" y="21600"/>
                  <a:pt x="1570" y="18265"/>
                  <a:pt x="341" y="13494"/>
                </a:cubicBezTo>
                <a:lnTo>
                  <a:pt x="-2274" y="14168"/>
                </a:lnTo>
                <a:lnTo>
                  <a:pt x="216" y="9951"/>
                </a:lnTo>
                <a:lnTo>
                  <a:pt x="4433" y="12440"/>
                </a:lnTo>
                <a:lnTo>
                  <a:pt x="1819" y="13113"/>
                </a:lnTo>
                <a:close/>
              </a:path>
            </a:pathLst>
          </a:custGeom>
          <a:gradFill rotWithShape="0">
            <a:gsLst>
              <a:gs pos="0">
                <a:srgbClr val="102E30"/>
              </a:gs>
              <a:gs pos="50000">
                <a:srgbClr val="02E3E3"/>
              </a:gs>
              <a:gs pos="100000">
                <a:srgbClr val="102E30"/>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35280" name="Rectangle 80"/>
          <p:cNvSpPr>
            <a:spLocks noChangeArrowheads="1"/>
          </p:cNvSpPr>
          <p:nvPr/>
        </p:nvSpPr>
        <p:spPr bwMode="auto">
          <a:xfrm>
            <a:off x="323850" y="3630613"/>
            <a:ext cx="8569325"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9750" indent="-1349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ARCH process</a:t>
            </a:r>
            <a:r>
              <a:rPr lang="ko-KR" altLang="en-US" sz="1800">
                <a:solidFill>
                  <a:schemeClr val="tx2"/>
                </a:solidFill>
                <a:latin typeface="Arial" panose="020B0604020202020204" pitchFamily="34" charset="0"/>
                <a:ea typeface="돋움" panose="020B0600000101010101" pitchFamily="50" charset="-127"/>
              </a:rPr>
              <a:t>가 </a:t>
            </a:r>
            <a:r>
              <a:rPr lang="en-US" altLang="ko-KR" sz="1800">
                <a:solidFill>
                  <a:schemeClr val="tx2"/>
                </a:solidFill>
                <a:latin typeface="Arial" panose="020B0604020202020204" pitchFamily="34" charset="0"/>
                <a:ea typeface="돋움" panose="020B0600000101010101" pitchFamily="50" charset="-127"/>
              </a:rPr>
              <a:t>online redo log file</a:t>
            </a:r>
            <a:r>
              <a:rPr lang="ko-KR" altLang="en-US" sz="1800">
                <a:solidFill>
                  <a:schemeClr val="tx2"/>
                </a:solidFill>
                <a:latin typeface="Arial" panose="020B0604020202020204" pitchFamily="34" charset="0"/>
                <a:ea typeface="돋움" panose="020B0600000101010101" pitchFamily="50" charset="-127"/>
              </a:rPr>
              <a:t>을 </a:t>
            </a:r>
            <a:r>
              <a:rPr lang="en-US" altLang="ko-KR" sz="1800">
                <a:solidFill>
                  <a:schemeClr val="tx2"/>
                </a:solidFill>
                <a:latin typeface="Arial" panose="020B0604020202020204" pitchFamily="34" charset="0"/>
                <a:ea typeface="돋움" panose="020B0600000101010101" pitchFamily="50" charset="-127"/>
              </a:rPr>
              <a:t>disk drive </a:t>
            </a:r>
            <a:r>
              <a:rPr lang="ko-KR" altLang="en-US" sz="1800">
                <a:solidFill>
                  <a:schemeClr val="tx2"/>
                </a:solidFill>
                <a:latin typeface="Arial" panose="020B0604020202020204" pitchFamily="34" charset="0"/>
                <a:ea typeface="돋움" panose="020B0600000101010101" pitchFamily="50" charset="-127"/>
              </a:rPr>
              <a:t>혹은 </a:t>
            </a:r>
            <a:r>
              <a:rPr lang="en-US" altLang="ko-KR" sz="1800">
                <a:solidFill>
                  <a:schemeClr val="tx2"/>
                </a:solidFill>
                <a:latin typeface="Arial" panose="020B0604020202020204" pitchFamily="34" charset="0"/>
                <a:ea typeface="돋움" panose="020B0600000101010101" pitchFamily="50" charset="-127"/>
              </a:rPr>
              <a:t>tape drive</a:t>
            </a:r>
            <a:r>
              <a:rPr lang="ko-KR" altLang="en-US" sz="1800">
                <a:solidFill>
                  <a:schemeClr val="tx2"/>
                </a:solidFill>
                <a:latin typeface="Arial" panose="020B0604020202020204" pitchFamily="34" charset="0"/>
                <a:ea typeface="돋움" panose="020B0600000101010101" pitchFamily="50" charset="-127"/>
              </a:rPr>
              <a:t>에 복사</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NOARCHIVELOG mode</a:t>
            </a:r>
            <a:r>
              <a:rPr lang="ko-KR" altLang="en-US" sz="1800">
                <a:solidFill>
                  <a:schemeClr val="tx2"/>
                </a:solidFill>
                <a:latin typeface="Arial" panose="020B0604020202020204" pitchFamily="34" charset="0"/>
                <a:ea typeface="돋움" panose="020B0600000101010101" pitchFamily="50" charset="-127"/>
              </a:rPr>
              <a:t>에서는 복사 없이 </a:t>
            </a:r>
            <a:r>
              <a:rPr lang="en-US" altLang="ko-KR" sz="1800">
                <a:solidFill>
                  <a:schemeClr val="tx2"/>
                </a:solidFill>
                <a:latin typeface="Arial" panose="020B0604020202020204" pitchFamily="34" charset="0"/>
                <a:ea typeface="돋움" panose="020B0600000101010101" pitchFamily="50" charset="-127"/>
              </a:rPr>
              <a:t>redo log file</a:t>
            </a:r>
            <a:r>
              <a:rPr lang="ko-KR" altLang="en-US" sz="1800">
                <a:solidFill>
                  <a:schemeClr val="tx2"/>
                </a:solidFill>
                <a:latin typeface="Arial" panose="020B0604020202020204" pitchFamily="34" charset="0"/>
                <a:ea typeface="돋움" panose="020B0600000101010101" pitchFamily="50" charset="-127"/>
              </a:rPr>
              <a:t>을 </a:t>
            </a:r>
            <a:r>
              <a:rPr lang="en-US" altLang="ko-KR" sz="1800">
                <a:solidFill>
                  <a:schemeClr val="tx2"/>
                </a:solidFill>
                <a:latin typeface="Arial" panose="020B0604020202020204" pitchFamily="34" charset="0"/>
                <a:ea typeface="돋움" panose="020B0600000101010101" pitchFamily="50" charset="-127"/>
              </a:rPr>
              <a:t>log switch</a:t>
            </a:r>
            <a:r>
              <a:rPr lang="ko-KR" altLang="en-US" sz="1800">
                <a:solidFill>
                  <a:schemeClr val="tx2"/>
                </a:solidFill>
                <a:latin typeface="Arial" panose="020B0604020202020204" pitchFamily="34" charset="0"/>
                <a:ea typeface="돋움" panose="020B0600000101010101" pitchFamily="50" charset="-127"/>
              </a:rPr>
              <a:t>시에 덮어쓴다</a:t>
            </a:r>
            <a:r>
              <a:rPr lang="en-US" altLang="ko-KR" sz="1800">
                <a:solidFill>
                  <a:schemeClr val="tx2"/>
                </a:solidFill>
                <a:latin typeface="Arial" panose="020B0604020202020204" pitchFamily="34" charset="0"/>
                <a:ea typeface="돋움" panose="020B0600000101010101" pitchFamily="50" charset="-127"/>
              </a:rPr>
              <a:t>.</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DBA</a:t>
            </a:r>
            <a:r>
              <a:rPr lang="ko-KR" altLang="en-US" sz="1800">
                <a:solidFill>
                  <a:schemeClr val="tx2"/>
                </a:solidFill>
                <a:latin typeface="Arial" panose="020B0604020202020204" pitchFamily="34" charset="0"/>
                <a:ea typeface="돋움" panose="020B0600000101010101" pitchFamily="50" charset="-127"/>
              </a:rPr>
              <a:t>는 </a:t>
            </a:r>
            <a:r>
              <a:rPr lang="en-US" altLang="ko-KR" sz="1800">
                <a:solidFill>
                  <a:schemeClr val="tx2"/>
                </a:solidFill>
                <a:latin typeface="Arial" panose="020B0604020202020204" pitchFamily="34" charset="0"/>
                <a:ea typeface="돋움" panose="020B0600000101010101" pitchFamily="50" charset="-127"/>
              </a:rPr>
              <a:t>backup</a:t>
            </a:r>
            <a:r>
              <a:rPr lang="ko-KR" altLang="en-US" sz="1800">
                <a:solidFill>
                  <a:schemeClr val="tx2"/>
                </a:solidFill>
                <a:latin typeface="Arial" panose="020B0604020202020204" pitchFamily="34" charset="0"/>
                <a:ea typeface="돋움" panose="020B0600000101010101" pitchFamily="50" charset="-127"/>
              </a:rPr>
              <a:t>에 </a:t>
            </a:r>
            <a:r>
              <a:rPr lang="en-US" altLang="ko-KR" sz="1800">
                <a:solidFill>
                  <a:schemeClr val="tx2"/>
                </a:solidFill>
                <a:latin typeface="Arial" panose="020B0604020202020204" pitchFamily="34" charset="0"/>
                <a:ea typeface="돋움" panose="020B0600000101010101" pitchFamily="50" charset="-127"/>
              </a:rPr>
              <a:t>archived redo log file</a:t>
            </a:r>
            <a:r>
              <a:rPr lang="ko-KR" altLang="en-US" sz="1800">
                <a:solidFill>
                  <a:schemeClr val="tx2"/>
                </a:solidFill>
                <a:latin typeface="Arial" panose="020B0604020202020204" pitchFamily="34" charset="0"/>
                <a:ea typeface="돋움" panose="020B0600000101010101" pitchFamily="50" charset="-127"/>
              </a:rPr>
              <a:t>을 반드시 포함해야 한다</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Archivemode </a:t>
            </a:r>
            <a:r>
              <a:rPr lang="ko-KR" altLang="en-US" sz="1800">
                <a:solidFill>
                  <a:schemeClr val="tx2"/>
                </a:solidFill>
                <a:latin typeface="Arial" panose="020B0604020202020204" pitchFamily="34" charset="0"/>
                <a:ea typeface="돋움" panose="020B0600000101010101" pitchFamily="50" charset="-127"/>
              </a:rPr>
              <a:t>설정관련 </a:t>
            </a:r>
            <a:r>
              <a:rPr lang="en-US" altLang="ko-KR" sz="1800">
                <a:solidFill>
                  <a:schemeClr val="tx2"/>
                </a:solidFill>
                <a:latin typeface="Arial" panose="020B0604020202020204" pitchFamily="34" charset="0"/>
                <a:ea typeface="돋움" panose="020B0600000101010101" pitchFamily="50" charset="-127"/>
              </a:rPr>
              <a:t>parameter</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LOG_ARCHIVE_START=TRUE(10g </a:t>
            </a:r>
            <a:r>
              <a:rPr lang="ko-KR" altLang="en-US" sz="1600">
                <a:solidFill>
                  <a:schemeClr val="tx2"/>
                </a:solidFill>
                <a:latin typeface="Arial" panose="020B0604020202020204" pitchFamily="34" charset="0"/>
                <a:ea typeface="돋움" panose="020B0600000101010101" pitchFamily="50" charset="-127"/>
              </a:rPr>
              <a:t>이상에서는 이 파라미터의 세팅이 불필요</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LOG_ARCHIVE_DEST_1=‘LOCATION=/backup/arch’</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LOG_ARCHIVE_FORMAT='ora102_%t_%s_%r.arc‘(10g </a:t>
            </a:r>
            <a:r>
              <a:rPr lang="ko-KR" altLang="en-US" sz="1600">
                <a:solidFill>
                  <a:schemeClr val="tx2"/>
                </a:solidFill>
                <a:latin typeface="Arial" panose="020B0604020202020204" pitchFamily="34" charset="0"/>
                <a:ea typeface="돋움" panose="020B0600000101010101" pitchFamily="50" charset="-127"/>
              </a:rPr>
              <a:t>이상에서는 </a:t>
            </a:r>
            <a:r>
              <a:rPr lang="en-US" altLang="ko-KR" sz="1600">
                <a:solidFill>
                  <a:schemeClr val="tx2"/>
                </a:solidFill>
                <a:latin typeface="Arial" panose="020B0604020202020204" pitchFamily="34" charset="0"/>
                <a:ea typeface="돋움" panose="020B0600000101010101" pitchFamily="50" charset="-127"/>
              </a:rPr>
              <a:t>%r</a:t>
            </a:r>
            <a:r>
              <a:rPr lang="ko-KR" altLang="en-US" sz="1600">
                <a:solidFill>
                  <a:schemeClr val="tx2"/>
                </a:solidFill>
                <a:latin typeface="Arial" panose="020B0604020202020204" pitchFamily="34" charset="0"/>
                <a:ea typeface="돋움" panose="020B0600000101010101" pitchFamily="50" charset="-127"/>
              </a:rPr>
              <a:t>이 추가됨</a:t>
            </a:r>
            <a:r>
              <a:rPr lang="en-US" altLang="ko-KR" sz="1600">
                <a:solidFill>
                  <a:schemeClr val="tx2"/>
                </a:solidFill>
                <a:latin typeface="Arial" panose="020B0604020202020204" pitchFamily="34" charset="0"/>
                <a:ea typeface="돋움" panose="020B0600000101010101" pitchFamily="50" charset="-127"/>
              </a:rPr>
              <a:t>)</a:t>
            </a:r>
          </a:p>
        </p:txBody>
      </p:sp>
      <p:sp>
        <p:nvSpPr>
          <p:cNvPr id="435281" name="Line 81"/>
          <p:cNvSpPr>
            <a:spLocks noChangeShapeType="1"/>
          </p:cNvSpPr>
          <p:nvPr/>
        </p:nvSpPr>
        <p:spPr bwMode="auto">
          <a:xfrm>
            <a:off x="5562600" y="2506663"/>
            <a:ext cx="1600200"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ChangeArrowheads="1"/>
          </p:cNvSpPr>
          <p:nvPr/>
        </p:nvSpPr>
        <p:spPr bwMode="auto">
          <a:xfrm>
            <a:off x="1066800" y="1600200"/>
            <a:ext cx="7162800" cy="485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27063" indent="-22225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ARCHIVELOG mode </a:t>
            </a:r>
            <a:r>
              <a:rPr lang="ko-KR" altLang="en-US" sz="1800">
                <a:solidFill>
                  <a:schemeClr val="tx2"/>
                </a:solidFill>
                <a:latin typeface="Arial" panose="020B0604020202020204" pitchFamily="34" charset="0"/>
                <a:ea typeface="돋움" panose="020B0600000101010101" pitchFamily="50" charset="-127"/>
              </a:rPr>
              <a:t>의 장점</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완벽한 </a:t>
            </a:r>
            <a:r>
              <a:rPr lang="en-US" altLang="ko-KR" sz="1600">
                <a:solidFill>
                  <a:schemeClr val="tx2"/>
                </a:solidFill>
                <a:latin typeface="Arial" panose="020B0604020202020204" pitchFamily="34" charset="0"/>
                <a:ea typeface="돋움" panose="020B0600000101010101" pitchFamily="50" charset="-127"/>
              </a:rPr>
              <a:t>recovery</a:t>
            </a:r>
            <a:r>
              <a:rPr lang="ko-KR" altLang="en-US" sz="1600">
                <a:solidFill>
                  <a:schemeClr val="tx2"/>
                </a:solidFill>
                <a:latin typeface="Arial" panose="020B0604020202020204" pitchFamily="34" charset="0"/>
                <a:ea typeface="돋움" panose="020B0600000101010101" pitchFamily="50" charset="-127"/>
              </a:rPr>
              <a:t>가 가능</a:t>
            </a:r>
          </a:p>
          <a:p>
            <a:pPr lvl="1" latinLnBrk="0">
              <a:spcBef>
                <a:spcPct val="30000"/>
              </a:spcBef>
              <a:buClr>
                <a:schemeClr val="tx2"/>
              </a:buClr>
              <a:buFont typeface="Wingdings" panose="05000000000000000000" pitchFamily="2" charset="2"/>
              <a:buChar char="§"/>
            </a:pPr>
            <a:r>
              <a:rPr lang="en-US" altLang="ko-KR" sz="1600">
                <a:solidFill>
                  <a:schemeClr val="hlink"/>
                </a:solidFill>
                <a:latin typeface="Arial" panose="020B0604020202020204" pitchFamily="34" charset="0"/>
                <a:ea typeface="돋움" panose="020B0600000101010101" pitchFamily="50" charset="-127"/>
              </a:rPr>
              <a:t>Online (hot) backup  </a:t>
            </a:r>
            <a:r>
              <a:rPr lang="ko-KR" altLang="en-US" sz="1600">
                <a:solidFill>
                  <a:schemeClr val="hlink"/>
                </a:solidFill>
                <a:latin typeface="Arial" panose="020B0604020202020204" pitchFamily="34" charset="0"/>
                <a:ea typeface="돋움" panose="020B0600000101010101" pitchFamily="50" charset="-127"/>
              </a:rPr>
              <a:t>이 가능</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필요에 따라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즉각 </a:t>
            </a:r>
            <a:r>
              <a:rPr lang="en-US" altLang="ko-KR" sz="1600">
                <a:solidFill>
                  <a:schemeClr val="tx2"/>
                </a:solidFill>
                <a:latin typeface="Arial" panose="020B0604020202020204" pitchFamily="34" charset="0"/>
                <a:ea typeface="돋움" panose="020B0600000101010101" pitchFamily="50" charset="-127"/>
              </a:rPr>
              <a:t>offline </a:t>
            </a:r>
            <a:r>
              <a:rPr lang="ko-KR" altLang="en-US" sz="1600">
                <a:solidFill>
                  <a:schemeClr val="tx2"/>
                </a:solidFill>
                <a:latin typeface="Arial" panose="020B0604020202020204" pitchFamily="34" charset="0"/>
                <a:ea typeface="돋움" panose="020B0600000101010101" pitchFamily="50" charset="-127"/>
              </a:rPr>
              <a:t>시킬 수 있다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분산 </a:t>
            </a:r>
            <a:r>
              <a:rPr lang="en-US" altLang="ko-KR" sz="1600">
                <a:solidFill>
                  <a:schemeClr val="tx2"/>
                </a:solidFill>
                <a:latin typeface="Arial" panose="020B0604020202020204" pitchFamily="34" charset="0"/>
                <a:ea typeface="돋움" panose="020B0600000101010101" pitchFamily="50" charset="-127"/>
              </a:rPr>
              <a:t>recovery </a:t>
            </a:r>
            <a:r>
              <a:rPr lang="ko-KR" altLang="en-US" sz="1600">
                <a:solidFill>
                  <a:schemeClr val="tx2"/>
                </a:solidFill>
                <a:latin typeface="Arial" panose="020B0604020202020204" pitchFamily="34" charset="0"/>
                <a:ea typeface="돋움" panose="020B0600000101010101" pitchFamily="50" charset="-127"/>
              </a:rPr>
              <a:t>가 가능</a:t>
            </a:r>
            <a:endParaRPr lang="ko-KR" altLang="en-US" sz="1800">
              <a:solidFill>
                <a:schemeClr val="tx2"/>
              </a:solidFill>
              <a:latin typeface="Arial" panose="020B0604020202020204" pitchFamily="34" charset="0"/>
              <a:ea typeface="돋움" panose="020B0600000101010101" pitchFamily="50" charset="-127"/>
            </a:endParaRP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ARCHIVELOG mode</a:t>
            </a:r>
            <a:r>
              <a:rPr lang="ko-KR" altLang="en-US" sz="1800">
                <a:solidFill>
                  <a:schemeClr val="tx2"/>
                </a:solidFill>
                <a:latin typeface="Arial" panose="020B0604020202020204" pitchFamily="34" charset="0"/>
                <a:ea typeface="돋움" panose="020B0600000101010101" pitchFamily="50" charset="-127"/>
              </a:rPr>
              <a:t>의 단점</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추가적인 </a:t>
            </a:r>
            <a:r>
              <a:rPr lang="en-US" altLang="ko-KR" sz="1600">
                <a:solidFill>
                  <a:schemeClr val="tx2"/>
                </a:solidFill>
                <a:latin typeface="Arial" panose="020B0604020202020204" pitchFamily="34" charset="0"/>
                <a:ea typeface="돋움" panose="020B0600000101010101" pitchFamily="50" charset="-127"/>
              </a:rPr>
              <a:t>disk space </a:t>
            </a:r>
            <a:r>
              <a:rPr lang="ko-KR" altLang="en-US" sz="1600">
                <a:solidFill>
                  <a:schemeClr val="tx2"/>
                </a:solidFill>
                <a:latin typeface="Arial" panose="020B0604020202020204" pitchFamily="34" charset="0"/>
                <a:ea typeface="돋움" panose="020B0600000101010101" pitchFamily="50" charset="-127"/>
              </a:rPr>
              <a:t>필요</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추가적인 </a:t>
            </a:r>
            <a:r>
              <a:rPr lang="en-US" altLang="ko-KR" sz="1600">
                <a:solidFill>
                  <a:schemeClr val="tx2"/>
                </a:solidFill>
                <a:latin typeface="Arial" panose="020B0604020202020204" pitchFamily="34" charset="0"/>
                <a:ea typeface="돋움" panose="020B0600000101010101" pitchFamily="50" charset="-127"/>
              </a:rPr>
              <a:t>DBA </a:t>
            </a:r>
            <a:r>
              <a:rPr lang="ko-KR" altLang="en-US" sz="1600">
                <a:solidFill>
                  <a:schemeClr val="tx2"/>
                </a:solidFill>
                <a:latin typeface="Arial" panose="020B0604020202020204" pitchFamily="34" charset="0"/>
                <a:ea typeface="돋움" panose="020B0600000101010101" pitchFamily="50" charset="-127"/>
              </a:rPr>
              <a:t>관리 필요</a:t>
            </a:r>
            <a:endParaRPr lang="ko-KR" altLang="en-US" sz="1800">
              <a:solidFill>
                <a:schemeClr val="tx2"/>
              </a:solidFill>
              <a:latin typeface="Arial" panose="020B0604020202020204" pitchFamily="34" charset="0"/>
              <a:ea typeface="돋움" panose="020B0600000101010101" pitchFamily="50" charset="-127"/>
            </a:endParaRP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NOARCHIVELOG mode</a:t>
            </a:r>
            <a:r>
              <a:rPr lang="ko-KR" altLang="en-US" sz="1800">
                <a:solidFill>
                  <a:schemeClr val="tx2"/>
                </a:solidFill>
                <a:latin typeface="Arial" panose="020B0604020202020204" pitchFamily="34" charset="0"/>
                <a:ea typeface="돋움" panose="020B0600000101010101" pitchFamily="50" charset="-127"/>
              </a:rPr>
              <a:t>의 귀결</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DBA</a:t>
            </a:r>
            <a:r>
              <a:rPr lang="ko-KR" altLang="en-US" sz="1600">
                <a:solidFill>
                  <a:schemeClr val="tx2"/>
                </a:solidFill>
                <a:latin typeface="Arial" panose="020B0604020202020204" pitchFamily="34" charset="0"/>
                <a:ea typeface="돋움" panose="020B0600000101010101" pitchFamily="50" charset="-127"/>
              </a:rPr>
              <a:t>는 마지막 </a:t>
            </a:r>
            <a:r>
              <a:rPr lang="en-US" altLang="ko-KR" sz="1600">
                <a:solidFill>
                  <a:schemeClr val="tx2"/>
                </a:solidFill>
                <a:latin typeface="Arial" panose="020B0604020202020204" pitchFamily="34" charset="0"/>
                <a:ea typeface="돋움" panose="020B0600000101010101" pitchFamily="50" charset="-127"/>
              </a:rPr>
              <a:t>offline backup </a:t>
            </a:r>
            <a:r>
              <a:rPr lang="ko-KR" altLang="en-US" sz="1600">
                <a:solidFill>
                  <a:schemeClr val="tx2"/>
                </a:solidFill>
                <a:latin typeface="Arial" panose="020B0604020202020204" pitchFamily="34" charset="0"/>
                <a:ea typeface="돋움" panose="020B0600000101010101" pitchFamily="50" charset="-127"/>
              </a:rPr>
              <a:t>까지만 복구 시킬 수 있다</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전체  </a:t>
            </a: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대한 백업만 가능</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offline backup</a:t>
            </a:r>
            <a:r>
              <a:rPr lang="ko-KR" altLang="en-US" sz="1600">
                <a:solidFill>
                  <a:schemeClr val="tx2"/>
                </a:solidFill>
                <a:latin typeface="Arial" panose="020B0604020202020204" pitchFamily="34" charset="0"/>
                <a:ea typeface="돋움" panose="020B0600000101010101" pitchFamily="50" charset="-127"/>
              </a:rPr>
              <a:t>만 가능</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즉각 </a:t>
            </a:r>
            <a:r>
              <a:rPr lang="en-US" altLang="ko-KR" sz="1600">
                <a:solidFill>
                  <a:schemeClr val="tx2"/>
                </a:solidFill>
                <a:latin typeface="Arial" panose="020B0604020202020204" pitchFamily="34" charset="0"/>
                <a:ea typeface="돋움" panose="020B0600000101010101" pitchFamily="50" charset="-127"/>
              </a:rPr>
              <a:t>offline </a:t>
            </a:r>
            <a:r>
              <a:rPr lang="ko-KR" altLang="en-US" sz="1600">
                <a:solidFill>
                  <a:schemeClr val="tx2"/>
                </a:solidFill>
                <a:latin typeface="Arial" panose="020B0604020202020204" pitchFamily="34" charset="0"/>
                <a:ea typeface="돋움" panose="020B0600000101010101" pitchFamily="50" charset="-127"/>
              </a:rPr>
              <a:t>시킬 수 없다</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DBA </a:t>
            </a:r>
            <a:r>
              <a:rPr lang="ko-KR" altLang="en-US" sz="1600">
                <a:solidFill>
                  <a:schemeClr val="tx2"/>
                </a:solidFill>
                <a:latin typeface="Arial" panose="020B0604020202020204" pitchFamily="34" charset="0"/>
                <a:ea typeface="돋움" panose="020B0600000101010101" pitchFamily="50" charset="-127"/>
              </a:rPr>
              <a:t>작업은 줄어든다</a:t>
            </a:r>
          </a:p>
        </p:txBody>
      </p:sp>
      <p:sp>
        <p:nvSpPr>
          <p:cNvPr id="436227" name="Rectangle 3"/>
          <p:cNvSpPr>
            <a:spLocks noGrp="1" noChangeArrowheads="1"/>
          </p:cNvSpPr>
          <p:nvPr>
            <p:ph type="title"/>
          </p:nvPr>
        </p:nvSpPr>
        <p:spPr>
          <a:noFill/>
          <a:ln/>
        </p:spPr>
        <p:txBody>
          <a:bodyPr/>
          <a:lstStyle/>
          <a:p>
            <a:r>
              <a:rPr lang="en-US" altLang="ko-KR"/>
              <a:t>ARCHIVELOG vs NOARCHIVELOG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noFill/>
          <a:ln/>
        </p:spPr>
        <p:txBody>
          <a:bodyPr/>
          <a:lstStyle/>
          <a:p>
            <a:r>
              <a:rPr lang="en-US" altLang="ko-KR"/>
              <a:t>Oracle Server</a:t>
            </a:r>
          </a:p>
        </p:txBody>
      </p:sp>
      <p:sp>
        <p:nvSpPr>
          <p:cNvPr id="135171" name="Rectangle 3"/>
          <p:cNvSpPr>
            <a:spLocks noGrp="1" noChangeArrowheads="1"/>
          </p:cNvSpPr>
          <p:nvPr>
            <p:ph type="body" idx="1"/>
          </p:nvPr>
        </p:nvSpPr>
        <p:spPr>
          <a:xfrm>
            <a:off x="458788" y="1628775"/>
            <a:ext cx="8343900" cy="4679950"/>
          </a:xfrm>
          <a:noFill/>
          <a:ln/>
          <a:extLst>
            <a:ext uri="{91240B29-F687-4F45-9708-019B960494DF}">
              <a14:hiddenLine xmlns:a14="http://schemas.microsoft.com/office/drawing/2010/main" w="38100" cap="flat" cmpd="dbl">
                <a:solidFill>
                  <a:srgbClr val="051068"/>
                </a:solidFill>
                <a:prstDash val="solid"/>
                <a:miter lim="800000"/>
                <a:headEnd/>
                <a:tailEnd/>
              </a14:hiddenLine>
            </a:ext>
          </a:extLst>
        </p:spPr>
        <p:txBody>
          <a:bodyPr/>
          <a:lstStyle/>
          <a:p>
            <a:pPr>
              <a:lnSpc>
                <a:spcPct val="110000"/>
              </a:lnSpc>
            </a:pPr>
            <a:r>
              <a:rPr lang="en-US" altLang="ko-KR" b="0"/>
              <a:t>DBMS(DataBase Management System)</a:t>
            </a:r>
          </a:p>
          <a:p>
            <a:pPr lvl="1">
              <a:buFont typeface="Wingdings" panose="05000000000000000000" pitchFamily="2" charset="2"/>
              <a:buChar char="§"/>
            </a:pPr>
            <a:r>
              <a:rPr lang="en-US" altLang="ko-KR" b="0"/>
              <a:t>Oracle Server : Object relational database management system</a:t>
            </a:r>
          </a:p>
          <a:p>
            <a:pPr lvl="1">
              <a:buFont typeface="Wingdings" panose="05000000000000000000" pitchFamily="2" charset="2"/>
              <a:buChar char="§"/>
            </a:pPr>
            <a:endParaRPr lang="en-US" altLang="ko-KR" sz="900" b="0"/>
          </a:p>
          <a:p>
            <a:pPr>
              <a:lnSpc>
                <a:spcPct val="110000"/>
              </a:lnSpc>
            </a:pPr>
            <a:r>
              <a:rPr lang="en-US" altLang="ko-KR" b="0"/>
              <a:t>Oracle Server = Oracle Instance + Oracle Database</a:t>
            </a:r>
          </a:p>
          <a:p>
            <a:pPr>
              <a:lnSpc>
                <a:spcPct val="110000"/>
              </a:lnSpc>
            </a:pPr>
            <a:endParaRPr lang="en-US" altLang="ko-KR" sz="900" b="0"/>
          </a:p>
          <a:p>
            <a:pPr>
              <a:lnSpc>
                <a:spcPct val="110000"/>
              </a:lnSpc>
            </a:pPr>
            <a:r>
              <a:rPr lang="en-US" altLang="ko-KR" b="0"/>
              <a:t>Oracle Database</a:t>
            </a:r>
          </a:p>
          <a:p>
            <a:pPr lvl="1">
              <a:buFont typeface="Wingdings" panose="05000000000000000000" pitchFamily="2" charset="2"/>
              <a:buChar char="§"/>
            </a:pPr>
            <a:r>
              <a:rPr lang="en-US" altLang="ko-KR" b="0"/>
              <a:t>Database Files : Operating System Files</a:t>
            </a:r>
          </a:p>
          <a:p>
            <a:pPr lvl="1">
              <a:buFont typeface="Wingdings" panose="05000000000000000000" pitchFamily="2" charset="2"/>
              <a:buChar char="§"/>
            </a:pPr>
            <a:r>
              <a:rPr lang="en-US" altLang="ko-KR" b="0"/>
              <a:t>Raw Device or File System</a:t>
            </a:r>
          </a:p>
          <a:p>
            <a:pPr lvl="1">
              <a:buFont typeface="Wingdings" panose="05000000000000000000" pitchFamily="2" charset="2"/>
              <a:buChar char="§"/>
            </a:pPr>
            <a:endParaRPr lang="en-US" altLang="ko-KR" sz="900" b="0"/>
          </a:p>
          <a:p>
            <a:pPr>
              <a:lnSpc>
                <a:spcPct val="110000"/>
              </a:lnSpc>
            </a:pPr>
            <a:r>
              <a:rPr lang="en-US" altLang="ko-KR" b="0"/>
              <a:t>Oracle Instance = SGA + Background Process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407" name="Rectangle 15"/>
          <p:cNvSpPr>
            <a:spLocks noGrp="1" noChangeArrowheads="1"/>
          </p:cNvSpPr>
          <p:nvPr>
            <p:ph type="title"/>
          </p:nvPr>
        </p:nvSpPr>
        <p:spPr>
          <a:noFill/>
          <a:ln/>
        </p:spPr>
        <p:txBody>
          <a:bodyPr/>
          <a:lstStyle/>
          <a:p>
            <a:r>
              <a:rPr lang="en-US" altLang="ko-KR"/>
              <a:t>Tablespace and Datafile</a:t>
            </a:r>
          </a:p>
        </p:txBody>
      </p:sp>
      <p:grpSp>
        <p:nvGrpSpPr>
          <p:cNvPr id="443434" name="Group 42"/>
          <p:cNvGrpSpPr>
            <a:grpSpLocks/>
          </p:cNvGrpSpPr>
          <p:nvPr/>
        </p:nvGrpSpPr>
        <p:grpSpPr bwMode="auto">
          <a:xfrm>
            <a:off x="530225" y="1628775"/>
            <a:ext cx="8035925" cy="3813175"/>
            <a:chOff x="334" y="981"/>
            <a:chExt cx="5062" cy="2846"/>
          </a:xfrm>
        </p:grpSpPr>
        <p:sp>
          <p:nvSpPr>
            <p:cNvPr id="443394" name="Rectangle 2"/>
            <p:cNvSpPr>
              <a:spLocks noChangeArrowheads="1"/>
            </p:cNvSpPr>
            <p:nvPr/>
          </p:nvSpPr>
          <p:spPr bwMode="auto">
            <a:xfrm>
              <a:off x="334" y="1114"/>
              <a:ext cx="5062" cy="2242"/>
            </a:xfrm>
            <a:prstGeom prst="rect">
              <a:avLst/>
            </a:prstGeom>
            <a:gradFill rotWithShape="0">
              <a:gsLst>
                <a:gs pos="0">
                  <a:srgbClr val="66FFFF"/>
                </a:gs>
                <a:gs pos="100000">
                  <a:srgbClr val="66FFFF">
                    <a:gamma/>
                    <a:shade val="49804"/>
                    <a:invGamma/>
                  </a:srgbClr>
                </a:gs>
              </a:gsLst>
              <a:path path="shape">
                <a:fillToRect l="50000" t="50000" r="50000" b="50000"/>
              </a:path>
            </a:gra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grpSp>
          <p:nvGrpSpPr>
            <p:cNvPr id="443395" name="Group 3"/>
            <p:cNvGrpSpPr>
              <a:grpSpLocks/>
            </p:cNvGrpSpPr>
            <p:nvPr/>
          </p:nvGrpSpPr>
          <p:grpSpPr bwMode="auto">
            <a:xfrm>
              <a:off x="746" y="1263"/>
              <a:ext cx="1920" cy="1955"/>
              <a:chOff x="746" y="1263"/>
              <a:chExt cx="1920" cy="1955"/>
            </a:xfrm>
          </p:grpSpPr>
          <p:sp>
            <p:nvSpPr>
              <p:cNvPr id="443396" name="Oval 4"/>
              <p:cNvSpPr>
                <a:spLocks noChangeArrowheads="1"/>
              </p:cNvSpPr>
              <p:nvPr/>
            </p:nvSpPr>
            <p:spPr bwMode="auto">
              <a:xfrm>
                <a:off x="750" y="2616"/>
                <a:ext cx="1902" cy="602"/>
              </a:xfrm>
              <a:prstGeom prst="ellipse">
                <a:avLst/>
              </a:prstGeom>
              <a:gradFill rotWithShape="0">
                <a:gsLst>
                  <a:gs pos="0">
                    <a:srgbClr val="8B5F4E"/>
                  </a:gs>
                  <a:gs pos="50000">
                    <a:schemeClr val="tx1"/>
                  </a:gs>
                  <a:gs pos="100000">
                    <a:srgbClr val="8B5F4E"/>
                  </a:gs>
                </a:gsLst>
                <a:lin ang="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397" name="Line 5"/>
              <p:cNvSpPr>
                <a:spLocks noChangeShapeType="1"/>
              </p:cNvSpPr>
              <p:nvPr/>
            </p:nvSpPr>
            <p:spPr bwMode="auto">
              <a:xfrm>
                <a:off x="2652" y="1558"/>
                <a:ext cx="0" cy="140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3398" name="Rectangle 6"/>
              <p:cNvSpPr>
                <a:spLocks noChangeArrowheads="1"/>
              </p:cNvSpPr>
              <p:nvPr/>
            </p:nvSpPr>
            <p:spPr bwMode="auto">
              <a:xfrm>
                <a:off x="756" y="1587"/>
                <a:ext cx="1910" cy="1340"/>
              </a:xfrm>
              <a:prstGeom prst="rect">
                <a:avLst/>
              </a:prstGeom>
              <a:gradFill rotWithShape="0">
                <a:gsLst>
                  <a:gs pos="0">
                    <a:srgbClr val="8B5F4E"/>
                  </a:gs>
                  <a:gs pos="50000">
                    <a:schemeClr val="tx1"/>
                  </a:gs>
                  <a:gs pos="100000">
                    <a:srgbClr val="8B5F4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399" name="Oval 7"/>
              <p:cNvSpPr>
                <a:spLocks noChangeArrowheads="1"/>
              </p:cNvSpPr>
              <p:nvPr/>
            </p:nvSpPr>
            <p:spPr bwMode="auto">
              <a:xfrm>
                <a:off x="750" y="1263"/>
                <a:ext cx="1902" cy="610"/>
              </a:xfrm>
              <a:prstGeom prst="ellipse">
                <a:avLst/>
              </a:prstGeom>
              <a:gradFill rotWithShape="0">
                <a:gsLst>
                  <a:gs pos="0">
                    <a:srgbClr val="8B5F4E"/>
                  </a:gs>
                  <a:gs pos="50000">
                    <a:schemeClr val="tx1"/>
                  </a:gs>
                  <a:gs pos="100000">
                    <a:srgbClr val="8B5F4E"/>
                  </a:gs>
                </a:gsLst>
                <a:lin ang="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00" name="Line 8"/>
              <p:cNvSpPr>
                <a:spLocks noChangeShapeType="1"/>
              </p:cNvSpPr>
              <p:nvPr/>
            </p:nvSpPr>
            <p:spPr bwMode="auto">
              <a:xfrm>
                <a:off x="746" y="1587"/>
                <a:ext cx="0" cy="13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grpSp>
          <p:nvGrpSpPr>
            <p:cNvPr id="443401" name="Group 9"/>
            <p:cNvGrpSpPr>
              <a:grpSpLocks/>
            </p:cNvGrpSpPr>
            <p:nvPr/>
          </p:nvGrpSpPr>
          <p:grpSpPr bwMode="auto">
            <a:xfrm>
              <a:off x="3036" y="1263"/>
              <a:ext cx="1920" cy="1955"/>
              <a:chOff x="3036" y="1263"/>
              <a:chExt cx="1920" cy="1955"/>
            </a:xfrm>
          </p:grpSpPr>
          <p:sp>
            <p:nvSpPr>
              <p:cNvPr id="443402" name="Oval 10"/>
              <p:cNvSpPr>
                <a:spLocks noChangeArrowheads="1"/>
              </p:cNvSpPr>
              <p:nvPr/>
            </p:nvSpPr>
            <p:spPr bwMode="auto">
              <a:xfrm>
                <a:off x="3040" y="2616"/>
                <a:ext cx="1902" cy="602"/>
              </a:xfrm>
              <a:prstGeom prst="ellipse">
                <a:avLst/>
              </a:prstGeom>
              <a:gradFill rotWithShape="0">
                <a:gsLst>
                  <a:gs pos="0">
                    <a:srgbClr val="8B5F4E"/>
                  </a:gs>
                  <a:gs pos="50000">
                    <a:schemeClr val="tx1"/>
                  </a:gs>
                  <a:gs pos="100000">
                    <a:srgbClr val="8B5F4E"/>
                  </a:gs>
                </a:gsLst>
                <a:lin ang="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03" name="Line 11"/>
              <p:cNvSpPr>
                <a:spLocks noChangeShapeType="1"/>
              </p:cNvSpPr>
              <p:nvPr/>
            </p:nvSpPr>
            <p:spPr bwMode="auto">
              <a:xfrm>
                <a:off x="4942" y="1558"/>
                <a:ext cx="0" cy="1407"/>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3404" name="Rectangle 12"/>
              <p:cNvSpPr>
                <a:spLocks noChangeArrowheads="1"/>
              </p:cNvSpPr>
              <p:nvPr/>
            </p:nvSpPr>
            <p:spPr bwMode="auto">
              <a:xfrm>
                <a:off x="3046" y="1587"/>
                <a:ext cx="1910" cy="1340"/>
              </a:xfrm>
              <a:prstGeom prst="rect">
                <a:avLst/>
              </a:prstGeom>
              <a:gradFill rotWithShape="0">
                <a:gsLst>
                  <a:gs pos="0">
                    <a:srgbClr val="8B5F4E"/>
                  </a:gs>
                  <a:gs pos="50000">
                    <a:schemeClr val="tx1"/>
                  </a:gs>
                  <a:gs pos="100000">
                    <a:srgbClr val="8B5F4E"/>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05" name="Oval 13"/>
              <p:cNvSpPr>
                <a:spLocks noChangeArrowheads="1"/>
              </p:cNvSpPr>
              <p:nvPr/>
            </p:nvSpPr>
            <p:spPr bwMode="auto">
              <a:xfrm>
                <a:off x="3040" y="1263"/>
                <a:ext cx="1902" cy="610"/>
              </a:xfrm>
              <a:prstGeom prst="ellipse">
                <a:avLst/>
              </a:prstGeom>
              <a:gradFill rotWithShape="0">
                <a:gsLst>
                  <a:gs pos="0">
                    <a:srgbClr val="8B5F4E"/>
                  </a:gs>
                  <a:gs pos="50000">
                    <a:schemeClr val="tx1"/>
                  </a:gs>
                  <a:gs pos="100000">
                    <a:srgbClr val="8B5F4E"/>
                  </a:gs>
                </a:gsLst>
                <a:lin ang="0" scaled="1"/>
              </a:gra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06" name="Line 14"/>
              <p:cNvSpPr>
                <a:spLocks noChangeShapeType="1"/>
              </p:cNvSpPr>
              <p:nvPr/>
            </p:nvSpPr>
            <p:spPr bwMode="auto">
              <a:xfrm>
                <a:off x="3036" y="1587"/>
                <a:ext cx="0" cy="139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443408" name="Rectangle 16"/>
            <p:cNvSpPr>
              <a:spLocks noChangeArrowheads="1"/>
            </p:cNvSpPr>
            <p:nvPr/>
          </p:nvSpPr>
          <p:spPr bwMode="auto">
            <a:xfrm>
              <a:off x="984" y="2014"/>
              <a:ext cx="582" cy="3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09" name="Rectangle 17"/>
            <p:cNvSpPr>
              <a:spLocks noChangeArrowheads="1"/>
            </p:cNvSpPr>
            <p:nvPr/>
          </p:nvSpPr>
          <p:spPr bwMode="auto">
            <a:xfrm>
              <a:off x="1754" y="2004"/>
              <a:ext cx="2152" cy="3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0" name="Rectangle 18"/>
            <p:cNvSpPr>
              <a:spLocks noChangeArrowheads="1"/>
            </p:cNvSpPr>
            <p:nvPr/>
          </p:nvSpPr>
          <p:spPr bwMode="auto">
            <a:xfrm>
              <a:off x="994" y="2444"/>
              <a:ext cx="582" cy="3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1" name="Rectangle 19"/>
            <p:cNvSpPr>
              <a:spLocks noChangeArrowheads="1"/>
            </p:cNvSpPr>
            <p:nvPr/>
          </p:nvSpPr>
          <p:spPr bwMode="auto">
            <a:xfrm>
              <a:off x="1774" y="2434"/>
              <a:ext cx="582" cy="22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2" name="Rectangle 20"/>
            <p:cNvSpPr>
              <a:spLocks noChangeArrowheads="1"/>
            </p:cNvSpPr>
            <p:nvPr/>
          </p:nvSpPr>
          <p:spPr bwMode="auto">
            <a:xfrm>
              <a:off x="4144" y="2004"/>
              <a:ext cx="582" cy="3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3" name="Rectangle 21"/>
            <p:cNvSpPr>
              <a:spLocks noChangeArrowheads="1"/>
            </p:cNvSpPr>
            <p:nvPr/>
          </p:nvSpPr>
          <p:spPr bwMode="auto">
            <a:xfrm>
              <a:off x="4144" y="2444"/>
              <a:ext cx="582" cy="33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4" name="Rectangle 22"/>
            <p:cNvSpPr>
              <a:spLocks noChangeArrowheads="1"/>
            </p:cNvSpPr>
            <p:nvPr/>
          </p:nvSpPr>
          <p:spPr bwMode="auto">
            <a:xfrm>
              <a:off x="1770" y="2750"/>
              <a:ext cx="582" cy="22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5" name="Rectangle 23"/>
            <p:cNvSpPr>
              <a:spLocks noChangeArrowheads="1"/>
            </p:cNvSpPr>
            <p:nvPr/>
          </p:nvSpPr>
          <p:spPr bwMode="auto">
            <a:xfrm>
              <a:off x="3326" y="2426"/>
              <a:ext cx="582" cy="22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6" name="Rectangle 24"/>
            <p:cNvSpPr>
              <a:spLocks noChangeArrowheads="1"/>
            </p:cNvSpPr>
            <p:nvPr/>
          </p:nvSpPr>
          <p:spPr bwMode="auto">
            <a:xfrm>
              <a:off x="3322" y="2742"/>
              <a:ext cx="582" cy="222"/>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443417" name="Rectangle 25"/>
            <p:cNvSpPr>
              <a:spLocks noChangeArrowheads="1"/>
            </p:cNvSpPr>
            <p:nvPr/>
          </p:nvSpPr>
          <p:spPr bwMode="auto">
            <a:xfrm>
              <a:off x="1042" y="2081"/>
              <a:ext cx="49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Table</a:t>
              </a:r>
            </a:p>
          </p:txBody>
        </p:sp>
        <p:sp>
          <p:nvSpPr>
            <p:cNvPr id="443418" name="Rectangle 26"/>
            <p:cNvSpPr>
              <a:spLocks noChangeArrowheads="1"/>
            </p:cNvSpPr>
            <p:nvPr/>
          </p:nvSpPr>
          <p:spPr bwMode="auto">
            <a:xfrm>
              <a:off x="1038" y="2508"/>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Table</a:t>
              </a:r>
            </a:p>
          </p:txBody>
        </p:sp>
        <p:sp>
          <p:nvSpPr>
            <p:cNvPr id="443419" name="Rectangle 27"/>
            <p:cNvSpPr>
              <a:spLocks noChangeArrowheads="1"/>
            </p:cNvSpPr>
            <p:nvPr/>
          </p:nvSpPr>
          <p:spPr bwMode="auto">
            <a:xfrm>
              <a:off x="3374" y="2754"/>
              <a:ext cx="49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Table</a:t>
              </a:r>
            </a:p>
          </p:txBody>
        </p:sp>
        <p:sp>
          <p:nvSpPr>
            <p:cNvPr id="443420" name="Rectangle 28"/>
            <p:cNvSpPr>
              <a:spLocks noChangeArrowheads="1"/>
            </p:cNvSpPr>
            <p:nvPr/>
          </p:nvSpPr>
          <p:spPr bwMode="auto">
            <a:xfrm>
              <a:off x="2572" y="2071"/>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Table</a:t>
              </a:r>
            </a:p>
          </p:txBody>
        </p:sp>
        <p:sp>
          <p:nvSpPr>
            <p:cNvPr id="443421" name="Rectangle 29"/>
            <p:cNvSpPr>
              <a:spLocks noChangeArrowheads="1"/>
            </p:cNvSpPr>
            <p:nvPr/>
          </p:nvSpPr>
          <p:spPr bwMode="auto">
            <a:xfrm>
              <a:off x="1822" y="2441"/>
              <a:ext cx="49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Index</a:t>
              </a:r>
            </a:p>
          </p:txBody>
        </p:sp>
        <p:sp>
          <p:nvSpPr>
            <p:cNvPr id="443422" name="Rectangle 30"/>
            <p:cNvSpPr>
              <a:spLocks noChangeArrowheads="1"/>
            </p:cNvSpPr>
            <p:nvPr/>
          </p:nvSpPr>
          <p:spPr bwMode="auto">
            <a:xfrm>
              <a:off x="4188" y="2487"/>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Index</a:t>
              </a:r>
            </a:p>
          </p:txBody>
        </p:sp>
        <p:sp>
          <p:nvSpPr>
            <p:cNvPr id="443423" name="Rectangle 31"/>
            <p:cNvSpPr>
              <a:spLocks noChangeArrowheads="1"/>
            </p:cNvSpPr>
            <p:nvPr/>
          </p:nvSpPr>
          <p:spPr bwMode="auto">
            <a:xfrm>
              <a:off x="3374" y="2423"/>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Index</a:t>
              </a:r>
            </a:p>
          </p:txBody>
        </p:sp>
        <p:sp>
          <p:nvSpPr>
            <p:cNvPr id="443424" name="Rectangle 32"/>
            <p:cNvSpPr>
              <a:spLocks noChangeArrowheads="1"/>
            </p:cNvSpPr>
            <p:nvPr/>
          </p:nvSpPr>
          <p:spPr bwMode="auto">
            <a:xfrm>
              <a:off x="1824" y="2763"/>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Index</a:t>
              </a:r>
            </a:p>
          </p:txBody>
        </p:sp>
        <p:sp>
          <p:nvSpPr>
            <p:cNvPr id="443425" name="Rectangle 33"/>
            <p:cNvSpPr>
              <a:spLocks noChangeArrowheads="1"/>
            </p:cNvSpPr>
            <p:nvPr/>
          </p:nvSpPr>
          <p:spPr bwMode="auto">
            <a:xfrm>
              <a:off x="4188" y="2057"/>
              <a:ext cx="492"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sz="1800" b="1"/>
                <a:t>Table</a:t>
              </a:r>
            </a:p>
          </p:txBody>
        </p:sp>
        <p:sp>
          <p:nvSpPr>
            <p:cNvPr id="443426" name="Rectangle 34"/>
            <p:cNvSpPr>
              <a:spLocks noChangeArrowheads="1"/>
            </p:cNvSpPr>
            <p:nvPr/>
          </p:nvSpPr>
          <p:spPr bwMode="auto">
            <a:xfrm>
              <a:off x="3676" y="3521"/>
              <a:ext cx="710" cy="306"/>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b="1">
                  <a:solidFill>
                    <a:schemeClr val="hlink"/>
                  </a:solidFill>
                </a:rPr>
                <a:t>Objects</a:t>
              </a:r>
            </a:p>
          </p:txBody>
        </p:sp>
        <p:sp>
          <p:nvSpPr>
            <p:cNvPr id="443427" name="Rectangle 35"/>
            <p:cNvSpPr>
              <a:spLocks noChangeArrowheads="1"/>
            </p:cNvSpPr>
            <p:nvPr/>
          </p:nvSpPr>
          <p:spPr bwMode="auto">
            <a:xfrm>
              <a:off x="1216" y="3521"/>
              <a:ext cx="1244" cy="305"/>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b="1">
                  <a:solidFill>
                    <a:schemeClr val="hlink"/>
                  </a:solidFill>
                </a:rPr>
                <a:t>Database Files</a:t>
              </a:r>
            </a:p>
          </p:txBody>
        </p:sp>
        <p:sp>
          <p:nvSpPr>
            <p:cNvPr id="443428" name="Rectangle 36"/>
            <p:cNvSpPr>
              <a:spLocks noChangeArrowheads="1"/>
            </p:cNvSpPr>
            <p:nvPr/>
          </p:nvSpPr>
          <p:spPr bwMode="auto">
            <a:xfrm>
              <a:off x="506" y="981"/>
              <a:ext cx="996" cy="306"/>
            </a:xfrm>
            <a:prstGeom prst="rect">
              <a:avLst/>
            </a:prstGeom>
            <a:solidFill>
              <a:schemeClr val="accent2"/>
            </a:solidFill>
            <a:ln w="1270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buClrTx/>
                <a:buSzTx/>
                <a:buFontTx/>
                <a:buNone/>
              </a:pPr>
              <a:r>
                <a:rPr lang="en-US" altLang="ko-KR" b="1">
                  <a:solidFill>
                    <a:schemeClr val="hlink"/>
                  </a:solidFill>
                </a:rPr>
                <a:t>Tablespace</a:t>
              </a:r>
            </a:p>
          </p:txBody>
        </p:sp>
        <p:sp>
          <p:nvSpPr>
            <p:cNvPr id="443429" name="Line 37"/>
            <p:cNvSpPr>
              <a:spLocks noChangeShapeType="1"/>
            </p:cNvSpPr>
            <p:nvPr/>
          </p:nvSpPr>
          <p:spPr bwMode="auto">
            <a:xfrm>
              <a:off x="1430" y="3170"/>
              <a:ext cx="150" cy="350"/>
            </a:xfrm>
            <a:prstGeom prst="line">
              <a:avLst/>
            </a:prstGeom>
            <a:noFill/>
            <a:ln w="254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3430" name="Line 38"/>
            <p:cNvSpPr>
              <a:spLocks noChangeShapeType="1"/>
            </p:cNvSpPr>
            <p:nvPr/>
          </p:nvSpPr>
          <p:spPr bwMode="auto">
            <a:xfrm flipH="1">
              <a:off x="1960" y="3070"/>
              <a:ext cx="1290" cy="450"/>
            </a:xfrm>
            <a:prstGeom prst="line">
              <a:avLst/>
            </a:prstGeom>
            <a:noFill/>
            <a:ln w="254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3431" name="Line 39"/>
            <p:cNvSpPr>
              <a:spLocks noChangeShapeType="1"/>
            </p:cNvSpPr>
            <p:nvPr/>
          </p:nvSpPr>
          <p:spPr bwMode="auto">
            <a:xfrm>
              <a:off x="2770" y="2340"/>
              <a:ext cx="1150" cy="1180"/>
            </a:xfrm>
            <a:prstGeom prst="line">
              <a:avLst/>
            </a:prstGeom>
            <a:noFill/>
            <a:ln w="254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443432" name="Line 40"/>
            <p:cNvSpPr>
              <a:spLocks noChangeShapeType="1"/>
            </p:cNvSpPr>
            <p:nvPr/>
          </p:nvSpPr>
          <p:spPr bwMode="auto">
            <a:xfrm flipH="1">
              <a:off x="4170" y="2780"/>
              <a:ext cx="260" cy="740"/>
            </a:xfrm>
            <a:prstGeom prst="line">
              <a:avLst/>
            </a:prstGeom>
            <a:noFill/>
            <a:ln w="2540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grpSp>
      <p:sp>
        <p:nvSpPr>
          <p:cNvPr id="443433" name="Text Box 41"/>
          <p:cNvSpPr txBox="1">
            <a:spLocks noChangeArrowheads="1"/>
          </p:cNvSpPr>
          <p:nvPr/>
        </p:nvSpPr>
        <p:spPr bwMode="auto">
          <a:xfrm>
            <a:off x="323850" y="5502275"/>
            <a:ext cx="8280400"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하나의 </a:t>
            </a:r>
            <a:r>
              <a:rPr lang="en-US" altLang="ko-KR" sz="1800">
                <a:solidFill>
                  <a:schemeClr val="tx2"/>
                </a:solidFill>
                <a:latin typeface="Arial" panose="020B0604020202020204" pitchFamily="34" charset="0"/>
                <a:ea typeface="돋움" panose="020B0600000101010101" pitchFamily="50" charset="-127"/>
              </a:rPr>
              <a:t>database</a:t>
            </a:r>
            <a:r>
              <a:rPr lang="ko-KR" altLang="en-US" sz="1800">
                <a:solidFill>
                  <a:schemeClr val="tx2"/>
                </a:solidFill>
                <a:latin typeface="Arial" panose="020B0604020202020204" pitchFamily="34" charset="0"/>
                <a:ea typeface="돋움" panose="020B0600000101010101" pitchFamily="50" charset="-127"/>
              </a:rPr>
              <a:t>는 하나이상의 논리적 저장단위인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로 구성</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각각의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는 하나이상의 </a:t>
            </a:r>
            <a:r>
              <a:rPr lang="en-US" altLang="ko-KR" sz="1800">
                <a:solidFill>
                  <a:schemeClr val="tx2"/>
                </a:solidFill>
                <a:latin typeface="Arial" panose="020B0604020202020204" pitchFamily="34" charset="0"/>
                <a:ea typeface="돋움" panose="020B0600000101010101" pitchFamily="50" charset="-127"/>
              </a:rPr>
              <a:t>Datafile</a:t>
            </a:r>
            <a:r>
              <a:rPr lang="ko-KR" altLang="en-US" sz="1800">
                <a:solidFill>
                  <a:schemeClr val="tx2"/>
                </a:solidFill>
                <a:latin typeface="Arial" panose="020B0604020202020204" pitchFamily="34" charset="0"/>
                <a:ea typeface="돋움" panose="020B0600000101010101" pitchFamily="50" charset="-127"/>
              </a:rPr>
              <a:t>로 구성</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각각의 </a:t>
            </a:r>
            <a:r>
              <a:rPr lang="en-US" altLang="ko-KR" sz="1800">
                <a:solidFill>
                  <a:schemeClr val="tx2"/>
                </a:solidFill>
                <a:latin typeface="Arial" panose="020B0604020202020204" pitchFamily="34" charset="0"/>
                <a:ea typeface="돋움" panose="020B0600000101010101" pitchFamily="50" charset="-127"/>
              </a:rPr>
              <a:t>Data file</a:t>
            </a:r>
            <a:r>
              <a:rPr lang="ko-KR" altLang="en-US" sz="1800">
                <a:solidFill>
                  <a:schemeClr val="tx2"/>
                </a:solidFill>
                <a:latin typeface="Arial" panose="020B0604020202020204" pitchFamily="34" charset="0"/>
                <a:ea typeface="돋움" panose="020B0600000101010101" pitchFamily="50" charset="-127"/>
              </a:rPr>
              <a:t>에 </a:t>
            </a:r>
            <a:r>
              <a:rPr lang="en-US" altLang="ko-KR" sz="1800">
                <a:solidFill>
                  <a:schemeClr val="tx2"/>
                </a:solidFill>
                <a:latin typeface="Arial" panose="020B0604020202020204" pitchFamily="34" charset="0"/>
                <a:ea typeface="돋움" panose="020B0600000101010101" pitchFamily="50" charset="-127"/>
              </a:rPr>
              <a:t>table data </a:t>
            </a:r>
            <a:r>
              <a:rPr lang="ko-KR" altLang="en-US" sz="1800">
                <a:solidFill>
                  <a:schemeClr val="tx2"/>
                </a:solidFill>
                <a:latin typeface="Arial" panose="020B0604020202020204" pitchFamily="34" charset="0"/>
                <a:ea typeface="돋움" panose="020B0600000101010101" pitchFamily="50" charset="-127"/>
              </a:rPr>
              <a:t>또는 </a:t>
            </a:r>
            <a:r>
              <a:rPr lang="en-US" altLang="ko-KR" sz="1800">
                <a:solidFill>
                  <a:schemeClr val="tx2"/>
                </a:solidFill>
                <a:latin typeface="Arial" panose="020B0604020202020204" pitchFamily="34" charset="0"/>
                <a:ea typeface="돋움" panose="020B0600000101010101" pitchFamily="50" charset="-127"/>
              </a:rPr>
              <a:t>Index data</a:t>
            </a:r>
            <a:r>
              <a:rPr lang="ko-KR" altLang="en-US" sz="1800">
                <a:solidFill>
                  <a:schemeClr val="tx2"/>
                </a:solidFill>
                <a:latin typeface="Arial" panose="020B0604020202020204" pitchFamily="34" charset="0"/>
                <a:ea typeface="돋움" panose="020B0600000101010101" pitchFamily="50" charset="-127"/>
              </a:rPr>
              <a:t>들이 물리적으로 저장</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838200" y="381000"/>
            <a:ext cx="7162800" cy="1143000"/>
          </a:xfrm>
        </p:spPr>
        <p:txBody>
          <a:bodyPr/>
          <a:lstStyle/>
          <a:p>
            <a:r>
              <a:rPr lang="en-US" altLang="ko-KR"/>
              <a:t>Tablespace </a:t>
            </a:r>
            <a:r>
              <a:rPr lang="ko-KR" altLang="en-US"/>
              <a:t>관리 </a:t>
            </a:r>
            <a:r>
              <a:rPr lang="en-US" altLang="ko-KR"/>
              <a:t>- Guideline</a:t>
            </a:r>
          </a:p>
        </p:txBody>
      </p:sp>
      <p:sp>
        <p:nvSpPr>
          <p:cNvPr id="448515"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48516" name="Rectangle 4"/>
          <p:cNvSpPr>
            <a:spLocks noChangeArrowheads="1"/>
          </p:cNvSpPr>
          <p:nvPr/>
        </p:nvSpPr>
        <p:spPr bwMode="auto">
          <a:xfrm>
            <a:off x="468313" y="1752600"/>
            <a:ext cx="84248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857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4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90850"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80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52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24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9650"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여러 개의 </a:t>
            </a:r>
            <a:r>
              <a:rPr lang="en-US" altLang="ko-KR" sz="1800">
                <a:solidFill>
                  <a:schemeClr val="tx2"/>
                </a:solidFill>
                <a:latin typeface="Arial" panose="020B0604020202020204" pitchFamily="34" charset="0"/>
                <a:ea typeface="돋움" panose="020B0600000101010101" pitchFamily="50" charset="-127"/>
              </a:rPr>
              <a:t>Tablespace</a:t>
            </a:r>
            <a:r>
              <a:rPr lang="ko-KR" altLang="en-US" sz="1800">
                <a:solidFill>
                  <a:schemeClr val="tx2"/>
                </a:solidFill>
                <a:latin typeface="Arial" panose="020B0604020202020204" pitchFamily="34" charset="0"/>
                <a:ea typeface="돋움" panose="020B0600000101010101" pitchFamily="50" charset="-127"/>
              </a:rPr>
              <a:t>를 이용</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I/O </a:t>
            </a:r>
            <a:r>
              <a:rPr lang="ko-KR" altLang="en-US" sz="1600">
                <a:solidFill>
                  <a:schemeClr val="tx2"/>
                </a:solidFill>
                <a:latin typeface="Arial" panose="020B0604020202020204" pitchFamily="34" charset="0"/>
                <a:ea typeface="돋움" panose="020B0600000101010101" pitchFamily="50" charset="-127"/>
              </a:rPr>
              <a:t>경합을 감소시키기 위하여 </a:t>
            </a:r>
            <a:r>
              <a:rPr lang="en-US" altLang="ko-KR" sz="1600">
                <a:solidFill>
                  <a:schemeClr val="tx2"/>
                </a:solidFill>
                <a:latin typeface="Arial" panose="020B0604020202020204" pitchFamily="34" charset="0"/>
                <a:ea typeface="돋움" panose="020B0600000101010101" pitchFamily="50" charset="-127"/>
              </a:rPr>
              <a:t>data dictionary</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user data</a:t>
            </a:r>
            <a:r>
              <a:rPr lang="ko-KR" altLang="en-US" sz="1600">
                <a:solidFill>
                  <a:schemeClr val="tx2"/>
                </a:solidFill>
                <a:latin typeface="Arial" panose="020B0604020202020204" pitchFamily="34" charset="0"/>
                <a:ea typeface="돋움" panose="020B0600000101010101" pitchFamily="50" charset="-127"/>
              </a:rPr>
              <a:t>를 구분</a:t>
            </a:r>
            <a:r>
              <a:rPr lang="en-US" altLang="ko-KR" sz="1600">
                <a:solidFill>
                  <a:schemeClr val="tx2"/>
                </a:solidFill>
                <a:latin typeface="Arial" panose="020B0604020202020204" pitchFamily="34" charset="0"/>
                <a:ea typeface="돋움" panose="020B0600000101010101" pitchFamily="50" charset="-127"/>
              </a:rPr>
              <a:t>(system, sysaux</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user segment</a:t>
            </a:r>
            <a:r>
              <a:rPr lang="ko-KR" altLang="en-US" sz="1600">
                <a:solidFill>
                  <a:schemeClr val="tx2"/>
                </a:solidFill>
                <a:latin typeface="Arial" panose="020B0604020202020204" pitchFamily="34" charset="0"/>
                <a:ea typeface="돋움" panose="020B0600000101010101" pitchFamily="50" charset="-127"/>
              </a:rPr>
              <a:t>를 생성하지 말라</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index</a:t>
            </a:r>
            <a:r>
              <a:rPr lang="ko-KR" altLang="en-US" sz="1600">
                <a:solidFill>
                  <a:schemeClr val="tx2"/>
                </a:solidFill>
                <a:latin typeface="Arial" panose="020B0604020202020204" pitchFamily="34" charset="0"/>
                <a:ea typeface="돋움" panose="020B0600000101010101" pitchFamily="50" charset="-127"/>
              </a:rPr>
              <a:t>를 구분</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큰 </a:t>
            </a:r>
            <a:r>
              <a:rPr lang="en-US" altLang="ko-KR" sz="1600">
                <a:solidFill>
                  <a:schemeClr val="tx2"/>
                </a:solidFill>
                <a:latin typeface="Arial" panose="020B0604020202020204" pitchFamily="34" charset="0"/>
                <a:ea typeface="돋움" panose="020B0600000101010101" pitchFamily="50" charset="-127"/>
              </a:rPr>
              <a:t>segment</a:t>
            </a:r>
            <a:r>
              <a:rPr lang="ko-KR" altLang="en-US" sz="1600">
                <a:solidFill>
                  <a:schemeClr val="tx2"/>
                </a:solidFill>
                <a:latin typeface="Arial" panose="020B0604020202020204" pitchFamily="34" charset="0"/>
                <a:ea typeface="돋움" panose="020B0600000101010101" pitchFamily="50" charset="-127"/>
              </a:rPr>
              <a:t>와 작은 </a:t>
            </a:r>
            <a:r>
              <a:rPr lang="en-US" altLang="ko-KR" sz="1600">
                <a:solidFill>
                  <a:schemeClr val="tx2"/>
                </a:solidFill>
                <a:latin typeface="Arial" panose="020B0604020202020204" pitchFamily="34" charset="0"/>
                <a:ea typeface="돋움" panose="020B0600000101010101" pitchFamily="50" charset="-127"/>
              </a:rPr>
              <a:t>segment</a:t>
            </a:r>
            <a:r>
              <a:rPr lang="ko-KR" altLang="en-US" sz="1600">
                <a:solidFill>
                  <a:schemeClr val="tx2"/>
                </a:solidFill>
                <a:latin typeface="Arial" panose="020B0604020202020204" pitchFamily="34" charset="0"/>
                <a:ea typeface="돋움" panose="020B0600000101010101" pitchFamily="50" charset="-127"/>
              </a:rPr>
              <a:t>를 구분</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가능하면 </a:t>
            </a:r>
            <a:r>
              <a:rPr lang="en-US" altLang="ko-KR" sz="1600">
                <a:solidFill>
                  <a:schemeClr val="tx2"/>
                </a:solidFill>
                <a:latin typeface="Arial" panose="020B0604020202020204" pitchFamily="34" charset="0"/>
                <a:ea typeface="돋움" panose="020B0600000101010101" pitchFamily="50" charset="-127"/>
              </a:rPr>
              <a:t>application</a:t>
            </a:r>
            <a:r>
              <a:rPr lang="ko-KR" altLang="en-US" sz="1600">
                <a:solidFill>
                  <a:schemeClr val="tx2"/>
                </a:solidFill>
                <a:latin typeface="Arial" panose="020B0604020202020204" pitchFamily="34" charset="0"/>
                <a:ea typeface="돋움" panose="020B0600000101010101" pitchFamily="50" charset="-127"/>
              </a:rPr>
              <a:t>별로 구분</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I/O </a:t>
            </a:r>
            <a:r>
              <a:rPr lang="ko-KR" altLang="en-US" sz="1600">
                <a:solidFill>
                  <a:schemeClr val="tx2"/>
                </a:solidFill>
                <a:latin typeface="Arial" panose="020B0604020202020204" pitchFamily="34" charset="0"/>
                <a:ea typeface="돋움" panose="020B0600000101010101" pitchFamily="50" charset="-127"/>
              </a:rPr>
              <a:t>경합을 감소시키기 위하여 </a:t>
            </a:r>
            <a:r>
              <a:rPr lang="en-US" altLang="ko-KR" sz="1600">
                <a:solidFill>
                  <a:schemeClr val="tx2"/>
                </a:solidFill>
                <a:latin typeface="Arial" panose="020B0604020202020204" pitchFamily="34" charset="0"/>
                <a:ea typeface="돋움" panose="020B0600000101010101" pitchFamily="50" charset="-127"/>
              </a:rPr>
              <a:t>talbespace,datafile</a:t>
            </a:r>
            <a:r>
              <a:rPr lang="ko-KR" altLang="en-US" sz="1600">
                <a:solidFill>
                  <a:schemeClr val="tx2"/>
                </a:solidFill>
                <a:latin typeface="Arial" panose="020B0604020202020204" pitchFamily="34" charset="0"/>
                <a:ea typeface="돋움" panose="020B0600000101010101" pitchFamily="50" charset="-127"/>
              </a:rPr>
              <a:t>별 다른 </a:t>
            </a:r>
            <a:r>
              <a:rPr lang="en-US" altLang="ko-KR" sz="1600">
                <a:solidFill>
                  <a:schemeClr val="tx2"/>
                </a:solidFill>
                <a:latin typeface="Arial" panose="020B0604020202020204" pitchFamily="34" charset="0"/>
                <a:ea typeface="돋움" panose="020B0600000101010101" pitchFamily="50" charset="-127"/>
              </a:rPr>
              <a:t>disk</a:t>
            </a:r>
            <a:r>
              <a:rPr lang="ko-KR" altLang="en-US" sz="1600">
                <a:solidFill>
                  <a:schemeClr val="tx2"/>
                </a:solidFill>
                <a:latin typeface="Arial" panose="020B0604020202020204" pitchFamily="34" charset="0"/>
                <a:ea typeface="돋움" panose="020B0600000101010101" pitchFamily="50" charset="-127"/>
              </a:rPr>
              <a:t>를 이용</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특정 타입</a:t>
            </a:r>
            <a:r>
              <a:rPr lang="en-US" altLang="ko-KR" sz="1600">
                <a:solidFill>
                  <a:schemeClr val="tx2"/>
                </a:solidFill>
                <a:latin typeface="Arial" panose="020B0604020202020204" pitchFamily="34" charset="0"/>
                <a:ea typeface="돋움" panose="020B0600000101010101" pitchFamily="50" charset="-127"/>
              </a:rPr>
              <a:t>(update</a:t>
            </a:r>
            <a:r>
              <a:rPr lang="ko-KR" altLang="en-US" sz="1600">
                <a:solidFill>
                  <a:schemeClr val="tx2"/>
                </a:solidFill>
                <a:latin typeface="Arial" panose="020B0604020202020204" pitchFamily="34" charset="0"/>
                <a:ea typeface="돋움" panose="020B0600000101010101" pitchFamily="50" charset="-127"/>
              </a:rPr>
              <a:t>가 많은 경우</a:t>
            </a:r>
            <a:r>
              <a:rPr lang="en-US" altLang="ko-KR" sz="1600">
                <a:solidFill>
                  <a:schemeClr val="tx2"/>
                </a:solidFill>
                <a:latin typeface="Arial" panose="020B0604020202020204" pitchFamily="34" charset="0"/>
                <a:ea typeface="돋움" panose="020B0600000101010101" pitchFamily="50" charset="-127"/>
              </a:rPr>
              <a:t>, read only, temporary)</a:t>
            </a:r>
            <a:r>
              <a:rPr lang="ko-KR" altLang="en-US" sz="1600">
                <a:solidFill>
                  <a:schemeClr val="tx2"/>
                </a:solidFill>
                <a:latin typeface="Arial" panose="020B0604020202020204" pitchFamily="34" charset="0"/>
                <a:ea typeface="돋움" panose="020B0600000101010101" pitchFamily="50" charset="-127"/>
              </a:rPr>
              <a:t>에 따라 구분</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개별적인 </a:t>
            </a:r>
            <a:r>
              <a:rPr lang="en-US" altLang="ko-KR" sz="1600">
                <a:solidFill>
                  <a:schemeClr val="tx2"/>
                </a:solidFill>
                <a:latin typeface="Arial" panose="020B0604020202020204" pitchFamily="34" charset="0"/>
                <a:ea typeface="돋움" panose="020B0600000101010101" pitchFamily="50" charset="-127"/>
              </a:rPr>
              <a:t>tablespace backup</a:t>
            </a:r>
          </a:p>
          <a:p>
            <a:pPr lvl="1" latinLnBrk="0">
              <a:spcBef>
                <a:spcPct val="30000"/>
              </a:spcBef>
              <a:buClr>
                <a:schemeClr val="tx2"/>
              </a:buClr>
              <a:buFont typeface="Wingdings" panose="05000000000000000000" pitchFamily="2" charset="2"/>
              <a:buChar char="§"/>
            </a:pPr>
            <a:endParaRPr lang="en-US" altLang="ko-KR" sz="1600">
              <a:solidFill>
                <a:schemeClr val="tx2"/>
              </a:solidFill>
              <a:latin typeface="Arial" panose="020B0604020202020204" pitchFamily="34" charset="0"/>
              <a:ea typeface="돋움" panose="020B0600000101010101" pitchFamily="50" charset="-127"/>
            </a:endParaRP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User</a:t>
            </a:r>
            <a:r>
              <a:rPr lang="ko-KR" altLang="en-US" sz="1800">
                <a:solidFill>
                  <a:schemeClr val="tx2"/>
                </a:solidFill>
                <a:latin typeface="Arial" panose="020B0604020202020204" pitchFamily="34" charset="0"/>
                <a:ea typeface="돋움" panose="020B0600000101010101" pitchFamily="50" charset="-127"/>
              </a:rPr>
              <a:t>별 </a:t>
            </a:r>
            <a:r>
              <a:rPr lang="en-US" altLang="ko-KR" sz="1800">
                <a:solidFill>
                  <a:schemeClr val="tx2"/>
                </a:solidFill>
                <a:latin typeface="Arial" panose="020B0604020202020204" pitchFamily="34" charset="0"/>
                <a:ea typeface="돋움" panose="020B0600000101010101" pitchFamily="50" charset="-127"/>
              </a:rPr>
              <a:t>quota </a:t>
            </a:r>
            <a:r>
              <a:rPr lang="ko-KR" altLang="en-US" sz="1800">
                <a:solidFill>
                  <a:schemeClr val="tx2"/>
                </a:solidFill>
                <a:latin typeface="Arial" panose="020B0604020202020204" pitchFamily="34" charset="0"/>
                <a:ea typeface="돋움" panose="020B0600000101010101" pitchFamily="50" charset="-127"/>
              </a:rPr>
              <a:t>할당</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 각 유저별로 필요한 공간을 할당하여</a:t>
            </a:r>
            <a:r>
              <a:rPr lang="en-US" altLang="ko-KR" sz="1600">
                <a:solidFill>
                  <a:schemeClr val="tx2"/>
                </a:solidFill>
                <a:latin typeface="Arial" panose="020B0604020202020204" pitchFamily="34" charset="0"/>
                <a:ea typeface="돋움" panose="020B0600000101010101" pitchFamily="50" charset="-127"/>
              </a:rPr>
              <a:t>, Tablespace</a:t>
            </a:r>
            <a:r>
              <a:rPr lang="ko-KR" altLang="en-US" sz="1600">
                <a:solidFill>
                  <a:schemeClr val="tx2"/>
                </a:solidFill>
                <a:latin typeface="Arial" panose="020B0604020202020204" pitchFamily="34" charset="0"/>
                <a:ea typeface="돋움" panose="020B0600000101010101" pitchFamily="50" charset="-127"/>
              </a:rPr>
              <a:t>가 불필요하게 증가하는 것을 예방</a:t>
            </a:r>
          </a:p>
          <a:p>
            <a:pPr lvl="1" latinLnBrk="0">
              <a:spcBef>
                <a:spcPct val="30000"/>
              </a:spcBef>
              <a:buFont typeface="Wingdings" panose="05000000000000000000" pitchFamily="2" charset="2"/>
              <a:buNone/>
            </a:pP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a:xfrm>
            <a:off x="838200" y="381000"/>
            <a:ext cx="7162800" cy="1143000"/>
          </a:xfrm>
        </p:spPr>
        <p:txBody>
          <a:bodyPr/>
          <a:lstStyle/>
          <a:p>
            <a:r>
              <a:rPr lang="en-US" altLang="ko-KR"/>
              <a:t>Tablespace </a:t>
            </a:r>
            <a:r>
              <a:rPr lang="ko-KR" altLang="en-US"/>
              <a:t>관리 </a:t>
            </a:r>
            <a:r>
              <a:rPr lang="en-US" altLang="ko-KR"/>
              <a:t>– </a:t>
            </a:r>
            <a:r>
              <a:rPr lang="ko-KR" altLang="en-US"/>
              <a:t>종류와 상태</a:t>
            </a:r>
          </a:p>
        </p:txBody>
      </p:sp>
      <p:sp>
        <p:nvSpPr>
          <p:cNvPr id="450563"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50564" name="Rectangle 4"/>
          <p:cNvSpPr>
            <a:spLocks noChangeArrowheads="1"/>
          </p:cNvSpPr>
          <p:nvPr/>
        </p:nvSpPr>
        <p:spPr bwMode="auto">
          <a:xfrm>
            <a:off x="468313" y="1627188"/>
            <a:ext cx="8424862" cy="497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857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1952625"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4306888"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4943475"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54006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58578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63150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67722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 System Tablespace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생성시 생성되는 </a:t>
            </a:r>
            <a:r>
              <a:rPr lang="en-US" altLang="ko-KR" sz="1600">
                <a:solidFill>
                  <a:schemeClr val="tx2"/>
                </a:solidFill>
                <a:latin typeface="Arial" panose="020B0604020202020204" pitchFamily="34" charset="0"/>
                <a:ea typeface="돋움" panose="020B0600000101010101" pitchFamily="50" charset="-127"/>
              </a:rPr>
              <a:t>primary tablespace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 dictionary </a:t>
            </a:r>
            <a:r>
              <a:rPr lang="ko-KR" altLang="en-US" sz="1600">
                <a:solidFill>
                  <a:schemeClr val="tx2"/>
                </a:solidFill>
                <a:latin typeface="Arial" panose="020B0604020202020204" pitchFamily="34" charset="0"/>
                <a:ea typeface="돋움" panose="020B0600000101010101" pitchFamily="50" charset="-127"/>
              </a:rPr>
              <a:t>정보 저장</a:t>
            </a:r>
            <a:r>
              <a:rPr lang="en-US" altLang="ko-KR" sz="1600">
                <a:solidFill>
                  <a:schemeClr val="tx2"/>
                </a:solidFill>
                <a:latin typeface="Arial" panose="020B0604020202020204" pitchFamily="34" charset="0"/>
                <a:ea typeface="돋움" panose="020B0600000101010101" pitchFamily="50" charset="-127"/>
              </a:rPr>
              <a:t>, System rollback segment </a:t>
            </a:r>
            <a:r>
              <a:rPr lang="ko-KR" altLang="en-US" sz="1600">
                <a:solidFill>
                  <a:schemeClr val="tx2"/>
                </a:solidFill>
                <a:latin typeface="Arial" panose="020B0604020202020204" pitchFamily="34" charset="0"/>
                <a:ea typeface="돋움" panose="020B0600000101010101" pitchFamily="50" charset="-127"/>
              </a:rPr>
              <a:t>저장</a:t>
            </a:r>
            <a:r>
              <a:rPr lang="en-US" altLang="ko-KR" sz="1600">
                <a:solidFill>
                  <a:schemeClr val="tx2"/>
                </a:solidFill>
                <a:latin typeface="Arial" panose="020B0604020202020204" pitchFamily="34" charset="0"/>
                <a:ea typeface="돋움" panose="020B0600000101010101" pitchFamily="50" charset="-127"/>
              </a:rPr>
              <a:t>(Undo TBS </a:t>
            </a:r>
            <a:r>
              <a:rPr lang="ko-KR" altLang="en-US" sz="1600">
                <a:solidFill>
                  <a:schemeClr val="tx2"/>
                </a:solidFill>
                <a:latin typeface="Arial" panose="020B0604020202020204" pitchFamily="34" charset="0"/>
                <a:ea typeface="돋움" panose="020B0600000101010101" pitchFamily="50" charset="-127"/>
              </a:rPr>
              <a:t>설정과 무관</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Rename, drop, offline </a:t>
            </a:r>
            <a:r>
              <a:rPr lang="ko-KR" altLang="en-US" sz="1600">
                <a:solidFill>
                  <a:schemeClr val="tx2"/>
                </a:solidFill>
                <a:latin typeface="Arial" panose="020B0604020202020204" pitchFamily="34" charset="0"/>
                <a:ea typeface="돋움" panose="020B0600000101010101" pitchFamily="50" charset="-127"/>
              </a:rPr>
              <a:t>이 되지 않는다</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Sysaux Tablespace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tablespace </a:t>
            </a:r>
            <a:r>
              <a:rPr lang="ko-KR" altLang="en-US" sz="1600">
                <a:solidFill>
                  <a:schemeClr val="tx2"/>
                </a:solidFill>
                <a:latin typeface="Arial" panose="020B0604020202020204" pitchFamily="34" charset="0"/>
                <a:ea typeface="돋움" panose="020B0600000101010101" pitchFamily="50" charset="-127"/>
              </a:rPr>
              <a:t>보조</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Log Miner </a:t>
            </a:r>
            <a:r>
              <a:rPr lang="ko-KR" altLang="en-US" sz="1600">
                <a:solidFill>
                  <a:schemeClr val="tx2"/>
                </a:solidFill>
                <a:latin typeface="Arial" panose="020B0604020202020204" pitchFamily="34" charset="0"/>
                <a:ea typeface="돋움" panose="020B0600000101010101" pitchFamily="50" charset="-127"/>
              </a:rPr>
              <a:t>등의 </a:t>
            </a:r>
            <a:r>
              <a:rPr lang="en-US" altLang="ko-KR" sz="1600">
                <a:solidFill>
                  <a:schemeClr val="tx2"/>
                </a:solidFill>
                <a:latin typeface="Arial" panose="020B0604020202020204" pitchFamily="34" charset="0"/>
                <a:ea typeface="돋움" panose="020B0600000101010101" pitchFamily="50" charset="-127"/>
              </a:rPr>
              <a:t>Oracle Product </a:t>
            </a:r>
            <a:r>
              <a:rPr lang="ko-KR" altLang="en-US" sz="1600">
                <a:solidFill>
                  <a:schemeClr val="tx2"/>
                </a:solidFill>
                <a:latin typeface="Arial" panose="020B0604020202020204" pitchFamily="34" charset="0"/>
                <a:ea typeface="돋움" panose="020B0600000101010101" pitchFamily="50" charset="-127"/>
              </a:rPr>
              <a:t>및 </a:t>
            </a:r>
            <a:r>
              <a:rPr lang="en-US" altLang="ko-KR" sz="1600">
                <a:solidFill>
                  <a:schemeClr val="tx2"/>
                </a:solidFill>
                <a:latin typeface="Arial" panose="020B0604020202020204" pitchFamily="34" charset="0"/>
                <a:ea typeface="돋움" panose="020B0600000101010101" pitchFamily="50" charset="-127"/>
              </a:rPr>
              <a:t>feature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Schema segment </a:t>
            </a:r>
            <a:r>
              <a:rPr lang="ko-KR" altLang="en-US" sz="1600">
                <a:solidFill>
                  <a:schemeClr val="tx2"/>
                </a:solidFill>
                <a:latin typeface="Arial" panose="020B0604020202020204" pitchFamily="34" charset="0"/>
                <a:ea typeface="돋움" panose="020B0600000101010101" pitchFamily="50" charset="-127"/>
              </a:rPr>
              <a:t>저장</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Undo Tablespace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Undo record (rollback segment)</a:t>
            </a:r>
            <a:r>
              <a:rPr lang="ko-KR" altLang="en-US" sz="1600">
                <a:solidFill>
                  <a:schemeClr val="tx2"/>
                </a:solidFill>
                <a:latin typeface="Arial" panose="020B0604020202020204" pitchFamily="34" charset="0"/>
                <a:ea typeface="돋움" panose="020B0600000101010101" pitchFamily="50" charset="-127"/>
              </a:rPr>
              <a:t>를 저장</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Temporary Tablespace</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정렬 등 </a:t>
            </a:r>
            <a:r>
              <a:rPr lang="en-US" altLang="ko-KR" sz="1600">
                <a:solidFill>
                  <a:schemeClr val="tx2"/>
                </a:solidFill>
                <a:latin typeface="Arial" panose="020B0604020202020204" pitchFamily="34" charset="0"/>
                <a:ea typeface="돋움" panose="020B0600000101010101" pitchFamily="50" charset="-127"/>
              </a:rPr>
              <a:t>Session</a:t>
            </a:r>
            <a:r>
              <a:rPr lang="ko-KR" altLang="en-US" sz="1600">
                <a:solidFill>
                  <a:schemeClr val="tx2"/>
                </a:solidFill>
                <a:latin typeface="Arial" panose="020B0604020202020204" pitchFamily="34" charset="0"/>
                <a:ea typeface="돋움" panose="020B0600000101010101" pitchFamily="50" charset="-127"/>
              </a:rPr>
              <a:t>에서 임시적으로 필요한 작업을 위한 공간</a:t>
            </a:r>
          </a:p>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Online and Offline &amp; Read-Only	</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tablespace</a:t>
            </a:r>
            <a:r>
              <a:rPr lang="ko-KR" altLang="en-US" sz="1600">
                <a:solidFill>
                  <a:schemeClr val="tx2"/>
                </a:solidFill>
                <a:latin typeface="Arial" panose="020B0604020202020204" pitchFamily="34" charset="0"/>
                <a:ea typeface="돋움" panose="020B0600000101010101" pitchFamily="50" charset="-127"/>
              </a:rPr>
              <a:t>를 제외한 </a:t>
            </a:r>
            <a:r>
              <a:rPr lang="en-US" altLang="ko-KR" sz="1600">
                <a:solidFill>
                  <a:schemeClr val="tx2"/>
                </a:solidFill>
                <a:latin typeface="Arial" panose="020B0604020202020204" pitchFamily="34" charset="0"/>
                <a:ea typeface="돋움" panose="020B0600000101010101" pitchFamily="50" charset="-127"/>
              </a:rPr>
              <a:t>Database </a:t>
            </a:r>
            <a:r>
              <a:rPr lang="ko-KR" altLang="en-US" sz="1600">
                <a:solidFill>
                  <a:schemeClr val="tx2"/>
                </a:solidFill>
                <a:latin typeface="Arial" panose="020B0604020202020204" pitchFamily="34" charset="0"/>
                <a:ea typeface="돋움" panose="020B0600000101010101" pitchFamily="50" charset="-127"/>
              </a:rPr>
              <a:t>안의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Database</a:t>
            </a:r>
            <a:r>
              <a:rPr lang="ko-KR" altLang="en-US" sz="1600">
                <a:solidFill>
                  <a:schemeClr val="tx2"/>
                </a:solidFill>
                <a:latin typeface="Arial" panose="020B0604020202020204" pitchFamily="34" charset="0"/>
                <a:ea typeface="돋움" panose="020B0600000101010101" pitchFamily="50" charset="-127"/>
              </a:rPr>
              <a:t>가 </a:t>
            </a:r>
            <a:r>
              <a:rPr lang="en-US" altLang="ko-KR" sz="1600">
                <a:solidFill>
                  <a:schemeClr val="tx2"/>
                </a:solidFill>
                <a:latin typeface="Arial" panose="020B0604020202020204" pitchFamily="34" charset="0"/>
                <a:ea typeface="돋움" panose="020B0600000101010101" pitchFamily="50" charset="-127"/>
              </a:rPr>
              <a:t>open </a:t>
            </a:r>
            <a:r>
              <a:rPr lang="ko-KR" altLang="en-US" sz="1600">
                <a:solidFill>
                  <a:schemeClr val="tx2"/>
                </a:solidFill>
                <a:latin typeface="Arial" panose="020B0604020202020204" pitchFamily="34" charset="0"/>
                <a:ea typeface="돋움" panose="020B0600000101010101" pitchFamily="50" charset="-127"/>
              </a:rPr>
              <a:t>되어 있을 때 접근 가능한 </a:t>
            </a:r>
            <a:r>
              <a:rPr lang="en-US" altLang="ko-KR" sz="1600">
                <a:solidFill>
                  <a:schemeClr val="tx2"/>
                </a:solidFill>
                <a:latin typeface="Arial" panose="020B0604020202020204" pitchFamily="34" charset="0"/>
                <a:ea typeface="돋움" panose="020B0600000101010101" pitchFamily="50" charset="-127"/>
              </a:rPr>
              <a:t>Online</a:t>
            </a:r>
            <a:r>
              <a:rPr lang="ko-KR" altLang="en-US" sz="1600">
                <a:solidFill>
                  <a:schemeClr val="tx2"/>
                </a:solidFill>
                <a:latin typeface="Arial" panose="020B0604020202020204" pitchFamily="34" charset="0"/>
                <a:ea typeface="돋움" panose="020B0600000101010101" pitchFamily="50" charset="-127"/>
              </a:rPr>
              <a:t>상태 또는 접근 불가능한 </a:t>
            </a:r>
            <a:r>
              <a:rPr lang="en-US" altLang="ko-KR" sz="1600">
                <a:solidFill>
                  <a:schemeClr val="tx2"/>
                </a:solidFill>
                <a:latin typeface="Arial" panose="020B0604020202020204" pitchFamily="34" charset="0"/>
                <a:ea typeface="돋움" panose="020B0600000101010101" pitchFamily="50" charset="-127"/>
              </a:rPr>
              <a:t>Offline</a:t>
            </a:r>
            <a:r>
              <a:rPr lang="ko-KR" altLang="en-US" sz="1600">
                <a:solidFill>
                  <a:schemeClr val="tx2"/>
                </a:solidFill>
                <a:latin typeface="Arial" panose="020B0604020202020204" pitchFamily="34" charset="0"/>
                <a:ea typeface="돋움" panose="020B0600000101010101" pitchFamily="50" charset="-127"/>
              </a:rPr>
              <a:t>상태로 변환가능</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백업의 수행</a:t>
            </a:r>
            <a:r>
              <a:rPr lang="en-US" altLang="ko-KR" sz="1600">
                <a:solidFill>
                  <a:schemeClr val="tx2"/>
                </a:solidFill>
                <a:latin typeface="Arial" panose="020B0604020202020204" pitchFamily="34" charset="0"/>
                <a:ea typeface="돋움" panose="020B0600000101010101" pitchFamily="50" charset="-127"/>
              </a:rPr>
              <a:t>, recovery</a:t>
            </a:r>
            <a:r>
              <a:rPr lang="ko-KR" altLang="en-US" sz="1600">
                <a:solidFill>
                  <a:schemeClr val="tx2"/>
                </a:solidFill>
                <a:latin typeface="Arial" panose="020B0604020202020204" pitchFamily="34" charset="0"/>
                <a:ea typeface="돋움" panose="020B0600000101010101" pitchFamily="50" charset="-127"/>
              </a:rPr>
              <a:t>를 목적으로 </a:t>
            </a:r>
            <a:r>
              <a:rPr lang="en-US" altLang="ko-KR" sz="1600">
                <a:solidFill>
                  <a:schemeClr val="tx2"/>
                </a:solidFill>
                <a:latin typeface="Arial" panose="020B0604020202020204" pitchFamily="34" charset="0"/>
                <a:ea typeface="돋움" panose="020B0600000101010101" pitchFamily="50" charset="-127"/>
              </a:rPr>
              <a:t>Read-Only </a:t>
            </a:r>
            <a:r>
              <a:rPr lang="ko-KR" altLang="en-US" sz="1600">
                <a:solidFill>
                  <a:schemeClr val="tx2"/>
                </a:solidFill>
                <a:latin typeface="Arial" panose="020B0604020202020204" pitchFamily="34" charset="0"/>
                <a:ea typeface="돋움" panose="020B0600000101010101" pitchFamily="50" charset="-127"/>
              </a:rPr>
              <a:t>상태로의 변환이 가능</a:t>
            </a:r>
            <a:r>
              <a:rPr lang="en-US" altLang="ko-KR" sz="1600">
                <a:solidFill>
                  <a:schemeClr val="tx2"/>
                </a:solidFill>
                <a:latin typeface="Arial" panose="020B0604020202020204" pitchFamily="34" charset="0"/>
                <a:ea typeface="돋움" panose="020B0600000101010101" pitchFamily="50" charset="-127"/>
              </a:rPr>
              <a:t>(Update </a:t>
            </a:r>
            <a:r>
              <a:rPr lang="ko-KR" altLang="en-US" sz="1600">
                <a:solidFill>
                  <a:schemeClr val="tx2"/>
                </a:solidFill>
                <a:latin typeface="Arial" panose="020B0604020202020204" pitchFamily="34" charset="0"/>
                <a:ea typeface="돋움" panose="020B0600000101010101" pitchFamily="50" charset="-127"/>
              </a:rPr>
              <a:t>불가</a:t>
            </a:r>
            <a:r>
              <a:rPr lang="en-US" altLang="ko-KR" sz="1600">
                <a:solidFill>
                  <a:schemeClr val="tx2"/>
                </a:solidFill>
                <a:latin typeface="Arial" panose="020B0604020202020204" pitchFamily="34" charset="0"/>
                <a:ea typeface="돋움" panose="020B0600000101010101" pitchFamily="50" charset="-127"/>
              </a:rPr>
              <a: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838200" y="381000"/>
            <a:ext cx="7162800" cy="1143000"/>
          </a:xfrm>
        </p:spPr>
        <p:txBody>
          <a:bodyPr/>
          <a:lstStyle/>
          <a:p>
            <a:r>
              <a:rPr lang="en-US" altLang="ko-KR"/>
              <a:t>Tablespace </a:t>
            </a:r>
            <a:r>
              <a:rPr lang="ko-KR" altLang="en-US"/>
              <a:t>관리 </a:t>
            </a:r>
            <a:r>
              <a:rPr lang="en-US" altLang="ko-KR"/>
              <a:t>– </a:t>
            </a:r>
            <a:r>
              <a:rPr lang="ko-KR" altLang="en-US"/>
              <a:t>공간 할당</a:t>
            </a:r>
          </a:p>
        </p:txBody>
      </p:sp>
      <p:sp>
        <p:nvSpPr>
          <p:cNvPr id="452611" name="Rectangle 3"/>
          <p:cNvSpPr>
            <a:spLocks noChangeArrowheads="1"/>
          </p:cNvSpPr>
          <p:nvPr/>
        </p:nvSpPr>
        <p:spPr bwMode="auto">
          <a:xfrm>
            <a:off x="838200" y="4572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52612" name="Rectangle 4"/>
          <p:cNvSpPr>
            <a:spLocks noChangeArrowheads="1"/>
          </p:cNvSpPr>
          <p:nvPr/>
        </p:nvSpPr>
        <p:spPr bwMode="auto">
          <a:xfrm>
            <a:off x="468313" y="1627188"/>
            <a:ext cx="8424862"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2925" indent="-1857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7675" indent="1952625"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4306888"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4943475"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54006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58578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63150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6772275"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40000"/>
              </a:spcBef>
            </a:pPr>
            <a:r>
              <a:rPr lang="en-US" altLang="ko-KR" sz="1800">
                <a:solidFill>
                  <a:schemeClr val="tx2"/>
                </a:solidFill>
                <a:latin typeface="Arial" panose="020B0604020202020204" pitchFamily="34" charset="0"/>
                <a:ea typeface="돋움" panose="020B0600000101010101" pitchFamily="50" charset="-127"/>
              </a:rPr>
              <a:t> Database</a:t>
            </a:r>
            <a:r>
              <a:rPr lang="ko-KR" altLang="en-US" sz="1800">
                <a:solidFill>
                  <a:schemeClr val="tx2"/>
                </a:solidFill>
                <a:latin typeface="Arial" panose="020B0604020202020204" pitchFamily="34" charset="0"/>
                <a:ea typeface="돋움" panose="020B0600000101010101" pitchFamily="50" charset="-127"/>
              </a:rPr>
              <a:t>의 크기</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전체 </a:t>
            </a:r>
            <a:r>
              <a:rPr lang="en-US" altLang="ko-KR" sz="1800">
                <a:solidFill>
                  <a:schemeClr val="tx2"/>
                </a:solidFill>
                <a:latin typeface="Arial" panose="020B0604020202020204" pitchFamily="34" charset="0"/>
                <a:ea typeface="돋움" panose="020B0600000101010101" pitchFamily="50" charset="-127"/>
              </a:rPr>
              <a:t>datafile size</a:t>
            </a:r>
            <a:r>
              <a:rPr lang="ko-KR" altLang="en-US" sz="1800">
                <a:solidFill>
                  <a:schemeClr val="tx2"/>
                </a:solidFill>
                <a:latin typeface="Arial" panose="020B0604020202020204" pitchFamily="34" charset="0"/>
                <a:ea typeface="돋움" panose="020B0600000101010101" pitchFamily="50" charset="-127"/>
              </a:rPr>
              <a:t>의 합</a:t>
            </a:r>
            <a:r>
              <a:rPr lang="en-US" altLang="ko-KR" sz="1800">
                <a:solidFill>
                  <a:schemeClr val="tx2"/>
                </a:solidFill>
                <a:latin typeface="Arial" panose="020B0604020202020204" pitchFamily="34" charset="0"/>
                <a:ea typeface="돋움" panose="020B0600000101010101" pitchFamily="50" charset="-127"/>
              </a:rPr>
              <a:t>)</a:t>
            </a:r>
            <a:r>
              <a:rPr lang="ko-KR" altLang="en-US" sz="1800">
                <a:solidFill>
                  <a:schemeClr val="tx2"/>
                </a:solidFill>
                <a:latin typeface="Arial" panose="020B0604020202020204" pitchFamily="34" charset="0"/>
                <a:ea typeface="돋움" panose="020B0600000101010101" pitchFamily="50" charset="-127"/>
              </a:rPr>
              <a:t>를 늘리기 위해서는 다음과 같은 세가지의 방법이 있다</a:t>
            </a:r>
          </a:p>
          <a:p>
            <a:pPr lvl="1" latinLnBrk="0">
              <a:spcBef>
                <a:spcPct val="4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첫번째</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기존의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에 또다른 </a:t>
            </a: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을 추가하는 방법 </a:t>
            </a:r>
          </a:p>
          <a:p>
            <a:pPr lvl="1" latinLnBrk="0">
              <a:spcBef>
                <a:spcPct val="4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ALTER TABLESPACE ts_name ADD DATAFILE ‘/oradata/DATA01.dbf’ SIZE 100M;</a:t>
            </a:r>
          </a:p>
          <a:p>
            <a:pPr lvl="1" latinLnBrk="0">
              <a:spcBef>
                <a:spcPct val="4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두번째</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새로운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생성하는 방법</a:t>
            </a:r>
          </a:p>
          <a:p>
            <a:pPr lvl="1" latinLnBrk="0">
              <a:spcBef>
                <a:spcPct val="4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CREATE TABLESPACE ts_name DATAFILE ‘/oradata/DATA02.dbf’ size 100m;</a:t>
            </a:r>
          </a:p>
          <a:p>
            <a:pPr lvl="1" latinLnBrk="0">
              <a:spcBef>
                <a:spcPct val="4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세번째</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기존의 </a:t>
            </a:r>
            <a:r>
              <a:rPr lang="en-US" altLang="ko-KR" sz="1600">
                <a:solidFill>
                  <a:schemeClr val="tx2"/>
                </a:solidFill>
                <a:latin typeface="Arial" panose="020B0604020202020204" pitchFamily="34" charset="0"/>
                <a:ea typeface="돋움" panose="020B0600000101010101" pitchFamily="50" charset="-127"/>
              </a:rPr>
              <a:t>Datafile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size</a:t>
            </a:r>
            <a:r>
              <a:rPr lang="ko-KR" altLang="en-US" sz="1600">
                <a:solidFill>
                  <a:schemeClr val="tx2"/>
                </a:solidFill>
                <a:latin typeface="Arial" panose="020B0604020202020204" pitchFamily="34" charset="0"/>
                <a:ea typeface="돋움" panose="020B0600000101010101" pitchFamily="50" charset="-127"/>
              </a:rPr>
              <a:t>를 변경하거나 새로운 </a:t>
            </a:r>
            <a:r>
              <a:rPr lang="en-US" altLang="ko-KR" sz="1600">
                <a:solidFill>
                  <a:schemeClr val="tx2"/>
                </a:solidFill>
                <a:latin typeface="Arial" panose="020B0604020202020204" pitchFamily="34" charset="0"/>
                <a:ea typeface="돋움" panose="020B0600000101010101" pitchFamily="50" charset="-127"/>
              </a:rPr>
              <a:t>space</a:t>
            </a:r>
            <a:r>
              <a:rPr lang="ko-KR" altLang="en-US" sz="1600">
                <a:solidFill>
                  <a:schemeClr val="tx2"/>
                </a:solidFill>
                <a:latin typeface="Arial" panose="020B0604020202020204" pitchFamily="34" charset="0"/>
                <a:ea typeface="돋움" panose="020B0600000101010101" pitchFamily="50" charset="-127"/>
              </a:rPr>
              <a:t>가 필요할 때 동적으로 증가할 수 있도록 하는 방법</a:t>
            </a:r>
          </a:p>
          <a:p>
            <a:pPr lvl="1" latinLnBrk="0">
              <a:spcBef>
                <a:spcPct val="4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ALTER DATABASE DATAFILE ‘/oradata/DATA2.dbf’ </a:t>
            </a:r>
            <a:r>
              <a:rPr lang="en-US" altLang="ko-KR" sz="1600">
                <a:solidFill>
                  <a:schemeClr val="hlink"/>
                </a:solidFill>
                <a:latin typeface="Arial" panose="020B0604020202020204" pitchFamily="34" charset="0"/>
                <a:ea typeface="돋움" panose="020B0600000101010101" pitchFamily="50" charset="-127"/>
              </a:rPr>
              <a:t>RESIZE</a:t>
            </a:r>
            <a:r>
              <a:rPr lang="en-US" altLang="ko-KR" sz="1600">
                <a:solidFill>
                  <a:schemeClr val="tx2"/>
                </a:solidFill>
                <a:latin typeface="Arial" panose="020B0604020202020204" pitchFamily="34" charset="0"/>
                <a:ea typeface="돋움" panose="020B0600000101010101" pitchFamily="50" charset="-127"/>
              </a:rPr>
              <a:t> 200M; </a:t>
            </a:r>
          </a:p>
          <a:p>
            <a:pPr lvl="1" latinLnBrk="0">
              <a:spcBef>
                <a:spcPct val="40000"/>
              </a:spcBef>
              <a:buClr>
                <a:schemeClr val="tx2"/>
              </a:buClr>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ALTER DATABASE DATAFILE ‘/oradata/DATA2.dbf’ AUTOEXTEND ON NEXT 20M  MAXSIZE 1000M;</a:t>
            </a:r>
          </a:p>
          <a:p>
            <a:pPr latinLnBrk="0">
              <a:spcBef>
                <a:spcPct val="40000"/>
              </a:spcBef>
            </a:pP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비표준 </a:t>
            </a:r>
            <a:r>
              <a:rPr lang="en-US" altLang="ko-KR" sz="1800">
                <a:solidFill>
                  <a:schemeClr val="tx2"/>
                </a:solidFill>
                <a:latin typeface="Arial" panose="020B0604020202020204" pitchFamily="34" charset="0"/>
                <a:ea typeface="돋움" panose="020B0600000101010101" pitchFamily="50" charset="-127"/>
              </a:rPr>
              <a:t>Block Size </a:t>
            </a:r>
            <a:r>
              <a:rPr lang="ko-KR" altLang="en-US" sz="1800">
                <a:solidFill>
                  <a:schemeClr val="tx2"/>
                </a:solidFill>
                <a:latin typeface="Arial" panose="020B0604020202020204" pitchFamily="34" charset="0"/>
                <a:ea typeface="돋움" panose="020B0600000101010101" pitchFamily="50" charset="-127"/>
              </a:rPr>
              <a:t>할당 </a:t>
            </a:r>
          </a:p>
          <a:p>
            <a:pPr lvl="1" latinLnBrk="0">
              <a:spcBef>
                <a:spcPct val="4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Row</a:t>
            </a:r>
            <a:r>
              <a:rPr lang="ko-KR" altLang="en-US" sz="1600">
                <a:solidFill>
                  <a:schemeClr val="tx2"/>
                </a:solidFill>
                <a:latin typeface="Arial" panose="020B0604020202020204" pitchFamily="34" charset="0"/>
                <a:ea typeface="돋움" panose="020B0600000101010101" pitchFamily="50" charset="-127"/>
              </a:rPr>
              <a:t>의 길이가 큰 테이블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기본 </a:t>
            </a:r>
            <a:r>
              <a:rPr lang="en-US" altLang="ko-KR" sz="1600">
                <a:solidFill>
                  <a:schemeClr val="tx2"/>
                </a:solidFill>
                <a:latin typeface="Arial" panose="020B0604020202020204" pitchFamily="34" charset="0"/>
                <a:ea typeface="돋움" panose="020B0600000101010101" pitchFamily="50" charset="-127"/>
              </a:rPr>
              <a:t>Block Size</a:t>
            </a:r>
            <a:r>
              <a:rPr lang="ko-KR" altLang="en-US" sz="1600">
                <a:solidFill>
                  <a:schemeClr val="tx2"/>
                </a:solidFill>
                <a:latin typeface="Arial" panose="020B0604020202020204" pitchFamily="34" charset="0"/>
                <a:ea typeface="돋움" panose="020B0600000101010101" pitchFamily="50" charset="-127"/>
              </a:rPr>
              <a:t>와 다른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로 별도 관리 가능</a:t>
            </a:r>
          </a:p>
          <a:p>
            <a:pPr lvl="1" latinLnBrk="0">
              <a:spcBef>
                <a:spcPct val="40000"/>
              </a:spcBef>
              <a:buClr>
                <a:schemeClr val="tx2"/>
              </a:buClr>
              <a:buFont typeface="Wingdings" panose="05000000000000000000" pitchFamily="2" charset="2"/>
              <a:buNone/>
            </a:pPr>
            <a:r>
              <a:rPr lang="ko-KR" altLang="en-US" sz="1600">
                <a:solidFill>
                  <a:schemeClr val="tx2"/>
                </a:solidFill>
                <a:latin typeface="Arial" panose="020B0604020202020204" pitchFamily="34" charset="0"/>
                <a:ea typeface="돋움" panose="020B0600000101010101" pitchFamily="50" charset="-127"/>
              </a:rPr>
              <a:t>   </a:t>
            </a:r>
            <a:r>
              <a:rPr lang="en-US" altLang="ko-KR" sz="1600">
                <a:solidFill>
                  <a:schemeClr val="tx2"/>
                </a:solidFill>
                <a:latin typeface="Arial" panose="020B0604020202020204" pitchFamily="34" charset="0"/>
                <a:ea typeface="돋움" panose="020B0600000101010101" pitchFamily="50" charset="-127"/>
              </a:rPr>
              <a:t>CREATE TABLESPACE lmtbsb DATAFILE '/u02/oracle/data/lmtbsb01.dbf' SIZE 50M EXTENT MANAGEMENT LOCAL UNIFORM SIZE 128K BLOCKSIZE 16K;</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noFill/>
          <a:ln/>
        </p:spPr>
        <p:txBody>
          <a:bodyPr/>
          <a:lstStyle/>
          <a:p>
            <a:r>
              <a:rPr lang="en-US" altLang="ko-KR"/>
              <a:t>Tablespace </a:t>
            </a:r>
            <a:r>
              <a:rPr lang="ko-KR" altLang="en-US"/>
              <a:t>관리 </a:t>
            </a:r>
            <a:r>
              <a:rPr lang="en-US" altLang="ko-KR"/>
              <a:t>– DMT </a:t>
            </a:r>
            <a:r>
              <a:rPr lang="ko-KR" altLang="en-US"/>
              <a:t>와 </a:t>
            </a:r>
            <a:r>
              <a:rPr lang="en-US" altLang="ko-KR"/>
              <a:t>LMT</a:t>
            </a:r>
          </a:p>
        </p:txBody>
      </p:sp>
      <p:sp>
        <p:nvSpPr>
          <p:cNvPr id="447491" name="Rectangle 3"/>
          <p:cNvSpPr>
            <a:spLocks noChangeArrowheads="1"/>
          </p:cNvSpPr>
          <p:nvPr/>
        </p:nvSpPr>
        <p:spPr bwMode="auto">
          <a:xfrm>
            <a:off x="400050" y="1484313"/>
            <a:ext cx="834390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2563" indent="-1825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4988"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DMT(Dictionary-Managed Tablespaces)</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 dictionary </a:t>
            </a:r>
            <a:r>
              <a:rPr lang="ko-KR" altLang="en-US" sz="1600">
                <a:solidFill>
                  <a:schemeClr val="tx2"/>
                </a:solidFill>
                <a:latin typeface="Arial" panose="020B0604020202020204" pitchFamily="34" charset="0"/>
                <a:ea typeface="돋움" panose="020B0600000101010101" pitchFamily="50" charset="-127"/>
              </a:rPr>
              <a:t>에서 </a:t>
            </a:r>
            <a:r>
              <a:rPr lang="en-US" altLang="ko-KR" sz="1600">
                <a:solidFill>
                  <a:schemeClr val="tx2"/>
                </a:solidFill>
                <a:latin typeface="Arial" panose="020B0604020202020204" pitchFamily="34" charset="0"/>
                <a:ea typeface="돋움" panose="020B0600000101010101" pitchFamily="50" charset="-127"/>
              </a:rPr>
              <a:t>Extent </a:t>
            </a:r>
            <a:r>
              <a:rPr lang="ko-KR" altLang="en-US" sz="1600">
                <a:solidFill>
                  <a:schemeClr val="tx2"/>
                </a:solidFill>
                <a:latin typeface="Arial" panose="020B0604020202020204" pitchFamily="34" charset="0"/>
                <a:ea typeface="돋움" panose="020B0600000101010101" pitchFamily="50" charset="-127"/>
              </a:rPr>
              <a:t>관리</a:t>
            </a:r>
          </a:p>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LMT(Locally-Managed Tablespaces)</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에서 </a:t>
            </a:r>
            <a:r>
              <a:rPr lang="en-US" altLang="ko-KR" sz="1600">
                <a:solidFill>
                  <a:schemeClr val="tx2"/>
                </a:solidFill>
                <a:latin typeface="Arial" panose="020B0604020202020204" pitchFamily="34" charset="0"/>
                <a:ea typeface="돋움" panose="020B0600000101010101" pitchFamily="50" charset="-127"/>
              </a:rPr>
              <a:t>Extent </a:t>
            </a:r>
            <a:r>
              <a:rPr lang="ko-KR" altLang="en-US" sz="1600">
                <a:solidFill>
                  <a:schemeClr val="tx2"/>
                </a:solidFill>
                <a:latin typeface="Arial" panose="020B0604020202020204" pitchFamily="34" charset="0"/>
                <a:ea typeface="돋움" panose="020B0600000101010101" pitchFamily="50" charset="-127"/>
              </a:rPr>
              <a:t>관리</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Bitmap</a:t>
            </a:r>
            <a:r>
              <a:rPr lang="ko-KR" altLang="en-US" sz="1600">
                <a:solidFill>
                  <a:schemeClr val="tx2"/>
                </a:solidFill>
                <a:latin typeface="Arial" panose="020B0604020202020204" pitchFamily="34" charset="0"/>
                <a:ea typeface="돋움" panose="020B0600000101010101" pitchFamily="50" charset="-127"/>
              </a:rPr>
              <a:t>을 이용하여  </a:t>
            </a:r>
            <a:r>
              <a:rPr lang="en-US" altLang="ko-KR" sz="1600">
                <a:solidFill>
                  <a:schemeClr val="tx2"/>
                </a:solidFill>
                <a:latin typeface="Arial" panose="020B0604020202020204" pitchFamily="34" charset="0"/>
                <a:ea typeface="돋움" panose="020B0600000101010101" pitchFamily="50" charset="-127"/>
              </a:rPr>
              <a:t>free or used  </a:t>
            </a:r>
            <a:r>
              <a:rPr lang="ko-KR" altLang="en-US" sz="1600">
                <a:solidFill>
                  <a:schemeClr val="tx2"/>
                </a:solidFill>
                <a:latin typeface="Arial" panose="020B0604020202020204" pitchFamily="34" charset="0"/>
                <a:ea typeface="돋움" panose="020B0600000101010101" pitchFamily="50" charset="-127"/>
              </a:rPr>
              <a:t>상태 관리       </a:t>
            </a:r>
          </a:p>
          <a:p>
            <a:pPr lvl="1" latinLnBrk="0">
              <a:lnSpc>
                <a:spcPct val="11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동시에 공간 할당을 요구할 경우 더 빨리 처리하여 성능 향상</a:t>
            </a:r>
          </a:p>
          <a:p>
            <a:pPr lvl="1" latinLnBrk="0">
              <a:lnSpc>
                <a:spcPct val="11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읽기 전용 </a:t>
            </a:r>
            <a:r>
              <a:rPr lang="en-US" altLang="ko-KR" sz="1600">
                <a:solidFill>
                  <a:schemeClr val="tx2"/>
                </a:solidFill>
                <a:latin typeface="Arial" panose="020B0604020202020204" pitchFamily="34" charset="0"/>
                <a:ea typeface="돋움" panose="020B0600000101010101" pitchFamily="50" charset="-127"/>
              </a:rPr>
              <a:t>standby database </a:t>
            </a:r>
            <a:r>
              <a:rPr lang="ko-KR" altLang="en-US" sz="1600">
                <a:solidFill>
                  <a:schemeClr val="tx2"/>
                </a:solidFill>
                <a:latin typeface="Arial" panose="020B0604020202020204" pitchFamily="34" charset="0"/>
                <a:ea typeface="돋움" panose="020B0600000101010101" pitchFamily="50" charset="-127"/>
              </a:rPr>
              <a:t>지원</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 dictionary </a:t>
            </a:r>
            <a:r>
              <a:rPr lang="ko-KR" altLang="en-US" sz="1600">
                <a:solidFill>
                  <a:schemeClr val="tx2"/>
                </a:solidFill>
                <a:latin typeface="Arial" panose="020B0604020202020204" pitchFamily="34" charset="0"/>
                <a:ea typeface="돋움" panose="020B0600000101010101" pitchFamily="50" charset="-127"/>
              </a:rPr>
              <a:t>경합 감소</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free extent Coalescing </a:t>
            </a:r>
            <a:r>
              <a:rPr lang="ko-KR" altLang="en-US" sz="1600">
                <a:solidFill>
                  <a:schemeClr val="tx2"/>
                </a:solidFill>
                <a:latin typeface="Arial" panose="020B0604020202020204" pitchFamily="34" charset="0"/>
                <a:ea typeface="돋움" panose="020B0600000101010101" pitchFamily="50" charset="-127"/>
              </a:rPr>
              <a:t>불필요</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tablespace</a:t>
            </a:r>
            <a:r>
              <a:rPr lang="ko-KR" altLang="en-US" sz="1600">
                <a:solidFill>
                  <a:schemeClr val="tx2"/>
                </a:solidFill>
                <a:latin typeface="Arial" panose="020B0604020202020204" pitchFamily="34" charset="0"/>
                <a:ea typeface="돋움" panose="020B0600000101010101" pitchFamily="50" charset="-127"/>
              </a:rPr>
              <a:t>를 포함한 모든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에 지정 가능</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AUTOALLOCATE</a:t>
            </a:r>
            <a:r>
              <a:rPr lang="ko-KR" altLang="en-US" sz="1600">
                <a:solidFill>
                  <a:schemeClr val="tx2"/>
                </a:solidFill>
                <a:latin typeface="Arial" panose="020B0604020202020204" pitchFamily="34" charset="0"/>
                <a:ea typeface="돋움" panose="020B0600000101010101" pitchFamily="50" charset="-127"/>
              </a:rPr>
              <a:t>절에서 지정하면 적절한 </a:t>
            </a:r>
            <a:r>
              <a:rPr lang="en-US" altLang="ko-KR" sz="1600">
                <a:solidFill>
                  <a:schemeClr val="tx2"/>
                </a:solidFill>
                <a:latin typeface="Arial" panose="020B0604020202020204" pitchFamily="34" charset="0"/>
                <a:ea typeface="돋움" panose="020B0600000101010101" pitchFamily="50" charset="-127"/>
              </a:rPr>
              <a:t>extent </a:t>
            </a:r>
            <a:r>
              <a:rPr lang="ko-KR" altLang="en-US" sz="1600">
                <a:solidFill>
                  <a:schemeClr val="tx2"/>
                </a:solidFill>
                <a:latin typeface="Arial" panose="020B0604020202020204" pitchFamily="34" charset="0"/>
                <a:ea typeface="돋움" panose="020B0600000101010101" pitchFamily="50" charset="-127"/>
              </a:rPr>
              <a:t>할당을 자동으로 관리  </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TABLESPACE lmt DATAFILE ‘/oradata/lmt01.dbf’ size 100M  REUSE AUTOEXTEND ON NEXT  640K MAXSIZE UNLIMITED </a:t>
            </a:r>
            <a:r>
              <a:rPr lang="en-US" altLang="ko-KR" sz="1600">
                <a:solidFill>
                  <a:schemeClr val="hlink"/>
                </a:solidFill>
                <a:latin typeface="Arial" panose="020B0604020202020204" pitchFamily="34" charset="0"/>
                <a:ea typeface="돋움" panose="020B0600000101010101" pitchFamily="50" charset="-127"/>
              </a:rPr>
              <a:t>EXTENT MANAGEMENT LOCAL UNIFORM SIZE 1M SEGMENT SPACE MANAGEMENT  AUTO</a:t>
            </a:r>
            <a:r>
              <a:rPr lang="en-US" altLang="ko-KR" sz="1600">
                <a:solidFill>
                  <a:schemeClr val="tx2"/>
                </a:solidFill>
                <a:latin typeface="Arial" panose="020B0604020202020204" pitchFamily="34" charset="0"/>
                <a:ea typeface="돋움" panose="020B0600000101010101" pitchFamily="50" charset="-127"/>
              </a:rPr>
              <a:t> ;</a:t>
            </a:r>
          </a:p>
          <a:p>
            <a:pPr lvl="1" latinLnBrk="0">
              <a:lnSpc>
                <a:spcPct val="110000"/>
              </a:lnSpc>
              <a:spcBef>
                <a:spcPct val="30000"/>
              </a:spcBef>
              <a:buClrTx/>
              <a:buFont typeface="Wingdings" panose="05000000000000000000" pitchFamily="2" charset="2"/>
              <a:buChar char="§"/>
            </a:pPr>
            <a:endParaRPr lang="en-US" altLang="ko-KR" sz="16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noFill/>
          <a:ln/>
        </p:spPr>
        <p:txBody>
          <a:bodyPr/>
          <a:lstStyle/>
          <a:p>
            <a:r>
              <a:rPr lang="en-US" altLang="ko-KR"/>
              <a:t>Tablespace </a:t>
            </a:r>
            <a:r>
              <a:rPr lang="ko-KR" altLang="en-US"/>
              <a:t>관리 </a:t>
            </a:r>
            <a:r>
              <a:rPr lang="en-US" altLang="ko-KR"/>
              <a:t>– </a:t>
            </a:r>
            <a:r>
              <a:rPr lang="ko-KR" altLang="en-US"/>
              <a:t>변경과 삭제</a:t>
            </a:r>
          </a:p>
        </p:txBody>
      </p:sp>
      <p:sp>
        <p:nvSpPr>
          <p:cNvPr id="454659" name="Rectangle 3"/>
          <p:cNvSpPr>
            <a:spLocks noChangeArrowheads="1"/>
          </p:cNvSpPr>
          <p:nvPr/>
        </p:nvSpPr>
        <p:spPr bwMode="auto">
          <a:xfrm>
            <a:off x="400050" y="1600200"/>
            <a:ext cx="83439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2563" indent="-1825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4988"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Rename</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TABLESPACE users RENAME TO usersts;</a:t>
            </a:r>
          </a:p>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Drop</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Datafile </a:t>
            </a:r>
            <a:r>
              <a:rPr lang="ko-KR" altLang="en-US" sz="1600">
                <a:solidFill>
                  <a:schemeClr val="tx2"/>
                </a:solidFill>
                <a:latin typeface="Arial" panose="020B0604020202020204" pitchFamily="34" charset="0"/>
                <a:ea typeface="돋움" panose="020B0600000101010101" pitchFamily="50" charset="-127"/>
              </a:rPr>
              <a:t>그리고 포함된 </a:t>
            </a:r>
            <a:r>
              <a:rPr lang="en-US" altLang="ko-KR" sz="1600">
                <a:solidFill>
                  <a:schemeClr val="tx2"/>
                </a:solidFill>
                <a:latin typeface="Arial" panose="020B0604020202020204" pitchFamily="34" charset="0"/>
                <a:ea typeface="돋움" panose="020B0600000101010101" pitchFamily="50" charset="-127"/>
              </a:rPr>
              <a:t>contents </a:t>
            </a:r>
            <a:r>
              <a:rPr lang="ko-KR" altLang="en-US" sz="1600">
                <a:solidFill>
                  <a:schemeClr val="tx2"/>
                </a:solidFill>
                <a:latin typeface="Arial" panose="020B0604020202020204" pitchFamily="34" charset="0"/>
                <a:ea typeface="돋움" panose="020B0600000101010101" pitchFamily="50" charset="-127"/>
              </a:rPr>
              <a:t>삭제</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DROP</a:t>
            </a:r>
            <a:r>
              <a:rPr lang="en-US" altLang="en-US" sz="1600">
                <a:solidFill>
                  <a:schemeClr val="tx2"/>
                </a:solidFill>
                <a:latin typeface="Arial" panose="020B0604020202020204" pitchFamily="34" charset="0"/>
                <a:ea typeface="돋움" panose="020B0600000101010101" pitchFamily="50" charset="-127"/>
              </a:rPr>
              <a:t> TABLESPACE users INCLUDING CONTENTS AND DATAFILES;</a:t>
            </a:r>
          </a:p>
          <a:p>
            <a:pPr lvl="1" latinLnBrk="0">
              <a:lnSpc>
                <a:spcPct val="110000"/>
              </a:lnSpc>
              <a:spcBef>
                <a:spcPct val="30000"/>
              </a:spcBef>
              <a:buClrTx/>
              <a:buFont typeface="Wingdings" panose="05000000000000000000" pitchFamily="2" charset="2"/>
              <a:buChar char="§"/>
            </a:pPr>
            <a:r>
              <a:rPr lang="en-US" altLang="en-US" sz="1600">
                <a:solidFill>
                  <a:schemeClr val="tx2"/>
                </a:solidFill>
                <a:latin typeface="Arial" panose="020B0604020202020204" pitchFamily="34" charset="0"/>
                <a:ea typeface="돋움" panose="020B0600000101010101" pitchFamily="50" charset="-127"/>
              </a:rPr>
              <a:t>INCLUDING CONTENTS </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포함된 </a:t>
            </a:r>
            <a:r>
              <a:rPr lang="en-US" altLang="ko-KR" sz="1600">
                <a:solidFill>
                  <a:schemeClr val="tx2"/>
                </a:solidFill>
                <a:latin typeface="Arial" panose="020B0604020202020204" pitchFamily="34" charset="0"/>
                <a:ea typeface="돋움" panose="020B0600000101010101" pitchFamily="50" charset="-127"/>
              </a:rPr>
              <a:t>contents </a:t>
            </a:r>
            <a:r>
              <a:rPr lang="ko-KR" altLang="en-US" sz="1600">
                <a:solidFill>
                  <a:schemeClr val="tx2"/>
                </a:solidFill>
                <a:latin typeface="Arial" panose="020B0604020202020204" pitchFamily="34" charset="0"/>
                <a:ea typeface="돋움" panose="020B0600000101010101" pitchFamily="50" charset="-127"/>
              </a:rPr>
              <a:t>같이 삭제</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CASCADE CONSTRAINTS : </a:t>
            </a:r>
            <a:r>
              <a:rPr lang="ko-KR" altLang="en-US" sz="1600">
                <a:solidFill>
                  <a:schemeClr val="tx2"/>
                </a:solidFill>
                <a:latin typeface="Arial" panose="020B0604020202020204" pitchFamily="34" charset="0"/>
                <a:ea typeface="돋움" panose="020B0600000101010101" pitchFamily="50" charset="-127"/>
              </a:rPr>
              <a:t>포함된 제약조건 같이 삭제</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DATAFILES : </a:t>
            </a:r>
            <a:r>
              <a:rPr lang="ko-KR" altLang="en-US" sz="1600">
                <a:solidFill>
                  <a:schemeClr val="tx2"/>
                </a:solidFill>
                <a:latin typeface="Arial" panose="020B0604020202020204" pitchFamily="34" charset="0"/>
                <a:ea typeface="돋움" panose="020B0600000101010101" pitchFamily="50" charset="-127"/>
              </a:rPr>
              <a:t>포함된 </a:t>
            </a:r>
            <a:r>
              <a:rPr lang="en-US" altLang="ko-KR" sz="1600">
                <a:solidFill>
                  <a:schemeClr val="tx2"/>
                </a:solidFill>
                <a:latin typeface="Arial" panose="020B0604020202020204" pitchFamily="34" charset="0"/>
                <a:ea typeface="돋움" panose="020B0600000101010101" pitchFamily="50" charset="-127"/>
              </a:rPr>
              <a:t>DATAFILE </a:t>
            </a:r>
            <a:r>
              <a:rPr lang="ko-KR" altLang="en-US" sz="1600">
                <a:solidFill>
                  <a:schemeClr val="tx2"/>
                </a:solidFill>
                <a:latin typeface="Arial" panose="020B0604020202020204" pitchFamily="34" charset="0"/>
                <a:ea typeface="돋움" panose="020B0600000101010101" pitchFamily="50" charset="-127"/>
              </a:rPr>
              <a:t>같이 삭제</a:t>
            </a:r>
          </a:p>
          <a:p>
            <a:pPr latinLnBrk="0">
              <a:lnSpc>
                <a:spcPct val="110000"/>
              </a:lnSpc>
              <a:spcBef>
                <a:spcPct val="30000"/>
              </a:spcBef>
            </a:pPr>
            <a:r>
              <a:rPr lang="en-US" altLang="ko-KR" sz="1800">
                <a:solidFill>
                  <a:schemeClr val="tx2"/>
                </a:solidFill>
                <a:latin typeface="Arial" panose="020B0604020202020204" pitchFamily="34" charset="0"/>
                <a:ea typeface="돋움" panose="020B0600000101010101" pitchFamily="50" charset="-127"/>
              </a:rPr>
              <a:t>Alter(ON/OFF)</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Tablespace tablespace_name {ONLINE|OFFLINE|[NORMAL|TEMPORARY|IMMEDIATE]}</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Offline Normal : Default</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Offline Temporary|Immediate : </a:t>
            </a:r>
            <a:r>
              <a:rPr lang="ko-KR" altLang="en-US" sz="1600">
                <a:solidFill>
                  <a:schemeClr val="tx2"/>
                </a:solidFill>
                <a:latin typeface="Arial" panose="020B0604020202020204" pitchFamily="34" charset="0"/>
                <a:ea typeface="돋움" panose="020B0600000101010101" pitchFamily="50" charset="-127"/>
              </a:rPr>
              <a:t>경우에 따라 </a:t>
            </a:r>
            <a:r>
              <a:rPr lang="en-US" altLang="ko-KR" sz="1600">
                <a:solidFill>
                  <a:schemeClr val="tx2"/>
                </a:solidFill>
                <a:latin typeface="Arial" panose="020B0604020202020204" pitchFamily="34" charset="0"/>
                <a:ea typeface="돋움" panose="020B0600000101010101" pitchFamily="50" charset="-127"/>
              </a:rPr>
              <a:t>Recovery </a:t>
            </a:r>
            <a:r>
              <a:rPr lang="ko-KR" altLang="en-US" sz="1600">
                <a:solidFill>
                  <a:schemeClr val="tx2"/>
                </a:solidFill>
                <a:latin typeface="Arial" panose="020B0604020202020204" pitchFamily="34" charset="0"/>
                <a:ea typeface="돋움" panose="020B0600000101010101" pitchFamily="50" charset="-127"/>
              </a:rPr>
              <a:t>필요</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noFill/>
          <a:ln/>
        </p:spPr>
        <p:txBody>
          <a:bodyPr/>
          <a:lstStyle/>
          <a:p>
            <a:r>
              <a:rPr lang="en-US" altLang="ko-KR"/>
              <a:t>Datafile </a:t>
            </a:r>
            <a:r>
              <a:rPr lang="ko-KR" altLang="en-US"/>
              <a:t>관리 </a:t>
            </a:r>
            <a:r>
              <a:rPr lang="en-US" altLang="ko-KR"/>
              <a:t>– </a:t>
            </a:r>
            <a:r>
              <a:rPr lang="ko-KR" altLang="en-US"/>
              <a:t>생성</a:t>
            </a:r>
            <a:r>
              <a:rPr lang="en-US" altLang="ko-KR"/>
              <a:t>, </a:t>
            </a:r>
            <a:r>
              <a:rPr lang="ko-KR" altLang="en-US"/>
              <a:t>변경</a:t>
            </a:r>
            <a:r>
              <a:rPr lang="en-US" altLang="ko-KR"/>
              <a:t>, </a:t>
            </a:r>
            <a:r>
              <a:rPr lang="ko-KR" altLang="en-US"/>
              <a:t>삭제</a:t>
            </a:r>
          </a:p>
        </p:txBody>
      </p:sp>
      <p:sp>
        <p:nvSpPr>
          <p:cNvPr id="456707" name="Rectangle 3"/>
          <p:cNvSpPr>
            <a:spLocks noChangeArrowheads="1"/>
          </p:cNvSpPr>
          <p:nvPr/>
        </p:nvSpPr>
        <p:spPr bwMode="auto">
          <a:xfrm>
            <a:off x="468313" y="1484313"/>
            <a:ext cx="83439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2563" indent="-1825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4988"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Create</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TABLESPACE</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TABLESPACE … ADD DATAFILE</a:t>
            </a:r>
          </a:p>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Resize</a:t>
            </a:r>
            <a:r>
              <a:rPr lang="ko-KR" altLang="en-US" sz="1800">
                <a:solidFill>
                  <a:schemeClr val="tx2"/>
                </a:solidFill>
                <a:latin typeface="Arial" panose="020B0604020202020204" pitchFamily="34" charset="0"/>
                <a:ea typeface="돋움" panose="020B0600000101010101" pitchFamily="50" charset="-127"/>
              </a:rPr>
              <a:t>와 </a:t>
            </a:r>
            <a:r>
              <a:rPr lang="en-US" altLang="ko-KR" sz="1800">
                <a:solidFill>
                  <a:schemeClr val="tx2"/>
                </a:solidFill>
                <a:latin typeface="Arial" panose="020B0604020202020204" pitchFamily="34" charset="0"/>
                <a:ea typeface="돋움" panose="020B0600000101010101" pitchFamily="50" charset="-127"/>
              </a:rPr>
              <a:t>Autoextend</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DATABASE DATAFILE '/u02/oracle/rbdb1/users03.dbf‘ AUTOEXTEND OFF;</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DATABASE DATAFILE '/u02/oracle/rbdb1/stuff01.dbf‘ RESIZE 100M;</a:t>
            </a:r>
          </a:p>
          <a:p>
            <a:pPr latinLnBrk="0">
              <a:lnSpc>
                <a:spcPct val="110000"/>
              </a:lnSpc>
              <a:spcBef>
                <a:spcPct val="30000"/>
              </a:spcBef>
            </a:pPr>
            <a:r>
              <a:rPr lang="ko-KR" altLang="en-US" sz="1600">
                <a:solidFill>
                  <a:schemeClr val="tx2"/>
                </a:solidFill>
                <a:latin typeface="Arial" panose="020B0604020202020204" pitchFamily="34" charset="0"/>
                <a:ea typeface="돋움" panose="020B0600000101010101" pitchFamily="50" charset="-127"/>
              </a:rPr>
              <a:t>이름과 위치 변경</a:t>
            </a:r>
          </a:p>
          <a:p>
            <a:pPr lvl="1" latinLnBrk="0">
              <a:lnSpc>
                <a:spcPct val="110000"/>
              </a:lnSpc>
              <a:spcBef>
                <a:spcPct val="30000"/>
              </a:spcBef>
              <a:buClrTx/>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1. Tablespace offline</a:t>
            </a:r>
            <a:r>
              <a:rPr lang="ko-KR" altLang="en-US" sz="1600">
                <a:solidFill>
                  <a:schemeClr val="tx2"/>
                </a:solidFill>
                <a:latin typeface="Arial" panose="020B0604020202020204" pitchFamily="34" charset="0"/>
                <a:ea typeface="돋움" panose="020B0600000101010101" pitchFamily="50" charset="-127"/>
              </a:rPr>
              <a:t>으로 변경</a:t>
            </a:r>
          </a:p>
          <a:p>
            <a:pPr lvl="1" latinLnBrk="0">
              <a:lnSpc>
                <a:spcPct val="110000"/>
              </a:lnSpc>
              <a:spcBef>
                <a:spcPct val="30000"/>
              </a:spcBef>
              <a:buClrTx/>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2. Datafile Copy</a:t>
            </a:r>
          </a:p>
          <a:p>
            <a:pPr lvl="1" latinLnBrk="0">
              <a:lnSpc>
                <a:spcPct val="110000"/>
              </a:lnSpc>
              <a:spcBef>
                <a:spcPct val="30000"/>
              </a:spcBef>
              <a:buClrTx/>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3. ALTER TABLESPACE RENAME DATAFILE A TO B;</a:t>
            </a:r>
          </a:p>
          <a:p>
            <a:pPr lvl="1" latinLnBrk="0">
              <a:lnSpc>
                <a:spcPct val="110000"/>
              </a:lnSpc>
              <a:spcBef>
                <a:spcPct val="30000"/>
              </a:spcBef>
              <a:buClrTx/>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4. Tablespace online</a:t>
            </a:r>
          </a:p>
          <a:p>
            <a:pPr latinLnBrk="0">
              <a:lnSpc>
                <a:spcPct val="110000"/>
              </a:lnSpc>
              <a:spcBef>
                <a:spcPct val="30000"/>
              </a:spcBef>
            </a:pPr>
            <a:r>
              <a:rPr lang="en-US" altLang="ko-KR" sz="1600">
                <a:solidFill>
                  <a:schemeClr val="tx2"/>
                </a:solidFill>
                <a:latin typeface="Arial" panose="020B0604020202020204" pitchFamily="34" charset="0"/>
                <a:ea typeface="돋움" panose="020B0600000101010101" pitchFamily="50" charset="-127"/>
              </a:rPr>
              <a:t>Drop</a:t>
            </a:r>
          </a:p>
          <a:p>
            <a:pPr lvl="1" latinLnBrk="0">
              <a:lnSpc>
                <a:spcPct val="11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데이터 파일이 비어 있는 경우에만 가능 </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TABLESPACE example DROP DATAFILE '+DGROUP1/example_df3.f';</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noFill/>
          <a:ln/>
        </p:spPr>
        <p:txBody>
          <a:bodyPr/>
          <a:lstStyle/>
          <a:p>
            <a:r>
              <a:rPr lang="en-US" altLang="ko-KR"/>
              <a:t>Undo Tablespace </a:t>
            </a:r>
            <a:r>
              <a:rPr lang="ko-KR" altLang="en-US"/>
              <a:t>관리</a:t>
            </a:r>
          </a:p>
        </p:txBody>
      </p:sp>
      <p:sp>
        <p:nvSpPr>
          <p:cNvPr id="460803" name="Rectangle 3"/>
          <p:cNvSpPr>
            <a:spLocks noChangeArrowheads="1"/>
          </p:cNvSpPr>
          <p:nvPr/>
        </p:nvSpPr>
        <p:spPr bwMode="auto">
          <a:xfrm>
            <a:off x="468313" y="1484313"/>
            <a:ext cx="834390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2563" indent="-1825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4988"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Undo Parameter</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UNDO_MANAGEMENT=AUTO|MANUAL </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UNDO_TABLESPACE=UNDOTBS</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UNDO_RETENTION=1800, long-running query </a:t>
            </a:r>
            <a:r>
              <a:rPr lang="ko-KR" altLang="en-US" sz="1600">
                <a:solidFill>
                  <a:schemeClr val="tx2"/>
                </a:solidFill>
                <a:latin typeface="Arial" panose="020B0604020202020204" pitchFamily="34" charset="0"/>
                <a:ea typeface="돋움" panose="020B0600000101010101" pitchFamily="50" charset="-127"/>
              </a:rPr>
              <a:t>또는 </a:t>
            </a:r>
            <a:r>
              <a:rPr lang="en-US" altLang="ko-KR" sz="1600">
                <a:solidFill>
                  <a:schemeClr val="tx2"/>
                </a:solidFill>
                <a:latin typeface="Arial" panose="020B0604020202020204" pitchFamily="34" charset="0"/>
                <a:ea typeface="돋움" panose="020B0600000101010101" pitchFamily="50" charset="-127"/>
              </a:rPr>
              <a:t>Oracle Flashback query </a:t>
            </a:r>
            <a:r>
              <a:rPr lang="ko-KR" altLang="en-US" sz="1600">
                <a:solidFill>
                  <a:schemeClr val="tx2"/>
                </a:solidFill>
                <a:latin typeface="Arial" panose="020B0604020202020204" pitchFamily="34" charset="0"/>
                <a:ea typeface="돋움" panose="020B0600000101010101" pitchFamily="50" charset="-127"/>
              </a:rPr>
              <a:t>고려</a:t>
            </a:r>
          </a:p>
          <a:p>
            <a:pPr latinLnBrk="0">
              <a:lnSpc>
                <a:spcPct val="130000"/>
              </a:lnSpc>
              <a:spcBef>
                <a:spcPct val="30000"/>
              </a:spcBef>
            </a:pPr>
            <a:r>
              <a:rPr lang="ko-KR" altLang="en-US" sz="1800">
                <a:solidFill>
                  <a:schemeClr val="tx2"/>
                </a:solidFill>
                <a:latin typeface="Arial" panose="020B0604020202020204" pitchFamily="34" charset="0"/>
                <a:ea typeface="돋움" panose="020B0600000101010101" pitchFamily="50" charset="-127"/>
              </a:rPr>
              <a:t>생성</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DATABASE rbdb1CONTROLFILE REUSE...UNDO TABLESPACE undotbs_01 DATAFILE '/u01/oracle/rbdb1/undo0101.dbf';</a:t>
            </a:r>
          </a:p>
          <a:p>
            <a:pPr lvl="1" latinLnBrk="0">
              <a:lnSpc>
                <a:spcPct val="13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UNDO TABLESPACE undotbs_02 DATAFILE '/u01/oracle/rbdb1/undo0201.dbf' SIZE 2M REUSE AUTOEXTEND ON;</a:t>
            </a:r>
          </a:p>
          <a:p>
            <a:pPr latinLnBrk="0">
              <a:lnSpc>
                <a:spcPct val="13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Alter, Switch, Drop</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Datafile </a:t>
            </a:r>
            <a:r>
              <a:rPr lang="ko-KR" altLang="en-US" sz="1600">
                <a:solidFill>
                  <a:schemeClr val="tx2"/>
                </a:solidFill>
                <a:latin typeface="Arial" panose="020B0604020202020204" pitchFamily="34" charset="0"/>
                <a:ea typeface="돋움" panose="020B0600000101010101" pitchFamily="50" charset="-127"/>
              </a:rPr>
              <a:t>추가</a:t>
            </a:r>
            <a:r>
              <a:rPr lang="en-US" altLang="ko-KR" sz="1600">
                <a:solidFill>
                  <a:schemeClr val="tx2"/>
                </a:solidFill>
                <a:latin typeface="Arial" panose="020B0604020202020204" pitchFamily="34" charset="0"/>
                <a:ea typeface="돋움" panose="020B0600000101010101" pitchFamily="50" charset="-127"/>
              </a:rPr>
              <a:t>, datafile rename, datafile on/offline, undo_retention </a:t>
            </a:r>
            <a:r>
              <a:rPr lang="ko-KR" altLang="en-US" sz="1600">
                <a:solidFill>
                  <a:schemeClr val="tx2"/>
                </a:solidFill>
                <a:latin typeface="Arial" panose="020B0604020202020204" pitchFamily="34" charset="0"/>
                <a:ea typeface="돋움" panose="020B0600000101010101" pitchFamily="50" charset="-127"/>
              </a:rPr>
              <a:t>변경</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Switch - ALTER SYSTEM SET UNDO_TABLESPACE = undotbs_02;</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DROP TABLESPACE undotbs_01;</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ChangeArrowheads="1"/>
          </p:cNvSpPr>
          <p:nvPr/>
        </p:nvSpPr>
        <p:spPr bwMode="auto">
          <a:xfrm>
            <a:off x="395288" y="1484313"/>
            <a:ext cx="834390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82563" indent="-1825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4988" indent="-173038"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120000"/>
              </a:lnSpc>
              <a:spcBef>
                <a:spcPct val="20000"/>
              </a:spcBef>
              <a:buClr>
                <a:srgbClr val="00B7A5"/>
              </a:buClr>
            </a:pPr>
            <a:r>
              <a:rPr lang="en-US" altLang="ko-KR" sz="1800">
                <a:solidFill>
                  <a:schemeClr val="tx2"/>
                </a:solidFill>
                <a:latin typeface="Arial" panose="020B0604020202020204" pitchFamily="34" charset="0"/>
                <a:ea typeface="돋움" panose="020B0600000101010101" pitchFamily="50" charset="-127"/>
              </a:rPr>
              <a:t>Schema</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Database object</a:t>
            </a:r>
            <a:r>
              <a:rPr lang="ko-KR" altLang="en-US" sz="1600">
                <a:solidFill>
                  <a:schemeClr val="tx2"/>
                </a:solidFill>
                <a:latin typeface="Arial" panose="020B0604020202020204" pitchFamily="34" charset="0"/>
                <a:ea typeface="돋움" panose="020B0600000101010101" pitchFamily="50" charset="-127"/>
              </a:rPr>
              <a:t>의 집합</a:t>
            </a:r>
            <a:r>
              <a:rPr lang="en-US" altLang="ko-KR" sz="1600">
                <a:solidFill>
                  <a:schemeClr val="tx2"/>
                </a:solidFill>
                <a:latin typeface="Arial" panose="020B0604020202020204" pitchFamily="34" charset="0"/>
                <a:ea typeface="돋움" panose="020B0600000101010101" pitchFamily="50" charset="-127"/>
              </a:rPr>
              <a:t>.</a:t>
            </a:r>
          </a:p>
          <a:p>
            <a:pPr lvl="1" latinLnBrk="0">
              <a:lnSpc>
                <a:spcPct val="120000"/>
              </a:lnSpc>
              <a:spcBef>
                <a:spcPct val="2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보통 </a:t>
            </a:r>
            <a:r>
              <a:rPr lang="en-US" altLang="ko-KR" sz="1600">
                <a:solidFill>
                  <a:schemeClr val="tx2"/>
                </a:solidFill>
                <a:latin typeface="Arial" panose="020B0604020202020204" pitchFamily="34" charset="0"/>
                <a:ea typeface="돋움" panose="020B0600000101010101" pitchFamily="50" charset="-127"/>
              </a:rPr>
              <a:t>Database user</a:t>
            </a:r>
            <a:r>
              <a:rPr lang="ko-KR" altLang="en-US" sz="1600">
                <a:solidFill>
                  <a:schemeClr val="tx2"/>
                </a:solidFill>
                <a:latin typeface="Arial" panose="020B0604020202020204" pitchFamily="34" charset="0"/>
                <a:ea typeface="돋움" panose="020B0600000101010101" pitchFamily="50" charset="-127"/>
              </a:rPr>
              <a:t>로 표현</a:t>
            </a:r>
            <a:r>
              <a:rPr lang="en-US" altLang="ko-KR" sz="1600">
                <a:solidFill>
                  <a:schemeClr val="tx2"/>
                </a:solidFill>
                <a:latin typeface="Arial" panose="020B0604020202020204" pitchFamily="34" charset="0"/>
                <a:ea typeface="돋움" panose="020B0600000101010101" pitchFamily="50" charset="-127"/>
              </a:rPr>
              <a:t>.</a:t>
            </a:r>
          </a:p>
          <a:p>
            <a:pPr latinLnBrk="0">
              <a:lnSpc>
                <a:spcPct val="120000"/>
              </a:lnSpc>
              <a:spcBef>
                <a:spcPct val="20000"/>
              </a:spcBef>
            </a:pPr>
            <a:r>
              <a:rPr lang="en-US" altLang="ko-KR" sz="1800">
                <a:solidFill>
                  <a:schemeClr val="tx2"/>
                </a:solidFill>
                <a:latin typeface="Arial" panose="020B0604020202020204" pitchFamily="34" charset="0"/>
                <a:ea typeface="돋움" panose="020B0600000101010101" pitchFamily="50" charset="-127"/>
              </a:rPr>
              <a:t>Schema Objects	</a:t>
            </a:r>
          </a:p>
          <a:p>
            <a:pPr lvl="1" latinLnBrk="0">
              <a:lnSpc>
                <a:spcPct val="120000"/>
              </a:lnSpc>
              <a:spcBef>
                <a:spcPct val="2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데이터베이스 데이터를 직접 참조하는 논리적 구조체</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 (row, column, integrity constraint, trigger)</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View (Stored query )  cf. master tables, base tables.</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Materialized views (Query rewrite)</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Sequence</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Program units (Stored procedure, function, trigger, package, anonymous block)</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Synonyms (alias for table, view, sequence, program units).</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Indexes</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Clusters , Hash Clusters : </a:t>
            </a:r>
            <a:r>
              <a:rPr lang="ko-KR" altLang="en-US" sz="1600">
                <a:solidFill>
                  <a:schemeClr val="tx2"/>
                </a:solidFill>
                <a:latin typeface="Arial" panose="020B0604020202020204" pitchFamily="34" charset="0"/>
                <a:ea typeface="돋움" panose="020B0600000101010101" pitchFamily="50" charset="-127"/>
              </a:rPr>
              <a:t>물리적으로 함께 저장</a:t>
            </a:r>
            <a:r>
              <a:rPr lang="en-US" altLang="ko-KR" sz="1600">
                <a:solidFill>
                  <a:schemeClr val="tx2"/>
                </a:solidFill>
                <a:latin typeface="Arial" panose="020B0604020202020204" pitchFamily="34" charset="0"/>
                <a:ea typeface="돋움" panose="020B0600000101010101" pitchFamily="50" charset="-127"/>
              </a:rPr>
              <a:t>, Key </a:t>
            </a:r>
            <a:r>
              <a:rPr lang="ko-KR" altLang="en-US" sz="1600">
                <a:solidFill>
                  <a:schemeClr val="tx2"/>
                </a:solidFill>
                <a:latin typeface="Arial" panose="020B0604020202020204" pitchFamily="34" charset="0"/>
                <a:ea typeface="돋움" panose="020B0600000101010101" pitchFamily="50" charset="-127"/>
              </a:rPr>
              <a:t>컬럼 공유</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자주 같이 사용</a:t>
            </a:r>
          </a:p>
          <a:p>
            <a:pPr lvl="1" latinLnBrk="0">
              <a:lnSpc>
                <a:spcPct val="120000"/>
              </a:lnSpc>
              <a:spcBef>
                <a:spcPct val="2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Database Links</a:t>
            </a:r>
          </a:p>
        </p:txBody>
      </p:sp>
      <p:sp>
        <p:nvSpPr>
          <p:cNvPr id="464898" name="Rectangle 2"/>
          <p:cNvSpPr>
            <a:spLocks noGrp="1" noChangeArrowheads="1"/>
          </p:cNvSpPr>
          <p:nvPr>
            <p:ph type="title"/>
          </p:nvPr>
        </p:nvSpPr>
        <p:spPr>
          <a:noFill/>
          <a:ln/>
        </p:spPr>
        <p:txBody>
          <a:bodyPr/>
          <a:lstStyle/>
          <a:p>
            <a:r>
              <a:rPr lang="en-US" altLang="ko-KR"/>
              <a:t>Schema</a:t>
            </a:r>
            <a:r>
              <a:rPr lang="ko-KR" altLang="en-US"/>
              <a:t>와 </a:t>
            </a:r>
            <a:r>
              <a:rPr lang="en-US" altLang="ko-KR"/>
              <a:t>Schema Objects</a:t>
            </a:r>
          </a:p>
        </p:txBody>
      </p:sp>
      <p:sp>
        <p:nvSpPr>
          <p:cNvPr id="464901" name="Oval 5"/>
          <p:cNvSpPr>
            <a:spLocks noChangeArrowheads="1"/>
          </p:cNvSpPr>
          <p:nvPr/>
        </p:nvSpPr>
        <p:spPr bwMode="auto">
          <a:xfrm>
            <a:off x="6661150" y="2349500"/>
            <a:ext cx="1222375" cy="1223963"/>
          </a:xfrm>
          <a:prstGeom prst="ellipse">
            <a:avLst/>
          </a:prstGeom>
          <a:solidFill>
            <a:srgbClr val="FF0000">
              <a:alpha val="50000"/>
            </a:srgbClr>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3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Segment</a:t>
            </a:r>
          </a:p>
          <a:p>
            <a:pPr algn="ctr" latinLnBrk="0">
              <a:spcBef>
                <a:spcPct val="3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(Space)</a:t>
            </a:r>
          </a:p>
        </p:txBody>
      </p:sp>
      <p:sp>
        <p:nvSpPr>
          <p:cNvPr id="464900" name="Oval 4"/>
          <p:cNvSpPr>
            <a:spLocks noChangeArrowheads="1"/>
          </p:cNvSpPr>
          <p:nvPr/>
        </p:nvSpPr>
        <p:spPr bwMode="auto">
          <a:xfrm>
            <a:off x="6300788" y="1700213"/>
            <a:ext cx="1943100" cy="1944687"/>
          </a:xfrm>
          <a:prstGeom prst="ellipse">
            <a:avLst/>
          </a:prstGeom>
          <a:solidFill>
            <a:srgbClr val="0000FF">
              <a:alpha val="50000"/>
            </a:srgbClr>
          </a:solidFill>
          <a:ln w="9525" algn="ctr">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3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Object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910"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84313"/>
            <a:ext cx="5651500" cy="2076450"/>
          </a:xfrm>
          <a:prstGeom prst="rect">
            <a:avLst/>
          </a:prstGeom>
          <a:noFill/>
          <a:extLst>
            <a:ext uri="{909E8E84-426E-40DD-AFC4-6F175D3DCCD1}">
              <a14:hiddenFill xmlns:a14="http://schemas.microsoft.com/office/drawing/2010/main">
                <a:solidFill>
                  <a:srgbClr val="FFFFFF"/>
                </a:solidFill>
              </a14:hiddenFill>
            </a:ext>
          </a:extLst>
        </p:spPr>
      </p:pic>
      <p:sp>
        <p:nvSpPr>
          <p:cNvPr id="208898" name="Rectangle 2"/>
          <p:cNvSpPr>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208899" name="Rectangle 3"/>
          <p:cNvSpPr>
            <a:spLocks noChangeArrowheads="1"/>
          </p:cNvSpPr>
          <p:nvPr/>
        </p:nvSpPr>
        <p:spPr bwMode="auto">
          <a:xfrm>
            <a:off x="395288" y="1563688"/>
            <a:ext cx="338137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742950" indent="-28575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600200"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57400"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146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ko-KR" altLang="en-US" sz="1800">
                <a:solidFill>
                  <a:schemeClr val="tx2"/>
                </a:solidFill>
                <a:latin typeface="Arial" panose="020B0604020202020204" pitchFamily="34" charset="0"/>
                <a:ea typeface="돋움" panose="020B0600000101010101" pitchFamily="50" charset="-127"/>
              </a:rPr>
              <a:t>사용자 데이터 저장</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Regular Table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Partitioned Table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Index-organized Table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Clustered Table</a:t>
            </a:r>
          </a:p>
          <a:p>
            <a:pPr latinLnBrk="0">
              <a:lnSpc>
                <a:spcPct val="90000"/>
              </a:lnSpc>
              <a:spcBef>
                <a:spcPct val="30000"/>
              </a:spcBef>
              <a:buClr>
                <a:srgbClr val="00B7A5"/>
              </a:buClr>
            </a:pPr>
            <a:r>
              <a:rPr lang="en-US" altLang="ko-KR" sz="1600">
                <a:solidFill>
                  <a:schemeClr val="tx2"/>
                </a:solidFill>
                <a:latin typeface="Arial" panose="020B0604020202020204" pitchFamily="34" charset="0"/>
                <a:ea typeface="돋움" panose="020B0600000101010101" pitchFamily="50" charset="-127"/>
              </a:rPr>
              <a:t>ROWID Format</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Extended ROWID Format</a:t>
            </a:r>
          </a:p>
          <a:p>
            <a:pPr lvl="1" latinLnBrk="0">
              <a:lnSpc>
                <a:spcPct val="90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a:p>
            <a:pPr lvl="1" latinLnBrk="0">
              <a:lnSpc>
                <a:spcPct val="90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a:p>
            <a:pPr lvl="1" latinLnBrk="0">
              <a:lnSpc>
                <a:spcPct val="90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a:p>
            <a:pPr lvl="1" latinLnBrk="0">
              <a:lnSpc>
                <a:spcPct val="135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Restricted ROWID Format</a:t>
            </a:r>
          </a:p>
        </p:txBody>
      </p:sp>
      <p:sp>
        <p:nvSpPr>
          <p:cNvPr id="208900" name="Rectangle 4"/>
          <p:cNvSpPr>
            <a:spLocks noGrp="1" noChangeArrowheads="1"/>
          </p:cNvSpPr>
          <p:nvPr>
            <p:ph type="title" idx="4294967295"/>
          </p:nvPr>
        </p:nvSpPr>
        <p:spPr/>
        <p:txBody>
          <a:bodyPr/>
          <a:lstStyle/>
          <a:p>
            <a:r>
              <a:rPr lang="en-US" altLang="ko-KR"/>
              <a:t>Table</a:t>
            </a:r>
          </a:p>
        </p:txBody>
      </p:sp>
      <p:grpSp>
        <p:nvGrpSpPr>
          <p:cNvPr id="208911" name="Group 15"/>
          <p:cNvGrpSpPr>
            <a:grpSpLocks/>
          </p:cNvGrpSpPr>
          <p:nvPr/>
        </p:nvGrpSpPr>
        <p:grpSpPr bwMode="auto">
          <a:xfrm>
            <a:off x="1258888" y="3663950"/>
            <a:ext cx="7273925" cy="1204913"/>
            <a:chOff x="930" y="2160"/>
            <a:chExt cx="4582" cy="759"/>
          </a:xfrm>
        </p:grpSpPr>
        <p:sp>
          <p:nvSpPr>
            <p:cNvPr id="208901" name="Rectangle 5"/>
            <p:cNvSpPr>
              <a:spLocks noChangeArrowheads="1"/>
            </p:cNvSpPr>
            <p:nvPr/>
          </p:nvSpPr>
          <p:spPr bwMode="auto">
            <a:xfrm>
              <a:off x="2109" y="2205"/>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FFF</a:t>
              </a:r>
            </a:p>
          </p:txBody>
        </p:sp>
        <p:sp>
          <p:nvSpPr>
            <p:cNvPr id="208902" name="Rectangle 6"/>
            <p:cNvSpPr>
              <a:spLocks noChangeArrowheads="1"/>
            </p:cNvSpPr>
            <p:nvPr/>
          </p:nvSpPr>
          <p:spPr bwMode="auto">
            <a:xfrm>
              <a:off x="3243" y="2205"/>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BBBBBB</a:t>
              </a:r>
            </a:p>
          </p:txBody>
        </p:sp>
        <p:sp>
          <p:nvSpPr>
            <p:cNvPr id="208903" name="Rectangle 7"/>
            <p:cNvSpPr>
              <a:spLocks noChangeArrowheads="1"/>
            </p:cNvSpPr>
            <p:nvPr/>
          </p:nvSpPr>
          <p:spPr bwMode="auto">
            <a:xfrm>
              <a:off x="975" y="2205"/>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OOOOOO</a:t>
              </a:r>
            </a:p>
          </p:txBody>
        </p:sp>
        <p:sp>
          <p:nvSpPr>
            <p:cNvPr id="208904" name="Rectangle 8"/>
            <p:cNvSpPr>
              <a:spLocks noChangeArrowheads="1"/>
            </p:cNvSpPr>
            <p:nvPr/>
          </p:nvSpPr>
          <p:spPr bwMode="auto">
            <a:xfrm>
              <a:off x="4377" y="2205"/>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RRR</a:t>
              </a:r>
            </a:p>
          </p:txBody>
        </p:sp>
        <p:sp>
          <p:nvSpPr>
            <p:cNvPr id="208905" name="Rectangle 9"/>
            <p:cNvSpPr>
              <a:spLocks noChangeArrowheads="1"/>
            </p:cNvSpPr>
            <p:nvPr/>
          </p:nvSpPr>
          <p:spPr bwMode="auto">
            <a:xfrm>
              <a:off x="930" y="2160"/>
              <a:ext cx="4582" cy="75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endParaRPr lang="en-US" altLang="ko-KR" sz="1800"/>
            </a:p>
            <a:p>
              <a:pPr algn="ctr">
                <a:spcBef>
                  <a:spcPct val="50000"/>
                </a:spcBef>
                <a:buClrTx/>
                <a:buSzTx/>
                <a:buFontTx/>
                <a:buNone/>
              </a:pPr>
              <a:r>
                <a:rPr lang="en-US" altLang="ko-KR" sz="1800"/>
                <a:t>Data Object         Relative File       Block Number      Row Number</a:t>
              </a:r>
            </a:p>
            <a:p>
              <a:pPr>
                <a:spcBef>
                  <a:spcPct val="50000"/>
                </a:spcBef>
                <a:buClrTx/>
                <a:buSzTx/>
                <a:buFontTx/>
                <a:buNone/>
              </a:pPr>
              <a:r>
                <a:rPr lang="en-US" altLang="ko-KR" sz="1800"/>
                <a:t>        Number              Number              </a:t>
              </a:r>
            </a:p>
          </p:txBody>
        </p:sp>
      </p:grpSp>
      <p:grpSp>
        <p:nvGrpSpPr>
          <p:cNvPr id="208912" name="Group 16"/>
          <p:cNvGrpSpPr>
            <a:grpSpLocks/>
          </p:cNvGrpSpPr>
          <p:nvPr/>
        </p:nvGrpSpPr>
        <p:grpSpPr bwMode="auto">
          <a:xfrm>
            <a:off x="1258888" y="5229225"/>
            <a:ext cx="5688012" cy="792163"/>
            <a:chOff x="884" y="3294"/>
            <a:chExt cx="3583" cy="499"/>
          </a:xfrm>
        </p:grpSpPr>
        <p:sp>
          <p:nvSpPr>
            <p:cNvPr id="208906" name="Rectangle 10"/>
            <p:cNvSpPr>
              <a:spLocks noChangeArrowheads="1"/>
            </p:cNvSpPr>
            <p:nvPr/>
          </p:nvSpPr>
          <p:spPr bwMode="auto">
            <a:xfrm>
              <a:off x="975" y="3339"/>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BBBBBBBB</a:t>
              </a:r>
            </a:p>
          </p:txBody>
        </p:sp>
        <p:sp>
          <p:nvSpPr>
            <p:cNvPr id="208907" name="Rectangle 11"/>
            <p:cNvSpPr>
              <a:spLocks noChangeArrowheads="1"/>
            </p:cNvSpPr>
            <p:nvPr/>
          </p:nvSpPr>
          <p:spPr bwMode="auto">
            <a:xfrm>
              <a:off x="2154" y="3339"/>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RRRR</a:t>
              </a:r>
            </a:p>
          </p:txBody>
        </p:sp>
        <p:sp>
          <p:nvSpPr>
            <p:cNvPr id="208908" name="Rectangle 12"/>
            <p:cNvSpPr>
              <a:spLocks noChangeArrowheads="1"/>
            </p:cNvSpPr>
            <p:nvPr/>
          </p:nvSpPr>
          <p:spPr bwMode="auto">
            <a:xfrm>
              <a:off x="884" y="3294"/>
              <a:ext cx="3583" cy="49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endParaRPr lang="en-US" altLang="ko-KR" sz="1800"/>
            </a:p>
            <a:p>
              <a:pPr>
                <a:spcBef>
                  <a:spcPct val="50000"/>
                </a:spcBef>
                <a:buClrTx/>
                <a:buSzTx/>
                <a:buFontTx/>
                <a:buNone/>
              </a:pPr>
              <a:r>
                <a:rPr lang="en-US" altLang="ko-KR" sz="1800"/>
                <a:t>  Block Number        Row Number        File Number</a:t>
              </a:r>
            </a:p>
          </p:txBody>
        </p:sp>
        <p:sp>
          <p:nvSpPr>
            <p:cNvPr id="208909" name="Rectangle 13"/>
            <p:cNvSpPr>
              <a:spLocks noChangeArrowheads="1"/>
            </p:cNvSpPr>
            <p:nvPr/>
          </p:nvSpPr>
          <p:spPr bwMode="auto">
            <a:xfrm>
              <a:off x="3288" y="3339"/>
              <a:ext cx="1080" cy="239"/>
            </a:xfrm>
            <a:prstGeom prst="rect">
              <a:avLst/>
            </a:prstGeom>
            <a:noFill/>
            <a:ln w="12700">
              <a:solidFill>
                <a:srgbClr val="11059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spcBef>
                  <a:spcPct val="50000"/>
                </a:spcBef>
                <a:buClrTx/>
                <a:buSzTx/>
                <a:buFontTx/>
                <a:buNone/>
              </a:pPr>
              <a:r>
                <a:rPr lang="en-US" altLang="ko-KR" sz="1800"/>
                <a:t>FFFF</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ChangeArrowheads="1"/>
          </p:cNvSpPr>
          <p:nvPr/>
        </p:nvSpPr>
        <p:spPr bwMode="auto">
          <a:xfrm>
            <a:off x="971550" y="3141663"/>
            <a:ext cx="4105275" cy="1366837"/>
          </a:xfrm>
          <a:prstGeom prst="rect">
            <a:avLst/>
          </a:prstGeom>
          <a:solidFill>
            <a:srgbClr val="FFFF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r" latinLnBrk="1">
              <a:lnSpc>
                <a:spcPct val="90000"/>
              </a:lnSpc>
              <a:buFont typeface="Wingdings" panose="05000000000000000000" pitchFamily="2" charset="2"/>
              <a:buNone/>
            </a:pPr>
            <a:r>
              <a:rPr lang="ko-KR" altLang="en-US" sz="1600"/>
              <a:t>필수 </a:t>
            </a:r>
            <a:r>
              <a:rPr lang="en-US" altLang="ko-KR" sz="1600"/>
              <a:t>Process</a:t>
            </a:r>
          </a:p>
        </p:txBody>
      </p:sp>
      <p:sp>
        <p:nvSpPr>
          <p:cNvPr id="148483" name="Rectangle 3"/>
          <p:cNvSpPr>
            <a:spLocks noGrp="1" noChangeArrowheads="1"/>
          </p:cNvSpPr>
          <p:nvPr>
            <p:ph type="body" idx="1"/>
          </p:nvPr>
        </p:nvSpPr>
        <p:spPr>
          <a:xfrm>
            <a:off x="458788" y="1628775"/>
            <a:ext cx="8343900" cy="4814888"/>
          </a:xfrm>
          <a:noFill/>
          <a:ln/>
          <a:extLst>
            <a:ext uri="{91240B29-F687-4F45-9708-019B960494DF}">
              <a14:hiddenLine xmlns:a14="http://schemas.microsoft.com/office/drawing/2010/main" w="38100" cap="flat" cmpd="dbl">
                <a:solidFill>
                  <a:srgbClr val="051068"/>
                </a:solidFill>
                <a:prstDash val="solid"/>
                <a:miter lim="800000"/>
                <a:headEnd/>
                <a:tailEnd/>
              </a14:hiddenLine>
            </a:ext>
          </a:extLst>
        </p:spPr>
        <p:txBody>
          <a:bodyPr/>
          <a:lstStyle/>
          <a:p>
            <a:pPr>
              <a:lnSpc>
                <a:spcPct val="110000"/>
              </a:lnSpc>
            </a:pPr>
            <a:r>
              <a:rPr lang="en-US" altLang="ko-KR" sz="1800" b="0">
                <a:ea typeface="돋움" panose="020B0600000101010101" pitchFamily="50" charset="-127"/>
              </a:rPr>
              <a:t>SGA</a:t>
            </a:r>
          </a:p>
          <a:p>
            <a:pPr lvl="1">
              <a:lnSpc>
                <a:spcPct val="80000"/>
              </a:lnSpc>
              <a:buFont typeface="Wingdings" panose="05000000000000000000" pitchFamily="2" charset="2"/>
              <a:buChar char="§"/>
            </a:pPr>
            <a:r>
              <a:rPr lang="en-US" altLang="ko-KR" sz="1600" b="0">
                <a:ea typeface="돋움" panose="020B0600000101010101" pitchFamily="50" charset="-127"/>
              </a:rPr>
              <a:t>Data Buffer Cache</a:t>
            </a:r>
          </a:p>
          <a:p>
            <a:pPr lvl="1">
              <a:lnSpc>
                <a:spcPct val="80000"/>
              </a:lnSpc>
              <a:buFont typeface="Wingdings" panose="05000000000000000000" pitchFamily="2" charset="2"/>
              <a:buChar char="§"/>
            </a:pPr>
            <a:r>
              <a:rPr lang="en-US" altLang="ko-KR" sz="1600" b="0">
                <a:ea typeface="돋움" panose="020B0600000101010101" pitchFamily="50" charset="-127"/>
              </a:rPr>
              <a:t>Redo log buffer</a:t>
            </a:r>
          </a:p>
          <a:p>
            <a:pPr lvl="1">
              <a:lnSpc>
                <a:spcPct val="80000"/>
              </a:lnSpc>
              <a:buFont typeface="Wingdings" panose="05000000000000000000" pitchFamily="2" charset="2"/>
              <a:buChar char="§"/>
            </a:pPr>
            <a:r>
              <a:rPr lang="en-US" altLang="ko-KR" sz="1600" b="0">
                <a:ea typeface="돋움" panose="020B0600000101010101" pitchFamily="50" charset="-127"/>
              </a:rPr>
              <a:t>Shared Pool(Library Cache &amp; Data Dictionary Cache)</a:t>
            </a:r>
          </a:p>
          <a:p>
            <a:pPr>
              <a:lnSpc>
                <a:spcPct val="110000"/>
              </a:lnSpc>
            </a:pPr>
            <a:r>
              <a:rPr lang="en-US" altLang="ko-KR" sz="1800" b="0">
                <a:ea typeface="돋움" panose="020B0600000101010101" pitchFamily="50" charset="-127"/>
              </a:rPr>
              <a:t>Background Process</a:t>
            </a:r>
          </a:p>
          <a:p>
            <a:pPr lvl="1">
              <a:lnSpc>
                <a:spcPct val="80000"/>
              </a:lnSpc>
              <a:buFont typeface="Wingdings" panose="05000000000000000000" pitchFamily="2" charset="2"/>
              <a:buChar char="§"/>
            </a:pPr>
            <a:r>
              <a:rPr lang="en-US" altLang="ko-KR" sz="1600" b="0">
                <a:solidFill>
                  <a:schemeClr val="hlink"/>
                </a:solidFill>
                <a:ea typeface="돋움" panose="020B0600000101010101" pitchFamily="50" charset="-127"/>
              </a:rPr>
              <a:t>SMON (System Monitor)</a:t>
            </a:r>
          </a:p>
          <a:p>
            <a:pPr lvl="1">
              <a:lnSpc>
                <a:spcPct val="80000"/>
              </a:lnSpc>
              <a:buFont typeface="Wingdings" panose="05000000000000000000" pitchFamily="2" charset="2"/>
              <a:buChar char="§"/>
            </a:pPr>
            <a:r>
              <a:rPr lang="en-US" altLang="ko-KR" sz="1600" b="0">
                <a:solidFill>
                  <a:schemeClr val="hlink"/>
                </a:solidFill>
                <a:ea typeface="돋움" panose="020B0600000101010101" pitchFamily="50" charset="-127"/>
              </a:rPr>
              <a:t>PMON (Process Monitor)</a:t>
            </a:r>
          </a:p>
          <a:p>
            <a:pPr lvl="1">
              <a:lnSpc>
                <a:spcPct val="80000"/>
              </a:lnSpc>
              <a:buFont typeface="Wingdings" panose="05000000000000000000" pitchFamily="2" charset="2"/>
              <a:buChar char="§"/>
            </a:pPr>
            <a:r>
              <a:rPr lang="en-US" altLang="ko-KR" sz="1600" b="0">
                <a:solidFill>
                  <a:schemeClr val="hlink"/>
                </a:solidFill>
                <a:ea typeface="돋움" panose="020B0600000101010101" pitchFamily="50" charset="-127"/>
              </a:rPr>
              <a:t>CKPT (Checkpoint Process)</a:t>
            </a:r>
          </a:p>
          <a:p>
            <a:pPr lvl="1">
              <a:lnSpc>
                <a:spcPct val="80000"/>
              </a:lnSpc>
              <a:buFont typeface="Wingdings" panose="05000000000000000000" pitchFamily="2" charset="2"/>
              <a:buChar char="§"/>
            </a:pPr>
            <a:r>
              <a:rPr lang="en-US" altLang="ko-KR" sz="1600" b="0">
                <a:solidFill>
                  <a:schemeClr val="hlink"/>
                </a:solidFill>
                <a:ea typeface="돋움" panose="020B0600000101010101" pitchFamily="50" charset="-127"/>
              </a:rPr>
              <a:t>DBWR (Database Writer)</a:t>
            </a:r>
          </a:p>
          <a:p>
            <a:pPr lvl="1">
              <a:lnSpc>
                <a:spcPct val="80000"/>
              </a:lnSpc>
              <a:buFont typeface="Wingdings" panose="05000000000000000000" pitchFamily="2" charset="2"/>
              <a:buChar char="§"/>
            </a:pPr>
            <a:r>
              <a:rPr lang="en-US" altLang="ko-KR" sz="1600" b="0">
                <a:solidFill>
                  <a:schemeClr val="hlink"/>
                </a:solidFill>
                <a:ea typeface="돋움" panose="020B0600000101010101" pitchFamily="50" charset="-127"/>
              </a:rPr>
              <a:t>LGWR (Log Writer)</a:t>
            </a:r>
          </a:p>
          <a:p>
            <a:pPr lvl="1">
              <a:lnSpc>
                <a:spcPct val="80000"/>
              </a:lnSpc>
              <a:buFont typeface="Wingdings" panose="05000000000000000000" pitchFamily="2" charset="2"/>
              <a:buChar char="§"/>
            </a:pPr>
            <a:r>
              <a:rPr lang="en-US" altLang="ko-KR" sz="1600" b="0">
                <a:ea typeface="돋움" panose="020B0600000101010101" pitchFamily="50" charset="-127"/>
              </a:rPr>
              <a:t>LMS (Lock Manager Server)</a:t>
            </a:r>
          </a:p>
          <a:p>
            <a:pPr lvl="1">
              <a:lnSpc>
                <a:spcPct val="80000"/>
              </a:lnSpc>
              <a:buFont typeface="Wingdings" panose="05000000000000000000" pitchFamily="2" charset="2"/>
              <a:buChar char="§"/>
            </a:pPr>
            <a:r>
              <a:rPr lang="en-US" altLang="ko-KR" sz="1600" b="0">
                <a:ea typeface="돋움" panose="020B0600000101010101" pitchFamily="50" charset="-127"/>
              </a:rPr>
              <a:t>ARC (Archiver)</a:t>
            </a:r>
          </a:p>
          <a:p>
            <a:pPr lvl="1">
              <a:lnSpc>
                <a:spcPct val="80000"/>
              </a:lnSpc>
              <a:buFont typeface="Wingdings" panose="05000000000000000000" pitchFamily="2" charset="2"/>
              <a:buChar char="§"/>
            </a:pPr>
            <a:r>
              <a:rPr lang="en-US" altLang="ko-KR" sz="1600" b="0">
                <a:ea typeface="돋움" panose="020B0600000101010101" pitchFamily="50" charset="-127"/>
              </a:rPr>
              <a:t>RECO (Recoverer)</a:t>
            </a:r>
          </a:p>
          <a:p>
            <a:pPr lvl="1">
              <a:lnSpc>
                <a:spcPct val="80000"/>
              </a:lnSpc>
              <a:buFont typeface="Wingdings" panose="05000000000000000000" pitchFamily="2" charset="2"/>
              <a:buChar char="§"/>
            </a:pPr>
            <a:r>
              <a:rPr lang="en-US" altLang="ko-KR" sz="1600" b="0">
                <a:ea typeface="돋움" panose="020B0600000101010101" pitchFamily="50" charset="-127"/>
              </a:rPr>
              <a:t>Dnnn (Dispatcher)</a:t>
            </a:r>
          </a:p>
          <a:p>
            <a:pPr lvl="1">
              <a:lnSpc>
                <a:spcPct val="80000"/>
              </a:lnSpc>
              <a:buFont typeface="Wingdings" panose="05000000000000000000" pitchFamily="2" charset="2"/>
              <a:buChar char="§"/>
            </a:pPr>
            <a:r>
              <a:rPr lang="en-US" altLang="ko-KR" sz="1600" b="0">
                <a:ea typeface="돋움" panose="020B0600000101010101" pitchFamily="50" charset="-127"/>
              </a:rPr>
              <a:t>QMNn (Queue Monitor)</a:t>
            </a:r>
          </a:p>
          <a:p>
            <a:pPr lvl="1">
              <a:lnSpc>
                <a:spcPct val="80000"/>
              </a:lnSpc>
              <a:buFont typeface="Wingdings" panose="05000000000000000000" pitchFamily="2" charset="2"/>
              <a:buChar char="§"/>
            </a:pPr>
            <a:r>
              <a:rPr lang="en-US" altLang="ko-KR" sz="1600" b="0">
                <a:ea typeface="돋움" panose="020B0600000101010101" pitchFamily="50" charset="-127"/>
              </a:rPr>
              <a:t>Snnn (Server Process)</a:t>
            </a:r>
          </a:p>
          <a:p>
            <a:pPr lvl="1">
              <a:lnSpc>
                <a:spcPct val="80000"/>
              </a:lnSpc>
              <a:buFont typeface="Wingdings" panose="05000000000000000000" pitchFamily="2" charset="2"/>
              <a:buChar char="§"/>
            </a:pPr>
            <a:r>
              <a:rPr lang="en-US" altLang="ko-KR" sz="1600" b="0">
                <a:ea typeface="돋움" panose="020B0600000101010101" pitchFamily="50" charset="-127"/>
              </a:rPr>
              <a:t>Pnnn (Parallel server process)</a:t>
            </a:r>
          </a:p>
        </p:txBody>
      </p:sp>
      <p:sp>
        <p:nvSpPr>
          <p:cNvPr id="148482" name="Rectangle 2"/>
          <p:cNvSpPr>
            <a:spLocks noGrp="1" noChangeArrowheads="1"/>
          </p:cNvSpPr>
          <p:nvPr>
            <p:ph type="title"/>
          </p:nvPr>
        </p:nvSpPr>
        <p:spPr>
          <a:noFill/>
          <a:ln/>
        </p:spPr>
        <p:txBody>
          <a:bodyPr/>
          <a:lstStyle/>
          <a:p>
            <a:r>
              <a:rPr lang="en-US" altLang="ko-KR"/>
              <a:t>Oracle </a:t>
            </a:r>
            <a:r>
              <a:rPr lang="en-US" altLang="ko-KR">
                <a:latin typeface="Book Antiqua" panose="02040602050305030304" pitchFamily="18" charset="0"/>
              </a:rPr>
              <a:t>Instance</a:t>
            </a:r>
            <a:endParaRPr lang="en-US" altLang="ko-KR"/>
          </a:p>
        </p:txBody>
      </p:sp>
      <p:sp>
        <p:nvSpPr>
          <p:cNvPr id="148484" name="Rectangle 4"/>
          <p:cNvSpPr>
            <a:spLocks noChangeArrowheads="1"/>
          </p:cNvSpPr>
          <p:nvPr/>
        </p:nvSpPr>
        <p:spPr bwMode="auto">
          <a:xfrm>
            <a:off x="900113" y="2997200"/>
            <a:ext cx="54721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p>
            <a:endParaRPr lang="ko-KR"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en-US" altLang="ko-KR"/>
              <a:t>Cont’d</a:t>
            </a:r>
          </a:p>
        </p:txBody>
      </p:sp>
      <p:sp>
        <p:nvSpPr>
          <p:cNvPr id="466947"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66948" name="Rectangle 4"/>
          <p:cNvSpPr>
            <a:spLocks noChangeArrowheads="1"/>
          </p:cNvSpPr>
          <p:nvPr/>
        </p:nvSpPr>
        <p:spPr bwMode="auto">
          <a:xfrm>
            <a:off x="539750" y="1773238"/>
            <a:ext cx="8280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1800">
                <a:solidFill>
                  <a:schemeClr val="tx2"/>
                </a:solidFill>
                <a:latin typeface="Arial" panose="020B0604020202020204" pitchFamily="34" charset="0"/>
                <a:ea typeface="돋움" panose="020B0600000101010101" pitchFamily="50" charset="-127"/>
              </a:rPr>
              <a:t>Creating Guideline</a:t>
            </a:r>
          </a:p>
          <a:p>
            <a:pPr lvl="1" latinLnBrk="0">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Undo, Index, Temp Segment</a:t>
            </a:r>
            <a:r>
              <a:rPr lang="ko-KR" altLang="en-US" sz="1600">
                <a:solidFill>
                  <a:schemeClr val="tx2"/>
                </a:solidFill>
                <a:latin typeface="Arial" panose="020B0604020202020204" pitchFamily="34" charset="0"/>
                <a:ea typeface="돋움" panose="020B0600000101010101" pitchFamily="50" charset="-127"/>
              </a:rPr>
              <a:t>와 구분되는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이용</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단편화 방지 </a:t>
            </a:r>
            <a:r>
              <a:rPr lang="en-US" altLang="ko-KR" sz="1600">
                <a:solidFill>
                  <a:schemeClr val="tx2"/>
                </a:solidFill>
                <a:latin typeface="Arial" panose="020B0604020202020204" pitchFamily="34" charset="0"/>
                <a:ea typeface="돋움" panose="020B0600000101010101" pitchFamily="50" charset="-127"/>
              </a:rPr>
              <a:t>(Locally-managed tablespace </a:t>
            </a:r>
            <a:r>
              <a:rPr lang="ko-KR" altLang="en-US" sz="1600">
                <a:solidFill>
                  <a:schemeClr val="tx2"/>
                </a:solidFill>
                <a:latin typeface="Arial" panose="020B0604020202020204" pitchFamily="34" charset="0"/>
                <a:ea typeface="돋움" panose="020B0600000101010101" pitchFamily="50" charset="-127"/>
              </a:rPr>
              <a:t>이용</a:t>
            </a:r>
            <a:r>
              <a:rPr lang="en-US" altLang="ko-KR" sz="1600">
                <a:solidFill>
                  <a:schemeClr val="tx2"/>
                </a:solidFill>
                <a:latin typeface="Arial" panose="020B0604020202020204" pitchFamily="34" charset="0"/>
                <a:ea typeface="돋움" panose="020B0600000101010101" pitchFamily="50" charset="-127"/>
              </a:rPr>
              <a:t>)</a:t>
            </a:r>
          </a:p>
          <a:p>
            <a:pPr lvl="1" latinLnBrk="0">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표준화된 </a:t>
            </a:r>
            <a:r>
              <a:rPr lang="en-US" altLang="ko-KR" sz="1600">
                <a:solidFill>
                  <a:schemeClr val="tx2"/>
                </a:solidFill>
                <a:latin typeface="Arial" panose="020B0604020202020204" pitchFamily="34" charset="0"/>
                <a:ea typeface="돋움" panose="020B0600000101010101" pitchFamily="50" charset="-127"/>
              </a:rPr>
              <a:t>extents size</a:t>
            </a:r>
            <a:r>
              <a:rPr lang="ko-KR" altLang="en-US" sz="1600">
                <a:solidFill>
                  <a:schemeClr val="tx2"/>
                </a:solidFill>
                <a:latin typeface="Arial" panose="020B0604020202020204" pitchFamily="34" charset="0"/>
                <a:ea typeface="돋움" panose="020B0600000101010101" pitchFamily="50" charset="-127"/>
              </a:rPr>
              <a:t>를 사용하여 </a:t>
            </a:r>
            <a:r>
              <a:rPr lang="en-US" altLang="ko-KR" sz="1600">
                <a:solidFill>
                  <a:schemeClr val="tx2"/>
                </a:solidFill>
                <a:latin typeface="Arial" panose="020B0604020202020204" pitchFamily="34" charset="0"/>
                <a:ea typeface="돋움" panose="020B0600000101010101" pitchFamily="50" charset="-127"/>
              </a:rPr>
              <a:t>tablespaces </a:t>
            </a:r>
            <a:r>
              <a:rPr lang="ko-KR" altLang="en-US" sz="1600">
                <a:solidFill>
                  <a:schemeClr val="tx2"/>
                </a:solidFill>
                <a:latin typeface="Arial" panose="020B0604020202020204" pitchFamily="34" charset="0"/>
                <a:ea typeface="돋움" panose="020B0600000101010101" pitchFamily="50" charset="-127"/>
              </a:rPr>
              <a:t>단편화 감소</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Temporary Tables</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transaction/session </a:t>
            </a:r>
            <a:r>
              <a:rPr lang="ko-KR" altLang="en-US" sz="1600">
                <a:solidFill>
                  <a:schemeClr val="tx2"/>
                </a:solidFill>
                <a:latin typeface="Arial" panose="020B0604020202020204" pitchFamily="34" charset="0"/>
                <a:ea typeface="돋움" panose="020B0600000101010101" pitchFamily="50" charset="-127"/>
              </a:rPr>
              <a:t>기간에서만 사용하는 </a:t>
            </a:r>
            <a:r>
              <a:rPr lang="en-US" altLang="ko-KR" sz="1600">
                <a:solidFill>
                  <a:schemeClr val="tx2"/>
                </a:solidFill>
                <a:latin typeface="Arial" panose="020B0604020202020204" pitchFamily="34" charset="0"/>
                <a:ea typeface="돋움" panose="020B0600000101010101" pitchFamily="50" charset="-127"/>
              </a:rPr>
              <a:t>data</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DML lock</a:t>
            </a:r>
            <a:r>
              <a:rPr lang="ko-KR" altLang="en-US" sz="1600">
                <a:solidFill>
                  <a:schemeClr val="tx2"/>
                </a:solidFill>
                <a:latin typeface="Arial" panose="020B0604020202020204" pitchFamily="34" charset="0"/>
                <a:ea typeface="돋움" panose="020B0600000101010101" pitchFamily="50" charset="-127"/>
              </a:rPr>
              <a:t>을 획득하지 않는다</a:t>
            </a:r>
          </a:p>
          <a:p>
            <a:pPr lvl="1" latinLnBrk="0">
              <a:lnSpc>
                <a:spcPct val="11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indexes, views, trigger</a:t>
            </a:r>
            <a:r>
              <a:rPr lang="ko-KR" altLang="en-US" sz="1600">
                <a:solidFill>
                  <a:schemeClr val="tx2"/>
                </a:solidFill>
                <a:latin typeface="Arial" panose="020B0604020202020204" pitchFamily="34" charset="0"/>
                <a:ea typeface="돋움" panose="020B0600000101010101" pitchFamily="50" charset="-127"/>
              </a:rPr>
              <a:t>가 가능</a:t>
            </a:r>
          </a:p>
          <a:p>
            <a:pPr latinLnBrk="0">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Tablespace move/rebuild</a:t>
            </a:r>
          </a:p>
          <a:p>
            <a:pPr lvl="1">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 emp MOVE TABLESPACE data1;</a:t>
            </a:r>
          </a:p>
          <a:p>
            <a:pPr>
              <a:lnSpc>
                <a:spcPct val="90000"/>
              </a:lnSpc>
              <a:spcBef>
                <a:spcPct val="30000"/>
              </a:spcBef>
            </a:pPr>
            <a:r>
              <a:rPr lang="en-US" altLang="ko-KR" sz="1600">
                <a:solidFill>
                  <a:schemeClr val="tx2"/>
                </a:solidFill>
                <a:latin typeface="Arial" panose="020B0604020202020204" pitchFamily="34" charset="0"/>
                <a:ea typeface="돋움" panose="020B0600000101010101" pitchFamily="50" charset="-127"/>
              </a:rPr>
              <a:t>Column </a:t>
            </a:r>
            <a:r>
              <a:rPr lang="ko-KR" altLang="en-US" sz="1600">
                <a:solidFill>
                  <a:schemeClr val="tx2"/>
                </a:solidFill>
                <a:latin typeface="Arial" panose="020B0604020202020204" pitchFamily="34" charset="0"/>
                <a:ea typeface="돋움" panose="020B0600000101010101" pitchFamily="50" charset="-127"/>
              </a:rPr>
              <a:t>관리 </a:t>
            </a:r>
          </a:p>
          <a:p>
            <a:pPr lvl="1">
              <a:lnSpc>
                <a:spcPct val="9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추가 </a:t>
            </a:r>
            <a:r>
              <a:rPr lang="en-US" altLang="ko-KR" sz="1600">
                <a:solidFill>
                  <a:schemeClr val="tx2"/>
                </a:solidFill>
                <a:latin typeface="Arial" panose="020B0604020202020204" pitchFamily="34" charset="0"/>
                <a:ea typeface="돋움" panose="020B0600000101010101" pitchFamily="50" charset="-127"/>
              </a:rPr>
              <a:t>: ALTER TABLE hr.admin_emp ADD (bonus NUMBER (7,2));</a:t>
            </a:r>
          </a:p>
          <a:p>
            <a:pPr lvl="1">
              <a:lnSpc>
                <a:spcPct val="9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변경 </a:t>
            </a:r>
            <a:r>
              <a:rPr lang="en-US" altLang="ko-KR" sz="1600">
                <a:solidFill>
                  <a:schemeClr val="tx2"/>
                </a:solidFill>
                <a:latin typeface="Arial" panose="020B0604020202020204" pitchFamily="34" charset="0"/>
                <a:ea typeface="돋움" panose="020B0600000101010101" pitchFamily="50" charset="-127"/>
              </a:rPr>
              <a:t>: ALTER TABLE hr.admin_emp RENAME COLUMN comm TO commission;</a:t>
            </a:r>
          </a:p>
          <a:p>
            <a:pPr lvl="1">
              <a:lnSpc>
                <a:spcPct val="9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삭제 </a:t>
            </a:r>
            <a:r>
              <a:rPr lang="en-US" altLang="ko-KR" sz="1600">
                <a:solidFill>
                  <a:schemeClr val="tx2"/>
                </a:solidFill>
                <a:latin typeface="Arial" panose="020B0604020202020204" pitchFamily="34" charset="0"/>
                <a:ea typeface="돋움" panose="020B0600000101010101" pitchFamily="50" charset="-127"/>
              </a:rPr>
              <a:t>: ALTER TABLE hr.admin_emp DROP COLUMN sal;</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5" name="Picture 7">
            <a:hlinkClick r:id="" action="ppaction://noaction" highlightClick="1"/>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675" y="2208213"/>
            <a:ext cx="5689600" cy="3649662"/>
          </a:xfrm>
          <a:prstGeom prst="rect">
            <a:avLst/>
          </a:prstGeom>
          <a:noFill/>
          <a:extLst>
            <a:ext uri="{909E8E84-426E-40DD-AFC4-6F175D3DCCD1}">
              <a14:hiddenFill xmlns:a14="http://schemas.microsoft.com/office/drawing/2010/main">
                <a:solidFill>
                  <a:srgbClr val="FFFFFF"/>
                </a:solidFill>
              </a14:hiddenFill>
            </a:ext>
          </a:extLst>
        </p:spPr>
      </p:pic>
      <p:pic>
        <p:nvPicPr>
          <p:cNvPr id="4679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3263" y="2208213"/>
            <a:ext cx="5689600" cy="3648075"/>
          </a:xfrm>
          <a:prstGeom prst="rect">
            <a:avLst/>
          </a:prstGeom>
          <a:noFill/>
          <a:extLst>
            <a:ext uri="{909E8E84-426E-40DD-AFC4-6F175D3DCCD1}">
              <a14:hiddenFill xmlns:a14="http://schemas.microsoft.com/office/drawing/2010/main">
                <a:solidFill>
                  <a:srgbClr val="FFFFFF"/>
                </a:solidFill>
              </a14:hiddenFill>
            </a:ext>
          </a:extLst>
        </p:spPr>
      </p:pic>
      <p:sp>
        <p:nvSpPr>
          <p:cNvPr id="467976" name="Text Box 8">
            <a:hlinkClick r:id="" action="ppaction://noaction" highlightClick="1"/>
          </p:cNvPr>
          <p:cNvSpPr txBox="1">
            <a:spLocks noChangeArrowheads="1"/>
          </p:cNvSpPr>
          <p:nvPr/>
        </p:nvSpPr>
        <p:spPr bwMode="auto">
          <a:xfrm>
            <a:off x="4140200" y="1700213"/>
            <a:ext cx="3960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Bitmap Index</a:t>
            </a:r>
            <a:r>
              <a:rPr lang="ko-KR" altLang="en-US" sz="2000">
                <a:solidFill>
                  <a:schemeClr val="tx2"/>
                </a:solidFill>
                <a:latin typeface="Arial" panose="020B0604020202020204" pitchFamily="34" charset="0"/>
                <a:ea typeface="돋움" panose="020B0600000101010101" pitchFamily="50" charset="-127"/>
              </a:rPr>
              <a:t>의 내부적인 구조</a:t>
            </a:r>
          </a:p>
        </p:txBody>
      </p:sp>
      <p:sp>
        <p:nvSpPr>
          <p:cNvPr id="467970" name="Rectangle 2"/>
          <p:cNvSpPr>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467971" name="Rectangle 3"/>
          <p:cNvSpPr>
            <a:spLocks noChangeArrowheads="1"/>
          </p:cNvSpPr>
          <p:nvPr/>
        </p:nvSpPr>
        <p:spPr bwMode="auto">
          <a:xfrm>
            <a:off x="395288" y="1773238"/>
            <a:ext cx="2881312" cy="376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228725"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636713"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57400"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146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Logical</a:t>
            </a:r>
          </a:p>
          <a:p>
            <a:pPr lvl="1" latinLnBrk="0">
              <a:lnSpc>
                <a:spcPct val="9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단일 컬럼</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복합 컬럼</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Unique, Nonunique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Function-based</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Domain – Text, Spatial</a:t>
            </a:r>
          </a:p>
          <a:p>
            <a:pPr lvl="1" latinLnBrk="0">
              <a:lnSpc>
                <a:spcPct val="90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Physical</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Partitioned, Nonpartitioned</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B-tree : Normal or reverse key</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Bitmap</a:t>
            </a:r>
          </a:p>
          <a:p>
            <a:pPr lvl="1" latinLnBrk="0">
              <a:lnSpc>
                <a:spcPct val="90000"/>
              </a:lnSpc>
              <a:spcBef>
                <a:spcPct val="30000"/>
              </a:spcBef>
              <a:buClrTx/>
              <a:buSzPct val="100000"/>
              <a:buFontTx/>
              <a:buChar char="–"/>
            </a:pPr>
            <a:endParaRPr lang="en-US" altLang="ko-KR" sz="1600">
              <a:solidFill>
                <a:schemeClr val="tx2"/>
              </a:solidFill>
              <a:latin typeface="Arial" panose="020B0604020202020204" pitchFamily="34" charset="0"/>
              <a:ea typeface="돋움" panose="020B0600000101010101" pitchFamily="50" charset="-127"/>
            </a:endParaRPr>
          </a:p>
        </p:txBody>
      </p:sp>
      <p:sp>
        <p:nvSpPr>
          <p:cNvPr id="467972" name="Rectangle 4"/>
          <p:cNvSpPr>
            <a:spLocks noGrp="1" noChangeArrowheads="1"/>
          </p:cNvSpPr>
          <p:nvPr>
            <p:ph type="title" idx="4294967295"/>
          </p:nvPr>
        </p:nvSpPr>
        <p:spPr/>
        <p:txBody>
          <a:bodyPr/>
          <a:lstStyle/>
          <a:p>
            <a:r>
              <a:rPr lang="en-US" altLang="ko-KR"/>
              <a:t>Index </a:t>
            </a:r>
            <a:r>
              <a:rPr lang="ko-KR" altLang="en-US"/>
              <a:t>유형</a:t>
            </a:r>
          </a:p>
        </p:txBody>
      </p:sp>
      <p:sp>
        <p:nvSpPr>
          <p:cNvPr id="467974" name="Text Box 6"/>
          <p:cNvSpPr txBox="1">
            <a:spLocks noChangeArrowheads="1"/>
          </p:cNvSpPr>
          <p:nvPr/>
        </p:nvSpPr>
        <p:spPr bwMode="auto">
          <a:xfrm>
            <a:off x="4140200" y="1700213"/>
            <a:ext cx="3960813"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B-tree Index</a:t>
            </a:r>
            <a:r>
              <a:rPr lang="ko-KR" altLang="en-US" sz="2000">
                <a:solidFill>
                  <a:schemeClr val="tx2"/>
                </a:solidFill>
                <a:latin typeface="Arial" panose="020B0604020202020204" pitchFamily="34" charset="0"/>
                <a:ea typeface="돋움" panose="020B0600000101010101" pitchFamily="50" charset="-127"/>
              </a:rPr>
              <a:t>의 내부적인 구조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67975"/>
                                        </p:tgtEl>
                                        <p:attrNameLst>
                                          <p:attrName>style.visibility</p:attrName>
                                        </p:attrNameLst>
                                      </p:cBhvr>
                                      <p:to>
                                        <p:strVal val="visible"/>
                                      </p:to>
                                    </p:set>
                                    <p:animEffect transition="in" filter="box(in)">
                                      <p:cBhvr>
                                        <p:cTn id="7" dur="500"/>
                                        <p:tgtEl>
                                          <p:spTgt spid="467975"/>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67976"/>
                                        </p:tgtEl>
                                        <p:attrNameLst>
                                          <p:attrName>style.visibility</p:attrName>
                                        </p:attrNameLst>
                                      </p:cBhvr>
                                      <p:to>
                                        <p:strVal val="visible"/>
                                      </p:to>
                                    </p:set>
                                    <p:animEffect transition="in" filter="box(in)">
                                      <p:cBhvr>
                                        <p:cTn id="10" dur="500"/>
                                        <p:tgtEl>
                                          <p:spTgt spid="467976"/>
                                        </p:tgtEl>
                                      </p:cBhvr>
                                    </p:animEffect>
                                  </p:childTnLst>
                                </p:cTn>
                              </p:par>
                              <p:par>
                                <p:cTn id="11" presetID="4" presetClass="exit" presetSubtype="16" fill="hold" grpId="0" nodeType="withEffect">
                                  <p:stCondLst>
                                    <p:cond delay="0"/>
                                  </p:stCondLst>
                                  <p:childTnLst>
                                    <p:animEffect transition="out" filter="box(in)">
                                      <p:cBhvr>
                                        <p:cTn id="12" dur="500"/>
                                        <p:tgtEl>
                                          <p:spTgt spid="467974"/>
                                        </p:tgtEl>
                                      </p:cBhvr>
                                    </p:animEffect>
                                    <p:set>
                                      <p:cBhvr>
                                        <p:cTn id="13" dur="1" fill="hold">
                                          <p:stCondLst>
                                            <p:cond delay="499"/>
                                          </p:stCondLst>
                                        </p:cTn>
                                        <p:tgtEl>
                                          <p:spTgt spid="467974"/>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467973"/>
                                        </p:tgtEl>
                                      </p:cBhvr>
                                    </p:animEffect>
                                    <p:set>
                                      <p:cBhvr>
                                        <p:cTn id="16" dur="1" fill="hold">
                                          <p:stCondLst>
                                            <p:cond delay="499"/>
                                          </p:stCondLst>
                                        </p:cTn>
                                        <p:tgtEl>
                                          <p:spTgt spid="4679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6" grpId="0"/>
      <p:bldP spid="46797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ko-KR"/>
              <a:t>B-Tree</a:t>
            </a:r>
            <a:r>
              <a:rPr lang="ko-KR" altLang="en-US"/>
              <a:t>와 </a:t>
            </a:r>
            <a:r>
              <a:rPr lang="en-US" altLang="ko-KR"/>
              <a:t>Bitmap Index </a:t>
            </a:r>
            <a:r>
              <a:rPr lang="ko-KR" altLang="en-US"/>
              <a:t>비교</a:t>
            </a:r>
          </a:p>
        </p:txBody>
      </p:sp>
      <p:sp>
        <p:nvSpPr>
          <p:cNvPr id="46899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graphicFrame>
        <p:nvGraphicFramePr>
          <p:cNvPr id="469021" name="Group 29"/>
          <p:cNvGraphicFramePr>
            <a:graphicFrameLocks noGrp="1"/>
          </p:cNvGraphicFramePr>
          <p:nvPr>
            <p:ph idx="1"/>
          </p:nvPr>
        </p:nvGraphicFramePr>
        <p:xfrm>
          <a:off x="468313" y="4437063"/>
          <a:ext cx="8208962" cy="1710060"/>
        </p:xfrm>
        <a:graphic>
          <a:graphicData uri="http://schemas.openxmlformats.org/drawingml/2006/table">
            <a:tbl>
              <a:tblPr/>
              <a:tblGrid>
                <a:gridCol w="4105275"/>
                <a:gridCol w="4103687"/>
              </a:tblGrid>
              <a:tr h="2873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800" b="1" i="0" u="none" strike="noStrike" cap="none" normalizeH="0" baseline="0" smtClean="0">
                          <a:ln>
                            <a:noFill/>
                          </a:ln>
                          <a:solidFill>
                            <a:schemeClr val="tx2"/>
                          </a:solidFill>
                          <a:effectLst/>
                          <a:latin typeface="Times New Roman" panose="02020603050405020304" pitchFamily="18" charset="0"/>
                          <a:ea typeface="돋움" panose="020B0600000101010101" pitchFamily="50" charset="-127"/>
                        </a:rPr>
                        <a:t>B-Tree</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800" b="1" i="0" u="none" strike="noStrike" cap="none" normalizeH="0" baseline="0" smtClean="0">
                          <a:ln>
                            <a:noFill/>
                          </a:ln>
                          <a:solidFill>
                            <a:schemeClr val="tx2"/>
                          </a:solidFill>
                          <a:effectLst/>
                          <a:latin typeface="Times New Roman" panose="02020603050405020304" pitchFamily="18" charset="0"/>
                          <a:ea typeface="돋움" panose="020B0600000101010101" pitchFamily="50" charset="-127"/>
                        </a:rPr>
                        <a:t>Bitmap</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809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높은 </a:t>
                      </a: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Cardinality Column</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낮은 </a:t>
                      </a: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Cardinality Column</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3177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Index Key </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변경 비용이 상대적으로 낮음</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Index Key </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변경 비용이 상대적으로 높음</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555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OR </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조건을 사용하는 쿼리에 적당하지 않음</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OR </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조건을 사용하는 쿼리에 적당함</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07963">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OLTP</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에 적당</a:t>
                      </a:r>
                    </a:p>
                  </a:txBody>
                  <a:tcPr marL="92075" marR="92075" marT="46038" marB="46038"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DW</a:t>
                      </a:r>
                      <a:r>
                        <a:rPr kumimoji="1" lang="ko-KR" altLang="en-US" sz="1600" b="0" i="0" u="none" strike="noStrike" cap="none" normalizeH="0" baseline="0" smtClean="0">
                          <a:ln>
                            <a:noFill/>
                          </a:ln>
                          <a:solidFill>
                            <a:schemeClr val="tx2"/>
                          </a:solidFill>
                          <a:effectLst/>
                          <a:latin typeface="돋움" panose="020B0600000101010101" pitchFamily="50" charset="-127"/>
                          <a:ea typeface="돋움" panose="020B0600000101010101" pitchFamily="50" charset="-127"/>
                        </a:rPr>
                        <a:t>에 적당</a:t>
                      </a:r>
                    </a:p>
                  </a:txBody>
                  <a:tcPr marL="92075" marR="92075" marT="46038" marB="46038"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
        <p:nvSpPr>
          <p:cNvPr id="469023" name="Rectangle 31"/>
          <p:cNvSpPr>
            <a:spLocks noChangeArrowheads="1"/>
          </p:cNvSpPr>
          <p:nvPr/>
        </p:nvSpPr>
        <p:spPr bwMode="auto">
          <a:xfrm>
            <a:off x="468313" y="1773238"/>
            <a:ext cx="8135937" cy="259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50938"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600200"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57400"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146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B*Tree Index</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 entry header, Key column length, Key column value, ROWID</a:t>
            </a:r>
            <a:r>
              <a:rPr lang="ko-KR" altLang="en-US" sz="1600">
                <a:solidFill>
                  <a:schemeClr val="tx2"/>
                </a:solidFill>
                <a:latin typeface="Arial" panose="020B0604020202020204" pitchFamily="34" charset="0"/>
                <a:ea typeface="돋움" panose="020B0600000101010101" pitchFamily="50" charset="-127"/>
              </a:rPr>
              <a:t>로 구성</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Leaf Block </a:t>
            </a:r>
            <a:r>
              <a:rPr lang="ko-KR" altLang="en-US" sz="1600">
                <a:solidFill>
                  <a:schemeClr val="tx2"/>
                </a:solidFill>
                <a:latin typeface="Arial" panose="020B0604020202020204" pitchFamily="34" charset="0"/>
                <a:ea typeface="돋움" panose="020B0600000101010101" pitchFamily="50" charset="-127"/>
              </a:rPr>
              <a:t>은 </a:t>
            </a:r>
            <a:r>
              <a:rPr lang="en-US" altLang="ko-KR" sz="1600">
                <a:solidFill>
                  <a:schemeClr val="tx2"/>
                </a:solidFill>
                <a:latin typeface="Arial" panose="020B0604020202020204" pitchFamily="34" charset="0"/>
                <a:ea typeface="돋움" panose="020B0600000101010101" pitchFamily="50" charset="-127"/>
              </a:rPr>
              <a:t>doubly linked </a:t>
            </a:r>
            <a:r>
              <a:rPr lang="ko-KR" altLang="en-US" sz="1600">
                <a:solidFill>
                  <a:schemeClr val="tx2"/>
                </a:solidFill>
                <a:latin typeface="Arial" panose="020B0604020202020204" pitchFamily="34" charset="0"/>
                <a:ea typeface="돋움" panose="020B0600000101010101" pitchFamily="50" charset="-127"/>
              </a:rPr>
              <a:t>구조</a:t>
            </a:r>
          </a:p>
          <a:p>
            <a:pPr latinLnBrk="0">
              <a:lnSpc>
                <a:spcPct val="90000"/>
              </a:lnSpc>
              <a:spcBef>
                <a:spcPct val="30000"/>
              </a:spcBef>
              <a:buClr>
                <a:srgbClr val="00B7A5"/>
              </a:buClr>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Bitmap Index</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Key(</a:t>
            </a:r>
            <a:r>
              <a:rPr lang="ko-KR" altLang="en-US" sz="1600">
                <a:solidFill>
                  <a:schemeClr val="tx2"/>
                </a:solidFill>
                <a:latin typeface="Arial" panose="020B0604020202020204" pitchFamily="34" charset="0"/>
                <a:ea typeface="돋움" panose="020B0600000101010101" pitchFamily="50" charset="-127"/>
              </a:rPr>
              <a:t>컬럼의 값</a:t>
            </a:r>
            <a:r>
              <a:rPr lang="en-US" altLang="ko-KR" sz="1600">
                <a:solidFill>
                  <a:schemeClr val="tx2"/>
                </a:solidFill>
                <a:latin typeface="Arial" panose="020B0604020202020204" pitchFamily="34" charset="0"/>
                <a:ea typeface="돋움" panose="020B0600000101010101" pitchFamily="50" charset="-127"/>
              </a:rPr>
              <a:t>), Start ROWID, End ROWID, bitmap</a:t>
            </a:r>
            <a:r>
              <a:rPr lang="ko-KR" altLang="en-US" sz="1600">
                <a:solidFill>
                  <a:schemeClr val="tx2"/>
                </a:solidFill>
                <a:latin typeface="Arial" panose="020B0604020202020204" pitchFamily="34" charset="0"/>
                <a:ea typeface="돋움" panose="020B0600000101010101" pitchFamily="50" charset="-127"/>
              </a:rPr>
              <a:t>으로 구성</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ROWID </a:t>
            </a:r>
            <a:r>
              <a:rPr lang="ko-KR" altLang="en-US" sz="1600">
                <a:solidFill>
                  <a:schemeClr val="tx2"/>
                </a:solidFill>
                <a:latin typeface="Arial" panose="020B0604020202020204" pitchFamily="34" charset="0"/>
                <a:ea typeface="돋움" panose="020B0600000101010101" pitchFamily="50" charset="-127"/>
              </a:rPr>
              <a:t>대신에 각각의 키 값의 </a:t>
            </a:r>
            <a:r>
              <a:rPr lang="en-US" altLang="ko-KR" sz="1600">
                <a:solidFill>
                  <a:schemeClr val="tx2"/>
                </a:solidFill>
                <a:latin typeface="Arial" panose="020B0604020202020204" pitchFamily="34" charset="0"/>
                <a:ea typeface="돋움" panose="020B0600000101010101" pitchFamily="50" charset="-127"/>
              </a:rPr>
              <a:t>bitmap</a:t>
            </a:r>
            <a:r>
              <a:rPr lang="ko-KR" altLang="en-US" sz="1600">
                <a:solidFill>
                  <a:schemeClr val="tx2"/>
                </a:solidFill>
                <a:latin typeface="Arial" panose="020B0604020202020204" pitchFamily="34" charset="0"/>
                <a:ea typeface="돋움" panose="020B0600000101010101" pitchFamily="50" charset="-127"/>
              </a:rPr>
              <a:t>을 </a:t>
            </a:r>
            <a:r>
              <a:rPr lang="en-US" altLang="ko-KR" sz="1600">
                <a:solidFill>
                  <a:schemeClr val="tx2"/>
                </a:solidFill>
                <a:latin typeface="Arial" panose="020B0604020202020204" pitchFamily="34" charset="0"/>
                <a:ea typeface="돋움" panose="020B0600000101010101" pitchFamily="50" charset="-127"/>
              </a:rPr>
              <a:t>leaf node</a:t>
            </a:r>
            <a:r>
              <a:rPr lang="ko-KR" altLang="en-US" sz="1600">
                <a:solidFill>
                  <a:schemeClr val="tx2"/>
                </a:solidFill>
                <a:latin typeface="Arial" panose="020B0604020202020204" pitchFamily="34" charset="0"/>
                <a:ea typeface="돋움" panose="020B0600000101010101" pitchFamily="50" charset="-127"/>
              </a:rPr>
              <a:t>에 저장 </a:t>
            </a:r>
            <a:r>
              <a:rPr lang="en-US" altLang="ko-KR" sz="1600">
                <a:solidFill>
                  <a:schemeClr val="tx2"/>
                </a:solidFill>
                <a:latin typeface="Arial" panose="020B0604020202020204" pitchFamily="34" charset="0"/>
                <a:ea typeface="돋움" panose="020B0600000101010101" pitchFamily="50" charset="-127"/>
              </a:rPr>
              <a:t>(B*tree </a:t>
            </a:r>
            <a:r>
              <a:rPr lang="ko-KR" altLang="en-US" sz="1600">
                <a:solidFill>
                  <a:schemeClr val="tx2"/>
                </a:solidFill>
                <a:latin typeface="Arial" panose="020B0604020202020204" pitchFamily="34" charset="0"/>
                <a:ea typeface="돋움" panose="020B0600000101010101" pitchFamily="50" charset="-127"/>
              </a:rPr>
              <a:t>구조 이용</a:t>
            </a:r>
            <a:r>
              <a:rPr lang="en-US" altLang="ko-KR" sz="1600">
                <a:solidFill>
                  <a:schemeClr val="tx2"/>
                </a:solidFill>
                <a:latin typeface="Arial" panose="020B0604020202020204" pitchFamily="34" charset="0"/>
                <a:ea typeface="돋움" panose="020B0600000101010101" pitchFamily="50" charset="-127"/>
              </a:rPr>
              <a:t>)</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Start ROWID, End ROWID</a:t>
            </a:r>
            <a:r>
              <a:rPr lang="ko-KR" altLang="en-US" sz="1600">
                <a:solidFill>
                  <a:schemeClr val="tx2"/>
                </a:solidFill>
                <a:latin typeface="Arial" panose="020B0604020202020204" pitchFamily="34" charset="0"/>
                <a:ea typeface="돋움" panose="020B0600000101010101" pitchFamily="50" charset="-127"/>
              </a:rPr>
              <a:t>를 이용하여 해당 </a:t>
            </a:r>
            <a:r>
              <a:rPr lang="en-US" altLang="ko-KR" sz="1600">
                <a:solidFill>
                  <a:schemeClr val="tx2"/>
                </a:solidFill>
                <a:latin typeface="Arial" panose="020B0604020202020204" pitchFamily="34" charset="0"/>
                <a:ea typeface="돋움" panose="020B0600000101010101" pitchFamily="50" charset="-127"/>
              </a:rPr>
              <a:t>row</a:t>
            </a:r>
            <a:r>
              <a:rPr lang="ko-KR" altLang="en-US" sz="1600">
                <a:solidFill>
                  <a:schemeClr val="tx2"/>
                </a:solidFill>
                <a:latin typeface="Arial" panose="020B0604020202020204" pitchFamily="34" charset="0"/>
                <a:ea typeface="돋움" panose="020B0600000101010101" pitchFamily="50" charset="-127"/>
              </a:rPr>
              <a:t>에 접근</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Bitmap segment</a:t>
            </a:r>
            <a:r>
              <a:rPr lang="ko-KR" altLang="en-US" sz="1600">
                <a:solidFill>
                  <a:schemeClr val="tx2"/>
                </a:solidFill>
                <a:latin typeface="Arial" panose="020B0604020202020204" pitchFamily="34" charset="0"/>
                <a:ea typeface="돋움" panose="020B0600000101010101" pitchFamily="50" charset="-127"/>
              </a:rPr>
              <a:t>를 압축하여 공간 절약</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en-US" altLang="ko-KR"/>
              <a:t>Index </a:t>
            </a:r>
            <a:r>
              <a:rPr lang="ko-KR" altLang="en-US"/>
              <a:t>관리</a:t>
            </a:r>
          </a:p>
        </p:txBody>
      </p:sp>
      <p:sp>
        <p:nvSpPr>
          <p:cNvPr id="470019"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70040" name="Rectangle 24"/>
          <p:cNvSpPr>
            <a:spLocks noChangeArrowheads="1"/>
          </p:cNvSpPr>
          <p:nvPr/>
        </p:nvSpPr>
        <p:spPr bwMode="auto">
          <a:xfrm>
            <a:off x="755650" y="1484313"/>
            <a:ext cx="446405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309688"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717675"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25663"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828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400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972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544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Create Guideline</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a:t>
            </a:r>
            <a:r>
              <a:rPr lang="ko-KR" altLang="en-US" sz="1600">
                <a:solidFill>
                  <a:schemeClr val="tx2"/>
                </a:solidFill>
                <a:latin typeface="Arial" panose="020B0604020202020204" pitchFamily="34" charset="0"/>
                <a:ea typeface="돋움" panose="020B0600000101010101" pitchFamily="50" charset="-127"/>
              </a:rPr>
              <a:t>가 많은 경우 </a:t>
            </a:r>
            <a:r>
              <a:rPr lang="en-US" altLang="ko-KR" sz="1600">
                <a:solidFill>
                  <a:schemeClr val="tx2"/>
                </a:solidFill>
                <a:latin typeface="Arial" panose="020B0604020202020204" pitchFamily="34" charset="0"/>
                <a:ea typeface="돋움" panose="020B0600000101010101" pitchFamily="50" charset="-127"/>
              </a:rPr>
              <a:t>DML</a:t>
            </a:r>
            <a:r>
              <a:rPr lang="ko-KR" altLang="en-US" sz="1600">
                <a:solidFill>
                  <a:schemeClr val="tx2"/>
                </a:solidFill>
                <a:latin typeface="Arial" panose="020B0604020202020204" pitchFamily="34" charset="0"/>
                <a:ea typeface="돋움" panose="020B0600000101010101" pitchFamily="50" charset="-127"/>
              </a:rPr>
              <a:t>이 느려짐</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과 구분되는 </a:t>
            </a:r>
            <a:r>
              <a:rPr lang="en-US" altLang="ko-KR" sz="1600">
                <a:solidFill>
                  <a:schemeClr val="tx2"/>
                </a:solidFill>
                <a:latin typeface="Arial" panose="020B0604020202020204" pitchFamily="34" charset="0"/>
                <a:ea typeface="돋움" panose="020B0600000101010101" pitchFamily="50" charset="-127"/>
              </a:rPr>
              <a:t>Tablespace </a:t>
            </a:r>
            <a:r>
              <a:rPr lang="ko-KR" altLang="en-US" sz="1600">
                <a:solidFill>
                  <a:schemeClr val="tx2"/>
                </a:solidFill>
                <a:latin typeface="Arial" panose="020B0604020202020204" pitchFamily="34" charset="0"/>
                <a:ea typeface="돋움" panose="020B0600000101010101" pitchFamily="50" charset="-127"/>
              </a:rPr>
              <a:t>사용</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Uniform extent size </a:t>
            </a:r>
            <a:r>
              <a:rPr lang="ko-KR" altLang="en-US" sz="1600">
                <a:solidFill>
                  <a:schemeClr val="tx2"/>
                </a:solidFill>
                <a:latin typeface="Arial" panose="020B0604020202020204" pitchFamily="34" charset="0"/>
                <a:ea typeface="돋움" panose="020B0600000101010101" pitchFamily="50" charset="-127"/>
              </a:rPr>
              <a:t>고려</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Nologging </a:t>
            </a:r>
            <a:r>
              <a:rPr lang="ko-KR" altLang="en-US" sz="1600">
                <a:solidFill>
                  <a:schemeClr val="tx2"/>
                </a:solidFill>
                <a:latin typeface="Arial" panose="020B0604020202020204" pitchFamily="34" charset="0"/>
                <a:ea typeface="돋움" panose="020B0600000101010101" pitchFamily="50" charset="-127"/>
              </a:rPr>
              <a:t>고려</a:t>
            </a:r>
          </a:p>
          <a:p>
            <a:pPr lvl="1" latinLnBrk="0">
              <a:lnSpc>
                <a:spcPct val="90000"/>
              </a:lnSpc>
              <a:spcBef>
                <a:spcPct val="30000"/>
              </a:spcBef>
              <a:buClr>
                <a:schemeClr val="tx2"/>
              </a:buClr>
              <a:buFont typeface="Wingdings" panose="05000000000000000000" pitchFamily="2" charset="2"/>
              <a:buChar char="§"/>
            </a:pPr>
            <a:endParaRPr lang="ko-KR" altLang="en-US"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buClr>
                <a:srgbClr val="00B7A5"/>
              </a:buClr>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Rebuild Online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INDEX emp_name REBUILD ONLINE;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Partitioned Index</a:t>
            </a:r>
            <a:r>
              <a:rPr lang="ko-KR" altLang="en-US" sz="1600">
                <a:solidFill>
                  <a:schemeClr val="tx2"/>
                </a:solidFill>
                <a:latin typeface="Arial" panose="020B0604020202020204" pitchFamily="34" charset="0"/>
                <a:ea typeface="돋움" panose="020B0600000101010101" pitchFamily="50" charset="-127"/>
              </a:rPr>
              <a:t>는 </a:t>
            </a:r>
            <a:r>
              <a:rPr lang="en-US" altLang="ko-KR" sz="1600">
                <a:solidFill>
                  <a:schemeClr val="tx2"/>
                </a:solidFill>
                <a:latin typeface="Arial" panose="020B0604020202020204" pitchFamily="34" charset="0"/>
                <a:ea typeface="돋움" panose="020B0600000101010101" pitchFamily="50" charset="-127"/>
              </a:rPr>
              <a:t>Partition</a:t>
            </a:r>
            <a:r>
              <a:rPr lang="ko-KR" altLang="en-US" sz="1600">
                <a:solidFill>
                  <a:schemeClr val="tx2"/>
                </a:solidFill>
                <a:latin typeface="Arial" panose="020B0604020202020204" pitchFamily="34" charset="0"/>
                <a:ea typeface="돋움" panose="020B0600000101010101" pitchFamily="50" charset="-127"/>
              </a:rPr>
              <a:t>별로 가능</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PCTFREE </a:t>
            </a:r>
            <a:r>
              <a:rPr lang="ko-KR" altLang="en-US" sz="1600">
                <a:solidFill>
                  <a:schemeClr val="tx2"/>
                </a:solidFill>
                <a:latin typeface="Arial" panose="020B0604020202020204" pitchFamily="34" charset="0"/>
                <a:ea typeface="돋움" panose="020B0600000101010101" pitchFamily="50" charset="-127"/>
              </a:rPr>
              <a:t>변경 불가능</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DDL operation </a:t>
            </a:r>
            <a:r>
              <a:rPr lang="ko-KR" altLang="en-US" sz="1600">
                <a:solidFill>
                  <a:schemeClr val="tx2"/>
                </a:solidFill>
                <a:latin typeface="Arial" panose="020B0604020202020204" pitchFamily="34" charset="0"/>
                <a:ea typeface="돋움" panose="020B0600000101010101" pitchFamily="50" charset="-127"/>
              </a:rPr>
              <a:t>불가능</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DML</a:t>
            </a:r>
            <a:r>
              <a:rPr lang="ko-KR" altLang="en-US" sz="1600">
                <a:solidFill>
                  <a:schemeClr val="tx2"/>
                </a:solidFill>
                <a:latin typeface="Arial" panose="020B0604020202020204" pitchFamily="34" charset="0"/>
                <a:ea typeface="돋움" panose="020B0600000101010101" pitchFamily="50" charset="-127"/>
              </a:rPr>
              <a:t>이 적은 경우에만 권고</a:t>
            </a:r>
          </a:p>
          <a:p>
            <a:pPr lvl="1" latinLnBrk="0">
              <a:lnSpc>
                <a:spcPct val="90000"/>
              </a:lnSpc>
              <a:spcBef>
                <a:spcPct val="30000"/>
              </a:spcBef>
              <a:buClrTx/>
              <a:buFont typeface="Wingdings" panose="05000000000000000000" pitchFamily="2" charset="2"/>
              <a:buChar char="§"/>
            </a:pPr>
            <a:endParaRPr lang="ko-KR" altLang="en-US"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Coalescing</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Index </a:t>
            </a:r>
            <a:r>
              <a:rPr lang="ko-KR" altLang="en-US" sz="1600">
                <a:solidFill>
                  <a:schemeClr val="tx2"/>
                </a:solidFill>
                <a:latin typeface="Arial" panose="020B0604020202020204" pitchFamily="34" charset="0"/>
                <a:ea typeface="돋움" panose="020B0600000101010101" pitchFamily="50" charset="-127"/>
              </a:rPr>
              <a:t>단편화가 발생한 경우</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INDEX vmoore COALESCE;</a:t>
            </a:r>
          </a:p>
        </p:txBody>
      </p:sp>
      <p:pic>
        <p:nvPicPr>
          <p:cNvPr id="470043"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363" y="1557338"/>
            <a:ext cx="2600325"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70044"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4060825"/>
            <a:ext cx="268605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p:txBody>
          <a:bodyPr/>
          <a:lstStyle/>
          <a:p>
            <a:r>
              <a:rPr lang="en-US" altLang="ko-KR"/>
              <a:t>Cluster </a:t>
            </a:r>
          </a:p>
        </p:txBody>
      </p:sp>
      <p:sp>
        <p:nvSpPr>
          <p:cNvPr id="472067"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72068" name="Rectangle 4"/>
          <p:cNvSpPr>
            <a:spLocks noChangeArrowheads="1"/>
          </p:cNvSpPr>
          <p:nvPr/>
        </p:nvSpPr>
        <p:spPr bwMode="auto">
          <a:xfrm>
            <a:off x="468313" y="1557338"/>
            <a:ext cx="4464050"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309688"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717675"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25663"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828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400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972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544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Cluster</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 </a:t>
            </a:r>
            <a:r>
              <a:rPr lang="ko-KR" altLang="en-US" sz="1600">
                <a:solidFill>
                  <a:schemeClr val="tx2"/>
                </a:solidFill>
                <a:latin typeface="Arial" panose="020B0604020202020204" pitchFamily="34" charset="0"/>
                <a:ea typeface="돋움" panose="020B0600000101010101" pitchFamily="50" charset="-127"/>
              </a:rPr>
              <a:t>데이터를 저장하는 방법중 하나</a:t>
            </a:r>
          </a:p>
          <a:p>
            <a:pPr lvl="1" latinLnBrk="0">
              <a:lnSpc>
                <a:spcPct val="90000"/>
              </a:lnSpc>
              <a:spcBef>
                <a:spcPct val="30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동일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2</a:t>
            </a:r>
            <a:r>
              <a:rPr lang="ko-KR" altLang="en-US" sz="1600">
                <a:solidFill>
                  <a:schemeClr val="tx2"/>
                </a:solidFill>
                <a:latin typeface="Arial" panose="020B0604020202020204" pitchFamily="34" charset="0"/>
                <a:ea typeface="돋움" panose="020B0600000101010101" pitchFamily="50" charset="-127"/>
              </a:rPr>
              <a:t>개 이상의 테이블을 저장</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Join</a:t>
            </a:r>
            <a:r>
              <a:rPr lang="ko-KR" altLang="en-US" sz="1600">
                <a:solidFill>
                  <a:schemeClr val="tx2"/>
                </a:solidFill>
                <a:latin typeface="Arial" panose="020B0604020202020204" pitchFamily="34" charset="0"/>
                <a:ea typeface="돋움" panose="020B0600000101010101" pitchFamily="50" charset="-127"/>
              </a:rPr>
              <a:t>시 </a:t>
            </a:r>
            <a:r>
              <a:rPr lang="en-US" altLang="ko-KR" sz="1600">
                <a:solidFill>
                  <a:schemeClr val="tx2"/>
                </a:solidFill>
                <a:latin typeface="Arial" panose="020B0604020202020204" pitchFamily="34" charset="0"/>
                <a:ea typeface="돋움" panose="020B0600000101010101" pitchFamily="50" charset="-127"/>
              </a:rPr>
              <a:t>Disk I/O </a:t>
            </a:r>
            <a:r>
              <a:rPr lang="ko-KR" altLang="en-US" sz="1600">
                <a:solidFill>
                  <a:schemeClr val="tx2"/>
                </a:solidFill>
                <a:latin typeface="Arial" panose="020B0604020202020204" pitchFamily="34" charset="0"/>
                <a:ea typeface="돋움" panose="020B0600000101010101" pitchFamily="50" charset="-127"/>
              </a:rPr>
              <a:t>감소 및 성능 향상</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과 구분되는 </a:t>
            </a:r>
            <a:r>
              <a:rPr lang="en-US" altLang="ko-KR" sz="1600">
                <a:solidFill>
                  <a:schemeClr val="tx2"/>
                </a:solidFill>
                <a:latin typeface="Arial" panose="020B0604020202020204" pitchFamily="34" charset="0"/>
                <a:ea typeface="돋움" panose="020B0600000101010101" pitchFamily="50" charset="-127"/>
              </a:rPr>
              <a:t>Tablespace </a:t>
            </a:r>
            <a:r>
              <a:rPr lang="ko-KR" altLang="en-US" sz="1600">
                <a:solidFill>
                  <a:schemeClr val="tx2"/>
                </a:solidFill>
                <a:latin typeface="Arial" panose="020B0604020202020204" pitchFamily="34" charset="0"/>
                <a:ea typeface="돋움" panose="020B0600000101010101" pitchFamily="50" charset="-127"/>
              </a:rPr>
              <a:t>사용</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Uniform extent size </a:t>
            </a:r>
            <a:r>
              <a:rPr lang="ko-KR" altLang="en-US" sz="1600">
                <a:solidFill>
                  <a:schemeClr val="tx2"/>
                </a:solidFill>
                <a:latin typeface="Arial" panose="020B0604020202020204" pitchFamily="34" charset="0"/>
                <a:ea typeface="돋움" panose="020B0600000101010101" pitchFamily="50" charset="-127"/>
              </a:rPr>
              <a:t>고려</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Nologging </a:t>
            </a:r>
            <a:r>
              <a:rPr lang="ko-KR" altLang="en-US" sz="1600">
                <a:solidFill>
                  <a:schemeClr val="tx2"/>
                </a:solidFill>
                <a:latin typeface="Arial" panose="020B0604020202020204" pitchFamily="34" charset="0"/>
                <a:ea typeface="돋움" panose="020B0600000101010101" pitchFamily="50" charset="-127"/>
              </a:rPr>
              <a:t>고려</a:t>
            </a:r>
          </a:p>
          <a:p>
            <a:pPr lvl="1" latinLnBrk="0">
              <a:lnSpc>
                <a:spcPct val="90000"/>
              </a:lnSpc>
              <a:spcBef>
                <a:spcPct val="30000"/>
              </a:spcBef>
              <a:buClr>
                <a:schemeClr val="tx2"/>
              </a:buClr>
              <a:buFont typeface="Wingdings" panose="05000000000000000000" pitchFamily="2" charset="2"/>
              <a:buChar char="§"/>
            </a:pPr>
            <a:endParaRPr lang="ko-KR" altLang="en-US" sz="1600">
              <a:solidFill>
                <a:schemeClr val="tx2"/>
              </a:solidFill>
              <a:latin typeface="Arial" panose="020B0604020202020204" pitchFamily="34" charset="0"/>
              <a:ea typeface="돋움" panose="020B0600000101010101" pitchFamily="50" charset="-127"/>
            </a:endParaRPr>
          </a:p>
          <a:p>
            <a:pPr latinLnBrk="0">
              <a:lnSpc>
                <a:spcPct val="90000"/>
              </a:lnSpc>
              <a:spcBef>
                <a:spcPct val="30000"/>
              </a:spcBef>
            </a:pPr>
            <a:r>
              <a:rPr lang="ko-KR" altLang="en-US" sz="1800">
                <a:solidFill>
                  <a:schemeClr val="tx2"/>
                </a:solidFill>
                <a:latin typeface="Arial" panose="020B0604020202020204" pitchFamily="34" charset="0"/>
                <a:ea typeface="돋움" panose="020B0600000101010101" pitchFamily="50" charset="-127"/>
              </a:rPr>
              <a:t> </a:t>
            </a:r>
            <a:r>
              <a:rPr lang="en-US" altLang="ko-KR" sz="1800">
                <a:solidFill>
                  <a:schemeClr val="tx2"/>
                </a:solidFill>
                <a:latin typeface="Arial" panose="020B0604020202020204" pitchFamily="34" charset="0"/>
                <a:ea typeface="돋움" panose="020B0600000101010101" pitchFamily="50" charset="-127"/>
              </a:rPr>
              <a:t>Guideline</a:t>
            </a:r>
          </a:p>
          <a:p>
            <a:pPr lvl="1" latinLnBrk="0">
              <a:lnSpc>
                <a:spcPct val="9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자주 </a:t>
            </a:r>
            <a:r>
              <a:rPr lang="en-US" altLang="ko-KR" sz="1600">
                <a:solidFill>
                  <a:schemeClr val="tx2"/>
                </a:solidFill>
                <a:latin typeface="Arial" panose="020B0604020202020204" pitchFamily="34" charset="0"/>
                <a:ea typeface="돋움" panose="020B0600000101010101" pitchFamily="50" charset="-127"/>
              </a:rPr>
              <a:t>Join</a:t>
            </a:r>
            <a:r>
              <a:rPr lang="ko-KR" altLang="en-US" sz="1600">
                <a:solidFill>
                  <a:schemeClr val="tx2"/>
                </a:solidFill>
                <a:latin typeface="Arial" panose="020B0604020202020204" pitchFamily="34" charset="0"/>
                <a:ea typeface="돋움" panose="020B0600000101010101" pitchFamily="50" charset="-127"/>
              </a:rPr>
              <a:t>이 이루어지는 적절한 </a:t>
            </a: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을 선정</a:t>
            </a:r>
          </a:p>
          <a:p>
            <a:pPr lvl="1" latinLnBrk="0">
              <a:lnSpc>
                <a:spcPct val="9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변경이 적은 </a:t>
            </a:r>
            <a:r>
              <a:rPr lang="en-US" altLang="ko-KR" sz="1600">
                <a:solidFill>
                  <a:schemeClr val="tx2"/>
                </a:solidFill>
                <a:latin typeface="Arial" panose="020B0604020202020204" pitchFamily="34" charset="0"/>
                <a:ea typeface="돋움" panose="020B0600000101010101" pitchFamily="50" charset="-127"/>
              </a:rPr>
              <a:t>Table </a:t>
            </a:r>
            <a:r>
              <a:rPr lang="ko-KR" altLang="en-US" sz="1600">
                <a:solidFill>
                  <a:schemeClr val="tx2"/>
                </a:solidFill>
                <a:latin typeface="Arial" panose="020B0604020202020204" pitchFamily="34" charset="0"/>
                <a:ea typeface="돋움" panose="020B0600000101010101" pitchFamily="50" charset="-127"/>
              </a:rPr>
              <a:t>선정</a:t>
            </a:r>
          </a:p>
          <a:p>
            <a:pPr lvl="1" latinLnBrk="0">
              <a:lnSpc>
                <a:spcPct val="90000"/>
              </a:lnSpc>
              <a:spcBef>
                <a:spcPct val="30000"/>
              </a:spcBef>
              <a:buClrTx/>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각 </a:t>
            </a: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Row </a:t>
            </a:r>
            <a:r>
              <a:rPr lang="ko-KR" altLang="en-US" sz="1600">
                <a:solidFill>
                  <a:schemeClr val="tx2"/>
                </a:solidFill>
                <a:latin typeface="Arial" panose="020B0604020202020204" pitchFamily="34" charset="0"/>
                <a:ea typeface="돋움" panose="020B0600000101010101" pitchFamily="50" charset="-127"/>
              </a:rPr>
              <a:t>크기 합을 고려</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Key Column</a:t>
            </a:r>
            <a:r>
              <a:rPr lang="ko-KR" altLang="en-US" sz="1600">
                <a:solidFill>
                  <a:schemeClr val="tx2"/>
                </a:solidFill>
                <a:latin typeface="Arial" panose="020B0604020202020204" pitchFamily="34" charset="0"/>
                <a:ea typeface="돋움" panose="020B0600000101010101" pitchFamily="50" charset="-127"/>
              </a:rPr>
              <a:t>으로 </a:t>
            </a:r>
            <a:r>
              <a:rPr lang="en-US" altLang="ko-KR" sz="1600">
                <a:solidFill>
                  <a:schemeClr val="tx2"/>
                </a:solidFill>
                <a:latin typeface="Arial" panose="020B0604020202020204" pitchFamily="34" charset="0"/>
                <a:ea typeface="돋움" panose="020B0600000101010101" pitchFamily="50" charset="-127"/>
              </a:rPr>
              <a:t>Join </a:t>
            </a:r>
            <a:r>
              <a:rPr lang="ko-KR" altLang="en-US" sz="1600">
                <a:solidFill>
                  <a:schemeClr val="tx2"/>
                </a:solidFill>
                <a:latin typeface="Arial" panose="020B0604020202020204" pitchFamily="34" charset="0"/>
                <a:ea typeface="돋움" panose="020B0600000101010101" pitchFamily="50" charset="-127"/>
              </a:rPr>
              <a:t>컬럼 선정</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부모 </a:t>
            </a:r>
            <a:r>
              <a:rPr lang="en-US" altLang="ko-KR" sz="1600">
                <a:solidFill>
                  <a:schemeClr val="tx2"/>
                </a:solidFill>
                <a:latin typeface="Arial" panose="020B0604020202020204" pitchFamily="34" charset="0"/>
                <a:ea typeface="돋움" panose="020B0600000101010101" pitchFamily="50" charset="-127"/>
              </a:rPr>
              <a:t>Table</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Key </a:t>
            </a:r>
            <a:r>
              <a:rPr lang="ko-KR" altLang="en-US" sz="1600">
                <a:solidFill>
                  <a:schemeClr val="tx2"/>
                </a:solidFill>
                <a:latin typeface="Arial" panose="020B0604020202020204" pitchFamily="34" charset="0"/>
                <a:ea typeface="돋움" panose="020B0600000101010101" pitchFamily="50" charset="-127"/>
              </a:rPr>
              <a:t>고려</a:t>
            </a:r>
            <a:r>
              <a:rPr lang="en-US" altLang="ko-KR" sz="1600">
                <a:solidFill>
                  <a:schemeClr val="tx2"/>
                </a:solidFill>
                <a:latin typeface="Arial" panose="020B0604020202020204" pitchFamily="34" charset="0"/>
                <a:ea typeface="돋움" panose="020B0600000101010101" pitchFamily="50" charset="-127"/>
              </a:rPr>
              <a:t>)</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SIZE</a:t>
            </a:r>
            <a:r>
              <a:rPr lang="ko-KR" altLang="en-US" sz="1600">
                <a:solidFill>
                  <a:schemeClr val="tx2"/>
                </a:solidFill>
                <a:latin typeface="Arial" panose="020B0604020202020204" pitchFamily="34" charset="0"/>
                <a:ea typeface="돋움" panose="020B0600000101010101" pitchFamily="50" charset="-127"/>
              </a:rPr>
              <a:t>절 </a:t>
            </a:r>
            <a:r>
              <a:rPr lang="en-US" altLang="ko-KR" sz="1600">
                <a:solidFill>
                  <a:schemeClr val="tx2"/>
                </a:solidFill>
                <a:latin typeface="Arial" panose="020B0604020202020204" pitchFamily="34" charset="0"/>
                <a:ea typeface="돋움" panose="020B0600000101010101" pitchFamily="50" charset="-127"/>
              </a:rPr>
              <a:t>: cluster key</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rows</a:t>
            </a:r>
            <a:r>
              <a:rPr lang="ko-KR" altLang="en-US" sz="1600">
                <a:solidFill>
                  <a:schemeClr val="tx2"/>
                </a:solidFill>
                <a:latin typeface="Arial" panose="020B0604020202020204" pitchFamily="34" charset="0"/>
                <a:ea typeface="돋움" panose="020B0600000101010101" pitchFamily="50" charset="-127"/>
              </a:rPr>
              <a:t>의 평균 크기</a:t>
            </a:r>
          </a:p>
        </p:txBody>
      </p:sp>
      <p:pic>
        <p:nvPicPr>
          <p:cNvPr id="47207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050" y="1773238"/>
            <a:ext cx="4191000" cy="4181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474115" name="Rectangle 3"/>
          <p:cNvSpPr>
            <a:spLocks noChangeArrowheads="1"/>
          </p:cNvSpPr>
          <p:nvPr/>
        </p:nvSpPr>
        <p:spPr bwMode="auto">
          <a:xfrm>
            <a:off x="611188" y="1628775"/>
            <a:ext cx="7772400" cy="443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742950" indent="-28575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600200"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57400"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146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718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290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86200"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Trigger</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Synonym</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Sequence</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View</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Materialized View</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Dimension</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Database Link</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Stored functions, procedures, and packages</a:t>
            </a:r>
          </a:p>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Directories</a:t>
            </a:r>
          </a:p>
          <a:p>
            <a:pPr latinLnBrk="0">
              <a:lnSpc>
                <a:spcPct val="90000"/>
              </a:lnSpc>
              <a:spcBef>
                <a:spcPct val="30000"/>
              </a:spcBef>
              <a:buClr>
                <a:srgbClr val="00B7A5"/>
              </a:buClr>
              <a:buSzPct val="120000"/>
              <a:buFont typeface="Arial" panose="020B0604020202020204" pitchFamily="34" charset="0"/>
              <a:buChar char="•"/>
            </a:pPr>
            <a:endParaRPr lang="en-US" altLang="ko-KR" sz="1800">
              <a:solidFill>
                <a:schemeClr val="tx2"/>
              </a:solidFill>
              <a:latin typeface="Arial" panose="020B0604020202020204" pitchFamily="34" charset="0"/>
              <a:ea typeface="돋움" panose="020B0600000101010101" pitchFamily="50" charset="-127"/>
            </a:endParaRPr>
          </a:p>
        </p:txBody>
      </p:sp>
      <p:sp>
        <p:nvSpPr>
          <p:cNvPr id="474116" name="Rectangle 4"/>
          <p:cNvSpPr>
            <a:spLocks noGrp="1" noChangeArrowheads="1"/>
          </p:cNvSpPr>
          <p:nvPr>
            <p:ph type="title" idx="4294967295"/>
          </p:nvPr>
        </p:nvSpPr>
        <p:spPr/>
        <p:txBody>
          <a:bodyPr/>
          <a:lstStyle/>
          <a:p>
            <a:r>
              <a:rPr lang="ko-KR" altLang="en-US"/>
              <a:t>기타 </a:t>
            </a:r>
            <a:r>
              <a:rPr lang="en-US" altLang="ko-KR"/>
              <a:t>Objects</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ltLang="ko-KR"/>
              <a:t>Constraints</a:t>
            </a:r>
          </a:p>
        </p:txBody>
      </p:sp>
      <p:graphicFrame>
        <p:nvGraphicFramePr>
          <p:cNvPr id="421934" name="Group 46"/>
          <p:cNvGraphicFramePr>
            <a:graphicFrameLocks noGrp="1"/>
          </p:cNvGraphicFramePr>
          <p:nvPr>
            <p:ph idx="1"/>
          </p:nvPr>
        </p:nvGraphicFramePr>
        <p:xfrm>
          <a:off x="827088" y="1628775"/>
          <a:ext cx="7488237" cy="2024640"/>
        </p:xfrm>
        <a:graphic>
          <a:graphicData uri="http://schemas.openxmlformats.org/drawingml/2006/table">
            <a:tbl>
              <a:tblPr/>
              <a:tblGrid>
                <a:gridCol w="2182812"/>
                <a:gridCol w="5305425"/>
              </a:tblGrid>
              <a:tr h="2682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1"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제약조건</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1"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설명</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762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Not Null</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특정 컬럼에 대한 </a:t>
                      </a: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NULL </a:t>
                      </a: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불가</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762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UNIQUE</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컬럼 혹은 컬럼조합에 대한 유일성 </a:t>
                      </a: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(NULL </a:t>
                      </a: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허용</a:t>
                      </a: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746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PRIMARY KEY</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UK + Not Null</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762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FOREIGN KEY</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컬럼 혹은 컬럼조합에 대한 참조 무결성 보장</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27622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CHECK</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각각의 </a:t>
                      </a:r>
                      <a:r>
                        <a:rPr kumimoji="1" lang="en-US" altLang="ko-KR"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row</a:t>
                      </a:r>
                      <a:r>
                        <a:rPr kumimoji="1" lang="ko-KR" altLang="en-US" sz="16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에 대한 데이터 제약 지정</a:t>
                      </a:r>
                    </a:p>
                  </a:txBody>
                  <a:tcPr marL="93600" marR="936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
        <p:nvSpPr>
          <p:cNvPr id="421936" name="Rectangle 48"/>
          <p:cNvSpPr>
            <a:spLocks noChangeArrowheads="1"/>
          </p:cNvSpPr>
          <p:nvPr/>
        </p:nvSpPr>
        <p:spPr bwMode="auto">
          <a:xfrm>
            <a:off x="827088" y="3932238"/>
            <a:ext cx="7848600"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309688" indent="-2286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717675" indent="-2286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125663" indent="-2286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5828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0400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4972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954463" indent="-228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spcBef>
                <a:spcPct val="30000"/>
              </a:spcBef>
              <a:buClr>
                <a:srgbClr val="00B7A5"/>
              </a:buClr>
            </a:pPr>
            <a:r>
              <a:rPr lang="en-US" altLang="ko-KR" sz="1800">
                <a:solidFill>
                  <a:schemeClr val="tx2"/>
                </a:solidFill>
                <a:latin typeface="Arial" panose="020B0604020202020204" pitchFamily="34" charset="0"/>
                <a:ea typeface="돋움" panose="020B0600000101010101" pitchFamily="50" charset="-127"/>
              </a:rPr>
              <a:t> </a:t>
            </a:r>
            <a:r>
              <a:rPr lang="ko-KR" altLang="en-US" sz="1800">
                <a:solidFill>
                  <a:schemeClr val="tx2"/>
                </a:solidFill>
                <a:latin typeface="Arial" panose="020B0604020202020204" pitchFamily="34" charset="0"/>
                <a:ea typeface="돋움" panose="020B0600000101010101" pitchFamily="50" charset="-127"/>
              </a:rPr>
              <a:t>설정</a:t>
            </a:r>
          </a:p>
          <a:p>
            <a:pPr lvl="1" latinLnBrk="0">
              <a:lnSpc>
                <a:spcPct val="90000"/>
              </a:lnSpc>
              <a:spcBef>
                <a:spcPct val="3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 emp ADD CONSTRAINT emp.pk PRIMARY KEY (empno);</a:t>
            </a: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 Rename</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 dept RENAME CONSTRAINT dname_ukey TO dname_unikey;</a:t>
            </a:r>
          </a:p>
          <a:p>
            <a:pPr latinLnBrk="0">
              <a:lnSpc>
                <a:spcPct val="90000"/>
              </a:lnSpc>
              <a:spcBef>
                <a:spcPct val="30000"/>
              </a:spcBef>
            </a:pPr>
            <a:r>
              <a:rPr lang="en-US" altLang="ko-KR" sz="1800">
                <a:solidFill>
                  <a:schemeClr val="tx2"/>
                </a:solidFill>
                <a:latin typeface="Arial" panose="020B0604020202020204" pitchFamily="34" charset="0"/>
                <a:ea typeface="돋움" panose="020B0600000101010101" pitchFamily="50" charset="-127"/>
              </a:rPr>
              <a:t> Drop</a:t>
            </a:r>
          </a:p>
          <a:p>
            <a:pPr lvl="1" latinLnBrk="0">
              <a:lnSpc>
                <a:spcPct val="90000"/>
              </a:lnSpc>
              <a:spcBef>
                <a:spcPct val="30000"/>
              </a:spcBef>
              <a:buClrTx/>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ALTER TABLE dept DROP UNIQUE (dname, loc);</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r>
              <a:rPr lang="en-US" altLang="ko-KR"/>
              <a:t>User</a:t>
            </a:r>
            <a:r>
              <a:rPr lang="ko-KR" altLang="en-US"/>
              <a:t>와 </a:t>
            </a:r>
            <a:r>
              <a:rPr lang="en-US" altLang="ko-KR"/>
              <a:t>Security</a:t>
            </a:r>
          </a:p>
        </p:txBody>
      </p:sp>
      <p:sp>
        <p:nvSpPr>
          <p:cNvPr id="476163"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76164" name="Rectangle 4"/>
          <p:cNvSpPr>
            <a:spLocks noChangeArrowheads="1"/>
          </p:cNvSpPr>
          <p:nvPr/>
        </p:nvSpPr>
        <p:spPr bwMode="auto">
          <a:xfrm>
            <a:off x="539750" y="1773238"/>
            <a:ext cx="7993063"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1338" indent="-1365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Default Tablespace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의 </a:t>
            </a:r>
            <a:r>
              <a:rPr lang="en-US" altLang="ko-KR" sz="1600">
                <a:solidFill>
                  <a:schemeClr val="tx2"/>
                </a:solidFill>
                <a:latin typeface="Arial" panose="020B0604020202020204" pitchFamily="34" charset="0"/>
                <a:ea typeface="돋움" panose="020B0600000101010101" pitchFamily="50" charset="-127"/>
              </a:rPr>
              <a:t>Default Tablespace </a:t>
            </a:r>
            <a:r>
              <a:rPr lang="ko-KR" altLang="en-US" sz="1600">
                <a:solidFill>
                  <a:schemeClr val="tx2"/>
                </a:solidFill>
                <a:latin typeface="Arial" panose="020B0604020202020204" pitchFamily="34" charset="0"/>
                <a:ea typeface="돋움" panose="020B0600000101010101" pitchFamily="50" charset="-127"/>
              </a:rPr>
              <a:t>지정 </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Segment</a:t>
            </a:r>
            <a:r>
              <a:rPr lang="ko-KR" altLang="en-US" sz="1600">
                <a:solidFill>
                  <a:schemeClr val="tx2"/>
                </a:solidFill>
                <a:latin typeface="Arial" panose="020B0604020202020204" pitchFamily="34" charset="0"/>
                <a:ea typeface="돋움" panose="020B0600000101010101" pitchFamily="50" charset="-127"/>
              </a:rPr>
              <a:t>를 생성할 때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를 지정하지 않으면</a:t>
            </a:r>
            <a:r>
              <a:rPr lang="en-US" altLang="ko-KR" sz="1600">
                <a:solidFill>
                  <a:schemeClr val="tx2"/>
                </a:solidFill>
                <a:latin typeface="Arial" panose="020B0604020202020204" pitchFamily="34" charset="0"/>
                <a:ea typeface="돋움" panose="020B0600000101010101" pitchFamily="50" charset="-127"/>
              </a:rPr>
              <a:t>, Default </a:t>
            </a:r>
            <a:r>
              <a:rPr lang="ko-KR" altLang="en-US" sz="1600">
                <a:solidFill>
                  <a:schemeClr val="tx2"/>
                </a:solidFill>
                <a:latin typeface="Arial" panose="020B0604020202020204" pitchFamily="34" charset="0"/>
                <a:ea typeface="돋움" panose="020B0600000101010101" pitchFamily="50" charset="-127"/>
              </a:rPr>
              <a:t>사용</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Sysaux </a:t>
            </a:r>
            <a:r>
              <a:rPr lang="ko-KR" altLang="en-US" sz="1600">
                <a:solidFill>
                  <a:schemeClr val="tx2"/>
                </a:solidFill>
                <a:latin typeface="Arial" panose="020B0604020202020204" pitchFamily="34" charset="0"/>
                <a:ea typeface="돋움" panose="020B0600000101010101" pitchFamily="50" charset="-127"/>
              </a:rPr>
              <a:t>를 사용하지 않도록 주의</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Temporary Tablespace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Sort </a:t>
            </a:r>
            <a:r>
              <a:rPr lang="ko-KR" altLang="en-US" sz="1600">
                <a:solidFill>
                  <a:schemeClr val="tx2"/>
                </a:solidFill>
                <a:latin typeface="Arial" panose="020B0604020202020204" pitchFamily="34" charset="0"/>
                <a:ea typeface="돋움" panose="020B0600000101010101" pitchFamily="50" charset="-127"/>
              </a:rPr>
              <a:t>등의 작업을 수행할 임시 </a:t>
            </a:r>
            <a:r>
              <a:rPr lang="en-US" altLang="ko-KR" sz="1600">
                <a:solidFill>
                  <a:schemeClr val="tx2"/>
                </a:solidFill>
                <a:latin typeface="Arial" panose="020B0604020202020204" pitchFamily="34" charset="0"/>
                <a:ea typeface="돋움" panose="020B0600000101010101" pitchFamily="50" charset="-127"/>
              </a:rPr>
              <a:t>tablespace                        </a:t>
            </a:r>
            <a:r>
              <a:rPr lang="ko-KR" altLang="en-US" sz="1800" b="1">
                <a:solidFill>
                  <a:schemeClr val="tx2"/>
                </a:solidFill>
                <a:latin typeface="Arial" panose="020B0604020202020204" pitchFamily="34" charset="0"/>
                <a:ea typeface="돋움" panose="020B0600000101010101" pitchFamily="50" charset="-127"/>
              </a:rPr>
              <a:t>인증 방법</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Tablespace quotas</a:t>
            </a:r>
          </a:p>
          <a:p>
            <a:pPr lvl="1" latinLnBrk="0">
              <a:spcBef>
                <a:spcPct val="15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특정 </a:t>
            </a:r>
            <a:r>
              <a:rPr lang="en-US" altLang="ko-KR" sz="1600">
                <a:solidFill>
                  <a:schemeClr val="tx2"/>
                </a:solidFill>
                <a:latin typeface="Arial" panose="020B0604020202020204" pitchFamily="34" charset="0"/>
                <a:ea typeface="돋움" panose="020B0600000101010101" pitchFamily="50" charset="-127"/>
              </a:rPr>
              <a:t>Tablespace </a:t>
            </a:r>
            <a:r>
              <a:rPr lang="ko-KR" altLang="en-US" sz="1600">
                <a:solidFill>
                  <a:schemeClr val="tx2"/>
                </a:solidFill>
                <a:latin typeface="Arial" panose="020B0604020202020204" pitchFamily="34" charset="0"/>
                <a:ea typeface="돋움" panose="020B0600000101010101" pitchFamily="50" charset="-127"/>
              </a:rPr>
              <a:t>사용량 제한</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Account locking</a:t>
            </a:r>
          </a:p>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인증 </a:t>
            </a:r>
            <a:r>
              <a:rPr lang="en-US" altLang="ko-KR" sz="1800">
                <a:solidFill>
                  <a:schemeClr val="tx2"/>
                </a:solidFill>
                <a:latin typeface="Arial" panose="020B0604020202020204" pitchFamily="34" charset="0"/>
                <a:ea typeface="돋움" panose="020B0600000101010101" pitchFamily="50" charset="-127"/>
              </a:rPr>
              <a:t>mechanism</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Data Dictionary, Operating system, Network</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Role privileges</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Direct privileges</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Resource Limits</a:t>
            </a:r>
            <a:endParaRPr lang="en-US" altLang="ko-KR" sz="1600">
              <a:solidFill>
                <a:schemeClr val="tx2"/>
              </a:solidFill>
              <a:latin typeface="Arial" panose="020B0604020202020204" pitchFamily="34" charset="0"/>
              <a:ea typeface="돋움" panose="020B0600000101010101" pitchFamily="50" charset="-127"/>
            </a:endParaRP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CPU Time, logical I/O </a:t>
            </a:r>
            <a:r>
              <a:rPr lang="ko-KR" altLang="en-US" sz="1600">
                <a:solidFill>
                  <a:schemeClr val="tx2"/>
                </a:solidFill>
                <a:latin typeface="Arial" panose="020B0604020202020204" pitchFamily="34" charset="0"/>
                <a:ea typeface="돋움" panose="020B0600000101010101" pitchFamily="50" charset="-127"/>
              </a:rPr>
              <a:t>등의 제한</a:t>
            </a:r>
          </a:p>
        </p:txBody>
      </p:sp>
      <p:pic>
        <p:nvPicPr>
          <p:cNvPr id="4761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025" y="3703638"/>
            <a:ext cx="4752975"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altLang="ko-KR"/>
              <a:t>User </a:t>
            </a:r>
            <a:r>
              <a:rPr lang="ko-KR" altLang="en-US"/>
              <a:t>생성과 삭제 및  </a:t>
            </a:r>
            <a:r>
              <a:rPr lang="en-US" altLang="ko-KR"/>
              <a:t>Profile</a:t>
            </a:r>
          </a:p>
        </p:txBody>
      </p:sp>
      <p:sp>
        <p:nvSpPr>
          <p:cNvPr id="477187"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77188" name="Rectangle 4"/>
          <p:cNvSpPr>
            <a:spLocks noChangeArrowheads="1"/>
          </p:cNvSpPr>
          <p:nvPr/>
        </p:nvSpPr>
        <p:spPr bwMode="auto">
          <a:xfrm>
            <a:off x="539750" y="1628775"/>
            <a:ext cx="8280400"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1338" indent="-1365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Create </a:t>
            </a:r>
            <a:r>
              <a:rPr lang="ko-KR" altLang="en-US" sz="1800">
                <a:solidFill>
                  <a:schemeClr val="tx2"/>
                </a:solidFill>
                <a:latin typeface="Arial" panose="020B0604020202020204" pitchFamily="34" charset="0"/>
                <a:ea typeface="돋움" panose="020B0600000101010101" pitchFamily="50" charset="-127"/>
              </a:rPr>
              <a:t>문장</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User Scott Identified by tiger default tablespace data default temporary tablespace temp quota 15M on data  quota 10M on users password expire;</a:t>
            </a:r>
          </a:p>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인증방법</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By password : DB</a:t>
            </a:r>
            <a:r>
              <a:rPr lang="ko-KR" altLang="en-US" sz="1600">
                <a:solidFill>
                  <a:schemeClr val="tx2"/>
                </a:solidFill>
                <a:latin typeface="Arial" panose="020B0604020202020204" pitchFamily="34" charset="0"/>
                <a:ea typeface="돋움" panose="020B0600000101010101" pitchFamily="50" charset="-127"/>
              </a:rPr>
              <a:t>에 저장된 </a:t>
            </a:r>
            <a:r>
              <a:rPr lang="en-US" altLang="ko-KR" sz="1600">
                <a:solidFill>
                  <a:schemeClr val="tx2"/>
                </a:solidFill>
                <a:latin typeface="Arial" panose="020B0604020202020204" pitchFamily="34" charset="0"/>
                <a:ea typeface="돋움" panose="020B0600000101010101" pitchFamily="50" charset="-127"/>
              </a:rPr>
              <a:t>password </a:t>
            </a:r>
            <a:r>
              <a:rPr lang="ko-KR" altLang="en-US" sz="1600">
                <a:solidFill>
                  <a:schemeClr val="tx2"/>
                </a:solidFill>
                <a:latin typeface="Arial" panose="020B0604020202020204" pitchFamily="34" charset="0"/>
                <a:ea typeface="돋움" panose="020B0600000101010101" pitchFamily="50" charset="-127"/>
              </a:rPr>
              <a:t>인증</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Externally : O/S </a:t>
            </a:r>
            <a:r>
              <a:rPr lang="ko-KR" altLang="en-US" sz="1600">
                <a:solidFill>
                  <a:schemeClr val="tx2"/>
                </a:solidFill>
                <a:latin typeface="Arial" panose="020B0604020202020204" pitchFamily="34" charset="0"/>
                <a:ea typeface="돋움" panose="020B0600000101010101" pitchFamily="50" charset="-127"/>
              </a:rPr>
              <a:t>인증</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Globally : Oracle Internet Directory </a:t>
            </a:r>
            <a:r>
              <a:rPr lang="ko-KR" altLang="en-US" sz="1600">
                <a:solidFill>
                  <a:schemeClr val="tx2"/>
                </a:solidFill>
                <a:latin typeface="Arial" panose="020B0604020202020204" pitchFamily="34" charset="0"/>
                <a:ea typeface="돋움" panose="020B0600000101010101" pitchFamily="50" charset="-127"/>
              </a:rPr>
              <a:t>인증</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Password expire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Password</a:t>
            </a:r>
            <a:r>
              <a:rPr lang="ko-KR" altLang="en-US" sz="1600">
                <a:solidFill>
                  <a:schemeClr val="tx2"/>
                </a:solidFill>
                <a:latin typeface="Arial" panose="020B0604020202020204" pitchFamily="34" charset="0"/>
                <a:ea typeface="돋움" panose="020B0600000101010101" pitchFamily="50" charset="-127"/>
              </a:rPr>
              <a:t>를 재생성하도록 지정 </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Profile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Password</a:t>
            </a:r>
            <a:r>
              <a:rPr lang="ko-KR" altLang="en-US" sz="1600">
                <a:solidFill>
                  <a:schemeClr val="tx2"/>
                </a:solidFill>
                <a:latin typeface="Arial" panose="020B0604020202020204" pitchFamily="34" charset="0"/>
                <a:ea typeface="돋움" panose="020B0600000101010101" pitchFamily="50" charset="-127"/>
              </a:rPr>
              <a:t>와 </a:t>
            </a:r>
            <a:r>
              <a:rPr lang="en-US" altLang="ko-KR" sz="1600">
                <a:solidFill>
                  <a:schemeClr val="tx2"/>
                </a:solidFill>
                <a:latin typeface="Arial" panose="020B0604020202020204" pitchFamily="34" charset="0"/>
                <a:ea typeface="돋움" panose="020B0600000101010101" pitchFamily="50" charset="-127"/>
              </a:rPr>
              <a:t>resource </a:t>
            </a:r>
            <a:r>
              <a:rPr lang="ko-KR" altLang="en-US" sz="1600">
                <a:solidFill>
                  <a:schemeClr val="tx2"/>
                </a:solidFill>
                <a:latin typeface="Arial" panose="020B0604020202020204" pitchFamily="34" charset="0"/>
                <a:ea typeface="돋움" panose="020B0600000101010101" pitchFamily="50" charset="-127"/>
              </a:rPr>
              <a:t>사용을 제한하는 집합</a:t>
            </a:r>
          </a:p>
          <a:p>
            <a:pPr lvl="1" latinLnBrk="0">
              <a:spcBef>
                <a:spcPct val="15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지정하지 않으면 “</a:t>
            </a:r>
            <a:r>
              <a:rPr lang="en-US" altLang="ko-KR" sz="1600">
                <a:solidFill>
                  <a:schemeClr val="tx2"/>
                </a:solidFill>
                <a:latin typeface="Arial" panose="020B0604020202020204" pitchFamily="34" charset="0"/>
                <a:ea typeface="돋움" panose="020B0600000101010101" pitchFamily="50" charset="-127"/>
              </a:rPr>
              <a:t>DEFAULT” profile </a:t>
            </a:r>
            <a:r>
              <a:rPr lang="ko-KR" altLang="en-US" sz="1600">
                <a:solidFill>
                  <a:schemeClr val="tx2"/>
                </a:solidFill>
                <a:latin typeface="Arial" panose="020B0604020202020204" pitchFamily="34" charset="0"/>
                <a:ea typeface="돋움" panose="020B0600000101010101" pitchFamily="50" charset="-127"/>
              </a:rPr>
              <a:t>사용</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Password : History, locking, expiration &amp; aging, verificaiton</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Resource : CPU_PER_SESSION, SESSIONS_PER_USER, CONNECT_TIME, IDLE_TIME, LOGICAL_READS_PER_SESSION, PRIVATE_SGA</a:t>
            </a:r>
          </a:p>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삭제</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DROP USER scott CASCADE; </a:t>
            </a:r>
            <a:r>
              <a:rPr lang="ko-KR" altLang="en-US" sz="1600">
                <a:solidFill>
                  <a:schemeClr val="tx2"/>
                </a:solidFill>
                <a:latin typeface="Arial" panose="020B0604020202020204" pitchFamily="34" charset="0"/>
                <a:ea typeface="돋움" panose="020B0600000101010101" pitchFamily="50" charset="-127"/>
              </a:rPr>
              <a:t>해당 </a:t>
            </a: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의 모든 </a:t>
            </a:r>
            <a:r>
              <a:rPr lang="en-US" altLang="ko-KR" sz="1600">
                <a:solidFill>
                  <a:schemeClr val="tx2"/>
                </a:solidFill>
                <a:latin typeface="Arial" panose="020B0604020202020204" pitchFamily="34" charset="0"/>
                <a:ea typeface="돋움" panose="020B0600000101010101" pitchFamily="50" charset="-127"/>
              </a:rPr>
              <a:t>OBJECT </a:t>
            </a:r>
            <a:r>
              <a:rPr lang="ko-KR" altLang="en-US" sz="1600">
                <a:solidFill>
                  <a:schemeClr val="tx2"/>
                </a:solidFill>
                <a:latin typeface="Arial" panose="020B0604020202020204" pitchFamily="34" charset="0"/>
                <a:ea typeface="돋움" panose="020B0600000101010101" pitchFamily="50" charset="-127"/>
              </a:rPr>
              <a:t>삭제</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en-US" altLang="ko-KR"/>
              <a:t>Privilege - </a:t>
            </a:r>
            <a:r>
              <a:rPr lang="ko-KR" altLang="en-US"/>
              <a:t>개요</a:t>
            </a:r>
          </a:p>
        </p:txBody>
      </p:sp>
      <p:sp>
        <p:nvSpPr>
          <p:cNvPr id="47923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79236" name="Rectangle 4"/>
          <p:cNvSpPr>
            <a:spLocks noChangeArrowheads="1"/>
          </p:cNvSpPr>
          <p:nvPr/>
        </p:nvSpPr>
        <p:spPr bwMode="auto">
          <a:xfrm>
            <a:off x="539750" y="1628775"/>
            <a:ext cx="8280400"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1338" indent="-1365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종류 </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System : database</a:t>
            </a:r>
            <a:r>
              <a:rPr lang="ko-KR" altLang="en-US" sz="1600">
                <a:solidFill>
                  <a:schemeClr val="tx2"/>
                </a:solidFill>
                <a:latin typeface="Arial" panose="020B0604020202020204" pitchFamily="34" charset="0"/>
                <a:ea typeface="돋움" panose="020B0600000101010101" pitchFamily="50" charset="-127"/>
              </a:rPr>
              <a:t>에서 특정 행위에 대한 권한 </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예 </a:t>
            </a:r>
            <a:r>
              <a:rPr lang="en-US" altLang="ko-KR" sz="1600">
                <a:solidFill>
                  <a:schemeClr val="tx2"/>
                </a:solidFill>
                <a:latin typeface="Arial" panose="020B0604020202020204" pitchFamily="34" charset="0"/>
                <a:ea typeface="돋움" panose="020B0600000101010101" pitchFamily="50" charset="-127"/>
              </a:rPr>
              <a:t>Create Any Table)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Object : </a:t>
            </a:r>
            <a:r>
              <a:rPr lang="ko-KR" altLang="en-US" sz="1600">
                <a:solidFill>
                  <a:schemeClr val="tx2"/>
                </a:solidFill>
                <a:latin typeface="Arial" panose="020B0604020202020204" pitchFamily="34" charset="0"/>
                <a:ea typeface="돋움" panose="020B0600000101010101" pitchFamily="50" charset="-127"/>
              </a:rPr>
              <a:t>특정 </a:t>
            </a:r>
            <a:r>
              <a:rPr lang="en-US" altLang="ko-KR" sz="1600">
                <a:solidFill>
                  <a:schemeClr val="tx2"/>
                </a:solidFill>
                <a:latin typeface="Arial" panose="020B0604020202020204" pitchFamily="34" charset="0"/>
                <a:ea typeface="돋움" panose="020B0600000101010101" pitchFamily="50" charset="-127"/>
              </a:rPr>
              <a:t>Object</a:t>
            </a:r>
            <a:r>
              <a:rPr lang="ko-KR" altLang="en-US" sz="1600">
                <a:solidFill>
                  <a:schemeClr val="tx2"/>
                </a:solidFill>
                <a:latin typeface="Arial" panose="020B0604020202020204" pitchFamily="34" charset="0"/>
                <a:ea typeface="돋움" panose="020B0600000101010101" pitchFamily="50" charset="-127"/>
              </a:rPr>
              <a:t>에 대한 조작 및 접근에 대한 권한 </a:t>
            </a:r>
            <a:r>
              <a:rPr lang="en-US" altLang="ko-KR" sz="1600">
                <a:solidFill>
                  <a:schemeClr val="tx2"/>
                </a:solidFill>
                <a:latin typeface="Arial" panose="020B0604020202020204" pitchFamily="34" charset="0"/>
                <a:ea typeface="돋움" panose="020B0600000101010101" pitchFamily="50" charset="-127"/>
              </a:rPr>
              <a:t>(</a:t>
            </a:r>
            <a:r>
              <a:rPr lang="ko-KR" altLang="en-US" sz="1600">
                <a:solidFill>
                  <a:schemeClr val="tx2"/>
                </a:solidFill>
                <a:latin typeface="Arial" panose="020B0604020202020204" pitchFamily="34" charset="0"/>
                <a:ea typeface="돋움" panose="020B0600000101010101" pitchFamily="50" charset="-127"/>
              </a:rPr>
              <a:t>예 </a:t>
            </a:r>
            <a:r>
              <a:rPr lang="en-US" altLang="ko-KR" sz="1600">
                <a:solidFill>
                  <a:schemeClr val="tx2"/>
                </a:solidFill>
                <a:latin typeface="Arial" panose="020B0604020202020204" pitchFamily="34" charset="0"/>
                <a:ea typeface="돋움" panose="020B0600000101010101" pitchFamily="50" charset="-127"/>
              </a:rPr>
              <a:t>Scott.Dept</a:t>
            </a:r>
            <a:r>
              <a:rPr lang="ko-KR" altLang="en-US" sz="1600">
                <a:solidFill>
                  <a:schemeClr val="tx2"/>
                </a:solidFill>
                <a:latin typeface="Arial" panose="020B0604020202020204" pitchFamily="34" charset="0"/>
                <a:ea typeface="돋움" panose="020B0600000101010101" pitchFamily="50" charset="-127"/>
              </a:rPr>
              <a:t>에 </a:t>
            </a:r>
            <a:r>
              <a:rPr lang="en-US" altLang="ko-KR" sz="1600">
                <a:solidFill>
                  <a:schemeClr val="tx2"/>
                </a:solidFill>
                <a:latin typeface="Arial" panose="020B0604020202020204" pitchFamily="34" charset="0"/>
                <a:ea typeface="돋움" panose="020B0600000101010101" pitchFamily="50" charset="-127"/>
              </a:rPr>
              <a:t>Insert</a:t>
            </a:r>
            <a:r>
              <a:rPr lang="ko-KR" altLang="en-US" sz="1600">
                <a:solidFill>
                  <a:schemeClr val="tx2"/>
                </a:solidFill>
                <a:latin typeface="Arial" panose="020B0604020202020204" pitchFamily="34" charset="0"/>
                <a:ea typeface="돋움" panose="020B0600000101010101" pitchFamily="50" charset="-127"/>
              </a:rPr>
              <a:t>권한</a:t>
            </a:r>
            <a:r>
              <a:rPr lang="en-US" altLang="ko-KR" sz="1600">
                <a:solidFill>
                  <a:schemeClr val="tx2"/>
                </a:solidFill>
                <a:latin typeface="Arial" panose="020B0604020202020204" pitchFamily="34" charset="0"/>
                <a:ea typeface="돋움" panose="020B0600000101010101" pitchFamily="50" charset="-127"/>
              </a:rPr>
              <a:t>)</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Grant</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Grant create tablespace to scott;</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Grant update on scott.dept to user1;</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With Admin Option </a:t>
            </a:r>
            <a:r>
              <a:rPr lang="ko-KR" altLang="en-US" sz="1600">
                <a:solidFill>
                  <a:schemeClr val="tx2"/>
                </a:solidFill>
                <a:latin typeface="Arial" panose="020B0604020202020204" pitchFamily="34" charset="0"/>
                <a:ea typeface="돋움" panose="020B0600000101010101" pitchFamily="50" charset="-127"/>
              </a:rPr>
              <a:t>과 </a:t>
            </a:r>
            <a:r>
              <a:rPr lang="en-US" altLang="ko-KR" sz="1600">
                <a:solidFill>
                  <a:schemeClr val="tx2"/>
                </a:solidFill>
                <a:latin typeface="Arial" panose="020B0604020202020204" pitchFamily="34" charset="0"/>
                <a:ea typeface="돋움" panose="020B0600000101010101" pitchFamily="50" charset="-127"/>
              </a:rPr>
              <a:t>With grant Option : </a:t>
            </a:r>
            <a:r>
              <a:rPr lang="ko-KR" altLang="en-US" sz="1600">
                <a:solidFill>
                  <a:schemeClr val="tx2"/>
                </a:solidFill>
                <a:latin typeface="Arial" panose="020B0604020202020204" pitchFamily="34" charset="0"/>
                <a:ea typeface="돋움" panose="020B0600000101010101" pitchFamily="50" charset="-127"/>
              </a:rPr>
              <a:t>다른 계정에 권한 부여 가능</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Revoke</a:t>
            </a:r>
            <a:r>
              <a:rPr lang="ko-KR" altLang="en-US" sz="1600">
                <a:solidFill>
                  <a:schemeClr val="tx2"/>
                </a:solidFill>
                <a:latin typeface="Arial" panose="020B0604020202020204" pitchFamily="34" charset="0"/>
                <a:ea typeface="돋움" panose="020B0600000101010101" pitchFamily="50" charset="-127"/>
              </a:rPr>
              <a:t>시 다른 계정에 부여한 권한은 </a:t>
            </a:r>
            <a:r>
              <a:rPr lang="en-US" altLang="ko-KR" sz="1600">
                <a:solidFill>
                  <a:schemeClr val="tx2"/>
                </a:solidFill>
                <a:latin typeface="Arial" panose="020B0604020202020204" pitchFamily="34" charset="0"/>
                <a:ea typeface="돋움" panose="020B0600000101010101" pitchFamily="50" charset="-127"/>
              </a:rPr>
              <a:t>Object Privilege</a:t>
            </a:r>
            <a:r>
              <a:rPr lang="ko-KR" altLang="en-US" sz="1600">
                <a:solidFill>
                  <a:schemeClr val="tx2"/>
                </a:solidFill>
                <a:latin typeface="Arial" panose="020B0604020202020204" pitchFamily="34" charset="0"/>
                <a:ea typeface="돋움" panose="020B0600000101010101" pitchFamily="50" charset="-127"/>
              </a:rPr>
              <a:t>만 함께 없어진다</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Revoke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Revoke create tablespace from scott;</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Revoke update on scott.dept from user1;</a:t>
            </a:r>
          </a:p>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관련 뷰</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DBA_SYS_PRIVS : System privileges</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SESSION_PRIVS : </a:t>
            </a:r>
            <a:r>
              <a:rPr lang="ko-KR" altLang="en-US" sz="1600">
                <a:solidFill>
                  <a:schemeClr val="tx2"/>
                </a:solidFill>
                <a:latin typeface="Arial" panose="020B0604020202020204" pitchFamily="34" charset="0"/>
                <a:ea typeface="돋움" panose="020B0600000101010101" pitchFamily="50" charset="-127"/>
              </a:rPr>
              <a:t>현재 </a:t>
            </a:r>
            <a:r>
              <a:rPr lang="en-US" altLang="ko-KR" sz="1600">
                <a:solidFill>
                  <a:schemeClr val="tx2"/>
                </a:solidFill>
                <a:latin typeface="Arial" panose="020B0604020202020204" pitchFamily="34" charset="0"/>
                <a:ea typeface="돋움" panose="020B0600000101010101" pitchFamily="50" charset="-127"/>
              </a:rPr>
              <a:t>session</a:t>
            </a:r>
          </a:p>
          <a:p>
            <a:pPr lvl="1" latinLnBrk="0">
              <a:spcBef>
                <a:spcPct val="15000"/>
              </a:spcBef>
              <a:buClr>
                <a:schemeClr val="tx2"/>
              </a:buClr>
              <a:buFont typeface="Wingdings" panose="05000000000000000000" pitchFamily="2" charset="2"/>
              <a:buChar char="§"/>
            </a:pPr>
            <a:r>
              <a:rPr lang="en-US" altLang="ko-KR" sz="1600">
                <a:solidFill>
                  <a:schemeClr val="hlink"/>
                </a:solidFill>
                <a:latin typeface="Arial" panose="020B0604020202020204" pitchFamily="34" charset="0"/>
                <a:ea typeface="돋움" panose="020B0600000101010101" pitchFamily="50" charset="-127"/>
              </a:rPr>
              <a:t>DBA_TAB_PRIVS</a:t>
            </a:r>
            <a:r>
              <a:rPr lang="en-US" altLang="ko-KR" sz="1600">
                <a:solidFill>
                  <a:schemeClr val="tx2"/>
                </a:solidFill>
                <a:latin typeface="Arial" panose="020B0604020202020204" pitchFamily="34" charset="0"/>
                <a:ea typeface="돋움" panose="020B0600000101010101" pitchFamily="50" charset="-127"/>
              </a:rPr>
              <a:t> : Object privileges</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DBA_COL_PRIVS : </a:t>
            </a: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Object Column privileges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ltLang="ko-KR"/>
              <a:t>Oracle Database Memory Structures</a:t>
            </a:r>
          </a:p>
        </p:txBody>
      </p:sp>
      <p:sp>
        <p:nvSpPr>
          <p:cNvPr id="309251" name="Rectangle 3"/>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Clr>
                <a:srgbClr val="00B7A5"/>
              </a:buClr>
              <a:buSzPct val="120000"/>
              <a:buFont typeface="Arial" panose="020B0604020202020204" pitchFamily="34" charset="0"/>
              <a:buNone/>
            </a:pPr>
            <a:r>
              <a:rPr lang="en-US" altLang="ko-KR" b="1">
                <a:solidFill>
                  <a:schemeClr val="tx2"/>
                </a:solidFill>
                <a:latin typeface="Arial" panose="020B0604020202020204" pitchFamily="34" charset="0"/>
                <a:ea typeface="돋움" panose="020B0600000101010101" pitchFamily="50" charset="-127"/>
              </a:rPr>
              <a:t>  </a:t>
            </a:r>
          </a:p>
        </p:txBody>
      </p:sp>
      <p:sp>
        <p:nvSpPr>
          <p:cNvPr id="309252" name="Rectangle 4"/>
          <p:cNvSpPr>
            <a:spLocks noChangeArrowheads="1"/>
          </p:cNvSpPr>
          <p:nvPr/>
        </p:nvSpPr>
        <p:spPr bwMode="auto">
          <a:xfrm>
            <a:off x="458788" y="1628775"/>
            <a:ext cx="8343900"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a:buClr>
                <a:srgbClr val="00B7A5"/>
              </a:buClr>
              <a:buSzPct val="120000"/>
              <a:buFont typeface="Arial" panose="020B0604020202020204" pitchFamily="34" charset="0"/>
              <a:buChar char="•"/>
              <a:defRPr kumimoji="1" sz="2400" b="1">
                <a:solidFill>
                  <a:schemeClr val="tx2"/>
                </a:solidFill>
                <a:latin typeface="Arial" panose="020B0604020202020204" pitchFamily="34" charset="0"/>
                <a:ea typeface="HY울릉도M" pitchFamily="18" charset="-127"/>
              </a:defRPr>
            </a:lvl1pPr>
            <a:lvl2pPr marL="685800" indent="-225425">
              <a:buSzPct val="100000"/>
              <a:buChar char="–"/>
              <a:defRPr kumimoji="1" sz="2000" b="1">
                <a:solidFill>
                  <a:schemeClr val="tx2"/>
                </a:solidFill>
                <a:latin typeface="Arial" panose="020B0604020202020204" pitchFamily="34" charset="0"/>
                <a:ea typeface="HY울릉도M" pitchFamily="18" charset="-127"/>
              </a:defRPr>
            </a:lvl2pPr>
            <a:lvl3pPr marL="1147763" indent="-234950">
              <a:buSzPct val="100000"/>
              <a:buChar char="–"/>
              <a:defRPr kumimoji="1" sz="2000" b="1">
                <a:solidFill>
                  <a:schemeClr val="tx2"/>
                </a:solidFill>
                <a:latin typeface="Arial" panose="020B0604020202020204" pitchFamily="34" charset="0"/>
                <a:ea typeface="HY울릉도M" pitchFamily="18" charset="-127"/>
              </a:defRPr>
            </a:lvl3pPr>
            <a:lvl4pPr marL="1598613" indent="-225425">
              <a:buSzPct val="100000"/>
              <a:buChar char="–"/>
              <a:defRPr kumimoji="1" sz="2000" b="1">
                <a:solidFill>
                  <a:schemeClr val="tx2"/>
                </a:solidFill>
                <a:latin typeface="Arial" panose="020B0604020202020204" pitchFamily="34" charset="0"/>
                <a:ea typeface="HY울릉도M" pitchFamily="18" charset="-127"/>
              </a:defRPr>
            </a:lvl4pPr>
            <a:lvl5pPr marL="2000250" indent="-171450">
              <a:buSzPct val="100000"/>
              <a:buChar char="–"/>
              <a:defRPr kumimoji="1" sz="2000" b="1">
                <a:solidFill>
                  <a:schemeClr val="tx2"/>
                </a:solidFill>
                <a:latin typeface="Arial" panose="020B0604020202020204" pitchFamily="34" charset="0"/>
                <a:ea typeface="HY울릉도M" pitchFamily="18" charset="-127"/>
              </a:defRPr>
            </a:lvl5pPr>
            <a:lvl6pPr marL="24574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6pPr>
            <a:lvl7pPr marL="29146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7pPr>
            <a:lvl8pPr marL="33718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8pPr>
            <a:lvl9pPr marL="38290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9pPr>
          </a:lstStyle>
          <a:p>
            <a:endParaRPr lang="ko-KR" altLang="ko-KR" sz="1400" b="0"/>
          </a:p>
        </p:txBody>
      </p:sp>
      <p:pic>
        <p:nvPicPr>
          <p:cNvPr id="3092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4476750" cy="3378200"/>
          </a:xfrm>
          <a:prstGeom prst="rect">
            <a:avLst/>
          </a:prstGeom>
          <a:noFill/>
          <a:extLst>
            <a:ext uri="{909E8E84-426E-40DD-AFC4-6F175D3DCCD1}">
              <a14:hiddenFill xmlns:a14="http://schemas.microsoft.com/office/drawing/2010/main">
                <a:solidFill>
                  <a:srgbClr val="FFFFFF"/>
                </a:solidFill>
              </a14:hiddenFill>
            </a:ext>
          </a:extLst>
        </p:spPr>
      </p:pic>
      <p:sp>
        <p:nvSpPr>
          <p:cNvPr id="309254" name="Text Box 6"/>
          <p:cNvSpPr txBox="1">
            <a:spLocks noChangeArrowheads="1"/>
          </p:cNvSpPr>
          <p:nvPr/>
        </p:nvSpPr>
        <p:spPr bwMode="auto">
          <a:xfrm>
            <a:off x="5076825" y="1697038"/>
            <a:ext cx="3598863" cy="470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84138" indent="-84138"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90000"/>
              </a:lnSpc>
              <a:spcBef>
                <a:spcPct val="50000"/>
              </a:spcBef>
            </a:pPr>
            <a:r>
              <a:rPr lang="en-US" altLang="ko-KR" sz="1600">
                <a:solidFill>
                  <a:schemeClr val="tx2"/>
                </a:solidFill>
                <a:latin typeface="Arial" panose="020B0604020202020204" pitchFamily="34" charset="0"/>
                <a:ea typeface="돋움" panose="020B0600000101010101" pitchFamily="50" charset="-127"/>
              </a:rPr>
              <a:t> SGA</a:t>
            </a:r>
          </a:p>
          <a:p>
            <a:pPr>
              <a:lnSpc>
                <a:spcPct val="90000"/>
              </a:lnSpc>
              <a:spcBef>
                <a:spcPct val="5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a:t>
            </a:r>
            <a:r>
              <a:rPr lang="ko-KR" altLang="en-US" sz="1400">
                <a:solidFill>
                  <a:schemeClr val="tx2"/>
                </a:solidFill>
                <a:latin typeface="Arial" panose="020B0604020202020204" pitchFamily="34" charset="0"/>
                <a:ea typeface="돋움" panose="020B0600000101010101" pitchFamily="50" charset="-127"/>
              </a:rPr>
              <a:t>모든 </a:t>
            </a:r>
            <a:r>
              <a:rPr lang="en-US" altLang="ko-KR" sz="1400">
                <a:solidFill>
                  <a:schemeClr val="tx2"/>
                </a:solidFill>
                <a:latin typeface="Arial" panose="020B0604020202020204" pitchFamily="34" charset="0"/>
                <a:ea typeface="돋움" panose="020B0600000101010101" pitchFamily="50" charset="-127"/>
              </a:rPr>
              <a:t>Background &amp; Server Process</a:t>
            </a:r>
            <a:r>
              <a:rPr lang="ko-KR" altLang="en-US" sz="1400">
                <a:solidFill>
                  <a:schemeClr val="tx2"/>
                </a:solidFill>
                <a:latin typeface="Arial" panose="020B0604020202020204" pitchFamily="34" charset="0"/>
                <a:ea typeface="돋움" panose="020B0600000101010101" pitchFamily="50" charset="-127"/>
              </a:rPr>
              <a:t>가 사용</a:t>
            </a:r>
            <a:r>
              <a:rPr lang="en-US" altLang="ko-KR" sz="1400">
                <a:solidFill>
                  <a:schemeClr val="tx2"/>
                </a:solidFill>
                <a:latin typeface="Arial" panose="020B0604020202020204" pitchFamily="34" charset="0"/>
                <a:ea typeface="돋움" panose="020B0600000101010101" pitchFamily="50" charset="-127"/>
              </a:rPr>
              <a:t>(read/write)</a:t>
            </a:r>
          </a:p>
          <a:p>
            <a:pPr>
              <a:lnSpc>
                <a:spcPct val="90000"/>
              </a:lnSpc>
              <a:spcBef>
                <a:spcPct val="5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Instance</a:t>
            </a:r>
            <a:r>
              <a:rPr lang="ko-KR" altLang="en-US" sz="1400">
                <a:solidFill>
                  <a:schemeClr val="tx2"/>
                </a:solidFill>
                <a:latin typeface="Arial" panose="020B0604020202020204" pitchFamily="34" charset="0"/>
                <a:ea typeface="돋움" panose="020B0600000101010101" pitchFamily="50" charset="-127"/>
              </a:rPr>
              <a:t>가 시작되면서 할당</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Instance</a:t>
            </a:r>
            <a:r>
              <a:rPr lang="ko-KR" altLang="en-US" sz="1400">
                <a:solidFill>
                  <a:schemeClr val="tx2"/>
                </a:solidFill>
                <a:latin typeface="Arial" panose="020B0604020202020204" pitchFamily="34" charset="0"/>
                <a:ea typeface="돋움" panose="020B0600000101010101" pitchFamily="50" charset="-127"/>
              </a:rPr>
              <a:t>가 종료되면서 해제</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Fixed SGA : background Process</a:t>
            </a:r>
            <a:r>
              <a:rPr lang="ko-KR" altLang="en-US" sz="1400">
                <a:solidFill>
                  <a:schemeClr val="tx2"/>
                </a:solidFill>
                <a:latin typeface="Arial" panose="020B0604020202020204" pitchFamily="34" charset="0"/>
                <a:ea typeface="돋움" panose="020B0600000101010101" pitchFamily="50" charset="-127"/>
              </a:rPr>
              <a:t>가 접근하기 위해 필요한 데이터베이스와 인스턴스 상태의 일반정보</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Locking </a:t>
            </a:r>
            <a:r>
              <a:rPr lang="ko-KR" altLang="en-US" sz="1400">
                <a:solidFill>
                  <a:schemeClr val="tx2"/>
                </a:solidFill>
                <a:latin typeface="Arial" panose="020B0604020202020204" pitchFamily="34" charset="0"/>
                <a:ea typeface="돋움" panose="020B0600000101010101" pitchFamily="50" charset="-127"/>
              </a:rPr>
              <a:t>정보 같은 </a:t>
            </a:r>
            <a:r>
              <a:rPr lang="en-US" altLang="ko-KR" sz="1400">
                <a:solidFill>
                  <a:schemeClr val="tx2"/>
                </a:solidFill>
                <a:latin typeface="Arial" panose="020B0604020202020204" pitchFamily="34" charset="0"/>
                <a:ea typeface="돋움" panose="020B0600000101010101" pitchFamily="50" charset="-127"/>
              </a:rPr>
              <a:t>Process </a:t>
            </a:r>
            <a:r>
              <a:rPr lang="ko-KR" altLang="en-US" sz="1400">
                <a:solidFill>
                  <a:schemeClr val="tx2"/>
                </a:solidFill>
                <a:latin typeface="Arial" panose="020B0604020202020204" pitchFamily="34" charset="0"/>
                <a:ea typeface="돋움" panose="020B0600000101010101" pitchFamily="50" charset="-127"/>
              </a:rPr>
              <a:t>사이의 커뮤니케이션 정보</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SGA_TARGET &amp; SGA_MAX_SIZE</a:t>
            </a:r>
          </a:p>
          <a:p>
            <a:pPr>
              <a:lnSpc>
                <a:spcPct val="90000"/>
              </a:lnSpc>
              <a:spcBef>
                <a:spcPct val="50000"/>
              </a:spcBef>
            </a:pPr>
            <a:r>
              <a:rPr lang="en-US" altLang="ko-KR" sz="1600">
                <a:solidFill>
                  <a:schemeClr val="tx2"/>
                </a:solidFill>
                <a:latin typeface="Arial" panose="020B0604020202020204" pitchFamily="34" charset="0"/>
                <a:ea typeface="돋움" panose="020B0600000101010101" pitchFamily="50" charset="-127"/>
              </a:rPr>
              <a:t> PGA</a:t>
            </a:r>
          </a:p>
          <a:p>
            <a:pPr>
              <a:lnSpc>
                <a:spcPct val="90000"/>
              </a:lnSpc>
              <a:spcBef>
                <a:spcPct val="5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a:t>
            </a:r>
            <a:r>
              <a:rPr lang="ko-KR" altLang="en-US" sz="1400">
                <a:solidFill>
                  <a:schemeClr val="tx2"/>
                </a:solidFill>
                <a:latin typeface="Arial" panose="020B0604020202020204" pitchFamily="34" charset="0"/>
                <a:ea typeface="돋움" panose="020B0600000101010101" pitchFamily="50" charset="-127"/>
              </a:rPr>
              <a:t>각 </a:t>
            </a:r>
            <a:r>
              <a:rPr lang="en-US" altLang="ko-KR" sz="1400">
                <a:solidFill>
                  <a:schemeClr val="tx2"/>
                </a:solidFill>
                <a:latin typeface="Arial" panose="020B0604020202020204" pitchFamily="34" charset="0"/>
                <a:ea typeface="돋움" panose="020B0600000101010101" pitchFamily="50" charset="-127"/>
              </a:rPr>
              <a:t>Server Process</a:t>
            </a:r>
            <a:r>
              <a:rPr lang="ko-KR" altLang="en-US" sz="1400">
                <a:solidFill>
                  <a:schemeClr val="tx2"/>
                </a:solidFill>
                <a:latin typeface="Arial" panose="020B0604020202020204" pitchFamily="34" charset="0"/>
                <a:ea typeface="돋움" panose="020B0600000101010101" pitchFamily="50" charset="-127"/>
              </a:rPr>
              <a:t>를 위해 할당</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Background Process</a:t>
            </a:r>
            <a:r>
              <a:rPr lang="ko-KR" altLang="en-US" sz="1400">
                <a:solidFill>
                  <a:schemeClr val="tx2"/>
                </a:solidFill>
                <a:latin typeface="Arial" panose="020B0604020202020204" pitchFamily="34" charset="0"/>
                <a:ea typeface="돋움" panose="020B0600000101010101" pitchFamily="50" charset="-127"/>
              </a:rPr>
              <a:t>를 위해 할당</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a:t>
            </a:r>
            <a:r>
              <a:rPr lang="en-US" altLang="ko-KR" sz="1400">
                <a:solidFill>
                  <a:schemeClr val="tx2"/>
                </a:solidFill>
                <a:latin typeface="Arial" panose="020B0604020202020204" pitchFamily="34" charset="0"/>
                <a:ea typeface="돋움" panose="020B0600000101010101" pitchFamily="50" charset="-127"/>
              </a:rPr>
              <a:t>SQL statements, Logon, session </a:t>
            </a:r>
            <a:r>
              <a:rPr lang="ko-KR" altLang="en-US" sz="1400">
                <a:solidFill>
                  <a:schemeClr val="tx2"/>
                </a:solidFill>
                <a:latin typeface="Arial" panose="020B0604020202020204" pitchFamily="34" charset="0"/>
                <a:ea typeface="돋움" panose="020B0600000101010101" pitchFamily="50" charset="-127"/>
              </a:rPr>
              <a:t>정보</a:t>
            </a:r>
          </a:p>
          <a:p>
            <a:pPr>
              <a:lnSpc>
                <a:spcPct val="90000"/>
              </a:lnSpc>
              <a:spcBef>
                <a:spcPct val="5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모든 </a:t>
            </a:r>
            <a:r>
              <a:rPr lang="en-US" altLang="ko-KR" sz="1400">
                <a:solidFill>
                  <a:schemeClr val="tx2"/>
                </a:solidFill>
                <a:latin typeface="Arial" panose="020B0604020202020204" pitchFamily="34" charset="0"/>
                <a:ea typeface="돋움" panose="020B0600000101010101" pitchFamily="50" charset="-127"/>
              </a:rPr>
              <a:t>PGA</a:t>
            </a:r>
            <a:r>
              <a:rPr lang="ko-KR" altLang="en-US" sz="1400">
                <a:solidFill>
                  <a:schemeClr val="tx2"/>
                </a:solidFill>
                <a:latin typeface="Arial" panose="020B0604020202020204" pitchFamily="34" charset="0"/>
                <a:ea typeface="돋움" panose="020B0600000101010101" pitchFamily="50" charset="-127"/>
              </a:rPr>
              <a:t>의 집합 </a:t>
            </a:r>
            <a:r>
              <a:rPr lang="en-US" altLang="ko-KR" sz="1400">
                <a:solidFill>
                  <a:schemeClr val="tx2"/>
                </a:solidFill>
                <a:latin typeface="Arial" panose="020B0604020202020204" pitchFamily="34" charset="0"/>
                <a:ea typeface="돋움" panose="020B0600000101010101" pitchFamily="50" charset="-127"/>
              </a:rPr>
              <a:t>= Instance PGA</a:t>
            </a:r>
          </a:p>
          <a:p>
            <a:pPr>
              <a:lnSpc>
                <a:spcPct val="90000"/>
              </a:lnSpc>
              <a:spcBef>
                <a:spcPct val="5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PGA_AGGREGATE_TARGET</a:t>
            </a:r>
          </a:p>
        </p:txBody>
      </p:sp>
      <p:sp>
        <p:nvSpPr>
          <p:cNvPr id="309255" name="Text Box 7"/>
          <p:cNvSpPr txBox="1">
            <a:spLocks noChangeArrowheads="1"/>
          </p:cNvSpPr>
          <p:nvPr/>
        </p:nvSpPr>
        <p:spPr bwMode="auto">
          <a:xfrm>
            <a:off x="684213" y="5084763"/>
            <a:ext cx="3671887" cy="1379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85725" indent="-857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nSpc>
                <a:spcPct val="90000"/>
              </a:lnSpc>
              <a:spcBef>
                <a:spcPct val="50000"/>
              </a:spcBef>
            </a:pPr>
            <a:r>
              <a:rPr lang="en-US" altLang="ko-KR" sz="1400">
                <a:solidFill>
                  <a:schemeClr val="tx2"/>
                </a:solidFill>
                <a:latin typeface="Arial" panose="020B0604020202020204" pitchFamily="34" charset="0"/>
                <a:ea typeface="돋움" panose="020B0600000101010101" pitchFamily="50" charset="-127"/>
              </a:rPr>
              <a:t> Result Cache </a:t>
            </a:r>
          </a:p>
          <a:p>
            <a:pPr>
              <a:lnSpc>
                <a:spcPct val="85000"/>
              </a:lnSpc>
              <a:spcBef>
                <a:spcPct val="3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11g New Feature </a:t>
            </a:r>
          </a:p>
          <a:p>
            <a:pPr>
              <a:lnSpc>
                <a:spcPct val="85000"/>
              </a:lnSpc>
              <a:spcBef>
                <a:spcPct val="30000"/>
              </a:spcBef>
              <a:buClr>
                <a:schemeClr val="tx2"/>
              </a:buClr>
              <a:buFont typeface="Wingdings" panose="05000000000000000000" pitchFamily="2" charset="2"/>
              <a:buChar char="§"/>
            </a:pPr>
            <a:r>
              <a:rPr lang="en-US" altLang="ko-KR" sz="1400">
                <a:solidFill>
                  <a:schemeClr val="tx2"/>
                </a:solidFill>
                <a:latin typeface="Arial" panose="020B0604020202020204" pitchFamily="34" charset="0"/>
                <a:ea typeface="돋움" panose="020B0600000101010101" pitchFamily="50" charset="-127"/>
              </a:rPr>
              <a:t> Shared Pool</a:t>
            </a:r>
            <a:r>
              <a:rPr lang="ko-KR" altLang="en-US" sz="1400">
                <a:solidFill>
                  <a:schemeClr val="tx2"/>
                </a:solidFill>
                <a:latin typeface="Arial" panose="020B0604020202020204" pitchFamily="34" charset="0"/>
                <a:ea typeface="돋움" panose="020B0600000101010101" pitchFamily="50" charset="-127"/>
              </a:rPr>
              <a:t>에 포함</a:t>
            </a:r>
          </a:p>
          <a:p>
            <a:pPr>
              <a:lnSpc>
                <a:spcPct val="85000"/>
              </a:lnSpc>
              <a:spcBef>
                <a:spcPct val="30000"/>
              </a:spcBef>
              <a:buClr>
                <a:schemeClr val="tx2"/>
              </a:buClr>
              <a:buFont typeface="Wingdings" panose="05000000000000000000" pitchFamily="2" charset="2"/>
              <a:buChar char="§"/>
            </a:pPr>
            <a:r>
              <a:rPr lang="ko-KR" altLang="en-US" sz="1400">
                <a:solidFill>
                  <a:schemeClr val="tx2"/>
                </a:solidFill>
                <a:latin typeface="Arial" panose="020B0604020202020204" pitchFamily="34" charset="0"/>
                <a:ea typeface="돋움" panose="020B0600000101010101" pitchFamily="50" charset="-127"/>
              </a:rPr>
              <a:t> 같은 </a:t>
            </a:r>
            <a:r>
              <a:rPr lang="en-US" altLang="ko-KR" sz="1400">
                <a:solidFill>
                  <a:schemeClr val="tx2"/>
                </a:solidFill>
                <a:latin typeface="Arial" panose="020B0604020202020204" pitchFamily="34" charset="0"/>
                <a:ea typeface="돋움" panose="020B0600000101010101" pitchFamily="50" charset="-127"/>
              </a:rPr>
              <a:t>infrastructure </a:t>
            </a:r>
            <a:r>
              <a:rPr lang="ko-KR" altLang="en-US" sz="1400">
                <a:solidFill>
                  <a:schemeClr val="tx2"/>
                </a:solidFill>
                <a:latin typeface="Arial" panose="020B0604020202020204" pitchFamily="34" charset="0"/>
                <a:ea typeface="돋움" panose="020B0600000101010101" pitchFamily="50" charset="-127"/>
              </a:rPr>
              <a:t>에서 </a:t>
            </a:r>
            <a:r>
              <a:rPr lang="en-US" altLang="ko-KR" sz="1400">
                <a:solidFill>
                  <a:schemeClr val="tx2"/>
                </a:solidFill>
                <a:latin typeface="Arial" panose="020B0604020202020204" pitchFamily="34" charset="0"/>
                <a:ea typeface="돋움" panose="020B0600000101010101" pitchFamily="50" charset="-127"/>
              </a:rPr>
              <a:t>SQL query result cache and PL/SQL function result cache</a:t>
            </a:r>
            <a:r>
              <a:rPr lang="ko-KR" altLang="en-US" sz="1400">
                <a:solidFill>
                  <a:schemeClr val="tx2"/>
                </a:solidFill>
                <a:latin typeface="Arial" panose="020B0604020202020204" pitchFamily="34" charset="0"/>
                <a:ea typeface="돋움" panose="020B0600000101010101" pitchFamily="50" charset="-127"/>
              </a:rPr>
              <a:t>를 공유</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ltLang="ko-KR"/>
              <a:t>SYSDBA</a:t>
            </a:r>
            <a:r>
              <a:rPr lang="ko-KR" altLang="en-US"/>
              <a:t>와 </a:t>
            </a:r>
            <a:r>
              <a:rPr lang="en-US" altLang="ko-KR"/>
              <a:t>SYSOPER Privileges</a:t>
            </a:r>
          </a:p>
        </p:txBody>
      </p:sp>
      <p:sp>
        <p:nvSpPr>
          <p:cNvPr id="486403"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graphicFrame>
        <p:nvGraphicFramePr>
          <p:cNvPr id="486501" name="Group 101"/>
          <p:cNvGraphicFramePr>
            <a:graphicFrameLocks noGrp="1"/>
          </p:cNvGraphicFramePr>
          <p:nvPr>
            <p:ph type="tbl" idx="1"/>
          </p:nvPr>
        </p:nvGraphicFramePr>
        <p:xfrm>
          <a:off x="1116013" y="1773238"/>
          <a:ext cx="7105650" cy="4027998"/>
        </p:xfrm>
        <a:graphic>
          <a:graphicData uri="http://schemas.openxmlformats.org/drawingml/2006/table">
            <a:tbl>
              <a:tblPr/>
              <a:tblGrid>
                <a:gridCol w="1511300"/>
                <a:gridCol w="5594350"/>
              </a:tblGrid>
              <a:tr h="5032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800" b="1" i="0" u="none" strike="noStrike" cap="none" normalizeH="0" baseline="0" smtClean="0">
                          <a:ln>
                            <a:noFill/>
                          </a:ln>
                          <a:solidFill>
                            <a:schemeClr val="tx2"/>
                          </a:solidFill>
                          <a:effectLst/>
                          <a:latin typeface="Arial" panose="020B0604020202020204" pitchFamily="34" charset="0"/>
                          <a:ea typeface="HY울릉도M" pitchFamily="18" charset="-127"/>
                        </a:rPr>
                        <a:t>Category</a:t>
                      </a: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800" b="1" i="0" u="none" strike="noStrike" cap="none" normalizeH="0" baseline="0" smtClean="0">
                          <a:ln>
                            <a:noFill/>
                          </a:ln>
                          <a:solidFill>
                            <a:schemeClr val="tx2"/>
                          </a:solidFill>
                          <a:effectLst/>
                          <a:latin typeface="Arial" panose="020B0604020202020204" pitchFamily="34" charset="0"/>
                          <a:ea typeface="HY울릉도M" pitchFamily="18" charset="-127"/>
                        </a:rPr>
                        <a:t>Privileges</a:t>
                      </a: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24777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SYSOPER</a:t>
                      </a: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STARTUP</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SHUTDOWN</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ALTER DATABASE OPEN | MOUNT</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ALTER DATABASE BACKUP CONTROLFILE TO</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RECOVER DATABASE</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ALTER DATABASE ARCHIVELOG</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RESTRICTED SESSION</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249363">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SYSDBA</a:t>
                      </a:r>
                    </a:p>
                  </a:txBody>
                  <a:tcPr marL="93600" marR="936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1" i="0" u="none" strike="noStrike" cap="none" normalizeH="0" baseline="0" smtClean="0">
                          <a:ln>
                            <a:noFill/>
                          </a:ln>
                          <a:solidFill>
                            <a:schemeClr val="tx2"/>
                          </a:solidFill>
                          <a:effectLst/>
                          <a:latin typeface="Arial" panose="020B0604020202020204" pitchFamily="34" charset="0"/>
                          <a:ea typeface="HY울릉도M" pitchFamily="18" charset="-127"/>
                        </a:rPr>
                        <a:t>SYSOPER PRIVILEGES WITH ADMIN OPTION</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CREATE DATABASE</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ALTER TABLESPACE BEGIN/END BACKUP</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RECOVERDATABASE UNTIL</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r>
              <a:rPr lang="en-US" altLang="ko-KR"/>
              <a:t>Object Privileges</a:t>
            </a:r>
          </a:p>
        </p:txBody>
      </p:sp>
      <p:graphicFrame>
        <p:nvGraphicFramePr>
          <p:cNvPr id="482384" name="Group 80"/>
          <p:cNvGraphicFramePr>
            <a:graphicFrameLocks noGrp="1"/>
          </p:cNvGraphicFramePr>
          <p:nvPr>
            <p:ph idx="1"/>
          </p:nvPr>
        </p:nvGraphicFramePr>
        <p:xfrm>
          <a:off x="612775" y="1935163"/>
          <a:ext cx="8135938" cy="3941764"/>
        </p:xfrm>
        <a:graphic>
          <a:graphicData uri="http://schemas.openxmlformats.org/drawingml/2006/table">
            <a:tbl>
              <a:tblPr/>
              <a:tblGrid>
                <a:gridCol w="1627188"/>
                <a:gridCol w="1627187"/>
                <a:gridCol w="1627188"/>
                <a:gridCol w="1627187"/>
                <a:gridCol w="1627188"/>
              </a:tblGrid>
              <a:tr h="43180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Object priv</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TABLE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VIEW</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SEQUENCE</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PROCEDURE</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97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ALTER</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8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DELETE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973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EXECUTE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8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INDEX</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8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INSERT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4975">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REFERENCES</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42913">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SELECT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438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UPDATE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O</a:t>
                      </a: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endParaRPr kumimoji="1" lang="ko-KR" altLang="ko-KR" sz="1600" b="0" i="0" u="none" strike="noStrike" cap="none" normalizeH="0" baseline="0" smtClean="0">
                        <a:ln>
                          <a:noFill/>
                        </a:ln>
                        <a:solidFill>
                          <a:schemeClr val="tx2"/>
                        </a:solidFill>
                        <a:effectLst/>
                        <a:latin typeface="Arial" panose="020B0604020202020204" pitchFamily="34" charset="0"/>
                        <a:ea typeface="HY울릉도M" pitchFamily="18" charset="-127"/>
                      </a:endParaRPr>
                    </a:p>
                  </a:txBody>
                  <a:tcPr marL="93600" marR="936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
        <p:nvSpPr>
          <p:cNvPr id="482385" name="Text Box 81"/>
          <p:cNvSpPr txBox="1">
            <a:spLocks noChangeArrowheads="1"/>
          </p:cNvSpPr>
          <p:nvPr/>
        </p:nvSpPr>
        <p:spPr bwMode="auto">
          <a:xfrm>
            <a:off x="684213" y="6021388"/>
            <a:ext cx="38877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Font typeface="Wingdings" panose="05000000000000000000" pitchFamily="2" charset="2"/>
              <a:buNone/>
            </a:pP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전체 </a:t>
            </a:r>
            <a:r>
              <a:rPr lang="en-US" altLang="ko-KR" sz="1600">
                <a:solidFill>
                  <a:schemeClr val="tx2"/>
                </a:solidFill>
                <a:latin typeface="Arial" panose="020B0604020202020204" pitchFamily="34" charset="0"/>
                <a:ea typeface="돋움" panose="020B0600000101010101" pitchFamily="50" charset="-127"/>
              </a:rPr>
              <a:t>LIST </a:t>
            </a:r>
            <a:r>
              <a:rPr lang="ko-KR" altLang="en-US" sz="1600">
                <a:solidFill>
                  <a:schemeClr val="tx2"/>
                </a:solidFill>
                <a:latin typeface="Arial" panose="020B0604020202020204" pitchFamily="34" charset="0"/>
                <a:ea typeface="돋움" panose="020B0600000101010101" pitchFamily="50" charset="-127"/>
              </a:rPr>
              <a:t>아님</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title"/>
          </p:nvPr>
        </p:nvSpPr>
        <p:spPr/>
        <p:txBody>
          <a:bodyPr/>
          <a:lstStyle/>
          <a:p>
            <a:r>
              <a:rPr lang="en-US" altLang="ko-KR"/>
              <a:t>Role </a:t>
            </a:r>
            <a:r>
              <a:rPr lang="ko-KR" altLang="en-US"/>
              <a:t>개요</a:t>
            </a:r>
          </a:p>
        </p:txBody>
      </p:sp>
      <p:sp>
        <p:nvSpPr>
          <p:cNvPr id="488451"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488452" name="Rectangle 4"/>
          <p:cNvSpPr>
            <a:spLocks noChangeArrowheads="1"/>
          </p:cNvSpPr>
          <p:nvPr/>
        </p:nvSpPr>
        <p:spPr bwMode="auto">
          <a:xfrm>
            <a:off x="396875" y="1773238"/>
            <a:ext cx="3814763"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41338" indent="-1365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Role </a:t>
            </a:r>
            <a:r>
              <a:rPr lang="ko-KR" altLang="en-US" sz="1800">
                <a:solidFill>
                  <a:schemeClr val="tx2"/>
                </a:solidFill>
                <a:latin typeface="Arial" panose="020B0604020202020204" pitchFamily="34" charset="0"/>
                <a:ea typeface="돋움" panose="020B0600000101010101" pitchFamily="50" charset="-127"/>
              </a:rPr>
              <a:t>은 권한과 </a:t>
            </a:r>
            <a:r>
              <a:rPr lang="en-US" altLang="ko-KR" sz="1800">
                <a:solidFill>
                  <a:schemeClr val="tx2"/>
                </a:solidFill>
                <a:latin typeface="Arial" panose="020B0604020202020204" pitchFamily="34" charset="0"/>
                <a:ea typeface="돋움" panose="020B0600000101010101" pitchFamily="50" charset="-127"/>
              </a:rPr>
              <a:t>Role</a:t>
            </a:r>
            <a:r>
              <a:rPr lang="ko-KR" altLang="en-US" sz="1800">
                <a:solidFill>
                  <a:schemeClr val="tx2"/>
                </a:solidFill>
                <a:latin typeface="Arial" panose="020B0604020202020204" pitchFamily="34" charset="0"/>
                <a:ea typeface="돋움" panose="020B0600000101010101" pitchFamily="50" charset="-127"/>
              </a:rPr>
              <a:t>의 그룹</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Role</a:t>
            </a:r>
            <a:r>
              <a:rPr lang="ko-KR" altLang="en-US" sz="1800">
                <a:solidFill>
                  <a:schemeClr val="tx2"/>
                </a:solidFill>
                <a:latin typeface="Arial" panose="020B0604020202020204" pitchFamily="34" charset="0"/>
                <a:ea typeface="돋움" panose="020B0600000101010101" pitchFamily="50" charset="-127"/>
              </a:rPr>
              <a:t>의 장점</a:t>
            </a:r>
          </a:p>
          <a:p>
            <a:pPr lvl="1" latinLnBrk="0">
              <a:spcBef>
                <a:spcPct val="15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간편한 권한 관리</a:t>
            </a:r>
          </a:p>
          <a:p>
            <a:pPr lvl="1" latinLnBrk="0">
              <a:spcBef>
                <a:spcPct val="15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동적인 권한 관리</a:t>
            </a:r>
          </a:p>
          <a:p>
            <a:pPr lvl="1" latinLnBrk="0">
              <a:spcBef>
                <a:spcPct val="15000"/>
              </a:spcBef>
              <a:buClr>
                <a:schemeClr val="tx2"/>
              </a:buClr>
              <a:buFont typeface="Wingdings" panose="05000000000000000000" pitchFamily="2" charset="2"/>
              <a:buChar char="§"/>
            </a:pPr>
            <a:r>
              <a:rPr lang="ko-KR" altLang="en-US" sz="1600">
                <a:solidFill>
                  <a:schemeClr val="tx2"/>
                </a:solidFill>
                <a:latin typeface="Arial" panose="020B0604020202020204" pitchFamily="34" charset="0"/>
                <a:ea typeface="돋움" panose="020B0600000101010101" pitchFamily="50" charset="-127"/>
              </a:rPr>
              <a:t>간편한 권한 </a:t>
            </a:r>
            <a:r>
              <a:rPr lang="en-US" altLang="ko-KR" sz="1600">
                <a:solidFill>
                  <a:schemeClr val="tx2"/>
                </a:solidFill>
                <a:latin typeface="Arial" panose="020B0604020202020204" pitchFamily="34" charset="0"/>
                <a:ea typeface="돋움" panose="020B0600000101010101" pitchFamily="50" charset="-127"/>
              </a:rPr>
              <a:t>enable/disable</a:t>
            </a:r>
          </a:p>
          <a:p>
            <a:pPr latinLnBrk="0">
              <a:spcBef>
                <a:spcPct val="15000"/>
              </a:spcBef>
            </a:pPr>
            <a:r>
              <a:rPr lang="en-US" altLang="ko-KR" sz="1800">
                <a:solidFill>
                  <a:schemeClr val="tx2"/>
                </a:solidFill>
                <a:latin typeface="Arial" panose="020B0604020202020204" pitchFamily="34" charset="0"/>
                <a:ea typeface="돋움" panose="020B0600000101010101" pitchFamily="50" charset="-127"/>
              </a:rPr>
              <a:t>Create</a:t>
            </a:r>
          </a:p>
          <a:p>
            <a:pPr lvl="1" latinLnBrk="0">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Create Role role_name;</a:t>
            </a:r>
            <a:endParaRPr lang="en-US" altLang="ko-KR" sz="1800">
              <a:solidFill>
                <a:schemeClr val="tx2"/>
              </a:solidFill>
              <a:latin typeface="Arial" panose="020B0604020202020204" pitchFamily="34" charset="0"/>
              <a:ea typeface="돋움" panose="020B0600000101010101" pitchFamily="50" charset="-127"/>
            </a:endParaRPr>
          </a:p>
          <a:p>
            <a:pPr latinLnBrk="0">
              <a:spcBef>
                <a:spcPct val="15000"/>
              </a:spcBef>
            </a:pPr>
            <a:r>
              <a:rPr lang="ko-KR" altLang="en-US" sz="1800">
                <a:solidFill>
                  <a:schemeClr val="tx2"/>
                </a:solidFill>
                <a:latin typeface="Arial" panose="020B0604020202020204" pitchFamily="34" charset="0"/>
                <a:ea typeface="돋움" panose="020B0600000101010101" pitchFamily="50" charset="-127"/>
              </a:rPr>
              <a:t>할당</a:t>
            </a:r>
            <a:endParaRPr lang="ko-KR" altLang="en-US" sz="1600">
              <a:solidFill>
                <a:schemeClr val="tx2"/>
              </a:solidFill>
              <a:latin typeface="Arial" panose="020B0604020202020204" pitchFamily="34" charset="0"/>
              <a:ea typeface="돋움" panose="020B0600000101010101" pitchFamily="50" charset="-127"/>
            </a:endParaRP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Grant role_name to scott;</a:t>
            </a: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Grant role_name to public;</a:t>
            </a: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Grant role_name to role2;</a:t>
            </a:r>
          </a:p>
          <a:p>
            <a:pPr>
              <a:spcBef>
                <a:spcPct val="15000"/>
              </a:spcBef>
            </a:pPr>
            <a:r>
              <a:rPr lang="en-US" altLang="ko-KR" sz="1800">
                <a:solidFill>
                  <a:schemeClr val="tx2"/>
                </a:solidFill>
                <a:latin typeface="Arial" panose="020B0604020202020204" pitchFamily="34" charset="0"/>
                <a:ea typeface="돋움" panose="020B0600000101010101" pitchFamily="50" charset="-127"/>
              </a:rPr>
              <a:t>Revoke</a:t>
            </a: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Revoke role_name from scott;</a:t>
            </a: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Revoke role_name from public;</a:t>
            </a:r>
          </a:p>
          <a:p>
            <a:pPr>
              <a:spcBef>
                <a:spcPct val="15000"/>
              </a:spcBef>
            </a:pPr>
            <a:r>
              <a:rPr lang="en-US" altLang="ko-KR" sz="1800">
                <a:solidFill>
                  <a:schemeClr val="tx2"/>
                </a:solidFill>
                <a:latin typeface="Arial" panose="020B0604020202020204" pitchFamily="34" charset="0"/>
                <a:ea typeface="돋움" panose="020B0600000101010101" pitchFamily="50" charset="-127"/>
              </a:rPr>
              <a:t>Drop</a:t>
            </a:r>
          </a:p>
          <a:p>
            <a:pPr lvl="1">
              <a:spcBef>
                <a:spcPct val="15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Drop Role role_name;</a:t>
            </a:r>
          </a:p>
        </p:txBody>
      </p:sp>
      <p:pic>
        <p:nvPicPr>
          <p:cNvPr id="4884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5" y="1773238"/>
            <a:ext cx="5476875" cy="3394075"/>
          </a:xfrm>
          <a:prstGeom prst="rect">
            <a:avLst/>
          </a:prstGeom>
          <a:noFill/>
          <a:extLst>
            <a:ext uri="{909E8E84-426E-40DD-AFC4-6F175D3DCCD1}">
              <a14:hiddenFill xmlns:a14="http://schemas.microsoft.com/office/drawing/2010/main">
                <a:solidFill>
                  <a:srgbClr val="FFFFFF"/>
                </a:solidFill>
              </a14:hiddenFill>
            </a:ext>
          </a:extLst>
        </p:spPr>
      </p:pic>
      <p:sp>
        <p:nvSpPr>
          <p:cNvPr id="488455" name="Text Box 7"/>
          <p:cNvSpPr txBox="1">
            <a:spLocks noChangeArrowheads="1"/>
          </p:cNvSpPr>
          <p:nvPr/>
        </p:nvSpPr>
        <p:spPr bwMode="auto">
          <a:xfrm>
            <a:off x="5148263" y="5229225"/>
            <a:ext cx="3671887" cy="121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85738" indent="-185738"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1079500" indent="-4572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716088"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352675"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89263"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446463"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903663"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360863"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818063"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2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Application</a:t>
            </a:r>
            <a:r>
              <a:rPr lang="ko-KR" altLang="en-US" sz="1600">
                <a:solidFill>
                  <a:schemeClr val="tx2"/>
                </a:solidFill>
                <a:latin typeface="Arial" panose="020B0604020202020204" pitchFamily="34" charset="0"/>
                <a:ea typeface="돋움" panose="020B0600000101010101" pitchFamily="50" charset="-127"/>
              </a:rPr>
              <a:t>에서 필요한 권한 할당</a:t>
            </a:r>
          </a:p>
          <a:p>
            <a:pPr latinLnBrk="0">
              <a:spcBef>
                <a:spcPct val="2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Application Role </a:t>
            </a:r>
            <a:r>
              <a:rPr lang="ko-KR" altLang="en-US" sz="1600">
                <a:solidFill>
                  <a:schemeClr val="tx2"/>
                </a:solidFill>
                <a:latin typeface="Arial" panose="020B0604020202020204" pitchFamily="34" charset="0"/>
                <a:ea typeface="돋움" panose="020B0600000101010101" pitchFamily="50" charset="-127"/>
              </a:rPr>
              <a:t>생성</a:t>
            </a:r>
          </a:p>
          <a:p>
            <a:pPr latinLnBrk="0">
              <a:spcBef>
                <a:spcPct val="2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User Role </a:t>
            </a:r>
            <a:r>
              <a:rPr lang="ko-KR" altLang="en-US" sz="1600">
                <a:solidFill>
                  <a:schemeClr val="tx2"/>
                </a:solidFill>
                <a:latin typeface="Arial" panose="020B0604020202020204" pitchFamily="34" charset="0"/>
                <a:ea typeface="돋움" panose="020B0600000101010101" pitchFamily="50" charset="-127"/>
              </a:rPr>
              <a:t>생성</a:t>
            </a:r>
          </a:p>
          <a:p>
            <a:pPr latinLnBrk="0">
              <a:spcBef>
                <a:spcPct val="2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User</a:t>
            </a:r>
            <a:r>
              <a:rPr lang="ko-KR" altLang="en-US" sz="1600">
                <a:solidFill>
                  <a:schemeClr val="tx2"/>
                </a:solidFill>
                <a:latin typeface="Arial" panose="020B0604020202020204" pitchFamily="34" charset="0"/>
                <a:ea typeface="돋움" panose="020B0600000101010101" pitchFamily="50" charset="-127"/>
              </a:rPr>
              <a:t>에게 </a:t>
            </a:r>
            <a:r>
              <a:rPr lang="en-US" altLang="ko-KR" sz="1600">
                <a:solidFill>
                  <a:schemeClr val="tx2"/>
                </a:solidFill>
                <a:latin typeface="Arial" panose="020B0604020202020204" pitchFamily="34" charset="0"/>
                <a:ea typeface="돋움" panose="020B0600000101010101" pitchFamily="50" charset="-127"/>
              </a:rPr>
              <a:t>User role </a:t>
            </a:r>
            <a:r>
              <a:rPr lang="ko-KR" altLang="en-US" sz="1600">
                <a:solidFill>
                  <a:schemeClr val="tx2"/>
                </a:solidFill>
                <a:latin typeface="Arial" panose="020B0604020202020204" pitchFamily="34" charset="0"/>
                <a:ea typeface="돋움" panose="020B0600000101010101" pitchFamily="50" charset="-127"/>
              </a:rPr>
              <a:t>부여</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r>
              <a:rPr lang="ko-KR" altLang="en-US"/>
              <a:t>사전 정의된 </a:t>
            </a:r>
            <a:r>
              <a:rPr lang="en-US" altLang="ko-KR"/>
              <a:t>Role</a:t>
            </a:r>
          </a:p>
        </p:txBody>
      </p:sp>
      <p:sp>
        <p:nvSpPr>
          <p:cNvPr id="48947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graphicFrame>
        <p:nvGraphicFramePr>
          <p:cNvPr id="489571" name="Group 99"/>
          <p:cNvGraphicFramePr>
            <a:graphicFrameLocks noGrp="1"/>
          </p:cNvGraphicFramePr>
          <p:nvPr>
            <p:ph idx="1"/>
          </p:nvPr>
        </p:nvGraphicFramePr>
        <p:xfrm>
          <a:off x="468313" y="1700213"/>
          <a:ext cx="8424862" cy="4640208"/>
        </p:xfrm>
        <a:graphic>
          <a:graphicData uri="http://schemas.openxmlformats.org/drawingml/2006/table">
            <a:tbl>
              <a:tblPr/>
              <a:tblGrid>
                <a:gridCol w="3159125"/>
                <a:gridCol w="5265737"/>
              </a:tblGrid>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800" b="1"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Role Name</a:t>
                      </a:r>
                    </a:p>
                  </a:txBody>
                  <a:tcPr marL="93600" marR="936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ctr"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800" b="1" i="0" u="none" strike="noStrike" cap="none" normalizeH="0" baseline="0" smtClean="0">
                          <a:ln>
                            <a:noFill/>
                          </a:ln>
                          <a:solidFill>
                            <a:schemeClr val="tx2"/>
                          </a:solidFill>
                          <a:effectLst/>
                          <a:latin typeface="Arial" panose="020B0604020202020204" pitchFamily="34" charset="0"/>
                          <a:ea typeface="돋움" panose="020B0600000101010101" pitchFamily="50" charset="-127"/>
                        </a:rPr>
                        <a:t>설명</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CONNECT</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Database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접근</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(Connection)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738188">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RESOURCE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schema objects</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에 대한 생성</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변경</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삭제 권한</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create object system privileges</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의 </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subset</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UNLIMITED TABLESPACE system privilege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포함</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99060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DBA</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user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생성</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권한부여</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 Objects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생성</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변경</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삭제 등의</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대부분의 관리자 기능</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(administrative functions)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포함</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SYS</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와 </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SYSTEM User</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에게 </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default</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로 부여됨</a:t>
                      </a:r>
                    </a:p>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start up</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과 </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shut down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권한은 포함되지 않음</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EXP_FULL_DATABASE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Database export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IMP_FULL_DATABASE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Database Import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DELETE_CATALOG_ROLE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 Dictionary Table</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를 </a:t>
                      </a: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Delete </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하는 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EXECUTE_CATALOG_ROLE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 Dictionary Package</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를 실행하는 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r h="184150">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SELECT_CATALOG_ROLE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lvl1pPr>
                        <a:buClr>
                          <a:srgbClr val="00B7A5"/>
                        </a:buClr>
                        <a:buSzPct val="120000"/>
                        <a:buFont typeface="Arial" panose="020B0604020202020204" pitchFamily="34" charset="0"/>
                        <a:defRPr kumimoji="1" sz="2000" b="1">
                          <a:solidFill>
                            <a:schemeClr val="tx2"/>
                          </a:solidFill>
                          <a:latin typeface="Arial" panose="020B0604020202020204" pitchFamily="34" charset="0"/>
                          <a:ea typeface="HY울릉도M" pitchFamily="18" charset="-127"/>
                        </a:defRPr>
                      </a:lvl1pPr>
                      <a:lvl2pPr marL="460375">
                        <a:buSzPct val="100000"/>
                        <a:defRPr kumimoji="1" b="1">
                          <a:solidFill>
                            <a:schemeClr val="tx2"/>
                          </a:solidFill>
                          <a:latin typeface="Arial" panose="020B0604020202020204" pitchFamily="34" charset="0"/>
                          <a:ea typeface="HY울릉도M" pitchFamily="18" charset="-127"/>
                        </a:defRPr>
                      </a:lvl2pPr>
                      <a:lvl3pPr marL="912813">
                        <a:buSzPct val="100000"/>
                        <a:defRPr kumimoji="1" b="1">
                          <a:solidFill>
                            <a:schemeClr val="tx2"/>
                          </a:solidFill>
                          <a:latin typeface="Arial" panose="020B0604020202020204" pitchFamily="34" charset="0"/>
                          <a:ea typeface="HY울릉도M" pitchFamily="18" charset="-127"/>
                        </a:defRPr>
                      </a:lvl3pPr>
                      <a:lvl4pPr marL="1373188">
                        <a:buSzPct val="100000"/>
                        <a:defRPr kumimoji="1" b="1">
                          <a:solidFill>
                            <a:schemeClr val="tx2"/>
                          </a:solidFill>
                          <a:latin typeface="Arial" panose="020B0604020202020204" pitchFamily="34" charset="0"/>
                          <a:ea typeface="HY울릉도M" pitchFamily="18" charset="-127"/>
                        </a:defRPr>
                      </a:lvl4pPr>
                      <a:lvl5pPr>
                        <a:buSzPct val="100000"/>
                        <a:defRPr kumimoji="1" b="1">
                          <a:solidFill>
                            <a:schemeClr val="tx2"/>
                          </a:solidFill>
                          <a:latin typeface="Arial" panose="020B0604020202020204" pitchFamily="34" charset="0"/>
                          <a:ea typeface="HY울릉도M" pitchFamily="18" charset="-127"/>
                        </a:defRPr>
                      </a:lvl5pPr>
                      <a:lvl6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6pPr>
                      <a:lvl7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7pPr>
                      <a:lvl8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8pPr>
                      <a:lvl9pPr eaLnBrk="0" fontAlgn="base" hangingPunct="0">
                        <a:spcBef>
                          <a:spcPct val="30000"/>
                        </a:spcBef>
                        <a:spcAft>
                          <a:spcPct val="0"/>
                        </a:spcAft>
                        <a:buSzPct val="100000"/>
                        <a:defRPr kumimoji="1" b="1">
                          <a:solidFill>
                            <a:schemeClr val="tx2"/>
                          </a:solidFill>
                          <a:latin typeface="Arial" panose="020B0604020202020204" pitchFamily="34" charset="0"/>
                          <a:ea typeface="HY울릉도M" pitchFamily="18" charset="-127"/>
                        </a:defRPr>
                      </a:lvl9pPr>
                    </a:lstStyle>
                    <a:p>
                      <a:pPr marL="0" marR="0" lvl="0" indent="0" algn="l" defTabSz="914400" rtl="0" eaLnBrk="0" fontAlgn="base" latinLnBrk="0" hangingPunct="0">
                        <a:lnSpc>
                          <a:spcPct val="100000"/>
                        </a:lnSpc>
                        <a:spcBef>
                          <a:spcPct val="30000"/>
                        </a:spcBef>
                        <a:spcAft>
                          <a:spcPct val="0"/>
                        </a:spcAft>
                        <a:buClr>
                          <a:srgbClr val="00B7A5"/>
                        </a:buClr>
                        <a:buSzPct val="120000"/>
                        <a:buFont typeface="Arial" panose="020B0604020202020204" pitchFamily="34" charset="0"/>
                        <a:buNone/>
                        <a:tabLst/>
                      </a:pPr>
                      <a:r>
                        <a:rPr kumimoji="1" lang="en-US" altLang="ko-KR" sz="1600" b="0" i="0" u="none" strike="noStrike" cap="none" normalizeH="0" baseline="0" smtClean="0">
                          <a:ln>
                            <a:noFill/>
                          </a:ln>
                          <a:solidFill>
                            <a:schemeClr val="tx2"/>
                          </a:solidFill>
                          <a:effectLst/>
                          <a:latin typeface="Arial" panose="020B0604020202020204" pitchFamily="34" charset="0"/>
                          <a:ea typeface="HY울릉도M" pitchFamily="18" charset="-127"/>
                        </a:rPr>
                        <a:t>Data Dictionary Table</a:t>
                      </a:r>
                      <a:r>
                        <a:rPr kumimoji="1" lang="ko-KR" altLang="en-US" sz="1600" b="0" i="0" u="none" strike="noStrike" cap="none" normalizeH="0" baseline="0" smtClean="0">
                          <a:ln>
                            <a:noFill/>
                          </a:ln>
                          <a:solidFill>
                            <a:schemeClr val="tx2"/>
                          </a:solidFill>
                          <a:effectLst/>
                          <a:latin typeface="Arial" panose="020B0604020202020204" pitchFamily="34" charset="0"/>
                          <a:ea typeface="HY울릉도M" pitchFamily="18" charset="-127"/>
                        </a:rPr>
                        <a:t>를 조회하는 권한</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r>
            </a:tbl>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p:cNvSpPr>
            <a:spLocks noGrp="1" noChangeArrowheads="1"/>
          </p:cNvSpPr>
          <p:nvPr>
            <p:ph type="title"/>
          </p:nvPr>
        </p:nvSpPr>
        <p:spPr/>
        <p:txBody>
          <a:bodyPr/>
          <a:lstStyle/>
          <a:p>
            <a:r>
              <a:rPr lang="en-US" altLang="ko-KR"/>
              <a:t>Backup &amp; Recovery </a:t>
            </a:r>
            <a:r>
              <a:rPr lang="ko-KR" altLang="en-US"/>
              <a:t>개요</a:t>
            </a:r>
          </a:p>
        </p:txBody>
      </p:sp>
      <p:sp>
        <p:nvSpPr>
          <p:cNvPr id="462852" name="Rectangle 4"/>
          <p:cNvSpPr>
            <a:spLocks noChangeArrowheads="1"/>
          </p:cNvSpPr>
          <p:nvPr/>
        </p:nvSpPr>
        <p:spPr bwMode="auto">
          <a:xfrm>
            <a:off x="990600" y="1773238"/>
            <a:ext cx="7162800" cy="424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77800" indent="-1778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533400" indent="-176213"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 Instance Failure</a:t>
            </a:r>
            <a:r>
              <a:rPr lang="ko-KR" altLang="en-US" sz="2000">
                <a:solidFill>
                  <a:schemeClr val="tx2"/>
                </a:solidFill>
                <a:latin typeface="Arial" panose="020B0604020202020204" pitchFamily="34" charset="0"/>
                <a:ea typeface="돋움" panose="020B0600000101010101" pitchFamily="50" charset="-127"/>
              </a:rPr>
              <a:t>와 </a:t>
            </a:r>
            <a:r>
              <a:rPr lang="en-US" altLang="ko-KR" sz="2000">
                <a:solidFill>
                  <a:schemeClr val="tx2"/>
                </a:solidFill>
                <a:latin typeface="Arial" panose="020B0604020202020204" pitchFamily="34" charset="0"/>
                <a:ea typeface="돋움" panose="020B0600000101010101" pitchFamily="50" charset="-127"/>
              </a:rPr>
              <a:t>Media Failure</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 Cold Backup</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 Hot Backup</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 Backup </a:t>
            </a:r>
            <a:r>
              <a:rPr lang="ko-KR" altLang="en-US" sz="2000">
                <a:solidFill>
                  <a:schemeClr val="tx2"/>
                </a:solidFill>
                <a:latin typeface="Arial" panose="020B0604020202020204" pitchFamily="34" charset="0"/>
                <a:ea typeface="돋움" panose="020B0600000101010101" pitchFamily="50" charset="-127"/>
              </a:rPr>
              <a:t>관련 </a:t>
            </a:r>
            <a:r>
              <a:rPr lang="en-US" altLang="ko-KR" sz="2000">
                <a:solidFill>
                  <a:schemeClr val="tx2"/>
                </a:solidFill>
                <a:latin typeface="Arial" panose="020B0604020202020204" pitchFamily="34" charset="0"/>
                <a:ea typeface="돋움" panose="020B0600000101010101" pitchFamily="50" charset="-127"/>
              </a:rPr>
              <a:t>Data Dictionary View</a:t>
            </a:r>
          </a:p>
          <a:p>
            <a:pPr latinLnBrk="0">
              <a:spcBef>
                <a:spcPct val="30000"/>
              </a:spcBef>
            </a:pPr>
            <a:r>
              <a:rPr lang="en-US" altLang="ko-KR" sz="2000">
                <a:solidFill>
                  <a:schemeClr val="tx2"/>
                </a:solidFill>
                <a:latin typeface="Arial" panose="020B0604020202020204" pitchFamily="34" charset="0"/>
                <a:ea typeface="돋움" panose="020B0600000101010101" pitchFamily="50" charset="-127"/>
              </a:rPr>
              <a:t> Media Recovery – </a:t>
            </a:r>
            <a:r>
              <a:rPr lang="ko-KR" altLang="en-US" sz="2000">
                <a:solidFill>
                  <a:schemeClr val="tx2"/>
                </a:solidFill>
                <a:latin typeface="Arial" panose="020B0604020202020204" pitchFamily="34" charset="0"/>
                <a:ea typeface="돋움" panose="020B0600000101010101" pitchFamily="50" charset="-127"/>
              </a:rPr>
              <a:t>완전 복구</a:t>
            </a:r>
          </a:p>
          <a:p>
            <a:pPr latinLnBrk="0">
              <a:spcBef>
                <a:spcPct val="30000"/>
              </a:spcBef>
            </a:pPr>
            <a:r>
              <a:rPr lang="ko-KR" altLang="en-US" sz="2000">
                <a:solidFill>
                  <a:schemeClr val="tx2"/>
                </a:solidFill>
                <a:latin typeface="Arial" panose="020B0604020202020204" pitchFamily="34" charset="0"/>
                <a:ea typeface="돋움" panose="020B0600000101010101" pitchFamily="50" charset="-127"/>
              </a:rPr>
              <a:t> </a:t>
            </a:r>
            <a:r>
              <a:rPr lang="en-US" altLang="ko-KR" sz="2000">
                <a:solidFill>
                  <a:schemeClr val="tx2"/>
                </a:solidFill>
                <a:latin typeface="Arial" panose="020B0604020202020204" pitchFamily="34" charset="0"/>
                <a:ea typeface="돋움" panose="020B0600000101010101" pitchFamily="50" charset="-127"/>
              </a:rPr>
              <a:t>Media Recovery – </a:t>
            </a:r>
            <a:r>
              <a:rPr lang="ko-KR" altLang="en-US" sz="2000">
                <a:solidFill>
                  <a:schemeClr val="tx2"/>
                </a:solidFill>
                <a:latin typeface="Arial" panose="020B0604020202020204" pitchFamily="34" charset="0"/>
                <a:ea typeface="돋움" panose="020B0600000101010101" pitchFamily="50" charset="-127"/>
              </a:rPr>
              <a:t>불완전 복구</a:t>
            </a:r>
          </a:p>
          <a:p>
            <a:pPr latinLnBrk="0">
              <a:spcBef>
                <a:spcPct val="30000"/>
              </a:spcBef>
            </a:pPr>
            <a:r>
              <a:rPr lang="ko-KR" altLang="en-US" sz="2000">
                <a:solidFill>
                  <a:schemeClr val="tx2"/>
                </a:solidFill>
                <a:latin typeface="Arial" panose="020B0604020202020204" pitchFamily="34" charset="0"/>
                <a:ea typeface="돋움" panose="020B0600000101010101" pitchFamily="50" charset="-127"/>
              </a:rPr>
              <a:t> </a:t>
            </a:r>
            <a:r>
              <a:rPr lang="en-US" altLang="ko-KR" sz="2000">
                <a:solidFill>
                  <a:schemeClr val="tx2"/>
                </a:solidFill>
                <a:latin typeface="Arial" panose="020B0604020202020204" pitchFamily="34" charset="0"/>
                <a:ea typeface="돋움" panose="020B0600000101010101" pitchFamily="50" charset="-127"/>
              </a:rPr>
              <a:t>Recover Manager(RMAN) </a:t>
            </a:r>
            <a:r>
              <a:rPr lang="ko-KR" altLang="en-US" sz="2000">
                <a:solidFill>
                  <a:schemeClr val="tx2"/>
                </a:solidFill>
                <a:latin typeface="Arial" panose="020B0604020202020204" pitchFamily="34" charset="0"/>
                <a:ea typeface="돋움" panose="020B0600000101010101" pitchFamily="50" charset="-127"/>
              </a:rPr>
              <a:t>특징</a:t>
            </a:r>
          </a:p>
          <a:p>
            <a:pPr latinLnBrk="0">
              <a:spcBef>
                <a:spcPct val="30000"/>
              </a:spcBef>
            </a:pPr>
            <a:r>
              <a:rPr lang="ko-KR" altLang="en-US" sz="2000">
                <a:solidFill>
                  <a:schemeClr val="tx2"/>
                </a:solidFill>
                <a:latin typeface="Arial" panose="020B0604020202020204" pitchFamily="34" charset="0"/>
                <a:ea typeface="돋움" panose="020B0600000101010101" pitchFamily="50" charset="-127"/>
              </a:rPr>
              <a:t> </a:t>
            </a:r>
            <a:r>
              <a:rPr lang="en-US" altLang="ko-KR" sz="2000">
                <a:solidFill>
                  <a:schemeClr val="tx2"/>
                </a:solidFill>
                <a:latin typeface="Arial" panose="020B0604020202020204" pitchFamily="34" charset="0"/>
                <a:ea typeface="돋움" panose="020B0600000101010101" pitchFamily="50" charset="-127"/>
              </a:rPr>
              <a:t>Automatic Storage Management(ASM) </a:t>
            </a:r>
            <a:r>
              <a:rPr lang="ko-KR" altLang="en-US" sz="2000">
                <a:solidFill>
                  <a:schemeClr val="tx2"/>
                </a:solidFill>
                <a:latin typeface="Arial" panose="020B0604020202020204" pitchFamily="34" charset="0"/>
                <a:ea typeface="돋움" panose="020B0600000101010101" pitchFamily="50" charset="-127"/>
              </a:rPr>
              <a:t>소개</a:t>
            </a:r>
          </a:p>
          <a:p>
            <a:pPr latinLnBrk="0">
              <a:spcBef>
                <a:spcPct val="30000"/>
              </a:spcBef>
            </a:pPr>
            <a:endParaRPr lang="ko-KR" altLang="en-US" sz="2000">
              <a:solidFill>
                <a:schemeClr val="tx2"/>
              </a:solidFill>
              <a:latin typeface="Arial" panose="020B0604020202020204" pitchFamily="34" charset="0"/>
              <a:ea typeface="돋움" panose="020B0600000101010101" pitchFamily="50" charset="-127"/>
            </a:endParaRPr>
          </a:p>
          <a:p>
            <a:pPr latinLnBrk="0">
              <a:spcBef>
                <a:spcPct val="30000"/>
              </a:spcBef>
            </a:pPr>
            <a:endParaRPr lang="ko-KR" altLang="en-US" sz="2000">
              <a:solidFill>
                <a:schemeClr val="tx2"/>
              </a:solidFill>
              <a:latin typeface="Arial" panose="020B0604020202020204" pitchFamily="34" charset="0"/>
              <a:ea typeface="돋움" panose="020B0600000101010101" pitchFamily="50" charset="-127"/>
            </a:endParaRPr>
          </a:p>
          <a:p>
            <a:pPr latinLnBrk="0">
              <a:spcBef>
                <a:spcPct val="30000"/>
              </a:spcBef>
            </a:pPr>
            <a:endParaRPr lang="en-US" altLang="ko-KR" sz="2000">
              <a:solidFill>
                <a:schemeClr val="tx2"/>
              </a:solidFill>
              <a:latin typeface="Arial" panose="020B0604020202020204" pitchFamily="34" charset="0"/>
              <a:ea typeface="돋움" panose="020B0600000101010101" pitchFamily="50" charset="-127"/>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title"/>
          </p:nvPr>
        </p:nvSpPr>
        <p:spPr/>
        <p:txBody>
          <a:bodyPr/>
          <a:lstStyle/>
          <a:p>
            <a:r>
              <a:rPr lang="en-US" altLang="ko-KR"/>
              <a:t>Instance Failure</a:t>
            </a:r>
            <a:r>
              <a:rPr lang="ko-KR" altLang="en-US"/>
              <a:t>와 </a:t>
            </a:r>
            <a:r>
              <a:rPr lang="en-US" altLang="ko-KR"/>
              <a:t>Media Failure </a:t>
            </a:r>
          </a:p>
        </p:txBody>
      </p:sp>
      <p:sp>
        <p:nvSpPr>
          <p:cNvPr id="492547" name="Rectangle 3"/>
          <p:cNvSpPr>
            <a:spLocks noGrp="1" noChangeArrowheads="1"/>
          </p:cNvSpPr>
          <p:nvPr>
            <p:ph type="body" idx="1"/>
          </p:nvPr>
        </p:nvSpPr>
        <p:spPr>
          <a:xfrm>
            <a:off x="827088" y="1628775"/>
            <a:ext cx="7162800" cy="4679950"/>
          </a:xfrm>
        </p:spPr>
        <p:txBody>
          <a:bodyPr/>
          <a:lstStyle/>
          <a:p>
            <a:pPr marL="185738" indent="-185738">
              <a:lnSpc>
                <a:spcPct val="110000"/>
              </a:lnSpc>
              <a:spcBef>
                <a:spcPct val="40000"/>
              </a:spcBef>
              <a:buSzPct val="80000"/>
              <a:buFont typeface="Wingdings" panose="05000000000000000000" pitchFamily="2" charset="2"/>
              <a:buChar char="l"/>
            </a:pPr>
            <a:r>
              <a:rPr lang="en-US" altLang="ko-KR" sz="1800" b="0">
                <a:ea typeface="돋움" panose="020B0600000101010101" pitchFamily="50" charset="-127"/>
              </a:rPr>
              <a:t>Instance Failure</a:t>
            </a:r>
          </a:p>
          <a:p>
            <a:pPr marL="542925" lvl="1" indent="-177800">
              <a:lnSpc>
                <a:spcPct val="110000"/>
              </a:lnSpc>
              <a:spcBef>
                <a:spcPct val="40000"/>
              </a:spcBef>
              <a:buClr>
                <a:schemeClr val="tx2"/>
              </a:buClr>
              <a:buSzPct val="80000"/>
              <a:buFont typeface="Wingdings" panose="05000000000000000000" pitchFamily="2" charset="2"/>
              <a:buChar char="§"/>
            </a:pPr>
            <a:r>
              <a:rPr lang="en-US" altLang="ko-KR" sz="1600" b="0">
                <a:ea typeface="돋움" panose="020B0600000101010101" pitchFamily="50" charset="-127"/>
              </a:rPr>
              <a:t>DBA</a:t>
            </a:r>
            <a:r>
              <a:rPr lang="ko-KR" altLang="en-US" sz="1600" b="0">
                <a:ea typeface="돋움" panose="020B0600000101010101" pitchFamily="50" charset="-127"/>
              </a:rPr>
              <a:t>가 복구할 필요 없으며</a:t>
            </a:r>
            <a:r>
              <a:rPr lang="en-US" altLang="ko-KR" sz="1600" b="0">
                <a:ea typeface="돋움" panose="020B0600000101010101" pitchFamily="50" charset="-127"/>
              </a:rPr>
              <a:t>, Oracle DBMS</a:t>
            </a:r>
            <a:r>
              <a:rPr lang="ko-KR" altLang="en-US" sz="1600" b="0">
                <a:ea typeface="돋움" panose="020B0600000101010101" pitchFamily="50" charset="-127"/>
              </a:rPr>
              <a:t>가 자동 복구</a:t>
            </a:r>
          </a:p>
          <a:p>
            <a:pPr marL="542925" lvl="1" indent="-177800">
              <a:lnSpc>
                <a:spcPct val="110000"/>
              </a:lnSpc>
              <a:spcBef>
                <a:spcPct val="40000"/>
              </a:spcBef>
              <a:buClr>
                <a:schemeClr val="tx2"/>
              </a:buClr>
              <a:buSzPct val="80000"/>
              <a:buFont typeface="Wingdings" panose="05000000000000000000" pitchFamily="2" charset="2"/>
              <a:buChar char="§"/>
            </a:pPr>
            <a:r>
              <a:rPr lang="en-US" altLang="ko-KR" sz="1600" b="0">
                <a:ea typeface="돋움" panose="020B0600000101010101" pitchFamily="50" charset="-127"/>
              </a:rPr>
              <a:t>Instance </a:t>
            </a:r>
            <a:r>
              <a:rPr lang="ko-KR" altLang="en-US" sz="1600" b="0">
                <a:ea typeface="돋움" panose="020B0600000101010101" pitchFamily="50" charset="-127"/>
              </a:rPr>
              <a:t>구동 및 </a:t>
            </a:r>
            <a:r>
              <a:rPr lang="en-US" altLang="ko-KR" sz="1600" b="0">
                <a:ea typeface="돋움" panose="020B0600000101010101" pitchFamily="50" charset="-127"/>
              </a:rPr>
              <a:t>database open</a:t>
            </a:r>
            <a:r>
              <a:rPr lang="ko-KR" altLang="en-US" sz="1600" b="0">
                <a:ea typeface="돋움" panose="020B0600000101010101" pitchFamily="50" charset="-127"/>
              </a:rPr>
              <a:t>시 복구 수행</a:t>
            </a:r>
          </a:p>
          <a:p>
            <a:pPr marL="542925" lvl="1" indent="-177800">
              <a:lnSpc>
                <a:spcPct val="110000"/>
              </a:lnSpc>
              <a:spcBef>
                <a:spcPct val="40000"/>
              </a:spcBef>
              <a:buClr>
                <a:schemeClr val="tx2"/>
              </a:buClr>
              <a:buSzPct val="80000"/>
              <a:buFont typeface="Wingdings" panose="05000000000000000000" pitchFamily="2" charset="2"/>
              <a:buChar char="§"/>
            </a:pPr>
            <a:r>
              <a:rPr lang="en-US" altLang="ko-KR" sz="1600" b="0">
                <a:ea typeface="돋움" panose="020B0600000101010101" pitchFamily="50" charset="-127"/>
              </a:rPr>
              <a:t>database open </a:t>
            </a:r>
            <a:r>
              <a:rPr lang="ko-KR" altLang="en-US" sz="1600" b="0">
                <a:ea typeface="돋움" panose="020B0600000101010101" pitchFamily="50" charset="-127"/>
              </a:rPr>
              <a:t>복구로 인한 지연 및 </a:t>
            </a:r>
            <a:r>
              <a:rPr lang="en-US" altLang="ko-KR" sz="1600" b="0">
                <a:ea typeface="돋움" panose="020B0600000101010101" pitchFamily="50" charset="-127"/>
              </a:rPr>
              <a:t>log </a:t>
            </a:r>
            <a:r>
              <a:rPr lang="ko-KR" altLang="en-US" sz="1600" b="0">
                <a:ea typeface="돋움" panose="020B0600000101010101" pitchFamily="50" charset="-127"/>
              </a:rPr>
              <a:t>발생</a:t>
            </a:r>
          </a:p>
          <a:p>
            <a:pPr marL="542925" lvl="1" indent="-177800">
              <a:lnSpc>
                <a:spcPct val="110000"/>
              </a:lnSpc>
              <a:spcBef>
                <a:spcPct val="40000"/>
              </a:spcBef>
              <a:buClr>
                <a:schemeClr val="tx2"/>
              </a:buClr>
              <a:buSzPct val="80000"/>
              <a:buFont typeface="Wingdings" panose="05000000000000000000" pitchFamily="2" charset="2"/>
              <a:buChar char="§"/>
            </a:pPr>
            <a:r>
              <a:rPr lang="ko-KR" altLang="en-US" sz="1600" b="0">
                <a:ea typeface="돋움" panose="020B0600000101010101" pitchFamily="50" charset="-127"/>
              </a:rPr>
              <a:t>복구 절차 </a:t>
            </a:r>
            <a:r>
              <a:rPr lang="en-US" altLang="ko-KR" sz="1600" b="0">
                <a:ea typeface="돋움" panose="020B0600000101010101" pitchFamily="50" charset="-127"/>
              </a:rPr>
              <a:t>: roll forward - open - roll back</a:t>
            </a:r>
          </a:p>
          <a:p>
            <a:pPr marL="185738" indent="-185738">
              <a:lnSpc>
                <a:spcPct val="110000"/>
              </a:lnSpc>
              <a:spcBef>
                <a:spcPct val="40000"/>
              </a:spcBef>
              <a:buSzPct val="80000"/>
              <a:buFont typeface="Wingdings" panose="05000000000000000000" pitchFamily="2" charset="2"/>
              <a:buChar char="l"/>
            </a:pPr>
            <a:r>
              <a:rPr lang="en-US" altLang="ko-KR" sz="1800" b="0">
                <a:ea typeface="돋움" panose="020B0600000101010101" pitchFamily="50" charset="-127"/>
              </a:rPr>
              <a:t>Media Failure</a:t>
            </a:r>
          </a:p>
          <a:p>
            <a:pPr marL="542925" lvl="1" indent="-177800">
              <a:lnSpc>
                <a:spcPct val="110000"/>
              </a:lnSpc>
              <a:spcBef>
                <a:spcPct val="40000"/>
              </a:spcBef>
              <a:buClr>
                <a:schemeClr val="tx2"/>
              </a:buClr>
              <a:buSzPct val="80000"/>
              <a:buFont typeface="Wingdings" panose="05000000000000000000" pitchFamily="2" charset="2"/>
              <a:buChar char="§"/>
            </a:pPr>
            <a:r>
              <a:rPr lang="ko-KR" altLang="en-US" sz="1600" b="0">
                <a:ea typeface="돋움" panose="020B0600000101010101" pitchFamily="50" charset="-127"/>
              </a:rPr>
              <a:t>원인 </a:t>
            </a:r>
            <a:r>
              <a:rPr lang="en-US" altLang="ko-KR" sz="1600" b="0">
                <a:ea typeface="돋움" panose="020B0600000101010101" pitchFamily="50" charset="-127"/>
              </a:rPr>
              <a:t>: disk </a:t>
            </a:r>
            <a:r>
              <a:rPr lang="ko-KR" altLang="en-US" sz="1600" b="0">
                <a:ea typeface="돋움" panose="020B0600000101010101" pitchFamily="50" charset="-127"/>
              </a:rPr>
              <a:t>등의 물리적 손상</a:t>
            </a:r>
            <a:r>
              <a:rPr lang="en-US" altLang="ko-KR" sz="1600" b="0">
                <a:ea typeface="돋움" panose="020B0600000101010101" pitchFamily="50" charset="-127"/>
              </a:rPr>
              <a:t>, databasefile</a:t>
            </a:r>
            <a:r>
              <a:rPr lang="ko-KR" altLang="en-US" sz="1600" b="0">
                <a:ea typeface="돋움" panose="020B0600000101010101" pitchFamily="50" charset="-127"/>
              </a:rPr>
              <a:t>의 삭제</a:t>
            </a:r>
            <a:r>
              <a:rPr lang="en-US" altLang="ko-KR" sz="1600" b="0">
                <a:ea typeface="돋움" panose="020B0600000101010101" pitchFamily="50" charset="-127"/>
              </a:rPr>
              <a:t>, databasefile</a:t>
            </a:r>
            <a:r>
              <a:rPr lang="ko-KR" altLang="en-US" sz="1600" b="0">
                <a:ea typeface="돋움" panose="020B0600000101010101" pitchFamily="50" charset="-127"/>
              </a:rPr>
              <a:t>을 </a:t>
            </a:r>
            <a:r>
              <a:rPr lang="en-US" altLang="ko-KR" sz="1600" b="0">
                <a:ea typeface="돋움" panose="020B0600000101010101" pitchFamily="50" charset="-127"/>
              </a:rPr>
              <a:t>read/write</a:t>
            </a:r>
            <a:r>
              <a:rPr lang="ko-KR" altLang="en-US" sz="1600" b="0">
                <a:ea typeface="돋움" panose="020B0600000101010101" pitchFamily="50" charset="-127"/>
              </a:rPr>
              <a:t>할 수 없는 상태 등</a:t>
            </a:r>
          </a:p>
          <a:p>
            <a:pPr marL="542925" lvl="1" indent="-177800">
              <a:lnSpc>
                <a:spcPct val="110000"/>
              </a:lnSpc>
              <a:spcBef>
                <a:spcPct val="40000"/>
              </a:spcBef>
              <a:buClr>
                <a:schemeClr val="tx2"/>
              </a:buClr>
              <a:buSzPct val="80000"/>
              <a:buFont typeface="Wingdings" panose="05000000000000000000" pitchFamily="2" charset="2"/>
              <a:buChar char="§"/>
            </a:pPr>
            <a:r>
              <a:rPr lang="ko-KR" altLang="en-US" sz="1600" b="0">
                <a:ea typeface="돋움" panose="020B0600000101010101" pitchFamily="50" charset="-127"/>
              </a:rPr>
              <a:t>복구는 </a:t>
            </a:r>
            <a:r>
              <a:rPr lang="en-US" altLang="ko-KR" sz="1600" b="0">
                <a:ea typeface="돋움" panose="020B0600000101010101" pitchFamily="50" charset="-127"/>
              </a:rPr>
              <a:t>backup </a:t>
            </a:r>
            <a:r>
              <a:rPr lang="ko-KR" altLang="en-US" sz="1600" b="0">
                <a:ea typeface="돋움" panose="020B0600000101010101" pitchFamily="50" charset="-127"/>
              </a:rPr>
              <a:t>방법에 따라 달라짐</a:t>
            </a:r>
          </a:p>
          <a:p>
            <a:pPr marL="542925" lvl="1" indent="-177800">
              <a:lnSpc>
                <a:spcPct val="110000"/>
              </a:lnSpc>
              <a:spcBef>
                <a:spcPct val="40000"/>
              </a:spcBef>
              <a:buClr>
                <a:schemeClr val="tx2"/>
              </a:buClr>
              <a:buSzPct val="80000"/>
              <a:buFont typeface="Wingdings" panose="05000000000000000000" pitchFamily="2" charset="2"/>
              <a:buChar char="§"/>
            </a:pPr>
            <a:r>
              <a:rPr lang="en-US" altLang="ko-KR" sz="1600" b="0">
                <a:ea typeface="돋움" panose="020B0600000101010101" pitchFamily="50" charset="-127"/>
              </a:rPr>
              <a:t>NOARCHIVELOG MODE</a:t>
            </a:r>
            <a:r>
              <a:rPr lang="ko-KR" altLang="en-US" sz="1600" b="0">
                <a:ea typeface="돋움" panose="020B0600000101010101" pitchFamily="50" charset="-127"/>
              </a:rPr>
              <a:t>에서는 완전 복구 불가능 </a:t>
            </a:r>
            <a:r>
              <a:rPr lang="en-US" altLang="ko-KR" sz="1600" b="0">
                <a:ea typeface="돋움" panose="020B0600000101010101" pitchFamily="50" charset="-127"/>
              </a:rPr>
              <a:t>– </a:t>
            </a:r>
            <a:r>
              <a:rPr lang="ko-KR" altLang="en-US" sz="1600" b="0">
                <a:ea typeface="돋움" panose="020B0600000101010101" pitchFamily="50" charset="-127"/>
              </a:rPr>
              <a:t>마지막 </a:t>
            </a:r>
            <a:r>
              <a:rPr lang="en-US" altLang="ko-KR" sz="1600" b="0">
                <a:ea typeface="돋움" panose="020B0600000101010101" pitchFamily="50" charset="-127"/>
              </a:rPr>
              <a:t>Full Backup Set</a:t>
            </a:r>
            <a:r>
              <a:rPr lang="ko-KR" altLang="en-US" sz="1600" b="0">
                <a:ea typeface="돋움" panose="020B0600000101010101" pitchFamily="50" charset="-127"/>
              </a:rPr>
              <a:t>까지만 복구</a:t>
            </a:r>
          </a:p>
          <a:p>
            <a:pPr marL="542925" lvl="1" indent="-177800">
              <a:lnSpc>
                <a:spcPct val="110000"/>
              </a:lnSpc>
              <a:spcBef>
                <a:spcPct val="40000"/>
              </a:spcBef>
              <a:buClr>
                <a:schemeClr val="tx2"/>
              </a:buClr>
              <a:buSzPct val="80000"/>
              <a:buFont typeface="Wingdings" panose="05000000000000000000" pitchFamily="2" charset="2"/>
              <a:buChar char="§"/>
            </a:pPr>
            <a:r>
              <a:rPr lang="en-US" altLang="ko-KR" sz="1600" b="0">
                <a:ea typeface="돋움" panose="020B0600000101010101" pitchFamily="50" charset="-127"/>
              </a:rPr>
              <a:t>ARCHIVELOG MODE</a:t>
            </a:r>
            <a:r>
              <a:rPr lang="ko-KR" altLang="en-US" sz="1600" b="0">
                <a:ea typeface="돋움" panose="020B0600000101010101" pitchFamily="50" charset="-127"/>
              </a:rPr>
              <a:t>에서는 완전 복구 가능 </a:t>
            </a:r>
            <a:r>
              <a:rPr lang="en-US" altLang="ko-KR" sz="1600" b="0">
                <a:ea typeface="돋움" panose="020B0600000101010101" pitchFamily="50" charset="-127"/>
              </a:rPr>
              <a:t>- </a:t>
            </a:r>
            <a:r>
              <a:rPr lang="ko-KR" altLang="en-US" sz="1600" b="0">
                <a:ea typeface="돋움" panose="020B0600000101010101" pitchFamily="50" charset="-127"/>
              </a:rPr>
              <a:t>마지막 </a:t>
            </a:r>
            <a:r>
              <a:rPr lang="en-US" altLang="ko-KR" sz="1600" b="0">
                <a:ea typeface="돋움" panose="020B0600000101010101" pitchFamily="50" charset="-127"/>
              </a:rPr>
              <a:t>backup</a:t>
            </a:r>
            <a:r>
              <a:rPr lang="ko-KR" altLang="en-US" sz="1600" b="0">
                <a:ea typeface="돋움" panose="020B0600000101010101" pitchFamily="50" charset="-127"/>
              </a:rPr>
              <a:t>과 </a:t>
            </a:r>
            <a:r>
              <a:rPr lang="en-US" altLang="ko-KR" sz="1600" b="0">
                <a:ea typeface="돋움" panose="020B0600000101010101" pitchFamily="50" charset="-127"/>
              </a:rPr>
              <a:t>archivelog file</a:t>
            </a:r>
            <a:r>
              <a:rPr lang="ko-KR" altLang="en-US" sz="1600" b="0">
                <a:ea typeface="돋움" panose="020B0600000101010101" pitchFamily="50" charset="-127"/>
              </a:rPr>
              <a:t>를 이용하여 복구</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en-US" altLang="ko-KR"/>
              <a:t>Cold Backup</a:t>
            </a:r>
          </a:p>
        </p:txBody>
      </p:sp>
      <p:sp>
        <p:nvSpPr>
          <p:cNvPr id="493571" name="Rectangle 3"/>
          <p:cNvSpPr>
            <a:spLocks noGrp="1" noChangeArrowheads="1"/>
          </p:cNvSpPr>
          <p:nvPr>
            <p:ph type="body" idx="1"/>
          </p:nvPr>
        </p:nvSpPr>
        <p:spPr>
          <a:xfrm>
            <a:off x="323850" y="1700213"/>
            <a:ext cx="2952750" cy="4608512"/>
          </a:xfrm>
        </p:spPr>
        <p:txBody>
          <a:bodyPr/>
          <a:lstStyle/>
          <a:p>
            <a:pPr marL="185738" indent="-185738">
              <a:buSzPct val="80000"/>
              <a:buFont typeface="Wingdings" panose="05000000000000000000" pitchFamily="2" charset="2"/>
              <a:buChar char="l"/>
            </a:pPr>
            <a:r>
              <a:rPr lang="ko-KR" altLang="en-US" sz="1800" b="0">
                <a:latin typeface="돋움" panose="020B0600000101010101" pitchFamily="50" charset="-127"/>
                <a:ea typeface="돋움" panose="020B0600000101010101" pitchFamily="50" charset="-127"/>
              </a:rPr>
              <a:t>장점</a:t>
            </a:r>
          </a:p>
          <a:p>
            <a:pPr marL="542925" lvl="1" indent="-177800">
              <a:buClr>
                <a:schemeClr val="tx2"/>
              </a:buClr>
              <a:buSzPct val="80000"/>
              <a:buFont typeface="Wingdings" panose="05000000000000000000" pitchFamily="2" charset="2"/>
              <a:buChar char="§"/>
            </a:pPr>
            <a:r>
              <a:rPr lang="ko-KR" altLang="en-US" sz="1600" b="0">
                <a:latin typeface="돋움" panose="020B0600000101010101" pitchFamily="50" charset="-127"/>
                <a:ea typeface="돋움" panose="020B0600000101010101" pitchFamily="50" charset="-127"/>
              </a:rPr>
              <a:t>개념이 단순하고 실행이 쉬움</a:t>
            </a:r>
          </a:p>
          <a:p>
            <a:pPr marL="542925" lvl="1" indent="-177800">
              <a:buClr>
                <a:schemeClr val="tx2"/>
              </a:buClr>
              <a:buSzPct val="80000"/>
              <a:buFont typeface="Wingdings" panose="05000000000000000000" pitchFamily="2" charset="2"/>
              <a:buChar char="§"/>
            </a:pPr>
            <a:r>
              <a:rPr lang="ko-KR" altLang="en-US" sz="1600" b="0">
                <a:latin typeface="돋움" panose="020B0600000101010101" pitchFamily="50" charset="-127"/>
                <a:ea typeface="돋움" panose="020B0600000101010101" pitchFamily="50" charset="-127"/>
              </a:rPr>
              <a:t>운영 작업이 최소화</a:t>
            </a:r>
          </a:p>
          <a:p>
            <a:pPr marL="185738" indent="-185738">
              <a:buSzPct val="80000"/>
              <a:buFont typeface="Wingdings" panose="05000000000000000000" pitchFamily="2" charset="2"/>
              <a:buChar char="l"/>
            </a:pPr>
            <a:r>
              <a:rPr lang="ko-KR" altLang="en-US" sz="1800" b="0">
                <a:latin typeface="돋움" panose="020B0600000101010101" pitchFamily="50" charset="-127"/>
                <a:ea typeface="돋움" panose="020B0600000101010101" pitchFamily="50" charset="-127"/>
              </a:rPr>
              <a:t>단점</a:t>
            </a:r>
          </a:p>
          <a:p>
            <a:pPr marL="542925" lvl="1" indent="-177800">
              <a:buClr>
                <a:schemeClr val="tx2"/>
              </a:buClr>
              <a:buSzPct val="80000"/>
              <a:buFont typeface="Wingdings" panose="05000000000000000000" pitchFamily="2" charset="2"/>
              <a:buChar char="§"/>
            </a:pPr>
            <a:r>
              <a:rPr lang="ko-KR" altLang="en-US" sz="1600" b="0">
                <a:latin typeface="돋움" panose="020B0600000101010101" pitchFamily="50" charset="-127"/>
                <a:ea typeface="돋움" panose="020B0600000101010101" pitchFamily="50" charset="-127"/>
              </a:rPr>
              <a:t>서비스가 중단됨으로서 가용성 저하</a:t>
            </a:r>
          </a:p>
          <a:p>
            <a:pPr marL="542925" lvl="1" indent="-177800">
              <a:buClr>
                <a:schemeClr val="tx2"/>
              </a:buClr>
              <a:buSzPct val="80000"/>
              <a:buFont typeface="Wingdings" panose="05000000000000000000" pitchFamily="2" charset="2"/>
              <a:buChar char="§"/>
            </a:pPr>
            <a:r>
              <a:rPr lang="ko-KR" altLang="en-US" sz="1600" b="0">
                <a:latin typeface="돋움" panose="020B0600000101010101" pitchFamily="50" charset="-127"/>
                <a:ea typeface="돋움" panose="020B0600000101010101" pitchFamily="50" charset="-127"/>
              </a:rPr>
              <a:t>복구시 마지막 </a:t>
            </a:r>
            <a:r>
              <a:rPr lang="en-US" altLang="ko-KR" sz="1600" b="0">
                <a:latin typeface="돋움" panose="020B0600000101010101" pitchFamily="50" charset="-127"/>
                <a:ea typeface="돋움" panose="020B0600000101010101" pitchFamily="50" charset="-127"/>
              </a:rPr>
              <a:t>Backup </a:t>
            </a:r>
            <a:r>
              <a:rPr lang="ko-KR" altLang="en-US" sz="1600" b="0">
                <a:latin typeface="돋움" panose="020B0600000101010101" pitchFamily="50" charset="-127"/>
                <a:ea typeface="돋움" panose="020B0600000101010101" pitchFamily="50" charset="-127"/>
              </a:rPr>
              <a:t>시점까지만 가능</a:t>
            </a:r>
          </a:p>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NOARCHIVELOG MODE</a:t>
            </a:r>
            <a:r>
              <a:rPr lang="ko-KR" altLang="en-US" sz="1800" b="0">
                <a:latin typeface="돋움" panose="020B0600000101010101" pitchFamily="50" charset="-127"/>
                <a:ea typeface="돋움" panose="020B0600000101010101" pitchFamily="50" charset="-127"/>
              </a:rPr>
              <a:t>일 경우 유일한 </a:t>
            </a:r>
            <a:r>
              <a:rPr lang="en-US" altLang="ko-KR" sz="1800" b="0">
                <a:latin typeface="돋움" panose="020B0600000101010101" pitchFamily="50" charset="-127"/>
                <a:ea typeface="돋움" panose="020B0600000101010101" pitchFamily="50" charset="-127"/>
              </a:rPr>
              <a:t>Backup </a:t>
            </a:r>
            <a:r>
              <a:rPr lang="ko-KR" altLang="en-US" sz="1800" b="0">
                <a:latin typeface="돋움" panose="020B0600000101010101" pitchFamily="50" charset="-127"/>
                <a:ea typeface="돋움" panose="020B0600000101010101" pitchFamily="50" charset="-127"/>
              </a:rPr>
              <a:t>방법</a:t>
            </a:r>
          </a:p>
          <a:p>
            <a:pPr marL="185738" indent="-185738">
              <a:buSzPct val="80000"/>
              <a:buFont typeface="Wingdings" panose="05000000000000000000" pitchFamily="2" charset="2"/>
              <a:buChar char="l"/>
            </a:pPr>
            <a:endParaRPr lang="en-US" altLang="ko-KR" sz="1800" b="0">
              <a:latin typeface="돋움" panose="020B0600000101010101" pitchFamily="50" charset="-127"/>
              <a:ea typeface="돋움" panose="020B0600000101010101" pitchFamily="50" charset="-127"/>
            </a:endParaRPr>
          </a:p>
        </p:txBody>
      </p:sp>
      <p:pic>
        <p:nvPicPr>
          <p:cNvPr id="4935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8038" y="1773238"/>
            <a:ext cx="5610225" cy="3048000"/>
          </a:xfrm>
          <a:prstGeom prst="rect">
            <a:avLst/>
          </a:prstGeom>
          <a:noFill/>
          <a:extLst>
            <a:ext uri="{909E8E84-426E-40DD-AFC4-6F175D3DCCD1}">
              <a14:hiddenFill xmlns:a14="http://schemas.microsoft.com/office/drawing/2010/main">
                <a:solidFill>
                  <a:srgbClr val="FFFFFF"/>
                </a:solidFill>
              </a14:hiddenFill>
            </a:ext>
          </a:extLst>
        </p:spPr>
      </p:pic>
      <p:sp>
        <p:nvSpPr>
          <p:cNvPr id="493574" name="Text Box 6"/>
          <p:cNvSpPr txBox="1">
            <a:spLocks noChangeArrowheads="1"/>
          </p:cNvSpPr>
          <p:nvPr/>
        </p:nvSpPr>
        <p:spPr bwMode="auto">
          <a:xfrm>
            <a:off x="4572000" y="4941888"/>
            <a:ext cx="3240088" cy="14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71463" indent="-2714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993775" indent="-4572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630363"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266950"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03538"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3607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8179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2751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7323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Clr>
                <a:schemeClr val="tx2"/>
              </a:buClr>
              <a:buSzTx/>
              <a:buFont typeface="Wingdings" panose="05000000000000000000" pitchFamily="2" charset="2"/>
              <a:buAutoNum type="arabicPeriod"/>
            </a:pPr>
            <a:r>
              <a:rPr lang="ko-KR" altLang="en-US" sz="1600">
                <a:solidFill>
                  <a:schemeClr val="tx2"/>
                </a:solidFill>
                <a:latin typeface="Arial" panose="020B0604020202020204" pitchFamily="34" charset="0"/>
                <a:ea typeface="돋움" panose="020B0600000101010101" pitchFamily="50" charset="-127"/>
              </a:rPr>
              <a:t>모든 </a:t>
            </a:r>
            <a:r>
              <a:rPr lang="en-US" altLang="ko-KR" sz="1600">
                <a:solidFill>
                  <a:schemeClr val="tx2"/>
                </a:solidFill>
                <a:latin typeface="Arial" panose="020B0604020202020204" pitchFamily="34" charset="0"/>
                <a:ea typeface="돋움" panose="020B0600000101010101" pitchFamily="50" charset="-127"/>
              </a:rPr>
              <a:t>Backup </a:t>
            </a:r>
            <a:r>
              <a:rPr lang="ko-KR" altLang="en-US" sz="1600">
                <a:solidFill>
                  <a:schemeClr val="tx2"/>
                </a:solidFill>
                <a:latin typeface="Arial" panose="020B0604020202020204" pitchFamily="34" charset="0"/>
                <a:ea typeface="돋움" panose="020B0600000101010101" pitchFamily="50" charset="-127"/>
              </a:rPr>
              <a:t>대상 </a:t>
            </a:r>
            <a:r>
              <a:rPr lang="en-US" altLang="ko-KR" sz="1600">
                <a:solidFill>
                  <a:schemeClr val="tx2"/>
                </a:solidFill>
                <a:latin typeface="Arial" panose="020B0604020202020204" pitchFamily="34" charset="0"/>
                <a:ea typeface="돋움" panose="020B0600000101010101" pitchFamily="50" charset="-127"/>
              </a:rPr>
              <a:t>list </a:t>
            </a:r>
            <a:r>
              <a:rPr lang="ko-KR" altLang="en-US" sz="1600">
                <a:solidFill>
                  <a:schemeClr val="tx2"/>
                </a:solidFill>
                <a:latin typeface="Arial" panose="020B0604020202020204" pitchFamily="34" charset="0"/>
                <a:ea typeface="돋움" panose="020B0600000101010101" pitchFamily="50" charset="-127"/>
              </a:rPr>
              <a:t>수집</a:t>
            </a:r>
          </a:p>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SHUTDOWN</a:t>
            </a:r>
          </a:p>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File Copy</a:t>
            </a:r>
          </a:p>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START Up</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459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1635125"/>
            <a:ext cx="5848350" cy="3162300"/>
          </a:xfrm>
          <a:prstGeom prst="rect">
            <a:avLst/>
          </a:prstGeom>
          <a:noFill/>
          <a:extLst>
            <a:ext uri="{909E8E84-426E-40DD-AFC4-6F175D3DCCD1}">
              <a14:hiddenFill xmlns:a14="http://schemas.microsoft.com/office/drawing/2010/main">
                <a:solidFill>
                  <a:srgbClr val="FFFFFF"/>
                </a:solidFill>
              </a14:hiddenFill>
            </a:ext>
          </a:extLst>
        </p:spPr>
      </p:pic>
      <p:sp>
        <p:nvSpPr>
          <p:cNvPr id="494594" name="Rectangle 2"/>
          <p:cNvSpPr>
            <a:spLocks noGrp="1" noChangeArrowheads="1"/>
          </p:cNvSpPr>
          <p:nvPr>
            <p:ph type="title"/>
          </p:nvPr>
        </p:nvSpPr>
        <p:spPr/>
        <p:txBody>
          <a:bodyPr/>
          <a:lstStyle/>
          <a:p>
            <a:r>
              <a:rPr lang="en-US" altLang="ko-KR"/>
              <a:t>Hot Backup</a:t>
            </a:r>
          </a:p>
        </p:txBody>
      </p:sp>
      <p:sp>
        <p:nvSpPr>
          <p:cNvPr id="494595" name="Rectangle 3"/>
          <p:cNvSpPr>
            <a:spLocks noGrp="1" noChangeArrowheads="1"/>
          </p:cNvSpPr>
          <p:nvPr>
            <p:ph type="body" idx="1"/>
          </p:nvPr>
        </p:nvSpPr>
        <p:spPr>
          <a:xfrm>
            <a:off x="323850" y="1700213"/>
            <a:ext cx="2952750" cy="4608512"/>
          </a:xfrm>
        </p:spPr>
        <p:txBody>
          <a:bodyPr/>
          <a:lstStyle/>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ARCHIVELOG MODE</a:t>
            </a:r>
            <a:r>
              <a:rPr lang="ko-KR" altLang="en-US" sz="1800" b="0">
                <a:latin typeface="돋움" panose="020B0600000101010101" pitchFamily="50" charset="-127"/>
                <a:ea typeface="돋움" panose="020B0600000101010101" pitchFamily="50" charset="-127"/>
              </a:rPr>
              <a:t>에서만 가능</a:t>
            </a:r>
          </a:p>
          <a:p>
            <a:pPr marL="185738" indent="-185738">
              <a:buSzPct val="80000"/>
              <a:buFont typeface="Wingdings" panose="05000000000000000000" pitchFamily="2" charset="2"/>
              <a:buChar char="l"/>
            </a:pPr>
            <a:r>
              <a:rPr lang="ko-KR" altLang="en-US" sz="1800" b="0">
                <a:latin typeface="돋움" panose="020B0600000101010101" pitchFamily="50" charset="-127"/>
                <a:ea typeface="돋움" panose="020B0600000101010101" pitchFamily="50" charset="-127"/>
              </a:rPr>
              <a:t>장점</a:t>
            </a:r>
          </a:p>
          <a:p>
            <a:pPr marL="542925" lvl="1" indent="-177800">
              <a:buClr>
                <a:schemeClr val="tx2"/>
              </a:buClr>
              <a:buSzPct val="80000"/>
              <a:buFont typeface="Wingdings" panose="05000000000000000000" pitchFamily="2" charset="2"/>
              <a:buChar char="§"/>
            </a:pPr>
            <a:r>
              <a:rPr lang="ko-KR" altLang="en-US" sz="1600" b="0">
                <a:latin typeface="돋움" panose="020B0600000101010101" pitchFamily="50" charset="-127"/>
                <a:ea typeface="돋움" panose="020B0600000101010101" pitchFamily="50" charset="-127"/>
              </a:rPr>
              <a:t>서비스 중단없이 높은 가용성 보장</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Tablespace</a:t>
            </a:r>
            <a:r>
              <a:rPr lang="ko-KR" altLang="en-US" sz="1600" b="0">
                <a:latin typeface="돋움" panose="020B0600000101010101" pitchFamily="50" charset="-127"/>
                <a:ea typeface="돋움" panose="020B0600000101010101" pitchFamily="50" charset="-127"/>
              </a:rPr>
              <a:t>나 </a:t>
            </a:r>
            <a:r>
              <a:rPr lang="en-US" altLang="ko-KR" sz="1600" b="0">
                <a:latin typeface="돋움" panose="020B0600000101010101" pitchFamily="50" charset="-127"/>
                <a:ea typeface="돋움" panose="020B0600000101010101" pitchFamily="50" charset="-127"/>
              </a:rPr>
              <a:t>datafile </a:t>
            </a:r>
            <a:r>
              <a:rPr lang="ko-KR" altLang="en-US" sz="1600" b="0">
                <a:latin typeface="돋움" panose="020B0600000101010101" pitchFamily="50" charset="-127"/>
                <a:ea typeface="돋움" panose="020B0600000101010101" pitchFamily="50" charset="-127"/>
              </a:rPr>
              <a:t>단위로 </a:t>
            </a:r>
            <a:r>
              <a:rPr lang="en-US" altLang="ko-KR" sz="1600" b="0">
                <a:latin typeface="돋움" panose="020B0600000101010101" pitchFamily="50" charset="-127"/>
                <a:ea typeface="돋움" panose="020B0600000101010101" pitchFamily="50" charset="-127"/>
              </a:rPr>
              <a:t>Backup </a:t>
            </a:r>
            <a:r>
              <a:rPr lang="ko-KR" altLang="en-US" sz="1600" b="0">
                <a:latin typeface="돋움" panose="020B0600000101010101" pitchFamily="50" charset="-127"/>
                <a:ea typeface="돋움" panose="020B0600000101010101" pitchFamily="50" charset="-127"/>
              </a:rPr>
              <a:t>가능</a:t>
            </a:r>
          </a:p>
          <a:p>
            <a:pPr marL="185738" indent="-185738">
              <a:buSzPct val="80000"/>
              <a:buFont typeface="Wingdings" panose="05000000000000000000" pitchFamily="2" charset="2"/>
              <a:buChar char="l"/>
            </a:pPr>
            <a:r>
              <a:rPr lang="ko-KR" altLang="en-US" sz="1800" b="0">
                <a:latin typeface="돋움" panose="020B0600000101010101" pitchFamily="50" charset="-127"/>
                <a:ea typeface="돋움" panose="020B0600000101010101" pitchFamily="50" charset="-127"/>
              </a:rPr>
              <a:t>전체 </a:t>
            </a:r>
            <a:r>
              <a:rPr lang="en-US" altLang="ko-KR" sz="1800" b="0">
                <a:latin typeface="돋움" panose="020B0600000101010101" pitchFamily="50" charset="-127"/>
                <a:ea typeface="돋움" panose="020B0600000101010101" pitchFamily="50" charset="-127"/>
              </a:rPr>
              <a:t>Backup</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Datafile, controlfile </a:t>
            </a:r>
            <a:r>
              <a:rPr lang="ko-KR" altLang="en-US" sz="1600" b="0">
                <a:latin typeface="돋움" panose="020B0600000101010101" pitchFamily="50" charset="-127"/>
                <a:ea typeface="돋움" panose="020B0600000101010101" pitchFamily="50" charset="-127"/>
              </a:rPr>
              <a:t>및 </a:t>
            </a:r>
            <a:r>
              <a:rPr lang="en-US" altLang="ko-KR" sz="1600" b="0">
                <a:latin typeface="돋움" panose="020B0600000101010101" pitchFamily="50" charset="-127"/>
                <a:ea typeface="돋움" panose="020B0600000101010101" pitchFamily="50" charset="-127"/>
              </a:rPr>
              <a:t>archived log file</a:t>
            </a:r>
            <a:r>
              <a:rPr lang="ko-KR" altLang="en-US" sz="1600" b="0">
                <a:latin typeface="돋움" panose="020B0600000101010101" pitchFamily="50" charset="-127"/>
                <a:ea typeface="돋움" panose="020B0600000101010101" pitchFamily="50" charset="-127"/>
              </a:rPr>
              <a:t>을 모두 </a:t>
            </a:r>
            <a:r>
              <a:rPr lang="en-US" altLang="ko-KR" sz="1600" b="0">
                <a:latin typeface="돋움" panose="020B0600000101010101" pitchFamily="50" charset="-127"/>
                <a:ea typeface="돋움" panose="020B0600000101010101" pitchFamily="50" charset="-127"/>
              </a:rPr>
              <a:t>Backup </a:t>
            </a:r>
            <a:r>
              <a:rPr lang="ko-KR" altLang="en-US" sz="1600" b="0">
                <a:latin typeface="돋움" panose="020B0600000101010101" pitchFamily="50" charset="-127"/>
                <a:ea typeface="돋움" panose="020B0600000101010101" pitchFamily="50" charset="-127"/>
              </a:rPr>
              <a:t>해야 함</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Online log file</a:t>
            </a:r>
            <a:r>
              <a:rPr lang="ko-KR" altLang="en-US" sz="1600" b="0">
                <a:latin typeface="돋움" panose="020B0600000101010101" pitchFamily="50" charset="-127"/>
                <a:ea typeface="돋움" panose="020B0600000101010101" pitchFamily="50" charset="-127"/>
              </a:rPr>
              <a:t>은 </a:t>
            </a:r>
            <a:r>
              <a:rPr lang="en-US" altLang="ko-KR" sz="1600" b="0">
                <a:latin typeface="돋움" panose="020B0600000101010101" pitchFamily="50" charset="-127"/>
                <a:ea typeface="돋움" panose="020B0600000101010101" pitchFamily="50" charset="-127"/>
              </a:rPr>
              <a:t>Backup</a:t>
            </a:r>
            <a:r>
              <a:rPr lang="ko-KR" altLang="en-US" sz="1600" b="0">
                <a:latin typeface="돋움" panose="020B0600000101010101" pitchFamily="50" charset="-127"/>
                <a:ea typeface="돋움" panose="020B0600000101010101" pitchFamily="50" charset="-127"/>
              </a:rPr>
              <a:t>이 필요 없음</a:t>
            </a:r>
          </a:p>
          <a:p>
            <a:pPr marL="185738" indent="-185738">
              <a:buSzPct val="80000"/>
              <a:buFont typeface="Wingdings" panose="05000000000000000000" pitchFamily="2" charset="2"/>
              <a:buChar char="l"/>
            </a:pPr>
            <a:endParaRPr lang="en-US" altLang="ko-KR" sz="1800" b="0">
              <a:latin typeface="돋움" panose="020B0600000101010101" pitchFamily="50" charset="-127"/>
              <a:ea typeface="돋움" panose="020B0600000101010101" pitchFamily="50" charset="-127"/>
            </a:endParaRPr>
          </a:p>
        </p:txBody>
      </p:sp>
      <p:sp>
        <p:nvSpPr>
          <p:cNvPr id="494597" name="Text Box 5"/>
          <p:cNvSpPr txBox="1">
            <a:spLocks noChangeArrowheads="1"/>
          </p:cNvSpPr>
          <p:nvPr/>
        </p:nvSpPr>
        <p:spPr bwMode="auto">
          <a:xfrm>
            <a:off x="4356100" y="3860800"/>
            <a:ext cx="21605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71463" indent="-271463"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993775" indent="-457200"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630363" indent="-45720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2266950" indent="-457200"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903538" indent="-45720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33607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38179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42751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4732338" indent="-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Begin Backup</a:t>
            </a:r>
          </a:p>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File Copy</a:t>
            </a:r>
          </a:p>
          <a:p>
            <a:pPr latinLnBrk="0">
              <a:spcBef>
                <a:spcPct val="50000"/>
              </a:spcBef>
              <a:buClr>
                <a:schemeClr val="tx2"/>
              </a:buClr>
              <a:buSzTx/>
              <a:buFont typeface="Wingdings" panose="05000000000000000000" pitchFamily="2" charset="2"/>
              <a:buAutoNum type="arabicPeriod"/>
            </a:pPr>
            <a:r>
              <a:rPr lang="en-US" altLang="ko-KR" sz="1600">
                <a:solidFill>
                  <a:schemeClr val="tx2"/>
                </a:solidFill>
                <a:latin typeface="Arial" panose="020B0604020202020204" pitchFamily="34" charset="0"/>
                <a:ea typeface="돋움" panose="020B0600000101010101" pitchFamily="50" charset="-127"/>
              </a:rPr>
              <a:t>End Backup</a:t>
            </a:r>
          </a:p>
        </p:txBody>
      </p:sp>
      <p:sp>
        <p:nvSpPr>
          <p:cNvPr id="494599" name="Text Box 7"/>
          <p:cNvSpPr txBox="1">
            <a:spLocks noChangeArrowheads="1"/>
          </p:cNvSpPr>
          <p:nvPr/>
        </p:nvSpPr>
        <p:spPr bwMode="auto">
          <a:xfrm>
            <a:off x="3419475" y="5084763"/>
            <a:ext cx="5400675"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85738" indent="-185738"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50000"/>
              </a:spcBef>
            </a:pPr>
            <a:r>
              <a:rPr lang="ko-KR" altLang="en-US" sz="1800">
                <a:solidFill>
                  <a:schemeClr val="tx2"/>
                </a:solidFill>
                <a:latin typeface="Arial" panose="020B0604020202020204" pitchFamily="34" charset="0"/>
                <a:ea typeface="돋움" panose="020B0600000101010101" pitchFamily="50" charset="-127"/>
              </a:rPr>
              <a:t>주의사항</a:t>
            </a:r>
          </a:p>
          <a:p>
            <a:pPr latinLnBrk="0">
              <a:spcBef>
                <a:spcPct val="50000"/>
              </a:spcBef>
              <a:buClr>
                <a:schemeClr val="tx2"/>
              </a:buClr>
              <a:buFont typeface="Wingdings" panose="05000000000000000000" pitchFamily="2" charset="2"/>
              <a:buChar char="§"/>
            </a:pPr>
            <a:r>
              <a:rPr lang="en-US" altLang="ko-KR" sz="1600">
                <a:solidFill>
                  <a:schemeClr val="tx2"/>
                </a:solidFill>
                <a:latin typeface="Arial" panose="020B0604020202020204" pitchFamily="34" charset="0"/>
                <a:ea typeface="돋움" panose="020B0600000101010101" pitchFamily="50" charset="-127"/>
              </a:rPr>
              <a:t>Begin Backup</a:t>
            </a:r>
            <a:r>
              <a:rPr lang="ko-KR" altLang="en-US" sz="1600">
                <a:solidFill>
                  <a:schemeClr val="tx2"/>
                </a:solidFill>
                <a:latin typeface="Arial" panose="020B0604020202020204" pitchFamily="34" charset="0"/>
                <a:ea typeface="돋움" panose="020B0600000101010101" pitchFamily="50" charset="-127"/>
              </a:rPr>
              <a:t>이 시작되면 </a:t>
            </a:r>
            <a:r>
              <a:rPr lang="en-US" altLang="ko-KR" sz="1600">
                <a:solidFill>
                  <a:schemeClr val="tx2"/>
                </a:solidFill>
                <a:latin typeface="Arial" panose="020B0604020202020204" pitchFamily="34" charset="0"/>
                <a:ea typeface="돋움" panose="020B0600000101010101" pitchFamily="50" charset="-127"/>
              </a:rPr>
              <a:t>redolog file</a:t>
            </a:r>
            <a:r>
              <a:rPr lang="ko-KR" altLang="en-US" sz="1600">
                <a:solidFill>
                  <a:schemeClr val="tx2"/>
                </a:solidFill>
                <a:latin typeface="Arial" panose="020B0604020202020204" pitchFamily="34" charset="0"/>
                <a:ea typeface="돋움" panose="020B0600000101010101" pitchFamily="50" charset="-127"/>
              </a:rPr>
              <a:t>에 모든 변경된 </a:t>
            </a:r>
            <a:r>
              <a:rPr lang="en-US" altLang="ko-KR" sz="1600">
                <a:solidFill>
                  <a:schemeClr val="tx2"/>
                </a:solidFill>
                <a:latin typeface="Arial" panose="020B0604020202020204" pitchFamily="34" charset="0"/>
                <a:ea typeface="돋움" panose="020B0600000101010101" pitchFamily="50" charset="-127"/>
              </a:rPr>
              <a:t>block</a:t>
            </a:r>
            <a:r>
              <a:rPr lang="ko-KR" altLang="en-US" sz="1600">
                <a:solidFill>
                  <a:schemeClr val="tx2"/>
                </a:solidFill>
                <a:latin typeface="Arial" panose="020B0604020202020204" pitchFamily="34" charset="0"/>
                <a:ea typeface="돋움" panose="020B0600000101010101" pitchFamily="50" charset="-127"/>
              </a:rPr>
              <a:t>의 정보를 저장함으로써 </a:t>
            </a:r>
            <a:r>
              <a:rPr lang="en-US" altLang="ko-KR" sz="1600">
                <a:solidFill>
                  <a:schemeClr val="tx2"/>
                </a:solidFill>
                <a:latin typeface="Arial" panose="020B0604020202020204" pitchFamily="34" charset="0"/>
                <a:ea typeface="돋움" panose="020B0600000101010101" pitchFamily="50" charset="-127"/>
              </a:rPr>
              <a:t>log file</a:t>
            </a:r>
            <a:r>
              <a:rPr lang="ko-KR" altLang="en-US" sz="1600">
                <a:solidFill>
                  <a:schemeClr val="tx2"/>
                </a:solidFill>
                <a:latin typeface="Arial" panose="020B0604020202020204" pitchFamily="34" charset="0"/>
                <a:ea typeface="돋움" panose="020B0600000101010101" pitchFamily="50" charset="-127"/>
              </a:rPr>
              <a:t>이 커지게 되므로</a:t>
            </a:r>
            <a:r>
              <a:rPr lang="en-US" altLang="ko-KR" sz="1600">
                <a:solidFill>
                  <a:schemeClr val="tx2"/>
                </a:solidFill>
                <a:latin typeface="Arial" panose="020B0604020202020204" pitchFamily="34" charset="0"/>
                <a:ea typeface="돋움" panose="020B0600000101010101" pitchFamily="50" charset="-127"/>
              </a:rPr>
              <a:t>, </a:t>
            </a:r>
            <a:r>
              <a:rPr lang="ko-KR" altLang="en-US" sz="1600">
                <a:solidFill>
                  <a:schemeClr val="tx2"/>
                </a:solidFill>
                <a:latin typeface="Arial" panose="020B0604020202020204" pitchFamily="34" charset="0"/>
                <a:ea typeface="돋움" panose="020B0600000101010101" pitchFamily="50" charset="-127"/>
              </a:rPr>
              <a:t>가능하면 </a:t>
            </a:r>
            <a:r>
              <a:rPr lang="en-US" altLang="ko-KR" sz="1600">
                <a:solidFill>
                  <a:schemeClr val="tx2"/>
                </a:solidFill>
                <a:latin typeface="Arial" panose="020B0604020202020204" pitchFamily="34" charset="0"/>
                <a:ea typeface="돋움" panose="020B0600000101010101" pitchFamily="50" charset="-127"/>
              </a:rPr>
              <a:t>tablespace</a:t>
            </a:r>
            <a:r>
              <a:rPr lang="ko-KR" altLang="en-US" sz="1600">
                <a:solidFill>
                  <a:schemeClr val="tx2"/>
                </a:solidFill>
                <a:latin typeface="Arial" panose="020B0604020202020204" pitchFamily="34" charset="0"/>
                <a:ea typeface="돋움" panose="020B0600000101010101" pitchFamily="50" charset="-127"/>
              </a:rPr>
              <a:t>별로 </a:t>
            </a:r>
            <a:r>
              <a:rPr lang="en-US" altLang="ko-KR" sz="1600">
                <a:solidFill>
                  <a:schemeClr val="tx2"/>
                </a:solidFill>
                <a:latin typeface="Arial" panose="020B0604020202020204" pitchFamily="34" charset="0"/>
                <a:ea typeface="돋움" panose="020B0600000101010101" pitchFamily="50" charset="-127"/>
              </a:rPr>
              <a:t>begin/end backup </a:t>
            </a:r>
            <a:r>
              <a:rPr lang="ko-KR" altLang="en-US" sz="1600">
                <a:solidFill>
                  <a:schemeClr val="tx2"/>
                </a:solidFill>
                <a:latin typeface="Arial" panose="020B0604020202020204" pitchFamily="34" charset="0"/>
                <a:ea typeface="돋움" panose="020B0600000101010101" pitchFamily="50" charset="-127"/>
              </a:rPr>
              <a:t>실시</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title"/>
          </p:nvPr>
        </p:nvSpPr>
        <p:spPr/>
        <p:txBody>
          <a:bodyPr/>
          <a:lstStyle/>
          <a:p>
            <a:r>
              <a:rPr lang="en-US" altLang="ko-KR"/>
              <a:t>Backup </a:t>
            </a:r>
            <a:r>
              <a:rPr lang="ko-KR" altLang="en-US"/>
              <a:t>관련 </a:t>
            </a:r>
            <a:r>
              <a:rPr lang="en-US" altLang="ko-KR"/>
              <a:t>Data Dictionary View</a:t>
            </a:r>
          </a:p>
        </p:txBody>
      </p:sp>
      <p:sp>
        <p:nvSpPr>
          <p:cNvPr id="495620" name="Rectangle 4"/>
          <p:cNvSpPr>
            <a:spLocks noGrp="1" noChangeArrowheads="1"/>
          </p:cNvSpPr>
          <p:nvPr>
            <p:ph type="body" idx="1"/>
          </p:nvPr>
        </p:nvSpPr>
        <p:spPr>
          <a:xfrm>
            <a:off x="468313" y="1700213"/>
            <a:ext cx="8135937" cy="4608512"/>
          </a:xfrm>
        </p:spPr>
        <p:txBody>
          <a:bodyPr/>
          <a:lstStyle/>
          <a:p>
            <a:pPr marL="185738" indent="-185738">
              <a:lnSpc>
                <a:spcPct val="120000"/>
              </a:lnSpc>
              <a:buSzPct val="80000"/>
              <a:buFont typeface="Wingdings" panose="05000000000000000000" pitchFamily="2" charset="2"/>
              <a:buChar char="l"/>
            </a:pPr>
            <a:r>
              <a:rPr lang="en-US" altLang="ko-KR" sz="1800" b="0">
                <a:ea typeface="돋움" panose="020B0600000101010101" pitchFamily="50" charset="-127"/>
              </a:rPr>
              <a:t>Backup </a:t>
            </a:r>
            <a:r>
              <a:rPr lang="ko-KR" altLang="en-US" sz="1800" b="0">
                <a:ea typeface="돋움" panose="020B0600000101010101" pitchFamily="50" charset="-127"/>
              </a:rPr>
              <a:t>대상 </a:t>
            </a:r>
            <a:r>
              <a:rPr lang="en-US" altLang="ko-KR" sz="1800" b="0">
                <a:ea typeface="돋움" panose="020B0600000101010101" pitchFamily="50" charset="-127"/>
              </a:rPr>
              <a:t>List</a:t>
            </a:r>
          </a:p>
          <a:p>
            <a:pPr marL="542925" lvl="1" indent="-177800">
              <a:lnSpc>
                <a:spcPct val="120000"/>
              </a:lnSpc>
              <a:buClr>
                <a:schemeClr val="tx2"/>
              </a:buClr>
              <a:buSzPct val="80000"/>
              <a:buFont typeface="Wingdings" panose="05000000000000000000" pitchFamily="2" charset="2"/>
              <a:buChar char="§"/>
            </a:pPr>
            <a:r>
              <a:rPr lang="en-US" altLang="ko-KR" sz="1600" b="0">
                <a:ea typeface="돋움" panose="020B0600000101010101" pitchFamily="50" charset="-127"/>
              </a:rPr>
              <a:t>V$DATAFILE</a:t>
            </a:r>
          </a:p>
          <a:p>
            <a:pPr marL="542925" lvl="1" indent="-177800">
              <a:lnSpc>
                <a:spcPct val="120000"/>
              </a:lnSpc>
              <a:buClr>
                <a:schemeClr val="tx2"/>
              </a:buClr>
              <a:buSzPct val="80000"/>
              <a:buFont typeface="Wingdings" panose="05000000000000000000" pitchFamily="2" charset="2"/>
              <a:buChar char="§"/>
            </a:pPr>
            <a:r>
              <a:rPr lang="en-US" altLang="ko-KR" sz="1600" b="0">
                <a:ea typeface="돋움" panose="020B0600000101010101" pitchFamily="50" charset="-127"/>
              </a:rPr>
              <a:t>V$CONTROLFILE</a:t>
            </a:r>
          </a:p>
          <a:p>
            <a:pPr marL="542925" lvl="1" indent="-177800">
              <a:lnSpc>
                <a:spcPct val="120000"/>
              </a:lnSpc>
              <a:buClr>
                <a:schemeClr val="tx2"/>
              </a:buClr>
              <a:buSzPct val="80000"/>
              <a:buFont typeface="Wingdings" panose="05000000000000000000" pitchFamily="2" charset="2"/>
              <a:buChar char="§"/>
            </a:pPr>
            <a:r>
              <a:rPr lang="en-US" altLang="ko-KR" sz="1600" b="0">
                <a:ea typeface="돋움" panose="020B0600000101010101" pitchFamily="50" charset="-127"/>
              </a:rPr>
              <a:t>V$LOGFILE</a:t>
            </a:r>
          </a:p>
          <a:p>
            <a:pPr marL="542925" lvl="1" indent="-177800">
              <a:lnSpc>
                <a:spcPct val="120000"/>
              </a:lnSpc>
              <a:buClr>
                <a:schemeClr val="tx2"/>
              </a:buClr>
              <a:buSzPct val="80000"/>
              <a:buFont typeface="Wingdings" panose="05000000000000000000" pitchFamily="2" charset="2"/>
              <a:buChar char="§"/>
            </a:pPr>
            <a:r>
              <a:rPr lang="en-US" altLang="ko-KR" sz="1600" b="0">
                <a:ea typeface="돋움" panose="020B0600000101010101" pitchFamily="50" charset="-127"/>
              </a:rPr>
              <a:t>V$TABLESPACE</a:t>
            </a:r>
          </a:p>
          <a:p>
            <a:pPr marL="542925" lvl="1" indent="-177800">
              <a:lnSpc>
                <a:spcPct val="120000"/>
              </a:lnSpc>
              <a:buClr>
                <a:schemeClr val="tx2"/>
              </a:buClr>
              <a:buSzPct val="80000"/>
              <a:buFont typeface="Wingdings" panose="05000000000000000000" pitchFamily="2" charset="2"/>
              <a:buChar char="§"/>
            </a:pPr>
            <a:r>
              <a:rPr lang="en-US" altLang="ko-KR" sz="1600" b="0"/>
              <a:t>v$ARCHVIED_LOG</a:t>
            </a:r>
            <a:endParaRPr lang="en-US" altLang="ko-KR" sz="1600" b="0">
              <a:ea typeface="돋움" panose="020B0600000101010101" pitchFamily="50" charset="-127"/>
            </a:endParaRPr>
          </a:p>
          <a:p>
            <a:pPr marL="542925" lvl="1" indent="-177800">
              <a:lnSpc>
                <a:spcPct val="120000"/>
              </a:lnSpc>
              <a:buClr>
                <a:schemeClr val="tx2"/>
              </a:buClr>
              <a:buSzPct val="80000"/>
              <a:buFont typeface="Wingdings" panose="05000000000000000000" pitchFamily="2" charset="2"/>
              <a:buChar char="§"/>
            </a:pPr>
            <a:r>
              <a:rPr lang="ko-KR" altLang="en-US" sz="1600" b="0">
                <a:ea typeface="돋움" panose="020B0600000101010101" pitchFamily="50" charset="-127"/>
              </a:rPr>
              <a:t>해당 뷰를 이용하여 </a:t>
            </a:r>
            <a:r>
              <a:rPr lang="en-US" altLang="ko-KR" sz="1600" b="0">
                <a:ea typeface="돋움" panose="020B0600000101010101" pitchFamily="50" charset="-127"/>
              </a:rPr>
              <a:t>Backup </a:t>
            </a:r>
            <a:r>
              <a:rPr lang="ko-KR" altLang="en-US" sz="1600" b="0">
                <a:ea typeface="돋움" panose="020B0600000101010101" pitchFamily="50" charset="-127"/>
              </a:rPr>
              <a:t>대상 </a:t>
            </a:r>
            <a:r>
              <a:rPr lang="en-US" altLang="ko-KR" sz="1600" b="0">
                <a:ea typeface="돋움" panose="020B0600000101010101" pitchFamily="50" charset="-127"/>
              </a:rPr>
              <a:t>List</a:t>
            </a:r>
            <a:r>
              <a:rPr lang="ko-KR" altLang="en-US" sz="1600" b="0">
                <a:ea typeface="돋움" panose="020B0600000101010101" pitchFamily="50" charset="-127"/>
              </a:rPr>
              <a:t>를 수집</a:t>
            </a:r>
          </a:p>
          <a:p>
            <a:pPr marL="542925" lvl="1" indent="-177800">
              <a:lnSpc>
                <a:spcPct val="120000"/>
              </a:lnSpc>
              <a:buClr>
                <a:schemeClr val="tx2"/>
              </a:buClr>
              <a:buSzPct val="80000"/>
              <a:buFont typeface="Wingdings" panose="05000000000000000000" pitchFamily="2" charset="2"/>
              <a:buChar char="§"/>
            </a:pPr>
            <a:r>
              <a:rPr lang="ko-KR" altLang="en-US" sz="1600" b="0">
                <a:ea typeface="돋움" panose="020B0600000101010101" pitchFamily="50" charset="-127"/>
              </a:rPr>
              <a:t>복구를 대비하여 해당 </a:t>
            </a:r>
            <a:r>
              <a:rPr lang="en-US" altLang="ko-KR" sz="1600" b="0">
                <a:ea typeface="돋움" panose="020B0600000101010101" pitchFamily="50" charset="-127"/>
              </a:rPr>
              <a:t>List</a:t>
            </a:r>
            <a:r>
              <a:rPr lang="ko-KR" altLang="en-US" sz="1600" b="0">
                <a:ea typeface="돋움" panose="020B0600000101010101" pitchFamily="50" charset="-127"/>
              </a:rPr>
              <a:t>를 별도 관리</a:t>
            </a:r>
          </a:p>
          <a:p>
            <a:pPr marL="185738" indent="-185738">
              <a:lnSpc>
                <a:spcPct val="120000"/>
              </a:lnSpc>
              <a:buSzPct val="80000"/>
              <a:buFont typeface="Wingdings" panose="05000000000000000000" pitchFamily="2" charset="2"/>
              <a:buChar char="l"/>
            </a:pPr>
            <a:r>
              <a:rPr lang="ko-KR" altLang="en-US" sz="1800" b="0">
                <a:ea typeface="돋움" panose="020B0600000101010101" pitchFamily="50" charset="-127"/>
              </a:rPr>
              <a:t> </a:t>
            </a:r>
            <a:r>
              <a:rPr lang="en-US" altLang="ko-KR" sz="1800" b="0">
                <a:ea typeface="돋움" panose="020B0600000101010101" pitchFamily="50" charset="-127"/>
              </a:rPr>
              <a:t>Backup </a:t>
            </a:r>
            <a:r>
              <a:rPr lang="ko-KR" altLang="en-US" sz="1800" b="0">
                <a:ea typeface="돋움" panose="020B0600000101010101" pitchFamily="50" charset="-127"/>
              </a:rPr>
              <a:t>상태 </a:t>
            </a:r>
          </a:p>
          <a:p>
            <a:pPr marL="542925" lvl="1" indent="-177800">
              <a:lnSpc>
                <a:spcPct val="120000"/>
              </a:lnSpc>
              <a:buClr>
                <a:schemeClr val="tx2"/>
              </a:buClr>
              <a:buSzPct val="80000"/>
              <a:buFont typeface="Wingdings" panose="05000000000000000000" pitchFamily="2" charset="2"/>
              <a:buChar char="§"/>
            </a:pPr>
            <a:r>
              <a:rPr lang="en-US" altLang="ko-KR" sz="1600" b="0">
                <a:ea typeface="돋움" panose="020B0600000101010101" pitchFamily="50" charset="-127"/>
              </a:rPr>
              <a:t>V$BACKUP : </a:t>
            </a:r>
            <a:r>
              <a:rPr lang="ko-KR" altLang="en-US" sz="1600" b="0">
                <a:ea typeface="돋움" panose="020B0600000101010101" pitchFamily="50" charset="-127"/>
              </a:rPr>
              <a:t>어떤 </a:t>
            </a:r>
            <a:r>
              <a:rPr lang="en-US" altLang="ko-KR" sz="1600" b="0">
                <a:ea typeface="돋움" panose="020B0600000101010101" pitchFamily="50" charset="-127"/>
              </a:rPr>
              <a:t>File</a:t>
            </a:r>
            <a:r>
              <a:rPr lang="ko-KR" altLang="en-US" sz="1600" b="0">
                <a:ea typeface="돋움" panose="020B0600000101010101" pitchFamily="50" charset="-127"/>
              </a:rPr>
              <a:t>이 </a:t>
            </a:r>
            <a:r>
              <a:rPr lang="en-US" altLang="ko-KR" sz="1600" b="0">
                <a:ea typeface="돋움" panose="020B0600000101010101" pitchFamily="50" charset="-127"/>
              </a:rPr>
              <a:t>Backup</a:t>
            </a:r>
            <a:r>
              <a:rPr lang="ko-KR" altLang="en-US" sz="1600" b="0">
                <a:ea typeface="돋움" panose="020B0600000101010101" pitchFamily="50" charset="-127"/>
              </a:rPr>
              <a:t>중인지 식별</a:t>
            </a:r>
          </a:p>
          <a:p>
            <a:pPr marL="542925" lvl="1" indent="-177800">
              <a:lnSpc>
                <a:spcPct val="120000"/>
              </a:lnSpc>
              <a:buClr>
                <a:schemeClr val="tx2"/>
              </a:buClr>
              <a:buSzPct val="80000"/>
              <a:buFont typeface="Wingdings" panose="05000000000000000000" pitchFamily="2" charset="2"/>
              <a:buChar char="§"/>
            </a:pPr>
            <a:r>
              <a:rPr lang="ko-KR" altLang="en-US" sz="1600" b="0">
                <a:ea typeface="돋움" panose="020B0600000101010101" pitchFamily="50" charset="-127"/>
              </a:rPr>
              <a:t> </a:t>
            </a:r>
            <a:r>
              <a:rPr lang="en-US" altLang="ko-KR" sz="1600" b="0">
                <a:ea typeface="돋움" panose="020B0600000101010101" pitchFamily="50" charset="-127"/>
              </a:rPr>
              <a:t>STATUS </a:t>
            </a:r>
            <a:r>
              <a:rPr lang="ko-KR" altLang="en-US" sz="1600" b="0">
                <a:ea typeface="돋움" panose="020B0600000101010101" pitchFamily="50" charset="-127"/>
              </a:rPr>
              <a:t>컬럼 값이 “</a:t>
            </a:r>
            <a:r>
              <a:rPr lang="en-US" altLang="ko-KR" sz="1600" b="0">
                <a:ea typeface="돋움" panose="020B0600000101010101" pitchFamily="50" charset="-127"/>
              </a:rPr>
              <a:t>ACTIVE” </a:t>
            </a:r>
            <a:r>
              <a:rPr lang="ko-KR" altLang="en-US" sz="1600" b="0">
                <a:ea typeface="돋움" panose="020B0600000101010101" pitchFamily="50" charset="-127"/>
              </a:rPr>
              <a:t>인 </a:t>
            </a:r>
            <a:r>
              <a:rPr lang="en-US" altLang="ko-KR" sz="1600" b="0">
                <a:ea typeface="돋움" panose="020B0600000101010101" pitchFamily="50" charset="-127"/>
              </a:rPr>
              <a:t>File</a:t>
            </a:r>
            <a:r>
              <a:rPr lang="ko-KR" altLang="en-US" sz="1600" b="0">
                <a:ea typeface="돋움" panose="020B0600000101010101" pitchFamily="50" charset="-127"/>
              </a:rPr>
              <a:t>은 </a:t>
            </a:r>
            <a:r>
              <a:rPr lang="en-US" altLang="ko-KR" sz="1600" b="0">
                <a:ea typeface="돋움" panose="020B0600000101010101" pitchFamily="50" charset="-127"/>
              </a:rPr>
              <a:t>Backup </a:t>
            </a:r>
            <a:r>
              <a:rPr lang="ko-KR" altLang="en-US" sz="1600" b="0">
                <a:ea typeface="돋움" panose="020B0600000101010101" pitchFamily="50" charset="-127"/>
              </a:rPr>
              <a:t>중</a:t>
            </a:r>
          </a:p>
          <a:p>
            <a:pPr marL="185738" indent="-185738">
              <a:lnSpc>
                <a:spcPct val="120000"/>
              </a:lnSpc>
              <a:buSzPct val="80000"/>
              <a:buFont typeface="Wingdings" panose="05000000000000000000" pitchFamily="2" charset="2"/>
              <a:buNone/>
            </a:pPr>
            <a:endParaRPr lang="en-US" altLang="ko-KR" sz="1800" b="0">
              <a:ea typeface="돋움" panose="020B0600000101010101" pitchFamily="50" charset="-127"/>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lstStyle/>
          <a:p>
            <a:r>
              <a:rPr lang="en-US" altLang="ko-KR"/>
              <a:t>Media Recovery – </a:t>
            </a:r>
            <a:r>
              <a:rPr lang="ko-KR" altLang="en-US"/>
              <a:t>완전 복구</a:t>
            </a:r>
          </a:p>
        </p:txBody>
      </p:sp>
      <p:sp>
        <p:nvSpPr>
          <p:cNvPr id="496643" name="Rectangle 3"/>
          <p:cNvSpPr>
            <a:spLocks noGrp="1" noChangeArrowheads="1"/>
          </p:cNvSpPr>
          <p:nvPr>
            <p:ph type="body" idx="1"/>
          </p:nvPr>
        </p:nvSpPr>
        <p:spPr>
          <a:xfrm>
            <a:off x="323850" y="1700213"/>
            <a:ext cx="2952750" cy="4752975"/>
          </a:xfrm>
        </p:spPr>
        <p:txBody>
          <a:bodyPr/>
          <a:lstStyle/>
          <a:p>
            <a:pPr marL="185738" indent="-185738">
              <a:buSzPct val="80000"/>
              <a:buFont typeface="Wingdings" panose="05000000000000000000" pitchFamily="2" charset="2"/>
              <a:buChar char="l"/>
            </a:pPr>
            <a:r>
              <a:rPr lang="ko-KR" altLang="en-US" sz="1800" b="0">
                <a:latin typeface="돋움" panose="020B0600000101010101" pitchFamily="50" charset="-127"/>
                <a:ea typeface="돋움" panose="020B0600000101010101" pitchFamily="50" charset="-127"/>
              </a:rPr>
              <a:t>백업된 </a:t>
            </a:r>
            <a:r>
              <a:rPr lang="en-US" altLang="ko-KR" sz="1800" b="0">
                <a:latin typeface="돋움" panose="020B0600000101010101" pitchFamily="50" charset="-127"/>
                <a:ea typeface="돋움" panose="020B0600000101010101" pitchFamily="50" charset="-127"/>
              </a:rPr>
              <a:t>datafile</a:t>
            </a:r>
            <a:r>
              <a:rPr lang="ko-KR" altLang="en-US" sz="1800" b="0">
                <a:latin typeface="돋움" panose="020B0600000101010101" pitchFamily="50" charset="-127"/>
                <a:ea typeface="돋움" panose="020B0600000101010101" pitchFamily="50" charset="-127"/>
              </a:rPr>
              <a:t>을 원래 위치에 </a:t>
            </a:r>
            <a:r>
              <a:rPr lang="en-US" altLang="ko-KR" sz="1800" b="0">
                <a:latin typeface="돋움" panose="020B0600000101010101" pitchFamily="50" charset="-127"/>
                <a:ea typeface="돋움" panose="020B0600000101010101" pitchFamily="50" charset="-127"/>
              </a:rPr>
              <a:t>copy</a:t>
            </a:r>
          </a:p>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SQL*Plus</a:t>
            </a:r>
            <a:r>
              <a:rPr lang="ko-KR" altLang="en-US" sz="1800" b="0">
                <a:latin typeface="돋움" panose="020B0600000101010101" pitchFamily="50" charset="-127"/>
                <a:ea typeface="돋움" panose="020B0600000101010101" pitchFamily="50" charset="-127"/>
              </a:rPr>
              <a:t>에서 실행</a:t>
            </a:r>
          </a:p>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Mount </a:t>
            </a:r>
            <a:r>
              <a:rPr lang="ko-KR" altLang="en-US" sz="1800" b="0">
                <a:latin typeface="돋움" panose="020B0600000101010101" pitchFamily="50" charset="-127"/>
                <a:ea typeface="돋움" panose="020B0600000101010101" pitchFamily="50" charset="-127"/>
              </a:rPr>
              <a:t>단계에서의 복구</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Recover database;</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Recover database ‘filepath/name’;</a:t>
            </a:r>
          </a:p>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Open </a:t>
            </a:r>
            <a:r>
              <a:rPr lang="ko-KR" altLang="en-US" sz="1800" b="0">
                <a:latin typeface="돋움" panose="020B0600000101010101" pitchFamily="50" charset="-127"/>
                <a:ea typeface="돋움" panose="020B0600000101010101" pitchFamily="50" charset="-127"/>
              </a:rPr>
              <a:t>상태에서의 복구</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Recover tablespace users;</a:t>
            </a:r>
          </a:p>
          <a:p>
            <a:pPr marL="542925" lvl="1" indent="-177800">
              <a:buClr>
                <a:schemeClr val="tx2"/>
              </a:buClr>
              <a:buSzPct val="80000"/>
              <a:buFont typeface="Wingdings" panose="05000000000000000000" pitchFamily="2" charset="2"/>
              <a:buChar char="§"/>
            </a:pPr>
            <a:r>
              <a:rPr lang="en-US" altLang="ko-KR" sz="1600" b="0">
                <a:latin typeface="돋움" panose="020B0600000101010101" pitchFamily="50" charset="-127"/>
                <a:ea typeface="돋움" panose="020B0600000101010101" pitchFamily="50" charset="-127"/>
              </a:rPr>
              <a:t>Recover datafile ‘filepath/name’;</a:t>
            </a:r>
          </a:p>
          <a:p>
            <a:pPr marL="185738" indent="-185738">
              <a:buSzPct val="80000"/>
              <a:buFont typeface="Wingdings" panose="05000000000000000000" pitchFamily="2" charset="2"/>
              <a:buChar char="l"/>
            </a:pPr>
            <a:r>
              <a:rPr lang="en-US" altLang="ko-KR" sz="1800" b="0">
                <a:latin typeface="돋움" panose="020B0600000101010101" pitchFamily="50" charset="-127"/>
                <a:ea typeface="돋움" panose="020B0600000101010101" pitchFamily="50" charset="-127"/>
              </a:rPr>
              <a:t>NOARCHIVELOG MODE</a:t>
            </a:r>
            <a:r>
              <a:rPr lang="ko-KR" altLang="en-US" sz="1800" b="0">
                <a:latin typeface="돋움" panose="020B0600000101010101" pitchFamily="50" charset="-127"/>
                <a:ea typeface="돋움" panose="020B0600000101010101" pitchFamily="50" charset="-127"/>
              </a:rPr>
              <a:t>일 경우 마지막 </a:t>
            </a:r>
            <a:r>
              <a:rPr lang="en-US" altLang="ko-KR" sz="1800" b="0">
                <a:latin typeface="돋움" panose="020B0600000101010101" pitchFamily="50" charset="-127"/>
                <a:ea typeface="돋움" panose="020B0600000101010101" pitchFamily="50" charset="-127"/>
              </a:rPr>
              <a:t>Backup</a:t>
            </a:r>
            <a:r>
              <a:rPr lang="ko-KR" altLang="en-US" sz="1800" b="0">
                <a:latin typeface="돋움" panose="020B0600000101010101" pitchFamily="50" charset="-127"/>
                <a:ea typeface="돋움" panose="020B0600000101010101" pitchFamily="50" charset="-127"/>
              </a:rPr>
              <a:t>까지만 복구 가능</a:t>
            </a:r>
          </a:p>
          <a:p>
            <a:pPr marL="185738" indent="-185738">
              <a:buSzPct val="80000"/>
              <a:buFont typeface="Wingdings" panose="05000000000000000000" pitchFamily="2" charset="2"/>
              <a:buChar char="l"/>
            </a:pPr>
            <a:endParaRPr lang="en-US" altLang="ko-KR" sz="1800" b="0">
              <a:latin typeface="돋움" panose="020B0600000101010101" pitchFamily="50" charset="-127"/>
              <a:ea typeface="돋움" panose="020B0600000101010101" pitchFamily="50" charset="-127"/>
            </a:endParaRPr>
          </a:p>
        </p:txBody>
      </p:sp>
      <p:pic>
        <p:nvPicPr>
          <p:cNvPr id="4966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565400"/>
            <a:ext cx="57721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6647" name="Text Box 7"/>
          <p:cNvSpPr txBox="1">
            <a:spLocks noChangeArrowheads="1"/>
          </p:cNvSpPr>
          <p:nvPr/>
        </p:nvSpPr>
        <p:spPr bwMode="auto">
          <a:xfrm>
            <a:off x="4500563" y="1844675"/>
            <a:ext cx="287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ko-KR" altLang="en-US" sz="1800">
                <a:solidFill>
                  <a:schemeClr val="tx2"/>
                </a:solidFill>
                <a:latin typeface="Arial" panose="020B0604020202020204" pitchFamily="34" charset="0"/>
                <a:ea typeface="돋움" panose="020B0600000101010101" pitchFamily="50" charset="-127"/>
              </a:rPr>
              <a:t>복구 절차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ko-KR"/>
              <a:t>Memory Structure : Shared Pool</a:t>
            </a:r>
          </a:p>
        </p:txBody>
      </p:sp>
      <p:sp>
        <p:nvSpPr>
          <p:cNvPr id="140291" name="Rectangle 3"/>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buClr>
                <a:srgbClr val="00B7A5"/>
              </a:buClr>
              <a:buSzPct val="120000"/>
              <a:buFont typeface="Arial" panose="020B0604020202020204" pitchFamily="34" charset="0"/>
              <a:buNone/>
            </a:pPr>
            <a:r>
              <a:rPr lang="en-US" altLang="ko-KR" b="1">
                <a:solidFill>
                  <a:schemeClr val="tx2"/>
                </a:solidFill>
                <a:latin typeface="Arial" panose="020B0604020202020204" pitchFamily="34" charset="0"/>
                <a:ea typeface="돋움" panose="020B0600000101010101" pitchFamily="50" charset="-127"/>
              </a:rPr>
              <a:t>  </a:t>
            </a:r>
          </a:p>
        </p:txBody>
      </p:sp>
      <p:sp>
        <p:nvSpPr>
          <p:cNvPr id="140293" name="Rectangle 5"/>
          <p:cNvSpPr>
            <a:spLocks noChangeArrowheads="1"/>
          </p:cNvSpPr>
          <p:nvPr/>
        </p:nvSpPr>
        <p:spPr bwMode="auto">
          <a:xfrm>
            <a:off x="458788" y="1504950"/>
            <a:ext cx="8343900"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rgbClr val="05106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a:buClr>
                <a:srgbClr val="00B7A5"/>
              </a:buClr>
              <a:buSzPct val="120000"/>
              <a:buFont typeface="Arial" panose="020B0604020202020204" pitchFamily="34" charset="0"/>
              <a:buChar char="•"/>
              <a:defRPr kumimoji="1" sz="2400" b="1">
                <a:solidFill>
                  <a:schemeClr val="tx2"/>
                </a:solidFill>
                <a:latin typeface="Arial" panose="020B0604020202020204" pitchFamily="34" charset="0"/>
                <a:ea typeface="HY울릉도M" pitchFamily="18" charset="-127"/>
              </a:defRPr>
            </a:lvl1pPr>
            <a:lvl2pPr marL="623888" indent="-219075">
              <a:buSzPct val="100000"/>
              <a:buChar char="–"/>
              <a:defRPr kumimoji="1" sz="2000" b="1">
                <a:solidFill>
                  <a:schemeClr val="tx2"/>
                </a:solidFill>
                <a:latin typeface="Arial" panose="020B0604020202020204" pitchFamily="34" charset="0"/>
                <a:ea typeface="HY울릉도M" pitchFamily="18" charset="-127"/>
              </a:defRPr>
            </a:lvl2pPr>
            <a:lvl3pPr marL="1147763" indent="-234950">
              <a:buSzPct val="100000"/>
              <a:buChar char="–"/>
              <a:defRPr kumimoji="1" sz="2000" b="1">
                <a:solidFill>
                  <a:schemeClr val="tx2"/>
                </a:solidFill>
                <a:latin typeface="Arial" panose="020B0604020202020204" pitchFamily="34" charset="0"/>
                <a:ea typeface="HY울릉도M" pitchFamily="18" charset="-127"/>
              </a:defRPr>
            </a:lvl3pPr>
            <a:lvl4pPr marL="1598613" indent="-225425">
              <a:buSzPct val="100000"/>
              <a:buChar char="–"/>
              <a:defRPr kumimoji="1" sz="2000" b="1">
                <a:solidFill>
                  <a:schemeClr val="tx2"/>
                </a:solidFill>
                <a:latin typeface="Arial" panose="020B0604020202020204" pitchFamily="34" charset="0"/>
                <a:ea typeface="HY울릉도M" pitchFamily="18" charset="-127"/>
              </a:defRPr>
            </a:lvl4pPr>
            <a:lvl5pPr marL="2000250" indent="-171450">
              <a:buSzPct val="100000"/>
              <a:buChar char="–"/>
              <a:defRPr kumimoji="1" sz="2000" b="1">
                <a:solidFill>
                  <a:schemeClr val="tx2"/>
                </a:solidFill>
                <a:latin typeface="Arial" panose="020B0604020202020204" pitchFamily="34" charset="0"/>
                <a:ea typeface="HY울릉도M" pitchFamily="18" charset="-127"/>
              </a:defRPr>
            </a:lvl5pPr>
            <a:lvl6pPr marL="24574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6pPr>
            <a:lvl7pPr marL="29146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7pPr>
            <a:lvl8pPr marL="33718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8pPr>
            <a:lvl9pPr marL="3829050" indent="-171450" eaLnBrk="0" fontAlgn="base" hangingPunct="0">
              <a:spcBef>
                <a:spcPct val="30000"/>
              </a:spcBef>
              <a:spcAft>
                <a:spcPct val="0"/>
              </a:spcAft>
              <a:buSzPct val="100000"/>
              <a:buChar char="–"/>
              <a:defRPr kumimoji="1" sz="2000" b="1">
                <a:solidFill>
                  <a:schemeClr val="tx2"/>
                </a:solidFill>
                <a:latin typeface="Arial" panose="020B0604020202020204" pitchFamily="34" charset="0"/>
                <a:ea typeface="HY울릉도M" pitchFamily="18" charset="-127"/>
              </a:defRPr>
            </a:lvl9pPr>
          </a:lstStyle>
          <a:p>
            <a:r>
              <a:rPr lang="en-US" altLang="ko-KR">
                <a:ea typeface="돋움" panose="020B0600000101010101" pitchFamily="50" charset="-127"/>
              </a:rPr>
              <a:t> </a:t>
            </a:r>
            <a:r>
              <a:rPr lang="en-US" altLang="ko-KR" sz="1800">
                <a:ea typeface="돋움" panose="020B0600000101010101" pitchFamily="50" charset="-127"/>
              </a:rPr>
              <a:t>Shared Pool</a:t>
            </a:r>
            <a:endParaRPr lang="en-US" altLang="ko-KR" sz="1800" b="0">
              <a:ea typeface="돋움" panose="020B0600000101010101" pitchFamily="50" charset="-127"/>
            </a:endParaRPr>
          </a:p>
          <a:p>
            <a:pPr lvl="1">
              <a:buClrTx/>
              <a:buFont typeface="Wingdings" panose="05000000000000000000" pitchFamily="2" charset="2"/>
              <a:buChar char="§"/>
            </a:pPr>
            <a:r>
              <a:rPr lang="en-US" altLang="ko-KR" sz="1600" b="0">
                <a:ea typeface="돋움" panose="020B0600000101010101" pitchFamily="50" charset="-127"/>
              </a:rPr>
              <a:t>Library cache + Data Dictionary Cache (+Result cache, buffers for parallel execution messages, control structures)</a:t>
            </a:r>
          </a:p>
          <a:p>
            <a:pPr lvl="1">
              <a:buClrTx/>
              <a:buFont typeface="Wingdings" panose="05000000000000000000" pitchFamily="2" charset="2"/>
              <a:buChar char="§"/>
            </a:pPr>
            <a:r>
              <a:rPr lang="en-US" altLang="ko-KR" sz="1600">
                <a:ea typeface="돋움" panose="020B0600000101010101" pitchFamily="50" charset="-127"/>
              </a:rPr>
              <a:t>Library Cache</a:t>
            </a:r>
            <a:endParaRPr lang="en-US" altLang="ko-KR" sz="1600" b="0">
              <a:ea typeface="돋움" panose="020B0600000101010101" pitchFamily="50" charset="-127"/>
            </a:endParaRPr>
          </a:p>
          <a:p>
            <a:pPr>
              <a:buFont typeface="Arial" panose="020B0604020202020204" pitchFamily="34" charset="0"/>
              <a:buNone/>
            </a:pPr>
            <a:r>
              <a:rPr lang="en-US" altLang="ko-KR" sz="1600" b="0">
                <a:ea typeface="돋움" panose="020B0600000101010101" pitchFamily="50" charset="-127"/>
              </a:rPr>
              <a:t>            </a:t>
            </a:r>
            <a:r>
              <a:rPr lang="en-US" altLang="ko-KR" sz="1400" b="0">
                <a:ea typeface="돋움" panose="020B0600000101010101" pitchFamily="50" charset="-127"/>
              </a:rPr>
              <a:t>- shared SQL area, private SQL area(shared server </a:t>
            </a:r>
            <a:r>
              <a:rPr lang="ko-KR" altLang="en-US" sz="1400" b="0">
                <a:ea typeface="돋움" panose="020B0600000101010101" pitchFamily="50" charset="-127"/>
              </a:rPr>
              <a:t>환경</a:t>
            </a:r>
            <a:r>
              <a:rPr lang="en-US" altLang="ko-KR" sz="1400" b="0">
                <a:ea typeface="돋움" panose="020B0600000101010101" pitchFamily="50" charset="-127"/>
              </a:rPr>
              <a:t>) </a:t>
            </a:r>
          </a:p>
          <a:p>
            <a:pPr>
              <a:buFont typeface="Arial" panose="020B0604020202020204" pitchFamily="34" charset="0"/>
              <a:buNone/>
            </a:pPr>
            <a:r>
              <a:rPr lang="en-US" altLang="ko-KR" sz="1400" b="0">
                <a:ea typeface="돋움" panose="020B0600000101010101" pitchFamily="50" charset="-127"/>
              </a:rPr>
              <a:t>              - shared SQL area : SQL Text, Parse Tree, Execution Plan</a:t>
            </a:r>
          </a:p>
          <a:p>
            <a:pPr>
              <a:buFont typeface="Arial" panose="020B0604020202020204" pitchFamily="34" charset="0"/>
              <a:buNone/>
            </a:pPr>
            <a:r>
              <a:rPr lang="en-US" altLang="ko-KR" sz="1400" b="0">
                <a:ea typeface="돋움" panose="020B0600000101010101" pitchFamily="50" charset="-127"/>
              </a:rPr>
              <a:t>                </a:t>
            </a:r>
            <a:r>
              <a:rPr lang="ko-KR" altLang="en-US" sz="1400" b="0">
                <a:ea typeface="돋움" panose="020B0600000101010101" pitchFamily="50" charset="-127"/>
              </a:rPr>
              <a:t>모든 사용자가 이용하여 효율적 관리</a:t>
            </a:r>
            <a:r>
              <a:rPr lang="en-US" altLang="ko-KR" sz="1400" b="0">
                <a:ea typeface="돋움" panose="020B0600000101010101" pitchFamily="50" charset="-127"/>
              </a:rPr>
              <a:t>, </a:t>
            </a:r>
          </a:p>
          <a:p>
            <a:pPr>
              <a:buFont typeface="Arial" panose="020B0604020202020204" pitchFamily="34" charset="0"/>
              <a:buNone/>
            </a:pPr>
            <a:r>
              <a:rPr lang="en-US" altLang="ko-KR" sz="1400" b="0">
                <a:ea typeface="돋움" panose="020B0600000101010101" pitchFamily="50" charset="-127"/>
              </a:rPr>
              <a:t>                 LRU</a:t>
            </a:r>
            <a:r>
              <a:rPr lang="en-US" altLang="en-US" sz="1400" b="0">
                <a:ea typeface="돋움" panose="020B0600000101010101" pitchFamily="50" charset="-127"/>
              </a:rPr>
              <a:t>(least</a:t>
            </a:r>
            <a:r>
              <a:rPr lang="en-US" altLang="ko-KR" sz="1400" b="0">
                <a:ea typeface="돋움" panose="020B0600000101010101" pitchFamily="50" charset="-127"/>
              </a:rPr>
              <a:t> </a:t>
            </a:r>
            <a:r>
              <a:rPr lang="en-US" altLang="en-US" sz="1400" b="0">
                <a:ea typeface="돋움" panose="020B0600000101010101" pitchFamily="50" charset="-127"/>
              </a:rPr>
              <a:t>recently used)</a:t>
            </a:r>
            <a:r>
              <a:rPr lang="en-US" altLang="ko-KR" sz="1400" b="0">
                <a:ea typeface="돋움" panose="020B0600000101010101" pitchFamily="50" charset="-127"/>
              </a:rPr>
              <a:t> </a:t>
            </a:r>
            <a:r>
              <a:rPr lang="ko-KR" altLang="en-US" sz="1400" b="0">
                <a:ea typeface="돋움" panose="020B0600000101010101" pitchFamily="50" charset="-127"/>
              </a:rPr>
              <a:t>알고리즘 이용</a:t>
            </a:r>
          </a:p>
          <a:p>
            <a:pPr>
              <a:buFont typeface="Arial" panose="020B0604020202020204" pitchFamily="34" charset="0"/>
              <a:buNone/>
            </a:pPr>
            <a:r>
              <a:rPr lang="ko-KR" altLang="en-US" sz="1400" b="0">
                <a:ea typeface="돋움" panose="020B0600000101010101" pitchFamily="50" charset="-127"/>
              </a:rPr>
              <a:t>                 </a:t>
            </a:r>
            <a:r>
              <a:rPr lang="en-US" altLang="ko-KR" sz="1400" b="0">
                <a:ea typeface="돋움" panose="020B0600000101010101" pitchFamily="50" charset="-127"/>
              </a:rPr>
              <a:t>PL/SQL procedures and package</a:t>
            </a:r>
          </a:p>
          <a:p>
            <a:pPr>
              <a:buFont typeface="Arial" panose="020B0604020202020204" pitchFamily="34" charset="0"/>
              <a:buNone/>
            </a:pPr>
            <a:r>
              <a:rPr lang="en-US" altLang="ko-KR" sz="1400" b="0">
                <a:ea typeface="돋움" panose="020B0600000101010101" pitchFamily="50" charset="-127"/>
              </a:rPr>
              <a:t>              - private SQL area : bind </a:t>
            </a:r>
            <a:r>
              <a:rPr lang="ko-KR" altLang="en-US" sz="1400" b="0">
                <a:ea typeface="돋움" panose="020B0600000101010101" pitchFamily="50" charset="-127"/>
              </a:rPr>
              <a:t>변수 </a:t>
            </a:r>
            <a:r>
              <a:rPr lang="en-US" altLang="ko-KR" sz="1400" b="0">
                <a:ea typeface="돋움" panose="020B0600000101010101" pitchFamily="50" charset="-127"/>
              </a:rPr>
              <a:t>value, query execution state </a:t>
            </a:r>
            <a:r>
              <a:rPr lang="ko-KR" altLang="en-US" sz="1400" b="0">
                <a:ea typeface="돋움" panose="020B0600000101010101" pitchFamily="50" charset="-127"/>
              </a:rPr>
              <a:t>정보</a:t>
            </a:r>
            <a:r>
              <a:rPr lang="en-US" altLang="ko-KR" sz="1400" b="0">
                <a:ea typeface="돋움" panose="020B0600000101010101" pitchFamily="50" charset="-127"/>
              </a:rPr>
              <a:t>, query execution work area</a:t>
            </a:r>
          </a:p>
          <a:p>
            <a:pPr>
              <a:buFont typeface="Arial" panose="020B0604020202020204" pitchFamily="34" charset="0"/>
              <a:buNone/>
            </a:pPr>
            <a:r>
              <a:rPr lang="en-US" altLang="ko-KR" sz="1400" b="0">
                <a:ea typeface="돋움" panose="020B0600000101010101" pitchFamily="50" charset="-127"/>
              </a:rPr>
              <a:t>              - control structures : lock and library cache handles</a:t>
            </a:r>
          </a:p>
          <a:p>
            <a:pPr lvl="1">
              <a:buClrTx/>
              <a:buFont typeface="Wingdings" panose="05000000000000000000" pitchFamily="2" charset="2"/>
              <a:buChar char="§"/>
            </a:pPr>
            <a:r>
              <a:rPr lang="en-US" altLang="ko-KR" sz="1600">
                <a:ea typeface="돋움" panose="020B0600000101010101" pitchFamily="50" charset="-127"/>
              </a:rPr>
              <a:t>Dictionary Cache (or row cache)</a:t>
            </a:r>
          </a:p>
          <a:p>
            <a:pPr>
              <a:buFont typeface="Arial" panose="020B0604020202020204" pitchFamily="34" charset="0"/>
              <a:buNone/>
            </a:pPr>
            <a:r>
              <a:rPr lang="en-US" altLang="ko-KR" sz="1600" b="0">
                <a:ea typeface="돋움" panose="020B0600000101010101" pitchFamily="50" charset="-127"/>
              </a:rPr>
              <a:t>            </a:t>
            </a:r>
            <a:r>
              <a:rPr lang="en-US" altLang="ko-KR" sz="1400" b="0">
                <a:ea typeface="돋움" panose="020B0600000101010101" pitchFamily="50" charset="-127"/>
              </a:rPr>
              <a:t>- database file, table, index, column, user, privilege, other database object </a:t>
            </a:r>
            <a:r>
              <a:rPr lang="ko-KR" altLang="en-US" sz="1400" b="0">
                <a:ea typeface="돋움" panose="020B0600000101010101" pitchFamily="50" charset="-127"/>
              </a:rPr>
              <a:t>정보 공유</a:t>
            </a:r>
          </a:p>
          <a:p>
            <a:pPr>
              <a:buFont typeface="Arial" panose="020B0604020202020204" pitchFamily="34" charset="0"/>
              <a:buNone/>
            </a:pPr>
            <a:r>
              <a:rPr lang="ko-KR" altLang="en-US" sz="1400" b="0">
                <a:ea typeface="돋움" panose="020B0600000101010101" pitchFamily="50" charset="-127"/>
              </a:rPr>
              <a:t>             </a:t>
            </a:r>
            <a:r>
              <a:rPr lang="en-US" altLang="ko-KR" sz="1400" b="0">
                <a:ea typeface="돋움" panose="020B0600000101010101" pitchFamily="50" charset="-127"/>
              </a:rPr>
              <a:t>- Server Process</a:t>
            </a:r>
            <a:r>
              <a:rPr lang="ko-KR" altLang="en-US" sz="1400" b="0">
                <a:ea typeface="돋움" panose="020B0600000101010101" pitchFamily="50" charset="-127"/>
              </a:rPr>
              <a:t>가 </a:t>
            </a:r>
            <a:r>
              <a:rPr lang="en-US" altLang="ko-KR" sz="1400" b="0">
                <a:ea typeface="돋움" panose="020B0600000101010101" pitchFamily="50" charset="-127"/>
              </a:rPr>
              <a:t>parsing</a:t>
            </a:r>
            <a:r>
              <a:rPr lang="ko-KR" altLang="en-US" sz="1400" b="0">
                <a:ea typeface="돋움" panose="020B0600000101010101" pitchFamily="50" charset="-127"/>
              </a:rPr>
              <a:t>중 권한 및 </a:t>
            </a:r>
            <a:r>
              <a:rPr lang="en-US" altLang="ko-KR" sz="1400" b="0">
                <a:ea typeface="돋움" panose="020B0600000101010101" pitchFamily="50" charset="-127"/>
              </a:rPr>
              <a:t>SQL </a:t>
            </a:r>
            <a:r>
              <a:rPr lang="ko-KR" altLang="en-US" sz="1400" b="0">
                <a:ea typeface="돋움" panose="020B0600000101010101" pitchFamily="50" charset="-127"/>
              </a:rPr>
              <a:t>문장 검증을 위해 이용</a:t>
            </a:r>
          </a:p>
          <a:p>
            <a:pPr lvl="1">
              <a:buClrTx/>
              <a:buFont typeface="Wingdings" panose="05000000000000000000" pitchFamily="2" charset="2"/>
              <a:buChar char="§"/>
            </a:pPr>
            <a:r>
              <a:rPr lang="en-US" altLang="ko-KR" sz="1600">
                <a:ea typeface="돋움" panose="020B0600000101010101" pitchFamily="50" charset="-127"/>
              </a:rPr>
              <a:t>SHARED_POOL_SIZE</a:t>
            </a:r>
            <a:endParaRPr lang="en-US" altLang="ko-KR" sz="1400" b="0">
              <a:ea typeface="돋움" panose="020B0600000101010101" pitchFamily="50" charset="-127"/>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ltLang="ko-KR"/>
              <a:t>Media Recovery – </a:t>
            </a:r>
            <a:r>
              <a:rPr lang="ko-KR" altLang="en-US"/>
              <a:t>불완전 복구</a:t>
            </a:r>
          </a:p>
        </p:txBody>
      </p:sp>
      <p:sp>
        <p:nvSpPr>
          <p:cNvPr id="497667" name="Rectangle 3"/>
          <p:cNvSpPr>
            <a:spLocks noGrp="1" noChangeArrowheads="1"/>
          </p:cNvSpPr>
          <p:nvPr>
            <p:ph type="body" idx="1"/>
          </p:nvPr>
        </p:nvSpPr>
        <p:spPr>
          <a:xfrm>
            <a:off x="323850" y="1700213"/>
            <a:ext cx="8496300" cy="4752975"/>
          </a:xfrm>
        </p:spPr>
        <p:txBody>
          <a:bodyPr/>
          <a:lstStyle/>
          <a:p>
            <a:pPr marL="185738" indent="-185738">
              <a:spcBef>
                <a:spcPct val="25000"/>
              </a:spcBef>
              <a:buSzPct val="80000"/>
              <a:buFont typeface="Wingdings" panose="05000000000000000000" pitchFamily="2" charset="2"/>
              <a:buChar char="l"/>
            </a:pPr>
            <a:r>
              <a:rPr lang="ko-KR" altLang="en-US" sz="1800" b="0">
                <a:ea typeface="돋움" panose="020B0600000101010101" pitchFamily="50" charset="-127"/>
              </a:rPr>
              <a:t>불완전 복구 사유</a:t>
            </a:r>
          </a:p>
          <a:p>
            <a:pPr marL="542925" lvl="1" indent="-177800">
              <a:spcBef>
                <a:spcPct val="25000"/>
              </a:spcBef>
              <a:buClr>
                <a:schemeClr val="tx2"/>
              </a:buClr>
              <a:buSzPct val="80000"/>
              <a:buFont typeface="Wingdings" panose="05000000000000000000" pitchFamily="2" charset="2"/>
              <a:buChar char="§"/>
            </a:pPr>
            <a:r>
              <a:rPr lang="ko-KR" altLang="en-US" sz="1600" b="0">
                <a:ea typeface="돋움" panose="020B0600000101010101" pitchFamily="50" charset="-127"/>
              </a:rPr>
              <a:t>사용자의 실수 </a:t>
            </a:r>
            <a:r>
              <a:rPr lang="en-US" altLang="ko-KR" sz="1600" b="0">
                <a:ea typeface="돋움" panose="020B0600000101010101" pitchFamily="50" charset="-127"/>
              </a:rPr>
              <a:t>: </a:t>
            </a:r>
            <a:r>
              <a:rPr lang="ko-KR" altLang="en-US" sz="1600" b="0">
                <a:ea typeface="돋움" panose="020B0600000101010101" pitchFamily="50" charset="-127"/>
              </a:rPr>
              <a:t>중요 테이블 삭제</a:t>
            </a:r>
            <a:r>
              <a:rPr lang="en-US" altLang="ko-KR" sz="1600" b="0">
                <a:ea typeface="돋움" panose="020B0600000101010101" pitchFamily="50" charset="-127"/>
              </a:rPr>
              <a:t>, </a:t>
            </a:r>
            <a:r>
              <a:rPr lang="ko-KR" altLang="en-US" sz="1600" b="0">
                <a:ea typeface="돋움" panose="020B0600000101010101" pitchFamily="50" charset="-127"/>
              </a:rPr>
              <a:t>잘못된 데이터 </a:t>
            </a:r>
            <a:r>
              <a:rPr lang="en-US" altLang="ko-KR" sz="1600" b="0">
                <a:ea typeface="돋움" panose="020B0600000101010101" pitchFamily="50" charset="-127"/>
              </a:rPr>
              <a:t>commit </a:t>
            </a:r>
            <a:r>
              <a:rPr lang="ko-KR" altLang="en-US" sz="1600" b="0">
                <a:ea typeface="돋움" panose="020B0600000101010101" pitchFamily="50" charset="-127"/>
              </a:rPr>
              <a:t>등을 되돌릴 수 없는 경우</a:t>
            </a:r>
          </a:p>
          <a:p>
            <a:pPr marL="542925" lvl="1" indent="-177800">
              <a:spcBef>
                <a:spcPct val="25000"/>
              </a:spcBef>
              <a:buClr>
                <a:schemeClr val="tx2"/>
              </a:buClr>
              <a:buSzPct val="80000"/>
              <a:buFont typeface="Wingdings" panose="05000000000000000000" pitchFamily="2" charset="2"/>
              <a:buChar char="§"/>
            </a:pPr>
            <a:r>
              <a:rPr lang="en-US" altLang="ko-KR" sz="1600" b="0">
                <a:ea typeface="돋움" panose="020B0600000101010101" pitchFamily="50" charset="-127"/>
              </a:rPr>
              <a:t>Archived log file</a:t>
            </a:r>
            <a:r>
              <a:rPr lang="ko-KR" altLang="en-US" sz="1600" b="0">
                <a:ea typeface="돋움" panose="020B0600000101010101" pitchFamily="50" charset="-127"/>
              </a:rPr>
              <a:t>이 없어서 완전 복구가 불가능한 경우</a:t>
            </a:r>
          </a:p>
          <a:p>
            <a:pPr marL="542925" lvl="1" indent="-177800">
              <a:spcBef>
                <a:spcPct val="25000"/>
              </a:spcBef>
              <a:buClr>
                <a:schemeClr val="tx2"/>
              </a:buClr>
              <a:buSzPct val="80000"/>
              <a:buFont typeface="Wingdings" panose="05000000000000000000" pitchFamily="2" charset="2"/>
              <a:buChar char="§"/>
            </a:pPr>
            <a:r>
              <a:rPr lang="ko-KR" altLang="en-US" sz="1600" b="0">
                <a:ea typeface="돋움" panose="020B0600000101010101" pitchFamily="50" charset="-127"/>
              </a:rPr>
              <a:t>기타 </a:t>
            </a:r>
            <a:r>
              <a:rPr lang="en-US" altLang="ko-KR" sz="1600" b="0">
                <a:ea typeface="돋움" panose="020B0600000101010101" pitchFamily="50" charset="-127"/>
              </a:rPr>
              <a:t>controlfile</a:t>
            </a:r>
            <a:r>
              <a:rPr lang="ko-KR" altLang="en-US" sz="1600" b="0">
                <a:ea typeface="돋움" panose="020B0600000101010101" pitchFamily="50" charset="-127"/>
              </a:rPr>
              <a:t>이나 </a:t>
            </a:r>
            <a:r>
              <a:rPr lang="en-US" altLang="ko-KR" sz="1600" b="0">
                <a:ea typeface="돋움" panose="020B0600000101010101" pitchFamily="50" charset="-127"/>
              </a:rPr>
              <a:t>datafile </a:t>
            </a:r>
            <a:r>
              <a:rPr lang="ko-KR" altLang="en-US" sz="1600" b="0">
                <a:ea typeface="돋움" panose="020B0600000101010101" pitchFamily="50" charset="-127"/>
              </a:rPr>
              <a:t>등을 잃어 버렸을 경우</a:t>
            </a:r>
          </a:p>
          <a:p>
            <a:pPr marL="185738" indent="-185738">
              <a:spcBef>
                <a:spcPct val="25000"/>
              </a:spcBef>
              <a:buSzPct val="80000"/>
              <a:buFont typeface="Wingdings" panose="05000000000000000000" pitchFamily="2" charset="2"/>
              <a:buChar char="l"/>
            </a:pPr>
            <a:r>
              <a:rPr lang="en-US" altLang="ko-KR" sz="1800" b="0"/>
              <a:t>Cancel-Based Incomplete Recovery</a:t>
            </a:r>
            <a:endParaRPr lang="en-US" altLang="ko-KR" sz="1800" b="0">
              <a:ea typeface="돋움" panose="020B0600000101010101" pitchFamily="50" charset="-127"/>
            </a:endParaRPr>
          </a:p>
          <a:p>
            <a:pPr marL="542925" lvl="1" indent="-177800">
              <a:spcBef>
                <a:spcPct val="25000"/>
              </a:spcBef>
              <a:buClr>
                <a:schemeClr val="tx2"/>
              </a:buClr>
              <a:buSzPct val="80000"/>
              <a:buFont typeface="Wingdings" panose="05000000000000000000" pitchFamily="2" charset="2"/>
              <a:buChar char="§"/>
            </a:pPr>
            <a:r>
              <a:rPr lang="en-US" altLang="ko-KR" sz="1600" b="0"/>
              <a:t>RECOVER DATABASE UNTIL CANCEL;</a:t>
            </a:r>
          </a:p>
          <a:p>
            <a:pPr marL="542925" lvl="1" indent="-177800">
              <a:spcBef>
                <a:spcPct val="25000"/>
              </a:spcBef>
              <a:buClr>
                <a:schemeClr val="tx2"/>
              </a:buClr>
              <a:buSzPct val="80000"/>
              <a:buFont typeface="Wingdings" panose="05000000000000000000" pitchFamily="2" charset="2"/>
              <a:buChar char="§"/>
            </a:pPr>
            <a:r>
              <a:rPr lang="en-US" altLang="ko-KR" sz="1600" b="0"/>
              <a:t>CANCEL</a:t>
            </a:r>
          </a:p>
          <a:p>
            <a:pPr marL="542925" lvl="1" indent="-177800">
              <a:spcBef>
                <a:spcPct val="25000"/>
              </a:spcBef>
              <a:buClr>
                <a:schemeClr val="tx2"/>
              </a:buClr>
              <a:buSzPct val="80000"/>
              <a:buFont typeface="Wingdings" panose="05000000000000000000" pitchFamily="2" charset="2"/>
              <a:buChar char="§"/>
            </a:pPr>
            <a:r>
              <a:rPr lang="en-US" altLang="ko-KR" sz="1600" b="0"/>
              <a:t>ALTER DATABASE OPEN RESETLOGS;</a:t>
            </a:r>
          </a:p>
          <a:p>
            <a:pPr marL="185738" indent="-185738">
              <a:spcBef>
                <a:spcPct val="25000"/>
              </a:spcBef>
              <a:buClr>
                <a:schemeClr val="accent1"/>
              </a:buClr>
              <a:buSzPct val="80000"/>
              <a:buFont typeface="Wingdings" panose="05000000000000000000" pitchFamily="2" charset="2"/>
              <a:buChar char="l"/>
            </a:pPr>
            <a:r>
              <a:rPr lang="en-US" altLang="ko-KR" sz="1800" b="0"/>
              <a:t>Time-Based or Change-Based Incomplete Recovery</a:t>
            </a:r>
          </a:p>
          <a:p>
            <a:pPr marL="542925" lvl="1" indent="-177800">
              <a:spcBef>
                <a:spcPct val="25000"/>
              </a:spcBef>
              <a:buClr>
                <a:schemeClr val="tx2"/>
              </a:buClr>
              <a:buSzPct val="80000"/>
              <a:buFont typeface="Wingdings" panose="05000000000000000000" pitchFamily="2" charset="2"/>
              <a:buChar char="§"/>
            </a:pPr>
            <a:r>
              <a:rPr lang="en-US" altLang="ko-KR" sz="1600" b="0"/>
              <a:t>RECOVER DATABASE UNTIL CHANGE 10034; </a:t>
            </a:r>
            <a:r>
              <a:rPr lang="ko-KR" altLang="en-US" sz="1600" b="0"/>
              <a:t>또는</a:t>
            </a:r>
          </a:p>
          <a:p>
            <a:pPr marL="542925" lvl="1" indent="-177800">
              <a:spcBef>
                <a:spcPct val="25000"/>
              </a:spcBef>
              <a:buClr>
                <a:schemeClr val="tx2"/>
              </a:buClr>
              <a:buSzPct val="80000"/>
              <a:buFont typeface="Wingdings" panose="05000000000000000000" pitchFamily="2" charset="2"/>
              <a:buNone/>
            </a:pPr>
            <a:r>
              <a:rPr lang="ko-KR" altLang="en-US" sz="1600" b="0"/>
              <a:t>   </a:t>
            </a:r>
            <a:r>
              <a:rPr lang="en-US" altLang="ko-KR" sz="1600" b="0"/>
              <a:t>RECOVER DATABASE UNTIL TIME '2000-12-31:12:47:30';</a:t>
            </a:r>
          </a:p>
          <a:p>
            <a:pPr marL="542925" lvl="1" indent="-177800">
              <a:spcBef>
                <a:spcPct val="25000"/>
              </a:spcBef>
              <a:buClr>
                <a:schemeClr val="tx2"/>
              </a:buClr>
              <a:buSzPct val="80000"/>
              <a:buFont typeface="Wingdings" panose="05000000000000000000" pitchFamily="2" charset="2"/>
              <a:buChar char="§"/>
            </a:pPr>
            <a:r>
              <a:rPr lang="en-US" altLang="ko-KR" sz="1600" b="0"/>
              <a:t>ALTER DATABASE OPEN RESETLOGS;</a:t>
            </a:r>
          </a:p>
          <a:p>
            <a:pPr marL="185738" indent="-185738">
              <a:spcBef>
                <a:spcPct val="25000"/>
              </a:spcBef>
              <a:buClr>
                <a:schemeClr val="accent1"/>
              </a:buClr>
              <a:buSzPct val="80000"/>
              <a:buFont typeface="Wingdings" panose="05000000000000000000" pitchFamily="2" charset="2"/>
              <a:buChar char="l"/>
            </a:pPr>
            <a:r>
              <a:rPr lang="en-US" altLang="ko-KR" sz="1800" b="0"/>
              <a:t>Backup Controlfile</a:t>
            </a:r>
          </a:p>
          <a:p>
            <a:pPr marL="542925" lvl="1" indent="-177800">
              <a:spcBef>
                <a:spcPct val="25000"/>
              </a:spcBef>
              <a:buClr>
                <a:schemeClr val="tx2"/>
              </a:buClr>
              <a:buSzPct val="80000"/>
              <a:buFont typeface="Wingdings" panose="05000000000000000000" pitchFamily="2" charset="2"/>
              <a:buChar char="§"/>
            </a:pPr>
            <a:r>
              <a:rPr lang="en-US" altLang="ko-KR" sz="1600" b="0"/>
              <a:t>RECOVER DATABASE UNTIL TIME '2000-12-31:12:47:30‘ USING BACKUP CONTROLFILE;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altLang="ko-KR"/>
              <a:t>Recovery Manager(RMAN) </a:t>
            </a:r>
            <a:r>
              <a:rPr lang="ko-KR" altLang="en-US"/>
              <a:t>특징</a:t>
            </a:r>
          </a:p>
        </p:txBody>
      </p:sp>
      <p:sp>
        <p:nvSpPr>
          <p:cNvPr id="498691" name="Rectangle 3"/>
          <p:cNvSpPr>
            <a:spLocks noGrp="1" noChangeArrowheads="1"/>
          </p:cNvSpPr>
          <p:nvPr>
            <p:ph type="body" idx="1"/>
          </p:nvPr>
        </p:nvSpPr>
        <p:spPr>
          <a:xfrm>
            <a:off x="323850" y="1700213"/>
            <a:ext cx="2952750" cy="4608512"/>
          </a:xfrm>
        </p:spPr>
        <p:txBody>
          <a:bodyPr/>
          <a:lstStyle/>
          <a:p>
            <a:pPr marL="185738" indent="-185738">
              <a:spcBef>
                <a:spcPct val="25000"/>
              </a:spcBef>
              <a:buSzPct val="80000"/>
              <a:buFont typeface="Wingdings" panose="05000000000000000000" pitchFamily="2" charset="2"/>
              <a:buChar char="l"/>
            </a:pPr>
            <a:r>
              <a:rPr lang="ko-KR" altLang="en-US" sz="1800" b="0">
                <a:ea typeface="돋움" panose="020B0600000101010101" pitchFamily="50" charset="-127"/>
              </a:rPr>
              <a:t>장점</a:t>
            </a:r>
          </a:p>
          <a:p>
            <a:pPr marL="542925" lvl="1" indent="-177800">
              <a:spcBef>
                <a:spcPct val="25000"/>
              </a:spcBef>
              <a:buClr>
                <a:schemeClr val="tx2"/>
              </a:buClr>
              <a:buSzPct val="80000"/>
              <a:buFont typeface="Wingdings" panose="05000000000000000000" pitchFamily="2" charset="2"/>
              <a:buChar char="§"/>
            </a:pPr>
            <a:r>
              <a:rPr lang="ko-KR" altLang="en-US" sz="1600">
                <a:solidFill>
                  <a:schemeClr val="hlink"/>
                </a:solidFill>
                <a:ea typeface="돋움" panose="020B0600000101010101" pitchFamily="50" charset="-127"/>
              </a:rPr>
              <a:t>증분 </a:t>
            </a:r>
            <a:r>
              <a:rPr lang="en-US" altLang="ko-KR" sz="1600">
                <a:solidFill>
                  <a:schemeClr val="hlink"/>
                </a:solidFill>
                <a:ea typeface="돋움" panose="020B0600000101010101" pitchFamily="50" charset="-127"/>
              </a:rPr>
              <a:t>Backup (incremental block-level backup) </a:t>
            </a:r>
            <a:r>
              <a:rPr lang="ko-KR" altLang="en-US" sz="1600">
                <a:solidFill>
                  <a:schemeClr val="hlink"/>
                </a:solidFill>
                <a:ea typeface="돋움" panose="020B0600000101010101" pitchFamily="50" charset="-127"/>
              </a:rPr>
              <a:t>지원</a:t>
            </a:r>
          </a:p>
          <a:p>
            <a:pPr marL="542925" lvl="1" indent="-177800">
              <a:spcBef>
                <a:spcPct val="25000"/>
              </a:spcBef>
              <a:buClr>
                <a:schemeClr val="tx2"/>
              </a:buClr>
              <a:buSzPct val="80000"/>
              <a:buFont typeface="Wingdings" panose="05000000000000000000" pitchFamily="2" charset="2"/>
              <a:buChar char="§"/>
            </a:pPr>
            <a:r>
              <a:rPr lang="ko-KR" altLang="en-US" sz="1600" b="0">
                <a:ea typeface="돋움" panose="020B0600000101010101" pitchFamily="50" charset="-127"/>
              </a:rPr>
              <a:t>자주 사용하는 </a:t>
            </a:r>
            <a:r>
              <a:rPr lang="en-US" altLang="ko-KR" sz="1600" b="0">
                <a:ea typeface="돋움" panose="020B0600000101010101" pitchFamily="50" charset="-127"/>
              </a:rPr>
              <a:t>script </a:t>
            </a:r>
            <a:r>
              <a:rPr lang="ko-KR" altLang="en-US" sz="1600" b="0">
                <a:ea typeface="돋움" panose="020B0600000101010101" pitchFamily="50" charset="-127"/>
              </a:rPr>
              <a:t>저장</a:t>
            </a:r>
          </a:p>
          <a:p>
            <a:pPr marL="542925" lvl="1" indent="-177800">
              <a:spcBef>
                <a:spcPct val="25000"/>
              </a:spcBef>
              <a:buClr>
                <a:schemeClr val="tx2"/>
              </a:buClr>
              <a:buSzPct val="80000"/>
              <a:buFont typeface="Wingdings" panose="05000000000000000000" pitchFamily="2" charset="2"/>
              <a:buChar char="§"/>
            </a:pPr>
            <a:r>
              <a:rPr lang="en-US" altLang="ko-KR" sz="1600" b="0">
                <a:ea typeface="돋움" panose="020B0600000101010101" pitchFamily="50" charset="-127"/>
              </a:rPr>
              <a:t>Backup piece</a:t>
            </a:r>
            <a:r>
              <a:rPr lang="ko-KR" altLang="en-US" sz="1600" b="0">
                <a:ea typeface="돋움" panose="020B0600000101010101" pitchFamily="50" charset="-127"/>
              </a:rPr>
              <a:t>의 크기 조정과 </a:t>
            </a:r>
            <a:r>
              <a:rPr lang="en-US" altLang="ko-KR" sz="1600" b="0">
                <a:ea typeface="돋움" panose="020B0600000101010101" pitchFamily="50" charset="-127"/>
              </a:rPr>
              <a:t>parallel Backup </a:t>
            </a:r>
            <a:r>
              <a:rPr lang="ko-KR" altLang="en-US" sz="1600" b="0">
                <a:ea typeface="돋움" panose="020B0600000101010101" pitchFamily="50" charset="-127"/>
              </a:rPr>
              <a:t>지원</a:t>
            </a:r>
          </a:p>
          <a:p>
            <a:pPr marL="542925" lvl="1" indent="-177800">
              <a:spcBef>
                <a:spcPct val="25000"/>
              </a:spcBef>
              <a:buClr>
                <a:schemeClr val="tx2"/>
              </a:buClr>
              <a:buSzPct val="80000"/>
              <a:buFont typeface="Wingdings" panose="05000000000000000000" pitchFamily="2" charset="2"/>
              <a:buChar char="§"/>
            </a:pPr>
            <a:r>
              <a:rPr lang="ko-KR" altLang="en-US" sz="1600" b="0">
                <a:ea typeface="돋움" panose="020B0600000101010101" pitchFamily="50" charset="-127"/>
              </a:rPr>
              <a:t>오류가 있는 </a:t>
            </a:r>
            <a:r>
              <a:rPr lang="en-US" altLang="ko-KR" sz="1600" b="0">
                <a:ea typeface="돋움" panose="020B0600000101010101" pitchFamily="50" charset="-127"/>
              </a:rPr>
              <a:t>block </a:t>
            </a:r>
            <a:r>
              <a:rPr lang="ko-KR" altLang="en-US" sz="1600" b="0">
                <a:ea typeface="돋움" panose="020B0600000101010101" pitchFamily="50" charset="-127"/>
              </a:rPr>
              <a:t>감지</a:t>
            </a:r>
          </a:p>
          <a:p>
            <a:pPr marL="185738" indent="-185738">
              <a:spcBef>
                <a:spcPct val="25000"/>
              </a:spcBef>
              <a:buClr>
                <a:schemeClr val="accent1"/>
              </a:buClr>
              <a:buSzPct val="80000"/>
              <a:buFont typeface="Wingdings" panose="05000000000000000000" pitchFamily="2" charset="2"/>
              <a:buChar char="l"/>
            </a:pPr>
            <a:r>
              <a:rPr lang="en-US" altLang="ko-KR" sz="1800" b="0">
                <a:ea typeface="돋움" panose="020B0600000101010101" pitchFamily="50" charset="-127"/>
              </a:rPr>
              <a:t>Recovery Repository</a:t>
            </a:r>
          </a:p>
          <a:p>
            <a:pPr marL="542925" lvl="1" indent="-177800">
              <a:spcBef>
                <a:spcPct val="25000"/>
              </a:spcBef>
              <a:buClr>
                <a:schemeClr val="tx2"/>
              </a:buClr>
              <a:buSzPct val="80000"/>
              <a:buFont typeface="Wingdings" panose="05000000000000000000" pitchFamily="2" charset="2"/>
              <a:buChar char="§"/>
            </a:pPr>
            <a:r>
              <a:rPr lang="en-US" altLang="ko-KR" sz="1600" b="0">
                <a:ea typeface="돋움" panose="020B0600000101010101" pitchFamily="50" charset="-127"/>
              </a:rPr>
              <a:t>RMAN</a:t>
            </a:r>
            <a:r>
              <a:rPr lang="ko-KR" altLang="en-US" sz="1600" b="0">
                <a:ea typeface="돋움" panose="020B0600000101010101" pitchFamily="50" charset="-127"/>
              </a:rPr>
              <a:t>의 </a:t>
            </a:r>
            <a:r>
              <a:rPr lang="en-US" altLang="ko-KR" sz="1600" b="0">
                <a:ea typeface="돋움" panose="020B0600000101010101" pitchFamily="50" charset="-127"/>
              </a:rPr>
              <a:t>Metadata </a:t>
            </a:r>
            <a:r>
              <a:rPr lang="ko-KR" altLang="en-US" sz="1600" b="0">
                <a:ea typeface="돋움" panose="020B0600000101010101" pitchFamily="50" charset="-127"/>
              </a:rPr>
              <a:t>저장</a:t>
            </a:r>
          </a:p>
          <a:p>
            <a:pPr marL="542925" lvl="1" indent="-177800">
              <a:spcBef>
                <a:spcPct val="25000"/>
              </a:spcBef>
              <a:buClr>
                <a:schemeClr val="tx2"/>
              </a:buClr>
              <a:buSzPct val="80000"/>
              <a:buFont typeface="Wingdings" panose="05000000000000000000" pitchFamily="2" charset="2"/>
              <a:buChar char="§"/>
            </a:pPr>
            <a:r>
              <a:rPr lang="en-US" altLang="ko-KR" sz="1600" b="0">
                <a:ea typeface="돋움" panose="020B0600000101010101" pitchFamily="50" charset="-127"/>
              </a:rPr>
              <a:t>Target Database Controlfile </a:t>
            </a:r>
            <a:r>
              <a:rPr lang="ko-KR" altLang="en-US" sz="1600" b="0">
                <a:ea typeface="돋움" panose="020B0600000101010101" pitchFamily="50" charset="-127"/>
              </a:rPr>
              <a:t>또는 </a:t>
            </a:r>
            <a:r>
              <a:rPr lang="en-US" altLang="ko-KR" sz="1600" b="0">
                <a:ea typeface="돋움" panose="020B0600000101010101" pitchFamily="50" charset="-127"/>
              </a:rPr>
              <a:t>Recovery catalog DB</a:t>
            </a:r>
            <a:r>
              <a:rPr lang="ko-KR" altLang="en-US" sz="1600" b="0">
                <a:ea typeface="돋움" panose="020B0600000101010101" pitchFamily="50" charset="-127"/>
              </a:rPr>
              <a:t>에 저장</a:t>
            </a:r>
          </a:p>
        </p:txBody>
      </p:sp>
      <p:pic>
        <p:nvPicPr>
          <p:cNvPr id="4986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420938"/>
            <a:ext cx="5648325" cy="3429000"/>
          </a:xfrm>
          <a:prstGeom prst="rect">
            <a:avLst/>
          </a:prstGeom>
          <a:noFill/>
          <a:extLst>
            <a:ext uri="{909E8E84-426E-40DD-AFC4-6F175D3DCCD1}">
              <a14:hiddenFill xmlns:a14="http://schemas.microsoft.com/office/drawing/2010/main">
                <a:solidFill>
                  <a:srgbClr val="FFFFFF"/>
                </a:solidFill>
              </a14:hiddenFill>
            </a:ext>
          </a:extLst>
        </p:spPr>
      </p:pic>
      <p:sp>
        <p:nvSpPr>
          <p:cNvPr id="498693" name="Text Box 5"/>
          <p:cNvSpPr txBox="1">
            <a:spLocks noChangeArrowheads="1"/>
          </p:cNvSpPr>
          <p:nvPr/>
        </p:nvSpPr>
        <p:spPr bwMode="auto">
          <a:xfrm>
            <a:off x="4192588" y="1844675"/>
            <a:ext cx="36718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266700" indent="-266700"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algn="ctr" latinLnBrk="0">
              <a:spcBef>
                <a:spcPct val="50000"/>
              </a:spcBef>
              <a:buFont typeface="Wingdings" panose="05000000000000000000" pitchFamily="2" charset="2"/>
              <a:buNone/>
            </a:pPr>
            <a:r>
              <a:rPr lang="en-US" altLang="ko-KR" sz="2000">
                <a:solidFill>
                  <a:schemeClr val="tx2"/>
                </a:solidFill>
                <a:latin typeface="Arial" panose="020B0604020202020204" pitchFamily="34" charset="0"/>
                <a:ea typeface="돋움" panose="020B0600000101010101" pitchFamily="50" charset="-127"/>
              </a:rPr>
              <a:t>RMAN Components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noFill/>
          <a:ln/>
        </p:spPr>
        <p:txBody>
          <a:bodyPr/>
          <a:lstStyle/>
          <a:p>
            <a:r>
              <a:rPr lang="en-US" altLang="ko-KR">
                <a:latin typeface="Book Antiqua" panose="02040602050305030304" pitchFamily="18" charset="0"/>
              </a:rPr>
              <a:t>Appendix</a:t>
            </a:r>
          </a:p>
        </p:txBody>
      </p:sp>
      <p:sp>
        <p:nvSpPr>
          <p:cNvPr id="391171" name="Rectangle 3"/>
          <p:cNvSpPr>
            <a:spLocks noGrp="1" noChangeArrowheads="1"/>
          </p:cNvSpPr>
          <p:nvPr>
            <p:ph type="body" idx="1"/>
          </p:nvPr>
        </p:nvSpPr>
        <p:spPr>
          <a:xfrm>
            <a:off x="990600" y="1905000"/>
            <a:ext cx="7162800" cy="3733800"/>
          </a:xfrm>
          <a:noFill/>
          <a:ln/>
        </p:spPr>
        <p:txBody>
          <a:bodyPr/>
          <a:lstStyle/>
          <a:p>
            <a:r>
              <a:rPr lang="en-US" altLang="ko-KR" sz="3600">
                <a:effectLst>
                  <a:outerShdw blurRad="38100" dist="38100" dir="2700000" algn="tl">
                    <a:srgbClr val="C0C0C0"/>
                  </a:outerShdw>
                </a:effectLst>
                <a:latin typeface="Book Antiqua" panose="02040602050305030304" pitchFamily="18" charset="0"/>
              </a:rPr>
              <a:t> Table &amp; Index Partition</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r>
              <a:rPr lang="en-US" altLang="ko-KR"/>
              <a:t>Partition</a:t>
            </a:r>
            <a:r>
              <a:rPr lang="ko-KR" altLang="en-US"/>
              <a:t>의 장점</a:t>
            </a:r>
          </a:p>
        </p:txBody>
      </p:sp>
      <p:sp>
        <p:nvSpPr>
          <p:cNvPr id="39219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2196"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2000" b="1">
                <a:solidFill>
                  <a:schemeClr val="tx2"/>
                </a:solidFill>
                <a:latin typeface="Arial" panose="020B0604020202020204" pitchFamily="34" charset="0"/>
                <a:ea typeface="돋움" panose="020B0600000101010101" pitchFamily="50" charset="-127"/>
              </a:rPr>
              <a:t>Table </a:t>
            </a:r>
            <a:r>
              <a:rPr lang="ko-KR" altLang="en-US" sz="2000" b="1">
                <a:solidFill>
                  <a:schemeClr val="tx2"/>
                </a:solidFill>
                <a:latin typeface="Arial" panose="020B0604020202020204" pitchFamily="34" charset="0"/>
                <a:ea typeface="돋움" panose="020B0600000101010101" pitchFamily="50" charset="-127"/>
              </a:rPr>
              <a:t>장애발생시 데이터 손상 완화</a:t>
            </a:r>
          </a:p>
          <a:p>
            <a:pPr latinLnBrk="0">
              <a:spcBef>
                <a:spcPct val="30000"/>
              </a:spcBef>
              <a:buFont typeface="Wingdings" panose="05000000000000000000" pitchFamily="2" charset="2"/>
              <a:buNone/>
            </a:pPr>
            <a:r>
              <a:rPr lang="ko-KR" altLang="en-US" sz="1600"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a:t>
            </a:r>
            <a:r>
              <a:rPr lang="ko-KR" altLang="en-US" sz="1600" b="1">
                <a:solidFill>
                  <a:schemeClr val="tx2"/>
                </a:solidFill>
                <a:latin typeface="돋움" panose="020B0600000101010101" pitchFamily="50" charset="-127"/>
                <a:ea typeface="돋움" panose="020B0600000101010101" pitchFamily="50" charset="-127"/>
              </a:rPr>
              <a:t>장애 발생 </a:t>
            </a:r>
            <a:r>
              <a:rPr lang="en-US" altLang="ko-KR" sz="1600" b="1">
                <a:solidFill>
                  <a:schemeClr val="tx2"/>
                </a:solidFill>
                <a:latin typeface="돋움" panose="020B0600000101010101" pitchFamily="50" charset="-127"/>
                <a:ea typeface="돋움" panose="020B0600000101010101" pitchFamily="50" charset="-127"/>
              </a:rPr>
              <a:t>Partition</a:t>
            </a:r>
            <a:r>
              <a:rPr lang="ko-KR" altLang="en-US" sz="1600" b="1">
                <a:solidFill>
                  <a:schemeClr val="tx2"/>
                </a:solidFill>
                <a:latin typeface="돋움" panose="020B0600000101010101" pitchFamily="50" charset="-127"/>
                <a:ea typeface="돋움" panose="020B0600000101010101" pitchFamily="50" charset="-127"/>
              </a:rPr>
              <a:t>만 사용 불가능</a:t>
            </a:r>
          </a:p>
          <a:p>
            <a:pPr latinLnBrk="0">
              <a:spcBef>
                <a:spcPct val="30000"/>
              </a:spcBef>
              <a:buFont typeface="Wingdings" panose="05000000000000000000" pitchFamily="2" charset="2"/>
              <a:buNone/>
            </a:pPr>
            <a:r>
              <a:rPr lang="ko-KR" altLang="en-US" sz="1600" b="1">
                <a:solidFill>
                  <a:schemeClr val="tx2"/>
                </a:solidFill>
                <a:latin typeface="돋움" panose="020B0600000101010101" pitchFamily="50" charset="-127"/>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a:t>
            </a:r>
            <a:r>
              <a:rPr lang="ko-KR" altLang="en-US" sz="1600" b="1">
                <a:solidFill>
                  <a:schemeClr val="tx2"/>
                </a:solidFill>
                <a:latin typeface="돋움" panose="020B0600000101010101" pitchFamily="50" charset="-127"/>
                <a:ea typeface="돋움" panose="020B0600000101010101" pitchFamily="50" charset="-127"/>
              </a:rPr>
              <a:t>다른 </a:t>
            </a:r>
            <a:r>
              <a:rPr lang="en-US" altLang="ko-KR" sz="1600" b="1">
                <a:solidFill>
                  <a:schemeClr val="tx2"/>
                </a:solidFill>
                <a:latin typeface="돋움" panose="020B0600000101010101" pitchFamily="50" charset="-127"/>
                <a:ea typeface="돋움" panose="020B0600000101010101" pitchFamily="50" charset="-127"/>
              </a:rPr>
              <a:t>Partition</a:t>
            </a:r>
            <a:r>
              <a:rPr lang="ko-KR" altLang="en-US" sz="1600" b="1">
                <a:solidFill>
                  <a:schemeClr val="tx2"/>
                </a:solidFill>
                <a:latin typeface="돋움" panose="020B0600000101010101" pitchFamily="50" charset="-127"/>
                <a:ea typeface="돋움" panose="020B0600000101010101" pitchFamily="50" charset="-127"/>
              </a:rPr>
              <a:t>은 사용 가능</a:t>
            </a:r>
          </a:p>
          <a:p>
            <a:pPr latinLnBrk="0">
              <a:spcBef>
                <a:spcPct val="30000"/>
              </a:spcBef>
              <a:buFont typeface="Wingdings" panose="05000000000000000000" pitchFamily="2" charset="2"/>
              <a:buNone/>
            </a:pPr>
            <a:endParaRPr lang="ko-KR" altLang="en-US" sz="1600" b="1">
              <a:solidFill>
                <a:schemeClr val="tx2"/>
              </a:solidFill>
              <a:latin typeface="돋움" panose="020B0600000101010101" pitchFamily="50" charset="-127"/>
              <a:ea typeface="돋움" panose="020B0600000101010101" pitchFamily="50" charset="-127"/>
            </a:endParaRPr>
          </a:p>
          <a:p>
            <a:pPr latinLnBrk="0">
              <a:spcBef>
                <a:spcPct val="30000"/>
              </a:spcBef>
            </a:pPr>
            <a:r>
              <a:rPr lang="ko-KR" altLang="en-US" sz="2000" b="1">
                <a:solidFill>
                  <a:schemeClr val="tx2"/>
                </a:solidFill>
                <a:latin typeface="Arial" panose="020B0604020202020204" pitchFamily="34" charset="0"/>
                <a:ea typeface="돋움" panose="020B0600000101010101" pitchFamily="50" charset="-127"/>
              </a:rPr>
              <a:t>각 </a:t>
            </a:r>
            <a:r>
              <a:rPr lang="en-US" altLang="ko-KR" sz="2000" b="1">
                <a:solidFill>
                  <a:schemeClr val="tx2"/>
                </a:solidFill>
                <a:latin typeface="Arial" panose="020B0604020202020204" pitchFamily="34" charset="0"/>
                <a:ea typeface="돋움" panose="020B0600000101010101" pitchFamily="50" charset="-127"/>
              </a:rPr>
              <a:t>Partition</a:t>
            </a:r>
            <a:r>
              <a:rPr lang="ko-KR" altLang="en-US" sz="2000" b="1">
                <a:solidFill>
                  <a:schemeClr val="tx2"/>
                </a:solidFill>
                <a:latin typeface="Arial" panose="020B0604020202020204" pitchFamily="34" charset="0"/>
                <a:ea typeface="돋움" panose="020B0600000101010101" pitchFamily="50" charset="-127"/>
              </a:rPr>
              <a:t>별로 독립적으로 </a:t>
            </a:r>
            <a:r>
              <a:rPr lang="en-US" altLang="ko-KR" sz="2000" b="1">
                <a:solidFill>
                  <a:schemeClr val="tx2"/>
                </a:solidFill>
                <a:latin typeface="Arial" panose="020B0604020202020204" pitchFamily="34" charset="0"/>
                <a:ea typeface="돋움" panose="020B0600000101010101" pitchFamily="50" charset="-127"/>
              </a:rPr>
              <a:t>Backup</a:t>
            </a:r>
            <a:r>
              <a:rPr lang="ko-KR" altLang="en-US" sz="2000" b="1">
                <a:solidFill>
                  <a:schemeClr val="tx2"/>
                </a:solidFill>
                <a:latin typeface="Arial" panose="020B0604020202020204" pitchFamily="34" charset="0"/>
                <a:ea typeface="돋움" panose="020B0600000101010101" pitchFamily="50" charset="-127"/>
              </a:rPr>
              <a:t>과   </a:t>
            </a:r>
            <a:r>
              <a:rPr lang="en-US" altLang="ko-KR" sz="2000" b="1">
                <a:solidFill>
                  <a:schemeClr val="tx2"/>
                </a:solidFill>
                <a:latin typeface="Arial" panose="020B0604020202020204" pitchFamily="34" charset="0"/>
                <a:ea typeface="돋움" panose="020B0600000101010101" pitchFamily="50" charset="-127"/>
              </a:rPr>
              <a:t>Recovery </a:t>
            </a:r>
            <a:r>
              <a:rPr lang="ko-KR" altLang="en-US" sz="2000" b="1">
                <a:solidFill>
                  <a:schemeClr val="tx2"/>
                </a:solidFill>
                <a:latin typeface="Arial" panose="020B0604020202020204" pitchFamily="34" charset="0"/>
                <a:ea typeface="돋움" panose="020B0600000101010101" pitchFamily="50" charset="-127"/>
              </a:rPr>
              <a:t>가능</a:t>
            </a:r>
          </a:p>
          <a:p>
            <a:pPr latinLnBrk="0">
              <a:spcBef>
                <a:spcPct val="30000"/>
              </a:spcBef>
              <a:buFont typeface="Wingdings" panose="05000000000000000000" pitchFamily="2" charset="2"/>
              <a:buNone/>
            </a:pPr>
            <a:r>
              <a:rPr lang="ko-KR" altLang="en-US" b="1">
                <a:solidFill>
                  <a:schemeClr val="tx2"/>
                </a:solidFill>
                <a:latin typeface="Arial" panose="020B0604020202020204" pitchFamily="34" charset="0"/>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Partition</a:t>
            </a:r>
            <a:r>
              <a:rPr lang="ko-KR" altLang="en-US" sz="1600" b="1">
                <a:solidFill>
                  <a:schemeClr val="tx2"/>
                </a:solidFill>
                <a:latin typeface="돋움" panose="020B0600000101010101" pitchFamily="50" charset="-127"/>
                <a:ea typeface="돋움" panose="020B0600000101010101" pitchFamily="50" charset="-127"/>
              </a:rPr>
              <a:t>별 </a:t>
            </a:r>
            <a:r>
              <a:rPr lang="en-US" altLang="ko-KR" sz="1600" b="1">
                <a:solidFill>
                  <a:schemeClr val="tx2"/>
                </a:solidFill>
                <a:latin typeface="돋움" panose="020B0600000101010101" pitchFamily="50" charset="-127"/>
                <a:ea typeface="돋움" panose="020B0600000101010101" pitchFamily="50" charset="-127"/>
              </a:rPr>
              <a:t>exp/imp </a:t>
            </a:r>
            <a:r>
              <a:rPr lang="ko-KR" altLang="en-US" sz="1600" b="1">
                <a:solidFill>
                  <a:schemeClr val="tx2"/>
                </a:solidFill>
                <a:latin typeface="돋움" panose="020B0600000101010101" pitchFamily="50" charset="-127"/>
                <a:ea typeface="돋움" panose="020B0600000101010101" pitchFamily="50" charset="-127"/>
              </a:rPr>
              <a:t>가능</a:t>
            </a:r>
          </a:p>
          <a:p>
            <a:pPr latinLnBrk="0">
              <a:spcBef>
                <a:spcPct val="30000"/>
              </a:spcBef>
              <a:buFont typeface="Wingdings" panose="05000000000000000000" pitchFamily="2" charset="2"/>
              <a:buNone/>
            </a:pPr>
            <a:r>
              <a:rPr lang="ko-KR" altLang="en-US" sz="1600" b="1">
                <a:solidFill>
                  <a:schemeClr val="tx2"/>
                </a:solidFill>
                <a:latin typeface="돋움" panose="020B0600000101010101" pitchFamily="50" charset="-127"/>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Partition</a:t>
            </a:r>
            <a:r>
              <a:rPr lang="ko-KR" altLang="en-US" sz="1600" b="1">
                <a:solidFill>
                  <a:schemeClr val="tx2"/>
                </a:solidFill>
                <a:latin typeface="돋움" panose="020B0600000101010101" pitchFamily="50" charset="-127"/>
                <a:ea typeface="돋움" panose="020B0600000101010101" pitchFamily="50" charset="-127"/>
              </a:rPr>
              <a:t>별 </a:t>
            </a:r>
            <a:r>
              <a:rPr lang="en-US" altLang="ko-KR" sz="1600" b="1">
                <a:solidFill>
                  <a:schemeClr val="tx2"/>
                </a:solidFill>
                <a:latin typeface="돋움" panose="020B0600000101010101" pitchFamily="50" charset="-127"/>
                <a:ea typeface="돋움" panose="020B0600000101010101" pitchFamily="50" charset="-127"/>
              </a:rPr>
              <a:t>DDL </a:t>
            </a:r>
            <a:r>
              <a:rPr lang="ko-KR" altLang="en-US" sz="1600" b="1">
                <a:solidFill>
                  <a:schemeClr val="tx2"/>
                </a:solidFill>
                <a:latin typeface="돋움" panose="020B0600000101010101" pitchFamily="50" charset="-127"/>
                <a:ea typeface="돋움" panose="020B0600000101010101" pitchFamily="50" charset="-127"/>
              </a:rPr>
              <a:t>가능</a:t>
            </a:r>
          </a:p>
          <a:p>
            <a:pPr latinLnBrk="0">
              <a:spcBef>
                <a:spcPct val="30000"/>
              </a:spcBef>
              <a:buFont typeface="Wingdings" panose="05000000000000000000" pitchFamily="2" charset="2"/>
              <a:buNone/>
            </a:pPr>
            <a:endParaRPr lang="ko-KR" altLang="en-US" sz="1600" b="1">
              <a:solidFill>
                <a:schemeClr val="tx2"/>
              </a:solidFill>
              <a:latin typeface="돋움" panose="020B0600000101010101" pitchFamily="50" charset="-127"/>
              <a:ea typeface="돋움" panose="020B0600000101010101" pitchFamily="50" charset="-127"/>
            </a:endParaRPr>
          </a:p>
          <a:p>
            <a:pPr latinLnBrk="0">
              <a:spcBef>
                <a:spcPct val="30000"/>
              </a:spcBef>
            </a:pPr>
            <a:r>
              <a:rPr lang="en-US" altLang="ko-KR" sz="2000" b="1">
                <a:solidFill>
                  <a:schemeClr val="tx2"/>
                </a:solidFill>
                <a:latin typeface="Arial" panose="020B0604020202020204" pitchFamily="34" charset="0"/>
                <a:ea typeface="돋움" panose="020B0600000101010101" pitchFamily="50" charset="-127"/>
              </a:rPr>
              <a:t>Disk Drive</a:t>
            </a:r>
            <a:r>
              <a:rPr lang="ko-KR" altLang="en-US" sz="2000" b="1">
                <a:solidFill>
                  <a:schemeClr val="tx2"/>
                </a:solidFill>
                <a:latin typeface="Arial" panose="020B0604020202020204" pitchFamily="34" charset="0"/>
                <a:ea typeface="돋움" panose="020B0600000101010101" pitchFamily="50" charset="-127"/>
              </a:rPr>
              <a:t>에 따라 </a:t>
            </a:r>
            <a:r>
              <a:rPr lang="en-US" altLang="ko-KR" sz="2000" b="1">
                <a:solidFill>
                  <a:schemeClr val="tx2"/>
                </a:solidFill>
                <a:latin typeface="Arial" panose="020B0604020202020204" pitchFamily="34" charset="0"/>
                <a:ea typeface="돋움" panose="020B0600000101010101" pitchFamily="50" charset="-127"/>
              </a:rPr>
              <a:t>Partition</a:t>
            </a:r>
            <a:r>
              <a:rPr lang="ko-KR" altLang="en-US" sz="2000" b="1">
                <a:solidFill>
                  <a:schemeClr val="tx2"/>
                </a:solidFill>
                <a:latin typeface="Arial" panose="020B0604020202020204" pitchFamily="34" charset="0"/>
                <a:ea typeface="돋움" panose="020B0600000101010101" pitchFamily="50" charset="-127"/>
              </a:rPr>
              <a:t>을 </a:t>
            </a:r>
            <a:r>
              <a:rPr lang="en-US" altLang="ko-KR" sz="2000" b="1">
                <a:solidFill>
                  <a:schemeClr val="tx2"/>
                </a:solidFill>
                <a:latin typeface="Arial" panose="020B0604020202020204" pitchFamily="34" charset="0"/>
                <a:ea typeface="돋움" panose="020B0600000101010101" pitchFamily="50" charset="-127"/>
              </a:rPr>
              <a:t>Mapping</a:t>
            </a:r>
            <a:r>
              <a:rPr lang="ko-KR" altLang="en-US" sz="2000" b="1">
                <a:solidFill>
                  <a:schemeClr val="tx2"/>
                </a:solidFill>
                <a:latin typeface="Arial" panose="020B0604020202020204" pitchFamily="34" charset="0"/>
                <a:ea typeface="돋움" panose="020B0600000101010101" pitchFamily="50" charset="-127"/>
              </a:rPr>
              <a:t>함으로써 </a:t>
            </a:r>
            <a:r>
              <a:rPr lang="en-US" altLang="ko-KR" sz="2000" b="1">
                <a:solidFill>
                  <a:schemeClr val="tx2"/>
                </a:solidFill>
                <a:latin typeface="Arial" panose="020B0604020202020204" pitchFamily="34" charset="0"/>
                <a:ea typeface="돋움" panose="020B0600000101010101" pitchFamily="50" charset="-127"/>
              </a:rPr>
              <a:t>I/O Load Balancing</a:t>
            </a:r>
            <a:r>
              <a:rPr lang="ko-KR" altLang="en-US" sz="2000" b="1">
                <a:solidFill>
                  <a:schemeClr val="tx2"/>
                </a:solidFill>
                <a:latin typeface="Arial" panose="020B0604020202020204" pitchFamily="34" charset="0"/>
                <a:ea typeface="돋움" panose="020B0600000101010101" pitchFamily="50" charset="-127"/>
              </a:rPr>
              <a:t>이 가능</a:t>
            </a:r>
          </a:p>
          <a:p>
            <a:pPr latinLnBrk="0">
              <a:spcBef>
                <a:spcPct val="30000"/>
              </a:spcBef>
              <a:buFont typeface="Wingdings" panose="05000000000000000000" pitchFamily="2" charset="2"/>
              <a:buNone/>
            </a:pPr>
            <a:r>
              <a:rPr lang="ko-KR" altLang="en-US" sz="1600">
                <a:solidFill>
                  <a:schemeClr val="tx2"/>
                </a:solidFill>
                <a:latin typeface="돋움" panose="020B0600000101010101" pitchFamily="50" charset="-127"/>
                <a:ea typeface="돋움" panose="020B0600000101010101" pitchFamily="50" charset="-127"/>
              </a:rPr>
              <a:t>     </a:t>
            </a:r>
            <a:r>
              <a:rPr lang="en-US" altLang="ko-KR" sz="1600">
                <a:solidFill>
                  <a:schemeClr val="tx2"/>
                </a:solidFill>
                <a:latin typeface="돋움" panose="020B0600000101010101" pitchFamily="50" charset="-127"/>
                <a:ea typeface="돋움" panose="020B0600000101010101" pitchFamily="50" charset="-127"/>
              </a:rPr>
              <a:t>- </a:t>
            </a:r>
            <a:r>
              <a:rPr lang="ko-KR" altLang="en-US" sz="1600" b="1">
                <a:solidFill>
                  <a:schemeClr val="tx2"/>
                </a:solidFill>
                <a:latin typeface="돋움" panose="020B0600000101010101" pitchFamily="50" charset="-127"/>
                <a:ea typeface="돋움" panose="020B0600000101010101" pitchFamily="50" charset="-127"/>
              </a:rPr>
              <a:t>별도의 테이블스페이스 사용</a:t>
            </a:r>
          </a:p>
          <a:p>
            <a:pPr latinLnBrk="0">
              <a:spcBef>
                <a:spcPct val="30000"/>
              </a:spcBef>
              <a:buFont typeface="Wingdings" panose="05000000000000000000" pitchFamily="2" charset="2"/>
              <a:buNone/>
            </a:pPr>
            <a:r>
              <a:rPr lang="ko-KR" altLang="en-US" sz="1600" b="1">
                <a:solidFill>
                  <a:schemeClr val="tx2"/>
                </a:solidFill>
                <a:latin typeface="돋움" panose="020B0600000101010101" pitchFamily="50" charset="-127"/>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a:t>
            </a:r>
            <a:r>
              <a:rPr lang="ko-KR" altLang="en-US" sz="1600" b="1">
                <a:solidFill>
                  <a:schemeClr val="tx2"/>
                </a:solidFill>
                <a:latin typeface="돋움" panose="020B0600000101010101" pitchFamily="50" charset="-127"/>
                <a:ea typeface="돋움" panose="020B0600000101010101" pitchFamily="50" charset="-127"/>
              </a:rPr>
              <a:t>여러 테이블스페이스에 분산</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r>
              <a:rPr lang="en-US" altLang="ko-KR"/>
              <a:t>Partition </a:t>
            </a:r>
            <a:r>
              <a:rPr lang="ko-KR" altLang="en-US"/>
              <a:t>제약사항</a:t>
            </a:r>
          </a:p>
        </p:txBody>
      </p:sp>
      <p:sp>
        <p:nvSpPr>
          <p:cNvPr id="393219"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3220"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lang="en-US" altLang="ko-KR" sz="2000" b="1">
                <a:solidFill>
                  <a:schemeClr val="tx2"/>
                </a:solidFill>
                <a:latin typeface="Arial" panose="020B0604020202020204" pitchFamily="34" charset="0"/>
                <a:ea typeface="돋움" panose="020B0600000101010101" pitchFamily="50" charset="-127"/>
              </a:rPr>
              <a:t>Clustered Table, Clustered Index, Snapshot </a:t>
            </a:r>
            <a:r>
              <a:rPr lang="ko-KR" altLang="en-US" sz="2000" b="1">
                <a:solidFill>
                  <a:schemeClr val="tx2"/>
                </a:solidFill>
                <a:latin typeface="Arial" panose="020B0604020202020204" pitchFamily="34" charset="0"/>
                <a:ea typeface="돋움" panose="020B0600000101010101" pitchFamily="50" charset="-127"/>
              </a:rPr>
              <a:t>지원 안됨</a:t>
            </a:r>
          </a:p>
          <a:p>
            <a:pPr latinLnBrk="0">
              <a:spcBef>
                <a:spcPct val="30000"/>
              </a:spcBef>
            </a:pPr>
            <a:endParaRPr lang="ko-KR" altLang="en-US" sz="2000" b="1">
              <a:solidFill>
                <a:schemeClr val="tx2"/>
              </a:solidFill>
              <a:latin typeface="Arial" panose="020B0604020202020204" pitchFamily="34" charset="0"/>
              <a:ea typeface="돋움" panose="020B0600000101010101" pitchFamily="50" charset="-127"/>
            </a:endParaRPr>
          </a:p>
          <a:p>
            <a:pPr latinLnBrk="0">
              <a:spcBef>
                <a:spcPct val="30000"/>
              </a:spcBef>
            </a:pPr>
            <a:r>
              <a:rPr lang="ko-KR" altLang="en-US" sz="2000" b="1">
                <a:solidFill>
                  <a:schemeClr val="tx2"/>
                </a:solidFill>
                <a:latin typeface="Arial" panose="020B0604020202020204" pitchFamily="34" charset="0"/>
                <a:ea typeface="돋움" panose="020B0600000101010101" pitchFamily="50" charset="-127"/>
              </a:rPr>
              <a:t>타입제한 </a:t>
            </a:r>
          </a:p>
          <a:p>
            <a:pPr latinLnBrk="0">
              <a:spcBef>
                <a:spcPct val="30000"/>
              </a:spcBef>
              <a:buFont typeface="Wingdings" panose="05000000000000000000" pitchFamily="2" charset="2"/>
              <a:buNone/>
            </a:pPr>
            <a:r>
              <a:rPr lang="ko-KR" altLang="en-US" sz="2000" b="1">
                <a:solidFill>
                  <a:schemeClr val="tx2"/>
                </a:solidFill>
                <a:latin typeface="돋움" panose="020B0600000101010101" pitchFamily="50" charset="-127"/>
                <a:ea typeface="돋움" panose="020B0600000101010101" pitchFamily="50" charset="-127"/>
              </a:rPr>
              <a:t>   </a:t>
            </a:r>
            <a:r>
              <a:rPr lang="en-US" altLang="ko-KR" sz="1600" b="1">
                <a:solidFill>
                  <a:schemeClr val="tx2"/>
                </a:solidFill>
                <a:latin typeface="돋움" panose="020B0600000101010101" pitchFamily="50" charset="-127"/>
                <a:ea typeface="돋움" panose="020B0600000101010101" pitchFamily="50" charset="-127"/>
              </a:rPr>
              <a:t>- </a:t>
            </a:r>
            <a:r>
              <a:rPr kumimoji="0" lang="en-US" altLang="ko-KR" sz="1600" b="1">
                <a:solidFill>
                  <a:srgbClr val="000000"/>
                </a:solidFill>
                <a:latin typeface="돋움" panose="020B0600000101010101" pitchFamily="50" charset="-127"/>
                <a:ea typeface="돋움" panose="020B0600000101010101" pitchFamily="50" charset="-127"/>
              </a:rPr>
              <a:t>LONG, LONGRAW </a:t>
            </a:r>
            <a:r>
              <a:rPr kumimoji="0" lang="ko-KR" altLang="en-US" sz="1600" b="1">
                <a:solidFill>
                  <a:srgbClr val="000000"/>
                </a:solidFill>
                <a:latin typeface="돋움" panose="020B0600000101010101" pitchFamily="50" charset="-127"/>
                <a:ea typeface="돋움" panose="020B0600000101010101" pitchFamily="50" charset="-127"/>
              </a:rPr>
              <a:t>데이터 타입 불가능 </a:t>
            </a:r>
          </a:p>
          <a:p>
            <a:pPr latinLnBrk="0">
              <a:spcBef>
                <a:spcPct val="30000"/>
              </a:spcBef>
              <a:buFont typeface="Wingdings" panose="05000000000000000000" pitchFamily="2" charset="2"/>
              <a:buNone/>
            </a:pPr>
            <a:r>
              <a:rPr kumimoji="0" lang="ko-KR" altLang="en-US" sz="1600" b="1">
                <a:solidFill>
                  <a:srgbClr val="000000"/>
                </a:solidFill>
                <a:latin typeface="돋움" panose="020B0600000101010101" pitchFamily="50" charset="-127"/>
                <a:ea typeface="돋움" panose="020B0600000101010101" pitchFamily="50" charset="-127"/>
              </a:rPr>
              <a:t>    </a:t>
            </a:r>
            <a:r>
              <a:rPr kumimoji="0" lang="en-US" altLang="ko-KR" sz="1600" b="1">
                <a:solidFill>
                  <a:srgbClr val="000000"/>
                </a:solidFill>
                <a:latin typeface="돋움" panose="020B0600000101010101" pitchFamily="50" charset="-127"/>
                <a:ea typeface="돋움" panose="020B0600000101010101" pitchFamily="50" charset="-127"/>
              </a:rPr>
              <a:t>- LOB(BLOB, CLOB, NCLOB, BFILE) </a:t>
            </a:r>
            <a:r>
              <a:rPr kumimoji="0" lang="ko-KR" altLang="en-US" sz="1600" b="1">
                <a:solidFill>
                  <a:srgbClr val="000000"/>
                </a:solidFill>
                <a:latin typeface="돋움" panose="020B0600000101010101" pitchFamily="50" charset="-127"/>
                <a:ea typeface="돋움" panose="020B0600000101010101" pitchFamily="50" charset="-127"/>
              </a:rPr>
              <a:t>데이터 타입 가능</a:t>
            </a:r>
          </a:p>
          <a:p>
            <a:pPr latinLnBrk="0">
              <a:spcBef>
                <a:spcPct val="30000"/>
              </a:spcBef>
              <a:buFont typeface="Wingdings" panose="05000000000000000000" pitchFamily="2" charset="2"/>
              <a:buNone/>
            </a:pPr>
            <a:endParaRPr kumimoji="0" lang="ko-KR" altLang="en-US" sz="1600" b="1">
              <a:solidFill>
                <a:srgbClr val="000000"/>
              </a:solidFill>
              <a:latin typeface="돋움" panose="020B0600000101010101" pitchFamily="50" charset="-127"/>
              <a:ea typeface="돋움" panose="020B0600000101010101" pitchFamily="50" charset="-127"/>
            </a:endParaRPr>
          </a:p>
          <a:p>
            <a:pPr latinLnBrk="0">
              <a:spcBef>
                <a:spcPct val="30000"/>
              </a:spcBef>
            </a:pPr>
            <a:r>
              <a:rPr lang="ko-KR" altLang="en-US" sz="2000" b="1">
                <a:solidFill>
                  <a:schemeClr val="tx2"/>
                </a:solidFill>
                <a:latin typeface="Arial" panose="020B0604020202020204" pitchFamily="34" charset="0"/>
                <a:ea typeface="돋움" panose="020B0600000101010101" pitchFamily="50" charset="-127"/>
              </a:rPr>
              <a:t>비트맵 인덱스 제한 </a:t>
            </a:r>
          </a:p>
          <a:p>
            <a:pPr latinLnBrk="0">
              <a:spcBef>
                <a:spcPct val="30000"/>
              </a:spcBef>
              <a:buFont typeface="Wingdings" panose="05000000000000000000" pitchFamily="2" charset="2"/>
              <a:buNone/>
            </a:pPr>
            <a:r>
              <a:rPr kumimoji="0" lang="ko-KR" altLang="en-US" sz="1600" b="1">
                <a:solidFill>
                  <a:srgbClr val="000000"/>
                </a:solidFill>
                <a:latin typeface="돋움" panose="020B0600000101010101" pitchFamily="50" charset="-127"/>
                <a:ea typeface="돋움" panose="020B0600000101010101" pitchFamily="50" charset="-127"/>
              </a:rPr>
              <a:t>    </a:t>
            </a:r>
            <a:r>
              <a:rPr kumimoji="0" lang="en-US" altLang="ko-KR" sz="1600" b="1">
                <a:solidFill>
                  <a:srgbClr val="000000"/>
                </a:solidFill>
                <a:latin typeface="돋움" panose="020B0600000101010101" pitchFamily="50" charset="-127"/>
                <a:ea typeface="돋움" panose="020B0600000101010101" pitchFamily="50" charset="-127"/>
              </a:rPr>
              <a:t>- Local Index</a:t>
            </a:r>
            <a:r>
              <a:rPr kumimoji="0" lang="ko-KR" altLang="en-US" sz="1600" b="1">
                <a:solidFill>
                  <a:srgbClr val="000000"/>
                </a:solidFill>
                <a:latin typeface="돋움" panose="020B0600000101010101" pitchFamily="50" charset="-127"/>
                <a:ea typeface="돋움" panose="020B0600000101010101" pitchFamily="50" charset="-127"/>
              </a:rPr>
              <a:t>로만 생성</a:t>
            </a:r>
            <a:r>
              <a:rPr kumimoji="0" lang="en-US" altLang="ko-KR" sz="1600" b="1">
                <a:solidFill>
                  <a:srgbClr val="000000"/>
                </a:solidFill>
                <a:latin typeface="돋움" panose="020B0600000101010101" pitchFamily="50" charset="-127"/>
                <a:ea typeface="돋움" panose="020B0600000101010101" pitchFamily="50" charset="-127"/>
              </a:rPr>
              <a:t>, Global Index</a:t>
            </a:r>
            <a:r>
              <a:rPr kumimoji="0" lang="ko-KR" altLang="en-US" sz="1600" b="1">
                <a:solidFill>
                  <a:srgbClr val="000000"/>
                </a:solidFill>
                <a:latin typeface="돋움" panose="020B0600000101010101" pitchFamily="50" charset="-127"/>
                <a:ea typeface="돋움" panose="020B0600000101010101" pitchFamily="50" charset="-127"/>
              </a:rPr>
              <a:t>는 지원 안됨</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94243" name="Rectangle 3"/>
          <p:cNvSpPr>
            <a:spLocks noChangeArrowheads="1"/>
          </p:cNvSpPr>
          <p:nvPr/>
        </p:nvSpPr>
        <p:spPr bwMode="auto">
          <a:xfrm>
            <a:off x="1905000" y="1676400"/>
            <a:ext cx="5715000" cy="1066800"/>
          </a:xfrm>
          <a:prstGeom prst="rect">
            <a:avLst/>
          </a:prstGeom>
          <a:solidFill>
            <a:schemeClr val="hlink"/>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44" name="Rectangle 4"/>
          <p:cNvSpPr>
            <a:spLocks noChangeArrowheads="1"/>
          </p:cNvSpPr>
          <p:nvPr/>
        </p:nvSpPr>
        <p:spPr bwMode="auto">
          <a:xfrm>
            <a:off x="2057400" y="18288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결제일 </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&lt; ‘20020401’</a:t>
            </a:r>
          </a:p>
        </p:txBody>
      </p:sp>
      <p:sp>
        <p:nvSpPr>
          <p:cNvPr id="394245" name="Rectangle 5"/>
          <p:cNvSpPr>
            <a:spLocks noChangeArrowheads="1"/>
          </p:cNvSpPr>
          <p:nvPr/>
        </p:nvSpPr>
        <p:spPr bwMode="auto">
          <a:xfrm>
            <a:off x="3505200" y="1828800"/>
            <a:ext cx="1219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결제일 </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&lt; ‘20020701’</a:t>
            </a:r>
          </a:p>
        </p:txBody>
      </p:sp>
      <p:sp>
        <p:nvSpPr>
          <p:cNvPr id="394246" name="Rectangle 6"/>
          <p:cNvSpPr>
            <a:spLocks noChangeArrowheads="1"/>
          </p:cNvSpPr>
          <p:nvPr/>
        </p:nvSpPr>
        <p:spPr bwMode="auto">
          <a:xfrm>
            <a:off x="4876800" y="1828800"/>
            <a:ext cx="1143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결제일 </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&lt; ‘20021001’</a:t>
            </a:r>
          </a:p>
        </p:txBody>
      </p:sp>
      <p:sp>
        <p:nvSpPr>
          <p:cNvPr id="394247" name="Rectangle 7"/>
          <p:cNvSpPr>
            <a:spLocks noChangeArrowheads="1"/>
          </p:cNvSpPr>
          <p:nvPr/>
        </p:nvSpPr>
        <p:spPr bwMode="auto">
          <a:xfrm>
            <a:off x="6172200" y="18288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결제일 </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&lt; MAXVALUE</a:t>
            </a:r>
          </a:p>
        </p:txBody>
      </p:sp>
      <p:sp>
        <p:nvSpPr>
          <p:cNvPr id="394248" name="Rectangle 8"/>
          <p:cNvSpPr>
            <a:spLocks noChangeArrowheads="1"/>
          </p:cNvSpPr>
          <p:nvPr/>
        </p:nvSpPr>
        <p:spPr bwMode="auto">
          <a:xfrm>
            <a:off x="1905000" y="2895600"/>
            <a:ext cx="5715000" cy="1066800"/>
          </a:xfrm>
          <a:prstGeom prst="rect">
            <a:avLst/>
          </a:prstGeom>
          <a:solidFill>
            <a:schemeClr val="hlink"/>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49" name="Rectangle 9"/>
          <p:cNvSpPr>
            <a:spLocks noChangeArrowheads="1"/>
          </p:cNvSpPr>
          <p:nvPr/>
        </p:nvSpPr>
        <p:spPr bwMode="auto">
          <a:xfrm>
            <a:off x="2057400" y="30480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지역</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a:t>
            </a:r>
            <a:r>
              <a:rPr lang="ko-KR" altLang="en-US" sz="1400">
                <a:solidFill>
                  <a:schemeClr val="tx1"/>
                </a:solidFill>
                <a:latin typeface="Book Antiqua" panose="02040602050305030304" pitchFamily="18" charset="0"/>
                <a:ea typeface="바탕체" panose="02030609000101010101" pitchFamily="17" charset="-127"/>
              </a:rPr>
              <a:t>서울</a:t>
            </a: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대구</a:t>
            </a:r>
          </a:p>
        </p:txBody>
      </p:sp>
      <p:sp>
        <p:nvSpPr>
          <p:cNvPr id="394250" name="Rectangle 10"/>
          <p:cNvSpPr>
            <a:spLocks noChangeArrowheads="1"/>
          </p:cNvSpPr>
          <p:nvPr/>
        </p:nvSpPr>
        <p:spPr bwMode="auto">
          <a:xfrm>
            <a:off x="3505200" y="3048000"/>
            <a:ext cx="1219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지역</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광주</a:t>
            </a: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전주</a:t>
            </a:r>
          </a:p>
        </p:txBody>
      </p:sp>
      <p:sp>
        <p:nvSpPr>
          <p:cNvPr id="394251" name="Rectangle 11"/>
          <p:cNvSpPr>
            <a:spLocks noChangeArrowheads="1"/>
          </p:cNvSpPr>
          <p:nvPr/>
        </p:nvSpPr>
        <p:spPr bwMode="auto">
          <a:xfrm>
            <a:off x="4876800" y="3048000"/>
            <a:ext cx="1143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지역</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부산</a:t>
            </a: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울산</a:t>
            </a:r>
          </a:p>
        </p:txBody>
      </p:sp>
      <p:sp>
        <p:nvSpPr>
          <p:cNvPr id="394252" name="Rectangle 12"/>
          <p:cNvSpPr>
            <a:spLocks noChangeArrowheads="1"/>
          </p:cNvSpPr>
          <p:nvPr/>
        </p:nvSpPr>
        <p:spPr bwMode="auto">
          <a:xfrm>
            <a:off x="6172200" y="30480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ko-KR" altLang="en-US" sz="1400">
                <a:solidFill>
                  <a:schemeClr val="tx1"/>
                </a:solidFill>
                <a:latin typeface="Book Antiqua" panose="02040602050305030304" pitchFamily="18" charset="0"/>
                <a:ea typeface="바탕체" panose="02030609000101010101" pitchFamily="17" charset="-127"/>
              </a:rPr>
              <a:t>지역</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a:t>
            </a:r>
            <a:r>
              <a:rPr lang="ko-KR" altLang="en-US" sz="1400">
                <a:solidFill>
                  <a:schemeClr val="tx1"/>
                </a:solidFill>
                <a:latin typeface="Book Antiqua" panose="02040602050305030304" pitchFamily="18" charset="0"/>
                <a:ea typeface="바탕체" panose="02030609000101010101" pitchFamily="17" charset="-127"/>
              </a:rPr>
              <a:t>일본</a:t>
            </a:r>
          </a:p>
        </p:txBody>
      </p:sp>
      <p:sp>
        <p:nvSpPr>
          <p:cNvPr id="394253" name="Rectangle 13"/>
          <p:cNvSpPr>
            <a:spLocks noChangeArrowheads="1"/>
          </p:cNvSpPr>
          <p:nvPr/>
        </p:nvSpPr>
        <p:spPr bwMode="auto">
          <a:xfrm>
            <a:off x="1905000" y="4114800"/>
            <a:ext cx="5715000" cy="1066800"/>
          </a:xfrm>
          <a:prstGeom prst="rect">
            <a:avLst/>
          </a:prstGeom>
          <a:solidFill>
            <a:schemeClr val="hlink"/>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54" name="Rectangle 14"/>
          <p:cNvSpPr>
            <a:spLocks noChangeArrowheads="1"/>
          </p:cNvSpPr>
          <p:nvPr/>
        </p:nvSpPr>
        <p:spPr bwMode="auto">
          <a:xfrm>
            <a:off x="2057400" y="4267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Hash value</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h1</a:t>
            </a:r>
          </a:p>
        </p:txBody>
      </p:sp>
      <p:sp>
        <p:nvSpPr>
          <p:cNvPr id="394255" name="Rectangle 15"/>
          <p:cNvSpPr>
            <a:spLocks noChangeArrowheads="1"/>
          </p:cNvSpPr>
          <p:nvPr/>
        </p:nvSpPr>
        <p:spPr bwMode="auto">
          <a:xfrm>
            <a:off x="3505200" y="4267200"/>
            <a:ext cx="1219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Hash value</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h2</a:t>
            </a:r>
          </a:p>
        </p:txBody>
      </p:sp>
      <p:sp>
        <p:nvSpPr>
          <p:cNvPr id="394256" name="Rectangle 16"/>
          <p:cNvSpPr>
            <a:spLocks noChangeArrowheads="1"/>
          </p:cNvSpPr>
          <p:nvPr/>
        </p:nvSpPr>
        <p:spPr bwMode="auto">
          <a:xfrm>
            <a:off x="4876800" y="4267200"/>
            <a:ext cx="1143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Hash value</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h3</a:t>
            </a:r>
          </a:p>
        </p:txBody>
      </p:sp>
      <p:sp>
        <p:nvSpPr>
          <p:cNvPr id="394257" name="Rectangle 17"/>
          <p:cNvSpPr>
            <a:spLocks noChangeArrowheads="1"/>
          </p:cNvSpPr>
          <p:nvPr/>
        </p:nvSpPr>
        <p:spPr bwMode="auto">
          <a:xfrm>
            <a:off x="6172200" y="42672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Hash value</a:t>
            </a:r>
          </a:p>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h4</a:t>
            </a:r>
          </a:p>
        </p:txBody>
      </p:sp>
      <p:sp>
        <p:nvSpPr>
          <p:cNvPr id="394258" name="Rectangle 18"/>
          <p:cNvSpPr>
            <a:spLocks noChangeArrowheads="1"/>
          </p:cNvSpPr>
          <p:nvPr/>
        </p:nvSpPr>
        <p:spPr bwMode="auto">
          <a:xfrm>
            <a:off x="1905000" y="5334000"/>
            <a:ext cx="5715000" cy="1066800"/>
          </a:xfrm>
          <a:prstGeom prst="rect">
            <a:avLst/>
          </a:prstGeom>
          <a:solidFill>
            <a:schemeClr val="hlink"/>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59" name="Rectangle 19"/>
          <p:cNvSpPr>
            <a:spLocks noChangeArrowheads="1"/>
          </p:cNvSpPr>
          <p:nvPr/>
        </p:nvSpPr>
        <p:spPr bwMode="auto">
          <a:xfrm>
            <a:off x="2057400" y="54864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r>
              <a:rPr lang="en-US" altLang="ko-KR" sz="1400">
                <a:solidFill>
                  <a:schemeClr val="tx1"/>
                </a:solidFill>
                <a:latin typeface="Book Antiqua" panose="02040602050305030304" pitchFamily="18" charset="0"/>
                <a:ea typeface="바탕체" panose="02030609000101010101" pitchFamily="17" charset="-127"/>
              </a:rPr>
              <a:t> </a:t>
            </a:r>
          </a:p>
        </p:txBody>
      </p:sp>
      <p:sp>
        <p:nvSpPr>
          <p:cNvPr id="394260" name="Rectangle 20"/>
          <p:cNvSpPr>
            <a:spLocks noChangeArrowheads="1"/>
          </p:cNvSpPr>
          <p:nvPr/>
        </p:nvSpPr>
        <p:spPr bwMode="auto">
          <a:xfrm>
            <a:off x="3505200" y="5486400"/>
            <a:ext cx="1219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endParaRPr lang="ko-KR" altLang="ko-KR" sz="1400">
              <a:solidFill>
                <a:schemeClr val="tx1"/>
              </a:solidFill>
              <a:latin typeface="Book Antiqua" panose="02040602050305030304" pitchFamily="18" charset="0"/>
              <a:ea typeface="바탕체" panose="02030609000101010101" pitchFamily="17" charset="-127"/>
            </a:endParaRPr>
          </a:p>
        </p:txBody>
      </p:sp>
      <p:sp>
        <p:nvSpPr>
          <p:cNvPr id="394261" name="Rectangle 21"/>
          <p:cNvSpPr>
            <a:spLocks noChangeArrowheads="1"/>
          </p:cNvSpPr>
          <p:nvPr/>
        </p:nvSpPr>
        <p:spPr bwMode="auto">
          <a:xfrm>
            <a:off x="4876800" y="5486400"/>
            <a:ext cx="11430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endParaRPr lang="ko-KR" altLang="ko-KR" sz="1400">
              <a:solidFill>
                <a:schemeClr val="tx1"/>
              </a:solidFill>
              <a:latin typeface="Book Antiqua" panose="02040602050305030304" pitchFamily="18" charset="0"/>
              <a:ea typeface="바탕체" panose="02030609000101010101" pitchFamily="17" charset="-127"/>
            </a:endParaRPr>
          </a:p>
        </p:txBody>
      </p:sp>
      <p:sp>
        <p:nvSpPr>
          <p:cNvPr id="394262" name="Rectangle 22"/>
          <p:cNvSpPr>
            <a:spLocks noChangeArrowheads="1"/>
          </p:cNvSpPr>
          <p:nvPr/>
        </p:nvSpPr>
        <p:spPr bwMode="auto">
          <a:xfrm>
            <a:off x="6172200" y="5486400"/>
            <a:ext cx="12954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latinLnBrk="1" hangingPunct="1">
              <a:spcBef>
                <a:spcPct val="0"/>
              </a:spcBef>
              <a:buClrTx/>
              <a:buSzTx/>
              <a:buFontTx/>
              <a:buNone/>
            </a:pPr>
            <a:endParaRPr lang="ko-KR" altLang="ko-KR" sz="1400">
              <a:solidFill>
                <a:schemeClr val="tx1"/>
              </a:solidFill>
              <a:latin typeface="Book Antiqua" panose="02040602050305030304" pitchFamily="18" charset="0"/>
              <a:ea typeface="바탕체" panose="02030609000101010101" pitchFamily="17" charset="-127"/>
            </a:endParaRPr>
          </a:p>
        </p:txBody>
      </p:sp>
      <p:sp>
        <p:nvSpPr>
          <p:cNvPr id="394263" name="Rectangle 23"/>
          <p:cNvSpPr>
            <a:spLocks noChangeArrowheads="1"/>
          </p:cNvSpPr>
          <p:nvPr/>
        </p:nvSpPr>
        <p:spPr bwMode="auto">
          <a:xfrm>
            <a:off x="21336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4" name="Rectangle 24"/>
          <p:cNvSpPr>
            <a:spLocks noChangeArrowheads="1"/>
          </p:cNvSpPr>
          <p:nvPr/>
        </p:nvSpPr>
        <p:spPr bwMode="auto">
          <a:xfrm>
            <a:off x="27432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5" name="Rectangle 25"/>
          <p:cNvSpPr>
            <a:spLocks noChangeArrowheads="1"/>
          </p:cNvSpPr>
          <p:nvPr/>
        </p:nvSpPr>
        <p:spPr bwMode="auto">
          <a:xfrm>
            <a:off x="35814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6" name="Rectangle 26"/>
          <p:cNvSpPr>
            <a:spLocks noChangeArrowheads="1"/>
          </p:cNvSpPr>
          <p:nvPr/>
        </p:nvSpPr>
        <p:spPr bwMode="auto">
          <a:xfrm>
            <a:off x="41910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7" name="Rectangle 27"/>
          <p:cNvSpPr>
            <a:spLocks noChangeArrowheads="1"/>
          </p:cNvSpPr>
          <p:nvPr/>
        </p:nvSpPr>
        <p:spPr bwMode="auto">
          <a:xfrm>
            <a:off x="49530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8" name="Rectangle 28"/>
          <p:cNvSpPr>
            <a:spLocks noChangeArrowheads="1"/>
          </p:cNvSpPr>
          <p:nvPr/>
        </p:nvSpPr>
        <p:spPr bwMode="auto">
          <a:xfrm>
            <a:off x="5562600" y="5791200"/>
            <a:ext cx="3810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69" name="Rectangle 29"/>
          <p:cNvSpPr>
            <a:spLocks noChangeArrowheads="1"/>
          </p:cNvSpPr>
          <p:nvPr/>
        </p:nvSpPr>
        <p:spPr bwMode="auto">
          <a:xfrm>
            <a:off x="62484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70" name="Rectangle 30"/>
          <p:cNvSpPr>
            <a:spLocks noChangeArrowheads="1"/>
          </p:cNvSpPr>
          <p:nvPr/>
        </p:nvSpPr>
        <p:spPr bwMode="auto">
          <a:xfrm>
            <a:off x="6858000" y="5791200"/>
            <a:ext cx="457200" cy="3810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4271" name="Text Box 31"/>
          <p:cNvSpPr txBox="1">
            <a:spLocks noChangeArrowheads="1"/>
          </p:cNvSpPr>
          <p:nvPr/>
        </p:nvSpPr>
        <p:spPr bwMode="auto">
          <a:xfrm>
            <a:off x="2514600" y="5486400"/>
            <a:ext cx="42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R1</a:t>
            </a:r>
          </a:p>
        </p:txBody>
      </p:sp>
      <p:sp>
        <p:nvSpPr>
          <p:cNvPr id="394272" name="Text Box 32"/>
          <p:cNvSpPr txBox="1">
            <a:spLocks noChangeArrowheads="1"/>
          </p:cNvSpPr>
          <p:nvPr/>
        </p:nvSpPr>
        <p:spPr bwMode="auto">
          <a:xfrm>
            <a:off x="3962400" y="5486400"/>
            <a:ext cx="42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R2</a:t>
            </a:r>
          </a:p>
        </p:txBody>
      </p:sp>
      <p:sp>
        <p:nvSpPr>
          <p:cNvPr id="394273" name="Text Box 33"/>
          <p:cNvSpPr txBox="1">
            <a:spLocks noChangeArrowheads="1"/>
          </p:cNvSpPr>
          <p:nvPr/>
        </p:nvSpPr>
        <p:spPr bwMode="auto">
          <a:xfrm>
            <a:off x="5334000" y="5486400"/>
            <a:ext cx="42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R3</a:t>
            </a:r>
          </a:p>
        </p:txBody>
      </p:sp>
      <p:sp>
        <p:nvSpPr>
          <p:cNvPr id="394274" name="Text Box 34"/>
          <p:cNvSpPr txBox="1">
            <a:spLocks noChangeArrowheads="1"/>
          </p:cNvSpPr>
          <p:nvPr/>
        </p:nvSpPr>
        <p:spPr bwMode="auto">
          <a:xfrm>
            <a:off x="6588125" y="5486400"/>
            <a:ext cx="422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R4</a:t>
            </a:r>
          </a:p>
        </p:txBody>
      </p:sp>
      <p:sp>
        <p:nvSpPr>
          <p:cNvPr id="394275" name="Text Box 35"/>
          <p:cNvSpPr txBox="1">
            <a:spLocks noChangeArrowheads="1"/>
          </p:cNvSpPr>
          <p:nvPr/>
        </p:nvSpPr>
        <p:spPr bwMode="auto">
          <a:xfrm>
            <a:off x="2133600" y="579120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h1</a:t>
            </a:r>
          </a:p>
        </p:txBody>
      </p:sp>
      <p:sp>
        <p:nvSpPr>
          <p:cNvPr id="394276" name="Text Box 36"/>
          <p:cNvSpPr txBox="1">
            <a:spLocks noChangeArrowheads="1"/>
          </p:cNvSpPr>
          <p:nvPr/>
        </p:nvSpPr>
        <p:spPr bwMode="auto">
          <a:xfrm>
            <a:off x="2795588" y="5791200"/>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h2</a:t>
            </a:r>
          </a:p>
        </p:txBody>
      </p:sp>
      <p:sp>
        <p:nvSpPr>
          <p:cNvPr id="394277" name="Text Box 37"/>
          <p:cNvSpPr txBox="1">
            <a:spLocks noChangeArrowheads="1"/>
          </p:cNvSpPr>
          <p:nvPr/>
        </p:nvSpPr>
        <p:spPr bwMode="auto">
          <a:xfrm>
            <a:off x="3581400" y="579120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h1</a:t>
            </a:r>
          </a:p>
        </p:txBody>
      </p:sp>
      <p:sp>
        <p:nvSpPr>
          <p:cNvPr id="394278" name="Text Box 38"/>
          <p:cNvSpPr txBox="1">
            <a:spLocks noChangeArrowheads="1"/>
          </p:cNvSpPr>
          <p:nvPr/>
        </p:nvSpPr>
        <p:spPr bwMode="auto">
          <a:xfrm>
            <a:off x="4243388" y="5791200"/>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h2</a:t>
            </a:r>
          </a:p>
        </p:txBody>
      </p:sp>
      <p:sp>
        <p:nvSpPr>
          <p:cNvPr id="394279" name="Text Box 39"/>
          <p:cNvSpPr txBox="1">
            <a:spLocks noChangeArrowheads="1"/>
          </p:cNvSpPr>
          <p:nvPr/>
        </p:nvSpPr>
        <p:spPr bwMode="auto">
          <a:xfrm>
            <a:off x="4953000" y="579120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h1</a:t>
            </a:r>
          </a:p>
        </p:txBody>
      </p:sp>
      <p:sp>
        <p:nvSpPr>
          <p:cNvPr id="394280" name="Text Box 40"/>
          <p:cNvSpPr txBox="1">
            <a:spLocks noChangeArrowheads="1"/>
          </p:cNvSpPr>
          <p:nvPr/>
        </p:nvSpPr>
        <p:spPr bwMode="auto">
          <a:xfrm>
            <a:off x="5614988" y="5791200"/>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h2</a:t>
            </a:r>
          </a:p>
        </p:txBody>
      </p:sp>
      <p:sp>
        <p:nvSpPr>
          <p:cNvPr id="394281" name="Text Box 41"/>
          <p:cNvSpPr txBox="1">
            <a:spLocks noChangeArrowheads="1"/>
          </p:cNvSpPr>
          <p:nvPr/>
        </p:nvSpPr>
        <p:spPr bwMode="auto">
          <a:xfrm>
            <a:off x="6324600" y="5791200"/>
            <a:ext cx="404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h1</a:t>
            </a:r>
          </a:p>
        </p:txBody>
      </p:sp>
      <p:sp>
        <p:nvSpPr>
          <p:cNvPr id="394282" name="Text Box 42"/>
          <p:cNvSpPr txBox="1">
            <a:spLocks noChangeArrowheads="1"/>
          </p:cNvSpPr>
          <p:nvPr/>
        </p:nvSpPr>
        <p:spPr bwMode="auto">
          <a:xfrm>
            <a:off x="6986588" y="5791200"/>
            <a:ext cx="404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a:solidFill>
                  <a:schemeClr val="tx1"/>
                </a:solidFill>
                <a:latin typeface="Book Antiqua" panose="02040602050305030304" pitchFamily="18" charset="0"/>
                <a:ea typeface="굴림" panose="020B0600000101010101" pitchFamily="50" charset="-127"/>
              </a:rPr>
              <a:t>h2</a:t>
            </a:r>
          </a:p>
        </p:txBody>
      </p:sp>
      <p:sp>
        <p:nvSpPr>
          <p:cNvPr id="394283" name="Text Box 43"/>
          <p:cNvSpPr txBox="1">
            <a:spLocks noChangeArrowheads="1"/>
          </p:cNvSpPr>
          <p:nvPr/>
        </p:nvSpPr>
        <p:spPr bwMode="auto">
          <a:xfrm>
            <a:off x="685800" y="3168650"/>
            <a:ext cx="5349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b="1">
                <a:effectLst>
                  <a:outerShdw blurRad="38100" dist="38100" dir="2700000" algn="tl">
                    <a:srgbClr val="C0C0C0"/>
                  </a:outerShdw>
                </a:effectLst>
                <a:latin typeface="Book Antiqua" panose="02040602050305030304" pitchFamily="18" charset="0"/>
                <a:ea typeface="굴림" panose="020B0600000101010101" pitchFamily="50" charset="-127"/>
              </a:rPr>
              <a:t>List</a:t>
            </a:r>
          </a:p>
        </p:txBody>
      </p:sp>
      <p:sp>
        <p:nvSpPr>
          <p:cNvPr id="394284" name="Text Box 44"/>
          <p:cNvSpPr txBox="1">
            <a:spLocks noChangeArrowheads="1"/>
          </p:cNvSpPr>
          <p:nvPr/>
        </p:nvSpPr>
        <p:spPr bwMode="auto">
          <a:xfrm>
            <a:off x="685800" y="4387850"/>
            <a:ext cx="6699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b="1">
                <a:effectLst>
                  <a:outerShdw blurRad="38100" dist="38100" dir="2700000" algn="tl">
                    <a:srgbClr val="C0C0C0"/>
                  </a:outerShdw>
                </a:effectLst>
                <a:latin typeface="Book Antiqua" panose="02040602050305030304" pitchFamily="18" charset="0"/>
                <a:ea typeface="굴림" panose="020B0600000101010101" pitchFamily="50" charset="-127"/>
              </a:rPr>
              <a:t>Hash</a:t>
            </a:r>
          </a:p>
        </p:txBody>
      </p:sp>
      <p:sp>
        <p:nvSpPr>
          <p:cNvPr id="394285" name="Text Box 45"/>
          <p:cNvSpPr txBox="1">
            <a:spLocks noChangeArrowheads="1"/>
          </p:cNvSpPr>
          <p:nvPr/>
        </p:nvSpPr>
        <p:spPr bwMode="auto">
          <a:xfrm>
            <a:off x="685800" y="5607050"/>
            <a:ext cx="1189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b="1">
                <a:effectLst>
                  <a:outerShdw blurRad="38100" dist="38100" dir="2700000" algn="tl">
                    <a:srgbClr val="C0C0C0"/>
                  </a:outerShdw>
                </a:effectLst>
                <a:latin typeface="Book Antiqua" panose="02040602050305030304" pitchFamily="18" charset="0"/>
                <a:ea typeface="굴림" panose="020B0600000101010101" pitchFamily="50" charset="-127"/>
              </a:rPr>
              <a:t>Composite</a:t>
            </a:r>
          </a:p>
        </p:txBody>
      </p:sp>
      <p:sp>
        <p:nvSpPr>
          <p:cNvPr id="394286" name="Rectangle 46"/>
          <p:cNvSpPr>
            <a:spLocks noChangeArrowheads="1"/>
          </p:cNvSpPr>
          <p:nvPr/>
        </p:nvSpPr>
        <p:spPr bwMode="auto">
          <a:xfrm>
            <a:off x="685800" y="2057400"/>
            <a:ext cx="750888" cy="336550"/>
          </a:xfrm>
          <a:prstGeom prst="rect">
            <a:avLst/>
          </a:prstGeom>
          <a:noFill/>
          <a:ln>
            <a:noFill/>
          </a:ln>
          <a:effectLst/>
          <a:extLst>
            <a:ext uri="{909E8E84-426E-40DD-AFC4-6F175D3DCCD1}">
              <a14:hiddenFill xmlns:a14="http://schemas.microsoft.com/office/drawing/2010/main">
                <a:solidFill>
                  <a:srgbClr val="214488"/>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SzTx/>
              <a:buFontTx/>
              <a:buNone/>
            </a:pPr>
            <a:r>
              <a:rPr lang="en-US" altLang="ko-KR" sz="1600">
                <a:effectLst>
                  <a:outerShdw blurRad="38100" dist="38100" dir="2700000" algn="tl">
                    <a:srgbClr val="C0C0C0"/>
                  </a:outerShdw>
                </a:effectLst>
                <a:latin typeface="Book Antiqua" panose="02040602050305030304" pitchFamily="18" charset="0"/>
                <a:ea typeface="굴림" panose="020B0600000101010101" pitchFamily="50" charset="-127"/>
              </a:rPr>
              <a:t>Range</a:t>
            </a:r>
          </a:p>
        </p:txBody>
      </p:sp>
      <p:sp>
        <p:nvSpPr>
          <p:cNvPr id="394287" name="Rectangle 47"/>
          <p:cNvSpPr>
            <a:spLocks noGrp="1" noChangeArrowheads="1"/>
          </p:cNvSpPr>
          <p:nvPr>
            <p:ph type="title" idx="4294967295"/>
          </p:nvPr>
        </p:nvSpPr>
        <p:spPr/>
        <p:txBody>
          <a:bodyPr/>
          <a:lstStyle/>
          <a:p>
            <a:r>
              <a:rPr lang="en-US" altLang="ko-KR"/>
              <a:t>Partitioning </a:t>
            </a:r>
            <a:r>
              <a:rPr lang="ko-KR" altLang="en-US"/>
              <a:t>종류</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ChangeArrowheads="1"/>
          </p:cNvSpPr>
          <p:nvPr/>
        </p:nvSpPr>
        <p:spPr bwMode="auto">
          <a:xfrm>
            <a:off x="609600" y="2209800"/>
            <a:ext cx="2971800" cy="1219200"/>
          </a:xfrm>
          <a:prstGeom prst="rect">
            <a:avLst/>
          </a:prstGeom>
          <a:solidFill>
            <a:schemeClr val="accent1"/>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67" name="Rectangle 3"/>
          <p:cNvSpPr>
            <a:spLocks noChangeArrowheads="1"/>
          </p:cNvSpPr>
          <p:nvPr/>
        </p:nvSpPr>
        <p:spPr bwMode="auto">
          <a:xfrm>
            <a:off x="685800" y="609600"/>
            <a:ext cx="7772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돋움" panose="020B0600000101010101" pitchFamily="50" charset="-127"/>
            </a:endParaRPr>
          </a:p>
        </p:txBody>
      </p:sp>
      <p:sp>
        <p:nvSpPr>
          <p:cNvPr id="395268" name="AutoShape 4"/>
          <p:cNvSpPr>
            <a:spLocks noChangeArrowheads="1"/>
          </p:cNvSpPr>
          <p:nvPr/>
        </p:nvSpPr>
        <p:spPr bwMode="auto">
          <a:xfrm>
            <a:off x="762000" y="2362200"/>
            <a:ext cx="609600" cy="914400"/>
          </a:xfrm>
          <a:prstGeom prst="triangle">
            <a:avLst>
              <a:gd name="adj"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69" name="AutoShape 5"/>
          <p:cNvSpPr>
            <a:spLocks noChangeArrowheads="1"/>
          </p:cNvSpPr>
          <p:nvPr/>
        </p:nvSpPr>
        <p:spPr bwMode="auto">
          <a:xfrm>
            <a:off x="1447800" y="2362200"/>
            <a:ext cx="609600" cy="914400"/>
          </a:xfrm>
          <a:prstGeom prst="triangle">
            <a:avLst>
              <a:gd name="adj"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0" name="AutoShape 6"/>
          <p:cNvSpPr>
            <a:spLocks noChangeArrowheads="1"/>
          </p:cNvSpPr>
          <p:nvPr/>
        </p:nvSpPr>
        <p:spPr bwMode="auto">
          <a:xfrm>
            <a:off x="2133600" y="2362200"/>
            <a:ext cx="609600" cy="914400"/>
          </a:xfrm>
          <a:prstGeom prst="triangle">
            <a:avLst>
              <a:gd name="adj"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1" name="AutoShape 7"/>
          <p:cNvSpPr>
            <a:spLocks noChangeArrowheads="1"/>
          </p:cNvSpPr>
          <p:nvPr/>
        </p:nvSpPr>
        <p:spPr bwMode="auto">
          <a:xfrm>
            <a:off x="2819400" y="2362200"/>
            <a:ext cx="609600" cy="914400"/>
          </a:xfrm>
          <a:prstGeom prst="triangle">
            <a:avLst>
              <a:gd name="adj"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2" name="Rectangle 8"/>
          <p:cNvSpPr>
            <a:spLocks noChangeArrowheads="1"/>
          </p:cNvSpPr>
          <p:nvPr/>
        </p:nvSpPr>
        <p:spPr bwMode="auto">
          <a:xfrm>
            <a:off x="609600" y="4267200"/>
            <a:ext cx="2971800" cy="1219200"/>
          </a:xfrm>
          <a:prstGeom prst="rect">
            <a:avLst/>
          </a:prstGeom>
          <a:solidFill>
            <a:schemeClr val="hlink"/>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3" name="Rectangle 9"/>
          <p:cNvSpPr>
            <a:spLocks noChangeArrowheads="1"/>
          </p:cNvSpPr>
          <p:nvPr/>
        </p:nvSpPr>
        <p:spPr bwMode="auto">
          <a:xfrm>
            <a:off x="762000" y="4419600"/>
            <a:ext cx="6096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4" name="Rectangle 10"/>
          <p:cNvSpPr>
            <a:spLocks noChangeArrowheads="1"/>
          </p:cNvSpPr>
          <p:nvPr/>
        </p:nvSpPr>
        <p:spPr bwMode="auto">
          <a:xfrm>
            <a:off x="1447800" y="4419600"/>
            <a:ext cx="6096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5" name="Rectangle 11"/>
          <p:cNvSpPr>
            <a:spLocks noChangeArrowheads="1"/>
          </p:cNvSpPr>
          <p:nvPr/>
        </p:nvSpPr>
        <p:spPr bwMode="auto">
          <a:xfrm>
            <a:off x="2133600" y="4419600"/>
            <a:ext cx="6096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6" name="Rectangle 12"/>
          <p:cNvSpPr>
            <a:spLocks noChangeArrowheads="1"/>
          </p:cNvSpPr>
          <p:nvPr/>
        </p:nvSpPr>
        <p:spPr bwMode="auto">
          <a:xfrm>
            <a:off x="2819400" y="4419600"/>
            <a:ext cx="609600" cy="914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ko-KR" altLang="en-US"/>
          </a:p>
        </p:txBody>
      </p:sp>
      <p:sp>
        <p:nvSpPr>
          <p:cNvPr id="395277" name="Line 13"/>
          <p:cNvSpPr>
            <a:spLocks noChangeShapeType="1"/>
          </p:cNvSpPr>
          <p:nvPr/>
        </p:nvSpPr>
        <p:spPr bwMode="auto">
          <a:xfrm>
            <a:off x="9144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78" name="Line 14"/>
          <p:cNvSpPr>
            <a:spLocks noChangeShapeType="1"/>
          </p:cNvSpPr>
          <p:nvPr/>
        </p:nvSpPr>
        <p:spPr bwMode="auto">
          <a:xfrm>
            <a:off x="10668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79" name="Line 15"/>
          <p:cNvSpPr>
            <a:spLocks noChangeShapeType="1"/>
          </p:cNvSpPr>
          <p:nvPr/>
        </p:nvSpPr>
        <p:spPr bwMode="auto">
          <a:xfrm>
            <a:off x="12192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0" name="Line 16"/>
          <p:cNvSpPr>
            <a:spLocks noChangeShapeType="1"/>
          </p:cNvSpPr>
          <p:nvPr/>
        </p:nvSpPr>
        <p:spPr bwMode="auto">
          <a:xfrm>
            <a:off x="16002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1" name="Line 17"/>
          <p:cNvSpPr>
            <a:spLocks noChangeShapeType="1"/>
          </p:cNvSpPr>
          <p:nvPr/>
        </p:nvSpPr>
        <p:spPr bwMode="auto">
          <a:xfrm>
            <a:off x="19050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2" name="Line 18"/>
          <p:cNvSpPr>
            <a:spLocks noChangeShapeType="1"/>
          </p:cNvSpPr>
          <p:nvPr/>
        </p:nvSpPr>
        <p:spPr bwMode="auto">
          <a:xfrm>
            <a:off x="24384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3" name="Line 19"/>
          <p:cNvSpPr>
            <a:spLocks noChangeShapeType="1"/>
          </p:cNvSpPr>
          <p:nvPr/>
        </p:nvSpPr>
        <p:spPr bwMode="auto">
          <a:xfrm>
            <a:off x="28956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4" name="Line 20"/>
          <p:cNvSpPr>
            <a:spLocks noChangeShapeType="1"/>
          </p:cNvSpPr>
          <p:nvPr/>
        </p:nvSpPr>
        <p:spPr bwMode="auto">
          <a:xfrm>
            <a:off x="30480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5" name="Line 21"/>
          <p:cNvSpPr>
            <a:spLocks noChangeShapeType="1"/>
          </p:cNvSpPr>
          <p:nvPr/>
        </p:nvSpPr>
        <p:spPr bwMode="auto">
          <a:xfrm>
            <a:off x="32004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6" name="Line 22"/>
          <p:cNvSpPr>
            <a:spLocks noChangeShapeType="1"/>
          </p:cNvSpPr>
          <p:nvPr/>
        </p:nvSpPr>
        <p:spPr bwMode="auto">
          <a:xfrm>
            <a:off x="3352800" y="3276600"/>
            <a:ext cx="0" cy="114300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395287" name="Text Box 23"/>
          <p:cNvSpPr txBox="1">
            <a:spLocks noChangeArrowheads="1"/>
          </p:cNvSpPr>
          <p:nvPr/>
        </p:nvSpPr>
        <p:spPr bwMode="auto">
          <a:xfrm>
            <a:off x="3886200" y="1830388"/>
            <a:ext cx="4630738" cy="404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lnSpc>
                <a:spcPct val="180000"/>
              </a:lnSpc>
              <a:spcBef>
                <a:spcPct val="0"/>
              </a:spcBef>
              <a:buClrTx/>
              <a:buSzTx/>
              <a:buFontTx/>
              <a:buChar char="•"/>
            </a:pPr>
            <a:r>
              <a:rPr lang="en-US" altLang="ko-KR" sz="1600" b="1">
                <a:solidFill>
                  <a:schemeClr val="accent2"/>
                </a:solidFill>
                <a:latin typeface="Book Antiqua" panose="02040602050305030304" pitchFamily="18" charset="0"/>
                <a:ea typeface="바탕체" panose="02030609000101010101" pitchFamily="17" charset="-127"/>
              </a:rPr>
              <a:t> </a:t>
            </a:r>
            <a:r>
              <a:rPr lang="en-US" altLang="ko-KR" sz="1600">
                <a:latin typeface="Book Antiqua" panose="02040602050305030304" pitchFamily="18" charset="0"/>
                <a:ea typeface="바탕체" panose="02030609000101010101" pitchFamily="17" charset="-127"/>
              </a:rPr>
              <a:t>Equi-Partitioning</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a:t>
            </a:r>
            <a:r>
              <a:rPr lang="ko-KR" altLang="en-US" sz="1600">
                <a:latin typeface="Book Antiqua" panose="02040602050305030304" pitchFamily="18" charset="0"/>
                <a:ea typeface="바탕체" panose="02030609000101010101" pitchFamily="17" charset="-127"/>
              </a:rPr>
              <a:t>동일한 파티셔닝 방법 </a:t>
            </a:r>
            <a:r>
              <a:rPr lang="en-US" altLang="ko-KR" sz="1600">
                <a:latin typeface="Book Antiqua" panose="02040602050305030304" pitchFamily="18" charset="0"/>
                <a:ea typeface="바탕체" panose="02030609000101010101" pitchFamily="17" charset="-127"/>
              </a:rPr>
              <a:t>(Range, Hash)</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a:t>
            </a:r>
            <a:r>
              <a:rPr lang="ko-KR" altLang="en-US" sz="1600">
                <a:latin typeface="Book Antiqua" panose="02040602050305030304" pitchFamily="18" charset="0"/>
                <a:ea typeface="바탕체" panose="02030609000101010101" pitchFamily="17" charset="-127"/>
              </a:rPr>
              <a:t>동일한 파티셔닝 컬럼 </a:t>
            </a:r>
            <a:r>
              <a:rPr lang="en-US" altLang="ko-KR" sz="1600">
                <a:latin typeface="Book Antiqua" panose="02040602050305030304" pitchFamily="18" charset="0"/>
                <a:ea typeface="바탕체" panose="02030609000101010101" pitchFamily="17" charset="-127"/>
              </a:rPr>
              <a:t>(</a:t>
            </a:r>
            <a:r>
              <a:rPr lang="ko-KR" altLang="en-US" sz="1600">
                <a:latin typeface="Book Antiqua" panose="02040602050305030304" pitchFamily="18" charset="0"/>
                <a:ea typeface="바탕체" panose="02030609000101010101" pitchFamily="17" charset="-127"/>
              </a:rPr>
              <a:t>동일한 데이터 타입</a:t>
            </a:r>
            <a:r>
              <a:rPr lang="en-US" altLang="ko-KR" sz="1600">
                <a:latin typeface="Book Antiqua" panose="02040602050305030304" pitchFamily="18" charset="0"/>
                <a:ea typeface="바탕체" panose="02030609000101010101" pitchFamily="17" charset="-127"/>
              </a:rPr>
              <a:t>)</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a:t>
            </a:r>
            <a:r>
              <a:rPr lang="ko-KR" altLang="en-US" sz="1600">
                <a:latin typeface="Book Antiqua" panose="02040602050305030304" pitchFamily="18" charset="0"/>
                <a:ea typeface="바탕체" panose="02030609000101010101" pitchFamily="17" charset="-127"/>
              </a:rPr>
              <a:t>동일한 개수의 파티션</a:t>
            </a:r>
          </a:p>
          <a:p>
            <a:pPr lvl="1" eaLnBrk="1" latinLnBrk="1" hangingPunct="1">
              <a:lnSpc>
                <a:spcPct val="180000"/>
              </a:lnSpc>
              <a:spcBef>
                <a:spcPct val="0"/>
              </a:spcBef>
              <a:buClrTx/>
              <a:buSzTx/>
              <a:buFont typeface="Wingdings" panose="05000000000000000000" pitchFamily="2" charset="2"/>
              <a:buChar char="§"/>
            </a:pPr>
            <a:r>
              <a:rPr lang="ko-KR" altLang="en-US" sz="1600">
                <a:latin typeface="Book Antiqua" panose="02040602050305030304" pitchFamily="18" charset="0"/>
                <a:ea typeface="바탕체" panose="02030609000101010101" pitchFamily="17" charset="-127"/>
              </a:rPr>
              <a:t> 파티션 </a:t>
            </a:r>
            <a:r>
              <a:rPr lang="en-US" altLang="ko-KR" sz="1600">
                <a:latin typeface="Book Antiqua" panose="02040602050305030304" pitchFamily="18" charset="0"/>
                <a:ea typeface="바탕체" panose="02030609000101010101" pitchFamily="17" charset="-127"/>
              </a:rPr>
              <a:t>Range</a:t>
            </a:r>
            <a:r>
              <a:rPr lang="ko-KR" altLang="en-US" sz="1600">
                <a:latin typeface="Book Antiqua" panose="02040602050305030304" pitchFamily="18" charset="0"/>
                <a:ea typeface="바탕체" panose="02030609000101010101" pitchFamily="17" charset="-127"/>
              </a:rPr>
              <a:t>가 동일</a:t>
            </a:r>
            <a:r>
              <a:rPr lang="en-US" altLang="ko-KR" sz="1600">
                <a:latin typeface="Book Antiqua" panose="02040602050305030304" pitchFamily="18" charset="0"/>
                <a:ea typeface="바탕체" panose="02030609000101010101" pitchFamily="17" charset="-127"/>
              </a:rPr>
              <a:t>.</a:t>
            </a:r>
          </a:p>
          <a:p>
            <a:pPr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Partitioning </a:t>
            </a:r>
            <a:r>
              <a:rPr lang="ko-KR" altLang="en-US" sz="1600">
                <a:latin typeface="Book Antiqua" panose="02040602050305030304" pitchFamily="18" charset="0"/>
                <a:ea typeface="바탕체" panose="02030609000101010101" pitchFamily="17" charset="-127"/>
              </a:rPr>
              <a:t>과 성능</a:t>
            </a:r>
            <a:r>
              <a:rPr lang="en-US" altLang="ko-KR" sz="1600">
                <a:latin typeface="Book Antiqua" panose="02040602050305030304" pitchFamily="18" charset="0"/>
                <a:ea typeface="바탕체" panose="02030609000101010101" pitchFamily="17" charset="-127"/>
              </a:rPr>
              <a:t>.</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Partition Pruning</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Partition-wise join</a:t>
            </a:r>
          </a:p>
          <a:p>
            <a:pPr lvl="1" eaLnBrk="1" latinLnBrk="1" hangingPunct="1">
              <a:lnSpc>
                <a:spcPct val="180000"/>
              </a:lnSpc>
              <a:spcBef>
                <a:spcPct val="0"/>
              </a:spcBef>
              <a:buClrTx/>
              <a:buSzTx/>
              <a:buFont typeface="Wingdings" panose="05000000000000000000" pitchFamily="2" charset="2"/>
              <a:buChar char="§"/>
            </a:pPr>
            <a:r>
              <a:rPr lang="en-US" altLang="ko-KR" sz="1600">
                <a:latin typeface="Book Antiqua" panose="02040602050305030304" pitchFamily="18" charset="0"/>
                <a:ea typeface="바탕체" panose="02030609000101010101" pitchFamily="17" charset="-127"/>
              </a:rPr>
              <a:t> Parallel DML</a:t>
            </a:r>
          </a:p>
        </p:txBody>
      </p:sp>
      <p:sp>
        <p:nvSpPr>
          <p:cNvPr id="395288" name="Text Box 24"/>
          <p:cNvSpPr txBox="1">
            <a:spLocks noChangeArrowheads="1"/>
          </p:cNvSpPr>
          <p:nvPr/>
        </p:nvSpPr>
        <p:spPr bwMode="auto">
          <a:xfrm>
            <a:off x="990600" y="1797050"/>
            <a:ext cx="235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latinLnBrk="1" hangingPunct="1">
              <a:spcBef>
                <a:spcPct val="0"/>
              </a:spcBef>
              <a:buClrTx/>
              <a:buSzTx/>
              <a:buFontTx/>
              <a:buNone/>
            </a:pPr>
            <a:r>
              <a:rPr lang="en-US" altLang="ko-KR" sz="1600" b="1">
                <a:solidFill>
                  <a:schemeClr val="tx1"/>
                </a:solidFill>
                <a:latin typeface="Book Antiqua" panose="02040602050305030304" pitchFamily="18" charset="0"/>
                <a:ea typeface="바탕체" panose="02030609000101010101" pitchFamily="17" charset="-127"/>
              </a:rPr>
              <a:t>Local Partitioned Index</a:t>
            </a:r>
          </a:p>
        </p:txBody>
      </p:sp>
      <p:sp>
        <p:nvSpPr>
          <p:cNvPr id="395289" name="Rectangle 25"/>
          <p:cNvSpPr>
            <a:spLocks noGrp="1" noChangeArrowheads="1"/>
          </p:cNvSpPr>
          <p:nvPr>
            <p:ph type="title" idx="4294967295"/>
          </p:nvPr>
        </p:nvSpPr>
        <p:spPr>
          <a:xfrm>
            <a:off x="685800" y="228600"/>
            <a:ext cx="7162800" cy="1143000"/>
          </a:xfrm>
        </p:spPr>
        <p:txBody>
          <a:bodyPr/>
          <a:lstStyle/>
          <a:p>
            <a:r>
              <a:rPr lang="en-US" altLang="ko-KR">
                <a:latin typeface="Book Antiqua" panose="02040602050305030304" pitchFamily="18" charset="0"/>
              </a:rPr>
              <a:t>Performance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ltLang="ko-KR"/>
              <a:t>Partition Key</a:t>
            </a:r>
          </a:p>
        </p:txBody>
      </p:sp>
      <p:sp>
        <p:nvSpPr>
          <p:cNvPr id="396291"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6292" name="Rectangle 4"/>
          <p:cNvSpPr>
            <a:spLocks noChangeArrowheads="1"/>
          </p:cNvSpPr>
          <p:nvPr/>
        </p:nvSpPr>
        <p:spPr bwMode="auto">
          <a:xfrm>
            <a:off x="1066800" y="1828800"/>
            <a:ext cx="7162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5425" indent="-225425" latinLnBrk="1">
              <a:spcBef>
                <a:spcPct val="0"/>
              </a:spcBef>
              <a:defRPr kumimoji="1" sz="2400">
                <a:solidFill>
                  <a:schemeClr val="tx1"/>
                </a:solidFill>
                <a:latin typeface="굴림" panose="020B0600000101010101" pitchFamily="50" charset="-127"/>
                <a:ea typeface="굴림" panose="020B0600000101010101" pitchFamily="50" charset="-127"/>
              </a:defRPr>
            </a:lvl1pPr>
            <a:lvl2pPr marL="685800" indent="-225425" latinLnBrk="1">
              <a:spcBef>
                <a:spcPct val="0"/>
              </a:spcBef>
              <a:defRPr kumimoji="1" sz="2400">
                <a:solidFill>
                  <a:schemeClr val="tx1"/>
                </a:solidFill>
                <a:latin typeface="굴림" panose="020B0600000101010101" pitchFamily="50" charset="-127"/>
                <a:ea typeface="굴림" panose="020B0600000101010101" pitchFamily="50" charset="-127"/>
              </a:defRPr>
            </a:lvl2pPr>
            <a:lvl3pPr marL="1147763" indent="-234950" latinLnBrk="1">
              <a:spcBef>
                <a:spcPct val="0"/>
              </a:spcBef>
              <a:defRPr kumimoji="1" sz="2400">
                <a:solidFill>
                  <a:schemeClr val="tx1"/>
                </a:solidFill>
                <a:latin typeface="굴림" panose="020B0600000101010101" pitchFamily="50" charset="-127"/>
                <a:ea typeface="굴림" panose="020B0600000101010101" pitchFamily="50" charset="-127"/>
              </a:defRPr>
            </a:lvl3pPr>
            <a:lvl4pPr marL="1598613" indent="-225425" latinLnBrk="1">
              <a:spcBef>
                <a:spcPct val="0"/>
              </a:spcBef>
              <a:defRPr kumimoji="1" sz="2400">
                <a:solidFill>
                  <a:schemeClr val="tx1"/>
                </a:solidFill>
                <a:latin typeface="굴림" panose="020B0600000101010101" pitchFamily="50" charset="-127"/>
                <a:ea typeface="굴림" panose="020B0600000101010101" pitchFamily="50" charset="-127"/>
              </a:defRPr>
            </a:lvl4pPr>
            <a:lvl5pPr marL="2000250" indent="-171450"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24574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29146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33718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3829050" indent="-17145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spcBef>
                <a:spcPct val="30000"/>
              </a:spcBef>
            </a:pPr>
            <a:r>
              <a:rPr kumimoji="0" lang="en-US" altLang="ko-KR" sz="1600" b="1">
                <a:solidFill>
                  <a:srgbClr val="000000"/>
                </a:solidFill>
                <a:latin typeface="돋움" panose="020B0600000101010101" pitchFamily="50" charset="-127"/>
                <a:ea typeface="돋움" panose="020B0600000101010101" pitchFamily="50" charset="-127"/>
              </a:rPr>
              <a:t> </a:t>
            </a:r>
            <a:r>
              <a:rPr kumimoji="0" lang="en-US" altLang="ko-KR" b="1">
                <a:solidFill>
                  <a:srgbClr val="000000"/>
                </a:solidFill>
                <a:latin typeface="돋움" panose="020B0600000101010101" pitchFamily="50" charset="-127"/>
                <a:ea typeface="돋움" panose="020B0600000101010101" pitchFamily="50" charset="-127"/>
              </a:rPr>
              <a:t>Partition Key value must be a literal</a:t>
            </a:r>
          </a:p>
          <a:p>
            <a:pPr lvl="1" latinLnBrk="0">
              <a:spcBef>
                <a:spcPct val="30000"/>
              </a:spcBef>
              <a:buFont typeface="Wingdings" panose="05000000000000000000" pitchFamily="2" charset="2"/>
              <a:buNone/>
            </a:pPr>
            <a:r>
              <a:rPr kumimoji="0" lang="en-US" altLang="ko-KR" sz="1600" b="1">
                <a:solidFill>
                  <a:srgbClr val="000000"/>
                </a:solidFill>
                <a:latin typeface="돋움" panose="020B0600000101010101" pitchFamily="50" charset="-127"/>
                <a:ea typeface="돋움" panose="020B0600000101010101" pitchFamily="50" charset="-127"/>
              </a:rPr>
              <a:t>3+4, To_Number(’67’), ASCII(‘A’)</a:t>
            </a:r>
          </a:p>
          <a:p>
            <a:pPr latinLnBrk="0">
              <a:spcBef>
                <a:spcPct val="30000"/>
              </a:spcBef>
            </a:pPr>
            <a:r>
              <a:rPr kumimoji="0" lang="en-US" altLang="ko-KR" b="1">
                <a:solidFill>
                  <a:srgbClr val="000000"/>
                </a:solidFill>
                <a:latin typeface="돋움" panose="020B0600000101010101" pitchFamily="50" charset="-127"/>
                <a:ea typeface="돋움" panose="020B0600000101010101" pitchFamily="50" charset="-127"/>
              </a:rPr>
              <a:t>Constant expressions are not allowed, with exception of TO_DATE conversion</a:t>
            </a:r>
          </a:p>
          <a:p>
            <a:pPr lvl="1" latinLnBrk="0">
              <a:spcBef>
                <a:spcPct val="30000"/>
              </a:spcBef>
              <a:buFont typeface="Wingdings" panose="05000000000000000000" pitchFamily="2" charset="2"/>
              <a:buNone/>
            </a:pPr>
            <a:r>
              <a:rPr kumimoji="0" lang="en-US" altLang="ko-KR" sz="1600" b="1">
                <a:solidFill>
                  <a:srgbClr val="000000"/>
                </a:solidFill>
                <a:latin typeface="돋움" panose="020B0600000101010101" pitchFamily="50" charset="-127"/>
                <a:ea typeface="돋움" panose="020B0600000101010101" pitchFamily="50" charset="-127"/>
              </a:rPr>
              <a:t>TO_DATE(‘19991231’,’YYYYMMDD’)</a:t>
            </a:r>
          </a:p>
          <a:p>
            <a:pPr latinLnBrk="0">
              <a:spcBef>
                <a:spcPct val="30000"/>
              </a:spcBef>
            </a:pPr>
            <a:r>
              <a:rPr kumimoji="0" lang="en-US" altLang="ko-KR" b="1">
                <a:solidFill>
                  <a:srgbClr val="000000"/>
                </a:solidFill>
                <a:latin typeface="돋움" panose="020B0600000101010101" pitchFamily="50" charset="-127"/>
                <a:ea typeface="돋움" panose="020B0600000101010101" pitchFamily="50" charset="-127"/>
              </a:rPr>
              <a:t>The Partition key can consist of up to 16 columns</a:t>
            </a:r>
          </a:p>
          <a:p>
            <a:pPr latinLnBrk="0">
              <a:spcBef>
                <a:spcPct val="30000"/>
              </a:spcBef>
            </a:pPr>
            <a:r>
              <a:rPr kumimoji="0" lang="en-US" altLang="ko-KR" b="1">
                <a:solidFill>
                  <a:srgbClr val="000000"/>
                </a:solidFill>
                <a:latin typeface="돋움" panose="020B0600000101010101" pitchFamily="50" charset="-127"/>
                <a:ea typeface="돋움" panose="020B0600000101010101" pitchFamily="50" charset="-127"/>
              </a:rPr>
              <a:t> Row Movement</a:t>
            </a:r>
          </a:p>
          <a:p>
            <a:pPr lvl="1" latinLnBrk="0">
              <a:spcBef>
                <a:spcPct val="30000"/>
              </a:spcBef>
              <a:buFont typeface="Wingdings" panose="05000000000000000000" pitchFamily="2" charset="2"/>
              <a:buNone/>
            </a:pPr>
            <a:r>
              <a:rPr kumimoji="0" lang="en-US" altLang="ko-KR" sz="1600" b="1">
                <a:solidFill>
                  <a:srgbClr val="000000"/>
                </a:solidFill>
                <a:latin typeface="돋움" panose="020B0600000101010101" pitchFamily="50" charset="-127"/>
                <a:ea typeface="돋움" panose="020B0600000101010101" pitchFamily="50" charset="-127"/>
              </a:rPr>
              <a:t>ROW MOVEMENT DISABLED | ENABLED</a:t>
            </a:r>
          </a:p>
          <a:p>
            <a:pPr lvl="1" latinLnBrk="0">
              <a:spcBef>
                <a:spcPct val="30000"/>
              </a:spcBef>
              <a:buFont typeface="Wingdings" panose="05000000000000000000" pitchFamily="2" charset="2"/>
              <a:buNone/>
            </a:pPr>
            <a:r>
              <a:rPr kumimoji="0" lang="en-US" altLang="ko-KR" sz="1600" b="1">
                <a:solidFill>
                  <a:srgbClr val="000000"/>
                </a:solidFill>
                <a:latin typeface="돋움" panose="020B0600000101010101" pitchFamily="50" charset="-127"/>
                <a:ea typeface="돋움" panose="020B0600000101010101" pitchFamily="50" charset="-127"/>
              </a:rPr>
              <a:t>ORA-14406</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r>
              <a:rPr lang="en-US" altLang="ko-KR"/>
              <a:t>Range Partition</a:t>
            </a:r>
          </a:p>
        </p:txBody>
      </p:sp>
      <p:sp>
        <p:nvSpPr>
          <p:cNvPr id="397315"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7316" name="Rectangle 4"/>
          <p:cNvSpPr>
            <a:spLocks noChangeArrowheads="1"/>
          </p:cNvSpPr>
          <p:nvPr/>
        </p:nvSpPr>
        <p:spPr bwMode="auto">
          <a:xfrm>
            <a:off x="611188" y="1700213"/>
            <a:ext cx="7920037" cy="3240087"/>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000"/>
              <a:t>SQL&gt; </a:t>
            </a:r>
            <a:r>
              <a:rPr kumimoji="0" lang="en-US" altLang="ko-KR" sz="1200">
                <a:solidFill>
                  <a:srgbClr val="000000"/>
                </a:solidFill>
              </a:rPr>
              <a:t>CREATE TABLE sales</a:t>
            </a:r>
          </a:p>
          <a:p>
            <a:pPr latinLnBrk="1">
              <a:lnSpc>
                <a:spcPct val="90000"/>
              </a:lnSpc>
              <a:buFont typeface="Wingdings" panose="05000000000000000000" pitchFamily="2" charset="2"/>
              <a:buNone/>
            </a:pPr>
            <a:r>
              <a:rPr kumimoji="0" lang="en-US" altLang="ko-KR" sz="1200">
                <a:solidFill>
                  <a:srgbClr val="000000"/>
                </a:solidFill>
              </a:rPr>
              <a:t>   2   ( invoice_no           NUMBER, </a:t>
            </a:r>
          </a:p>
          <a:p>
            <a:pPr latinLnBrk="1">
              <a:lnSpc>
                <a:spcPct val="90000"/>
              </a:lnSpc>
              <a:buFont typeface="Wingdings" panose="05000000000000000000" pitchFamily="2" charset="2"/>
              <a:buNone/>
            </a:pPr>
            <a:r>
              <a:rPr kumimoji="0" lang="en-US" altLang="ko-KR" sz="1200">
                <a:solidFill>
                  <a:srgbClr val="000000"/>
                </a:solidFill>
              </a:rPr>
              <a:t>   3     sale_year              NUMBER NOT NULL, </a:t>
            </a:r>
          </a:p>
          <a:p>
            <a:pPr latinLnBrk="1">
              <a:lnSpc>
                <a:spcPct val="90000"/>
              </a:lnSpc>
              <a:buFont typeface="Wingdings" panose="05000000000000000000" pitchFamily="2" charset="2"/>
              <a:buNone/>
            </a:pPr>
            <a:r>
              <a:rPr kumimoji="0" lang="en-US" altLang="ko-KR" sz="1200">
                <a:solidFill>
                  <a:srgbClr val="000000"/>
                </a:solidFill>
              </a:rPr>
              <a:t>   4     sale_month          NUMBER NOT NULL, </a:t>
            </a:r>
          </a:p>
          <a:p>
            <a:pPr latinLnBrk="1">
              <a:lnSpc>
                <a:spcPct val="90000"/>
              </a:lnSpc>
              <a:buFont typeface="Wingdings" panose="05000000000000000000" pitchFamily="2" charset="2"/>
              <a:buNone/>
            </a:pPr>
            <a:r>
              <a:rPr kumimoji="0" lang="en-US" altLang="ko-KR" sz="1200">
                <a:solidFill>
                  <a:srgbClr val="000000"/>
                </a:solidFill>
              </a:rPr>
              <a:t>   5     sale_day               NUMBER NOT NULL </a:t>
            </a:r>
          </a:p>
          <a:p>
            <a:pPr latinLnBrk="1">
              <a:lnSpc>
                <a:spcPct val="90000"/>
              </a:lnSpc>
              <a:buFont typeface="Wingdings" panose="05000000000000000000" pitchFamily="2" charset="2"/>
              <a:buNone/>
            </a:pPr>
            <a:r>
              <a:rPr kumimoji="0" lang="en-US" altLang="ko-KR" sz="1200">
                <a:solidFill>
                  <a:srgbClr val="000000"/>
                </a:solidFill>
              </a:rPr>
              <a:t>   6    )</a:t>
            </a:r>
          </a:p>
          <a:p>
            <a:pPr latinLnBrk="1">
              <a:lnSpc>
                <a:spcPct val="90000"/>
              </a:lnSpc>
              <a:buFont typeface="Wingdings" panose="05000000000000000000" pitchFamily="2" charset="2"/>
              <a:buNone/>
            </a:pPr>
            <a:r>
              <a:rPr kumimoji="0" lang="en-US" altLang="ko-KR" sz="1200">
                <a:solidFill>
                  <a:srgbClr val="000000"/>
                </a:solidFill>
              </a:rPr>
              <a:t>   7    PARTITION BY RANGE (sale_year, sale_month, sale_day)</a:t>
            </a:r>
          </a:p>
          <a:p>
            <a:pPr latinLnBrk="1">
              <a:lnSpc>
                <a:spcPct val="90000"/>
              </a:lnSpc>
              <a:buFont typeface="Wingdings" panose="05000000000000000000" pitchFamily="2" charset="2"/>
              <a:buNone/>
            </a:pPr>
            <a:r>
              <a:rPr kumimoji="0" lang="en-US" altLang="ko-KR" sz="1200">
                <a:solidFill>
                  <a:srgbClr val="000000"/>
                </a:solidFill>
              </a:rPr>
              <a:t>   8    (</a:t>
            </a:r>
          </a:p>
          <a:p>
            <a:pPr latinLnBrk="1">
              <a:lnSpc>
                <a:spcPct val="90000"/>
              </a:lnSpc>
              <a:buFont typeface="Wingdings" panose="05000000000000000000" pitchFamily="2" charset="2"/>
              <a:buNone/>
            </a:pPr>
            <a:r>
              <a:rPr kumimoji="0" lang="en-US" altLang="ko-KR" sz="1200">
                <a:solidFill>
                  <a:srgbClr val="000000"/>
                </a:solidFill>
              </a:rPr>
              <a:t>   9      PARTITION sales_q1 VALUES LESS THAN (1999, 04, 01)  TABLESPACE tsa,</a:t>
            </a:r>
          </a:p>
          <a:p>
            <a:pPr latinLnBrk="1">
              <a:lnSpc>
                <a:spcPct val="90000"/>
              </a:lnSpc>
              <a:buFont typeface="Wingdings" panose="05000000000000000000" pitchFamily="2" charset="2"/>
              <a:buNone/>
            </a:pPr>
            <a:r>
              <a:rPr kumimoji="0" lang="en-US" altLang="ko-KR" sz="1200">
                <a:solidFill>
                  <a:srgbClr val="000000"/>
                </a:solidFill>
              </a:rPr>
              <a:t>  10     PARTITION sales_q2 VALUES LESS THAN (1999, 07, 01)  TABLESPACE tsb,</a:t>
            </a:r>
          </a:p>
          <a:p>
            <a:pPr latinLnBrk="1">
              <a:lnSpc>
                <a:spcPct val="90000"/>
              </a:lnSpc>
              <a:buFont typeface="Wingdings" panose="05000000000000000000" pitchFamily="2" charset="2"/>
              <a:buNone/>
            </a:pPr>
            <a:r>
              <a:rPr kumimoji="0" lang="en-US" altLang="ko-KR" sz="1200">
                <a:solidFill>
                  <a:srgbClr val="000000"/>
                </a:solidFill>
              </a:rPr>
              <a:t>  11     PARTITION sales_q3 VALUES LESS THAN (1999, 10, 01)  TABLESPACE tsc,</a:t>
            </a:r>
          </a:p>
          <a:p>
            <a:pPr latinLnBrk="1">
              <a:lnSpc>
                <a:spcPct val="90000"/>
              </a:lnSpc>
              <a:buFont typeface="Wingdings" panose="05000000000000000000" pitchFamily="2" charset="2"/>
              <a:buNone/>
            </a:pPr>
            <a:r>
              <a:rPr kumimoji="0" lang="en-US" altLang="ko-KR" sz="1200">
                <a:solidFill>
                  <a:srgbClr val="000000"/>
                </a:solidFill>
              </a:rPr>
              <a:t>  12     PARTITION sales_q4 VALUES LESS THAN (MAXVALUE, MAXVALUE, MAXVALUE)  TABLESPACE tsd </a:t>
            </a:r>
          </a:p>
          <a:p>
            <a:pPr latinLnBrk="1">
              <a:lnSpc>
                <a:spcPct val="90000"/>
              </a:lnSpc>
              <a:buFont typeface="Wingdings" panose="05000000000000000000" pitchFamily="2" charset="2"/>
              <a:buNone/>
            </a:pPr>
            <a:r>
              <a:rPr kumimoji="0" lang="en-US" altLang="ko-KR" sz="1200">
                <a:solidFill>
                  <a:srgbClr val="000000"/>
                </a:solidFill>
              </a:rPr>
              <a:t>  13   );</a:t>
            </a:r>
            <a:endParaRPr lang="en-US" altLang="ko-KR" sz="120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ko-KR"/>
              <a:t>List Partition</a:t>
            </a:r>
          </a:p>
        </p:txBody>
      </p:sp>
      <p:sp>
        <p:nvSpPr>
          <p:cNvPr id="398339" name="Rectangle 3"/>
          <p:cNvSpPr>
            <a:spLocks noChangeArrowheads="1"/>
          </p:cNvSpPr>
          <p:nvPr/>
        </p:nvSpPr>
        <p:spPr bwMode="auto">
          <a:xfrm>
            <a:off x="1066800" y="38100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latinLnBrk="1">
              <a:spcBef>
                <a:spcPct val="0"/>
              </a:spcBef>
              <a:defRPr kumimoji="1" sz="2400">
                <a:solidFill>
                  <a:schemeClr val="tx1"/>
                </a:solidFill>
                <a:latin typeface="굴림" panose="020B0600000101010101" pitchFamily="50" charset="-127"/>
                <a:ea typeface="굴림" panose="020B0600000101010101" pitchFamily="50" charset="-127"/>
              </a:defRPr>
            </a:lvl1pPr>
            <a:lvl2pPr latinLnBrk="1">
              <a:spcBef>
                <a:spcPct val="0"/>
              </a:spcBef>
              <a:defRPr kumimoji="1" sz="2400">
                <a:solidFill>
                  <a:schemeClr val="tx1"/>
                </a:solidFill>
                <a:latin typeface="굴림" panose="020B0600000101010101" pitchFamily="50" charset="-127"/>
                <a:ea typeface="굴림" panose="020B0600000101010101" pitchFamily="50" charset="-127"/>
              </a:defRPr>
            </a:lvl2pPr>
            <a:lvl3pPr latinLnBrk="1">
              <a:spcBef>
                <a:spcPct val="0"/>
              </a:spcBef>
              <a:defRPr kumimoji="1" sz="2400">
                <a:solidFill>
                  <a:schemeClr val="tx1"/>
                </a:solidFill>
                <a:latin typeface="굴림" panose="020B0600000101010101" pitchFamily="50" charset="-127"/>
                <a:ea typeface="굴림" panose="020B0600000101010101" pitchFamily="50" charset="-127"/>
              </a:defRPr>
            </a:lvl3pPr>
            <a:lvl4pPr latinLnBrk="1">
              <a:spcBef>
                <a:spcPct val="0"/>
              </a:spcBef>
              <a:defRPr kumimoji="1" sz="2400">
                <a:solidFill>
                  <a:schemeClr val="tx1"/>
                </a:solidFill>
                <a:latin typeface="굴림" panose="020B0600000101010101" pitchFamily="50" charset="-127"/>
                <a:ea typeface="굴림" panose="020B0600000101010101" pitchFamily="50" charset="-127"/>
              </a:defRPr>
            </a:lvl4pPr>
            <a:lvl5pPr latinLnBrk="1">
              <a:spcBef>
                <a:spcPct val="0"/>
              </a:spcBef>
              <a:defRPr kumimoji="1" sz="2400">
                <a:solidFill>
                  <a:schemeClr val="tx1"/>
                </a:solidFill>
                <a:latin typeface="굴림" panose="020B0600000101010101" pitchFamily="50" charset="-127"/>
                <a:ea typeface="굴림" panose="020B0600000101010101" pitchFamily="50" charset="-127"/>
              </a:defRPr>
            </a:lvl5pPr>
            <a:lvl6pPr marL="4572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6pPr>
            <a:lvl7pPr marL="9144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7pPr>
            <a:lvl8pPr marL="13716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8pPr>
            <a:lvl9pPr marL="1828800" fontAlgn="base">
              <a:spcBef>
                <a:spcPct val="0"/>
              </a:spcBef>
              <a:spcAft>
                <a:spcPct val="0"/>
              </a:spcAft>
              <a:defRPr kumimoji="1" sz="2400">
                <a:solidFill>
                  <a:schemeClr val="tx1"/>
                </a:solidFill>
                <a:latin typeface="굴림" panose="020B0600000101010101" pitchFamily="50" charset="-127"/>
                <a:ea typeface="굴림" panose="020B0600000101010101" pitchFamily="50" charset="-127"/>
              </a:defRPr>
            </a:lvl9pPr>
          </a:lstStyle>
          <a:p>
            <a:pPr latinLnBrk="0">
              <a:lnSpc>
                <a:spcPct val="90000"/>
              </a:lnSpc>
              <a:buClrTx/>
              <a:buSzTx/>
              <a:buFontTx/>
              <a:buNone/>
            </a:pPr>
            <a:endParaRPr lang="ko-KR" altLang="ko-KR" sz="3200">
              <a:solidFill>
                <a:schemeClr val="tx2"/>
              </a:solidFill>
              <a:latin typeface="Times New Roman" panose="02020603050405020304" pitchFamily="18" charset="0"/>
              <a:ea typeface="굴림체" panose="020B0609000101010101" pitchFamily="49" charset="-127"/>
            </a:endParaRPr>
          </a:p>
        </p:txBody>
      </p:sp>
      <p:sp>
        <p:nvSpPr>
          <p:cNvPr id="398340" name="Rectangle 4"/>
          <p:cNvSpPr>
            <a:spLocks noChangeArrowheads="1"/>
          </p:cNvSpPr>
          <p:nvPr/>
        </p:nvSpPr>
        <p:spPr bwMode="auto">
          <a:xfrm>
            <a:off x="636588" y="1700213"/>
            <a:ext cx="7920037" cy="2808287"/>
          </a:xfrm>
          <a:prstGeom prst="rect">
            <a:avLst/>
          </a:prstGeom>
          <a:solidFill>
            <a:srgbClr val="EAEAEA"/>
          </a:solidFill>
          <a:ln w="12700" algn="ctr">
            <a:solidFill>
              <a:schemeClr val="bg2"/>
            </a:solidFill>
            <a:miter lim="800000"/>
            <a:headEnd/>
            <a:tailEnd/>
          </a:ln>
          <a:effectLst/>
          <a:extLst>
            <a:ext uri="{AF507438-7753-43E0-B8FC-AC1667EBCBE1}">
              <a14:hiddenEffects xmlns:a14="http://schemas.microsoft.com/office/drawing/2010/main">
                <a:effectLst>
                  <a:outerShdw dist="17961" dir="13500000" algn="ctr" rotWithShape="0">
                    <a:schemeClr val="bg2">
                      <a:gamma/>
                      <a:shade val="60000"/>
                      <a:invGamma/>
                    </a:schemeClr>
                  </a:outerShdw>
                </a:effectLst>
              </a14:hiddenEffects>
            </a:ext>
          </a:extLst>
        </p:spPr>
        <p:txBody>
          <a:bodyPr anchor="ctr"/>
          <a:lstStyle/>
          <a:p>
            <a:pPr latinLnBrk="1">
              <a:lnSpc>
                <a:spcPct val="90000"/>
              </a:lnSpc>
              <a:buFont typeface="Wingdings" panose="05000000000000000000" pitchFamily="2" charset="2"/>
              <a:buNone/>
            </a:pPr>
            <a:r>
              <a:rPr lang="en-US" altLang="ko-KR" sz="1000"/>
              <a:t>SQL&gt; </a:t>
            </a:r>
            <a:r>
              <a:rPr kumimoji="0" lang="en-US" altLang="ko-KR" sz="1200">
                <a:solidFill>
                  <a:srgbClr val="000000"/>
                </a:solidFill>
              </a:rPr>
              <a:t>CREATE TABLE scubagear</a:t>
            </a:r>
          </a:p>
          <a:p>
            <a:pPr latinLnBrk="1">
              <a:lnSpc>
                <a:spcPct val="90000"/>
              </a:lnSpc>
              <a:buFont typeface="Wingdings" panose="05000000000000000000" pitchFamily="2" charset="2"/>
              <a:buNone/>
            </a:pPr>
            <a:r>
              <a:rPr kumimoji="0" lang="en-US" altLang="ko-KR" sz="1200">
                <a:solidFill>
                  <a:srgbClr val="000000"/>
                </a:solidFill>
              </a:rPr>
              <a:t>  2    (</a:t>
            </a:r>
          </a:p>
          <a:p>
            <a:pPr latinLnBrk="1">
              <a:lnSpc>
                <a:spcPct val="90000"/>
              </a:lnSpc>
              <a:buFont typeface="Wingdings" panose="05000000000000000000" pitchFamily="2" charset="2"/>
              <a:buNone/>
            </a:pPr>
            <a:r>
              <a:rPr kumimoji="0" lang="en-US" altLang="ko-KR" sz="1200">
                <a:solidFill>
                  <a:srgbClr val="000000"/>
                </a:solidFill>
              </a:rPr>
              <a:t>  3      id                NUMBER, </a:t>
            </a:r>
          </a:p>
          <a:p>
            <a:pPr latinLnBrk="1">
              <a:lnSpc>
                <a:spcPct val="90000"/>
              </a:lnSpc>
              <a:buFont typeface="Wingdings" panose="05000000000000000000" pitchFamily="2" charset="2"/>
              <a:buNone/>
            </a:pPr>
            <a:r>
              <a:rPr kumimoji="0" lang="en-US" altLang="ko-KR" sz="1200">
                <a:solidFill>
                  <a:srgbClr val="000000"/>
                </a:solidFill>
              </a:rPr>
              <a:t>  4      name          VARCHAR2 (60),</a:t>
            </a:r>
          </a:p>
          <a:p>
            <a:pPr latinLnBrk="1">
              <a:lnSpc>
                <a:spcPct val="90000"/>
              </a:lnSpc>
              <a:buFont typeface="Wingdings" panose="05000000000000000000" pitchFamily="2" charset="2"/>
              <a:buNone/>
            </a:pPr>
            <a:r>
              <a:rPr kumimoji="0" lang="en-US" altLang="ko-KR" sz="1200">
                <a:solidFill>
                  <a:srgbClr val="000000"/>
                </a:solidFill>
              </a:rPr>
              <a:t>  5      addr            VARCHAR2(100)</a:t>
            </a:r>
          </a:p>
          <a:p>
            <a:pPr latinLnBrk="1">
              <a:lnSpc>
                <a:spcPct val="90000"/>
              </a:lnSpc>
              <a:buFont typeface="Wingdings" panose="05000000000000000000" pitchFamily="2" charset="2"/>
              <a:buNone/>
            </a:pPr>
            <a:r>
              <a:rPr kumimoji="0" lang="en-US" altLang="ko-KR" sz="1200">
                <a:solidFill>
                  <a:srgbClr val="000000"/>
                </a:solidFill>
              </a:rPr>
              <a:t>  6    )</a:t>
            </a:r>
          </a:p>
          <a:p>
            <a:pPr latinLnBrk="1">
              <a:lnSpc>
                <a:spcPct val="90000"/>
              </a:lnSpc>
              <a:buFont typeface="Wingdings" panose="05000000000000000000" pitchFamily="2" charset="2"/>
              <a:buNone/>
            </a:pPr>
            <a:r>
              <a:rPr kumimoji="0" lang="en-US" altLang="ko-KR" sz="1200">
                <a:solidFill>
                  <a:srgbClr val="000000"/>
                </a:solidFill>
              </a:rPr>
              <a:t>  7    PARTITION BY LIST (name)</a:t>
            </a:r>
          </a:p>
          <a:p>
            <a:pPr latinLnBrk="1">
              <a:lnSpc>
                <a:spcPct val="90000"/>
              </a:lnSpc>
              <a:buFont typeface="Wingdings" panose="05000000000000000000" pitchFamily="2" charset="2"/>
              <a:buNone/>
            </a:pPr>
            <a:r>
              <a:rPr kumimoji="0" lang="en-US" altLang="ko-KR" sz="1200">
                <a:solidFill>
                  <a:srgbClr val="000000"/>
                </a:solidFill>
              </a:rPr>
              <a:t>  8    (</a:t>
            </a:r>
          </a:p>
          <a:p>
            <a:pPr latinLnBrk="1">
              <a:lnSpc>
                <a:spcPct val="90000"/>
              </a:lnSpc>
              <a:buFont typeface="Wingdings" panose="05000000000000000000" pitchFamily="2" charset="2"/>
              <a:buNone/>
            </a:pPr>
            <a:r>
              <a:rPr kumimoji="0" lang="en-US" altLang="ko-KR" sz="1200">
                <a:solidFill>
                  <a:srgbClr val="000000"/>
                </a:solidFill>
              </a:rPr>
              <a:t>  9      PARTITION S_MID      VALUES (‘SEOUL’,’GANGWON’) TABLESPACE DATA1,</a:t>
            </a:r>
          </a:p>
          <a:p>
            <a:pPr latinLnBrk="1">
              <a:lnSpc>
                <a:spcPct val="90000"/>
              </a:lnSpc>
              <a:buFont typeface="Wingdings" panose="05000000000000000000" pitchFamily="2" charset="2"/>
              <a:buNone/>
            </a:pPr>
            <a:r>
              <a:rPr kumimoji="0" lang="en-US" altLang="ko-KR" sz="1200">
                <a:solidFill>
                  <a:srgbClr val="000000"/>
                </a:solidFill>
              </a:rPr>
              <a:t> 10     PARTITION S_SOUTH VALUES (‘PUSAN’,’JEJU’, NULL) TABLESPACE DATA2</a:t>
            </a:r>
          </a:p>
          <a:p>
            <a:pPr latinLnBrk="1">
              <a:lnSpc>
                <a:spcPct val="90000"/>
              </a:lnSpc>
              <a:buFont typeface="Wingdings" panose="05000000000000000000" pitchFamily="2" charset="2"/>
              <a:buNone/>
            </a:pPr>
            <a:r>
              <a:rPr kumimoji="0" lang="en-US" altLang="ko-KR" sz="1200">
                <a:solidFill>
                  <a:srgbClr val="000000"/>
                </a:solidFill>
              </a:rPr>
              <a:t> 11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acle_master">
  <a:themeElements>
    <a:clrScheme name="">
      <a:dk1>
        <a:srgbClr val="FFFFFF"/>
      </a:dk1>
      <a:lt1>
        <a:srgbClr val="FFFFFF"/>
      </a:lt1>
      <a:dk2>
        <a:srgbClr val="000000"/>
      </a:dk2>
      <a:lt2>
        <a:srgbClr val="414141"/>
      </a:lt2>
      <a:accent1>
        <a:srgbClr val="009688"/>
      </a:accent1>
      <a:accent2>
        <a:srgbClr val="F9F2B5"/>
      </a:accent2>
      <a:accent3>
        <a:srgbClr val="FFFFFF"/>
      </a:accent3>
      <a:accent4>
        <a:srgbClr val="DADADA"/>
      </a:accent4>
      <a:accent5>
        <a:srgbClr val="AAC9C3"/>
      </a:accent5>
      <a:accent6>
        <a:srgbClr val="E2DBA4"/>
      </a:accent6>
      <a:hlink>
        <a:srgbClr val="FC0128"/>
      </a:hlink>
      <a:folHlink>
        <a:srgbClr val="CECECE"/>
      </a:folHlink>
    </a:clrScheme>
    <a:fontScheme name="oracle_master">
      <a:majorFont>
        <a:latin typeface="Times New Roman"/>
        <a:ea typeface="돋움"/>
        <a:cs typeface=""/>
      </a:majorFont>
      <a:minorFont>
        <a:latin typeface="Arial"/>
        <a:ea typeface="HY울릉도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266700" marR="0" indent="-266700" algn="l" defTabSz="914400" rtl="0" eaLnBrk="0" fontAlgn="base" latinLnBrk="0" hangingPunct="0">
          <a:lnSpc>
            <a:spcPct val="100000"/>
          </a:lnSpc>
          <a:spcBef>
            <a:spcPct val="30000"/>
          </a:spcBef>
          <a:spcAft>
            <a:spcPct val="0"/>
          </a:spcAft>
          <a:buClr>
            <a:schemeClr val="accent1"/>
          </a:buClr>
          <a:buSzPct val="80000"/>
          <a:buFont typeface="Wingdings" panose="05000000000000000000" pitchFamily="2" charset="2"/>
          <a:buChar char="l"/>
          <a:tabLst/>
          <a:defRPr kumimoji="1" lang="ko-KR" altLang="en-US" sz="20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266700" marR="0" indent="-266700" algn="l" defTabSz="914400" rtl="0" eaLnBrk="0" fontAlgn="base" latinLnBrk="0" hangingPunct="0">
          <a:lnSpc>
            <a:spcPct val="100000"/>
          </a:lnSpc>
          <a:spcBef>
            <a:spcPct val="30000"/>
          </a:spcBef>
          <a:spcAft>
            <a:spcPct val="0"/>
          </a:spcAft>
          <a:buClr>
            <a:schemeClr val="accent1"/>
          </a:buClr>
          <a:buSzPct val="80000"/>
          <a:buFont typeface="Wingdings" panose="05000000000000000000" pitchFamily="2" charset="2"/>
          <a:buChar char="l"/>
          <a:tabLst/>
          <a:defRPr kumimoji="1" lang="ko-KR" altLang="en-US" sz="2000" b="0" i="0" u="none" strike="noStrike" cap="none" normalizeH="0" baseline="0" smtClean="0">
            <a:ln>
              <a:noFill/>
            </a:ln>
            <a:solidFill>
              <a:schemeClr val="tx2"/>
            </a:solidFill>
            <a:effectLst/>
            <a:latin typeface="Arial" panose="020B0604020202020204" pitchFamily="34" charset="0"/>
            <a:ea typeface="돋움" panose="020B0600000101010101" pitchFamily="50" charset="-127"/>
          </a:defRPr>
        </a:defPPr>
      </a:lstStyle>
    </a:lnDef>
  </a:objectDefaults>
  <a:extraClrSchemeLst>
    <a:extraClrScheme>
      <a:clrScheme name="oracle_master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racle_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oracle_master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racle_master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racle_master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racle_master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oracle_master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7014</TotalTime>
  <Words>10894</Words>
  <Application>Microsoft Office PowerPoint</Application>
  <PresentationFormat>화면 슬라이드 쇼(4:3)</PresentationFormat>
  <Paragraphs>2124</Paragraphs>
  <Slides>111</Slides>
  <Notes>46</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111</vt:i4>
      </vt:variant>
    </vt:vector>
  </HeadingPairs>
  <TitlesOfParts>
    <vt:vector size="125" baseType="lpstr">
      <vt:lpstr>Futura Bk</vt:lpstr>
      <vt:lpstr>HY울릉도M</vt:lpstr>
      <vt:lpstr>굴림</vt:lpstr>
      <vt:lpstr>굴림체</vt:lpstr>
      <vt:lpstr>돋움</vt:lpstr>
      <vt:lpstr>돋움체</vt:lpstr>
      <vt:lpstr>바탕체</vt:lpstr>
      <vt:lpstr>Arial</vt:lpstr>
      <vt:lpstr>Book Antiqua</vt:lpstr>
      <vt:lpstr>Britannic Bold</vt:lpstr>
      <vt:lpstr>Courier New</vt:lpstr>
      <vt:lpstr>Times New Roman</vt:lpstr>
      <vt:lpstr>Wingdings</vt:lpstr>
      <vt:lpstr>oracle_master</vt:lpstr>
      <vt:lpstr>PowerPoint 프레젠테이션</vt:lpstr>
      <vt:lpstr>Topics</vt:lpstr>
      <vt:lpstr>Topics</vt:lpstr>
      <vt:lpstr>PowerPoint 프레젠테이션</vt:lpstr>
      <vt:lpstr>Oracle Components</vt:lpstr>
      <vt:lpstr>Oracle Server</vt:lpstr>
      <vt:lpstr>Oracle Instance</vt:lpstr>
      <vt:lpstr>Oracle Database Memory Structures</vt:lpstr>
      <vt:lpstr>Memory Structure : Shared Pool</vt:lpstr>
      <vt:lpstr>Memory Structure : Database Buffer Cache</vt:lpstr>
      <vt:lpstr>Memory Structure : Redo Log Buffer</vt:lpstr>
      <vt:lpstr>Memory Structure : 기타 SGA</vt:lpstr>
      <vt:lpstr>Memory Structure : PGA</vt:lpstr>
      <vt:lpstr>Process : Oracle Database &amp; User Process</vt:lpstr>
      <vt:lpstr>Processes: PMON(Process Monitor)</vt:lpstr>
      <vt:lpstr>Processes: SMON(System Monitor)</vt:lpstr>
      <vt:lpstr>Processes: DBWR(Database Writer)</vt:lpstr>
      <vt:lpstr>Processes : LGWR(Log Writer)</vt:lpstr>
      <vt:lpstr>Processes: CKPT and ARCH</vt:lpstr>
      <vt:lpstr>Processes: 기타 Background Process</vt:lpstr>
      <vt:lpstr>Processes : Server Process &amp; User Process</vt:lpstr>
      <vt:lpstr>Oracle Files</vt:lpstr>
      <vt:lpstr>Oracle Files : Control Files</vt:lpstr>
      <vt:lpstr>Oracle Files : Datafile</vt:lpstr>
      <vt:lpstr>Oracle Files : Redo Log Files</vt:lpstr>
      <vt:lpstr>SQL 실행 과정 – Query</vt:lpstr>
      <vt:lpstr>SQL 실행 과정 – DML Statement</vt:lpstr>
      <vt:lpstr>SQL 실행 과정 – Commit과 Checkpoint</vt:lpstr>
      <vt:lpstr>Process &amp; Memory 관련 View</vt:lpstr>
      <vt:lpstr>Overview of Primary Components</vt:lpstr>
      <vt:lpstr>Topics</vt:lpstr>
      <vt:lpstr>Storage Structure Relationship</vt:lpstr>
      <vt:lpstr>Database structure</vt:lpstr>
      <vt:lpstr>Data Block Format</vt:lpstr>
      <vt:lpstr>Free space management</vt:lpstr>
      <vt:lpstr>Block Space Usage</vt:lpstr>
      <vt:lpstr>Extents</vt:lpstr>
      <vt:lpstr>Segments</vt:lpstr>
      <vt:lpstr>Data Segments</vt:lpstr>
      <vt:lpstr>Index Segment</vt:lpstr>
      <vt:lpstr>Temporary Segments</vt:lpstr>
      <vt:lpstr>Rollback(Undo) Segments</vt:lpstr>
      <vt:lpstr>Tablespace</vt:lpstr>
      <vt:lpstr>Viewing the Information</vt:lpstr>
      <vt:lpstr>Storage Structure 관련 View</vt:lpstr>
      <vt:lpstr>Topics</vt:lpstr>
      <vt:lpstr>일반적인 Oracle DBA의 역할</vt:lpstr>
      <vt:lpstr>PowerPoint 프레젠테이션</vt:lpstr>
      <vt:lpstr>Cont’d</vt:lpstr>
      <vt:lpstr>Startup Procedure</vt:lpstr>
      <vt:lpstr>Cont’d</vt:lpstr>
      <vt:lpstr>Shutdown Procedure</vt:lpstr>
      <vt:lpstr>Shutdown의 종류</vt:lpstr>
      <vt:lpstr>Control File 관리</vt:lpstr>
      <vt:lpstr>Online Redo Log 관리 – 특징과 이중화</vt:lpstr>
      <vt:lpstr>Online Redo Log 관리 – Guideline &amp; Create</vt:lpstr>
      <vt:lpstr>Online Redo Log 관리 – Rename &amp; Drop</vt:lpstr>
      <vt:lpstr>Archived Log 관리</vt:lpstr>
      <vt:lpstr>ARCHIVELOG vs NOARCHIVELOG</vt:lpstr>
      <vt:lpstr>Tablespace and Datafile</vt:lpstr>
      <vt:lpstr>Tablespace 관리 - Guideline</vt:lpstr>
      <vt:lpstr>Tablespace 관리 – 종류와 상태</vt:lpstr>
      <vt:lpstr>Tablespace 관리 – 공간 할당</vt:lpstr>
      <vt:lpstr>Tablespace 관리 – DMT 와 LMT</vt:lpstr>
      <vt:lpstr>Tablespace 관리 – 변경과 삭제</vt:lpstr>
      <vt:lpstr>Datafile 관리 – 생성, 변경, 삭제</vt:lpstr>
      <vt:lpstr>Undo Tablespace 관리</vt:lpstr>
      <vt:lpstr>Schema와 Schema Objects</vt:lpstr>
      <vt:lpstr>Table</vt:lpstr>
      <vt:lpstr>Cont’d</vt:lpstr>
      <vt:lpstr>Index 유형</vt:lpstr>
      <vt:lpstr>B-Tree와 Bitmap Index 비교</vt:lpstr>
      <vt:lpstr>Index 관리</vt:lpstr>
      <vt:lpstr>Cluster </vt:lpstr>
      <vt:lpstr>기타 Objects</vt:lpstr>
      <vt:lpstr>Constraints</vt:lpstr>
      <vt:lpstr>User와 Security</vt:lpstr>
      <vt:lpstr>User 생성과 삭제 및  Profile</vt:lpstr>
      <vt:lpstr>Privilege - 개요</vt:lpstr>
      <vt:lpstr>SYSDBA와 SYSOPER Privileges</vt:lpstr>
      <vt:lpstr>Object Privileges</vt:lpstr>
      <vt:lpstr>Role 개요</vt:lpstr>
      <vt:lpstr>사전 정의된 Role</vt:lpstr>
      <vt:lpstr>Backup &amp; Recovery 개요</vt:lpstr>
      <vt:lpstr>Instance Failure와 Media Failure </vt:lpstr>
      <vt:lpstr>Cold Backup</vt:lpstr>
      <vt:lpstr>Hot Backup</vt:lpstr>
      <vt:lpstr>Backup 관련 Data Dictionary View</vt:lpstr>
      <vt:lpstr>Media Recovery – 완전 복구</vt:lpstr>
      <vt:lpstr>Media Recovery – 불완전 복구</vt:lpstr>
      <vt:lpstr>Recovery Manager(RMAN) 특징</vt:lpstr>
      <vt:lpstr>Appendix</vt:lpstr>
      <vt:lpstr>Partition의 장점</vt:lpstr>
      <vt:lpstr>Partition 제약사항</vt:lpstr>
      <vt:lpstr>Partitioning 종류</vt:lpstr>
      <vt:lpstr>Performance</vt:lpstr>
      <vt:lpstr>Partition Key</vt:lpstr>
      <vt:lpstr>Range Partition</vt:lpstr>
      <vt:lpstr>List Partition</vt:lpstr>
      <vt:lpstr>Hash Partition</vt:lpstr>
      <vt:lpstr>Composite Partition</vt:lpstr>
      <vt:lpstr>Partition Table Management</vt:lpstr>
      <vt:lpstr>Cont’d</vt:lpstr>
      <vt:lpstr>Cont’d</vt:lpstr>
      <vt:lpstr>Data Dictionary Views Tables</vt:lpstr>
      <vt:lpstr>Index Partition</vt:lpstr>
      <vt:lpstr>Index Partition Type</vt:lpstr>
      <vt:lpstr>Data Dictionary Views Indexes</vt:lpstr>
      <vt:lpstr>Automatic Storage Management(ASM) 소개</vt:lpstr>
      <vt:lpstr>ASM 소개 (계속)</vt:lpstr>
      <vt:lpstr>PowerPoint 프레젠테이션</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Architecture</dc:title>
  <dc:creator>WSLEE</dc:creator>
  <cp:lastModifiedBy>KimHoon</cp:lastModifiedBy>
  <cp:revision>171</cp:revision>
  <cp:lastPrinted>1997-02-19T02:53:48Z</cp:lastPrinted>
  <dcterms:created xsi:type="dcterms:W3CDTF">1995-06-17T23:31:02Z</dcterms:created>
  <dcterms:modified xsi:type="dcterms:W3CDTF">2019-09-20T09:22:04Z</dcterms:modified>
</cp:coreProperties>
</file>