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756426-3A25-53F0-7A00-D58152F135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0783E5E-C087-37E4-513E-EAE0E1649F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1BC3BE-0A00-E292-0A4F-7B1076D8A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C0A2A-FCA1-40BC-8143-63561D28CB3C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8C46C2-D7B0-BAE8-FE96-71F0A3A63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CDDBA3-38B4-84BA-37F8-AC259369B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7D5DD-1063-4499-8BD0-3EBDFD0338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3521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F5CD3A-A4C2-7247-18A2-B4AD753CD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BEB51F8-DA5A-8955-8108-200DE2A4A7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6A5AEF-66A8-3DD0-0858-FEEF308F8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C0A2A-FCA1-40BC-8143-63561D28CB3C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75864E-D540-2E73-4E0E-15553B25D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97BBED-60C2-AFDF-10D1-0CC199A5C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7D5DD-1063-4499-8BD0-3EBDFD0338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7578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CB192E9-EDF7-510C-8C8B-5F09772D99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E8B8835-9DCB-0B54-BCF0-272A60045E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A7D1FC-5DB4-AF78-E62A-C24462D9D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C0A2A-FCA1-40BC-8143-63561D28CB3C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36BE17-AC9B-93E8-5AD3-8AC19F2E9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EB53D4-5A29-1B20-EFE9-06108BD08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7D5DD-1063-4499-8BD0-3EBDFD0338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9651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84011A-B359-FED6-63CA-690D65C21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0A0B13-3291-ECB1-210D-C44A5B989B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CB80B4-312D-903A-AB3A-5F2396A76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C0A2A-FCA1-40BC-8143-63561D28CB3C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C095D1-0FC4-D80B-B700-DE72F789F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A00D77-CD66-1C9F-0B7C-EBEF1C5CA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7D5DD-1063-4499-8BD0-3EBDFD0338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800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0A23B2-DC47-308E-D011-85C112E29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A7E07D-F84C-B897-C1EF-5ECCBBF8A3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F4FE77-C666-C0CF-1D3F-A687B9A58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C0A2A-FCA1-40BC-8143-63561D28CB3C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0458A9-F364-EB43-6A00-337F50E0D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4DD264-DCF5-A205-5829-917DD7A06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7D5DD-1063-4499-8BD0-3EBDFD0338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8628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5999E8-63BD-B6CE-7AB9-84B274CAF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B4ADEF-A255-DA8A-E779-BE8967E690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88E6CDC-8248-C1A4-0193-7BD14D3065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9FA0B2-A055-4E36-C0BE-A7EB9F187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C0A2A-FCA1-40BC-8143-63561D28CB3C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5C9DCA-05D3-12F6-618D-3ADA4531F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9172BF-763B-5E54-7022-657FC3754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7D5DD-1063-4499-8BD0-3EBDFD0338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6648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ECDB0F-22F3-69B7-16D5-2AE3D42D7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C0E351-CAEC-3590-AA7D-4DFCEAB79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43C3D57-06DE-0328-8563-6CA41AAB21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DE9BD8A-7FA4-3494-EF03-17D4ECFA5D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A86F83C-7396-49E2-4348-6FFD2DCE73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99837B5-4606-A57B-7432-8AE4E0F5C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C0A2A-FCA1-40BC-8143-63561D28CB3C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031B1DA-3415-81E7-CFEA-2F372693C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788C15B-848C-1A22-C9C0-A4D17E624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7D5DD-1063-4499-8BD0-3EBDFD0338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8591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F6CA5D-7B41-B968-E0DF-BF64AFE4B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CB3E07E-62C4-C727-3389-99DED4C81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C0A2A-FCA1-40BC-8143-63561D28CB3C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0769518-D292-F1AA-5910-947F1E5CB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1DF0F05-7FBB-9B30-0BF2-52E99946F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7D5DD-1063-4499-8BD0-3EBDFD0338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9489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9601C1D-85EC-1D74-9DB0-7056CA463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C0A2A-FCA1-40BC-8143-63561D28CB3C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A0FFC0F-08C2-F630-97F3-36142FCB3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4EAB14B-5A52-CC8B-5338-30052EAC1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7D5DD-1063-4499-8BD0-3EBDFD0338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1582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AA07B9-5ED5-1E22-140C-5C80F6C9B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63C36B-4418-744C-A411-20815534D9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9B2DC4D-F317-E970-494B-70CD131297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8EB581-B5BA-0CB7-C147-8C37FD319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C0A2A-FCA1-40BC-8143-63561D28CB3C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31C8811-C030-5534-441D-E9ED90CD3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1BC02A6-3865-7F71-9F55-1F1248C4D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7D5DD-1063-4499-8BD0-3EBDFD0338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9431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9CA0DD-A3E9-31E8-56A5-22204D74A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CB57398-735C-9D84-F4AE-18E68ADABE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36E2870-8990-8321-9B39-6ABF1B79DF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2EF3C4-B8DA-E53C-222C-2E7204192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C0A2A-FCA1-40BC-8143-63561D28CB3C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9AA612-C5E7-5907-6A5A-A4AB2C83C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993B24-A083-5A14-9348-6BD57BA2B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7D5DD-1063-4499-8BD0-3EBDFD0338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2084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D8DFDE6-3DD3-FB4F-EEAD-2457206C1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61C293-ACCF-C85A-9F8B-04D9F4BC1B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5EA05B-65CA-271C-ACB2-F30D6FCB50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4C0A2A-FCA1-40BC-8143-63561D28CB3C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59BBD7-C53F-3320-1BAC-EC1BF7CA8F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CDB015-8094-812B-135F-0372ECC917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7D5DD-1063-4499-8BD0-3EBDFD0338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9865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E5FE8A-E7CB-FC04-8ADA-B2789B77A5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9302" y="1611983"/>
            <a:ext cx="11340445" cy="3949830"/>
          </a:xfrm>
        </p:spPr>
        <p:txBody>
          <a:bodyPr>
            <a:noAutofit/>
          </a:bodyPr>
          <a:lstStyle/>
          <a:p>
            <a:pPr algn="l"/>
            <a:r>
              <a:rPr lang="ko-KR" altLang="en-US" sz="2000" b="0" i="0">
                <a:solidFill>
                  <a:srgbClr val="1D1C1D"/>
                </a:solidFill>
                <a:effectLst/>
                <a:latin typeface="NotoSansKR"/>
              </a:rPr>
              <a:t>학생 등록 테스트 케이스</a:t>
            </a:r>
            <a:r>
              <a:rPr lang="en-US" altLang="ko-KR" sz="2000" b="0" i="0">
                <a:solidFill>
                  <a:srgbClr val="1D1C1D"/>
                </a:solidFill>
                <a:effectLst/>
                <a:latin typeface="NotoSansKR"/>
              </a:rPr>
              <a:t>:</a:t>
            </a:r>
            <a:br>
              <a:rPr lang="en-US" altLang="ko-KR" sz="2000" b="0" i="0">
                <a:solidFill>
                  <a:srgbClr val="1D1C1D"/>
                </a:solidFill>
                <a:effectLst/>
                <a:latin typeface="NotoSansKR"/>
              </a:rPr>
            </a:br>
            <a:br>
              <a:rPr lang="en-US" altLang="ko-KR" sz="2000" b="0" i="0">
                <a:solidFill>
                  <a:srgbClr val="1D1C1D"/>
                </a:solidFill>
                <a:effectLst/>
                <a:latin typeface="NotoSansKR"/>
              </a:rPr>
            </a:br>
            <a:r>
              <a:rPr lang="ko-KR" altLang="en-US" sz="2000" b="0" i="0">
                <a:solidFill>
                  <a:srgbClr val="1D1C1D"/>
                </a:solidFill>
                <a:effectLst/>
                <a:latin typeface="NotoSansKR"/>
              </a:rPr>
              <a:t>정상적인 학생 등록</a:t>
            </a:r>
            <a:r>
              <a:rPr lang="en-US" altLang="ko-KR" sz="2000" b="0" i="0">
                <a:solidFill>
                  <a:srgbClr val="1D1C1D"/>
                </a:solidFill>
                <a:effectLst/>
                <a:latin typeface="NotoSansKR"/>
              </a:rPr>
              <a:t>:</a:t>
            </a:r>
            <a:br>
              <a:rPr lang="en-US" altLang="ko-KR" sz="2000" b="0" i="0">
                <a:solidFill>
                  <a:srgbClr val="1D1C1D"/>
                </a:solidFill>
                <a:effectLst/>
                <a:latin typeface="NotoSansKR"/>
              </a:rPr>
            </a:br>
            <a:r>
              <a:rPr lang="ko-KR" altLang="en-US" sz="2000" b="0" i="0">
                <a:solidFill>
                  <a:srgbClr val="1D1C1D"/>
                </a:solidFill>
                <a:effectLst/>
                <a:latin typeface="NotoSansKR"/>
              </a:rPr>
              <a:t>유효한 정보로 새로운 학생을 등록하고</a:t>
            </a:r>
            <a:r>
              <a:rPr lang="en-US" altLang="ko-KR" sz="2000" b="0" i="0">
                <a:solidFill>
                  <a:srgbClr val="1D1C1D"/>
                </a:solidFill>
                <a:effectLst/>
                <a:latin typeface="NotoSansKR"/>
              </a:rPr>
              <a:t>, </a:t>
            </a:r>
            <a:r>
              <a:rPr lang="ko-KR" altLang="en-US" sz="2000" b="0" i="0">
                <a:solidFill>
                  <a:srgbClr val="1D1C1D"/>
                </a:solidFill>
                <a:effectLst/>
                <a:latin typeface="NotoSansKR"/>
              </a:rPr>
              <a:t>등록된 정보가 데이터베이스에 정확히 저장되었는지 확인</a:t>
            </a:r>
            <a:r>
              <a:rPr lang="en-US" altLang="ko-KR" sz="2000" b="0" i="0">
                <a:solidFill>
                  <a:srgbClr val="1D1C1D"/>
                </a:solidFill>
                <a:effectLst/>
                <a:latin typeface="NotoSansKR"/>
              </a:rPr>
              <a:t>.</a:t>
            </a:r>
            <a:br>
              <a:rPr lang="en-US" altLang="ko-KR" sz="2000" b="0" i="0">
                <a:solidFill>
                  <a:srgbClr val="1D1C1D"/>
                </a:solidFill>
                <a:effectLst/>
                <a:latin typeface="NotoSansKR"/>
              </a:rPr>
            </a:br>
            <a:br>
              <a:rPr lang="en-US" altLang="ko-KR" sz="2000" b="0" i="0">
                <a:solidFill>
                  <a:srgbClr val="1D1C1D"/>
                </a:solidFill>
                <a:effectLst/>
                <a:latin typeface="NotoSansKR"/>
              </a:rPr>
            </a:br>
            <a:r>
              <a:rPr lang="ko-KR" altLang="en-US" sz="2000" b="0" i="0">
                <a:solidFill>
                  <a:srgbClr val="1D1C1D"/>
                </a:solidFill>
                <a:effectLst/>
                <a:latin typeface="NotoSansKR"/>
              </a:rPr>
              <a:t>중복 주민등록번호 방지</a:t>
            </a:r>
            <a:r>
              <a:rPr lang="en-US" altLang="ko-KR" sz="2000" b="0" i="0">
                <a:solidFill>
                  <a:srgbClr val="1D1C1D"/>
                </a:solidFill>
                <a:effectLst/>
                <a:latin typeface="NotoSansKR"/>
              </a:rPr>
              <a:t>:</a:t>
            </a:r>
            <a:br>
              <a:rPr lang="en-US" altLang="ko-KR" sz="2000" b="0" i="0">
                <a:solidFill>
                  <a:srgbClr val="1D1C1D"/>
                </a:solidFill>
                <a:effectLst/>
                <a:latin typeface="NotoSansKR"/>
              </a:rPr>
            </a:br>
            <a:r>
              <a:rPr lang="ko-KR" altLang="en-US" sz="2000" b="0" i="0">
                <a:solidFill>
                  <a:srgbClr val="1D1C1D"/>
                </a:solidFill>
                <a:effectLst/>
                <a:latin typeface="NotoSansKR"/>
              </a:rPr>
              <a:t>이미 등록된 주민등록번호로 학생을 등록하려고 시도할 경우 중복 등록을 방지하는지 확인</a:t>
            </a:r>
            <a:r>
              <a:rPr lang="en-US" altLang="ko-KR" sz="2000" b="0" i="0">
                <a:solidFill>
                  <a:srgbClr val="1D1C1D"/>
                </a:solidFill>
                <a:effectLst/>
                <a:latin typeface="NotoSansKR"/>
              </a:rPr>
              <a:t>.</a:t>
            </a:r>
            <a:br>
              <a:rPr lang="en-US" altLang="ko-KR" sz="2000" b="0" i="0">
                <a:solidFill>
                  <a:srgbClr val="1D1C1D"/>
                </a:solidFill>
                <a:effectLst/>
                <a:latin typeface="NotoSansKR"/>
              </a:rPr>
            </a:br>
            <a:br>
              <a:rPr lang="en-US" altLang="ko-KR" sz="2000" b="0" i="0">
                <a:solidFill>
                  <a:srgbClr val="1D1C1D"/>
                </a:solidFill>
                <a:effectLst/>
                <a:latin typeface="NotoSansKR"/>
              </a:rPr>
            </a:br>
            <a:r>
              <a:rPr lang="ko-KR" altLang="en-US" sz="2000" b="0" i="0">
                <a:solidFill>
                  <a:srgbClr val="1D1C1D"/>
                </a:solidFill>
                <a:effectLst/>
                <a:latin typeface="NotoSansKR"/>
              </a:rPr>
              <a:t>매니저 할당 확인</a:t>
            </a:r>
            <a:r>
              <a:rPr lang="en-US" altLang="ko-KR" sz="2000" b="0" i="0">
                <a:solidFill>
                  <a:srgbClr val="1D1C1D"/>
                </a:solidFill>
                <a:effectLst/>
                <a:latin typeface="NotoSansKR"/>
              </a:rPr>
              <a:t>:</a:t>
            </a:r>
            <a:br>
              <a:rPr lang="en-US" altLang="ko-KR" sz="2000" b="0" i="0">
                <a:solidFill>
                  <a:srgbClr val="1D1C1D"/>
                </a:solidFill>
                <a:effectLst/>
                <a:latin typeface="NotoSansKR"/>
              </a:rPr>
            </a:br>
            <a:r>
              <a:rPr lang="ko-KR" altLang="en-US" sz="2000" b="0" i="0">
                <a:solidFill>
                  <a:srgbClr val="1D1C1D"/>
                </a:solidFill>
                <a:effectLst/>
                <a:latin typeface="NotoSansKR"/>
              </a:rPr>
              <a:t>새 학생을 등록할 때 정상적으로 매니저가 할당되었는지 확인</a:t>
            </a:r>
            <a:r>
              <a:rPr lang="en-US" altLang="ko-KR" sz="2000" b="0" i="0">
                <a:solidFill>
                  <a:srgbClr val="1D1C1D"/>
                </a:solidFill>
                <a:effectLst/>
                <a:latin typeface="NotoSansKR"/>
              </a:rPr>
              <a:t>.</a:t>
            </a:r>
            <a:br>
              <a:rPr lang="en-US" altLang="ko-KR" sz="2000" b="0" i="0">
                <a:solidFill>
                  <a:srgbClr val="1D1C1D"/>
                </a:solidFill>
                <a:effectLst/>
                <a:latin typeface="NotoSansKR"/>
              </a:rPr>
            </a:br>
            <a:br>
              <a:rPr lang="en-US" altLang="ko-KR" sz="2000" b="0" i="0">
                <a:solidFill>
                  <a:srgbClr val="1D1C1D"/>
                </a:solidFill>
                <a:effectLst/>
                <a:latin typeface="NotoSansKR"/>
              </a:rPr>
            </a:br>
            <a:r>
              <a:rPr lang="ko-KR" altLang="en-US" sz="2000" b="0" i="0">
                <a:solidFill>
                  <a:srgbClr val="1D1C1D"/>
                </a:solidFill>
                <a:effectLst/>
                <a:latin typeface="NotoSansKR"/>
              </a:rPr>
              <a:t>누락된 정보 방지</a:t>
            </a:r>
            <a:r>
              <a:rPr lang="en-US" altLang="ko-KR" sz="2000" b="0" i="0">
                <a:solidFill>
                  <a:srgbClr val="1D1C1D"/>
                </a:solidFill>
                <a:effectLst/>
                <a:latin typeface="NotoSansKR"/>
              </a:rPr>
              <a:t>:</a:t>
            </a:r>
            <a:br>
              <a:rPr lang="en-US" altLang="ko-KR" sz="2000" b="0" i="0">
                <a:solidFill>
                  <a:srgbClr val="1D1C1D"/>
                </a:solidFill>
                <a:effectLst/>
                <a:latin typeface="NotoSansKR"/>
              </a:rPr>
            </a:br>
            <a:r>
              <a:rPr lang="ko-KR" altLang="en-US" sz="2000" b="0" i="0">
                <a:solidFill>
                  <a:srgbClr val="1D1C1D"/>
                </a:solidFill>
                <a:effectLst/>
                <a:latin typeface="NotoSansKR"/>
              </a:rPr>
              <a:t>필수 정보가 누락된 상태에서 등록 시도 시 누락된 정보를 요구하는지 확인</a:t>
            </a:r>
            <a:r>
              <a:rPr lang="en-US" altLang="ko-KR" sz="2000" b="0" i="0">
                <a:solidFill>
                  <a:srgbClr val="1D1C1D"/>
                </a:solidFill>
                <a:effectLst/>
                <a:latin typeface="NotoSansKR"/>
              </a:rPr>
              <a:t>.</a:t>
            </a:r>
            <a:br>
              <a:rPr lang="en-US" altLang="ko-KR" sz="2000" b="0" i="0">
                <a:solidFill>
                  <a:srgbClr val="1D1C1D"/>
                </a:solidFill>
                <a:effectLst/>
                <a:latin typeface="NotoSansKR"/>
              </a:rPr>
            </a:b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4216177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66012B9-3C65-386B-EA29-80B0ADC41D23}"/>
              </a:ext>
            </a:extLst>
          </p:cNvPr>
          <p:cNvSpPr txBox="1"/>
          <p:nvPr/>
        </p:nvSpPr>
        <p:spPr>
          <a:xfrm>
            <a:off x="1171254" y="1906474"/>
            <a:ext cx="900969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0" i="0" dirty="0">
                <a:solidFill>
                  <a:srgbClr val="1D1C1D"/>
                </a:solidFill>
                <a:effectLst/>
                <a:latin typeface="NotoSansKR"/>
              </a:rPr>
              <a:t>성적 부여 테스트 케이스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NotoSansKR"/>
              </a:rPr>
              <a:t>:</a:t>
            </a:r>
            <a:br>
              <a:rPr lang="en-US" altLang="ko-KR" b="0" i="0" dirty="0">
                <a:solidFill>
                  <a:srgbClr val="1D1C1D"/>
                </a:solidFill>
                <a:effectLst/>
                <a:latin typeface="NotoSansKR"/>
              </a:rPr>
            </a:br>
            <a:endParaRPr lang="en-US" altLang="ko-KR" b="0" i="0" dirty="0">
              <a:solidFill>
                <a:srgbClr val="1D1C1D"/>
              </a:solidFill>
              <a:effectLst/>
              <a:latin typeface="NotoSansKR"/>
            </a:endParaRPr>
          </a:p>
          <a:p>
            <a:pPr algn="l"/>
            <a:r>
              <a:rPr lang="en-US" altLang="ko-KR" b="0" i="0" dirty="0">
                <a:solidFill>
                  <a:srgbClr val="1D1C1D"/>
                </a:solidFill>
                <a:effectLst/>
                <a:latin typeface="NotoSansKR"/>
              </a:rPr>
              <a:t>3-1 </a:t>
            </a:r>
            <a:r>
              <a:rPr lang="ko-KR" altLang="en-US" b="0" i="0" dirty="0">
                <a:solidFill>
                  <a:srgbClr val="1D1C1D"/>
                </a:solidFill>
                <a:effectLst/>
                <a:latin typeface="NotoSansKR"/>
              </a:rPr>
              <a:t>정상적인 성적 부여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NotoSansKR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1D1C1D"/>
                </a:solidFill>
                <a:effectLst/>
                <a:latin typeface="NotoSansKR"/>
              </a:rPr>
              <a:t>유효한 성적 정보로 성적을 부여하고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NotoSansKR"/>
              </a:rPr>
              <a:t>, </a:t>
            </a:r>
            <a:r>
              <a:rPr lang="ko-KR" altLang="en-US" b="0" i="0" dirty="0">
                <a:solidFill>
                  <a:srgbClr val="1D1C1D"/>
                </a:solidFill>
                <a:effectLst/>
                <a:latin typeface="NotoSansKR"/>
              </a:rPr>
              <a:t>데이터베이스에 정확히 저장되었는지 확인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NotoSansKR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b="0" i="0" dirty="0">
              <a:solidFill>
                <a:srgbClr val="1D1C1D"/>
              </a:solidFill>
              <a:effectLst/>
              <a:latin typeface="NotoSansKR"/>
            </a:endParaRPr>
          </a:p>
          <a:p>
            <a:pPr algn="l"/>
            <a:r>
              <a:rPr lang="en-US" altLang="ko-KR" b="0" i="0" dirty="0">
                <a:solidFill>
                  <a:srgbClr val="1D1C1D"/>
                </a:solidFill>
                <a:effectLst/>
                <a:latin typeface="NotoSansKR"/>
              </a:rPr>
              <a:t>3-2</a:t>
            </a:r>
            <a:r>
              <a:rPr lang="ko-KR" altLang="en-US" b="0" i="0" dirty="0">
                <a:solidFill>
                  <a:srgbClr val="1D1C1D"/>
                </a:solidFill>
                <a:effectLst/>
                <a:latin typeface="NotoSansKR"/>
              </a:rPr>
              <a:t>잘못된 수업 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NotoSansKR"/>
              </a:rPr>
              <a:t>ID </a:t>
            </a:r>
            <a:r>
              <a:rPr lang="ko-KR" altLang="en-US" b="0" i="0" dirty="0">
                <a:solidFill>
                  <a:srgbClr val="1D1C1D"/>
                </a:solidFill>
                <a:effectLst/>
                <a:latin typeface="NotoSansKR"/>
              </a:rPr>
              <a:t>방지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NotoSansKR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1D1C1D"/>
                </a:solidFill>
                <a:effectLst/>
                <a:latin typeface="NotoSansKR"/>
              </a:rPr>
              <a:t>존재하지 않는 수업 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NotoSansKR"/>
              </a:rPr>
              <a:t>ID</a:t>
            </a:r>
            <a:r>
              <a:rPr lang="ko-KR" altLang="en-US" b="0" i="0" dirty="0">
                <a:solidFill>
                  <a:srgbClr val="1D1C1D"/>
                </a:solidFill>
                <a:effectLst/>
                <a:latin typeface="NotoSansKR"/>
              </a:rPr>
              <a:t>로 성적을 부여하려고 시도할 경우 방지하는지 확인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NotoSansKR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b="0" i="0" dirty="0">
              <a:solidFill>
                <a:srgbClr val="1D1C1D"/>
              </a:solidFill>
              <a:effectLst/>
              <a:latin typeface="NotoSansKR"/>
            </a:endParaRPr>
          </a:p>
          <a:p>
            <a:pPr algn="l"/>
            <a:r>
              <a:rPr lang="en-US" altLang="ko-KR" b="0" i="0" dirty="0">
                <a:solidFill>
                  <a:srgbClr val="1D1C1D"/>
                </a:solidFill>
                <a:effectLst/>
                <a:latin typeface="NotoSansKR"/>
              </a:rPr>
              <a:t>3-3 </a:t>
            </a:r>
            <a:r>
              <a:rPr lang="ko-KR" altLang="en-US" b="0" i="0" dirty="0">
                <a:solidFill>
                  <a:srgbClr val="1D1C1D"/>
                </a:solidFill>
                <a:effectLst/>
                <a:latin typeface="NotoSansKR"/>
              </a:rPr>
              <a:t>유효하지 않은 점수 방지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NotoSansKR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1D1C1D"/>
                </a:solidFill>
                <a:effectLst/>
                <a:latin typeface="NotoSansKR"/>
              </a:rPr>
              <a:t>0</a:t>
            </a:r>
            <a:r>
              <a:rPr lang="ko-KR" altLang="en-US" b="0" i="0" dirty="0">
                <a:solidFill>
                  <a:srgbClr val="1D1C1D"/>
                </a:solidFill>
                <a:effectLst/>
                <a:latin typeface="NotoSansKR"/>
              </a:rPr>
              <a:t>부터 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NotoSansKR"/>
              </a:rPr>
              <a:t>100</a:t>
            </a:r>
            <a:r>
              <a:rPr lang="ko-KR" altLang="en-US" b="0" i="0" dirty="0">
                <a:solidFill>
                  <a:srgbClr val="1D1C1D"/>
                </a:solidFill>
                <a:effectLst/>
                <a:latin typeface="NotoSansKR"/>
              </a:rPr>
              <a:t>을 벗어나는 점수로 성적을 부여하려고 시도할 경우 방지하는지 확인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NotoSansKR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375613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595E239-731B-2A84-EF38-0A1B5CF1B799}"/>
              </a:ext>
            </a:extLst>
          </p:cNvPr>
          <p:cNvSpPr txBox="1"/>
          <p:nvPr/>
        </p:nvSpPr>
        <p:spPr>
          <a:xfrm>
            <a:off x="87199" y="0"/>
            <a:ext cx="106122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0" i="0" dirty="0">
                <a:solidFill>
                  <a:srgbClr val="1D1C1D"/>
                </a:solidFill>
                <a:effectLst/>
                <a:latin typeface="NotoSansKR"/>
              </a:rPr>
              <a:t>3-1 </a:t>
            </a:r>
            <a:r>
              <a:rPr lang="ko-KR" altLang="en-US" b="0" i="0" dirty="0">
                <a:solidFill>
                  <a:srgbClr val="1D1C1D"/>
                </a:solidFill>
                <a:effectLst/>
                <a:latin typeface="NotoSansKR"/>
              </a:rPr>
              <a:t>정상적인 성적 부여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NotoSansKR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1D1C1D"/>
                </a:solidFill>
                <a:effectLst/>
                <a:latin typeface="NotoSansKR"/>
              </a:rPr>
              <a:t>유효한 성적 정보로 성적을 부여하고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NotoSansKR"/>
              </a:rPr>
              <a:t>, </a:t>
            </a:r>
            <a:r>
              <a:rPr lang="ko-KR" altLang="en-US" b="0" i="0" dirty="0">
                <a:solidFill>
                  <a:srgbClr val="1D1C1D"/>
                </a:solidFill>
                <a:effectLst/>
                <a:latin typeface="NotoSansKR"/>
              </a:rPr>
              <a:t>데이터베이스에 정확히 저장되었는지 확인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NotoSansKR"/>
              </a:rPr>
              <a:t>.</a:t>
            </a:r>
          </a:p>
        </p:txBody>
      </p:sp>
      <p:pic>
        <p:nvPicPr>
          <p:cNvPr id="5" name="그림 4" descr="텍스트, 스크린샷, 소프트웨어, 컴퓨터 아이콘이(가) 표시된 사진&#10;&#10;자동 생성된 설명">
            <a:extLst>
              <a:ext uri="{FF2B5EF4-FFF2-40B4-BE49-F238E27FC236}">
                <a16:creationId xmlns:a16="http://schemas.microsoft.com/office/drawing/2014/main" id="{80E239EC-D6CB-721E-4476-2A293DE8F1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872" y="1185658"/>
            <a:ext cx="6325148" cy="3581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1015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517DC11-6FE8-7A09-CAEC-A8C38F1CB1D1}"/>
              </a:ext>
            </a:extLst>
          </p:cNvPr>
          <p:cNvSpPr txBox="1"/>
          <p:nvPr/>
        </p:nvSpPr>
        <p:spPr>
          <a:xfrm>
            <a:off x="153160" y="177001"/>
            <a:ext cx="88777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0" i="0" dirty="0">
                <a:solidFill>
                  <a:srgbClr val="1D1C1D"/>
                </a:solidFill>
                <a:effectLst/>
                <a:latin typeface="NotoSansKR"/>
              </a:rPr>
              <a:t>3-2</a:t>
            </a:r>
            <a:r>
              <a:rPr lang="ko-KR" altLang="en-US" b="0" i="0" dirty="0">
                <a:solidFill>
                  <a:srgbClr val="1D1C1D"/>
                </a:solidFill>
                <a:effectLst/>
                <a:latin typeface="NotoSansKR"/>
              </a:rPr>
              <a:t>잘못된 수업 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NotoSansKR"/>
              </a:rPr>
              <a:t>ID </a:t>
            </a:r>
            <a:r>
              <a:rPr lang="ko-KR" altLang="en-US" b="0" i="0" dirty="0">
                <a:solidFill>
                  <a:srgbClr val="1D1C1D"/>
                </a:solidFill>
                <a:effectLst/>
                <a:latin typeface="NotoSansKR"/>
              </a:rPr>
              <a:t>방지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NotoSansKR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1D1C1D"/>
                </a:solidFill>
                <a:effectLst/>
                <a:latin typeface="NotoSansKR"/>
              </a:rPr>
              <a:t>존재하지 않는 수업 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NotoSansKR"/>
              </a:rPr>
              <a:t>ID</a:t>
            </a:r>
            <a:r>
              <a:rPr lang="ko-KR" altLang="en-US" b="0" i="0" dirty="0">
                <a:solidFill>
                  <a:srgbClr val="1D1C1D"/>
                </a:solidFill>
                <a:effectLst/>
                <a:latin typeface="NotoSansKR"/>
              </a:rPr>
              <a:t>로 성적을 부여하려고 시도할 경우 방지하는지 확인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NotoSansKR"/>
              </a:rPr>
              <a:t>.</a:t>
            </a:r>
          </a:p>
        </p:txBody>
      </p:sp>
      <p:pic>
        <p:nvPicPr>
          <p:cNvPr id="5" name="그림 4" descr="스크린샷, 텍스트, 라인, 소프트웨어이(가) 표시된 사진&#10;&#10;자동 생성된 설명">
            <a:extLst>
              <a:ext uri="{FF2B5EF4-FFF2-40B4-BE49-F238E27FC236}">
                <a16:creationId xmlns:a16="http://schemas.microsoft.com/office/drawing/2014/main" id="{E3C83935-C8AB-2B45-BC59-ED3297E449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457" b="74720"/>
          <a:stretch/>
        </p:blipFill>
        <p:spPr>
          <a:xfrm>
            <a:off x="153161" y="1034949"/>
            <a:ext cx="5002500" cy="978678"/>
          </a:xfrm>
          <a:prstGeom prst="rect">
            <a:avLst/>
          </a:prstGeom>
        </p:spPr>
      </p:pic>
      <p:pic>
        <p:nvPicPr>
          <p:cNvPr id="6" name="그림 5" descr="스크린샷, 텍스트, 라인, 소프트웨어이(가) 표시된 사진&#10;&#10;자동 생성된 설명">
            <a:extLst>
              <a:ext uri="{FF2B5EF4-FFF2-40B4-BE49-F238E27FC236}">
                <a16:creationId xmlns:a16="http://schemas.microsoft.com/office/drawing/2014/main" id="{1EA7CBC9-0258-6A51-0E6C-009EEC6433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183"/>
          <a:stretch/>
        </p:blipFill>
        <p:spPr>
          <a:xfrm>
            <a:off x="216660" y="3746067"/>
            <a:ext cx="11758679" cy="457460"/>
          </a:xfrm>
          <a:prstGeom prst="rect">
            <a:avLst/>
          </a:prstGeom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4506159C-446A-DF06-E27E-5AE079053FAF}"/>
              </a:ext>
            </a:extLst>
          </p:cNvPr>
          <p:cNvSpPr/>
          <p:nvPr/>
        </p:nvSpPr>
        <p:spPr>
          <a:xfrm flipH="1">
            <a:off x="1131216" y="1524288"/>
            <a:ext cx="292231" cy="36891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46750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747EE00-6D69-2052-AC62-D4A35459EB6C}"/>
              </a:ext>
            </a:extLst>
          </p:cNvPr>
          <p:cNvSpPr txBox="1"/>
          <p:nvPr/>
        </p:nvSpPr>
        <p:spPr>
          <a:xfrm>
            <a:off x="549084" y="299550"/>
            <a:ext cx="95281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0" i="0" dirty="0">
                <a:solidFill>
                  <a:srgbClr val="1D1C1D"/>
                </a:solidFill>
                <a:effectLst/>
                <a:latin typeface="NotoSansKR"/>
              </a:rPr>
              <a:t>3-3 </a:t>
            </a:r>
            <a:r>
              <a:rPr lang="ko-KR" altLang="en-US" b="0" i="0" dirty="0">
                <a:solidFill>
                  <a:srgbClr val="1D1C1D"/>
                </a:solidFill>
                <a:effectLst/>
                <a:latin typeface="NotoSansKR"/>
              </a:rPr>
              <a:t>유효하지 않은 점수 방지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NotoSansKR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1D1C1D"/>
                </a:solidFill>
                <a:effectLst/>
                <a:latin typeface="NotoSansKR"/>
              </a:rPr>
              <a:t>0</a:t>
            </a:r>
            <a:r>
              <a:rPr lang="ko-KR" altLang="en-US" b="0" i="0" dirty="0">
                <a:solidFill>
                  <a:srgbClr val="1D1C1D"/>
                </a:solidFill>
                <a:effectLst/>
                <a:latin typeface="NotoSansKR"/>
              </a:rPr>
              <a:t>부터 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NotoSansKR"/>
              </a:rPr>
              <a:t>100</a:t>
            </a:r>
            <a:r>
              <a:rPr lang="ko-KR" altLang="en-US" b="0" i="0" dirty="0">
                <a:solidFill>
                  <a:srgbClr val="1D1C1D"/>
                </a:solidFill>
                <a:effectLst/>
                <a:latin typeface="NotoSansKR"/>
              </a:rPr>
              <a:t>을 벗어나는 점수로 성적을 부여하려고 시도할 경우 방지하는지 확인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NotoSansKR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32A96D9-BE18-CF9C-22B5-57F4824041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000" b="70751"/>
          <a:stretch/>
        </p:blipFill>
        <p:spPr>
          <a:xfrm>
            <a:off x="428017" y="1135764"/>
            <a:ext cx="6096000" cy="136424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5C4AA75-057D-3C75-17F2-F2DCD27127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9112" b="5674"/>
          <a:stretch/>
        </p:blipFill>
        <p:spPr>
          <a:xfrm>
            <a:off x="0" y="4357991"/>
            <a:ext cx="12192000" cy="243192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76AB44B7-6FBC-0CF5-251B-F5DE6BD2CB81}"/>
              </a:ext>
            </a:extLst>
          </p:cNvPr>
          <p:cNvSpPr/>
          <p:nvPr/>
        </p:nvSpPr>
        <p:spPr>
          <a:xfrm flipH="1">
            <a:off x="1945531" y="1817887"/>
            <a:ext cx="353405" cy="36891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722334D-4392-741D-FB49-3AD01EB8C9C3}"/>
              </a:ext>
            </a:extLst>
          </p:cNvPr>
          <p:cNvSpPr/>
          <p:nvPr/>
        </p:nvSpPr>
        <p:spPr>
          <a:xfrm>
            <a:off x="9192639" y="4295128"/>
            <a:ext cx="884614" cy="36891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53358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F0D3E7A-AB51-492F-59C3-64B09444CD60}"/>
              </a:ext>
            </a:extLst>
          </p:cNvPr>
          <p:cNvSpPr txBox="1"/>
          <p:nvPr/>
        </p:nvSpPr>
        <p:spPr>
          <a:xfrm>
            <a:off x="294589" y="289679"/>
            <a:ext cx="1109299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0" i="0" dirty="0">
                <a:solidFill>
                  <a:srgbClr val="1D1C1D"/>
                </a:solidFill>
                <a:effectLst/>
                <a:latin typeface="NotoSansKR"/>
              </a:rPr>
              <a:t>상담 기능 테스트 케이스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NotoSansKR"/>
              </a:rPr>
              <a:t>:</a:t>
            </a:r>
            <a:br>
              <a:rPr lang="en-US" altLang="ko-KR" b="0" i="0" dirty="0">
                <a:solidFill>
                  <a:srgbClr val="1D1C1D"/>
                </a:solidFill>
                <a:effectLst/>
                <a:latin typeface="NotoSansKR"/>
              </a:rPr>
            </a:br>
            <a:endParaRPr lang="en-US" altLang="ko-KR" b="0" i="0" dirty="0">
              <a:solidFill>
                <a:srgbClr val="1D1C1D"/>
              </a:solidFill>
              <a:effectLst/>
              <a:latin typeface="NotoSansKR"/>
            </a:endParaRPr>
          </a:p>
          <a:p>
            <a:pPr algn="l"/>
            <a:r>
              <a:rPr lang="en-US" altLang="ko-KR" b="0" i="0" dirty="0">
                <a:solidFill>
                  <a:srgbClr val="1D1C1D"/>
                </a:solidFill>
                <a:effectLst/>
                <a:latin typeface="NotoSansKR"/>
              </a:rPr>
              <a:t>4-1 </a:t>
            </a:r>
            <a:r>
              <a:rPr lang="ko-KR" altLang="en-US" b="0" i="0" dirty="0">
                <a:solidFill>
                  <a:srgbClr val="1D1C1D"/>
                </a:solidFill>
                <a:effectLst/>
                <a:latin typeface="NotoSansKR"/>
              </a:rPr>
              <a:t>정상적인 상담 등록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NotoSansKR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1D1C1D"/>
                </a:solidFill>
                <a:effectLst/>
                <a:latin typeface="NotoSansKR"/>
              </a:rPr>
              <a:t>유효한 상담 정보로 상담을 등록하고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NotoSansKR"/>
              </a:rPr>
              <a:t>, </a:t>
            </a:r>
            <a:r>
              <a:rPr lang="ko-KR" altLang="en-US" b="0" i="0" dirty="0">
                <a:solidFill>
                  <a:srgbClr val="1D1C1D"/>
                </a:solidFill>
                <a:effectLst/>
                <a:latin typeface="NotoSansKR"/>
              </a:rPr>
              <a:t>데이터베이스에 정확히 저장되었는지 확인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NotoSansKR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b="0" i="0" dirty="0">
              <a:solidFill>
                <a:srgbClr val="1D1C1D"/>
              </a:solidFill>
              <a:effectLst/>
              <a:latin typeface="NotoSansKR"/>
            </a:endParaRPr>
          </a:p>
          <a:p>
            <a:pPr algn="l"/>
            <a:r>
              <a:rPr lang="en-US" altLang="ko-KR" b="0" i="0" dirty="0">
                <a:solidFill>
                  <a:srgbClr val="1D1C1D"/>
                </a:solidFill>
                <a:effectLst/>
                <a:latin typeface="NotoSansKR"/>
              </a:rPr>
              <a:t>4-2 </a:t>
            </a:r>
            <a:r>
              <a:rPr lang="ko-KR" altLang="en-US" b="0" i="0" dirty="0">
                <a:solidFill>
                  <a:srgbClr val="1D1C1D"/>
                </a:solidFill>
                <a:effectLst/>
                <a:latin typeface="NotoSansKR"/>
              </a:rPr>
              <a:t>잘못된 매니저 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NotoSansKR"/>
              </a:rPr>
              <a:t>ID </a:t>
            </a:r>
            <a:r>
              <a:rPr lang="ko-KR" altLang="en-US" b="0" i="0" dirty="0">
                <a:solidFill>
                  <a:srgbClr val="1D1C1D"/>
                </a:solidFill>
                <a:effectLst/>
                <a:latin typeface="NotoSansKR"/>
              </a:rPr>
              <a:t>방지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NotoSansKR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1D1C1D"/>
                </a:solidFill>
                <a:effectLst/>
                <a:latin typeface="NotoSansKR"/>
              </a:rPr>
              <a:t>존재하지 않는 매니저 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NotoSansKR"/>
              </a:rPr>
              <a:t>ID</a:t>
            </a:r>
            <a:r>
              <a:rPr lang="ko-KR" altLang="en-US" b="0" i="0" dirty="0">
                <a:solidFill>
                  <a:srgbClr val="1D1C1D"/>
                </a:solidFill>
                <a:effectLst/>
                <a:latin typeface="NotoSansKR"/>
              </a:rPr>
              <a:t>로 상담을 등록하려고 시도할 경우 방지하는지 확인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NotoSansKR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b="0" i="0" dirty="0">
              <a:solidFill>
                <a:srgbClr val="1D1C1D"/>
              </a:solidFill>
              <a:effectLst/>
              <a:latin typeface="NotoSansKR"/>
            </a:endParaRPr>
          </a:p>
          <a:p>
            <a:pPr algn="l"/>
            <a:r>
              <a:rPr lang="en-US" altLang="ko-KR" b="0" i="0" dirty="0">
                <a:solidFill>
                  <a:srgbClr val="1D1C1D"/>
                </a:solidFill>
                <a:effectLst/>
                <a:latin typeface="NotoSansKR"/>
              </a:rPr>
              <a:t>4-3 </a:t>
            </a:r>
            <a:r>
              <a:rPr lang="ko-KR" altLang="en-US" b="0" i="0" dirty="0">
                <a:solidFill>
                  <a:srgbClr val="1D1C1D"/>
                </a:solidFill>
                <a:effectLst/>
                <a:latin typeface="NotoSansKR"/>
              </a:rPr>
              <a:t>유효하지 않은 상담 카테고리 방지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NotoSansKR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1D1C1D"/>
                </a:solidFill>
                <a:effectLst/>
                <a:latin typeface="NotoSansKR"/>
              </a:rPr>
              <a:t>유효하지 않은 상담 카테고리로 상담을 등록하려고 시도할 경우 방지하는지 확인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NotoSansKR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92422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폰트, 번호, 소프트웨어이(가) 표시된 사진&#10;&#10;자동 생성된 설명">
            <a:extLst>
              <a:ext uri="{FF2B5EF4-FFF2-40B4-BE49-F238E27FC236}">
                <a16:creationId xmlns:a16="http://schemas.microsoft.com/office/drawing/2014/main" id="{B0B14696-7569-4D13-4A84-6AA07CF3AF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544" y="1965461"/>
            <a:ext cx="8428450" cy="336071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666373A-332A-E833-0389-B8837E4D834D}"/>
              </a:ext>
            </a:extLst>
          </p:cNvPr>
          <p:cNvSpPr txBox="1"/>
          <p:nvPr/>
        </p:nvSpPr>
        <p:spPr>
          <a:xfrm>
            <a:off x="816545" y="320759"/>
            <a:ext cx="842844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0" i="0" dirty="0">
                <a:solidFill>
                  <a:srgbClr val="1D1C1D"/>
                </a:solidFill>
                <a:effectLst/>
                <a:latin typeface="NotoSansKR"/>
              </a:rPr>
              <a:t>4-1 </a:t>
            </a:r>
            <a:r>
              <a:rPr lang="ko-KR" altLang="en-US" b="0" i="0" dirty="0">
                <a:solidFill>
                  <a:srgbClr val="1D1C1D"/>
                </a:solidFill>
                <a:effectLst/>
                <a:latin typeface="NotoSansKR"/>
              </a:rPr>
              <a:t>정상적인 상담 등록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NotoSansKR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1D1C1D"/>
                </a:solidFill>
                <a:effectLst/>
                <a:latin typeface="NotoSansKR"/>
              </a:rPr>
              <a:t>유효한 상담 정보로 상담을 등록하고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NotoSansKR"/>
              </a:rPr>
              <a:t>, </a:t>
            </a:r>
            <a:r>
              <a:rPr lang="ko-KR" altLang="en-US" b="0" i="0" dirty="0">
                <a:solidFill>
                  <a:srgbClr val="1D1C1D"/>
                </a:solidFill>
                <a:effectLst/>
                <a:latin typeface="NotoSansKR"/>
              </a:rPr>
              <a:t>데이터베이스에 정확히 저장되었는지 확인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NotoSansKR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53084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소프트웨어, 웹 페이지이(가) 표시된 사진&#10;&#10;자동 생성된 설명">
            <a:extLst>
              <a:ext uri="{FF2B5EF4-FFF2-40B4-BE49-F238E27FC236}">
                <a16:creationId xmlns:a16="http://schemas.microsoft.com/office/drawing/2014/main" id="{9A0C17FB-C9CE-0E47-145E-6C8C366F89B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194" r="2405"/>
          <a:stretch/>
        </p:blipFill>
        <p:spPr>
          <a:xfrm>
            <a:off x="480607" y="3054484"/>
            <a:ext cx="11416321" cy="443841"/>
          </a:xfrm>
          <a:prstGeom prst="rect">
            <a:avLst/>
          </a:prstGeom>
        </p:spPr>
      </p:pic>
      <p:pic>
        <p:nvPicPr>
          <p:cNvPr id="4" name="그림 3" descr="텍스트, 스크린샷, 소프트웨어, 웹 페이지이(가) 표시된 사진&#10;&#10;자동 생성된 설명">
            <a:extLst>
              <a:ext uri="{FF2B5EF4-FFF2-40B4-BE49-F238E27FC236}">
                <a16:creationId xmlns:a16="http://schemas.microsoft.com/office/drawing/2014/main" id="{6947ED39-8E8B-7884-E361-F23A9431C8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454" b="75222"/>
          <a:stretch/>
        </p:blipFill>
        <p:spPr>
          <a:xfrm>
            <a:off x="758758" y="1657334"/>
            <a:ext cx="6731540" cy="10177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69D9BBE-72E3-B19E-E782-9B7187349065}"/>
              </a:ext>
            </a:extLst>
          </p:cNvPr>
          <p:cNvSpPr txBox="1"/>
          <p:nvPr/>
        </p:nvSpPr>
        <p:spPr>
          <a:xfrm>
            <a:off x="681060" y="224135"/>
            <a:ext cx="991466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0" i="0" dirty="0">
                <a:solidFill>
                  <a:srgbClr val="1D1C1D"/>
                </a:solidFill>
                <a:effectLst/>
                <a:latin typeface="NotoSansKR"/>
              </a:rPr>
              <a:t>4-2 </a:t>
            </a:r>
            <a:r>
              <a:rPr lang="ko-KR" altLang="en-US" b="0" i="0" dirty="0">
                <a:solidFill>
                  <a:srgbClr val="1D1C1D"/>
                </a:solidFill>
                <a:effectLst/>
                <a:latin typeface="NotoSansKR"/>
              </a:rPr>
              <a:t>잘못된 매니저 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NotoSansKR"/>
              </a:rPr>
              <a:t>ID </a:t>
            </a:r>
            <a:r>
              <a:rPr lang="ko-KR" altLang="en-US" b="0" i="0" dirty="0">
                <a:solidFill>
                  <a:srgbClr val="1D1C1D"/>
                </a:solidFill>
                <a:effectLst/>
                <a:latin typeface="NotoSansKR"/>
              </a:rPr>
              <a:t>방지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NotoSansKR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1D1C1D"/>
                </a:solidFill>
                <a:effectLst/>
                <a:latin typeface="NotoSansKR"/>
              </a:rPr>
              <a:t>존재하지 않는 매니저 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NotoSansKR"/>
              </a:rPr>
              <a:t>ID</a:t>
            </a:r>
            <a:r>
              <a:rPr lang="ko-KR" altLang="en-US" b="0" i="0" dirty="0">
                <a:solidFill>
                  <a:srgbClr val="1D1C1D"/>
                </a:solidFill>
                <a:effectLst/>
                <a:latin typeface="NotoSansKR"/>
              </a:rPr>
              <a:t>로 상담을 등록하려고 시도할 경우 방지하는지 확인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NotoSansKR"/>
              </a:rPr>
              <a:t>.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4EDF00CB-65B9-0EE3-BDDF-5E0A867075AA}"/>
              </a:ext>
            </a:extLst>
          </p:cNvPr>
          <p:cNvSpPr/>
          <p:nvPr/>
        </p:nvSpPr>
        <p:spPr>
          <a:xfrm flipH="1">
            <a:off x="1951348" y="2166220"/>
            <a:ext cx="292231" cy="36891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07059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C98C094-4B90-3678-45E8-7E25DEE856FF}"/>
              </a:ext>
            </a:extLst>
          </p:cNvPr>
          <p:cNvSpPr txBox="1"/>
          <p:nvPr/>
        </p:nvSpPr>
        <p:spPr>
          <a:xfrm>
            <a:off x="539686" y="301905"/>
            <a:ext cx="101314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0" i="0" dirty="0">
                <a:solidFill>
                  <a:srgbClr val="1D1C1D"/>
                </a:solidFill>
                <a:effectLst/>
                <a:latin typeface="NotoSansKR"/>
              </a:rPr>
              <a:t>4-3 </a:t>
            </a:r>
            <a:r>
              <a:rPr lang="ko-KR" altLang="en-US" b="0" i="0" dirty="0">
                <a:solidFill>
                  <a:srgbClr val="1D1C1D"/>
                </a:solidFill>
                <a:effectLst/>
                <a:latin typeface="NotoSansKR"/>
              </a:rPr>
              <a:t>유효하지 않은 상담 카테고리 방지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NotoSansKR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1D1C1D"/>
                </a:solidFill>
                <a:effectLst/>
                <a:latin typeface="NotoSansKR"/>
              </a:rPr>
              <a:t>유효하지 않은 상담 카테고리로 상담을 등록하려고 시도할 경우 방지하는지 확인</a:t>
            </a:r>
            <a:endParaRPr lang="ko-KR" altLang="en-US" dirty="0"/>
          </a:p>
        </p:txBody>
      </p:sp>
      <p:pic>
        <p:nvPicPr>
          <p:cNvPr id="5" name="그림 4" descr="텍스트, 소프트웨어, 웹 페이지, 컴퓨터 아이콘이(가) 표시된 사진&#10;&#10;자동 생성된 설명">
            <a:extLst>
              <a:ext uri="{FF2B5EF4-FFF2-40B4-BE49-F238E27FC236}">
                <a16:creationId xmlns:a16="http://schemas.microsoft.com/office/drawing/2014/main" id="{944A17D9-84E9-43E8-51AE-5DFD5B6273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330" b="73181"/>
          <a:stretch/>
        </p:blipFill>
        <p:spPr>
          <a:xfrm>
            <a:off x="243333" y="1390474"/>
            <a:ext cx="6867586" cy="1093432"/>
          </a:xfrm>
          <a:prstGeom prst="rect">
            <a:avLst/>
          </a:prstGeom>
        </p:spPr>
      </p:pic>
      <p:pic>
        <p:nvPicPr>
          <p:cNvPr id="6" name="그림 5" descr="텍스트, 소프트웨어, 웹 페이지, 컴퓨터 아이콘이(가) 표시된 사진&#10;&#10;자동 생성된 설명">
            <a:extLst>
              <a:ext uri="{FF2B5EF4-FFF2-40B4-BE49-F238E27FC236}">
                <a16:creationId xmlns:a16="http://schemas.microsoft.com/office/drawing/2014/main" id="{BF71247B-DBDA-73F9-6966-0201964743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061" r="359"/>
          <a:stretch/>
        </p:blipFill>
        <p:spPr>
          <a:xfrm>
            <a:off x="243333" y="2636196"/>
            <a:ext cx="11663322" cy="364439"/>
          </a:xfrm>
          <a:prstGeom prst="rect">
            <a:avLst/>
          </a:prstGeom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3CC01596-B667-5E9D-BD80-2E44700C208E}"/>
              </a:ext>
            </a:extLst>
          </p:cNvPr>
          <p:cNvSpPr/>
          <p:nvPr/>
        </p:nvSpPr>
        <p:spPr>
          <a:xfrm flipH="1">
            <a:off x="3356615" y="1946616"/>
            <a:ext cx="292231" cy="368918"/>
          </a:xfrm>
          <a:prstGeom prst="roundRect">
            <a:avLst>
              <a:gd name="adj" fmla="val 29032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8B53EE29-FC05-D2B2-C0E4-1F8280A8F347}"/>
              </a:ext>
            </a:extLst>
          </p:cNvPr>
          <p:cNvSpPr/>
          <p:nvPr/>
        </p:nvSpPr>
        <p:spPr>
          <a:xfrm flipH="1">
            <a:off x="8740891" y="2505671"/>
            <a:ext cx="714193" cy="368918"/>
          </a:xfrm>
          <a:prstGeom prst="roundRect">
            <a:avLst>
              <a:gd name="adj" fmla="val 29032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6346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87E7F8-BA59-D737-8FDB-8D40B67C2931}"/>
              </a:ext>
            </a:extLst>
          </p:cNvPr>
          <p:cNvSpPr txBox="1"/>
          <p:nvPr/>
        </p:nvSpPr>
        <p:spPr>
          <a:xfrm>
            <a:off x="461429" y="169506"/>
            <a:ext cx="10175630" cy="7679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1700" b="0" i="0" dirty="0">
                <a:effectLst/>
              </a:rPr>
              <a:t>1-1 </a:t>
            </a:r>
            <a:r>
              <a:rPr lang="ko-KR" altLang="en-US" sz="1700" b="0" i="0" dirty="0">
                <a:effectLst/>
              </a:rPr>
              <a:t>정상적인 학생 등록</a:t>
            </a:r>
            <a:r>
              <a:rPr lang="en-US" altLang="ko-KR" sz="1700" b="0" i="0" dirty="0">
                <a:effectLst/>
              </a:rPr>
              <a:t>:</a:t>
            </a:r>
            <a:br>
              <a:rPr lang="en-US" altLang="ko-KR" sz="1700" b="0" i="0" dirty="0">
                <a:effectLst/>
              </a:rPr>
            </a:br>
            <a:r>
              <a:rPr lang="ko-KR" altLang="en-US" sz="1700" b="0" i="0" dirty="0">
                <a:effectLst/>
              </a:rPr>
              <a:t>유효한 정보로 새로운 학생을 등록하고</a:t>
            </a:r>
            <a:r>
              <a:rPr lang="en-US" altLang="ko-KR" sz="1700" b="0" i="0" dirty="0">
                <a:effectLst/>
              </a:rPr>
              <a:t>, </a:t>
            </a:r>
            <a:r>
              <a:rPr lang="ko-KR" altLang="en-US" sz="1700" b="0" i="0" dirty="0">
                <a:effectLst/>
              </a:rPr>
              <a:t>등록된 정보가 데이터베이스에 정확히 저장되었는지 확인</a:t>
            </a:r>
            <a:r>
              <a:rPr lang="en-US" altLang="ko-KR" sz="1700" b="0" i="0" dirty="0">
                <a:effectLst/>
              </a:rPr>
              <a:t>.</a:t>
            </a:r>
            <a:endParaRPr lang="en-US" altLang="ko-KR" sz="1700" dirty="0"/>
          </a:p>
        </p:txBody>
      </p:sp>
      <p:pic>
        <p:nvPicPr>
          <p:cNvPr id="5" name="그림 4" descr="텍스트, 스크린샷, 소프트웨어, 번호이(가) 표시된 사진&#10;&#10;자동 생성된 설명">
            <a:extLst>
              <a:ext uri="{FF2B5EF4-FFF2-40B4-BE49-F238E27FC236}">
                <a16:creationId xmlns:a16="http://schemas.microsoft.com/office/drawing/2014/main" id="{05012CB5-8424-7873-5BD7-8A184B2F37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137"/>
          <a:stretch/>
        </p:blipFill>
        <p:spPr>
          <a:xfrm>
            <a:off x="790031" y="1366181"/>
            <a:ext cx="7683532" cy="2178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939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9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E0E3F5-800C-198C-8F73-7D99F1A928D1}"/>
              </a:ext>
            </a:extLst>
          </p:cNvPr>
          <p:cNvSpPr txBox="1"/>
          <p:nvPr/>
        </p:nvSpPr>
        <p:spPr>
          <a:xfrm>
            <a:off x="838200" y="184805"/>
            <a:ext cx="10515600" cy="15058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br>
              <a:rPr lang="en-US" altLang="ko-KR" sz="1700" b="0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altLang="ko-KR" sz="1700" b="0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1-2 </a:t>
            </a:r>
            <a:r>
              <a:rPr lang="ko-KR" altLang="en-US" sz="1700" b="0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중복 주민등록번호 방지</a:t>
            </a:r>
            <a:r>
              <a:rPr lang="en-US" altLang="ko-KR" sz="1700" b="0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:</a:t>
            </a:r>
            <a:br>
              <a:rPr lang="en-US" altLang="ko-KR" sz="1700" b="0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ko-KR" altLang="en-US" sz="1700" b="0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이미 등록된 주민등록번호로 학생을 등록하려고 시도할 경우 중복 등록을 방지하는지 확인</a:t>
            </a:r>
            <a:r>
              <a:rPr lang="en-US" altLang="ko-KR" sz="1700" b="0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.</a:t>
            </a:r>
            <a:br>
              <a:rPr lang="en-US" altLang="ko-KR" sz="1700" b="0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endParaRPr lang="en-US" altLang="ko-KR" sz="17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그림 2" descr="텍스트, 폰트, 소프트웨어, 라인이(가) 표시된 사진&#10;&#10;자동 생성된 설명">
            <a:extLst>
              <a:ext uri="{FF2B5EF4-FFF2-40B4-BE49-F238E27FC236}">
                <a16:creationId xmlns:a16="http://schemas.microsoft.com/office/drawing/2014/main" id="{E54F0E40-9844-4B1E-CCEF-70C3670BECA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077"/>
          <a:stretch/>
        </p:blipFill>
        <p:spPr>
          <a:xfrm>
            <a:off x="838199" y="1588177"/>
            <a:ext cx="10512547" cy="853466"/>
          </a:xfrm>
          <a:prstGeom prst="rect">
            <a:avLst/>
          </a:prstGeom>
        </p:spPr>
      </p:pic>
      <p:pic>
        <p:nvPicPr>
          <p:cNvPr id="6" name="그림 5" descr="텍스트, 폰트, 소프트웨어, 라인이(가) 표시된 사진&#10;&#10;자동 생성된 설명">
            <a:extLst>
              <a:ext uri="{FF2B5EF4-FFF2-40B4-BE49-F238E27FC236}">
                <a16:creationId xmlns:a16="http://schemas.microsoft.com/office/drawing/2014/main" id="{8F01970E-F57A-3F31-F0E4-539EF98165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253"/>
          <a:stretch/>
        </p:blipFill>
        <p:spPr>
          <a:xfrm>
            <a:off x="838198" y="2640608"/>
            <a:ext cx="10512547" cy="246211"/>
          </a:xfrm>
          <a:prstGeom prst="rect">
            <a:avLst/>
          </a:prstGeom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32813EE5-B71F-0FE5-2EC3-D01174F5BCFF}"/>
              </a:ext>
            </a:extLst>
          </p:cNvPr>
          <p:cNvSpPr/>
          <p:nvPr/>
        </p:nvSpPr>
        <p:spPr>
          <a:xfrm>
            <a:off x="2133367" y="1943060"/>
            <a:ext cx="638113" cy="26281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2546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C10CDF-73BC-4940-3419-18084C8A5107}"/>
              </a:ext>
            </a:extLst>
          </p:cNvPr>
          <p:cNvSpPr txBox="1"/>
          <p:nvPr/>
        </p:nvSpPr>
        <p:spPr>
          <a:xfrm>
            <a:off x="76392" y="81195"/>
            <a:ext cx="9795638" cy="7490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1700" dirty="0">
                <a:latin typeface="+mj-lt"/>
                <a:ea typeface="+mj-ea"/>
                <a:cs typeface="+mj-cs"/>
              </a:rPr>
              <a:t>1-3 </a:t>
            </a:r>
            <a:r>
              <a:rPr lang="ko-KR" altLang="en-US" sz="1700" dirty="0">
                <a:latin typeface="+mj-lt"/>
                <a:ea typeface="+mj-ea"/>
                <a:cs typeface="+mj-cs"/>
              </a:rPr>
              <a:t>매니저 할당 확인</a:t>
            </a:r>
            <a:r>
              <a:rPr lang="en-US" altLang="ko-KR" sz="1700" dirty="0">
                <a:latin typeface="+mj-lt"/>
                <a:ea typeface="+mj-ea"/>
                <a:cs typeface="+mj-cs"/>
              </a:rPr>
              <a:t>:</a:t>
            </a:r>
            <a:br>
              <a:rPr lang="en-US" altLang="ko-KR" sz="1700" dirty="0">
                <a:latin typeface="+mj-lt"/>
                <a:ea typeface="+mj-ea"/>
                <a:cs typeface="+mj-cs"/>
              </a:rPr>
            </a:br>
            <a:r>
              <a:rPr lang="ko-KR" altLang="en-US" sz="1700" dirty="0">
                <a:latin typeface="+mj-lt"/>
                <a:ea typeface="+mj-ea"/>
                <a:cs typeface="+mj-cs"/>
              </a:rPr>
              <a:t>새 학생을 등록할 때 정상적으로 매니저가 할당되었는지 확인</a:t>
            </a:r>
            <a:r>
              <a:rPr lang="en-US" altLang="ko-KR" sz="2500" b="0" i="0" dirty="0">
                <a:effectLst/>
                <a:latin typeface="+mj-lt"/>
                <a:ea typeface="+mj-ea"/>
                <a:cs typeface="+mj-cs"/>
              </a:rPr>
              <a:t>.</a:t>
            </a:r>
            <a:endParaRPr lang="en-US" altLang="ko-KR" sz="2500" dirty="0">
              <a:latin typeface="+mj-lt"/>
              <a:ea typeface="+mj-ea"/>
              <a:cs typeface="+mj-cs"/>
            </a:endParaRPr>
          </a:p>
        </p:txBody>
      </p:sp>
      <p:pic>
        <p:nvPicPr>
          <p:cNvPr id="6" name="그림 5" descr="텍스트, 스크린샷, 소프트웨어, 번호이(가) 표시된 사진&#10;&#10;자동 생성된 설명">
            <a:extLst>
              <a:ext uri="{FF2B5EF4-FFF2-40B4-BE49-F238E27FC236}">
                <a16:creationId xmlns:a16="http://schemas.microsoft.com/office/drawing/2014/main" id="{3B00F9C0-664F-0322-E568-8A7FA1EACC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261" y="3571457"/>
            <a:ext cx="5828261" cy="2957842"/>
          </a:xfrm>
          <a:prstGeom prst="rect">
            <a:avLst/>
          </a:prstGeom>
        </p:spPr>
      </p:pic>
      <p:pic>
        <p:nvPicPr>
          <p:cNvPr id="5" name="그림 4" descr="텍스트, 스크린샷, 소프트웨어, 웹 페이지이(가) 표시된 사진&#10;&#10;자동 생성된 설명">
            <a:extLst>
              <a:ext uri="{FF2B5EF4-FFF2-40B4-BE49-F238E27FC236}">
                <a16:creationId xmlns:a16="http://schemas.microsoft.com/office/drawing/2014/main" id="{AA6D75B7-E21A-3E1E-F459-9232890F6D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375"/>
          <a:stretch/>
        </p:blipFill>
        <p:spPr>
          <a:xfrm>
            <a:off x="181234" y="1235413"/>
            <a:ext cx="11124513" cy="749031"/>
          </a:xfrm>
          <a:prstGeom prst="rect">
            <a:avLst/>
          </a:prstGeom>
        </p:spPr>
      </p:pic>
      <p:pic>
        <p:nvPicPr>
          <p:cNvPr id="7" name="그림 6" descr="텍스트, 스크린샷, 소프트웨어, 웹 페이지이(가) 표시된 사진&#10;&#10;자동 생성된 설명">
            <a:extLst>
              <a:ext uri="{FF2B5EF4-FFF2-40B4-BE49-F238E27FC236}">
                <a16:creationId xmlns:a16="http://schemas.microsoft.com/office/drawing/2014/main" id="{0C187A62-EEBB-2490-B75C-98B9F6DEFBE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915"/>
          <a:stretch/>
        </p:blipFill>
        <p:spPr>
          <a:xfrm>
            <a:off x="324261" y="2068011"/>
            <a:ext cx="9547769" cy="42865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2848005-F256-AF21-C51C-233BD720D53A}"/>
              </a:ext>
            </a:extLst>
          </p:cNvPr>
          <p:cNvSpPr txBox="1"/>
          <p:nvPr/>
        </p:nvSpPr>
        <p:spPr>
          <a:xfrm>
            <a:off x="535021" y="2684834"/>
            <a:ext cx="454281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dirty="0">
                <a:latin typeface="+mj-lt"/>
                <a:ea typeface="+mj-ea"/>
                <a:cs typeface="+mj-cs"/>
              </a:rPr>
              <a:t>매니저 할당 </a:t>
            </a:r>
            <a:r>
              <a:rPr lang="ko-KR" altLang="en-US" sz="1700" dirty="0" err="1">
                <a:latin typeface="+mj-lt"/>
                <a:ea typeface="+mj-ea"/>
                <a:cs typeface="+mj-cs"/>
              </a:rPr>
              <a:t>안하면</a:t>
            </a:r>
            <a:r>
              <a:rPr lang="ko-KR" altLang="en-US" sz="1700" dirty="0">
                <a:latin typeface="+mj-lt"/>
                <a:ea typeface="+mj-ea"/>
                <a:cs typeface="+mj-cs"/>
              </a:rPr>
              <a:t> 에러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945DAE-74EF-FA6B-B31E-B16B40A37F9C}"/>
              </a:ext>
            </a:extLst>
          </p:cNvPr>
          <p:cNvSpPr txBox="1"/>
          <p:nvPr/>
        </p:nvSpPr>
        <p:spPr>
          <a:xfrm>
            <a:off x="6899328" y="4430364"/>
            <a:ext cx="454281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dirty="0">
                <a:latin typeface="+mj-lt"/>
                <a:ea typeface="+mj-ea"/>
                <a:cs typeface="+mj-cs"/>
              </a:rPr>
              <a:t>매니저를 정상적으로 할당하면</a:t>
            </a:r>
            <a:endParaRPr lang="en-US" altLang="ko-KR" sz="1700" dirty="0">
              <a:latin typeface="+mj-lt"/>
              <a:ea typeface="+mj-ea"/>
              <a:cs typeface="+mj-cs"/>
            </a:endParaRPr>
          </a:p>
          <a:p>
            <a:r>
              <a:rPr lang="en-US" altLang="ko-KR" sz="1700" dirty="0">
                <a:latin typeface="+mj-lt"/>
                <a:ea typeface="+mj-ea"/>
                <a:cs typeface="+mj-cs"/>
              </a:rPr>
              <a:t>1-1</a:t>
            </a:r>
            <a:r>
              <a:rPr lang="ko-KR" altLang="en-US" sz="1700" dirty="0">
                <a:latin typeface="+mj-lt"/>
                <a:ea typeface="+mj-ea"/>
                <a:cs typeface="+mj-cs"/>
              </a:rPr>
              <a:t>에서도 확인 가능</a:t>
            </a:r>
            <a:endParaRPr lang="en-US" altLang="ko-KR" sz="1700" dirty="0">
              <a:latin typeface="+mj-lt"/>
              <a:ea typeface="+mj-ea"/>
              <a:cs typeface="+mj-cs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46BCFB96-3797-7DBF-EDAF-B3B921AE3206}"/>
              </a:ext>
            </a:extLst>
          </p:cNvPr>
          <p:cNvSpPr/>
          <p:nvPr/>
        </p:nvSpPr>
        <p:spPr>
          <a:xfrm>
            <a:off x="7211505" y="2065639"/>
            <a:ext cx="923827" cy="36199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0457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 descr="텍스트, 소프트웨어, 웹 페이지, 폰트이(가) 표시된 사진&#10;&#10;자동 생성된 설명">
            <a:extLst>
              <a:ext uri="{FF2B5EF4-FFF2-40B4-BE49-F238E27FC236}">
                <a16:creationId xmlns:a16="http://schemas.microsoft.com/office/drawing/2014/main" id="{A776BC20-F4A4-9F80-4501-6F1F732462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9" t="88911"/>
          <a:stretch/>
        </p:blipFill>
        <p:spPr>
          <a:xfrm>
            <a:off x="721149" y="5308744"/>
            <a:ext cx="11547883" cy="502495"/>
          </a:xfrm>
          <a:prstGeom prst="rect">
            <a:avLst/>
          </a:prstGeom>
        </p:spPr>
      </p:pic>
      <p:pic>
        <p:nvPicPr>
          <p:cNvPr id="3" name="그림 2" descr="텍스트, 소프트웨어, 웹 페이지, 컴퓨터 아이콘이(가) 표시된 사진&#10;&#10;자동 생성된 설명">
            <a:extLst>
              <a:ext uri="{FF2B5EF4-FFF2-40B4-BE49-F238E27FC236}">
                <a16:creationId xmlns:a16="http://schemas.microsoft.com/office/drawing/2014/main" id="{3B3C444F-51EF-94FF-4F00-6EC2A2E7121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686" b="82862"/>
          <a:stretch/>
        </p:blipFill>
        <p:spPr>
          <a:xfrm>
            <a:off x="910141" y="1470491"/>
            <a:ext cx="3535400" cy="5820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0989F6C-01CA-512B-702A-E6F42107FB3A}"/>
              </a:ext>
            </a:extLst>
          </p:cNvPr>
          <p:cNvSpPr txBox="1"/>
          <p:nvPr/>
        </p:nvSpPr>
        <p:spPr>
          <a:xfrm>
            <a:off x="219147" y="205282"/>
            <a:ext cx="609437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0" i="0" dirty="0">
                <a:solidFill>
                  <a:srgbClr val="1D1C1D"/>
                </a:solidFill>
                <a:effectLst/>
                <a:latin typeface="NotoSansKR"/>
              </a:rPr>
              <a:t>1-4 </a:t>
            </a:r>
            <a:r>
              <a:rPr lang="ko-KR" altLang="en-US" sz="1800" b="0" i="0" dirty="0">
                <a:solidFill>
                  <a:srgbClr val="1D1C1D"/>
                </a:solidFill>
                <a:effectLst/>
                <a:latin typeface="NotoSansKR"/>
              </a:rPr>
              <a:t>누락된 정보 방지</a:t>
            </a:r>
            <a:r>
              <a:rPr lang="en-US" altLang="ko-KR" sz="1800" b="0" i="0" dirty="0">
                <a:solidFill>
                  <a:srgbClr val="1D1C1D"/>
                </a:solidFill>
                <a:effectLst/>
                <a:latin typeface="NotoSansKR"/>
              </a:rPr>
              <a:t>:</a:t>
            </a:r>
            <a:br>
              <a:rPr lang="en-US" altLang="ko-KR" sz="1800" b="0" i="0" dirty="0">
                <a:solidFill>
                  <a:srgbClr val="1D1C1D"/>
                </a:solidFill>
                <a:effectLst/>
                <a:latin typeface="NotoSansKR"/>
              </a:rPr>
            </a:br>
            <a:r>
              <a:rPr lang="ko-KR" altLang="en-US" sz="1800" b="0" i="0" dirty="0">
                <a:solidFill>
                  <a:srgbClr val="1D1C1D"/>
                </a:solidFill>
                <a:effectLst/>
                <a:latin typeface="NotoSansKR"/>
              </a:rPr>
              <a:t>필수 정보가 누락된 상태에서 등록 시도 시 누락된 정보를 요구하는지 확인</a:t>
            </a:r>
            <a:r>
              <a:rPr lang="en-US" altLang="ko-KR" sz="1800" b="0" i="0" dirty="0">
                <a:solidFill>
                  <a:srgbClr val="1D1C1D"/>
                </a:solidFill>
                <a:effectLst/>
                <a:latin typeface="NotoSansKR"/>
              </a:rPr>
              <a:t>.</a:t>
            </a:r>
            <a:endParaRPr lang="ko-KR" altLang="en-US" dirty="0"/>
          </a:p>
        </p:txBody>
      </p:sp>
      <p:pic>
        <p:nvPicPr>
          <p:cNvPr id="7" name="그림 6" descr="텍스트, 소프트웨어, 웹 페이지, 폰트이(가) 표시된 사진&#10;&#10;자동 생성된 설명">
            <a:extLst>
              <a:ext uri="{FF2B5EF4-FFF2-40B4-BE49-F238E27FC236}">
                <a16:creationId xmlns:a16="http://schemas.microsoft.com/office/drawing/2014/main" id="{4140879C-092F-C55C-CC6F-6C0634B88C2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9" t="82611" b="9400"/>
          <a:stretch/>
        </p:blipFill>
        <p:spPr>
          <a:xfrm>
            <a:off x="457199" y="2052537"/>
            <a:ext cx="11547883" cy="361997"/>
          </a:xfrm>
          <a:prstGeom prst="rect">
            <a:avLst/>
          </a:prstGeom>
        </p:spPr>
      </p:pic>
      <p:pic>
        <p:nvPicPr>
          <p:cNvPr id="8" name="그림 7" descr="텍스트, 소프트웨어, 웹 페이지, 폰트이(가) 표시된 사진&#10;&#10;자동 생성된 설명">
            <a:extLst>
              <a:ext uri="{FF2B5EF4-FFF2-40B4-BE49-F238E27FC236}">
                <a16:creationId xmlns:a16="http://schemas.microsoft.com/office/drawing/2014/main" id="{EFC45A03-89D9-E042-1AC2-5D25DAD53E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760" b="87463"/>
          <a:stretch/>
        </p:blipFill>
        <p:spPr>
          <a:xfrm>
            <a:off x="457199" y="4357352"/>
            <a:ext cx="7675014" cy="49011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F2D9B3D-F7EB-536F-117E-A4EF8DC3D6C1}"/>
              </a:ext>
            </a:extLst>
          </p:cNvPr>
          <p:cNvSpPr txBox="1"/>
          <p:nvPr/>
        </p:nvSpPr>
        <p:spPr>
          <a:xfrm>
            <a:off x="910141" y="3429000"/>
            <a:ext cx="596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필수키</a:t>
            </a:r>
            <a:r>
              <a:rPr lang="ko-KR" altLang="en-US" dirty="0"/>
              <a:t> 하나라도 누락 할 경우 에러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1B1EEE33-AB12-C519-7112-D69DD170CCDD}"/>
              </a:ext>
            </a:extLst>
          </p:cNvPr>
          <p:cNvSpPr/>
          <p:nvPr/>
        </p:nvSpPr>
        <p:spPr>
          <a:xfrm>
            <a:off x="8342722" y="2052537"/>
            <a:ext cx="2017336" cy="36199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02912F9-E545-8FA1-DD01-E179FB7BFD18}"/>
              </a:ext>
            </a:extLst>
          </p:cNvPr>
          <p:cNvSpPr/>
          <p:nvPr/>
        </p:nvSpPr>
        <p:spPr>
          <a:xfrm>
            <a:off x="8512404" y="5308744"/>
            <a:ext cx="2017336" cy="36199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008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7C9C404-1B73-C8F4-99C5-7FCC8A3580B4}"/>
              </a:ext>
            </a:extLst>
          </p:cNvPr>
          <p:cNvSpPr txBox="1"/>
          <p:nvPr/>
        </p:nvSpPr>
        <p:spPr>
          <a:xfrm>
            <a:off x="699939" y="1733418"/>
            <a:ext cx="863259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0" i="0" dirty="0">
                <a:solidFill>
                  <a:srgbClr val="1D1C1D"/>
                </a:solidFill>
                <a:effectLst/>
                <a:latin typeface="NotoSansKR"/>
              </a:rPr>
              <a:t>출결 기록 테스트 케이스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NotoSansKR"/>
              </a:rPr>
              <a:t>:</a:t>
            </a:r>
            <a:br>
              <a:rPr lang="en-US" altLang="ko-KR" b="0" i="0" dirty="0">
                <a:solidFill>
                  <a:srgbClr val="1D1C1D"/>
                </a:solidFill>
                <a:effectLst/>
                <a:latin typeface="NotoSansKR"/>
              </a:rPr>
            </a:br>
            <a:endParaRPr lang="en-US" altLang="ko-KR" b="0" i="0" dirty="0">
              <a:solidFill>
                <a:srgbClr val="1D1C1D"/>
              </a:solidFill>
              <a:effectLst/>
              <a:latin typeface="NotoSansKR"/>
            </a:endParaRPr>
          </a:p>
          <a:p>
            <a:pPr algn="l"/>
            <a:r>
              <a:rPr lang="en-US" altLang="ko-KR" b="0" i="0" dirty="0">
                <a:solidFill>
                  <a:srgbClr val="1D1C1D"/>
                </a:solidFill>
                <a:effectLst/>
                <a:latin typeface="NotoSansKR"/>
              </a:rPr>
              <a:t>2-1 </a:t>
            </a:r>
            <a:r>
              <a:rPr lang="ko-KR" altLang="en-US" b="0" i="0" dirty="0">
                <a:solidFill>
                  <a:srgbClr val="1D1C1D"/>
                </a:solidFill>
                <a:effectLst/>
                <a:latin typeface="NotoSansKR"/>
              </a:rPr>
              <a:t>정상적인 출결 기록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NotoSansKR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1D1C1D"/>
                </a:solidFill>
                <a:effectLst/>
                <a:latin typeface="NotoSansKR"/>
              </a:rPr>
              <a:t>유효한 출결 정보로 출결을 기록하고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NotoSansKR"/>
              </a:rPr>
              <a:t>, </a:t>
            </a:r>
            <a:r>
              <a:rPr lang="ko-KR" altLang="en-US" b="0" i="0" dirty="0">
                <a:solidFill>
                  <a:srgbClr val="1D1C1D"/>
                </a:solidFill>
                <a:effectLst/>
                <a:latin typeface="NotoSansKR"/>
              </a:rPr>
              <a:t>데이터베이스에 정확히 저장되었는지 확인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NotoSansKR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b="0" i="0" dirty="0">
              <a:solidFill>
                <a:srgbClr val="1D1C1D"/>
              </a:solidFill>
              <a:effectLst/>
              <a:latin typeface="NotoSansKR"/>
            </a:endParaRPr>
          </a:p>
          <a:p>
            <a:pPr algn="l"/>
            <a:r>
              <a:rPr lang="en-US" altLang="ko-KR" b="0" i="0" dirty="0">
                <a:solidFill>
                  <a:srgbClr val="1D1C1D"/>
                </a:solidFill>
                <a:effectLst/>
                <a:latin typeface="NotoSansKR"/>
              </a:rPr>
              <a:t>2-2 </a:t>
            </a:r>
            <a:r>
              <a:rPr lang="ko-KR" altLang="en-US" b="0" i="0" dirty="0">
                <a:solidFill>
                  <a:srgbClr val="1D1C1D"/>
                </a:solidFill>
                <a:effectLst/>
                <a:latin typeface="NotoSansKR"/>
              </a:rPr>
              <a:t>잘못된 수업 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NotoSansKR"/>
              </a:rPr>
              <a:t>ID </a:t>
            </a:r>
            <a:r>
              <a:rPr lang="ko-KR" altLang="en-US" b="0" i="0" dirty="0">
                <a:solidFill>
                  <a:srgbClr val="1D1C1D"/>
                </a:solidFill>
                <a:effectLst/>
                <a:latin typeface="NotoSansKR"/>
              </a:rPr>
              <a:t>방지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NotoSansKR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1D1C1D"/>
                </a:solidFill>
                <a:effectLst/>
                <a:latin typeface="NotoSansKR"/>
              </a:rPr>
              <a:t>존재하지 않는 수업 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NotoSansKR"/>
              </a:rPr>
              <a:t>ID</a:t>
            </a:r>
            <a:r>
              <a:rPr lang="ko-KR" altLang="en-US" b="0" i="0" dirty="0">
                <a:solidFill>
                  <a:srgbClr val="1D1C1D"/>
                </a:solidFill>
                <a:effectLst/>
                <a:latin typeface="NotoSansKR"/>
              </a:rPr>
              <a:t>로 출결을 기록하려고 시도할 경우 방지하는지 확인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NotoSansKR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b="0" i="0" dirty="0">
              <a:solidFill>
                <a:srgbClr val="1D1C1D"/>
              </a:solidFill>
              <a:effectLst/>
              <a:latin typeface="NotoSansKR"/>
            </a:endParaRPr>
          </a:p>
          <a:p>
            <a:pPr algn="l"/>
            <a:r>
              <a:rPr lang="en-US" altLang="ko-KR" b="0" i="0" dirty="0">
                <a:solidFill>
                  <a:srgbClr val="1D1C1D"/>
                </a:solidFill>
                <a:effectLst/>
                <a:latin typeface="NotoSansKR"/>
              </a:rPr>
              <a:t>2-3 </a:t>
            </a:r>
            <a:r>
              <a:rPr lang="ko-KR" altLang="en-US" b="0" i="0" dirty="0">
                <a:solidFill>
                  <a:srgbClr val="1D1C1D"/>
                </a:solidFill>
                <a:effectLst/>
                <a:latin typeface="NotoSansKR"/>
              </a:rPr>
              <a:t>유효하지 않은 출결 상태 방지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NotoSansKR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1D1C1D"/>
                </a:solidFill>
                <a:effectLst/>
                <a:latin typeface="NotoSansKR"/>
              </a:rPr>
              <a:t>유효하지 않은 출결 상태로 출결을 기록하려고 시도할 경우 방지하는지 확인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NotoSansKR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49664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F5A7B9E-ADB2-35CE-A9A3-BEC8C0733211}"/>
              </a:ext>
            </a:extLst>
          </p:cNvPr>
          <p:cNvSpPr txBox="1"/>
          <p:nvPr/>
        </p:nvSpPr>
        <p:spPr>
          <a:xfrm>
            <a:off x="275735" y="283052"/>
            <a:ext cx="86231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0" i="0" dirty="0">
                <a:solidFill>
                  <a:srgbClr val="1D1C1D"/>
                </a:solidFill>
                <a:effectLst/>
                <a:latin typeface="NotoSansKR"/>
              </a:rPr>
              <a:t>2-1 </a:t>
            </a:r>
            <a:r>
              <a:rPr lang="ko-KR" altLang="en-US" b="0" i="0" dirty="0">
                <a:solidFill>
                  <a:srgbClr val="1D1C1D"/>
                </a:solidFill>
                <a:effectLst/>
                <a:latin typeface="NotoSansKR"/>
              </a:rPr>
              <a:t>정상적인 출결 기록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NotoSansKR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1D1C1D"/>
                </a:solidFill>
                <a:effectLst/>
                <a:latin typeface="NotoSansKR"/>
              </a:rPr>
              <a:t>유효한 출결 정보로 출결을 기록하고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NotoSansKR"/>
              </a:rPr>
              <a:t>, </a:t>
            </a:r>
            <a:r>
              <a:rPr lang="ko-KR" altLang="en-US" b="0" i="0" dirty="0">
                <a:solidFill>
                  <a:srgbClr val="1D1C1D"/>
                </a:solidFill>
                <a:effectLst/>
                <a:latin typeface="NotoSansKR"/>
              </a:rPr>
              <a:t>데이터베이스에 정확히 저장되었는지 확인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NotoSansKR"/>
              </a:rPr>
              <a:t>.</a:t>
            </a:r>
          </a:p>
        </p:txBody>
      </p:sp>
      <p:pic>
        <p:nvPicPr>
          <p:cNvPr id="5" name="그림 4" descr="텍스트, 소프트웨어, 웹 페이지, 컴퓨터 아이콘이(가) 표시된 사진&#10;&#10;자동 생성된 설명">
            <a:extLst>
              <a:ext uri="{FF2B5EF4-FFF2-40B4-BE49-F238E27FC236}">
                <a16:creationId xmlns:a16="http://schemas.microsoft.com/office/drawing/2014/main" id="{F0A0DF34-F3CC-678E-3042-498569FC34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49" y="1404281"/>
            <a:ext cx="7635902" cy="3596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013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3769869-867D-B5AA-4B20-B1678E4F4E09}"/>
              </a:ext>
            </a:extLst>
          </p:cNvPr>
          <p:cNvSpPr txBox="1"/>
          <p:nvPr/>
        </p:nvSpPr>
        <p:spPr>
          <a:xfrm>
            <a:off x="567965" y="697831"/>
            <a:ext cx="82083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0" i="0" dirty="0">
                <a:solidFill>
                  <a:srgbClr val="1D1C1D"/>
                </a:solidFill>
                <a:effectLst/>
                <a:latin typeface="NotoSansKR"/>
              </a:rPr>
              <a:t>2-2 </a:t>
            </a:r>
            <a:r>
              <a:rPr lang="ko-KR" altLang="en-US" b="0" i="0" dirty="0">
                <a:solidFill>
                  <a:srgbClr val="1D1C1D"/>
                </a:solidFill>
                <a:effectLst/>
                <a:latin typeface="NotoSansKR"/>
              </a:rPr>
              <a:t>잘못된 수업 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NotoSansKR"/>
              </a:rPr>
              <a:t>ID </a:t>
            </a:r>
            <a:r>
              <a:rPr lang="ko-KR" altLang="en-US" b="0" i="0" dirty="0">
                <a:solidFill>
                  <a:srgbClr val="1D1C1D"/>
                </a:solidFill>
                <a:effectLst/>
                <a:latin typeface="NotoSansKR"/>
              </a:rPr>
              <a:t>방지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NotoSansKR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1D1C1D"/>
                </a:solidFill>
                <a:effectLst/>
                <a:latin typeface="NotoSansKR"/>
              </a:rPr>
              <a:t>존재하지 않는 수업 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NotoSansKR"/>
              </a:rPr>
              <a:t>ID</a:t>
            </a:r>
            <a:r>
              <a:rPr lang="ko-KR" altLang="en-US" b="0" i="0" dirty="0">
                <a:solidFill>
                  <a:srgbClr val="1D1C1D"/>
                </a:solidFill>
                <a:effectLst/>
                <a:latin typeface="NotoSansKR"/>
              </a:rPr>
              <a:t>로 출결을 기록하려고 시도할 경우 방지하는지 확인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NotoSansKR"/>
              </a:rPr>
              <a:t>.</a:t>
            </a:r>
          </a:p>
        </p:txBody>
      </p:sp>
      <p:pic>
        <p:nvPicPr>
          <p:cNvPr id="5" name="그림 4" descr="텍스트, 소프트웨어, 웹 페이지, 웹사이트이(가) 표시된 사진&#10;&#10;자동 생성된 설명">
            <a:extLst>
              <a:ext uri="{FF2B5EF4-FFF2-40B4-BE49-F238E27FC236}">
                <a16:creationId xmlns:a16="http://schemas.microsoft.com/office/drawing/2014/main" id="{8221B104-0EC6-1372-366D-753D89D72B7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224" b="77011"/>
          <a:stretch/>
        </p:blipFill>
        <p:spPr>
          <a:xfrm>
            <a:off x="449091" y="1295215"/>
            <a:ext cx="7089846" cy="981057"/>
          </a:xfrm>
          <a:prstGeom prst="rect">
            <a:avLst/>
          </a:prstGeom>
        </p:spPr>
      </p:pic>
      <p:pic>
        <p:nvPicPr>
          <p:cNvPr id="6" name="그림 5" descr="텍스트, 소프트웨어, 웹 페이지, 웹사이트이(가) 표시된 사진&#10;&#10;자동 생성된 설명">
            <a:extLst>
              <a:ext uri="{FF2B5EF4-FFF2-40B4-BE49-F238E27FC236}">
                <a16:creationId xmlns:a16="http://schemas.microsoft.com/office/drawing/2014/main" id="{887EB093-C7BB-7008-2147-E93C5F2DECA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855"/>
          <a:stretch/>
        </p:blipFill>
        <p:spPr>
          <a:xfrm>
            <a:off x="449090" y="2782668"/>
            <a:ext cx="11293819" cy="646332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982A4E97-BDEE-49E3-DD68-039DAA7F53DF}"/>
              </a:ext>
            </a:extLst>
          </p:cNvPr>
          <p:cNvSpPr/>
          <p:nvPr/>
        </p:nvSpPr>
        <p:spPr>
          <a:xfrm flipH="1">
            <a:off x="1093509" y="1785743"/>
            <a:ext cx="292231" cy="36891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4698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소프트웨어, 라인이(가) 표시된 사진&#10;&#10;자동 생성된 설명">
            <a:extLst>
              <a:ext uri="{FF2B5EF4-FFF2-40B4-BE49-F238E27FC236}">
                <a16:creationId xmlns:a16="http://schemas.microsoft.com/office/drawing/2014/main" id="{886E1113-1D9B-4C63-8A65-FE96F4D9174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524" b="74961"/>
          <a:stretch/>
        </p:blipFill>
        <p:spPr>
          <a:xfrm>
            <a:off x="338591" y="1253315"/>
            <a:ext cx="6963639" cy="101323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5A8630B-4D65-C29C-6C8A-1EF27F012FFF}"/>
              </a:ext>
            </a:extLst>
          </p:cNvPr>
          <p:cNvSpPr txBox="1"/>
          <p:nvPr/>
        </p:nvSpPr>
        <p:spPr>
          <a:xfrm>
            <a:off x="338591" y="205282"/>
            <a:ext cx="87959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0" i="0" dirty="0">
                <a:solidFill>
                  <a:srgbClr val="1D1C1D"/>
                </a:solidFill>
                <a:effectLst/>
                <a:latin typeface="NotoSansKR"/>
              </a:rPr>
              <a:t>2-3 </a:t>
            </a:r>
            <a:r>
              <a:rPr lang="ko-KR" altLang="en-US" b="0" i="0" dirty="0">
                <a:solidFill>
                  <a:srgbClr val="1D1C1D"/>
                </a:solidFill>
                <a:effectLst/>
                <a:latin typeface="NotoSansKR"/>
              </a:rPr>
              <a:t>유효하지 않은 출결 상태 방지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NotoSansKR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1D1C1D"/>
                </a:solidFill>
                <a:effectLst/>
                <a:latin typeface="NotoSansKR"/>
              </a:rPr>
              <a:t>유효하지 않은 출결 상태로 출결을 기록하려고 시도할 경우 방지하는지 확인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NotoSansKR"/>
              </a:rPr>
              <a:t>.</a:t>
            </a:r>
          </a:p>
        </p:txBody>
      </p:sp>
      <p:pic>
        <p:nvPicPr>
          <p:cNvPr id="6" name="그림 5" descr="텍스트, 스크린샷, 소프트웨어, 라인이(가) 표시된 사진&#10;&#10;자동 생성된 설명">
            <a:extLst>
              <a:ext uri="{FF2B5EF4-FFF2-40B4-BE49-F238E27FC236}">
                <a16:creationId xmlns:a16="http://schemas.microsoft.com/office/drawing/2014/main" id="{BB8FFB3B-8228-1D22-A8F8-538AB8DD67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904"/>
          <a:stretch/>
        </p:blipFill>
        <p:spPr>
          <a:xfrm>
            <a:off x="413170" y="2668247"/>
            <a:ext cx="11514818" cy="449025"/>
          </a:xfrm>
          <a:prstGeom prst="rect">
            <a:avLst/>
          </a:prstGeom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5E39DB30-28D7-4F3F-8AE2-5C2151C57DC7}"/>
              </a:ext>
            </a:extLst>
          </p:cNvPr>
          <p:cNvSpPr/>
          <p:nvPr/>
        </p:nvSpPr>
        <p:spPr>
          <a:xfrm flipH="1">
            <a:off x="4873656" y="1682048"/>
            <a:ext cx="443061" cy="36891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46E57492-F01B-3105-D944-555DCA2951D2}"/>
              </a:ext>
            </a:extLst>
          </p:cNvPr>
          <p:cNvSpPr/>
          <p:nvPr/>
        </p:nvSpPr>
        <p:spPr>
          <a:xfrm flipH="1">
            <a:off x="6881566" y="2538617"/>
            <a:ext cx="2950590" cy="36891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1500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500</Words>
  <Application>Microsoft Office PowerPoint</Application>
  <PresentationFormat>와이드스크린</PresentationFormat>
  <Paragraphs>54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NotoSansKR</vt:lpstr>
      <vt:lpstr>맑은 고딕</vt:lpstr>
      <vt:lpstr>Arial</vt:lpstr>
      <vt:lpstr>Office 테마</vt:lpstr>
      <vt:lpstr>학생 등록 테스트 케이스:  정상적인 학생 등록: 유효한 정보로 새로운 학생을 등록하고, 등록된 정보가 데이터베이스에 정확히 저장되었는지 확인.  중복 주민등록번호 방지: 이미 등록된 주민등록번호로 학생을 등록하려고 시도할 경우 중복 등록을 방지하는지 확인.  매니저 할당 확인: 새 학생을 등록할 때 정상적으로 매니저가 할당되었는지 확인.  누락된 정보 방지: 필수 정보가 누락된 상태에서 등록 시도 시 누락된 정보를 요구하는지 확인.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학생 등록 테스트 케이스:  정상적인 학생 등록: 유효한 정보로 새로운 학생을 등록하고, 등록된 정보가 데이터베이스에 정확히 저장되었는지 확인.  중복 주민등록번호 방지: 이미 등록된 주민등록번호로 학생을 등록하려고 시도할 경우 중복 등록을 방지하는지 확인.  매니저 할당 확인: 새 학생을 등록할 때 정상적으로 매니저가 할당되었는지 확인.  누락된 정보 방지: 필수 정보가 누락된 상태에서 등록 시도 시 누락된 정보를 요구하는지 확인. </dc:title>
  <dc:creator>이원태</dc:creator>
  <cp:lastModifiedBy>이원태</cp:lastModifiedBy>
  <cp:revision>2</cp:revision>
  <dcterms:created xsi:type="dcterms:W3CDTF">2023-12-04T01:18:47Z</dcterms:created>
  <dcterms:modified xsi:type="dcterms:W3CDTF">2023-12-04T01:52:44Z</dcterms:modified>
</cp:coreProperties>
</file>