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6" r:id="rId4"/>
    <p:sldId id="267" r:id="rId5"/>
    <p:sldId id="268" r:id="rId6"/>
    <p:sldId id="367" r:id="rId7"/>
    <p:sldId id="368" r:id="rId8"/>
    <p:sldId id="270" r:id="rId9"/>
    <p:sldId id="272" r:id="rId10"/>
    <p:sldId id="369" r:id="rId11"/>
    <p:sldId id="304" r:id="rId12"/>
    <p:sldId id="306" r:id="rId13"/>
    <p:sldId id="313" r:id="rId14"/>
    <p:sldId id="315" r:id="rId15"/>
    <p:sldId id="316" r:id="rId16"/>
    <p:sldId id="317" r:id="rId17"/>
    <p:sldId id="318" r:id="rId18"/>
    <p:sldId id="324" r:id="rId19"/>
    <p:sldId id="325" r:id="rId20"/>
    <p:sldId id="328" r:id="rId21"/>
    <p:sldId id="331" r:id="rId22"/>
    <p:sldId id="336" r:id="rId23"/>
    <p:sldId id="337" r:id="rId24"/>
    <p:sldId id="347" r:id="rId25"/>
    <p:sldId id="359" r:id="rId26"/>
    <p:sldId id="360" r:id="rId27"/>
    <p:sldId id="362" r:id="rId28"/>
    <p:sldId id="363" r:id="rId29"/>
    <p:sldId id="370" r:id="rId30"/>
    <p:sldId id="295" r:id="rId31"/>
    <p:sldId id="366" r:id="rId32"/>
    <p:sldId id="36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4FA5980-54C5-47E5-96AC-53E394792543}">
          <p14:sldIdLst>
            <p14:sldId id="257"/>
          </p14:sldIdLst>
        </p14:section>
        <p14:section name="제목 없는 구역" id="{7D569232-AFA2-4642-BC1A-9354685915D2}">
          <p14:sldIdLst>
            <p14:sldId id="258"/>
            <p14:sldId id="266"/>
            <p14:sldId id="267"/>
            <p14:sldId id="268"/>
            <p14:sldId id="367"/>
            <p14:sldId id="368"/>
            <p14:sldId id="270"/>
            <p14:sldId id="272"/>
            <p14:sldId id="369"/>
            <p14:sldId id="304"/>
            <p14:sldId id="306"/>
            <p14:sldId id="313"/>
            <p14:sldId id="315"/>
            <p14:sldId id="316"/>
            <p14:sldId id="317"/>
            <p14:sldId id="318"/>
            <p14:sldId id="324"/>
            <p14:sldId id="325"/>
            <p14:sldId id="328"/>
            <p14:sldId id="331"/>
            <p14:sldId id="336"/>
            <p14:sldId id="337"/>
            <p14:sldId id="347"/>
            <p14:sldId id="359"/>
            <p14:sldId id="360"/>
            <p14:sldId id="362"/>
            <p14:sldId id="363"/>
            <p14:sldId id="370"/>
            <p14:sldId id="295"/>
            <p14:sldId id="366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35A"/>
    <a:srgbClr val="EFEBDF"/>
    <a:srgbClr val="323232"/>
    <a:srgbClr val="6B6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96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972687007874026E-2"/>
          <c:y val="8.5640794310449089E-2"/>
          <c:w val="0.92937499999999995"/>
          <c:h val="0.7977621059299494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305A2E5-ABA2-4BBA-AFE7-62043CFD2D1C}" type="VALUE">
                      <a:rPr lang="en-US" altLang="ko-KR" sz="1400" smtClean="0">
                        <a:solidFill>
                          <a:schemeClr val="bg1"/>
                        </a:solidFill>
                      </a:rPr>
                      <a:pPr/>
                      <a:t>[값]</a:t>
                    </a:fld>
                    <a:r>
                      <a:rPr lang="en-US" altLang="ko-KR" sz="1400" dirty="0">
                        <a:solidFill>
                          <a:schemeClr val="bg1"/>
                        </a:solidFill>
                      </a:rPr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0AC-4DD7-8DA6-8D1442249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AC-4DD7-8DA6-8D1442249E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기능구현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E2B2D49-E889-4160-A461-7BA564E2691A}" type="VALUE">
                      <a:rPr lang="en-US" altLang="ko-KR" sz="1400" smtClean="0">
                        <a:solidFill>
                          <a:schemeClr val="bg1"/>
                        </a:solidFill>
                      </a:rPr>
                      <a:pPr/>
                      <a:t>[값]</a:t>
                    </a:fld>
                    <a:r>
                      <a:rPr lang="en-US" altLang="ko-KR" sz="1400">
                        <a:solidFill>
                          <a:schemeClr val="bg1"/>
                        </a:solidFill>
                      </a:rPr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0AC-4DD7-8DA6-8D1442249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AC-4DD7-8DA6-8D1442249E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웹디자인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z="1400" dirty="0">
                        <a:solidFill>
                          <a:schemeClr val="bg1"/>
                        </a:solidFill>
                      </a:rPr>
                      <a:t>35%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50AC-4DD7-8DA6-8D1442249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AC-4DD7-8DA6-8D1442249E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수정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5BA741F-9699-44B1-A663-E18F664DBCA8}" type="VALUE">
                      <a:rPr lang="en-US" altLang="ko-KR" sz="1400" smtClean="0">
                        <a:solidFill>
                          <a:schemeClr val="bg1"/>
                        </a:solidFill>
                      </a:rPr>
                      <a:pPr/>
                      <a:t>[값]</a:t>
                    </a:fld>
                    <a:r>
                      <a:rPr lang="en-US" altLang="ko-KR" sz="1400">
                        <a:solidFill>
                          <a:schemeClr val="bg1"/>
                        </a:solidFill>
                      </a:rPr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0AC-4DD7-8DA6-8D1442249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AC-4DD7-8DA6-8D1442249E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81361624"/>
        <c:axId val="681359000"/>
      </c:barChart>
      <c:catAx>
        <c:axId val="6813616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81359000"/>
        <c:crosses val="autoZero"/>
        <c:auto val="1"/>
        <c:lblAlgn val="ctr"/>
        <c:lblOffset val="100"/>
        <c:noMultiLvlLbl val="0"/>
      </c:catAx>
      <c:valAx>
        <c:axId val="681359000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681361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0.24196</cdr:x>
      <cdr:y>0.71866</cdr:y>
    </cdr:from>
    <cdr:to>
      <cdr:x>0.45674</cdr:x>
      <cdr:y>0.88191</cdr:y>
    </cdr:to>
    <cdr:sp macro="" textlink="">
      <cdr:nvSpPr>
        <cdr:cNvPr id="4" name="TextBox 12">
          <a:extLst xmlns:a="http://schemas.openxmlformats.org/drawingml/2006/main">
            <a:ext uri="{FF2B5EF4-FFF2-40B4-BE49-F238E27FC236}">
              <a16:creationId xmlns:a16="http://schemas.microsoft.com/office/drawing/2014/main" id="{948A445C-8728-4742-8407-C0A150A8F6F4}"/>
            </a:ext>
          </a:extLst>
        </cdr:cNvPr>
        <cdr:cNvSpPr txBox="1"/>
      </cdr:nvSpPr>
      <cdr:spPr>
        <a:xfrm xmlns:a="http://schemas.openxmlformats.org/drawingml/2006/main">
          <a:off x="2355038" y="1422690"/>
          <a:ext cx="2090583" cy="3231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500" dirty="0"/>
            <a:t>기능 구현</a:t>
          </a:r>
        </a:p>
      </cdr:txBody>
    </cdr:sp>
  </cdr:relSizeAnchor>
  <cdr:relSizeAnchor xmlns:cdr="http://schemas.openxmlformats.org/drawingml/2006/chartDrawing">
    <cdr:from>
      <cdr:x>0.56969</cdr:x>
      <cdr:y>0.71866</cdr:y>
    </cdr:from>
    <cdr:to>
      <cdr:x>0.78447</cdr:x>
      <cdr:y>0.88191</cdr:y>
    </cdr:to>
    <cdr:sp macro="" textlink="">
      <cdr:nvSpPr>
        <cdr:cNvPr id="5" name="TextBox 12">
          <a:extLst xmlns:a="http://schemas.openxmlformats.org/drawingml/2006/main">
            <a:ext uri="{FF2B5EF4-FFF2-40B4-BE49-F238E27FC236}">
              <a16:creationId xmlns:a16="http://schemas.microsoft.com/office/drawing/2014/main" id="{8C3CCBD4-9BD1-4E40-8EDC-34CD5ED805A1}"/>
            </a:ext>
          </a:extLst>
        </cdr:cNvPr>
        <cdr:cNvSpPr txBox="1"/>
      </cdr:nvSpPr>
      <cdr:spPr>
        <a:xfrm xmlns:a="http://schemas.openxmlformats.org/drawingml/2006/main">
          <a:off x="5544963" y="1422690"/>
          <a:ext cx="2090583" cy="3231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500" dirty="0"/>
            <a:t>웹 디자인</a:t>
          </a:r>
        </a:p>
      </cdr:txBody>
    </cdr:sp>
  </cdr:relSizeAnchor>
  <cdr:relSizeAnchor xmlns:cdr="http://schemas.openxmlformats.org/drawingml/2006/chartDrawing">
    <cdr:from>
      <cdr:x>0.84454</cdr:x>
      <cdr:y>0.71866</cdr:y>
    </cdr:from>
    <cdr:to>
      <cdr:x>0.92259</cdr:x>
      <cdr:y>0.88191</cdr:y>
    </cdr:to>
    <cdr:sp macro="" textlink="">
      <cdr:nvSpPr>
        <cdr:cNvPr id="6" name="TextBox 12">
          <a:extLst xmlns:a="http://schemas.openxmlformats.org/drawingml/2006/main">
            <a:ext uri="{FF2B5EF4-FFF2-40B4-BE49-F238E27FC236}">
              <a16:creationId xmlns:a16="http://schemas.microsoft.com/office/drawing/2014/main" id="{562318BC-A711-457F-95C7-250C0003CE84}"/>
            </a:ext>
          </a:extLst>
        </cdr:cNvPr>
        <cdr:cNvSpPr txBox="1"/>
      </cdr:nvSpPr>
      <cdr:spPr>
        <a:xfrm xmlns:a="http://schemas.openxmlformats.org/drawingml/2006/main">
          <a:off x="8220173" y="1422690"/>
          <a:ext cx="759741" cy="3231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500" dirty="0"/>
            <a:t>수정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3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37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32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9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0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7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82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1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0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08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59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5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2722A8-9889-4734-A508-3A2FE99A6C5F}"/>
              </a:ext>
            </a:extLst>
          </p:cNvPr>
          <p:cNvSpPr txBox="1"/>
          <p:nvPr/>
        </p:nvSpPr>
        <p:spPr>
          <a:xfrm>
            <a:off x="2491231" y="2202823"/>
            <a:ext cx="7209537" cy="1841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48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48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PORTFOLIO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ko-KR" altLang="en-US" sz="1050" kern="0" dirty="0">
                <a:solidFill>
                  <a:srgbClr val="6B6452"/>
                </a:solidFill>
              </a:rPr>
              <a:t>반응형 웹 포트폴리오 </a:t>
            </a:r>
            <a:endParaRPr lang="ko-KR" altLang="en-US" sz="6000" kern="0" dirty="0">
              <a:solidFill>
                <a:srgbClr val="6B6452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28966"/>
              </p:ext>
            </p:extLst>
          </p:nvPr>
        </p:nvGraphicFramePr>
        <p:xfrm>
          <a:off x="4948237" y="4155557"/>
          <a:ext cx="229552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2021-11 ~ 2021-12 </a:t>
                      </a: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김준영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993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C6092FF7-2881-4B0B-8227-53B104F3A943}"/>
              </a:ext>
            </a:extLst>
          </p:cNvPr>
          <p:cNvSpPr/>
          <p:nvPr/>
        </p:nvSpPr>
        <p:spPr>
          <a:xfrm>
            <a:off x="698691" y="1450901"/>
            <a:ext cx="10794618" cy="4424489"/>
          </a:xfrm>
          <a:prstGeom prst="rect">
            <a:avLst/>
          </a:prstGeom>
          <a:solidFill>
            <a:schemeClr val="bg1"/>
          </a:solidFill>
          <a:ln w="19050">
            <a:solidFill>
              <a:srgbClr val="F7835A"/>
            </a:solidFill>
          </a:ln>
          <a:effectLst>
            <a:outerShdw blurRad="2540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1D99B-B337-4250-B86E-E093791CC271}"/>
              </a:ext>
            </a:extLst>
          </p:cNvPr>
          <p:cNvSpPr txBox="1"/>
          <p:nvPr/>
        </p:nvSpPr>
        <p:spPr>
          <a:xfrm>
            <a:off x="1242015" y="1777732"/>
            <a:ext cx="745781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7835A"/>
                </a:solidFill>
              </a:rPr>
              <a:t>Main</a:t>
            </a:r>
          </a:p>
          <a:p>
            <a:endParaRPr lang="en-US" altLang="ko-KR" sz="1600" b="1" dirty="0">
              <a:solidFill>
                <a:srgbClr val="F7835A"/>
              </a:solidFill>
            </a:endParaRPr>
          </a:p>
          <a:p>
            <a:r>
              <a:rPr lang="en-US" altLang="ko-KR" sz="1600" dirty="0"/>
              <a:t>  - </a:t>
            </a:r>
            <a:r>
              <a:rPr lang="ko-KR" altLang="en-US" sz="1600" b="1" dirty="0">
                <a:solidFill>
                  <a:srgbClr val="F7835A"/>
                </a:solidFill>
              </a:rPr>
              <a:t>첫 시작 페이지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- </a:t>
            </a:r>
            <a:r>
              <a:rPr lang="en-US" altLang="ko-KR" sz="1600" b="1" dirty="0">
                <a:solidFill>
                  <a:srgbClr val="F7835A"/>
                </a:solidFill>
              </a:rPr>
              <a:t>nav</a:t>
            </a:r>
            <a:r>
              <a:rPr lang="ko-KR" altLang="en-US" sz="1600" dirty="0"/>
              <a:t> 메뉴 구현 과</a:t>
            </a:r>
            <a:r>
              <a:rPr lang="en-US" altLang="ko-KR" sz="1600" dirty="0"/>
              <a:t> </a:t>
            </a:r>
            <a:r>
              <a:rPr lang="ko-KR" altLang="en-US" sz="1600" dirty="0"/>
              <a:t>로그인 정보에 따른 </a:t>
            </a:r>
            <a:r>
              <a:rPr lang="ko-KR" altLang="en-US" sz="1600" b="1" dirty="0">
                <a:solidFill>
                  <a:srgbClr val="F7835A"/>
                </a:solidFill>
              </a:rPr>
              <a:t>로그인 또는 로그아웃</a:t>
            </a:r>
            <a:r>
              <a:rPr lang="ko-KR" altLang="en-US" sz="1600" dirty="0"/>
              <a:t>과 </a:t>
            </a:r>
            <a:r>
              <a:rPr lang="ko-KR" altLang="en-US" sz="1600" b="1" dirty="0" err="1">
                <a:solidFill>
                  <a:srgbClr val="F7835A"/>
                </a:solidFill>
              </a:rPr>
              <a:t>내정보</a:t>
            </a:r>
            <a:r>
              <a:rPr lang="ko-KR" altLang="en-US" sz="1600" dirty="0"/>
              <a:t> 기능구현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-  </a:t>
            </a:r>
            <a:r>
              <a:rPr lang="ko-KR" altLang="en-US" sz="1600" b="1" dirty="0">
                <a:solidFill>
                  <a:srgbClr val="F7835A"/>
                </a:solidFill>
              </a:rPr>
              <a:t>조회수</a:t>
            </a:r>
            <a:r>
              <a:rPr lang="ko-KR" altLang="en-US" sz="1600" dirty="0"/>
              <a:t> 를 기준으로 가장 많은 </a:t>
            </a:r>
            <a:r>
              <a:rPr lang="en-US" altLang="ko-KR" sz="1600" b="1" dirty="0">
                <a:solidFill>
                  <a:srgbClr val="F7835A"/>
                </a:solidFill>
              </a:rPr>
              <a:t>6</a:t>
            </a:r>
            <a:r>
              <a:rPr lang="ko-KR" altLang="en-US" sz="1600" b="1" dirty="0">
                <a:solidFill>
                  <a:srgbClr val="F7835A"/>
                </a:solidFill>
              </a:rPr>
              <a:t>개의 글</a:t>
            </a:r>
            <a:r>
              <a:rPr lang="ko-KR" altLang="en-US" sz="1600" dirty="0"/>
              <a:t>을 보여주는 기능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- </a:t>
            </a:r>
            <a:r>
              <a:rPr lang="ko-KR" altLang="en-US" sz="1600" b="1" dirty="0">
                <a:solidFill>
                  <a:srgbClr val="F7835A"/>
                </a:solidFill>
              </a:rPr>
              <a:t>검색 기능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-  </a:t>
            </a:r>
            <a:r>
              <a:rPr lang="ko-KR" altLang="en-US" sz="1600" dirty="0"/>
              <a:t>가장 하단의 </a:t>
            </a:r>
            <a:r>
              <a:rPr lang="ko-KR" altLang="en-US" sz="1600" b="1" dirty="0" err="1">
                <a:solidFill>
                  <a:srgbClr val="F7835A"/>
                </a:solidFill>
              </a:rPr>
              <a:t>더보기</a:t>
            </a:r>
            <a:r>
              <a:rPr lang="ko-KR" altLang="en-US" sz="1600" b="1" dirty="0">
                <a:solidFill>
                  <a:srgbClr val="F7835A"/>
                </a:solidFill>
              </a:rPr>
              <a:t> 버튼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글보기</a:t>
            </a:r>
            <a:r>
              <a:rPr lang="ko-KR" altLang="en-US" sz="1600" dirty="0"/>
              <a:t> 메뉴로 이동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0DAF3-AB46-4A19-AD4E-9A8A9AB3E165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및 구현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9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C1EB7-0997-48B7-A5C2-42D1AA8F85A1}"/>
              </a:ext>
            </a:extLst>
          </p:cNvPr>
          <p:cNvSpPr txBox="1"/>
          <p:nvPr/>
        </p:nvSpPr>
        <p:spPr>
          <a:xfrm>
            <a:off x="1117938" y="1244746"/>
            <a:ext cx="3092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7835A"/>
                </a:solidFill>
              </a:rPr>
              <a:t>Main</a:t>
            </a:r>
          </a:p>
          <a:p>
            <a:r>
              <a:rPr lang="ko-KR" altLang="en-US" sz="1600" b="1" dirty="0">
                <a:solidFill>
                  <a:srgbClr val="323232"/>
                </a:solidFill>
              </a:rPr>
              <a:t>윈도우 크기 최대 </a:t>
            </a:r>
            <a:r>
              <a:rPr lang="en-US" altLang="ko-KR" sz="1600" b="1" dirty="0">
                <a:solidFill>
                  <a:srgbClr val="323232"/>
                </a:solidFill>
              </a:rPr>
              <a:t>-&gt; 1250px </a:t>
            </a:r>
            <a:r>
              <a:rPr lang="ko-KR" altLang="en-US" sz="1600" b="1" dirty="0">
                <a:solidFill>
                  <a:srgbClr val="323232"/>
                </a:solidFill>
              </a:rPr>
              <a:t>이하</a:t>
            </a:r>
            <a:r>
              <a:rPr lang="en-US" altLang="ko-KR" sz="1400" dirty="0">
                <a:solidFill>
                  <a:srgbClr val="323232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C0780B-2044-43F7-AF08-F3F8246F50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38" y="2047200"/>
            <a:ext cx="5574962" cy="30197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AD49E9-4961-4167-9CC6-1497D91CB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58" y="1244746"/>
            <a:ext cx="5595712" cy="50416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27E52C-83B7-4659-9000-704B9A1CCC17}"/>
              </a:ext>
            </a:extLst>
          </p:cNvPr>
          <p:cNvSpPr txBox="1"/>
          <p:nvPr/>
        </p:nvSpPr>
        <p:spPr>
          <a:xfrm>
            <a:off x="258530" y="5232946"/>
            <a:ext cx="6463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Css</a:t>
            </a:r>
            <a:r>
              <a:rPr lang="ko-KR" altLang="en-US" sz="1600" dirty="0"/>
              <a:t> 의 </a:t>
            </a:r>
            <a:r>
              <a:rPr lang="en-US" altLang="ko-KR" sz="1600" b="1" dirty="0">
                <a:solidFill>
                  <a:srgbClr val="F7835A"/>
                </a:solidFill>
              </a:rPr>
              <a:t>@media</a:t>
            </a:r>
            <a:r>
              <a:rPr lang="ko-KR" altLang="en-US" sz="1600" b="1" dirty="0">
                <a:solidFill>
                  <a:srgbClr val="F7835A"/>
                </a:solidFill>
              </a:rPr>
              <a:t> </a:t>
            </a:r>
            <a:r>
              <a:rPr lang="ko-KR" altLang="en-US" sz="1600" dirty="0"/>
              <a:t>기능을 이용해 </a:t>
            </a:r>
            <a:r>
              <a:rPr lang="en-US" altLang="ko-KR" sz="1600" dirty="0"/>
              <a:t> </a:t>
            </a:r>
            <a:r>
              <a:rPr lang="ko-KR" altLang="en-US" sz="1600" b="1" dirty="0">
                <a:solidFill>
                  <a:srgbClr val="F7835A"/>
                </a:solidFill>
              </a:rPr>
              <a:t>윈도우</a:t>
            </a:r>
            <a:r>
              <a:rPr lang="ko-KR" altLang="en-US" sz="1600" dirty="0"/>
              <a:t> 크기가 </a:t>
            </a:r>
            <a:endParaRPr lang="en-US" altLang="ko-KR" sz="1600" dirty="0"/>
          </a:p>
          <a:p>
            <a:r>
              <a:rPr lang="en-US" altLang="ko-KR" sz="1600" b="1" dirty="0">
                <a:solidFill>
                  <a:srgbClr val="F7835A"/>
                </a:solidFill>
              </a:rPr>
              <a:t>1250px</a:t>
            </a:r>
            <a:r>
              <a:rPr lang="ko-KR" altLang="en-US" sz="1600" dirty="0"/>
              <a:t> 또는 </a:t>
            </a:r>
            <a:r>
              <a:rPr lang="en-US" altLang="ko-KR" sz="1600" b="1" dirty="0">
                <a:solidFill>
                  <a:srgbClr val="F7835A"/>
                </a:solidFill>
              </a:rPr>
              <a:t>768px</a:t>
            </a:r>
            <a:r>
              <a:rPr lang="ko-KR" altLang="en-US" sz="1600" dirty="0"/>
              <a:t> 보다 작아 진다면 </a:t>
            </a:r>
            <a:r>
              <a:rPr lang="en-US" altLang="ko-KR" sz="1600" dirty="0"/>
              <a:t> </a:t>
            </a:r>
            <a:r>
              <a:rPr lang="ko-KR" altLang="en-US" sz="1600" dirty="0"/>
              <a:t>전체적인 비율과 </a:t>
            </a:r>
            <a:r>
              <a:rPr lang="ko-KR" altLang="en-US" sz="1600" dirty="0" err="1"/>
              <a:t>크기를조정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>
                <a:solidFill>
                  <a:srgbClr val="F7835A"/>
                </a:solidFill>
              </a:rPr>
              <a:t>768px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이하시</a:t>
            </a:r>
            <a:r>
              <a:rPr lang="ko-KR" altLang="en-US" sz="1600" dirty="0"/>
              <a:t> </a:t>
            </a:r>
            <a:r>
              <a:rPr lang="en-US" altLang="ko-KR" sz="1600" b="1" dirty="0" err="1">
                <a:solidFill>
                  <a:srgbClr val="F7835A"/>
                </a:solidFill>
              </a:rPr>
              <a:t>javascript</a:t>
            </a:r>
            <a:r>
              <a:rPr lang="en-US" altLang="ko-KR" sz="1600" dirty="0"/>
              <a:t> </a:t>
            </a:r>
            <a:r>
              <a:rPr lang="ko-KR" altLang="en-US" sz="1600" dirty="0"/>
              <a:t>를 이용해 버튼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표시하는 </a:t>
            </a:r>
            <a:endParaRPr lang="en-US" altLang="ko-KR" sz="1600" dirty="0"/>
          </a:p>
          <a:p>
            <a:r>
              <a:rPr lang="ko-KR" altLang="en-US" sz="1600" b="1" dirty="0" err="1">
                <a:solidFill>
                  <a:srgbClr val="F7835A"/>
                </a:solidFill>
              </a:rPr>
              <a:t>드롭바</a:t>
            </a:r>
            <a:r>
              <a:rPr lang="ko-KR" altLang="en-US" sz="1600" dirty="0"/>
              <a:t> 형태로 조정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B3C900-3EBA-46C6-BC2C-F327B04FA6CF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및 구현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43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DE806F-69B6-4994-AAB2-BAC4CD26A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33" y="1167279"/>
            <a:ext cx="3945928" cy="52301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8619C7-B297-4D34-AAF5-7FB887B53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341" y="1167278"/>
            <a:ext cx="3945928" cy="5230167"/>
          </a:xfrm>
          <a:prstGeom prst="rect">
            <a:avLst/>
          </a:prstGeom>
        </p:spPr>
      </p:pic>
      <p:sp>
        <p:nvSpPr>
          <p:cNvPr id="10" name="모서리가 둥근 사각형 설명선 46">
            <a:extLst>
              <a:ext uri="{FF2B5EF4-FFF2-40B4-BE49-F238E27FC236}">
                <a16:creationId xmlns:a16="http://schemas.microsoft.com/office/drawing/2014/main" id="{874C45E6-EEB9-4179-B3E1-E00794332987}"/>
              </a:ext>
            </a:extLst>
          </p:cNvPr>
          <p:cNvSpPr/>
          <p:nvPr/>
        </p:nvSpPr>
        <p:spPr>
          <a:xfrm>
            <a:off x="5333660" y="1114919"/>
            <a:ext cx="1539576" cy="723900"/>
          </a:xfrm>
          <a:prstGeom prst="wedgeRoundRectCallout">
            <a:avLst>
              <a:gd name="adj1" fmla="val -65311"/>
              <a:gd name="adj2" fmla="val 50446"/>
              <a:gd name="adj3" fmla="val 16667"/>
            </a:avLst>
          </a:prstGeom>
          <a:solidFill>
            <a:srgbClr val="F7835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버튼 </a:t>
            </a:r>
            <a:r>
              <a:rPr lang="ko-KR" altLang="en-US" sz="1400" b="1" dirty="0" err="1">
                <a:solidFill>
                  <a:prstClr val="white"/>
                </a:solidFill>
              </a:rPr>
              <a:t>클릭시</a:t>
            </a:r>
            <a:r>
              <a:rPr lang="ko-KR" altLang="en-US" sz="1400" b="1" dirty="0">
                <a:solidFill>
                  <a:prstClr val="white"/>
                </a:solidFill>
              </a:rPr>
              <a:t> 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toggle </a:t>
            </a:r>
            <a:r>
              <a:rPr lang="ko-KR" altLang="en-US" sz="1400" b="1" dirty="0">
                <a:solidFill>
                  <a:prstClr val="white"/>
                </a:solidFill>
              </a:rPr>
              <a:t>기능 실행</a:t>
            </a:r>
            <a:r>
              <a:rPr lang="en-US" altLang="ko-KR" sz="1400" b="1" dirty="0">
                <a:solidFill>
                  <a:prstClr val="white"/>
                </a:solidFill>
              </a:rPr>
              <a:t>.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326BB-F3AA-4CFE-BE41-FCF68B58954D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및 구현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19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C6092FF7-2881-4B0B-8227-53B104F3A943}"/>
              </a:ext>
            </a:extLst>
          </p:cNvPr>
          <p:cNvSpPr/>
          <p:nvPr/>
        </p:nvSpPr>
        <p:spPr>
          <a:xfrm>
            <a:off x="698691" y="1450901"/>
            <a:ext cx="10794618" cy="4424489"/>
          </a:xfrm>
          <a:prstGeom prst="rect">
            <a:avLst/>
          </a:prstGeom>
          <a:solidFill>
            <a:schemeClr val="bg1"/>
          </a:solidFill>
          <a:ln w="19050">
            <a:solidFill>
              <a:srgbClr val="F7835A"/>
            </a:solidFill>
          </a:ln>
          <a:effectLst>
            <a:outerShdw blurRad="2540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1D99B-B337-4250-B86E-E093791CC271}"/>
              </a:ext>
            </a:extLst>
          </p:cNvPr>
          <p:cNvSpPr txBox="1"/>
          <p:nvPr/>
        </p:nvSpPr>
        <p:spPr>
          <a:xfrm>
            <a:off x="1242015" y="1777732"/>
            <a:ext cx="906440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7835A"/>
                </a:solidFill>
              </a:rPr>
              <a:t>Login &amp; </a:t>
            </a:r>
            <a:r>
              <a:rPr lang="en-US" altLang="ko-KR" sz="2400" b="1" dirty="0" err="1">
                <a:solidFill>
                  <a:srgbClr val="F7835A"/>
                </a:solidFill>
              </a:rPr>
              <a:t>SignUp</a:t>
            </a:r>
            <a:endParaRPr lang="en-US" altLang="ko-KR" sz="2400" b="1" dirty="0">
              <a:solidFill>
                <a:srgbClr val="F7835A"/>
              </a:solidFill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전체적인 크기를 조정해 두어 어떤 크기의 윈도우라도 호환 되는 사이즈로 설정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b="1" dirty="0">
                <a:solidFill>
                  <a:srgbClr val="F7835A"/>
                </a:solidFill>
                <a:latin typeface="+mj-ea"/>
                <a:ea typeface="+mj-ea"/>
              </a:rPr>
              <a:t>js</a:t>
            </a:r>
            <a:r>
              <a:rPr lang="ko-KR" altLang="en-US" sz="1600" dirty="0">
                <a:latin typeface="+mj-ea"/>
                <a:ea typeface="+mj-ea"/>
              </a:rPr>
              <a:t> 파일에서 </a:t>
            </a:r>
            <a:r>
              <a:rPr lang="en-US" altLang="ko-KR" sz="1600" b="1" dirty="0">
                <a:solidFill>
                  <a:srgbClr val="F7835A"/>
                </a:solidFill>
                <a:latin typeface="+mj-ea"/>
                <a:ea typeface="+mj-ea"/>
              </a:rPr>
              <a:t>blur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시 </a:t>
            </a:r>
            <a:r>
              <a:rPr lang="en-US" altLang="ko-KR" sz="1600" dirty="0" err="1">
                <a:latin typeface="+mj-ea"/>
                <a:ea typeface="+mj-ea"/>
              </a:rPr>
              <a:t>addclass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 err="1">
                <a:latin typeface="+mj-ea"/>
                <a:ea typeface="+mj-ea"/>
              </a:rPr>
              <a:t>removeclass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en-US" altLang="ko-KR" sz="1600" b="1" dirty="0" err="1">
                <a:solidFill>
                  <a:srgbClr val="F7835A"/>
                </a:solidFill>
                <a:latin typeface="+mj-ea"/>
                <a:ea typeface="+mj-ea"/>
              </a:rPr>
              <a:t>css</a:t>
            </a:r>
            <a:r>
              <a:rPr lang="ko-KR" altLang="en-US" sz="1600" dirty="0">
                <a:latin typeface="+mj-ea"/>
                <a:ea typeface="+mj-ea"/>
              </a:rPr>
              <a:t> 의 </a:t>
            </a:r>
            <a:r>
              <a:rPr lang="en-US" altLang="ko-KR" sz="1600" b="1" dirty="0">
                <a:solidFill>
                  <a:srgbClr val="F7835A"/>
                </a:solidFill>
                <a:latin typeface="+mj-ea"/>
                <a:ea typeface="+mj-ea"/>
              </a:rPr>
              <a:t>transition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등 을 조정해 동적인 로그인 페이지 구현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하단의 </a:t>
            </a:r>
            <a:r>
              <a:rPr lang="en-US" altLang="ko-KR" sz="1600" dirty="0">
                <a:latin typeface="+mj-ea"/>
                <a:ea typeface="+mj-ea"/>
              </a:rPr>
              <a:t>a </a:t>
            </a:r>
            <a:r>
              <a:rPr lang="ko-KR" altLang="en-US" sz="1600" dirty="0">
                <a:latin typeface="+mj-ea"/>
                <a:ea typeface="+mj-ea"/>
              </a:rPr>
              <a:t>태그를 이용해 </a:t>
            </a:r>
            <a:r>
              <a:rPr lang="ko-KR" altLang="en-US" sz="1600" dirty="0" err="1">
                <a:latin typeface="+mj-ea"/>
                <a:ea typeface="+mj-ea"/>
              </a:rPr>
              <a:t>컨트롤러로로</a:t>
            </a:r>
            <a:r>
              <a:rPr lang="ko-KR" altLang="en-US" sz="1600" dirty="0">
                <a:latin typeface="+mj-ea"/>
                <a:ea typeface="+mj-ea"/>
              </a:rPr>
              <a:t> 요청 </a:t>
            </a:r>
            <a:r>
              <a:rPr lang="ko-KR" altLang="en-US" sz="1600" dirty="0" err="1">
                <a:latin typeface="+mj-ea"/>
                <a:ea typeface="+mj-ea"/>
              </a:rPr>
              <a:t>전송후</a:t>
            </a:r>
            <a:r>
              <a:rPr lang="ko-KR" altLang="en-US" sz="1600" dirty="0">
                <a:latin typeface="+mj-ea"/>
                <a:ea typeface="+mj-ea"/>
              </a:rPr>
              <a:t> 페이지 이동이 아닌 </a:t>
            </a:r>
            <a:r>
              <a:rPr lang="en-US" altLang="ko-KR" sz="1600" b="1" dirty="0">
                <a:solidFill>
                  <a:srgbClr val="F7835A"/>
                </a:solidFill>
                <a:latin typeface="+mj-ea"/>
                <a:ea typeface="+mj-ea"/>
              </a:rPr>
              <a:t>toggle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기능을 응용해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부화 없이 바로 창을 이동 </a:t>
            </a:r>
            <a:r>
              <a:rPr lang="ko-KR" altLang="en-US" sz="1600" dirty="0" err="1">
                <a:latin typeface="+mj-ea"/>
                <a:ea typeface="+mj-ea"/>
              </a:rPr>
              <a:t>할수</a:t>
            </a:r>
            <a:r>
              <a:rPr lang="ko-KR" altLang="en-US" sz="1600" dirty="0">
                <a:latin typeface="+mj-ea"/>
                <a:ea typeface="+mj-ea"/>
              </a:rPr>
              <a:t> 있도록 설정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로그인 또는 회원 가입 </a:t>
            </a:r>
            <a:r>
              <a:rPr lang="ko-KR" altLang="en-US" sz="1600" b="1" dirty="0" err="1">
                <a:solidFill>
                  <a:srgbClr val="F7835A"/>
                </a:solidFill>
                <a:latin typeface="+mj-ea"/>
                <a:ea typeface="+mj-ea"/>
              </a:rPr>
              <a:t>실패시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solidFill>
                  <a:srgbClr val="323232"/>
                </a:solidFill>
                <a:latin typeface="+mj-ea"/>
                <a:ea typeface="+mj-ea"/>
              </a:rPr>
              <a:t>입력창</a:t>
            </a:r>
            <a:r>
              <a:rPr lang="ko-KR" altLang="en-US" sz="1600" dirty="0">
                <a:solidFill>
                  <a:srgbClr val="323232"/>
                </a:solidFill>
                <a:latin typeface="+mj-ea"/>
                <a:ea typeface="+mj-ea"/>
              </a:rPr>
              <a:t> 아래 </a:t>
            </a:r>
            <a:r>
              <a:rPr lang="en-US" altLang="ko-KR" sz="1600" dirty="0">
                <a:latin typeface="+mj-ea"/>
                <a:ea typeface="+mj-ea"/>
              </a:rPr>
              <a:t>span </a:t>
            </a:r>
            <a:r>
              <a:rPr lang="ko-KR" altLang="en-US" sz="1600" dirty="0">
                <a:latin typeface="+mj-ea"/>
                <a:ea typeface="+mj-ea"/>
              </a:rPr>
              <a:t>태그에 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메시지</a:t>
            </a:r>
            <a:r>
              <a:rPr lang="ko-KR" altLang="en-US" sz="1600" dirty="0">
                <a:latin typeface="+mj-ea"/>
                <a:ea typeface="+mj-ea"/>
              </a:rPr>
              <a:t> 전송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A64CB-7B6D-4F04-B42D-79FEC3E97338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및 구현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11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A8086E-1179-4787-B8AE-964DCF34E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341" y="1167278"/>
            <a:ext cx="3945928" cy="52508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0A599B-793B-4875-9655-260438DE8C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0" y="2047200"/>
            <a:ext cx="5574962" cy="30197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E12714-C119-403A-B3AD-392550454320}"/>
              </a:ext>
            </a:extLst>
          </p:cNvPr>
          <p:cNvSpPr txBox="1"/>
          <p:nvPr/>
        </p:nvSpPr>
        <p:spPr>
          <a:xfrm>
            <a:off x="258530" y="5232946"/>
            <a:ext cx="646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전체적인 크기가 조정되어 있으므로 윈도우의 크기가 </a:t>
            </a:r>
            <a:r>
              <a:rPr lang="en-US" altLang="ko-KR" sz="1600" b="1" dirty="0">
                <a:solidFill>
                  <a:srgbClr val="F7835A"/>
                </a:solidFill>
              </a:rPr>
              <a:t>768px</a:t>
            </a:r>
            <a:r>
              <a:rPr lang="en-US" altLang="ko-KR" sz="1600" dirty="0"/>
              <a:t> </a:t>
            </a:r>
            <a:r>
              <a:rPr lang="ko-KR" altLang="en-US" sz="1600" dirty="0"/>
              <a:t>이하로 </a:t>
            </a:r>
            <a:endParaRPr lang="en-US" altLang="ko-KR" sz="1600" dirty="0"/>
          </a:p>
          <a:p>
            <a:r>
              <a:rPr lang="ko-KR" altLang="en-US" sz="1600" dirty="0" err="1"/>
              <a:t>내려갈때</a:t>
            </a:r>
            <a:r>
              <a:rPr lang="ko-KR" altLang="en-US" sz="1600" dirty="0"/>
              <a:t> </a:t>
            </a:r>
            <a:r>
              <a:rPr lang="en-US" altLang="ko-KR" sz="1600" b="1" dirty="0">
                <a:solidFill>
                  <a:srgbClr val="F7835A"/>
                </a:solidFill>
              </a:rPr>
              <a:t>input </a:t>
            </a:r>
            <a:r>
              <a:rPr lang="ko-KR" altLang="en-US" sz="1600" b="1" dirty="0">
                <a:solidFill>
                  <a:srgbClr val="F7835A"/>
                </a:solidFill>
              </a:rPr>
              <a:t>태그</a:t>
            </a:r>
            <a:r>
              <a:rPr lang="ko-KR" altLang="en-US" sz="1600" dirty="0"/>
              <a:t>의 길이와 </a:t>
            </a:r>
            <a:r>
              <a:rPr lang="en-US" altLang="ko-KR" sz="1600" b="1" dirty="0">
                <a:solidFill>
                  <a:srgbClr val="F7835A"/>
                </a:solidFill>
              </a:rPr>
              <a:t>submit </a:t>
            </a:r>
            <a:r>
              <a:rPr lang="ko-KR" altLang="en-US" sz="1600" b="1" dirty="0">
                <a:solidFill>
                  <a:srgbClr val="F7835A"/>
                </a:solidFill>
              </a:rPr>
              <a:t>버튼</a:t>
            </a:r>
            <a:r>
              <a:rPr lang="ko-KR" altLang="en-US" sz="1600" dirty="0"/>
              <a:t>의 길이를 조정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CE5FA-024E-499F-90BF-4C6CA71B3252}"/>
              </a:ext>
            </a:extLst>
          </p:cNvPr>
          <p:cNvSpPr txBox="1"/>
          <p:nvPr/>
        </p:nvSpPr>
        <p:spPr>
          <a:xfrm>
            <a:off x="1117938" y="1244746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7835A"/>
                </a:solidFill>
              </a:rPr>
              <a:t>Login</a:t>
            </a:r>
            <a:endParaRPr lang="en-US" altLang="ko-K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49F2-0C66-4555-B8B3-668C8E175B77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및 구현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46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CE5FA-024E-499F-90BF-4C6CA71B3252}"/>
              </a:ext>
            </a:extLst>
          </p:cNvPr>
          <p:cNvSpPr txBox="1"/>
          <p:nvPr/>
        </p:nvSpPr>
        <p:spPr>
          <a:xfrm>
            <a:off x="1117938" y="1244746"/>
            <a:ext cx="26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7835A"/>
                </a:solidFill>
              </a:rPr>
              <a:t>Login input</a:t>
            </a:r>
            <a:r>
              <a:rPr lang="ko-KR" altLang="en-US" sz="2400" b="1" dirty="0">
                <a:solidFill>
                  <a:srgbClr val="F7835A"/>
                </a:solidFill>
              </a:rPr>
              <a:t> 이벤트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D32F8F-9DB5-4629-9BDD-1C1F26AFA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0" y="2164774"/>
            <a:ext cx="3210262" cy="45108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2B8D5C-364D-4C70-A406-0717DE0A0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69" y="1244746"/>
            <a:ext cx="3210262" cy="45108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8EB477-B77F-42CC-B0F8-7E10FC3E5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988" y="2164774"/>
            <a:ext cx="3210262" cy="4510862"/>
          </a:xfrm>
          <a:prstGeom prst="rect">
            <a:avLst/>
          </a:prstGeom>
        </p:spPr>
      </p:pic>
      <p:sp>
        <p:nvSpPr>
          <p:cNvPr id="14" name="모서리가 둥근 사각형 설명선 46">
            <a:extLst>
              <a:ext uri="{FF2B5EF4-FFF2-40B4-BE49-F238E27FC236}">
                <a16:creationId xmlns:a16="http://schemas.microsoft.com/office/drawing/2014/main" id="{1E74C33C-FE6E-4E7D-BFB2-69D5D42E5E39}"/>
              </a:ext>
            </a:extLst>
          </p:cNvPr>
          <p:cNvSpPr/>
          <p:nvPr/>
        </p:nvSpPr>
        <p:spPr>
          <a:xfrm>
            <a:off x="7842333" y="882796"/>
            <a:ext cx="1441367" cy="577704"/>
          </a:xfrm>
          <a:prstGeom prst="wedgeRoundRectCallout">
            <a:avLst>
              <a:gd name="adj1" fmla="val -65311"/>
              <a:gd name="adj2" fmla="val 50446"/>
              <a:gd name="adj3" fmla="val 16667"/>
            </a:avLst>
          </a:prstGeom>
          <a:solidFill>
            <a:srgbClr val="F7835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 err="1">
                <a:solidFill>
                  <a:prstClr val="white"/>
                </a:solidFill>
              </a:rPr>
              <a:t>css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600" b="1" dirty="0">
                <a:solidFill>
                  <a:prstClr val="white"/>
                </a:solidFill>
              </a:rPr>
              <a:t>의 </a:t>
            </a:r>
            <a:r>
              <a:rPr lang="en-US" altLang="ko-KR" sz="1600" b="1" dirty="0">
                <a:solidFill>
                  <a:prstClr val="white"/>
                </a:solidFill>
              </a:rPr>
              <a:t>focus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6" name="모서리가 둥근 사각형 설명선 46">
            <a:extLst>
              <a:ext uri="{FF2B5EF4-FFF2-40B4-BE49-F238E27FC236}">
                <a16:creationId xmlns:a16="http://schemas.microsoft.com/office/drawing/2014/main" id="{A814DAEA-DAB7-4EF8-8A17-32B3230BEDBC}"/>
              </a:ext>
            </a:extLst>
          </p:cNvPr>
          <p:cNvSpPr/>
          <p:nvPr/>
        </p:nvSpPr>
        <p:spPr>
          <a:xfrm>
            <a:off x="5524501" y="5925119"/>
            <a:ext cx="2897314" cy="577704"/>
          </a:xfrm>
          <a:prstGeom prst="wedgeRoundRectCallout">
            <a:avLst>
              <a:gd name="adj1" fmla="val 57163"/>
              <a:gd name="adj2" fmla="val -110034"/>
              <a:gd name="adj3" fmla="val 16667"/>
            </a:avLst>
          </a:prstGeom>
          <a:solidFill>
            <a:srgbClr val="F7835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Js</a:t>
            </a:r>
            <a:r>
              <a:rPr lang="ko-KR" altLang="en-US" sz="1600" b="1" dirty="0">
                <a:solidFill>
                  <a:prstClr val="white"/>
                </a:solidFill>
              </a:rPr>
              <a:t> 의 </a:t>
            </a:r>
            <a:r>
              <a:rPr lang="en-US" altLang="ko-KR" sz="1600" b="1" dirty="0">
                <a:solidFill>
                  <a:prstClr val="white"/>
                </a:solidFill>
              </a:rPr>
              <a:t>blur</a:t>
            </a:r>
            <a:r>
              <a:rPr lang="ko-KR" altLang="en-US" sz="1600" b="1" dirty="0">
                <a:solidFill>
                  <a:prstClr val="white"/>
                </a:solidFill>
              </a:rPr>
              <a:t> </a:t>
            </a:r>
            <a:r>
              <a:rPr lang="en-US" altLang="ko-KR" sz="1600" b="1" dirty="0">
                <a:solidFill>
                  <a:prstClr val="white"/>
                </a:solidFill>
              </a:rPr>
              <a:t>+</a:t>
            </a:r>
            <a:r>
              <a:rPr lang="ko-KR" altLang="en-US" sz="1600" b="1" dirty="0">
                <a:solidFill>
                  <a:prstClr val="white"/>
                </a:solidFill>
              </a:rPr>
              <a:t> </a:t>
            </a:r>
            <a:r>
              <a:rPr lang="en-US" altLang="ko-KR" sz="1600" b="1" dirty="0" err="1">
                <a:solidFill>
                  <a:prstClr val="white"/>
                </a:solidFill>
              </a:rPr>
              <a:t>css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600" b="1" dirty="0">
                <a:solidFill>
                  <a:prstClr val="white"/>
                </a:solidFill>
              </a:rPr>
              <a:t>의 </a:t>
            </a:r>
            <a:r>
              <a:rPr lang="en-US" altLang="ko-KR" sz="1600" b="1" dirty="0">
                <a:solidFill>
                  <a:prstClr val="white"/>
                </a:solidFill>
              </a:rPr>
              <a:t>focus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06A81-EB7A-4895-9F83-45A69FD3AC10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및 구현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14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CE5FA-024E-499F-90BF-4C6CA71B3252}"/>
              </a:ext>
            </a:extLst>
          </p:cNvPr>
          <p:cNvSpPr txBox="1"/>
          <p:nvPr/>
        </p:nvSpPr>
        <p:spPr>
          <a:xfrm>
            <a:off x="1117938" y="1244746"/>
            <a:ext cx="26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7835A"/>
                </a:solidFill>
              </a:rPr>
              <a:t>Login input</a:t>
            </a:r>
            <a:r>
              <a:rPr lang="ko-KR" altLang="en-US" sz="2400" b="1" dirty="0">
                <a:solidFill>
                  <a:srgbClr val="F7835A"/>
                </a:solidFill>
              </a:rPr>
              <a:t> 이벤트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C3206E-E731-4676-BD83-CA9FCDD71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38" y="2047200"/>
            <a:ext cx="3210262" cy="45108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3E5FB4-2A03-4286-B5B0-CE62711BF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671" y="2047200"/>
            <a:ext cx="3210262" cy="4510862"/>
          </a:xfrm>
          <a:prstGeom prst="rect">
            <a:avLst/>
          </a:prstGeom>
        </p:spPr>
      </p:pic>
      <p:sp>
        <p:nvSpPr>
          <p:cNvPr id="15" name="모서리가 둥근 사각형 설명선 46">
            <a:extLst>
              <a:ext uri="{FF2B5EF4-FFF2-40B4-BE49-F238E27FC236}">
                <a16:creationId xmlns:a16="http://schemas.microsoft.com/office/drawing/2014/main" id="{9310629B-0FDC-48F1-86A7-108AE734583E}"/>
              </a:ext>
            </a:extLst>
          </p:cNvPr>
          <p:cNvSpPr/>
          <p:nvPr/>
        </p:nvSpPr>
        <p:spPr>
          <a:xfrm>
            <a:off x="3852068" y="3724927"/>
            <a:ext cx="2243932" cy="577704"/>
          </a:xfrm>
          <a:prstGeom prst="wedgeRoundRectCallout">
            <a:avLst>
              <a:gd name="adj1" fmla="val -59651"/>
              <a:gd name="adj2" fmla="val 54843"/>
              <a:gd name="adj3" fmla="val 16667"/>
            </a:avLst>
          </a:prstGeom>
          <a:solidFill>
            <a:srgbClr val="F7835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>
                <a:solidFill>
                  <a:prstClr val="white"/>
                </a:solidFill>
              </a:rPr>
              <a:t>Toggle </a:t>
            </a:r>
            <a:r>
              <a:rPr lang="ko-KR" altLang="en-US" sz="1600" b="1" dirty="0">
                <a:solidFill>
                  <a:prstClr val="white"/>
                </a:solidFill>
              </a:rPr>
              <a:t>버튼 </a:t>
            </a:r>
            <a:r>
              <a:rPr lang="ko-KR" altLang="en-US" sz="1600" b="1" dirty="0" err="1">
                <a:solidFill>
                  <a:prstClr val="white"/>
                </a:solidFill>
              </a:rPr>
              <a:t>클릭시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사각형 설명선 46">
            <a:extLst>
              <a:ext uri="{FF2B5EF4-FFF2-40B4-BE49-F238E27FC236}">
                <a16:creationId xmlns:a16="http://schemas.microsoft.com/office/drawing/2014/main" id="{4AFE0BFF-63D7-4B7B-8E66-A6CE76D0FFAF}"/>
              </a:ext>
            </a:extLst>
          </p:cNvPr>
          <p:cNvSpPr/>
          <p:nvPr/>
        </p:nvSpPr>
        <p:spPr>
          <a:xfrm>
            <a:off x="9133272" y="3513673"/>
            <a:ext cx="2957128" cy="788958"/>
          </a:xfrm>
          <a:prstGeom prst="wedgeRoundRectCallout">
            <a:avLst>
              <a:gd name="adj1" fmla="val -61446"/>
              <a:gd name="adj2" fmla="val 54411"/>
              <a:gd name="adj3" fmla="val 16667"/>
            </a:avLst>
          </a:prstGeom>
          <a:solidFill>
            <a:srgbClr val="F7835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onclick </a:t>
            </a:r>
            <a:r>
              <a:rPr lang="ko-KR" altLang="en-US" sz="1600" b="1" dirty="0">
                <a:solidFill>
                  <a:prstClr val="white"/>
                </a:solidFill>
              </a:rPr>
              <a:t>이벤트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1600" b="1" dirty="0" err="1">
                <a:solidFill>
                  <a:prstClr val="white"/>
                </a:solidFill>
              </a:rPr>
              <a:t>addclass</a:t>
            </a:r>
            <a:r>
              <a:rPr lang="en-US" altLang="ko-KR" sz="1600" b="1" dirty="0">
                <a:solidFill>
                  <a:prstClr val="white"/>
                </a:solidFill>
              </a:rPr>
              <a:t>, </a:t>
            </a:r>
            <a:r>
              <a:rPr lang="en-US" altLang="ko-KR" sz="1600" b="1" dirty="0" err="1">
                <a:solidFill>
                  <a:prstClr val="white"/>
                </a:solidFill>
              </a:rPr>
              <a:t>removeclass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600" b="1" dirty="0">
                <a:solidFill>
                  <a:prstClr val="white"/>
                </a:solidFill>
              </a:rPr>
              <a:t>이벤트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비밀번호 표시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4E264-8221-41B7-90A4-FE5A6F92E7DE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및 구현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3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762AA51-DEF4-4F21-B322-2D82FA72F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38" y="2047200"/>
            <a:ext cx="3210262" cy="451086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CE5FA-024E-499F-90BF-4C6CA71B3252}"/>
              </a:ext>
            </a:extLst>
          </p:cNvPr>
          <p:cNvSpPr txBox="1"/>
          <p:nvPr/>
        </p:nvSpPr>
        <p:spPr>
          <a:xfrm>
            <a:off x="1117938" y="1244746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7835A"/>
                </a:solidFill>
              </a:rPr>
              <a:t>Login submit</a:t>
            </a:r>
            <a:endParaRPr lang="en-US" altLang="ko-KR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6E0855-9BBC-401E-A383-8F19F2719F68}"/>
              </a:ext>
            </a:extLst>
          </p:cNvPr>
          <p:cNvSpPr txBox="1"/>
          <p:nvPr/>
        </p:nvSpPr>
        <p:spPr>
          <a:xfrm>
            <a:off x="6426200" y="1973850"/>
            <a:ext cx="512973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로그인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</a:t>
            </a:r>
            <a:r>
              <a:rPr lang="en-US" altLang="ko-KR" sz="1600" dirty="0"/>
              <a:t>form </a:t>
            </a:r>
            <a:r>
              <a:rPr lang="ko-KR" altLang="en-US" sz="1600" dirty="0"/>
              <a:t>태그에서 </a:t>
            </a:r>
            <a:r>
              <a:rPr lang="en-US" altLang="ko-KR" sz="1600" b="1" dirty="0" err="1">
                <a:solidFill>
                  <a:srgbClr val="F7835A"/>
                </a:solidFill>
              </a:rPr>
              <a:t>homecontroller</a:t>
            </a:r>
            <a:r>
              <a:rPr lang="en-US" altLang="ko-KR" sz="1600" dirty="0"/>
              <a:t> </a:t>
            </a:r>
            <a:r>
              <a:rPr lang="ko-KR" altLang="en-US" sz="1600" dirty="0"/>
              <a:t>로</a:t>
            </a:r>
            <a:endParaRPr lang="en-US" altLang="ko-KR" sz="1600" dirty="0"/>
          </a:p>
          <a:p>
            <a:r>
              <a:rPr lang="en-US" altLang="ko-KR" sz="1600" dirty="0"/>
              <a:t>Id</a:t>
            </a:r>
            <a:r>
              <a:rPr lang="ko-KR" altLang="en-US" sz="1600" dirty="0"/>
              <a:t> 와 </a:t>
            </a:r>
            <a:r>
              <a:rPr lang="en-US" altLang="ko-KR" sz="1600" dirty="0"/>
              <a:t>password</a:t>
            </a:r>
            <a:r>
              <a:rPr lang="ko-KR" altLang="en-US" sz="1600" dirty="0"/>
              <a:t> 등의 데이터를 전송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이후 </a:t>
            </a:r>
            <a:r>
              <a:rPr lang="en-US" altLang="ko-KR" sz="1600" b="1" dirty="0">
                <a:solidFill>
                  <a:srgbClr val="F7835A"/>
                </a:solidFill>
              </a:rPr>
              <a:t>DAO </a:t>
            </a:r>
            <a:r>
              <a:rPr lang="ko-KR" altLang="en-US" sz="1600" b="1" dirty="0">
                <a:solidFill>
                  <a:srgbClr val="F7835A"/>
                </a:solidFill>
              </a:rPr>
              <a:t>클래스</a:t>
            </a:r>
            <a:r>
              <a:rPr lang="ko-KR" altLang="en-US" sz="1600" dirty="0"/>
              <a:t>에서 메소드 실행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-&gt; </a:t>
            </a:r>
            <a:r>
              <a:rPr lang="en-US" altLang="ko-KR" sz="1600" b="1" dirty="0">
                <a:solidFill>
                  <a:srgbClr val="F7835A"/>
                </a:solidFill>
              </a:rPr>
              <a:t>xml</a:t>
            </a:r>
            <a:r>
              <a:rPr lang="en-US" altLang="ko-KR" sz="1600" dirty="0"/>
              <a:t> </a:t>
            </a:r>
            <a:r>
              <a:rPr lang="ko-KR" altLang="en-US" sz="1600" dirty="0"/>
              <a:t>에서 실행할 </a:t>
            </a:r>
            <a:r>
              <a:rPr lang="en-US" altLang="ko-KR" sz="1600" b="1" dirty="0" err="1">
                <a:solidFill>
                  <a:srgbClr val="F7835A"/>
                </a:solidFill>
              </a:rPr>
              <a:t>jquery</a:t>
            </a:r>
            <a:r>
              <a:rPr lang="en-US" altLang="ko-KR" sz="1600" dirty="0"/>
              <a:t> </a:t>
            </a:r>
            <a:r>
              <a:rPr lang="ko-KR" altLang="en-US" sz="1600" dirty="0"/>
              <a:t>문 실행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로그인 정보가 없거나 </a:t>
            </a:r>
            <a:r>
              <a:rPr lang="ko-KR" altLang="en-US" sz="1600" dirty="0" err="1"/>
              <a:t>틀리다면</a:t>
            </a:r>
            <a:r>
              <a:rPr lang="ko-KR" altLang="en-US" sz="1600" dirty="0"/>
              <a:t> </a:t>
            </a:r>
            <a:r>
              <a:rPr lang="en-US" altLang="ko-KR" sz="1600" dirty="0"/>
              <a:t>msg </a:t>
            </a:r>
            <a:r>
              <a:rPr lang="ko-KR" altLang="en-US" sz="1600" dirty="0"/>
              <a:t>를 </a:t>
            </a:r>
            <a:r>
              <a:rPr lang="en-US" altLang="ko-KR" sz="1600" b="1" dirty="0">
                <a:solidFill>
                  <a:srgbClr val="F7835A"/>
                </a:solidFill>
              </a:rPr>
              <a:t>request</a:t>
            </a:r>
            <a:r>
              <a:rPr lang="en-US" altLang="ko-KR" sz="1600" dirty="0"/>
              <a:t> </a:t>
            </a:r>
            <a:r>
              <a:rPr lang="ko-KR" altLang="en-US" sz="1600" dirty="0"/>
              <a:t>영역에 </a:t>
            </a:r>
            <a:endParaRPr lang="en-US" altLang="ko-KR" sz="1600" dirty="0"/>
          </a:p>
          <a:p>
            <a:r>
              <a:rPr lang="ko-KR" altLang="en-US" sz="1600" dirty="0"/>
              <a:t>전송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로그인 정보가 있다면 </a:t>
            </a:r>
            <a:r>
              <a:rPr lang="en-US" altLang="ko-KR" sz="1600" b="1" dirty="0">
                <a:solidFill>
                  <a:srgbClr val="F7835A"/>
                </a:solidFill>
              </a:rPr>
              <a:t>session</a:t>
            </a:r>
            <a:r>
              <a:rPr lang="en-US" altLang="ko-KR" sz="1600" dirty="0"/>
              <a:t> </a:t>
            </a:r>
            <a:r>
              <a:rPr lang="ko-KR" altLang="en-US" sz="1600" dirty="0"/>
              <a:t>영역에 </a:t>
            </a:r>
            <a:r>
              <a:rPr lang="ko-KR" altLang="en-US" sz="1600" b="1" dirty="0">
                <a:solidFill>
                  <a:srgbClr val="F7835A"/>
                </a:solidFill>
              </a:rPr>
              <a:t>로그인 정보 </a:t>
            </a:r>
            <a:r>
              <a:rPr lang="ko-KR" altLang="en-US" sz="1600" dirty="0"/>
              <a:t>를 </a:t>
            </a:r>
            <a:endParaRPr lang="en-US" altLang="ko-KR" sz="1600" dirty="0"/>
          </a:p>
          <a:p>
            <a:r>
              <a:rPr lang="ko-KR" altLang="en-US" sz="1600" dirty="0"/>
              <a:t>저장 후 메인으로 전송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코드는 </a:t>
            </a:r>
            <a:r>
              <a:rPr lang="en-US" altLang="ko-KR" sz="1600" dirty="0" err="1"/>
              <a:t>com.project.dao</a:t>
            </a:r>
            <a:r>
              <a:rPr lang="en-US" altLang="ko-KR" sz="1600" dirty="0"/>
              <a:t> </a:t>
            </a:r>
            <a:r>
              <a:rPr lang="ko-KR" altLang="en-US" sz="1600" dirty="0"/>
              <a:t>의 </a:t>
            </a:r>
            <a:endParaRPr lang="en-US" altLang="ko-KR" sz="1600" dirty="0"/>
          </a:p>
          <a:p>
            <a:r>
              <a:rPr lang="en-US" altLang="ko-KR" sz="1600" b="1" dirty="0">
                <a:solidFill>
                  <a:srgbClr val="F7835A"/>
                </a:solidFill>
              </a:rPr>
              <a:t>MybatisDAO.java </a:t>
            </a:r>
            <a:r>
              <a:rPr lang="ko-KR" altLang="en-US" sz="1600" dirty="0"/>
              <a:t>와 </a:t>
            </a:r>
            <a:r>
              <a:rPr lang="en-US" altLang="ko-KR" sz="1600" b="1" dirty="0">
                <a:solidFill>
                  <a:srgbClr val="F7835A"/>
                </a:solidFill>
              </a:rPr>
              <a:t>user.xml </a:t>
            </a:r>
            <a:r>
              <a:rPr lang="ko-KR" altLang="en-US" sz="1600" dirty="0"/>
              <a:t>체크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B25B8-9EA8-46E2-81B8-FC0451B9B7C1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및 구현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1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C6092FF7-2881-4B0B-8227-53B104F3A943}"/>
              </a:ext>
            </a:extLst>
          </p:cNvPr>
          <p:cNvSpPr/>
          <p:nvPr/>
        </p:nvSpPr>
        <p:spPr>
          <a:xfrm>
            <a:off x="698691" y="1450901"/>
            <a:ext cx="10794618" cy="4424489"/>
          </a:xfrm>
          <a:prstGeom prst="rect">
            <a:avLst/>
          </a:prstGeom>
          <a:solidFill>
            <a:schemeClr val="bg1"/>
          </a:solidFill>
          <a:ln w="19050">
            <a:solidFill>
              <a:srgbClr val="F7835A"/>
            </a:solidFill>
          </a:ln>
          <a:effectLst>
            <a:outerShdw blurRad="2540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1D99B-B337-4250-B86E-E093791CC271}"/>
              </a:ext>
            </a:extLst>
          </p:cNvPr>
          <p:cNvSpPr txBox="1"/>
          <p:nvPr/>
        </p:nvSpPr>
        <p:spPr>
          <a:xfrm>
            <a:off x="1242015" y="1777732"/>
            <a:ext cx="10237418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7835A"/>
                </a:solidFill>
              </a:rPr>
              <a:t>Content</a:t>
            </a:r>
          </a:p>
          <a:p>
            <a:endParaRPr lang="en-US" altLang="ko-KR" sz="1600" b="1" dirty="0">
              <a:solidFill>
                <a:srgbClr val="F7835A"/>
              </a:solidFill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컨트롤러에서 </a:t>
            </a:r>
            <a:r>
              <a:rPr lang="ko-KR" altLang="en-US" sz="1600" dirty="0" err="1">
                <a:latin typeface="+mj-ea"/>
                <a:ea typeface="+mj-ea"/>
              </a:rPr>
              <a:t>요청시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F7835A"/>
                </a:solidFill>
                <a:latin typeface="+mj-ea"/>
                <a:ea typeface="+mj-ea"/>
              </a:rPr>
              <a:t>DB</a:t>
            </a:r>
            <a:r>
              <a:rPr lang="ko-KR" altLang="en-US" sz="1600" dirty="0">
                <a:latin typeface="+mj-ea"/>
                <a:ea typeface="+mj-ea"/>
              </a:rPr>
              <a:t>에서 글들을 얻어와서 </a:t>
            </a:r>
            <a:r>
              <a:rPr lang="en-US" altLang="ko-KR" sz="1600" b="1" dirty="0">
                <a:solidFill>
                  <a:srgbClr val="F7835A"/>
                </a:solidFill>
                <a:latin typeface="+mj-ea"/>
                <a:ea typeface="+mj-ea"/>
              </a:rPr>
              <a:t>request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영역에 객체를 저장하여 </a:t>
            </a:r>
            <a:r>
              <a:rPr lang="en-US" altLang="ko-KR" sz="1600" dirty="0" err="1">
                <a:latin typeface="+mj-ea"/>
                <a:ea typeface="+mj-ea"/>
              </a:rPr>
              <a:t>jsp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에 하나씩 읽어오는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처리를 수행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기본적인 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페이지의 글 개수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b="1" dirty="0">
                <a:solidFill>
                  <a:srgbClr val="F7835A"/>
                </a:solidFill>
                <a:latin typeface="+mj-ea"/>
                <a:ea typeface="+mj-ea"/>
              </a:rPr>
              <a:t>10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개 </a:t>
            </a:r>
            <a:r>
              <a:rPr lang="ko-KR" altLang="en-US" sz="1600" dirty="0">
                <a:latin typeface="+mj-ea"/>
                <a:ea typeface="+mj-ea"/>
              </a:rPr>
              <a:t>씩으로 지정되어 있지만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이후 보이는 글의 형태와 크기 등을 조절할 수 있도록 개선 예정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기본적으로는 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모든 글</a:t>
            </a:r>
            <a:r>
              <a:rPr lang="ko-KR" altLang="en-US" sz="1600" dirty="0">
                <a:latin typeface="+mj-ea"/>
                <a:ea typeface="+mj-ea"/>
              </a:rPr>
              <a:t>을 불러오지만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카테고리</a:t>
            </a:r>
            <a:r>
              <a:rPr lang="ko-KR" altLang="en-US" sz="1600" dirty="0">
                <a:latin typeface="+mj-ea"/>
                <a:ea typeface="+mj-ea"/>
              </a:rPr>
              <a:t> 와 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검색 </a:t>
            </a:r>
            <a:r>
              <a:rPr lang="ko-KR" altLang="en-US" sz="1600" dirty="0">
                <a:latin typeface="+mj-ea"/>
                <a:ea typeface="+mj-ea"/>
              </a:rPr>
              <a:t>기능을 사용해 요청한다면 </a:t>
            </a:r>
            <a:r>
              <a:rPr lang="ko-KR" altLang="en-US" sz="1600" dirty="0" err="1">
                <a:latin typeface="+mj-ea"/>
                <a:ea typeface="+mj-ea"/>
              </a:rPr>
              <a:t>조금더</a:t>
            </a:r>
            <a:r>
              <a:rPr lang="ko-KR" altLang="en-US" sz="1600" dirty="0">
                <a:latin typeface="+mj-ea"/>
                <a:ea typeface="+mj-ea"/>
              </a:rPr>
              <a:t> 많은 양의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 request </a:t>
            </a:r>
            <a:r>
              <a:rPr lang="ko-KR" altLang="en-US" sz="1600" dirty="0">
                <a:latin typeface="+mj-ea"/>
                <a:ea typeface="+mj-ea"/>
              </a:rPr>
              <a:t>영역에 저장된 정보를 읽어와야 하므로 이후 작업들에 더 많은 </a:t>
            </a:r>
            <a:r>
              <a:rPr lang="en-US" altLang="ko-KR" sz="1600" dirty="0">
                <a:latin typeface="+mj-ea"/>
                <a:ea typeface="+mj-ea"/>
              </a:rPr>
              <a:t>request </a:t>
            </a:r>
            <a:r>
              <a:rPr lang="ko-KR" altLang="en-US" sz="1600" dirty="0">
                <a:latin typeface="+mj-ea"/>
                <a:ea typeface="+mj-ea"/>
              </a:rPr>
              <a:t>요청이 요구됨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하단에 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페이지 이동 버튼</a:t>
            </a:r>
            <a:r>
              <a:rPr lang="ko-KR" altLang="en-US" sz="1600" dirty="0">
                <a:latin typeface="+mj-ea"/>
                <a:ea typeface="+mj-ea"/>
              </a:rPr>
              <a:t> 기능 구현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</a:t>
            </a:r>
          </a:p>
          <a:p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E1DDD-43E9-42D4-8624-3D26E3FBBF9F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및 구현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319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CE15DC05-856B-481A-9986-3467105032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7" y="2048520"/>
            <a:ext cx="5572525" cy="301845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12714-C119-403A-B3AD-392550454320}"/>
              </a:ext>
            </a:extLst>
          </p:cNvPr>
          <p:cNvSpPr txBox="1"/>
          <p:nvPr/>
        </p:nvSpPr>
        <p:spPr>
          <a:xfrm>
            <a:off x="258530" y="5232946"/>
            <a:ext cx="646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윈도우의 크기가 </a:t>
            </a:r>
            <a:r>
              <a:rPr lang="en-US" altLang="ko-KR" sz="1600" b="1" dirty="0">
                <a:solidFill>
                  <a:srgbClr val="F7835A"/>
                </a:solidFill>
              </a:rPr>
              <a:t>1250px, 768px</a:t>
            </a:r>
            <a:r>
              <a:rPr lang="en-US" altLang="ko-KR" sz="1600" dirty="0"/>
              <a:t> </a:t>
            </a:r>
            <a:r>
              <a:rPr lang="ko-KR" altLang="en-US" sz="1600" dirty="0"/>
              <a:t>이하로 내려갈 때 </a:t>
            </a:r>
            <a:r>
              <a:rPr lang="ko-KR" altLang="en-US" sz="1600" b="1" dirty="0">
                <a:solidFill>
                  <a:srgbClr val="F7835A"/>
                </a:solidFill>
              </a:rPr>
              <a:t>전체적인 크기</a:t>
            </a:r>
            <a:r>
              <a:rPr lang="ko-KR" altLang="en-US" sz="1600" dirty="0"/>
              <a:t>와 </a:t>
            </a:r>
            <a:r>
              <a:rPr lang="ko-KR" altLang="en-US" sz="1600" b="1" dirty="0">
                <a:solidFill>
                  <a:srgbClr val="F7835A"/>
                </a:solidFill>
              </a:rPr>
              <a:t>이미지 크기</a:t>
            </a:r>
            <a:r>
              <a:rPr lang="en-US" altLang="ko-KR" sz="1600" b="1" dirty="0">
                <a:solidFill>
                  <a:srgbClr val="F7835A"/>
                </a:solidFill>
              </a:rPr>
              <a:t>, </a:t>
            </a:r>
            <a:r>
              <a:rPr lang="ko-KR" altLang="en-US" sz="1600" b="1" dirty="0">
                <a:solidFill>
                  <a:srgbClr val="F7835A"/>
                </a:solidFill>
              </a:rPr>
              <a:t>폰트 사이즈 </a:t>
            </a:r>
            <a:r>
              <a:rPr lang="ko-KR" altLang="en-US" sz="1600" dirty="0"/>
              <a:t>등을 조정해 </a:t>
            </a:r>
            <a:r>
              <a:rPr lang="ko-KR" altLang="en-US" sz="1600" b="1" dirty="0">
                <a:solidFill>
                  <a:srgbClr val="F7835A"/>
                </a:solidFill>
              </a:rPr>
              <a:t>동적인 이미지 </a:t>
            </a:r>
            <a:r>
              <a:rPr lang="ko-KR" altLang="en-US" sz="1600" dirty="0"/>
              <a:t>표현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CE5FA-024E-499F-90BF-4C6CA71B3252}"/>
              </a:ext>
            </a:extLst>
          </p:cNvPr>
          <p:cNvSpPr txBox="1"/>
          <p:nvPr/>
        </p:nvSpPr>
        <p:spPr>
          <a:xfrm>
            <a:off x="1117938" y="1244746"/>
            <a:ext cx="30984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7835A"/>
                </a:solidFill>
              </a:rPr>
              <a:t>Content</a:t>
            </a:r>
          </a:p>
          <a:p>
            <a:r>
              <a:rPr lang="ko-KR" altLang="en-US" sz="1600" b="1" dirty="0">
                <a:solidFill>
                  <a:srgbClr val="323232"/>
                </a:solidFill>
              </a:rPr>
              <a:t>윈도우 크기 최대 </a:t>
            </a:r>
            <a:r>
              <a:rPr lang="en-US" altLang="ko-KR" sz="1600" b="1" dirty="0">
                <a:solidFill>
                  <a:srgbClr val="323232"/>
                </a:solidFill>
              </a:rPr>
              <a:t>-&gt; 1250px </a:t>
            </a:r>
            <a:r>
              <a:rPr lang="ko-KR" altLang="en-US" sz="1600" b="1" dirty="0">
                <a:solidFill>
                  <a:srgbClr val="323232"/>
                </a:solidFill>
              </a:rPr>
              <a:t>이하</a:t>
            </a:r>
            <a:r>
              <a:rPr lang="en-US" altLang="ko-KR" sz="1600" dirty="0">
                <a:solidFill>
                  <a:srgbClr val="323232"/>
                </a:solidFill>
              </a:rPr>
              <a:t>.</a:t>
            </a:r>
          </a:p>
          <a:p>
            <a:endParaRPr lang="en-US" altLang="ko-KR" sz="24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217EF53-3CEA-4AEB-B33A-EC5C623B0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58" y="1244746"/>
            <a:ext cx="5595712" cy="45873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8AE2B2-7FD6-4ADC-90FA-A33BCB202BA3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및 구현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6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20B44303-CD2F-42DE-B84D-D09CB9F5414F}"/>
              </a:ext>
            </a:extLst>
          </p:cNvPr>
          <p:cNvSpPr/>
          <p:nvPr/>
        </p:nvSpPr>
        <p:spPr>
          <a:xfrm>
            <a:off x="698691" y="1377604"/>
            <a:ext cx="10794618" cy="4424489"/>
          </a:xfrm>
          <a:prstGeom prst="rect">
            <a:avLst/>
          </a:prstGeom>
          <a:solidFill>
            <a:schemeClr val="bg1"/>
          </a:solidFill>
          <a:ln w="19050">
            <a:solidFill>
              <a:srgbClr val="F7835A"/>
            </a:solidFill>
          </a:ln>
          <a:effectLst>
            <a:outerShdw blurRad="2540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998BF2-8F66-4BD0-9254-0A3CBA6378AD}"/>
              </a:ext>
            </a:extLst>
          </p:cNvPr>
          <p:cNvSpPr/>
          <p:nvPr/>
        </p:nvSpPr>
        <p:spPr>
          <a:xfrm>
            <a:off x="6658827" y="1579315"/>
            <a:ext cx="2622734" cy="148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개발 및 구현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웹 구현 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-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기능 구현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-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디자인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CD628D-A4A6-40CD-A2AA-33CC64FB8F2A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380925-957B-4BD9-BE05-A0C4A3FCA2E1}"/>
              </a:ext>
            </a:extLst>
          </p:cNvPr>
          <p:cNvSpPr/>
          <p:nvPr/>
        </p:nvSpPr>
        <p:spPr>
          <a:xfrm>
            <a:off x="1472742" y="1574185"/>
            <a:ext cx="2622734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설명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-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목적 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-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소개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121139" y="1697031"/>
            <a:ext cx="216000" cy="216000"/>
          </a:xfrm>
          <a:prstGeom prst="ellipse">
            <a:avLst/>
          </a:prstGeom>
          <a:solidFill>
            <a:srgbClr val="F7835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380925-957B-4BD9-BE05-A0C4A3FCA2E1}"/>
              </a:ext>
            </a:extLst>
          </p:cNvPr>
          <p:cNvSpPr/>
          <p:nvPr/>
        </p:nvSpPr>
        <p:spPr>
          <a:xfrm>
            <a:off x="1472742" y="2944249"/>
            <a:ext cx="2622734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프로그램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-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 프로그램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</a:p>
        </p:txBody>
      </p:sp>
      <p:sp>
        <p:nvSpPr>
          <p:cNvPr id="15" name="타원 14"/>
          <p:cNvSpPr/>
          <p:nvPr/>
        </p:nvSpPr>
        <p:spPr>
          <a:xfrm>
            <a:off x="1121139" y="306709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380925-957B-4BD9-BE05-A0C4A3FCA2E1}"/>
              </a:ext>
            </a:extLst>
          </p:cNvPr>
          <p:cNvSpPr/>
          <p:nvPr/>
        </p:nvSpPr>
        <p:spPr>
          <a:xfrm>
            <a:off x="1472742" y="4314313"/>
            <a:ext cx="2622734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계획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개발 예상 기간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-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초기 구상도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</a:p>
        </p:txBody>
      </p:sp>
      <p:sp>
        <p:nvSpPr>
          <p:cNvPr id="17" name="타원 16"/>
          <p:cNvSpPr/>
          <p:nvPr/>
        </p:nvSpPr>
        <p:spPr>
          <a:xfrm>
            <a:off x="1121139" y="4437159"/>
            <a:ext cx="216000" cy="216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4B611E7-FDBD-470E-B07F-F5FA6344946F}"/>
              </a:ext>
            </a:extLst>
          </p:cNvPr>
          <p:cNvSpPr/>
          <p:nvPr/>
        </p:nvSpPr>
        <p:spPr>
          <a:xfrm>
            <a:off x="6307224" y="1697031"/>
            <a:ext cx="216000" cy="216000"/>
          </a:xfrm>
          <a:prstGeom prst="ellipse">
            <a:avLst/>
          </a:prstGeom>
          <a:solidFill>
            <a:srgbClr val="F7835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8B502D-ACDD-4257-9616-885B48F41DE6}"/>
              </a:ext>
            </a:extLst>
          </p:cNvPr>
          <p:cNvSpPr/>
          <p:nvPr/>
        </p:nvSpPr>
        <p:spPr>
          <a:xfrm>
            <a:off x="6658827" y="2944249"/>
            <a:ext cx="2622734" cy="148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후기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작업중 힘들었던 부분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-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추가 구현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사항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D25428A-765D-4710-A95D-C776301E9BD2}"/>
              </a:ext>
            </a:extLst>
          </p:cNvPr>
          <p:cNvSpPr/>
          <p:nvPr/>
        </p:nvSpPr>
        <p:spPr>
          <a:xfrm>
            <a:off x="6307224" y="306709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801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12714-C119-403A-B3AD-392550454320}"/>
              </a:ext>
            </a:extLst>
          </p:cNvPr>
          <p:cNvSpPr txBox="1"/>
          <p:nvPr/>
        </p:nvSpPr>
        <p:spPr>
          <a:xfrm>
            <a:off x="347430" y="2321964"/>
            <a:ext cx="34737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윈도우의 크기가 </a:t>
            </a:r>
            <a:r>
              <a:rPr lang="en-US" altLang="ko-KR" sz="1600" b="1" dirty="0">
                <a:solidFill>
                  <a:srgbClr val="F7835A"/>
                </a:solidFill>
              </a:rPr>
              <a:t>1250px, 768px</a:t>
            </a:r>
            <a:r>
              <a:rPr lang="en-US" altLang="ko-KR" sz="1600" dirty="0"/>
              <a:t> </a:t>
            </a:r>
            <a:r>
              <a:rPr lang="ko-KR" altLang="en-US" sz="1600" dirty="0"/>
              <a:t>이하로 내려갈 때 </a:t>
            </a:r>
            <a:r>
              <a:rPr lang="ko-KR" altLang="en-US" sz="1600" b="1" dirty="0">
                <a:solidFill>
                  <a:srgbClr val="F7835A"/>
                </a:solidFill>
              </a:rPr>
              <a:t>전체적인 크기</a:t>
            </a:r>
            <a:r>
              <a:rPr lang="ko-KR" altLang="en-US" sz="1600" dirty="0"/>
              <a:t>와 </a:t>
            </a:r>
            <a:r>
              <a:rPr lang="ko-KR" altLang="en-US" sz="1600" b="1" dirty="0">
                <a:solidFill>
                  <a:srgbClr val="F7835A"/>
                </a:solidFill>
              </a:rPr>
              <a:t>이미지 크기</a:t>
            </a:r>
            <a:r>
              <a:rPr lang="en-US" altLang="ko-KR" sz="1600" dirty="0"/>
              <a:t>, </a:t>
            </a:r>
            <a:r>
              <a:rPr lang="ko-KR" altLang="en-US" sz="1600" b="1" dirty="0">
                <a:solidFill>
                  <a:srgbClr val="F7835A"/>
                </a:solidFill>
              </a:rPr>
              <a:t>폰트 사이즈 </a:t>
            </a:r>
            <a:r>
              <a:rPr lang="ko-KR" altLang="en-US" sz="1600" dirty="0"/>
              <a:t>등을 조정해 </a:t>
            </a:r>
            <a:r>
              <a:rPr lang="ko-KR" altLang="en-US" sz="1600" b="1" dirty="0">
                <a:solidFill>
                  <a:srgbClr val="F7835A"/>
                </a:solidFill>
              </a:rPr>
              <a:t>동적인 이미지 </a:t>
            </a:r>
            <a:r>
              <a:rPr lang="ko-KR" altLang="en-US" sz="1600" dirty="0"/>
              <a:t>표현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전체적인 크기가 줄어들어 버튼을 모두 표현 하지 못하므로 버튼의 </a:t>
            </a:r>
            <a:r>
              <a:rPr lang="ko-KR" altLang="en-US" sz="1600" b="1" dirty="0">
                <a:solidFill>
                  <a:srgbClr val="F7835A"/>
                </a:solidFill>
              </a:rPr>
              <a:t>개수를 조정</a:t>
            </a:r>
            <a:endParaRPr lang="en-US" altLang="ko-KR" sz="1600" b="1" dirty="0">
              <a:solidFill>
                <a:srgbClr val="F7835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CE5FA-024E-499F-90BF-4C6CA71B3252}"/>
              </a:ext>
            </a:extLst>
          </p:cNvPr>
          <p:cNvSpPr txBox="1"/>
          <p:nvPr/>
        </p:nvSpPr>
        <p:spPr>
          <a:xfrm>
            <a:off x="1117938" y="1244746"/>
            <a:ext cx="23257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7835A"/>
                </a:solidFill>
              </a:rPr>
              <a:t>Content</a:t>
            </a:r>
          </a:p>
          <a:p>
            <a:r>
              <a:rPr lang="ko-KR" altLang="en-US" sz="1600" b="1" dirty="0">
                <a:solidFill>
                  <a:srgbClr val="323232"/>
                </a:solidFill>
              </a:rPr>
              <a:t>윈도우 크기 </a:t>
            </a:r>
            <a:r>
              <a:rPr lang="en-US" altLang="ko-KR" sz="1600" b="1" dirty="0">
                <a:solidFill>
                  <a:srgbClr val="323232"/>
                </a:solidFill>
              </a:rPr>
              <a:t>768px </a:t>
            </a:r>
            <a:r>
              <a:rPr lang="ko-KR" altLang="en-US" sz="1600" b="1" dirty="0">
                <a:solidFill>
                  <a:srgbClr val="323232"/>
                </a:solidFill>
              </a:rPr>
              <a:t>이하</a:t>
            </a:r>
            <a:r>
              <a:rPr lang="en-US" altLang="ko-KR" sz="1600" dirty="0">
                <a:solidFill>
                  <a:srgbClr val="323232"/>
                </a:solidFill>
              </a:rPr>
              <a:t>.</a:t>
            </a:r>
          </a:p>
          <a:p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7648D9-38B2-460D-8BB2-6C42E3CDE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59" y="1040279"/>
            <a:ext cx="3298629" cy="523016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6040FCE-F05E-47ED-94EA-7AD3AF3B2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431" y="1040278"/>
            <a:ext cx="3298630" cy="52301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B8384D-DC9E-409B-9283-1D750F816859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및 구현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51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CE5FA-024E-499F-90BF-4C6CA71B3252}"/>
              </a:ext>
            </a:extLst>
          </p:cNvPr>
          <p:cNvSpPr txBox="1"/>
          <p:nvPr/>
        </p:nvSpPr>
        <p:spPr>
          <a:xfrm>
            <a:off x="1117938" y="1244746"/>
            <a:ext cx="2249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7835A"/>
                </a:solidFill>
              </a:rPr>
              <a:t>Content </a:t>
            </a:r>
            <a:r>
              <a:rPr lang="ko-KR" altLang="en-US" b="1" dirty="0">
                <a:solidFill>
                  <a:srgbClr val="F7835A"/>
                </a:solidFill>
              </a:rPr>
              <a:t>검색 기능</a:t>
            </a:r>
            <a:endParaRPr lang="en-US" altLang="ko-KR" b="1" dirty="0">
              <a:solidFill>
                <a:srgbClr val="F7835A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93AFCCC-056D-4BF8-871B-F621B60B2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38" y="2164774"/>
            <a:ext cx="10736173" cy="2095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E5D9FF-E874-4135-815C-B7791E8FB62B}"/>
              </a:ext>
            </a:extLst>
          </p:cNvPr>
          <p:cNvSpPr txBox="1"/>
          <p:nvPr/>
        </p:nvSpPr>
        <p:spPr>
          <a:xfrm>
            <a:off x="1117938" y="4401429"/>
            <a:ext cx="10736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- </a:t>
            </a:r>
            <a:r>
              <a:rPr lang="ko-KR" altLang="en-US" sz="1600" b="1" dirty="0">
                <a:solidFill>
                  <a:srgbClr val="F7835A"/>
                </a:solidFill>
              </a:rPr>
              <a:t>검색</a:t>
            </a:r>
            <a:r>
              <a:rPr lang="ko-KR" altLang="en-US" sz="1600" dirty="0"/>
              <a:t> 또는 </a:t>
            </a:r>
            <a:r>
              <a:rPr lang="ko-KR" altLang="en-US" sz="1600" b="1" dirty="0">
                <a:solidFill>
                  <a:srgbClr val="F7835A"/>
                </a:solidFill>
              </a:rPr>
              <a:t>카테고리</a:t>
            </a:r>
            <a:r>
              <a:rPr lang="ko-KR" altLang="en-US" sz="1600" dirty="0"/>
              <a:t> 선택으로 검색 </a:t>
            </a:r>
            <a:r>
              <a:rPr lang="ko-KR" altLang="en-US" sz="1600" dirty="0" err="1"/>
              <a:t>요청시</a:t>
            </a:r>
            <a:r>
              <a:rPr lang="ko-KR" altLang="en-US" sz="1600" dirty="0"/>
              <a:t> </a:t>
            </a:r>
            <a:r>
              <a:rPr lang="ko-KR" altLang="en-US" sz="1600" b="1" dirty="0">
                <a:solidFill>
                  <a:srgbClr val="F7835A"/>
                </a:solidFill>
              </a:rPr>
              <a:t>컨트롤러</a:t>
            </a:r>
            <a:r>
              <a:rPr lang="ko-KR" altLang="en-US" sz="1600" dirty="0"/>
              <a:t>에서 </a:t>
            </a:r>
            <a:r>
              <a:rPr lang="en-US" altLang="ko-KR" sz="1600" b="1" dirty="0">
                <a:solidFill>
                  <a:srgbClr val="F7835A"/>
                </a:solidFill>
              </a:rPr>
              <a:t>request </a:t>
            </a:r>
            <a:r>
              <a:rPr lang="ko-KR" altLang="en-US" sz="1600" b="1" dirty="0">
                <a:solidFill>
                  <a:srgbClr val="F7835A"/>
                </a:solidFill>
              </a:rPr>
              <a:t>영역의 값</a:t>
            </a:r>
            <a:r>
              <a:rPr lang="ko-KR" altLang="en-US" sz="1600" dirty="0"/>
              <a:t>을 읽어와 </a:t>
            </a:r>
            <a:endParaRPr lang="en-US" altLang="ko-KR" sz="1600" dirty="0"/>
          </a:p>
          <a:p>
            <a:r>
              <a:rPr lang="en-US" altLang="ko-KR" sz="1600" dirty="0"/>
              <a:t>content </a:t>
            </a:r>
            <a:r>
              <a:rPr lang="ko-KR" altLang="en-US" sz="1600" dirty="0"/>
              <a:t>와 비슷하지만 </a:t>
            </a:r>
            <a:r>
              <a:rPr lang="ko-KR" altLang="en-US" sz="1600" dirty="0" err="1"/>
              <a:t>조금더</a:t>
            </a:r>
            <a:r>
              <a:rPr lang="ko-KR" altLang="en-US" sz="1600" dirty="0"/>
              <a:t> 여러 정보를 넣어 </a:t>
            </a:r>
            <a:r>
              <a:rPr lang="ko-KR" altLang="en-US" sz="1600" b="1" dirty="0">
                <a:solidFill>
                  <a:srgbClr val="F7835A"/>
                </a:solidFill>
              </a:rPr>
              <a:t>검색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b="1" dirty="0">
                <a:solidFill>
                  <a:srgbClr val="F7835A"/>
                </a:solidFill>
              </a:rPr>
              <a:t>카테고리 기능</a:t>
            </a:r>
            <a:r>
              <a:rPr lang="ko-KR" altLang="en-US" sz="1600" dirty="0"/>
              <a:t>과 </a:t>
            </a:r>
            <a:r>
              <a:rPr lang="ko-KR" altLang="en-US" sz="1600" b="1" dirty="0">
                <a:solidFill>
                  <a:srgbClr val="F7835A"/>
                </a:solidFill>
              </a:rPr>
              <a:t>검색 기능</a:t>
            </a:r>
            <a:r>
              <a:rPr lang="ko-KR" altLang="en-US" sz="1600" dirty="0"/>
              <a:t>이 서로 </a:t>
            </a:r>
            <a:r>
              <a:rPr lang="ko-KR" altLang="en-US" sz="1600" b="1" dirty="0">
                <a:solidFill>
                  <a:srgbClr val="F7835A"/>
                </a:solidFill>
              </a:rPr>
              <a:t>다르게 적용</a:t>
            </a:r>
            <a:r>
              <a:rPr lang="ko-KR" altLang="en-US" sz="1600" dirty="0"/>
              <a:t>되는 문제가 있어 여러 가지 구현을 해보았고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 최종적으로 </a:t>
            </a:r>
            <a:r>
              <a:rPr lang="en-US" altLang="ko-KR" sz="1600" b="1" dirty="0">
                <a:solidFill>
                  <a:srgbClr val="F7835A"/>
                </a:solidFill>
              </a:rPr>
              <a:t>Like</a:t>
            </a:r>
            <a:r>
              <a:rPr lang="ko-KR" altLang="en-US" sz="1600" b="1" dirty="0">
                <a:solidFill>
                  <a:srgbClr val="F7835A"/>
                </a:solidFill>
              </a:rPr>
              <a:t> </a:t>
            </a:r>
            <a:r>
              <a:rPr lang="en-US" altLang="ko-KR" sz="1600" b="1" dirty="0">
                <a:solidFill>
                  <a:srgbClr val="F7835A"/>
                </a:solidFill>
              </a:rPr>
              <a:t>% % </a:t>
            </a:r>
            <a:r>
              <a:rPr lang="ko-KR" altLang="en-US" sz="1600" b="1" dirty="0">
                <a:solidFill>
                  <a:srgbClr val="F7835A"/>
                </a:solidFill>
              </a:rPr>
              <a:t>문</a:t>
            </a:r>
            <a:r>
              <a:rPr lang="ko-KR" altLang="en-US" sz="1600" dirty="0"/>
              <a:t>으로 서로 </a:t>
            </a:r>
            <a:r>
              <a:rPr lang="ko-KR" altLang="en-US" sz="1600" b="1" dirty="0">
                <a:solidFill>
                  <a:srgbClr val="F7835A"/>
                </a:solidFill>
              </a:rPr>
              <a:t>동시에 요청 </a:t>
            </a:r>
            <a:r>
              <a:rPr lang="ko-KR" altLang="en-US" sz="1600" dirty="0"/>
              <a:t>을 처리하는 방법으로 구현되었다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b="1" dirty="0" err="1">
                <a:solidFill>
                  <a:srgbClr val="F7835A"/>
                </a:solidFill>
              </a:rPr>
              <a:t>검색후</a:t>
            </a:r>
            <a:r>
              <a:rPr lang="ko-KR" altLang="en-US" sz="1600" b="1" dirty="0">
                <a:solidFill>
                  <a:srgbClr val="F7835A"/>
                </a:solidFill>
              </a:rPr>
              <a:t> 카테고리 설정 </a:t>
            </a:r>
            <a:r>
              <a:rPr lang="ko-KR" altLang="en-US" sz="1600" dirty="0"/>
              <a:t>또는 </a:t>
            </a:r>
            <a:r>
              <a:rPr lang="ko-KR" altLang="en-US" sz="1600" b="1" dirty="0">
                <a:solidFill>
                  <a:srgbClr val="F7835A"/>
                </a:solidFill>
              </a:rPr>
              <a:t>카테고리 </a:t>
            </a:r>
            <a:r>
              <a:rPr lang="ko-KR" altLang="en-US" sz="1600" b="1" dirty="0" err="1">
                <a:solidFill>
                  <a:srgbClr val="F7835A"/>
                </a:solidFill>
              </a:rPr>
              <a:t>선택후</a:t>
            </a:r>
            <a:r>
              <a:rPr lang="ko-KR" altLang="en-US" sz="1600" b="1" dirty="0">
                <a:solidFill>
                  <a:srgbClr val="F7835A"/>
                </a:solidFill>
              </a:rPr>
              <a:t> 그 안에서 검색</a:t>
            </a:r>
            <a:r>
              <a:rPr lang="ko-KR" altLang="en-US" sz="1600" dirty="0"/>
              <a:t>하는 등의 </a:t>
            </a:r>
            <a:r>
              <a:rPr lang="ko-KR" altLang="en-US" sz="1600" b="1" dirty="0">
                <a:solidFill>
                  <a:srgbClr val="F7835A"/>
                </a:solidFill>
              </a:rPr>
              <a:t>복합적인 기능도 수행 </a:t>
            </a:r>
            <a:r>
              <a:rPr lang="ko-KR" altLang="en-US" sz="1600" dirty="0"/>
              <a:t>가능</a:t>
            </a:r>
            <a:r>
              <a:rPr lang="en-US" altLang="ko-KR" sz="1600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08963-F077-453C-BAD4-0556C3F279A2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및 구현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31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C6092FF7-2881-4B0B-8227-53B104F3A943}"/>
              </a:ext>
            </a:extLst>
          </p:cNvPr>
          <p:cNvSpPr/>
          <p:nvPr/>
        </p:nvSpPr>
        <p:spPr>
          <a:xfrm>
            <a:off x="698691" y="1450901"/>
            <a:ext cx="10794618" cy="4424489"/>
          </a:xfrm>
          <a:prstGeom prst="rect">
            <a:avLst/>
          </a:prstGeom>
          <a:solidFill>
            <a:schemeClr val="bg1"/>
          </a:solidFill>
          <a:ln w="19050">
            <a:solidFill>
              <a:srgbClr val="F7835A"/>
            </a:solidFill>
          </a:ln>
          <a:effectLst>
            <a:outerShdw blurRad="2540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1D99B-B337-4250-B86E-E093791CC271}"/>
              </a:ext>
            </a:extLst>
          </p:cNvPr>
          <p:cNvSpPr txBox="1"/>
          <p:nvPr/>
        </p:nvSpPr>
        <p:spPr>
          <a:xfrm>
            <a:off x="1242015" y="1777732"/>
            <a:ext cx="1039316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rgbClr val="F7835A"/>
                </a:solidFill>
              </a:rPr>
              <a:t>ContentView</a:t>
            </a:r>
            <a:endParaRPr lang="en-US" altLang="ko-KR" sz="2400" b="1" dirty="0">
              <a:solidFill>
                <a:srgbClr val="F7835A"/>
              </a:solidFill>
            </a:endParaRPr>
          </a:p>
          <a:p>
            <a:endParaRPr lang="en-US" altLang="ko-KR" sz="1600" b="1" dirty="0">
              <a:solidFill>
                <a:srgbClr val="F7835A"/>
              </a:solidFill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컨트롤러</a:t>
            </a:r>
            <a:r>
              <a:rPr lang="ko-KR" altLang="en-US" sz="1600" dirty="0">
                <a:latin typeface="+mj-ea"/>
                <a:ea typeface="+mj-ea"/>
              </a:rPr>
              <a:t>에서 해당 글에 해당하는 </a:t>
            </a:r>
            <a:r>
              <a:rPr lang="en-US" altLang="ko-KR" sz="1600" b="1" dirty="0" err="1">
                <a:solidFill>
                  <a:srgbClr val="F7835A"/>
                </a:solidFill>
                <a:latin typeface="+mj-ea"/>
                <a:ea typeface="+mj-ea"/>
              </a:rPr>
              <a:t>idx</a:t>
            </a:r>
            <a:r>
              <a:rPr lang="ko-KR" altLang="en-US" sz="1600" dirty="0">
                <a:latin typeface="+mj-ea"/>
                <a:ea typeface="+mj-ea"/>
              </a:rPr>
              <a:t>를 받아오고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이후 </a:t>
            </a:r>
            <a:r>
              <a:rPr lang="en-US" altLang="ko-KR" sz="1600" b="1" dirty="0" err="1">
                <a:solidFill>
                  <a:srgbClr val="F7835A"/>
                </a:solidFill>
                <a:latin typeface="+mj-ea"/>
                <a:ea typeface="+mj-ea"/>
              </a:rPr>
              <a:t>idx</a:t>
            </a:r>
            <a:r>
              <a:rPr lang="ko-KR" altLang="en-US" sz="1600" dirty="0">
                <a:latin typeface="+mj-ea"/>
                <a:ea typeface="+mj-ea"/>
              </a:rPr>
              <a:t>에 해당하는 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글 </a:t>
            </a:r>
            <a:r>
              <a:rPr lang="ko-KR" altLang="en-US" sz="1600" b="1" dirty="0" err="1">
                <a:solidFill>
                  <a:srgbClr val="F7835A"/>
                </a:solidFill>
                <a:latin typeface="+mj-ea"/>
                <a:ea typeface="+mj-ea"/>
              </a:rPr>
              <a:t>한건</a:t>
            </a:r>
            <a:r>
              <a:rPr lang="ko-KR" altLang="en-US" sz="1600" dirty="0" err="1">
                <a:latin typeface="+mj-ea"/>
                <a:ea typeface="+mj-ea"/>
              </a:rPr>
              <a:t>과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댓글들</a:t>
            </a:r>
            <a:r>
              <a:rPr lang="ko-KR" altLang="en-US" sz="1600" dirty="0">
                <a:latin typeface="+mj-ea"/>
                <a:ea typeface="+mj-ea"/>
              </a:rPr>
              <a:t>을 </a:t>
            </a:r>
            <a:r>
              <a:rPr lang="en-US" altLang="ko-KR" sz="1600" dirty="0">
                <a:latin typeface="+mj-ea"/>
                <a:ea typeface="+mj-ea"/>
              </a:rPr>
              <a:t>DB</a:t>
            </a:r>
            <a:r>
              <a:rPr lang="ko-KR" altLang="en-US" sz="1600" dirty="0">
                <a:latin typeface="+mj-ea"/>
                <a:ea typeface="+mj-ea"/>
              </a:rPr>
              <a:t>에서 얻어와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en-US" altLang="ko-KR" sz="1600" b="1" dirty="0">
                <a:solidFill>
                  <a:srgbClr val="F7835A"/>
                </a:solidFill>
                <a:latin typeface="+mj-ea"/>
                <a:ea typeface="+mj-ea"/>
              </a:rPr>
              <a:t>request 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영역</a:t>
            </a:r>
            <a:r>
              <a:rPr lang="ko-KR" altLang="en-US" sz="1600" dirty="0">
                <a:latin typeface="+mj-ea"/>
                <a:ea typeface="+mj-ea"/>
              </a:rPr>
              <a:t>에 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저장</a:t>
            </a:r>
            <a:r>
              <a:rPr lang="ko-KR" altLang="en-US" sz="1600" dirty="0">
                <a:latin typeface="+mj-ea"/>
                <a:ea typeface="+mj-ea"/>
              </a:rPr>
              <a:t>하고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dirty="0" err="1">
                <a:latin typeface="+mj-ea"/>
                <a:ea typeface="+mj-ea"/>
              </a:rPr>
              <a:t>jsp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에서 해당 글의 정보를 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표시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글 </a:t>
            </a:r>
            <a:r>
              <a:rPr lang="ko-KR" altLang="en-US" sz="1600" dirty="0" err="1">
                <a:latin typeface="+mj-ea"/>
                <a:ea typeface="+mj-ea"/>
              </a:rPr>
              <a:t>한건을</a:t>
            </a:r>
            <a:r>
              <a:rPr lang="ko-KR" altLang="en-US" sz="1600" dirty="0">
                <a:latin typeface="+mj-ea"/>
                <a:ea typeface="+mj-ea"/>
              </a:rPr>
              <a:t> 읽어올 때 먼저 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조회수</a:t>
            </a:r>
            <a:r>
              <a:rPr lang="ko-KR" altLang="en-US" sz="1600" dirty="0">
                <a:latin typeface="+mj-ea"/>
                <a:ea typeface="+mj-ea"/>
              </a:rPr>
              <a:t>를 올리는 </a:t>
            </a:r>
            <a:r>
              <a:rPr lang="en-US" altLang="ko-KR" sz="1600" b="1" dirty="0">
                <a:solidFill>
                  <a:srgbClr val="F7835A"/>
                </a:solidFill>
                <a:latin typeface="+mj-ea"/>
                <a:ea typeface="+mj-ea"/>
              </a:rPr>
              <a:t>update </a:t>
            </a:r>
            <a:r>
              <a:rPr lang="en-US" altLang="ko-KR" sz="1600" b="1" dirty="0" err="1">
                <a:solidFill>
                  <a:srgbClr val="F7835A"/>
                </a:solidFill>
                <a:latin typeface="+mj-ea"/>
                <a:ea typeface="+mj-ea"/>
              </a:rPr>
              <a:t>sql</a:t>
            </a:r>
            <a:r>
              <a:rPr lang="ko-KR" altLang="en-US" sz="1600" dirty="0">
                <a:latin typeface="+mj-ea"/>
                <a:ea typeface="+mj-ea"/>
              </a:rPr>
              <a:t>을 수행한 이후 </a:t>
            </a:r>
            <a:r>
              <a:rPr lang="ko-KR" altLang="en-US" sz="1600" dirty="0" err="1">
                <a:latin typeface="+mj-ea"/>
                <a:ea typeface="+mj-ea"/>
              </a:rPr>
              <a:t>해당글을</a:t>
            </a:r>
            <a:r>
              <a:rPr lang="ko-KR" altLang="en-US" sz="1600" dirty="0">
                <a:latin typeface="+mj-ea"/>
                <a:ea typeface="+mj-ea"/>
              </a:rPr>
              <a:t> 읽어오는 작업이 요구된다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글 </a:t>
            </a:r>
            <a:r>
              <a:rPr lang="ko-KR" altLang="en-US" sz="1600" dirty="0" err="1">
                <a:latin typeface="+mj-ea"/>
                <a:ea typeface="+mj-ea"/>
              </a:rPr>
              <a:t>한건을</a:t>
            </a:r>
            <a:r>
              <a:rPr lang="ko-KR" altLang="en-US" sz="1600" dirty="0">
                <a:latin typeface="+mj-ea"/>
                <a:ea typeface="+mj-ea"/>
              </a:rPr>
              <a:t> 읽어와서 보여줄 때 글 </a:t>
            </a:r>
            <a:r>
              <a:rPr lang="ko-KR" altLang="en-US" sz="1600" dirty="0" err="1">
                <a:latin typeface="+mj-ea"/>
                <a:ea typeface="+mj-ea"/>
              </a:rPr>
              <a:t>한건의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모든 정보</a:t>
            </a:r>
            <a:r>
              <a:rPr lang="ko-KR" altLang="en-US" sz="1600" dirty="0">
                <a:latin typeface="+mj-ea"/>
                <a:ea typeface="+mj-ea"/>
              </a:rPr>
              <a:t>를 읽어오고 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이전 페이지</a:t>
            </a:r>
            <a:r>
              <a:rPr lang="ko-KR" altLang="en-US" sz="1600" dirty="0">
                <a:latin typeface="+mj-ea"/>
                <a:ea typeface="+mj-ea"/>
              </a:rPr>
              <a:t>로 돌아갈 수 있도록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 여러 정보를 </a:t>
            </a:r>
            <a:r>
              <a:rPr lang="en-US" altLang="ko-KR" sz="1600" b="1" dirty="0">
                <a:solidFill>
                  <a:srgbClr val="F7835A"/>
                </a:solidFill>
                <a:latin typeface="+mj-ea"/>
                <a:ea typeface="+mj-ea"/>
              </a:rPr>
              <a:t>request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 영역</a:t>
            </a:r>
            <a:r>
              <a:rPr lang="ko-KR" altLang="en-US" sz="1600" dirty="0">
                <a:latin typeface="+mj-ea"/>
                <a:ea typeface="+mj-ea"/>
              </a:rPr>
              <a:t>에 저장하므로 이후 작업들에 그 정보들을 계속해서 넣어줘야 되는 불편함이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댓글 달기 기능</a:t>
            </a:r>
            <a:r>
              <a:rPr lang="ko-KR" altLang="en-US" sz="1600" dirty="0">
                <a:latin typeface="+mj-ea"/>
                <a:ea typeface="+mj-ea"/>
              </a:rPr>
              <a:t>은 로그인 이 되어 있다면 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활성화</a:t>
            </a:r>
            <a:r>
              <a:rPr lang="ko-KR" altLang="en-US" sz="1600" dirty="0">
                <a:latin typeface="+mj-ea"/>
                <a:ea typeface="+mj-ea"/>
              </a:rPr>
              <a:t> 되고 로그인이 되어 있지 않다면 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비활성화 </a:t>
            </a:r>
            <a:r>
              <a:rPr lang="ko-KR" altLang="en-US" sz="1600" dirty="0">
                <a:latin typeface="+mj-ea"/>
                <a:ea typeface="+mj-ea"/>
              </a:rPr>
              <a:t>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-  </a:t>
            </a:r>
            <a:r>
              <a:rPr lang="ko-KR" altLang="en-US" sz="1600" dirty="0">
                <a:latin typeface="+mj-ea"/>
                <a:ea typeface="+mj-ea"/>
              </a:rPr>
              <a:t>댓글에 댓글을 다는 </a:t>
            </a:r>
            <a:r>
              <a:rPr lang="ko-KR" altLang="en-US" sz="1600" b="1" dirty="0" err="1">
                <a:solidFill>
                  <a:srgbClr val="F7835A"/>
                </a:solidFill>
                <a:latin typeface="+mj-ea"/>
                <a:ea typeface="+mj-ea"/>
              </a:rPr>
              <a:t>대댓글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 기능</a:t>
            </a:r>
            <a:r>
              <a:rPr lang="ko-KR" altLang="en-US" sz="1600" dirty="0">
                <a:latin typeface="+mj-ea"/>
                <a:ea typeface="+mj-ea"/>
              </a:rPr>
              <a:t>을 구현 하기 위해 초기 </a:t>
            </a:r>
            <a:r>
              <a:rPr lang="en-US" altLang="ko-KR" sz="1600" dirty="0">
                <a:latin typeface="+mj-ea"/>
                <a:ea typeface="+mj-ea"/>
              </a:rPr>
              <a:t>comment </a:t>
            </a:r>
            <a:r>
              <a:rPr lang="ko-KR" altLang="en-US" sz="1600" dirty="0">
                <a:latin typeface="+mj-ea"/>
                <a:ea typeface="+mj-ea"/>
              </a:rPr>
              <a:t>테이블에서 여러 추가사항을 적용했다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</a:t>
            </a:r>
          </a:p>
          <a:p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A4DD5-B67B-44BE-81C6-00754447F814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및 구현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36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166CE70-8BD6-49E1-B3B3-48E18ADA6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00" y="1244746"/>
            <a:ext cx="5615521" cy="4902054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14CB24F-C883-4B2D-AD84-B3997BA2D1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7" y="2047200"/>
            <a:ext cx="5572525" cy="301845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12714-C119-403A-B3AD-392550454320}"/>
              </a:ext>
            </a:extLst>
          </p:cNvPr>
          <p:cNvSpPr txBox="1"/>
          <p:nvPr/>
        </p:nvSpPr>
        <p:spPr>
          <a:xfrm>
            <a:off x="258530" y="5232946"/>
            <a:ext cx="6463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윈도우의 크기가 </a:t>
            </a:r>
            <a:r>
              <a:rPr lang="en-US" altLang="ko-KR" sz="1600" b="1" dirty="0">
                <a:solidFill>
                  <a:srgbClr val="F7835A"/>
                </a:solidFill>
              </a:rPr>
              <a:t>1250px, 768px</a:t>
            </a:r>
            <a:r>
              <a:rPr lang="en-US" altLang="ko-KR" sz="1600" dirty="0"/>
              <a:t> </a:t>
            </a:r>
            <a:r>
              <a:rPr lang="ko-KR" altLang="en-US" sz="1600" dirty="0"/>
              <a:t>이하로 내려갈 때 </a:t>
            </a:r>
            <a:r>
              <a:rPr lang="ko-KR" altLang="en-US" sz="1600" b="1" dirty="0">
                <a:solidFill>
                  <a:srgbClr val="F7835A"/>
                </a:solidFill>
              </a:rPr>
              <a:t>전체적인 크기</a:t>
            </a:r>
            <a:r>
              <a:rPr lang="ko-KR" altLang="en-US" sz="1600" dirty="0"/>
              <a:t>와 </a:t>
            </a:r>
            <a:r>
              <a:rPr lang="ko-KR" altLang="en-US" sz="1600" b="1" dirty="0">
                <a:solidFill>
                  <a:srgbClr val="F7835A"/>
                </a:solidFill>
              </a:rPr>
              <a:t>이미지 크기</a:t>
            </a:r>
            <a:r>
              <a:rPr lang="en-US" altLang="ko-KR" sz="1600" b="1" dirty="0">
                <a:solidFill>
                  <a:srgbClr val="F7835A"/>
                </a:solidFill>
              </a:rPr>
              <a:t>, </a:t>
            </a:r>
            <a:r>
              <a:rPr lang="ko-KR" altLang="en-US" sz="1600" b="1" dirty="0">
                <a:solidFill>
                  <a:srgbClr val="F7835A"/>
                </a:solidFill>
              </a:rPr>
              <a:t>폰트 사이즈 </a:t>
            </a:r>
            <a:r>
              <a:rPr lang="ko-KR" altLang="en-US" sz="1600" dirty="0"/>
              <a:t>등을 조정해 적당한 사이즈를 맞추었다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CE5FA-024E-499F-90BF-4C6CA71B3252}"/>
              </a:ext>
            </a:extLst>
          </p:cNvPr>
          <p:cNvSpPr txBox="1"/>
          <p:nvPr/>
        </p:nvSpPr>
        <p:spPr>
          <a:xfrm>
            <a:off x="1117938" y="1244746"/>
            <a:ext cx="30984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rgbClr val="F7835A"/>
                </a:solidFill>
              </a:rPr>
              <a:t>ContentView</a:t>
            </a:r>
            <a:endParaRPr lang="en-US" altLang="ko-KR" sz="2400" b="1" dirty="0">
              <a:solidFill>
                <a:srgbClr val="F7835A"/>
              </a:solidFill>
            </a:endParaRPr>
          </a:p>
          <a:p>
            <a:r>
              <a:rPr lang="ko-KR" altLang="en-US" sz="1600" b="1" dirty="0">
                <a:solidFill>
                  <a:srgbClr val="323232"/>
                </a:solidFill>
              </a:rPr>
              <a:t>윈도우 크기 최대 </a:t>
            </a:r>
            <a:r>
              <a:rPr lang="en-US" altLang="ko-KR" sz="1600" b="1" dirty="0">
                <a:solidFill>
                  <a:srgbClr val="323232"/>
                </a:solidFill>
              </a:rPr>
              <a:t>-&gt; 1250px </a:t>
            </a:r>
            <a:r>
              <a:rPr lang="ko-KR" altLang="en-US" sz="1600" b="1" dirty="0">
                <a:solidFill>
                  <a:srgbClr val="323232"/>
                </a:solidFill>
              </a:rPr>
              <a:t>이하</a:t>
            </a:r>
            <a:r>
              <a:rPr lang="en-US" altLang="ko-KR" sz="1600" dirty="0">
                <a:solidFill>
                  <a:srgbClr val="323232"/>
                </a:solidFill>
              </a:rPr>
              <a:t>.</a:t>
            </a:r>
          </a:p>
          <a:p>
            <a:endParaRPr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513BF-7AA6-4E07-A340-B1E243BFE63E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및 구현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435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3BF720C-7DA8-4EDF-94C5-D0EF239BD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00" y="1244746"/>
            <a:ext cx="5591254" cy="4902054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EF97CAC-9621-4A81-BE73-64D8DCB58A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7" y="2047200"/>
            <a:ext cx="5572525" cy="301845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12714-C119-403A-B3AD-392550454320}"/>
              </a:ext>
            </a:extLst>
          </p:cNvPr>
          <p:cNvSpPr txBox="1"/>
          <p:nvPr/>
        </p:nvSpPr>
        <p:spPr>
          <a:xfrm>
            <a:off x="258530" y="5232946"/>
            <a:ext cx="6463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윈도우의 크기가 </a:t>
            </a:r>
            <a:r>
              <a:rPr lang="en-US" altLang="ko-KR" sz="1600" b="1" dirty="0">
                <a:solidFill>
                  <a:srgbClr val="F7835A"/>
                </a:solidFill>
              </a:rPr>
              <a:t>1250px, 768px</a:t>
            </a:r>
            <a:r>
              <a:rPr lang="en-US" altLang="ko-KR" sz="1600" dirty="0"/>
              <a:t> </a:t>
            </a:r>
            <a:r>
              <a:rPr lang="ko-KR" altLang="en-US" sz="1600" dirty="0"/>
              <a:t>이하로 내려갈 때 </a:t>
            </a:r>
            <a:r>
              <a:rPr lang="ko-KR" altLang="en-US" sz="1600" b="1" dirty="0">
                <a:solidFill>
                  <a:srgbClr val="F7835A"/>
                </a:solidFill>
              </a:rPr>
              <a:t>전체적인 크기</a:t>
            </a:r>
            <a:r>
              <a:rPr lang="ko-KR" altLang="en-US" sz="1600" dirty="0"/>
              <a:t>와 </a:t>
            </a:r>
            <a:r>
              <a:rPr lang="ko-KR" altLang="en-US" sz="1600" b="1" dirty="0">
                <a:solidFill>
                  <a:srgbClr val="F7835A"/>
                </a:solidFill>
              </a:rPr>
              <a:t>이미지 크기</a:t>
            </a:r>
            <a:r>
              <a:rPr lang="en-US" altLang="ko-KR" sz="1600" b="1" dirty="0">
                <a:solidFill>
                  <a:srgbClr val="F7835A"/>
                </a:solidFill>
              </a:rPr>
              <a:t>, </a:t>
            </a:r>
            <a:r>
              <a:rPr lang="ko-KR" altLang="en-US" sz="1600" b="1" dirty="0">
                <a:solidFill>
                  <a:srgbClr val="F7835A"/>
                </a:solidFill>
              </a:rPr>
              <a:t>폰트 사이즈 </a:t>
            </a:r>
            <a:r>
              <a:rPr lang="ko-KR" altLang="en-US" sz="1600" dirty="0"/>
              <a:t>등을 조정해 적당한 사이즈를 맞추었다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CE5FA-024E-499F-90BF-4C6CA71B3252}"/>
              </a:ext>
            </a:extLst>
          </p:cNvPr>
          <p:cNvSpPr txBox="1"/>
          <p:nvPr/>
        </p:nvSpPr>
        <p:spPr>
          <a:xfrm>
            <a:off x="1117938" y="1244746"/>
            <a:ext cx="30984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rgbClr val="F7835A"/>
                </a:solidFill>
              </a:rPr>
              <a:t>ContentView</a:t>
            </a:r>
            <a:endParaRPr lang="en-US" altLang="ko-KR" sz="2400" b="1" dirty="0">
              <a:solidFill>
                <a:srgbClr val="F7835A"/>
              </a:solidFill>
            </a:endParaRPr>
          </a:p>
          <a:p>
            <a:r>
              <a:rPr lang="ko-KR" altLang="en-US" sz="1600" b="1" dirty="0">
                <a:solidFill>
                  <a:srgbClr val="323232"/>
                </a:solidFill>
              </a:rPr>
              <a:t>윈도우 크기 최대 </a:t>
            </a:r>
            <a:r>
              <a:rPr lang="en-US" altLang="ko-KR" sz="1600" b="1" dirty="0">
                <a:solidFill>
                  <a:srgbClr val="323232"/>
                </a:solidFill>
              </a:rPr>
              <a:t>-&gt; 1250px </a:t>
            </a:r>
            <a:r>
              <a:rPr lang="ko-KR" altLang="en-US" sz="1600" b="1" dirty="0">
                <a:solidFill>
                  <a:srgbClr val="323232"/>
                </a:solidFill>
              </a:rPr>
              <a:t>이하</a:t>
            </a:r>
            <a:r>
              <a:rPr lang="en-US" altLang="ko-KR" sz="1600" dirty="0">
                <a:solidFill>
                  <a:srgbClr val="323232"/>
                </a:solidFill>
              </a:rPr>
              <a:t>.</a:t>
            </a:r>
          </a:p>
          <a:p>
            <a:endParaRPr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E8715-CC0A-472E-8EAD-2DC8CD1AA9E5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및 구현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16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C6092FF7-2881-4B0B-8227-53B104F3A943}"/>
              </a:ext>
            </a:extLst>
          </p:cNvPr>
          <p:cNvSpPr/>
          <p:nvPr/>
        </p:nvSpPr>
        <p:spPr>
          <a:xfrm>
            <a:off x="698691" y="1450901"/>
            <a:ext cx="10794618" cy="4424489"/>
          </a:xfrm>
          <a:prstGeom prst="rect">
            <a:avLst/>
          </a:prstGeom>
          <a:solidFill>
            <a:schemeClr val="bg1"/>
          </a:solidFill>
          <a:ln w="19050">
            <a:solidFill>
              <a:srgbClr val="F7835A"/>
            </a:solidFill>
          </a:ln>
          <a:effectLst>
            <a:outerShdw blurRad="2540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1D99B-B337-4250-B86E-E093791CC271}"/>
              </a:ext>
            </a:extLst>
          </p:cNvPr>
          <p:cNvSpPr txBox="1"/>
          <p:nvPr/>
        </p:nvSpPr>
        <p:spPr>
          <a:xfrm>
            <a:off x="1242015" y="1777732"/>
            <a:ext cx="9407319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rgbClr val="F7835A"/>
                </a:solidFill>
              </a:rPr>
              <a:t>UserStatus</a:t>
            </a:r>
            <a:endParaRPr lang="en-US" altLang="ko-KR" sz="2400" b="1" dirty="0">
              <a:solidFill>
                <a:srgbClr val="F7835A"/>
              </a:solidFill>
            </a:endParaRPr>
          </a:p>
          <a:p>
            <a:endParaRPr lang="en-US" altLang="ko-KR" sz="1600" b="1" dirty="0">
              <a:solidFill>
                <a:srgbClr val="F7835A"/>
              </a:solidFill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- DB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en-US" altLang="ko-KR" sz="1600" b="1" dirty="0">
                <a:solidFill>
                  <a:srgbClr val="F7835A"/>
                </a:solidFill>
                <a:latin typeface="+mj-ea"/>
                <a:ea typeface="+mj-ea"/>
              </a:rPr>
              <a:t>User 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테이블</a:t>
            </a:r>
            <a:r>
              <a:rPr lang="ko-KR" altLang="en-US" sz="1600" dirty="0">
                <a:latin typeface="+mj-ea"/>
                <a:ea typeface="+mj-ea"/>
              </a:rPr>
              <a:t>에서 </a:t>
            </a:r>
            <a:r>
              <a:rPr lang="en-US" altLang="ko-KR" sz="1600" dirty="0">
                <a:latin typeface="+mj-ea"/>
                <a:ea typeface="+mj-ea"/>
              </a:rPr>
              <a:t>session </a:t>
            </a:r>
            <a:r>
              <a:rPr lang="ko-KR" altLang="en-US" sz="1600" dirty="0">
                <a:latin typeface="+mj-ea"/>
                <a:ea typeface="+mj-ea"/>
              </a:rPr>
              <a:t>에 저장된 </a:t>
            </a:r>
            <a:r>
              <a:rPr lang="en-US" altLang="ko-KR" sz="1600" dirty="0">
                <a:latin typeface="+mj-ea"/>
                <a:ea typeface="+mj-ea"/>
              </a:rPr>
              <a:t>id 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ko-KR" altLang="en-US" sz="1600" dirty="0" err="1">
                <a:latin typeface="+mj-ea"/>
                <a:ea typeface="+mj-ea"/>
              </a:rPr>
              <a:t>비빌번호</a:t>
            </a:r>
            <a:r>
              <a:rPr lang="ko-KR" altLang="en-US" sz="1600" dirty="0">
                <a:latin typeface="+mj-ea"/>
                <a:ea typeface="+mj-ea"/>
              </a:rPr>
              <a:t> 와 일치하는 데이터를 </a:t>
            </a:r>
            <a:r>
              <a:rPr lang="en-US" altLang="ko-KR" sz="1600" b="1" dirty="0">
                <a:solidFill>
                  <a:srgbClr val="F7835A"/>
                </a:solidFill>
                <a:latin typeface="+mj-ea"/>
                <a:ea typeface="+mj-ea"/>
              </a:rPr>
              <a:t>select </a:t>
            </a:r>
            <a:r>
              <a:rPr lang="en-US" altLang="ko-KR" sz="1600" b="1" dirty="0" err="1">
                <a:solidFill>
                  <a:srgbClr val="F7835A"/>
                </a:solidFill>
                <a:latin typeface="+mj-ea"/>
                <a:ea typeface="+mj-ea"/>
              </a:rPr>
              <a:t>sql</a:t>
            </a:r>
            <a:r>
              <a:rPr lang="ko-KR" altLang="en-US" sz="1600" dirty="0">
                <a:latin typeface="+mj-ea"/>
                <a:ea typeface="+mj-ea"/>
              </a:rPr>
              <a:t>문을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    사용해 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유저 정보</a:t>
            </a:r>
            <a:r>
              <a:rPr lang="ko-KR" altLang="en-US" sz="1600" dirty="0">
                <a:latin typeface="+mj-ea"/>
                <a:ea typeface="+mj-ea"/>
              </a:rPr>
              <a:t>를 얻어온다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아이디와 비밀번호 에 </a:t>
            </a:r>
            <a:r>
              <a:rPr lang="en-US" altLang="ko-KR" sz="1600" b="1" dirty="0">
                <a:solidFill>
                  <a:srgbClr val="F7835A"/>
                </a:solidFill>
                <a:latin typeface="+mj-ea"/>
                <a:ea typeface="+mj-ea"/>
              </a:rPr>
              <a:t>Lock</a:t>
            </a:r>
            <a:r>
              <a:rPr lang="ko-KR" altLang="en-US" sz="1600" dirty="0">
                <a:latin typeface="+mj-ea"/>
                <a:ea typeface="+mj-ea"/>
              </a:rPr>
              <a:t>을 걸어 부분적으로 감춘다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이미지와 닉네임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비밀번호 를 수정할 수 있도록 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수정 페이지</a:t>
            </a:r>
            <a:r>
              <a:rPr lang="ko-KR" altLang="en-US" sz="1600" dirty="0">
                <a:latin typeface="+mj-ea"/>
                <a:ea typeface="+mj-ea"/>
              </a:rPr>
              <a:t>로 이동을 요청한다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닉네임 과 이미지는 </a:t>
            </a:r>
            <a:r>
              <a:rPr lang="en-US" altLang="ko-KR" sz="1600" dirty="0">
                <a:latin typeface="+mj-ea"/>
                <a:ea typeface="+mj-ea"/>
              </a:rPr>
              <a:t>USER </a:t>
            </a:r>
            <a:r>
              <a:rPr lang="ko-KR" altLang="en-US" sz="1600" dirty="0">
                <a:latin typeface="+mj-ea"/>
                <a:ea typeface="+mj-ea"/>
              </a:rPr>
              <a:t>테이블 이외에도 </a:t>
            </a:r>
            <a:r>
              <a:rPr lang="en-US" altLang="ko-KR" sz="1600" b="1" dirty="0">
                <a:solidFill>
                  <a:srgbClr val="F7835A"/>
                </a:solidFill>
                <a:latin typeface="+mj-ea"/>
                <a:ea typeface="+mj-ea"/>
              </a:rPr>
              <a:t>contents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b="1" dirty="0">
                <a:solidFill>
                  <a:srgbClr val="F7835A"/>
                </a:solidFill>
                <a:latin typeface="+mj-ea"/>
                <a:ea typeface="+mj-ea"/>
              </a:rPr>
              <a:t>comments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에서 도 사용되므로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 USER </a:t>
            </a:r>
            <a:r>
              <a:rPr lang="ko-KR" altLang="en-US" sz="1600" dirty="0">
                <a:latin typeface="+mj-ea"/>
                <a:ea typeface="+mj-ea"/>
              </a:rPr>
              <a:t>테이블에서 </a:t>
            </a:r>
            <a:r>
              <a:rPr lang="ko-KR" altLang="en-US" sz="1600" b="1" dirty="0">
                <a:solidFill>
                  <a:srgbClr val="F7835A"/>
                </a:solidFill>
                <a:latin typeface="+mj-ea"/>
                <a:ea typeface="+mj-ea"/>
              </a:rPr>
              <a:t>변경하기 전</a:t>
            </a:r>
            <a:r>
              <a:rPr lang="ko-KR" altLang="en-US" sz="1600" dirty="0">
                <a:latin typeface="+mj-ea"/>
                <a:ea typeface="+mj-ea"/>
              </a:rPr>
              <a:t> 원래 닉네임으로 설정된 모든 글과 댓글을 불러오고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변경하려는 닉네임과 이미지로 먼저 </a:t>
            </a:r>
            <a:r>
              <a:rPr lang="en-US" altLang="ko-KR" sz="1600" b="1" dirty="0">
                <a:solidFill>
                  <a:srgbClr val="F7835A"/>
                </a:solidFill>
                <a:latin typeface="+mj-ea"/>
                <a:ea typeface="+mj-ea"/>
              </a:rPr>
              <a:t>update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를 </a:t>
            </a:r>
            <a:r>
              <a:rPr lang="ko-KR" altLang="en-US" sz="1600" dirty="0" err="1">
                <a:latin typeface="+mj-ea"/>
                <a:ea typeface="+mj-ea"/>
              </a:rPr>
              <a:t>한후</a:t>
            </a:r>
            <a:r>
              <a:rPr lang="en-US" altLang="ko-KR" sz="1600" dirty="0">
                <a:latin typeface="+mj-ea"/>
                <a:ea typeface="+mj-ea"/>
              </a:rPr>
              <a:t>, USER</a:t>
            </a:r>
            <a:r>
              <a:rPr lang="ko-KR" altLang="en-US" sz="1600" dirty="0">
                <a:latin typeface="+mj-ea"/>
                <a:ea typeface="+mj-ea"/>
              </a:rPr>
              <a:t> 정보를 </a:t>
            </a:r>
            <a:r>
              <a:rPr lang="en-US" altLang="ko-KR" sz="1600" b="1" dirty="0">
                <a:solidFill>
                  <a:srgbClr val="F7835A"/>
                </a:solidFill>
                <a:latin typeface="+mj-ea"/>
                <a:ea typeface="+mj-ea"/>
              </a:rPr>
              <a:t>update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하는 순서가 필요하다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</a:t>
            </a:r>
          </a:p>
          <a:p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6" name="모서리가 둥근 사각형 설명선 46">
            <a:extLst>
              <a:ext uri="{FF2B5EF4-FFF2-40B4-BE49-F238E27FC236}">
                <a16:creationId xmlns:a16="http://schemas.microsoft.com/office/drawing/2014/main" id="{E4121FC9-96A1-4DE5-A0F2-290036B6071A}"/>
              </a:ext>
            </a:extLst>
          </p:cNvPr>
          <p:cNvSpPr/>
          <p:nvPr/>
        </p:nvSpPr>
        <p:spPr>
          <a:xfrm>
            <a:off x="9471803" y="3428999"/>
            <a:ext cx="1478182" cy="539299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F7835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매우 중요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825CB-A156-465B-BB05-B4A7E6C06FCB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및 구현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513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C1EB7-0997-48B7-A5C2-42D1AA8F85A1}"/>
              </a:ext>
            </a:extLst>
          </p:cNvPr>
          <p:cNvSpPr txBox="1"/>
          <p:nvPr/>
        </p:nvSpPr>
        <p:spPr>
          <a:xfrm>
            <a:off x="1117938" y="1244746"/>
            <a:ext cx="2844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rgbClr val="F7835A"/>
                </a:solidFill>
              </a:rPr>
              <a:t>UserStatus</a:t>
            </a:r>
            <a:r>
              <a:rPr lang="en-US" altLang="ko-KR" sz="2400" b="1" dirty="0">
                <a:solidFill>
                  <a:srgbClr val="F7835A"/>
                </a:solidFill>
              </a:rPr>
              <a:t> </a:t>
            </a:r>
            <a:r>
              <a:rPr lang="ko-KR" altLang="en-US" b="1" dirty="0">
                <a:solidFill>
                  <a:srgbClr val="F7835A"/>
                </a:solidFill>
              </a:rPr>
              <a:t>닉네임 수정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EB443C-EA13-4780-8655-58AB78B35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8" y="1244746"/>
            <a:ext cx="3889359" cy="528984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5FBF610-AD55-43D8-BDCD-703C743EF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53" y="1750298"/>
            <a:ext cx="6877627" cy="4746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52827F-DF64-4052-A985-DAFAC55D6686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및 구현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11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C1EB7-0997-48B7-A5C2-42D1AA8F85A1}"/>
              </a:ext>
            </a:extLst>
          </p:cNvPr>
          <p:cNvSpPr txBox="1"/>
          <p:nvPr/>
        </p:nvSpPr>
        <p:spPr>
          <a:xfrm>
            <a:off x="1117938" y="1244746"/>
            <a:ext cx="2844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rgbClr val="F7835A"/>
                </a:solidFill>
              </a:rPr>
              <a:t>UserStatus</a:t>
            </a:r>
            <a:r>
              <a:rPr lang="en-US" altLang="ko-KR" sz="2400" b="1" dirty="0">
                <a:solidFill>
                  <a:srgbClr val="F7835A"/>
                </a:solidFill>
              </a:rPr>
              <a:t> </a:t>
            </a:r>
            <a:r>
              <a:rPr lang="ko-KR" altLang="en-US" b="1" dirty="0">
                <a:solidFill>
                  <a:srgbClr val="F7835A"/>
                </a:solidFill>
              </a:rPr>
              <a:t>닉네임 수정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EB443C-EA13-4780-8655-58AB78B35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8" y="1244746"/>
            <a:ext cx="3889359" cy="528984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F8B73A1-5F42-4AD1-917B-31E2E34C3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9" y="2047200"/>
            <a:ext cx="4982270" cy="2105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19BBA-F56D-4111-A8CC-D3EC22CA125A}"/>
              </a:ext>
            </a:extLst>
          </p:cNvPr>
          <p:cNvSpPr txBox="1"/>
          <p:nvPr/>
        </p:nvSpPr>
        <p:spPr>
          <a:xfrm>
            <a:off x="1113729" y="3889670"/>
            <a:ext cx="7395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닉네임이 현제와 </a:t>
            </a:r>
            <a:r>
              <a:rPr lang="ko-KR" altLang="en-US" sz="1600" b="1" dirty="0">
                <a:solidFill>
                  <a:srgbClr val="F7835A"/>
                </a:solidFill>
              </a:rPr>
              <a:t>동일</a:t>
            </a:r>
            <a:r>
              <a:rPr lang="ko-KR" altLang="en-US" sz="1600" dirty="0"/>
              <a:t> 하거나</a:t>
            </a:r>
            <a:r>
              <a:rPr lang="en-US" altLang="ko-KR" sz="1600" dirty="0"/>
              <a:t>, </a:t>
            </a:r>
            <a:r>
              <a:rPr lang="ko-KR" altLang="en-US" sz="1600" b="1" dirty="0">
                <a:solidFill>
                  <a:srgbClr val="F7835A"/>
                </a:solidFill>
              </a:rPr>
              <a:t>중복된 닉네임</a:t>
            </a:r>
            <a:r>
              <a:rPr lang="ko-KR" altLang="en-US" sz="1600" dirty="0"/>
              <a:t>일 경우 변경할 수 없다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중복 되지 않는 닉네임의 경우 </a:t>
            </a:r>
            <a:r>
              <a:rPr lang="ko-KR" altLang="en-US" sz="1600" b="1" dirty="0">
                <a:solidFill>
                  <a:srgbClr val="F7835A"/>
                </a:solidFill>
              </a:rPr>
              <a:t>이전 닉네임</a:t>
            </a:r>
            <a:r>
              <a:rPr lang="ko-KR" altLang="en-US" sz="1600" dirty="0"/>
              <a:t>으로 작성한 글과 댓글을 </a:t>
            </a:r>
            <a:endParaRPr lang="en-US" altLang="ko-KR" sz="1600" dirty="0"/>
          </a:p>
          <a:p>
            <a:r>
              <a:rPr lang="ko-KR" altLang="en-US" sz="1600" dirty="0"/>
              <a:t>   모두 </a:t>
            </a:r>
            <a:r>
              <a:rPr lang="ko-KR" altLang="en-US" sz="1600" b="1" dirty="0">
                <a:solidFill>
                  <a:srgbClr val="F7835A"/>
                </a:solidFill>
              </a:rPr>
              <a:t>변경하려는 닉네임</a:t>
            </a:r>
            <a:r>
              <a:rPr lang="ko-KR" altLang="en-US" sz="1600" dirty="0"/>
              <a:t>으로 교체하는 </a:t>
            </a:r>
            <a:r>
              <a:rPr lang="en-US" altLang="ko-KR" sz="1600" b="1" dirty="0">
                <a:solidFill>
                  <a:srgbClr val="F7835A"/>
                </a:solidFill>
              </a:rPr>
              <a:t>update </a:t>
            </a:r>
            <a:r>
              <a:rPr lang="en-US" altLang="ko-KR" sz="1600" b="1" dirty="0" err="1">
                <a:solidFill>
                  <a:srgbClr val="F7835A"/>
                </a:solidFill>
              </a:rPr>
              <a:t>sql</a:t>
            </a:r>
            <a:r>
              <a:rPr lang="ko-KR" altLang="en-US" sz="1600" b="1" dirty="0">
                <a:solidFill>
                  <a:srgbClr val="F7835A"/>
                </a:solidFill>
              </a:rPr>
              <a:t> </a:t>
            </a:r>
            <a:r>
              <a:rPr lang="ko-KR" altLang="en-US" sz="1600" dirty="0"/>
              <a:t>을 사용해 변경해 준다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이후 </a:t>
            </a:r>
            <a:r>
              <a:rPr lang="en-US" altLang="ko-KR" sz="1600" dirty="0"/>
              <a:t>USER </a:t>
            </a:r>
            <a:r>
              <a:rPr lang="ko-KR" altLang="en-US" sz="1600" dirty="0"/>
              <a:t>테이블의 내 정보를 변경해주고 </a:t>
            </a:r>
            <a:r>
              <a:rPr lang="en-US" altLang="ko-KR" sz="1600" b="1" dirty="0">
                <a:solidFill>
                  <a:srgbClr val="F7835A"/>
                </a:solidFill>
              </a:rPr>
              <a:t>session</a:t>
            </a:r>
            <a:r>
              <a:rPr lang="ko-KR" altLang="en-US" sz="1600" dirty="0"/>
              <a:t>에 변경된 </a:t>
            </a:r>
            <a:endParaRPr lang="en-US" altLang="ko-KR" sz="1600" dirty="0"/>
          </a:p>
          <a:p>
            <a:r>
              <a:rPr lang="ko-KR" altLang="en-US" sz="1600" dirty="0"/>
              <a:t>   </a:t>
            </a:r>
            <a:r>
              <a:rPr lang="ko-KR" altLang="en-US" sz="1600" b="1" dirty="0">
                <a:solidFill>
                  <a:srgbClr val="F7835A"/>
                </a:solidFill>
              </a:rPr>
              <a:t>새로운 </a:t>
            </a:r>
            <a:r>
              <a:rPr lang="en-US" altLang="ko-KR" sz="1600" b="1" dirty="0">
                <a:solidFill>
                  <a:srgbClr val="F7835A"/>
                </a:solidFill>
              </a:rPr>
              <a:t>nickname</a:t>
            </a:r>
            <a:r>
              <a:rPr lang="ko-KR" altLang="en-US" sz="1600" dirty="0"/>
              <a:t>으로 수정해 준다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E67F4C-424F-4274-91AA-06DB74F3BF93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및 구현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041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1FF2AA1-EEF0-4725-80A3-D20AFDAA0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388" y="1244746"/>
            <a:ext cx="3777319" cy="528984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C1EB7-0997-48B7-A5C2-42D1AA8F85A1}"/>
              </a:ext>
            </a:extLst>
          </p:cNvPr>
          <p:cNvSpPr txBox="1"/>
          <p:nvPr/>
        </p:nvSpPr>
        <p:spPr>
          <a:xfrm>
            <a:off x="1117938" y="1244746"/>
            <a:ext cx="3075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rgbClr val="F7835A"/>
                </a:solidFill>
              </a:rPr>
              <a:t>UserStatus</a:t>
            </a:r>
            <a:r>
              <a:rPr lang="en-US" altLang="ko-KR" sz="2400" b="1" dirty="0">
                <a:solidFill>
                  <a:srgbClr val="F7835A"/>
                </a:solidFill>
              </a:rPr>
              <a:t> </a:t>
            </a:r>
            <a:r>
              <a:rPr lang="ko-KR" altLang="en-US" b="1" dirty="0">
                <a:solidFill>
                  <a:srgbClr val="F7835A"/>
                </a:solidFill>
              </a:rPr>
              <a:t>비밀번호 수정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19BBA-F56D-4111-A8CC-D3EC22CA125A}"/>
              </a:ext>
            </a:extLst>
          </p:cNvPr>
          <p:cNvSpPr txBox="1"/>
          <p:nvPr/>
        </p:nvSpPr>
        <p:spPr>
          <a:xfrm>
            <a:off x="1117938" y="2505898"/>
            <a:ext cx="7395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현재 비밀번호가 </a:t>
            </a:r>
            <a:r>
              <a:rPr lang="en-US" altLang="ko-KR" sz="1600" dirty="0"/>
              <a:t>session </a:t>
            </a:r>
            <a:r>
              <a:rPr lang="ko-KR" altLang="en-US" sz="1600" dirty="0"/>
              <a:t>에 저장된 비밀번호와 일치하지 않거나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새로운 비밀번호가 </a:t>
            </a:r>
            <a:r>
              <a:rPr lang="ko-KR" altLang="en-US" sz="1600" b="1" dirty="0">
                <a:solidFill>
                  <a:srgbClr val="F7835A"/>
                </a:solidFill>
              </a:rPr>
              <a:t>현재 비밀번호</a:t>
            </a:r>
            <a:r>
              <a:rPr lang="ko-KR" altLang="en-US" sz="1600" dirty="0"/>
              <a:t>와 </a:t>
            </a:r>
            <a:r>
              <a:rPr lang="ko-KR" altLang="en-US" sz="1600" b="1" dirty="0">
                <a:solidFill>
                  <a:srgbClr val="F7835A"/>
                </a:solidFill>
              </a:rPr>
              <a:t>동일</a:t>
            </a:r>
            <a:r>
              <a:rPr lang="ko-KR" altLang="en-US" sz="1600" dirty="0"/>
              <a:t> 하거나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새로운 비밀번호가 </a:t>
            </a:r>
            <a:r>
              <a:rPr lang="ko-KR" altLang="en-US" sz="1600" b="1" dirty="0">
                <a:solidFill>
                  <a:srgbClr val="F7835A"/>
                </a:solidFill>
              </a:rPr>
              <a:t>비밀번호 체크</a:t>
            </a:r>
            <a:r>
              <a:rPr lang="ko-KR" altLang="en-US" sz="1600" dirty="0"/>
              <a:t>와 동일 하지 않으면 </a:t>
            </a:r>
            <a:r>
              <a:rPr lang="en-US" altLang="ko-KR" sz="1600" dirty="0"/>
              <a:t> </a:t>
            </a:r>
            <a:r>
              <a:rPr lang="ko-KR" altLang="en-US" sz="1600" dirty="0"/>
              <a:t>변경할 수 없다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모든 조건을 통과한 </a:t>
            </a:r>
            <a:r>
              <a:rPr lang="ko-KR" altLang="en-US" sz="1600" b="1" dirty="0">
                <a:solidFill>
                  <a:srgbClr val="F7835A"/>
                </a:solidFill>
              </a:rPr>
              <a:t>비밀번호</a:t>
            </a:r>
            <a:r>
              <a:rPr lang="ko-KR" altLang="en-US" sz="1600" dirty="0"/>
              <a:t>의 경우 </a:t>
            </a:r>
            <a:r>
              <a:rPr lang="en-US" altLang="ko-KR" sz="1600" b="1" dirty="0">
                <a:solidFill>
                  <a:srgbClr val="F7835A"/>
                </a:solidFill>
              </a:rPr>
              <a:t>update </a:t>
            </a:r>
            <a:r>
              <a:rPr lang="en-US" altLang="ko-KR" sz="1600" b="1" dirty="0" err="1">
                <a:solidFill>
                  <a:srgbClr val="F7835A"/>
                </a:solidFill>
              </a:rPr>
              <a:t>sql</a:t>
            </a:r>
            <a:r>
              <a:rPr lang="en-US" altLang="ko-KR" sz="1600" b="1" dirty="0">
                <a:solidFill>
                  <a:srgbClr val="F7835A"/>
                </a:solidFill>
              </a:rPr>
              <a:t>  </a:t>
            </a:r>
            <a:r>
              <a:rPr lang="ko-KR" altLang="en-US" sz="1600" dirty="0"/>
              <a:t>울 사용해 </a:t>
            </a:r>
            <a:endParaRPr lang="en-US" altLang="ko-KR" sz="1600" dirty="0"/>
          </a:p>
          <a:p>
            <a:r>
              <a:rPr lang="en-US" altLang="ko-KR" sz="1600" b="1" dirty="0">
                <a:solidFill>
                  <a:srgbClr val="F7835A"/>
                </a:solidFill>
              </a:rPr>
              <a:t>   </a:t>
            </a:r>
            <a:r>
              <a:rPr lang="ko-KR" altLang="en-US" sz="1600" dirty="0"/>
              <a:t>변경 해준다</a:t>
            </a:r>
            <a:r>
              <a:rPr lang="en-US" altLang="ko-KR" sz="1600" dirty="0"/>
              <a:t>.</a:t>
            </a:r>
            <a:r>
              <a:rPr lang="ko-KR" altLang="en-US" sz="1600" dirty="0"/>
              <a:t> 이후 </a:t>
            </a:r>
            <a:r>
              <a:rPr lang="en-US" altLang="ko-KR" sz="1600" dirty="0"/>
              <a:t>USER </a:t>
            </a:r>
            <a:r>
              <a:rPr lang="ko-KR" altLang="en-US" sz="1600" dirty="0"/>
              <a:t>테이블의 내 정보를 변경해주고 </a:t>
            </a:r>
            <a:r>
              <a:rPr lang="en-US" altLang="ko-KR" sz="1600" b="1" dirty="0">
                <a:solidFill>
                  <a:srgbClr val="F7835A"/>
                </a:solidFill>
              </a:rPr>
              <a:t>session</a:t>
            </a:r>
            <a:r>
              <a:rPr lang="ko-KR" altLang="en-US" sz="1600" dirty="0"/>
              <a:t>에 변경된 </a:t>
            </a:r>
            <a:endParaRPr lang="en-US" altLang="ko-KR" sz="1600" dirty="0"/>
          </a:p>
          <a:p>
            <a:r>
              <a:rPr lang="ko-KR" altLang="en-US" sz="1600" dirty="0"/>
              <a:t>   </a:t>
            </a:r>
            <a:r>
              <a:rPr lang="ko-KR" altLang="en-US" sz="1600" b="1" dirty="0">
                <a:solidFill>
                  <a:srgbClr val="F7835A"/>
                </a:solidFill>
              </a:rPr>
              <a:t>새로운 </a:t>
            </a:r>
            <a:r>
              <a:rPr lang="en-US" altLang="ko-KR" sz="1600" b="1" dirty="0">
                <a:solidFill>
                  <a:srgbClr val="F7835A"/>
                </a:solidFill>
              </a:rPr>
              <a:t>password</a:t>
            </a:r>
            <a:r>
              <a:rPr lang="ko-KR" altLang="en-US" sz="1600" dirty="0"/>
              <a:t>로 수정해 준다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  <a:endParaRPr lang="ko-KR" altLang="en-US" sz="1600" dirty="0"/>
          </a:p>
          <a:p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FE576-116A-4F56-BBAF-BDF747AEAEB5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및 구현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81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20B44303-CD2F-42DE-B84D-D09CB9F5414F}"/>
              </a:ext>
            </a:extLst>
          </p:cNvPr>
          <p:cNvSpPr/>
          <p:nvPr/>
        </p:nvSpPr>
        <p:spPr>
          <a:xfrm>
            <a:off x="698691" y="1435691"/>
            <a:ext cx="10794618" cy="4424489"/>
          </a:xfrm>
          <a:prstGeom prst="rect">
            <a:avLst/>
          </a:prstGeom>
          <a:solidFill>
            <a:schemeClr val="bg1"/>
          </a:solidFill>
          <a:ln w="19050">
            <a:solidFill>
              <a:srgbClr val="F7835A"/>
            </a:solidFill>
          </a:ln>
          <a:effectLst>
            <a:outerShdw blurRad="2540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D97B5-2EB8-4901-927D-5DD3044BBA7C}"/>
              </a:ext>
            </a:extLst>
          </p:cNvPr>
          <p:cNvSpPr txBox="1"/>
          <p:nvPr/>
        </p:nvSpPr>
        <p:spPr>
          <a:xfrm>
            <a:off x="1229315" y="1981861"/>
            <a:ext cx="8682185" cy="3893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7835A"/>
                </a:solidFill>
              </a:rPr>
              <a:t>작업하며</a:t>
            </a:r>
            <a:endParaRPr lang="en-US" altLang="ko-KR" sz="3200" b="1" dirty="0">
              <a:solidFill>
                <a:srgbClr val="F7835A"/>
              </a:solidFill>
            </a:endParaRPr>
          </a:p>
          <a:p>
            <a:endParaRPr lang="en-US" altLang="ko-KR" sz="3200" b="1" dirty="0">
              <a:solidFill>
                <a:srgbClr val="F7835A"/>
              </a:solidFill>
            </a:endParaRPr>
          </a:p>
          <a:p>
            <a:r>
              <a:rPr lang="ko-KR" altLang="en-US" sz="1500" dirty="0"/>
              <a:t>처음 작업 예상 시간보다 더 </a:t>
            </a:r>
            <a:r>
              <a:rPr lang="ko-KR" altLang="en-US" sz="1500" dirty="0" err="1"/>
              <a:t>늦춰지긴</a:t>
            </a:r>
            <a:r>
              <a:rPr lang="ko-KR" altLang="en-US" sz="1500" dirty="0"/>
              <a:t> 했지만 여러 자잘한 </a:t>
            </a:r>
            <a:r>
              <a:rPr lang="ko-KR" altLang="en-US" sz="1500" dirty="0" err="1"/>
              <a:t>수치등과</a:t>
            </a:r>
            <a:r>
              <a:rPr lang="ko-KR" altLang="en-US" sz="1500" dirty="0"/>
              <a:t> 방향성 등을 수정하며</a:t>
            </a:r>
            <a:endParaRPr lang="en-US" altLang="ko-KR" sz="1500" dirty="0"/>
          </a:p>
          <a:p>
            <a:r>
              <a:rPr lang="ko-KR" altLang="en-US" sz="1500" dirty="0"/>
              <a:t>처음 적었던 코드들의 문제점 등을 파악하며 수정 하다 보니 부족했던 부분과 발전할 수 있는 부분들을</a:t>
            </a:r>
            <a:endParaRPr lang="en-US" altLang="ko-KR" sz="1500" dirty="0"/>
          </a:p>
          <a:p>
            <a:r>
              <a:rPr lang="ko-KR" altLang="en-US" sz="1500" dirty="0"/>
              <a:t>파악할 수 있어 재밌게 작업 했습니다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학원에 공부 하는 시간 만큼 집중적으로 작업하며</a:t>
            </a:r>
            <a:r>
              <a:rPr lang="en-US" altLang="ko-KR" sz="1500" dirty="0"/>
              <a:t>, </a:t>
            </a:r>
            <a:r>
              <a:rPr lang="ko-KR" altLang="en-US" sz="1500" dirty="0"/>
              <a:t>주말도 작업할 수 있었다면 기간 안에 </a:t>
            </a:r>
            <a:endParaRPr lang="en-US" altLang="ko-KR" sz="1500" dirty="0"/>
          </a:p>
          <a:p>
            <a:r>
              <a:rPr lang="ko-KR" altLang="en-US" sz="1500" dirty="0"/>
              <a:t>더 나은 작업을 할 수 있었을 것 같은 마음이 있습니다</a:t>
            </a:r>
            <a:r>
              <a:rPr lang="en-US" altLang="ko-KR" sz="1500" dirty="0"/>
              <a:t>.  </a:t>
            </a:r>
          </a:p>
          <a:p>
            <a:endParaRPr lang="en-US" altLang="ko-KR" sz="1500" dirty="0"/>
          </a:p>
          <a:p>
            <a:r>
              <a:rPr lang="ko-KR" altLang="en-US" sz="1500" dirty="0"/>
              <a:t>하지만 이것저것 적용해보고 다 작성해 놓았던 코드들을 전부 지우고 다시 적용해보고</a:t>
            </a:r>
            <a:r>
              <a:rPr lang="en-US" altLang="ko-KR" sz="1500" dirty="0"/>
              <a:t>,</a:t>
            </a:r>
            <a:r>
              <a:rPr lang="ko-KR" altLang="en-US" sz="1500" dirty="0"/>
              <a:t> 하는 작업들에 </a:t>
            </a:r>
            <a:endParaRPr lang="en-US" altLang="ko-KR" sz="1500" dirty="0"/>
          </a:p>
          <a:p>
            <a:r>
              <a:rPr lang="ko-KR" altLang="en-US" sz="1500" dirty="0"/>
              <a:t>힘들기도 했지만 새로운 것 도 많이 알았고 재밌었던 것 같습니다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 </a:t>
            </a:r>
            <a:endParaRPr lang="en-US" altLang="ko-KR" sz="1500" dirty="0"/>
          </a:p>
          <a:p>
            <a:r>
              <a:rPr lang="en-US" altLang="ko-KR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CF4F8-41B5-4E22-A393-E969D0281EBD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후기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5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위쪽 모서리 8">
            <a:extLst>
              <a:ext uri="{FF2B5EF4-FFF2-40B4-BE49-F238E27FC236}">
                <a16:creationId xmlns:a16="http://schemas.microsoft.com/office/drawing/2014/main" id="{2AF6BDBE-BE3D-40B0-8F92-8925103771B2}"/>
              </a:ext>
            </a:extLst>
          </p:cNvPr>
          <p:cNvSpPr/>
          <p:nvPr/>
        </p:nvSpPr>
        <p:spPr>
          <a:xfrm>
            <a:off x="698691" y="1377604"/>
            <a:ext cx="10794618" cy="4424489"/>
          </a:xfrm>
          <a:prstGeom prst="rect">
            <a:avLst/>
          </a:prstGeom>
          <a:solidFill>
            <a:schemeClr val="bg1"/>
          </a:solidFill>
          <a:ln w="19050">
            <a:solidFill>
              <a:srgbClr val="F7835A"/>
            </a:solidFill>
          </a:ln>
          <a:effectLst>
            <a:outerShdw blurRad="2540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5F561F-4847-44A9-A23F-3E1E3A2C835C}"/>
              </a:ext>
            </a:extLst>
          </p:cNvPr>
          <p:cNvSpPr txBox="1"/>
          <p:nvPr/>
        </p:nvSpPr>
        <p:spPr>
          <a:xfrm>
            <a:off x="1229315" y="1981861"/>
            <a:ext cx="2523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7835A"/>
                </a:solidFill>
              </a:rPr>
              <a:t>Responsive</a:t>
            </a:r>
            <a:r>
              <a:rPr lang="en-US" altLang="ko-KR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0991D-63B4-4503-BE64-E448EE150601}"/>
              </a:ext>
            </a:extLst>
          </p:cNvPr>
          <p:cNvSpPr txBox="1"/>
          <p:nvPr/>
        </p:nvSpPr>
        <p:spPr>
          <a:xfrm>
            <a:off x="3398582" y="2100761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6B6452"/>
                </a:solidFill>
              </a:rPr>
              <a:t>반응하다</a:t>
            </a:r>
            <a:r>
              <a:rPr lang="en-US" altLang="ko-KR" sz="2400" b="1" dirty="0">
                <a:solidFill>
                  <a:srgbClr val="6B6452"/>
                </a:solidFill>
              </a:rPr>
              <a:t>. </a:t>
            </a:r>
            <a:endParaRPr lang="ko-KR" altLang="en-US" sz="2400" b="1" dirty="0">
              <a:solidFill>
                <a:srgbClr val="6B645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2DCE2-0CF8-47CA-9E6C-E60F881C13B2}"/>
              </a:ext>
            </a:extLst>
          </p:cNvPr>
          <p:cNvSpPr txBox="1"/>
          <p:nvPr/>
        </p:nvSpPr>
        <p:spPr>
          <a:xfrm>
            <a:off x="1229315" y="2996160"/>
            <a:ext cx="98461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23232"/>
                </a:solidFill>
                <a:latin typeface="adobe-clean-han-korean"/>
              </a:rPr>
              <a:t>반응형 웹 디자인 이란 </a:t>
            </a:r>
            <a:endParaRPr lang="en-US" altLang="ko-KR" b="1" dirty="0">
              <a:solidFill>
                <a:srgbClr val="323232"/>
              </a:solidFill>
              <a:latin typeface="adobe-clean-han-korean"/>
            </a:endParaRPr>
          </a:p>
          <a:p>
            <a:endParaRPr lang="en-US" altLang="ko-KR" sz="1600" b="0" i="0" dirty="0">
              <a:solidFill>
                <a:srgbClr val="323232"/>
              </a:solidFill>
              <a:effectLst/>
              <a:latin typeface="adobe-clean-han-korean"/>
            </a:endParaRPr>
          </a:p>
          <a:p>
            <a:r>
              <a:rPr lang="ko-KR" altLang="en-US" sz="1500" b="0" i="0" dirty="0">
                <a:solidFill>
                  <a:srgbClr val="323232"/>
                </a:solidFill>
                <a:effectLst/>
                <a:latin typeface="adobe-clean-han-korean"/>
              </a:rPr>
              <a:t>  </a:t>
            </a:r>
            <a:r>
              <a:rPr lang="ko-KR" altLang="en-US" sz="1500" b="1" i="0" dirty="0">
                <a:solidFill>
                  <a:srgbClr val="F7835A"/>
                </a:solidFill>
                <a:effectLst/>
                <a:latin typeface="adobe-clean-han-korean"/>
              </a:rPr>
              <a:t>반응형 웹 디자인</a:t>
            </a:r>
            <a:r>
              <a:rPr lang="ko-KR" altLang="en-US" sz="1500" b="0" i="0" dirty="0">
                <a:solidFill>
                  <a:srgbClr val="323232"/>
                </a:solidFill>
                <a:effectLst/>
                <a:latin typeface="adobe-clean-han-korean"/>
              </a:rPr>
              <a:t>은 다양한 </a:t>
            </a:r>
            <a:r>
              <a:rPr lang="ko-KR" altLang="en-US" sz="1500" b="1" i="0" dirty="0">
                <a:solidFill>
                  <a:srgbClr val="F7835A"/>
                </a:solidFill>
                <a:effectLst/>
                <a:latin typeface="adobe-clean-han-korean"/>
              </a:rPr>
              <a:t>디바이스</a:t>
            </a:r>
            <a:r>
              <a:rPr lang="en-US" altLang="ko-KR" sz="1500" b="1" i="0" dirty="0">
                <a:solidFill>
                  <a:srgbClr val="F7835A"/>
                </a:solidFill>
                <a:effectLst/>
                <a:latin typeface="adobe-clean-han-korean"/>
              </a:rPr>
              <a:t>, </a:t>
            </a:r>
            <a:r>
              <a:rPr lang="ko-KR" altLang="en-US" sz="1500" b="1" i="0" dirty="0">
                <a:solidFill>
                  <a:srgbClr val="F7835A"/>
                </a:solidFill>
                <a:effectLst/>
                <a:latin typeface="adobe-clean-han-korean"/>
              </a:rPr>
              <a:t>창</a:t>
            </a:r>
            <a:r>
              <a:rPr lang="en-US" altLang="ko-KR" sz="1500" b="1" i="0" dirty="0">
                <a:solidFill>
                  <a:srgbClr val="F7835A"/>
                </a:solidFill>
                <a:effectLst/>
                <a:latin typeface="adobe-clean-han-korean"/>
              </a:rPr>
              <a:t>, </a:t>
            </a:r>
            <a:r>
              <a:rPr lang="ko-KR" altLang="en-US" sz="1500" b="1" i="0" dirty="0">
                <a:solidFill>
                  <a:srgbClr val="F7835A"/>
                </a:solidFill>
                <a:effectLst/>
                <a:latin typeface="adobe-clean-han-korean"/>
              </a:rPr>
              <a:t>화면 크기</a:t>
            </a:r>
            <a:r>
              <a:rPr lang="ko-KR" altLang="en-US" sz="1500" b="0" i="0" dirty="0">
                <a:solidFill>
                  <a:srgbClr val="323232"/>
                </a:solidFill>
                <a:effectLst/>
                <a:latin typeface="adobe-clean-han-korean"/>
              </a:rPr>
              <a:t>에서 원활하게 </a:t>
            </a:r>
            <a:r>
              <a:rPr lang="ko-KR" altLang="en-US" sz="1500" b="0" i="0" dirty="0" err="1">
                <a:solidFill>
                  <a:srgbClr val="323232"/>
                </a:solidFill>
                <a:effectLst/>
                <a:latin typeface="adobe-clean-han-korean"/>
              </a:rPr>
              <a:t>렌더링되는</a:t>
            </a:r>
            <a:r>
              <a:rPr lang="ko-KR" altLang="en-US" sz="1500" b="0" i="0" dirty="0">
                <a:solidFill>
                  <a:srgbClr val="323232"/>
                </a:solidFill>
                <a:effectLst/>
                <a:latin typeface="adobe-clean-han-korean"/>
              </a:rPr>
              <a:t> </a:t>
            </a:r>
            <a:endParaRPr lang="en-US" altLang="ko-KR" sz="1500" b="0" i="0" dirty="0">
              <a:solidFill>
                <a:srgbClr val="323232"/>
              </a:solidFill>
              <a:effectLst/>
              <a:latin typeface="adobe-clean-han-korean"/>
            </a:endParaRPr>
          </a:p>
          <a:p>
            <a:r>
              <a:rPr lang="en-US" altLang="ko-KR" sz="1500" dirty="0">
                <a:solidFill>
                  <a:srgbClr val="323232"/>
                </a:solidFill>
                <a:latin typeface="adobe-clean-han-korean"/>
              </a:rPr>
              <a:t>  </a:t>
            </a:r>
            <a:r>
              <a:rPr lang="ko-KR" altLang="en-US" sz="1500" b="0" i="0" dirty="0">
                <a:solidFill>
                  <a:srgbClr val="323232"/>
                </a:solidFill>
                <a:effectLst/>
                <a:latin typeface="adobe-clean-han-korean"/>
              </a:rPr>
              <a:t>웹 페이지를 제작을 말합니다</a:t>
            </a:r>
            <a:r>
              <a:rPr lang="en-US" altLang="ko-KR" sz="1500" b="0" i="0" dirty="0">
                <a:solidFill>
                  <a:srgbClr val="323232"/>
                </a:solidFill>
                <a:effectLst/>
                <a:latin typeface="adobe-clean-han-korean"/>
              </a:rPr>
              <a:t>.</a:t>
            </a:r>
          </a:p>
          <a:p>
            <a:endParaRPr lang="en-US" altLang="ko-KR" sz="1500" dirty="0">
              <a:solidFill>
                <a:srgbClr val="323232"/>
              </a:solidFill>
              <a:latin typeface="adobe-clean-han-korean"/>
            </a:endParaRPr>
          </a:p>
          <a:p>
            <a:r>
              <a:rPr lang="ko-KR" altLang="en-US" sz="1500" b="0" i="0" dirty="0">
                <a:solidFill>
                  <a:srgbClr val="323232"/>
                </a:solidFill>
                <a:effectLst/>
                <a:latin typeface="adobe-clean-han-korean"/>
              </a:rPr>
              <a:t>  웹 사이트를 반응형으로 설계하면</a:t>
            </a:r>
            <a:r>
              <a:rPr lang="en-US" altLang="ko-KR" sz="1500" b="0" i="0" dirty="0">
                <a:solidFill>
                  <a:srgbClr val="323232"/>
                </a:solidFill>
                <a:effectLst/>
                <a:latin typeface="adobe-clean-han-korean"/>
              </a:rPr>
              <a:t>, </a:t>
            </a:r>
            <a:r>
              <a:rPr lang="ko-KR" altLang="en-US" sz="1500" b="0" i="0" dirty="0">
                <a:solidFill>
                  <a:srgbClr val="323232"/>
                </a:solidFill>
                <a:effectLst/>
                <a:latin typeface="adobe-clean-han-korean"/>
              </a:rPr>
              <a:t>어떤 디바이스에서 어떤 방식으로 접속하든지 </a:t>
            </a:r>
            <a:endParaRPr lang="en-US" altLang="ko-KR" sz="1500" b="0" i="0" dirty="0">
              <a:solidFill>
                <a:srgbClr val="323232"/>
              </a:solidFill>
              <a:effectLst/>
              <a:latin typeface="adobe-clean-han-korean"/>
            </a:endParaRPr>
          </a:p>
          <a:p>
            <a:r>
              <a:rPr lang="en-US" altLang="ko-KR" sz="1500" dirty="0">
                <a:solidFill>
                  <a:srgbClr val="323232"/>
                </a:solidFill>
                <a:latin typeface="adobe-clean-han-korean"/>
              </a:rPr>
              <a:t>  </a:t>
            </a:r>
            <a:r>
              <a:rPr lang="ko-KR" altLang="en-US" sz="1500" b="0" i="0" dirty="0">
                <a:solidFill>
                  <a:srgbClr val="323232"/>
                </a:solidFill>
                <a:effectLst/>
                <a:latin typeface="adobe-clean-han-korean"/>
              </a:rPr>
              <a:t>웹 사이트의 </a:t>
            </a:r>
            <a:r>
              <a:rPr lang="ko-KR" altLang="en-US" sz="1500" b="1" i="0" dirty="0">
                <a:solidFill>
                  <a:srgbClr val="F7835A"/>
                </a:solidFill>
                <a:effectLst/>
                <a:latin typeface="adobe-clean-han-korean"/>
              </a:rPr>
              <a:t>일관성을 유지</a:t>
            </a:r>
            <a:r>
              <a:rPr lang="ko-KR" altLang="en-US" sz="1500" b="0" i="0" dirty="0">
                <a:solidFill>
                  <a:srgbClr val="323232"/>
                </a:solidFill>
                <a:effectLst/>
                <a:latin typeface="adobe-clean-han-korean"/>
              </a:rPr>
              <a:t>할 수 있습니다</a:t>
            </a:r>
            <a:r>
              <a:rPr lang="en-US" altLang="ko-KR" sz="1500" b="0" i="0" dirty="0">
                <a:solidFill>
                  <a:srgbClr val="323232"/>
                </a:solidFill>
                <a:effectLst/>
                <a:latin typeface="adobe-clean-han-korean"/>
              </a:rPr>
              <a:t>. </a:t>
            </a:r>
          </a:p>
          <a:p>
            <a:endParaRPr lang="en-US" altLang="ko-KR" sz="1500" dirty="0">
              <a:solidFill>
                <a:srgbClr val="323232"/>
              </a:solidFill>
              <a:latin typeface="adobe-clean-han-korean"/>
            </a:endParaRPr>
          </a:p>
          <a:p>
            <a:r>
              <a:rPr lang="ko-KR" altLang="en-US" sz="1500" b="0" i="0" dirty="0">
                <a:solidFill>
                  <a:srgbClr val="323232"/>
                </a:solidFill>
                <a:effectLst/>
                <a:latin typeface="adobe-clean-han-korean"/>
              </a:rPr>
              <a:t>  좋은 반응형 웹 디자인은 데스크탑과 모바일이 </a:t>
            </a:r>
            <a:r>
              <a:rPr lang="ko-KR" altLang="en-US" sz="1500" b="1" i="0" dirty="0">
                <a:solidFill>
                  <a:srgbClr val="F7835A"/>
                </a:solidFill>
                <a:effectLst/>
                <a:latin typeface="adobe-clean-han-korean"/>
              </a:rPr>
              <a:t>단순히 화면 크기만 다른 것이 아니라 </a:t>
            </a:r>
            <a:r>
              <a:rPr lang="ko-KR" altLang="en-US" sz="1500" b="0" i="0" dirty="0">
                <a:solidFill>
                  <a:srgbClr val="323232"/>
                </a:solidFill>
                <a:effectLst/>
                <a:latin typeface="adobe-clean-han-korean"/>
              </a:rPr>
              <a:t>둘을 이용하는 </a:t>
            </a:r>
            <a:endParaRPr lang="en-US" altLang="ko-KR" sz="1500" b="0" i="0" dirty="0">
              <a:solidFill>
                <a:srgbClr val="323232"/>
              </a:solidFill>
              <a:effectLst/>
              <a:latin typeface="adobe-clean-han-korean"/>
            </a:endParaRPr>
          </a:p>
          <a:p>
            <a:r>
              <a:rPr lang="en-US" altLang="ko-KR" sz="1500" dirty="0">
                <a:solidFill>
                  <a:srgbClr val="323232"/>
                </a:solidFill>
                <a:latin typeface="adobe-clean-han-korean"/>
              </a:rPr>
              <a:t>  </a:t>
            </a:r>
            <a:r>
              <a:rPr lang="ko-KR" altLang="en-US" sz="1500" b="1" i="0" dirty="0">
                <a:solidFill>
                  <a:srgbClr val="F7835A"/>
                </a:solidFill>
                <a:effectLst/>
                <a:latin typeface="adobe-clean-han-korean"/>
              </a:rPr>
              <a:t>소비자의 태도도 다르다</a:t>
            </a:r>
            <a:r>
              <a:rPr lang="ko-KR" altLang="en-US" sz="1500" b="0" i="0" dirty="0">
                <a:effectLst/>
                <a:latin typeface="adobe-clean-han-korean"/>
              </a:rPr>
              <a:t>는</a:t>
            </a:r>
            <a:r>
              <a:rPr lang="ko-KR" altLang="en-US" sz="1500" b="0" i="0" dirty="0">
                <a:solidFill>
                  <a:srgbClr val="F7835A"/>
                </a:solidFill>
                <a:effectLst/>
                <a:latin typeface="adobe-clean-han-korean"/>
              </a:rPr>
              <a:t> </a:t>
            </a:r>
            <a:r>
              <a:rPr lang="ko-KR" altLang="en-US" sz="1500" b="0" i="0" dirty="0">
                <a:solidFill>
                  <a:srgbClr val="323232"/>
                </a:solidFill>
                <a:effectLst/>
                <a:latin typeface="adobe-clean-han-korean"/>
              </a:rPr>
              <a:t>점을 인식하고 이를 반영한 디자인입니다</a:t>
            </a:r>
            <a:r>
              <a:rPr lang="en-US" altLang="ko-KR" sz="1500" b="0" i="0" dirty="0">
                <a:solidFill>
                  <a:srgbClr val="323232"/>
                </a:solidFill>
                <a:effectLst/>
                <a:latin typeface="adobe-clean-han-korean"/>
              </a:rPr>
              <a:t>.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2EA8E-DABA-4AE8-8DF4-8AAA1044A37A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프로젝트 설명</a:t>
            </a: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28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사각형: 둥근 위쪽 모서리 8">
            <a:extLst>
              <a:ext uri="{FF2B5EF4-FFF2-40B4-BE49-F238E27FC236}">
                <a16:creationId xmlns:a16="http://schemas.microsoft.com/office/drawing/2014/main" id="{FC5EFF4D-115B-4295-9F39-DAAE4DE698DF}"/>
              </a:ext>
            </a:extLst>
          </p:cNvPr>
          <p:cNvSpPr/>
          <p:nvPr/>
        </p:nvSpPr>
        <p:spPr>
          <a:xfrm>
            <a:off x="698691" y="1438201"/>
            <a:ext cx="10794618" cy="4424489"/>
          </a:xfrm>
          <a:prstGeom prst="rect">
            <a:avLst/>
          </a:prstGeom>
          <a:solidFill>
            <a:schemeClr val="bg1"/>
          </a:solidFill>
          <a:ln w="19050">
            <a:solidFill>
              <a:srgbClr val="F7835A"/>
            </a:solidFill>
          </a:ln>
          <a:effectLst>
            <a:outerShdw blurRad="2540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91A4D-83D2-4F71-AEE1-C38D305C81A5}"/>
              </a:ext>
            </a:extLst>
          </p:cNvPr>
          <p:cNvSpPr txBox="1"/>
          <p:nvPr/>
        </p:nvSpPr>
        <p:spPr>
          <a:xfrm>
            <a:off x="1229315" y="1981861"/>
            <a:ext cx="9818714" cy="4355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7835A"/>
                </a:solidFill>
              </a:rPr>
              <a:t>개선 사항</a:t>
            </a:r>
            <a:endParaRPr lang="en-US" altLang="ko-KR" sz="3200" b="1" dirty="0">
              <a:solidFill>
                <a:srgbClr val="F7835A"/>
              </a:solidFill>
            </a:endParaRPr>
          </a:p>
          <a:p>
            <a:endParaRPr lang="en-US" altLang="ko-KR" sz="3200" b="1" dirty="0">
              <a:solidFill>
                <a:srgbClr val="F7835A"/>
              </a:solidFill>
            </a:endParaRPr>
          </a:p>
          <a:p>
            <a:r>
              <a:rPr lang="ko-KR" altLang="en-US" sz="1500" dirty="0"/>
              <a:t>블로그를 메인으로 잡고 작업하다 보니 이미지 와 </a:t>
            </a:r>
            <a:r>
              <a:rPr lang="ko-KR" altLang="en-US" sz="1500" dirty="0" err="1"/>
              <a:t>형태등을</a:t>
            </a:r>
            <a:r>
              <a:rPr lang="ko-KR" altLang="en-US" sz="1500" dirty="0"/>
              <a:t> 중점적으로 파악하고 작업 했어야 했지만</a:t>
            </a:r>
            <a:r>
              <a:rPr lang="en-US" altLang="ko-KR" sz="1500" dirty="0"/>
              <a:t>, </a:t>
            </a:r>
          </a:p>
          <a:p>
            <a:r>
              <a:rPr lang="ko-KR" altLang="en-US" sz="1500" dirty="0"/>
              <a:t>이미지 </a:t>
            </a:r>
            <a:r>
              <a:rPr lang="ko-KR" altLang="en-US" sz="1500" dirty="0" err="1"/>
              <a:t>를</a:t>
            </a:r>
            <a:r>
              <a:rPr lang="ko-KR" altLang="en-US" sz="1500" dirty="0"/>
              <a:t> 적용하는 부분에 있어 미흡했던 것 같아 부족하다는 생각이 많이 들었고</a:t>
            </a:r>
            <a:r>
              <a:rPr lang="en-US" altLang="ko-KR" sz="1500" dirty="0"/>
              <a:t>, </a:t>
            </a:r>
          </a:p>
          <a:p>
            <a:r>
              <a:rPr lang="ko-KR" altLang="en-US" sz="1500" dirty="0"/>
              <a:t>이부분에 대해 조금씩 배우며 개선해야 된다는 걸 알게 되었습니다</a:t>
            </a:r>
            <a:r>
              <a:rPr lang="en-US" altLang="ko-KR" sz="1500" dirty="0"/>
              <a:t>. </a:t>
            </a:r>
          </a:p>
          <a:p>
            <a:endParaRPr lang="en-US" altLang="ko-KR" sz="1500" dirty="0"/>
          </a:p>
          <a:p>
            <a:r>
              <a:rPr lang="ko-KR" altLang="en-US" sz="1500" dirty="0" err="1"/>
              <a:t>그외로</a:t>
            </a:r>
            <a:r>
              <a:rPr lang="ko-KR" altLang="en-US" sz="1500" dirty="0"/>
              <a:t> </a:t>
            </a:r>
            <a:r>
              <a:rPr lang="en-US" altLang="ko-KR" sz="1500" dirty="0"/>
              <a:t>CSS </a:t>
            </a:r>
            <a:r>
              <a:rPr lang="ko-KR" altLang="en-US" sz="1500" dirty="0"/>
              <a:t>적용을 위해 </a:t>
            </a:r>
            <a:r>
              <a:rPr lang="en-US" altLang="ko-KR" sz="1500" dirty="0"/>
              <a:t>class </a:t>
            </a:r>
            <a:r>
              <a:rPr lang="ko-KR" altLang="en-US" sz="1500" dirty="0"/>
              <a:t>를 부분별로 다 다르게 적용해 중복 되는 속성 들이 생각보다 많았고</a:t>
            </a:r>
            <a:r>
              <a:rPr lang="en-US" altLang="ko-KR" sz="1500" dirty="0"/>
              <a:t>, </a:t>
            </a:r>
          </a:p>
          <a:p>
            <a:r>
              <a:rPr lang="ko-KR" altLang="en-US" sz="1500" dirty="0"/>
              <a:t>따로 만들어야 하는 코드들도 부분적으로 많이 보게 되었습니다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이러한 코드들은 </a:t>
            </a:r>
            <a:r>
              <a:rPr lang="en-US" altLang="ko-KR" sz="1500" dirty="0"/>
              <a:t>1</a:t>
            </a:r>
            <a:r>
              <a:rPr lang="ko-KR" altLang="en-US" sz="1500" dirty="0"/>
              <a:t>개의 </a:t>
            </a:r>
            <a:r>
              <a:rPr lang="en-US" altLang="ko-KR" sz="1500" dirty="0"/>
              <a:t>class </a:t>
            </a:r>
            <a:r>
              <a:rPr lang="ko-KR" altLang="en-US" sz="1500" dirty="0"/>
              <a:t>가 아닌 </a:t>
            </a:r>
            <a:endParaRPr lang="en-US" altLang="ko-KR" sz="1500" dirty="0"/>
          </a:p>
          <a:p>
            <a:r>
              <a:rPr lang="en-US" altLang="ko-KR" sz="1500" dirty="0"/>
              <a:t>2</a:t>
            </a:r>
            <a:r>
              <a:rPr lang="ko-KR" altLang="en-US" sz="1500" dirty="0"/>
              <a:t>개 이상의 </a:t>
            </a:r>
            <a:r>
              <a:rPr lang="en-US" altLang="ko-KR" sz="1500" dirty="0"/>
              <a:t>class </a:t>
            </a:r>
            <a:r>
              <a:rPr lang="ko-KR" altLang="en-US" sz="1500" dirty="0"/>
              <a:t>들 또는 </a:t>
            </a:r>
            <a:r>
              <a:rPr lang="en-US" altLang="ko-KR" sz="1500" dirty="0"/>
              <a:t>id </a:t>
            </a:r>
            <a:r>
              <a:rPr lang="ko-KR" altLang="en-US" sz="1500" dirty="0"/>
              <a:t>로 구성해 중복되는 것은 첫번째로</a:t>
            </a:r>
            <a:r>
              <a:rPr lang="en-US" altLang="ko-KR" sz="1500" dirty="0"/>
              <a:t>, </a:t>
            </a:r>
            <a:r>
              <a:rPr lang="ko-KR" altLang="en-US" sz="1500" dirty="0"/>
              <a:t>중복되면 안되는 것들은 </a:t>
            </a:r>
            <a:r>
              <a:rPr lang="en-US" altLang="ko-KR" sz="1500" dirty="0"/>
              <a:t>id </a:t>
            </a:r>
            <a:r>
              <a:rPr lang="ko-KR" altLang="en-US" sz="1500" dirty="0"/>
              <a:t>나 다른 </a:t>
            </a:r>
            <a:r>
              <a:rPr lang="en-US" altLang="ko-KR" sz="1500" dirty="0"/>
              <a:t>class </a:t>
            </a:r>
            <a:r>
              <a:rPr lang="ko-KR" altLang="en-US" sz="1500" dirty="0"/>
              <a:t>로 </a:t>
            </a:r>
            <a:endParaRPr lang="en-US" altLang="ko-KR" sz="1500" dirty="0"/>
          </a:p>
          <a:p>
            <a:r>
              <a:rPr lang="ko-KR" altLang="en-US" sz="1500" dirty="0"/>
              <a:t>적용 하는 작업이 </a:t>
            </a:r>
            <a:r>
              <a:rPr lang="ko-KR" altLang="en-US" sz="1500" dirty="0" err="1"/>
              <a:t>필요하다걸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알게되었습니다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err="1"/>
              <a:t>Jsp</a:t>
            </a:r>
            <a:r>
              <a:rPr lang="en-US" altLang="ko-KR" sz="1500" dirty="0"/>
              <a:t> </a:t>
            </a:r>
            <a:r>
              <a:rPr lang="ko-KR" altLang="en-US" sz="1500" dirty="0"/>
              <a:t>에서 영역을 </a:t>
            </a:r>
            <a:r>
              <a:rPr lang="ko-KR" altLang="en-US" sz="1500" dirty="0" err="1"/>
              <a:t>나눌때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의미없는</a:t>
            </a:r>
            <a:r>
              <a:rPr lang="ko-KR" altLang="en-US" sz="1500" dirty="0"/>
              <a:t> </a:t>
            </a:r>
            <a:r>
              <a:rPr lang="en-US" altLang="ko-KR" sz="1500" dirty="0"/>
              <a:t>&lt;div&gt; </a:t>
            </a:r>
            <a:r>
              <a:rPr lang="ko-KR" altLang="en-US" sz="1500" dirty="0"/>
              <a:t>태그들 보다는 </a:t>
            </a:r>
            <a:r>
              <a:rPr lang="ko-KR" altLang="en-US" sz="1500" dirty="0" err="1"/>
              <a:t>의미있는</a:t>
            </a:r>
            <a:r>
              <a:rPr lang="ko-KR" altLang="en-US" sz="1500" dirty="0"/>
              <a:t> 태그들을 사용해서 작업하는 것이 더 </a:t>
            </a:r>
            <a:r>
              <a:rPr lang="ko-KR" altLang="en-US" sz="1500" dirty="0" err="1"/>
              <a:t>괜찮다는걸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r>
              <a:rPr lang="ko-KR" altLang="en-US" sz="1500" dirty="0" err="1"/>
              <a:t>배웟고</a:t>
            </a:r>
            <a:r>
              <a:rPr lang="en-US" altLang="ko-KR" sz="1500" dirty="0"/>
              <a:t>,</a:t>
            </a:r>
            <a:r>
              <a:rPr lang="ko-KR" altLang="en-US" sz="1500" dirty="0"/>
              <a:t>그에 따라 작업했던 </a:t>
            </a:r>
            <a:r>
              <a:rPr lang="ko-KR" altLang="en-US" sz="1500" dirty="0" err="1"/>
              <a:t>코드중</a:t>
            </a:r>
            <a:r>
              <a:rPr lang="ko-KR" altLang="en-US" sz="1500" dirty="0"/>
              <a:t> </a:t>
            </a:r>
            <a:r>
              <a:rPr lang="en-US" altLang="ko-KR" sz="1500" dirty="0"/>
              <a:t>div </a:t>
            </a:r>
            <a:r>
              <a:rPr lang="ko-KR" altLang="en-US" sz="1500" dirty="0"/>
              <a:t>보다는 더 나은 태그들을 적용하는 것 이 필요하다는 것 또한 </a:t>
            </a:r>
            <a:r>
              <a:rPr lang="ko-KR" altLang="en-US" sz="1500" dirty="0" err="1"/>
              <a:t>알게되었습니다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 </a:t>
            </a:r>
            <a:endParaRPr lang="en-US" altLang="ko-KR" sz="1500" dirty="0"/>
          </a:p>
          <a:p>
            <a:r>
              <a:rPr lang="en-US" altLang="ko-KR" dirty="0"/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E724E-BB25-4ABC-A610-3AC354C8D16C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후기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312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사각형: 둥근 위쪽 모서리 8">
            <a:extLst>
              <a:ext uri="{FF2B5EF4-FFF2-40B4-BE49-F238E27FC236}">
                <a16:creationId xmlns:a16="http://schemas.microsoft.com/office/drawing/2014/main" id="{FC5EFF4D-115B-4295-9F39-DAAE4DE698DF}"/>
              </a:ext>
            </a:extLst>
          </p:cNvPr>
          <p:cNvSpPr/>
          <p:nvPr/>
        </p:nvSpPr>
        <p:spPr>
          <a:xfrm>
            <a:off x="698691" y="1438201"/>
            <a:ext cx="10794618" cy="4424489"/>
          </a:xfrm>
          <a:prstGeom prst="rect">
            <a:avLst/>
          </a:prstGeom>
          <a:solidFill>
            <a:schemeClr val="bg1"/>
          </a:solidFill>
          <a:ln w="19050">
            <a:solidFill>
              <a:srgbClr val="F7835A"/>
            </a:solidFill>
          </a:ln>
          <a:effectLst>
            <a:outerShdw blurRad="2540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91A4D-83D2-4F71-AEE1-C38D305C81A5}"/>
              </a:ext>
            </a:extLst>
          </p:cNvPr>
          <p:cNvSpPr txBox="1"/>
          <p:nvPr/>
        </p:nvSpPr>
        <p:spPr>
          <a:xfrm>
            <a:off x="1229315" y="1981861"/>
            <a:ext cx="9918100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7835A"/>
                </a:solidFill>
              </a:rPr>
              <a:t>개선 사항</a:t>
            </a:r>
            <a:endParaRPr lang="en-US" altLang="ko-KR" sz="3200" b="1" dirty="0">
              <a:solidFill>
                <a:srgbClr val="F7835A"/>
              </a:solidFill>
            </a:endParaRPr>
          </a:p>
          <a:p>
            <a:endParaRPr lang="en-US" altLang="ko-KR" sz="3200" b="1" dirty="0">
              <a:solidFill>
                <a:srgbClr val="F7835A"/>
              </a:solidFill>
            </a:endParaRPr>
          </a:p>
          <a:p>
            <a:r>
              <a:rPr lang="ko-KR" altLang="en-US" sz="1500" dirty="0"/>
              <a:t>현역에서 바로바로 사용되는 디자인 에 대해서 현재 무지한 상태이기에 </a:t>
            </a:r>
            <a:r>
              <a:rPr lang="ko-KR" altLang="en-US" sz="1500" dirty="0" err="1"/>
              <a:t>괜찬아</a:t>
            </a:r>
            <a:r>
              <a:rPr lang="ko-KR" altLang="en-US" sz="1500" dirty="0"/>
              <a:t> 보이는 디자인 보다는 내가 하고 싶은 </a:t>
            </a:r>
            <a:endParaRPr lang="en-US" altLang="ko-KR" sz="1500" dirty="0"/>
          </a:p>
          <a:p>
            <a:r>
              <a:rPr lang="ko-KR" altLang="en-US" sz="1500" dirty="0"/>
              <a:t>디자인을 </a:t>
            </a:r>
            <a:r>
              <a:rPr lang="ko-KR" altLang="en-US" sz="1500" dirty="0" err="1"/>
              <a:t>체택하고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한것</a:t>
            </a:r>
            <a:r>
              <a:rPr lang="ko-KR" altLang="en-US" sz="1500" dirty="0"/>
              <a:t> 같아 나중에 천천히 모양과 디자인 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색감등을</a:t>
            </a:r>
            <a:r>
              <a:rPr lang="ko-KR" altLang="en-US" sz="1500" dirty="0"/>
              <a:t> 수정해서 보완하는 작업이 필요합니다</a:t>
            </a:r>
            <a:r>
              <a:rPr lang="en-US" altLang="ko-KR" sz="1500" dirty="0"/>
              <a:t>. </a:t>
            </a:r>
          </a:p>
          <a:p>
            <a:endParaRPr lang="en-US" altLang="ko-KR" sz="1500" dirty="0"/>
          </a:p>
          <a:p>
            <a:r>
              <a:rPr lang="ko-KR" altLang="en-US" sz="1500" dirty="0"/>
              <a:t>그 외에도 여러 문제가 있지만 하나하나 적기엔 너무 부족한 작업이라 천천히 </a:t>
            </a:r>
            <a:r>
              <a:rPr lang="ko-KR" altLang="en-US" sz="1500" dirty="0" err="1"/>
              <a:t>고쳐나가려</a:t>
            </a:r>
            <a:r>
              <a:rPr lang="ko-KR" altLang="en-US" sz="1500" dirty="0"/>
              <a:t> 합니다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b="1" dirty="0">
                <a:solidFill>
                  <a:srgbClr val="F7835A"/>
                </a:solidFill>
              </a:rPr>
              <a:t>감사합니다</a:t>
            </a:r>
            <a:r>
              <a:rPr lang="en-US" altLang="ko-KR" b="1" dirty="0">
                <a:solidFill>
                  <a:srgbClr val="F7835A"/>
                </a:solidFill>
              </a:rPr>
              <a:t>.</a:t>
            </a:r>
          </a:p>
          <a:p>
            <a:r>
              <a:rPr lang="ko-KR" altLang="en-US" sz="1500" dirty="0"/>
              <a:t> </a:t>
            </a:r>
            <a:endParaRPr lang="en-US" altLang="ko-KR" sz="1500" dirty="0"/>
          </a:p>
          <a:p>
            <a:r>
              <a:rPr lang="en-US" altLang="ko-KR" dirty="0"/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D9CA1-AF2B-4827-B8AA-7241468D8046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후기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03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2722A8-9889-4734-A508-3A2FE99A6C5F}"/>
              </a:ext>
            </a:extLst>
          </p:cNvPr>
          <p:cNvSpPr txBox="1"/>
          <p:nvPr/>
        </p:nvSpPr>
        <p:spPr>
          <a:xfrm>
            <a:off x="2491231" y="2008012"/>
            <a:ext cx="720953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48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48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PORTFOLIO</a:t>
            </a:r>
          </a:p>
          <a:p>
            <a:pPr algn="ctr" latinLnBrk="0">
              <a:defRPr/>
            </a:pPr>
            <a:r>
              <a:rPr lang="en-US" altLang="ko-KR" sz="66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END</a:t>
            </a:r>
          </a:p>
          <a:p>
            <a:pPr algn="ctr" latinLnBrk="0">
              <a:defRPr/>
            </a:pPr>
            <a:endParaRPr lang="en-US" altLang="ko-KR" sz="4800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7952BB-FD28-4280-9100-ADF2E581C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695721"/>
              </p:ext>
            </p:extLst>
          </p:nvPr>
        </p:nvGraphicFramePr>
        <p:xfrm>
          <a:off x="3503801" y="4572908"/>
          <a:ext cx="5184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https://github.com/Kimjunyoung111/ResponsiveWeb_project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55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8">
            <a:extLst>
              <a:ext uri="{FF2B5EF4-FFF2-40B4-BE49-F238E27FC236}">
                <a16:creationId xmlns:a16="http://schemas.microsoft.com/office/drawing/2014/main" id="{8B0360A4-0B51-4C15-9838-49EA3438AA40}"/>
              </a:ext>
            </a:extLst>
          </p:cNvPr>
          <p:cNvSpPr/>
          <p:nvPr/>
        </p:nvSpPr>
        <p:spPr>
          <a:xfrm>
            <a:off x="698691" y="1377604"/>
            <a:ext cx="10794618" cy="4424489"/>
          </a:xfrm>
          <a:prstGeom prst="rect">
            <a:avLst/>
          </a:prstGeom>
          <a:solidFill>
            <a:schemeClr val="bg1"/>
          </a:solidFill>
          <a:ln w="19050">
            <a:solidFill>
              <a:srgbClr val="F7835A"/>
            </a:solidFill>
          </a:ln>
          <a:effectLst>
            <a:outerShdw blurRad="2540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D97B5-2EB8-4901-927D-5DD3044BBA7C}"/>
              </a:ext>
            </a:extLst>
          </p:cNvPr>
          <p:cNvSpPr txBox="1"/>
          <p:nvPr/>
        </p:nvSpPr>
        <p:spPr>
          <a:xfrm>
            <a:off x="1229314" y="1981861"/>
            <a:ext cx="10107379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7835A"/>
                </a:solidFill>
              </a:rPr>
              <a:t>Responsive Web Project</a:t>
            </a:r>
          </a:p>
          <a:p>
            <a:endParaRPr lang="en-US" altLang="ko-KR" sz="3200" b="1" dirty="0">
              <a:solidFill>
                <a:srgbClr val="F7835A"/>
              </a:solidFill>
            </a:endParaRPr>
          </a:p>
          <a:p>
            <a:r>
              <a:rPr lang="en-US" altLang="ko-KR" dirty="0"/>
              <a:t>  </a:t>
            </a:r>
            <a:r>
              <a:rPr lang="ko-KR" altLang="en-US" sz="1500" b="1" dirty="0">
                <a:solidFill>
                  <a:srgbClr val="F7835A"/>
                </a:solidFill>
              </a:rPr>
              <a:t>반응형 웹</a:t>
            </a:r>
            <a:r>
              <a:rPr lang="ko-KR" altLang="en-US" sz="1500" dirty="0">
                <a:solidFill>
                  <a:srgbClr val="F7835A"/>
                </a:solidFill>
              </a:rPr>
              <a:t> </a:t>
            </a:r>
            <a:r>
              <a:rPr lang="ko-KR" altLang="en-US" sz="1500" dirty="0"/>
              <a:t>을 구현하기 위해 </a:t>
            </a:r>
            <a:r>
              <a:rPr lang="en-US" altLang="ko-KR" sz="1500" b="1" dirty="0">
                <a:solidFill>
                  <a:srgbClr val="F7835A"/>
                </a:solidFill>
              </a:rPr>
              <a:t>CSS</a:t>
            </a:r>
            <a:r>
              <a:rPr lang="ko-KR" altLang="en-US" sz="1500" dirty="0"/>
              <a:t> 파트와 </a:t>
            </a:r>
            <a:r>
              <a:rPr lang="en-US" altLang="ko-KR" sz="1500" b="1" dirty="0">
                <a:solidFill>
                  <a:srgbClr val="F7835A"/>
                </a:solidFill>
              </a:rPr>
              <a:t>JSP</a:t>
            </a:r>
            <a:r>
              <a:rPr lang="en-US" altLang="ko-KR" sz="1500" dirty="0"/>
              <a:t> </a:t>
            </a:r>
            <a:r>
              <a:rPr lang="ko-KR" altLang="en-US" sz="1500" dirty="0"/>
              <a:t>부분에 대해 공부 했었고</a:t>
            </a:r>
            <a:r>
              <a:rPr lang="en-US" altLang="ko-KR" sz="1500" dirty="0"/>
              <a:t>, </a:t>
            </a:r>
          </a:p>
          <a:p>
            <a:r>
              <a:rPr lang="ko-KR" altLang="en-US" sz="1500" dirty="0"/>
              <a:t>그 </a:t>
            </a:r>
            <a:r>
              <a:rPr lang="ko-KR" altLang="en-US" sz="1500" dirty="0" err="1"/>
              <a:t>과정중</a:t>
            </a:r>
            <a:r>
              <a:rPr lang="ko-KR" altLang="en-US" sz="1500" dirty="0"/>
              <a:t> 국비 교육 </a:t>
            </a:r>
            <a:r>
              <a:rPr lang="ko-KR" altLang="en-US" sz="1500" dirty="0" err="1"/>
              <a:t>과정중</a:t>
            </a:r>
            <a:r>
              <a:rPr lang="ko-KR" altLang="en-US" sz="1500" dirty="0"/>
              <a:t> 배웠던 </a:t>
            </a:r>
            <a:r>
              <a:rPr lang="ko-KR" altLang="en-US" sz="1500" b="1" dirty="0">
                <a:solidFill>
                  <a:srgbClr val="F7835A"/>
                </a:solidFill>
              </a:rPr>
              <a:t>게시판</a:t>
            </a:r>
            <a:r>
              <a:rPr lang="ko-KR" altLang="en-US" sz="1500" dirty="0"/>
              <a:t>을 응용해서 여러 방면으로 보여줄 수 있는 </a:t>
            </a:r>
            <a:endParaRPr lang="en-US" altLang="ko-KR" sz="1500" dirty="0"/>
          </a:p>
          <a:p>
            <a:r>
              <a:rPr lang="ko-KR" altLang="en-US" sz="1500" dirty="0"/>
              <a:t>프로그램을 개발하기로 생각했습니다</a:t>
            </a:r>
            <a:r>
              <a:rPr lang="en-US" altLang="ko-KR" sz="1500" dirty="0"/>
              <a:t>. 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</a:t>
            </a:r>
            <a:r>
              <a:rPr lang="ko-KR" altLang="en-US" sz="1500" dirty="0"/>
              <a:t>그에 따라 </a:t>
            </a:r>
            <a:r>
              <a:rPr lang="ko-KR" altLang="en-US" sz="1500" b="1" dirty="0">
                <a:solidFill>
                  <a:srgbClr val="F7835A"/>
                </a:solidFill>
              </a:rPr>
              <a:t>반응형 웹 디자인</a:t>
            </a:r>
            <a:r>
              <a:rPr lang="ko-KR" altLang="en-US" sz="1500" dirty="0"/>
              <a:t>을 적용 시킨 </a:t>
            </a:r>
            <a:r>
              <a:rPr lang="ko-KR" altLang="en-US" sz="1500" b="1" dirty="0">
                <a:solidFill>
                  <a:srgbClr val="F7835A"/>
                </a:solidFill>
              </a:rPr>
              <a:t>블로그</a:t>
            </a:r>
            <a:r>
              <a:rPr lang="ko-KR" altLang="en-US" sz="1500" dirty="0"/>
              <a:t> 웹을 개발하기로 했습니다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전체적인 프로그램의 형태는 게시판 형태를 참고하여 구현 하였으며</a:t>
            </a:r>
            <a:r>
              <a:rPr lang="en-US" altLang="ko-KR" sz="1500" dirty="0"/>
              <a:t>, </a:t>
            </a:r>
            <a:r>
              <a:rPr lang="ko-KR" altLang="en-US" sz="1500" dirty="0"/>
              <a:t>이에 블로그 </a:t>
            </a:r>
            <a:endParaRPr lang="en-US" altLang="ko-KR" sz="1500" dirty="0"/>
          </a:p>
          <a:p>
            <a:r>
              <a:rPr lang="ko-KR" altLang="en-US" sz="1500" dirty="0"/>
              <a:t>기능을 </a:t>
            </a:r>
            <a:r>
              <a:rPr lang="ko-KR" altLang="en-US" sz="1500" dirty="0" err="1"/>
              <a:t>넣어주기</a:t>
            </a:r>
            <a:r>
              <a:rPr lang="ko-KR" altLang="en-US" sz="1500" dirty="0"/>
              <a:t> 위해 조회수에 따른 메인 페이지의 </a:t>
            </a:r>
            <a:r>
              <a:rPr lang="ko-KR" altLang="en-US" sz="1500" dirty="0" err="1"/>
              <a:t>변화등과</a:t>
            </a:r>
            <a:r>
              <a:rPr lang="ko-KR" altLang="en-US" sz="1500" dirty="0"/>
              <a:t> </a:t>
            </a:r>
            <a:r>
              <a:rPr lang="ko-KR" altLang="en-US" sz="1500" dirty="0" err="1"/>
              <a:t>가독성등을</a:t>
            </a:r>
            <a:r>
              <a:rPr lang="ko-KR" altLang="en-US" sz="1500" dirty="0"/>
              <a:t> 수정하며 </a:t>
            </a:r>
            <a:endParaRPr lang="en-US" altLang="ko-KR" sz="1500" dirty="0"/>
          </a:p>
          <a:p>
            <a:r>
              <a:rPr lang="ko-KR" altLang="en-US" sz="1500" dirty="0"/>
              <a:t>제작하였습니다</a:t>
            </a:r>
            <a:r>
              <a:rPr lang="en-US" altLang="ko-KR" sz="1500" dirty="0"/>
              <a:t>.</a:t>
            </a:r>
          </a:p>
          <a:p>
            <a:r>
              <a:rPr lang="en-US" altLang="ko-KR" dirty="0"/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3ABC5-94B7-45E5-92E8-19C3F44E2664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프로젝트 설명</a:t>
            </a: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03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35">
            <a:extLst>
              <a:ext uri="{FF2B5EF4-FFF2-40B4-BE49-F238E27FC236}">
                <a16:creationId xmlns:a16="http://schemas.microsoft.com/office/drawing/2014/main" id="{BAC2634A-BC46-4041-BD8F-74C1CEBE9599}"/>
              </a:ext>
            </a:extLst>
          </p:cNvPr>
          <p:cNvSpPr/>
          <p:nvPr/>
        </p:nvSpPr>
        <p:spPr>
          <a:xfrm flipH="1">
            <a:off x="1075417" y="1986673"/>
            <a:ext cx="2859314" cy="1596571"/>
          </a:xfrm>
          <a:custGeom>
            <a:avLst/>
            <a:gdLst>
              <a:gd name="connsiteX0" fmla="*/ 2492331 w 2859314"/>
              <a:gd name="connsiteY0" fmla="*/ 0 h 1596571"/>
              <a:gd name="connsiteX1" fmla="*/ 0 w 2859314"/>
              <a:gd name="connsiteY1" fmla="*/ 0 h 1596571"/>
              <a:gd name="connsiteX2" fmla="*/ 0 w 2859314"/>
              <a:gd name="connsiteY2" fmla="*/ 1596571 h 1596571"/>
              <a:gd name="connsiteX3" fmla="*/ 2859314 w 2859314"/>
              <a:gd name="connsiteY3" fmla="*/ 1596571 h 1596571"/>
              <a:gd name="connsiteX4" fmla="*/ 2859314 w 2859314"/>
              <a:gd name="connsiteY4" fmla="*/ 366983 h 1596571"/>
              <a:gd name="connsiteX5" fmla="*/ 2492331 w 2859314"/>
              <a:gd name="connsiteY5" fmla="*/ 0 h 15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9314" h="1596571">
                <a:moveTo>
                  <a:pt x="2492331" y="0"/>
                </a:moveTo>
                <a:lnTo>
                  <a:pt x="0" y="0"/>
                </a:lnTo>
                <a:lnTo>
                  <a:pt x="0" y="1596571"/>
                </a:lnTo>
                <a:lnTo>
                  <a:pt x="2859314" y="1596571"/>
                </a:lnTo>
                <a:lnTo>
                  <a:pt x="2859314" y="366983"/>
                </a:lnTo>
                <a:cubicBezTo>
                  <a:pt x="2656635" y="366983"/>
                  <a:pt x="2492331" y="202679"/>
                  <a:pt x="249233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78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8F5B59-BCB9-4F9F-8163-6AA91FBBACA3}"/>
              </a:ext>
            </a:extLst>
          </p:cNvPr>
          <p:cNvSpPr/>
          <p:nvPr/>
        </p:nvSpPr>
        <p:spPr>
          <a:xfrm>
            <a:off x="1244504" y="3903907"/>
            <a:ext cx="2521142" cy="117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Spring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자바 플랫폼을 위한 오픈소스 애플리케이션 프레임워크</a:t>
            </a:r>
          </a:p>
        </p:txBody>
      </p:sp>
      <p:sp>
        <p:nvSpPr>
          <p:cNvPr id="7" name="자유형 37">
            <a:extLst>
              <a:ext uri="{FF2B5EF4-FFF2-40B4-BE49-F238E27FC236}">
                <a16:creationId xmlns:a16="http://schemas.microsoft.com/office/drawing/2014/main" id="{2D938533-20C9-4077-BBD8-D15C6DA9ED8D}"/>
              </a:ext>
            </a:extLst>
          </p:cNvPr>
          <p:cNvSpPr/>
          <p:nvPr/>
        </p:nvSpPr>
        <p:spPr>
          <a:xfrm flipH="1">
            <a:off x="4666343" y="1986673"/>
            <a:ext cx="2859314" cy="1596571"/>
          </a:xfrm>
          <a:custGeom>
            <a:avLst/>
            <a:gdLst>
              <a:gd name="connsiteX0" fmla="*/ 2492331 w 2859314"/>
              <a:gd name="connsiteY0" fmla="*/ 0 h 1596571"/>
              <a:gd name="connsiteX1" fmla="*/ 0 w 2859314"/>
              <a:gd name="connsiteY1" fmla="*/ 0 h 1596571"/>
              <a:gd name="connsiteX2" fmla="*/ 0 w 2859314"/>
              <a:gd name="connsiteY2" fmla="*/ 1596571 h 1596571"/>
              <a:gd name="connsiteX3" fmla="*/ 2859314 w 2859314"/>
              <a:gd name="connsiteY3" fmla="*/ 1596571 h 1596571"/>
              <a:gd name="connsiteX4" fmla="*/ 2859314 w 2859314"/>
              <a:gd name="connsiteY4" fmla="*/ 366983 h 1596571"/>
              <a:gd name="connsiteX5" fmla="*/ 2492331 w 2859314"/>
              <a:gd name="connsiteY5" fmla="*/ 0 h 15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9314" h="1596571">
                <a:moveTo>
                  <a:pt x="2492331" y="0"/>
                </a:moveTo>
                <a:lnTo>
                  <a:pt x="0" y="0"/>
                </a:lnTo>
                <a:lnTo>
                  <a:pt x="0" y="1596571"/>
                </a:lnTo>
                <a:lnTo>
                  <a:pt x="2859314" y="1596571"/>
                </a:lnTo>
                <a:lnTo>
                  <a:pt x="2859314" y="366983"/>
                </a:lnTo>
                <a:cubicBezTo>
                  <a:pt x="2656635" y="366983"/>
                  <a:pt x="2492331" y="202679"/>
                  <a:pt x="249233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7835A"/>
            </a:solidFill>
          </a:ln>
          <a:effectLst>
            <a:outerShdw blurRad="177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40">
            <a:extLst>
              <a:ext uri="{FF2B5EF4-FFF2-40B4-BE49-F238E27FC236}">
                <a16:creationId xmlns:a16="http://schemas.microsoft.com/office/drawing/2014/main" id="{5244B3F7-5026-4FD2-A078-B7D2059CD756}"/>
              </a:ext>
            </a:extLst>
          </p:cNvPr>
          <p:cNvSpPr/>
          <p:nvPr/>
        </p:nvSpPr>
        <p:spPr>
          <a:xfrm flipH="1">
            <a:off x="8277243" y="1986673"/>
            <a:ext cx="2859314" cy="1596571"/>
          </a:xfrm>
          <a:custGeom>
            <a:avLst/>
            <a:gdLst>
              <a:gd name="connsiteX0" fmla="*/ 2492331 w 2859314"/>
              <a:gd name="connsiteY0" fmla="*/ 0 h 1596571"/>
              <a:gd name="connsiteX1" fmla="*/ 0 w 2859314"/>
              <a:gd name="connsiteY1" fmla="*/ 0 h 1596571"/>
              <a:gd name="connsiteX2" fmla="*/ 0 w 2859314"/>
              <a:gd name="connsiteY2" fmla="*/ 1596571 h 1596571"/>
              <a:gd name="connsiteX3" fmla="*/ 2859314 w 2859314"/>
              <a:gd name="connsiteY3" fmla="*/ 1596571 h 1596571"/>
              <a:gd name="connsiteX4" fmla="*/ 2859314 w 2859314"/>
              <a:gd name="connsiteY4" fmla="*/ 366983 h 1596571"/>
              <a:gd name="connsiteX5" fmla="*/ 2492331 w 2859314"/>
              <a:gd name="connsiteY5" fmla="*/ 0 h 15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9314" h="1596571">
                <a:moveTo>
                  <a:pt x="2492331" y="0"/>
                </a:moveTo>
                <a:lnTo>
                  <a:pt x="0" y="0"/>
                </a:lnTo>
                <a:lnTo>
                  <a:pt x="0" y="1596571"/>
                </a:lnTo>
                <a:lnTo>
                  <a:pt x="2859314" y="1596571"/>
                </a:lnTo>
                <a:lnTo>
                  <a:pt x="2859314" y="366983"/>
                </a:lnTo>
                <a:cubicBezTo>
                  <a:pt x="2656635" y="366983"/>
                  <a:pt x="2492331" y="202679"/>
                  <a:pt x="249233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78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50FC13-F792-4E4D-8633-29F8BEDBC9CF}"/>
              </a:ext>
            </a:extLst>
          </p:cNvPr>
          <p:cNvSpPr/>
          <p:nvPr/>
        </p:nvSpPr>
        <p:spPr>
          <a:xfrm>
            <a:off x="8426354" y="3903905"/>
            <a:ext cx="2521142" cy="89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객체 지향적 프로그래밍 언어</a:t>
            </a:r>
          </a:p>
        </p:txBody>
      </p:sp>
      <p:sp>
        <p:nvSpPr>
          <p:cNvPr id="12" name="자유형 36">
            <a:extLst>
              <a:ext uri="{FF2B5EF4-FFF2-40B4-BE49-F238E27FC236}">
                <a16:creationId xmlns:a16="http://schemas.microsoft.com/office/drawing/2014/main" id="{51D5E5B5-FDA5-4C1F-B926-BCF71283D922}"/>
              </a:ext>
            </a:extLst>
          </p:cNvPr>
          <p:cNvSpPr/>
          <p:nvPr/>
        </p:nvSpPr>
        <p:spPr>
          <a:xfrm flipH="1">
            <a:off x="1075417" y="1986675"/>
            <a:ext cx="318481" cy="318481"/>
          </a:xfrm>
          <a:custGeom>
            <a:avLst/>
            <a:gdLst>
              <a:gd name="connsiteX0" fmla="*/ 366983 w 366983"/>
              <a:gd name="connsiteY0" fmla="*/ 0 h 366983"/>
              <a:gd name="connsiteX1" fmla="*/ 0 w 366983"/>
              <a:gd name="connsiteY1" fmla="*/ 0 h 366983"/>
              <a:gd name="connsiteX2" fmla="*/ 366983 w 366983"/>
              <a:gd name="connsiteY2" fmla="*/ 366983 h 36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983" h="366983">
                <a:moveTo>
                  <a:pt x="366983" y="0"/>
                </a:moveTo>
                <a:lnTo>
                  <a:pt x="0" y="0"/>
                </a:lnTo>
                <a:cubicBezTo>
                  <a:pt x="0" y="202679"/>
                  <a:pt x="164304" y="366983"/>
                  <a:pt x="366983" y="3669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F78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bIns="324000" rtlCol="0" anchor="t"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4" name="자유형 39">
            <a:extLst>
              <a:ext uri="{FF2B5EF4-FFF2-40B4-BE49-F238E27FC236}">
                <a16:creationId xmlns:a16="http://schemas.microsoft.com/office/drawing/2014/main" id="{6063E59E-C6D5-4E65-BF2E-9C4A1184008E}"/>
              </a:ext>
            </a:extLst>
          </p:cNvPr>
          <p:cNvSpPr/>
          <p:nvPr/>
        </p:nvSpPr>
        <p:spPr>
          <a:xfrm flipH="1">
            <a:off x="4666342" y="1986674"/>
            <a:ext cx="318481" cy="318481"/>
          </a:xfrm>
          <a:custGeom>
            <a:avLst/>
            <a:gdLst>
              <a:gd name="connsiteX0" fmla="*/ 366983 w 366983"/>
              <a:gd name="connsiteY0" fmla="*/ 0 h 366983"/>
              <a:gd name="connsiteX1" fmla="*/ 0 w 366983"/>
              <a:gd name="connsiteY1" fmla="*/ 0 h 366983"/>
              <a:gd name="connsiteX2" fmla="*/ 366983 w 366983"/>
              <a:gd name="connsiteY2" fmla="*/ 366983 h 36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983" h="366983">
                <a:moveTo>
                  <a:pt x="366983" y="0"/>
                </a:moveTo>
                <a:lnTo>
                  <a:pt x="0" y="0"/>
                </a:lnTo>
                <a:cubicBezTo>
                  <a:pt x="0" y="202679"/>
                  <a:pt x="164304" y="366983"/>
                  <a:pt x="366983" y="366983"/>
                </a:cubicBezTo>
                <a:close/>
              </a:path>
            </a:pathLst>
          </a:custGeom>
          <a:solidFill>
            <a:srgbClr val="F7835A"/>
          </a:solidFill>
          <a:ln>
            <a:solidFill>
              <a:srgbClr val="F7835A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bIns="324000" rtlCol="0" anchor="t"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 42">
            <a:extLst>
              <a:ext uri="{FF2B5EF4-FFF2-40B4-BE49-F238E27FC236}">
                <a16:creationId xmlns:a16="http://schemas.microsoft.com/office/drawing/2014/main" id="{5AAAABD9-F04E-404A-8638-631EAB0F3875}"/>
              </a:ext>
            </a:extLst>
          </p:cNvPr>
          <p:cNvSpPr/>
          <p:nvPr/>
        </p:nvSpPr>
        <p:spPr>
          <a:xfrm flipH="1">
            <a:off x="8257267" y="1986673"/>
            <a:ext cx="318481" cy="318481"/>
          </a:xfrm>
          <a:custGeom>
            <a:avLst/>
            <a:gdLst>
              <a:gd name="connsiteX0" fmla="*/ 366983 w 366983"/>
              <a:gd name="connsiteY0" fmla="*/ 0 h 366983"/>
              <a:gd name="connsiteX1" fmla="*/ 0 w 366983"/>
              <a:gd name="connsiteY1" fmla="*/ 0 h 366983"/>
              <a:gd name="connsiteX2" fmla="*/ 366983 w 366983"/>
              <a:gd name="connsiteY2" fmla="*/ 366983 h 36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983" h="366983">
                <a:moveTo>
                  <a:pt x="366983" y="0"/>
                </a:moveTo>
                <a:lnTo>
                  <a:pt x="0" y="0"/>
                </a:lnTo>
                <a:cubicBezTo>
                  <a:pt x="0" y="202679"/>
                  <a:pt x="164304" y="366983"/>
                  <a:pt x="366983" y="3669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F78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bIns="324000" rtlCol="0" anchor="t"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DD3C65-3F93-4F8F-AB48-A96949984A93}"/>
              </a:ext>
            </a:extLst>
          </p:cNvPr>
          <p:cNvSpPr/>
          <p:nvPr/>
        </p:nvSpPr>
        <p:spPr>
          <a:xfrm>
            <a:off x="4835429" y="3903904"/>
            <a:ext cx="2521142" cy="117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웹페이지에 적용할 수 있게 하는 스크립트 혹은 프로그래밍 언어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6B0EDA-1773-4FBC-9B66-6BB44CEA7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20" y="2348476"/>
            <a:ext cx="2626908" cy="105076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ED72A61-0DC3-413A-A7A0-52B438D51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098" y="2057441"/>
            <a:ext cx="1525804" cy="152580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4B1DA20-18A3-4252-8410-E49A228C01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3" r="21771"/>
          <a:stretch/>
        </p:blipFill>
        <p:spPr>
          <a:xfrm>
            <a:off x="8551899" y="2263130"/>
            <a:ext cx="2270052" cy="11144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954390-7592-4CAC-BBEB-1445B64C203E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프로그램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1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40">
            <a:extLst>
              <a:ext uri="{FF2B5EF4-FFF2-40B4-BE49-F238E27FC236}">
                <a16:creationId xmlns:a16="http://schemas.microsoft.com/office/drawing/2014/main" id="{5244B3F7-5026-4FD2-A078-B7D2059CD756}"/>
              </a:ext>
            </a:extLst>
          </p:cNvPr>
          <p:cNvSpPr/>
          <p:nvPr/>
        </p:nvSpPr>
        <p:spPr>
          <a:xfrm flipH="1">
            <a:off x="8277243" y="1986673"/>
            <a:ext cx="2859314" cy="1596571"/>
          </a:xfrm>
          <a:custGeom>
            <a:avLst/>
            <a:gdLst>
              <a:gd name="connsiteX0" fmla="*/ 2492331 w 2859314"/>
              <a:gd name="connsiteY0" fmla="*/ 0 h 1596571"/>
              <a:gd name="connsiteX1" fmla="*/ 0 w 2859314"/>
              <a:gd name="connsiteY1" fmla="*/ 0 h 1596571"/>
              <a:gd name="connsiteX2" fmla="*/ 0 w 2859314"/>
              <a:gd name="connsiteY2" fmla="*/ 1596571 h 1596571"/>
              <a:gd name="connsiteX3" fmla="*/ 2859314 w 2859314"/>
              <a:gd name="connsiteY3" fmla="*/ 1596571 h 1596571"/>
              <a:gd name="connsiteX4" fmla="*/ 2859314 w 2859314"/>
              <a:gd name="connsiteY4" fmla="*/ 366983 h 1596571"/>
              <a:gd name="connsiteX5" fmla="*/ 2492331 w 2859314"/>
              <a:gd name="connsiteY5" fmla="*/ 0 h 15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9314" h="1596571">
                <a:moveTo>
                  <a:pt x="2492331" y="0"/>
                </a:moveTo>
                <a:lnTo>
                  <a:pt x="0" y="0"/>
                </a:lnTo>
                <a:lnTo>
                  <a:pt x="0" y="1596571"/>
                </a:lnTo>
                <a:lnTo>
                  <a:pt x="2859314" y="1596571"/>
                </a:lnTo>
                <a:lnTo>
                  <a:pt x="2859314" y="366983"/>
                </a:lnTo>
                <a:cubicBezTo>
                  <a:pt x="2656635" y="366983"/>
                  <a:pt x="2492331" y="202679"/>
                  <a:pt x="249233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78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CFE8015-3602-490F-8A8C-2D808377F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431" y="2147293"/>
            <a:ext cx="1742979" cy="130555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35">
            <a:extLst>
              <a:ext uri="{FF2B5EF4-FFF2-40B4-BE49-F238E27FC236}">
                <a16:creationId xmlns:a16="http://schemas.microsoft.com/office/drawing/2014/main" id="{BAC2634A-BC46-4041-BD8F-74C1CEBE9599}"/>
              </a:ext>
            </a:extLst>
          </p:cNvPr>
          <p:cNvSpPr/>
          <p:nvPr/>
        </p:nvSpPr>
        <p:spPr>
          <a:xfrm flipH="1">
            <a:off x="1075417" y="1986673"/>
            <a:ext cx="2859314" cy="1596571"/>
          </a:xfrm>
          <a:custGeom>
            <a:avLst/>
            <a:gdLst>
              <a:gd name="connsiteX0" fmla="*/ 2492331 w 2859314"/>
              <a:gd name="connsiteY0" fmla="*/ 0 h 1596571"/>
              <a:gd name="connsiteX1" fmla="*/ 0 w 2859314"/>
              <a:gd name="connsiteY1" fmla="*/ 0 h 1596571"/>
              <a:gd name="connsiteX2" fmla="*/ 0 w 2859314"/>
              <a:gd name="connsiteY2" fmla="*/ 1596571 h 1596571"/>
              <a:gd name="connsiteX3" fmla="*/ 2859314 w 2859314"/>
              <a:gd name="connsiteY3" fmla="*/ 1596571 h 1596571"/>
              <a:gd name="connsiteX4" fmla="*/ 2859314 w 2859314"/>
              <a:gd name="connsiteY4" fmla="*/ 366983 h 1596571"/>
              <a:gd name="connsiteX5" fmla="*/ 2492331 w 2859314"/>
              <a:gd name="connsiteY5" fmla="*/ 0 h 15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9314" h="1596571">
                <a:moveTo>
                  <a:pt x="2492331" y="0"/>
                </a:moveTo>
                <a:lnTo>
                  <a:pt x="0" y="0"/>
                </a:lnTo>
                <a:lnTo>
                  <a:pt x="0" y="1596571"/>
                </a:lnTo>
                <a:lnTo>
                  <a:pt x="2859314" y="1596571"/>
                </a:lnTo>
                <a:lnTo>
                  <a:pt x="2859314" y="366983"/>
                </a:lnTo>
                <a:cubicBezTo>
                  <a:pt x="2656635" y="366983"/>
                  <a:pt x="2492331" y="202679"/>
                  <a:pt x="249233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78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8F5B59-BCB9-4F9F-8163-6AA91FBBACA3}"/>
              </a:ext>
            </a:extLst>
          </p:cNvPr>
          <p:cNvSpPr/>
          <p:nvPr/>
        </p:nvSpPr>
        <p:spPr>
          <a:xfrm>
            <a:off x="1244504" y="3903907"/>
            <a:ext cx="2521142" cy="117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Jsp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브라우저에 돌려주는 서버 사이드 스크립트 언어</a:t>
            </a:r>
          </a:p>
        </p:txBody>
      </p:sp>
      <p:sp>
        <p:nvSpPr>
          <p:cNvPr id="7" name="자유형 37">
            <a:extLst>
              <a:ext uri="{FF2B5EF4-FFF2-40B4-BE49-F238E27FC236}">
                <a16:creationId xmlns:a16="http://schemas.microsoft.com/office/drawing/2014/main" id="{2D938533-20C9-4077-BBD8-D15C6DA9ED8D}"/>
              </a:ext>
            </a:extLst>
          </p:cNvPr>
          <p:cNvSpPr/>
          <p:nvPr/>
        </p:nvSpPr>
        <p:spPr>
          <a:xfrm flipH="1">
            <a:off x="4666343" y="1986673"/>
            <a:ext cx="2859314" cy="1596571"/>
          </a:xfrm>
          <a:custGeom>
            <a:avLst/>
            <a:gdLst>
              <a:gd name="connsiteX0" fmla="*/ 2492331 w 2859314"/>
              <a:gd name="connsiteY0" fmla="*/ 0 h 1596571"/>
              <a:gd name="connsiteX1" fmla="*/ 0 w 2859314"/>
              <a:gd name="connsiteY1" fmla="*/ 0 h 1596571"/>
              <a:gd name="connsiteX2" fmla="*/ 0 w 2859314"/>
              <a:gd name="connsiteY2" fmla="*/ 1596571 h 1596571"/>
              <a:gd name="connsiteX3" fmla="*/ 2859314 w 2859314"/>
              <a:gd name="connsiteY3" fmla="*/ 1596571 h 1596571"/>
              <a:gd name="connsiteX4" fmla="*/ 2859314 w 2859314"/>
              <a:gd name="connsiteY4" fmla="*/ 366983 h 1596571"/>
              <a:gd name="connsiteX5" fmla="*/ 2492331 w 2859314"/>
              <a:gd name="connsiteY5" fmla="*/ 0 h 15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9314" h="1596571">
                <a:moveTo>
                  <a:pt x="2492331" y="0"/>
                </a:moveTo>
                <a:lnTo>
                  <a:pt x="0" y="0"/>
                </a:lnTo>
                <a:lnTo>
                  <a:pt x="0" y="1596571"/>
                </a:lnTo>
                <a:lnTo>
                  <a:pt x="2859314" y="1596571"/>
                </a:lnTo>
                <a:lnTo>
                  <a:pt x="2859314" y="366983"/>
                </a:lnTo>
                <a:cubicBezTo>
                  <a:pt x="2656635" y="366983"/>
                  <a:pt x="2492331" y="202679"/>
                  <a:pt x="249233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7835A"/>
            </a:solidFill>
          </a:ln>
          <a:effectLst>
            <a:outerShdw blurRad="177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50FC13-F792-4E4D-8633-29F8BEDBC9CF}"/>
              </a:ext>
            </a:extLst>
          </p:cNvPr>
          <p:cNvSpPr/>
          <p:nvPr/>
        </p:nvSpPr>
        <p:spPr>
          <a:xfrm>
            <a:off x="8426354" y="3903905"/>
            <a:ext cx="2521142" cy="89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Oracle XE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오라클 데이터베이스</a:t>
            </a:r>
          </a:p>
        </p:txBody>
      </p:sp>
      <p:sp>
        <p:nvSpPr>
          <p:cNvPr id="12" name="자유형 36">
            <a:extLst>
              <a:ext uri="{FF2B5EF4-FFF2-40B4-BE49-F238E27FC236}">
                <a16:creationId xmlns:a16="http://schemas.microsoft.com/office/drawing/2014/main" id="{51D5E5B5-FDA5-4C1F-B926-BCF71283D922}"/>
              </a:ext>
            </a:extLst>
          </p:cNvPr>
          <p:cNvSpPr/>
          <p:nvPr/>
        </p:nvSpPr>
        <p:spPr>
          <a:xfrm flipH="1">
            <a:off x="1075417" y="1986675"/>
            <a:ext cx="318481" cy="318481"/>
          </a:xfrm>
          <a:custGeom>
            <a:avLst/>
            <a:gdLst>
              <a:gd name="connsiteX0" fmla="*/ 366983 w 366983"/>
              <a:gd name="connsiteY0" fmla="*/ 0 h 366983"/>
              <a:gd name="connsiteX1" fmla="*/ 0 w 366983"/>
              <a:gd name="connsiteY1" fmla="*/ 0 h 366983"/>
              <a:gd name="connsiteX2" fmla="*/ 366983 w 366983"/>
              <a:gd name="connsiteY2" fmla="*/ 366983 h 36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983" h="366983">
                <a:moveTo>
                  <a:pt x="366983" y="0"/>
                </a:moveTo>
                <a:lnTo>
                  <a:pt x="0" y="0"/>
                </a:lnTo>
                <a:cubicBezTo>
                  <a:pt x="0" y="202679"/>
                  <a:pt x="164304" y="366983"/>
                  <a:pt x="366983" y="3669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F78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bIns="324000" rtlCol="0" anchor="t"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04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4" name="자유형 39">
            <a:extLst>
              <a:ext uri="{FF2B5EF4-FFF2-40B4-BE49-F238E27FC236}">
                <a16:creationId xmlns:a16="http://schemas.microsoft.com/office/drawing/2014/main" id="{6063E59E-C6D5-4E65-BF2E-9C4A1184008E}"/>
              </a:ext>
            </a:extLst>
          </p:cNvPr>
          <p:cNvSpPr/>
          <p:nvPr/>
        </p:nvSpPr>
        <p:spPr>
          <a:xfrm flipH="1">
            <a:off x="4666342" y="1986674"/>
            <a:ext cx="318481" cy="318481"/>
          </a:xfrm>
          <a:custGeom>
            <a:avLst/>
            <a:gdLst>
              <a:gd name="connsiteX0" fmla="*/ 366983 w 366983"/>
              <a:gd name="connsiteY0" fmla="*/ 0 h 366983"/>
              <a:gd name="connsiteX1" fmla="*/ 0 w 366983"/>
              <a:gd name="connsiteY1" fmla="*/ 0 h 366983"/>
              <a:gd name="connsiteX2" fmla="*/ 366983 w 366983"/>
              <a:gd name="connsiteY2" fmla="*/ 366983 h 36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983" h="366983">
                <a:moveTo>
                  <a:pt x="366983" y="0"/>
                </a:moveTo>
                <a:lnTo>
                  <a:pt x="0" y="0"/>
                </a:lnTo>
                <a:cubicBezTo>
                  <a:pt x="0" y="202679"/>
                  <a:pt x="164304" y="366983"/>
                  <a:pt x="366983" y="366983"/>
                </a:cubicBezTo>
                <a:close/>
              </a:path>
            </a:pathLst>
          </a:custGeom>
          <a:solidFill>
            <a:srgbClr val="F7835A"/>
          </a:solidFill>
          <a:ln>
            <a:solidFill>
              <a:srgbClr val="F7835A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bIns="324000" rtlCol="0" anchor="t"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05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 42">
            <a:extLst>
              <a:ext uri="{FF2B5EF4-FFF2-40B4-BE49-F238E27FC236}">
                <a16:creationId xmlns:a16="http://schemas.microsoft.com/office/drawing/2014/main" id="{5AAAABD9-F04E-404A-8638-631EAB0F3875}"/>
              </a:ext>
            </a:extLst>
          </p:cNvPr>
          <p:cNvSpPr/>
          <p:nvPr/>
        </p:nvSpPr>
        <p:spPr>
          <a:xfrm flipH="1">
            <a:off x="8257267" y="1986673"/>
            <a:ext cx="318481" cy="318481"/>
          </a:xfrm>
          <a:custGeom>
            <a:avLst/>
            <a:gdLst>
              <a:gd name="connsiteX0" fmla="*/ 366983 w 366983"/>
              <a:gd name="connsiteY0" fmla="*/ 0 h 366983"/>
              <a:gd name="connsiteX1" fmla="*/ 0 w 366983"/>
              <a:gd name="connsiteY1" fmla="*/ 0 h 366983"/>
              <a:gd name="connsiteX2" fmla="*/ 366983 w 366983"/>
              <a:gd name="connsiteY2" fmla="*/ 366983 h 36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983" h="366983">
                <a:moveTo>
                  <a:pt x="366983" y="0"/>
                </a:moveTo>
                <a:lnTo>
                  <a:pt x="0" y="0"/>
                </a:lnTo>
                <a:cubicBezTo>
                  <a:pt x="0" y="202679"/>
                  <a:pt x="164304" y="366983"/>
                  <a:pt x="366983" y="3669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F78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bIns="324000" rtlCol="0" anchor="t"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06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DD3C65-3F93-4F8F-AB48-A96949984A93}"/>
              </a:ext>
            </a:extLst>
          </p:cNvPr>
          <p:cNvSpPr/>
          <p:nvPr/>
        </p:nvSpPr>
        <p:spPr>
          <a:xfrm>
            <a:off x="4835429" y="3903904"/>
            <a:ext cx="2521142" cy="144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Mabatis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자바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퍼시스턴스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프레임워크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Xml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서술자를 </a:t>
            </a: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sql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문으로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객체 연결해주는 언어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AE49D0-840C-41C1-B2E4-98D3BC376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49" y="2214291"/>
            <a:ext cx="2247896" cy="12121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C21E9C-255B-4400-9A9B-299DD9D7C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25" y="2063188"/>
            <a:ext cx="1967549" cy="14737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6EAA55-EA06-474F-8546-4B4689D92E7B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프로그램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8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35">
            <a:extLst>
              <a:ext uri="{FF2B5EF4-FFF2-40B4-BE49-F238E27FC236}">
                <a16:creationId xmlns:a16="http://schemas.microsoft.com/office/drawing/2014/main" id="{BAC2634A-BC46-4041-BD8F-74C1CEBE9599}"/>
              </a:ext>
            </a:extLst>
          </p:cNvPr>
          <p:cNvSpPr/>
          <p:nvPr/>
        </p:nvSpPr>
        <p:spPr>
          <a:xfrm flipH="1">
            <a:off x="1075417" y="1986673"/>
            <a:ext cx="2859314" cy="1596571"/>
          </a:xfrm>
          <a:custGeom>
            <a:avLst/>
            <a:gdLst>
              <a:gd name="connsiteX0" fmla="*/ 2492331 w 2859314"/>
              <a:gd name="connsiteY0" fmla="*/ 0 h 1596571"/>
              <a:gd name="connsiteX1" fmla="*/ 0 w 2859314"/>
              <a:gd name="connsiteY1" fmla="*/ 0 h 1596571"/>
              <a:gd name="connsiteX2" fmla="*/ 0 w 2859314"/>
              <a:gd name="connsiteY2" fmla="*/ 1596571 h 1596571"/>
              <a:gd name="connsiteX3" fmla="*/ 2859314 w 2859314"/>
              <a:gd name="connsiteY3" fmla="*/ 1596571 h 1596571"/>
              <a:gd name="connsiteX4" fmla="*/ 2859314 w 2859314"/>
              <a:gd name="connsiteY4" fmla="*/ 366983 h 1596571"/>
              <a:gd name="connsiteX5" fmla="*/ 2492331 w 2859314"/>
              <a:gd name="connsiteY5" fmla="*/ 0 h 15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9314" h="1596571">
                <a:moveTo>
                  <a:pt x="2492331" y="0"/>
                </a:moveTo>
                <a:lnTo>
                  <a:pt x="0" y="0"/>
                </a:lnTo>
                <a:lnTo>
                  <a:pt x="0" y="1596571"/>
                </a:lnTo>
                <a:lnTo>
                  <a:pt x="2859314" y="1596571"/>
                </a:lnTo>
                <a:lnTo>
                  <a:pt x="2859314" y="366983"/>
                </a:lnTo>
                <a:cubicBezTo>
                  <a:pt x="2656635" y="366983"/>
                  <a:pt x="2492331" y="202679"/>
                  <a:pt x="249233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78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8F5B59-BCB9-4F9F-8163-6AA91FBBACA3}"/>
              </a:ext>
            </a:extLst>
          </p:cNvPr>
          <p:cNvSpPr/>
          <p:nvPr/>
        </p:nvSpPr>
        <p:spPr>
          <a:xfrm>
            <a:off x="1244504" y="3903907"/>
            <a:ext cx="2521142" cy="117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Dbeaver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SQL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클라이언트이자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데이터베이스 관리 도구</a:t>
            </a:r>
          </a:p>
        </p:txBody>
      </p:sp>
      <p:sp>
        <p:nvSpPr>
          <p:cNvPr id="7" name="자유형 37">
            <a:extLst>
              <a:ext uri="{FF2B5EF4-FFF2-40B4-BE49-F238E27FC236}">
                <a16:creationId xmlns:a16="http://schemas.microsoft.com/office/drawing/2014/main" id="{2D938533-20C9-4077-BBD8-D15C6DA9ED8D}"/>
              </a:ext>
            </a:extLst>
          </p:cNvPr>
          <p:cNvSpPr/>
          <p:nvPr/>
        </p:nvSpPr>
        <p:spPr>
          <a:xfrm flipH="1">
            <a:off x="4666343" y="1986673"/>
            <a:ext cx="2859314" cy="1596571"/>
          </a:xfrm>
          <a:custGeom>
            <a:avLst/>
            <a:gdLst>
              <a:gd name="connsiteX0" fmla="*/ 2492331 w 2859314"/>
              <a:gd name="connsiteY0" fmla="*/ 0 h 1596571"/>
              <a:gd name="connsiteX1" fmla="*/ 0 w 2859314"/>
              <a:gd name="connsiteY1" fmla="*/ 0 h 1596571"/>
              <a:gd name="connsiteX2" fmla="*/ 0 w 2859314"/>
              <a:gd name="connsiteY2" fmla="*/ 1596571 h 1596571"/>
              <a:gd name="connsiteX3" fmla="*/ 2859314 w 2859314"/>
              <a:gd name="connsiteY3" fmla="*/ 1596571 h 1596571"/>
              <a:gd name="connsiteX4" fmla="*/ 2859314 w 2859314"/>
              <a:gd name="connsiteY4" fmla="*/ 366983 h 1596571"/>
              <a:gd name="connsiteX5" fmla="*/ 2492331 w 2859314"/>
              <a:gd name="connsiteY5" fmla="*/ 0 h 15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9314" h="1596571">
                <a:moveTo>
                  <a:pt x="2492331" y="0"/>
                </a:moveTo>
                <a:lnTo>
                  <a:pt x="0" y="0"/>
                </a:lnTo>
                <a:lnTo>
                  <a:pt x="0" y="1596571"/>
                </a:lnTo>
                <a:lnTo>
                  <a:pt x="2859314" y="1596571"/>
                </a:lnTo>
                <a:lnTo>
                  <a:pt x="2859314" y="366983"/>
                </a:lnTo>
                <a:cubicBezTo>
                  <a:pt x="2656635" y="366983"/>
                  <a:pt x="2492331" y="202679"/>
                  <a:pt x="249233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7835A"/>
            </a:solidFill>
          </a:ln>
          <a:effectLst>
            <a:outerShdw blurRad="177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36">
            <a:extLst>
              <a:ext uri="{FF2B5EF4-FFF2-40B4-BE49-F238E27FC236}">
                <a16:creationId xmlns:a16="http://schemas.microsoft.com/office/drawing/2014/main" id="{51D5E5B5-FDA5-4C1F-B926-BCF71283D922}"/>
              </a:ext>
            </a:extLst>
          </p:cNvPr>
          <p:cNvSpPr/>
          <p:nvPr/>
        </p:nvSpPr>
        <p:spPr>
          <a:xfrm flipH="1">
            <a:off x="1075417" y="1986675"/>
            <a:ext cx="318481" cy="318481"/>
          </a:xfrm>
          <a:custGeom>
            <a:avLst/>
            <a:gdLst>
              <a:gd name="connsiteX0" fmla="*/ 366983 w 366983"/>
              <a:gd name="connsiteY0" fmla="*/ 0 h 366983"/>
              <a:gd name="connsiteX1" fmla="*/ 0 w 366983"/>
              <a:gd name="connsiteY1" fmla="*/ 0 h 366983"/>
              <a:gd name="connsiteX2" fmla="*/ 366983 w 366983"/>
              <a:gd name="connsiteY2" fmla="*/ 366983 h 36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983" h="366983">
                <a:moveTo>
                  <a:pt x="366983" y="0"/>
                </a:moveTo>
                <a:lnTo>
                  <a:pt x="0" y="0"/>
                </a:lnTo>
                <a:cubicBezTo>
                  <a:pt x="0" y="202679"/>
                  <a:pt x="164304" y="366983"/>
                  <a:pt x="366983" y="3669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F78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bIns="324000" rtlCol="0" anchor="t"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07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4" name="자유형 39">
            <a:extLst>
              <a:ext uri="{FF2B5EF4-FFF2-40B4-BE49-F238E27FC236}">
                <a16:creationId xmlns:a16="http://schemas.microsoft.com/office/drawing/2014/main" id="{6063E59E-C6D5-4E65-BF2E-9C4A1184008E}"/>
              </a:ext>
            </a:extLst>
          </p:cNvPr>
          <p:cNvSpPr/>
          <p:nvPr/>
        </p:nvSpPr>
        <p:spPr>
          <a:xfrm flipH="1">
            <a:off x="4666342" y="1986674"/>
            <a:ext cx="318481" cy="318481"/>
          </a:xfrm>
          <a:custGeom>
            <a:avLst/>
            <a:gdLst>
              <a:gd name="connsiteX0" fmla="*/ 366983 w 366983"/>
              <a:gd name="connsiteY0" fmla="*/ 0 h 366983"/>
              <a:gd name="connsiteX1" fmla="*/ 0 w 366983"/>
              <a:gd name="connsiteY1" fmla="*/ 0 h 366983"/>
              <a:gd name="connsiteX2" fmla="*/ 366983 w 366983"/>
              <a:gd name="connsiteY2" fmla="*/ 366983 h 36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983" h="366983">
                <a:moveTo>
                  <a:pt x="366983" y="0"/>
                </a:moveTo>
                <a:lnTo>
                  <a:pt x="0" y="0"/>
                </a:lnTo>
                <a:cubicBezTo>
                  <a:pt x="0" y="202679"/>
                  <a:pt x="164304" y="366983"/>
                  <a:pt x="366983" y="366983"/>
                </a:cubicBezTo>
                <a:close/>
              </a:path>
            </a:pathLst>
          </a:custGeom>
          <a:solidFill>
            <a:srgbClr val="F7835A"/>
          </a:solidFill>
          <a:ln>
            <a:solidFill>
              <a:srgbClr val="F7835A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bIns="324000" rtlCol="0" anchor="t"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08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DD3C65-3F93-4F8F-AB48-A96949984A93}"/>
              </a:ext>
            </a:extLst>
          </p:cNvPr>
          <p:cNvSpPr/>
          <p:nvPr/>
        </p:nvSpPr>
        <p:spPr>
          <a:xfrm>
            <a:off x="4343400" y="3903904"/>
            <a:ext cx="3492499" cy="1033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pivotal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tc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Server Developer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Edion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spring framework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로 지원되는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server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pic>
        <p:nvPicPr>
          <p:cNvPr id="4" name="그림 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7ECAB50-4EFC-4DD1-8828-DC16CE699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72" y="2398749"/>
            <a:ext cx="2181803" cy="10909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D6B6447-948D-47EC-9655-D9EE95AB2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862" y="2398749"/>
            <a:ext cx="2454276" cy="797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9171C0-FED4-4941-B8BA-7468019F6FF2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프로그램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2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8">
            <a:extLst>
              <a:ext uri="{FF2B5EF4-FFF2-40B4-BE49-F238E27FC236}">
                <a16:creationId xmlns:a16="http://schemas.microsoft.com/office/drawing/2014/main" id="{C2BD2632-B4F5-4AFA-8E32-390BA1934A59}"/>
              </a:ext>
            </a:extLst>
          </p:cNvPr>
          <p:cNvSpPr/>
          <p:nvPr/>
        </p:nvSpPr>
        <p:spPr>
          <a:xfrm>
            <a:off x="698691" y="1407410"/>
            <a:ext cx="10794618" cy="4424489"/>
          </a:xfrm>
          <a:prstGeom prst="rect">
            <a:avLst/>
          </a:prstGeom>
          <a:solidFill>
            <a:schemeClr val="bg1"/>
          </a:solidFill>
          <a:ln w="19050">
            <a:solidFill>
              <a:srgbClr val="F7835A"/>
            </a:solidFill>
          </a:ln>
          <a:effectLst>
            <a:outerShdw blurRad="2540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143F1-2498-43ED-A0F9-98C566D8C1FD}"/>
              </a:ext>
            </a:extLst>
          </p:cNvPr>
          <p:cNvSpPr txBox="1"/>
          <p:nvPr/>
        </p:nvSpPr>
        <p:spPr>
          <a:xfrm>
            <a:off x="1229315" y="1981861"/>
            <a:ext cx="50834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7835A"/>
                </a:solidFill>
              </a:rPr>
              <a:t>예상 소요 기간</a:t>
            </a:r>
            <a:r>
              <a:rPr lang="en-US" altLang="ko-KR" sz="2400" dirty="0"/>
              <a:t> </a:t>
            </a:r>
          </a:p>
          <a:p>
            <a:endParaRPr lang="en-US" altLang="ko-KR" dirty="0"/>
          </a:p>
          <a:p>
            <a:r>
              <a:rPr lang="ko-KR" altLang="en-US" sz="1500" dirty="0"/>
              <a:t>   작업 예정일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sz="1500" dirty="0"/>
              <a:t>2021</a:t>
            </a:r>
            <a:r>
              <a:rPr lang="ko-KR" altLang="en-US" sz="1500" dirty="0"/>
              <a:t>년 </a:t>
            </a:r>
            <a:r>
              <a:rPr lang="en-US" altLang="ko-KR" sz="1500" dirty="0"/>
              <a:t>11</a:t>
            </a:r>
            <a:r>
              <a:rPr lang="ko-KR" altLang="en-US" sz="1500" dirty="0"/>
              <a:t>월 </a:t>
            </a:r>
            <a:r>
              <a:rPr lang="en-US" altLang="ko-KR" sz="1500" dirty="0"/>
              <a:t>29</a:t>
            </a:r>
            <a:r>
              <a:rPr lang="ko-KR" altLang="en-US" sz="1500" dirty="0"/>
              <a:t>일 </a:t>
            </a:r>
            <a:r>
              <a:rPr lang="en-US" altLang="ko-KR" sz="1500" dirty="0"/>
              <a:t>~ 2021</a:t>
            </a:r>
            <a:r>
              <a:rPr lang="ko-KR" altLang="en-US" sz="1500" dirty="0"/>
              <a:t>년 </a:t>
            </a:r>
            <a:r>
              <a:rPr lang="en-US" altLang="ko-KR" sz="1500" dirty="0"/>
              <a:t>12</a:t>
            </a:r>
            <a:r>
              <a:rPr lang="ko-KR" altLang="en-US" sz="1500" dirty="0"/>
              <a:t>월 </a:t>
            </a:r>
            <a:r>
              <a:rPr lang="en-US" altLang="ko-KR" sz="1500" dirty="0"/>
              <a:t>10</a:t>
            </a:r>
            <a:r>
              <a:rPr lang="ko-KR" altLang="en-US" sz="1500" dirty="0"/>
              <a:t>일 </a:t>
            </a:r>
            <a:endParaRPr lang="en-US" altLang="ko-KR" sz="1500" dirty="0"/>
          </a:p>
          <a:p>
            <a:r>
              <a:rPr lang="en-US" altLang="ko-KR" sz="1500" dirty="0"/>
              <a:t>   </a:t>
            </a:r>
          </a:p>
          <a:p>
            <a:r>
              <a:rPr lang="en-US" altLang="ko-KR" sz="1500" dirty="0"/>
              <a:t>   - </a:t>
            </a:r>
            <a:r>
              <a:rPr lang="ko-KR" altLang="en-US" sz="1500" dirty="0"/>
              <a:t>약 </a:t>
            </a:r>
            <a:r>
              <a:rPr lang="en-US" altLang="ko-KR" sz="1500" dirty="0"/>
              <a:t>2</a:t>
            </a:r>
            <a:r>
              <a:rPr lang="ko-KR" altLang="en-US" sz="1500" dirty="0"/>
              <a:t>주 정도</a:t>
            </a:r>
            <a:r>
              <a:rPr lang="en-US" altLang="ko-KR" sz="1500" dirty="0"/>
              <a:t> </a:t>
            </a:r>
            <a:r>
              <a:rPr lang="ko-KR" altLang="en-US" sz="1500" dirty="0"/>
              <a:t>소요 예상 </a:t>
            </a:r>
            <a:endParaRPr lang="en-US" altLang="ko-KR" sz="1500" dirty="0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6608D5EA-7FCA-4283-BEC6-04D22D4F33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007704"/>
              </p:ext>
            </p:extLst>
          </p:nvPr>
        </p:nvGraphicFramePr>
        <p:xfrm>
          <a:off x="1229315" y="3470961"/>
          <a:ext cx="9733370" cy="1979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48A445C-8728-4742-8407-C0A150A8F6F4}"/>
              </a:ext>
            </a:extLst>
          </p:cNvPr>
          <p:cNvSpPr txBox="1"/>
          <p:nvPr/>
        </p:nvSpPr>
        <p:spPr>
          <a:xfrm>
            <a:off x="1828801" y="4893652"/>
            <a:ext cx="4138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DB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0C4AB-A7A0-4FB2-9066-D45AE8A9B371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계획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8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BBBBCF-FBEC-4E3A-808A-749AC7CB9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2" y="1706411"/>
            <a:ext cx="9512431" cy="43717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D9A76C-AAD3-4FEC-BD21-210EC0BEF976}"/>
              </a:ext>
            </a:extLst>
          </p:cNvPr>
          <p:cNvSpPr txBox="1"/>
          <p:nvPr/>
        </p:nvSpPr>
        <p:spPr>
          <a:xfrm>
            <a:off x="2491231" y="12700"/>
            <a:ext cx="7209537" cy="148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Responsive Web</a:t>
            </a:r>
            <a:r>
              <a:rPr lang="en-US" altLang="ko-KR" sz="24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계획</a:t>
            </a:r>
            <a:endParaRPr lang="en-US" altLang="ko-KR" b="1" kern="0" dirty="0">
              <a:solidFill>
                <a:srgbClr val="6B645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kern="0" dirty="0">
              <a:solidFill>
                <a:srgbClr val="6B645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F3309-E84D-4E0B-828E-EA6F1205E828}"/>
              </a:ext>
            </a:extLst>
          </p:cNvPr>
          <p:cNvSpPr txBox="1"/>
          <p:nvPr/>
        </p:nvSpPr>
        <p:spPr>
          <a:xfrm>
            <a:off x="1117938" y="1244746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7835A"/>
                </a:solidFill>
              </a:rPr>
              <a:t>초기 구상도</a:t>
            </a:r>
            <a:endParaRPr lang="en-US" altLang="ko-KR" sz="2400" b="1" dirty="0">
              <a:solidFill>
                <a:srgbClr val="F783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1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2945</TotalTime>
  <Words>1743</Words>
  <Application>Microsoft Office PowerPoint</Application>
  <PresentationFormat>와이드스크린</PresentationFormat>
  <Paragraphs>331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adobe-clean-han-korean</vt:lpstr>
      <vt:lpstr>맑은 고딕</vt:lpstr>
      <vt:lpstr>야놀자 야체 B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김준수(2016146013)</cp:lastModifiedBy>
  <cp:revision>204</cp:revision>
  <dcterms:created xsi:type="dcterms:W3CDTF">2021-11-24T03:19:24Z</dcterms:created>
  <dcterms:modified xsi:type="dcterms:W3CDTF">2021-12-23T02:39:11Z</dcterms:modified>
</cp:coreProperties>
</file>