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2" r:id="rId8"/>
  </p:sldIdLst>
  <p:sldSz cx="9144000" cy="6858000" type="screen4x3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41"/>
  </p:normalViewPr>
  <p:slideViewPr>
    <p:cSldViewPr>
      <p:cViewPr varScale="1">
        <p:scale>
          <a:sx n="215" d="100"/>
          <a:sy n="215" d="100"/>
        </p:scale>
        <p:origin x="3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layout1_shape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1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1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1_shape3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470025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 defTabSz="914400" latinLnBrk="1">
              <a:lnSpc>
                <a:spcPts val="5600"/>
              </a:lnSpc>
              <a:spcBef>
                <a:spcPct val="0"/>
              </a:spcBef>
              <a:buNone/>
            </a:pPr>
            <a:r>
              <a:rPr lang="en-US" altLang="ko-KR" sz="4800" spc="-150" dirty="0">
                <a:solidFill>
                  <a:schemeClr val="bg1"/>
                </a:solidFill>
                <a:latin typeface="나눔고딕 ExtraBold"/>
                <a:ea typeface="나눔고딕 ExtraBold"/>
              </a:rPr>
              <a:t>ERD_0531</a:t>
            </a:r>
            <a:br>
              <a:rPr lang="en-US" altLang="ko-KR" sz="4800" b="1" kern="1200" spc="-15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</a:br>
            <a:endParaRPr sz="4800" b="1" kern="1200" dirty="0">
              <a:solidFill>
                <a:schemeClr val="bg1"/>
              </a:solidFill>
              <a:latin typeface="나눔고딕 ExtraBold"/>
              <a:ea typeface="나눔고딕 ExtraBold"/>
              <a:cs typeface="+mj-cs"/>
            </a:endParaRPr>
          </a:p>
        </p:txBody>
      </p:sp>
      <p:sp>
        <p:nvSpPr>
          <p:cNvPr id="6" name="slide1_shape4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2192288" cy="792088"/>
          </a:xfrm>
          <a:prstGeom prst="rect">
            <a:avLst/>
          </a:prstGeom>
        </p:spPr>
        <p:txBody>
          <a:bodyPr lIns="91440" tIns="45720" rIns="91440" bIns="4572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latinLnBrk="1">
              <a:lnSpc>
                <a:spcPct val="150000"/>
              </a:lnSpc>
              <a:spcBef>
                <a:spcPct val="20000"/>
              </a:spcBef>
              <a:buNone/>
            </a:pPr>
            <a:r>
              <a:rPr lang="ko-KR" altLang="en-US" sz="1000" spc="-20" dirty="0">
                <a:solidFill>
                  <a:schemeClr val="bg1"/>
                </a:solidFill>
              </a:rPr>
              <a:t>김기덕</a:t>
            </a:r>
            <a:endParaRPr sz="1000" b="1" kern="1200" spc="-20" dirty="0">
              <a:solidFill>
                <a:schemeClr val="bg1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slide1_shape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lide1_shape7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 cap="flat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latinLnBrk="1"/>
            <a:endParaRPr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lide1_shape10"/>
          <p:cNvSpPr/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 marL="0" lvl="0" indent="0" algn="l" defTabSz="914400" latinLnBrk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None/>
              <a:tabLst/>
            </a:pPr>
            <a:r>
              <a:rPr lang="en-US" sz="3000" dirty="0">
                <a:solidFill>
                  <a:schemeClr val="bg1"/>
                </a:solidFill>
                <a:latin typeface="나눔고딕 ExtraBold"/>
                <a:ea typeface="나눔고딕 ExtraBold"/>
                <a:cs typeface="+mj-cs"/>
              </a:rPr>
              <a:t>HW</a:t>
            </a:r>
            <a:endParaRPr sz="3000" i="0" strike="noStrike" kern="1200" cap="none" spc="0" baseline="0" dirty="0">
              <a:ln>
                <a:noFill/>
              </a:ln>
              <a:solidFill>
                <a:schemeClr val="bg1"/>
              </a:solidFill>
              <a:effectLst/>
              <a:latin typeface="나눔고딕 ExtraBold"/>
              <a:ea typeface="나눔고딕 ExtraBold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60598" y="44624"/>
            <a:ext cx="9083402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/>
              <a:t>데이터베이스의 생명주기를 예시와 함께 설명하세요</a:t>
            </a:r>
            <a:r>
              <a:rPr lang="en-US" altLang="ko-KR" sz="3000" dirty="0"/>
              <a:t>.</a:t>
            </a:r>
            <a:br>
              <a:rPr lang="ko-KR" altLang="en-US" b="0" dirty="0"/>
            </a:b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0" name="slide4_shape6"/>
          <p:cNvSpPr/>
          <p:nvPr/>
        </p:nvSpPr>
        <p:spPr>
          <a:xfrm>
            <a:off x="251520" y="1052736"/>
            <a:ext cx="5904656" cy="5143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요구사항 수집 및 분석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사용자들의 요구사항을 듣고 분석하여 데이터베이스 구축의 범위를 정하는 단계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1)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현실세계의 대상 및 사용자의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</a:rPr>
              <a:t>요구등을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정리 및 분석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사용자 식별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데이터베이스 용도 식별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사용자 요구사항 수집 및 명세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설계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분석된 요구사항을 기초로 주요 개념과 업무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</a:rPr>
              <a:t>프로세스등을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식별하고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개념적 설계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),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사용하는 </a:t>
            </a:r>
            <a:r>
              <a:rPr lang="en" altLang="ko-KR" sz="1000" spc="-20" dirty="0">
                <a:solidFill>
                  <a:schemeClr val="accent6">
                    <a:lumMod val="75000"/>
                  </a:schemeClr>
                </a:solidFill>
              </a:rPr>
              <a:t>DBMS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의 종류에 맞게 변환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논리적 설계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한 후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데이터베이스 스키마를 도출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물리적 설계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함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1)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개념적 모델링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중요 개념을 구분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핵심 엔티티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독립개체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도출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" altLang="ko-KR" sz="1000" spc="-20" dirty="0">
                <a:solidFill>
                  <a:schemeClr val="accent6">
                    <a:lumMod val="75000"/>
                  </a:schemeClr>
                </a:solidFill>
              </a:rPr>
              <a:t>ERD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작성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2)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논리적 모델링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각 개념을 구체화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" altLang="ko-KR" sz="1000" spc="-20" dirty="0">
                <a:solidFill>
                  <a:schemeClr val="accent6">
                    <a:lumMod val="75000"/>
                  </a:schemeClr>
                </a:solidFill>
              </a:rPr>
              <a:t>ERD-RDB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모델 사상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    상세 속성 정의</a:t>
            </a:r>
            <a:r>
              <a:rPr lang="en" altLang="ko-KR" sz="1000" spc="-20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pPr marL="228600" indent="-228600">
              <a:lnSpc>
                <a:spcPct val="150000"/>
              </a:lnSpc>
            </a:pPr>
            <a:r>
              <a:rPr lang="en" altLang="ko-KR" sz="1000" spc="-20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정규화 등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3)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물리적 모델링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데이터베이스 생성 계획에 따라 객체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인덱스 등을 생성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    </a:t>
            </a:r>
            <a:r>
              <a:rPr lang="en" altLang="ko-KR" sz="1000" spc="-20" dirty="0">
                <a:solidFill>
                  <a:schemeClr val="accent6">
                    <a:lumMod val="75000"/>
                  </a:schemeClr>
                </a:solidFill>
              </a:rPr>
              <a:t>DB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객체 정의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        테이블 및 인덱스 등 설계</a:t>
            </a:r>
          </a:p>
        </p:txBody>
      </p:sp>
    </p:spTree>
    <p:extLst>
      <p:ext uri="{BB962C8B-B14F-4D97-AF65-F5344CB8AC3E}">
        <p14:creationId xmlns:p14="http://schemas.microsoft.com/office/powerpoint/2010/main" val="165550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60598" y="44624"/>
            <a:ext cx="9083402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3000" dirty="0"/>
              <a:t>1. </a:t>
            </a:r>
            <a:r>
              <a:rPr lang="ko-KR" altLang="en-US" sz="3000" dirty="0"/>
              <a:t>데이터베이스의 생명주기를 예시와 함께 설명하세요</a:t>
            </a:r>
            <a:r>
              <a:rPr lang="en-US" altLang="ko-KR" sz="3000" dirty="0"/>
              <a:t>.</a:t>
            </a:r>
            <a:br>
              <a:rPr lang="ko-KR" altLang="en-US" b="0" dirty="0"/>
            </a:br>
            <a:endParaRPr lang="en-US" altLang="ko-KR" sz="3000" b="1" kern="1200" spc="-100" dirty="0">
              <a:solidFill>
                <a:schemeClr val="accent6">
                  <a:lumMod val="75000"/>
                </a:schemeClr>
              </a:solidFill>
              <a:latin typeface="나눔고딕 ExtraBold"/>
              <a:ea typeface="나눔고딕 ExtraBold"/>
              <a:cs typeface="+mj-cs"/>
            </a:endParaRP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10" name="slide4_shape6"/>
          <p:cNvSpPr/>
          <p:nvPr/>
        </p:nvSpPr>
        <p:spPr>
          <a:xfrm>
            <a:off x="251520" y="1052736"/>
            <a:ext cx="5904656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구현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설계 단계에서 생성된 스키마를 실제 </a:t>
            </a:r>
            <a:r>
              <a:rPr lang="en" altLang="ko-KR" sz="1000" spc="-20" dirty="0">
                <a:solidFill>
                  <a:schemeClr val="accent6">
                    <a:lumMod val="75000"/>
                  </a:schemeClr>
                </a:solidFill>
              </a:rPr>
              <a:t>DBMS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에 적용하여 테이블 및 관련 개체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뷰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인덱스 등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000" spc="-20" dirty="0" err="1">
                <a:solidFill>
                  <a:schemeClr val="accent6">
                    <a:lumMod val="75000"/>
                  </a:schemeClr>
                </a:solidFill>
              </a:rPr>
              <a:t>만듬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운영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구현된 데이터베이스를 기반으로 소프트웨어를 구축하여 서비스를 제공함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감시 및 개선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000" spc="-20" dirty="0">
                <a:solidFill>
                  <a:schemeClr val="accent6">
                    <a:lumMod val="75000"/>
                  </a:schemeClr>
                </a:solidFill>
              </a:rPr>
              <a:t>    데이터베이스 운영에 따른 시스템이 문제를 관찰하고 데이터베이스 자체의 문제점을 파악하고 개선함</a:t>
            </a:r>
            <a:r>
              <a:rPr lang="en-US" altLang="ko-KR" sz="1000" spc="-2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2CD8F0-801F-DAA4-8289-B3A9FCB0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46" y="2638648"/>
            <a:ext cx="4588340" cy="367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8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60598" y="11266"/>
            <a:ext cx="9083402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3000" dirty="0"/>
              <a:t>2. </a:t>
            </a:r>
            <a:r>
              <a:rPr lang="ko-KR" altLang="en-US" sz="3000" dirty="0"/>
              <a:t>개념적모델링</a:t>
            </a:r>
            <a:r>
              <a:rPr lang="en-US" altLang="ko-KR" sz="3000" dirty="0"/>
              <a:t>/</a:t>
            </a:r>
            <a:r>
              <a:rPr lang="ko-KR" altLang="en-US" sz="3000" dirty="0"/>
              <a:t>논리적모델링</a:t>
            </a:r>
            <a:r>
              <a:rPr lang="en-US" altLang="ko-KR" sz="3000" dirty="0"/>
              <a:t>/</a:t>
            </a:r>
            <a:r>
              <a:rPr lang="ko-KR" altLang="en-US" sz="3000" dirty="0"/>
              <a:t>물리적 모델링의 차이점을 기술하세요</a:t>
            </a: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6">
            <a:extLst>
              <a:ext uri="{FF2B5EF4-FFF2-40B4-BE49-F238E27FC236}">
                <a16:creationId xmlns:a16="http://schemas.microsoft.com/office/drawing/2014/main" id="{8D644EA5-EEE4-6A0D-324B-DF09E1776486}"/>
              </a:ext>
            </a:extLst>
          </p:cNvPr>
          <p:cNvSpPr/>
          <p:nvPr/>
        </p:nvSpPr>
        <p:spPr>
          <a:xfrm>
            <a:off x="245815" y="1628800"/>
            <a:ext cx="87129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개념적 모델링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요구사항을 수집하고 분석한 결과를 토대로 업무의 핵심적인 개념을 구분하고 전체적인 뼈대를 만드는 과정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개체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entity)</a:t>
            </a:r>
            <a:r>
              <a:rPr lang="ko-KR" altLang="en-US" sz="1000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 추출하고 각 개체들 간의 관계를 정의하여 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ER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다이어그램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ERD, Entity Relationship Diagram)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을 만드는</a:t>
            </a: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과정 까지를 말함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도서이름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출판사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도서단가</a:t>
            </a: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주문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주문일자</a:t>
            </a: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고객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고객이름 주소 전화번호</a:t>
            </a:r>
          </a:p>
          <a:p>
            <a:b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논리적 모델링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개념적 모델링에서 만든 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ER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다이어그램을 사용하려는 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DBMS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애 맞게 사사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매핑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하여 실제 데이터베이스로 구현하기 위한 모델을 만드는 과정</a:t>
            </a: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 주문 고객</a:t>
            </a: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도서번호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pk,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도서이름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출판사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도서단가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고객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고객번호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pk,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고객이름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주소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전화번호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주문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주문번호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pk,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고객번호</a:t>
            </a:r>
            <a:r>
              <a:rPr lang="en" altLang="ko-Kore-KR" sz="1000" dirty="0" err="1">
                <a:solidFill>
                  <a:schemeClr val="accent6">
                    <a:lumMod val="75000"/>
                  </a:schemeClr>
                </a:solidFill>
              </a:rPr>
              <a:t>fk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도서번호</a:t>
            </a:r>
            <a:r>
              <a:rPr lang="en" altLang="ko-Kore-KR" sz="1000" dirty="0" err="1">
                <a:solidFill>
                  <a:schemeClr val="accent6">
                    <a:lumMod val="75000"/>
                  </a:schemeClr>
                </a:solidFill>
              </a:rPr>
              <a:t>fk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주문일자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주문금액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b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물리적 모델링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작성된 논리적 모델을 실제 컴퓨터의 저장 장치에 저장하기 위한 물리적 구조를 정의하고 구현하는 과정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en" altLang="ko-Kore-KR" sz="1000" dirty="0">
                <a:solidFill>
                  <a:schemeClr val="accent6">
                    <a:lumMod val="75000"/>
                  </a:schemeClr>
                </a:solidFill>
              </a:rPr>
              <a:t>DBMS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의 특정에 맞게 저장 구조를 정의해야 데이터베이스가 최적의 성능을 낼 수 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물리적 모델링시 트랜잭션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저장 공간 설계 측면에서 고려할 사항</a:t>
            </a: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1)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응답 시간을 최소화 해야 한다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2)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얼마나 많은 트랜잭션을 동시에 발생시킬 수 있는지 검토해야 한다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3)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데이터가 저장될 공간을 효율적으로 배치해야 한다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2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60598" y="11266"/>
            <a:ext cx="9083402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3000" dirty="0"/>
              <a:t>3. </a:t>
            </a:r>
            <a:r>
              <a:rPr lang="ko-KR" altLang="en-US" sz="3000" dirty="0"/>
              <a:t>아래와 같은 요구사항에 합당한 개념</a:t>
            </a:r>
            <a:r>
              <a:rPr lang="en-US" altLang="ko-KR" sz="3000" dirty="0"/>
              <a:t>/</a:t>
            </a:r>
            <a:r>
              <a:rPr lang="ko-KR" altLang="en-US" sz="3000" dirty="0"/>
              <a:t>논리</a:t>
            </a:r>
            <a:r>
              <a:rPr lang="en-US" altLang="ko-KR" sz="3000" dirty="0"/>
              <a:t>/</a:t>
            </a:r>
            <a:r>
              <a:rPr lang="ko-KR" altLang="en-US" sz="3000" dirty="0"/>
              <a:t>물리 모델링을 처리하세요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7" name="slide4_shape6">
            <a:extLst>
              <a:ext uri="{FF2B5EF4-FFF2-40B4-BE49-F238E27FC236}">
                <a16:creationId xmlns:a16="http://schemas.microsoft.com/office/drawing/2014/main" id="{A1100851-5AE0-767F-9E6A-FD05B0F44050}"/>
              </a:ext>
            </a:extLst>
          </p:cNvPr>
          <p:cNvSpPr/>
          <p:nvPr/>
        </p:nvSpPr>
        <p:spPr>
          <a:xfrm>
            <a:off x="245815" y="1119098"/>
            <a:ext cx="87129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회사는 네 개의 부서를 운영한다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부서는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부서번호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부서이름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을 저장한다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부서는 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명 이상의 직원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직원번호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직원이름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직책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을 있다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각 직원은 하나의 부서에 소속된다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 직원은 부양가족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나이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이 있을 수 있다</a:t>
            </a:r>
          </a:p>
        </p:txBody>
      </p:sp>
      <p:pic>
        <p:nvPicPr>
          <p:cNvPr id="12" name="그림 11" descr="텍스트, 스크린샷, 표지판, 카운터이(가) 표시된 사진&#10;&#10;자동 생성된 설명">
            <a:extLst>
              <a:ext uri="{FF2B5EF4-FFF2-40B4-BE49-F238E27FC236}">
                <a16:creationId xmlns:a16="http://schemas.microsoft.com/office/drawing/2014/main" id="{22F21B2D-FE8E-6D7D-2848-0A560BBF7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46" y="1857762"/>
            <a:ext cx="6036388" cy="48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5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60598" y="11266"/>
            <a:ext cx="9083402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3000" dirty="0"/>
              <a:t>4. </a:t>
            </a:r>
            <a:r>
              <a:rPr lang="ko-KR" altLang="en-US" sz="3000" dirty="0"/>
              <a:t>사원테이블 내에 사원번호와 관리자번호와 </a:t>
            </a:r>
            <a:r>
              <a:rPr lang="en-US" altLang="ko-KR" sz="3000" dirty="0"/>
              <a:t>1:1</a:t>
            </a:r>
            <a:r>
              <a:rPr lang="ko-KR" altLang="en-US" sz="3000" dirty="0"/>
              <a:t>관계로 설정한 </a:t>
            </a:r>
            <a:r>
              <a:rPr lang="ko-KR" altLang="en-US" sz="3000" dirty="0" err="1"/>
              <a:t>엔티티타입을</a:t>
            </a:r>
            <a:r>
              <a:rPr lang="ko-KR" altLang="en-US" sz="3000" dirty="0"/>
              <a:t> </a:t>
            </a:r>
            <a:r>
              <a:rPr lang="en" altLang="ko-Kore-KR" sz="3000" dirty="0" err="1"/>
              <a:t>erd</a:t>
            </a:r>
            <a:r>
              <a:rPr lang="ko-KR" altLang="en-US" sz="3000" dirty="0"/>
              <a:t>로 만드세요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87F387-7CFD-8E97-48E0-E2772635B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" y="2060848"/>
            <a:ext cx="4826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2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4_picture1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4" name="slide4_shape1"/>
          <p:cNvSpPr>
            <a:spLocks noGrp="1"/>
          </p:cNvSpPr>
          <p:nvPr>
            <p:ph type="ctrTitle"/>
          </p:nvPr>
        </p:nvSpPr>
        <p:spPr>
          <a:xfrm>
            <a:off x="60598" y="-232029"/>
            <a:ext cx="9083402" cy="1152128"/>
          </a:xfrm>
          <a:prstGeom prst="rect">
            <a:avLst/>
          </a:prstGeom>
        </p:spPr>
        <p:txBody>
          <a:bodyPr lIns="91440" tIns="45720" rIns="91440" bIns="45720" anchor="ctr">
            <a:noAutofit/>
          </a:bodyPr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l"/>
            <a:r>
              <a:rPr lang="en-US" altLang="ko-KR" sz="3000" dirty="0"/>
              <a:t>6</a:t>
            </a:r>
            <a:r>
              <a:rPr lang="en" altLang="ko-Kore-KR" sz="3000" dirty="0"/>
              <a:t>. DB</a:t>
            </a:r>
            <a:r>
              <a:rPr lang="ko-KR" altLang="en-US" sz="3000" dirty="0"/>
              <a:t>권한과 역할을 종류를 기술하세요</a:t>
            </a:r>
          </a:p>
        </p:txBody>
      </p:sp>
      <p:pic>
        <p:nvPicPr>
          <p:cNvPr id="5" name="slide4_picture2" descr="NHN로고-흰색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4368" y="6309320"/>
            <a:ext cx="852686" cy="204645"/>
          </a:xfrm>
          <a:prstGeom prst="rect">
            <a:avLst/>
          </a:prstGeom>
        </p:spPr>
      </p:pic>
      <p:sp>
        <p:nvSpPr>
          <p:cNvPr id="6" name="slide4_shape6">
            <a:extLst>
              <a:ext uri="{FF2B5EF4-FFF2-40B4-BE49-F238E27FC236}">
                <a16:creationId xmlns:a16="http://schemas.microsoft.com/office/drawing/2014/main" id="{3521D687-93A4-D35D-EB12-27854873E3F8}"/>
              </a:ext>
            </a:extLst>
          </p:cNvPr>
          <p:cNvSpPr/>
          <p:nvPr/>
        </p:nvSpPr>
        <p:spPr>
          <a:xfrm>
            <a:off x="245815" y="1182231"/>
            <a:ext cx="871296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권한의 역할과 종류</a:t>
            </a:r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1)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create user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사용자를 새롭게 생성하는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2)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drop user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사용자를 삭제하는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3)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drop any table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테이블을 삭제하는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4)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query rewrite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함수 기반 인덱스 생성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5)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backup any table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테이블 백업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6)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create session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데이터베이스에 접속할 수 있는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7)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create table/view/sequence/procedure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데이터베이스의 객체들을 생성하는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8)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resource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여러 객체들을 생성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사용 가능한 권한</a:t>
            </a:r>
          </a:p>
          <a:p>
            <a:endParaRPr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9) </a:t>
            </a:r>
            <a:r>
              <a:rPr lang="en" altLang="ko-Kore-KR" sz="1400" dirty="0">
                <a:solidFill>
                  <a:schemeClr val="accent6">
                    <a:lumMod val="75000"/>
                  </a:schemeClr>
                </a:solidFill>
              </a:rPr>
              <a:t>dba :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관리자 권한으로 계정을 생성하고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6">
                    <a:lumMod val="75000"/>
                  </a:schemeClr>
                </a:solidFill>
              </a:rPr>
              <a:t>권한을 부여할 수 있는 권한</a:t>
            </a:r>
          </a:p>
        </p:txBody>
      </p:sp>
    </p:spTree>
    <p:extLst>
      <p:ext uri="{BB962C8B-B14F-4D97-AF65-F5344CB8AC3E}">
        <p14:creationId xmlns:p14="http://schemas.microsoft.com/office/powerpoint/2010/main" val="4104533402"/>
      </p:ext>
    </p:extLst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621</Words>
  <Application>Microsoft Macintosh PowerPoint</Application>
  <PresentationFormat>화면 슬라이드 쇼(4:3)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 ExtraBold</vt:lpstr>
      <vt:lpstr>나눔고딕</vt:lpstr>
      <vt:lpstr>Arial</vt:lpstr>
      <vt:lpstr/>
      <vt:lpstr>ERD_0531 </vt:lpstr>
      <vt:lpstr>1. 데이터베이스의 생명주기를 예시와 함께 설명하세요. </vt:lpstr>
      <vt:lpstr>1. 데이터베이스의 생명주기를 예시와 함께 설명하세요. </vt:lpstr>
      <vt:lpstr>2. 개념적모델링/논리적모델링/물리적 모델링의 차이점을 기술하세요</vt:lpstr>
      <vt:lpstr>3. 아래와 같은 요구사항에 합당한 개념/논리/물리 모델링을 처리하세요.</vt:lpstr>
      <vt:lpstr>4. 사원테이블 내에 사원번호와 관리자번호와 1:1관계로 설정한 엔티티타입을 erd로 만드세요.</vt:lpstr>
      <vt:lpstr>6. DB권한과 역할을 종류를 기술하세요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</dc:title>
  <dc:creator>네이버 한글캠페인</dc:creator>
  <cp:lastModifiedBy>김기덕(2015146003)</cp:lastModifiedBy>
  <cp:revision>4</cp:revision>
  <dcterms:modified xsi:type="dcterms:W3CDTF">2022-06-01T16:25:16Z</dcterms:modified>
</cp:coreProperties>
</file>