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0" r:id="rId4"/>
    <p:sldId id="257" r:id="rId5"/>
    <p:sldId id="260" r:id="rId6"/>
    <p:sldId id="258" r:id="rId7"/>
    <p:sldId id="259" r:id="rId8"/>
    <p:sldId id="261" r:id="rId9"/>
    <p:sldId id="262" r:id="rId10"/>
    <p:sldId id="265" r:id="rId11"/>
    <p:sldId id="268" r:id="rId12"/>
    <p:sldId id="263" r:id="rId13"/>
    <p:sldId id="264" r:id="rId14"/>
    <p:sldId id="267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XwCcfyJG6idzx13WPy0/E+n8K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300B72-0502-4FDE-9E59-38B858E48E47}">
  <a:tblStyle styleId="{A1300B72-0502-4FDE-9E59-38B858E48E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A9201BD-2184-401C-93DC-9E77F1C4FB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0494" autoAdjust="0"/>
  </p:normalViewPr>
  <p:slideViewPr>
    <p:cSldViewPr snapToGrid="0" showGuides="1">
      <p:cViewPr varScale="1">
        <p:scale>
          <a:sx n="74" d="100"/>
          <a:sy n="74" d="100"/>
        </p:scale>
        <p:origin x="1541" y="62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96001" cy="39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2"/>
          <p:cNvSpPr/>
          <p:nvPr/>
        </p:nvSpPr>
        <p:spPr>
          <a:xfrm>
            <a:off x="0" y="12797"/>
            <a:ext cx="8239539" cy="6832406"/>
          </a:xfrm>
          <a:prstGeom prst="rect">
            <a:avLst/>
          </a:prstGeom>
          <a:gradFill>
            <a:gsLst>
              <a:gs pos="0">
                <a:srgbClr val="9BF4F3"/>
              </a:gs>
              <a:gs pos="50000">
                <a:srgbClr val="D9FBF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Google Shape;17;p92"/>
          <p:cNvPicPr preferRelativeResize="0"/>
          <p:nvPr/>
        </p:nvPicPr>
        <p:blipFill rotWithShape="1">
          <a:blip r:embed="rId2">
            <a:alphaModFix/>
          </a:blip>
          <a:srcRect l="16646" t="11459" r="20801" b="5681"/>
          <a:stretch/>
        </p:blipFill>
        <p:spPr>
          <a:xfrm>
            <a:off x="8239539" y="12797"/>
            <a:ext cx="3952461" cy="6845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2"/>
          <p:cNvSpPr txBox="1">
            <a:spLocks noGrp="1"/>
          </p:cNvSpPr>
          <p:nvPr>
            <p:ph type="ctrTitle"/>
          </p:nvPr>
        </p:nvSpPr>
        <p:spPr>
          <a:xfrm>
            <a:off x="530087" y="1214438"/>
            <a:ext cx="75471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2"/>
          <p:cNvSpPr txBox="1">
            <a:spLocks noGrp="1"/>
          </p:cNvSpPr>
          <p:nvPr>
            <p:ph type="subTitle" idx="1"/>
          </p:nvPr>
        </p:nvSpPr>
        <p:spPr>
          <a:xfrm>
            <a:off x="530087" y="3681551"/>
            <a:ext cx="754711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2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4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5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669" cy="77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5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7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669" cy="77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7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8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99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0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2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1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669" cy="77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1"/>
          <p:cNvSpPr txBox="1">
            <a:spLocks noGrp="1"/>
          </p:cNvSpPr>
          <p:nvPr>
            <p:ph type="body" idx="1"/>
          </p:nvPr>
        </p:nvSpPr>
        <p:spPr>
          <a:xfrm>
            <a:off x="419878" y="1530220"/>
            <a:ext cx="11504644" cy="464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91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" TargetMode="External"/><Relationship Id="rId2" Type="http://schemas.openxmlformats.org/officeDocument/2006/relationships/hyperlink" Target="https://en.wikipedia.org/wiki/Microsoft_Window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30087" y="1214437"/>
            <a:ext cx="7547112" cy="346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b="1" dirty="0"/>
              <a:t>WSL</a:t>
            </a:r>
            <a:r>
              <a:rPr lang="en-US" dirty="0"/>
              <a:t>(Windows Subsystem for Linux):</a:t>
            </a:r>
            <a:br>
              <a:rPr lang="en-US" dirty="0"/>
            </a:br>
            <a:r>
              <a:rPr lang="en-US" dirty="0"/>
              <a:t>Another way to use </a:t>
            </a:r>
            <a:r>
              <a:rPr lang="en-US" b="1" dirty="0"/>
              <a:t>Linux</a:t>
            </a:r>
            <a:r>
              <a:rPr lang="en-US" dirty="0"/>
              <a:t> Environments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30087" y="4918070"/>
            <a:ext cx="754711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HGU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CE852-8483-47FD-84D6-D2BCB619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Another</a:t>
            </a:r>
            <a:r>
              <a:rPr lang="ko-KR" altLang="en-US" dirty="0"/>
              <a:t> </a:t>
            </a:r>
            <a:r>
              <a:rPr lang="en-US" altLang="ko-KR" dirty="0"/>
              <a:t>way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start Linux (Ubuntu) with WSL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DF9EE-CDBF-49B2-AAFE-89D46CE2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382" y="1825625"/>
            <a:ext cx="3002973" cy="4351338"/>
          </a:xfrm>
        </p:spPr>
        <p:txBody>
          <a:bodyPr/>
          <a:lstStyle/>
          <a:p>
            <a:r>
              <a:rPr lang="en-US" altLang="ko-KR" dirty="0"/>
              <a:t>On Terminal Title bar</a:t>
            </a:r>
          </a:p>
          <a:p>
            <a:r>
              <a:rPr lang="en-US" altLang="ko-KR" dirty="0"/>
              <a:t>Select New Tab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07B29-989E-443C-96D7-BB88551430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20012" y="1348568"/>
            <a:ext cx="51816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A524C-0FDE-4C5C-AA1F-66AA5227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585" y="1138336"/>
            <a:ext cx="8335538" cy="4877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83F52-35C2-4EBF-B68E-6C3D949F69F7}"/>
              </a:ext>
            </a:extLst>
          </p:cNvPr>
          <p:cNvSpPr/>
          <p:nvPr/>
        </p:nvSpPr>
        <p:spPr>
          <a:xfrm>
            <a:off x="6740894" y="1138336"/>
            <a:ext cx="581891" cy="473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1E97CE-9A2C-4874-8393-11CF9A838B51}"/>
              </a:ext>
            </a:extLst>
          </p:cNvPr>
          <p:cNvSpPr/>
          <p:nvPr/>
        </p:nvSpPr>
        <p:spPr>
          <a:xfrm>
            <a:off x="6449948" y="3939079"/>
            <a:ext cx="1423555" cy="353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E849FC-330C-44C7-8F03-541A785D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07" y="5059998"/>
            <a:ext cx="664937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6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EA11-743E-4E18-B0EF-3293D5A2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 Filesystem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7856B-9CAC-4980-AD04-A95F430F7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95" y="1825625"/>
            <a:ext cx="11420669" cy="4351338"/>
          </a:xfrm>
        </p:spPr>
        <p:txBody>
          <a:bodyPr/>
          <a:lstStyle/>
          <a:p>
            <a:r>
              <a:rPr lang="en-US" altLang="ko-KR" dirty="0"/>
              <a:t>WSL filesystem format: </a:t>
            </a:r>
            <a:r>
              <a:rPr lang="en-US" altLang="ko-KR" b="1" dirty="0"/>
              <a:t>ext4</a:t>
            </a:r>
          </a:p>
          <a:p>
            <a:r>
              <a:rPr lang="en-US" altLang="ko-KR" dirty="0"/>
              <a:t>Root filesystem(/) :  stored in a virtual disk image (ext4.vhdx)</a:t>
            </a:r>
          </a:p>
          <a:p>
            <a:r>
              <a:rPr lang="en-US" altLang="ko-KR" dirty="0"/>
              <a:t>Windows Drives (/</a:t>
            </a:r>
            <a:r>
              <a:rPr lang="en-US" altLang="ko-KR" dirty="0" err="1"/>
              <a:t>mnt</a:t>
            </a:r>
            <a:r>
              <a:rPr lang="en-US" altLang="ko-KR" dirty="0"/>
              <a:t>/c, /</a:t>
            </a:r>
            <a:r>
              <a:rPr lang="en-US" altLang="ko-KR" dirty="0" err="1"/>
              <a:t>mnt</a:t>
            </a:r>
            <a:r>
              <a:rPr lang="en-US" altLang="ko-KR" dirty="0"/>
              <a:t>/d, etc.): Use NTFS format, accessible via the </a:t>
            </a:r>
            <a:r>
              <a:rPr lang="en-US" altLang="ko-KR" dirty="0" err="1"/>
              <a:t>DrvFS</a:t>
            </a:r>
            <a:r>
              <a:rPr lang="en-US" altLang="ko-KR" dirty="0"/>
              <a:t> layer in WSL.</a:t>
            </a:r>
          </a:p>
          <a:p>
            <a:pPr lvl="1"/>
            <a:r>
              <a:rPr lang="en-US" altLang="ko-KR" dirty="0"/>
              <a:t>WSL provides seamless interoperability between the </a:t>
            </a:r>
            <a:r>
              <a:rPr lang="en-US" altLang="ko-KR" b="1" dirty="0"/>
              <a:t>Linux</a:t>
            </a:r>
            <a:r>
              <a:rPr lang="en-US" altLang="ko-KR" dirty="0"/>
              <a:t> environment and the </a:t>
            </a:r>
            <a:r>
              <a:rPr lang="en-US" altLang="ko-KR" b="1" dirty="0"/>
              <a:t>Windows</a:t>
            </a:r>
            <a:r>
              <a:rPr lang="en-US" altLang="ko-KR" dirty="0"/>
              <a:t> filesystem.</a:t>
            </a:r>
          </a:p>
          <a:p>
            <a:r>
              <a:rPr lang="en-US" altLang="ko-KR" dirty="0"/>
              <a:t>Temporary Filesystem (/</a:t>
            </a:r>
            <a:r>
              <a:rPr lang="en-US" altLang="ko-KR" dirty="0" err="1"/>
              <a:t>tmp</a:t>
            </a:r>
            <a:r>
              <a:rPr lang="en-US" altLang="ko-KR" dirty="0"/>
              <a:t>): Typically uses </a:t>
            </a:r>
            <a:r>
              <a:rPr lang="en-US" altLang="ko-KR" dirty="0" err="1"/>
              <a:t>tmpfs</a:t>
            </a:r>
            <a:r>
              <a:rPr lang="en-US" altLang="ko-KR" dirty="0"/>
              <a:t>, stored in memory. and removed whenever WSL restart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9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D3771-3571-429E-A56F-5AC7D97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Windows Filesystem access from WSL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C8005-7267-4F5F-9FBC-29A46560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555" y="1427982"/>
            <a:ext cx="10571018" cy="1531938"/>
          </a:xfrm>
        </p:spPr>
        <p:txBody>
          <a:bodyPr/>
          <a:lstStyle/>
          <a:p>
            <a:r>
              <a:rPr lang="en-US" altLang="ko-KR" dirty="0"/>
              <a:t>Windows “C:” drive filesystem is mounted at /</a:t>
            </a:r>
            <a:r>
              <a:rPr lang="en-US" altLang="ko-KR" dirty="0" err="1"/>
              <a:t>mnt</a:t>
            </a:r>
            <a:r>
              <a:rPr lang="en-US" altLang="ko-KR" dirty="0"/>
              <a:t>/c of WSL</a:t>
            </a:r>
          </a:p>
          <a:p>
            <a:r>
              <a:rPr lang="en-US" altLang="ko-KR" dirty="0"/>
              <a:t>You can use Linux cp/mv Linux command to copy/move files between Windows and Linux filesystems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14714E-3185-4763-9B85-87CBE4EDFBC4}"/>
              </a:ext>
            </a:extLst>
          </p:cNvPr>
          <p:cNvSpPr/>
          <p:nvPr/>
        </p:nvSpPr>
        <p:spPr>
          <a:xfrm>
            <a:off x="1163779" y="3936855"/>
            <a:ext cx="6660574" cy="245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ysClr val="windowText" lastClr="000000"/>
                </a:solidFill>
              </a:rPr>
              <a:t>Linux filesystem </a:t>
            </a:r>
          </a:p>
          <a:p>
            <a:r>
              <a:rPr lang="en-US" altLang="ko-KR" sz="2800" dirty="0">
                <a:solidFill>
                  <a:sysClr val="windowText" lastClr="000000"/>
                </a:solidFill>
              </a:rPr>
              <a:t>of WSL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F21BED-AADA-47CD-9D5E-301EBEB82065}"/>
              </a:ext>
            </a:extLst>
          </p:cNvPr>
          <p:cNvSpPr/>
          <p:nvPr/>
        </p:nvSpPr>
        <p:spPr>
          <a:xfrm>
            <a:off x="5008419" y="3647209"/>
            <a:ext cx="6019802" cy="2457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>
                <a:solidFill>
                  <a:sysClr val="windowText" lastClr="000000"/>
                </a:solidFill>
              </a:rPr>
              <a:t>Windows </a:t>
            </a:r>
          </a:p>
          <a:p>
            <a:pPr algn="r"/>
            <a:r>
              <a:rPr lang="en-US" altLang="ko-KR" sz="2800" dirty="0">
                <a:solidFill>
                  <a:sysClr val="windowText" lastClr="000000"/>
                </a:solidFill>
              </a:rPr>
              <a:t>filesystem </a:t>
            </a: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4155FF08-B383-4A72-869F-EC993CC1ABF0}"/>
              </a:ext>
            </a:extLst>
          </p:cNvPr>
          <p:cNvSpPr/>
          <p:nvPr/>
        </p:nvSpPr>
        <p:spPr>
          <a:xfrm>
            <a:off x="5309754" y="4218710"/>
            <a:ext cx="2109355" cy="153193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C drive</a:t>
            </a:r>
            <a:endParaRPr lang="ko-KR" altLang="en-US" sz="4000" dirty="0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525618AA-2705-47E7-A0AF-CF3AB66B546F}"/>
              </a:ext>
            </a:extLst>
          </p:cNvPr>
          <p:cNvSpPr/>
          <p:nvPr/>
        </p:nvSpPr>
        <p:spPr>
          <a:xfrm>
            <a:off x="7507427" y="4408127"/>
            <a:ext cx="935182" cy="93518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C:\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4DF8BB87-F4B4-48D9-BB7B-B1B8AD598E05}"/>
              </a:ext>
            </a:extLst>
          </p:cNvPr>
          <p:cNvSpPr/>
          <p:nvPr/>
        </p:nvSpPr>
        <p:spPr>
          <a:xfrm flipH="1">
            <a:off x="4031673" y="4611509"/>
            <a:ext cx="1226121" cy="935181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en-US" altLang="ko-KR" sz="2000" dirty="0" err="1">
                <a:solidFill>
                  <a:schemeClr val="tx1"/>
                </a:solidFill>
              </a:rPr>
              <a:t>mnt</a:t>
            </a:r>
            <a:r>
              <a:rPr lang="en-US" altLang="ko-KR" sz="2000" dirty="0">
                <a:solidFill>
                  <a:schemeClr val="tx1"/>
                </a:solidFill>
              </a:rPr>
              <a:t>/c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3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B531-4D98-4A5C-A25B-C69E04B9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 : Copy a file from Linux filesystem to Windows filesystem (window C: </a:t>
            </a:r>
            <a:r>
              <a:rPr lang="en-US" altLang="ko-KR" dirty="0">
                <a:sym typeface="Wingdings" panose="05000000000000000000" pitchFamily="2" charset="2"/>
              </a:rPr>
              <a:t> Linux /</a:t>
            </a:r>
            <a:r>
              <a:rPr lang="en-US" altLang="ko-KR" dirty="0" err="1">
                <a:sym typeface="Wingdings" panose="05000000000000000000" pitchFamily="2" charset="2"/>
              </a:rPr>
              <a:t>mnt</a:t>
            </a:r>
            <a:r>
              <a:rPr lang="en-US" altLang="ko-KR" dirty="0">
                <a:sym typeface="Wingdings" panose="05000000000000000000" pitchFamily="2" charset="2"/>
              </a:rPr>
              <a:t>/c)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F9970-1B61-42CF-8686-E6BFEF64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20605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03789C-06DA-4D1B-B0BD-380B0057E7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825625"/>
            <a:ext cx="5181600" cy="206057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943C6-9D92-40A1-828C-2CD61E89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6" y="4048338"/>
            <a:ext cx="5468316" cy="2205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9BCA12-119B-4675-B3F7-71231817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849960" cy="1467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15F7F6-7D1D-4E4A-A901-82435DEE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494" y="4048338"/>
            <a:ext cx="5534030" cy="225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E26A1E3-C6FC-4911-A060-80C5EAE3D088}"/>
              </a:ext>
            </a:extLst>
          </p:cNvPr>
          <p:cNvSpPr/>
          <p:nvPr/>
        </p:nvSpPr>
        <p:spPr>
          <a:xfrm>
            <a:off x="5768951" y="4539097"/>
            <a:ext cx="612724" cy="12765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195456-FA46-4372-A7C4-FFABDFE330EF}"/>
              </a:ext>
            </a:extLst>
          </p:cNvPr>
          <p:cNvSpPr/>
          <p:nvPr/>
        </p:nvSpPr>
        <p:spPr>
          <a:xfrm>
            <a:off x="1631373" y="5403273"/>
            <a:ext cx="4062419" cy="32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69314-33E4-4F2D-8A9B-665F0C5094B3}"/>
              </a:ext>
            </a:extLst>
          </p:cNvPr>
          <p:cNvSpPr/>
          <p:nvPr/>
        </p:nvSpPr>
        <p:spPr>
          <a:xfrm>
            <a:off x="7778127" y="5420591"/>
            <a:ext cx="4062419" cy="32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34F8F-23A5-490C-934A-D1491BBB3ACE}"/>
              </a:ext>
            </a:extLst>
          </p:cNvPr>
          <p:cNvSpPr/>
          <p:nvPr/>
        </p:nvSpPr>
        <p:spPr>
          <a:xfrm>
            <a:off x="5914692" y="2446131"/>
            <a:ext cx="3541036" cy="359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8B9E3-DF72-44BF-A322-8D2D4FE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Linux Features are available in WSL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C240-7CEF-40F0-8CD0-082EB50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55522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Program Development Environments</a:t>
            </a:r>
          </a:p>
          <a:p>
            <a:pPr lvl="1"/>
            <a:r>
              <a:rPr lang="en-US" altLang="ko-KR" dirty="0"/>
              <a:t>vi</a:t>
            </a:r>
          </a:p>
          <a:p>
            <a:pPr lvl="1"/>
            <a:r>
              <a:rPr lang="en-US" altLang="ko-KR" dirty="0" err="1"/>
              <a:t>nano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endParaRPr lang="en-US" altLang="ko-KR" dirty="0"/>
          </a:p>
          <a:p>
            <a:pPr lvl="1"/>
            <a:r>
              <a:rPr lang="en-US" altLang="ko-KR" dirty="0" err="1"/>
              <a:t>gcc</a:t>
            </a:r>
            <a:endParaRPr lang="en-US" altLang="ko-KR" dirty="0"/>
          </a:p>
          <a:p>
            <a:pPr lvl="1"/>
            <a:r>
              <a:rPr lang="en-US" altLang="ko-KR" dirty="0" err="1"/>
              <a:t>gdb</a:t>
            </a:r>
            <a:endParaRPr lang="en-US" altLang="ko-KR" dirty="0"/>
          </a:p>
          <a:p>
            <a:pPr lvl="1"/>
            <a:r>
              <a:rPr lang="en-US" altLang="ko-KR" dirty="0"/>
              <a:t>make</a:t>
            </a:r>
          </a:p>
          <a:p>
            <a:pPr lvl="1"/>
            <a:r>
              <a:rPr lang="en-US" altLang="ko-KR" dirty="0" err="1"/>
              <a:t>cmake</a:t>
            </a:r>
            <a:endParaRPr lang="en-US" altLang="ko-KR" dirty="0"/>
          </a:p>
          <a:p>
            <a:pPr lvl="1"/>
            <a:r>
              <a:rPr lang="en-US" altLang="ko-KR" dirty="0"/>
              <a:t>prof …</a:t>
            </a:r>
          </a:p>
          <a:p>
            <a:r>
              <a:rPr lang="en-US" altLang="ko-KR" dirty="0"/>
              <a:t>Using Open source </a:t>
            </a:r>
          </a:p>
          <a:p>
            <a:r>
              <a:rPr lang="en-US" altLang="ko-KR" dirty="0"/>
              <a:t>Programming Language support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B3C53-0728-4DD0-9EB1-36CF08602A3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83926" y="1825625"/>
            <a:ext cx="5500256" cy="4351338"/>
          </a:xfrm>
        </p:spPr>
        <p:txBody>
          <a:bodyPr/>
          <a:lstStyle/>
          <a:p>
            <a:r>
              <a:rPr lang="en-US" altLang="ko-KR" dirty="0"/>
              <a:t>Linux System calls are supported</a:t>
            </a:r>
          </a:p>
          <a:p>
            <a:r>
              <a:rPr lang="en-US" altLang="ko-KR" dirty="0"/>
              <a:t>X11 graphics GUI are available</a:t>
            </a:r>
          </a:p>
          <a:p>
            <a:r>
              <a:rPr lang="en-US" altLang="ko-KR" dirty="0"/>
              <a:t>File Systems are ext4 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29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D21DAAD-8EE8-44E4-B997-105D87DA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Have Fun with WSL !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6AEF74-64C2-4A77-A445-07480392E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5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7BF301-8D23-466A-9B1B-E097E27B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WSL (</a:t>
            </a:r>
            <a:r>
              <a:rPr lang="en-US" altLang="ko-KR" dirty="0" err="1"/>
              <a:t>Widnows</a:t>
            </a:r>
            <a:r>
              <a:rPr lang="en-US" altLang="ko-KR" dirty="0"/>
              <a:t> Subsystem for Linux)?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9B27A1-67F9-49D9-AA16-E8E83ADF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945" y="1444336"/>
            <a:ext cx="11824855" cy="4732627"/>
          </a:xfrm>
        </p:spPr>
        <p:txBody>
          <a:bodyPr>
            <a:normAutofit/>
          </a:bodyPr>
          <a:lstStyle/>
          <a:p>
            <a:r>
              <a:rPr lang="en-US" altLang="ko-KR" dirty="0"/>
              <a:t>Windows Subsystem for Linux (</a:t>
            </a:r>
            <a:r>
              <a:rPr lang="en-US" altLang="ko-KR" b="1" dirty="0"/>
              <a:t>WSL</a:t>
            </a:r>
            <a:r>
              <a:rPr lang="en-US" altLang="ko-KR" dirty="0"/>
              <a:t>) is a feature of </a:t>
            </a:r>
            <a:r>
              <a:rPr lang="en-US" altLang="ko-KR" dirty="0">
                <a:hlinkClick r:id="rId2" tooltip="Microsoft Windows"/>
              </a:rPr>
              <a:t>Microsoft Windows</a:t>
            </a:r>
            <a:r>
              <a:rPr lang="en-US" altLang="ko-KR" dirty="0"/>
              <a:t> that offers a convenient way </a:t>
            </a:r>
            <a:r>
              <a:rPr lang="en-US" altLang="ko-KR" b="1" dirty="0"/>
              <a:t>to run any kinds of </a:t>
            </a:r>
            <a:r>
              <a:rPr lang="en-US" altLang="ko-KR" b="1" dirty="0">
                <a:hlinkClick r:id="rId3" tooltip="Linux"/>
              </a:rPr>
              <a:t>Linux</a:t>
            </a:r>
            <a:r>
              <a:rPr lang="en-US" altLang="ko-KR" b="1" dirty="0"/>
              <a:t> environment without</a:t>
            </a:r>
            <a:r>
              <a:rPr lang="en-US" altLang="ko-KR" dirty="0"/>
              <a:t> </a:t>
            </a:r>
            <a:r>
              <a:rPr lang="en-US" altLang="ko-KR" b="1" dirty="0"/>
              <a:t>the need </a:t>
            </a:r>
            <a:r>
              <a:rPr lang="en-US" altLang="ko-KR" dirty="0"/>
              <a:t>for a separate virtual machine or dual booting.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i="1" dirty="0">
                <a:sym typeface="Wingdings" panose="05000000000000000000" pitchFamily="2" charset="2"/>
              </a:rPr>
              <a:t> Revolutionary to developers</a:t>
            </a:r>
            <a:r>
              <a:rPr lang="en-US" altLang="ko-KR" i="1" dirty="0"/>
              <a:t> !</a:t>
            </a:r>
          </a:p>
          <a:p>
            <a:r>
              <a:rPr lang="en-US" altLang="ko-KR" dirty="0"/>
              <a:t>Prerequisite: 64-bits windows 10 or more </a:t>
            </a:r>
          </a:p>
          <a:p>
            <a:r>
              <a:rPr lang="en-US" altLang="ko-KR" dirty="0"/>
              <a:t>WSL 1 : released 2016 : No emulation and virtualization, But direct use of filesystem and some hardware (network), Not all Linux system call was implemented</a:t>
            </a:r>
          </a:p>
          <a:p>
            <a:r>
              <a:rPr lang="en-US" altLang="ko-KR" dirty="0"/>
              <a:t>WSL 2 : released 2019 : runs inside Linux Virtual machine, supports real Linux full Kernel, guarantees backward compatibility to WSL1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8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9CC6-D779-4319-AA85-8FFD6049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WSL2 Performance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FD81A-FBC9-4C9B-8FC9-EEA76AE7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454" y="1138336"/>
            <a:ext cx="5820746" cy="549996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CPU and Memory</a:t>
            </a:r>
            <a:r>
              <a:rPr lang="en-US" altLang="ko-KR" dirty="0"/>
              <a:t>: WSL 2 provides </a:t>
            </a:r>
            <a:r>
              <a:rPr lang="en-US" altLang="ko-KR" b="1" dirty="0"/>
              <a:t>near-native performance </a:t>
            </a:r>
            <a:r>
              <a:rPr lang="en-US" altLang="ko-KR" dirty="0"/>
              <a:t>for CPU and memory operations because it's using a real Linux kernel, (</a:t>
            </a:r>
            <a:r>
              <a:rPr lang="en-US" altLang="ko-KR" sz="2600" dirty="0"/>
              <a:t>though there may still be some overhead due to the virtualization layer</a:t>
            </a:r>
            <a:r>
              <a:rPr lang="en-US" altLang="ko-KR" dirty="0"/>
              <a:t>.)</a:t>
            </a:r>
          </a:p>
          <a:p>
            <a:r>
              <a:rPr lang="en-US" altLang="ko-KR" b="1" dirty="0"/>
              <a:t>Virtual Machine</a:t>
            </a:r>
            <a:r>
              <a:rPr lang="en-US" altLang="ko-KR" dirty="0"/>
              <a:t>: runs a full Linux kernel in a lightweight virtual machine (VM) using Hyper-V. This gives WSL 2 much better compatibility with Linux applications as well as performance that is </a:t>
            </a:r>
            <a:r>
              <a:rPr lang="en-US" altLang="ko-KR" u="sng" dirty="0"/>
              <a:t>closer to native Linux.</a:t>
            </a:r>
            <a:endParaRPr lang="ko-KR" altLang="en-US" u="sng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AB85C-8126-43EC-8864-7EF08ACFB7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19800" y="1138336"/>
            <a:ext cx="5820746" cy="5646928"/>
          </a:xfrm>
        </p:spPr>
        <p:txBody>
          <a:bodyPr>
            <a:normAutofit fontScale="92500"/>
          </a:bodyPr>
          <a:lstStyle/>
          <a:p>
            <a:r>
              <a:rPr lang="en-US" altLang="ko-KR" sz="3000" b="1" dirty="0"/>
              <a:t>File System Performance</a:t>
            </a:r>
            <a:r>
              <a:rPr lang="en-US" altLang="ko-KR" dirty="0"/>
              <a:t>: </a:t>
            </a:r>
            <a:r>
              <a:rPr lang="en-US" altLang="ko-KR" sz="3000" dirty="0"/>
              <a:t> uses an ext4 file system inside a virtual hard disk (VHD) file for its Linux root filesystem, which generally provides </a:t>
            </a:r>
            <a:r>
              <a:rPr lang="en-US" altLang="ko-KR" sz="3000" u="sng" dirty="0"/>
              <a:t>much better </a:t>
            </a:r>
            <a:r>
              <a:rPr lang="en-US" altLang="ko-KR" sz="3000" dirty="0"/>
              <a:t>performance for file operations compared to WSL 1.</a:t>
            </a:r>
          </a:p>
          <a:p>
            <a:r>
              <a:rPr lang="en-US" altLang="ko-KR" sz="3000" dirty="0"/>
              <a:t>However, accessing files on the Windows filesystem (/</a:t>
            </a:r>
            <a:r>
              <a:rPr lang="en-US" altLang="ko-KR" sz="3000" dirty="0" err="1"/>
              <a:t>mnt</a:t>
            </a:r>
            <a:r>
              <a:rPr lang="en-US" altLang="ko-KR" sz="3000" dirty="0"/>
              <a:t>/c, etc.) </a:t>
            </a:r>
            <a:r>
              <a:rPr lang="en-US" altLang="ko-KR" sz="3000" u="sng" dirty="0"/>
              <a:t>can still be slower </a:t>
            </a:r>
            <a:r>
              <a:rPr lang="en-US" altLang="ko-KR" sz="3000" dirty="0"/>
              <a:t>compared to accessing files on the native ext4 filesystem.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0750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CEA153C-F967-4B71-B36A-B27492D8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WSL.EXE command to Manage Distribution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2279AF9-DFFC-4824-86B1-5CB942AD95F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9773" y="1614703"/>
            <a:ext cx="546561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Open </a:t>
            </a:r>
            <a:r>
              <a:rPr lang="en-US" altLang="ko-KR" dirty="0" err="1"/>
              <a:t>Powershell</a:t>
            </a:r>
            <a:r>
              <a:rPr lang="en-US" altLang="ko-KR" dirty="0"/>
              <a:t> on Win11 (search </a:t>
            </a:r>
            <a:r>
              <a:rPr lang="en-US" altLang="ko-KR" i="1" dirty="0"/>
              <a:t>terminal </a:t>
            </a:r>
            <a:r>
              <a:rPr lang="en-US" altLang="ko-KR" dirty="0"/>
              <a:t>or </a:t>
            </a:r>
            <a:r>
              <a:rPr lang="en-US" altLang="ko-KR" i="1" dirty="0" err="1"/>
              <a:t>cmd</a:t>
            </a:r>
            <a:r>
              <a:rPr lang="en-US" altLang="ko-KR" i="1" dirty="0"/>
              <a:t>)</a:t>
            </a:r>
          </a:p>
          <a:p>
            <a:r>
              <a:rPr lang="en-US" altLang="ko-KR" dirty="0"/>
              <a:t>WSL.exe command manages distribution of WSL.  </a:t>
            </a:r>
          </a:p>
          <a:p>
            <a:pPr lvl="1"/>
            <a:r>
              <a:rPr lang="en-US" altLang="ko-KR" dirty="0"/>
              <a:t>list available distributions, </a:t>
            </a:r>
          </a:p>
          <a:p>
            <a:pPr lvl="1"/>
            <a:r>
              <a:rPr lang="en-US" altLang="ko-KR" dirty="0"/>
              <a:t>set a default distribution, </a:t>
            </a:r>
          </a:p>
          <a:p>
            <a:pPr lvl="1"/>
            <a:r>
              <a:rPr lang="en-US" altLang="ko-KR" dirty="0"/>
              <a:t>uninstall distributions.</a:t>
            </a:r>
          </a:p>
          <a:p>
            <a:pPr lvl="1"/>
            <a:r>
              <a:rPr lang="en-US" altLang="ko-KR" dirty="0"/>
              <a:t>run Linux binaries from the Windows Command Prompt</a:t>
            </a:r>
          </a:p>
          <a:p>
            <a:r>
              <a:rPr lang="en-US" altLang="ko-KR" dirty="0"/>
              <a:t>Checking </a:t>
            </a:r>
            <a:r>
              <a:rPr lang="en-US" altLang="ko-KR" dirty="0" err="1"/>
              <a:t>wsl</a:t>
            </a:r>
            <a:r>
              <a:rPr lang="en-US" altLang="ko-KR" dirty="0"/>
              <a:t> status </a:t>
            </a:r>
          </a:p>
          <a:p>
            <a:pPr marL="114300" indent="0">
              <a:buNone/>
            </a:pPr>
            <a:r>
              <a:rPr lang="en-US" altLang="ko-KR" dirty="0"/>
              <a:t>   C:\&gt; </a:t>
            </a:r>
            <a:r>
              <a:rPr lang="en-US" altLang="ko-KR" dirty="0" err="1"/>
              <a:t>wsl</a:t>
            </a:r>
            <a:r>
              <a:rPr lang="en-US" altLang="ko-KR" dirty="0"/>
              <a:t> –status</a:t>
            </a:r>
          </a:p>
          <a:p>
            <a:pPr marL="114300" indent="0">
              <a:buNone/>
            </a:pPr>
            <a:r>
              <a:rPr lang="en-US" altLang="ko-KR" dirty="0"/>
              <a:t>   C:\&gt; </a:t>
            </a:r>
            <a:r>
              <a:rPr lang="en-US" altLang="ko-KR" dirty="0" err="1"/>
              <a:t>wsl</a:t>
            </a:r>
            <a:r>
              <a:rPr lang="en-US" altLang="ko-KR" dirty="0"/>
              <a:t> –l -v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DB5C2D2-208A-461E-90B5-4FE0AE1A8272}"/>
              </a:ext>
            </a:extLst>
          </p:cNvPr>
          <p:cNvGrpSpPr/>
          <p:nvPr/>
        </p:nvGrpSpPr>
        <p:grpSpPr>
          <a:xfrm>
            <a:off x="5878421" y="1614703"/>
            <a:ext cx="5857708" cy="4734142"/>
            <a:chOff x="5232933" y="1461943"/>
            <a:chExt cx="6503196" cy="488690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76D5BAB-407A-4C19-92E9-6AF5BE130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8819"/>
            <a:stretch/>
          </p:blipFill>
          <p:spPr>
            <a:xfrm>
              <a:off x="5232933" y="1461943"/>
              <a:ext cx="6503196" cy="48869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62AD3D-B843-44F3-AB52-61CBE45891FB}"/>
                </a:ext>
              </a:extLst>
            </p:cNvPr>
            <p:cNvSpPr/>
            <p:nvPr/>
          </p:nvSpPr>
          <p:spPr>
            <a:xfrm>
              <a:off x="5232933" y="2576945"/>
              <a:ext cx="2217349" cy="8520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FA4F6D-E114-4A6F-934A-509DE9E3D6B0}"/>
                </a:ext>
              </a:extLst>
            </p:cNvPr>
            <p:cNvSpPr/>
            <p:nvPr/>
          </p:nvSpPr>
          <p:spPr>
            <a:xfrm>
              <a:off x="9115670" y="4604904"/>
              <a:ext cx="2217349" cy="4762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CEEA154-7BC6-4E27-AFCD-A551D7A0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38" y="5998873"/>
            <a:ext cx="3143689" cy="571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DFCD97-59C5-42BD-B2BD-922C743F325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12227" y="3981774"/>
            <a:ext cx="1566194" cy="19842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EB0900-7C20-4969-A425-35D820B55DA6}"/>
              </a:ext>
            </a:extLst>
          </p:cNvPr>
          <p:cNvSpPr/>
          <p:nvPr/>
        </p:nvSpPr>
        <p:spPr>
          <a:xfrm>
            <a:off x="1631708" y="6011891"/>
            <a:ext cx="1256966" cy="571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6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E7390-323D-4ABF-A0DC-7941DE80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Enabling WSL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E67AD-57C5-485C-9384-21C99867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046" y="1754931"/>
            <a:ext cx="4695008" cy="3575605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Sometimes, WSL is not enabled </a:t>
            </a:r>
            <a:r>
              <a:rPr lang="en-US" altLang="ko-KR" dirty="0">
                <a:sym typeface="Wingdings" panose="05000000000000000000" pitchFamily="2" charset="2"/>
              </a:rPr>
              <a:t> need turn on the WSL features on Win11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1. Open Control panel </a:t>
            </a:r>
          </a:p>
          <a:p>
            <a:pPr marL="11430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제어판</a:t>
            </a:r>
            <a:r>
              <a:rPr lang="en-US" altLang="ko-KR" dirty="0"/>
              <a:t>)</a:t>
            </a:r>
          </a:p>
          <a:p>
            <a:pPr marL="114300" indent="0">
              <a:buNone/>
            </a:pPr>
            <a:r>
              <a:rPr lang="en-US" altLang="ko-KR" dirty="0"/>
              <a:t>2. Open Program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4C6F0E-98BE-4032-8ABF-CC551014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054" y="1662545"/>
            <a:ext cx="6838900" cy="4830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CC6619-D5B7-4A05-802F-782A8E752EC9}"/>
              </a:ext>
            </a:extLst>
          </p:cNvPr>
          <p:cNvSpPr/>
          <p:nvPr/>
        </p:nvSpPr>
        <p:spPr>
          <a:xfrm>
            <a:off x="5748900" y="5199406"/>
            <a:ext cx="2217349" cy="852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8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CDC63-17F2-4A1A-AD09-D7D396C5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Enabling WSL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C7AC3-9266-445A-BAE9-F6E65525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91" y="1457726"/>
            <a:ext cx="3855027" cy="4351338"/>
          </a:xfrm>
        </p:spPr>
        <p:txBody>
          <a:bodyPr/>
          <a:lstStyle/>
          <a:p>
            <a:r>
              <a:rPr lang="en-US" altLang="ko-KR" dirty="0"/>
              <a:t> Turn Windows features on or off</a:t>
            </a:r>
          </a:p>
          <a:p>
            <a:pPr marL="114300" indent="0">
              <a:buNone/>
            </a:pPr>
            <a:r>
              <a:rPr lang="en-US" altLang="ko-KR" dirty="0"/>
              <a:t>  (Windows</a:t>
            </a:r>
            <a:r>
              <a:rPr lang="ko-KR" altLang="en-US" dirty="0"/>
              <a:t> 기능  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켜기</a:t>
            </a:r>
            <a:r>
              <a:rPr lang="en-US" altLang="ko-KR" dirty="0"/>
              <a:t>/</a:t>
            </a:r>
            <a:r>
              <a:rPr lang="ko-KR" altLang="en-US" dirty="0"/>
              <a:t>끄기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22934-AC68-4E5A-B65D-5B918C35E43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0E101-DF29-4133-B07F-FA8043AFD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71" b="15637"/>
          <a:stretch/>
        </p:blipFill>
        <p:spPr>
          <a:xfrm>
            <a:off x="4090554" y="1333201"/>
            <a:ext cx="7749992" cy="533618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0FB3A8-BF50-41BF-A9CD-9329B5AD76C1}"/>
              </a:ext>
            </a:extLst>
          </p:cNvPr>
          <p:cNvSpPr/>
          <p:nvPr/>
        </p:nvSpPr>
        <p:spPr>
          <a:xfrm>
            <a:off x="8094519" y="2400299"/>
            <a:ext cx="2181899" cy="301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0EE9F-6894-492E-9A4B-B0D86E01163C}"/>
              </a:ext>
            </a:extLst>
          </p:cNvPr>
          <p:cNvSpPr/>
          <p:nvPr/>
        </p:nvSpPr>
        <p:spPr>
          <a:xfrm>
            <a:off x="3979718" y="3206894"/>
            <a:ext cx="1433945" cy="336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846F7F-0901-4F54-B877-5A255B995D80}"/>
              </a:ext>
            </a:extLst>
          </p:cNvPr>
          <p:cNvCxnSpPr/>
          <p:nvPr/>
        </p:nvCxnSpPr>
        <p:spPr>
          <a:xfrm flipV="1">
            <a:off x="5413663" y="2545773"/>
            <a:ext cx="2680856" cy="81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1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95AE-58AF-428D-AF0F-2771B794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365126"/>
            <a:ext cx="6604378" cy="773210"/>
          </a:xfrm>
        </p:spPr>
        <p:txBody>
          <a:bodyPr/>
          <a:lstStyle/>
          <a:p>
            <a:r>
              <a:rPr lang="en-US" altLang="ko-KR" dirty="0"/>
              <a:t>Enabling WSL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80EE2-3116-4726-ABFD-7A1B14CC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78" y="1326862"/>
            <a:ext cx="5666510" cy="4351338"/>
          </a:xfrm>
        </p:spPr>
        <p:txBody>
          <a:bodyPr/>
          <a:lstStyle/>
          <a:p>
            <a:r>
              <a:rPr lang="en-US" altLang="ko-KR" dirty="0"/>
              <a:t>Turn on</a:t>
            </a:r>
          </a:p>
          <a:p>
            <a:pPr lvl="1"/>
            <a:r>
              <a:rPr lang="en-US" altLang="ko-KR" b="1" dirty="0"/>
              <a:t>Windows subsystem for Linux </a:t>
            </a:r>
            <a:r>
              <a:rPr lang="en-US" altLang="ko-KR" dirty="0"/>
              <a:t>(Linux</a:t>
            </a:r>
            <a:r>
              <a:rPr lang="ko-KR" altLang="en-US" dirty="0"/>
              <a:t>용 </a:t>
            </a:r>
            <a:r>
              <a:rPr lang="en-US" altLang="ko-KR" dirty="0"/>
              <a:t>Windows </a:t>
            </a:r>
            <a:r>
              <a:rPr lang="ko-KR" altLang="en-US" dirty="0"/>
              <a:t>하위 시스템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/>
              <a:t>Virtual Machine Platform </a:t>
            </a:r>
          </a:p>
          <a:p>
            <a:pPr marL="571500" lvl="1" indent="0">
              <a:buNone/>
            </a:pPr>
            <a:r>
              <a:rPr lang="en-US" altLang="ko-KR" dirty="0"/>
              <a:t>   (Windows</a:t>
            </a:r>
            <a:r>
              <a:rPr lang="ko-KR" altLang="en-US" dirty="0"/>
              <a:t> 가상머신</a:t>
            </a:r>
            <a:r>
              <a:rPr lang="en-US" altLang="ko-KR" dirty="0"/>
              <a:t>)</a:t>
            </a:r>
          </a:p>
          <a:p>
            <a:pPr marL="571500" lvl="1" indent="0">
              <a:buNone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Windows </a:t>
            </a:r>
            <a:r>
              <a:rPr lang="ko-KR" altLang="en-US" dirty="0">
                <a:sym typeface="Wingdings" panose="05000000000000000000" pitchFamily="2" charset="2"/>
              </a:rPr>
              <a:t>추가 구성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요소 자동 설치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D161D-7C5B-4CFF-BC7E-1F8368A3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111" y="85258"/>
            <a:ext cx="4467849" cy="66874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09ECCD-57F9-4802-85F9-2A38C571F4C3}"/>
              </a:ext>
            </a:extLst>
          </p:cNvPr>
          <p:cNvSpPr/>
          <p:nvPr/>
        </p:nvSpPr>
        <p:spPr>
          <a:xfrm>
            <a:off x="7710055" y="1984659"/>
            <a:ext cx="2566363" cy="342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450E34-3DD5-457A-88EE-68737C2C5A3A}"/>
              </a:ext>
            </a:extLst>
          </p:cNvPr>
          <p:cNvSpPr/>
          <p:nvPr/>
        </p:nvSpPr>
        <p:spPr>
          <a:xfrm>
            <a:off x="7706783" y="4530436"/>
            <a:ext cx="2181899" cy="206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F567E7-7EEC-445C-896C-D76112FCB2DB}"/>
              </a:ext>
            </a:extLst>
          </p:cNvPr>
          <p:cNvSpPr/>
          <p:nvPr/>
        </p:nvSpPr>
        <p:spPr>
          <a:xfrm>
            <a:off x="9888682" y="6390408"/>
            <a:ext cx="1090949" cy="342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5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5F6A2-F334-4BAA-86CA-9FF5A3A5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Installing WSL</a:t>
            </a:r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CB97D5C7-41FA-44CC-9201-E0700CF8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5" y="1586633"/>
            <a:ext cx="8243455" cy="4408921"/>
          </a:xfrm>
        </p:spPr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altLang="ko-KR" dirty="0"/>
              <a:t>Begin installation by WSL.exe command on Terminal</a:t>
            </a:r>
          </a:p>
          <a:p>
            <a:pPr marL="114300" indent="0">
              <a:buNone/>
            </a:pPr>
            <a:r>
              <a:rPr lang="en-US" altLang="ko-KR" dirty="0"/>
              <a:t>   C:\&gt;</a:t>
            </a:r>
            <a:r>
              <a:rPr lang="en-US" altLang="ko-KR" b="1" dirty="0"/>
              <a:t> WSL --install</a:t>
            </a:r>
          </a:p>
          <a:p>
            <a:pPr marL="114300" indent="0">
              <a:buNone/>
            </a:pPr>
            <a:r>
              <a:rPr lang="en-US" altLang="ko-KR" dirty="0"/>
              <a:t>   … Ubuntu is installing process begins</a:t>
            </a:r>
          </a:p>
          <a:p>
            <a:pPr marL="114300" indent="0">
              <a:buNone/>
            </a:pPr>
            <a:endParaRPr lang="en-US" altLang="ko-KR" dirty="0"/>
          </a:p>
          <a:p>
            <a:pPr marL="628650" indent="-514350">
              <a:buFont typeface="+mj-lt"/>
              <a:buAutoNum type="arabicPeriod" startAt="2"/>
            </a:pPr>
            <a:r>
              <a:rPr lang="en-US" altLang="ko-KR" dirty="0"/>
              <a:t>Enter your user name and password</a:t>
            </a:r>
          </a:p>
          <a:p>
            <a:pPr marL="628650" indent="-514350">
              <a:buFont typeface="+mj-lt"/>
              <a:buAutoNum type="arabicPeriod" startAt="2"/>
            </a:pPr>
            <a:endParaRPr lang="en-US" altLang="ko-KR" dirty="0"/>
          </a:p>
          <a:p>
            <a:pPr marL="628650" indent="-514350">
              <a:buFont typeface="+mj-lt"/>
              <a:buAutoNum type="arabicPeriod" startAt="2"/>
            </a:pPr>
            <a:r>
              <a:rPr lang="en-US" altLang="ko-KR" dirty="0"/>
              <a:t>Reboot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</a:p>
          <a:p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2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1E0ED-1870-434C-999C-494D6A10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 Linux with WSL (on Terminal)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31A96-504F-4AEC-AB01-610AD2D5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77" y="1752693"/>
            <a:ext cx="563533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Check WSL status</a:t>
            </a:r>
          </a:p>
          <a:p>
            <a:pPr marL="114300" indent="0">
              <a:buNone/>
            </a:pPr>
            <a:r>
              <a:rPr lang="en-US" altLang="ko-KR" dirty="0"/>
              <a:t>  C:\&gt;</a:t>
            </a:r>
            <a:r>
              <a:rPr lang="en-US" altLang="ko-KR" b="1" dirty="0"/>
              <a:t>WSL -l -v</a:t>
            </a:r>
          </a:p>
          <a:p>
            <a:pPr marL="114300" indent="0">
              <a:buNone/>
            </a:pPr>
            <a:endParaRPr lang="en-US" altLang="ko-KR" b="1" dirty="0"/>
          </a:p>
          <a:p>
            <a:r>
              <a:rPr lang="en-US" altLang="ko-KR" dirty="0"/>
              <a:t>Start WSL</a:t>
            </a:r>
          </a:p>
          <a:p>
            <a:pPr marL="114300" indent="0">
              <a:buNone/>
            </a:pPr>
            <a:r>
              <a:rPr lang="en-US" altLang="ko-KR" dirty="0"/>
              <a:t>  C:\&gt; </a:t>
            </a:r>
            <a:r>
              <a:rPr lang="en-US" altLang="ko-KR" b="1" dirty="0"/>
              <a:t>WSL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17DC7-3948-473D-841F-1C269052AA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825625"/>
            <a:ext cx="5181600" cy="2559339"/>
          </a:xfrm>
        </p:spPr>
        <p:txBody>
          <a:bodyPr/>
          <a:lstStyle/>
          <a:p>
            <a:r>
              <a:rPr lang="en-US" altLang="ko-KR" dirty="0"/>
              <a:t>Exit WSL</a:t>
            </a:r>
          </a:p>
          <a:p>
            <a:pPr marL="114300" indent="0">
              <a:buNone/>
            </a:pPr>
            <a:r>
              <a:rPr lang="en-US" altLang="ko-KR" dirty="0"/>
              <a:t>    $ exit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E55FE-41F3-4CB4-BCCA-7C516E3A5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84"/>
          <a:stretch/>
        </p:blipFill>
        <p:spPr>
          <a:xfrm>
            <a:off x="174787" y="5299364"/>
            <a:ext cx="6072005" cy="1044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DD27EC-2C30-4733-925B-18EE26714D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09"/>
          <a:stretch/>
        </p:blipFill>
        <p:spPr>
          <a:xfrm>
            <a:off x="6931839" y="3026998"/>
            <a:ext cx="4421961" cy="1057423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E5A9AB56-27C5-4481-8BAD-C00B64381C34}"/>
              </a:ext>
            </a:extLst>
          </p:cNvPr>
          <p:cNvSpPr/>
          <p:nvPr/>
        </p:nvSpPr>
        <p:spPr>
          <a:xfrm>
            <a:off x="3429000" y="4612075"/>
            <a:ext cx="2021032" cy="776023"/>
          </a:xfrm>
          <a:prstGeom prst="wedgeRectCallout">
            <a:avLst>
              <a:gd name="adj1" fmla="val -103691"/>
              <a:gd name="adj2" fmla="val 638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00"/>
                </a:solidFill>
              </a:rPr>
              <a:t>WSL start in Windows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560B56F-BBFD-46CA-B4F0-06246CE73C57}"/>
              </a:ext>
            </a:extLst>
          </p:cNvPr>
          <p:cNvSpPr/>
          <p:nvPr/>
        </p:nvSpPr>
        <p:spPr>
          <a:xfrm>
            <a:off x="6819281" y="4911352"/>
            <a:ext cx="2021032" cy="776023"/>
          </a:xfrm>
          <a:prstGeom prst="wedgeRectCallout">
            <a:avLst>
              <a:gd name="adj1" fmla="val -103691"/>
              <a:gd name="adj2" fmla="val 638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00"/>
                </a:solidFill>
              </a:rPr>
              <a:t>In </a:t>
            </a:r>
            <a:r>
              <a:rPr lang="en-US" altLang="ko-KR" sz="2400" dirty="0" err="1">
                <a:solidFill>
                  <a:srgbClr val="FFFF00"/>
                </a:solidFill>
              </a:rPr>
              <a:t>Ububtu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91A1AC27-7C85-4BBB-9DA7-87AEBC4C9C27}"/>
              </a:ext>
            </a:extLst>
          </p:cNvPr>
          <p:cNvSpPr/>
          <p:nvPr/>
        </p:nvSpPr>
        <p:spPr>
          <a:xfrm>
            <a:off x="9922699" y="1764769"/>
            <a:ext cx="2021032" cy="773211"/>
          </a:xfrm>
          <a:prstGeom prst="wedgeRectCallout">
            <a:avLst>
              <a:gd name="adj1" fmla="val -19886"/>
              <a:gd name="adj2" fmla="val 1107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00"/>
                </a:solidFill>
              </a:rPr>
              <a:t>In </a:t>
            </a:r>
            <a:r>
              <a:rPr lang="en-US" altLang="ko-KR" sz="2400" dirty="0" err="1">
                <a:solidFill>
                  <a:srgbClr val="FFFF00"/>
                </a:solidFill>
              </a:rPr>
              <a:t>Ububtu</a:t>
            </a:r>
            <a:r>
              <a:rPr lang="en-US" altLang="ko-KR" sz="2400" dirty="0">
                <a:solidFill>
                  <a:srgbClr val="FFFF00"/>
                </a:solidFill>
              </a:rPr>
              <a:t>, Logout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D483193-F0AD-4F9B-AE16-56C008A17354}"/>
              </a:ext>
            </a:extLst>
          </p:cNvPr>
          <p:cNvSpPr/>
          <p:nvPr/>
        </p:nvSpPr>
        <p:spPr>
          <a:xfrm>
            <a:off x="9959191" y="4147224"/>
            <a:ext cx="2021032" cy="776023"/>
          </a:xfrm>
          <a:prstGeom prst="wedgeRectCallout">
            <a:avLst>
              <a:gd name="adj1" fmla="val -112431"/>
              <a:gd name="adj2" fmla="val -807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00"/>
                </a:solidFill>
              </a:rPr>
              <a:t>In Windows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710</Words>
  <Application>Microsoft Office PowerPoint</Application>
  <PresentationFormat>와이드스크린</PresentationFormat>
  <Paragraphs>98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맑은 고딕</vt:lpstr>
      <vt:lpstr>Arial</vt:lpstr>
      <vt:lpstr>Wingdings</vt:lpstr>
      <vt:lpstr>Office 테마</vt:lpstr>
      <vt:lpstr>WSL(Windows Subsystem for Linux): Another way to use Linux Environments</vt:lpstr>
      <vt:lpstr>What is WSL (Widnows Subsystem for Linux)?</vt:lpstr>
      <vt:lpstr>WSL2 Performance</vt:lpstr>
      <vt:lpstr>WSL.EXE command to Manage Distribution</vt:lpstr>
      <vt:lpstr>Enabling WSL</vt:lpstr>
      <vt:lpstr>Enabling WSL</vt:lpstr>
      <vt:lpstr>Enabling WSL</vt:lpstr>
      <vt:lpstr>Installing WSL</vt:lpstr>
      <vt:lpstr>Start Linux with WSL (on Terminal)</vt:lpstr>
      <vt:lpstr>Another way to start Linux (Ubuntu) with WSL </vt:lpstr>
      <vt:lpstr>WSL Filesystem</vt:lpstr>
      <vt:lpstr>Windows Filesystem access from WSL</vt:lpstr>
      <vt:lpstr>Demo : Copy a file from Linux filesystem to Windows filesystem (window C:  Linux /mnt/c)</vt:lpstr>
      <vt:lpstr>All Linux Features are available in WSL</vt:lpstr>
      <vt:lpstr>Have Fun with WSL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Compiling</dc:title>
  <dc:creator>이강</dc:creator>
  <cp:lastModifiedBy>이강/10078</cp:lastModifiedBy>
  <cp:revision>54</cp:revision>
  <dcterms:modified xsi:type="dcterms:W3CDTF">2024-09-03T16:23:42Z</dcterms:modified>
</cp:coreProperties>
</file>