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411" r:id="rId3"/>
    <p:sldId id="277" r:id="rId4"/>
    <p:sldId id="410" r:id="rId5"/>
    <p:sldId id="274" r:id="rId6"/>
    <p:sldId id="273" r:id="rId7"/>
    <p:sldId id="258" r:id="rId8"/>
    <p:sldId id="259" r:id="rId9"/>
    <p:sldId id="276" r:id="rId10"/>
    <p:sldId id="412" r:id="rId11"/>
    <p:sldId id="413" r:id="rId12"/>
    <p:sldId id="275" r:id="rId13"/>
    <p:sldId id="260" r:id="rId14"/>
    <p:sldId id="262" r:id="rId15"/>
    <p:sldId id="263" r:id="rId16"/>
    <p:sldId id="264" r:id="rId17"/>
    <p:sldId id="265" r:id="rId18"/>
    <p:sldId id="287" r:id="rId19"/>
    <p:sldId id="266" r:id="rId20"/>
    <p:sldId id="267" r:id="rId21"/>
    <p:sldId id="268" r:id="rId22"/>
    <p:sldId id="269" r:id="rId23"/>
    <p:sldId id="270" r:id="rId24"/>
    <p:sldId id="271" r:id="rId25"/>
    <p:sldId id="27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5" userDrawn="1">
          <p15:clr>
            <a:srgbClr val="A4A3A4"/>
          </p15:clr>
        </p15:guide>
        <p15:guide id="2" pos="3817"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XwCcfyJG6idzx13WPy0/E+n8Ky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300B72-0502-4FDE-9E59-38B858E48E47}">
  <a:tblStyle styleId="{A1300B72-0502-4FDE-9E59-38B858E48E4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A9201BD-2184-401C-93DC-9E77F1C4FBE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44" autoAdjust="0"/>
    <p:restoredTop sz="90494" autoAdjust="0"/>
  </p:normalViewPr>
  <p:slideViewPr>
    <p:cSldViewPr snapToGrid="0" showGuides="1">
      <p:cViewPr varScale="1">
        <p:scale>
          <a:sx n="65" d="100"/>
          <a:sy n="65" d="100"/>
        </p:scale>
        <p:origin x="932" y="32"/>
      </p:cViewPr>
      <p:guideLst>
        <p:guide orient="horz" pos="2115"/>
        <p:guide pos="3817"/>
      </p:guideLst>
    </p:cSldViewPr>
  </p:slideViewPr>
  <p:notesTextViewPr>
    <p:cViewPr>
      <p:scale>
        <a:sx n="1" d="1"/>
        <a:sy n="1" d="1"/>
      </p:scale>
      <p:origin x="0" y="0"/>
    </p:cViewPr>
  </p:notesTextViewPr>
  <p:gridSpacing cx="396001" cy="396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f26092a914_1_2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-Og : -O1 수준의 최적화를 수행하되, 디버깅 정보의 손실을 최소화하여 디버깅에 최적화됨</a:t>
            </a:r>
            <a:endParaRPr/>
          </a:p>
          <a:p>
            <a:pPr marL="0" lvl="0" indent="0" algn="l" rtl="0">
              <a:lnSpc>
                <a:spcPct val="100000"/>
              </a:lnSpc>
              <a:spcBef>
                <a:spcPts val="0"/>
              </a:spcBef>
              <a:spcAft>
                <a:spcPts val="0"/>
              </a:spcAft>
              <a:buSzPts val="1400"/>
              <a:buNone/>
            </a:pPr>
            <a:r>
              <a:rPr lang="en-US"/>
              <a:t>-Os : -O2 수준의 최적화 중에서 실행 파일 크기를 증가시키는 최적화를 제외한 최적화 적용.</a:t>
            </a:r>
            <a:endParaRPr/>
          </a:p>
          <a:p>
            <a:pPr marL="0" lvl="0" indent="0" algn="l" rtl="0">
              <a:lnSpc>
                <a:spcPct val="100000"/>
              </a:lnSpc>
              <a:spcBef>
                <a:spcPts val="0"/>
              </a:spcBef>
              <a:spcAft>
                <a:spcPts val="0"/>
              </a:spcAft>
              <a:buSzPts val="1400"/>
              <a:buNone/>
            </a:pPr>
            <a:r>
              <a:rPr lang="en-US"/>
              <a:t>-Ofast : -O3 수준의 최적화와 함께 IEEE 표준을 무시하는 최적화도 포함하여 성능에 올인.</a:t>
            </a:r>
            <a:endParaRPr/>
          </a:p>
        </p:txBody>
      </p:sp>
      <p:sp>
        <p:nvSpPr>
          <p:cNvPr id="252" name="Google Shape;252;g2f26092a914_1_2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f26092a914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t>
            </a:r>
            <a:r>
              <a:rPr lang="en-US" dirty="0" err="1"/>
              <a:t>Og</a:t>
            </a:r>
            <a:r>
              <a:rPr lang="en-US" dirty="0"/>
              <a:t> : -O1 </a:t>
            </a:r>
            <a:r>
              <a:rPr lang="en-US" dirty="0" err="1"/>
              <a:t>수준의</a:t>
            </a:r>
            <a:r>
              <a:rPr lang="en-US" dirty="0"/>
              <a:t> </a:t>
            </a:r>
            <a:r>
              <a:rPr lang="en-US" dirty="0" err="1"/>
              <a:t>최적화를</a:t>
            </a:r>
            <a:r>
              <a:rPr lang="en-US" dirty="0"/>
              <a:t> </a:t>
            </a:r>
            <a:r>
              <a:rPr lang="en-US" dirty="0" err="1"/>
              <a:t>수행하되</a:t>
            </a:r>
            <a:r>
              <a:rPr lang="en-US" dirty="0"/>
              <a:t>, </a:t>
            </a:r>
            <a:r>
              <a:rPr lang="en-US" dirty="0" err="1"/>
              <a:t>디버깅</a:t>
            </a:r>
            <a:r>
              <a:rPr lang="en-US" dirty="0"/>
              <a:t> </a:t>
            </a:r>
            <a:r>
              <a:rPr lang="en-US" dirty="0" err="1"/>
              <a:t>정보의</a:t>
            </a:r>
            <a:r>
              <a:rPr lang="en-US" dirty="0"/>
              <a:t> </a:t>
            </a:r>
            <a:r>
              <a:rPr lang="en-US" dirty="0" err="1"/>
              <a:t>손실을</a:t>
            </a:r>
            <a:r>
              <a:rPr lang="en-US" dirty="0"/>
              <a:t> </a:t>
            </a:r>
            <a:r>
              <a:rPr lang="en-US" dirty="0" err="1"/>
              <a:t>최소화하여</a:t>
            </a:r>
            <a:r>
              <a:rPr lang="en-US" dirty="0"/>
              <a:t> </a:t>
            </a:r>
            <a:r>
              <a:rPr lang="en-US" dirty="0" err="1"/>
              <a:t>디버깅에</a:t>
            </a:r>
            <a:r>
              <a:rPr lang="en-US" dirty="0"/>
              <a:t> </a:t>
            </a:r>
            <a:r>
              <a:rPr lang="en-US" dirty="0" err="1"/>
              <a:t>최적화됨</a:t>
            </a:r>
            <a:endParaRPr dirty="0"/>
          </a:p>
          <a:p>
            <a:pPr marL="0" lvl="0" indent="0" algn="l" rtl="0">
              <a:lnSpc>
                <a:spcPct val="100000"/>
              </a:lnSpc>
              <a:spcBef>
                <a:spcPts val="0"/>
              </a:spcBef>
              <a:spcAft>
                <a:spcPts val="0"/>
              </a:spcAft>
              <a:buSzPts val="1400"/>
              <a:buNone/>
            </a:pPr>
            <a:r>
              <a:rPr lang="en-US" dirty="0"/>
              <a:t>-</a:t>
            </a:r>
            <a:r>
              <a:rPr lang="en-US" dirty="0" err="1"/>
              <a:t>Os</a:t>
            </a:r>
            <a:r>
              <a:rPr lang="en-US" dirty="0"/>
              <a:t> : -O2 </a:t>
            </a:r>
            <a:r>
              <a:rPr lang="en-US" dirty="0" err="1"/>
              <a:t>수준의</a:t>
            </a:r>
            <a:r>
              <a:rPr lang="en-US" dirty="0"/>
              <a:t> </a:t>
            </a:r>
            <a:r>
              <a:rPr lang="en-US" dirty="0" err="1"/>
              <a:t>최적화</a:t>
            </a:r>
            <a:r>
              <a:rPr lang="en-US" dirty="0"/>
              <a:t> </a:t>
            </a:r>
            <a:r>
              <a:rPr lang="en-US" dirty="0" err="1"/>
              <a:t>중에서</a:t>
            </a:r>
            <a:r>
              <a:rPr lang="en-US" dirty="0"/>
              <a:t> </a:t>
            </a:r>
            <a:r>
              <a:rPr lang="en-US" dirty="0" err="1"/>
              <a:t>실행</a:t>
            </a:r>
            <a:r>
              <a:rPr lang="en-US" dirty="0"/>
              <a:t> </a:t>
            </a:r>
            <a:r>
              <a:rPr lang="en-US" dirty="0" err="1"/>
              <a:t>파일</a:t>
            </a:r>
            <a:r>
              <a:rPr lang="en-US" dirty="0"/>
              <a:t> </a:t>
            </a:r>
            <a:r>
              <a:rPr lang="en-US" dirty="0" err="1"/>
              <a:t>크기를</a:t>
            </a:r>
            <a:r>
              <a:rPr lang="en-US" dirty="0"/>
              <a:t> </a:t>
            </a:r>
            <a:r>
              <a:rPr lang="en-US" dirty="0" err="1"/>
              <a:t>증가시키는</a:t>
            </a:r>
            <a:r>
              <a:rPr lang="en-US" dirty="0"/>
              <a:t> </a:t>
            </a:r>
            <a:r>
              <a:rPr lang="en-US" dirty="0" err="1"/>
              <a:t>최적화를</a:t>
            </a:r>
            <a:r>
              <a:rPr lang="en-US" dirty="0"/>
              <a:t> </a:t>
            </a:r>
            <a:r>
              <a:rPr lang="en-US" dirty="0" err="1"/>
              <a:t>제외한</a:t>
            </a:r>
            <a:r>
              <a:rPr lang="en-US" dirty="0"/>
              <a:t> </a:t>
            </a:r>
            <a:r>
              <a:rPr lang="en-US" dirty="0" err="1"/>
              <a:t>최적화</a:t>
            </a:r>
            <a:r>
              <a:rPr lang="en-US" dirty="0"/>
              <a:t> </a:t>
            </a:r>
            <a:r>
              <a:rPr lang="en-US" dirty="0" err="1"/>
              <a:t>적용</a:t>
            </a:r>
            <a:r>
              <a:rPr lang="en-US" dirty="0"/>
              <a:t>.</a:t>
            </a:r>
            <a:endParaRPr dirty="0"/>
          </a:p>
          <a:p>
            <a:pPr marL="0" lvl="0" indent="0" algn="l" rtl="0">
              <a:lnSpc>
                <a:spcPct val="100000"/>
              </a:lnSpc>
              <a:spcBef>
                <a:spcPts val="0"/>
              </a:spcBef>
              <a:spcAft>
                <a:spcPts val="0"/>
              </a:spcAft>
              <a:buSzPts val="1400"/>
              <a:buNone/>
            </a:pPr>
            <a:r>
              <a:rPr lang="en-US" dirty="0"/>
              <a:t>-</a:t>
            </a:r>
            <a:r>
              <a:rPr lang="en-US" dirty="0" err="1"/>
              <a:t>Ofast</a:t>
            </a:r>
            <a:r>
              <a:rPr lang="en-US" dirty="0"/>
              <a:t> : -O3 </a:t>
            </a:r>
            <a:r>
              <a:rPr lang="en-US" dirty="0" err="1"/>
              <a:t>수준의</a:t>
            </a:r>
            <a:r>
              <a:rPr lang="en-US" dirty="0"/>
              <a:t> </a:t>
            </a:r>
            <a:r>
              <a:rPr lang="en-US" dirty="0" err="1"/>
              <a:t>최적화와</a:t>
            </a:r>
            <a:r>
              <a:rPr lang="en-US" dirty="0"/>
              <a:t> </a:t>
            </a:r>
            <a:r>
              <a:rPr lang="en-US" dirty="0" err="1"/>
              <a:t>함께</a:t>
            </a:r>
            <a:r>
              <a:rPr lang="en-US" dirty="0"/>
              <a:t> IEEE </a:t>
            </a:r>
            <a:r>
              <a:rPr lang="en-US" dirty="0" err="1"/>
              <a:t>표준을</a:t>
            </a:r>
            <a:r>
              <a:rPr lang="en-US" dirty="0"/>
              <a:t> </a:t>
            </a:r>
            <a:r>
              <a:rPr lang="en-US" dirty="0" err="1"/>
              <a:t>무시하는</a:t>
            </a:r>
            <a:r>
              <a:rPr lang="en-US" dirty="0"/>
              <a:t> </a:t>
            </a:r>
            <a:r>
              <a:rPr lang="en-US" dirty="0" err="1"/>
              <a:t>최적화도</a:t>
            </a:r>
            <a:r>
              <a:rPr lang="en-US" dirty="0"/>
              <a:t> </a:t>
            </a:r>
            <a:r>
              <a:rPr lang="en-US" dirty="0" err="1"/>
              <a:t>포함하여</a:t>
            </a:r>
            <a:r>
              <a:rPr lang="en-US" dirty="0"/>
              <a:t> </a:t>
            </a:r>
            <a:r>
              <a:rPr lang="en-US" dirty="0" err="1"/>
              <a:t>성능에</a:t>
            </a:r>
            <a:r>
              <a:rPr lang="en-US" dirty="0"/>
              <a:t> </a:t>
            </a:r>
            <a:r>
              <a:rPr lang="en-US" dirty="0" err="1"/>
              <a:t>올인</a:t>
            </a:r>
            <a:r>
              <a:rPr lang="en-US" dirty="0"/>
              <a:t>.</a:t>
            </a:r>
            <a:endParaRPr dirty="0"/>
          </a:p>
        </p:txBody>
      </p:sp>
      <p:sp>
        <p:nvSpPr>
          <p:cNvPr id="259" name="Google Shape;259;g2f26092a914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f26092a914_1_3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-Og : -O1 수준의 최적화를 수행하되, 디버깅 정보의 손실을 최소화하여 디버깅에 최적화됨</a:t>
            </a:r>
            <a:endParaRPr/>
          </a:p>
          <a:p>
            <a:pPr marL="0" lvl="0" indent="0" algn="l" rtl="0">
              <a:lnSpc>
                <a:spcPct val="100000"/>
              </a:lnSpc>
              <a:spcBef>
                <a:spcPts val="0"/>
              </a:spcBef>
              <a:spcAft>
                <a:spcPts val="0"/>
              </a:spcAft>
              <a:buSzPts val="1400"/>
              <a:buNone/>
            </a:pPr>
            <a:r>
              <a:rPr lang="en-US"/>
              <a:t>-Os : -O2 수준의 최적화 중에서 실행 파일 크기를 증가시키는 최적화를 제외한 최적화 적용.</a:t>
            </a:r>
            <a:endParaRPr/>
          </a:p>
          <a:p>
            <a:pPr marL="0" lvl="0" indent="0" algn="l" rtl="0">
              <a:lnSpc>
                <a:spcPct val="100000"/>
              </a:lnSpc>
              <a:spcBef>
                <a:spcPts val="0"/>
              </a:spcBef>
              <a:spcAft>
                <a:spcPts val="0"/>
              </a:spcAft>
              <a:buSzPts val="1400"/>
              <a:buNone/>
            </a:pPr>
            <a:r>
              <a:rPr lang="en-US"/>
              <a:t>-Ofast : -O3 수준의 최적화와 함께 IEEE 표준을 무시하는 최적화도 포함하여 성능에 올인.</a:t>
            </a:r>
            <a:endParaRPr/>
          </a:p>
        </p:txBody>
      </p:sp>
      <p:sp>
        <p:nvSpPr>
          <p:cNvPr id="266" name="Google Shape;266;g2f26092a914_1_3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f26092a914_1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t>
            </a:r>
            <a:r>
              <a:rPr lang="en-US" dirty="0" err="1"/>
              <a:t>Og</a:t>
            </a:r>
            <a:r>
              <a:rPr lang="en-US" dirty="0"/>
              <a:t> : -O1 </a:t>
            </a:r>
            <a:r>
              <a:rPr lang="en-US" dirty="0" err="1"/>
              <a:t>수준의</a:t>
            </a:r>
            <a:r>
              <a:rPr lang="en-US" dirty="0"/>
              <a:t> </a:t>
            </a:r>
            <a:r>
              <a:rPr lang="en-US" dirty="0" err="1"/>
              <a:t>최적화를</a:t>
            </a:r>
            <a:r>
              <a:rPr lang="en-US" dirty="0"/>
              <a:t> </a:t>
            </a:r>
            <a:r>
              <a:rPr lang="en-US" dirty="0" err="1"/>
              <a:t>수행하되</a:t>
            </a:r>
            <a:r>
              <a:rPr lang="en-US" dirty="0"/>
              <a:t>, </a:t>
            </a:r>
            <a:r>
              <a:rPr lang="en-US" dirty="0" err="1"/>
              <a:t>디버깅</a:t>
            </a:r>
            <a:r>
              <a:rPr lang="en-US" dirty="0"/>
              <a:t> </a:t>
            </a:r>
            <a:r>
              <a:rPr lang="en-US" dirty="0" err="1"/>
              <a:t>정보의</a:t>
            </a:r>
            <a:r>
              <a:rPr lang="en-US" dirty="0"/>
              <a:t> </a:t>
            </a:r>
            <a:r>
              <a:rPr lang="en-US" dirty="0" err="1"/>
              <a:t>손실을</a:t>
            </a:r>
            <a:r>
              <a:rPr lang="en-US" dirty="0"/>
              <a:t> </a:t>
            </a:r>
            <a:r>
              <a:rPr lang="en-US" dirty="0" err="1"/>
              <a:t>최소화하여</a:t>
            </a:r>
            <a:r>
              <a:rPr lang="en-US" dirty="0"/>
              <a:t> </a:t>
            </a:r>
            <a:r>
              <a:rPr lang="en-US" dirty="0" err="1"/>
              <a:t>디버깅에</a:t>
            </a:r>
            <a:r>
              <a:rPr lang="en-US" dirty="0"/>
              <a:t> </a:t>
            </a:r>
            <a:r>
              <a:rPr lang="en-US" dirty="0" err="1"/>
              <a:t>최적화됨</a:t>
            </a:r>
            <a:endParaRPr dirty="0"/>
          </a:p>
          <a:p>
            <a:pPr marL="0" lvl="0" indent="0" algn="l" rtl="0">
              <a:lnSpc>
                <a:spcPct val="100000"/>
              </a:lnSpc>
              <a:spcBef>
                <a:spcPts val="0"/>
              </a:spcBef>
              <a:spcAft>
                <a:spcPts val="0"/>
              </a:spcAft>
              <a:buSzPts val="1400"/>
              <a:buNone/>
            </a:pPr>
            <a:r>
              <a:rPr lang="en-US" dirty="0"/>
              <a:t>-</a:t>
            </a:r>
            <a:r>
              <a:rPr lang="en-US" dirty="0" err="1"/>
              <a:t>Os</a:t>
            </a:r>
            <a:r>
              <a:rPr lang="en-US" dirty="0"/>
              <a:t> : -O2 </a:t>
            </a:r>
            <a:r>
              <a:rPr lang="en-US" dirty="0" err="1"/>
              <a:t>수준의</a:t>
            </a:r>
            <a:r>
              <a:rPr lang="en-US" dirty="0"/>
              <a:t> </a:t>
            </a:r>
            <a:r>
              <a:rPr lang="en-US" dirty="0" err="1"/>
              <a:t>최적화</a:t>
            </a:r>
            <a:r>
              <a:rPr lang="en-US" dirty="0"/>
              <a:t> </a:t>
            </a:r>
            <a:r>
              <a:rPr lang="en-US" dirty="0" err="1"/>
              <a:t>중에서</a:t>
            </a:r>
            <a:r>
              <a:rPr lang="en-US" dirty="0"/>
              <a:t> </a:t>
            </a:r>
            <a:r>
              <a:rPr lang="en-US" dirty="0" err="1"/>
              <a:t>실행</a:t>
            </a:r>
            <a:r>
              <a:rPr lang="en-US" dirty="0"/>
              <a:t> </a:t>
            </a:r>
            <a:r>
              <a:rPr lang="en-US" dirty="0" err="1"/>
              <a:t>파일</a:t>
            </a:r>
            <a:r>
              <a:rPr lang="en-US" dirty="0"/>
              <a:t> </a:t>
            </a:r>
            <a:r>
              <a:rPr lang="en-US" dirty="0" err="1"/>
              <a:t>크기를</a:t>
            </a:r>
            <a:r>
              <a:rPr lang="en-US" dirty="0"/>
              <a:t> </a:t>
            </a:r>
            <a:r>
              <a:rPr lang="en-US" dirty="0" err="1"/>
              <a:t>증가시키는</a:t>
            </a:r>
            <a:r>
              <a:rPr lang="en-US" dirty="0"/>
              <a:t> </a:t>
            </a:r>
            <a:r>
              <a:rPr lang="en-US" dirty="0" err="1"/>
              <a:t>최적화를</a:t>
            </a:r>
            <a:r>
              <a:rPr lang="en-US" dirty="0"/>
              <a:t> </a:t>
            </a:r>
            <a:r>
              <a:rPr lang="en-US" dirty="0" err="1"/>
              <a:t>제외한</a:t>
            </a:r>
            <a:r>
              <a:rPr lang="en-US" dirty="0"/>
              <a:t> </a:t>
            </a:r>
            <a:r>
              <a:rPr lang="en-US" dirty="0" err="1"/>
              <a:t>최적화</a:t>
            </a:r>
            <a:r>
              <a:rPr lang="en-US" dirty="0"/>
              <a:t> </a:t>
            </a:r>
            <a:r>
              <a:rPr lang="en-US" dirty="0" err="1"/>
              <a:t>적용</a:t>
            </a:r>
            <a:r>
              <a:rPr lang="en-US" dirty="0"/>
              <a:t>.</a:t>
            </a:r>
            <a:endParaRPr dirty="0"/>
          </a:p>
          <a:p>
            <a:pPr marL="0" lvl="0" indent="0" algn="l" rtl="0">
              <a:lnSpc>
                <a:spcPct val="100000"/>
              </a:lnSpc>
              <a:spcBef>
                <a:spcPts val="0"/>
              </a:spcBef>
              <a:spcAft>
                <a:spcPts val="0"/>
              </a:spcAft>
              <a:buSzPts val="1400"/>
              <a:buNone/>
            </a:pPr>
            <a:r>
              <a:rPr lang="en-US" dirty="0"/>
              <a:t>-</a:t>
            </a:r>
            <a:r>
              <a:rPr lang="en-US" dirty="0" err="1"/>
              <a:t>Ofast</a:t>
            </a:r>
            <a:r>
              <a:rPr lang="en-US" dirty="0"/>
              <a:t> : -O3 </a:t>
            </a:r>
            <a:r>
              <a:rPr lang="en-US" dirty="0" err="1"/>
              <a:t>수준의</a:t>
            </a:r>
            <a:r>
              <a:rPr lang="en-US" dirty="0"/>
              <a:t> </a:t>
            </a:r>
            <a:r>
              <a:rPr lang="en-US" dirty="0" err="1"/>
              <a:t>최적화와</a:t>
            </a:r>
            <a:r>
              <a:rPr lang="en-US" dirty="0"/>
              <a:t> </a:t>
            </a:r>
            <a:r>
              <a:rPr lang="en-US" dirty="0" err="1"/>
              <a:t>함께</a:t>
            </a:r>
            <a:r>
              <a:rPr lang="en-US" dirty="0"/>
              <a:t> IEEE </a:t>
            </a:r>
            <a:r>
              <a:rPr lang="en-US" dirty="0" err="1"/>
              <a:t>표준을</a:t>
            </a:r>
            <a:r>
              <a:rPr lang="en-US" dirty="0"/>
              <a:t> </a:t>
            </a:r>
            <a:r>
              <a:rPr lang="en-US" dirty="0" err="1"/>
              <a:t>무시하는</a:t>
            </a:r>
            <a:r>
              <a:rPr lang="en-US" dirty="0"/>
              <a:t> </a:t>
            </a:r>
            <a:r>
              <a:rPr lang="en-US" dirty="0" err="1"/>
              <a:t>최적화도</a:t>
            </a:r>
            <a:r>
              <a:rPr lang="en-US" dirty="0"/>
              <a:t> </a:t>
            </a:r>
            <a:r>
              <a:rPr lang="en-US" dirty="0" err="1"/>
              <a:t>포함하여</a:t>
            </a:r>
            <a:r>
              <a:rPr lang="en-US" dirty="0"/>
              <a:t> </a:t>
            </a:r>
            <a:r>
              <a:rPr lang="en-US" dirty="0" err="1"/>
              <a:t>성능에</a:t>
            </a:r>
            <a:r>
              <a:rPr lang="en-US" dirty="0"/>
              <a:t> </a:t>
            </a:r>
            <a:r>
              <a:rPr lang="en-US" dirty="0" err="1"/>
              <a:t>올인</a:t>
            </a:r>
            <a:r>
              <a:rPr lang="en-US" dirty="0"/>
              <a:t>.</a:t>
            </a:r>
            <a:endParaRPr dirty="0"/>
          </a:p>
        </p:txBody>
      </p:sp>
      <p:sp>
        <p:nvSpPr>
          <p:cNvPr id="273" name="Google Shape;273;g2f26092a914_1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f26092a914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t>
            </a:r>
            <a:endParaRPr dirty="0"/>
          </a:p>
        </p:txBody>
      </p:sp>
      <p:sp>
        <p:nvSpPr>
          <p:cNvPr id="282" name="Google Shape;282;g2f26092a914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f26092a914_1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a:t>
            </a:r>
            <a:r>
              <a:rPr lang="en-US" dirty="0" err="1"/>
              <a:t>Og</a:t>
            </a:r>
            <a:r>
              <a:rPr lang="en-US" dirty="0"/>
              <a:t> : -O1 </a:t>
            </a:r>
            <a:r>
              <a:rPr lang="en-US" dirty="0" err="1"/>
              <a:t>수준의</a:t>
            </a:r>
            <a:r>
              <a:rPr lang="en-US" dirty="0"/>
              <a:t> </a:t>
            </a:r>
            <a:r>
              <a:rPr lang="en-US" dirty="0" err="1"/>
              <a:t>최적화를</a:t>
            </a:r>
            <a:r>
              <a:rPr lang="en-US" dirty="0"/>
              <a:t> </a:t>
            </a:r>
            <a:r>
              <a:rPr lang="en-US" dirty="0" err="1"/>
              <a:t>수행하되</a:t>
            </a:r>
            <a:r>
              <a:rPr lang="en-US" dirty="0"/>
              <a:t>, </a:t>
            </a:r>
            <a:r>
              <a:rPr lang="en-US" dirty="0" err="1"/>
              <a:t>디버깅</a:t>
            </a:r>
            <a:r>
              <a:rPr lang="en-US" dirty="0"/>
              <a:t> </a:t>
            </a:r>
            <a:r>
              <a:rPr lang="en-US" dirty="0" err="1"/>
              <a:t>정보의</a:t>
            </a:r>
            <a:r>
              <a:rPr lang="en-US" dirty="0"/>
              <a:t> </a:t>
            </a:r>
            <a:r>
              <a:rPr lang="en-US" dirty="0" err="1"/>
              <a:t>손실을</a:t>
            </a:r>
            <a:r>
              <a:rPr lang="en-US" dirty="0"/>
              <a:t> </a:t>
            </a:r>
            <a:r>
              <a:rPr lang="en-US" dirty="0" err="1"/>
              <a:t>최소화하여</a:t>
            </a:r>
            <a:r>
              <a:rPr lang="en-US" dirty="0"/>
              <a:t> </a:t>
            </a:r>
            <a:r>
              <a:rPr lang="en-US" dirty="0" err="1"/>
              <a:t>디버깅에</a:t>
            </a:r>
            <a:r>
              <a:rPr lang="en-US" dirty="0"/>
              <a:t> </a:t>
            </a:r>
            <a:r>
              <a:rPr lang="en-US" dirty="0" err="1"/>
              <a:t>최적화됨</a:t>
            </a:r>
            <a:endParaRPr dirty="0"/>
          </a:p>
          <a:p>
            <a:pPr marL="0" lvl="0" indent="0" algn="l" rtl="0">
              <a:lnSpc>
                <a:spcPct val="100000"/>
              </a:lnSpc>
              <a:spcBef>
                <a:spcPts val="0"/>
              </a:spcBef>
              <a:spcAft>
                <a:spcPts val="0"/>
              </a:spcAft>
              <a:buSzPts val="1400"/>
              <a:buNone/>
            </a:pPr>
            <a:r>
              <a:rPr lang="en-US" dirty="0"/>
              <a:t>-</a:t>
            </a:r>
            <a:r>
              <a:rPr lang="en-US" dirty="0" err="1"/>
              <a:t>Os</a:t>
            </a:r>
            <a:r>
              <a:rPr lang="en-US" dirty="0"/>
              <a:t> : -O2 </a:t>
            </a:r>
            <a:r>
              <a:rPr lang="en-US" dirty="0" err="1"/>
              <a:t>수준의</a:t>
            </a:r>
            <a:r>
              <a:rPr lang="en-US" dirty="0"/>
              <a:t> </a:t>
            </a:r>
            <a:r>
              <a:rPr lang="en-US" dirty="0" err="1"/>
              <a:t>최적화</a:t>
            </a:r>
            <a:r>
              <a:rPr lang="en-US" dirty="0"/>
              <a:t> </a:t>
            </a:r>
            <a:r>
              <a:rPr lang="en-US" dirty="0" err="1"/>
              <a:t>중에서</a:t>
            </a:r>
            <a:r>
              <a:rPr lang="en-US" dirty="0"/>
              <a:t> </a:t>
            </a:r>
            <a:r>
              <a:rPr lang="en-US" dirty="0" err="1"/>
              <a:t>실행</a:t>
            </a:r>
            <a:r>
              <a:rPr lang="en-US" dirty="0"/>
              <a:t> </a:t>
            </a:r>
            <a:r>
              <a:rPr lang="en-US" dirty="0" err="1"/>
              <a:t>파일</a:t>
            </a:r>
            <a:r>
              <a:rPr lang="en-US" dirty="0"/>
              <a:t> </a:t>
            </a:r>
            <a:r>
              <a:rPr lang="en-US" dirty="0" err="1"/>
              <a:t>크기를</a:t>
            </a:r>
            <a:r>
              <a:rPr lang="en-US" dirty="0"/>
              <a:t> </a:t>
            </a:r>
            <a:r>
              <a:rPr lang="en-US" dirty="0" err="1"/>
              <a:t>증가시키는</a:t>
            </a:r>
            <a:r>
              <a:rPr lang="en-US" dirty="0"/>
              <a:t> </a:t>
            </a:r>
            <a:r>
              <a:rPr lang="en-US" dirty="0" err="1"/>
              <a:t>최적화를</a:t>
            </a:r>
            <a:r>
              <a:rPr lang="en-US" dirty="0"/>
              <a:t> </a:t>
            </a:r>
            <a:r>
              <a:rPr lang="en-US" dirty="0" err="1"/>
              <a:t>제외한</a:t>
            </a:r>
            <a:r>
              <a:rPr lang="en-US" dirty="0"/>
              <a:t> </a:t>
            </a:r>
            <a:r>
              <a:rPr lang="en-US" dirty="0" err="1"/>
              <a:t>최적화</a:t>
            </a:r>
            <a:r>
              <a:rPr lang="en-US" dirty="0"/>
              <a:t> </a:t>
            </a:r>
            <a:r>
              <a:rPr lang="en-US" dirty="0" err="1"/>
              <a:t>적용</a:t>
            </a:r>
            <a:r>
              <a:rPr lang="en-US" dirty="0"/>
              <a:t>.</a:t>
            </a:r>
            <a:endParaRPr dirty="0"/>
          </a:p>
          <a:p>
            <a:pPr marL="0" lvl="0" indent="0" algn="l" rtl="0">
              <a:lnSpc>
                <a:spcPct val="100000"/>
              </a:lnSpc>
              <a:spcBef>
                <a:spcPts val="0"/>
              </a:spcBef>
              <a:spcAft>
                <a:spcPts val="0"/>
              </a:spcAft>
              <a:buSzPts val="1400"/>
              <a:buNone/>
            </a:pPr>
            <a:r>
              <a:rPr lang="en-US" dirty="0"/>
              <a:t>-</a:t>
            </a:r>
            <a:r>
              <a:rPr lang="en-US" dirty="0" err="1"/>
              <a:t>Ofast</a:t>
            </a:r>
            <a:r>
              <a:rPr lang="en-US" dirty="0"/>
              <a:t> : -O3 </a:t>
            </a:r>
            <a:r>
              <a:rPr lang="en-US" dirty="0" err="1"/>
              <a:t>수준의</a:t>
            </a:r>
            <a:r>
              <a:rPr lang="en-US" dirty="0"/>
              <a:t> </a:t>
            </a:r>
            <a:r>
              <a:rPr lang="en-US" dirty="0" err="1"/>
              <a:t>최적화와</a:t>
            </a:r>
            <a:r>
              <a:rPr lang="en-US" dirty="0"/>
              <a:t> </a:t>
            </a:r>
            <a:r>
              <a:rPr lang="en-US" dirty="0" err="1"/>
              <a:t>함께</a:t>
            </a:r>
            <a:r>
              <a:rPr lang="en-US" dirty="0"/>
              <a:t> IEEE </a:t>
            </a:r>
            <a:r>
              <a:rPr lang="en-US" dirty="0" err="1"/>
              <a:t>표준을</a:t>
            </a:r>
            <a:r>
              <a:rPr lang="en-US" dirty="0"/>
              <a:t> </a:t>
            </a:r>
            <a:r>
              <a:rPr lang="en-US" dirty="0" err="1"/>
              <a:t>무시하는</a:t>
            </a:r>
            <a:r>
              <a:rPr lang="en-US" dirty="0"/>
              <a:t> </a:t>
            </a:r>
            <a:r>
              <a:rPr lang="en-US" dirty="0" err="1"/>
              <a:t>최적화도</a:t>
            </a:r>
            <a:r>
              <a:rPr lang="en-US" dirty="0"/>
              <a:t> </a:t>
            </a:r>
            <a:r>
              <a:rPr lang="en-US" dirty="0" err="1"/>
              <a:t>포함하여</a:t>
            </a:r>
            <a:r>
              <a:rPr lang="en-US" dirty="0"/>
              <a:t> </a:t>
            </a:r>
            <a:r>
              <a:rPr lang="en-US" dirty="0" err="1"/>
              <a:t>성능에</a:t>
            </a:r>
            <a:r>
              <a:rPr lang="en-US" dirty="0"/>
              <a:t> </a:t>
            </a:r>
            <a:r>
              <a:rPr lang="en-US" dirty="0" err="1"/>
              <a:t>올인</a:t>
            </a:r>
            <a:r>
              <a:rPr lang="en-US" dirty="0"/>
              <a:t>.</a:t>
            </a:r>
            <a:endParaRPr dirty="0"/>
          </a:p>
        </p:txBody>
      </p:sp>
      <p:sp>
        <p:nvSpPr>
          <p:cNvPr id="290" name="Google Shape;290;g2f26092a914_1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26092a914_1_2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f26092a914_1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f26092a914_1_2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a:t>대문자</a:t>
            </a:r>
            <a:r>
              <a:rPr lang="en-US" dirty="0"/>
              <a:t> capital</a:t>
            </a:r>
            <a:endParaRPr dirty="0"/>
          </a:p>
        </p:txBody>
      </p:sp>
      <p:sp>
        <p:nvSpPr>
          <p:cNvPr id="124" name="Google Shape;124;g2f26092a914_1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26092a914_1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-Og : -O1 수준의 최적화를 수행하되, 디버깅 정보의 손실을 최소화하여 디버깅에 최적화됨</a:t>
            </a:r>
            <a:endParaRPr/>
          </a:p>
          <a:p>
            <a:pPr marL="0" lvl="0" indent="0" algn="l" rtl="0">
              <a:lnSpc>
                <a:spcPct val="100000"/>
              </a:lnSpc>
              <a:spcBef>
                <a:spcPts val="0"/>
              </a:spcBef>
              <a:spcAft>
                <a:spcPts val="0"/>
              </a:spcAft>
              <a:buSzPts val="1400"/>
              <a:buNone/>
            </a:pPr>
            <a:r>
              <a:rPr lang="en-US"/>
              <a:t>-Os : -O2 수준의 최적화 중에서 실행 파일 크기를 증가시키는 최적화를 제외한 최적화 적용.</a:t>
            </a:r>
            <a:endParaRPr/>
          </a:p>
          <a:p>
            <a:pPr marL="0" lvl="0" indent="0" algn="l" rtl="0">
              <a:lnSpc>
                <a:spcPct val="100000"/>
              </a:lnSpc>
              <a:spcBef>
                <a:spcPts val="0"/>
              </a:spcBef>
              <a:spcAft>
                <a:spcPts val="0"/>
              </a:spcAft>
              <a:buSzPts val="1400"/>
              <a:buNone/>
            </a:pPr>
            <a:r>
              <a:rPr lang="en-US"/>
              <a:t>-Ofast : -O3 수준의 최적화와 함께 IEEE 표준을 무시하는 최적화도 포함하여 성능에 올인.</a:t>
            </a:r>
            <a:endParaRPr/>
          </a:p>
        </p:txBody>
      </p:sp>
      <p:sp>
        <p:nvSpPr>
          <p:cNvPr id="139" name="Google Shape;139;g2f26092a914_1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f26092a914_1_3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-Og : -O1 수준의 최적화를 수행하되, 디버깅 정보의 손실을 최소화하여 디버깅에 최적화됨</a:t>
            </a:r>
            <a:endParaRPr/>
          </a:p>
          <a:p>
            <a:pPr marL="0" lvl="0" indent="0" algn="l" rtl="0">
              <a:lnSpc>
                <a:spcPct val="100000"/>
              </a:lnSpc>
              <a:spcBef>
                <a:spcPts val="0"/>
              </a:spcBef>
              <a:spcAft>
                <a:spcPts val="0"/>
              </a:spcAft>
              <a:buSzPts val="1400"/>
              <a:buNone/>
            </a:pPr>
            <a:r>
              <a:rPr lang="en-US"/>
              <a:t>-Os : -O2 수준의 최적화 중에서 실행 파일 크기를 증가시키는 최적화를 제외한 최적화 적용.</a:t>
            </a:r>
            <a:endParaRPr/>
          </a:p>
          <a:p>
            <a:pPr marL="0" lvl="0" indent="0" algn="l" rtl="0">
              <a:lnSpc>
                <a:spcPct val="100000"/>
              </a:lnSpc>
              <a:spcBef>
                <a:spcPts val="0"/>
              </a:spcBef>
              <a:spcAft>
                <a:spcPts val="0"/>
              </a:spcAft>
              <a:buSzPts val="1400"/>
              <a:buNone/>
            </a:pPr>
            <a:r>
              <a:rPr lang="en-US"/>
              <a:t>-Ofast : -O3 수준의 최적화와 함께 IEEE 표준을 무시하는 최적화도 포함하여 성능에 올인.</a:t>
            </a:r>
            <a:endParaRPr/>
          </a:p>
        </p:txBody>
      </p:sp>
      <p:sp>
        <p:nvSpPr>
          <p:cNvPr id="198" name="Google Shape;198;g2f26092a914_1_3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26092a914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-Og : -O1 수준의 최적화를 수행하되, 디버깅 정보의 손실을 최소화하여 디버깅에 최적화됨</a:t>
            </a:r>
            <a:endParaRPr/>
          </a:p>
          <a:p>
            <a:pPr marL="0" lvl="0" indent="0" algn="l" rtl="0">
              <a:lnSpc>
                <a:spcPct val="100000"/>
              </a:lnSpc>
              <a:spcBef>
                <a:spcPts val="0"/>
              </a:spcBef>
              <a:spcAft>
                <a:spcPts val="0"/>
              </a:spcAft>
              <a:buSzPts val="1400"/>
              <a:buNone/>
            </a:pPr>
            <a:r>
              <a:rPr lang="en-US"/>
              <a:t>-Os : -O2 수준의 최적화 중에서 실행 파일 크기를 증가시키는 최적화를 제외한 최적화 적용.</a:t>
            </a:r>
            <a:endParaRPr/>
          </a:p>
          <a:p>
            <a:pPr marL="0" lvl="0" indent="0" algn="l" rtl="0">
              <a:lnSpc>
                <a:spcPct val="100000"/>
              </a:lnSpc>
              <a:spcBef>
                <a:spcPts val="0"/>
              </a:spcBef>
              <a:spcAft>
                <a:spcPts val="0"/>
              </a:spcAft>
              <a:buSzPts val="1400"/>
              <a:buNone/>
            </a:pPr>
            <a:r>
              <a:rPr lang="en-US"/>
              <a:t>-Ofast : -O3 수준의 최적화와 함께 IEEE 표준을 무시하는 최적화도 포함하여 성능에 올인.</a:t>
            </a:r>
            <a:endParaRPr/>
          </a:p>
        </p:txBody>
      </p:sp>
      <p:sp>
        <p:nvSpPr>
          <p:cNvPr id="228" name="Google Shape;228;g2f26092a91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f3ae8c5224_1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-Og : -O1 수준의 최적화를 수행하되, 디버깅 정보의 손실을 최소화하여 디버깅에 최적화됨</a:t>
            </a:r>
            <a:endParaRPr/>
          </a:p>
          <a:p>
            <a:pPr marL="0" lvl="0" indent="0" algn="l" rtl="0">
              <a:lnSpc>
                <a:spcPct val="100000"/>
              </a:lnSpc>
              <a:spcBef>
                <a:spcPts val="0"/>
              </a:spcBef>
              <a:spcAft>
                <a:spcPts val="0"/>
              </a:spcAft>
              <a:buSzPts val="1400"/>
              <a:buNone/>
            </a:pPr>
            <a:r>
              <a:rPr lang="en-US"/>
              <a:t>-Os : -O2 수준의 최적화 중에서 실행 파일 크기를 증가시키는 최적화를 제외한 최적화 적용.</a:t>
            </a:r>
            <a:endParaRPr/>
          </a:p>
          <a:p>
            <a:pPr marL="0" lvl="0" indent="0" algn="l" rtl="0">
              <a:lnSpc>
                <a:spcPct val="100000"/>
              </a:lnSpc>
              <a:spcBef>
                <a:spcPts val="0"/>
              </a:spcBef>
              <a:spcAft>
                <a:spcPts val="0"/>
              </a:spcAft>
              <a:buSzPts val="1400"/>
              <a:buNone/>
            </a:pPr>
            <a:r>
              <a:rPr lang="en-US"/>
              <a:t>-Ofast : -O3 수준의 최적화와 함께 IEEE 표준을 무시하는 최적화도 포함하여 성능에 올인.</a:t>
            </a:r>
            <a:endParaRPr/>
          </a:p>
        </p:txBody>
      </p:sp>
      <p:sp>
        <p:nvSpPr>
          <p:cNvPr id="235" name="Google Shape;235;g2f3ae8c5224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3ae8c5224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45" name="Google Shape;245;g2f3ae8c5224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f072473003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altLang="ko-KR" dirty="0"/>
              <a:t>Benefits of PIC</a:t>
            </a:r>
          </a:p>
          <a:p>
            <a:pPr marL="0" lvl="0" indent="0" algn="l" rtl="0">
              <a:lnSpc>
                <a:spcPct val="100000"/>
              </a:lnSpc>
              <a:spcBef>
                <a:spcPts val="0"/>
              </a:spcBef>
              <a:spcAft>
                <a:spcPts val="0"/>
              </a:spcAft>
              <a:buSzPts val="1400"/>
              <a:buFont typeface="Arial" panose="020B0604020202020204" pitchFamily="34" charset="0"/>
              <a:buNone/>
            </a:pPr>
            <a:r>
              <a:rPr lang="en-US" altLang="ko-KR" dirty="0"/>
              <a:t>- Efficient use of 64-bit address space</a:t>
            </a:r>
          </a:p>
          <a:p>
            <a:pPr marL="0" lvl="0" indent="0" algn="l" rtl="0">
              <a:lnSpc>
                <a:spcPct val="100000"/>
              </a:lnSpc>
              <a:spcBef>
                <a:spcPts val="0"/>
              </a:spcBef>
              <a:spcAft>
                <a:spcPts val="0"/>
              </a:spcAft>
              <a:buSzPts val="1400"/>
              <a:buFont typeface="Arial" panose="020B0604020202020204" pitchFamily="34" charset="0"/>
              <a:buNone/>
            </a:pPr>
            <a:r>
              <a:rPr lang="en-US" altLang="ko-KR" dirty="0"/>
              <a:t>- Shared Libraries and Code reusability</a:t>
            </a:r>
          </a:p>
          <a:p>
            <a:pPr marL="171450" lvl="0" indent="-171450" algn="l" rtl="0">
              <a:lnSpc>
                <a:spcPct val="100000"/>
              </a:lnSpc>
              <a:spcBef>
                <a:spcPts val="0"/>
              </a:spcBef>
              <a:spcAft>
                <a:spcPts val="0"/>
              </a:spcAft>
              <a:buSzPts val="1400"/>
              <a:buFontTx/>
              <a:buChar char="-"/>
            </a:pPr>
            <a:r>
              <a:rPr lang="en-US" altLang="ko-KR" dirty="0"/>
              <a:t>Optimization and Performance</a:t>
            </a:r>
          </a:p>
          <a:p>
            <a:pPr marL="171450" lvl="0" indent="-171450" algn="l" rtl="0">
              <a:lnSpc>
                <a:spcPct val="100000"/>
              </a:lnSpc>
              <a:spcBef>
                <a:spcPts val="0"/>
              </a:spcBef>
              <a:spcAft>
                <a:spcPts val="0"/>
              </a:spcAft>
              <a:buSzPts val="1400"/>
              <a:buFontTx/>
              <a:buChar char="-"/>
            </a:pPr>
            <a:r>
              <a:rPr lang="en-US" altLang="ko-KR" dirty="0"/>
              <a:t>Efficiency to manage memory</a:t>
            </a:r>
          </a:p>
          <a:p>
            <a:pPr marL="0" lvl="0" indent="0" algn="l" rtl="0">
              <a:lnSpc>
                <a:spcPct val="100000"/>
              </a:lnSpc>
              <a:spcBef>
                <a:spcPts val="0"/>
              </a:spcBef>
              <a:spcAft>
                <a:spcPts val="0"/>
              </a:spcAft>
              <a:buSzPts val="1400"/>
              <a:buNone/>
            </a:pPr>
            <a:r>
              <a:rPr lang="en-US" altLang="ko-KR" dirty="0"/>
              <a:t>- Enhanced Security</a:t>
            </a:r>
          </a:p>
          <a:p>
            <a:pPr marL="0" lvl="0" indent="0" algn="l" rtl="0">
              <a:lnSpc>
                <a:spcPct val="100000"/>
              </a:lnSpc>
              <a:spcBef>
                <a:spcPts val="0"/>
              </a:spcBef>
              <a:spcAft>
                <a:spcPts val="0"/>
              </a:spcAft>
              <a:buSzPts val="1400"/>
              <a:buNone/>
            </a:pPr>
            <a:endParaRPr lang="en-US" altLang="ko-KR" dirty="0"/>
          </a:p>
          <a:p>
            <a:pPr marL="0" lvl="0" indent="0" algn="l" rtl="0">
              <a:lnSpc>
                <a:spcPct val="100000"/>
              </a:lnSpc>
              <a:spcBef>
                <a:spcPts val="0"/>
              </a:spcBef>
              <a:spcAft>
                <a:spcPts val="0"/>
              </a:spcAft>
              <a:buSzPts val="1400"/>
              <a:buNone/>
            </a:pPr>
            <a:r>
              <a:rPr lang="en-US" altLang="ko-KR" dirty="0"/>
              <a:t>* How</a:t>
            </a:r>
            <a:r>
              <a:rPr lang="ko-KR" altLang="en-US" dirty="0"/>
              <a:t> </a:t>
            </a:r>
            <a:r>
              <a:rPr lang="en-US" altLang="ko-KR" dirty="0"/>
              <a:t>to</a:t>
            </a:r>
            <a:r>
              <a:rPr lang="ko-KR" altLang="en-US" dirty="0"/>
              <a:t> </a:t>
            </a:r>
            <a:r>
              <a:rPr lang="en-US" altLang="ko-KR" dirty="0"/>
              <a:t>make</a:t>
            </a:r>
            <a:r>
              <a:rPr lang="ko-KR" altLang="en-US" dirty="0"/>
              <a:t> </a:t>
            </a:r>
            <a:r>
              <a:rPr lang="en-US" altLang="ko-KR" dirty="0"/>
              <a:t>PIC?</a:t>
            </a:r>
          </a:p>
          <a:p>
            <a:pPr marL="0" lvl="0" indent="0" algn="l" rtl="0">
              <a:lnSpc>
                <a:spcPct val="100000"/>
              </a:lnSpc>
              <a:spcBef>
                <a:spcPts val="0"/>
              </a:spcBef>
              <a:spcAft>
                <a:spcPts val="0"/>
              </a:spcAft>
              <a:buSzPts val="1400"/>
              <a:buNone/>
            </a:pPr>
            <a:endParaRPr lang="en-US" altLang="ko-KR" dirty="0"/>
          </a:p>
          <a:p>
            <a:pPr marL="0" lvl="0" indent="0" algn="l" rtl="0">
              <a:lnSpc>
                <a:spcPct val="100000"/>
              </a:lnSpc>
              <a:spcBef>
                <a:spcPts val="0"/>
              </a:spcBef>
              <a:spcAft>
                <a:spcPts val="0"/>
              </a:spcAft>
              <a:buSzPts val="1400"/>
              <a:buNone/>
            </a:pPr>
            <a:r>
              <a:rPr lang="en-US" altLang="ko-KR" dirty="0"/>
              <a:t>1. Compiling with </a:t>
            </a:r>
            <a:r>
              <a:rPr lang="en-US" altLang="ko-KR" dirty="0" err="1"/>
              <a:t>pIC</a:t>
            </a:r>
            <a:endParaRPr lang="en-US" altLang="ko-KR" dirty="0"/>
          </a:p>
          <a:p>
            <a:pPr marL="171450" lvl="0" indent="-171450" algn="l" rtl="0">
              <a:lnSpc>
                <a:spcPct val="100000"/>
              </a:lnSpc>
              <a:spcBef>
                <a:spcPts val="0"/>
              </a:spcBef>
              <a:spcAft>
                <a:spcPts val="0"/>
              </a:spcAft>
              <a:buSzPts val="1400"/>
              <a:buFont typeface="Wingdings" panose="05000000000000000000" pitchFamily="2" charset="2"/>
              <a:buChar char="Ø"/>
            </a:pPr>
            <a:r>
              <a:rPr lang="en-US" altLang="ko-KR" dirty="0" err="1"/>
              <a:t>gcc</a:t>
            </a:r>
            <a:r>
              <a:rPr lang="en-US" altLang="ko-KR" dirty="0"/>
              <a:t> -</a:t>
            </a:r>
            <a:r>
              <a:rPr lang="en-US" altLang="ko-KR" b="1" dirty="0" err="1"/>
              <a:t>fPIC</a:t>
            </a:r>
            <a:r>
              <a:rPr lang="en-US" altLang="ko-KR" b="1" dirty="0"/>
              <a:t> </a:t>
            </a:r>
            <a:r>
              <a:rPr lang="en-US" altLang="ko-KR" dirty="0"/>
              <a:t>-c </a:t>
            </a:r>
            <a:r>
              <a:rPr lang="en-US" altLang="ko-KR" dirty="0" err="1"/>
              <a:t>mycode.c</a:t>
            </a:r>
            <a:r>
              <a:rPr lang="en-US" altLang="ko-KR" dirty="0"/>
              <a:t> -o </a:t>
            </a:r>
            <a:r>
              <a:rPr lang="en-US" altLang="ko-KR" dirty="0" err="1"/>
              <a:t>mycode.o</a:t>
            </a:r>
            <a:endParaRPr lang="en-US" altLang="ko-KR" dirty="0"/>
          </a:p>
          <a:p>
            <a:pPr marL="0" lvl="0" indent="0" algn="l" rtl="0">
              <a:lnSpc>
                <a:spcPct val="100000"/>
              </a:lnSpc>
              <a:spcBef>
                <a:spcPts val="0"/>
              </a:spcBef>
              <a:spcAft>
                <a:spcPts val="0"/>
              </a:spcAft>
              <a:buSzPts val="1400"/>
              <a:buFont typeface="Wingdings" panose="05000000000000000000" pitchFamily="2" charset="2"/>
              <a:buNone/>
            </a:pPr>
            <a:endParaRPr lang="en-US" altLang="ko-KR" dirty="0"/>
          </a:p>
          <a:p>
            <a:pPr marL="0" lvl="0" indent="0" algn="l" rtl="0">
              <a:lnSpc>
                <a:spcPct val="100000"/>
              </a:lnSpc>
              <a:spcBef>
                <a:spcPts val="0"/>
              </a:spcBef>
              <a:spcAft>
                <a:spcPts val="0"/>
              </a:spcAft>
              <a:buSzPts val="1400"/>
              <a:buFont typeface="Wingdings" panose="05000000000000000000" pitchFamily="2" charset="2"/>
              <a:buNone/>
            </a:pPr>
            <a:r>
              <a:rPr lang="en-US" altLang="ko-KR" dirty="0"/>
              <a:t>2. Linking PIC </a:t>
            </a:r>
          </a:p>
          <a:p>
            <a:pPr marL="171450" lvl="0" indent="-171450" algn="l" rtl="0">
              <a:lnSpc>
                <a:spcPct val="100000"/>
              </a:lnSpc>
              <a:spcBef>
                <a:spcPts val="0"/>
              </a:spcBef>
              <a:spcAft>
                <a:spcPts val="0"/>
              </a:spcAft>
              <a:buSzPts val="1400"/>
              <a:buFont typeface="Wingdings" panose="05000000000000000000" pitchFamily="2" charset="2"/>
              <a:buChar char="Ø"/>
            </a:pPr>
            <a:r>
              <a:rPr lang="en-US" altLang="ko-KR" dirty="0" err="1"/>
              <a:t>gcc</a:t>
            </a:r>
            <a:r>
              <a:rPr lang="en-US" altLang="ko-KR" dirty="0"/>
              <a:t> </a:t>
            </a:r>
            <a:r>
              <a:rPr lang="en-US" altLang="ko-KR" b="1" dirty="0"/>
              <a:t>-shared </a:t>
            </a:r>
            <a:r>
              <a:rPr lang="en-US" altLang="ko-KR" dirty="0"/>
              <a:t>-o libmylibrary.so </a:t>
            </a:r>
            <a:r>
              <a:rPr lang="en-US" altLang="ko-KR" dirty="0" err="1"/>
              <a:t>mycode.o</a:t>
            </a:r>
            <a:endParaRPr lang="en-US" altLang="ko-KR" dirty="0"/>
          </a:p>
          <a:p>
            <a:pPr marL="0" lvl="0" indent="0" algn="l" rtl="0">
              <a:lnSpc>
                <a:spcPct val="100000"/>
              </a:lnSpc>
              <a:spcBef>
                <a:spcPts val="0"/>
              </a:spcBef>
              <a:spcAft>
                <a:spcPts val="0"/>
              </a:spcAft>
              <a:buSzPts val="1400"/>
              <a:buFont typeface="Wingdings" panose="05000000000000000000" pitchFamily="2" charset="2"/>
              <a:buNone/>
            </a:pPr>
            <a:endParaRPr lang="en-US" altLang="ko-KR" dirty="0"/>
          </a:p>
          <a:p>
            <a:pPr marL="0" lvl="0" indent="0" algn="l" rtl="0">
              <a:lnSpc>
                <a:spcPct val="100000"/>
              </a:lnSpc>
              <a:spcBef>
                <a:spcPts val="0"/>
              </a:spcBef>
              <a:spcAft>
                <a:spcPts val="0"/>
              </a:spcAft>
              <a:buSzPts val="1400"/>
              <a:buFont typeface="Wingdings" panose="05000000000000000000" pitchFamily="2" charset="2"/>
              <a:buNone/>
            </a:pPr>
            <a:r>
              <a:rPr lang="en-US" altLang="ko-KR" dirty="0"/>
              <a:t>3. Using PIE (Position-Independent Executable)</a:t>
            </a:r>
          </a:p>
          <a:p>
            <a:pPr marL="171450" lvl="0" indent="-171450" algn="l" rtl="0">
              <a:lnSpc>
                <a:spcPct val="100000"/>
              </a:lnSpc>
              <a:spcBef>
                <a:spcPts val="0"/>
              </a:spcBef>
              <a:spcAft>
                <a:spcPts val="0"/>
              </a:spcAft>
              <a:buSzPts val="1400"/>
              <a:buFont typeface="Wingdings" panose="05000000000000000000" pitchFamily="2" charset="2"/>
              <a:buChar char="Ø"/>
            </a:pPr>
            <a:r>
              <a:rPr lang="en-US" altLang="ko-KR" dirty="0" err="1"/>
              <a:t>gcc</a:t>
            </a:r>
            <a:r>
              <a:rPr lang="en-US" altLang="ko-KR" dirty="0"/>
              <a:t> </a:t>
            </a:r>
            <a:r>
              <a:rPr lang="en-US" altLang="ko-KR" b="1" dirty="0"/>
              <a:t>–</a:t>
            </a:r>
            <a:r>
              <a:rPr lang="en-US" altLang="ko-KR" b="1" dirty="0" err="1"/>
              <a:t>fPIE</a:t>
            </a:r>
            <a:r>
              <a:rPr lang="en-US" altLang="ko-KR" b="1" dirty="0"/>
              <a:t> </a:t>
            </a:r>
            <a:r>
              <a:rPr lang="en-US" altLang="ko-KR" dirty="0"/>
              <a:t>–pie </a:t>
            </a:r>
            <a:r>
              <a:rPr lang="pl-PL" altLang="ko-KR" dirty="0"/>
              <a:t>-o myprogram mycode.c</a:t>
            </a:r>
            <a:endParaRPr lang="en-US" altLang="ko-KR" dirty="0"/>
          </a:p>
          <a:p>
            <a:pPr marL="0" lvl="0" indent="0" algn="l" rtl="0">
              <a:lnSpc>
                <a:spcPct val="100000"/>
              </a:lnSpc>
              <a:spcBef>
                <a:spcPts val="0"/>
              </a:spcBef>
              <a:spcAft>
                <a:spcPts val="0"/>
              </a:spcAft>
              <a:buSzPts val="1400"/>
              <a:buFont typeface="Wingdings" panose="05000000000000000000" pitchFamily="2" charset="2"/>
              <a:buNone/>
            </a:pPr>
            <a:endParaRPr lang="en-US" altLang="ko-KR" dirty="0"/>
          </a:p>
          <a:p>
            <a:pPr marL="0" lvl="0" indent="0" algn="l" rtl="0">
              <a:lnSpc>
                <a:spcPct val="100000"/>
              </a:lnSpc>
              <a:spcBef>
                <a:spcPts val="0"/>
              </a:spcBef>
              <a:spcAft>
                <a:spcPts val="0"/>
              </a:spcAft>
              <a:buSzPts val="1400"/>
              <a:buFont typeface="Wingdings" panose="05000000000000000000" pitchFamily="2" charset="2"/>
              <a:buNone/>
            </a:pPr>
            <a:r>
              <a:rPr lang="en-US" altLang="ko-KR" dirty="0"/>
              <a:t>4. Checking for PIC</a:t>
            </a:r>
          </a:p>
          <a:p>
            <a:pPr marL="171450" lvl="0" indent="-171450" algn="l" rtl="0">
              <a:lnSpc>
                <a:spcPct val="100000"/>
              </a:lnSpc>
              <a:spcBef>
                <a:spcPts val="0"/>
              </a:spcBef>
              <a:spcAft>
                <a:spcPts val="0"/>
              </a:spcAft>
              <a:buSzPts val="1400"/>
              <a:buFont typeface="Wingdings" panose="05000000000000000000" pitchFamily="2" charset="2"/>
              <a:buChar char="Ø"/>
            </a:pPr>
            <a:r>
              <a:rPr lang="en-US" altLang="ko-KR" dirty="0" err="1"/>
              <a:t>readelf</a:t>
            </a:r>
            <a:r>
              <a:rPr lang="en-US" altLang="ko-KR" dirty="0"/>
              <a:t> –h </a:t>
            </a:r>
            <a:r>
              <a:rPr lang="en-US" altLang="ko-KR" dirty="0" err="1"/>
              <a:t>mycode.o</a:t>
            </a:r>
            <a:r>
              <a:rPr lang="en-US" altLang="ko-KR" dirty="0"/>
              <a:t> </a:t>
            </a:r>
          </a:p>
          <a:p>
            <a:pPr marL="171450" lvl="0" indent="-171450" algn="l" rtl="0">
              <a:lnSpc>
                <a:spcPct val="100000"/>
              </a:lnSpc>
              <a:spcBef>
                <a:spcPts val="0"/>
              </a:spcBef>
              <a:spcAft>
                <a:spcPts val="0"/>
              </a:spcAft>
              <a:buSzPts val="1400"/>
              <a:buFont typeface="Wingdings" panose="05000000000000000000" pitchFamily="2" charset="2"/>
              <a:buChar char="Ø"/>
            </a:pPr>
            <a:r>
              <a:rPr lang="en-US" altLang="ko-KR" dirty="0"/>
              <a:t>or </a:t>
            </a:r>
            <a:r>
              <a:rPr lang="en-US" altLang="ko-KR" dirty="0" err="1"/>
              <a:t>objdump</a:t>
            </a:r>
            <a:r>
              <a:rPr lang="en-US" altLang="ko-KR" dirty="0"/>
              <a:t> –r </a:t>
            </a:r>
            <a:r>
              <a:rPr lang="en-US" altLang="ko-KR" dirty="0" err="1"/>
              <a:t>mycode.o</a:t>
            </a:r>
            <a:endParaRPr lang="en-US" altLang="ko-KR" dirty="0"/>
          </a:p>
          <a:p>
            <a:pPr marL="0" lvl="0" indent="0" algn="l" rtl="0">
              <a:lnSpc>
                <a:spcPct val="100000"/>
              </a:lnSpc>
              <a:spcBef>
                <a:spcPts val="0"/>
              </a:spcBef>
              <a:spcAft>
                <a:spcPts val="0"/>
              </a:spcAft>
              <a:buSzPts val="1400"/>
              <a:buFont typeface="Wingdings" panose="05000000000000000000" pitchFamily="2" charset="2"/>
              <a:buNone/>
            </a:pPr>
            <a:endParaRPr lang="en-US" altLang="ko-KR" dirty="0"/>
          </a:p>
          <a:p>
            <a:pPr marL="0" lvl="0" indent="0" algn="l" rtl="0">
              <a:lnSpc>
                <a:spcPct val="100000"/>
              </a:lnSpc>
              <a:spcBef>
                <a:spcPts val="0"/>
              </a:spcBef>
              <a:spcAft>
                <a:spcPts val="0"/>
              </a:spcAft>
              <a:buSzPts val="1400"/>
              <a:buNone/>
            </a:pPr>
            <a:r>
              <a:rPr lang="en-US" altLang="ko-KR" dirty="0"/>
              <a:t>* Understanding how PIC works:</a:t>
            </a:r>
          </a:p>
          <a:p>
            <a:pPr marL="0" lvl="0" indent="0" algn="l" rtl="0">
              <a:lnSpc>
                <a:spcPct val="100000"/>
              </a:lnSpc>
              <a:spcBef>
                <a:spcPts val="0"/>
              </a:spcBef>
              <a:spcAft>
                <a:spcPts val="0"/>
              </a:spcAft>
              <a:buSzPts val="1400"/>
              <a:buNone/>
            </a:pPr>
            <a:r>
              <a:rPr lang="en-US" altLang="ko-KR" dirty="0"/>
              <a:t>PIC works by using relative addressing rather than absolute addressing. This means that code accesses data and functions relative to the current instruction pointer rather than relying on fixed memory addresses.</a:t>
            </a:r>
          </a:p>
          <a:p>
            <a:pPr marL="0" lvl="0" indent="0" algn="l" rtl="0">
              <a:lnSpc>
                <a:spcPct val="100000"/>
              </a:lnSpc>
              <a:spcBef>
                <a:spcPts val="0"/>
              </a:spcBef>
              <a:spcAft>
                <a:spcPts val="0"/>
              </a:spcAft>
              <a:buSzPts val="1400"/>
              <a:buNone/>
            </a:pPr>
            <a:r>
              <a:rPr lang="en-US" altLang="ko-KR" dirty="0"/>
              <a:t>For example, when calling a function or accessing global variables, the addresses are computed based on offsets from the current position in the code rather than hardcoded addresses.</a:t>
            </a:r>
          </a:p>
          <a:p>
            <a:pPr marL="0" lvl="0" indent="0" algn="l" rtl="0">
              <a:lnSpc>
                <a:spcPct val="100000"/>
              </a:lnSpc>
              <a:spcBef>
                <a:spcPts val="0"/>
              </a:spcBef>
              <a:spcAft>
                <a:spcPts val="0"/>
              </a:spcAft>
              <a:buSzPts val="1400"/>
              <a:buNone/>
            </a:pPr>
            <a:endParaRPr lang="en-US" altLang="ko-KR" dirty="0"/>
          </a:p>
          <a:p>
            <a:pPr marL="0" lvl="0" indent="0" algn="l" rtl="0">
              <a:lnSpc>
                <a:spcPct val="100000"/>
              </a:lnSpc>
              <a:spcBef>
                <a:spcPts val="0"/>
              </a:spcBef>
              <a:spcAft>
                <a:spcPts val="0"/>
              </a:spcAft>
              <a:buSzPts val="1400"/>
              <a:buNone/>
            </a:pPr>
            <a:r>
              <a:rPr lang="en-US" altLang="ko-KR" dirty="0"/>
              <a:t>* GTO (</a:t>
            </a:r>
            <a:r>
              <a:rPr lang="en-US" altLang="ko-KR" dirty="0" err="1"/>
              <a:t>GLobal</a:t>
            </a:r>
            <a:r>
              <a:rPr lang="en-US" altLang="ko-KR" dirty="0"/>
              <a:t> Offset Table)</a:t>
            </a:r>
          </a:p>
          <a:p>
            <a:pPr marL="0" lvl="0" indent="0" algn="l" rtl="0">
              <a:lnSpc>
                <a:spcPct val="100000"/>
              </a:lnSpc>
              <a:spcBef>
                <a:spcPts val="0"/>
              </a:spcBef>
              <a:spcAft>
                <a:spcPts val="0"/>
              </a:spcAft>
              <a:buSzPts val="1400"/>
              <a:buNone/>
            </a:pPr>
            <a:r>
              <a:rPr lang="en-US" altLang="ko-KR" dirty="0"/>
              <a:t>PIC code often uses the GOT to store the absolute addresses of global variables and functions. At runtime, the dynamic linker populates the GOT with the correct addresses based on where the code has been loaded.</a:t>
            </a:r>
          </a:p>
          <a:p>
            <a:pPr marL="0" lvl="0" indent="0" algn="l" rtl="0">
              <a:lnSpc>
                <a:spcPct val="100000"/>
              </a:lnSpc>
              <a:spcBef>
                <a:spcPts val="0"/>
              </a:spcBef>
              <a:spcAft>
                <a:spcPts val="0"/>
              </a:spcAft>
              <a:buSzPts val="1400"/>
              <a:buNone/>
            </a:pPr>
            <a:endParaRPr lang="en-US" altLang="ko-KR" dirty="0"/>
          </a:p>
          <a:p>
            <a:pPr marL="171450" lvl="0" indent="-171450" algn="l" rtl="0">
              <a:lnSpc>
                <a:spcPct val="100000"/>
              </a:lnSpc>
              <a:spcBef>
                <a:spcPts val="0"/>
              </a:spcBef>
              <a:spcAft>
                <a:spcPts val="0"/>
              </a:spcAft>
              <a:buSzPts val="1400"/>
              <a:buFont typeface="Arial" panose="020B0604020202020204" pitchFamily="34" charset="0"/>
              <a:buChar char="•"/>
            </a:pPr>
            <a:r>
              <a:rPr lang="en-US" altLang="ko-KR" dirty="0"/>
              <a:t>PLT (Procedure Linkage Table)</a:t>
            </a:r>
          </a:p>
          <a:p>
            <a:pPr marL="171450" lvl="0" indent="-171450" algn="l" rtl="0">
              <a:lnSpc>
                <a:spcPct val="100000"/>
              </a:lnSpc>
              <a:spcBef>
                <a:spcPts val="0"/>
              </a:spcBef>
              <a:spcAft>
                <a:spcPts val="0"/>
              </a:spcAft>
              <a:buSzPts val="1400"/>
              <a:buFont typeface="Arial" panose="020B0604020202020204" pitchFamily="34" charset="0"/>
              <a:buChar char="•"/>
            </a:pPr>
            <a:endParaRPr lang="en-US" altLang="ko-KR" dirty="0"/>
          </a:p>
          <a:p>
            <a:pPr marL="0" lvl="0" indent="0" algn="l" rtl="0">
              <a:lnSpc>
                <a:spcPct val="100000"/>
              </a:lnSpc>
              <a:spcBef>
                <a:spcPts val="0"/>
              </a:spcBef>
              <a:spcAft>
                <a:spcPts val="0"/>
              </a:spcAft>
              <a:buSzPts val="1400"/>
              <a:buNone/>
            </a:pPr>
            <a:r>
              <a:rPr lang="en-US" altLang="ko-KR" dirty="0"/>
              <a:t>* Summary:</a:t>
            </a:r>
          </a:p>
          <a:p>
            <a:pPr marL="0" lvl="0" indent="0" algn="l" rtl="0">
              <a:lnSpc>
                <a:spcPct val="100000"/>
              </a:lnSpc>
              <a:spcBef>
                <a:spcPts val="0"/>
              </a:spcBef>
              <a:spcAft>
                <a:spcPts val="0"/>
              </a:spcAft>
              <a:buSzPts val="1400"/>
              <a:buNone/>
            </a:pPr>
            <a:r>
              <a:rPr lang="en-US" altLang="ko-KR" dirty="0"/>
              <a:t>Implementing PIC involves using specific compiler and linker flags (-</a:t>
            </a:r>
            <a:r>
              <a:rPr lang="en-US" altLang="ko-KR" dirty="0" err="1"/>
              <a:t>fPIC</a:t>
            </a:r>
            <a:r>
              <a:rPr lang="en-US" altLang="ko-KR" dirty="0"/>
              <a:t>, -shared, -</a:t>
            </a:r>
            <a:r>
              <a:rPr lang="en-US" altLang="ko-KR" dirty="0" err="1"/>
              <a:t>fPIE</a:t>
            </a:r>
            <a:r>
              <a:rPr lang="en-US" altLang="ko-KR" dirty="0"/>
              <a:t>, and -pie) during the build process. PIC allows code to execute correctly regardless of where it is loaded in memory, which is essential for security features like ASLR and for efficient use of shared libraries in 64-bit systems.</a:t>
            </a:r>
            <a:endParaRPr dirty="0"/>
          </a:p>
        </p:txBody>
      </p:sp>
      <p:sp>
        <p:nvSpPr>
          <p:cNvPr id="386" name="Google Shape;386;g2f072473003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92"/>
          <p:cNvSpPr/>
          <p:nvPr/>
        </p:nvSpPr>
        <p:spPr>
          <a:xfrm>
            <a:off x="0" y="12797"/>
            <a:ext cx="8239539" cy="6832406"/>
          </a:xfrm>
          <a:prstGeom prst="rect">
            <a:avLst/>
          </a:prstGeom>
          <a:gradFill>
            <a:gsLst>
              <a:gs pos="0">
                <a:srgbClr val="9BF4F3"/>
              </a:gs>
              <a:gs pos="50000">
                <a:srgbClr val="D9FBF9"/>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pic>
        <p:nvPicPr>
          <p:cNvPr id="17" name="Google Shape;17;p92"/>
          <p:cNvPicPr preferRelativeResize="0"/>
          <p:nvPr/>
        </p:nvPicPr>
        <p:blipFill rotWithShape="1">
          <a:blip r:embed="rId2">
            <a:alphaModFix/>
          </a:blip>
          <a:srcRect l="16646" t="11459" r="20801" b="5681"/>
          <a:stretch/>
        </p:blipFill>
        <p:spPr>
          <a:xfrm>
            <a:off x="8239539" y="12797"/>
            <a:ext cx="3952461" cy="6845203"/>
          </a:xfrm>
          <a:prstGeom prst="rect">
            <a:avLst/>
          </a:prstGeom>
          <a:noFill/>
          <a:ln>
            <a:noFill/>
          </a:ln>
        </p:spPr>
      </p:pic>
      <p:sp>
        <p:nvSpPr>
          <p:cNvPr id="18" name="Google Shape;18;p92"/>
          <p:cNvSpPr txBox="1">
            <a:spLocks noGrp="1"/>
          </p:cNvSpPr>
          <p:nvPr>
            <p:ph type="ctrTitle"/>
          </p:nvPr>
        </p:nvSpPr>
        <p:spPr>
          <a:xfrm>
            <a:off x="530087" y="1214438"/>
            <a:ext cx="754711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2"/>
          <p:cNvSpPr txBox="1">
            <a:spLocks noGrp="1"/>
          </p:cNvSpPr>
          <p:nvPr>
            <p:ph type="subTitle" idx="1"/>
          </p:nvPr>
        </p:nvSpPr>
        <p:spPr>
          <a:xfrm>
            <a:off x="530087" y="3681551"/>
            <a:ext cx="7547112"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2"/>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6"/>
        <p:cNvGrpSpPr/>
        <p:nvPr/>
      </p:nvGrpSpPr>
      <p:grpSpPr>
        <a:xfrm>
          <a:off x="0" y="0"/>
          <a:ext cx="0" cy="0"/>
          <a:chOff x="0" y="0"/>
          <a:chExt cx="0" cy="0"/>
        </a:xfrm>
      </p:grpSpPr>
      <p:sp>
        <p:nvSpPr>
          <p:cNvPr id="77" name="Google Shape;77;p101"/>
          <p:cNvSpPr txBox="1">
            <a:spLocks noGrp="1"/>
          </p:cNvSpPr>
          <p:nvPr>
            <p:ph type="title"/>
          </p:nvPr>
        </p:nvSpPr>
        <p:spPr>
          <a:xfrm>
            <a:off x="419877" y="365126"/>
            <a:ext cx="11420669" cy="7732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1"/>
          <p:cNvSpPr txBox="1">
            <a:spLocks noGrp="1"/>
          </p:cNvSpPr>
          <p:nvPr>
            <p:ph type="body" idx="1"/>
          </p:nvPr>
        </p:nvSpPr>
        <p:spPr>
          <a:xfrm rot="5400000">
            <a:off x="3848829" y="-1898730"/>
            <a:ext cx="4646743" cy="115046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1"/>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82"/>
        <p:cNvGrpSpPr/>
        <p:nvPr/>
      </p:nvGrpSpPr>
      <p:grpSpPr>
        <a:xfrm>
          <a:off x="0" y="0"/>
          <a:ext cx="0" cy="0"/>
          <a:chOff x="0" y="0"/>
          <a:chExt cx="0" cy="0"/>
        </a:xfrm>
      </p:grpSpPr>
      <p:sp>
        <p:nvSpPr>
          <p:cNvPr id="83" name="Google Shape;83;p10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02"/>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3"/>
        <p:cNvGrpSpPr/>
        <p:nvPr/>
      </p:nvGrpSpPr>
      <p:grpSpPr>
        <a:xfrm>
          <a:off x="0" y="0"/>
          <a:ext cx="0" cy="0"/>
          <a:chOff x="0" y="0"/>
          <a:chExt cx="0" cy="0"/>
        </a:xfrm>
      </p:grpSpPr>
      <p:sp>
        <p:nvSpPr>
          <p:cNvPr id="24" name="Google Shape;24;p93"/>
          <p:cNvSpPr/>
          <p:nvPr/>
        </p:nvSpPr>
        <p:spPr>
          <a:xfrm>
            <a:off x="0" y="6707880"/>
            <a:ext cx="12192000" cy="150120"/>
          </a:xfrm>
          <a:prstGeom prst="rect">
            <a:avLst/>
          </a:prstGeom>
          <a:gradFill>
            <a:gsLst>
              <a:gs pos="0">
                <a:srgbClr val="9BF4F3"/>
              </a:gs>
              <a:gs pos="50000">
                <a:srgbClr val="C0F7F5"/>
              </a:gs>
              <a:gs pos="100000">
                <a:srgbClr val="DFFBF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5" name="Google Shape;25;p93"/>
          <p:cNvSpPr/>
          <p:nvPr/>
        </p:nvSpPr>
        <p:spPr>
          <a:xfrm>
            <a:off x="0" y="2279"/>
            <a:ext cx="12191999" cy="1151633"/>
          </a:xfrm>
          <a:prstGeom prst="rect">
            <a:avLst/>
          </a:prstGeom>
          <a:gradFill>
            <a:gsLst>
              <a:gs pos="0">
                <a:srgbClr val="9BF4F3"/>
              </a:gs>
              <a:gs pos="50000">
                <a:srgbClr val="C0F7F5"/>
              </a:gs>
              <a:gs pos="100000">
                <a:srgbClr val="DFFBF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6" name="Google Shape;26;p93"/>
          <p:cNvSpPr txBox="1">
            <a:spLocks noGrp="1"/>
          </p:cNvSpPr>
          <p:nvPr>
            <p:ph type="title"/>
          </p:nvPr>
        </p:nvSpPr>
        <p:spPr>
          <a:xfrm>
            <a:off x="419878" y="245561"/>
            <a:ext cx="11504643" cy="64343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3"/>
          <p:cNvSpPr txBox="1">
            <a:spLocks noGrp="1"/>
          </p:cNvSpPr>
          <p:nvPr>
            <p:ph type="body" idx="1"/>
          </p:nvPr>
        </p:nvSpPr>
        <p:spPr>
          <a:xfrm>
            <a:off x="419878" y="1530220"/>
            <a:ext cx="11504644" cy="464674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93"/>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1"/>
        <p:cNvGrpSpPr/>
        <p:nvPr/>
      </p:nvGrpSpPr>
      <p:grpSpPr>
        <a:xfrm>
          <a:off x="0" y="0"/>
          <a:ext cx="0" cy="0"/>
          <a:chOff x="0" y="0"/>
          <a:chExt cx="0" cy="0"/>
        </a:xfrm>
      </p:grpSpPr>
      <p:sp>
        <p:nvSpPr>
          <p:cNvPr id="32" name="Google Shape;32;p9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94"/>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7"/>
        <p:cNvGrpSpPr/>
        <p:nvPr/>
      </p:nvGrpSpPr>
      <p:grpSpPr>
        <a:xfrm>
          <a:off x="0" y="0"/>
          <a:ext cx="0" cy="0"/>
          <a:chOff x="0" y="0"/>
          <a:chExt cx="0" cy="0"/>
        </a:xfrm>
      </p:grpSpPr>
      <p:sp>
        <p:nvSpPr>
          <p:cNvPr id="38" name="Google Shape;38;p95"/>
          <p:cNvSpPr txBox="1">
            <a:spLocks noGrp="1"/>
          </p:cNvSpPr>
          <p:nvPr>
            <p:ph type="title"/>
          </p:nvPr>
        </p:nvSpPr>
        <p:spPr>
          <a:xfrm>
            <a:off x="419877" y="365126"/>
            <a:ext cx="11420669" cy="7732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95"/>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4"/>
        <p:cNvGrpSpPr/>
        <p:nvPr/>
      </p:nvGrpSpPr>
      <p:grpSpPr>
        <a:xfrm>
          <a:off x="0" y="0"/>
          <a:ext cx="0" cy="0"/>
          <a:chOff x="0" y="0"/>
          <a:chExt cx="0" cy="0"/>
        </a:xfrm>
      </p:grpSpPr>
      <p:sp>
        <p:nvSpPr>
          <p:cNvPr id="45" name="Google Shape;45;p9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9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9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9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9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96"/>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53"/>
        <p:cNvGrpSpPr/>
        <p:nvPr/>
      </p:nvGrpSpPr>
      <p:grpSpPr>
        <a:xfrm>
          <a:off x="0" y="0"/>
          <a:ext cx="0" cy="0"/>
          <a:chOff x="0" y="0"/>
          <a:chExt cx="0" cy="0"/>
        </a:xfrm>
      </p:grpSpPr>
      <p:sp>
        <p:nvSpPr>
          <p:cNvPr id="54" name="Google Shape;54;p97"/>
          <p:cNvSpPr txBox="1">
            <a:spLocks noGrp="1"/>
          </p:cNvSpPr>
          <p:nvPr>
            <p:ph type="title"/>
          </p:nvPr>
        </p:nvSpPr>
        <p:spPr>
          <a:xfrm>
            <a:off x="419877" y="365126"/>
            <a:ext cx="11420669" cy="7732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7"/>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8"/>
        <p:cNvGrpSpPr/>
        <p:nvPr/>
      </p:nvGrpSpPr>
      <p:grpSpPr>
        <a:xfrm>
          <a:off x="0" y="0"/>
          <a:ext cx="0" cy="0"/>
          <a:chOff x="0" y="0"/>
          <a:chExt cx="0" cy="0"/>
        </a:xfrm>
      </p:grpSpPr>
      <p:sp>
        <p:nvSpPr>
          <p:cNvPr id="59" name="Google Shape;59;p98"/>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62"/>
        <p:cNvGrpSpPr/>
        <p:nvPr/>
      </p:nvGrpSpPr>
      <p:grpSpPr>
        <a:xfrm>
          <a:off x="0" y="0"/>
          <a:ext cx="0" cy="0"/>
          <a:chOff x="0" y="0"/>
          <a:chExt cx="0" cy="0"/>
        </a:xfrm>
      </p:grpSpPr>
      <p:sp>
        <p:nvSpPr>
          <p:cNvPr id="63" name="Google Shape;63;p9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9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99"/>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9"/>
        <p:cNvGrpSpPr/>
        <p:nvPr/>
      </p:nvGrpSpPr>
      <p:grpSpPr>
        <a:xfrm>
          <a:off x="0" y="0"/>
          <a:ext cx="0" cy="0"/>
          <a:chOff x="0" y="0"/>
          <a:chExt cx="0" cy="0"/>
        </a:xfrm>
      </p:grpSpPr>
      <p:sp>
        <p:nvSpPr>
          <p:cNvPr id="70" name="Google Shape;70;p10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0"/>
          <p:cNvSpPr>
            <a:spLocks noGrp="1"/>
          </p:cNvSpPr>
          <p:nvPr>
            <p:ph type="pic" idx="2"/>
          </p:nvPr>
        </p:nvSpPr>
        <p:spPr>
          <a:xfrm>
            <a:off x="5183188" y="987425"/>
            <a:ext cx="6172200" cy="4873625"/>
          </a:xfrm>
          <a:prstGeom prst="rect">
            <a:avLst/>
          </a:prstGeom>
          <a:noFill/>
          <a:ln>
            <a:noFill/>
          </a:ln>
        </p:spPr>
      </p:sp>
      <p:sp>
        <p:nvSpPr>
          <p:cNvPr id="72" name="Google Shape;72;p10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00"/>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1"/>
          <p:cNvSpPr txBox="1">
            <a:spLocks noGrp="1"/>
          </p:cNvSpPr>
          <p:nvPr>
            <p:ph type="title"/>
          </p:nvPr>
        </p:nvSpPr>
        <p:spPr>
          <a:xfrm>
            <a:off x="419877" y="365126"/>
            <a:ext cx="11420669" cy="77321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1"/>
          <p:cNvSpPr txBox="1">
            <a:spLocks noGrp="1"/>
          </p:cNvSpPr>
          <p:nvPr>
            <p:ph type="body" idx="1"/>
          </p:nvPr>
        </p:nvSpPr>
        <p:spPr>
          <a:xfrm>
            <a:off x="419878" y="1530220"/>
            <a:ext cx="11504644" cy="464674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91"/>
          <p:cNvSpPr txBox="1">
            <a:spLocks noGrp="1"/>
          </p:cNvSpPr>
          <p:nvPr>
            <p:ph type="dt" idx="10"/>
          </p:nvPr>
        </p:nvSpPr>
        <p:spPr>
          <a:xfrm>
            <a:off x="419878" y="6356350"/>
            <a:ext cx="3303036"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530087" y="1214438"/>
            <a:ext cx="7547112"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Malgun Gothic"/>
              <a:buNone/>
            </a:pPr>
            <a:r>
              <a:rPr lang="en-US" dirty="0"/>
              <a:t>C Compiling </a:t>
            </a:r>
            <a:br>
              <a:rPr lang="en-US" dirty="0"/>
            </a:br>
            <a:r>
              <a:rPr lang="en-US" dirty="0"/>
              <a:t>with </a:t>
            </a:r>
            <a:r>
              <a:rPr lang="en-US" dirty="0" err="1"/>
              <a:t>gcc</a:t>
            </a:r>
            <a:endParaRPr dirty="0"/>
          </a:p>
        </p:txBody>
      </p:sp>
      <p:sp>
        <p:nvSpPr>
          <p:cNvPr id="93" name="Google Shape;93;p1"/>
          <p:cNvSpPr txBox="1">
            <a:spLocks noGrp="1"/>
          </p:cNvSpPr>
          <p:nvPr>
            <p:ph type="subTitle" idx="1"/>
          </p:nvPr>
        </p:nvSpPr>
        <p:spPr>
          <a:xfrm>
            <a:off x="530087" y="3681551"/>
            <a:ext cx="7547112"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2400"/>
              <a:buNone/>
            </a:pPr>
            <a:r>
              <a:rPr lang="en-US"/>
              <a:t>HGU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C2BE37-3924-49C3-BBCE-668E79B34603}"/>
              </a:ext>
            </a:extLst>
          </p:cNvPr>
          <p:cNvSpPr>
            <a:spLocks noGrp="1"/>
          </p:cNvSpPr>
          <p:nvPr>
            <p:ph type="title"/>
          </p:nvPr>
        </p:nvSpPr>
        <p:spPr/>
        <p:txBody>
          <a:bodyPr>
            <a:normAutofit fontScale="90000"/>
          </a:bodyPr>
          <a:lstStyle/>
          <a:p>
            <a:r>
              <a:rPr lang="en-US" altLang="ko-KR" dirty="0"/>
              <a:t>Deleting</a:t>
            </a:r>
            <a:endParaRPr lang="ko-KR" altLang="en-US" dirty="0"/>
          </a:p>
        </p:txBody>
      </p:sp>
      <p:sp>
        <p:nvSpPr>
          <p:cNvPr id="3" name="텍스트 개체 틀 2">
            <a:extLst>
              <a:ext uri="{FF2B5EF4-FFF2-40B4-BE49-F238E27FC236}">
                <a16:creationId xmlns:a16="http://schemas.microsoft.com/office/drawing/2014/main" id="{0C780218-175B-45A7-924A-48F91BADF6BA}"/>
              </a:ext>
            </a:extLst>
          </p:cNvPr>
          <p:cNvSpPr>
            <a:spLocks noGrp="1"/>
          </p:cNvSpPr>
          <p:nvPr>
            <p:ph type="body" idx="1"/>
          </p:nvPr>
        </p:nvSpPr>
        <p:spPr>
          <a:xfrm>
            <a:off x="274404" y="1530220"/>
            <a:ext cx="11504644" cy="4646743"/>
          </a:xfrm>
        </p:spPr>
        <p:txBody>
          <a:bodyPr/>
          <a:lstStyle/>
          <a:p>
            <a:r>
              <a:rPr lang="en-US" altLang="ko-KR" dirty="0"/>
              <a:t>To delete something you must be in </a:t>
            </a:r>
            <a:r>
              <a:rPr lang="en-US" altLang="ko-KR" b="1" dirty="0"/>
              <a:t>Command mode</a:t>
            </a:r>
          </a:p>
          <a:p>
            <a:endParaRPr lang="en-US" altLang="ko-KR" dirty="0"/>
          </a:p>
          <a:p>
            <a:r>
              <a:rPr lang="en-US" altLang="ko-KR" dirty="0"/>
              <a:t>x: Deleting a character under cursor</a:t>
            </a:r>
          </a:p>
          <a:p>
            <a:r>
              <a:rPr lang="en-US" altLang="ko-KR" dirty="0"/>
              <a:t>X: deleting a character before cursor</a:t>
            </a:r>
          </a:p>
          <a:p>
            <a:r>
              <a:rPr lang="en-US" altLang="ko-KR" dirty="0"/>
              <a:t>dd: Deleting a line</a:t>
            </a:r>
          </a:p>
          <a:p>
            <a:r>
              <a:rPr lang="en-US" altLang="ko-KR" dirty="0"/>
              <a:t>D: Deleting current cursor to the end-of-line</a:t>
            </a:r>
          </a:p>
          <a:p>
            <a:endParaRPr lang="en-US" altLang="ko-KR" dirty="0"/>
          </a:p>
          <a:p>
            <a:r>
              <a:rPr lang="en-US" altLang="ko-KR" dirty="0"/>
              <a:t>u : Undo deleting</a:t>
            </a:r>
          </a:p>
          <a:p>
            <a:pPr lvl="1"/>
            <a:r>
              <a:rPr lang="en-US" altLang="ko-KR" dirty="0"/>
              <a:t>repeating u: repeating undo in some depth</a:t>
            </a:r>
            <a:endParaRPr lang="ko-KR" altLang="en-US" dirty="0"/>
          </a:p>
        </p:txBody>
      </p:sp>
    </p:spTree>
    <p:extLst>
      <p:ext uri="{BB962C8B-B14F-4D97-AF65-F5344CB8AC3E}">
        <p14:creationId xmlns:p14="http://schemas.microsoft.com/office/powerpoint/2010/main" val="66391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227608-2098-4FE6-BAE3-DD404EEB50CD}"/>
              </a:ext>
            </a:extLst>
          </p:cNvPr>
          <p:cNvSpPr>
            <a:spLocks noGrp="1"/>
          </p:cNvSpPr>
          <p:nvPr>
            <p:ph type="title"/>
          </p:nvPr>
        </p:nvSpPr>
        <p:spPr/>
        <p:txBody>
          <a:bodyPr>
            <a:normAutofit fontScale="90000"/>
          </a:bodyPr>
          <a:lstStyle/>
          <a:p>
            <a:r>
              <a:rPr lang="en-US" altLang="ko-KR" dirty="0"/>
              <a:t>Tips</a:t>
            </a:r>
            <a:endParaRPr lang="ko-KR" altLang="en-US" dirty="0"/>
          </a:p>
        </p:txBody>
      </p:sp>
      <p:sp>
        <p:nvSpPr>
          <p:cNvPr id="3" name="텍스트 개체 틀 2">
            <a:extLst>
              <a:ext uri="{FF2B5EF4-FFF2-40B4-BE49-F238E27FC236}">
                <a16:creationId xmlns:a16="http://schemas.microsoft.com/office/drawing/2014/main" id="{3C2899B6-C1D4-487D-83D4-73E147CF43E5}"/>
              </a:ext>
            </a:extLst>
          </p:cNvPr>
          <p:cNvSpPr>
            <a:spLocks noGrp="1"/>
          </p:cNvSpPr>
          <p:nvPr>
            <p:ph type="body" idx="1"/>
          </p:nvPr>
        </p:nvSpPr>
        <p:spPr>
          <a:xfrm>
            <a:off x="197427" y="1530220"/>
            <a:ext cx="11994573" cy="4646743"/>
          </a:xfrm>
        </p:spPr>
        <p:txBody>
          <a:bodyPr>
            <a:normAutofit fontScale="92500" lnSpcReduction="20000"/>
          </a:bodyPr>
          <a:lstStyle/>
          <a:p>
            <a:r>
              <a:rPr lang="en-US" altLang="ko-KR" dirty="0"/>
              <a:t>A : append-end-of-line</a:t>
            </a:r>
          </a:p>
          <a:p>
            <a:r>
              <a:rPr lang="en-US" altLang="ko-KR" dirty="0"/>
              <a:t>I: insert-beginning-of-line</a:t>
            </a:r>
          </a:p>
          <a:p>
            <a:r>
              <a:rPr lang="en-US" altLang="ko-KR" dirty="0"/>
              <a:t>O: open previous line</a:t>
            </a:r>
          </a:p>
          <a:p>
            <a:endParaRPr lang="en-US" altLang="ko-KR" dirty="0"/>
          </a:p>
          <a:p>
            <a:r>
              <a:rPr lang="en-US" altLang="ko-KR" dirty="0" err="1"/>
              <a:t>yy</a:t>
            </a:r>
            <a:r>
              <a:rPr lang="en-US" altLang="ko-KR" dirty="0"/>
              <a:t> : copy the line in a buffer</a:t>
            </a:r>
          </a:p>
          <a:p>
            <a:r>
              <a:rPr lang="en-US" altLang="ko-KR" dirty="0"/>
              <a:t>p : print the buffer to current cursor position</a:t>
            </a:r>
          </a:p>
          <a:p>
            <a:endParaRPr lang="en-US" altLang="ko-KR" dirty="0"/>
          </a:p>
          <a:p>
            <a:r>
              <a:rPr lang="en-US" altLang="ko-KR" dirty="0"/>
              <a:t>r : replace a single character under cursor with a single character</a:t>
            </a:r>
          </a:p>
          <a:p>
            <a:r>
              <a:rPr lang="en-US" altLang="ko-KR" dirty="0"/>
              <a:t>s : substitute a single character under cursor with any characters until ESC</a:t>
            </a:r>
          </a:p>
          <a:p>
            <a:endParaRPr lang="en-US" altLang="ko-KR" dirty="0"/>
          </a:p>
          <a:p>
            <a:r>
              <a:rPr lang="en-US" altLang="ko-KR" b="1" dirty="0"/>
              <a:t>number + </a:t>
            </a:r>
            <a:r>
              <a:rPr lang="en-US" altLang="ko-KR" b="1" i="1" dirty="0"/>
              <a:t>command</a:t>
            </a:r>
            <a:r>
              <a:rPr lang="en-US" altLang="ko-KR" b="1" dirty="0"/>
              <a:t> : repeat the </a:t>
            </a:r>
            <a:r>
              <a:rPr lang="en-US" altLang="ko-KR" b="1" i="1" dirty="0"/>
              <a:t>command</a:t>
            </a:r>
            <a:r>
              <a:rPr lang="en-US" altLang="ko-KR" b="1" dirty="0"/>
              <a:t> by the number</a:t>
            </a:r>
            <a:endParaRPr lang="ko-KR" altLang="en-US" b="1" dirty="0"/>
          </a:p>
        </p:txBody>
      </p:sp>
    </p:spTree>
    <p:extLst>
      <p:ext uri="{BB962C8B-B14F-4D97-AF65-F5344CB8AC3E}">
        <p14:creationId xmlns:p14="http://schemas.microsoft.com/office/powerpoint/2010/main" val="386768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C75364-117E-4AA4-BAF1-1470533C49AE}"/>
              </a:ext>
            </a:extLst>
          </p:cNvPr>
          <p:cNvSpPr>
            <a:spLocks noGrp="1"/>
          </p:cNvSpPr>
          <p:nvPr>
            <p:ph type="title"/>
          </p:nvPr>
        </p:nvSpPr>
        <p:spPr/>
        <p:txBody>
          <a:bodyPr>
            <a:normAutofit fontScale="90000"/>
          </a:bodyPr>
          <a:lstStyle/>
          <a:p>
            <a:r>
              <a:rPr lang="en-US" altLang="ko-KR" dirty="0"/>
              <a:t>vim</a:t>
            </a:r>
            <a:endParaRPr lang="ko-KR" altLang="en-US" dirty="0"/>
          </a:p>
        </p:txBody>
      </p:sp>
      <p:sp>
        <p:nvSpPr>
          <p:cNvPr id="3" name="텍스트 개체 틀 2">
            <a:extLst>
              <a:ext uri="{FF2B5EF4-FFF2-40B4-BE49-F238E27FC236}">
                <a16:creationId xmlns:a16="http://schemas.microsoft.com/office/drawing/2014/main" id="{FE0DDE2C-20BC-4CD7-B01C-97B6B847C33B}"/>
              </a:ext>
            </a:extLst>
          </p:cNvPr>
          <p:cNvSpPr>
            <a:spLocks noGrp="1"/>
          </p:cNvSpPr>
          <p:nvPr>
            <p:ph type="body" idx="1"/>
          </p:nvPr>
        </p:nvSpPr>
        <p:spPr>
          <a:xfrm>
            <a:off x="138134" y="4797735"/>
            <a:ext cx="10208619" cy="1822132"/>
          </a:xfrm>
        </p:spPr>
        <p:txBody>
          <a:bodyPr>
            <a:normAutofit fontScale="92500" lnSpcReduction="20000"/>
          </a:bodyPr>
          <a:lstStyle/>
          <a:p>
            <a:r>
              <a:rPr lang="en-US" altLang="ko-KR" dirty="0"/>
              <a:t>Arrow keys (</a:t>
            </a:r>
            <a:r>
              <a:rPr lang="en-US" altLang="ko-KR" dirty="0" err="1"/>
              <a:t>up,down,left,right</a:t>
            </a:r>
            <a:r>
              <a:rPr lang="en-US" altLang="ko-KR" dirty="0"/>
              <a:t>) in insert mode for navigation </a:t>
            </a:r>
          </a:p>
          <a:p>
            <a:pPr lvl="1"/>
            <a:r>
              <a:rPr lang="ko-KR" altLang="en-US" b="1" dirty="0"/>
              <a:t>←</a:t>
            </a:r>
            <a:r>
              <a:rPr lang="en-US" altLang="ko-KR" b="1" dirty="0"/>
              <a:t>: </a:t>
            </a:r>
            <a:r>
              <a:rPr lang="en-US" altLang="ko-KR" dirty="0"/>
              <a:t>ESC </a:t>
            </a:r>
            <a:r>
              <a:rPr lang="en-US" altLang="ko-KR" dirty="0">
                <a:sym typeface="Wingdings" panose="05000000000000000000" pitchFamily="2" charset="2"/>
              </a:rPr>
              <a:t>+ h + i</a:t>
            </a:r>
          </a:p>
          <a:p>
            <a:pPr lvl="1"/>
            <a:r>
              <a:rPr lang="ko-KR" altLang="en-US" b="1" dirty="0"/>
              <a:t>↓</a:t>
            </a:r>
            <a:r>
              <a:rPr lang="en-US" altLang="ko-KR" b="1" dirty="0"/>
              <a:t>: </a:t>
            </a:r>
            <a:r>
              <a:rPr lang="en-US" altLang="ko-KR" dirty="0">
                <a:sym typeface="Wingdings" panose="05000000000000000000" pitchFamily="2" charset="2"/>
              </a:rPr>
              <a:t>ESC + j +  </a:t>
            </a:r>
            <a:r>
              <a:rPr lang="en-US" altLang="ko-KR" dirty="0" err="1">
                <a:sym typeface="Wingdings" panose="05000000000000000000" pitchFamily="2" charset="2"/>
              </a:rPr>
              <a:t>i</a:t>
            </a:r>
            <a:endParaRPr lang="en-US" altLang="ko-KR" dirty="0">
              <a:sym typeface="Wingdings" panose="05000000000000000000" pitchFamily="2" charset="2"/>
            </a:endParaRPr>
          </a:p>
          <a:p>
            <a:pPr lvl="1"/>
            <a:r>
              <a:rPr lang="ko-KR" altLang="en-US" b="1" dirty="0"/>
              <a:t>↑</a:t>
            </a:r>
            <a:r>
              <a:rPr lang="en-US" altLang="ko-KR" b="1" dirty="0"/>
              <a:t>: </a:t>
            </a:r>
            <a:r>
              <a:rPr lang="en-US" altLang="ko-KR" dirty="0">
                <a:sym typeface="Wingdings" panose="05000000000000000000" pitchFamily="2" charset="2"/>
              </a:rPr>
              <a:t>ESC + k + </a:t>
            </a:r>
            <a:r>
              <a:rPr lang="en-US" altLang="ko-KR" dirty="0" err="1">
                <a:sym typeface="Wingdings" panose="05000000000000000000" pitchFamily="2" charset="2"/>
              </a:rPr>
              <a:t>i</a:t>
            </a:r>
            <a:endParaRPr lang="en-US" altLang="ko-KR" dirty="0">
              <a:sym typeface="Wingdings" panose="05000000000000000000" pitchFamily="2" charset="2"/>
            </a:endParaRPr>
          </a:p>
          <a:p>
            <a:pPr lvl="1"/>
            <a:r>
              <a:rPr lang="ko-KR" altLang="en-US" b="1" dirty="0"/>
              <a:t>→</a:t>
            </a:r>
            <a:r>
              <a:rPr lang="en-US" altLang="ko-KR" b="1" dirty="0"/>
              <a:t>: </a:t>
            </a:r>
            <a:r>
              <a:rPr lang="en-US" altLang="ko-KR" dirty="0">
                <a:sym typeface="Wingdings" panose="05000000000000000000" pitchFamily="2" charset="2"/>
              </a:rPr>
              <a:t>ESC + l + i</a:t>
            </a:r>
            <a:endParaRPr lang="ko-KR" altLang="en-US" dirty="0"/>
          </a:p>
        </p:txBody>
      </p:sp>
      <p:sp>
        <p:nvSpPr>
          <p:cNvPr id="4" name="사각형: 둥근 모서리 3">
            <a:extLst>
              <a:ext uri="{FF2B5EF4-FFF2-40B4-BE49-F238E27FC236}">
                <a16:creationId xmlns:a16="http://schemas.microsoft.com/office/drawing/2014/main" id="{40B2B975-DC79-47CC-88EA-030971B1F7B6}"/>
              </a:ext>
            </a:extLst>
          </p:cNvPr>
          <p:cNvSpPr/>
          <p:nvPr/>
        </p:nvSpPr>
        <p:spPr>
          <a:xfrm>
            <a:off x="7842126" y="3043725"/>
            <a:ext cx="2375452" cy="13616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last line mode</a:t>
            </a:r>
            <a:endParaRPr lang="ko-KR" altLang="en-US" sz="2800" dirty="0">
              <a:solidFill>
                <a:schemeClr val="tx1"/>
              </a:solidFill>
            </a:endParaRPr>
          </a:p>
        </p:txBody>
      </p:sp>
      <p:sp>
        <p:nvSpPr>
          <p:cNvPr id="5" name="사각형: 둥근 모서리 4">
            <a:extLst>
              <a:ext uri="{FF2B5EF4-FFF2-40B4-BE49-F238E27FC236}">
                <a16:creationId xmlns:a16="http://schemas.microsoft.com/office/drawing/2014/main" id="{A8749F56-6594-4D1E-BCF3-21542B6A6E86}"/>
              </a:ext>
            </a:extLst>
          </p:cNvPr>
          <p:cNvSpPr/>
          <p:nvPr/>
        </p:nvSpPr>
        <p:spPr>
          <a:xfrm>
            <a:off x="2886871" y="2074060"/>
            <a:ext cx="2375452" cy="13616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command mode</a:t>
            </a:r>
            <a:endParaRPr lang="ko-KR" altLang="en-US" sz="2800" dirty="0">
              <a:solidFill>
                <a:schemeClr val="tx1"/>
              </a:solidFill>
            </a:endParaRPr>
          </a:p>
        </p:txBody>
      </p:sp>
      <p:sp>
        <p:nvSpPr>
          <p:cNvPr id="6" name="사각형: 둥근 모서리 5">
            <a:extLst>
              <a:ext uri="{FF2B5EF4-FFF2-40B4-BE49-F238E27FC236}">
                <a16:creationId xmlns:a16="http://schemas.microsoft.com/office/drawing/2014/main" id="{1518020C-6742-40F2-853A-73E50665FE21}"/>
              </a:ext>
            </a:extLst>
          </p:cNvPr>
          <p:cNvSpPr/>
          <p:nvPr/>
        </p:nvSpPr>
        <p:spPr>
          <a:xfrm>
            <a:off x="7631149" y="1173592"/>
            <a:ext cx="2009240" cy="13616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insert mode</a:t>
            </a:r>
            <a:endParaRPr lang="ko-KR" altLang="en-US" sz="2800" dirty="0">
              <a:solidFill>
                <a:schemeClr val="tx1"/>
              </a:solidFill>
            </a:endParaRPr>
          </a:p>
        </p:txBody>
      </p:sp>
      <p:cxnSp>
        <p:nvCxnSpPr>
          <p:cNvPr id="7" name="직선 화살표 연결선 6">
            <a:extLst>
              <a:ext uri="{FF2B5EF4-FFF2-40B4-BE49-F238E27FC236}">
                <a16:creationId xmlns:a16="http://schemas.microsoft.com/office/drawing/2014/main" id="{E4F45B3B-A113-4ACD-84DD-9A3FA5649CE9}"/>
              </a:ext>
            </a:extLst>
          </p:cNvPr>
          <p:cNvCxnSpPr>
            <a:cxnSpLocks/>
          </p:cNvCxnSpPr>
          <p:nvPr/>
        </p:nvCxnSpPr>
        <p:spPr>
          <a:xfrm flipH="1" flipV="1">
            <a:off x="5157982" y="3435720"/>
            <a:ext cx="2658698" cy="638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AEEA10FD-590E-4D31-9C69-FFE09898D74C}"/>
              </a:ext>
            </a:extLst>
          </p:cNvPr>
          <p:cNvCxnSpPr>
            <a:cxnSpLocks/>
          </p:cNvCxnSpPr>
          <p:nvPr/>
        </p:nvCxnSpPr>
        <p:spPr>
          <a:xfrm flipH="1">
            <a:off x="5262324" y="2007573"/>
            <a:ext cx="2368825" cy="6542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84FE93-47B9-43D6-8AE7-63E3996AB1EC}"/>
              </a:ext>
            </a:extLst>
          </p:cNvPr>
          <p:cNvSpPr txBox="1"/>
          <p:nvPr/>
        </p:nvSpPr>
        <p:spPr>
          <a:xfrm rot="20651560">
            <a:off x="5152916" y="1579093"/>
            <a:ext cx="1053187" cy="461665"/>
          </a:xfrm>
          <a:prstGeom prst="rect">
            <a:avLst/>
          </a:prstGeom>
          <a:noFill/>
        </p:spPr>
        <p:txBody>
          <a:bodyPr wrap="square" rtlCol="0">
            <a:spAutoFit/>
          </a:bodyPr>
          <a:lstStyle/>
          <a:p>
            <a:r>
              <a:rPr lang="en-US" altLang="ko-KR" sz="2400" dirty="0" err="1"/>
              <a:t>i</a:t>
            </a:r>
            <a:r>
              <a:rPr lang="en-US" altLang="ko-KR" sz="2400" dirty="0"/>
              <a:t>, a, o </a:t>
            </a:r>
            <a:endParaRPr lang="ko-KR" altLang="en-US" sz="2400" dirty="0"/>
          </a:p>
        </p:txBody>
      </p:sp>
      <p:cxnSp>
        <p:nvCxnSpPr>
          <p:cNvPr id="10" name="직선 화살표 연결선 9">
            <a:extLst>
              <a:ext uri="{FF2B5EF4-FFF2-40B4-BE49-F238E27FC236}">
                <a16:creationId xmlns:a16="http://schemas.microsoft.com/office/drawing/2014/main" id="{441C0948-2867-4874-960D-C89E6E5EB15C}"/>
              </a:ext>
            </a:extLst>
          </p:cNvPr>
          <p:cNvCxnSpPr>
            <a:cxnSpLocks/>
          </p:cNvCxnSpPr>
          <p:nvPr/>
        </p:nvCxnSpPr>
        <p:spPr>
          <a:xfrm flipV="1">
            <a:off x="5242444" y="1431166"/>
            <a:ext cx="2388705" cy="746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44317CF-5985-4647-87E8-8248829A412F}"/>
              </a:ext>
            </a:extLst>
          </p:cNvPr>
          <p:cNvSpPr txBox="1"/>
          <p:nvPr/>
        </p:nvSpPr>
        <p:spPr>
          <a:xfrm rot="20651560">
            <a:off x="6389249" y="1823375"/>
            <a:ext cx="1053187" cy="461665"/>
          </a:xfrm>
          <a:prstGeom prst="rect">
            <a:avLst/>
          </a:prstGeom>
          <a:noFill/>
        </p:spPr>
        <p:txBody>
          <a:bodyPr wrap="square" rtlCol="0">
            <a:spAutoFit/>
          </a:bodyPr>
          <a:lstStyle/>
          <a:p>
            <a:r>
              <a:rPr lang="en-US" altLang="ko-KR" sz="2400" dirty="0"/>
              <a:t>ESC</a:t>
            </a:r>
            <a:endParaRPr lang="ko-KR" altLang="en-US" sz="2400" dirty="0"/>
          </a:p>
        </p:txBody>
      </p:sp>
      <p:sp>
        <p:nvSpPr>
          <p:cNvPr id="12" name="TextBox 11">
            <a:extLst>
              <a:ext uri="{FF2B5EF4-FFF2-40B4-BE49-F238E27FC236}">
                <a16:creationId xmlns:a16="http://schemas.microsoft.com/office/drawing/2014/main" id="{1A6CA9C9-FBC4-4643-A8BE-3B32FAB61AE2}"/>
              </a:ext>
            </a:extLst>
          </p:cNvPr>
          <p:cNvSpPr txBox="1"/>
          <p:nvPr/>
        </p:nvSpPr>
        <p:spPr>
          <a:xfrm rot="828781">
            <a:off x="5705639" y="3377293"/>
            <a:ext cx="2004255" cy="461665"/>
          </a:xfrm>
          <a:prstGeom prst="rect">
            <a:avLst/>
          </a:prstGeom>
          <a:noFill/>
        </p:spPr>
        <p:txBody>
          <a:bodyPr wrap="square" rtlCol="0">
            <a:spAutoFit/>
          </a:bodyPr>
          <a:lstStyle/>
          <a:p>
            <a:r>
              <a:rPr lang="en-US" altLang="ko-KR" sz="2400" dirty="0"/>
              <a:t>Enter, ESC</a:t>
            </a:r>
            <a:endParaRPr lang="ko-KR" altLang="en-US" sz="2400" dirty="0"/>
          </a:p>
        </p:txBody>
      </p:sp>
      <p:sp>
        <p:nvSpPr>
          <p:cNvPr id="13" name="TextBox 12">
            <a:extLst>
              <a:ext uri="{FF2B5EF4-FFF2-40B4-BE49-F238E27FC236}">
                <a16:creationId xmlns:a16="http://schemas.microsoft.com/office/drawing/2014/main" id="{6E4CC666-9979-4FFF-A960-8DA5B55A6CD1}"/>
              </a:ext>
            </a:extLst>
          </p:cNvPr>
          <p:cNvSpPr txBox="1"/>
          <p:nvPr/>
        </p:nvSpPr>
        <p:spPr>
          <a:xfrm rot="1129283">
            <a:off x="5570055" y="2718511"/>
            <a:ext cx="589209" cy="523220"/>
          </a:xfrm>
          <a:prstGeom prst="rect">
            <a:avLst/>
          </a:prstGeom>
          <a:noFill/>
        </p:spPr>
        <p:txBody>
          <a:bodyPr wrap="square" rtlCol="0">
            <a:spAutoFit/>
          </a:bodyPr>
          <a:lstStyle/>
          <a:p>
            <a:r>
              <a:rPr lang="en-US" altLang="ko-KR" sz="2800" b="1" dirty="0"/>
              <a:t>:</a:t>
            </a:r>
            <a:endParaRPr lang="ko-KR" altLang="en-US" sz="2800" b="1" dirty="0"/>
          </a:p>
        </p:txBody>
      </p:sp>
      <p:cxnSp>
        <p:nvCxnSpPr>
          <p:cNvPr id="14" name="직선 화살표 연결선 13">
            <a:extLst>
              <a:ext uri="{FF2B5EF4-FFF2-40B4-BE49-F238E27FC236}">
                <a16:creationId xmlns:a16="http://schemas.microsoft.com/office/drawing/2014/main" id="{7741A271-D5F7-4884-A132-63E9707C2DCD}"/>
              </a:ext>
            </a:extLst>
          </p:cNvPr>
          <p:cNvCxnSpPr>
            <a:cxnSpLocks/>
          </p:cNvCxnSpPr>
          <p:nvPr/>
        </p:nvCxnSpPr>
        <p:spPr>
          <a:xfrm flipH="1" flipV="1">
            <a:off x="5262323" y="3000991"/>
            <a:ext cx="2554357" cy="547661"/>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사각형: 둥근 모서리 14">
            <a:extLst>
              <a:ext uri="{FF2B5EF4-FFF2-40B4-BE49-F238E27FC236}">
                <a16:creationId xmlns:a16="http://schemas.microsoft.com/office/drawing/2014/main" id="{436C2E86-96F8-40A7-A98A-C99FB18DA124}"/>
              </a:ext>
            </a:extLst>
          </p:cNvPr>
          <p:cNvSpPr/>
          <p:nvPr/>
        </p:nvSpPr>
        <p:spPr>
          <a:xfrm>
            <a:off x="245427" y="2097203"/>
            <a:ext cx="1504996" cy="258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LINUX</a:t>
            </a:r>
          </a:p>
          <a:p>
            <a:pPr algn="ctr"/>
            <a:r>
              <a:rPr lang="en-US" altLang="ko-KR" sz="2800" dirty="0">
                <a:solidFill>
                  <a:schemeClr val="tx1"/>
                </a:solidFill>
              </a:rPr>
              <a:t>Shell</a:t>
            </a:r>
            <a:endParaRPr lang="ko-KR" altLang="en-US" sz="2800" dirty="0">
              <a:solidFill>
                <a:schemeClr val="tx1"/>
              </a:solidFill>
            </a:endParaRPr>
          </a:p>
        </p:txBody>
      </p:sp>
      <p:cxnSp>
        <p:nvCxnSpPr>
          <p:cNvPr id="16" name="직선 화살표 연결선 15">
            <a:extLst>
              <a:ext uri="{FF2B5EF4-FFF2-40B4-BE49-F238E27FC236}">
                <a16:creationId xmlns:a16="http://schemas.microsoft.com/office/drawing/2014/main" id="{9EC4CA37-AABB-45B7-A93F-088D19695BCB}"/>
              </a:ext>
            </a:extLst>
          </p:cNvPr>
          <p:cNvCxnSpPr>
            <a:cxnSpLocks/>
            <a:endCxn id="5" idx="1"/>
          </p:cNvCxnSpPr>
          <p:nvPr/>
        </p:nvCxnSpPr>
        <p:spPr>
          <a:xfrm>
            <a:off x="1750423" y="2754890"/>
            <a:ext cx="11364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BB11648A-3F87-4C38-A093-498FEC6DFB1A}"/>
              </a:ext>
            </a:extLst>
          </p:cNvPr>
          <p:cNvCxnSpPr>
            <a:cxnSpLocks/>
          </p:cNvCxnSpPr>
          <p:nvPr/>
        </p:nvCxnSpPr>
        <p:spPr>
          <a:xfrm flipH="1" flipV="1">
            <a:off x="1750423" y="4262917"/>
            <a:ext cx="6076197" cy="227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5181745-57B9-4B11-9626-8B17C9A27213}"/>
              </a:ext>
            </a:extLst>
          </p:cNvPr>
          <p:cNvSpPr txBox="1"/>
          <p:nvPr/>
        </p:nvSpPr>
        <p:spPr>
          <a:xfrm>
            <a:off x="5005059" y="3812617"/>
            <a:ext cx="1076341" cy="461665"/>
          </a:xfrm>
          <a:prstGeom prst="rect">
            <a:avLst/>
          </a:prstGeom>
          <a:noFill/>
        </p:spPr>
        <p:txBody>
          <a:bodyPr wrap="square" rtlCol="0">
            <a:spAutoFit/>
          </a:bodyPr>
          <a:lstStyle/>
          <a:p>
            <a:r>
              <a:rPr lang="en-US" altLang="ko-KR" sz="2400" dirty="0" err="1"/>
              <a:t>wq</a:t>
            </a:r>
            <a:r>
              <a:rPr lang="en-US" altLang="ko-KR" sz="2400" dirty="0"/>
              <a:t>, q!</a:t>
            </a:r>
            <a:endParaRPr lang="ko-KR" altLang="en-US" sz="2400" dirty="0"/>
          </a:p>
        </p:txBody>
      </p:sp>
      <p:sp>
        <p:nvSpPr>
          <p:cNvPr id="19" name="TextBox 18">
            <a:extLst>
              <a:ext uri="{FF2B5EF4-FFF2-40B4-BE49-F238E27FC236}">
                <a16:creationId xmlns:a16="http://schemas.microsoft.com/office/drawing/2014/main" id="{23C33267-4A5B-4350-8A7C-B1954E76907C}"/>
              </a:ext>
            </a:extLst>
          </p:cNvPr>
          <p:cNvSpPr txBox="1"/>
          <p:nvPr/>
        </p:nvSpPr>
        <p:spPr>
          <a:xfrm>
            <a:off x="1810529" y="2188924"/>
            <a:ext cx="1076341" cy="461665"/>
          </a:xfrm>
          <a:prstGeom prst="rect">
            <a:avLst/>
          </a:prstGeom>
          <a:noFill/>
        </p:spPr>
        <p:txBody>
          <a:bodyPr wrap="square" rtlCol="0">
            <a:spAutoFit/>
          </a:bodyPr>
          <a:lstStyle/>
          <a:p>
            <a:r>
              <a:rPr lang="en-US" altLang="ko-KR" sz="2400" dirty="0"/>
              <a:t>$vi</a:t>
            </a:r>
            <a:endParaRPr lang="ko-KR" altLang="en-US" sz="2400" dirty="0"/>
          </a:p>
        </p:txBody>
      </p:sp>
      <p:sp>
        <p:nvSpPr>
          <p:cNvPr id="20" name="타원 19">
            <a:extLst>
              <a:ext uri="{FF2B5EF4-FFF2-40B4-BE49-F238E27FC236}">
                <a16:creationId xmlns:a16="http://schemas.microsoft.com/office/drawing/2014/main" id="{8A6367E9-86D2-4678-AB3B-87471031A874}"/>
              </a:ext>
            </a:extLst>
          </p:cNvPr>
          <p:cNvSpPr/>
          <p:nvPr/>
        </p:nvSpPr>
        <p:spPr>
          <a:xfrm>
            <a:off x="10907674" y="851184"/>
            <a:ext cx="1162594" cy="1205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move</a:t>
            </a:r>
            <a:endParaRPr lang="ko-KR" altLang="en-US" sz="2000" dirty="0"/>
          </a:p>
        </p:txBody>
      </p:sp>
      <p:cxnSp>
        <p:nvCxnSpPr>
          <p:cNvPr id="24" name="직선 화살표 연결선 23">
            <a:extLst>
              <a:ext uri="{FF2B5EF4-FFF2-40B4-BE49-F238E27FC236}">
                <a16:creationId xmlns:a16="http://schemas.microsoft.com/office/drawing/2014/main" id="{99DE396F-15E0-4828-A8D9-CAAE59485B87}"/>
              </a:ext>
            </a:extLst>
          </p:cNvPr>
          <p:cNvCxnSpPr>
            <a:cxnSpLocks/>
          </p:cNvCxnSpPr>
          <p:nvPr/>
        </p:nvCxnSpPr>
        <p:spPr>
          <a:xfrm flipH="1">
            <a:off x="9640390" y="1766455"/>
            <a:ext cx="1267284" cy="330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D430EBFF-2DD2-4AC4-965E-A63EF0E87DA0}"/>
              </a:ext>
            </a:extLst>
          </p:cNvPr>
          <p:cNvCxnSpPr>
            <a:cxnSpLocks/>
          </p:cNvCxnSpPr>
          <p:nvPr/>
        </p:nvCxnSpPr>
        <p:spPr>
          <a:xfrm flipV="1">
            <a:off x="9648073" y="1413834"/>
            <a:ext cx="1259601" cy="305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F0F8E46-FEF7-4513-85B3-6A5193ACC36E}"/>
              </a:ext>
            </a:extLst>
          </p:cNvPr>
          <p:cNvSpPr txBox="1"/>
          <p:nvPr/>
        </p:nvSpPr>
        <p:spPr>
          <a:xfrm>
            <a:off x="9648073" y="952168"/>
            <a:ext cx="1107996" cy="461665"/>
          </a:xfrm>
          <a:prstGeom prst="rect">
            <a:avLst/>
          </a:prstGeom>
          <a:noFill/>
        </p:spPr>
        <p:txBody>
          <a:bodyPr wrap="none" rtlCol="0">
            <a:spAutoFit/>
          </a:bodyPr>
          <a:lstStyle/>
          <a:p>
            <a:r>
              <a:rPr lang="ko-KR" altLang="en-US" sz="2400" b="1" dirty="0"/>
              <a:t>←↑↓→</a:t>
            </a:r>
          </a:p>
        </p:txBody>
      </p:sp>
    </p:spTree>
    <p:extLst>
      <p:ext uri="{BB962C8B-B14F-4D97-AF65-F5344CB8AC3E}">
        <p14:creationId xmlns:p14="http://schemas.microsoft.com/office/powerpoint/2010/main" val="225984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f26092a914_1_104"/>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990"/>
              <a:buFont typeface="Arial"/>
              <a:buNone/>
            </a:pPr>
            <a:r>
              <a:rPr lang="en-US" dirty="0"/>
              <a:t>Compiling C Source</a:t>
            </a:r>
            <a:endParaRPr dirty="0"/>
          </a:p>
        </p:txBody>
      </p:sp>
      <p:sp>
        <p:nvSpPr>
          <p:cNvPr id="142" name="Google Shape;142;g2f26092a914_1_104"/>
          <p:cNvSpPr txBox="1">
            <a:spLocks noGrp="1"/>
          </p:cNvSpPr>
          <p:nvPr>
            <p:ph type="body" idx="1"/>
          </p:nvPr>
        </p:nvSpPr>
        <p:spPr>
          <a:xfrm>
            <a:off x="115075" y="1232975"/>
            <a:ext cx="10960200" cy="5488500"/>
          </a:xfrm>
          <a:prstGeom prst="rect">
            <a:avLst/>
          </a:prstGeom>
          <a:noFill/>
          <a:ln>
            <a:noFill/>
          </a:ln>
        </p:spPr>
        <p:txBody>
          <a:bodyPr spcFirstLastPara="1" wrap="square" lIns="91425" tIns="45700" rIns="91425" bIns="45700" anchor="t" anchorCtr="0">
            <a:normAutofit lnSpcReduction="10000"/>
          </a:bodyPr>
          <a:lstStyle/>
          <a:p>
            <a:pPr marL="457200" lvl="0" indent="-412750" algn="l" rtl="0">
              <a:spcBef>
                <a:spcPts val="0"/>
              </a:spcBef>
              <a:spcAft>
                <a:spcPts val="0"/>
              </a:spcAft>
              <a:buSzPts val="2900"/>
              <a:buChar char="●"/>
            </a:pPr>
            <a:r>
              <a:rPr lang="en-US" sz="2900"/>
              <a:t>Compilation Steps</a:t>
            </a:r>
            <a:endParaRPr sz="2900"/>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914400" lvl="0" indent="0" algn="l" rtl="0">
              <a:lnSpc>
                <a:spcPct val="90000"/>
              </a:lnSpc>
              <a:spcBef>
                <a:spcPts val="1000"/>
              </a:spcBef>
              <a:spcAft>
                <a:spcPts val="0"/>
              </a:spcAft>
              <a:buNone/>
            </a:pPr>
            <a:endParaRPr sz="2400" b="1"/>
          </a:p>
          <a:p>
            <a:pPr marL="914400" lvl="0" indent="-381000" algn="l" rtl="0">
              <a:lnSpc>
                <a:spcPct val="90000"/>
              </a:lnSpc>
              <a:spcBef>
                <a:spcPts val="1000"/>
              </a:spcBef>
              <a:spcAft>
                <a:spcPts val="0"/>
              </a:spcAft>
              <a:buSzPts val="2400"/>
              <a:buAutoNum type="arabicParenR"/>
            </a:pPr>
            <a:r>
              <a:rPr lang="en-US" sz="2400" b="1"/>
              <a:t>Preprocessing </a:t>
            </a:r>
            <a:r>
              <a:rPr lang="en-US" sz="2400"/>
              <a:t>directives such as </a:t>
            </a:r>
            <a:r>
              <a:rPr lang="en-US" sz="2400" b="1">
                <a:latin typeface="Courier New"/>
                <a:ea typeface="Courier New"/>
                <a:cs typeface="Courier New"/>
                <a:sym typeface="Courier New"/>
              </a:rPr>
              <a:t>#define</a:t>
            </a:r>
            <a:r>
              <a:rPr lang="en-US" sz="2400"/>
              <a:t> and </a:t>
            </a:r>
            <a:r>
              <a:rPr lang="en-US" sz="2400" b="1">
                <a:latin typeface="Courier New"/>
                <a:ea typeface="Courier New"/>
                <a:cs typeface="Courier New"/>
                <a:sym typeface="Courier New"/>
              </a:rPr>
              <a:t>#include</a:t>
            </a:r>
            <a:endParaRPr sz="2400" b="1">
              <a:latin typeface="Courier New"/>
              <a:ea typeface="Courier New"/>
              <a:cs typeface="Courier New"/>
              <a:sym typeface="Courier New"/>
            </a:endParaRPr>
          </a:p>
          <a:p>
            <a:pPr marL="914400" lvl="0" indent="-381000" algn="l" rtl="0">
              <a:lnSpc>
                <a:spcPct val="90000"/>
              </a:lnSpc>
              <a:spcBef>
                <a:spcPts val="1000"/>
              </a:spcBef>
              <a:spcAft>
                <a:spcPts val="0"/>
              </a:spcAft>
              <a:buSzPts val="2400"/>
              <a:buAutoNum type="arabicParenR"/>
            </a:pPr>
            <a:r>
              <a:rPr lang="en-US" sz="2400" b="1"/>
              <a:t>Compilation </a:t>
            </a:r>
            <a:r>
              <a:rPr lang="en-US" sz="2400"/>
              <a:t>translates the source code to assembly code (.s)</a:t>
            </a:r>
            <a:endParaRPr sz="2400"/>
          </a:p>
          <a:p>
            <a:pPr marL="914400" lvl="0" indent="-381000" algn="l" rtl="0">
              <a:lnSpc>
                <a:spcPct val="90000"/>
              </a:lnSpc>
              <a:spcBef>
                <a:spcPts val="1000"/>
              </a:spcBef>
              <a:spcAft>
                <a:spcPts val="0"/>
              </a:spcAft>
              <a:buSzPts val="2400"/>
              <a:buAutoNum type="arabicParenR"/>
            </a:pPr>
            <a:r>
              <a:rPr lang="en-US" sz="2400" b="1"/>
              <a:t>Assembly </a:t>
            </a:r>
            <a:r>
              <a:rPr lang="en-US" sz="2400"/>
              <a:t>converts the assembly code into relocatable binary object code (.o)</a:t>
            </a:r>
            <a:endParaRPr sz="2400"/>
          </a:p>
          <a:p>
            <a:pPr marL="914400" lvl="0" indent="-381000" algn="l" rtl="0">
              <a:lnSpc>
                <a:spcPct val="90000"/>
              </a:lnSpc>
              <a:spcBef>
                <a:spcPts val="1000"/>
              </a:spcBef>
              <a:spcAft>
                <a:spcPts val="0"/>
              </a:spcAft>
              <a:buSzPts val="2400"/>
              <a:buAutoNum type="arabicParenR"/>
            </a:pPr>
            <a:r>
              <a:rPr lang="en-US" sz="2400" b="1"/>
              <a:t>Linking </a:t>
            </a:r>
            <a:r>
              <a:rPr lang="en-US" sz="2400"/>
              <a:t>creates a executable file from relocatable binaries (.o) and libraries (.a or .so)</a:t>
            </a:r>
            <a:endParaRPr sz="2900"/>
          </a:p>
        </p:txBody>
      </p:sp>
      <p:sp>
        <p:nvSpPr>
          <p:cNvPr id="143" name="Google Shape;143;g2f26092a914_1_10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grpSp>
        <p:nvGrpSpPr>
          <p:cNvPr id="144" name="Google Shape;144;g2f26092a914_1_104"/>
          <p:cNvGrpSpPr/>
          <p:nvPr/>
        </p:nvGrpSpPr>
        <p:grpSpPr>
          <a:xfrm>
            <a:off x="1106450" y="1712425"/>
            <a:ext cx="8271300" cy="2502300"/>
            <a:chOff x="1036925" y="1765450"/>
            <a:chExt cx="8271300" cy="2502300"/>
          </a:xfrm>
        </p:grpSpPr>
        <p:sp>
          <p:nvSpPr>
            <p:cNvPr id="145" name="Google Shape;145;g2f26092a914_1_104"/>
            <p:cNvSpPr txBox="1"/>
            <p:nvPr/>
          </p:nvSpPr>
          <p:spPr>
            <a:xfrm>
              <a:off x="1036925" y="1765450"/>
              <a:ext cx="8271300" cy="250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Malgun Gothic"/>
                <a:ea typeface="Malgun Gothic"/>
                <a:cs typeface="Malgun Gothic"/>
                <a:sym typeface="Malgun Gothic"/>
              </a:endParaRPr>
            </a:p>
          </p:txBody>
        </p:sp>
        <p:grpSp>
          <p:nvGrpSpPr>
            <p:cNvPr id="146" name="Google Shape;146;g2f26092a914_1_104"/>
            <p:cNvGrpSpPr/>
            <p:nvPr/>
          </p:nvGrpSpPr>
          <p:grpSpPr>
            <a:xfrm>
              <a:off x="1141175" y="1812025"/>
              <a:ext cx="8062800" cy="2409150"/>
              <a:chOff x="1002175" y="3966725"/>
              <a:chExt cx="8062800" cy="2409150"/>
            </a:xfrm>
          </p:grpSpPr>
          <p:sp>
            <p:nvSpPr>
              <p:cNvPr id="147" name="Google Shape;147;g2f26092a914_1_104"/>
              <p:cNvSpPr txBox="1"/>
              <p:nvPr/>
            </p:nvSpPr>
            <p:spPr>
              <a:xfrm>
                <a:off x="1002175" y="50465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Header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(*.h)</a:t>
                </a:r>
                <a:endParaRPr sz="1300">
                  <a:solidFill>
                    <a:schemeClr val="dk1"/>
                  </a:solidFill>
                  <a:latin typeface="Malgun Gothic"/>
                  <a:ea typeface="Malgun Gothic"/>
                  <a:cs typeface="Malgun Gothic"/>
                  <a:sym typeface="Malgun Gothic"/>
                </a:endParaRPr>
              </a:p>
            </p:txBody>
          </p:sp>
          <p:sp>
            <p:nvSpPr>
              <p:cNvPr id="148" name="Google Shape;148;g2f26092a914_1_104"/>
              <p:cNvSpPr txBox="1"/>
              <p:nvPr/>
            </p:nvSpPr>
            <p:spPr>
              <a:xfrm>
                <a:off x="10021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Source Code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(*.c)</a:t>
                </a:r>
                <a:endParaRPr sz="1300">
                  <a:solidFill>
                    <a:schemeClr val="dk1"/>
                  </a:solidFill>
                  <a:latin typeface="Malgun Gothic"/>
                  <a:ea typeface="Malgun Gothic"/>
                  <a:cs typeface="Malgun Gothic"/>
                  <a:sym typeface="Malgun Gothic"/>
                </a:endParaRPr>
              </a:p>
            </p:txBody>
          </p:sp>
          <p:sp>
            <p:nvSpPr>
              <p:cNvPr id="149" name="Google Shape;149;g2f26092a914_1_104"/>
              <p:cNvSpPr txBox="1"/>
              <p:nvPr/>
            </p:nvSpPr>
            <p:spPr>
              <a:xfrm>
                <a:off x="26785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Preprocessed Source Code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(*.i)</a:t>
                </a:r>
                <a:endParaRPr sz="1300">
                  <a:solidFill>
                    <a:schemeClr val="dk1"/>
                  </a:solidFill>
                  <a:latin typeface="Malgun Gothic"/>
                  <a:ea typeface="Malgun Gothic"/>
                  <a:cs typeface="Malgun Gothic"/>
                  <a:sym typeface="Malgun Gothic"/>
                </a:endParaRPr>
              </a:p>
            </p:txBody>
          </p:sp>
          <p:sp>
            <p:nvSpPr>
              <p:cNvPr id="150" name="Google Shape;150;g2f26092a914_1_104"/>
              <p:cNvSpPr txBox="1"/>
              <p:nvPr/>
            </p:nvSpPr>
            <p:spPr>
              <a:xfrm>
                <a:off x="43549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Assembly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(*.s)</a:t>
                </a:r>
                <a:endParaRPr sz="1300">
                  <a:solidFill>
                    <a:schemeClr val="dk1"/>
                  </a:solidFill>
                  <a:latin typeface="Malgun Gothic"/>
                  <a:ea typeface="Malgun Gothic"/>
                  <a:cs typeface="Malgun Gothic"/>
                  <a:sym typeface="Malgun Gothic"/>
                </a:endParaRPr>
              </a:p>
            </p:txBody>
          </p:sp>
          <p:sp>
            <p:nvSpPr>
              <p:cNvPr id="151" name="Google Shape;151;g2f26092a914_1_104"/>
              <p:cNvSpPr txBox="1"/>
              <p:nvPr/>
            </p:nvSpPr>
            <p:spPr>
              <a:xfrm>
                <a:off x="60313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Object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a:t>
                </a:r>
                <a:endParaRPr sz="1300">
                  <a:solidFill>
                    <a:schemeClr val="dk1"/>
                  </a:solidFill>
                  <a:latin typeface="Malgun Gothic"/>
                  <a:ea typeface="Malgun Gothic"/>
                  <a:cs typeface="Malgun Gothic"/>
                  <a:sym typeface="Malgun Gothic"/>
                </a:endParaRPr>
              </a:p>
            </p:txBody>
          </p:sp>
          <p:sp>
            <p:nvSpPr>
              <p:cNvPr id="152" name="Google Shape;152;g2f26092a914_1_104"/>
              <p:cNvSpPr txBox="1"/>
              <p:nvPr/>
            </p:nvSpPr>
            <p:spPr>
              <a:xfrm>
                <a:off x="6031375" y="50465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Object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a:t>
                </a:r>
                <a:endParaRPr sz="1300">
                  <a:solidFill>
                    <a:schemeClr val="dk1"/>
                  </a:solidFill>
                  <a:latin typeface="Malgun Gothic"/>
                  <a:ea typeface="Malgun Gothic"/>
                  <a:cs typeface="Malgun Gothic"/>
                  <a:sym typeface="Malgun Gothic"/>
                </a:endParaRPr>
              </a:p>
            </p:txBody>
          </p:sp>
          <p:sp>
            <p:nvSpPr>
              <p:cNvPr id="153" name="Google Shape;153;g2f26092a914_1_104"/>
              <p:cNvSpPr txBox="1"/>
              <p:nvPr/>
            </p:nvSpPr>
            <p:spPr>
              <a:xfrm>
                <a:off x="6031375" y="57611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Library</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(*.a, *.so)</a:t>
                </a:r>
                <a:endParaRPr sz="1300">
                  <a:solidFill>
                    <a:schemeClr val="dk1"/>
                  </a:solidFill>
                  <a:latin typeface="Malgun Gothic"/>
                  <a:ea typeface="Malgun Gothic"/>
                  <a:cs typeface="Malgun Gothic"/>
                  <a:sym typeface="Malgun Gothic"/>
                </a:endParaRPr>
              </a:p>
            </p:txBody>
          </p:sp>
          <p:sp>
            <p:nvSpPr>
              <p:cNvPr id="154" name="Google Shape;154;g2f26092a914_1_104"/>
              <p:cNvSpPr txBox="1"/>
              <p:nvPr/>
            </p:nvSpPr>
            <p:spPr>
              <a:xfrm>
                <a:off x="7707775" y="4331975"/>
                <a:ext cx="13572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Executable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(a.out)</a:t>
                </a:r>
                <a:endParaRPr sz="1300">
                  <a:solidFill>
                    <a:schemeClr val="dk1"/>
                  </a:solidFill>
                  <a:latin typeface="Malgun Gothic"/>
                  <a:ea typeface="Malgun Gothic"/>
                  <a:cs typeface="Malgun Gothic"/>
                  <a:sym typeface="Malgun Gothic"/>
                </a:endParaRPr>
              </a:p>
            </p:txBody>
          </p:sp>
          <p:cxnSp>
            <p:nvCxnSpPr>
              <p:cNvPr id="155" name="Google Shape;155;g2f26092a914_1_104"/>
              <p:cNvCxnSpPr>
                <a:stCxn id="148" idx="3"/>
                <a:endCxn id="149" idx="1"/>
              </p:cNvCxnSpPr>
              <p:nvPr/>
            </p:nvCxnSpPr>
            <p:spPr>
              <a:xfrm>
                <a:off x="22300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156" name="Google Shape;156;g2f26092a914_1_104"/>
              <p:cNvCxnSpPr>
                <a:stCxn id="149" idx="3"/>
                <a:endCxn id="150" idx="1"/>
              </p:cNvCxnSpPr>
              <p:nvPr/>
            </p:nvCxnSpPr>
            <p:spPr>
              <a:xfrm>
                <a:off x="39064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157" name="Google Shape;157;g2f26092a914_1_104"/>
              <p:cNvCxnSpPr>
                <a:endCxn id="151" idx="1"/>
              </p:cNvCxnSpPr>
              <p:nvPr/>
            </p:nvCxnSpPr>
            <p:spPr>
              <a:xfrm>
                <a:off x="55828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158" name="Google Shape;158;g2f26092a914_1_104"/>
              <p:cNvCxnSpPr>
                <a:stCxn id="151" idx="3"/>
                <a:endCxn id="154" idx="1"/>
              </p:cNvCxnSpPr>
              <p:nvPr/>
            </p:nvCxnSpPr>
            <p:spPr>
              <a:xfrm>
                <a:off x="72592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159" name="Google Shape;159;g2f26092a914_1_104"/>
              <p:cNvCxnSpPr>
                <a:stCxn id="153" idx="3"/>
                <a:endCxn id="154" idx="2"/>
              </p:cNvCxnSpPr>
              <p:nvPr/>
            </p:nvCxnSpPr>
            <p:spPr>
              <a:xfrm rot="10800000" flipH="1">
                <a:off x="7259275" y="4946825"/>
                <a:ext cx="1127100" cy="1121700"/>
              </a:xfrm>
              <a:prstGeom prst="bentConnector2">
                <a:avLst/>
              </a:prstGeom>
              <a:noFill/>
              <a:ln w="19050" cap="flat" cmpd="sng">
                <a:solidFill>
                  <a:schemeClr val="dk2"/>
                </a:solidFill>
                <a:prstDash val="solid"/>
                <a:round/>
                <a:headEnd type="none" w="med" len="med"/>
                <a:tailEnd type="triangle" w="med" len="med"/>
              </a:ln>
            </p:spPr>
          </p:cxnSp>
          <p:cxnSp>
            <p:nvCxnSpPr>
              <p:cNvPr id="160" name="Google Shape;160;g2f26092a914_1_104"/>
              <p:cNvCxnSpPr>
                <a:stCxn id="152" idx="3"/>
                <a:endCxn id="154" idx="2"/>
              </p:cNvCxnSpPr>
              <p:nvPr/>
            </p:nvCxnSpPr>
            <p:spPr>
              <a:xfrm rot="10800000" flipH="1">
                <a:off x="7259275" y="4946825"/>
                <a:ext cx="1127100" cy="407100"/>
              </a:xfrm>
              <a:prstGeom prst="bentConnector2">
                <a:avLst/>
              </a:prstGeom>
              <a:noFill/>
              <a:ln w="19050" cap="flat" cmpd="sng">
                <a:solidFill>
                  <a:schemeClr val="dk2"/>
                </a:solidFill>
                <a:prstDash val="solid"/>
                <a:round/>
                <a:headEnd type="none" w="med" len="med"/>
                <a:tailEnd type="none" w="med" len="med"/>
              </a:ln>
            </p:spPr>
          </p:cxnSp>
          <p:cxnSp>
            <p:nvCxnSpPr>
              <p:cNvPr id="161" name="Google Shape;161;g2f26092a914_1_104"/>
              <p:cNvCxnSpPr>
                <a:stCxn id="147" idx="3"/>
                <a:endCxn id="149" idx="1"/>
              </p:cNvCxnSpPr>
              <p:nvPr/>
            </p:nvCxnSpPr>
            <p:spPr>
              <a:xfrm rot="10800000" flipH="1">
                <a:off x="2230075" y="4639325"/>
                <a:ext cx="448500" cy="714600"/>
              </a:xfrm>
              <a:prstGeom prst="bentConnector3">
                <a:avLst>
                  <a:gd name="adj1" fmla="val 50000"/>
                </a:avLst>
              </a:prstGeom>
              <a:noFill/>
              <a:ln w="19050" cap="flat" cmpd="sng">
                <a:solidFill>
                  <a:schemeClr val="dk2"/>
                </a:solidFill>
                <a:prstDash val="solid"/>
                <a:round/>
                <a:headEnd type="none" w="med" len="med"/>
                <a:tailEnd type="none" w="med" len="med"/>
              </a:ln>
            </p:spPr>
          </p:cxnSp>
          <p:sp>
            <p:nvSpPr>
              <p:cNvPr id="162" name="Google Shape;162;g2f26092a914_1_104"/>
              <p:cNvSpPr txBox="1"/>
              <p:nvPr/>
            </p:nvSpPr>
            <p:spPr>
              <a:xfrm>
                <a:off x="170132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Pre-processing </a:t>
                </a:r>
                <a:endParaRPr sz="2800" b="1">
                  <a:solidFill>
                    <a:schemeClr val="dk1"/>
                  </a:solidFill>
                  <a:latin typeface="Malgun Gothic"/>
                  <a:ea typeface="Malgun Gothic"/>
                  <a:cs typeface="Malgun Gothic"/>
                  <a:sym typeface="Malgun Gothic"/>
                </a:endParaRPr>
              </a:p>
            </p:txBody>
          </p:sp>
          <p:sp>
            <p:nvSpPr>
              <p:cNvPr id="163" name="Google Shape;163;g2f26092a914_1_104"/>
              <p:cNvSpPr txBox="1"/>
              <p:nvPr/>
            </p:nvSpPr>
            <p:spPr>
              <a:xfrm>
                <a:off x="337772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Compilation</a:t>
                </a:r>
                <a:endParaRPr sz="2800" b="1">
                  <a:solidFill>
                    <a:schemeClr val="dk1"/>
                  </a:solidFill>
                  <a:latin typeface="Malgun Gothic"/>
                  <a:ea typeface="Malgun Gothic"/>
                  <a:cs typeface="Malgun Gothic"/>
                  <a:sym typeface="Malgun Gothic"/>
                </a:endParaRPr>
              </a:p>
            </p:txBody>
          </p:sp>
          <p:sp>
            <p:nvSpPr>
              <p:cNvPr id="164" name="Google Shape;164;g2f26092a914_1_104"/>
              <p:cNvSpPr txBox="1"/>
              <p:nvPr/>
            </p:nvSpPr>
            <p:spPr>
              <a:xfrm>
                <a:off x="492467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Assembly</a:t>
                </a:r>
                <a:endParaRPr sz="2800" b="1">
                  <a:solidFill>
                    <a:schemeClr val="dk1"/>
                  </a:solidFill>
                  <a:latin typeface="Malgun Gothic"/>
                  <a:ea typeface="Malgun Gothic"/>
                  <a:cs typeface="Malgun Gothic"/>
                  <a:sym typeface="Malgun Gothic"/>
                </a:endParaRPr>
              </a:p>
            </p:txBody>
          </p:sp>
          <p:sp>
            <p:nvSpPr>
              <p:cNvPr id="165" name="Google Shape;165;g2f26092a914_1_104"/>
              <p:cNvSpPr txBox="1"/>
              <p:nvPr/>
            </p:nvSpPr>
            <p:spPr>
              <a:xfrm>
                <a:off x="673052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Linking</a:t>
                </a:r>
                <a:endParaRPr sz="2800" b="1">
                  <a:solidFill>
                    <a:schemeClr val="dk1"/>
                  </a:solidFill>
                  <a:latin typeface="Malgun Gothic"/>
                  <a:ea typeface="Malgun Gothic"/>
                  <a:cs typeface="Malgun Gothic"/>
                  <a:sym typeface="Malgun Gothic"/>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f26092a914_1_314"/>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990"/>
              <a:buFont typeface="Arial"/>
              <a:buNone/>
            </a:pPr>
            <a:r>
              <a:rPr lang="en-US" dirty="0"/>
              <a:t>Compiling C Source</a:t>
            </a:r>
            <a:endParaRPr dirty="0"/>
          </a:p>
        </p:txBody>
      </p:sp>
      <p:sp>
        <p:nvSpPr>
          <p:cNvPr id="201" name="Google Shape;201;g2f26092a914_1_314"/>
          <p:cNvSpPr txBox="1">
            <a:spLocks noGrp="1"/>
          </p:cNvSpPr>
          <p:nvPr>
            <p:ph type="body" idx="1"/>
          </p:nvPr>
        </p:nvSpPr>
        <p:spPr>
          <a:xfrm>
            <a:off x="115075" y="1232975"/>
            <a:ext cx="10960200" cy="5488500"/>
          </a:xfrm>
          <a:prstGeom prst="rect">
            <a:avLst/>
          </a:prstGeom>
          <a:noFill/>
          <a:ln>
            <a:noFill/>
          </a:ln>
        </p:spPr>
        <p:txBody>
          <a:bodyPr spcFirstLastPara="1" wrap="square" lIns="91425" tIns="45700" rIns="91425" bIns="45700" anchor="t" anchorCtr="0">
            <a:normAutofit/>
          </a:bodyPr>
          <a:lstStyle/>
          <a:p>
            <a:pPr marL="457200" lvl="0" indent="-412750" algn="l" rtl="0">
              <a:spcBef>
                <a:spcPts val="0"/>
              </a:spcBef>
              <a:spcAft>
                <a:spcPts val="0"/>
              </a:spcAft>
              <a:buSzPts val="2900"/>
              <a:buChar char="●"/>
            </a:pPr>
            <a:r>
              <a:rPr lang="en-US" sz="2900"/>
              <a:t>Compilation Steps</a:t>
            </a:r>
            <a:endParaRPr sz="2900"/>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400" b="1"/>
          </a:p>
          <a:p>
            <a:pPr marL="0" lvl="0" indent="0" algn="l" rtl="0">
              <a:lnSpc>
                <a:spcPct val="90000"/>
              </a:lnSpc>
              <a:spcBef>
                <a:spcPts val="1000"/>
              </a:spcBef>
              <a:spcAft>
                <a:spcPts val="0"/>
              </a:spcAft>
              <a:buNone/>
            </a:pPr>
            <a:endParaRPr sz="2900"/>
          </a:p>
          <a:p>
            <a:pPr marL="0" lvl="0" indent="0" algn="l" rtl="0">
              <a:lnSpc>
                <a:spcPct val="90000"/>
              </a:lnSpc>
              <a:spcBef>
                <a:spcPts val="1000"/>
              </a:spcBef>
              <a:spcAft>
                <a:spcPts val="0"/>
              </a:spcAft>
              <a:buNone/>
            </a:pPr>
            <a:endParaRPr sz="2900"/>
          </a:p>
          <a:p>
            <a:pPr marL="0" lvl="0" indent="0" algn="l" rtl="0">
              <a:lnSpc>
                <a:spcPct val="90000"/>
              </a:lnSpc>
              <a:spcBef>
                <a:spcPts val="1000"/>
              </a:spcBef>
              <a:spcAft>
                <a:spcPts val="0"/>
              </a:spcAft>
              <a:buNone/>
            </a:pPr>
            <a:endParaRPr sz="2900"/>
          </a:p>
          <a:p>
            <a:pPr marL="0" lvl="0" indent="0" algn="l" rtl="0">
              <a:lnSpc>
                <a:spcPct val="90000"/>
              </a:lnSpc>
              <a:spcBef>
                <a:spcPts val="1000"/>
              </a:spcBef>
              <a:spcAft>
                <a:spcPts val="0"/>
              </a:spcAft>
              <a:buNone/>
            </a:pPr>
            <a:endParaRPr sz="2900"/>
          </a:p>
          <a:p>
            <a:pPr marL="0" lvl="0" indent="0" algn="l" rtl="0">
              <a:lnSpc>
                <a:spcPct val="90000"/>
              </a:lnSpc>
              <a:spcBef>
                <a:spcPts val="1000"/>
              </a:spcBef>
              <a:spcAft>
                <a:spcPts val="0"/>
              </a:spcAft>
              <a:buNone/>
            </a:pPr>
            <a:endParaRPr sz="2900"/>
          </a:p>
        </p:txBody>
      </p:sp>
      <p:sp>
        <p:nvSpPr>
          <p:cNvPr id="202" name="Google Shape;202;g2f26092a914_1_3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grpSp>
        <p:nvGrpSpPr>
          <p:cNvPr id="203" name="Google Shape;203;g2f26092a914_1_314"/>
          <p:cNvGrpSpPr/>
          <p:nvPr/>
        </p:nvGrpSpPr>
        <p:grpSpPr>
          <a:xfrm>
            <a:off x="1106450" y="1712425"/>
            <a:ext cx="8271300" cy="2502300"/>
            <a:chOff x="1036925" y="1765450"/>
            <a:chExt cx="8271300" cy="2502300"/>
          </a:xfrm>
        </p:grpSpPr>
        <p:sp>
          <p:nvSpPr>
            <p:cNvPr id="204" name="Google Shape;204;g2f26092a914_1_314"/>
            <p:cNvSpPr txBox="1"/>
            <p:nvPr/>
          </p:nvSpPr>
          <p:spPr>
            <a:xfrm>
              <a:off x="1036925" y="1765450"/>
              <a:ext cx="8271300" cy="250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Malgun Gothic"/>
                <a:ea typeface="Malgun Gothic"/>
                <a:cs typeface="Malgun Gothic"/>
                <a:sym typeface="Malgun Gothic"/>
              </a:endParaRPr>
            </a:p>
          </p:txBody>
        </p:sp>
        <p:grpSp>
          <p:nvGrpSpPr>
            <p:cNvPr id="205" name="Google Shape;205;g2f26092a914_1_314"/>
            <p:cNvGrpSpPr/>
            <p:nvPr/>
          </p:nvGrpSpPr>
          <p:grpSpPr>
            <a:xfrm>
              <a:off x="1141175" y="1812025"/>
              <a:ext cx="8062800" cy="2409150"/>
              <a:chOff x="1002175" y="3966725"/>
              <a:chExt cx="8062800" cy="2409150"/>
            </a:xfrm>
          </p:grpSpPr>
          <p:sp>
            <p:nvSpPr>
              <p:cNvPr id="206" name="Google Shape;206;g2f26092a914_1_314"/>
              <p:cNvSpPr txBox="1"/>
              <p:nvPr/>
            </p:nvSpPr>
            <p:spPr>
              <a:xfrm>
                <a:off x="1002175" y="50465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Header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(*.h)</a:t>
                </a:r>
                <a:endParaRPr sz="1300">
                  <a:solidFill>
                    <a:schemeClr val="dk1"/>
                  </a:solidFill>
                  <a:latin typeface="Malgun Gothic"/>
                  <a:ea typeface="Malgun Gothic"/>
                  <a:cs typeface="Malgun Gothic"/>
                  <a:sym typeface="Malgun Gothic"/>
                </a:endParaRPr>
              </a:p>
            </p:txBody>
          </p:sp>
          <p:sp>
            <p:nvSpPr>
              <p:cNvPr id="207" name="Google Shape;207;g2f26092a914_1_314"/>
              <p:cNvSpPr txBox="1"/>
              <p:nvPr/>
            </p:nvSpPr>
            <p:spPr>
              <a:xfrm>
                <a:off x="10021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Source Code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(*.c)</a:t>
                </a:r>
                <a:endParaRPr sz="1300">
                  <a:solidFill>
                    <a:schemeClr val="dk1"/>
                  </a:solidFill>
                  <a:latin typeface="Malgun Gothic"/>
                  <a:ea typeface="Malgun Gothic"/>
                  <a:cs typeface="Malgun Gothic"/>
                  <a:sym typeface="Malgun Gothic"/>
                </a:endParaRPr>
              </a:p>
            </p:txBody>
          </p:sp>
          <p:sp>
            <p:nvSpPr>
              <p:cNvPr id="208" name="Google Shape;208;g2f26092a914_1_314"/>
              <p:cNvSpPr txBox="1"/>
              <p:nvPr/>
            </p:nvSpPr>
            <p:spPr>
              <a:xfrm>
                <a:off x="26785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Preprocessed Source Code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(*.i)</a:t>
                </a:r>
                <a:endParaRPr sz="1300">
                  <a:solidFill>
                    <a:schemeClr val="dk1"/>
                  </a:solidFill>
                  <a:latin typeface="Malgun Gothic"/>
                  <a:ea typeface="Malgun Gothic"/>
                  <a:cs typeface="Malgun Gothic"/>
                  <a:sym typeface="Malgun Gothic"/>
                </a:endParaRPr>
              </a:p>
            </p:txBody>
          </p:sp>
          <p:sp>
            <p:nvSpPr>
              <p:cNvPr id="209" name="Google Shape;209;g2f26092a914_1_314"/>
              <p:cNvSpPr txBox="1"/>
              <p:nvPr/>
            </p:nvSpPr>
            <p:spPr>
              <a:xfrm>
                <a:off x="43549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Assembly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(*.s)</a:t>
                </a:r>
                <a:endParaRPr sz="1300">
                  <a:solidFill>
                    <a:schemeClr val="dk1"/>
                  </a:solidFill>
                  <a:latin typeface="Malgun Gothic"/>
                  <a:ea typeface="Malgun Gothic"/>
                  <a:cs typeface="Malgun Gothic"/>
                  <a:sym typeface="Malgun Gothic"/>
                </a:endParaRPr>
              </a:p>
            </p:txBody>
          </p:sp>
          <p:sp>
            <p:nvSpPr>
              <p:cNvPr id="210" name="Google Shape;210;g2f26092a914_1_314"/>
              <p:cNvSpPr txBox="1"/>
              <p:nvPr/>
            </p:nvSpPr>
            <p:spPr>
              <a:xfrm>
                <a:off x="6031375" y="43319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Object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a:t>
                </a:r>
                <a:endParaRPr sz="1300">
                  <a:solidFill>
                    <a:schemeClr val="dk1"/>
                  </a:solidFill>
                  <a:latin typeface="Malgun Gothic"/>
                  <a:ea typeface="Malgun Gothic"/>
                  <a:cs typeface="Malgun Gothic"/>
                  <a:sym typeface="Malgun Gothic"/>
                </a:endParaRPr>
              </a:p>
            </p:txBody>
          </p:sp>
          <p:sp>
            <p:nvSpPr>
              <p:cNvPr id="211" name="Google Shape;211;g2f26092a914_1_314"/>
              <p:cNvSpPr txBox="1"/>
              <p:nvPr/>
            </p:nvSpPr>
            <p:spPr>
              <a:xfrm>
                <a:off x="6031375" y="50465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Object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(*.o)</a:t>
                </a:r>
                <a:endParaRPr sz="1300">
                  <a:solidFill>
                    <a:schemeClr val="dk1"/>
                  </a:solidFill>
                  <a:latin typeface="Malgun Gothic"/>
                  <a:ea typeface="Malgun Gothic"/>
                  <a:cs typeface="Malgun Gothic"/>
                  <a:sym typeface="Malgun Gothic"/>
                </a:endParaRPr>
              </a:p>
            </p:txBody>
          </p:sp>
          <p:sp>
            <p:nvSpPr>
              <p:cNvPr id="212" name="Google Shape;212;g2f26092a914_1_314"/>
              <p:cNvSpPr txBox="1"/>
              <p:nvPr/>
            </p:nvSpPr>
            <p:spPr>
              <a:xfrm>
                <a:off x="6031375" y="5761175"/>
                <a:ext cx="12279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Library</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(*.a, *.so)</a:t>
                </a:r>
                <a:endParaRPr sz="1300">
                  <a:solidFill>
                    <a:schemeClr val="dk1"/>
                  </a:solidFill>
                  <a:latin typeface="Malgun Gothic"/>
                  <a:ea typeface="Malgun Gothic"/>
                  <a:cs typeface="Malgun Gothic"/>
                  <a:sym typeface="Malgun Gothic"/>
                </a:endParaRPr>
              </a:p>
            </p:txBody>
          </p:sp>
          <p:sp>
            <p:nvSpPr>
              <p:cNvPr id="213" name="Google Shape;213;g2f26092a914_1_314"/>
              <p:cNvSpPr txBox="1"/>
              <p:nvPr/>
            </p:nvSpPr>
            <p:spPr>
              <a:xfrm>
                <a:off x="7707775" y="4331975"/>
                <a:ext cx="1357200" cy="614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Executable File</a:t>
                </a:r>
                <a:endParaRPr sz="1300">
                  <a:solidFill>
                    <a:schemeClr val="dk1"/>
                  </a:solidFill>
                  <a:latin typeface="Malgun Gothic"/>
                  <a:ea typeface="Malgun Gothic"/>
                  <a:cs typeface="Malgun Gothic"/>
                  <a:sym typeface="Malgun Gothic"/>
                </a:endParaRPr>
              </a:p>
              <a:p>
                <a:pPr marL="0" lvl="0" indent="0" algn="ctr" rtl="0">
                  <a:spcBef>
                    <a:spcPts val="0"/>
                  </a:spcBef>
                  <a:spcAft>
                    <a:spcPts val="0"/>
                  </a:spcAft>
                  <a:buNone/>
                </a:pPr>
                <a:r>
                  <a:rPr lang="en-US" sz="1300">
                    <a:solidFill>
                      <a:schemeClr val="dk1"/>
                    </a:solidFill>
                    <a:latin typeface="Malgun Gothic"/>
                    <a:ea typeface="Malgun Gothic"/>
                    <a:cs typeface="Malgun Gothic"/>
                    <a:sym typeface="Malgun Gothic"/>
                  </a:rPr>
                  <a:t>(a.out)</a:t>
                </a:r>
                <a:endParaRPr sz="1300">
                  <a:solidFill>
                    <a:schemeClr val="dk1"/>
                  </a:solidFill>
                  <a:latin typeface="Malgun Gothic"/>
                  <a:ea typeface="Malgun Gothic"/>
                  <a:cs typeface="Malgun Gothic"/>
                  <a:sym typeface="Malgun Gothic"/>
                </a:endParaRPr>
              </a:p>
            </p:txBody>
          </p:sp>
          <p:cxnSp>
            <p:nvCxnSpPr>
              <p:cNvPr id="214" name="Google Shape;214;g2f26092a914_1_314"/>
              <p:cNvCxnSpPr>
                <a:stCxn id="207" idx="3"/>
                <a:endCxn id="208" idx="1"/>
              </p:cNvCxnSpPr>
              <p:nvPr/>
            </p:nvCxnSpPr>
            <p:spPr>
              <a:xfrm>
                <a:off x="22300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215" name="Google Shape;215;g2f26092a914_1_314"/>
              <p:cNvCxnSpPr>
                <a:stCxn id="208" idx="3"/>
                <a:endCxn id="209" idx="1"/>
              </p:cNvCxnSpPr>
              <p:nvPr/>
            </p:nvCxnSpPr>
            <p:spPr>
              <a:xfrm>
                <a:off x="39064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216" name="Google Shape;216;g2f26092a914_1_314"/>
              <p:cNvCxnSpPr>
                <a:endCxn id="210" idx="1"/>
              </p:cNvCxnSpPr>
              <p:nvPr/>
            </p:nvCxnSpPr>
            <p:spPr>
              <a:xfrm>
                <a:off x="55828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217" name="Google Shape;217;g2f26092a914_1_314"/>
              <p:cNvCxnSpPr>
                <a:stCxn id="210" idx="3"/>
                <a:endCxn id="213" idx="1"/>
              </p:cNvCxnSpPr>
              <p:nvPr/>
            </p:nvCxnSpPr>
            <p:spPr>
              <a:xfrm>
                <a:off x="7259275" y="4639325"/>
                <a:ext cx="448500" cy="0"/>
              </a:xfrm>
              <a:prstGeom prst="straightConnector1">
                <a:avLst/>
              </a:prstGeom>
              <a:noFill/>
              <a:ln w="19050" cap="flat" cmpd="sng">
                <a:solidFill>
                  <a:schemeClr val="dk2"/>
                </a:solidFill>
                <a:prstDash val="solid"/>
                <a:round/>
                <a:headEnd type="none" w="med" len="med"/>
                <a:tailEnd type="triangle" w="med" len="med"/>
              </a:ln>
            </p:spPr>
          </p:cxnSp>
          <p:cxnSp>
            <p:nvCxnSpPr>
              <p:cNvPr id="218" name="Google Shape;218;g2f26092a914_1_314"/>
              <p:cNvCxnSpPr>
                <a:stCxn id="212" idx="3"/>
                <a:endCxn id="213" idx="2"/>
              </p:cNvCxnSpPr>
              <p:nvPr/>
            </p:nvCxnSpPr>
            <p:spPr>
              <a:xfrm rot="10800000" flipH="1">
                <a:off x="7259275" y="4946825"/>
                <a:ext cx="1127100" cy="1121700"/>
              </a:xfrm>
              <a:prstGeom prst="bentConnector2">
                <a:avLst/>
              </a:prstGeom>
              <a:noFill/>
              <a:ln w="19050" cap="flat" cmpd="sng">
                <a:solidFill>
                  <a:schemeClr val="dk2"/>
                </a:solidFill>
                <a:prstDash val="solid"/>
                <a:round/>
                <a:headEnd type="none" w="med" len="med"/>
                <a:tailEnd type="triangle" w="med" len="med"/>
              </a:ln>
            </p:spPr>
          </p:cxnSp>
          <p:cxnSp>
            <p:nvCxnSpPr>
              <p:cNvPr id="219" name="Google Shape;219;g2f26092a914_1_314"/>
              <p:cNvCxnSpPr>
                <a:stCxn id="211" idx="3"/>
                <a:endCxn id="213" idx="2"/>
              </p:cNvCxnSpPr>
              <p:nvPr/>
            </p:nvCxnSpPr>
            <p:spPr>
              <a:xfrm rot="10800000" flipH="1">
                <a:off x="7259275" y="4946825"/>
                <a:ext cx="1127100" cy="407100"/>
              </a:xfrm>
              <a:prstGeom prst="bentConnector2">
                <a:avLst/>
              </a:prstGeom>
              <a:noFill/>
              <a:ln w="19050" cap="flat" cmpd="sng">
                <a:solidFill>
                  <a:schemeClr val="dk2"/>
                </a:solidFill>
                <a:prstDash val="solid"/>
                <a:round/>
                <a:headEnd type="none" w="med" len="med"/>
                <a:tailEnd type="none" w="med" len="med"/>
              </a:ln>
            </p:spPr>
          </p:cxnSp>
          <p:cxnSp>
            <p:nvCxnSpPr>
              <p:cNvPr id="220" name="Google Shape;220;g2f26092a914_1_314"/>
              <p:cNvCxnSpPr>
                <a:stCxn id="206" idx="3"/>
                <a:endCxn id="208" idx="1"/>
              </p:cNvCxnSpPr>
              <p:nvPr/>
            </p:nvCxnSpPr>
            <p:spPr>
              <a:xfrm rot="10800000" flipH="1">
                <a:off x="2230075" y="4639325"/>
                <a:ext cx="448500" cy="714600"/>
              </a:xfrm>
              <a:prstGeom prst="bentConnector3">
                <a:avLst>
                  <a:gd name="adj1" fmla="val 50000"/>
                </a:avLst>
              </a:prstGeom>
              <a:noFill/>
              <a:ln w="19050" cap="flat" cmpd="sng">
                <a:solidFill>
                  <a:schemeClr val="dk2"/>
                </a:solidFill>
                <a:prstDash val="solid"/>
                <a:round/>
                <a:headEnd type="none" w="med" len="med"/>
                <a:tailEnd type="none" w="med" len="med"/>
              </a:ln>
            </p:spPr>
          </p:cxnSp>
          <p:sp>
            <p:nvSpPr>
              <p:cNvPr id="221" name="Google Shape;221;g2f26092a914_1_314"/>
              <p:cNvSpPr txBox="1"/>
              <p:nvPr/>
            </p:nvSpPr>
            <p:spPr>
              <a:xfrm>
                <a:off x="170132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Pre-processing </a:t>
                </a:r>
                <a:endParaRPr sz="2800" b="1">
                  <a:solidFill>
                    <a:schemeClr val="dk1"/>
                  </a:solidFill>
                  <a:latin typeface="Malgun Gothic"/>
                  <a:ea typeface="Malgun Gothic"/>
                  <a:cs typeface="Malgun Gothic"/>
                  <a:sym typeface="Malgun Gothic"/>
                </a:endParaRPr>
              </a:p>
            </p:txBody>
          </p:sp>
          <p:sp>
            <p:nvSpPr>
              <p:cNvPr id="222" name="Google Shape;222;g2f26092a914_1_314"/>
              <p:cNvSpPr txBox="1"/>
              <p:nvPr/>
            </p:nvSpPr>
            <p:spPr>
              <a:xfrm>
                <a:off x="337772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Compilation</a:t>
                </a:r>
                <a:endParaRPr sz="2800" b="1">
                  <a:solidFill>
                    <a:schemeClr val="dk1"/>
                  </a:solidFill>
                  <a:latin typeface="Malgun Gothic"/>
                  <a:ea typeface="Malgun Gothic"/>
                  <a:cs typeface="Malgun Gothic"/>
                  <a:sym typeface="Malgun Gothic"/>
                </a:endParaRPr>
              </a:p>
            </p:txBody>
          </p:sp>
          <p:sp>
            <p:nvSpPr>
              <p:cNvPr id="223" name="Google Shape;223;g2f26092a914_1_314"/>
              <p:cNvSpPr txBox="1"/>
              <p:nvPr/>
            </p:nvSpPr>
            <p:spPr>
              <a:xfrm>
                <a:off x="492467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Assembly</a:t>
                </a:r>
                <a:endParaRPr sz="2800" b="1">
                  <a:solidFill>
                    <a:schemeClr val="dk1"/>
                  </a:solidFill>
                  <a:latin typeface="Malgun Gothic"/>
                  <a:ea typeface="Malgun Gothic"/>
                  <a:cs typeface="Malgun Gothic"/>
                  <a:sym typeface="Malgun Gothic"/>
                </a:endParaRPr>
              </a:p>
            </p:txBody>
          </p:sp>
          <p:sp>
            <p:nvSpPr>
              <p:cNvPr id="224" name="Google Shape;224;g2f26092a914_1_314"/>
              <p:cNvSpPr txBox="1"/>
              <p:nvPr/>
            </p:nvSpPr>
            <p:spPr>
              <a:xfrm>
                <a:off x="6730525" y="3966725"/>
                <a:ext cx="15060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300" b="1">
                    <a:solidFill>
                      <a:schemeClr val="dk1"/>
                    </a:solidFill>
                    <a:latin typeface="Malgun Gothic"/>
                    <a:ea typeface="Malgun Gothic"/>
                    <a:cs typeface="Malgun Gothic"/>
                    <a:sym typeface="Malgun Gothic"/>
                  </a:rPr>
                  <a:t>Linking</a:t>
                </a:r>
                <a:endParaRPr sz="2800" b="1">
                  <a:solidFill>
                    <a:schemeClr val="dk1"/>
                  </a:solidFill>
                  <a:latin typeface="Malgun Gothic"/>
                  <a:ea typeface="Malgun Gothic"/>
                  <a:cs typeface="Malgun Gothic"/>
                  <a:sym typeface="Malgun Gothic"/>
                </a:endParaRPr>
              </a:p>
            </p:txBody>
          </p:sp>
        </p:grpSp>
      </p:grpSp>
      <p:graphicFrame>
        <p:nvGraphicFramePr>
          <p:cNvPr id="225" name="Google Shape;225;g2f26092a914_1_314"/>
          <p:cNvGraphicFramePr/>
          <p:nvPr>
            <p:extLst>
              <p:ext uri="{D42A27DB-BD31-4B8C-83A1-F6EECF244321}">
                <p14:modId xmlns:p14="http://schemas.microsoft.com/office/powerpoint/2010/main" val="1025524932"/>
              </p:ext>
            </p:extLst>
          </p:nvPr>
        </p:nvGraphicFramePr>
        <p:xfrm>
          <a:off x="575496" y="4184623"/>
          <a:ext cx="11501430" cy="2560140"/>
        </p:xfrm>
        <a:graphic>
          <a:graphicData uri="http://schemas.openxmlformats.org/drawingml/2006/table">
            <a:tbl>
              <a:tblPr>
                <a:noFill/>
                <a:tableStyleId>{A1300B72-0502-4FDE-9E59-38B858E48E47}</a:tableStyleId>
              </a:tblPr>
              <a:tblGrid>
                <a:gridCol w="2148039">
                  <a:extLst>
                    <a:ext uri="{9D8B030D-6E8A-4147-A177-3AD203B41FA5}">
                      <a16:colId xmlns:a16="http://schemas.microsoft.com/office/drawing/2014/main" val="20000"/>
                    </a:ext>
                  </a:extLst>
                </a:gridCol>
                <a:gridCol w="3165988">
                  <a:extLst>
                    <a:ext uri="{9D8B030D-6E8A-4147-A177-3AD203B41FA5}">
                      <a16:colId xmlns:a16="http://schemas.microsoft.com/office/drawing/2014/main" val="20001"/>
                    </a:ext>
                  </a:extLst>
                </a:gridCol>
                <a:gridCol w="6187403">
                  <a:extLst>
                    <a:ext uri="{9D8B030D-6E8A-4147-A177-3AD203B41FA5}">
                      <a16:colId xmlns:a16="http://schemas.microsoft.com/office/drawing/2014/main" val="3172399690"/>
                    </a:ext>
                  </a:extLst>
                </a:gridCol>
              </a:tblGrid>
              <a:tr h="319250">
                <a:tc>
                  <a:txBody>
                    <a:bodyPr/>
                    <a:lstStyle/>
                    <a:p>
                      <a:pPr marL="0" marR="0" lvl="0" indent="0" algn="ctr" rtl="0">
                        <a:lnSpc>
                          <a:spcPct val="100000"/>
                        </a:lnSpc>
                        <a:spcBef>
                          <a:spcPts val="0"/>
                        </a:spcBef>
                        <a:spcAft>
                          <a:spcPts val="0"/>
                        </a:spcAft>
                        <a:buNone/>
                      </a:pPr>
                      <a:r>
                        <a:rPr lang="en-US" sz="1600" b="1"/>
                        <a:t>Compilation Steps</a:t>
                      </a:r>
                      <a:endParaRPr sz="1600" b="1" u="none" strike="noStrike" cap="none"/>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dirty="0"/>
                        <a:t>GCC Command Example</a:t>
                      </a:r>
                      <a:endParaRPr sz="1600" b="1" u="none" strike="noStrike" cap="none" dirty="0"/>
                    </a:p>
                  </a:txBody>
                  <a:tcPr marL="91425" marR="91425" marT="91425" marB="91425">
                    <a:lnL w="3810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3F3F3"/>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dirty="0"/>
                        <a:t>Description</a:t>
                      </a:r>
                      <a:endParaRPr sz="1600" b="1" u="none" strike="noStrike" cap="none" dirty="0"/>
                    </a:p>
                  </a:txBody>
                  <a:tcPr marL="91425" marR="91425" marT="91425" marB="91425">
                    <a:lnL w="12700" cap="flat" cmpd="sng" algn="ctr">
                      <a:solidFill>
                        <a:schemeClr val="tx1"/>
                      </a:solidFill>
                      <a:prstDash val="solid"/>
                      <a:round/>
                      <a:headEnd type="none" w="med" len="med"/>
                      <a:tailEnd type="none" w="med" len="med"/>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19250">
                <a:tc>
                  <a:txBody>
                    <a:bodyPr/>
                    <a:lstStyle/>
                    <a:p>
                      <a:pPr marL="0" marR="0" lvl="0" indent="0" algn="ctr" rtl="0">
                        <a:lnSpc>
                          <a:spcPct val="100000"/>
                        </a:lnSpc>
                        <a:spcBef>
                          <a:spcPts val="0"/>
                        </a:spcBef>
                        <a:spcAft>
                          <a:spcPts val="0"/>
                        </a:spcAft>
                        <a:buNone/>
                      </a:pPr>
                      <a:r>
                        <a:rPr lang="en-US" sz="1600" b="1">
                          <a:highlight>
                            <a:schemeClr val="lt1"/>
                          </a:highlight>
                        </a:rPr>
                        <a:t>Preprocessing</a:t>
                      </a:r>
                      <a:endParaRPr sz="1600" b="1" u="none" strike="noStrike" cap="none">
                        <a:highlight>
                          <a:schemeClr val="lt1"/>
                        </a:highlight>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dirty="0">
                          <a:highlight>
                            <a:schemeClr val="lt2"/>
                          </a:highlight>
                          <a:latin typeface="Courier New"/>
                          <a:ea typeface="Courier New"/>
                          <a:cs typeface="Courier New"/>
                          <a:sym typeface="Courier New"/>
                        </a:rPr>
                        <a:t>$ </a:t>
                      </a:r>
                      <a:r>
                        <a:rPr lang="en-US" sz="1600" b="1" u="none" strike="noStrike" cap="none" dirty="0" err="1">
                          <a:highlight>
                            <a:schemeClr val="lt2"/>
                          </a:highlight>
                          <a:latin typeface="Courier New"/>
                          <a:ea typeface="Courier New"/>
                          <a:cs typeface="Courier New"/>
                          <a:sym typeface="Courier New"/>
                        </a:rPr>
                        <a:t>gcc</a:t>
                      </a:r>
                      <a:r>
                        <a:rPr lang="en-US" sz="1600" b="1" u="none" strike="noStrike" cap="none" dirty="0">
                          <a:highlight>
                            <a:schemeClr val="lt2"/>
                          </a:highlight>
                          <a:latin typeface="Courier New"/>
                          <a:ea typeface="Courier New"/>
                          <a:cs typeface="Courier New"/>
                          <a:sym typeface="Courier New"/>
                        </a:rPr>
                        <a:t> </a:t>
                      </a:r>
                      <a:r>
                        <a:rPr lang="en-US" sz="1600" b="1" dirty="0">
                          <a:highlight>
                            <a:schemeClr val="lt2"/>
                          </a:highlight>
                          <a:latin typeface="Courier New"/>
                          <a:ea typeface="Courier New"/>
                          <a:cs typeface="Courier New"/>
                          <a:sym typeface="Courier New"/>
                        </a:rPr>
                        <a:t>-E </a:t>
                      </a:r>
                      <a:r>
                        <a:rPr lang="en-US" sz="1600" b="1" dirty="0" err="1">
                          <a:highlight>
                            <a:schemeClr val="lt2"/>
                          </a:highlight>
                          <a:latin typeface="Courier New"/>
                          <a:ea typeface="Courier New"/>
                          <a:cs typeface="Courier New"/>
                          <a:sym typeface="Courier New"/>
                        </a:rPr>
                        <a:t>myprog.c</a:t>
                      </a:r>
                      <a:r>
                        <a:rPr lang="en-US" sz="1600" b="1" dirty="0">
                          <a:solidFill>
                            <a:schemeClr val="dk1"/>
                          </a:solidFill>
                          <a:highlight>
                            <a:schemeClr val="lt1"/>
                          </a:highlight>
                        </a:rPr>
                        <a:t>  </a:t>
                      </a:r>
                      <a:endParaRPr sz="1600" b="1" dirty="0">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dirty="0">
                          <a:highlight>
                            <a:schemeClr val="lt2"/>
                          </a:highlight>
                          <a:latin typeface="Courier New"/>
                          <a:ea typeface="Courier New"/>
                          <a:cs typeface="Courier New"/>
                          <a:sym typeface="Courier New"/>
                        </a:rPr>
                        <a:t>Prints preprocessed code onto terminal</a:t>
                      </a:r>
                      <a:endParaRPr sz="1600" b="1" dirty="0">
                        <a:highlight>
                          <a:schemeClr val="lt2"/>
                        </a:highlight>
                        <a:latin typeface="Courier New"/>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19250">
                <a:tc>
                  <a:txBody>
                    <a:bodyPr/>
                    <a:lstStyle/>
                    <a:p>
                      <a:pPr marL="0" lvl="0" indent="0" algn="ctr" rtl="0">
                        <a:spcBef>
                          <a:spcPts val="0"/>
                        </a:spcBef>
                        <a:spcAft>
                          <a:spcPts val="0"/>
                        </a:spcAft>
                        <a:buNone/>
                      </a:pPr>
                      <a:r>
                        <a:rPr lang="en-US" sz="1600" b="1" dirty="0">
                          <a:solidFill>
                            <a:schemeClr val="dk1"/>
                          </a:solidFill>
                          <a:highlight>
                            <a:schemeClr val="lt1"/>
                          </a:highlight>
                        </a:rPr>
                        <a:t>Compilation</a:t>
                      </a:r>
                      <a:endParaRPr sz="1600" b="1" dirty="0">
                        <a:solidFill>
                          <a:schemeClr val="dk1"/>
                        </a:solidFill>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gcc</a:t>
                      </a:r>
                      <a:r>
                        <a:rPr lang="en-US" sz="1600" b="1" dirty="0">
                          <a:solidFill>
                            <a:schemeClr val="dk1"/>
                          </a:solidFill>
                          <a:highlight>
                            <a:schemeClr val="lt2"/>
                          </a:highlight>
                          <a:latin typeface="Courier New"/>
                          <a:ea typeface="Courier New"/>
                          <a:cs typeface="Courier New"/>
                          <a:sym typeface="Courier New"/>
                        </a:rPr>
                        <a:t> -S </a:t>
                      </a:r>
                      <a:r>
                        <a:rPr lang="en-US" sz="1600" b="1" dirty="0" err="1">
                          <a:solidFill>
                            <a:schemeClr val="dk1"/>
                          </a:solidFill>
                          <a:highlight>
                            <a:schemeClr val="lt2"/>
                          </a:highlight>
                          <a:latin typeface="Courier New"/>
                          <a:ea typeface="Courier New"/>
                          <a:cs typeface="Courier New"/>
                          <a:sym typeface="Courier New"/>
                        </a:rPr>
                        <a:t>myprog.c</a:t>
                      </a:r>
                      <a:endParaRPr sz="1600" b="1" dirty="0">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Generates assembly code (</a:t>
                      </a:r>
                      <a:r>
                        <a:rPr lang="en-US" sz="1600" b="1" dirty="0" err="1">
                          <a:highlight>
                            <a:schemeClr val="lt2"/>
                          </a:highlight>
                          <a:latin typeface="Courier New"/>
                          <a:ea typeface="Courier New"/>
                          <a:cs typeface="Courier New"/>
                          <a:sym typeface="Courier New"/>
                        </a:rPr>
                        <a:t>myprog.s</a:t>
                      </a:r>
                      <a:r>
                        <a:rPr lang="en-US" sz="1600" b="1" dirty="0">
                          <a:highlight>
                            <a:schemeClr val="lt2"/>
                          </a:highlight>
                          <a:latin typeface="Courier New"/>
                          <a:ea typeface="Courier New"/>
                          <a:cs typeface="Courier New"/>
                          <a:sym typeface="Courier New"/>
                        </a:rPr>
                        <a:t>)</a:t>
                      </a:r>
                      <a:endParaRPr sz="1600" b="1" dirty="0">
                        <a:highlight>
                          <a:schemeClr val="lt2"/>
                        </a:highlight>
                        <a:latin typeface="Courier New"/>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19250">
                <a:tc>
                  <a:txBody>
                    <a:bodyPr/>
                    <a:lstStyle/>
                    <a:p>
                      <a:pPr marL="0" lvl="0" indent="0" algn="ctr" rtl="0">
                        <a:spcBef>
                          <a:spcPts val="0"/>
                        </a:spcBef>
                        <a:spcAft>
                          <a:spcPts val="0"/>
                        </a:spcAft>
                        <a:buNone/>
                      </a:pPr>
                      <a:r>
                        <a:rPr lang="en-US" sz="1600" b="1" dirty="0">
                          <a:solidFill>
                            <a:schemeClr val="dk1"/>
                          </a:solidFill>
                          <a:highlight>
                            <a:schemeClr val="lt1"/>
                          </a:highlight>
                        </a:rPr>
                        <a:t>Assembly</a:t>
                      </a:r>
                      <a:endParaRPr sz="1600" b="1" dirty="0">
                        <a:solidFill>
                          <a:schemeClr val="dk1"/>
                        </a:solidFill>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gcc</a:t>
                      </a:r>
                      <a:r>
                        <a:rPr lang="en-US" sz="1600" b="1" dirty="0">
                          <a:solidFill>
                            <a:schemeClr val="dk1"/>
                          </a:solidFill>
                          <a:highlight>
                            <a:schemeClr val="lt2"/>
                          </a:highlight>
                          <a:latin typeface="Courier New"/>
                          <a:ea typeface="Courier New"/>
                          <a:cs typeface="Courier New"/>
                          <a:sym typeface="Courier New"/>
                        </a:rPr>
                        <a:t> -c </a:t>
                      </a:r>
                      <a:r>
                        <a:rPr lang="en-US" sz="1600" b="1" dirty="0" err="1">
                          <a:solidFill>
                            <a:schemeClr val="dk1"/>
                          </a:solidFill>
                          <a:highlight>
                            <a:schemeClr val="lt2"/>
                          </a:highlight>
                          <a:latin typeface="Courier New"/>
                          <a:ea typeface="Courier New"/>
                          <a:cs typeface="Courier New"/>
                          <a:sym typeface="Courier New"/>
                        </a:rPr>
                        <a:t>myprog.s</a:t>
                      </a:r>
                      <a:endParaRPr sz="1600" b="1" dirty="0">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Generates object code (</a:t>
                      </a:r>
                      <a:r>
                        <a:rPr lang="en-US" sz="1600" b="1" dirty="0" err="1">
                          <a:highlight>
                            <a:schemeClr val="lt2"/>
                          </a:highlight>
                          <a:latin typeface="Courier New"/>
                          <a:ea typeface="Courier New"/>
                          <a:cs typeface="Courier New"/>
                          <a:sym typeface="Courier New"/>
                        </a:rPr>
                        <a:t>myprog.o</a:t>
                      </a:r>
                      <a:r>
                        <a:rPr lang="en-US" sz="1600" b="1" dirty="0">
                          <a:highlight>
                            <a:schemeClr val="lt2"/>
                          </a:highlight>
                          <a:latin typeface="Courier New"/>
                          <a:ea typeface="Courier New"/>
                          <a:cs typeface="Courier New"/>
                          <a:sym typeface="Courier New"/>
                        </a:rPr>
                        <a:t>)</a:t>
                      </a:r>
                      <a:endParaRPr sz="1600" b="1" dirty="0">
                        <a:highlight>
                          <a:schemeClr val="lt2"/>
                        </a:highlight>
                        <a:latin typeface="Courier New"/>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19250">
                <a:tc>
                  <a:txBody>
                    <a:bodyPr/>
                    <a:lstStyle/>
                    <a:p>
                      <a:pPr marL="0" lvl="0" indent="0" algn="ctr" rtl="0">
                        <a:spcBef>
                          <a:spcPts val="0"/>
                        </a:spcBef>
                        <a:spcAft>
                          <a:spcPts val="0"/>
                        </a:spcAft>
                        <a:buNone/>
                      </a:pPr>
                      <a:r>
                        <a:rPr lang="en-US" sz="1600" b="1">
                          <a:solidFill>
                            <a:schemeClr val="dk1"/>
                          </a:solidFill>
                          <a:highlight>
                            <a:schemeClr val="lt1"/>
                          </a:highlight>
                        </a:rPr>
                        <a:t>Linking</a:t>
                      </a:r>
                      <a:endParaRPr sz="1600" b="1">
                        <a:solidFill>
                          <a:schemeClr val="dk1"/>
                        </a:solidFill>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gcc</a:t>
                      </a: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myprog.o</a:t>
                      </a:r>
                      <a:r>
                        <a:rPr lang="en-US" sz="1600" b="1" dirty="0">
                          <a:solidFill>
                            <a:schemeClr val="dk1"/>
                          </a:solidFill>
                          <a:highlight>
                            <a:schemeClr val="lt2"/>
                          </a:highlight>
                          <a:latin typeface="Courier New"/>
                          <a:ea typeface="Courier New"/>
                          <a:cs typeface="Courier New"/>
                          <a:sym typeface="Courier New"/>
                        </a:rPr>
                        <a:t> –o </a:t>
                      </a:r>
                      <a:r>
                        <a:rPr lang="en-US" sz="1600" b="1" dirty="0" err="1">
                          <a:solidFill>
                            <a:schemeClr val="dk1"/>
                          </a:solidFill>
                          <a:highlight>
                            <a:schemeClr val="lt2"/>
                          </a:highlight>
                          <a:latin typeface="Courier New"/>
                          <a:ea typeface="Courier New"/>
                          <a:cs typeface="Courier New"/>
                          <a:sym typeface="Courier New"/>
                        </a:rPr>
                        <a:t>myprog</a:t>
                      </a:r>
                      <a:endParaRPr sz="1600" b="1" dirty="0">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Links and generates executable (</a:t>
                      </a:r>
                      <a:r>
                        <a:rPr lang="en-US" sz="1600" b="1" dirty="0" err="1">
                          <a:highlight>
                            <a:schemeClr val="lt2"/>
                          </a:highlight>
                          <a:latin typeface="Courier New"/>
                          <a:ea typeface="Courier New"/>
                          <a:cs typeface="Courier New"/>
                          <a:sym typeface="Courier New"/>
                        </a:rPr>
                        <a:t>myprog</a:t>
                      </a:r>
                      <a:r>
                        <a:rPr lang="en-US" sz="1600" b="1" dirty="0">
                          <a:highlight>
                            <a:schemeClr val="lt2"/>
                          </a:highlight>
                          <a:latin typeface="Courier New"/>
                          <a:ea typeface="Courier New"/>
                          <a:cs typeface="Courier New"/>
                          <a:sym typeface="Courier New"/>
                        </a:rPr>
                        <a:t>)</a:t>
                      </a:r>
                      <a:endParaRPr sz="1600" b="1" dirty="0">
                        <a:highlight>
                          <a:schemeClr val="lt2"/>
                        </a:highlight>
                        <a:latin typeface="Courier New"/>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19250">
                <a:tc>
                  <a:txBody>
                    <a:bodyPr/>
                    <a:lstStyle/>
                    <a:p>
                      <a:pPr marL="0" lvl="0" indent="0" algn="ctr" rtl="0">
                        <a:spcBef>
                          <a:spcPts val="0"/>
                        </a:spcBef>
                        <a:spcAft>
                          <a:spcPts val="0"/>
                        </a:spcAft>
                        <a:buNone/>
                      </a:pPr>
                      <a:r>
                        <a:rPr lang="en-US" sz="1600" b="1">
                          <a:solidFill>
                            <a:schemeClr val="dk1"/>
                          </a:solidFill>
                          <a:highlight>
                            <a:schemeClr val="lt1"/>
                          </a:highlight>
                        </a:rPr>
                        <a:t>Disassemble</a:t>
                      </a:r>
                      <a:endParaRPr sz="1600" b="1">
                        <a:solidFill>
                          <a:schemeClr val="dk1"/>
                        </a:solidFill>
                        <a:highlight>
                          <a:schemeClr val="lt1"/>
                        </a:highlight>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objdump</a:t>
                      </a:r>
                      <a:r>
                        <a:rPr lang="en-US" sz="1600" b="1" dirty="0">
                          <a:solidFill>
                            <a:schemeClr val="dk1"/>
                          </a:solidFill>
                          <a:highlight>
                            <a:schemeClr val="lt2"/>
                          </a:highlight>
                          <a:latin typeface="Courier New"/>
                          <a:ea typeface="Courier New"/>
                          <a:cs typeface="Courier New"/>
                          <a:sym typeface="Courier New"/>
                        </a:rPr>
                        <a:t> -d </a:t>
                      </a:r>
                      <a:r>
                        <a:rPr lang="en-US" sz="1600" b="1" dirty="0" err="1">
                          <a:solidFill>
                            <a:schemeClr val="dk1"/>
                          </a:solidFill>
                          <a:highlight>
                            <a:schemeClr val="lt2"/>
                          </a:highlight>
                          <a:latin typeface="Courier New"/>
                          <a:ea typeface="Courier New"/>
                          <a:cs typeface="Courier New"/>
                          <a:sym typeface="Courier New"/>
                        </a:rPr>
                        <a:t>myprog.o</a:t>
                      </a:r>
                      <a:r>
                        <a:rPr lang="en-US" sz="1600" b="1" dirty="0">
                          <a:solidFill>
                            <a:schemeClr val="dk1"/>
                          </a:solidFill>
                          <a:highlight>
                            <a:schemeClr val="lt1"/>
                          </a:highlight>
                        </a:rPr>
                        <a:t>  </a:t>
                      </a:r>
                      <a:endParaRPr sz="1600" b="1" dirty="0">
                        <a:solidFill>
                          <a:schemeClr val="dk1"/>
                        </a:solidFill>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12700" cap="flat" cmpd="sng" algn="ctr">
                      <a:solidFill>
                        <a:schemeClr val="tx1"/>
                      </a:solidFill>
                      <a:prstDash val="solid"/>
                      <a:round/>
                      <a:headEnd type="none" w="med" len="med"/>
                      <a:tailEnd type="none" w="med" len="med"/>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Prints </a:t>
                      </a:r>
                      <a:r>
                        <a:rPr lang="en-US" sz="1600" b="1" dirty="0" err="1">
                          <a:solidFill>
                            <a:schemeClr val="dk1"/>
                          </a:solidFill>
                          <a:highlight>
                            <a:schemeClr val="lt2"/>
                          </a:highlight>
                          <a:latin typeface="Courier New"/>
                          <a:ea typeface="Courier New"/>
                          <a:cs typeface="Courier New"/>
                          <a:sym typeface="Courier New"/>
                        </a:rPr>
                        <a:t>disassemled</a:t>
                      </a:r>
                      <a:r>
                        <a:rPr lang="en-US" sz="1600" b="1" dirty="0">
                          <a:solidFill>
                            <a:schemeClr val="dk1"/>
                          </a:solidFill>
                          <a:highlight>
                            <a:schemeClr val="lt2"/>
                          </a:highlight>
                          <a:latin typeface="Courier New"/>
                          <a:ea typeface="Courier New"/>
                          <a:cs typeface="Courier New"/>
                          <a:sym typeface="Courier New"/>
                        </a:rPr>
                        <a:t> code of </a:t>
                      </a:r>
                      <a:r>
                        <a:rPr lang="en-US" sz="1600" b="1" dirty="0" err="1">
                          <a:solidFill>
                            <a:schemeClr val="dk1"/>
                          </a:solidFill>
                          <a:highlight>
                            <a:schemeClr val="lt2"/>
                          </a:highlight>
                          <a:latin typeface="Courier New"/>
                          <a:ea typeface="Courier New"/>
                          <a:cs typeface="Courier New"/>
                          <a:sym typeface="Courier New"/>
                        </a:rPr>
                        <a:t>myprog.o</a:t>
                      </a:r>
                      <a:r>
                        <a:rPr lang="en-US" sz="1600" b="1" dirty="0">
                          <a:solidFill>
                            <a:schemeClr val="dk1"/>
                          </a:solidFill>
                          <a:highlight>
                            <a:schemeClr val="lt2"/>
                          </a:highlight>
                          <a:latin typeface="Courier New"/>
                          <a:ea typeface="Courier New"/>
                          <a:cs typeface="Courier New"/>
                          <a:sym typeface="Courier New"/>
                        </a:rPr>
                        <a:t> on terminal</a:t>
                      </a:r>
                      <a:endParaRPr sz="1600" b="1" dirty="0">
                        <a:solidFill>
                          <a:schemeClr val="dk1"/>
                        </a:solidFill>
                        <a:highlight>
                          <a:schemeClr val="lt2"/>
                        </a:highlight>
                        <a:latin typeface="Courier New"/>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38100" cap="flat" cmpd="sng">
                      <a:solidFill>
                        <a:schemeClr val="dk1"/>
                      </a:solidFill>
                      <a:prstDash val="solid"/>
                      <a:round/>
                      <a:headEnd type="none" w="sm" len="sm"/>
                      <a:tailEnd type="none" w="sm" len="sm"/>
                    </a:lnR>
                    <a:lnT w="38100" cap="flat" cmpd="sng" algn="ctr">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2f26092a914_1_0"/>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a:t>Linux Executable and Linkable Format (ELF)</a:t>
            </a:r>
            <a:endParaRPr/>
          </a:p>
        </p:txBody>
      </p:sp>
      <p:sp>
        <p:nvSpPr>
          <p:cNvPr id="231" name="Google Shape;231;g2f26092a914_1_0"/>
          <p:cNvSpPr txBox="1">
            <a:spLocks noGrp="1"/>
          </p:cNvSpPr>
          <p:nvPr>
            <p:ph type="body" idx="1"/>
          </p:nvPr>
        </p:nvSpPr>
        <p:spPr>
          <a:xfrm>
            <a:off x="115075" y="1196622"/>
            <a:ext cx="11659236" cy="5661303"/>
          </a:xfrm>
          <a:prstGeom prst="rect">
            <a:avLst/>
          </a:prstGeom>
          <a:noFill/>
          <a:ln>
            <a:noFill/>
          </a:ln>
        </p:spPr>
        <p:txBody>
          <a:bodyPr spcFirstLastPara="1" wrap="square" lIns="91425" tIns="45700" rIns="91425" bIns="45700" anchor="t" anchorCtr="0">
            <a:normAutofit/>
          </a:bodyPr>
          <a:lstStyle/>
          <a:p>
            <a:pPr lvl="0" indent="-412750">
              <a:spcBef>
                <a:spcPts val="0"/>
              </a:spcBef>
              <a:buSzPts val="2900"/>
              <a:buChar char="●"/>
            </a:pPr>
            <a:r>
              <a:rPr lang="en-US" altLang="ko-KR" sz="3200" b="1" dirty="0"/>
              <a:t>ELF</a:t>
            </a:r>
            <a:r>
              <a:rPr lang="en-US" altLang="ko-KR" sz="3200" dirty="0"/>
              <a:t>: a common standard file format for </a:t>
            </a:r>
            <a:r>
              <a:rPr lang="en-US" altLang="ko-KR" sz="3200" b="1" dirty="0"/>
              <a:t>executable files, object code, shared libraries, and core dumps</a:t>
            </a:r>
            <a:r>
              <a:rPr lang="en-US" altLang="ko-KR" sz="3200" dirty="0"/>
              <a:t>. </a:t>
            </a:r>
          </a:p>
          <a:p>
            <a:pPr lvl="1" indent="-412750">
              <a:spcBef>
                <a:spcPts val="0"/>
              </a:spcBef>
              <a:buSzPts val="2900"/>
              <a:buChar char="●"/>
            </a:pPr>
            <a:r>
              <a:rPr lang="en-US" altLang="ko-KR" sz="2800" dirty="0"/>
              <a:t>used extensively in Unix-like operating systems including Linux</a:t>
            </a:r>
          </a:p>
          <a:p>
            <a:pPr marL="501650" lvl="1" indent="0">
              <a:spcBef>
                <a:spcPts val="0"/>
              </a:spcBef>
              <a:buSzPts val="2900"/>
              <a:buNone/>
            </a:pPr>
            <a:endParaRPr lang="en-US" sz="2500" dirty="0"/>
          </a:p>
          <a:p>
            <a:pPr marL="457200" lvl="0" indent="-412750" algn="l" rtl="0">
              <a:lnSpc>
                <a:spcPct val="90000"/>
              </a:lnSpc>
              <a:spcBef>
                <a:spcPts val="0"/>
              </a:spcBef>
              <a:spcAft>
                <a:spcPts val="0"/>
              </a:spcAft>
              <a:buSzPts val="2900"/>
              <a:buChar char="●"/>
            </a:pPr>
            <a:r>
              <a:rPr lang="en-US" sz="2900" dirty="0"/>
              <a:t>There are 3 main ELF object files</a:t>
            </a:r>
            <a:endParaRPr sz="2900" dirty="0"/>
          </a:p>
          <a:p>
            <a:pPr marL="914400" lvl="1" indent="-381000" algn="l" rtl="0">
              <a:lnSpc>
                <a:spcPct val="90000"/>
              </a:lnSpc>
              <a:spcBef>
                <a:spcPts val="1000"/>
              </a:spcBef>
              <a:spcAft>
                <a:spcPts val="0"/>
              </a:spcAft>
              <a:buSzPts val="2400"/>
              <a:buChar char="○"/>
            </a:pPr>
            <a:r>
              <a:rPr lang="en-US" b="1" dirty="0"/>
              <a:t>Relocatable File </a:t>
            </a:r>
            <a:r>
              <a:rPr lang="en-US" dirty="0"/>
              <a:t>is an object file generated from source code (.o files)</a:t>
            </a:r>
            <a:endParaRPr dirty="0"/>
          </a:p>
          <a:p>
            <a:pPr marL="914400" lvl="0" indent="0" algn="l" rtl="0">
              <a:lnSpc>
                <a:spcPct val="90000"/>
              </a:lnSpc>
              <a:spcBef>
                <a:spcPts val="0"/>
              </a:spcBef>
              <a:spcAft>
                <a:spcPts val="0"/>
              </a:spcAft>
              <a:buNone/>
            </a:pPr>
            <a:endParaRPr sz="2400" dirty="0"/>
          </a:p>
          <a:p>
            <a:pPr marL="914400" lvl="1" indent="-381000" algn="l" rtl="0">
              <a:lnSpc>
                <a:spcPct val="90000"/>
              </a:lnSpc>
              <a:spcBef>
                <a:spcPts val="0"/>
              </a:spcBef>
              <a:spcAft>
                <a:spcPts val="0"/>
              </a:spcAft>
              <a:buSzPts val="2400"/>
              <a:buChar char="○"/>
            </a:pPr>
            <a:r>
              <a:rPr lang="en-US" b="1" dirty="0"/>
              <a:t>Shared Object File </a:t>
            </a:r>
            <a:r>
              <a:rPr lang="en-US" dirty="0"/>
              <a:t>containing code and data that can be used by multiple programs (.so files)</a:t>
            </a:r>
            <a:endParaRPr dirty="0"/>
          </a:p>
          <a:p>
            <a:pPr marL="0" lvl="0" indent="0" algn="l" rtl="0">
              <a:lnSpc>
                <a:spcPct val="90000"/>
              </a:lnSpc>
              <a:spcBef>
                <a:spcPts val="0"/>
              </a:spcBef>
              <a:spcAft>
                <a:spcPts val="0"/>
              </a:spcAft>
              <a:buNone/>
            </a:pPr>
            <a:endParaRPr dirty="0"/>
          </a:p>
          <a:p>
            <a:pPr marL="914400" lvl="1" indent="-381000" algn="l" rtl="0">
              <a:lnSpc>
                <a:spcPct val="90000"/>
              </a:lnSpc>
              <a:spcBef>
                <a:spcPts val="0"/>
              </a:spcBef>
              <a:spcAft>
                <a:spcPts val="0"/>
              </a:spcAft>
              <a:buSzPts val="2400"/>
              <a:buChar char="○"/>
            </a:pPr>
            <a:r>
              <a:rPr lang="en-US" b="1" dirty="0"/>
              <a:t>Executable File</a:t>
            </a:r>
            <a:r>
              <a:rPr lang="en-US" dirty="0"/>
              <a:t> is generated by linking together Relocatable Files and Shared Object Files</a:t>
            </a:r>
            <a:endParaRPr dirty="0"/>
          </a:p>
          <a:p>
            <a:pPr marL="0" lvl="0" indent="0" algn="l" rtl="0">
              <a:lnSpc>
                <a:spcPct val="90000"/>
              </a:lnSpc>
              <a:spcBef>
                <a:spcPts val="0"/>
              </a:spcBef>
              <a:spcAft>
                <a:spcPts val="0"/>
              </a:spcAft>
              <a:buNone/>
            </a:pPr>
            <a:endParaRPr dirty="0"/>
          </a:p>
          <a:p>
            <a:pPr marL="914400" lvl="1" indent="-381000" algn="l" rtl="0">
              <a:lnSpc>
                <a:spcPct val="90000"/>
              </a:lnSpc>
              <a:spcBef>
                <a:spcPts val="0"/>
              </a:spcBef>
              <a:spcAft>
                <a:spcPts val="0"/>
              </a:spcAft>
              <a:buSzPts val="2400"/>
              <a:buChar char="○"/>
            </a:pPr>
            <a:r>
              <a:rPr lang="en-US" dirty="0"/>
              <a:t>Core Dumps</a:t>
            </a:r>
            <a:endParaRPr sz="2900" dirty="0"/>
          </a:p>
          <a:p>
            <a:pPr marL="0" lvl="0" indent="0" algn="l" rtl="0">
              <a:lnSpc>
                <a:spcPct val="90000"/>
              </a:lnSpc>
              <a:spcBef>
                <a:spcPts val="0"/>
              </a:spcBef>
              <a:spcAft>
                <a:spcPts val="0"/>
              </a:spcAft>
              <a:buNone/>
            </a:pPr>
            <a:endParaRPr sz="2900" dirty="0"/>
          </a:p>
        </p:txBody>
      </p:sp>
      <p:sp>
        <p:nvSpPr>
          <p:cNvPr id="232" name="Google Shape;232;g2f26092a914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f3ae8c5224_1_13"/>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a:t>Linux ELF Layout</a:t>
            </a:r>
            <a:endParaRPr/>
          </a:p>
        </p:txBody>
      </p:sp>
      <p:sp>
        <p:nvSpPr>
          <p:cNvPr id="238" name="Google Shape;238;g2f3ae8c5224_1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graphicFrame>
        <p:nvGraphicFramePr>
          <p:cNvPr id="239" name="Google Shape;239;g2f3ae8c5224_1_13"/>
          <p:cNvGraphicFramePr/>
          <p:nvPr>
            <p:extLst>
              <p:ext uri="{D42A27DB-BD31-4B8C-83A1-F6EECF244321}">
                <p14:modId xmlns:p14="http://schemas.microsoft.com/office/powerpoint/2010/main" val="2114296584"/>
              </p:ext>
            </p:extLst>
          </p:nvPr>
        </p:nvGraphicFramePr>
        <p:xfrm>
          <a:off x="4537650" y="1807775"/>
          <a:ext cx="3116700" cy="3397975"/>
        </p:xfrm>
        <a:graphic>
          <a:graphicData uri="http://schemas.openxmlformats.org/drawingml/2006/table">
            <a:tbl>
              <a:tblPr>
                <a:noFill/>
                <a:tableStyleId>{5A9201BD-2184-401C-93DC-9E77F1C4FBEF}</a:tableStyleId>
              </a:tblPr>
              <a:tblGrid>
                <a:gridCol w="3116700">
                  <a:extLst>
                    <a:ext uri="{9D8B030D-6E8A-4147-A177-3AD203B41FA5}">
                      <a16:colId xmlns:a16="http://schemas.microsoft.com/office/drawing/2014/main" val="20000"/>
                    </a:ext>
                  </a:extLst>
                </a:gridCol>
              </a:tblGrid>
              <a:tr h="485425">
                <a:tc>
                  <a:txBody>
                    <a:bodyPr/>
                    <a:lstStyle/>
                    <a:p>
                      <a:pPr marL="0" lvl="0" indent="0" algn="ctr" rtl="0">
                        <a:spcBef>
                          <a:spcPts val="0"/>
                        </a:spcBef>
                        <a:spcAft>
                          <a:spcPts val="0"/>
                        </a:spcAft>
                        <a:buNone/>
                      </a:pPr>
                      <a:r>
                        <a:rPr lang="en-US" sz="1800" b="1"/>
                        <a:t>ELF Header</a:t>
                      </a:r>
                      <a:endParaRPr sz="1800" b="1"/>
                    </a:p>
                  </a:txBody>
                  <a:tcPr marL="91425" marR="91425" marT="91425" marB="91425" anchor="ctr">
                    <a:solidFill>
                      <a:srgbClr val="B6D7A8"/>
                    </a:solidFill>
                  </a:tcPr>
                </a:tc>
                <a:extLst>
                  <a:ext uri="{0D108BD9-81ED-4DB2-BD59-A6C34878D82A}">
                    <a16:rowId xmlns:a16="http://schemas.microsoft.com/office/drawing/2014/main" val="10000"/>
                  </a:ext>
                </a:extLst>
              </a:tr>
              <a:tr h="485425">
                <a:tc>
                  <a:txBody>
                    <a:bodyPr/>
                    <a:lstStyle/>
                    <a:p>
                      <a:pPr marL="0" lvl="0" indent="0" algn="ctr" rtl="0">
                        <a:spcBef>
                          <a:spcPts val="0"/>
                        </a:spcBef>
                        <a:spcAft>
                          <a:spcPts val="0"/>
                        </a:spcAft>
                        <a:buNone/>
                      </a:pPr>
                      <a:r>
                        <a:rPr lang="en-US" sz="1800" b="1" dirty="0"/>
                        <a:t>Program Header Table</a:t>
                      </a:r>
                      <a:endParaRPr sz="1800" b="1" dirty="0"/>
                    </a:p>
                  </a:txBody>
                  <a:tcPr marL="91425" marR="91425" marT="91425" marB="91425" anchor="ctr">
                    <a:solidFill>
                      <a:srgbClr val="FFFF00"/>
                    </a:solidFill>
                  </a:tcPr>
                </a:tc>
                <a:extLst>
                  <a:ext uri="{0D108BD9-81ED-4DB2-BD59-A6C34878D82A}">
                    <a16:rowId xmlns:a16="http://schemas.microsoft.com/office/drawing/2014/main" val="10001"/>
                  </a:ext>
                </a:extLst>
              </a:tr>
              <a:tr h="485425">
                <a:tc>
                  <a:txBody>
                    <a:bodyPr/>
                    <a:lstStyle/>
                    <a:p>
                      <a:pPr marL="0" lvl="0" indent="0" algn="ctr" rtl="0">
                        <a:spcBef>
                          <a:spcPts val="0"/>
                        </a:spcBef>
                        <a:spcAft>
                          <a:spcPts val="0"/>
                        </a:spcAft>
                        <a:buNone/>
                      </a:pPr>
                      <a:r>
                        <a:rPr lang="en-US" sz="1800" b="1" dirty="0"/>
                        <a:t>.text</a:t>
                      </a:r>
                      <a:endParaRPr sz="1800" b="1" dirty="0"/>
                    </a:p>
                  </a:txBody>
                  <a:tcPr marL="91425" marR="91425" marT="91425" marB="91425" anchor="ctr"/>
                </a:tc>
                <a:extLst>
                  <a:ext uri="{0D108BD9-81ED-4DB2-BD59-A6C34878D82A}">
                    <a16:rowId xmlns:a16="http://schemas.microsoft.com/office/drawing/2014/main" val="10002"/>
                  </a:ext>
                </a:extLst>
              </a:tr>
              <a:tr h="485425">
                <a:tc>
                  <a:txBody>
                    <a:bodyPr/>
                    <a:lstStyle/>
                    <a:p>
                      <a:pPr marL="0" lvl="0" indent="0" algn="ctr" rtl="0">
                        <a:spcBef>
                          <a:spcPts val="0"/>
                        </a:spcBef>
                        <a:spcAft>
                          <a:spcPts val="0"/>
                        </a:spcAft>
                        <a:buNone/>
                      </a:pPr>
                      <a:r>
                        <a:rPr lang="en-US" sz="1800" b="1"/>
                        <a:t>.rodata</a:t>
                      </a:r>
                      <a:endParaRPr sz="1800" b="1"/>
                    </a:p>
                  </a:txBody>
                  <a:tcPr marL="91425" marR="91425" marT="91425" marB="91425" anchor="ctr"/>
                </a:tc>
                <a:extLst>
                  <a:ext uri="{0D108BD9-81ED-4DB2-BD59-A6C34878D82A}">
                    <a16:rowId xmlns:a16="http://schemas.microsoft.com/office/drawing/2014/main" val="10003"/>
                  </a:ext>
                </a:extLst>
              </a:tr>
              <a:tr h="485425">
                <a:tc>
                  <a:txBody>
                    <a:bodyPr/>
                    <a:lstStyle/>
                    <a:p>
                      <a:pPr marL="0" lvl="0" indent="0" algn="ctr" rtl="0">
                        <a:spcBef>
                          <a:spcPts val="0"/>
                        </a:spcBef>
                        <a:spcAft>
                          <a:spcPts val="0"/>
                        </a:spcAft>
                        <a:buNone/>
                      </a:pPr>
                      <a:r>
                        <a:rPr lang="en-US" sz="1800" b="1"/>
                        <a:t>…</a:t>
                      </a:r>
                      <a:endParaRPr sz="18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tcPr>
                </a:tc>
                <a:extLst>
                  <a:ext uri="{0D108BD9-81ED-4DB2-BD59-A6C34878D82A}">
                    <a16:rowId xmlns:a16="http://schemas.microsoft.com/office/drawing/2014/main" val="10004"/>
                  </a:ext>
                </a:extLst>
              </a:tr>
              <a:tr h="485425">
                <a:tc>
                  <a:txBody>
                    <a:bodyPr/>
                    <a:lstStyle/>
                    <a:p>
                      <a:pPr marL="0" lvl="0" indent="0" algn="ctr" rtl="0">
                        <a:spcBef>
                          <a:spcPts val="0"/>
                        </a:spcBef>
                        <a:spcAft>
                          <a:spcPts val="0"/>
                        </a:spcAft>
                        <a:buNone/>
                      </a:pPr>
                      <a:r>
                        <a:rPr lang="en-US" sz="1800" b="1"/>
                        <a:t>.data</a:t>
                      </a:r>
                      <a:endParaRPr sz="1800" b="1"/>
                    </a:p>
                  </a:txBody>
                  <a:tcPr marL="91425" marR="91425" marT="91425" marB="91425" anchor="ctr"/>
                </a:tc>
                <a:extLst>
                  <a:ext uri="{0D108BD9-81ED-4DB2-BD59-A6C34878D82A}">
                    <a16:rowId xmlns:a16="http://schemas.microsoft.com/office/drawing/2014/main" val="10005"/>
                  </a:ext>
                </a:extLst>
              </a:tr>
              <a:tr h="485425">
                <a:tc>
                  <a:txBody>
                    <a:bodyPr/>
                    <a:lstStyle/>
                    <a:p>
                      <a:pPr marL="0" lvl="0" indent="0" algn="ctr" rtl="0">
                        <a:spcBef>
                          <a:spcPts val="0"/>
                        </a:spcBef>
                        <a:spcAft>
                          <a:spcPts val="0"/>
                        </a:spcAft>
                        <a:buNone/>
                      </a:pPr>
                      <a:r>
                        <a:rPr lang="en-US" sz="1800" b="1" dirty="0"/>
                        <a:t>Section Header Table</a:t>
                      </a:r>
                      <a:endParaRPr sz="1800" b="1" dirty="0"/>
                    </a:p>
                  </a:txBody>
                  <a:tcPr marL="91425" marR="91425" marT="91425" marB="91425" anchor="ctr">
                    <a:solidFill>
                      <a:srgbClr val="66FFFF"/>
                    </a:solidFill>
                  </a:tcPr>
                </a:tc>
                <a:extLst>
                  <a:ext uri="{0D108BD9-81ED-4DB2-BD59-A6C34878D82A}">
                    <a16:rowId xmlns:a16="http://schemas.microsoft.com/office/drawing/2014/main" val="10006"/>
                  </a:ext>
                </a:extLst>
              </a:tr>
            </a:tbl>
          </a:graphicData>
        </a:graphic>
      </p:graphicFrame>
      <p:sp>
        <p:nvSpPr>
          <p:cNvPr id="2" name="설명선: 굽은 선 1">
            <a:extLst>
              <a:ext uri="{FF2B5EF4-FFF2-40B4-BE49-F238E27FC236}">
                <a16:creationId xmlns:a16="http://schemas.microsoft.com/office/drawing/2014/main" id="{66A01511-8530-4EAD-9194-C768AEA44393}"/>
              </a:ext>
            </a:extLst>
          </p:cNvPr>
          <p:cNvSpPr/>
          <p:nvPr/>
        </p:nvSpPr>
        <p:spPr>
          <a:xfrm>
            <a:off x="8060267" y="875839"/>
            <a:ext cx="3962400" cy="1863872"/>
          </a:xfrm>
          <a:prstGeom prst="borderCallout2">
            <a:avLst>
              <a:gd name="adj1" fmla="val 18750"/>
              <a:gd name="adj2" fmla="val -8333"/>
              <a:gd name="adj3" fmla="val 19961"/>
              <a:gd name="adj4" fmla="val -14388"/>
              <a:gd name="adj5" fmla="val 55145"/>
              <a:gd name="adj6" fmla="val -26592"/>
            </a:avLst>
          </a:prstGeom>
          <a:solidFill>
            <a:schemeClr val="bg1"/>
          </a:solid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800" dirty="0">
                <a:solidFill>
                  <a:sysClr val="windowText" lastClr="000000"/>
                </a:solidFill>
              </a:rPr>
              <a:t>ELF Header:</a:t>
            </a:r>
          </a:p>
          <a:p>
            <a:r>
              <a:rPr lang="en-US" altLang="ko-KR" sz="1800" dirty="0">
                <a:solidFill>
                  <a:sysClr val="windowText" lastClr="000000"/>
                </a:solidFill>
              </a:rPr>
              <a:t>file type(executable, shared library, object), target architecture, entry point address, </a:t>
            </a:r>
          </a:p>
          <a:p>
            <a:r>
              <a:rPr lang="en-US" altLang="ko-KR" sz="1800" dirty="0">
                <a:solidFill>
                  <a:sysClr val="windowText" lastClr="000000"/>
                </a:solidFill>
              </a:rPr>
              <a:t>size and offset of other sections</a:t>
            </a:r>
            <a:endParaRPr lang="ko-KR" altLang="en-US" sz="1800" dirty="0">
              <a:solidFill>
                <a:sysClr val="windowText" lastClr="000000"/>
              </a:solidFill>
            </a:endParaRPr>
          </a:p>
        </p:txBody>
      </p:sp>
      <p:sp>
        <p:nvSpPr>
          <p:cNvPr id="9" name="설명선: 굽은 선 8">
            <a:extLst>
              <a:ext uri="{FF2B5EF4-FFF2-40B4-BE49-F238E27FC236}">
                <a16:creationId xmlns:a16="http://schemas.microsoft.com/office/drawing/2014/main" id="{9902262B-4FC4-4F2B-ABBA-1E1531AC9381}"/>
              </a:ext>
            </a:extLst>
          </p:cNvPr>
          <p:cNvSpPr/>
          <p:nvPr/>
        </p:nvSpPr>
        <p:spPr>
          <a:xfrm>
            <a:off x="290939" y="1723172"/>
            <a:ext cx="3350611" cy="2208584"/>
          </a:xfrm>
          <a:prstGeom prst="borderCallout2">
            <a:avLst>
              <a:gd name="adj1" fmla="val 3530"/>
              <a:gd name="adj2" fmla="val 102176"/>
              <a:gd name="adj3" fmla="val 6176"/>
              <a:gd name="adj4" fmla="val 111026"/>
              <a:gd name="adj5" fmla="val 41236"/>
              <a:gd name="adj6" fmla="val 128946"/>
            </a:avLst>
          </a:prstGeom>
          <a:solidFill>
            <a:schemeClr val="bg1"/>
          </a:solid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800" dirty="0">
                <a:solidFill>
                  <a:sysClr val="windowText" lastClr="000000"/>
                </a:solidFill>
              </a:rPr>
              <a:t>Program Header:</a:t>
            </a:r>
          </a:p>
          <a:p>
            <a:pPr lvl="0"/>
            <a:r>
              <a:rPr lang="en-US" altLang="ko-KR" sz="1800" dirty="0">
                <a:solidFill>
                  <a:schemeClr val="dk1"/>
                </a:solidFill>
                <a:latin typeface="Malgun Gothic"/>
                <a:ea typeface="Malgun Gothic"/>
                <a:cs typeface="Malgun Gothic"/>
                <a:sym typeface="Malgun Gothic"/>
              </a:rPr>
              <a:t>information of the file’s </a:t>
            </a:r>
            <a:r>
              <a:rPr lang="en-US" altLang="ko-KR" sz="1800" b="1" dirty="0">
                <a:solidFill>
                  <a:schemeClr val="dk1"/>
                </a:solidFill>
                <a:latin typeface="Malgun Gothic"/>
                <a:ea typeface="Malgun Gothic"/>
                <a:cs typeface="Malgun Gothic"/>
                <a:sym typeface="Malgun Gothic"/>
              </a:rPr>
              <a:t>segmentations </a:t>
            </a:r>
            <a:r>
              <a:rPr lang="en-US" altLang="ko-KR" sz="1800" dirty="0">
                <a:solidFill>
                  <a:schemeClr val="dk1"/>
                </a:solidFill>
                <a:latin typeface="Malgun Gothic"/>
                <a:ea typeface="Malgun Gothic"/>
                <a:cs typeface="Malgun Gothic"/>
                <a:sym typeface="Malgun Gothic"/>
              </a:rPr>
              <a:t>which defines how to create a process image into memory (For each segment, type, virtual address , size and permission)</a:t>
            </a:r>
          </a:p>
        </p:txBody>
      </p:sp>
      <p:sp>
        <p:nvSpPr>
          <p:cNvPr id="10" name="설명선: 굽은 선 9">
            <a:extLst>
              <a:ext uri="{FF2B5EF4-FFF2-40B4-BE49-F238E27FC236}">
                <a16:creationId xmlns:a16="http://schemas.microsoft.com/office/drawing/2014/main" id="{A15B42BF-E75B-4977-B177-3EBF1EDFBF3D}"/>
              </a:ext>
            </a:extLst>
          </p:cNvPr>
          <p:cNvSpPr/>
          <p:nvPr/>
        </p:nvSpPr>
        <p:spPr>
          <a:xfrm>
            <a:off x="8202771" y="4051868"/>
            <a:ext cx="3877296" cy="2243504"/>
          </a:xfrm>
          <a:prstGeom prst="borderCallout2">
            <a:avLst>
              <a:gd name="adj1" fmla="val 18750"/>
              <a:gd name="adj2" fmla="val -2510"/>
              <a:gd name="adj3" fmla="val 18750"/>
              <a:gd name="adj4" fmla="val -9097"/>
              <a:gd name="adj5" fmla="val 44247"/>
              <a:gd name="adj6" fmla="val -18753"/>
            </a:avLst>
          </a:prstGeom>
          <a:solidFill>
            <a:schemeClr val="bg1"/>
          </a:solid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800" dirty="0">
                <a:solidFill>
                  <a:sysClr val="windowText" lastClr="000000"/>
                </a:solidFill>
              </a:rPr>
              <a:t>Section Header Table:</a:t>
            </a:r>
          </a:p>
          <a:p>
            <a:r>
              <a:rPr lang="en-US" altLang="ko-KR" sz="1800" dirty="0">
                <a:solidFill>
                  <a:sysClr val="windowText" lastClr="000000"/>
                </a:solidFill>
              </a:rPr>
              <a:t>information about various Sections: executable code (.text), red-only data (.</a:t>
            </a:r>
            <a:r>
              <a:rPr lang="en-US" altLang="ko-KR" sz="1800" dirty="0" err="1">
                <a:solidFill>
                  <a:sysClr val="windowText" lastClr="000000"/>
                </a:solidFill>
              </a:rPr>
              <a:t>rodata</a:t>
            </a:r>
            <a:r>
              <a:rPr lang="en-US" altLang="ko-KR" sz="1800" dirty="0">
                <a:solidFill>
                  <a:sysClr val="windowText" lastClr="000000"/>
                </a:solidFill>
              </a:rPr>
              <a:t>), initialized global data (data),uninitialized data (.</a:t>
            </a:r>
            <a:r>
              <a:rPr lang="en-US" altLang="ko-KR" sz="1800" dirty="0" err="1">
                <a:solidFill>
                  <a:sysClr val="windowText" lastClr="000000"/>
                </a:solidFill>
              </a:rPr>
              <a:t>bss</a:t>
            </a:r>
            <a:r>
              <a:rPr lang="en-US" altLang="ko-KR" sz="1800" dirty="0">
                <a:solidFill>
                  <a:sysClr val="windowText" lastClr="000000"/>
                </a:solidFill>
              </a:rPr>
              <a:t>),</a:t>
            </a:r>
          </a:p>
          <a:p>
            <a:r>
              <a:rPr lang="en-US" altLang="ko-KR" sz="1800" dirty="0">
                <a:solidFill>
                  <a:sysClr val="windowText" lastClr="000000"/>
                </a:solidFill>
              </a:rPr>
              <a:t>symbol table section for function, variables</a:t>
            </a:r>
          </a:p>
        </p:txBody>
      </p:sp>
      <p:graphicFrame>
        <p:nvGraphicFramePr>
          <p:cNvPr id="3" name="표 2">
            <a:extLst>
              <a:ext uri="{FF2B5EF4-FFF2-40B4-BE49-F238E27FC236}">
                <a16:creationId xmlns:a16="http://schemas.microsoft.com/office/drawing/2014/main" id="{4E9FA405-5A7A-40FC-9DC1-9D673859CB84}"/>
              </a:ext>
            </a:extLst>
          </p:cNvPr>
          <p:cNvGraphicFramePr>
            <a:graphicFrameLocks noGrp="1"/>
          </p:cNvGraphicFramePr>
          <p:nvPr>
            <p:extLst>
              <p:ext uri="{D42A27DB-BD31-4B8C-83A1-F6EECF244321}">
                <p14:modId xmlns:p14="http://schemas.microsoft.com/office/powerpoint/2010/main" val="3723968933"/>
              </p:ext>
            </p:extLst>
          </p:nvPr>
        </p:nvGraphicFramePr>
        <p:xfrm>
          <a:off x="4538133" y="1806222"/>
          <a:ext cx="3149600" cy="3397956"/>
        </p:xfrm>
        <a:graphic>
          <a:graphicData uri="http://schemas.openxmlformats.org/drawingml/2006/table">
            <a:tbl>
              <a:tblPr/>
              <a:tblGrid>
                <a:gridCol w="3149600">
                  <a:extLst>
                    <a:ext uri="{9D8B030D-6E8A-4147-A177-3AD203B41FA5}">
                      <a16:colId xmlns:a16="http://schemas.microsoft.com/office/drawing/2014/main" val="1786687801"/>
                    </a:ext>
                  </a:extLst>
                </a:gridCol>
              </a:tblGrid>
              <a:tr h="3397956">
                <a:tc>
                  <a:txBody>
                    <a:bodyPr/>
                    <a:lstStyle/>
                    <a:p>
                      <a:pPr latinLnBrk="1"/>
                      <a:endParaRPr lang="ko-KR"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10247574"/>
                  </a:ext>
                </a:extLst>
              </a:tr>
            </a:tbl>
          </a:graphicData>
        </a:graphic>
      </p:graphicFrame>
      <p:sp>
        <p:nvSpPr>
          <p:cNvPr id="6" name="원호 5">
            <a:extLst>
              <a:ext uri="{FF2B5EF4-FFF2-40B4-BE49-F238E27FC236}">
                <a16:creationId xmlns:a16="http://schemas.microsoft.com/office/drawing/2014/main" id="{B2A9696A-43C6-40B2-B7AD-95D1C8BD5AB9}"/>
              </a:ext>
            </a:extLst>
          </p:cNvPr>
          <p:cNvSpPr/>
          <p:nvPr/>
        </p:nvSpPr>
        <p:spPr>
          <a:xfrm rot="16200000">
            <a:off x="4226388" y="4333528"/>
            <a:ext cx="676850" cy="758111"/>
          </a:xfrm>
          <a:prstGeom prst="arc">
            <a:avLst>
              <a:gd name="adj1" fmla="val 11360542"/>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5" name="원호 14">
            <a:extLst>
              <a:ext uri="{FF2B5EF4-FFF2-40B4-BE49-F238E27FC236}">
                <a16:creationId xmlns:a16="http://schemas.microsoft.com/office/drawing/2014/main" id="{7A4C8912-0451-4478-937E-CCDAC56E3CE2}"/>
              </a:ext>
            </a:extLst>
          </p:cNvPr>
          <p:cNvSpPr/>
          <p:nvPr/>
        </p:nvSpPr>
        <p:spPr>
          <a:xfrm rot="16200000">
            <a:off x="3977390" y="4000996"/>
            <a:ext cx="1120038" cy="981559"/>
          </a:xfrm>
          <a:prstGeom prst="arc">
            <a:avLst>
              <a:gd name="adj1" fmla="val 11360542"/>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6" name="원호 15">
            <a:extLst>
              <a:ext uri="{FF2B5EF4-FFF2-40B4-BE49-F238E27FC236}">
                <a16:creationId xmlns:a16="http://schemas.microsoft.com/office/drawing/2014/main" id="{37E0950C-62D8-40A9-85B6-C095596E186D}"/>
              </a:ext>
            </a:extLst>
          </p:cNvPr>
          <p:cNvSpPr/>
          <p:nvPr/>
        </p:nvSpPr>
        <p:spPr>
          <a:xfrm rot="16200000">
            <a:off x="3824346" y="3619373"/>
            <a:ext cx="1514318" cy="1420174"/>
          </a:xfrm>
          <a:prstGeom prst="arc">
            <a:avLst>
              <a:gd name="adj1" fmla="val 11360542"/>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원호 16">
            <a:extLst>
              <a:ext uri="{FF2B5EF4-FFF2-40B4-BE49-F238E27FC236}">
                <a16:creationId xmlns:a16="http://schemas.microsoft.com/office/drawing/2014/main" id="{7C49F9DB-9722-4EA4-8A02-BBD30188E741}"/>
              </a:ext>
            </a:extLst>
          </p:cNvPr>
          <p:cNvSpPr/>
          <p:nvPr/>
        </p:nvSpPr>
        <p:spPr>
          <a:xfrm rot="16200000">
            <a:off x="3546754" y="3235193"/>
            <a:ext cx="2069501" cy="1633351"/>
          </a:xfrm>
          <a:prstGeom prst="arc">
            <a:avLst>
              <a:gd name="adj1" fmla="val 11360542"/>
              <a:gd name="adj2" fmla="val 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287D024C-4BE5-4D61-B21E-86E7C27E6DC6}"/>
              </a:ext>
            </a:extLst>
          </p:cNvPr>
          <p:cNvSpPr txBox="1"/>
          <p:nvPr/>
        </p:nvSpPr>
        <p:spPr>
          <a:xfrm>
            <a:off x="419878" y="4021682"/>
            <a:ext cx="2018501" cy="369332"/>
          </a:xfrm>
          <a:prstGeom prst="rect">
            <a:avLst/>
          </a:prstGeom>
          <a:noFill/>
        </p:spPr>
        <p:txBody>
          <a:bodyPr wrap="none" rtlCol="0">
            <a:spAutoFit/>
          </a:bodyPr>
          <a:lstStyle/>
          <a:p>
            <a:r>
              <a:rPr lang="en-US" altLang="ko-KR" sz="1800" dirty="0"/>
              <a:t>$ </a:t>
            </a:r>
            <a:r>
              <a:rPr lang="en-US" altLang="ko-KR" sz="1800" dirty="0" err="1"/>
              <a:t>readelf</a:t>
            </a:r>
            <a:r>
              <a:rPr lang="en-US" altLang="ko-KR" sz="1800" dirty="0"/>
              <a:t> –l  &lt;file&gt;</a:t>
            </a:r>
            <a:endParaRPr lang="ko-KR" altLang="en-US" sz="1800" dirty="0"/>
          </a:p>
        </p:txBody>
      </p:sp>
      <p:sp>
        <p:nvSpPr>
          <p:cNvPr id="19" name="TextBox 18">
            <a:extLst>
              <a:ext uri="{FF2B5EF4-FFF2-40B4-BE49-F238E27FC236}">
                <a16:creationId xmlns:a16="http://schemas.microsoft.com/office/drawing/2014/main" id="{4C9AA8D1-3707-4FE7-867B-A0101DF08F78}"/>
              </a:ext>
            </a:extLst>
          </p:cNvPr>
          <p:cNvSpPr txBox="1"/>
          <p:nvPr/>
        </p:nvSpPr>
        <p:spPr>
          <a:xfrm>
            <a:off x="8268058" y="2820838"/>
            <a:ext cx="2095445" cy="369332"/>
          </a:xfrm>
          <a:prstGeom prst="rect">
            <a:avLst/>
          </a:prstGeom>
          <a:noFill/>
        </p:spPr>
        <p:txBody>
          <a:bodyPr wrap="none" rtlCol="0">
            <a:spAutoFit/>
          </a:bodyPr>
          <a:lstStyle/>
          <a:p>
            <a:r>
              <a:rPr lang="en-US" altLang="ko-KR" sz="1800" dirty="0"/>
              <a:t>$ </a:t>
            </a:r>
            <a:r>
              <a:rPr lang="en-US" altLang="ko-KR" sz="1800" dirty="0" err="1"/>
              <a:t>readelf</a:t>
            </a:r>
            <a:r>
              <a:rPr lang="en-US" altLang="ko-KR" sz="1800" dirty="0"/>
              <a:t> –h  &lt;file&gt;</a:t>
            </a:r>
            <a:endParaRPr lang="ko-KR" altLang="en-US" sz="1800" dirty="0"/>
          </a:p>
        </p:txBody>
      </p:sp>
      <p:sp>
        <p:nvSpPr>
          <p:cNvPr id="20" name="TextBox 19">
            <a:extLst>
              <a:ext uri="{FF2B5EF4-FFF2-40B4-BE49-F238E27FC236}">
                <a16:creationId xmlns:a16="http://schemas.microsoft.com/office/drawing/2014/main" id="{744ED847-01A4-4E5A-B521-3C2A1106BB5C}"/>
              </a:ext>
            </a:extLst>
          </p:cNvPr>
          <p:cNvSpPr txBox="1"/>
          <p:nvPr/>
        </p:nvSpPr>
        <p:spPr>
          <a:xfrm>
            <a:off x="8242410" y="6243107"/>
            <a:ext cx="2121093" cy="369332"/>
          </a:xfrm>
          <a:prstGeom prst="rect">
            <a:avLst/>
          </a:prstGeom>
          <a:noFill/>
        </p:spPr>
        <p:txBody>
          <a:bodyPr wrap="none" rtlCol="0">
            <a:spAutoFit/>
          </a:bodyPr>
          <a:lstStyle/>
          <a:p>
            <a:r>
              <a:rPr lang="en-US" altLang="ko-KR" sz="1800" dirty="0"/>
              <a:t>$ </a:t>
            </a:r>
            <a:r>
              <a:rPr lang="en-US" altLang="ko-KR" sz="1800" dirty="0" err="1"/>
              <a:t>readelf</a:t>
            </a:r>
            <a:r>
              <a:rPr lang="en-US" altLang="ko-KR" sz="1800" dirty="0"/>
              <a:t> –S  &lt;file&gt;</a:t>
            </a:r>
            <a:endParaRPr lang="ko-KR"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f3ae8c5224_1_0"/>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a:t>Libraries in Linux</a:t>
            </a:r>
            <a:endParaRPr/>
          </a:p>
        </p:txBody>
      </p:sp>
      <p:sp>
        <p:nvSpPr>
          <p:cNvPr id="248" name="Google Shape;248;g2f3ae8c5224_1_0"/>
          <p:cNvSpPr txBox="1">
            <a:spLocks noGrp="1"/>
          </p:cNvSpPr>
          <p:nvPr>
            <p:ph type="body" idx="1"/>
          </p:nvPr>
        </p:nvSpPr>
        <p:spPr>
          <a:xfrm>
            <a:off x="115075" y="1530225"/>
            <a:ext cx="11504700" cy="5327700"/>
          </a:xfrm>
          <a:prstGeom prst="rect">
            <a:avLst/>
          </a:prstGeom>
          <a:noFill/>
          <a:ln>
            <a:noFill/>
          </a:ln>
        </p:spPr>
        <p:txBody>
          <a:bodyPr spcFirstLastPara="1" wrap="square" lIns="91425" tIns="45700" rIns="91425" bIns="45700" anchor="t" anchorCtr="0">
            <a:normAutofit/>
          </a:bodyPr>
          <a:lstStyle/>
          <a:p>
            <a:pPr marL="457200" lvl="0" indent="-412750" algn="l" rtl="0">
              <a:lnSpc>
                <a:spcPct val="90000"/>
              </a:lnSpc>
              <a:spcBef>
                <a:spcPts val="0"/>
              </a:spcBef>
              <a:spcAft>
                <a:spcPts val="0"/>
              </a:spcAft>
              <a:buSzPts val="2900"/>
              <a:buChar char="●"/>
            </a:pPr>
            <a:r>
              <a:rPr lang="en-US" sz="2900" dirty="0"/>
              <a:t>C library consists of two parts</a:t>
            </a:r>
            <a:endParaRPr sz="2900" dirty="0"/>
          </a:p>
          <a:p>
            <a:pPr marL="914400" lvl="1" indent="-381000" algn="l" rtl="0">
              <a:lnSpc>
                <a:spcPct val="90000"/>
              </a:lnSpc>
              <a:spcBef>
                <a:spcPts val="1000"/>
              </a:spcBef>
              <a:spcAft>
                <a:spcPts val="0"/>
              </a:spcAft>
              <a:buSzPts val="2400"/>
              <a:buChar char="○"/>
            </a:pPr>
            <a:r>
              <a:rPr lang="en-US" b="1" dirty="0"/>
              <a:t>Application Programming Interface (API) </a:t>
            </a:r>
            <a:r>
              <a:rPr lang="en-US" dirty="0"/>
              <a:t>defined in header </a:t>
            </a:r>
            <a:r>
              <a:rPr lang="en-US" u="sng" dirty="0"/>
              <a:t>text files </a:t>
            </a:r>
            <a:r>
              <a:rPr lang="en-US" dirty="0"/>
              <a:t>(.h)</a:t>
            </a:r>
            <a:endParaRPr dirty="0"/>
          </a:p>
          <a:p>
            <a:pPr marL="914400" lvl="0" indent="0" algn="l" rtl="0">
              <a:lnSpc>
                <a:spcPct val="90000"/>
              </a:lnSpc>
              <a:spcBef>
                <a:spcPts val="0"/>
              </a:spcBef>
              <a:spcAft>
                <a:spcPts val="0"/>
              </a:spcAft>
              <a:buNone/>
            </a:pPr>
            <a:endParaRPr sz="2400" dirty="0"/>
          </a:p>
          <a:p>
            <a:pPr marL="914400" lvl="1" indent="-381000" algn="l" rtl="0">
              <a:lnSpc>
                <a:spcPct val="90000"/>
              </a:lnSpc>
              <a:spcBef>
                <a:spcPts val="0"/>
              </a:spcBef>
              <a:spcAft>
                <a:spcPts val="0"/>
              </a:spcAft>
              <a:buSzPts val="2400"/>
              <a:buChar char="○"/>
            </a:pPr>
            <a:r>
              <a:rPr lang="en-US" b="1" dirty="0"/>
              <a:t>Implementation </a:t>
            </a:r>
            <a:r>
              <a:rPr lang="en-US" dirty="0"/>
              <a:t>usually provided as precompiled </a:t>
            </a:r>
            <a:r>
              <a:rPr lang="en-US" u="sng" dirty="0"/>
              <a:t>binary files </a:t>
            </a:r>
            <a:r>
              <a:rPr lang="en-US" dirty="0"/>
              <a:t>(.a, .so)</a:t>
            </a:r>
            <a:endParaRPr dirty="0"/>
          </a:p>
          <a:p>
            <a:pPr marL="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endParaRPr dirty="0"/>
          </a:p>
          <a:p>
            <a:pPr marL="457200" lvl="0" indent="-412750" algn="l" rtl="0">
              <a:spcBef>
                <a:spcPts val="0"/>
              </a:spcBef>
              <a:spcAft>
                <a:spcPts val="0"/>
              </a:spcAft>
              <a:buSzPts val="2900"/>
              <a:buChar char="●"/>
            </a:pPr>
            <a:r>
              <a:rPr lang="en-US" sz="2900" dirty="0"/>
              <a:t>Two types of Library</a:t>
            </a:r>
            <a:endParaRPr sz="2900" dirty="0"/>
          </a:p>
          <a:p>
            <a:pPr marL="914400" lvl="1" indent="-381000" algn="l" rtl="0">
              <a:spcBef>
                <a:spcPts val="1000"/>
              </a:spcBef>
              <a:spcAft>
                <a:spcPts val="0"/>
              </a:spcAft>
              <a:buSzPts val="2400"/>
              <a:buChar char="○"/>
            </a:pPr>
            <a:r>
              <a:rPr lang="en-US" b="1" dirty="0"/>
              <a:t>Static Library</a:t>
            </a:r>
            <a:r>
              <a:rPr lang="en-US" dirty="0"/>
              <a:t> is an archive(single binary file) of object files (</a:t>
            </a:r>
            <a:r>
              <a:rPr lang="en-US" b="1" dirty="0"/>
              <a:t>.a </a:t>
            </a:r>
            <a:r>
              <a:rPr lang="en-US" dirty="0"/>
              <a:t>files)</a:t>
            </a:r>
            <a:endParaRPr dirty="0"/>
          </a:p>
          <a:p>
            <a:pPr marL="914400" lvl="1" indent="-381000" algn="l" rtl="0">
              <a:spcBef>
                <a:spcPts val="1000"/>
              </a:spcBef>
              <a:spcAft>
                <a:spcPts val="0"/>
              </a:spcAft>
              <a:buSzPts val="2400"/>
              <a:buChar char="○"/>
            </a:pPr>
            <a:r>
              <a:rPr lang="en-US" b="1" dirty="0"/>
              <a:t>Dynamic Library</a:t>
            </a:r>
            <a:r>
              <a:rPr lang="en-US" dirty="0"/>
              <a:t> is loaded during the runtime </a:t>
            </a:r>
            <a:r>
              <a:rPr lang="en-US" b="1" dirty="0"/>
              <a:t>(.so </a:t>
            </a:r>
            <a:r>
              <a:rPr lang="en-US" dirty="0"/>
              <a:t>files)</a:t>
            </a:r>
            <a:endParaRPr dirty="0"/>
          </a:p>
          <a:p>
            <a:pPr marL="1371600" lvl="2" indent="-342900" algn="l" rtl="0">
              <a:spcBef>
                <a:spcPts val="1000"/>
              </a:spcBef>
              <a:spcAft>
                <a:spcPts val="0"/>
              </a:spcAft>
              <a:buSzPts val="1800"/>
              <a:buChar char="■"/>
            </a:pPr>
            <a:r>
              <a:rPr lang="en-US" dirty="0"/>
              <a:t>Shared Library uses the object file built with </a:t>
            </a:r>
            <a:r>
              <a:rPr lang="en-US" b="1" dirty="0"/>
              <a:t>PIC (Position Independent Code)</a:t>
            </a:r>
            <a:endParaRPr b="1" dirty="0"/>
          </a:p>
          <a:p>
            <a:pPr marL="0" lvl="0" indent="0" algn="l" rtl="0">
              <a:lnSpc>
                <a:spcPct val="90000"/>
              </a:lnSpc>
              <a:spcBef>
                <a:spcPts val="1000"/>
              </a:spcBef>
              <a:spcAft>
                <a:spcPts val="0"/>
              </a:spcAft>
              <a:buNone/>
            </a:pPr>
            <a:endParaRPr sz="2900" dirty="0"/>
          </a:p>
          <a:p>
            <a:pPr marL="0" lvl="0" indent="0" algn="l" rtl="0">
              <a:lnSpc>
                <a:spcPct val="90000"/>
              </a:lnSpc>
              <a:spcBef>
                <a:spcPts val="0"/>
              </a:spcBef>
              <a:spcAft>
                <a:spcPts val="0"/>
              </a:spcAft>
              <a:buNone/>
            </a:pPr>
            <a:endParaRPr sz="2900" dirty="0"/>
          </a:p>
        </p:txBody>
      </p:sp>
      <p:sp>
        <p:nvSpPr>
          <p:cNvPr id="249" name="Google Shape;249;g2f3ae8c5224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2f072473003_0_108"/>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altLang="ko-KR" dirty="0"/>
              <a:t>PIC</a:t>
            </a:r>
            <a:endParaRPr dirty="0"/>
          </a:p>
        </p:txBody>
      </p:sp>
      <p:sp>
        <p:nvSpPr>
          <p:cNvPr id="389" name="Google Shape;389;g2f072473003_0_108"/>
          <p:cNvSpPr txBox="1">
            <a:spLocks noGrp="1"/>
          </p:cNvSpPr>
          <p:nvPr>
            <p:ph type="body" idx="1"/>
          </p:nvPr>
        </p:nvSpPr>
        <p:spPr>
          <a:xfrm>
            <a:off x="419877" y="1530225"/>
            <a:ext cx="11504700" cy="3945784"/>
          </a:xfrm>
          <a:prstGeom prst="rect">
            <a:avLst/>
          </a:prstGeom>
          <a:noFill/>
          <a:ln>
            <a:noFill/>
          </a:ln>
        </p:spPr>
        <p:txBody>
          <a:bodyPr spcFirstLastPara="1" wrap="square" lIns="91425" tIns="45700" rIns="91425" bIns="45700" anchor="t" anchorCtr="0">
            <a:normAutofit/>
          </a:bodyPr>
          <a:lstStyle/>
          <a:p>
            <a:pPr marL="457200" lvl="0" indent="-412750" algn="l" rtl="0">
              <a:lnSpc>
                <a:spcPct val="90000"/>
              </a:lnSpc>
              <a:spcBef>
                <a:spcPts val="0"/>
              </a:spcBef>
              <a:spcAft>
                <a:spcPts val="0"/>
              </a:spcAft>
              <a:buSzPts val="2900"/>
              <a:buChar char="●"/>
            </a:pPr>
            <a:r>
              <a:rPr lang="ko-KR" b="1" dirty="0" err="1"/>
              <a:t>Position</a:t>
            </a:r>
            <a:r>
              <a:rPr lang="ko-KR" b="1" dirty="0"/>
              <a:t> </a:t>
            </a:r>
            <a:r>
              <a:rPr lang="ko-KR" b="1" dirty="0" err="1"/>
              <a:t>Independent</a:t>
            </a:r>
            <a:r>
              <a:rPr lang="ko-KR" b="1" dirty="0"/>
              <a:t> </a:t>
            </a:r>
            <a:r>
              <a:rPr lang="ko-KR" b="1" dirty="0" err="1"/>
              <a:t>Code</a:t>
            </a:r>
            <a:r>
              <a:rPr lang="ko-KR" b="1" dirty="0"/>
              <a:t> (PIC)</a:t>
            </a:r>
            <a:r>
              <a:rPr lang="ko-KR" dirty="0"/>
              <a:t> </a:t>
            </a:r>
            <a:r>
              <a:rPr lang="ko-KR" dirty="0" err="1"/>
              <a:t>is</a:t>
            </a:r>
            <a:r>
              <a:rPr lang="ko-KR" dirty="0"/>
              <a:t> </a:t>
            </a:r>
            <a:r>
              <a:rPr lang="ko-KR" dirty="0" err="1"/>
              <a:t>a</a:t>
            </a:r>
            <a:r>
              <a:rPr lang="ko-KR" dirty="0"/>
              <a:t> </a:t>
            </a:r>
            <a:r>
              <a:rPr lang="ko-KR" dirty="0" err="1"/>
              <a:t>type</a:t>
            </a:r>
            <a:r>
              <a:rPr lang="ko-KR" dirty="0"/>
              <a:t> of </a:t>
            </a:r>
            <a:r>
              <a:rPr lang="ko-KR" dirty="0" err="1"/>
              <a:t>machine</a:t>
            </a:r>
            <a:r>
              <a:rPr lang="ko-KR" dirty="0"/>
              <a:t> </a:t>
            </a:r>
            <a:r>
              <a:rPr lang="ko-KR" dirty="0" err="1"/>
              <a:t>code</a:t>
            </a:r>
            <a:r>
              <a:rPr lang="ko-KR" dirty="0"/>
              <a:t> </a:t>
            </a:r>
            <a:r>
              <a:rPr lang="ko-KR" dirty="0" err="1"/>
              <a:t>that</a:t>
            </a:r>
            <a:r>
              <a:rPr lang="ko-KR" dirty="0"/>
              <a:t> </a:t>
            </a:r>
            <a:r>
              <a:rPr lang="ko-KR" dirty="0" err="1"/>
              <a:t>executes</a:t>
            </a:r>
            <a:r>
              <a:rPr lang="ko-KR" dirty="0"/>
              <a:t> </a:t>
            </a:r>
            <a:r>
              <a:rPr lang="ko-KR" dirty="0" err="1"/>
              <a:t>correctly</a:t>
            </a:r>
            <a:r>
              <a:rPr lang="ko-KR" dirty="0"/>
              <a:t> </a:t>
            </a:r>
            <a:r>
              <a:rPr lang="ko-KR" dirty="0" err="1"/>
              <a:t>regardless</a:t>
            </a:r>
            <a:r>
              <a:rPr lang="ko-KR" dirty="0"/>
              <a:t> of </a:t>
            </a:r>
            <a:r>
              <a:rPr lang="ko-KR" dirty="0" err="1"/>
              <a:t>its</a:t>
            </a:r>
            <a:r>
              <a:rPr lang="ko-KR" dirty="0"/>
              <a:t> </a:t>
            </a:r>
            <a:r>
              <a:rPr lang="ko-KR" dirty="0" err="1"/>
              <a:t>absolute</a:t>
            </a:r>
            <a:r>
              <a:rPr lang="ko-KR" dirty="0"/>
              <a:t> </a:t>
            </a:r>
            <a:r>
              <a:rPr lang="ko-KR" dirty="0" err="1"/>
              <a:t>address</a:t>
            </a:r>
            <a:r>
              <a:rPr lang="ko-KR" dirty="0"/>
              <a:t>.</a:t>
            </a:r>
            <a:endParaRPr dirty="0"/>
          </a:p>
          <a:p>
            <a:pPr marL="457200" lvl="0" indent="-342900" algn="l" rtl="0">
              <a:lnSpc>
                <a:spcPct val="90000"/>
              </a:lnSpc>
              <a:spcBef>
                <a:spcPts val="0"/>
              </a:spcBef>
              <a:spcAft>
                <a:spcPts val="0"/>
              </a:spcAft>
              <a:buSzPts val="1800"/>
              <a:buChar char="●"/>
            </a:pPr>
            <a:r>
              <a:rPr lang="ko-KR" dirty="0"/>
              <a:t>The </a:t>
            </a:r>
            <a:r>
              <a:rPr lang="ko-KR" dirty="0" err="1"/>
              <a:t>code</a:t>
            </a:r>
            <a:r>
              <a:rPr lang="ko-KR" dirty="0"/>
              <a:t> </a:t>
            </a:r>
            <a:r>
              <a:rPr lang="ko-KR" dirty="0" err="1"/>
              <a:t>can</a:t>
            </a:r>
            <a:r>
              <a:rPr lang="ko-KR" dirty="0"/>
              <a:t> </a:t>
            </a:r>
            <a:r>
              <a:rPr lang="ko-KR" dirty="0" err="1"/>
              <a:t>be</a:t>
            </a:r>
            <a:r>
              <a:rPr lang="ko-KR" dirty="0"/>
              <a:t> </a:t>
            </a:r>
            <a:r>
              <a:rPr lang="ko-KR" dirty="0" err="1"/>
              <a:t>relocated</a:t>
            </a:r>
            <a:r>
              <a:rPr lang="ko-KR" dirty="0"/>
              <a:t> </a:t>
            </a:r>
            <a:r>
              <a:rPr lang="ko-KR" dirty="0" err="1"/>
              <a:t>to</a:t>
            </a:r>
            <a:r>
              <a:rPr lang="ko-KR" dirty="0"/>
              <a:t> </a:t>
            </a:r>
            <a:r>
              <a:rPr lang="ko-KR" dirty="0" err="1"/>
              <a:t>any</a:t>
            </a:r>
            <a:r>
              <a:rPr lang="ko-KR" dirty="0"/>
              <a:t> </a:t>
            </a:r>
            <a:r>
              <a:rPr lang="ko-KR" dirty="0" err="1"/>
              <a:t>address</a:t>
            </a:r>
            <a:r>
              <a:rPr lang="ko-KR" dirty="0"/>
              <a:t> </a:t>
            </a:r>
            <a:r>
              <a:rPr lang="ko-KR" dirty="0" err="1"/>
              <a:t>without</a:t>
            </a:r>
            <a:r>
              <a:rPr lang="ko-KR" dirty="0"/>
              <a:t> </a:t>
            </a:r>
            <a:r>
              <a:rPr lang="ko-KR" dirty="0" err="1"/>
              <a:t>needing</a:t>
            </a:r>
            <a:r>
              <a:rPr lang="ko-KR" dirty="0"/>
              <a:t> </a:t>
            </a:r>
            <a:r>
              <a:rPr lang="ko-KR" dirty="0" err="1"/>
              <a:t>changes</a:t>
            </a:r>
            <a:r>
              <a:rPr lang="ko-KR" dirty="0"/>
              <a:t>.</a:t>
            </a:r>
            <a:endParaRPr dirty="0"/>
          </a:p>
          <a:p>
            <a:pPr marL="457200" lvl="0" indent="-342900" algn="l" rtl="0">
              <a:lnSpc>
                <a:spcPct val="90000"/>
              </a:lnSpc>
              <a:spcBef>
                <a:spcPts val="0"/>
              </a:spcBef>
              <a:spcAft>
                <a:spcPts val="0"/>
              </a:spcAft>
              <a:buSzPts val="1800"/>
              <a:buChar char="●"/>
            </a:pPr>
            <a:r>
              <a:rPr lang="ko-KR" u="sng" dirty="0" err="1"/>
              <a:t>Dynamic</a:t>
            </a:r>
            <a:r>
              <a:rPr lang="ko-KR" u="sng" dirty="0"/>
              <a:t> </a:t>
            </a:r>
            <a:r>
              <a:rPr lang="ko-KR" u="sng" dirty="0" err="1"/>
              <a:t>Libraries</a:t>
            </a:r>
            <a:r>
              <a:rPr lang="ko-KR" dirty="0"/>
              <a:t> </a:t>
            </a:r>
            <a:r>
              <a:rPr lang="ko-KR" dirty="0" err="1"/>
              <a:t>designed</a:t>
            </a:r>
            <a:r>
              <a:rPr lang="ko-KR" dirty="0"/>
              <a:t> </a:t>
            </a:r>
            <a:r>
              <a:rPr lang="ko-KR" dirty="0" err="1"/>
              <a:t>to</a:t>
            </a:r>
            <a:r>
              <a:rPr lang="ko-KR" dirty="0"/>
              <a:t> </a:t>
            </a:r>
            <a:r>
              <a:rPr lang="ko-KR" dirty="0" err="1"/>
              <a:t>support</a:t>
            </a:r>
            <a:r>
              <a:rPr lang="ko-KR" dirty="0"/>
              <a:t> PIC </a:t>
            </a:r>
            <a:r>
              <a:rPr lang="ko-KR" dirty="0" err="1"/>
              <a:t>have</a:t>
            </a:r>
            <a:r>
              <a:rPr lang="ko-KR" dirty="0"/>
              <a:t> </a:t>
            </a:r>
            <a:r>
              <a:rPr lang="ko-KR" dirty="0" err="1"/>
              <a:t>been</a:t>
            </a:r>
            <a:r>
              <a:rPr lang="ko-KR" dirty="0"/>
              <a:t> </a:t>
            </a:r>
            <a:r>
              <a:rPr lang="ko-KR" dirty="0" err="1"/>
              <a:t>referred</a:t>
            </a:r>
            <a:r>
              <a:rPr lang="ko-KR" dirty="0"/>
              <a:t> </a:t>
            </a:r>
            <a:r>
              <a:rPr lang="ko-KR" dirty="0" err="1"/>
              <a:t>to</a:t>
            </a:r>
            <a:r>
              <a:rPr lang="ko-KR" dirty="0"/>
              <a:t> </a:t>
            </a:r>
            <a:r>
              <a:rPr lang="ko-KR" dirty="0" err="1"/>
              <a:t>as</a:t>
            </a:r>
            <a:r>
              <a:rPr lang="ko-KR" dirty="0"/>
              <a:t> </a:t>
            </a:r>
            <a:r>
              <a:rPr lang="ko-KR" u="sng" dirty="0" err="1"/>
              <a:t>shared</a:t>
            </a:r>
            <a:r>
              <a:rPr lang="ko-KR" u="sng" dirty="0"/>
              <a:t> </a:t>
            </a:r>
            <a:r>
              <a:rPr lang="ko-KR" u="sng" dirty="0" err="1"/>
              <a:t>libraries</a:t>
            </a:r>
            <a:endParaRPr u="sng" dirty="0"/>
          </a:p>
          <a:p>
            <a:pPr marL="457200" lvl="0" indent="-342900" algn="l" rtl="0">
              <a:lnSpc>
                <a:spcPct val="90000"/>
              </a:lnSpc>
              <a:spcBef>
                <a:spcPts val="0"/>
              </a:spcBef>
              <a:spcAft>
                <a:spcPts val="0"/>
              </a:spcAft>
              <a:buSzPts val="1800"/>
              <a:buChar char="●"/>
            </a:pPr>
            <a:r>
              <a:rPr lang="ko-KR" dirty="0" err="1"/>
              <a:t>As</a:t>
            </a:r>
            <a:r>
              <a:rPr lang="ko-KR" dirty="0"/>
              <a:t> 64-bit </a:t>
            </a:r>
            <a:r>
              <a:rPr lang="ko-KR" dirty="0" err="1"/>
              <a:t>systems</a:t>
            </a:r>
            <a:r>
              <a:rPr lang="ko-KR" dirty="0"/>
              <a:t>’ </a:t>
            </a:r>
            <a:r>
              <a:rPr lang="ko-KR" dirty="0" err="1"/>
              <a:t>compilers</a:t>
            </a:r>
            <a:r>
              <a:rPr lang="ko-KR" dirty="0"/>
              <a:t> </a:t>
            </a:r>
            <a:r>
              <a:rPr lang="ko-KR" dirty="0" err="1"/>
              <a:t>strongly</a:t>
            </a:r>
            <a:r>
              <a:rPr lang="ko-KR" dirty="0"/>
              <a:t> </a:t>
            </a:r>
            <a:r>
              <a:rPr lang="ko-KR" dirty="0" err="1"/>
              <a:t>prefer</a:t>
            </a:r>
            <a:r>
              <a:rPr lang="ko-KR" dirty="0"/>
              <a:t> PIC, </a:t>
            </a:r>
            <a:r>
              <a:rPr lang="ko-KR" dirty="0" err="1"/>
              <a:t>the</a:t>
            </a:r>
            <a:r>
              <a:rPr lang="ko-KR" dirty="0"/>
              <a:t> </a:t>
            </a:r>
            <a:r>
              <a:rPr lang="ko-KR" dirty="0" err="1"/>
              <a:t>distinction</a:t>
            </a:r>
            <a:r>
              <a:rPr lang="ko-KR" dirty="0"/>
              <a:t> </a:t>
            </a:r>
            <a:r>
              <a:rPr lang="ko-KR" dirty="0" err="1"/>
              <a:t>between</a:t>
            </a:r>
            <a:r>
              <a:rPr lang="ko-KR" dirty="0"/>
              <a:t> </a:t>
            </a:r>
            <a:r>
              <a:rPr lang="ko-KR" dirty="0" err="1"/>
              <a:t>dynamic</a:t>
            </a:r>
            <a:r>
              <a:rPr lang="ko-KR" dirty="0"/>
              <a:t> </a:t>
            </a:r>
            <a:r>
              <a:rPr lang="ko-KR" dirty="0" err="1"/>
              <a:t>libraries</a:t>
            </a:r>
            <a:r>
              <a:rPr lang="ko-KR" dirty="0"/>
              <a:t> and </a:t>
            </a:r>
            <a:r>
              <a:rPr lang="ko-KR" dirty="0" err="1"/>
              <a:t>shared</a:t>
            </a:r>
            <a:r>
              <a:rPr lang="ko-KR" dirty="0"/>
              <a:t> </a:t>
            </a:r>
            <a:r>
              <a:rPr lang="ko-KR" dirty="0" err="1"/>
              <a:t>libraries</a:t>
            </a:r>
            <a:r>
              <a:rPr lang="ko-KR" dirty="0"/>
              <a:t> </a:t>
            </a:r>
            <a:r>
              <a:rPr lang="ko-KR" dirty="0" err="1"/>
              <a:t>has</a:t>
            </a:r>
            <a:r>
              <a:rPr lang="ko-KR" dirty="0"/>
              <a:t> </a:t>
            </a:r>
            <a:r>
              <a:rPr lang="ko-KR" dirty="0" err="1"/>
              <a:t>faded</a:t>
            </a:r>
            <a:r>
              <a:rPr lang="ko-KR" dirty="0"/>
              <a:t> and </a:t>
            </a:r>
            <a:r>
              <a:rPr lang="ko-KR" dirty="0" err="1"/>
              <a:t>the</a:t>
            </a:r>
            <a:r>
              <a:rPr lang="ko-KR" dirty="0"/>
              <a:t> </a:t>
            </a:r>
            <a:r>
              <a:rPr lang="ko-KR" dirty="0" err="1"/>
              <a:t>terms</a:t>
            </a:r>
            <a:r>
              <a:rPr lang="ko-KR" dirty="0"/>
              <a:t> </a:t>
            </a:r>
            <a:r>
              <a:rPr lang="ko-KR" dirty="0" err="1"/>
              <a:t>are</a:t>
            </a:r>
            <a:r>
              <a:rPr lang="ko-KR" dirty="0"/>
              <a:t> </a:t>
            </a:r>
            <a:r>
              <a:rPr lang="ko-KR" dirty="0" err="1"/>
              <a:t>now</a:t>
            </a:r>
            <a:r>
              <a:rPr lang="ko-KR" dirty="0"/>
              <a:t> </a:t>
            </a:r>
            <a:r>
              <a:rPr lang="ko-KR" dirty="0" err="1"/>
              <a:t>almost</a:t>
            </a:r>
            <a:r>
              <a:rPr lang="ko-KR" dirty="0"/>
              <a:t> </a:t>
            </a:r>
            <a:r>
              <a:rPr lang="ko-KR" dirty="0" err="1"/>
              <a:t>synonymous</a:t>
            </a:r>
            <a:endParaRPr dirty="0"/>
          </a:p>
        </p:txBody>
      </p:sp>
      <p:sp>
        <p:nvSpPr>
          <p:cNvPr id="390" name="Google Shape;390;g2f072473003_0_10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tLang="ko-K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f26092a914_1_289"/>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dirty="0"/>
              <a:t>Static Library (.a)</a:t>
            </a:r>
            <a:endParaRPr dirty="0"/>
          </a:p>
        </p:txBody>
      </p:sp>
      <p:sp>
        <p:nvSpPr>
          <p:cNvPr id="255" name="Google Shape;255;g2f26092a914_1_289"/>
          <p:cNvSpPr txBox="1">
            <a:spLocks noGrp="1"/>
          </p:cNvSpPr>
          <p:nvPr>
            <p:ph type="body" idx="1"/>
          </p:nvPr>
        </p:nvSpPr>
        <p:spPr>
          <a:xfrm>
            <a:off x="115075" y="1530225"/>
            <a:ext cx="10960200" cy="5327700"/>
          </a:xfrm>
          <a:prstGeom prst="rect">
            <a:avLst/>
          </a:prstGeom>
          <a:noFill/>
          <a:ln>
            <a:noFill/>
          </a:ln>
        </p:spPr>
        <p:txBody>
          <a:bodyPr spcFirstLastPara="1" wrap="square" lIns="91425" tIns="45700" rIns="91425" bIns="45700" anchor="t" anchorCtr="0">
            <a:normAutofit/>
          </a:bodyPr>
          <a:lstStyle/>
          <a:p>
            <a:pPr marL="457200" lvl="0" indent="-412750" algn="l" rtl="0">
              <a:lnSpc>
                <a:spcPct val="90000"/>
              </a:lnSpc>
              <a:spcBef>
                <a:spcPts val="0"/>
              </a:spcBef>
              <a:spcAft>
                <a:spcPts val="0"/>
              </a:spcAft>
              <a:buSzPts val="2900"/>
              <a:buChar char="●"/>
            </a:pPr>
            <a:r>
              <a:rPr lang="en-US" sz="2900" dirty="0"/>
              <a:t>Is a collection of </a:t>
            </a:r>
            <a:r>
              <a:rPr lang="en-US" sz="2900" b="1" dirty="0"/>
              <a:t>object files </a:t>
            </a:r>
            <a:r>
              <a:rPr lang="en-US" sz="2900" dirty="0"/>
              <a:t>called archive</a:t>
            </a:r>
            <a:r>
              <a:rPr lang="en-US" sz="2900" b="1" dirty="0"/>
              <a:t>(.a</a:t>
            </a:r>
            <a:r>
              <a:rPr lang="en-US" sz="2900" dirty="0"/>
              <a:t>)</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0"/>
              </a:spcAft>
              <a:buSzPts val="2900"/>
              <a:buChar char="●"/>
            </a:pPr>
            <a:r>
              <a:rPr lang="en-US" sz="2900" dirty="0"/>
              <a:t>Linker extracts needed object files from archive and attaches them to program file</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1000"/>
              </a:spcAft>
              <a:buSzPts val="2900"/>
              <a:buChar char="●"/>
            </a:pPr>
            <a:r>
              <a:rPr lang="en-US" sz="2900" dirty="0"/>
              <a:t>When linker encounters an archive in command line, it searches the already passed objects to see if there is a reference to objects in this archive or not</a:t>
            </a:r>
            <a:endParaRPr sz="2900" dirty="0"/>
          </a:p>
        </p:txBody>
      </p:sp>
      <p:sp>
        <p:nvSpPr>
          <p:cNvPr id="256" name="Google Shape;256;g2f26092a914_1_28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58A5EA-E09B-4FE0-AE61-13CDE81024A0}"/>
              </a:ext>
            </a:extLst>
          </p:cNvPr>
          <p:cNvSpPr>
            <a:spLocks noGrp="1"/>
          </p:cNvSpPr>
          <p:nvPr>
            <p:ph type="title"/>
          </p:nvPr>
        </p:nvSpPr>
        <p:spPr/>
        <p:txBody>
          <a:bodyPr>
            <a:normAutofit fontScale="90000"/>
          </a:bodyPr>
          <a:lstStyle/>
          <a:p>
            <a:r>
              <a:rPr lang="en-US" altLang="ko-KR" dirty="0"/>
              <a:t>Lab-1: Remote Login to Our Server </a:t>
            </a:r>
            <a:endParaRPr lang="ko-KR" altLang="en-US" dirty="0"/>
          </a:p>
        </p:txBody>
      </p:sp>
      <p:sp>
        <p:nvSpPr>
          <p:cNvPr id="3" name="텍스트 개체 틀 2">
            <a:extLst>
              <a:ext uri="{FF2B5EF4-FFF2-40B4-BE49-F238E27FC236}">
                <a16:creationId xmlns:a16="http://schemas.microsoft.com/office/drawing/2014/main" id="{FDDC939A-8E4A-4A17-AC3B-FA3D6FCB0FEC}"/>
              </a:ext>
            </a:extLst>
          </p:cNvPr>
          <p:cNvSpPr>
            <a:spLocks noGrp="1"/>
          </p:cNvSpPr>
          <p:nvPr>
            <p:ph type="body" idx="1"/>
          </p:nvPr>
        </p:nvSpPr>
        <p:spPr>
          <a:xfrm>
            <a:off x="315103" y="1205836"/>
            <a:ext cx="8131021" cy="2771616"/>
          </a:xfrm>
        </p:spPr>
        <p:txBody>
          <a:bodyPr>
            <a:normAutofit fontScale="70000" lnSpcReduction="20000"/>
          </a:bodyPr>
          <a:lstStyle/>
          <a:p>
            <a:r>
              <a:rPr lang="en-US" altLang="ko-KR" dirty="0"/>
              <a:t>Local : </a:t>
            </a:r>
            <a:r>
              <a:rPr lang="en-US" altLang="ko-KR" dirty="0" err="1"/>
              <a:t>WIndows</a:t>
            </a:r>
            <a:r>
              <a:rPr lang="en-US" altLang="ko-KR" dirty="0"/>
              <a:t> or MacOS Machine (Laptop computer)</a:t>
            </a:r>
          </a:p>
          <a:p>
            <a:r>
              <a:rPr lang="en-US" altLang="ko-KR" dirty="0"/>
              <a:t>Remote : Linux Server</a:t>
            </a:r>
          </a:p>
          <a:p>
            <a:r>
              <a:rPr lang="en-US" altLang="ko-KR" b="1" dirty="0" err="1"/>
              <a:t>ssh</a:t>
            </a:r>
            <a:r>
              <a:rPr lang="en-US" altLang="ko-KR" dirty="0"/>
              <a:t> command</a:t>
            </a:r>
          </a:p>
          <a:p>
            <a:pPr marL="114300" indent="0">
              <a:buNone/>
            </a:pPr>
            <a:r>
              <a:rPr lang="en-US" altLang="ko-KR" dirty="0"/>
              <a:t>   C:\&gt;</a:t>
            </a:r>
            <a:r>
              <a:rPr lang="en-US" altLang="ko-KR" b="1" dirty="0"/>
              <a:t>ssh &lt;</a:t>
            </a:r>
            <a:r>
              <a:rPr lang="en-US" altLang="ko-KR" b="1" dirty="0" err="1"/>
              <a:t>user_name</a:t>
            </a:r>
            <a:r>
              <a:rPr lang="en-US" altLang="ko-KR" b="1" dirty="0"/>
              <a:t>&gt;@&lt;</a:t>
            </a:r>
            <a:r>
              <a:rPr lang="en-US" altLang="ko-KR" b="1" dirty="0" err="1"/>
              <a:t>remote_machine_address</a:t>
            </a:r>
            <a:r>
              <a:rPr lang="en-US" altLang="ko-KR" b="1" dirty="0"/>
              <a:t>&gt;</a:t>
            </a:r>
          </a:p>
          <a:p>
            <a:pPr lvl="1"/>
            <a:r>
              <a:rPr lang="en-US" altLang="ko-KR" dirty="0"/>
              <a:t>&lt;</a:t>
            </a:r>
            <a:r>
              <a:rPr lang="en-US" altLang="ko-KR" dirty="0" err="1"/>
              <a:t>user_name</a:t>
            </a:r>
            <a:r>
              <a:rPr lang="en-US" altLang="ko-KR" dirty="0"/>
              <a:t>&gt; : your student number</a:t>
            </a:r>
          </a:p>
          <a:p>
            <a:pPr lvl="1"/>
            <a:r>
              <a:rPr lang="en-US" altLang="ko-KR" dirty="0"/>
              <a:t>&lt;</a:t>
            </a:r>
            <a:r>
              <a:rPr lang="en-US" altLang="ko-KR" dirty="0" err="1"/>
              <a:t>remote_machine_address</a:t>
            </a:r>
            <a:r>
              <a:rPr lang="en-US" altLang="ko-KR" dirty="0"/>
              <a:t>&gt;: peace.handong.edu </a:t>
            </a:r>
          </a:p>
          <a:p>
            <a:pPr marL="114300" indent="0">
              <a:buNone/>
            </a:pPr>
            <a:r>
              <a:rPr lang="en-US" altLang="ko-KR" dirty="0"/>
              <a:t>   </a:t>
            </a:r>
          </a:p>
          <a:p>
            <a:pPr marL="114300" indent="0">
              <a:buNone/>
            </a:pPr>
            <a:r>
              <a:rPr lang="en-US" altLang="ko-KR" dirty="0"/>
              <a:t>ex)  </a:t>
            </a:r>
            <a:r>
              <a:rPr lang="en-US" altLang="ko-KR" dirty="0" err="1"/>
              <a:t>ssh</a:t>
            </a:r>
            <a:r>
              <a:rPr lang="en-US" altLang="ko-KR" dirty="0"/>
              <a:t> yk@peace.handong.edu</a:t>
            </a:r>
            <a:endParaRPr lang="ko-KR" altLang="en-US" dirty="0"/>
          </a:p>
        </p:txBody>
      </p:sp>
      <p:sp>
        <p:nvSpPr>
          <p:cNvPr id="4" name="슬라이드 번호 개체 틀 3">
            <a:extLst>
              <a:ext uri="{FF2B5EF4-FFF2-40B4-BE49-F238E27FC236}">
                <a16:creationId xmlns:a16="http://schemas.microsoft.com/office/drawing/2014/main" id="{393632D4-A17F-41B5-A370-9D0DC9719A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KR" smtClean="0"/>
              <a:t>2</a:t>
            </a:fld>
            <a:endParaRPr lang="ko-KR" altLang="en-US" dirty="0"/>
          </a:p>
        </p:txBody>
      </p:sp>
      <p:sp>
        <p:nvSpPr>
          <p:cNvPr id="5" name="직사각형 4">
            <a:extLst>
              <a:ext uri="{FF2B5EF4-FFF2-40B4-BE49-F238E27FC236}">
                <a16:creationId xmlns:a16="http://schemas.microsoft.com/office/drawing/2014/main" id="{849CB888-8A27-4A9A-BBC2-B9ED41939FF2}"/>
              </a:ext>
            </a:extLst>
          </p:cNvPr>
          <p:cNvSpPr/>
          <p:nvPr/>
        </p:nvSpPr>
        <p:spPr>
          <a:xfrm>
            <a:off x="6918169" y="4307756"/>
            <a:ext cx="1103614"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accent1"/>
                </a:solidFill>
              </a:rPr>
              <a:t>local machine1</a:t>
            </a:r>
          </a:p>
          <a:p>
            <a:pPr algn="ctr"/>
            <a:r>
              <a:rPr lang="en-US" altLang="ko-KR" sz="1600" dirty="0">
                <a:solidFill>
                  <a:schemeClr val="accent1"/>
                </a:solidFill>
              </a:rPr>
              <a:t>(windows)</a:t>
            </a:r>
            <a:endParaRPr lang="ko-KR" altLang="en-US" sz="1600" dirty="0">
              <a:solidFill>
                <a:schemeClr val="accent1"/>
              </a:solidFill>
            </a:endParaRPr>
          </a:p>
        </p:txBody>
      </p:sp>
      <p:sp>
        <p:nvSpPr>
          <p:cNvPr id="6" name="직사각형 5">
            <a:extLst>
              <a:ext uri="{FF2B5EF4-FFF2-40B4-BE49-F238E27FC236}">
                <a16:creationId xmlns:a16="http://schemas.microsoft.com/office/drawing/2014/main" id="{B52EFB3E-4235-4FEF-9C60-AFB437489D11}"/>
              </a:ext>
            </a:extLst>
          </p:cNvPr>
          <p:cNvSpPr/>
          <p:nvPr/>
        </p:nvSpPr>
        <p:spPr>
          <a:xfrm>
            <a:off x="9074938" y="4924518"/>
            <a:ext cx="126401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800" dirty="0"/>
              <a:t>remote machine</a:t>
            </a:r>
          </a:p>
          <a:p>
            <a:pPr algn="ctr"/>
            <a:r>
              <a:rPr lang="en-US" altLang="ko-KR" sz="1800" dirty="0"/>
              <a:t>(Ubuntu)</a:t>
            </a:r>
            <a:endParaRPr lang="ko-KR" altLang="en-US" sz="1800" dirty="0"/>
          </a:p>
        </p:txBody>
      </p:sp>
      <p:cxnSp>
        <p:nvCxnSpPr>
          <p:cNvPr id="9" name="직선 화살표 연결선 8">
            <a:extLst>
              <a:ext uri="{FF2B5EF4-FFF2-40B4-BE49-F238E27FC236}">
                <a16:creationId xmlns:a16="http://schemas.microsoft.com/office/drawing/2014/main" id="{1806CCD1-CE2C-4901-BF55-E3C97104D99E}"/>
              </a:ext>
            </a:extLst>
          </p:cNvPr>
          <p:cNvCxnSpPr>
            <a:cxnSpLocks/>
            <a:stCxn id="5" idx="3"/>
            <a:endCxn id="6" idx="1"/>
          </p:cNvCxnSpPr>
          <p:nvPr/>
        </p:nvCxnSpPr>
        <p:spPr>
          <a:xfrm>
            <a:off x="8021783" y="4764956"/>
            <a:ext cx="1053155" cy="6167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3C7D8DE3-745E-494A-A90C-7243A308B162}"/>
              </a:ext>
            </a:extLst>
          </p:cNvPr>
          <p:cNvCxnSpPr>
            <a:cxnSpLocks/>
          </p:cNvCxnSpPr>
          <p:nvPr/>
        </p:nvCxnSpPr>
        <p:spPr>
          <a:xfrm flipV="1">
            <a:off x="8045669" y="5556968"/>
            <a:ext cx="1029269" cy="53303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589C8DA-DA0C-4CB1-972D-407C9786F73F}"/>
              </a:ext>
            </a:extLst>
          </p:cNvPr>
          <p:cNvSpPr txBox="1"/>
          <p:nvPr/>
        </p:nvSpPr>
        <p:spPr>
          <a:xfrm rot="20294168">
            <a:off x="8302410" y="5809172"/>
            <a:ext cx="741910" cy="307777"/>
          </a:xfrm>
          <a:prstGeom prst="rect">
            <a:avLst/>
          </a:prstGeom>
          <a:noFill/>
        </p:spPr>
        <p:txBody>
          <a:bodyPr wrap="square" rtlCol="0">
            <a:spAutoFit/>
          </a:bodyPr>
          <a:lstStyle/>
          <a:p>
            <a:r>
              <a:rPr lang="en-US" altLang="ko-KR" dirty="0"/>
              <a:t>user2</a:t>
            </a:r>
            <a:endParaRPr lang="ko-KR" altLang="en-US" dirty="0"/>
          </a:p>
        </p:txBody>
      </p:sp>
      <p:sp>
        <p:nvSpPr>
          <p:cNvPr id="15" name="TextBox 14">
            <a:extLst>
              <a:ext uri="{FF2B5EF4-FFF2-40B4-BE49-F238E27FC236}">
                <a16:creationId xmlns:a16="http://schemas.microsoft.com/office/drawing/2014/main" id="{1C1C6C72-1B2C-4A30-8928-9A8B8FC119F7}"/>
              </a:ext>
            </a:extLst>
          </p:cNvPr>
          <p:cNvSpPr txBox="1"/>
          <p:nvPr/>
        </p:nvSpPr>
        <p:spPr>
          <a:xfrm rot="18546920">
            <a:off x="9995942" y="4406664"/>
            <a:ext cx="741910" cy="307777"/>
          </a:xfrm>
          <a:prstGeom prst="rect">
            <a:avLst/>
          </a:prstGeom>
          <a:noFill/>
        </p:spPr>
        <p:txBody>
          <a:bodyPr wrap="square" rtlCol="0">
            <a:spAutoFit/>
          </a:bodyPr>
          <a:lstStyle/>
          <a:p>
            <a:r>
              <a:rPr lang="en-US" altLang="ko-KR" dirty="0"/>
              <a:t>user3</a:t>
            </a:r>
            <a:endParaRPr lang="ko-KR" altLang="en-US" dirty="0"/>
          </a:p>
        </p:txBody>
      </p:sp>
      <p:sp>
        <p:nvSpPr>
          <p:cNvPr id="18" name="직사각형 17">
            <a:extLst>
              <a:ext uri="{FF2B5EF4-FFF2-40B4-BE49-F238E27FC236}">
                <a16:creationId xmlns:a16="http://schemas.microsoft.com/office/drawing/2014/main" id="{6556923C-EFB9-41A3-8365-8F6BB4784E75}"/>
              </a:ext>
            </a:extLst>
          </p:cNvPr>
          <p:cNvSpPr/>
          <p:nvPr/>
        </p:nvSpPr>
        <p:spPr>
          <a:xfrm>
            <a:off x="10791168" y="4076196"/>
            <a:ext cx="1264017"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accent1"/>
                </a:solidFill>
              </a:rPr>
              <a:t>local machine1</a:t>
            </a:r>
          </a:p>
          <a:p>
            <a:pPr algn="ctr"/>
            <a:r>
              <a:rPr lang="en-US" altLang="ko-KR" sz="1600" dirty="0">
                <a:solidFill>
                  <a:schemeClr val="accent1"/>
                </a:solidFill>
              </a:rPr>
              <a:t>(macOS)</a:t>
            </a:r>
            <a:endParaRPr lang="ko-KR" altLang="en-US" sz="1600" dirty="0">
              <a:solidFill>
                <a:schemeClr val="accent1"/>
              </a:solidFill>
            </a:endParaRPr>
          </a:p>
        </p:txBody>
      </p:sp>
      <p:sp>
        <p:nvSpPr>
          <p:cNvPr id="20" name="직사각형 19">
            <a:extLst>
              <a:ext uri="{FF2B5EF4-FFF2-40B4-BE49-F238E27FC236}">
                <a16:creationId xmlns:a16="http://schemas.microsoft.com/office/drawing/2014/main" id="{E70220A2-C436-4A5B-82B3-12B59175EE35}"/>
              </a:ext>
            </a:extLst>
          </p:cNvPr>
          <p:cNvSpPr/>
          <p:nvPr/>
        </p:nvSpPr>
        <p:spPr>
          <a:xfrm>
            <a:off x="10989882" y="5381718"/>
            <a:ext cx="1103614"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accent1"/>
                </a:solidFill>
              </a:rPr>
              <a:t>local machine1</a:t>
            </a:r>
          </a:p>
          <a:p>
            <a:pPr algn="ctr"/>
            <a:r>
              <a:rPr lang="en-US" altLang="ko-KR" sz="1600" dirty="0">
                <a:solidFill>
                  <a:schemeClr val="accent1"/>
                </a:solidFill>
              </a:rPr>
              <a:t>(Linux)</a:t>
            </a:r>
            <a:endParaRPr lang="ko-KR" altLang="en-US" sz="1600" dirty="0">
              <a:solidFill>
                <a:schemeClr val="accent1"/>
              </a:solidFill>
            </a:endParaRPr>
          </a:p>
        </p:txBody>
      </p:sp>
      <p:cxnSp>
        <p:nvCxnSpPr>
          <p:cNvPr id="21" name="직선 화살표 연결선 20">
            <a:extLst>
              <a:ext uri="{FF2B5EF4-FFF2-40B4-BE49-F238E27FC236}">
                <a16:creationId xmlns:a16="http://schemas.microsoft.com/office/drawing/2014/main" id="{1DE2FDD7-4150-4CF8-A294-79792B67D523}"/>
              </a:ext>
            </a:extLst>
          </p:cNvPr>
          <p:cNvCxnSpPr>
            <a:cxnSpLocks/>
            <a:stCxn id="18" idx="1"/>
          </p:cNvCxnSpPr>
          <p:nvPr/>
        </p:nvCxnSpPr>
        <p:spPr>
          <a:xfrm flipH="1">
            <a:off x="10338956" y="4533396"/>
            <a:ext cx="452212" cy="33089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B13FE71B-B8E9-4B5B-960F-0C0110397C9C}"/>
              </a:ext>
            </a:extLst>
          </p:cNvPr>
          <p:cNvCxnSpPr>
            <a:cxnSpLocks/>
            <a:stCxn id="20" idx="1"/>
            <a:endCxn id="6" idx="3"/>
          </p:cNvCxnSpPr>
          <p:nvPr/>
        </p:nvCxnSpPr>
        <p:spPr>
          <a:xfrm flipH="1" flipV="1">
            <a:off x="10338955" y="5381718"/>
            <a:ext cx="650927" cy="45720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76E9CD5-4064-4F23-A550-A65044A86E77}"/>
              </a:ext>
            </a:extLst>
          </p:cNvPr>
          <p:cNvSpPr txBox="1"/>
          <p:nvPr/>
        </p:nvSpPr>
        <p:spPr>
          <a:xfrm rot="1676714">
            <a:off x="8234717" y="4767725"/>
            <a:ext cx="741910" cy="307777"/>
          </a:xfrm>
          <a:prstGeom prst="rect">
            <a:avLst/>
          </a:prstGeom>
          <a:noFill/>
        </p:spPr>
        <p:txBody>
          <a:bodyPr wrap="square" rtlCol="0">
            <a:spAutoFit/>
          </a:bodyPr>
          <a:lstStyle/>
          <a:p>
            <a:r>
              <a:rPr lang="en-US" altLang="ko-KR" dirty="0"/>
              <a:t>user1</a:t>
            </a:r>
            <a:endParaRPr lang="ko-KR" altLang="en-US" dirty="0"/>
          </a:p>
        </p:txBody>
      </p:sp>
      <p:sp>
        <p:nvSpPr>
          <p:cNvPr id="28" name="TextBox 27">
            <a:extLst>
              <a:ext uri="{FF2B5EF4-FFF2-40B4-BE49-F238E27FC236}">
                <a16:creationId xmlns:a16="http://schemas.microsoft.com/office/drawing/2014/main" id="{99631D5E-EFB7-4F90-9A58-A3F03314B266}"/>
              </a:ext>
            </a:extLst>
          </p:cNvPr>
          <p:cNvSpPr txBox="1"/>
          <p:nvPr/>
        </p:nvSpPr>
        <p:spPr>
          <a:xfrm rot="2204325">
            <a:off x="10414857" y="5726156"/>
            <a:ext cx="741910" cy="307777"/>
          </a:xfrm>
          <a:prstGeom prst="rect">
            <a:avLst/>
          </a:prstGeom>
          <a:noFill/>
        </p:spPr>
        <p:txBody>
          <a:bodyPr wrap="square" rtlCol="0">
            <a:spAutoFit/>
          </a:bodyPr>
          <a:lstStyle/>
          <a:p>
            <a:r>
              <a:rPr lang="en-US" altLang="ko-KR" dirty="0"/>
              <a:t>root</a:t>
            </a:r>
            <a:endParaRPr lang="ko-KR" altLang="en-US" dirty="0"/>
          </a:p>
        </p:txBody>
      </p:sp>
      <p:pic>
        <p:nvPicPr>
          <p:cNvPr id="8" name="그림 7">
            <a:extLst>
              <a:ext uri="{FF2B5EF4-FFF2-40B4-BE49-F238E27FC236}">
                <a16:creationId xmlns:a16="http://schemas.microsoft.com/office/drawing/2014/main" id="{A1057716-30F1-4D29-91FD-FC0C18582140}"/>
              </a:ext>
            </a:extLst>
          </p:cNvPr>
          <p:cNvPicPr>
            <a:picLocks noChangeAspect="1"/>
          </p:cNvPicPr>
          <p:nvPr/>
        </p:nvPicPr>
        <p:blipFill rotWithShape="1">
          <a:blip r:embed="rId2"/>
          <a:srcRect r="16913"/>
          <a:stretch/>
        </p:blipFill>
        <p:spPr>
          <a:xfrm>
            <a:off x="68748" y="4235726"/>
            <a:ext cx="6490466" cy="933580"/>
          </a:xfrm>
          <a:prstGeom prst="rect">
            <a:avLst/>
          </a:prstGeom>
        </p:spPr>
      </p:pic>
      <p:sp>
        <p:nvSpPr>
          <p:cNvPr id="12" name="사각형: 둥근 모서리 11">
            <a:extLst>
              <a:ext uri="{FF2B5EF4-FFF2-40B4-BE49-F238E27FC236}">
                <a16:creationId xmlns:a16="http://schemas.microsoft.com/office/drawing/2014/main" id="{28217B88-238C-4B5B-BDD0-50A2FF3571D6}"/>
              </a:ext>
            </a:extLst>
          </p:cNvPr>
          <p:cNvSpPr/>
          <p:nvPr/>
        </p:nvSpPr>
        <p:spPr>
          <a:xfrm>
            <a:off x="3162272" y="4262620"/>
            <a:ext cx="2952750" cy="3099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사각형: 둥근 모서리 22">
            <a:extLst>
              <a:ext uri="{FF2B5EF4-FFF2-40B4-BE49-F238E27FC236}">
                <a16:creationId xmlns:a16="http://schemas.microsoft.com/office/drawing/2014/main" id="{9D1B06DB-77B0-4343-9214-71DCD17DFD73}"/>
              </a:ext>
            </a:extLst>
          </p:cNvPr>
          <p:cNvSpPr/>
          <p:nvPr/>
        </p:nvSpPr>
        <p:spPr>
          <a:xfrm>
            <a:off x="63044" y="4548369"/>
            <a:ext cx="5480506" cy="2165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0D6988E8-E065-4D10-915D-3C33C107E125}"/>
              </a:ext>
            </a:extLst>
          </p:cNvPr>
          <p:cNvSpPr/>
          <p:nvPr/>
        </p:nvSpPr>
        <p:spPr>
          <a:xfrm>
            <a:off x="6918168" y="4307756"/>
            <a:ext cx="1103614"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accent1"/>
                </a:solidFill>
              </a:rPr>
              <a:t>local machine1</a:t>
            </a:r>
          </a:p>
          <a:p>
            <a:pPr algn="ctr"/>
            <a:r>
              <a:rPr lang="en-US" altLang="ko-KR" sz="1600" dirty="0">
                <a:solidFill>
                  <a:schemeClr val="accent1"/>
                </a:solidFill>
              </a:rPr>
              <a:t>(windows)</a:t>
            </a:r>
            <a:endParaRPr lang="ko-KR" altLang="en-US" sz="1600" dirty="0">
              <a:solidFill>
                <a:schemeClr val="accent1"/>
              </a:solidFill>
            </a:endParaRPr>
          </a:p>
        </p:txBody>
      </p:sp>
      <p:sp>
        <p:nvSpPr>
          <p:cNvPr id="29" name="직사각형 28">
            <a:extLst>
              <a:ext uri="{FF2B5EF4-FFF2-40B4-BE49-F238E27FC236}">
                <a16:creationId xmlns:a16="http://schemas.microsoft.com/office/drawing/2014/main" id="{F4554E85-97DD-41E0-BCBD-0DCCF1FFFED3}"/>
              </a:ext>
            </a:extLst>
          </p:cNvPr>
          <p:cNvSpPr/>
          <p:nvPr/>
        </p:nvSpPr>
        <p:spPr>
          <a:xfrm>
            <a:off x="6980409" y="5712022"/>
            <a:ext cx="1103614"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accent1"/>
                </a:solidFill>
              </a:rPr>
              <a:t>local machine2</a:t>
            </a:r>
          </a:p>
          <a:p>
            <a:pPr algn="ctr"/>
            <a:r>
              <a:rPr lang="en-US" altLang="ko-KR" sz="1600" dirty="0">
                <a:solidFill>
                  <a:schemeClr val="accent1"/>
                </a:solidFill>
              </a:rPr>
              <a:t>(windows)</a:t>
            </a:r>
            <a:endParaRPr lang="ko-KR" altLang="en-US" sz="1600" dirty="0">
              <a:solidFill>
                <a:schemeClr val="accent1"/>
              </a:solidFill>
            </a:endParaRPr>
          </a:p>
        </p:txBody>
      </p:sp>
    </p:spTree>
    <p:extLst>
      <p:ext uri="{BB962C8B-B14F-4D97-AF65-F5344CB8AC3E}">
        <p14:creationId xmlns:p14="http://schemas.microsoft.com/office/powerpoint/2010/main" val="108211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2f26092a914_1_295"/>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dirty="0"/>
              <a:t>Shared Library(.so)</a:t>
            </a:r>
            <a:endParaRPr dirty="0"/>
          </a:p>
        </p:txBody>
      </p:sp>
      <p:sp>
        <p:nvSpPr>
          <p:cNvPr id="262" name="Google Shape;262;g2f26092a914_1_295"/>
          <p:cNvSpPr txBox="1">
            <a:spLocks noGrp="1"/>
          </p:cNvSpPr>
          <p:nvPr>
            <p:ph type="body" idx="1"/>
          </p:nvPr>
        </p:nvSpPr>
        <p:spPr>
          <a:xfrm>
            <a:off x="231453" y="1393750"/>
            <a:ext cx="10960200" cy="5327700"/>
          </a:xfrm>
          <a:prstGeom prst="rect">
            <a:avLst/>
          </a:prstGeom>
          <a:noFill/>
          <a:ln>
            <a:noFill/>
          </a:ln>
        </p:spPr>
        <p:txBody>
          <a:bodyPr spcFirstLastPara="1" wrap="square" lIns="91425" tIns="45700" rIns="91425" bIns="45700" anchor="t" anchorCtr="0">
            <a:normAutofit lnSpcReduction="10000"/>
          </a:bodyPr>
          <a:lstStyle/>
          <a:p>
            <a:pPr marL="457200" lvl="0" indent="-412750" algn="l" rtl="0">
              <a:lnSpc>
                <a:spcPct val="90000"/>
              </a:lnSpc>
              <a:spcBef>
                <a:spcPts val="0"/>
              </a:spcBef>
              <a:spcAft>
                <a:spcPts val="0"/>
              </a:spcAft>
              <a:buSzPts val="2900"/>
              <a:buChar char="●"/>
            </a:pPr>
            <a:r>
              <a:rPr lang="en-US" sz="2900" dirty="0"/>
              <a:t>Is also a collection of </a:t>
            </a:r>
            <a:r>
              <a:rPr lang="en-US" sz="2900" b="1" dirty="0"/>
              <a:t>objects</a:t>
            </a:r>
            <a:endParaRPr sz="2900" b="1"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0"/>
              </a:spcAft>
              <a:buSzPts val="2900"/>
              <a:buChar char="●"/>
            </a:pPr>
            <a:r>
              <a:rPr lang="en-US" sz="2900" dirty="0"/>
              <a:t>When it is linked into another program, </a:t>
            </a:r>
            <a:r>
              <a:rPr lang="en-US" sz="2900" u="sng" dirty="0"/>
              <a:t>the program does not contain the whole object</a:t>
            </a:r>
            <a:r>
              <a:rPr lang="en-US" sz="2900" dirty="0"/>
              <a:t>, but just </a:t>
            </a:r>
            <a:r>
              <a:rPr lang="en-US" sz="2900" b="1" dirty="0"/>
              <a:t>references</a:t>
            </a:r>
            <a:r>
              <a:rPr lang="en-US" sz="2900" dirty="0"/>
              <a:t> to the shared library</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0"/>
              </a:spcAft>
              <a:buSzPts val="2900"/>
              <a:buChar char="●"/>
            </a:pPr>
            <a:r>
              <a:rPr lang="en-US" sz="2900" u="sng" dirty="0"/>
              <a:t>Is not </a:t>
            </a:r>
            <a:r>
              <a:rPr lang="en-US" sz="2900" dirty="0"/>
              <a:t>a collection of object files, but a single big object file which is a combination of object files</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0"/>
              </a:spcAft>
              <a:buSzPts val="2900"/>
              <a:buChar char="●"/>
            </a:pPr>
            <a:r>
              <a:rPr lang="en-US" sz="2900" dirty="0"/>
              <a:t>Shared Libraries are Position Independent Codes, because the function in a </a:t>
            </a:r>
            <a:r>
              <a:rPr lang="en-US" sz="2900" b="1" dirty="0"/>
              <a:t>.so</a:t>
            </a:r>
            <a:r>
              <a:rPr lang="en-US" sz="2900" dirty="0"/>
              <a:t>, may be loaded at different addresses in different programs</a:t>
            </a:r>
            <a:endParaRPr sz="2900" dirty="0"/>
          </a:p>
          <a:p>
            <a:pPr marL="0" lvl="0" indent="0" algn="l" rtl="0">
              <a:lnSpc>
                <a:spcPct val="90000"/>
              </a:lnSpc>
              <a:spcBef>
                <a:spcPts val="1000"/>
              </a:spcBef>
              <a:spcAft>
                <a:spcPts val="0"/>
              </a:spcAft>
              <a:buNone/>
            </a:pPr>
            <a:endParaRPr sz="2900" dirty="0"/>
          </a:p>
        </p:txBody>
      </p:sp>
      <p:sp>
        <p:nvSpPr>
          <p:cNvPr id="263" name="Google Shape;263;g2f26092a914_1_29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2f26092a914_1_301"/>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a:t>Shared Library</a:t>
            </a:r>
            <a:endParaRPr/>
          </a:p>
        </p:txBody>
      </p:sp>
      <p:sp>
        <p:nvSpPr>
          <p:cNvPr id="269" name="Google Shape;269;g2f26092a914_1_301"/>
          <p:cNvSpPr txBox="1">
            <a:spLocks noGrp="1"/>
          </p:cNvSpPr>
          <p:nvPr>
            <p:ph type="body" idx="1"/>
          </p:nvPr>
        </p:nvSpPr>
        <p:spPr>
          <a:xfrm>
            <a:off x="115074" y="1530225"/>
            <a:ext cx="12076926" cy="5327700"/>
          </a:xfrm>
          <a:prstGeom prst="rect">
            <a:avLst/>
          </a:prstGeom>
          <a:noFill/>
          <a:ln>
            <a:noFill/>
          </a:ln>
        </p:spPr>
        <p:txBody>
          <a:bodyPr spcFirstLastPara="1" wrap="square" lIns="91425" tIns="45700" rIns="91425" bIns="45700" anchor="t" anchorCtr="0">
            <a:normAutofit/>
          </a:bodyPr>
          <a:lstStyle/>
          <a:p>
            <a:pPr marL="457200" lvl="0" indent="-412750" algn="l" rtl="0">
              <a:lnSpc>
                <a:spcPct val="90000"/>
              </a:lnSpc>
              <a:spcBef>
                <a:spcPts val="0"/>
              </a:spcBef>
              <a:spcAft>
                <a:spcPts val="0"/>
              </a:spcAft>
              <a:buSzPts val="2900"/>
              <a:buChar char="●"/>
            </a:pPr>
            <a:r>
              <a:rPr lang="en-US" sz="2900" dirty="0"/>
              <a:t>The </a:t>
            </a:r>
            <a:r>
              <a:rPr lang="en-US" sz="2900" b="1" dirty="0"/>
              <a:t>Linker</a:t>
            </a:r>
            <a:r>
              <a:rPr lang="en-US" sz="2900" dirty="0"/>
              <a:t> just includes the name of the “.</a:t>
            </a:r>
            <a:r>
              <a:rPr lang="en-US" sz="2900" b="1" dirty="0"/>
              <a:t>so</a:t>
            </a:r>
            <a:r>
              <a:rPr lang="en-US" sz="2900" dirty="0"/>
              <a:t>” in executable file</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0"/>
              </a:spcAft>
              <a:buSzPts val="2900"/>
              <a:buChar char="●"/>
            </a:pPr>
            <a:r>
              <a:rPr lang="en-US" sz="2900" dirty="0"/>
              <a:t>The </a:t>
            </a:r>
            <a:r>
              <a:rPr lang="en-US" sz="2900" b="1" dirty="0"/>
              <a:t>OS</a:t>
            </a:r>
            <a:r>
              <a:rPr lang="en-US" sz="2900" dirty="0"/>
              <a:t> is responsible to find the specified “.so” file</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0"/>
              </a:spcAft>
              <a:buSzPts val="2900"/>
              <a:buChar char="●"/>
            </a:pPr>
            <a:r>
              <a:rPr lang="en-US" sz="2900" dirty="0"/>
              <a:t>By default, system searches only “/lib” and “/</a:t>
            </a:r>
            <a:r>
              <a:rPr lang="en-US" sz="2900" dirty="0" err="1"/>
              <a:t>usr</a:t>
            </a:r>
            <a:r>
              <a:rPr lang="en-US" sz="2900" dirty="0"/>
              <a:t>/lib”</a:t>
            </a:r>
            <a:endParaRPr sz="2900" dirty="0"/>
          </a:p>
          <a:p>
            <a:pPr marL="0" lvl="0" indent="0" algn="l" rtl="0">
              <a:lnSpc>
                <a:spcPct val="90000"/>
              </a:lnSpc>
              <a:spcBef>
                <a:spcPts val="1000"/>
              </a:spcBef>
              <a:spcAft>
                <a:spcPts val="0"/>
              </a:spcAft>
              <a:buNone/>
            </a:pPr>
            <a:endParaRPr sz="2900" dirty="0"/>
          </a:p>
          <a:p>
            <a:pPr marL="457200" lvl="0" indent="-412750" algn="l" rtl="0">
              <a:lnSpc>
                <a:spcPct val="90000"/>
              </a:lnSpc>
              <a:spcBef>
                <a:spcPts val="1000"/>
              </a:spcBef>
              <a:spcAft>
                <a:spcPts val="1000"/>
              </a:spcAft>
              <a:buSzPts val="2900"/>
              <a:buChar char="●"/>
            </a:pPr>
            <a:r>
              <a:rPr lang="en-US" sz="2900" dirty="0"/>
              <a:t>Programmer can indicate another path by setting the </a:t>
            </a:r>
            <a:r>
              <a:rPr lang="en-US" sz="2900" b="1" dirty="0"/>
              <a:t>LD_LIBRARY_PATH </a:t>
            </a:r>
            <a:r>
              <a:rPr lang="en-US" sz="2900" dirty="0"/>
              <a:t>environment variable or referring the directory path in </a:t>
            </a:r>
            <a:r>
              <a:rPr lang="en-US" sz="2900" dirty="0" err="1"/>
              <a:t>gcc</a:t>
            </a:r>
            <a:r>
              <a:rPr lang="en-US" sz="2900" dirty="0"/>
              <a:t> command line through </a:t>
            </a:r>
            <a:r>
              <a:rPr lang="en-US" sz="2900" b="1" dirty="0"/>
              <a:t>-L </a:t>
            </a:r>
            <a:r>
              <a:rPr lang="en-US" sz="2900" dirty="0"/>
              <a:t>option</a:t>
            </a:r>
            <a:endParaRPr sz="2900" dirty="0"/>
          </a:p>
        </p:txBody>
      </p:sp>
      <p:sp>
        <p:nvSpPr>
          <p:cNvPr id="270" name="Google Shape;270;g2f26092a914_1_30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f26092a914_1_12"/>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Malgun Gothic"/>
              <a:buNone/>
            </a:pPr>
            <a:r>
              <a:rPr lang="en-US"/>
              <a:t>Compiling with Libraries</a:t>
            </a:r>
            <a:endParaRPr/>
          </a:p>
        </p:txBody>
      </p:sp>
      <p:sp>
        <p:nvSpPr>
          <p:cNvPr id="276" name="Google Shape;276;g2f26092a914_1_12"/>
          <p:cNvSpPr txBox="1">
            <a:spLocks noGrp="1"/>
          </p:cNvSpPr>
          <p:nvPr>
            <p:ph type="body" idx="1"/>
          </p:nvPr>
        </p:nvSpPr>
        <p:spPr>
          <a:xfrm>
            <a:off x="115075" y="1530225"/>
            <a:ext cx="10960200" cy="53277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SzPts val="2800"/>
              <a:buChar char="●"/>
            </a:pPr>
            <a:r>
              <a:rPr lang="en-US"/>
              <a:t>How to Build Static Library</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457200" lvl="0" indent="-406400" algn="l" rtl="0">
              <a:spcBef>
                <a:spcPts val="1000"/>
              </a:spcBef>
              <a:spcAft>
                <a:spcPts val="0"/>
              </a:spcAft>
              <a:buSzPts val="2800"/>
              <a:buChar char="●"/>
            </a:pPr>
            <a:r>
              <a:rPr lang="en-US"/>
              <a:t>How to Build Dynamic Library</a:t>
            </a:r>
            <a:endParaRPr/>
          </a:p>
          <a:p>
            <a:pPr marL="0" lvl="0" indent="0" algn="l" rtl="0">
              <a:lnSpc>
                <a:spcPct val="90000"/>
              </a:lnSpc>
              <a:spcBef>
                <a:spcPts val="1000"/>
              </a:spcBef>
              <a:spcAft>
                <a:spcPts val="0"/>
              </a:spcAft>
              <a:buNone/>
            </a:pPr>
            <a:endParaRPr/>
          </a:p>
          <a:p>
            <a:pPr marL="0" lvl="0" indent="0" algn="l" rtl="0">
              <a:lnSpc>
                <a:spcPct val="90000"/>
              </a:lnSpc>
              <a:spcBef>
                <a:spcPts val="0"/>
              </a:spcBef>
              <a:spcAft>
                <a:spcPts val="0"/>
              </a:spcAft>
              <a:buNone/>
            </a:pPr>
            <a:endParaRPr/>
          </a:p>
        </p:txBody>
      </p:sp>
      <p:sp>
        <p:nvSpPr>
          <p:cNvPr id="277" name="Google Shape;277;g2f26092a914_1_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graphicFrame>
        <p:nvGraphicFramePr>
          <p:cNvPr id="278" name="Google Shape;278;g2f26092a914_1_12"/>
          <p:cNvGraphicFramePr/>
          <p:nvPr>
            <p:extLst>
              <p:ext uri="{D42A27DB-BD31-4B8C-83A1-F6EECF244321}">
                <p14:modId xmlns:p14="http://schemas.microsoft.com/office/powerpoint/2010/main" val="2876216978"/>
              </p:ext>
            </p:extLst>
          </p:nvPr>
        </p:nvGraphicFramePr>
        <p:xfrm>
          <a:off x="482225" y="2098763"/>
          <a:ext cx="10225900" cy="2590740"/>
        </p:xfrm>
        <a:graphic>
          <a:graphicData uri="http://schemas.openxmlformats.org/drawingml/2006/table">
            <a:tbl>
              <a:tblPr>
                <a:noFill/>
                <a:tableStyleId>{A1300B72-0502-4FDE-9E59-38B858E48E47}</a:tableStyleId>
              </a:tblPr>
              <a:tblGrid>
                <a:gridCol w="10225900">
                  <a:extLst>
                    <a:ext uri="{9D8B030D-6E8A-4147-A177-3AD203B41FA5}">
                      <a16:colId xmlns:a16="http://schemas.microsoft.com/office/drawing/2014/main" val="20000"/>
                    </a:ext>
                  </a:extLst>
                </a:gridCol>
              </a:tblGrid>
              <a:tr h="3654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GCC Command Example</a:t>
                      </a:r>
                      <a:endParaRPr sz="1600" b="1" u="none" strike="noStrike" cap="none"/>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gcc</a:t>
                      </a:r>
                      <a:r>
                        <a:rPr lang="en-US" sz="1600" b="1" dirty="0">
                          <a:highlight>
                            <a:schemeClr val="lt2"/>
                          </a:highlight>
                          <a:latin typeface="Courier New"/>
                          <a:ea typeface="Courier New"/>
                          <a:cs typeface="Courier New"/>
                          <a:sym typeface="Courier New"/>
                        </a:rPr>
                        <a:t> -c </a:t>
                      </a:r>
                      <a:r>
                        <a:rPr lang="en-US" sz="1600" b="1" dirty="0" err="1">
                          <a:highlight>
                            <a:schemeClr val="lt2"/>
                          </a:highlight>
                          <a:latin typeface="Courier New"/>
                          <a:ea typeface="Courier New"/>
                          <a:cs typeface="Courier New"/>
                          <a:sym typeface="Courier New"/>
                        </a:rPr>
                        <a:t>foo.c</a:t>
                      </a:r>
                      <a:r>
                        <a:rPr lang="en-US" sz="1600" b="1" dirty="0">
                          <a:highlight>
                            <a:schemeClr val="lt2"/>
                          </a:highlight>
                          <a:latin typeface="Courier New"/>
                          <a:ea typeface="Courier New"/>
                          <a:cs typeface="Courier New"/>
                          <a:sym typeface="Courier New"/>
                        </a:rPr>
                        <a:t> -o </a:t>
                      </a:r>
                      <a:r>
                        <a:rPr lang="en-US" sz="1600" b="1" dirty="0" err="1">
                          <a:highlight>
                            <a:schemeClr val="lt2"/>
                          </a:highlight>
                          <a:latin typeface="Courier New"/>
                          <a:ea typeface="Courier New"/>
                          <a:cs typeface="Courier New"/>
                          <a:sym typeface="Courier New"/>
                        </a:rPr>
                        <a:t>foo.o</a:t>
                      </a:r>
                      <a:r>
                        <a:rPr lang="en-US" sz="1600" b="1" dirty="0">
                          <a:solidFill>
                            <a:schemeClr val="dk1"/>
                          </a:solidFill>
                        </a:rPr>
                        <a:t>             </a:t>
                      </a:r>
                      <a:endParaRPr sz="1600" b="1" dirty="0">
                        <a:solidFill>
                          <a:schemeClr val="dk1"/>
                        </a:solidFill>
                      </a:endParaRPr>
                    </a:p>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ar</a:t>
                      </a: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rcs</a:t>
                      </a: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libfoo.a</a:t>
                      </a: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foo.o</a:t>
                      </a:r>
                      <a:r>
                        <a:rPr lang="en-US" sz="1600" b="1" dirty="0">
                          <a:solidFill>
                            <a:schemeClr val="dk1"/>
                          </a:solidFill>
                        </a:rPr>
                        <a:t>     </a:t>
                      </a:r>
                      <a:r>
                        <a:rPr lang="en-US" sz="700" b="1" dirty="0">
                          <a:solidFill>
                            <a:schemeClr val="dk1"/>
                          </a:solidFill>
                        </a:rPr>
                        <a:t> </a:t>
                      </a:r>
                      <a:r>
                        <a:rPr lang="en-US" sz="1600" i="1" dirty="0">
                          <a:solidFill>
                            <a:srgbClr val="888888"/>
                          </a:solidFill>
                        </a:rPr>
                        <a:t># Build static library (</a:t>
                      </a:r>
                      <a:r>
                        <a:rPr lang="en-US" sz="1600" b="1" i="1" dirty="0" err="1">
                          <a:solidFill>
                            <a:srgbClr val="888888"/>
                          </a:solidFill>
                        </a:rPr>
                        <a:t>libfoo.a</a:t>
                      </a:r>
                      <a:r>
                        <a:rPr lang="en-US" sz="1600" i="1" dirty="0">
                          <a:solidFill>
                            <a:srgbClr val="888888"/>
                          </a:solidFill>
                        </a:rPr>
                        <a:t>)</a:t>
                      </a:r>
                      <a:endParaRPr sz="1600" i="1" dirty="0">
                        <a:solidFill>
                          <a:srgbClr val="888888"/>
                        </a:solidFill>
                      </a:endParaRPr>
                    </a:p>
                    <a:p>
                      <a:pPr marL="0" lvl="0" indent="0" algn="l" rtl="0">
                        <a:spcBef>
                          <a:spcPts val="0"/>
                        </a:spcBef>
                        <a:spcAft>
                          <a:spcPts val="0"/>
                        </a:spcAft>
                        <a:buClr>
                          <a:schemeClr val="dk1"/>
                        </a:buClr>
                        <a:buSzPts val="1100"/>
                        <a:buFont typeface="Arial"/>
                        <a:buNone/>
                      </a:pPr>
                      <a:r>
                        <a:rPr lang="en-US" sz="1600" b="1" dirty="0">
                          <a:solidFill>
                            <a:schemeClr val="dk1"/>
                          </a:solidFill>
                        </a:rPr>
                        <a:t>                                                       </a:t>
                      </a:r>
                      <a:r>
                        <a:rPr lang="en-US" sz="1600" i="1" dirty="0">
                          <a:solidFill>
                            <a:srgbClr val="888888"/>
                          </a:solidFill>
                        </a:rPr>
                        <a:t># </a:t>
                      </a:r>
                      <a:r>
                        <a:rPr lang="en-US" sz="1600" b="1" i="1" dirty="0" err="1">
                          <a:solidFill>
                            <a:srgbClr val="888888"/>
                          </a:solidFill>
                        </a:rPr>
                        <a:t>ar</a:t>
                      </a:r>
                      <a:r>
                        <a:rPr lang="en-US" sz="1600" b="1" i="1" dirty="0">
                          <a:solidFill>
                            <a:srgbClr val="888888"/>
                          </a:solidFill>
                        </a:rPr>
                        <a:t> </a:t>
                      </a:r>
                      <a:r>
                        <a:rPr lang="en-US" sz="1600" b="1" i="1" dirty="0" err="1">
                          <a:solidFill>
                            <a:srgbClr val="888888"/>
                          </a:solidFill>
                        </a:rPr>
                        <a:t>rcs</a:t>
                      </a:r>
                      <a:r>
                        <a:rPr lang="en-US" sz="1600" b="1" i="1" dirty="0">
                          <a:solidFill>
                            <a:srgbClr val="888888"/>
                          </a:solidFill>
                        </a:rPr>
                        <a:t> </a:t>
                      </a:r>
                      <a:r>
                        <a:rPr lang="en-US" sz="1600" i="1" dirty="0">
                          <a:solidFill>
                            <a:srgbClr val="888888"/>
                          </a:solidFill>
                        </a:rPr>
                        <a:t>is used to create, update the archive from the specified files</a:t>
                      </a:r>
                      <a:endParaRPr sz="1600" i="1" dirty="0">
                        <a:solidFill>
                          <a:srgbClr val="888888"/>
                        </a:solidFill>
                      </a:endParaRPr>
                    </a:p>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gcc</a:t>
                      </a: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main.c</a:t>
                      </a:r>
                      <a:r>
                        <a:rPr lang="en-US" sz="1600" b="1" dirty="0">
                          <a:solidFill>
                            <a:schemeClr val="dk1"/>
                          </a:solidFill>
                          <a:highlight>
                            <a:schemeClr val="lt2"/>
                          </a:highlight>
                          <a:latin typeface="Courier New"/>
                          <a:ea typeface="Courier New"/>
                          <a:cs typeface="Courier New"/>
                          <a:sym typeface="Courier New"/>
                        </a:rPr>
                        <a:t> -L. -</a:t>
                      </a:r>
                      <a:r>
                        <a:rPr lang="en-US" sz="1600" b="1" dirty="0" err="1">
                          <a:solidFill>
                            <a:schemeClr val="dk1"/>
                          </a:solidFill>
                          <a:highlight>
                            <a:schemeClr val="lt2"/>
                          </a:highlight>
                          <a:latin typeface="Courier New"/>
                          <a:ea typeface="Courier New"/>
                          <a:cs typeface="Courier New"/>
                          <a:sym typeface="Courier New"/>
                        </a:rPr>
                        <a:t>lfoo</a:t>
                      </a:r>
                      <a:r>
                        <a:rPr lang="en-US" sz="1600" b="1" dirty="0">
                          <a:solidFill>
                            <a:schemeClr val="dk1"/>
                          </a:solidFill>
                        </a:rPr>
                        <a:t>       </a:t>
                      </a:r>
                      <a:r>
                        <a:rPr lang="en-US" sz="800" b="1" dirty="0">
                          <a:solidFill>
                            <a:schemeClr val="dk1"/>
                          </a:solidFill>
                        </a:rPr>
                        <a:t> </a:t>
                      </a:r>
                      <a:r>
                        <a:rPr lang="en-US" sz="1600" i="1" dirty="0">
                          <a:solidFill>
                            <a:srgbClr val="888888"/>
                          </a:solidFill>
                        </a:rPr>
                        <a:t># </a:t>
                      </a:r>
                      <a:r>
                        <a:rPr lang="en-US" sz="1600" b="0" i="1" dirty="0">
                          <a:solidFill>
                            <a:schemeClr val="tx1"/>
                          </a:solidFill>
                        </a:rPr>
                        <a:t>-</a:t>
                      </a:r>
                      <a:r>
                        <a:rPr lang="en-US" sz="1600" b="0" i="1" dirty="0" err="1">
                          <a:solidFill>
                            <a:schemeClr val="tx1"/>
                          </a:solidFill>
                        </a:rPr>
                        <a:t>lfoo</a:t>
                      </a:r>
                      <a:r>
                        <a:rPr lang="en-US" sz="1600" b="0" i="1" dirty="0">
                          <a:solidFill>
                            <a:schemeClr val="tx1"/>
                          </a:solidFill>
                        </a:rPr>
                        <a:t> is a alias of </a:t>
                      </a:r>
                      <a:r>
                        <a:rPr lang="en-US" sz="1600" b="0" i="1" dirty="0" err="1">
                          <a:solidFill>
                            <a:schemeClr val="tx1"/>
                          </a:solidFill>
                        </a:rPr>
                        <a:t>libfoo.a</a:t>
                      </a:r>
                      <a:endParaRPr sz="1600" b="0" i="1" dirty="0">
                        <a:solidFill>
                          <a:schemeClr val="tx1"/>
                        </a:solidFill>
                      </a:endParaRPr>
                    </a:p>
                    <a:p>
                      <a:pPr marL="0" lvl="0" indent="0" algn="l" rtl="0">
                        <a:spcBef>
                          <a:spcPts val="0"/>
                        </a:spcBef>
                        <a:spcAft>
                          <a:spcPts val="0"/>
                        </a:spcAft>
                        <a:buClr>
                          <a:schemeClr val="dk1"/>
                        </a:buClr>
                        <a:buSzPts val="1100"/>
                        <a:buFont typeface="Arial"/>
                        <a:buNone/>
                      </a:pPr>
                      <a:r>
                        <a:rPr lang="en-US" sz="1600" b="1" dirty="0">
                          <a:solidFill>
                            <a:schemeClr val="dk1"/>
                          </a:solidFill>
                        </a:rPr>
                        <a:t>                                                       </a:t>
                      </a:r>
                      <a:r>
                        <a:rPr lang="en-US" sz="1600" i="1" dirty="0">
                          <a:solidFill>
                            <a:srgbClr val="888888"/>
                          </a:solidFill>
                        </a:rPr>
                        <a:t># </a:t>
                      </a:r>
                      <a:r>
                        <a:rPr lang="en-US" sz="1600" b="1" i="1" dirty="0">
                          <a:solidFill>
                            <a:srgbClr val="888888"/>
                          </a:solidFill>
                        </a:rPr>
                        <a:t>-</a:t>
                      </a:r>
                      <a:r>
                        <a:rPr lang="en-US" sz="1600" b="1" i="1" dirty="0">
                          <a:solidFill>
                            <a:schemeClr val="tx1"/>
                          </a:solidFill>
                        </a:rPr>
                        <a:t>L </a:t>
                      </a:r>
                      <a:r>
                        <a:rPr lang="en-US" sz="1600" i="1" dirty="0">
                          <a:solidFill>
                            <a:schemeClr val="tx1"/>
                          </a:solidFill>
                        </a:rPr>
                        <a:t>specify a directory where the linker should look for libraries</a:t>
                      </a:r>
                      <a:endParaRPr sz="1600" b="1" dirty="0">
                        <a:solidFill>
                          <a:schemeClr val="tx1"/>
                        </a:solidFill>
                        <a:highlight>
                          <a:schemeClr val="lt2"/>
                        </a:highlight>
                        <a:latin typeface="Courier New"/>
                        <a:ea typeface="Courier New"/>
                        <a:cs typeface="Courier New"/>
                        <a:sym typeface="Courier Ne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endParaRPr lang="ko-KR" dirty="0"/>
                    </a:p>
                  </a:txBody>
                  <a:tcPr>
                    <a:lnT w="38100" cap="flat" cmpd="sng" algn="ctr">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381000">
                <a:tc>
                  <a:txBody>
                    <a:bodyPr/>
                    <a:lstStyle/>
                    <a:p>
                      <a:endParaRPr lang="ko-KR" dirty="0"/>
                    </a:p>
                  </a:txBody>
                  <a:tcPr/>
                </a:tc>
                <a:extLst>
                  <a:ext uri="{0D108BD9-81ED-4DB2-BD59-A6C34878D82A}">
                    <a16:rowId xmlns:a16="http://schemas.microsoft.com/office/drawing/2014/main" val="10003"/>
                  </a:ext>
                </a:extLst>
              </a:tr>
            </a:tbl>
          </a:graphicData>
        </a:graphic>
      </p:graphicFrame>
      <p:graphicFrame>
        <p:nvGraphicFramePr>
          <p:cNvPr id="279" name="Google Shape;279;g2f26092a914_1_12"/>
          <p:cNvGraphicFramePr/>
          <p:nvPr>
            <p:extLst>
              <p:ext uri="{D42A27DB-BD31-4B8C-83A1-F6EECF244321}">
                <p14:modId xmlns:p14="http://schemas.microsoft.com/office/powerpoint/2010/main" val="1141009645"/>
              </p:ext>
            </p:extLst>
          </p:nvPr>
        </p:nvGraphicFramePr>
        <p:xfrm>
          <a:off x="482225" y="4771475"/>
          <a:ext cx="10225900" cy="2346900"/>
        </p:xfrm>
        <a:graphic>
          <a:graphicData uri="http://schemas.openxmlformats.org/drawingml/2006/table">
            <a:tbl>
              <a:tblPr>
                <a:noFill/>
                <a:tableStyleId>{A1300B72-0502-4FDE-9E59-38B858E48E47}</a:tableStyleId>
              </a:tblPr>
              <a:tblGrid>
                <a:gridCol w="10225900">
                  <a:extLst>
                    <a:ext uri="{9D8B030D-6E8A-4147-A177-3AD203B41FA5}">
                      <a16:colId xmlns:a16="http://schemas.microsoft.com/office/drawing/2014/main" val="20000"/>
                    </a:ext>
                  </a:extLst>
                </a:gridCol>
              </a:tblGrid>
              <a:tr h="36547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GCC Command Example</a:t>
                      </a:r>
                      <a:endParaRPr sz="1600" b="1" u="none" strike="noStrike" cap="none"/>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gcc</a:t>
                      </a:r>
                      <a:r>
                        <a:rPr lang="en-US" sz="1600" b="1" dirty="0">
                          <a:highlight>
                            <a:schemeClr val="lt2"/>
                          </a:highlight>
                          <a:latin typeface="Courier New"/>
                          <a:ea typeface="Courier New"/>
                          <a:cs typeface="Courier New"/>
                          <a:sym typeface="Courier New"/>
                        </a:rPr>
                        <a:t> </a:t>
                      </a:r>
                      <a:r>
                        <a:rPr lang="en-US" sz="1600" b="1" dirty="0">
                          <a:solidFill>
                            <a:srgbClr val="FF0000"/>
                          </a:solidFill>
                          <a:highlight>
                            <a:schemeClr val="lt2"/>
                          </a:highlight>
                          <a:latin typeface="Courier New"/>
                          <a:ea typeface="Courier New"/>
                          <a:cs typeface="Courier New"/>
                          <a:sym typeface="Courier New"/>
                        </a:rPr>
                        <a:t>-</a:t>
                      </a:r>
                      <a:r>
                        <a:rPr lang="en-US" sz="1600" b="1" dirty="0" err="1">
                          <a:solidFill>
                            <a:srgbClr val="FF0000"/>
                          </a:solidFill>
                          <a:highlight>
                            <a:schemeClr val="lt2"/>
                          </a:highlight>
                          <a:latin typeface="Courier New"/>
                          <a:ea typeface="Courier New"/>
                          <a:cs typeface="Courier New"/>
                          <a:sym typeface="Courier New"/>
                        </a:rPr>
                        <a:t>fPIC</a:t>
                      </a:r>
                      <a:r>
                        <a:rPr lang="en-US" sz="1600" b="1" dirty="0">
                          <a:solidFill>
                            <a:srgbClr val="FF0000"/>
                          </a:solidFill>
                          <a:highlight>
                            <a:schemeClr val="lt2"/>
                          </a:highlight>
                          <a:latin typeface="Courier New"/>
                          <a:ea typeface="Courier New"/>
                          <a:cs typeface="Courier New"/>
                          <a:sym typeface="Courier New"/>
                        </a:rPr>
                        <a:t> </a:t>
                      </a:r>
                      <a:r>
                        <a:rPr lang="en-US" sz="1600" b="1" dirty="0">
                          <a:highlight>
                            <a:schemeClr val="lt2"/>
                          </a:highlight>
                          <a:latin typeface="Courier New"/>
                          <a:ea typeface="Courier New"/>
                          <a:cs typeface="Courier New"/>
                          <a:sym typeface="Courier New"/>
                        </a:rPr>
                        <a:t>-o </a:t>
                      </a:r>
                      <a:r>
                        <a:rPr lang="en-US" sz="1600" b="1" dirty="0" err="1">
                          <a:highlight>
                            <a:schemeClr val="lt2"/>
                          </a:highlight>
                          <a:latin typeface="Courier New"/>
                          <a:ea typeface="Courier New"/>
                          <a:cs typeface="Courier New"/>
                          <a:sym typeface="Courier New"/>
                        </a:rPr>
                        <a:t>foo.o</a:t>
                      </a:r>
                      <a:r>
                        <a:rPr lang="en-US" sz="1600" b="1" dirty="0">
                          <a:highlight>
                            <a:schemeClr val="lt2"/>
                          </a:highlight>
                          <a:latin typeface="Courier New"/>
                          <a:ea typeface="Courier New"/>
                          <a:cs typeface="Courier New"/>
                          <a:sym typeface="Courier New"/>
                        </a:rPr>
                        <a:t> -c </a:t>
                      </a:r>
                      <a:r>
                        <a:rPr lang="en-US" sz="1600" b="1" dirty="0" err="1">
                          <a:highlight>
                            <a:schemeClr val="lt2"/>
                          </a:highlight>
                          <a:latin typeface="Courier New"/>
                          <a:ea typeface="Courier New"/>
                          <a:cs typeface="Courier New"/>
                          <a:sym typeface="Courier New"/>
                        </a:rPr>
                        <a:t>foo.c</a:t>
                      </a:r>
                      <a:r>
                        <a:rPr lang="en-US" sz="1600" b="1" dirty="0">
                          <a:solidFill>
                            <a:schemeClr val="dk1"/>
                          </a:solidFill>
                        </a:rPr>
                        <a:t>     </a:t>
                      </a:r>
                      <a:r>
                        <a:rPr lang="en-US" sz="1000" b="1" dirty="0">
                          <a:solidFill>
                            <a:schemeClr val="dk1"/>
                          </a:solidFill>
                        </a:rPr>
                        <a:t> </a:t>
                      </a:r>
                      <a:r>
                        <a:rPr lang="en-US" sz="1600" b="1" dirty="0">
                          <a:solidFill>
                            <a:schemeClr val="dk1"/>
                          </a:solidFill>
                        </a:rPr>
                        <a:t>     </a:t>
                      </a:r>
                      <a:r>
                        <a:rPr lang="en-US" sz="1600" dirty="0">
                          <a:solidFill>
                            <a:schemeClr val="dk1"/>
                          </a:solidFill>
                        </a:rPr>
                        <a:t> </a:t>
                      </a:r>
                      <a:r>
                        <a:rPr lang="en-US" sz="1600" i="1" dirty="0">
                          <a:solidFill>
                            <a:srgbClr val="888888"/>
                          </a:solidFill>
                        </a:rPr>
                        <a:t>#</a:t>
                      </a:r>
                      <a:r>
                        <a:rPr lang="en-US" sz="1600" b="1" i="1" dirty="0">
                          <a:solidFill>
                            <a:srgbClr val="888888"/>
                          </a:solidFill>
                        </a:rPr>
                        <a:t> -</a:t>
                      </a:r>
                      <a:r>
                        <a:rPr lang="en-US" sz="1600" b="1" i="1" dirty="0" err="1">
                          <a:solidFill>
                            <a:srgbClr val="888888"/>
                          </a:solidFill>
                        </a:rPr>
                        <a:t>fPIC</a:t>
                      </a:r>
                      <a:r>
                        <a:rPr lang="en-US" sz="1600" i="1" dirty="0">
                          <a:solidFill>
                            <a:srgbClr val="888888"/>
                          </a:solidFill>
                        </a:rPr>
                        <a:t> is needed to build object file as PIC</a:t>
                      </a:r>
                      <a:endParaRPr sz="1600" i="1" dirty="0">
                        <a:solidFill>
                          <a:srgbClr val="888888"/>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US" sz="1600" b="1" dirty="0">
                          <a:highlight>
                            <a:schemeClr val="lt2"/>
                          </a:highlight>
                          <a:latin typeface="Courier New"/>
                          <a:ea typeface="Courier New"/>
                          <a:cs typeface="Courier New"/>
                          <a:sym typeface="Courier New"/>
                        </a:rPr>
                        <a:t>$ </a:t>
                      </a:r>
                      <a:r>
                        <a:rPr lang="en-US" sz="1600" b="1" dirty="0" err="1">
                          <a:highlight>
                            <a:schemeClr val="lt2"/>
                          </a:highlight>
                          <a:latin typeface="Courier New"/>
                          <a:ea typeface="Courier New"/>
                          <a:cs typeface="Courier New"/>
                          <a:sym typeface="Courier New"/>
                        </a:rPr>
                        <a:t>gcc</a:t>
                      </a:r>
                      <a:r>
                        <a:rPr lang="en-US" sz="1600" b="1" dirty="0">
                          <a:highlight>
                            <a:schemeClr val="lt2"/>
                          </a:highlight>
                          <a:latin typeface="Courier New"/>
                          <a:ea typeface="Courier New"/>
                          <a:cs typeface="Courier New"/>
                          <a:sym typeface="Courier New"/>
                        </a:rPr>
                        <a:t> </a:t>
                      </a:r>
                      <a:r>
                        <a:rPr lang="en-US" sz="1600" b="1" dirty="0">
                          <a:solidFill>
                            <a:srgbClr val="FF0000"/>
                          </a:solidFill>
                          <a:highlight>
                            <a:schemeClr val="lt2"/>
                          </a:highlight>
                          <a:latin typeface="Courier New"/>
                          <a:ea typeface="Courier New"/>
                          <a:cs typeface="Courier New"/>
                          <a:sym typeface="Courier New"/>
                        </a:rPr>
                        <a:t>-shared </a:t>
                      </a:r>
                      <a:r>
                        <a:rPr lang="en-US" sz="1600" b="1" dirty="0">
                          <a:highlight>
                            <a:schemeClr val="lt2"/>
                          </a:highlight>
                          <a:latin typeface="Courier New"/>
                          <a:ea typeface="Courier New"/>
                          <a:cs typeface="Courier New"/>
                          <a:sym typeface="Courier New"/>
                        </a:rPr>
                        <a:t>-o libfoo.so </a:t>
                      </a:r>
                      <a:r>
                        <a:rPr lang="en-US" sz="1600" b="1" dirty="0" err="1">
                          <a:highlight>
                            <a:schemeClr val="lt2"/>
                          </a:highlight>
                          <a:latin typeface="Courier New"/>
                          <a:ea typeface="Courier New"/>
                          <a:cs typeface="Courier New"/>
                          <a:sym typeface="Courier New"/>
                        </a:rPr>
                        <a:t>foo.o</a:t>
                      </a:r>
                      <a:r>
                        <a:rPr lang="en-US" sz="1600" b="1" dirty="0">
                          <a:solidFill>
                            <a:schemeClr val="dk1"/>
                          </a:solidFill>
                        </a:rPr>
                        <a:t>    </a:t>
                      </a:r>
                      <a:r>
                        <a:rPr lang="en-US" sz="400" b="1" dirty="0">
                          <a:solidFill>
                            <a:schemeClr val="dk1"/>
                          </a:solidFill>
                        </a:rPr>
                        <a:t> </a:t>
                      </a:r>
                      <a:r>
                        <a:rPr lang="en-US" sz="1600" b="1" dirty="0">
                          <a:solidFill>
                            <a:schemeClr val="dk1"/>
                          </a:solidFill>
                        </a:rPr>
                        <a:t> </a:t>
                      </a:r>
                      <a:r>
                        <a:rPr lang="en-US" sz="1600" i="1" dirty="0">
                          <a:solidFill>
                            <a:srgbClr val="888888"/>
                          </a:solidFill>
                        </a:rPr>
                        <a:t># </a:t>
                      </a:r>
                      <a:r>
                        <a:rPr lang="en-US" sz="1600" b="1" i="1" dirty="0">
                          <a:solidFill>
                            <a:srgbClr val="888888"/>
                          </a:solidFill>
                        </a:rPr>
                        <a:t>-shared </a:t>
                      </a:r>
                      <a:r>
                        <a:rPr lang="en-US" sz="1600" i="1" dirty="0">
                          <a:solidFill>
                            <a:srgbClr val="888888"/>
                          </a:solidFill>
                        </a:rPr>
                        <a:t>builds shared library (</a:t>
                      </a:r>
                      <a:r>
                        <a:rPr lang="en-US" sz="1600" b="1" i="1" dirty="0">
                          <a:solidFill>
                            <a:srgbClr val="888888"/>
                          </a:solidFill>
                        </a:rPr>
                        <a:t>libfoo.so</a:t>
                      </a:r>
                      <a:r>
                        <a:rPr lang="en-US" sz="1600" i="1" dirty="0">
                          <a:solidFill>
                            <a:srgbClr val="888888"/>
                          </a:solidFill>
                        </a:rPr>
                        <a:t>)</a:t>
                      </a:r>
                      <a:endParaRPr sz="1600" i="1" dirty="0">
                        <a:solidFill>
                          <a:srgbClr val="888888"/>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gcc</a:t>
                      </a: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myprog.c</a:t>
                      </a:r>
                      <a:r>
                        <a:rPr lang="en-US" sz="1600" b="1" dirty="0">
                          <a:solidFill>
                            <a:schemeClr val="dk1"/>
                          </a:solidFill>
                          <a:highlight>
                            <a:schemeClr val="lt2"/>
                          </a:highlight>
                          <a:latin typeface="Courier New"/>
                          <a:ea typeface="Courier New"/>
                          <a:cs typeface="Courier New"/>
                          <a:sym typeface="Courier New"/>
                        </a:rPr>
                        <a:t> -L/lib </a:t>
                      </a:r>
                      <a:r>
                        <a:rPr lang="en-US" sz="1600" b="1" dirty="0">
                          <a:solidFill>
                            <a:srgbClr val="FF0000"/>
                          </a:solidFill>
                          <a:highlight>
                            <a:schemeClr val="lt2"/>
                          </a:highlight>
                          <a:latin typeface="Courier New"/>
                          <a:ea typeface="Courier New"/>
                          <a:cs typeface="Courier New"/>
                          <a:sym typeface="Courier New"/>
                        </a:rPr>
                        <a:t>-</a:t>
                      </a:r>
                      <a:r>
                        <a:rPr lang="en-US" sz="1600" b="1" dirty="0" err="1">
                          <a:solidFill>
                            <a:srgbClr val="FF0000"/>
                          </a:solidFill>
                          <a:highlight>
                            <a:schemeClr val="lt2"/>
                          </a:highlight>
                          <a:latin typeface="Courier New"/>
                          <a:ea typeface="Courier New"/>
                          <a:cs typeface="Courier New"/>
                          <a:sym typeface="Courier New"/>
                        </a:rPr>
                        <a:t>lfoo</a:t>
                      </a:r>
                      <a:r>
                        <a:rPr lang="en-US" sz="1600" b="1" dirty="0">
                          <a:solidFill>
                            <a:srgbClr val="FF0000"/>
                          </a:solidFill>
                        </a:rPr>
                        <a:t>                </a:t>
                      </a:r>
                      <a:r>
                        <a:rPr lang="en-US" sz="1600" i="1" dirty="0">
                          <a:solidFill>
                            <a:srgbClr val="888888"/>
                          </a:solidFill>
                        </a:rPr>
                        <a:t># </a:t>
                      </a:r>
                      <a:r>
                        <a:rPr lang="en-US" sz="1600" b="0" i="1" dirty="0">
                          <a:solidFill>
                            <a:schemeClr val="tx1"/>
                          </a:solidFill>
                        </a:rPr>
                        <a:t>-</a:t>
                      </a:r>
                      <a:r>
                        <a:rPr lang="en-US" sz="1600" b="0" i="1" dirty="0" err="1">
                          <a:solidFill>
                            <a:schemeClr val="tx1"/>
                          </a:solidFill>
                        </a:rPr>
                        <a:t>lfoo</a:t>
                      </a:r>
                      <a:r>
                        <a:rPr lang="en-US" sz="1600" b="0" i="1" dirty="0">
                          <a:solidFill>
                            <a:schemeClr val="tx1"/>
                          </a:solidFill>
                        </a:rPr>
                        <a:t> is a alias of libfoo.so</a:t>
                      </a:r>
                      <a:endParaRPr sz="1600" b="0" i="1" dirty="0">
                        <a:solidFill>
                          <a:schemeClr val="tx1"/>
                        </a:solidFill>
                      </a:endParaRPr>
                    </a:p>
                    <a:p>
                      <a:pPr marL="0" lvl="0" indent="0" algn="l" rtl="0">
                        <a:spcBef>
                          <a:spcPts val="0"/>
                        </a:spcBef>
                        <a:spcAft>
                          <a:spcPts val="0"/>
                        </a:spcAft>
                        <a:buNone/>
                      </a:pPr>
                      <a:r>
                        <a:rPr lang="en-US" sz="1600" b="1" dirty="0">
                          <a:solidFill>
                            <a:schemeClr val="dk1"/>
                          </a:solidFill>
                        </a:rPr>
                        <a:t>                                                                        </a:t>
                      </a:r>
                      <a:r>
                        <a:rPr lang="en-US" sz="600" b="1" dirty="0">
                          <a:solidFill>
                            <a:schemeClr val="dk1"/>
                          </a:solidFill>
                        </a:rPr>
                        <a:t>    </a:t>
                      </a:r>
                      <a:r>
                        <a:rPr lang="en-US" sz="1600" b="1" dirty="0">
                          <a:solidFill>
                            <a:schemeClr val="dk1"/>
                          </a:solidFill>
                        </a:rPr>
                        <a:t> </a:t>
                      </a:r>
                      <a:r>
                        <a:rPr lang="en-US" sz="1600" i="1" dirty="0">
                          <a:solidFill>
                            <a:srgbClr val="888888"/>
                          </a:solidFill>
                        </a:rPr>
                        <a:t># </a:t>
                      </a:r>
                      <a:r>
                        <a:rPr lang="en-US" sz="1600" b="0" i="1" dirty="0">
                          <a:solidFill>
                            <a:schemeClr val="tx1"/>
                          </a:solidFill>
                        </a:rPr>
                        <a:t>-L specify a directory where the linker should look for libraries</a:t>
                      </a:r>
                      <a:endParaRPr sz="1600" b="0" i="1" dirty="0">
                        <a:solidFill>
                          <a:schemeClr val="tx1"/>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endParaRPr lang="ko-KR"/>
                    </a:p>
                  </a:txBody>
                  <a:tcPr>
                    <a:lnT w="38100" cap="flat" cmpd="sng" algn="ctr">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381000">
                <a:tc>
                  <a:txBody>
                    <a:bodyPr/>
                    <a:lstStyle/>
                    <a:p>
                      <a:endParaRPr lang="ko-KR"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f26092a914_1_20"/>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Malgun Gothic"/>
              <a:buNone/>
            </a:pPr>
            <a:r>
              <a:rPr lang="en-US"/>
              <a:t>Compiling with Libraries</a:t>
            </a:r>
            <a:endParaRPr/>
          </a:p>
        </p:txBody>
      </p:sp>
      <p:sp>
        <p:nvSpPr>
          <p:cNvPr id="285" name="Google Shape;285;g2f26092a914_1_20"/>
          <p:cNvSpPr txBox="1">
            <a:spLocks noGrp="1"/>
          </p:cNvSpPr>
          <p:nvPr>
            <p:ph type="body" idx="1"/>
          </p:nvPr>
        </p:nvSpPr>
        <p:spPr>
          <a:xfrm>
            <a:off x="115075" y="1530225"/>
            <a:ext cx="10960200" cy="53277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SzPts val="2800"/>
              <a:buChar char="●"/>
            </a:pPr>
            <a:r>
              <a:rPr lang="en-US" dirty="0"/>
              <a:t>How to Build with Libraries</a:t>
            </a:r>
            <a:endParaRPr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a:p>
            <a:pPr marL="457200" lvl="0" indent="-406400" algn="l" rtl="0">
              <a:spcBef>
                <a:spcPts val="1000"/>
              </a:spcBef>
              <a:spcAft>
                <a:spcPts val="0"/>
              </a:spcAft>
              <a:buSzPts val="2800"/>
              <a:buChar char="●"/>
            </a:pPr>
            <a:r>
              <a:rPr lang="en-US" dirty="0"/>
              <a:t>Why does the command need </a:t>
            </a:r>
            <a:r>
              <a:rPr lang="en-US" b="1" dirty="0">
                <a:highlight>
                  <a:schemeClr val="lt2"/>
                </a:highlight>
                <a:latin typeface="Courier New"/>
                <a:ea typeface="Courier New"/>
                <a:cs typeface="Courier New"/>
                <a:sym typeface="Courier New"/>
              </a:rPr>
              <a:t>-I</a:t>
            </a:r>
            <a:r>
              <a:rPr lang="en-US" dirty="0"/>
              <a:t> and </a:t>
            </a:r>
            <a:r>
              <a:rPr lang="en-US" b="1" dirty="0">
                <a:highlight>
                  <a:schemeClr val="lt2"/>
                </a:highlight>
                <a:latin typeface="Courier New"/>
                <a:ea typeface="Courier New"/>
                <a:cs typeface="Courier New"/>
                <a:sym typeface="Courier New"/>
              </a:rPr>
              <a:t>-L</a:t>
            </a:r>
            <a:r>
              <a:rPr lang="en-US" dirty="0"/>
              <a:t> Options?</a:t>
            </a:r>
            <a:endParaRPr dirty="0"/>
          </a:p>
          <a:p>
            <a:pPr marL="457200" lvl="0" indent="-323850" algn="l" rtl="0">
              <a:spcBef>
                <a:spcPts val="1000"/>
              </a:spcBef>
              <a:spcAft>
                <a:spcPts val="0"/>
              </a:spcAft>
              <a:buSzPts val="1500"/>
              <a:buChar char="●"/>
            </a:pPr>
            <a:r>
              <a:rPr lang="en-US" sz="2600" u="sng" dirty="0"/>
              <a:t>Compiler</a:t>
            </a:r>
            <a:r>
              <a:rPr lang="en-US" sz="2600" dirty="0"/>
              <a:t> searches the header files at current directory and system standard directories (such as ‘/</a:t>
            </a:r>
            <a:r>
              <a:rPr lang="en-US" sz="2600" dirty="0" err="1"/>
              <a:t>usr</a:t>
            </a:r>
            <a:r>
              <a:rPr lang="en-US" sz="2600" dirty="0"/>
              <a:t>/include’)</a:t>
            </a:r>
            <a:endParaRPr sz="2600" dirty="0"/>
          </a:p>
          <a:p>
            <a:pPr marL="457200" lvl="0" indent="-323850" algn="l" rtl="0">
              <a:spcBef>
                <a:spcPts val="0"/>
              </a:spcBef>
              <a:spcAft>
                <a:spcPts val="0"/>
              </a:spcAft>
              <a:buSzPts val="1500"/>
              <a:buChar char="●"/>
            </a:pPr>
            <a:r>
              <a:rPr lang="en-US" sz="2600" u="sng" dirty="0"/>
              <a:t>Linker</a:t>
            </a:r>
            <a:r>
              <a:rPr lang="en-US" sz="2600" dirty="0"/>
              <a:t> searches the libraries in the same sequence (‘./’, ‘/</a:t>
            </a:r>
            <a:r>
              <a:rPr lang="en-US" sz="2600" dirty="0" err="1"/>
              <a:t>usr</a:t>
            </a:r>
            <a:r>
              <a:rPr lang="en-US" sz="2600" dirty="0"/>
              <a:t>/lib’)</a:t>
            </a:r>
            <a:endParaRPr sz="2600" dirty="0"/>
          </a:p>
          <a:p>
            <a:pPr marL="457200" lvl="0" indent="-330200" algn="l" rtl="0">
              <a:spcBef>
                <a:spcPts val="0"/>
              </a:spcBef>
              <a:spcAft>
                <a:spcPts val="1000"/>
              </a:spcAft>
              <a:buSzPts val="1600"/>
              <a:buChar char="●"/>
            </a:pPr>
            <a:r>
              <a:rPr lang="en-US" sz="2600" b="1" dirty="0">
                <a:highlight>
                  <a:schemeClr val="lt2"/>
                </a:highlight>
                <a:latin typeface="Courier New"/>
                <a:ea typeface="Courier New"/>
                <a:cs typeface="Courier New"/>
                <a:sym typeface="Courier New"/>
              </a:rPr>
              <a:t>-I</a:t>
            </a:r>
            <a:r>
              <a:rPr lang="en-US" sz="2600" dirty="0"/>
              <a:t> and </a:t>
            </a:r>
            <a:r>
              <a:rPr lang="en-US" sz="2600" b="1" dirty="0">
                <a:highlight>
                  <a:schemeClr val="lt2"/>
                </a:highlight>
                <a:latin typeface="Courier New"/>
                <a:ea typeface="Courier New"/>
                <a:cs typeface="Courier New"/>
                <a:sym typeface="Courier New"/>
              </a:rPr>
              <a:t>-L</a:t>
            </a:r>
            <a:r>
              <a:rPr lang="en-US" sz="2600" dirty="0"/>
              <a:t> option tells to the </a:t>
            </a:r>
            <a:r>
              <a:rPr lang="en-US" sz="2600" u="sng" dirty="0"/>
              <a:t>compiler and linker </a:t>
            </a:r>
            <a:r>
              <a:rPr lang="en-US" sz="2600" dirty="0"/>
              <a:t>to add specific directory to the list of searching directories</a:t>
            </a:r>
            <a:endParaRPr sz="2700" dirty="0"/>
          </a:p>
        </p:txBody>
      </p:sp>
      <p:sp>
        <p:nvSpPr>
          <p:cNvPr id="286" name="Google Shape;286;g2f26092a914_1_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graphicFrame>
        <p:nvGraphicFramePr>
          <p:cNvPr id="287" name="Google Shape;287;g2f26092a914_1_20"/>
          <p:cNvGraphicFramePr/>
          <p:nvPr>
            <p:extLst>
              <p:ext uri="{D42A27DB-BD31-4B8C-83A1-F6EECF244321}">
                <p14:modId xmlns:p14="http://schemas.microsoft.com/office/powerpoint/2010/main" val="2856956068"/>
              </p:ext>
            </p:extLst>
          </p:nvPr>
        </p:nvGraphicFramePr>
        <p:xfrm>
          <a:off x="482225" y="2098763"/>
          <a:ext cx="10225900" cy="2194500"/>
        </p:xfrm>
        <a:graphic>
          <a:graphicData uri="http://schemas.openxmlformats.org/drawingml/2006/table">
            <a:tbl>
              <a:tblPr>
                <a:noFill/>
                <a:tableStyleId>{A1300B72-0502-4FDE-9E59-38B858E48E47}</a:tableStyleId>
              </a:tblPr>
              <a:tblGrid>
                <a:gridCol w="10225900">
                  <a:extLst>
                    <a:ext uri="{9D8B030D-6E8A-4147-A177-3AD203B41FA5}">
                      <a16:colId xmlns:a16="http://schemas.microsoft.com/office/drawing/2014/main" val="20000"/>
                    </a:ext>
                  </a:extLst>
                </a:gridCol>
              </a:tblGrid>
              <a:tr h="338653">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GCC Command Example</a:t>
                      </a:r>
                      <a:endParaRPr sz="1600" b="1" u="none" strike="noStrike" cap="none"/>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919241">
                <a:tc>
                  <a:txBody>
                    <a:bodyPr/>
                    <a:lstStyle/>
                    <a:p>
                      <a:pPr marL="0" lvl="0" indent="0" algn="l" rtl="0">
                        <a:spcBef>
                          <a:spcPts val="0"/>
                        </a:spcBef>
                        <a:spcAft>
                          <a:spcPts val="0"/>
                        </a:spcAft>
                        <a:buNone/>
                      </a:pP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gcc</a:t>
                      </a:r>
                      <a:r>
                        <a:rPr lang="en-US" sz="1600" b="1" dirty="0">
                          <a:solidFill>
                            <a:schemeClr val="dk1"/>
                          </a:solidFill>
                          <a:highlight>
                            <a:schemeClr val="lt2"/>
                          </a:highlight>
                          <a:latin typeface="Courier New"/>
                          <a:ea typeface="Courier New"/>
                          <a:cs typeface="Courier New"/>
                          <a:sym typeface="Courier New"/>
                        </a:rPr>
                        <a:t> </a:t>
                      </a:r>
                      <a:r>
                        <a:rPr lang="en-US" sz="1600" b="1" dirty="0" err="1">
                          <a:solidFill>
                            <a:schemeClr val="dk1"/>
                          </a:solidFill>
                          <a:highlight>
                            <a:schemeClr val="lt2"/>
                          </a:highlight>
                          <a:latin typeface="Courier New"/>
                          <a:ea typeface="Courier New"/>
                          <a:cs typeface="Courier New"/>
                          <a:sym typeface="Courier New"/>
                        </a:rPr>
                        <a:t>main.c</a:t>
                      </a:r>
                      <a:r>
                        <a:rPr lang="en-US" sz="1600" b="1" dirty="0">
                          <a:solidFill>
                            <a:schemeClr val="dk1"/>
                          </a:solidFill>
                          <a:highlight>
                            <a:schemeClr val="lt2"/>
                          </a:highlight>
                          <a:latin typeface="Courier New"/>
                          <a:ea typeface="Courier New"/>
                          <a:cs typeface="Courier New"/>
                          <a:sym typeface="Courier New"/>
                        </a:rPr>
                        <a:t> -I/include -L/lib -</a:t>
                      </a:r>
                      <a:r>
                        <a:rPr lang="en-US" sz="1600" b="1" dirty="0" err="1">
                          <a:solidFill>
                            <a:schemeClr val="dk1"/>
                          </a:solidFill>
                          <a:highlight>
                            <a:schemeClr val="lt2"/>
                          </a:highlight>
                          <a:latin typeface="Courier New"/>
                          <a:ea typeface="Courier New"/>
                          <a:cs typeface="Courier New"/>
                          <a:sym typeface="Courier New"/>
                        </a:rPr>
                        <a:t>lfoo</a:t>
                      </a:r>
                      <a:endParaRPr sz="800" b="1" dirty="0">
                        <a:solidFill>
                          <a:schemeClr val="dk1"/>
                        </a:solidFill>
                      </a:endParaRPr>
                    </a:p>
                    <a:p>
                      <a:pPr marL="0" lvl="0" indent="0" algn="l" rtl="0">
                        <a:spcBef>
                          <a:spcPts val="0"/>
                        </a:spcBef>
                        <a:spcAft>
                          <a:spcPts val="0"/>
                        </a:spcAft>
                        <a:buNone/>
                      </a:pPr>
                      <a:r>
                        <a:rPr lang="en-US" sz="1600" i="1" dirty="0">
                          <a:solidFill>
                            <a:srgbClr val="888888"/>
                          </a:solidFill>
                        </a:rPr>
                        <a:t># </a:t>
                      </a:r>
                      <a:r>
                        <a:rPr lang="en-US" sz="1600" b="1" i="1" dirty="0">
                          <a:solidFill>
                            <a:srgbClr val="888888"/>
                          </a:solidFill>
                        </a:rPr>
                        <a:t>-</a:t>
                      </a:r>
                      <a:r>
                        <a:rPr lang="en-US" sz="1600" b="1" i="1" dirty="0" err="1">
                          <a:solidFill>
                            <a:srgbClr val="888888"/>
                          </a:solidFill>
                        </a:rPr>
                        <a:t>lfoo</a:t>
                      </a:r>
                      <a:r>
                        <a:rPr lang="en-US" sz="1600" i="1" dirty="0">
                          <a:solidFill>
                            <a:srgbClr val="888888"/>
                          </a:solidFill>
                        </a:rPr>
                        <a:t> is a alias of </a:t>
                      </a:r>
                      <a:r>
                        <a:rPr lang="en-US" sz="1600" i="1" dirty="0" err="1">
                          <a:solidFill>
                            <a:srgbClr val="888888"/>
                          </a:solidFill>
                        </a:rPr>
                        <a:t>libfoo.s</a:t>
                      </a:r>
                      <a:endParaRPr sz="1600" i="1" dirty="0">
                        <a:solidFill>
                          <a:srgbClr val="888888"/>
                        </a:solidFill>
                      </a:endParaRPr>
                    </a:p>
                    <a:p>
                      <a:pPr marL="0" lvl="0" indent="0" algn="l" rtl="0">
                        <a:spcBef>
                          <a:spcPts val="0"/>
                        </a:spcBef>
                        <a:spcAft>
                          <a:spcPts val="0"/>
                        </a:spcAft>
                        <a:buNone/>
                      </a:pPr>
                      <a:r>
                        <a:rPr lang="en-US" sz="1600" i="1" dirty="0">
                          <a:solidFill>
                            <a:srgbClr val="888888"/>
                          </a:solidFill>
                        </a:rPr>
                        <a:t># </a:t>
                      </a:r>
                      <a:r>
                        <a:rPr lang="en-US" sz="1600" b="1" i="1" dirty="0">
                          <a:solidFill>
                            <a:srgbClr val="888888"/>
                          </a:solidFill>
                        </a:rPr>
                        <a:t>-L </a:t>
                      </a:r>
                      <a:r>
                        <a:rPr lang="en-US" sz="1600" i="1" dirty="0">
                          <a:solidFill>
                            <a:srgbClr val="888888"/>
                          </a:solidFill>
                        </a:rPr>
                        <a:t>specify a directory where the linker should look for libraries</a:t>
                      </a:r>
                      <a:endParaRPr sz="1600" i="1" dirty="0">
                        <a:solidFill>
                          <a:srgbClr val="888888"/>
                        </a:solidFill>
                      </a:endParaRPr>
                    </a:p>
                    <a:p>
                      <a:pPr marL="0" lvl="0" indent="0" algn="l" rtl="0">
                        <a:spcBef>
                          <a:spcPts val="0"/>
                        </a:spcBef>
                        <a:spcAft>
                          <a:spcPts val="0"/>
                        </a:spcAft>
                        <a:buNone/>
                      </a:pPr>
                      <a:r>
                        <a:rPr lang="en-US" sz="1600" i="1" dirty="0">
                          <a:solidFill>
                            <a:srgbClr val="888888"/>
                          </a:solidFill>
                        </a:rPr>
                        <a:t># </a:t>
                      </a:r>
                      <a:r>
                        <a:rPr lang="en-US" sz="1600" b="1" i="1" dirty="0">
                          <a:solidFill>
                            <a:srgbClr val="888888"/>
                          </a:solidFill>
                        </a:rPr>
                        <a:t>-I </a:t>
                      </a:r>
                      <a:r>
                        <a:rPr lang="en-US" sz="1600" i="1" dirty="0">
                          <a:solidFill>
                            <a:srgbClr val="888888"/>
                          </a:solidFill>
                        </a:rPr>
                        <a:t>specify a directory where the linker should look for header files</a:t>
                      </a:r>
                      <a:endParaRPr sz="1600" i="1" dirty="0">
                        <a:solidFill>
                          <a:srgbClr val="888888"/>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1912">
                <a:tc>
                  <a:txBody>
                    <a:bodyPr/>
                    <a:lstStyle/>
                    <a:p>
                      <a:endParaRPr lang="ko-KR"/>
                    </a:p>
                  </a:txBody>
                  <a:tcPr>
                    <a:lnT w="38100" cap="flat" cmpd="sng" algn="ctr">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41912">
                <a:tc>
                  <a:txBody>
                    <a:bodyPr/>
                    <a:lstStyle/>
                    <a:p>
                      <a:endParaRPr lang="ko-KR"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f26092a914_1_307"/>
          <p:cNvSpPr txBox="1">
            <a:spLocks noGrp="1"/>
          </p:cNvSpPr>
          <p:nvPr>
            <p:ph type="title"/>
          </p:nvPr>
        </p:nvSpPr>
        <p:spPr>
          <a:xfrm>
            <a:off x="419878" y="245561"/>
            <a:ext cx="11504700" cy="643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Malgun Gothic"/>
              <a:buNone/>
            </a:pPr>
            <a:r>
              <a:rPr lang="en-US"/>
              <a:t>Compiling with Libraries</a:t>
            </a:r>
            <a:endParaRPr/>
          </a:p>
        </p:txBody>
      </p:sp>
      <p:sp>
        <p:nvSpPr>
          <p:cNvPr id="293" name="Google Shape;293;g2f26092a914_1_307"/>
          <p:cNvSpPr txBox="1">
            <a:spLocks noGrp="1"/>
          </p:cNvSpPr>
          <p:nvPr>
            <p:ph type="body" idx="1"/>
          </p:nvPr>
        </p:nvSpPr>
        <p:spPr>
          <a:xfrm>
            <a:off x="115075" y="1530225"/>
            <a:ext cx="10960200" cy="5327700"/>
          </a:xfrm>
          <a:prstGeom prst="rect">
            <a:avLst/>
          </a:prstGeom>
          <a:noFill/>
          <a:ln>
            <a:noFill/>
          </a:ln>
        </p:spPr>
        <p:txBody>
          <a:bodyPr spcFirstLastPara="1" wrap="square" lIns="91425" tIns="45700" rIns="91425" bIns="45700" anchor="t" anchorCtr="0">
            <a:normAutofit/>
          </a:bodyPr>
          <a:lstStyle/>
          <a:p>
            <a:pPr marL="457200" lvl="0" indent="-406400" algn="l" rtl="0">
              <a:spcBef>
                <a:spcPts val="0"/>
              </a:spcBef>
              <a:spcAft>
                <a:spcPts val="0"/>
              </a:spcAft>
              <a:buSzPts val="2800"/>
              <a:buChar char="●"/>
            </a:pPr>
            <a:r>
              <a:rPr lang="en-US" dirty="0"/>
              <a:t>How to Build with Libraries</a:t>
            </a:r>
            <a:endParaRPr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a:p>
            <a:pPr marL="0" lvl="0" indent="0" algn="l" rtl="0">
              <a:spcBef>
                <a:spcPts val="1000"/>
              </a:spcBef>
              <a:spcAft>
                <a:spcPts val="0"/>
              </a:spcAft>
              <a:buNone/>
            </a:pPr>
            <a:endParaRPr sz="2900" dirty="0"/>
          </a:p>
          <a:p>
            <a:pPr marL="457200" lvl="0" indent="-406400" algn="l" rtl="0">
              <a:spcBef>
                <a:spcPts val="1000"/>
              </a:spcBef>
              <a:spcAft>
                <a:spcPts val="0"/>
              </a:spcAft>
              <a:buSzPts val="2800"/>
              <a:buChar char="●"/>
            </a:pPr>
            <a:r>
              <a:rPr lang="en-US" dirty="0"/>
              <a:t>How does the system known </a:t>
            </a:r>
            <a:r>
              <a:rPr lang="en-US" dirty="0">
                <a:latin typeface="Courier New"/>
                <a:ea typeface="Courier New"/>
                <a:cs typeface="Courier New"/>
                <a:sym typeface="Courier New"/>
              </a:rPr>
              <a:t>-</a:t>
            </a:r>
            <a:r>
              <a:rPr lang="en-US" dirty="0" err="1">
                <a:latin typeface="Courier New"/>
                <a:ea typeface="Courier New"/>
                <a:cs typeface="Courier New"/>
                <a:sym typeface="Courier New"/>
              </a:rPr>
              <a:t>lfoo</a:t>
            </a:r>
            <a:r>
              <a:rPr lang="en-US" dirty="0"/>
              <a:t> is static or shared library?</a:t>
            </a:r>
            <a:endParaRPr dirty="0"/>
          </a:p>
          <a:p>
            <a:pPr marL="457200" lvl="0" indent="-330200" algn="l" rtl="0">
              <a:spcBef>
                <a:spcPts val="1000"/>
              </a:spcBef>
              <a:spcAft>
                <a:spcPts val="0"/>
              </a:spcAft>
              <a:buSzPts val="1600"/>
              <a:buChar char="●"/>
            </a:pPr>
            <a:r>
              <a:rPr lang="en-US" sz="2600" b="1" u="sng" dirty="0"/>
              <a:t>Priority</a:t>
            </a:r>
            <a:r>
              <a:rPr lang="en-US" sz="2600" b="1" dirty="0"/>
              <a:t> of shared library(.so) is higher </a:t>
            </a:r>
            <a:r>
              <a:rPr lang="en-US" sz="2600" dirty="0"/>
              <a:t>than static library(.a) unless explicitly specified </a:t>
            </a:r>
            <a:endParaRPr sz="2600" dirty="0"/>
          </a:p>
          <a:p>
            <a:pPr marL="457200" lvl="0" indent="0" algn="l" rtl="0">
              <a:spcBef>
                <a:spcPts val="1000"/>
              </a:spcBef>
              <a:spcAft>
                <a:spcPts val="0"/>
              </a:spcAft>
              <a:buNone/>
            </a:pPr>
            <a:r>
              <a:rPr lang="en-US" sz="2600" dirty="0"/>
              <a:t>(-static option in </a:t>
            </a:r>
            <a:r>
              <a:rPr lang="en-US" sz="2600" dirty="0" err="1"/>
              <a:t>gcc</a:t>
            </a:r>
            <a:r>
              <a:rPr lang="en-US" sz="2600" dirty="0"/>
              <a:t> command line for explicitly specification)</a:t>
            </a:r>
            <a:endParaRPr sz="2600" dirty="0"/>
          </a:p>
          <a:p>
            <a:pPr marL="0" lvl="0" indent="0" algn="l" rtl="0">
              <a:spcBef>
                <a:spcPts val="1000"/>
              </a:spcBef>
              <a:spcAft>
                <a:spcPts val="1000"/>
              </a:spcAft>
              <a:buNone/>
            </a:pPr>
            <a:endParaRPr sz="2600" dirty="0"/>
          </a:p>
        </p:txBody>
      </p:sp>
      <p:sp>
        <p:nvSpPr>
          <p:cNvPr id="294" name="Google Shape;294;g2f26092a914_1_30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graphicFrame>
        <p:nvGraphicFramePr>
          <p:cNvPr id="295" name="Google Shape;295;g2f26092a914_1_307"/>
          <p:cNvGraphicFramePr/>
          <p:nvPr/>
        </p:nvGraphicFramePr>
        <p:xfrm>
          <a:off x="482225" y="2098763"/>
          <a:ext cx="10225900" cy="2194500"/>
        </p:xfrm>
        <a:graphic>
          <a:graphicData uri="http://schemas.openxmlformats.org/drawingml/2006/table">
            <a:tbl>
              <a:tblPr>
                <a:noFill/>
                <a:tableStyleId>{A1300B72-0502-4FDE-9E59-38B858E48E47}</a:tableStyleId>
              </a:tblPr>
              <a:tblGrid>
                <a:gridCol w="10225900">
                  <a:extLst>
                    <a:ext uri="{9D8B030D-6E8A-4147-A177-3AD203B41FA5}">
                      <a16:colId xmlns:a16="http://schemas.microsoft.com/office/drawing/2014/main" val="20000"/>
                    </a:ext>
                  </a:extLst>
                </a:gridCol>
              </a:tblGrid>
              <a:tr h="275125">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t>GCC Command Example</a:t>
                      </a:r>
                      <a:endParaRPr sz="1600" b="1" u="none" strike="noStrike" cap="none"/>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245675">
                <a:tc>
                  <a:txBody>
                    <a:bodyPr/>
                    <a:lstStyle/>
                    <a:p>
                      <a:pPr marL="0" lvl="0" indent="0" algn="l" rtl="0">
                        <a:spcBef>
                          <a:spcPts val="0"/>
                        </a:spcBef>
                        <a:spcAft>
                          <a:spcPts val="0"/>
                        </a:spcAft>
                        <a:buNone/>
                      </a:pPr>
                      <a:r>
                        <a:rPr lang="en-US" sz="1600" b="1">
                          <a:solidFill>
                            <a:schemeClr val="dk1"/>
                          </a:solidFill>
                          <a:highlight>
                            <a:schemeClr val="lt2"/>
                          </a:highlight>
                          <a:latin typeface="Courier New"/>
                          <a:ea typeface="Courier New"/>
                          <a:cs typeface="Courier New"/>
                          <a:sym typeface="Courier New"/>
                        </a:rPr>
                        <a:t>$ gcc main.c -I/include -L/lib -lfoo</a:t>
                      </a:r>
                      <a:endParaRPr sz="800" b="1">
                        <a:solidFill>
                          <a:schemeClr val="dk1"/>
                        </a:solidFill>
                      </a:endParaRPr>
                    </a:p>
                    <a:p>
                      <a:pPr marL="0" lvl="0" indent="0" algn="l" rtl="0">
                        <a:spcBef>
                          <a:spcPts val="0"/>
                        </a:spcBef>
                        <a:spcAft>
                          <a:spcPts val="0"/>
                        </a:spcAft>
                        <a:buNone/>
                      </a:pPr>
                      <a:r>
                        <a:rPr lang="en-US" sz="1600" i="1">
                          <a:solidFill>
                            <a:srgbClr val="888888"/>
                          </a:solidFill>
                        </a:rPr>
                        <a:t># </a:t>
                      </a:r>
                      <a:r>
                        <a:rPr lang="en-US" sz="1600" b="1" i="1">
                          <a:solidFill>
                            <a:srgbClr val="888888"/>
                          </a:solidFill>
                        </a:rPr>
                        <a:t>-lfoo</a:t>
                      </a:r>
                      <a:r>
                        <a:rPr lang="en-US" sz="1600" i="1">
                          <a:solidFill>
                            <a:srgbClr val="888888"/>
                          </a:solidFill>
                        </a:rPr>
                        <a:t> is a alias of libfoo.s</a:t>
                      </a:r>
                      <a:endParaRPr sz="1600" i="1">
                        <a:solidFill>
                          <a:srgbClr val="888888"/>
                        </a:solidFill>
                      </a:endParaRPr>
                    </a:p>
                    <a:p>
                      <a:pPr marL="0" lvl="0" indent="0" algn="l" rtl="0">
                        <a:spcBef>
                          <a:spcPts val="0"/>
                        </a:spcBef>
                        <a:spcAft>
                          <a:spcPts val="0"/>
                        </a:spcAft>
                        <a:buNone/>
                      </a:pPr>
                      <a:r>
                        <a:rPr lang="en-US" sz="1600" i="1">
                          <a:solidFill>
                            <a:srgbClr val="888888"/>
                          </a:solidFill>
                        </a:rPr>
                        <a:t># </a:t>
                      </a:r>
                      <a:r>
                        <a:rPr lang="en-US" sz="1600" b="1" i="1">
                          <a:solidFill>
                            <a:srgbClr val="888888"/>
                          </a:solidFill>
                        </a:rPr>
                        <a:t>-L </a:t>
                      </a:r>
                      <a:r>
                        <a:rPr lang="en-US" sz="1600" i="1">
                          <a:solidFill>
                            <a:srgbClr val="888888"/>
                          </a:solidFill>
                        </a:rPr>
                        <a:t>specify a directory where the linker should look for libraries</a:t>
                      </a:r>
                      <a:endParaRPr sz="1600" i="1">
                        <a:solidFill>
                          <a:srgbClr val="888888"/>
                        </a:solidFill>
                      </a:endParaRPr>
                    </a:p>
                    <a:p>
                      <a:pPr marL="0" lvl="0" indent="0" algn="l" rtl="0">
                        <a:spcBef>
                          <a:spcPts val="0"/>
                        </a:spcBef>
                        <a:spcAft>
                          <a:spcPts val="0"/>
                        </a:spcAft>
                        <a:buNone/>
                      </a:pPr>
                      <a:r>
                        <a:rPr lang="en-US" sz="1600" i="1">
                          <a:solidFill>
                            <a:srgbClr val="888888"/>
                          </a:solidFill>
                        </a:rPr>
                        <a:t># </a:t>
                      </a:r>
                      <a:r>
                        <a:rPr lang="en-US" sz="1600" b="1" i="1">
                          <a:solidFill>
                            <a:srgbClr val="888888"/>
                          </a:solidFill>
                        </a:rPr>
                        <a:t>-I </a:t>
                      </a:r>
                      <a:r>
                        <a:rPr lang="en-US" sz="1600" i="1">
                          <a:solidFill>
                            <a:srgbClr val="888888"/>
                          </a:solidFill>
                        </a:rPr>
                        <a:t>specify a directory where the linker should look for header files</a:t>
                      </a:r>
                      <a:endParaRPr sz="1600" i="1">
                        <a:solidFill>
                          <a:srgbClr val="888888"/>
                        </a:solidFill>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5675">
                <a:tc>
                  <a:txBody>
                    <a:bodyPr/>
                    <a:lstStyle/>
                    <a:p>
                      <a:endParaRPr lang="ko-KR"/>
                    </a:p>
                  </a:txBody>
                  <a:tcPr>
                    <a:lnT w="38100" cap="flat" cmpd="sng" algn="ctr">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245675">
                <a:tc>
                  <a:txBody>
                    <a:bodyPr/>
                    <a:lstStyle/>
                    <a:p>
                      <a:endParaRPr lang="ko-K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0"/>
          <p:cNvSpPr txBox="1">
            <a:spLocks noGrp="1"/>
          </p:cNvSpPr>
          <p:nvPr>
            <p:ph type="title"/>
          </p:nvPr>
        </p:nvSpPr>
        <p:spPr>
          <a:xfrm>
            <a:off x="419878" y="245561"/>
            <a:ext cx="11504643" cy="64343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US"/>
              <a:t>Reference</a:t>
            </a:r>
            <a:endParaRPr/>
          </a:p>
        </p:txBody>
      </p:sp>
      <p:sp>
        <p:nvSpPr>
          <p:cNvPr id="301" name="Google Shape;301;p90"/>
          <p:cNvSpPr txBox="1">
            <a:spLocks noGrp="1"/>
          </p:cNvSpPr>
          <p:nvPr>
            <p:ph type="body" idx="1"/>
          </p:nvPr>
        </p:nvSpPr>
        <p:spPr>
          <a:xfrm>
            <a:off x="419878" y="1530220"/>
            <a:ext cx="11504644" cy="46467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https://www.vim.org/</a:t>
            </a:r>
            <a:endParaRPr/>
          </a:p>
          <a:p>
            <a:pPr marL="228600" lvl="0" indent="-228600" algn="l" rtl="0">
              <a:lnSpc>
                <a:spcPct val="90000"/>
              </a:lnSpc>
              <a:spcBef>
                <a:spcPts val="1000"/>
              </a:spcBef>
              <a:spcAft>
                <a:spcPts val="0"/>
              </a:spcAft>
              <a:buClr>
                <a:schemeClr val="dk1"/>
              </a:buClr>
              <a:buSzPts val="2800"/>
              <a:buChar char="•"/>
            </a:pPr>
            <a:r>
              <a:rPr lang="en-US"/>
              <a:t>https://diveintosystems.org/book/C2-C_depth/advanced_libraries.html</a:t>
            </a:r>
            <a:endParaRPr/>
          </a:p>
          <a:p>
            <a:pPr marL="228600" lvl="0" indent="-228600" algn="l" rtl="0">
              <a:lnSpc>
                <a:spcPct val="90000"/>
              </a:lnSpc>
              <a:spcBef>
                <a:spcPts val="1000"/>
              </a:spcBef>
              <a:spcAft>
                <a:spcPts val="0"/>
              </a:spcAft>
              <a:buClr>
                <a:schemeClr val="dk1"/>
              </a:buClr>
              <a:buSzPts val="2800"/>
              <a:buChar char="•"/>
            </a:pPr>
            <a:r>
              <a:rPr lang="en-US"/>
              <a:t>https://diveintosystems.org/book/C2-C_depth/advanced_writing_libraries.html</a:t>
            </a:r>
            <a:endParaRPr/>
          </a:p>
          <a:p>
            <a:pPr marL="228600" lvl="0" indent="-228600" algn="l" rtl="0">
              <a:lnSpc>
                <a:spcPct val="90000"/>
              </a:lnSpc>
              <a:spcBef>
                <a:spcPts val="1000"/>
              </a:spcBef>
              <a:spcAft>
                <a:spcPts val="0"/>
              </a:spcAft>
              <a:buClr>
                <a:schemeClr val="dk1"/>
              </a:buClr>
              <a:buSzPts val="2800"/>
              <a:buChar char="•"/>
            </a:pPr>
            <a:r>
              <a:rPr lang="en-US"/>
              <a:t>https://www.slideshare.net/slideshow/advanced-c-programming-in-linux/85064690#8</a:t>
            </a:r>
            <a:endParaRPr/>
          </a:p>
        </p:txBody>
      </p:sp>
      <p:sp>
        <p:nvSpPr>
          <p:cNvPr id="302" name="Google Shape;302;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B53732-43AC-4CF9-8168-257A5F04886A}"/>
              </a:ext>
            </a:extLst>
          </p:cNvPr>
          <p:cNvSpPr>
            <a:spLocks noGrp="1"/>
          </p:cNvSpPr>
          <p:nvPr>
            <p:ph type="title"/>
          </p:nvPr>
        </p:nvSpPr>
        <p:spPr/>
        <p:txBody>
          <a:bodyPr>
            <a:noAutofit/>
          </a:bodyPr>
          <a:lstStyle/>
          <a:p>
            <a:r>
              <a:rPr lang="en-US" altLang="ko-KR" sz="3600" dirty="0"/>
              <a:t>Connecting Linux Server in Windows Command Line </a:t>
            </a:r>
            <a:endParaRPr lang="ko-KR" altLang="en-US" sz="3600" dirty="0"/>
          </a:p>
        </p:txBody>
      </p:sp>
      <p:pic>
        <p:nvPicPr>
          <p:cNvPr id="4" name="그림 3">
            <a:extLst>
              <a:ext uri="{FF2B5EF4-FFF2-40B4-BE49-F238E27FC236}">
                <a16:creationId xmlns:a16="http://schemas.microsoft.com/office/drawing/2014/main" id="{6E38208B-2B89-4812-80F5-AE0E06ADEAB7}"/>
              </a:ext>
            </a:extLst>
          </p:cNvPr>
          <p:cNvPicPr>
            <a:picLocks noChangeAspect="1"/>
          </p:cNvPicPr>
          <p:nvPr/>
        </p:nvPicPr>
        <p:blipFill rotWithShape="1">
          <a:blip r:embed="rId2"/>
          <a:srcRect b="58627"/>
          <a:stretch/>
        </p:blipFill>
        <p:spPr>
          <a:xfrm>
            <a:off x="4034555" y="1689510"/>
            <a:ext cx="8092130" cy="2170525"/>
          </a:xfrm>
          <a:prstGeom prst="rect">
            <a:avLst/>
          </a:prstGeom>
        </p:spPr>
      </p:pic>
      <p:sp>
        <p:nvSpPr>
          <p:cNvPr id="5" name="직사각형 4">
            <a:extLst>
              <a:ext uri="{FF2B5EF4-FFF2-40B4-BE49-F238E27FC236}">
                <a16:creationId xmlns:a16="http://schemas.microsoft.com/office/drawing/2014/main" id="{0575A6D2-A2FD-4EA1-B85D-70380D8F6F7A}"/>
              </a:ext>
            </a:extLst>
          </p:cNvPr>
          <p:cNvSpPr/>
          <p:nvPr/>
        </p:nvSpPr>
        <p:spPr>
          <a:xfrm>
            <a:off x="4060094" y="2184630"/>
            <a:ext cx="8092130" cy="164278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말풍선: 사각형 5">
            <a:extLst>
              <a:ext uri="{FF2B5EF4-FFF2-40B4-BE49-F238E27FC236}">
                <a16:creationId xmlns:a16="http://schemas.microsoft.com/office/drawing/2014/main" id="{74ED3496-068C-46C5-A3FB-6E3DD97E0404}"/>
              </a:ext>
            </a:extLst>
          </p:cNvPr>
          <p:cNvSpPr/>
          <p:nvPr/>
        </p:nvSpPr>
        <p:spPr>
          <a:xfrm>
            <a:off x="764771" y="3072656"/>
            <a:ext cx="2466418" cy="1037200"/>
          </a:xfrm>
          <a:prstGeom prst="wedgeRectCallout">
            <a:avLst>
              <a:gd name="adj1" fmla="val 82933"/>
              <a:gd name="adj2" fmla="val -210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ysClr val="windowText" lastClr="000000"/>
                </a:solidFill>
              </a:rPr>
              <a:t>Login Welcome Message from Linux System</a:t>
            </a:r>
            <a:endParaRPr lang="ko-KR" altLang="en-US" sz="2000" dirty="0">
              <a:solidFill>
                <a:sysClr val="windowText" lastClr="000000"/>
              </a:solidFill>
            </a:endParaRPr>
          </a:p>
        </p:txBody>
      </p:sp>
      <p:sp>
        <p:nvSpPr>
          <p:cNvPr id="7" name="직사각형 6">
            <a:extLst>
              <a:ext uri="{FF2B5EF4-FFF2-40B4-BE49-F238E27FC236}">
                <a16:creationId xmlns:a16="http://schemas.microsoft.com/office/drawing/2014/main" id="{AA5251BC-2B31-443D-9E42-0D6C99E4D507}"/>
              </a:ext>
            </a:extLst>
          </p:cNvPr>
          <p:cNvSpPr/>
          <p:nvPr/>
        </p:nvSpPr>
        <p:spPr>
          <a:xfrm>
            <a:off x="3982303" y="1689510"/>
            <a:ext cx="8092130" cy="4951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말풍선: 사각형 7">
            <a:extLst>
              <a:ext uri="{FF2B5EF4-FFF2-40B4-BE49-F238E27FC236}">
                <a16:creationId xmlns:a16="http://schemas.microsoft.com/office/drawing/2014/main" id="{D723214D-35AA-416B-96F9-7C039F505EE8}"/>
              </a:ext>
            </a:extLst>
          </p:cNvPr>
          <p:cNvSpPr/>
          <p:nvPr/>
        </p:nvSpPr>
        <p:spPr>
          <a:xfrm>
            <a:off x="764771" y="1835778"/>
            <a:ext cx="2624902" cy="912367"/>
          </a:xfrm>
          <a:prstGeom prst="wedgeRectCallout">
            <a:avLst>
              <a:gd name="adj1" fmla="val 73617"/>
              <a:gd name="adj2" fmla="val -473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ysClr val="windowText" lastClr="000000"/>
                </a:solidFill>
              </a:rPr>
              <a:t>Windows command</a:t>
            </a:r>
          </a:p>
          <a:p>
            <a:pPr algn="ctr"/>
            <a:r>
              <a:rPr lang="en-US" altLang="ko-KR" sz="2000" dirty="0">
                <a:solidFill>
                  <a:sysClr val="windowText" lastClr="000000"/>
                </a:solidFill>
              </a:rPr>
              <a:t>(</a:t>
            </a:r>
            <a:r>
              <a:rPr lang="en-US" altLang="ko-KR" sz="2000" dirty="0" err="1">
                <a:solidFill>
                  <a:sysClr val="windowText" lastClr="000000"/>
                </a:solidFill>
              </a:rPr>
              <a:t>ssh</a:t>
            </a:r>
            <a:r>
              <a:rPr lang="en-US" altLang="ko-KR" sz="2000" dirty="0">
                <a:solidFill>
                  <a:sysClr val="windowText" lastClr="000000"/>
                </a:solidFill>
              </a:rPr>
              <a:t>)</a:t>
            </a:r>
            <a:endParaRPr lang="ko-KR" altLang="en-US" sz="2000" dirty="0">
              <a:solidFill>
                <a:sysClr val="windowText" lastClr="000000"/>
              </a:solidFill>
            </a:endParaRPr>
          </a:p>
        </p:txBody>
      </p:sp>
      <p:sp>
        <p:nvSpPr>
          <p:cNvPr id="9" name="말풍선: 사각형 8">
            <a:extLst>
              <a:ext uri="{FF2B5EF4-FFF2-40B4-BE49-F238E27FC236}">
                <a16:creationId xmlns:a16="http://schemas.microsoft.com/office/drawing/2014/main" id="{B8DEC397-C6FA-4495-AC44-ADAB06914EEA}"/>
              </a:ext>
            </a:extLst>
          </p:cNvPr>
          <p:cNvSpPr/>
          <p:nvPr/>
        </p:nvSpPr>
        <p:spPr>
          <a:xfrm>
            <a:off x="764771" y="4598912"/>
            <a:ext cx="2466418" cy="718523"/>
          </a:xfrm>
          <a:prstGeom prst="wedgeRectCallout">
            <a:avLst>
              <a:gd name="adj1" fmla="val 91448"/>
              <a:gd name="adj2" fmla="val -472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ysClr val="windowText" lastClr="000000"/>
                </a:solidFill>
              </a:rPr>
              <a:t>prompt($) from Linux shell</a:t>
            </a:r>
            <a:endParaRPr lang="ko-KR" altLang="en-US" sz="2000" dirty="0">
              <a:solidFill>
                <a:sysClr val="windowText" lastClr="000000"/>
              </a:solidFill>
            </a:endParaRPr>
          </a:p>
        </p:txBody>
      </p:sp>
      <p:sp>
        <p:nvSpPr>
          <p:cNvPr id="11" name="텍스트 개체 틀 10">
            <a:extLst>
              <a:ext uri="{FF2B5EF4-FFF2-40B4-BE49-F238E27FC236}">
                <a16:creationId xmlns:a16="http://schemas.microsoft.com/office/drawing/2014/main" id="{ACDCE4FD-E3D9-40F2-88B2-9A935E9B4FC0}"/>
              </a:ext>
            </a:extLst>
          </p:cNvPr>
          <p:cNvSpPr>
            <a:spLocks noGrp="1"/>
          </p:cNvSpPr>
          <p:nvPr>
            <p:ph type="body" idx="1"/>
          </p:nvPr>
        </p:nvSpPr>
        <p:spPr>
          <a:xfrm>
            <a:off x="121704" y="1058053"/>
            <a:ext cx="11504644" cy="583881"/>
          </a:xfrm>
        </p:spPr>
        <p:txBody>
          <a:bodyPr>
            <a:normAutofit lnSpcReduction="10000"/>
          </a:bodyPr>
          <a:lstStyle/>
          <a:p>
            <a:r>
              <a:rPr lang="en-US" altLang="ko-KR" dirty="0"/>
              <a:t>Each Student Password should be changed at the first login </a:t>
            </a:r>
            <a:endParaRPr lang="ko-KR" altLang="en-US" dirty="0"/>
          </a:p>
        </p:txBody>
      </p:sp>
      <p:pic>
        <p:nvPicPr>
          <p:cNvPr id="12" name="그림 11">
            <a:extLst>
              <a:ext uri="{FF2B5EF4-FFF2-40B4-BE49-F238E27FC236}">
                <a16:creationId xmlns:a16="http://schemas.microsoft.com/office/drawing/2014/main" id="{8C046A56-6653-44DD-B92D-30C67C5669E5}"/>
              </a:ext>
            </a:extLst>
          </p:cNvPr>
          <p:cNvPicPr>
            <a:picLocks noChangeAspect="1"/>
          </p:cNvPicPr>
          <p:nvPr/>
        </p:nvPicPr>
        <p:blipFill rotWithShape="1">
          <a:blip r:embed="rId3"/>
          <a:srcRect r="6035"/>
          <a:stretch/>
        </p:blipFill>
        <p:spPr>
          <a:xfrm>
            <a:off x="4143792" y="4124784"/>
            <a:ext cx="6480814" cy="638264"/>
          </a:xfrm>
          <a:prstGeom prst="rect">
            <a:avLst/>
          </a:prstGeom>
        </p:spPr>
      </p:pic>
      <p:sp>
        <p:nvSpPr>
          <p:cNvPr id="13" name="사각형: 둥근 모서리 12">
            <a:extLst>
              <a:ext uri="{FF2B5EF4-FFF2-40B4-BE49-F238E27FC236}">
                <a16:creationId xmlns:a16="http://schemas.microsoft.com/office/drawing/2014/main" id="{3894A6C6-2DEB-4F23-B764-4EFDF7397383}"/>
              </a:ext>
            </a:extLst>
          </p:cNvPr>
          <p:cNvSpPr/>
          <p:nvPr/>
        </p:nvSpPr>
        <p:spPr>
          <a:xfrm>
            <a:off x="4143792" y="4443916"/>
            <a:ext cx="2952750" cy="3099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A3B617DA-ED2A-40FE-9F06-56C01E0D9BFB}"/>
              </a:ext>
            </a:extLst>
          </p:cNvPr>
          <p:cNvSpPr txBox="1"/>
          <p:nvPr/>
        </p:nvSpPr>
        <p:spPr>
          <a:xfrm>
            <a:off x="5637068" y="2971800"/>
            <a:ext cx="914400" cy="914400"/>
          </a:xfrm>
          <a:prstGeom prst="rect">
            <a:avLst/>
          </a:prstGeom>
          <a:noFill/>
        </p:spPr>
        <p:txBody>
          <a:bodyPr wrap="square" rtlCol="0">
            <a:spAutoFit/>
          </a:bodyPr>
          <a:lstStyle/>
          <a:p>
            <a:endParaRPr lang="ko-KR" altLang="en-US" dirty="0"/>
          </a:p>
        </p:txBody>
      </p:sp>
      <p:sp>
        <p:nvSpPr>
          <p:cNvPr id="18" name="TextBox 17">
            <a:extLst>
              <a:ext uri="{FF2B5EF4-FFF2-40B4-BE49-F238E27FC236}">
                <a16:creationId xmlns:a16="http://schemas.microsoft.com/office/drawing/2014/main" id="{047F989F-6B35-43C9-B094-BA1AC1FAB628}"/>
              </a:ext>
            </a:extLst>
          </p:cNvPr>
          <p:cNvSpPr txBox="1"/>
          <p:nvPr/>
        </p:nvSpPr>
        <p:spPr>
          <a:xfrm>
            <a:off x="685800" y="5799947"/>
            <a:ext cx="7626927"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sz="1800" i="1" dirty="0"/>
              <a:t>Your login id and password will be sent individually by personal email.</a:t>
            </a:r>
            <a:endParaRPr lang="ko-KR" altLang="en-US" sz="1800" i="1" dirty="0"/>
          </a:p>
        </p:txBody>
      </p:sp>
    </p:spTree>
    <p:extLst>
      <p:ext uri="{BB962C8B-B14F-4D97-AF65-F5344CB8AC3E}">
        <p14:creationId xmlns:p14="http://schemas.microsoft.com/office/powerpoint/2010/main" val="364393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E31577-5D7E-4ECB-AB23-6D0E47EE4691}"/>
              </a:ext>
            </a:extLst>
          </p:cNvPr>
          <p:cNvSpPr>
            <a:spLocks noGrp="1"/>
          </p:cNvSpPr>
          <p:nvPr>
            <p:ph type="title"/>
          </p:nvPr>
        </p:nvSpPr>
        <p:spPr/>
        <p:txBody>
          <a:bodyPr>
            <a:normAutofit fontScale="90000"/>
          </a:bodyPr>
          <a:lstStyle/>
          <a:p>
            <a:r>
              <a:rPr lang="en-US" altLang="ko-KR" dirty="0"/>
              <a:t>Lab-2: How to transfer files to/from remote host</a:t>
            </a:r>
            <a:endParaRPr lang="ko-KR" altLang="en-US" dirty="0"/>
          </a:p>
        </p:txBody>
      </p:sp>
      <p:sp>
        <p:nvSpPr>
          <p:cNvPr id="3" name="내용 개체 틀 2">
            <a:extLst>
              <a:ext uri="{FF2B5EF4-FFF2-40B4-BE49-F238E27FC236}">
                <a16:creationId xmlns:a16="http://schemas.microsoft.com/office/drawing/2014/main" id="{D0EB806E-DFAC-4E92-8C82-979A0B6CAC70}"/>
              </a:ext>
            </a:extLst>
          </p:cNvPr>
          <p:cNvSpPr>
            <a:spLocks noGrp="1"/>
          </p:cNvSpPr>
          <p:nvPr>
            <p:ph idx="1"/>
          </p:nvPr>
        </p:nvSpPr>
        <p:spPr>
          <a:xfrm>
            <a:off x="419878" y="1347254"/>
            <a:ext cx="9489745" cy="4829710"/>
          </a:xfrm>
        </p:spPr>
        <p:txBody>
          <a:bodyPr/>
          <a:lstStyle/>
          <a:p>
            <a:r>
              <a:rPr lang="en-US" altLang="ko-KR" dirty="0"/>
              <a:t>local</a:t>
            </a:r>
            <a:r>
              <a:rPr lang="ko-KR" altLang="en-US" dirty="0"/>
              <a:t>에서 원격 </a:t>
            </a:r>
            <a:r>
              <a:rPr lang="en-US" altLang="ko-KR" dirty="0"/>
              <a:t>host</a:t>
            </a:r>
            <a:r>
              <a:rPr lang="ko-KR" altLang="en-US" dirty="0"/>
              <a:t>로 파일 보내기</a:t>
            </a:r>
            <a:r>
              <a:rPr lang="en-US" altLang="ko-KR" dirty="0"/>
              <a:t>(</a:t>
            </a:r>
            <a:r>
              <a:rPr lang="en-US" altLang="ko-KR" dirty="0" err="1"/>
              <a:t>scp</a:t>
            </a:r>
            <a:r>
              <a:rPr lang="en-US" altLang="ko-KR" dirty="0"/>
              <a:t>)</a:t>
            </a:r>
          </a:p>
          <a:p>
            <a:pPr lvl="1"/>
            <a:r>
              <a:rPr lang="en-US" altLang="ko-KR" b="1" dirty="0" err="1"/>
              <a:t>scp</a:t>
            </a:r>
            <a:r>
              <a:rPr lang="ko-KR" altLang="en-US" dirty="0"/>
              <a:t> </a:t>
            </a:r>
            <a:r>
              <a:rPr lang="en-US" altLang="ko-KR" i="1" dirty="0"/>
              <a:t>&lt;source-file&gt; &lt;</a:t>
            </a:r>
            <a:r>
              <a:rPr lang="en-US" altLang="ko-KR" i="1" dirty="0" err="1"/>
              <a:t>user_id</a:t>
            </a:r>
            <a:r>
              <a:rPr lang="en-US" altLang="ko-KR" dirty="0"/>
              <a:t>&gt;@&lt;</a:t>
            </a:r>
            <a:r>
              <a:rPr lang="en-US" altLang="ko-KR" i="1" dirty="0" err="1"/>
              <a:t>remot</a:t>
            </a:r>
            <a:r>
              <a:rPr lang="en-US" altLang="ko-KR" i="1" dirty="0"/>
              <a:t>-host</a:t>
            </a:r>
            <a:r>
              <a:rPr lang="en-US" altLang="ko-KR" dirty="0"/>
              <a:t>&gt;:&lt;</a:t>
            </a:r>
            <a:r>
              <a:rPr lang="en-US" altLang="ko-KR" i="1" dirty="0"/>
              <a:t>target-file</a:t>
            </a:r>
            <a:r>
              <a:rPr lang="en-US" altLang="ko-KR" dirty="0"/>
              <a:t>&gt;</a:t>
            </a:r>
          </a:p>
          <a:p>
            <a:pPr marL="0" indent="0">
              <a:buNone/>
            </a:pPr>
            <a:endParaRPr lang="en-US" altLang="ko-KR" dirty="0"/>
          </a:p>
          <a:p>
            <a:pPr marL="0" indent="0">
              <a:buNone/>
            </a:pPr>
            <a:endParaRPr lang="en-US" altLang="ko-KR" dirty="0"/>
          </a:p>
          <a:p>
            <a:pPr marL="0" indent="0">
              <a:buNone/>
            </a:pPr>
            <a:endParaRPr lang="en-US" altLang="ko-KR" dirty="0"/>
          </a:p>
          <a:p>
            <a:r>
              <a:rPr lang="ko-KR" altLang="en-US" dirty="0"/>
              <a:t>원격 </a:t>
            </a:r>
            <a:r>
              <a:rPr lang="en-US" altLang="ko-KR" dirty="0"/>
              <a:t>host</a:t>
            </a:r>
            <a:r>
              <a:rPr lang="ko-KR" altLang="en-US" dirty="0"/>
              <a:t>에서 </a:t>
            </a:r>
            <a:r>
              <a:rPr lang="en-US" altLang="ko-KR" dirty="0"/>
              <a:t>local</a:t>
            </a:r>
            <a:r>
              <a:rPr lang="ko-KR" altLang="en-US" dirty="0"/>
              <a:t>로 파일 가져오기</a:t>
            </a:r>
            <a:r>
              <a:rPr lang="en-US" altLang="ko-KR" dirty="0"/>
              <a:t>(</a:t>
            </a:r>
            <a:r>
              <a:rPr lang="en-US" altLang="ko-KR" dirty="0" err="1"/>
              <a:t>scp</a:t>
            </a:r>
            <a:r>
              <a:rPr lang="en-US" altLang="ko-KR" dirty="0"/>
              <a:t>)</a:t>
            </a:r>
          </a:p>
          <a:p>
            <a:pPr lvl="1"/>
            <a:r>
              <a:rPr lang="en-US" altLang="ko-KR" b="1" dirty="0" err="1"/>
              <a:t>scp</a:t>
            </a:r>
            <a:r>
              <a:rPr lang="ko-KR" altLang="en-US" dirty="0"/>
              <a:t> </a:t>
            </a:r>
            <a:r>
              <a:rPr lang="en-US" altLang="ko-KR" i="1" dirty="0"/>
              <a:t>&lt;</a:t>
            </a:r>
            <a:r>
              <a:rPr lang="en-US" altLang="ko-KR" i="1" dirty="0" err="1"/>
              <a:t>user_id</a:t>
            </a:r>
            <a:r>
              <a:rPr lang="en-US" altLang="ko-KR" dirty="0"/>
              <a:t>&gt;@&lt;</a:t>
            </a:r>
            <a:r>
              <a:rPr lang="en-US" altLang="ko-KR" i="1" dirty="0" err="1"/>
              <a:t>remot</a:t>
            </a:r>
            <a:r>
              <a:rPr lang="en-US" altLang="ko-KR" i="1" dirty="0"/>
              <a:t>-host</a:t>
            </a:r>
            <a:r>
              <a:rPr lang="en-US" altLang="ko-KR" dirty="0"/>
              <a:t>&gt;:&lt;</a:t>
            </a:r>
            <a:r>
              <a:rPr lang="en-US" altLang="ko-KR" i="1" dirty="0" err="1"/>
              <a:t>source_file</a:t>
            </a:r>
            <a:r>
              <a:rPr lang="en-US" altLang="ko-KR" dirty="0"/>
              <a:t>&gt; &lt;</a:t>
            </a:r>
            <a:r>
              <a:rPr lang="en-US" altLang="ko-KR" i="1" dirty="0"/>
              <a:t>target-file</a:t>
            </a:r>
            <a:r>
              <a:rPr lang="en-US" altLang="ko-KR" dirty="0"/>
              <a:t>&gt;</a:t>
            </a:r>
          </a:p>
          <a:p>
            <a:pPr marL="457200" lvl="1" indent="0">
              <a:buNone/>
            </a:pPr>
            <a:endParaRPr lang="en-US" altLang="ko-KR" dirty="0"/>
          </a:p>
        </p:txBody>
      </p:sp>
      <p:sp>
        <p:nvSpPr>
          <p:cNvPr id="4" name="슬라이드 번호 개체 틀 3">
            <a:extLst>
              <a:ext uri="{FF2B5EF4-FFF2-40B4-BE49-F238E27FC236}">
                <a16:creationId xmlns:a16="http://schemas.microsoft.com/office/drawing/2014/main" id="{B603D58C-4217-458E-BB6B-AB5135169153}"/>
              </a:ext>
            </a:extLst>
          </p:cNvPr>
          <p:cNvSpPr>
            <a:spLocks noGrp="1"/>
          </p:cNvSpPr>
          <p:nvPr>
            <p:ph type="sldNum" sz="quarter" idx="12"/>
          </p:nvPr>
        </p:nvSpPr>
        <p:spPr/>
        <p:txBody>
          <a:bodyPr/>
          <a:lstStyle/>
          <a:p>
            <a:fld id="{297EEDAA-10CE-4642-834E-C03F290CCBD8}" type="slidenum">
              <a:rPr lang="ko-KR" altLang="en-US" smtClean="0"/>
              <a:t>4</a:t>
            </a:fld>
            <a:endParaRPr lang="ko-KR" altLang="en-US"/>
          </a:p>
        </p:txBody>
      </p:sp>
      <p:pic>
        <p:nvPicPr>
          <p:cNvPr id="5" name="그림 4">
            <a:extLst>
              <a:ext uri="{FF2B5EF4-FFF2-40B4-BE49-F238E27FC236}">
                <a16:creationId xmlns:a16="http://schemas.microsoft.com/office/drawing/2014/main" id="{EA7FC1BB-1738-4858-B460-1229EB40221F}"/>
              </a:ext>
            </a:extLst>
          </p:cNvPr>
          <p:cNvPicPr>
            <a:picLocks noChangeAspect="1"/>
          </p:cNvPicPr>
          <p:nvPr/>
        </p:nvPicPr>
        <p:blipFill>
          <a:blip r:embed="rId2"/>
          <a:stretch>
            <a:fillRect/>
          </a:stretch>
        </p:blipFill>
        <p:spPr>
          <a:xfrm>
            <a:off x="982314" y="2497554"/>
            <a:ext cx="7316221" cy="1209844"/>
          </a:xfrm>
          <a:prstGeom prst="rect">
            <a:avLst/>
          </a:prstGeom>
        </p:spPr>
      </p:pic>
      <p:pic>
        <p:nvPicPr>
          <p:cNvPr id="6" name="그림 5">
            <a:extLst>
              <a:ext uri="{FF2B5EF4-FFF2-40B4-BE49-F238E27FC236}">
                <a16:creationId xmlns:a16="http://schemas.microsoft.com/office/drawing/2014/main" id="{986AFA76-CCD7-49C5-90EF-551488C9D74F}"/>
              </a:ext>
            </a:extLst>
          </p:cNvPr>
          <p:cNvPicPr>
            <a:picLocks noChangeAspect="1"/>
          </p:cNvPicPr>
          <p:nvPr/>
        </p:nvPicPr>
        <p:blipFill>
          <a:blip r:embed="rId3"/>
          <a:stretch>
            <a:fillRect/>
          </a:stretch>
        </p:blipFill>
        <p:spPr>
          <a:xfrm>
            <a:off x="982314" y="5136031"/>
            <a:ext cx="7560990" cy="774441"/>
          </a:xfrm>
          <a:prstGeom prst="rect">
            <a:avLst/>
          </a:prstGeom>
        </p:spPr>
      </p:pic>
      <p:sp>
        <p:nvSpPr>
          <p:cNvPr id="7" name="직사각형 6">
            <a:extLst>
              <a:ext uri="{FF2B5EF4-FFF2-40B4-BE49-F238E27FC236}">
                <a16:creationId xmlns:a16="http://schemas.microsoft.com/office/drawing/2014/main" id="{42936FAE-9277-43DF-B598-4BE11C962650}"/>
              </a:ext>
            </a:extLst>
          </p:cNvPr>
          <p:cNvSpPr/>
          <p:nvPr/>
        </p:nvSpPr>
        <p:spPr>
          <a:xfrm>
            <a:off x="8948057" y="2829508"/>
            <a:ext cx="1362270" cy="7907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local</a:t>
            </a:r>
          </a:p>
          <a:p>
            <a:pPr algn="ctr"/>
            <a:r>
              <a:rPr lang="en-US" altLang="ko-KR" dirty="0">
                <a:solidFill>
                  <a:sysClr val="windowText" lastClr="000000"/>
                </a:solidFill>
              </a:rPr>
              <a:t>(windows)</a:t>
            </a:r>
            <a:endParaRPr lang="ko-KR" altLang="en-US" dirty="0">
              <a:solidFill>
                <a:sysClr val="windowText" lastClr="000000"/>
              </a:solidFill>
            </a:endParaRPr>
          </a:p>
        </p:txBody>
      </p:sp>
      <p:sp>
        <p:nvSpPr>
          <p:cNvPr id="8" name="직사각형 7">
            <a:extLst>
              <a:ext uri="{FF2B5EF4-FFF2-40B4-BE49-F238E27FC236}">
                <a16:creationId xmlns:a16="http://schemas.microsoft.com/office/drawing/2014/main" id="{3A8C4F55-5033-4600-8B3C-6DFF1DD23011}"/>
              </a:ext>
            </a:extLst>
          </p:cNvPr>
          <p:cNvSpPr/>
          <p:nvPr/>
        </p:nvSpPr>
        <p:spPr>
          <a:xfrm>
            <a:off x="10711031" y="2843504"/>
            <a:ext cx="1362270" cy="7371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remote</a:t>
            </a:r>
          </a:p>
          <a:p>
            <a:pPr algn="ctr"/>
            <a:r>
              <a:rPr lang="en-US" altLang="ko-KR" dirty="0">
                <a:solidFill>
                  <a:sysClr val="windowText" lastClr="000000"/>
                </a:solidFill>
              </a:rPr>
              <a:t>(</a:t>
            </a:r>
            <a:r>
              <a:rPr lang="en-US" altLang="ko-KR" dirty="0" err="1">
                <a:solidFill>
                  <a:sysClr val="windowText" lastClr="000000"/>
                </a:solidFill>
              </a:rPr>
              <a:t>linux</a:t>
            </a:r>
            <a:r>
              <a:rPr lang="en-US" altLang="ko-KR" dirty="0">
                <a:solidFill>
                  <a:sysClr val="windowText" lastClr="000000"/>
                </a:solidFill>
              </a:rPr>
              <a:t>)</a:t>
            </a:r>
            <a:endParaRPr lang="ko-KR" altLang="en-US" dirty="0">
              <a:solidFill>
                <a:sysClr val="windowText" lastClr="000000"/>
              </a:solidFill>
            </a:endParaRPr>
          </a:p>
        </p:txBody>
      </p:sp>
      <p:sp>
        <p:nvSpPr>
          <p:cNvPr id="9" name="화살표: 오른쪽 8">
            <a:extLst>
              <a:ext uri="{FF2B5EF4-FFF2-40B4-BE49-F238E27FC236}">
                <a16:creationId xmlns:a16="http://schemas.microsoft.com/office/drawing/2014/main" id="{637C8F23-0109-42D4-A97C-6BB9D279FD6D}"/>
              </a:ext>
            </a:extLst>
          </p:cNvPr>
          <p:cNvSpPr/>
          <p:nvPr/>
        </p:nvSpPr>
        <p:spPr>
          <a:xfrm>
            <a:off x="10310327" y="2967135"/>
            <a:ext cx="400704" cy="461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A90B80D-54A9-4411-BF3D-DB8257C7012F}"/>
              </a:ext>
            </a:extLst>
          </p:cNvPr>
          <p:cNvSpPr/>
          <p:nvPr/>
        </p:nvSpPr>
        <p:spPr>
          <a:xfrm>
            <a:off x="10711031" y="5107327"/>
            <a:ext cx="1362270" cy="7907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local</a:t>
            </a:r>
          </a:p>
          <a:p>
            <a:pPr algn="ctr"/>
            <a:r>
              <a:rPr lang="en-US" altLang="ko-KR" dirty="0">
                <a:solidFill>
                  <a:sysClr val="windowText" lastClr="000000"/>
                </a:solidFill>
              </a:rPr>
              <a:t>(windows)</a:t>
            </a:r>
            <a:endParaRPr lang="ko-KR" altLang="en-US" dirty="0">
              <a:solidFill>
                <a:sysClr val="windowText" lastClr="000000"/>
              </a:solidFill>
            </a:endParaRPr>
          </a:p>
        </p:txBody>
      </p:sp>
      <p:sp>
        <p:nvSpPr>
          <p:cNvPr id="11" name="직사각형 10">
            <a:extLst>
              <a:ext uri="{FF2B5EF4-FFF2-40B4-BE49-F238E27FC236}">
                <a16:creationId xmlns:a16="http://schemas.microsoft.com/office/drawing/2014/main" id="{A1F028E6-ADFB-4BEF-87BF-09DC74C8C5D3}"/>
              </a:ext>
            </a:extLst>
          </p:cNvPr>
          <p:cNvSpPr/>
          <p:nvPr/>
        </p:nvSpPr>
        <p:spPr>
          <a:xfrm>
            <a:off x="8948057" y="5110438"/>
            <a:ext cx="1362270" cy="7371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remote</a:t>
            </a:r>
          </a:p>
          <a:p>
            <a:pPr algn="ctr"/>
            <a:r>
              <a:rPr lang="en-US" altLang="ko-KR" dirty="0">
                <a:solidFill>
                  <a:sysClr val="windowText" lastClr="000000"/>
                </a:solidFill>
              </a:rPr>
              <a:t>(</a:t>
            </a:r>
            <a:r>
              <a:rPr lang="en-US" altLang="ko-KR" dirty="0" err="1">
                <a:solidFill>
                  <a:sysClr val="windowText" lastClr="000000"/>
                </a:solidFill>
              </a:rPr>
              <a:t>linux</a:t>
            </a:r>
            <a:r>
              <a:rPr lang="en-US" altLang="ko-KR" dirty="0">
                <a:solidFill>
                  <a:sysClr val="windowText" lastClr="000000"/>
                </a:solidFill>
              </a:rPr>
              <a:t>)</a:t>
            </a:r>
            <a:endParaRPr lang="ko-KR" altLang="en-US" dirty="0">
              <a:solidFill>
                <a:sysClr val="windowText" lastClr="000000"/>
              </a:solidFill>
            </a:endParaRPr>
          </a:p>
        </p:txBody>
      </p:sp>
      <p:sp>
        <p:nvSpPr>
          <p:cNvPr id="12" name="화살표: 오른쪽 11">
            <a:extLst>
              <a:ext uri="{FF2B5EF4-FFF2-40B4-BE49-F238E27FC236}">
                <a16:creationId xmlns:a16="http://schemas.microsoft.com/office/drawing/2014/main" id="{B9993A32-ADD1-4620-B7A5-CE7A923D795B}"/>
              </a:ext>
            </a:extLst>
          </p:cNvPr>
          <p:cNvSpPr/>
          <p:nvPr/>
        </p:nvSpPr>
        <p:spPr>
          <a:xfrm>
            <a:off x="10310327" y="5248065"/>
            <a:ext cx="400704" cy="461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2C0B33FE-3153-4AFF-8F12-99A353111296}"/>
              </a:ext>
            </a:extLst>
          </p:cNvPr>
          <p:cNvSpPr/>
          <p:nvPr/>
        </p:nvSpPr>
        <p:spPr>
          <a:xfrm>
            <a:off x="3368351" y="2565918"/>
            <a:ext cx="4930184" cy="2775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FCDBC3F-D6DA-4569-A4BA-0BB00DF97E13}"/>
              </a:ext>
            </a:extLst>
          </p:cNvPr>
          <p:cNvSpPr/>
          <p:nvPr/>
        </p:nvSpPr>
        <p:spPr>
          <a:xfrm>
            <a:off x="3578864" y="5178078"/>
            <a:ext cx="4930184" cy="2779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5635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D9A1EB-BDFA-41E8-B3B2-A1C6F63C6C77}"/>
              </a:ext>
            </a:extLst>
          </p:cNvPr>
          <p:cNvSpPr>
            <a:spLocks noGrp="1"/>
          </p:cNvSpPr>
          <p:nvPr>
            <p:ph type="title"/>
          </p:nvPr>
        </p:nvSpPr>
        <p:spPr/>
        <p:txBody>
          <a:bodyPr>
            <a:normAutofit fontScale="90000"/>
          </a:bodyPr>
          <a:lstStyle/>
          <a:p>
            <a:r>
              <a:rPr lang="en-US" altLang="ko-KR" dirty="0"/>
              <a:t>Text editor in Linux</a:t>
            </a:r>
            <a:endParaRPr lang="ko-KR" altLang="en-US" dirty="0"/>
          </a:p>
        </p:txBody>
      </p:sp>
      <p:sp>
        <p:nvSpPr>
          <p:cNvPr id="3" name="텍스트 개체 틀 2">
            <a:extLst>
              <a:ext uri="{FF2B5EF4-FFF2-40B4-BE49-F238E27FC236}">
                <a16:creationId xmlns:a16="http://schemas.microsoft.com/office/drawing/2014/main" id="{A6E32D9C-FAF4-4076-B956-2BE597AA1450}"/>
              </a:ext>
            </a:extLst>
          </p:cNvPr>
          <p:cNvSpPr>
            <a:spLocks noGrp="1"/>
          </p:cNvSpPr>
          <p:nvPr>
            <p:ph type="body" idx="1"/>
          </p:nvPr>
        </p:nvSpPr>
        <p:spPr/>
        <p:txBody>
          <a:bodyPr/>
          <a:lstStyle/>
          <a:p>
            <a:r>
              <a:rPr lang="en-US" altLang="ko-KR" dirty="0"/>
              <a:t>ed : line editor</a:t>
            </a:r>
          </a:p>
          <a:p>
            <a:r>
              <a:rPr lang="en-US" altLang="ko-KR" dirty="0"/>
              <a:t>vi : visual editor</a:t>
            </a:r>
          </a:p>
          <a:p>
            <a:r>
              <a:rPr lang="en-US" altLang="ko-KR" dirty="0"/>
              <a:t>vim : modified vi (allows arrow key)</a:t>
            </a:r>
            <a:endParaRPr lang="ko-KR" altLang="en-US" dirty="0"/>
          </a:p>
        </p:txBody>
      </p:sp>
    </p:spTree>
    <p:extLst>
      <p:ext uri="{BB962C8B-B14F-4D97-AF65-F5344CB8AC3E}">
        <p14:creationId xmlns:p14="http://schemas.microsoft.com/office/powerpoint/2010/main" val="421334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52F90A-BDCA-4601-B11C-E7D29CBF55FD}"/>
              </a:ext>
            </a:extLst>
          </p:cNvPr>
          <p:cNvSpPr>
            <a:spLocks noGrp="1"/>
          </p:cNvSpPr>
          <p:nvPr>
            <p:ph type="title"/>
          </p:nvPr>
        </p:nvSpPr>
        <p:spPr/>
        <p:txBody>
          <a:bodyPr>
            <a:normAutofit fontScale="90000"/>
          </a:bodyPr>
          <a:lstStyle/>
          <a:p>
            <a:r>
              <a:rPr lang="en-US" altLang="ko-KR" dirty="0"/>
              <a:t>vi Screen Editor mode </a:t>
            </a:r>
            <a:endParaRPr lang="ko-KR" altLang="en-US" dirty="0"/>
          </a:p>
        </p:txBody>
      </p:sp>
      <p:sp>
        <p:nvSpPr>
          <p:cNvPr id="3" name="텍스트 개체 틀 2">
            <a:extLst>
              <a:ext uri="{FF2B5EF4-FFF2-40B4-BE49-F238E27FC236}">
                <a16:creationId xmlns:a16="http://schemas.microsoft.com/office/drawing/2014/main" id="{356E8763-063F-4602-9B6C-FED19FA4F1E6}"/>
              </a:ext>
            </a:extLst>
          </p:cNvPr>
          <p:cNvSpPr>
            <a:spLocks noGrp="1"/>
          </p:cNvSpPr>
          <p:nvPr>
            <p:ph type="body" idx="1"/>
          </p:nvPr>
        </p:nvSpPr>
        <p:spPr>
          <a:xfrm>
            <a:off x="419878" y="4794352"/>
            <a:ext cx="11504644" cy="1611589"/>
          </a:xfrm>
        </p:spPr>
        <p:txBody>
          <a:bodyPr>
            <a:normAutofit fontScale="77500" lnSpcReduction="20000"/>
          </a:bodyPr>
          <a:lstStyle/>
          <a:p>
            <a:r>
              <a:rPr lang="en-US" altLang="ko-KR" dirty="0"/>
              <a:t>command mode : navigate, delete, copy, paste, and do a number of other tasks—except entering text.</a:t>
            </a:r>
          </a:p>
          <a:p>
            <a:r>
              <a:rPr lang="en-US" altLang="ko-KR" dirty="0"/>
              <a:t>insert mode : entering text (contents)</a:t>
            </a:r>
          </a:p>
          <a:p>
            <a:r>
              <a:rPr lang="en-US" altLang="ko-KR" dirty="0"/>
              <a:t>last line mode : reading/writing file to filesystem or setting (configuration) editor</a:t>
            </a:r>
            <a:endParaRPr lang="ko-KR" altLang="en-US" dirty="0"/>
          </a:p>
        </p:txBody>
      </p:sp>
      <p:sp>
        <p:nvSpPr>
          <p:cNvPr id="4" name="사각형: 둥근 모서리 3">
            <a:extLst>
              <a:ext uri="{FF2B5EF4-FFF2-40B4-BE49-F238E27FC236}">
                <a16:creationId xmlns:a16="http://schemas.microsoft.com/office/drawing/2014/main" id="{4F9F9247-9CEF-42DE-971E-14620B561A66}"/>
              </a:ext>
            </a:extLst>
          </p:cNvPr>
          <p:cNvSpPr/>
          <p:nvPr/>
        </p:nvSpPr>
        <p:spPr>
          <a:xfrm>
            <a:off x="8968409" y="3312731"/>
            <a:ext cx="2375452" cy="13616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last line mode</a:t>
            </a:r>
            <a:endParaRPr lang="ko-KR" altLang="en-US" sz="2800" dirty="0">
              <a:solidFill>
                <a:schemeClr val="tx1"/>
              </a:solidFill>
            </a:endParaRPr>
          </a:p>
        </p:txBody>
      </p:sp>
      <p:sp>
        <p:nvSpPr>
          <p:cNvPr id="5" name="사각형: 둥근 모서리 4">
            <a:extLst>
              <a:ext uri="{FF2B5EF4-FFF2-40B4-BE49-F238E27FC236}">
                <a16:creationId xmlns:a16="http://schemas.microsoft.com/office/drawing/2014/main" id="{92D5FB24-7DF2-48DE-BDE9-5DF970B02208}"/>
              </a:ext>
            </a:extLst>
          </p:cNvPr>
          <p:cNvSpPr/>
          <p:nvPr/>
        </p:nvSpPr>
        <p:spPr>
          <a:xfrm>
            <a:off x="4028661" y="2063648"/>
            <a:ext cx="2375452" cy="13616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command mode</a:t>
            </a:r>
            <a:endParaRPr lang="ko-KR" altLang="en-US" sz="2800" dirty="0">
              <a:solidFill>
                <a:schemeClr val="tx1"/>
              </a:solidFill>
            </a:endParaRPr>
          </a:p>
        </p:txBody>
      </p:sp>
      <p:sp>
        <p:nvSpPr>
          <p:cNvPr id="6" name="사각형: 둥근 모서리 5">
            <a:extLst>
              <a:ext uri="{FF2B5EF4-FFF2-40B4-BE49-F238E27FC236}">
                <a16:creationId xmlns:a16="http://schemas.microsoft.com/office/drawing/2014/main" id="{9AF966C9-2DA4-4688-897F-183002E6443C}"/>
              </a:ext>
            </a:extLst>
          </p:cNvPr>
          <p:cNvSpPr/>
          <p:nvPr/>
        </p:nvSpPr>
        <p:spPr>
          <a:xfrm>
            <a:off x="8772939" y="1163180"/>
            <a:ext cx="2375452" cy="13616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insert mode</a:t>
            </a:r>
            <a:endParaRPr lang="ko-KR" altLang="en-US" sz="2800" dirty="0">
              <a:solidFill>
                <a:schemeClr val="tx1"/>
              </a:solidFill>
            </a:endParaRPr>
          </a:p>
        </p:txBody>
      </p:sp>
      <p:cxnSp>
        <p:nvCxnSpPr>
          <p:cNvPr id="8" name="직선 화살표 연결선 7">
            <a:extLst>
              <a:ext uri="{FF2B5EF4-FFF2-40B4-BE49-F238E27FC236}">
                <a16:creationId xmlns:a16="http://schemas.microsoft.com/office/drawing/2014/main" id="{8D407792-84E8-4468-94C2-73A3CBE473B5}"/>
              </a:ext>
            </a:extLst>
          </p:cNvPr>
          <p:cNvCxnSpPr>
            <a:cxnSpLocks/>
          </p:cNvCxnSpPr>
          <p:nvPr/>
        </p:nvCxnSpPr>
        <p:spPr>
          <a:xfrm flipH="1" flipV="1">
            <a:off x="6299772" y="3425308"/>
            <a:ext cx="2658698" cy="8826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FDA713C9-A66D-4820-980C-97B8DBD6D06E}"/>
              </a:ext>
            </a:extLst>
          </p:cNvPr>
          <p:cNvCxnSpPr>
            <a:cxnSpLocks/>
          </p:cNvCxnSpPr>
          <p:nvPr/>
        </p:nvCxnSpPr>
        <p:spPr>
          <a:xfrm flipH="1">
            <a:off x="6404114" y="1997161"/>
            <a:ext cx="2368825" cy="6542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7E3838-8992-46BF-8D53-00B5D45A1D25}"/>
              </a:ext>
            </a:extLst>
          </p:cNvPr>
          <p:cNvSpPr txBox="1"/>
          <p:nvPr/>
        </p:nvSpPr>
        <p:spPr>
          <a:xfrm rot="20651560">
            <a:off x="6294706" y="1568681"/>
            <a:ext cx="1053187" cy="461665"/>
          </a:xfrm>
          <a:prstGeom prst="rect">
            <a:avLst/>
          </a:prstGeom>
          <a:noFill/>
        </p:spPr>
        <p:txBody>
          <a:bodyPr wrap="square" rtlCol="0">
            <a:spAutoFit/>
          </a:bodyPr>
          <a:lstStyle/>
          <a:p>
            <a:r>
              <a:rPr lang="en-US" altLang="ko-KR" sz="2400" dirty="0" err="1"/>
              <a:t>i</a:t>
            </a:r>
            <a:r>
              <a:rPr lang="en-US" altLang="ko-KR" sz="2400" dirty="0"/>
              <a:t>, a, o </a:t>
            </a:r>
            <a:endParaRPr lang="ko-KR" altLang="en-US" sz="2400" dirty="0"/>
          </a:p>
        </p:txBody>
      </p:sp>
      <p:cxnSp>
        <p:nvCxnSpPr>
          <p:cNvPr id="13" name="직선 화살표 연결선 12">
            <a:extLst>
              <a:ext uri="{FF2B5EF4-FFF2-40B4-BE49-F238E27FC236}">
                <a16:creationId xmlns:a16="http://schemas.microsoft.com/office/drawing/2014/main" id="{5F9FCC4B-81C8-416B-9FA6-926F55E7596E}"/>
              </a:ext>
            </a:extLst>
          </p:cNvPr>
          <p:cNvCxnSpPr>
            <a:cxnSpLocks/>
          </p:cNvCxnSpPr>
          <p:nvPr/>
        </p:nvCxnSpPr>
        <p:spPr>
          <a:xfrm flipV="1">
            <a:off x="6384234" y="1420754"/>
            <a:ext cx="2388705" cy="746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47F408D-294F-41C8-B84E-1465D0E930F6}"/>
              </a:ext>
            </a:extLst>
          </p:cNvPr>
          <p:cNvSpPr txBox="1"/>
          <p:nvPr/>
        </p:nvSpPr>
        <p:spPr>
          <a:xfrm rot="20651560">
            <a:off x="7531039" y="1812963"/>
            <a:ext cx="1053187" cy="461665"/>
          </a:xfrm>
          <a:prstGeom prst="rect">
            <a:avLst/>
          </a:prstGeom>
          <a:noFill/>
        </p:spPr>
        <p:txBody>
          <a:bodyPr wrap="square" rtlCol="0">
            <a:spAutoFit/>
          </a:bodyPr>
          <a:lstStyle/>
          <a:p>
            <a:r>
              <a:rPr lang="en-US" altLang="ko-KR" sz="2400" dirty="0"/>
              <a:t>ESC</a:t>
            </a:r>
            <a:endParaRPr lang="ko-KR" altLang="en-US" sz="2400" dirty="0"/>
          </a:p>
        </p:txBody>
      </p:sp>
      <p:sp>
        <p:nvSpPr>
          <p:cNvPr id="17" name="TextBox 16">
            <a:extLst>
              <a:ext uri="{FF2B5EF4-FFF2-40B4-BE49-F238E27FC236}">
                <a16:creationId xmlns:a16="http://schemas.microsoft.com/office/drawing/2014/main" id="{6DC727BF-87CE-49C3-9ADF-F820BB0384D6}"/>
              </a:ext>
            </a:extLst>
          </p:cNvPr>
          <p:cNvSpPr txBox="1"/>
          <p:nvPr/>
        </p:nvSpPr>
        <p:spPr>
          <a:xfrm rot="1125905">
            <a:off x="6811429" y="3522999"/>
            <a:ext cx="2004255" cy="461665"/>
          </a:xfrm>
          <a:prstGeom prst="rect">
            <a:avLst/>
          </a:prstGeom>
          <a:noFill/>
        </p:spPr>
        <p:txBody>
          <a:bodyPr wrap="square" rtlCol="0">
            <a:spAutoFit/>
          </a:bodyPr>
          <a:lstStyle/>
          <a:p>
            <a:r>
              <a:rPr lang="en-US" altLang="ko-KR" sz="2400" dirty="0"/>
              <a:t>Enter, ESC</a:t>
            </a:r>
            <a:endParaRPr lang="ko-KR" altLang="en-US" sz="2400" dirty="0"/>
          </a:p>
        </p:txBody>
      </p:sp>
      <p:sp>
        <p:nvSpPr>
          <p:cNvPr id="18" name="TextBox 17">
            <a:extLst>
              <a:ext uri="{FF2B5EF4-FFF2-40B4-BE49-F238E27FC236}">
                <a16:creationId xmlns:a16="http://schemas.microsoft.com/office/drawing/2014/main" id="{763A7F3D-1ED5-4A91-B9E9-56D8AD780BE6}"/>
              </a:ext>
            </a:extLst>
          </p:cNvPr>
          <p:cNvSpPr txBox="1"/>
          <p:nvPr/>
        </p:nvSpPr>
        <p:spPr>
          <a:xfrm rot="1129283">
            <a:off x="6711845" y="2708099"/>
            <a:ext cx="589209" cy="523220"/>
          </a:xfrm>
          <a:prstGeom prst="rect">
            <a:avLst/>
          </a:prstGeom>
          <a:noFill/>
        </p:spPr>
        <p:txBody>
          <a:bodyPr wrap="square" rtlCol="0">
            <a:spAutoFit/>
          </a:bodyPr>
          <a:lstStyle/>
          <a:p>
            <a:r>
              <a:rPr lang="en-US" altLang="ko-KR" sz="2800" b="1" dirty="0"/>
              <a:t>:</a:t>
            </a:r>
            <a:endParaRPr lang="ko-KR" altLang="en-US" sz="2800" b="1" dirty="0"/>
          </a:p>
        </p:txBody>
      </p:sp>
      <p:cxnSp>
        <p:nvCxnSpPr>
          <p:cNvPr id="21" name="직선 화살표 연결선 20">
            <a:extLst>
              <a:ext uri="{FF2B5EF4-FFF2-40B4-BE49-F238E27FC236}">
                <a16:creationId xmlns:a16="http://schemas.microsoft.com/office/drawing/2014/main" id="{37E11B74-34AF-4D4E-B400-E439BD802484}"/>
              </a:ext>
            </a:extLst>
          </p:cNvPr>
          <p:cNvCxnSpPr>
            <a:cxnSpLocks/>
          </p:cNvCxnSpPr>
          <p:nvPr/>
        </p:nvCxnSpPr>
        <p:spPr>
          <a:xfrm flipH="1" flipV="1">
            <a:off x="6404113" y="2990578"/>
            <a:ext cx="2564296" cy="81156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사각형: 둥근 모서리 24">
            <a:extLst>
              <a:ext uri="{FF2B5EF4-FFF2-40B4-BE49-F238E27FC236}">
                <a16:creationId xmlns:a16="http://schemas.microsoft.com/office/drawing/2014/main" id="{3BDA78CC-F8B1-49F0-B181-52961332F6FF}"/>
              </a:ext>
            </a:extLst>
          </p:cNvPr>
          <p:cNvSpPr/>
          <p:nvPr/>
        </p:nvSpPr>
        <p:spPr>
          <a:xfrm>
            <a:off x="662609" y="2086791"/>
            <a:ext cx="1962815" cy="2587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solidFill>
                  <a:schemeClr val="tx1"/>
                </a:solidFill>
              </a:rPr>
              <a:t>LINUX</a:t>
            </a:r>
          </a:p>
          <a:p>
            <a:pPr algn="ctr"/>
            <a:r>
              <a:rPr lang="en-US" altLang="ko-KR" sz="2800" dirty="0">
                <a:solidFill>
                  <a:schemeClr val="tx1"/>
                </a:solidFill>
              </a:rPr>
              <a:t>Shell</a:t>
            </a:r>
            <a:endParaRPr lang="ko-KR" altLang="en-US" sz="2800" dirty="0">
              <a:solidFill>
                <a:schemeClr val="tx1"/>
              </a:solidFill>
            </a:endParaRPr>
          </a:p>
        </p:txBody>
      </p:sp>
      <p:cxnSp>
        <p:nvCxnSpPr>
          <p:cNvPr id="26" name="직선 화살표 연결선 25">
            <a:extLst>
              <a:ext uri="{FF2B5EF4-FFF2-40B4-BE49-F238E27FC236}">
                <a16:creationId xmlns:a16="http://schemas.microsoft.com/office/drawing/2014/main" id="{6738F85A-8C98-4A3B-9042-635701FECBAA}"/>
              </a:ext>
            </a:extLst>
          </p:cNvPr>
          <p:cNvCxnSpPr>
            <a:cxnSpLocks/>
            <a:endCxn id="5" idx="1"/>
          </p:cNvCxnSpPr>
          <p:nvPr/>
        </p:nvCxnSpPr>
        <p:spPr>
          <a:xfrm>
            <a:off x="2625424" y="2744478"/>
            <a:ext cx="140323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EA362593-0C84-40F5-80CF-A59764B74B05}"/>
              </a:ext>
            </a:extLst>
          </p:cNvPr>
          <p:cNvCxnSpPr>
            <a:cxnSpLocks/>
          </p:cNvCxnSpPr>
          <p:nvPr/>
        </p:nvCxnSpPr>
        <p:spPr>
          <a:xfrm flipH="1" flipV="1">
            <a:off x="2635364" y="4437034"/>
            <a:ext cx="6333045" cy="66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618F60-7166-4DAC-B760-FEF97CDAFF63}"/>
              </a:ext>
            </a:extLst>
          </p:cNvPr>
          <p:cNvSpPr txBox="1"/>
          <p:nvPr/>
        </p:nvSpPr>
        <p:spPr>
          <a:xfrm>
            <a:off x="6512185" y="3975369"/>
            <a:ext cx="1076341" cy="461665"/>
          </a:xfrm>
          <a:prstGeom prst="rect">
            <a:avLst/>
          </a:prstGeom>
          <a:noFill/>
        </p:spPr>
        <p:txBody>
          <a:bodyPr wrap="square" rtlCol="0">
            <a:spAutoFit/>
          </a:bodyPr>
          <a:lstStyle/>
          <a:p>
            <a:r>
              <a:rPr lang="en-US" altLang="ko-KR" sz="2400" dirty="0" err="1"/>
              <a:t>wq</a:t>
            </a:r>
            <a:r>
              <a:rPr lang="en-US" altLang="ko-KR" sz="2400" dirty="0"/>
              <a:t>, q!</a:t>
            </a:r>
            <a:endParaRPr lang="ko-KR" altLang="en-US" sz="2400" dirty="0"/>
          </a:p>
        </p:txBody>
      </p:sp>
      <p:sp>
        <p:nvSpPr>
          <p:cNvPr id="36" name="TextBox 35">
            <a:extLst>
              <a:ext uri="{FF2B5EF4-FFF2-40B4-BE49-F238E27FC236}">
                <a16:creationId xmlns:a16="http://schemas.microsoft.com/office/drawing/2014/main" id="{7EE3D4C7-FA8E-4D1A-B3D9-3A2C4C883E4C}"/>
              </a:ext>
            </a:extLst>
          </p:cNvPr>
          <p:cNvSpPr txBox="1"/>
          <p:nvPr/>
        </p:nvSpPr>
        <p:spPr>
          <a:xfrm>
            <a:off x="2722638" y="2324299"/>
            <a:ext cx="1076341" cy="461665"/>
          </a:xfrm>
          <a:prstGeom prst="rect">
            <a:avLst/>
          </a:prstGeom>
          <a:noFill/>
        </p:spPr>
        <p:txBody>
          <a:bodyPr wrap="square" rtlCol="0">
            <a:spAutoFit/>
          </a:bodyPr>
          <a:lstStyle/>
          <a:p>
            <a:r>
              <a:rPr lang="en-US" altLang="ko-KR" sz="2400" dirty="0"/>
              <a:t>$vi</a:t>
            </a:r>
            <a:endParaRPr lang="ko-KR" altLang="en-US" sz="2400" dirty="0"/>
          </a:p>
        </p:txBody>
      </p:sp>
    </p:spTree>
    <p:extLst>
      <p:ext uri="{BB962C8B-B14F-4D97-AF65-F5344CB8AC3E}">
        <p14:creationId xmlns:p14="http://schemas.microsoft.com/office/powerpoint/2010/main" val="210898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f26092a914_1_211"/>
          <p:cNvSpPr txBox="1">
            <a:spLocks noGrp="1"/>
          </p:cNvSpPr>
          <p:nvPr>
            <p:ph type="title"/>
          </p:nvPr>
        </p:nvSpPr>
        <p:spPr>
          <a:xfrm>
            <a:off x="419877" y="266717"/>
            <a:ext cx="11772000" cy="782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Malgun Gothic"/>
              <a:buNone/>
            </a:pPr>
            <a:r>
              <a:rPr lang="en-US" sz="3600" dirty="0"/>
              <a:t>Writing C Source using vi editor</a:t>
            </a:r>
            <a:endParaRPr sz="3600" dirty="0"/>
          </a:p>
        </p:txBody>
      </p:sp>
      <p:sp>
        <p:nvSpPr>
          <p:cNvPr id="120" name="Google Shape;120;g2f26092a914_1_211"/>
          <p:cNvSpPr txBox="1">
            <a:spLocks noGrp="1"/>
          </p:cNvSpPr>
          <p:nvPr>
            <p:ph type="body" idx="1"/>
          </p:nvPr>
        </p:nvSpPr>
        <p:spPr>
          <a:xfrm>
            <a:off x="419875" y="1530225"/>
            <a:ext cx="11504700" cy="4826100"/>
          </a:xfrm>
          <a:prstGeom prst="rect">
            <a:avLst/>
          </a:prstGeom>
          <a:noFill/>
          <a:ln>
            <a:noFill/>
          </a:ln>
        </p:spPr>
        <p:txBody>
          <a:bodyPr spcFirstLastPara="1" wrap="square" lIns="91425" tIns="45700" rIns="91425" bIns="45700" anchor="t" anchorCtr="0">
            <a:normAutofit/>
          </a:bodyPr>
          <a:lstStyle/>
          <a:p>
            <a:pPr marL="228600" lvl="0" indent="-241934" algn="l" rtl="0">
              <a:spcBef>
                <a:spcPts val="1000"/>
              </a:spcBef>
              <a:spcAft>
                <a:spcPts val="0"/>
              </a:spcAft>
              <a:buSzPts val="2800"/>
              <a:buChar char="•"/>
            </a:pPr>
            <a:r>
              <a:rPr lang="en-US" dirty="0"/>
              <a:t>Starting Vim in Shell</a:t>
            </a:r>
            <a:endParaRPr dirty="0"/>
          </a:p>
          <a:p>
            <a:pPr marL="685800" lvl="1" indent="-240030" algn="l" rtl="0">
              <a:spcBef>
                <a:spcPts val="500"/>
              </a:spcBef>
              <a:spcAft>
                <a:spcPts val="0"/>
              </a:spcAft>
              <a:buSzPts val="2400"/>
              <a:buChar char="•"/>
            </a:pPr>
            <a:r>
              <a:rPr lang="en-US" dirty="0"/>
              <a:t>Open a file: </a:t>
            </a:r>
            <a:r>
              <a:rPr lang="en-US" b="1" dirty="0">
                <a:highlight>
                  <a:schemeClr val="lt2"/>
                </a:highlight>
                <a:latin typeface="Courier New"/>
                <a:ea typeface="Courier New"/>
                <a:cs typeface="Courier New"/>
                <a:sym typeface="Courier New"/>
              </a:rPr>
              <a:t>$ vi </a:t>
            </a:r>
            <a:r>
              <a:rPr lang="en-US" b="1" dirty="0" err="1">
                <a:highlight>
                  <a:schemeClr val="lt2"/>
                </a:highlight>
                <a:latin typeface="Courier New"/>
                <a:ea typeface="Courier New"/>
                <a:cs typeface="Courier New"/>
                <a:sym typeface="Courier New"/>
              </a:rPr>
              <a:t>filename.c</a:t>
            </a:r>
            <a:endParaRPr b="1" dirty="0">
              <a:highlight>
                <a:schemeClr val="lt2"/>
              </a:highlight>
              <a:latin typeface="Courier New"/>
              <a:ea typeface="Courier New"/>
              <a:cs typeface="Courier New"/>
              <a:sym typeface="Courier New"/>
            </a:endParaRPr>
          </a:p>
          <a:p>
            <a:pPr marL="685800" lvl="1" indent="-240030" algn="l" rtl="0">
              <a:spcBef>
                <a:spcPts val="500"/>
              </a:spcBef>
              <a:spcAft>
                <a:spcPts val="0"/>
              </a:spcAft>
              <a:buSzPts val="2400"/>
              <a:buChar char="•"/>
            </a:pPr>
            <a:r>
              <a:rPr lang="en-US" dirty="0"/>
              <a:t>Vim starts in Normal mode as default - edit text or enter commands</a:t>
            </a:r>
            <a:endParaRPr dirty="0"/>
          </a:p>
          <a:p>
            <a:pPr marL="0" lvl="0" indent="0" algn="l" rtl="0">
              <a:lnSpc>
                <a:spcPct val="90000"/>
              </a:lnSpc>
              <a:spcBef>
                <a:spcPts val="1000"/>
              </a:spcBef>
              <a:spcAft>
                <a:spcPts val="0"/>
              </a:spcAft>
              <a:buNone/>
            </a:pPr>
            <a:endParaRPr dirty="0"/>
          </a:p>
          <a:p>
            <a:pPr marL="228600" lvl="0" indent="-241934" algn="l" rtl="0">
              <a:lnSpc>
                <a:spcPct val="90000"/>
              </a:lnSpc>
              <a:spcBef>
                <a:spcPts val="1000"/>
              </a:spcBef>
              <a:spcAft>
                <a:spcPts val="0"/>
              </a:spcAft>
              <a:buClr>
                <a:schemeClr val="dk1"/>
              </a:buClr>
              <a:buSzPts val="2800"/>
              <a:buChar char="•"/>
            </a:pPr>
            <a:r>
              <a:rPr lang="en-US" dirty="0"/>
              <a:t>Saving and Exiting in Command Mode</a:t>
            </a:r>
            <a:endParaRPr dirty="0"/>
          </a:p>
          <a:p>
            <a:pPr marL="685800" lvl="1" indent="-240030" algn="l" rtl="0">
              <a:lnSpc>
                <a:spcPct val="90000"/>
              </a:lnSpc>
              <a:spcBef>
                <a:spcPts val="500"/>
              </a:spcBef>
              <a:spcAft>
                <a:spcPts val="0"/>
              </a:spcAft>
              <a:buClr>
                <a:schemeClr val="dk1"/>
              </a:buClr>
              <a:buSzPts val="2400"/>
              <a:buChar char="•"/>
            </a:pPr>
            <a:r>
              <a:rPr lang="en-US" dirty="0"/>
              <a:t>Save the file </a:t>
            </a:r>
            <a:r>
              <a:rPr lang="en-US" b="1" dirty="0">
                <a:highlight>
                  <a:schemeClr val="lt2"/>
                </a:highlight>
                <a:latin typeface="Courier New"/>
                <a:ea typeface="Courier New"/>
                <a:cs typeface="Courier New"/>
                <a:sym typeface="Courier New"/>
              </a:rPr>
              <a:t>:w </a:t>
            </a:r>
            <a:endParaRPr dirty="0"/>
          </a:p>
          <a:p>
            <a:pPr marL="685800" lvl="1" indent="-240030" algn="l" rtl="0">
              <a:lnSpc>
                <a:spcPct val="90000"/>
              </a:lnSpc>
              <a:spcBef>
                <a:spcPts val="500"/>
              </a:spcBef>
              <a:spcAft>
                <a:spcPts val="0"/>
              </a:spcAft>
              <a:buClr>
                <a:schemeClr val="dk1"/>
              </a:buClr>
              <a:buSzPts val="2400"/>
              <a:buChar char="•"/>
            </a:pPr>
            <a:r>
              <a:rPr lang="en-US" dirty="0"/>
              <a:t>Exit </a:t>
            </a:r>
            <a:r>
              <a:rPr lang="en-US" u="sng" dirty="0"/>
              <a:t>without</a:t>
            </a:r>
            <a:r>
              <a:rPr lang="en-US" dirty="0"/>
              <a:t> saving </a:t>
            </a:r>
            <a:r>
              <a:rPr lang="en-US" b="1" dirty="0">
                <a:highlight>
                  <a:schemeClr val="lt2"/>
                </a:highlight>
                <a:latin typeface="Courier New"/>
                <a:ea typeface="Courier New"/>
                <a:cs typeface="Courier New"/>
                <a:sym typeface="Courier New"/>
              </a:rPr>
              <a:t>:q!</a:t>
            </a:r>
            <a:r>
              <a:rPr lang="en-US" dirty="0"/>
              <a:t> </a:t>
            </a:r>
            <a:endParaRPr dirty="0"/>
          </a:p>
          <a:p>
            <a:pPr marL="685800" lvl="1" indent="-240030" algn="l" rtl="0">
              <a:lnSpc>
                <a:spcPct val="90000"/>
              </a:lnSpc>
              <a:spcBef>
                <a:spcPts val="500"/>
              </a:spcBef>
              <a:spcAft>
                <a:spcPts val="0"/>
              </a:spcAft>
              <a:buClr>
                <a:schemeClr val="dk1"/>
              </a:buClr>
              <a:buSzPts val="2400"/>
              <a:buChar char="•"/>
            </a:pPr>
            <a:r>
              <a:rPr lang="en-US" dirty="0"/>
              <a:t>Save and exit </a:t>
            </a:r>
            <a:r>
              <a:rPr lang="en-US" b="1" dirty="0">
                <a:highlight>
                  <a:schemeClr val="lt2"/>
                </a:highlight>
                <a:latin typeface="Courier New"/>
                <a:ea typeface="Courier New"/>
                <a:cs typeface="Courier New"/>
                <a:sym typeface="Courier New"/>
              </a:rPr>
              <a:t>:</a:t>
            </a:r>
            <a:r>
              <a:rPr lang="en-US" b="1" dirty="0" err="1">
                <a:highlight>
                  <a:schemeClr val="lt2"/>
                </a:highlight>
                <a:latin typeface="Courier New"/>
                <a:ea typeface="Courier New"/>
                <a:cs typeface="Courier New"/>
                <a:sym typeface="Courier New"/>
              </a:rPr>
              <a:t>wq</a:t>
            </a:r>
            <a:endParaRPr dirty="0"/>
          </a:p>
        </p:txBody>
      </p:sp>
      <p:sp>
        <p:nvSpPr>
          <p:cNvPr id="121" name="Google Shape;121;g2f26092a914_1_2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f26092a914_1_251"/>
          <p:cNvSpPr txBox="1">
            <a:spLocks noGrp="1"/>
          </p:cNvSpPr>
          <p:nvPr>
            <p:ph type="title"/>
          </p:nvPr>
        </p:nvSpPr>
        <p:spPr>
          <a:xfrm>
            <a:off x="419877" y="266717"/>
            <a:ext cx="11772000" cy="782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Malgun Gothic"/>
              <a:buNone/>
            </a:pPr>
            <a:r>
              <a:rPr lang="en-US" sz="3600" dirty="0"/>
              <a:t>Insert Modes of vi</a:t>
            </a:r>
            <a:endParaRPr sz="3600" dirty="0"/>
          </a:p>
        </p:txBody>
      </p:sp>
      <p:sp>
        <p:nvSpPr>
          <p:cNvPr id="127" name="Google Shape;127;g2f26092a914_1_251"/>
          <p:cNvSpPr txBox="1">
            <a:spLocks noGrp="1"/>
          </p:cNvSpPr>
          <p:nvPr>
            <p:ph type="body" idx="1"/>
          </p:nvPr>
        </p:nvSpPr>
        <p:spPr>
          <a:xfrm>
            <a:off x="419875" y="1530225"/>
            <a:ext cx="11504700" cy="782397"/>
          </a:xfrm>
          <a:prstGeom prst="rect">
            <a:avLst/>
          </a:prstGeom>
          <a:noFill/>
          <a:ln>
            <a:noFill/>
          </a:ln>
        </p:spPr>
        <p:txBody>
          <a:bodyPr spcFirstLastPara="1" wrap="square" lIns="91425" tIns="45700" rIns="91425" bIns="45700" anchor="t" anchorCtr="0">
            <a:normAutofit/>
          </a:bodyPr>
          <a:lstStyle/>
          <a:p>
            <a:pPr marL="228600" lvl="0" indent="-241934" algn="l" rtl="0">
              <a:lnSpc>
                <a:spcPct val="90000"/>
              </a:lnSpc>
              <a:spcBef>
                <a:spcPts val="1000"/>
              </a:spcBef>
              <a:spcAft>
                <a:spcPts val="0"/>
              </a:spcAft>
              <a:buClr>
                <a:schemeClr val="dk1"/>
              </a:buClr>
              <a:buSzPts val="2800"/>
              <a:buChar char="•"/>
            </a:pPr>
            <a:r>
              <a:rPr lang="en-US" dirty="0"/>
              <a:t>Insert mode - Write the </a:t>
            </a:r>
            <a:r>
              <a:rPr lang="en-US" dirty="0" err="1"/>
              <a:t>hello.c</a:t>
            </a:r>
            <a:r>
              <a:rPr lang="en-US" dirty="0"/>
              <a:t> prints out “Hello World!”</a:t>
            </a:r>
            <a:endParaRPr dirty="0"/>
          </a:p>
        </p:txBody>
      </p:sp>
      <p:sp>
        <p:nvSpPr>
          <p:cNvPr id="128" name="Google Shape;128;g2f26092a914_1_25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9" name="Google Shape;129;g2f26092a914_1_251"/>
          <p:cNvSpPr txBox="1">
            <a:spLocks noGrp="1"/>
          </p:cNvSpPr>
          <p:nvPr>
            <p:ph type="body" idx="1"/>
          </p:nvPr>
        </p:nvSpPr>
        <p:spPr>
          <a:xfrm>
            <a:off x="324000" y="2182750"/>
            <a:ext cx="5349436" cy="4173600"/>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ts val="2800"/>
              <a:buNone/>
            </a:pPr>
            <a:r>
              <a:rPr lang="en-US" dirty="0"/>
              <a:t>#include &lt;</a:t>
            </a:r>
            <a:r>
              <a:rPr lang="en-US" dirty="0" err="1"/>
              <a:t>stdio.h</a:t>
            </a:r>
            <a:r>
              <a:rPr lang="en-US" dirty="0"/>
              <a:t>&gt;</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int main() {</a:t>
            </a:r>
            <a:endParaRPr dirty="0"/>
          </a:p>
          <a:p>
            <a:pPr marL="0" lvl="0" indent="0" algn="l" rtl="0">
              <a:lnSpc>
                <a:spcPct val="90000"/>
              </a:lnSpc>
              <a:spcBef>
                <a:spcPts val="1000"/>
              </a:spcBef>
              <a:spcAft>
                <a:spcPts val="0"/>
              </a:spcAft>
              <a:buClr>
                <a:schemeClr val="dk1"/>
              </a:buClr>
              <a:buSzPts val="2800"/>
              <a:buNone/>
            </a:pPr>
            <a:endParaRPr dirty="0">
              <a:highlight>
                <a:schemeClr val="lt1"/>
              </a:highlight>
            </a:endParaRPr>
          </a:p>
          <a:p>
            <a:pPr marL="0" lvl="0" indent="0" algn="l" rtl="0">
              <a:lnSpc>
                <a:spcPct val="90000"/>
              </a:lnSpc>
              <a:spcBef>
                <a:spcPts val="1000"/>
              </a:spcBef>
              <a:spcAft>
                <a:spcPts val="0"/>
              </a:spcAft>
              <a:buClr>
                <a:schemeClr val="dk1"/>
              </a:buClr>
              <a:buSzPts val="2800"/>
              <a:buNone/>
            </a:pPr>
            <a:r>
              <a:rPr lang="en-US" dirty="0">
                <a:highlight>
                  <a:schemeClr val="lt1"/>
                </a:highlight>
              </a:rPr>
              <a:t>	</a:t>
            </a:r>
            <a:r>
              <a:rPr lang="en-US" dirty="0" err="1">
                <a:highlight>
                  <a:schemeClr val="lt1"/>
                </a:highlight>
              </a:rPr>
              <a:t>p</a:t>
            </a:r>
            <a:r>
              <a:rPr lang="en-US" dirty="0" err="1"/>
              <a:t>rintf</a:t>
            </a:r>
            <a:r>
              <a:rPr lang="en-US" dirty="0"/>
              <a:t>(“Hello |</a:t>
            </a:r>
            <a:r>
              <a:rPr lang="en-US" dirty="0">
                <a:highlight>
                  <a:srgbClr val="FFFF00"/>
                </a:highlight>
              </a:rPr>
              <a:t>W</a:t>
            </a:r>
            <a:r>
              <a:rPr lang="en-US" dirty="0"/>
              <a:t>”);</a:t>
            </a:r>
            <a:endParaRPr sz="600" dirty="0">
              <a:highlight>
                <a:srgbClr val="3C78D8"/>
              </a:highlight>
            </a:endParaRPr>
          </a:p>
          <a:p>
            <a:pPr marL="0" lvl="0" indent="0" algn="l" rtl="0">
              <a:lnSpc>
                <a:spcPct val="90000"/>
              </a:lnSpc>
              <a:spcBef>
                <a:spcPts val="1000"/>
              </a:spcBef>
              <a:spcAft>
                <a:spcPts val="0"/>
              </a:spcAft>
              <a:buClr>
                <a:schemeClr val="dk1"/>
              </a:buClr>
              <a:buSzPts val="2800"/>
              <a:buNone/>
            </a:pPr>
            <a:r>
              <a:rPr lang="en-US" dirty="0"/>
              <a:t>	</a:t>
            </a:r>
            <a:r>
              <a:rPr lang="en-US" dirty="0">
                <a:highlight>
                  <a:srgbClr val="93C47D"/>
                </a:highlight>
              </a:rPr>
              <a:t> </a:t>
            </a:r>
            <a:r>
              <a:rPr lang="en-US" sz="600" dirty="0">
                <a:highlight>
                  <a:srgbClr val="93C47D"/>
                </a:highlight>
              </a:rPr>
              <a:t>.</a:t>
            </a:r>
            <a:endParaRPr dirty="0">
              <a:highlight>
                <a:srgbClr val="93C47D"/>
              </a:highlight>
            </a:endParaRPr>
          </a:p>
          <a:p>
            <a:pPr marL="0" lvl="0" indent="457200" algn="l" rtl="0">
              <a:lnSpc>
                <a:spcPct val="90000"/>
              </a:lnSpc>
              <a:spcBef>
                <a:spcPts val="1000"/>
              </a:spcBef>
              <a:spcAft>
                <a:spcPts val="0"/>
              </a:spcAft>
              <a:buClr>
                <a:schemeClr val="dk1"/>
              </a:buClr>
              <a:buSzPts val="2800"/>
              <a:buNone/>
            </a:pPr>
            <a:r>
              <a:rPr lang="en-US" dirty="0"/>
              <a:t>return 0;</a:t>
            </a:r>
            <a:endParaRPr dirty="0"/>
          </a:p>
          <a:p>
            <a:pPr marL="0" lvl="0" indent="0" algn="l" rtl="0">
              <a:lnSpc>
                <a:spcPct val="90000"/>
              </a:lnSpc>
              <a:spcBef>
                <a:spcPts val="1000"/>
              </a:spcBef>
              <a:spcAft>
                <a:spcPts val="0"/>
              </a:spcAft>
              <a:buClr>
                <a:schemeClr val="dk1"/>
              </a:buClr>
              <a:buSzPts val="2800"/>
              <a:buNone/>
            </a:pPr>
            <a:r>
              <a:rPr lang="en-US" dirty="0"/>
              <a:t>}</a:t>
            </a:r>
            <a:endParaRPr dirty="0"/>
          </a:p>
        </p:txBody>
      </p:sp>
      <p:sp>
        <p:nvSpPr>
          <p:cNvPr id="130" name="Google Shape;130;g2f26092a914_1_251"/>
          <p:cNvSpPr txBox="1"/>
          <p:nvPr/>
        </p:nvSpPr>
        <p:spPr>
          <a:xfrm>
            <a:off x="2829872" y="2901311"/>
            <a:ext cx="2383188" cy="365100"/>
          </a:xfrm>
          <a:prstGeom prst="rect">
            <a:avLst/>
          </a:prstGeom>
          <a:solidFill>
            <a:schemeClr val="lt1"/>
          </a:solid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Malgun Gothic"/>
                <a:ea typeface="Malgun Gothic"/>
                <a:cs typeface="Malgun Gothic"/>
                <a:sym typeface="Malgun Gothic"/>
              </a:rPr>
              <a:t>Current Cursor Position</a:t>
            </a:r>
            <a:endParaRPr sz="1600" dirty="0">
              <a:solidFill>
                <a:schemeClr val="dk1"/>
              </a:solidFill>
              <a:latin typeface="Malgun Gothic"/>
              <a:ea typeface="Malgun Gothic"/>
              <a:cs typeface="Malgun Gothic"/>
              <a:sym typeface="Malgun Gothic"/>
            </a:endParaRPr>
          </a:p>
        </p:txBody>
      </p:sp>
      <p:cxnSp>
        <p:nvCxnSpPr>
          <p:cNvPr id="131" name="Google Shape;131;g2f26092a914_1_251"/>
          <p:cNvCxnSpPr>
            <a:cxnSpLocks/>
          </p:cNvCxnSpPr>
          <p:nvPr/>
        </p:nvCxnSpPr>
        <p:spPr>
          <a:xfrm rot="5400000">
            <a:off x="3403450" y="3392400"/>
            <a:ext cx="903600" cy="721500"/>
          </a:xfrm>
          <a:prstGeom prst="curvedConnector3">
            <a:avLst>
              <a:gd name="adj1" fmla="val 50000"/>
            </a:avLst>
          </a:prstGeom>
          <a:noFill/>
          <a:ln w="19050" cap="flat" cmpd="sng">
            <a:solidFill>
              <a:schemeClr val="dk2"/>
            </a:solidFill>
            <a:prstDash val="solid"/>
            <a:round/>
            <a:headEnd type="none" w="med" len="med"/>
            <a:tailEnd type="stealth" w="med" len="med"/>
          </a:ln>
        </p:spPr>
      </p:cxnSp>
      <p:sp>
        <p:nvSpPr>
          <p:cNvPr id="132" name="Google Shape;132;g2f26092a914_1_251"/>
          <p:cNvSpPr txBox="1"/>
          <p:nvPr/>
        </p:nvSpPr>
        <p:spPr>
          <a:xfrm>
            <a:off x="3039300" y="3517900"/>
            <a:ext cx="2616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err="1">
                <a:solidFill>
                  <a:schemeClr val="dk1"/>
                </a:solidFill>
                <a:latin typeface="Courier New"/>
                <a:ea typeface="Courier New"/>
                <a:cs typeface="Courier New"/>
                <a:sym typeface="Courier New"/>
              </a:rPr>
              <a:t>i</a:t>
            </a:r>
            <a:endParaRPr sz="3600" b="1" dirty="0">
              <a:solidFill>
                <a:schemeClr val="dk1"/>
              </a:solidFill>
              <a:latin typeface="Courier New"/>
              <a:ea typeface="Courier New"/>
              <a:cs typeface="Courier New"/>
              <a:sym typeface="Courier New"/>
            </a:endParaRPr>
          </a:p>
        </p:txBody>
      </p:sp>
      <p:sp>
        <p:nvSpPr>
          <p:cNvPr id="133" name="Google Shape;133;g2f26092a914_1_251"/>
          <p:cNvSpPr txBox="1"/>
          <p:nvPr/>
        </p:nvSpPr>
        <p:spPr>
          <a:xfrm>
            <a:off x="3906924" y="4973483"/>
            <a:ext cx="261600" cy="36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dk1"/>
                </a:solidFill>
                <a:latin typeface="Courier New"/>
                <a:ea typeface="Courier New"/>
                <a:cs typeface="Courier New"/>
                <a:sym typeface="Courier New"/>
              </a:rPr>
              <a:t>a</a:t>
            </a:r>
            <a:endParaRPr sz="3600" b="1" dirty="0">
              <a:solidFill>
                <a:schemeClr val="dk1"/>
              </a:solidFill>
              <a:latin typeface="Courier New"/>
              <a:ea typeface="Courier New"/>
              <a:cs typeface="Courier New"/>
              <a:sym typeface="Courier New"/>
            </a:endParaRPr>
          </a:p>
        </p:txBody>
      </p:sp>
      <p:sp>
        <p:nvSpPr>
          <p:cNvPr id="135" name="Google Shape;135;g2f26092a914_1_251"/>
          <p:cNvSpPr txBox="1"/>
          <p:nvPr/>
        </p:nvSpPr>
        <p:spPr>
          <a:xfrm>
            <a:off x="442765" y="3999582"/>
            <a:ext cx="261600" cy="36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solidFill>
                  <a:schemeClr val="dk1"/>
                </a:solidFill>
                <a:latin typeface="Courier New"/>
                <a:ea typeface="Courier New"/>
                <a:cs typeface="Courier New"/>
                <a:sym typeface="Courier New"/>
              </a:rPr>
              <a:t>o</a:t>
            </a:r>
            <a:endParaRPr sz="3600" b="1" dirty="0">
              <a:solidFill>
                <a:schemeClr val="dk1"/>
              </a:solidFill>
              <a:latin typeface="Courier New"/>
              <a:ea typeface="Courier New"/>
              <a:cs typeface="Courier New"/>
              <a:sym typeface="Courier New"/>
            </a:endParaRPr>
          </a:p>
        </p:txBody>
      </p:sp>
      <p:cxnSp>
        <p:nvCxnSpPr>
          <p:cNvPr id="3" name="직선 화살표 연결선 2">
            <a:extLst>
              <a:ext uri="{FF2B5EF4-FFF2-40B4-BE49-F238E27FC236}">
                <a16:creationId xmlns:a16="http://schemas.microsoft.com/office/drawing/2014/main" id="{2E2AECA4-48A1-4D85-8C95-8E9055B00376}"/>
              </a:ext>
            </a:extLst>
          </p:cNvPr>
          <p:cNvCxnSpPr>
            <a:cxnSpLocks/>
          </p:cNvCxnSpPr>
          <p:nvPr/>
        </p:nvCxnSpPr>
        <p:spPr>
          <a:xfrm>
            <a:off x="704365" y="4204950"/>
            <a:ext cx="607803" cy="64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ABBCFBF9-04AB-47DF-8333-9DF3A2E74396}"/>
              </a:ext>
            </a:extLst>
          </p:cNvPr>
          <p:cNvCxnSpPr>
            <a:cxnSpLocks/>
          </p:cNvCxnSpPr>
          <p:nvPr/>
        </p:nvCxnSpPr>
        <p:spPr>
          <a:xfrm flipH="1" flipV="1">
            <a:off x="3815406" y="4470505"/>
            <a:ext cx="130800" cy="58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F8B399FE-1331-4D83-9FF7-F1D685E7C800}"/>
              </a:ext>
            </a:extLst>
          </p:cNvPr>
          <p:cNvCxnSpPr>
            <a:cxnSpLocks/>
            <a:stCxn id="132" idx="2"/>
          </p:cNvCxnSpPr>
          <p:nvPr/>
        </p:nvCxnSpPr>
        <p:spPr>
          <a:xfrm>
            <a:off x="3170100" y="3883000"/>
            <a:ext cx="162200" cy="38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Google Shape;129;g2f26092a914_1_251">
            <a:extLst>
              <a:ext uri="{FF2B5EF4-FFF2-40B4-BE49-F238E27FC236}">
                <a16:creationId xmlns:a16="http://schemas.microsoft.com/office/drawing/2014/main" id="{41CDC7B5-81D9-4F84-AC99-88A5DC748BF7}"/>
              </a:ext>
            </a:extLst>
          </p:cNvPr>
          <p:cNvSpPr txBox="1">
            <a:spLocks/>
          </p:cNvSpPr>
          <p:nvPr/>
        </p:nvSpPr>
        <p:spPr>
          <a:xfrm>
            <a:off x="6266700" y="2295924"/>
            <a:ext cx="5772000" cy="732473"/>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pPr marL="0" indent="0">
              <a:buSzPts val="2800"/>
              <a:buFont typeface="Arial"/>
              <a:buNone/>
            </a:pPr>
            <a:r>
              <a:rPr lang="en-US" dirty="0"/>
              <a:t>     </a:t>
            </a:r>
            <a:r>
              <a:rPr lang="en-US" dirty="0" err="1"/>
              <a:t>printf</a:t>
            </a:r>
            <a:r>
              <a:rPr lang="en-US" dirty="0"/>
              <a:t>(“Hello |</a:t>
            </a:r>
            <a:r>
              <a:rPr lang="en-US" dirty="0">
                <a:highlight>
                  <a:srgbClr val="FFFF00"/>
                </a:highlight>
              </a:rPr>
              <a:t>W</a:t>
            </a:r>
            <a:r>
              <a:rPr lang="en-US" dirty="0">
                <a:highlight>
                  <a:srgbClr val="66FFFF"/>
                </a:highlight>
              </a:rPr>
              <a:t>orld!\n</a:t>
            </a:r>
            <a:r>
              <a:rPr lang="en-US" dirty="0"/>
              <a:t>”);</a:t>
            </a:r>
            <a:endParaRPr lang="en-US" sz="600" dirty="0">
              <a:highlight>
                <a:srgbClr val="3C78D8"/>
              </a:highlight>
            </a:endParaRPr>
          </a:p>
        </p:txBody>
      </p:sp>
      <p:sp>
        <p:nvSpPr>
          <p:cNvPr id="4" name="화살표: 오른쪽 3">
            <a:extLst>
              <a:ext uri="{FF2B5EF4-FFF2-40B4-BE49-F238E27FC236}">
                <a16:creationId xmlns:a16="http://schemas.microsoft.com/office/drawing/2014/main" id="{66693263-FEB5-417E-AF55-E093B8F8FBCC}"/>
              </a:ext>
            </a:extLst>
          </p:cNvPr>
          <p:cNvSpPr/>
          <p:nvPr/>
        </p:nvSpPr>
        <p:spPr>
          <a:xfrm rot="19212992">
            <a:off x="5441772" y="2707052"/>
            <a:ext cx="1108147" cy="1092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a</a:t>
            </a:r>
            <a:endParaRPr lang="ko-KR" altLang="en-US" sz="2800" dirty="0"/>
          </a:p>
        </p:txBody>
      </p:sp>
      <p:sp>
        <p:nvSpPr>
          <p:cNvPr id="17" name="Google Shape;129;g2f26092a914_1_251">
            <a:extLst>
              <a:ext uri="{FF2B5EF4-FFF2-40B4-BE49-F238E27FC236}">
                <a16:creationId xmlns:a16="http://schemas.microsoft.com/office/drawing/2014/main" id="{1CF25EB7-DFC2-4553-A213-F30322081C45}"/>
              </a:ext>
            </a:extLst>
          </p:cNvPr>
          <p:cNvSpPr txBox="1">
            <a:spLocks/>
          </p:cNvSpPr>
          <p:nvPr/>
        </p:nvSpPr>
        <p:spPr>
          <a:xfrm>
            <a:off x="6318254" y="4064606"/>
            <a:ext cx="5772000" cy="748202"/>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pPr marL="0" indent="0">
              <a:buSzPts val="2800"/>
              <a:buFont typeface="Arial"/>
              <a:buNone/>
            </a:pPr>
            <a:r>
              <a:rPr lang="en-US" dirty="0" err="1"/>
              <a:t>printf</a:t>
            </a:r>
            <a:r>
              <a:rPr lang="en-US" dirty="0"/>
              <a:t>(“Hello </a:t>
            </a:r>
            <a:r>
              <a:rPr lang="en-US" dirty="0" err="1">
                <a:highlight>
                  <a:srgbClr val="66FFFF"/>
                </a:highlight>
              </a:rPr>
              <a:t>welcome</a:t>
            </a:r>
            <a:r>
              <a:rPr lang="en-US" dirty="0" err="1">
                <a:highlight>
                  <a:srgbClr val="FFFF00"/>
                </a:highlight>
              </a:rPr>
              <a:t>W</a:t>
            </a:r>
            <a:r>
              <a:rPr lang="en-US" dirty="0"/>
              <a:t>”);</a:t>
            </a:r>
            <a:endParaRPr lang="en-US" sz="600" dirty="0">
              <a:highlight>
                <a:srgbClr val="3C78D8"/>
              </a:highlight>
            </a:endParaRPr>
          </a:p>
        </p:txBody>
      </p:sp>
      <p:sp>
        <p:nvSpPr>
          <p:cNvPr id="19" name="화살표: 오른쪽 18">
            <a:extLst>
              <a:ext uri="{FF2B5EF4-FFF2-40B4-BE49-F238E27FC236}">
                <a16:creationId xmlns:a16="http://schemas.microsoft.com/office/drawing/2014/main" id="{D6C995D1-7A47-4C3D-8B81-91972705F6FF}"/>
              </a:ext>
            </a:extLst>
          </p:cNvPr>
          <p:cNvSpPr/>
          <p:nvPr/>
        </p:nvSpPr>
        <p:spPr>
          <a:xfrm>
            <a:off x="5281464" y="3999582"/>
            <a:ext cx="1108147" cy="90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err="1"/>
              <a:t>i</a:t>
            </a:r>
            <a:endParaRPr lang="ko-KR" altLang="en-US" sz="2800" dirty="0"/>
          </a:p>
        </p:txBody>
      </p:sp>
      <p:sp>
        <p:nvSpPr>
          <p:cNvPr id="20" name="화살표: 오른쪽 19">
            <a:extLst>
              <a:ext uri="{FF2B5EF4-FFF2-40B4-BE49-F238E27FC236}">
                <a16:creationId xmlns:a16="http://schemas.microsoft.com/office/drawing/2014/main" id="{39802602-C08F-4652-AA6D-5B7E637733FA}"/>
              </a:ext>
            </a:extLst>
          </p:cNvPr>
          <p:cNvSpPr/>
          <p:nvPr/>
        </p:nvSpPr>
        <p:spPr>
          <a:xfrm rot="2157530">
            <a:off x="5301915" y="5009855"/>
            <a:ext cx="1108147" cy="92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o</a:t>
            </a:r>
            <a:endParaRPr lang="ko-KR" altLang="en-US" sz="2800" dirty="0"/>
          </a:p>
        </p:txBody>
      </p:sp>
      <p:sp>
        <p:nvSpPr>
          <p:cNvPr id="21" name="Google Shape;129;g2f26092a914_1_251">
            <a:extLst>
              <a:ext uri="{FF2B5EF4-FFF2-40B4-BE49-F238E27FC236}">
                <a16:creationId xmlns:a16="http://schemas.microsoft.com/office/drawing/2014/main" id="{BC9D0208-A9E3-4A47-BEE1-1D559CA1D1E6}"/>
              </a:ext>
            </a:extLst>
          </p:cNvPr>
          <p:cNvSpPr txBox="1">
            <a:spLocks/>
          </p:cNvSpPr>
          <p:nvPr/>
        </p:nvSpPr>
        <p:spPr>
          <a:xfrm>
            <a:off x="6266700" y="5301763"/>
            <a:ext cx="5772000" cy="1289520"/>
          </a:xfrm>
          <a:prstGeom prst="rect">
            <a:avLst/>
          </a:prstGeom>
          <a:noFill/>
          <a:ln w="9525"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pPr marL="0" indent="0">
              <a:lnSpc>
                <a:spcPct val="100000"/>
              </a:lnSpc>
              <a:buSzPts val="2800"/>
              <a:buFont typeface="Arial"/>
              <a:buNone/>
            </a:pPr>
            <a:r>
              <a:rPr lang="en-US" dirty="0"/>
              <a:t>     </a:t>
            </a:r>
            <a:r>
              <a:rPr lang="en-US" dirty="0" err="1"/>
              <a:t>printf</a:t>
            </a:r>
            <a:r>
              <a:rPr lang="en-US" dirty="0"/>
              <a:t>(“Hello </a:t>
            </a:r>
            <a:r>
              <a:rPr lang="en-US" dirty="0">
                <a:highlight>
                  <a:srgbClr val="FFFF00"/>
                </a:highlight>
              </a:rPr>
              <a:t>W</a:t>
            </a:r>
            <a:r>
              <a:rPr lang="en-US" dirty="0"/>
              <a:t>”);</a:t>
            </a:r>
          </a:p>
          <a:p>
            <a:pPr marL="0" indent="0">
              <a:lnSpc>
                <a:spcPct val="100000"/>
              </a:lnSpc>
              <a:buSzPts val="2800"/>
              <a:buFont typeface="Arial"/>
              <a:buNone/>
            </a:pPr>
            <a:r>
              <a:rPr lang="en-US" sz="2400" dirty="0">
                <a:highlight>
                  <a:srgbClr val="66FFFF"/>
                </a:highlight>
              </a:rPr>
              <a:t>      </a:t>
            </a:r>
            <a:r>
              <a:rPr lang="en-US" dirty="0" err="1">
                <a:highlight>
                  <a:srgbClr val="66FFFF"/>
                </a:highlight>
              </a:rPr>
              <a:t>printf</a:t>
            </a:r>
            <a:r>
              <a:rPr lang="en-US" dirty="0">
                <a:highlight>
                  <a:srgbClr val="66FFFF"/>
                </a:highlight>
              </a:rPr>
              <a:t>(“</a:t>
            </a:r>
            <a:r>
              <a:rPr lang="en-US" dirty="0" err="1">
                <a:highlight>
                  <a:srgbClr val="66FFFF"/>
                </a:highlight>
              </a:rPr>
              <a:t>orld</a:t>
            </a:r>
            <a:r>
              <a:rPr lang="en-US" dirty="0">
                <a:highlight>
                  <a:srgbClr val="66FFFF"/>
                </a:highlight>
              </a:rPr>
              <a:t>”);</a:t>
            </a:r>
            <a:endParaRPr lang="en-US" sz="2400" dirty="0">
              <a:highlight>
                <a:srgbClr val="66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0FEE4C-AA73-4AE8-B4D8-A29CBD24250E}"/>
              </a:ext>
            </a:extLst>
          </p:cNvPr>
          <p:cNvSpPr>
            <a:spLocks noGrp="1"/>
          </p:cNvSpPr>
          <p:nvPr>
            <p:ph type="title"/>
          </p:nvPr>
        </p:nvSpPr>
        <p:spPr/>
        <p:txBody>
          <a:bodyPr>
            <a:normAutofit fontScale="90000"/>
          </a:bodyPr>
          <a:lstStyle/>
          <a:p>
            <a:r>
              <a:rPr lang="en-US" altLang="ko-KR" dirty="0" err="1"/>
              <a:t>Nevigating</a:t>
            </a:r>
            <a:r>
              <a:rPr lang="en-US" altLang="ko-KR" dirty="0"/>
              <a:t> in Command mode</a:t>
            </a:r>
            <a:endParaRPr lang="ko-KR" altLang="en-US" dirty="0"/>
          </a:p>
        </p:txBody>
      </p:sp>
      <p:sp>
        <p:nvSpPr>
          <p:cNvPr id="3" name="텍스트 개체 틀 2">
            <a:extLst>
              <a:ext uri="{FF2B5EF4-FFF2-40B4-BE49-F238E27FC236}">
                <a16:creationId xmlns:a16="http://schemas.microsoft.com/office/drawing/2014/main" id="{5A9E84D6-2A0B-46D4-9D69-D74FD77041A0}"/>
              </a:ext>
            </a:extLst>
          </p:cNvPr>
          <p:cNvSpPr>
            <a:spLocks noGrp="1"/>
          </p:cNvSpPr>
          <p:nvPr>
            <p:ph type="body" idx="1"/>
          </p:nvPr>
        </p:nvSpPr>
        <p:spPr>
          <a:xfrm>
            <a:off x="419878" y="1530221"/>
            <a:ext cx="11504644" cy="3420602"/>
          </a:xfrm>
        </p:spPr>
        <p:txBody>
          <a:bodyPr>
            <a:normAutofit lnSpcReduction="10000"/>
          </a:bodyPr>
          <a:lstStyle/>
          <a:p>
            <a:r>
              <a:rPr lang="en-US" altLang="ko-KR" dirty="0"/>
              <a:t>one character movement</a:t>
            </a:r>
          </a:p>
          <a:p>
            <a:pPr lvl="1"/>
            <a:r>
              <a:rPr lang="en-US" altLang="ko-KR" dirty="0"/>
              <a:t>h : left</a:t>
            </a:r>
          </a:p>
          <a:p>
            <a:pPr lvl="1"/>
            <a:r>
              <a:rPr lang="en-US" altLang="ko-KR" dirty="0"/>
              <a:t>j: down</a:t>
            </a:r>
          </a:p>
          <a:p>
            <a:pPr lvl="1"/>
            <a:r>
              <a:rPr lang="en-US" altLang="ko-KR" dirty="0"/>
              <a:t>k: up</a:t>
            </a:r>
          </a:p>
          <a:p>
            <a:pPr lvl="1"/>
            <a:r>
              <a:rPr lang="en-US" altLang="ko-KR" dirty="0"/>
              <a:t>l: right</a:t>
            </a:r>
          </a:p>
          <a:p>
            <a:r>
              <a:rPr lang="en-US" altLang="ko-KR" dirty="0"/>
              <a:t>page movement</a:t>
            </a:r>
          </a:p>
          <a:p>
            <a:pPr lvl="1"/>
            <a:r>
              <a:rPr lang="en-US" altLang="ko-KR" dirty="0"/>
              <a:t>^F : forward (next page)</a:t>
            </a:r>
          </a:p>
          <a:p>
            <a:pPr lvl="1"/>
            <a:r>
              <a:rPr lang="en-US" altLang="ko-KR" dirty="0"/>
              <a:t>^B : backward (previous page)</a:t>
            </a:r>
            <a:endParaRPr lang="ko-KR" altLang="en-US" dirty="0"/>
          </a:p>
        </p:txBody>
      </p:sp>
      <p:pic>
        <p:nvPicPr>
          <p:cNvPr id="4" name="그림 3">
            <a:extLst>
              <a:ext uri="{FF2B5EF4-FFF2-40B4-BE49-F238E27FC236}">
                <a16:creationId xmlns:a16="http://schemas.microsoft.com/office/drawing/2014/main" id="{BBA5840C-AB6D-4784-AE28-FC5F476A3221}"/>
              </a:ext>
            </a:extLst>
          </p:cNvPr>
          <p:cNvPicPr>
            <a:picLocks noChangeAspect="1"/>
          </p:cNvPicPr>
          <p:nvPr/>
        </p:nvPicPr>
        <p:blipFill>
          <a:blip r:embed="rId2"/>
          <a:stretch>
            <a:fillRect/>
          </a:stretch>
        </p:blipFill>
        <p:spPr>
          <a:xfrm>
            <a:off x="5535476" y="2071604"/>
            <a:ext cx="4053732" cy="1050419"/>
          </a:xfrm>
          <a:prstGeom prst="rect">
            <a:avLst/>
          </a:prstGeom>
        </p:spPr>
      </p:pic>
      <p:sp>
        <p:nvSpPr>
          <p:cNvPr id="5" name="화살표: 왼쪽 4">
            <a:extLst>
              <a:ext uri="{FF2B5EF4-FFF2-40B4-BE49-F238E27FC236}">
                <a16:creationId xmlns:a16="http://schemas.microsoft.com/office/drawing/2014/main" id="{92EB76E4-361F-4674-8242-C04B7C988037}"/>
              </a:ext>
            </a:extLst>
          </p:cNvPr>
          <p:cNvSpPr/>
          <p:nvPr/>
        </p:nvSpPr>
        <p:spPr>
          <a:xfrm>
            <a:off x="4963886" y="2553789"/>
            <a:ext cx="914400" cy="47026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왼쪽 5">
            <a:extLst>
              <a:ext uri="{FF2B5EF4-FFF2-40B4-BE49-F238E27FC236}">
                <a16:creationId xmlns:a16="http://schemas.microsoft.com/office/drawing/2014/main" id="{BA91D98E-1C35-47D1-A6C2-EBAACC19F26F}"/>
              </a:ext>
            </a:extLst>
          </p:cNvPr>
          <p:cNvSpPr/>
          <p:nvPr/>
        </p:nvSpPr>
        <p:spPr>
          <a:xfrm rot="5400000">
            <a:off x="7725212" y="1861458"/>
            <a:ext cx="914400" cy="47026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왼쪽 6">
            <a:extLst>
              <a:ext uri="{FF2B5EF4-FFF2-40B4-BE49-F238E27FC236}">
                <a16:creationId xmlns:a16="http://schemas.microsoft.com/office/drawing/2014/main" id="{23F0C70B-F439-4B10-9BE1-8BE55D4F0AF6}"/>
              </a:ext>
            </a:extLst>
          </p:cNvPr>
          <p:cNvSpPr/>
          <p:nvPr/>
        </p:nvSpPr>
        <p:spPr>
          <a:xfrm rot="16200000" flipV="1">
            <a:off x="6353610" y="3005390"/>
            <a:ext cx="914400" cy="47026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왼쪽 7">
            <a:extLst>
              <a:ext uri="{FF2B5EF4-FFF2-40B4-BE49-F238E27FC236}">
                <a16:creationId xmlns:a16="http://schemas.microsoft.com/office/drawing/2014/main" id="{78FD74ED-6F86-4E19-8C40-F438191327BA}"/>
              </a:ext>
            </a:extLst>
          </p:cNvPr>
          <p:cNvSpPr/>
          <p:nvPr/>
        </p:nvSpPr>
        <p:spPr>
          <a:xfrm flipH="1" flipV="1">
            <a:off x="9132008" y="2126550"/>
            <a:ext cx="914400" cy="47026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31423461"/>
      </p:ext>
    </p:extLst>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4339</TotalTime>
  <Words>2730</Words>
  <Application>Microsoft Office PowerPoint</Application>
  <PresentationFormat>와이드스크린</PresentationFormat>
  <Paragraphs>431</Paragraphs>
  <Slides>25</Slides>
  <Notes>16</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25</vt:i4>
      </vt:variant>
    </vt:vector>
  </HeadingPairs>
  <TitlesOfParts>
    <vt:vector size="30" baseType="lpstr">
      <vt:lpstr>Malgun Gothic</vt:lpstr>
      <vt:lpstr>Arial</vt:lpstr>
      <vt:lpstr>Courier New</vt:lpstr>
      <vt:lpstr>Wingdings</vt:lpstr>
      <vt:lpstr>Office 테마</vt:lpstr>
      <vt:lpstr>C Compiling  with gcc</vt:lpstr>
      <vt:lpstr>Lab-1: Remote Login to Our Server </vt:lpstr>
      <vt:lpstr>Connecting Linux Server in Windows Command Line </vt:lpstr>
      <vt:lpstr>Lab-2: How to transfer files to/from remote host</vt:lpstr>
      <vt:lpstr>Text editor in Linux</vt:lpstr>
      <vt:lpstr>vi Screen Editor mode </vt:lpstr>
      <vt:lpstr>Writing C Source using vi editor</vt:lpstr>
      <vt:lpstr>Insert Modes of vi</vt:lpstr>
      <vt:lpstr>Nevigating in Command mode</vt:lpstr>
      <vt:lpstr>Deleting</vt:lpstr>
      <vt:lpstr>Tips</vt:lpstr>
      <vt:lpstr>vim</vt:lpstr>
      <vt:lpstr>Compiling C Source</vt:lpstr>
      <vt:lpstr>Compiling C Source</vt:lpstr>
      <vt:lpstr>Linux Executable and Linkable Format (ELF)</vt:lpstr>
      <vt:lpstr>Linux ELF Layout</vt:lpstr>
      <vt:lpstr>Libraries in Linux</vt:lpstr>
      <vt:lpstr>PIC</vt:lpstr>
      <vt:lpstr>Static Library (.a)</vt:lpstr>
      <vt:lpstr>Shared Library(.so)</vt:lpstr>
      <vt:lpstr>Shared Library</vt:lpstr>
      <vt:lpstr>Compiling with Libraries</vt:lpstr>
      <vt:lpstr>Compiling with Libraries</vt:lpstr>
      <vt:lpstr>Compiling with Libraries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Compiling</dc:title>
  <dc:creator>이강</dc:creator>
  <cp:lastModifiedBy>강 이</cp:lastModifiedBy>
  <cp:revision>33</cp:revision>
  <dcterms:modified xsi:type="dcterms:W3CDTF">2025-07-08T00:08:33Z</dcterms:modified>
</cp:coreProperties>
</file>