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337" r:id="rId2"/>
    <p:sldId id="349" r:id="rId3"/>
    <p:sldId id="351" r:id="rId4"/>
    <p:sldId id="352" r:id="rId5"/>
    <p:sldId id="353" r:id="rId6"/>
    <p:sldId id="354" r:id="rId7"/>
    <p:sldId id="355" r:id="rId8"/>
    <p:sldId id="356" r:id="rId9"/>
    <p:sldId id="357" r:id="rId10"/>
    <p:sldId id="348" r:id="rId11"/>
    <p:sldId id="324" r:id="rId12"/>
    <p:sldId id="325" r:id="rId13"/>
    <p:sldId id="326" r:id="rId14"/>
    <p:sldId id="327" r:id="rId15"/>
    <p:sldId id="328" r:id="rId16"/>
    <p:sldId id="329" r:id="rId17"/>
    <p:sldId id="330" r:id="rId18"/>
    <p:sldId id="331" r:id="rId19"/>
    <p:sldId id="332" r:id="rId20"/>
    <p:sldId id="336" r:id="rId21"/>
    <p:sldId id="339" r:id="rId22"/>
    <p:sldId id="341" r:id="rId23"/>
    <p:sldId id="257" r:id="rId24"/>
    <p:sldId id="340" r:id="rId25"/>
    <p:sldId id="342" r:id="rId26"/>
    <p:sldId id="343" r:id="rId27"/>
    <p:sldId id="344" r:id="rId28"/>
    <p:sldId id="345" r:id="rId29"/>
    <p:sldId id="346" r:id="rId30"/>
    <p:sldId id="350" r:id="rId31"/>
    <p:sldId id="323" r:id="rId32"/>
    <p:sldId id="334" r:id="rId33"/>
    <p:sldId id="335" r:id="rId34"/>
    <p:sldId id="333" r:id="rId35"/>
    <p:sldId id="338" r:id="rId36"/>
    <p:sldId id="256" r:id="rId37"/>
    <p:sldId id="297" r:id="rId38"/>
    <p:sldId id="301" r:id="rId39"/>
    <p:sldId id="300" r:id="rId40"/>
    <p:sldId id="298" r:id="rId41"/>
    <p:sldId id="302" r:id="rId42"/>
    <p:sldId id="303" r:id="rId43"/>
    <p:sldId id="310" r:id="rId44"/>
    <p:sldId id="320" r:id="rId45"/>
    <p:sldId id="319" r:id="rId46"/>
    <p:sldId id="321" r:id="rId47"/>
    <p:sldId id="311" r:id="rId48"/>
    <p:sldId id="322" r:id="rId49"/>
    <p:sldId id="358" r:id="rId50"/>
    <p:sldId id="304" r:id="rId51"/>
    <p:sldId id="308" r:id="rId52"/>
    <p:sldId id="305" r:id="rId53"/>
    <p:sldId id="306" r:id="rId54"/>
    <p:sldId id="307" r:id="rId55"/>
    <p:sldId id="313" r:id="rId56"/>
    <p:sldId id="309" r:id="rId57"/>
    <p:sldId id="312" r:id="rId58"/>
    <p:sldId id="315" r:id="rId59"/>
    <p:sldId id="316" r:id="rId60"/>
    <p:sldId id="317" r:id="rId61"/>
    <p:sldId id="314" r:id="rId62"/>
    <p:sldId id="318" r:id="rId6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이강/10078" initials="이" lastIdx="0" clrIdx="0">
    <p:extLst>
      <p:ext uri="{19B8F6BF-5375-455C-9EA6-DF929625EA0E}">
        <p15:presenceInfo xmlns:p15="http://schemas.microsoft.com/office/powerpoint/2012/main" userId="S-1-5-21-366124215-3459134694-682571684-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1D5D2"/>
    <a:srgbClr val="D9FBF9"/>
    <a:srgbClr val="EDFD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3" autoAdjust="0"/>
    <p:restoredTop sz="88165" autoAdjust="0"/>
  </p:normalViewPr>
  <p:slideViewPr>
    <p:cSldViewPr snapToGrid="0">
      <p:cViewPr varScale="1">
        <p:scale>
          <a:sx n="59" d="100"/>
          <a:sy n="59" d="100"/>
        </p:scale>
        <p:origin x="92" y="68"/>
      </p:cViewPr>
      <p:guideLst>
        <p:guide orient="horz" pos="2160"/>
        <p:guide pos="3840"/>
      </p:guideLst>
    </p:cSldViewPr>
  </p:slideViewPr>
  <p:notesTextViewPr>
    <p:cViewPr>
      <p:scale>
        <a:sx n="1" d="1"/>
        <a:sy n="1" d="1"/>
      </p:scale>
      <p:origin x="0" y="0"/>
    </p:cViewPr>
  </p:notesTextViewPr>
  <p:gridSpacing cx="396001" cy="396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7AAD84-EFDB-4139-BCFA-B09118D8AD0C}" type="datetimeFigureOut">
              <a:rPr lang="ko-KR" altLang="en-US" smtClean="0"/>
              <a:t>2025-08-25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5310FA-A1E0-43E2-A577-CCC61DA9F24F}" type="slidenum">
              <a:rPr lang="ko-KR" altLang="en-US" smtClean="0"/>
              <a:t>‹#›</a:t>
            </a:fld>
            <a:endParaRPr lang="ko-KR" altLang="en-US"/>
          </a:p>
        </p:txBody>
      </p:sp>
    </p:spTree>
    <p:extLst>
      <p:ext uri="{BB962C8B-B14F-4D97-AF65-F5344CB8AC3E}">
        <p14:creationId xmlns:p14="http://schemas.microsoft.com/office/powerpoint/2010/main" val="262137963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 </a:t>
            </a:r>
            <a:r>
              <a:rPr lang="ko-KR" altLang="en-US" dirty="0"/>
              <a:t>일반 사용자가  </a:t>
            </a:r>
            <a:r>
              <a:rPr lang="en-US" altLang="ko-KR" dirty="0"/>
              <a:t>passwd</a:t>
            </a:r>
            <a:r>
              <a:rPr lang="ko-KR" altLang="en-US" dirty="0"/>
              <a:t> 명령어를 실행해도</a:t>
            </a:r>
            <a:r>
              <a:rPr lang="en-US" altLang="ko-KR" dirty="0"/>
              <a:t>, root </a:t>
            </a:r>
            <a:r>
              <a:rPr lang="ko-KR" altLang="en-US" dirty="0"/>
              <a:t>권한으로 </a:t>
            </a:r>
            <a:r>
              <a:rPr lang="en-US" altLang="ko-KR" dirty="0"/>
              <a:t>/</a:t>
            </a:r>
            <a:r>
              <a:rPr lang="en-US" altLang="ko-KR" dirty="0" err="1"/>
              <a:t>etc</a:t>
            </a:r>
            <a:r>
              <a:rPr lang="en-US" altLang="ko-KR" dirty="0"/>
              <a:t>/shadow </a:t>
            </a:r>
            <a:r>
              <a:rPr lang="ko-KR" altLang="en-US" dirty="0"/>
              <a:t>수정 가능</a:t>
            </a:r>
          </a:p>
          <a:p>
            <a:endParaRPr lang="ko-KR" altLang="en-US" dirty="0"/>
          </a:p>
        </p:txBody>
      </p:sp>
      <p:sp>
        <p:nvSpPr>
          <p:cNvPr id="4" name="슬라이드 번호 개체 틀 3"/>
          <p:cNvSpPr>
            <a:spLocks noGrp="1"/>
          </p:cNvSpPr>
          <p:nvPr>
            <p:ph type="sldNum" sz="quarter" idx="5"/>
          </p:nvPr>
        </p:nvSpPr>
        <p:spPr/>
        <p:txBody>
          <a:bodyPr/>
          <a:lstStyle/>
          <a:p>
            <a:fld id="{EA5310FA-A1E0-43E2-A577-CCC61DA9F24F}" type="slidenum">
              <a:rPr lang="ko-KR" altLang="en-US" smtClean="0"/>
              <a:t>28</a:t>
            </a:fld>
            <a:endParaRPr lang="ko-KR" altLang="en-US"/>
          </a:p>
        </p:txBody>
      </p:sp>
    </p:spTree>
    <p:extLst>
      <p:ext uri="{BB962C8B-B14F-4D97-AF65-F5344CB8AC3E}">
        <p14:creationId xmlns:p14="http://schemas.microsoft.com/office/powerpoint/2010/main" val="3919397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 </a:t>
            </a:r>
            <a:r>
              <a:rPr lang="ko-KR" altLang="en-US" dirty="0"/>
              <a:t>프로젝트 디렉토리 생성 후 </a:t>
            </a:r>
            <a:r>
              <a:rPr lang="en-US" altLang="ko-KR" dirty="0" err="1"/>
              <a:t>setGID</a:t>
            </a:r>
            <a:r>
              <a:rPr lang="en-US" altLang="ko-KR" dirty="0"/>
              <a:t> </a:t>
            </a:r>
            <a:r>
              <a:rPr lang="ko-KR" altLang="en-US" dirty="0"/>
              <a:t>설정</a:t>
            </a:r>
          </a:p>
          <a:p>
            <a:r>
              <a:rPr lang="en-US" altLang="ko-KR" dirty="0" err="1"/>
              <a:t>mkdir</a:t>
            </a:r>
            <a:r>
              <a:rPr lang="en-US" altLang="ko-KR" dirty="0"/>
              <a:t> /</a:t>
            </a:r>
            <a:r>
              <a:rPr lang="en-US" altLang="ko-KR" dirty="0" err="1"/>
              <a:t>shared_project</a:t>
            </a:r>
            <a:endParaRPr lang="en-US" altLang="ko-KR" dirty="0"/>
          </a:p>
          <a:p>
            <a:r>
              <a:rPr lang="en-US" altLang="ko-KR" dirty="0" err="1"/>
              <a:t>chgrp</a:t>
            </a:r>
            <a:r>
              <a:rPr lang="en-US" altLang="ko-KR" dirty="0"/>
              <a:t> developers /</a:t>
            </a:r>
            <a:r>
              <a:rPr lang="en-US" altLang="ko-KR" dirty="0" err="1"/>
              <a:t>shared_project</a:t>
            </a:r>
            <a:endParaRPr lang="en-US" altLang="ko-KR" dirty="0"/>
          </a:p>
          <a:p>
            <a:r>
              <a:rPr lang="en-US" altLang="ko-KR" dirty="0" err="1"/>
              <a:t>chmod</a:t>
            </a:r>
            <a:r>
              <a:rPr lang="en-US" altLang="ko-KR" dirty="0"/>
              <a:t> </a:t>
            </a:r>
            <a:r>
              <a:rPr lang="en-US" altLang="ko-KR" dirty="0" err="1"/>
              <a:t>g+s</a:t>
            </a:r>
            <a:r>
              <a:rPr lang="en-US" altLang="ko-KR" dirty="0"/>
              <a:t> /</a:t>
            </a:r>
            <a:r>
              <a:rPr lang="en-US" altLang="ko-KR" dirty="0" err="1"/>
              <a:t>shared_project</a:t>
            </a:r>
            <a:endParaRPr lang="en-US" altLang="ko-KR" dirty="0"/>
          </a:p>
          <a:p>
            <a:endParaRPr lang="en-US" altLang="ko-KR" dirty="0"/>
          </a:p>
          <a:p>
            <a:r>
              <a:rPr lang="en-US" altLang="ko-KR" dirty="0"/>
              <a:t># </a:t>
            </a:r>
            <a:r>
              <a:rPr lang="ko-KR" altLang="en-US" dirty="0"/>
              <a:t>이제 </a:t>
            </a:r>
            <a:r>
              <a:rPr lang="en-US" altLang="ko-KR" dirty="0"/>
              <a:t>/</a:t>
            </a:r>
            <a:r>
              <a:rPr lang="en-US" altLang="ko-KR" dirty="0" err="1"/>
              <a:t>shared_project</a:t>
            </a:r>
            <a:r>
              <a:rPr lang="ko-KR" altLang="en-US" dirty="0"/>
              <a:t>에 파일을 만들면</a:t>
            </a:r>
          </a:p>
          <a:p>
            <a:r>
              <a:rPr lang="en-US" altLang="ko-KR" dirty="0"/>
              <a:t># </a:t>
            </a:r>
            <a:r>
              <a:rPr lang="ko-KR" altLang="en-US" dirty="0"/>
              <a:t>자동으로 그룹이 </a:t>
            </a:r>
            <a:r>
              <a:rPr lang="en-US" altLang="ko-KR" dirty="0"/>
              <a:t>'developers'</a:t>
            </a:r>
            <a:r>
              <a:rPr lang="ko-KR" altLang="en-US" dirty="0"/>
              <a:t>가 됨</a:t>
            </a:r>
          </a:p>
          <a:p>
            <a:r>
              <a:rPr lang="en-US" altLang="ko-KR" dirty="0"/>
              <a:t>touch /</a:t>
            </a:r>
            <a:r>
              <a:rPr lang="en-US" altLang="ko-KR" dirty="0" err="1"/>
              <a:t>shared_project</a:t>
            </a:r>
            <a:r>
              <a:rPr lang="en-US" altLang="ko-KR" dirty="0"/>
              <a:t>/</a:t>
            </a:r>
            <a:r>
              <a:rPr lang="en-US" altLang="ko-KR" dirty="0" err="1"/>
              <a:t>test.c</a:t>
            </a:r>
            <a:endParaRPr lang="en-US" altLang="ko-KR" dirty="0"/>
          </a:p>
          <a:p>
            <a:r>
              <a:rPr lang="en-US" altLang="ko-KR" dirty="0"/>
              <a:t>ls -l /</a:t>
            </a:r>
            <a:r>
              <a:rPr lang="en-US" altLang="ko-KR" dirty="0" err="1"/>
              <a:t>shared_project</a:t>
            </a:r>
            <a:r>
              <a:rPr lang="en-US" altLang="ko-KR" dirty="0"/>
              <a:t>/</a:t>
            </a:r>
            <a:r>
              <a:rPr lang="en-US" altLang="ko-KR" dirty="0" err="1"/>
              <a:t>test.c</a:t>
            </a:r>
            <a:endParaRPr lang="en-US" altLang="ko-KR" dirty="0"/>
          </a:p>
          <a:p>
            <a:r>
              <a:rPr lang="en-US" altLang="ko-KR" dirty="0"/>
              <a:t>-</a:t>
            </a:r>
            <a:r>
              <a:rPr lang="en-US" altLang="ko-KR" dirty="0" err="1"/>
              <a:t>rw</a:t>
            </a:r>
            <a:r>
              <a:rPr lang="en-US" altLang="ko-KR" dirty="0"/>
              <a:t>-r--r-- 1 user developers 0 Aug 25 12:00 </a:t>
            </a:r>
            <a:r>
              <a:rPr lang="en-US" altLang="ko-KR" dirty="0" err="1"/>
              <a:t>test.c</a:t>
            </a:r>
            <a:endParaRPr lang="ko-KR" altLang="en-US" dirty="0"/>
          </a:p>
        </p:txBody>
      </p:sp>
      <p:sp>
        <p:nvSpPr>
          <p:cNvPr id="4" name="슬라이드 번호 개체 틀 3"/>
          <p:cNvSpPr>
            <a:spLocks noGrp="1"/>
          </p:cNvSpPr>
          <p:nvPr>
            <p:ph type="sldNum" sz="quarter" idx="5"/>
          </p:nvPr>
        </p:nvSpPr>
        <p:spPr/>
        <p:txBody>
          <a:bodyPr/>
          <a:lstStyle/>
          <a:p>
            <a:fld id="{EA5310FA-A1E0-43E2-A577-CCC61DA9F24F}" type="slidenum">
              <a:rPr lang="ko-KR" altLang="en-US" smtClean="0"/>
              <a:t>29</a:t>
            </a:fld>
            <a:endParaRPr lang="ko-KR" altLang="en-US"/>
          </a:p>
        </p:txBody>
      </p:sp>
    </p:spTree>
    <p:extLst>
      <p:ext uri="{BB962C8B-B14F-4D97-AF65-F5344CB8AC3E}">
        <p14:creationId xmlns:p14="http://schemas.microsoft.com/office/powerpoint/2010/main" val="3355386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t>certain directories should typically reside on the same partition as the root (/) because they are essential for system boot, recovery, and basic functionality. These directories contain critical files that are necessary for the system to operate properly during boot, system initialization, and emergency recovery.</a:t>
            </a:r>
            <a:endParaRPr lang="ko-KR" altLang="en-US" dirty="0"/>
          </a:p>
          <a:p>
            <a:endParaRPr lang="ko-KR" altLang="en-US" dirty="0"/>
          </a:p>
        </p:txBody>
      </p:sp>
      <p:sp>
        <p:nvSpPr>
          <p:cNvPr id="4" name="슬라이드 번호 개체 틀 3"/>
          <p:cNvSpPr>
            <a:spLocks noGrp="1"/>
          </p:cNvSpPr>
          <p:nvPr>
            <p:ph type="sldNum" sz="quarter" idx="5"/>
          </p:nvPr>
        </p:nvSpPr>
        <p:spPr/>
        <p:txBody>
          <a:bodyPr/>
          <a:lstStyle/>
          <a:p>
            <a:fld id="{EA5310FA-A1E0-43E2-A577-CCC61DA9F24F}" type="slidenum">
              <a:rPr lang="ko-KR" altLang="en-US" smtClean="0"/>
              <a:t>41</a:t>
            </a:fld>
            <a:endParaRPr lang="ko-KR" altLang="en-US"/>
          </a:p>
        </p:txBody>
      </p:sp>
    </p:spTree>
    <p:extLst>
      <p:ext uri="{BB962C8B-B14F-4D97-AF65-F5344CB8AC3E}">
        <p14:creationId xmlns:p14="http://schemas.microsoft.com/office/powerpoint/2010/main" val="4048070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t>
            </a:r>
            <a:r>
              <a:rPr lang="en-US" altLang="ko-KR" dirty="0" err="1"/>
              <a:t>usr</a:t>
            </a:r>
            <a:r>
              <a:rPr lang="en-US" altLang="ko-KR" dirty="0"/>
              <a:t> is where most user-space programs and applications reside. </a:t>
            </a:r>
          </a:p>
          <a:p>
            <a:r>
              <a:rPr lang="en-US" altLang="ko-KR" dirty="0"/>
              <a:t>While </a:t>
            </a:r>
            <a:r>
              <a:rPr lang="en-US" altLang="ko-KR" b="1" dirty="0"/>
              <a:t>essential system files live in /bin and /lib</a:t>
            </a:r>
            <a:r>
              <a:rPr lang="en-US" altLang="ko-KR" dirty="0"/>
              <a:t>, more </a:t>
            </a:r>
            <a:r>
              <a:rPr lang="en-US" altLang="ko-KR" b="1" dirty="0"/>
              <a:t>complex software is stored under /</a:t>
            </a:r>
            <a:r>
              <a:rPr lang="en-US" altLang="ko-KR" b="1" dirty="0" err="1"/>
              <a:t>usr</a:t>
            </a:r>
            <a:r>
              <a:rPr lang="en-US" altLang="ko-KR" b="1" dirty="0"/>
              <a:t>.</a:t>
            </a:r>
            <a:endParaRPr lang="ko-KR" altLang="en-US" b="1" dirty="0"/>
          </a:p>
        </p:txBody>
      </p:sp>
      <p:sp>
        <p:nvSpPr>
          <p:cNvPr id="4" name="슬라이드 번호 개체 틀 3"/>
          <p:cNvSpPr>
            <a:spLocks noGrp="1"/>
          </p:cNvSpPr>
          <p:nvPr>
            <p:ph type="sldNum" sz="quarter" idx="5"/>
          </p:nvPr>
        </p:nvSpPr>
        <p:spPr/>
        <p:txBody>
          <a:bodyPr/>
          <a:lstStyle/>
          <a:p>
            <a:fld id="{EA5310FA-A1E0-43E2-A577-CCC61DA9F24F}" type="slidenum">
              <a:rPr lang="ko-KR" altLang="en-US" smtClean="0"/>
              <a:t>59</a:t>
            </a:fld>
            <a:endParaRPr lang="ko-KR" altLang="en-US"/>
          </a:p>
        </p:txBody>
      </p:sp>
    </p:spTree>
    <p:extLst>
      <p:ext uri="{BB962C8B-B14F-4D97-AF65-F5344CB8AC3E}">
        <p14:creationId xmlns:p14="http://schemas.microsoft.com/office/powerpoint/2010/main" val="33939189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A37057BB-FD51-4727-9B9A-A0917BDF8A92}"/>
              </a:ext>
            </a:extLst>
          </p:cNvPr>
          <p:cNvSpPr/>
          <p:nvPr userDrawn="1"/>
        </p:nvSpPr>
        <p:spPr>
          <a:xfrm>
            <a:off x="0" y="12797"/>
            <a:ext cx="8239539" cy="6832406"/>
          </a:xfrm>
          <a:prstGeom prst="rect">
            <a:avLst/>
          </a:prstGeom>
          <a:gradFill flip="none" rotWithShape="1">
            <a:gsLst>
              <a:gs pos="0">
                <a:srgbClr val="61D5D2">
                  <a:tint val="66000"/>
                  <a:satMod val="160000"/>
                </a:srgbClr>
              </a:gs>
              <a:gs pos="50000">
                <a:srgbClr val="D9FBF9"/>
              </a:gs>
              <a:gs pos="100000">
                <a:schemeClr val="bg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 name="그림 9">
            <a:extLst>
              <a:ext uri="{FF2B5EF4-FFF2-40B4-BE49-F238E27FC236}">
                <a16:creationId xmlns:a16="http://schemas.microsoft.com/office/drawing/2014/main" id="{ECD70187-D59D-4244-B85E-3DDD6CF6ABA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646" t="11459" r="20801" b="5681"/>
          <a:stretch/>
        </p:blipFill>
        <p:spPr>
          <a:xfrm>
            <a:off x="8239539" y="12797"/>
            <a:ext cx="3952461" cy="6845203"/>
          </a:xfrm>
          <a:prstGeom prst="rect">
            <a:avLst/>
          </a:prstGeom>
        </p:spPr>
      </p:pic>
      <p:sp>
        <p:nvSpPr>
          <p:cNvPr id="2" name="제목 1">
            <a:extLst>
              <a:ext uri="{FF2B5EF4-FFF2-40B4-BE49-F238E27FC236}">
                <a16:creationId xmlns:a16="http://schemas.microsoft.com/office/drawing/2014/main" id="{2990F920-D125-480E-8DFD-98D9EEB7244F}"/>
              </a:ext>
            </a:extLst>
          </p:cNvPr>
          <p:cNvSpPr>
            <a:spLocks noGrp="1"/>
          </p:cNvSpPr>
          <p:nvPr>
            <p:ph type="ctrTitle"/>
          </p:nvPr>
        </p:nvSpPr>
        <p:spPr>
          <a:xfrm>
            <a:off x="530087" y="1214438"/>
            <a:ext cx="7547112" cy="2387600"/>
          </a:xfrm>
        </p:spPr>
        <p:txBody>
          <a:bodyPr anchor="b"/>
          <a:lstStyle>
            <a:lvl1pPr algn="ctr">
              <a:defRPr sz="6000"/>
            </a:lvl1pPr>
          </a:lstStyle>
          <a:p>
            <a:r>
              <a:rPr lang="ko-KR" altLang="en-US" dirty="0"/>
              <a:t>마스터 제목 스타일 편집</a:t>
            </a:r>
          </a:p>
        </p:txBody>
      </p:sp>
      <p:sp>
        <p:nvSpPr>
          <p:cNvPr id="3" name="부제목 2">
            <a:extLst>
              <a:ext uri="{FF2B5EF4-FFF2-40B4-BE49-F238E27FC236}">
                <a16:creationId xmlns:a16="http://schemas.microsoft.com/office/drawing/2014/main" id="{621BA1F1-7193-460C-8837-57007041C0F2}"/>
              </a:ext>
            </a:extLst>
          </p:cNvPr>
          <p:cNvSpPr>
            <a:spLocks noGrp="1"/>
          </p:cNvSpPr>
          <p:nvPr>
            <p:ph type="subTitle" idx="1"/>
          </p:nvPr>
        </p:nvSpPr>
        <p:spPr>
          <a:xfrm>
            <a:off x="530087" y="3681551"/>
            <a:ext cx="754711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88081F05-3C86-4E30-A816-824A793322D8}"/>
              </a:ext>
            </a:extLst>
          </p:cNvPr>
          <p:cNvSpPr>
            <a:spLocks noGrp="1"/>
          </p:cNvSpPr>
          <p:nvPr>
            <p:ph type="dt" sz="half" idx="10"/>
          </p:nvPr>
        </p:nvSpPr>
        <p:spPr/>
        <p:txBody>
          <a:bodyPr/>
          <a:lstStyle/>
          <a:p>
            <a:fld id="{D259A259-F7B0-442F-AEB3-C9137A2B298D}" type="datetimeFigureOut">
              <a:rPr lang="ko-KR" altLang="en-US" smtClean="0"/>
              <a:t>2025-08-25</a:t>
            </a:fld>
            <a:endParaRPr lang="ko-KR" altLang="en-US"/>
          </a:p>
        </p:txBody>
      </p:sp>
      <p:sp>
        <p:nvSpPr>
          <p:cNvPr id="5" name="바닥글 개체 틀 4">
            <a:extLst>
              <a:ext uri="{FF2B5EF4-FFF2-40B4-BE49-F238E27FC236}">
                <a16:creationId xmlns:a16="http://schemas.microsoft.com/office/drawing/2014/main" id="{3C113D00-1282-408D-B9C5-C6C27958B4A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DFE66CA-7E78-4540-811C-4E8354991543}"/>
              </a:ext>
            </a:extLst>
          </p:cNvPr>
          <p:cNvSpPr>
            <a:spLocks noGrp="1"/>
          </p:cNvSpPr>
          <p:nvPr>
            <p:ph type="sldNum" sz="quarter" idx="12"/>
          </p:nvPr>
        </p:nvSpPr>
        <p:spPr/>
        <p:txBody>
          <a:bodyPr/>
          <a:lstStyle/>
          <a:p>
            <a:fld id="{297EEDAA-10CE-4642-834E-C03F290CCBD8}" type="slidenum">
              <a:rPr lang="ko-KR" altLang="en-US" smtClean="0"/>
              <a:t>‹#›</a:t>
            </a:fld>
            <a:endParaRPr lang="ko-KR" altLang="en-US"/>
          </a:p>
        </p:txBody>
      </p:sp>
    </p:spTree>
    <p:extLst>
      <p:ext uri="{BB962C8B-B14F-4D97-AF65-F5344CB8AC3E}">
        <p14:creationId xmlns:p14="http://schemas.microsoft.com/office/powerpoint/2010/main" val="627159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7CA8E5-9EFB-44B2-8058-20530F1B49A0}"/>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F2509A13-2402-43E5-A105-C84EAF72F733}"/>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060ECE01-D843-4D59-B06F-99CA82B327D9}"/>
              </a:ext>
            </a:extLst>
          </p:cNvPr>
          <p:cNvSpPr>
            <a:spLocks noGrp="1"/>
          </p:cNvSpPr>
          <p:nvPr>
            <p:ph type="dt" sz="half" idx="10"/>
          </p:nvPr>
        </p:nvSpPr>
        <p:spPr/>
        <p:txBody>
          <a:bodyPr/>
          <a:lstStyle/>
          <a:p>
            <a:fld id="{D259A259-F7B0-442F-AEB3-C9137A2B298D}" type="datetimeFigureOut">
              <a:rPr lang="ko-KR" altLang="en-US" smtClean="0"/>
              <a:t>2025-08-25</a:t>
            </a:fld>
            <a:endParaRPr lang="ko-KR" altLang="en-US"/>
          </a:p>
        </p:txBody>
      </p:sp>
      <p:sp>
        <p:nvSpPr>
          <p:cNvPr id="5" name="바닥글 개체 틀 4">
            <a:extLst>
              <a:ext uri="{FF2B5EF4-FFF2-40B4-BE49-F238E27FC236}">
                <a16:creationId xmlns:a16="http://schemas.microsoft.com/office/drawing/2014/main" id="{3460BB57-2EF5-4F84-8797-3D7666A8A4E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6392DB6-3395-48D3-98BF-20FFFD88A117}"/>
              </a:ext>
            </a:extLst>
          </p:cNvPr>
          <p:cNvSpPr>
            <a:spLocks noGrp="1"/>
          </p:cNvSpPr>
          <p:nvPr>
            <p:ph type="sldNum" sz="quarter" idx="12"/>
          </p:nvPr>
        </p:nvSpPr>
        <p:spPr/>
        <p:txBody>
          <a:bodyPr/>
          <a:lstStyle/>
          <a:p>
            <a:fld id="{297EEDAA-10CE-4642-834E-C03F290CCBD8}" type="slidenum">
              <a:rPr lang="ko-KR" altLang="en-US" smtClean="0"/>
              <a:t>‹#›</a:t>
            </a:fld>
            <a:endParaRPr lang="ko-KR" altLang="en-US"/>
          </a:p>
        </p:txBody>
      </p:sp>
    </p:spTree>
    <p:extLst>
      <p:ext uri="{BB962C8B-B14F-4D97-AF65-F5344CB8AC3E}">
        <p14:creationId xmlns:p14="http://schemas.microsoft.com/office/powerpoint/2010/main" val="2283047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5442C2C0-4144-4BF1-8AB8-2C23B17579A1}"/>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AE1C27FD-77C0-4BFA-B4D0-F8C107739082}"/>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54EAD70F-39DA-4B12-81D9-90F304534153}"/>
              </a:ext>
            </a:extLst>
          </p:cNvPr>
          <p:cNvSpPr>
            <a:spLocks noGrp="1"/>
          </p:cNvSpPr>
          <p:nvPr>
            <p:ph type="dt" sz="half" idx="10"/>
          </p:nvPr>
        </p:nvSpPr>
        <p:spPr/>
        <p:txBody>
          <a:bodyPr/>
          <a:lstStyle/>
          <a:p>
            <a:fld id="{D259A259-F7B0-442F-AEB3-C9137A2B298D}" type="datetimeFigureOut">
              <a:rPr lang="ko-KR" altLang="en-US" smtClean="0"/>
              <a:t>2025-08-25</a:t>
            </a:fld>
            <a:endParaRPr lang="ko-KR" altLang="en-US"/>
          </a:p>
        </p:txBody>
      </p:sp>
      <p:sp>
        <p:nvSpPr>
          <p:cNvPr id="5" name="바닥글 개체 틀 4">
            <a:extLst>
              <a:ext uri="{FF2B5EF4-FFF2-40B4-BE49-F238E27FC236}">
                <a16:creationId xmlns:a16="http://schemas.microsoft.com/office/drawing/2014/main" id="{0804E8AC-9C9D-4C63-83FB-DEFE4EFEB92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1401005-EF23-4105-BC55-675EE9B397E0}"/>
              </a:ext>
            </a:extLst>
          </p:cNvPr>
          <p:cNvSpPr>
            <a:spLocks noGrp="1"/>
          </p:cNvSpPr>
          <p:nvPr>
            <p:ph type="sldNum" sz="quarter" idx="12"/>
          </p:nvPr>
        </p:nvSpPr>
        <p:spPr/>
        <p:txBody>
          <a:bodyPr/>
          <a:lstStyle/>
          <a:p>
            <a:fld id="{297EEDAA-10CE-4642-834E-C03F290CCBD8}" type="slidenum">
              <a:rPr lang="ko-KR" altLang="en-US" smtClean="0"/>
              <a:t>‹#›</a:t>
            </a:fld>
            <a:endParaRPr lang="ko-KR" altLang="en-US"/>
          </a:p>
        </p:txBody>
      </p:sp>
    </p:spTree>
    <p:extLst>
      <p:ext uri="{BB962C8B-B14F-4D97-AF65-F5344CB8AC3E}">
        <p14:creationId xmlns:p14="http://schemas.microsoft.com/office/powerpoint/2010/main" val="303858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FC220A93-9688-4515-AF61-849C6A0C5547}"/>
              </a:ext>
            </a:extLst>
          </p:cNvPr>
          <p:cNvSpPr/>
          <p:nvPr userDrawn="1"/>
        </p:nvSpPr>
        <p:spPr>
          <a:xfrm>
            <a:off x="0" y="6707880"/>
            <a:ext cx="12192000" cy="150120"/>
          </a:xfrm>
          <a:prstGeom prst="rect">
            <a:avLst/>
          </a:prstGeom>
          <a:gradFill flip="none" rotWithShape="1">
            <a:gsLst>
              <a:gs pos="0">
                <a:srgbClr val="61D5D2">
                  <a:tint val="66000"/>
                  <a:satMod val="160000"/>
                </a:srgbClr>
              </a:gs>
              <a:gs pos="50000">
                <a:srgbClr val="61D5D2">
                  <a:tint val="44500"/>
                  <a:satMod val="160000"/>
                </a:srgbClr>
              </a:gs>
              <a:gs pos="100000">
                <a:srgbClr val="61D5D2">
                  <a:tint val="23500"/>
                  <a:satMod val="16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직사각형 9">
            <a:extLst>
              <a:ext uri="{FF2B5EF4-FFF2-40B4-BE49-F238E27FC236}">
                <a16:creationId xmlns:a16="http://schemas.microsoft.com/office/drawing/2014/main" id="{A01F15E3-8248-4A2E-8258-BA2351329724}"/>
              </a:ext>
            </a:extLst>
          </p:cNvPr>
          <p:cNvSpPr/>
          <p:nvPr userDrawn="1"/>
        </p:nvSpPr>
        <p:spPr>
          <a:xfrm>
            <a:off x="0" y="2279"/>
            <a:ext cx="12191999" cy="1151633"/>
          </a:xfrm>
          <a:prstGeom prst="rect">
            <a:avLst/>
          </a:prstGeom>
          <a:gradFill flip="none" rotWithShape="1">
            <a:gsLst>
              <a:gs pos="0">
                <a:srgbClr val="61D5D2">
                  <a:tint val="66000"/>
                  <a:satMod val="160000"/>
                </a:srgbClr>
              </a:gs>
              <a:gs pos="50000">
                <a:srgbClr val="61D5D2">
                  <a:tint val="44500"/>
                  <a:satMod val="160000"/>
                </a:srgbClr>
              </a:gs>
              <a:gs pos="100000">
                <a:srgbClr val="61D5D2">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8D6EC1DC-B43D-4DE5-9EC5-CAFDEA7B0B0E}"/>
              </a:ext>
            </a:extLst>
          </p:cNvPr>
          <p:cNvSpPr>
            <a:spLocks noGrp="1"/>
          </p:cNvSpPr>
          <p:nvPr>
            <p:ph type="title"/>
          </p:nvPr>
        </p:nvSpPr>
        <p:spPr>
          <a:xfrm>
            <a:off x="419878" y="245561"/>
            <a:ext cx="11504643" cy="643439"/>
          </a:xfrm>
        </p:spPr>
        <p:txBody>
          <a:bodyPr/>
          <a:lstStyle/>
          <a:p>
            <a:r>
              <a:rPr lang="ko-KR" altLang="en-US" dirty="0"/>
              <a:t>마스터 제목 스타일 편집</a:t>
            </a:r>
          </a:p>
        </p:txBody>
      </p:sp>
      <p:sp>
        <p:nvSpPr>
          <p:cNvPr id="3" name="내용 개체 틀 2">
            <a:extLst>
              <a:ext uri="{FF2B5EF4-FFF2-40B4-BE49-F238E27FC236}">
                <a16:creationId xmlns:a16="http://schemas.microsoft.com/office/drawing/2014/main" id="{B020BF4A-27C0-4538-ADE6-DB02F916F75F}"/>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0B4074A9-E7EC-47BF-9610-89130737FC3A}"/>
              </a:ext>
            </a:extLst>
          </p:cNvPr>
          <p:cNvSpPr>
            <a:spLocks noGrp="1"/>
          </p:cNvSpPr>
          <p:nvPr>
            <p:ph type="dt" sz="half" idx="10"/>
          </p:nvPr>
        </p:nvSpPr>
        <p:spPr/>
        <p:txBody>
          <a:bodyPr/>
          <a:lstStyle/>
          <a:p>
            <a:fld id="{D259A259-F7B0-442F-AEB3-C9137A2B298D}" type="datetimeFigureOut">
              <a:rPr lang="ko-KR" altLang="en-US" smtClean="0"/>
              <a:t>2025-08-25</a:t>
            </a:fld>
            <a:endParaRPr lang="ko-KR" altLang="en-US"/>
          </a:p>
        </p:txBody>
      </p:sp>
      <p:sp>
        <p:nvSpPr>
          <p:cNvPr id="5" name="바닥글 개체 틀 4">
            <a:extLst>
              <a:ext uri="{FF2B5EF4-FFF2-40B4-BE49-F238E27FC236}">
                <a16:creationId xmlns:a16="http://schemas.microsoft.com/office/drawing/2014/main" id="{E85AF205-2486-47CC-9205-C9E89D75B67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46E420E-48B2-4F77-8D2B-1577F61D78A5}"/>
              </a:ext>
            </a:extLst>
          </p:cNvPr>
          <p:cNvSpPr>
            <a:spLocks noGrp="1"/>
          </p:cNvSpPr>
          <p:nvPr>
            <p:ph type="sldNum" sz="quarter" idx="12"/>
          </p:nvPr>
        </p:nvSpPr>
        <p:spPr/>
        <p:txBody>
          <a:bodyPr/>
          <a:lstStyle/>
          <a:p>
            <a:fld id="{297EEDAA-10CE-4642-834E-C03F290CCBD8}" type="slidenum">
              <a:rPr lang="ko-KR" altLang="en-US" smtClean="0"/>
              <a:t>‹#›</a:t>
            </a:fld>
            <a:endParaRPr lang="ko-KR" altLang="en-US"/>
          </a:p>
        </p:txBody>
      </p:sp>
    </p:spTree>
    <p:extLst>
      <p:ext uri="{BB962C8B-B14F-4D97-AF65-F5344CB8AC3E}">
        <p14:creationId xmlns:p14="http://schemas.microsoft.com/office/powerpoint/2010/main" val="318834083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A092BF6-EF99-46C7-B53C-89813B163D43}"/>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46985C6C-271A-4941-923D-FA63012456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67BEFB4D-1642-4D24-B561-2C5CCDA1D973}"/>
              </a:ext>
            </a:extLst>
          </p:cNvPr>
          <p:cNvSpPr>
            <a:spLocks noGrp="1"/>
          </p:cNvSpPr>
          <p:nvPr>
            <p:ph type="dt" sz="half" idx="10"/>
          </p:nvPr>
        </p:nvSpPr>
        <p:spPr/>
        <p:txBody>
          <a:bodyPr/>
          <a:lstStyle/>
          <a:p>
            <a:fld id="{D259A259-F7B0-442F-AEB3-C9137A2B298D}" type="datetimeFigureOut">
              <a:rPr lang="ko-KR" altLang="en-US" smtClean="0"/>
              <a:t>2025-08-25</a:t>
            </a:fld>
            <a:endParaRPr lang="ko-KR" altLang="en-US"/>
          </a:p>
        </p:txBody>
      </p:sp>
      <p:sp>
        <p:nvSpPr>
          <p:cNvPr id="5" name="바닥글 개체 틀 4">
            <a:extLst>
              <a:ext uri="{FF2B5EF4-FFF2-40B4-BE49-F238E27FC236}">
                <a16:creationId xmlns:a16="http://schemas.microsoft.com/office/drawing/2014/main" id="{F72E9087-318B-4AA0-BDDB-C2B17FFD8FE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7B397F2-3DE2-4860-9B8F-055B75A76240}"/>
              </a:ext>
            </a:extLst>
          </p:cNvPr>
          <p:cNvSpPr>
            <a:spLocks noGrp="1"/>
          </p:cNvSpPr>
          <p:nvPr>
            <p:ph type="sldNum" sz="quarter" idx="12"/>
          </p:nvPr>
        </p:nvSpPr>
        <p:spPr/>
        <p:txBody>
          <a:bodyPr/>
          <a:lstStyle/>
          <a:p>
            <a:fld id="{297EEDAA-10CE-4642-834E-C03F290CCBD8}" type="slidenum">
              <a:rPr lang="ko-KR" altLang="en-US" smtClean="0"/>
              <a:t>‹#›</a:t>
            </a:fld>
            <a:endParaRPr lang="ko-KR" altLang="en-US"/>
          </a:p>
        </p:txBody>
      </p:sp>
    </p:spTree>
    <p:extLst>
      <p:ext uri="{BB962C8B-B14F-4D97-AF65-F5344CB8AC3E}">
        <p14:creationId xmlns:p14="http://schemas.microsoft.com/office/powerpoint/2010/main" val="3711238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F8D0730-5A3A-4B7B-8C21-BFA85DF183B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E59B01B-94A4-4C60-BC29-205B62ACA01F}"/>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98787300-5FD7-462C-960B-C2BF021DF68D}"/>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C6D49834-FB9A-4365-8B7C-582711AEB86D}"/>
              </a:ext>
            </a:extLst>
          </p:cNvPr>
          <p:cNvSpPr>
            <a:spLocks noGrp="1"/>
          </p:cNvSpPr>
          <p:nvPr>
            <p:ph type="dt" sz="half" idx="10"/>
          </p:nvPr>
        </p:nvSpPr>
        <p:spPr/>
        <p:txBody>
          <a:bodyPr/>
          <a:lstStyle/>
          <a:p>
            <a:fld id="{D259A259-F7B0-442F-AEB3-C9137A2B298D}" type="datetimeFigureOut">
              <a:rPr lang="ko-KR" altLang="en-US" smtClean="0"/>
              <a:t>2025-08-25</a:t>
            </a:fld>
            <a:endParaRPr lang="ko-KR" altLang="en-US"/>
          </a:p>
        </p:txBody>
      </p:sp>
      <p:sp>
        <p:nvSpPr>
          <p:cNvPr id="6" name="바닥글 개체 틀 5">
            <a:extLst>
              <a:ext uri="{FF2B5EF4-FFF2-40B4-BE49-F238E27FC236}">
                <a16:creationId xmlns:a16="http://schemas.microsoft.com/office/drawing/2014/main" id="{A9E0D608-9D13-4B20-A6B3-6A4BC991EEA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B8823BC-9284-41A5-871B-8B79C4865745}"/>
              </a:ext>
            </a:extLst>
          </p:cNvPr>
          <p:cNvSpPr>
            <a:spLocks noGrp="1"/>
          </p:cNvSpPr>
          <p:nvPr>
            <p:ph type="sldNum" sz="quarter" idx="12"/>
          </p:nvPr>
        </p:nvSpPr>
        <p:spPr/>
        <p:txBody>
          <a:bodyPr/>
          <a:lstStyle/>
          <a:p>
            <a:fld id="{297EEDAA-10CE-4642-834E-C03F290CCBD8}" type="slidenum">
              <a:rPr lang="ko-KR" altLang="en-US" smtClean="0"/>
              <a:t>‹#›</a:t>
            </a:fld>
            <a:endParaRPr lang="ko-KR" altLang="en-US"/>
          </a:p>
        </p:txBody>
      </p:sp>
    </p:spTree>
    <p:extLst>
      <p:ext uri="{BB962C8B-B14F-4D97-AF65-F5344CB8AC3E}">
        <p14:creationId xmlns:p14="http://schemas.microsoft.com/office/powerpoint/2010/main" val="366132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CF8A07-16FC-411A-9F1E-78A5A01AA68D}"/>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EBA8171-3060-42A5-B4AA-DCCEFA960F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D5D2C57A-5A0F-4A29-B816-C21A7B104412}"/>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050ED38B-10A2-4299-80F7-BE5101D44E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A3C32E67-BB80-4B8A-9A20-1C0E11380CE0}"/>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24777C48-3BBC-4AE0-839F-BEAF04E502BA}"/>
              </a:ext>
            </a:extLst>
          </p:cNvPr>
          <p:cNvSpPr>
            <a:spLocks noGrp="1"/>
          </p:cNvSpPr>
          <p:nvPr>
            <p:ph type="dt" sz="half" idx="10"/>
          </p:nvPr>
        </p:nvSpPr>
        <p:spPr/>
        <p:txBody>
          <a:bodyPr/>
          <a:lstStyle/>
          <a:p>
            <a:fld id="{D259A259-F7B0-442F-AEB3-C9137A2B298D}" type="datetimeFigureOut">
              <a:rPr lang="ko-KR" altLang="en-US" smtClean="0"/>
              <a:t>2025-08-25</a:t>
            </a:fld>
            <a:endParaRPr lang="ko-KR" altLang="en-US"/>
          </a:p>
        </p:txBody>
      </p:sp>
      <p:sp>
        <p:nvSpPr>
          <p:cNvPr id="8" name="바닥글 개체 틀 7">
            <a:extLst>
              <a:ext uri="{FF2B5EF4-FFF2-40B4-BE49-F238E27FC236}">
                <a16:creationId xmlns:a16="http://schemas.microsoft.com/office/drawing/2014/main" id="{A6432BE0-42F9-4C96-9037-5A8C2390BD3E}"/>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24F13A61-0ABE-40A3-9F08-DDF91C5E5A80}"/>
              </a:ext>
            </a:extLst>
          </p:cNvPr>
          <p:cNvSpPr>
            <a:spLocks noGrp="1"/>
          </p:cNvSpPr>
          <p:nvPr>
            <p:ph type="sldNum" sz="quarter" idx="12"/>
          </p:nvPr>
        </p:nvSpPr>
        <p:spPr/>
        <p:txBody>
          <a:bodyPr/>
          <a:lstStyle/>
          <a:p>
            <a:fld id="{297EEDAA-10CE-4642-834E-C03F290CCBD8}" type="slidenum">
              <a:rPr lang="ko-KR" altLang="en-US" smtClean="0"/>
              <a:t>‹#›</a:t>
            </a:fld>
            <a:endParaRPr lang="ko-KR" altLang="en-US"/>
          </a:p>
        </p:txBody>
      </p:sp>
    </p:spTree>
    <p:extLst>
      <p:ext uri="{BB962C8B-B14F-4D97-AF65-F5344CB8AC3E}">
        <p14:creationId xmlns:p14="http://schemas.microsoft.com/office/powerpoint/2010/main" val="243098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0E199A4-691D-43CF-8B05-788E20D9FBE5}"/>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1607624-AD39-47FE-AE68-0886EBFA3A4B}"/>
              </a:ext>
            </a:extLst>
          </p:cNvPr>
          <p:cNvSpPr>
            <a:spLocks noGrp="1"/>
          </p:cNvSpPr>
          <p:nvPr>
            <p:ph type="dt" sz="half" idx="10"/>
          </p:nvPr>
        </p:nvSpPr>
        <p:spPr/>
        <p:txBody>
          <a:bodyPr/>
          <a:lstStyle/>
          <a:p>
            <a:fld id="{D259A259-F7B0-442F-AEB3-C9137A2B298D}" type="datetimeFigureOut">
              <a:rPr lang="ko-KR" altLang="en-US" smtClean="0"/>
              <a:t>2025-08-25</a:t>
            </a:fld>
            <a:endParaRPr lang="ko-KR" altLang="en-US"/>
          </a:p>
        </p:txBody>
      </p:sp>
      <p:sp>
        <p:nvSpPr>
          <p:cNvPr id="4" name="바닥글 개체 틀 3">
            <a:extLst>
              <a:ext uri="{FF2B5EF4-FFF2-40B4-BE49-F238E27FC236}">
                <a16:creationId xmlns:a16="http://schemas.microsoft.com/office/drawing/2014/main" id="{92D227B8-7006-4275-9298-5B7910AE86E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C205F2B0-109D-4D6A-BFF5-1AFD457E299E}"/>
              </a:ext>
            </a:extLst>
          </p:cNvPr>
          <p:cNvSpPr>
            <a:spLocks noGrp="1"/>
          </p:cNvSpPr>
          <p:nvPr>
            <p:ph type="sldNum" sz="quarter" idx="12"/>
          </p:nvPr>
        </p:nvSpPr>
        <p:spPr/>
        <p:txBody>
          <a:bodyPr/>
          <a:lstStyle/>
          <a:p>
            <a:fld id="{297EEDAA-10CE-4642-834E-C03F290CCBD8}" type="slidenum">
              <a:rPr lang="ko-KR" altLang="en-US" smtClean="0"/>
              <a:t>‹#›</a:t>
            </a:fld>
            <a:endParaRPr lang="ko-KR" altLang="en-US"/>
          </a:p>
        </p:txBody>
      </p:sp>
    </p:spTree>
    <p:extLst>
      <p:ext uri="{BB962C8B-B14F-4D97-AF65-F5344CB8AC3E}">
        <p14:creationId xmlns:p14="http://schemas.microsoft.com/office/powerpoint/2010/main" val="101404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1570B405-8E94-4D69-B027-1F9C12711AD7}"/>
              </a:ext>
            </a:extLst>
          </p:cNvPr>
          <p:cNvSpPr>
            <a:spLocks noGrp="1"/>
          </p:cNvSpPr>
          <p:nvPr>
            <p:ph type="dt" sz="half" idx="10"/>
          </p:nvPr>
        </p:nvSpPr>
        <p:spPr/>
        <p:txBody>
          <a:bodyPr/>
          <a:lstStyle/>
          <a:p>
            <a:fld id="{D259A259-F7B0-442F-AEB3-C9137A2B298D}" type="datetimeFigureOut">
              <a:rPr lang="ko-KR" altLang="en-US" smtClean="0"/>
              <a:t>2025-08-25</a:t>
            </a:fld>
            <a:endParaRPr lang="ko-KR" altLang="en-US"/>
          </a:p>
        </p:txBody>
      </p:sp>
      <p:sp>
        <p:nvSpPr>
          <p:cNvPr id="3" name="바닥글 개체 틀 2">
            <a:extLst>
              <a:ext uri="{FF2B5EF4-FFF2-40B4-BE49-F238E27FC236}">
                <a16:creationId xmlns:a16="http://schemas.microsoft.com/office/drawing/2014/main" id="{960E92BB-94CB-4A1F-B936-0DA9BEB42DD1}"/>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EF908F5E-E55A-4F15-87F9-7EF4D25D2ED1}"/>
              </a:ext>
            </a:extLst>
          </p:cNvPr>
          <p:cNvSpPr>
            <a:spLocks noGrp="1"/>
          </p:cNvSpPr>
          <p:nvPr>
            <p:ph type="sldNum" sz="quarter" idx="12"/>
          </p:nvPr>
        </p:nvSpPr>
        <p:spPr/>
        <p:txBody>
          <a:bodyPr/>
          <a:lstStyle/>
          <a:p>
            <a:fld id="{297EEDAA-10CE-4642-834E-C03F290CCBD8}" type="slidenum">
              <a:rPr lang="ko-KR" altLang="en-US" smtClean="0"/>
              <a:t>‹#›</a:t>
            </a:fld>
            <a:endParaRPr lang="ko-KR" altLang="en-US"/>
          </a:p>
        </p:txBody>
      </p:sp>
    </p:spTree>
    <p:extLst>
      <p:ext uri="{BB962C8B-B14F-4D97-AF65-F5344CB8AC3E}">
        <p14:creationId xmlns:p14="http://schemas.microsoft.com/office/powerpoint/2010/main" val="318150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E7475AE-2B19-44BC-BD54-0DD785D3357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65E3F813-73F6-4CF1-880E-F03B73D3F1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978AF364-C042-499D-91C8-0898AADF7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BFE1C5C6-AE9A-4945-A6C7-8F9C7174B2FE}"/>
              </a:ext>
            </a:extLst>
          </p:cNvPr>
          <p:cNvSpPr>
            <a:spLocks noGrp="1"/>
          </p:cNvSpPr>
          <p:nvPr>
            <p:ph type="dt" sz="half" idx="10"/>
          </p:nvPr>
        </p:nvSpPr>
        <p:spPr/>
        <p:txBody>
          <a:bodyPr/>
          <a:lstStyle/>
          <a:p>
            <a:fld id="{D259A259-F7B0-442F-AEB3-C9137A2B298D}" type="datetimeFigureOut">
              <a:rPr lang="ko-KR" altLang="en-US" smtClean="0"/>
              <a:t>2025-08-25</a:t>
            </a:fld>
            <a:endParaRPr lang="ko-KR" altLang="en-US"/>
          </a:p>
        </p:txBody>
      </p:sp>
      <p:sp>
        <p:nvSpPr>
          <p:cNvPr id="6" name="바닥글 개체 틀 5">
            <a:extLst>
              <a:ext uri="{FF2B5EF4-FFF2-40B4-BE49-F238E27FC236}">
                <a16:creationId xmlns:a16="http://schemas.microsoft.com/office/drawing/2014/main" id="{ACFD4EE3-D3BF-4F9A-AE84-C8C14E5EF9A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6B45306-A4CC-4AF6-A099-A391379EC944}"/>
              </a:ext>
            </a:extLst>
          </p:cNvPr>
          <p:cNvSpPr>
            <a:spLocks noGrp="1"/>
          </p:cNvSpPr>
          <p:nvPr>
            <p:ph type="sldNum" sz="quarter" idx="12"/>
          </p:nvPr>
        </p:nvSpPr>
        <p:spPr/>
        <p:txBody>
          <a:bodyPr/>
          <a:lstStyle/>
          <a:p>
            <a:fld id="{297EEDAA-10CE-4642-834E-C03F290CCBD8}" type="slidenum">
              <a:rPr lang="ko-KR" altLang="en-US" smtClean="0"/>
              <a:t>‹#›</a:t>
            </a:fld>
            <a:endParaRPr lang="ko-KR" altLang="en-US"/>
          </a:p>
        </p:txBody>
      </p:sp>
    </p:spTree>
    <p:extLst>
      <p:ext uri="{BB962C8B-B14F-4D97-AF65-F5344CB8AC3E}">
        <p14:creationId xmlns:p14="http://schemas.microsoft.com/office/powerpoint/2010/main" val="2822833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633F693-E910-47F9-ACC3-5C6DCEC1EE3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A321BEBD-2673-4F9E-BC39-9D18B6AECA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D694D1DD-2485-49FC-881E-30AAA9A1A8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B6C55B39-803F-4D6A-B471-5898AF0FB9C8}"/>
              </a:ext>
            </a:extLst>
          </p:cNvPr>
          <p:cNvSpPr>
            <a:spLocks noGrp="1"/>
          </p:cNvSpPr>
          <p:nvPr>
            <p:ph type="dt" sz="half" idx="10"/>
          </p:nvPr>
        </p:nvSpPr>
        <p:spPr/>
        <p:txBody>
          <a:bodyPr/>
          <a:lstStyle/>
          <a:p>
            <a:fld id="{D259A259-F7B0-442F-AEB3-C9137A2B298D}" type="datetimeFigureOut">
              <a:rPr lang="ko-KR" altLang="en-US" smtClean="0"/>
              <a:t>2025-08-25</a:t>
            </a:fld>
            <a:endParaRPr lang="ko-KR" altLang="en-US"/>
          </a:p>
        </p:txBody>
      </p:sp>
      <p:sp>
        <p:nvSpPr>
          <p:cNvPr id="6" name="바닥글 개체 틀 5">
            <a:extLst>
              <a:ext uri="{FF2B5EF4-FFF2-40B4-BE49-F238E27FC236}">
                <a16:creationId xmlns:a16="http://schemas.microsoft.com/office/drawing/2014/main" id="{F61FEC47-4873-4070-8754-C40DD469777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5BC4D67-7F2C-4401-A9EF-DFA650193FCA}"/>
              </a:ext>
            </a:extLst>
          </p:cNvPr>
          <p:cNvSpPr>
            <a:spLocks noGrp="1"/>
          </p:cNvSpPr>
          <p:nvPr>
            <p:ph type="sldNum" sz="quarter" idx="12"/>
          </p:nvPr>
        </p:nvSpPr>
        <p:spPr/>
        <p:txBody>
          <a:bodyPr/>
          <a:lstStyle/>
          <a:p>
            <a:fld id="{297EEDAA-10CE-4642-834E-C03F290CCBD8}" type="slidenum">
              <a:rPr lang="ko-KR" altLang="en-US" smtClean="0"/>
              <a:t>‹#›</a:t>
            </a:fld>
            <a:endParaRPr lang="ko-KR" altLang="en-US"/>
          </a:p>
        </p:txBody>
      </p:sp>
    </p:spTree>
    <p:extLst>
      <p:ext uri="{BB962C8B-B14F-4D97-AF65-F5344CB8AC3E}">
        <p14:creationId xmlns:p14="http://schemas.microsoft.com/office/powerpoint/2010/main" val="80784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41FFDF71-A04B-42C6-9930-5B5818BA7DEA}"/>
              </a:ext>
            </a:extLst>
          </p:cNvPr>
          <p:cNvSpPr>
            <a:spLocks noGrp="1"/>
          </p:cNvSpPr>
          <p:nvPr>
            <p:ph type="title"/>
          </p:nvPr>
        </p:nvSpPr>
        <p:spPr>
          <a:xfrm>
            <a:off x="419877" y="365126"/>
            <a:ext cx="11420669" cy="77321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a:extLst>
              <a:ext uri="{FF2B5EF4-FFF2-40B4-BE49-F238E27FC236}">
                <a16:creationId xmlns:a16="http://schemas.microsoft.com/office/drawing/2014/main" id="{08CC6981-A03C-4910-8430-3204DD80BA24}"/>
              </a:ext>
            </a:extLst>
          </p:cNvPr>
          <p:cNvSpPr>
            <a:spLocks noGrp="1"/>
          </p:cNvSpPr>
          <p:nvPr>
            <p:ph type="body" idx="1"/>
          </p:nvPr>
        </p:nvSpPr>
        <p:spPr>
          <a:xfrm>
            <a:off x="419878" y="1530220"/>
            <a:ext cx="11504644" cy="4646743"/>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3451D670-2BE2-4594-8625-10890154558E}"/>
              </a:ext>
            </a:extLst>
          </p:cNvPr>
          <p:cNvSpPr>
            <a:spLocks noGrp="1"/>
          </p:cNvSpPr>
          <p:nvPr>
            <p:ph type="dt" sz="half" idx="2"/>
          </p:nvPr>
        </p:nvSpPr>
        <p:spPr>
          <a:xfrm>
            <a:off x="419878" y="6356350"/>
            <a:ext cx="3303036"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ko-KR" dirty="0" err="1"/>
              <a:t>Handong</a:t>
            </a:r>
            <a:r>
              <a:rPr lang="en-US" altLang="ko-KR" dirty="0"/>
              <a:t> Global University, School of CSEE</a:t>
            </a:r>
            <a:endParaRPr lang="ko-KR" altLang="en-US" dirty="0"/>
          </a:p>
        </p:txBody>
      </p:sp>
      <p:sp>
        <p:nvSpPr>
          <p:cNvPr id="5" name="바닥글 개체 틀 4">
            <a:extLst>
              <a:ext uri="{FF2B5EF4-FFF2-40B4-BE49-F238E27FC236}">
                <a16:creationId xmlns:a16="http://schemas.microsoft.com/office/drawing/2014/main" id="{3494881A-8BEC-439F-8672-B9745943FC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a:extLst>
              <a:ext uri="{FF2B5EF4-FFF2-40B4-BE49-F238E27FC236}">
                <a16:creationId xmlns:a16="http://schemas.microsoft.com/office/drawing/2014/main" id="{9E25EB85-DAE0-46B8-B047-CA42DB8383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7EEDAA-10CE-4642-834E-C03F290CCBD8}" type="slidenum">
              <a:rPr lang="ko-KR" altLang="en-US" smtClean="0"/>
              <a:t>‹#›</a:t>
            </a:fld>
            <a:endParaRPr lang="ko-KR" altLang="en-US"/>
          </a:p>
        </p:txBody>
      </p:sp>
    </p:spTree>
    <p:extLst>
      <p:ext uri="{BB962C8B-B14F-4D97-AF65-F5344CB8AC3E}">
        <p14:creationId xmlns:p14="http://schemas.microsoft.com/office/powerpoint/2010/main" val="489495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9A861E7D-7AA9-4AA6-9528-608F6F1D944F}"/>
              </a:ext>
            </a:extLst>
          </p:cNvPr>
          <p:cNvSpPr>
            <a:spLocks noGrp="1"/>
          </p:cNvSpPr>
          <p:nvPr>
            <p:ph type="ctrTitle"/>
          </p:nvPr>
        </p:nvSpPr>
        <p:spPr/>
        <p:txBody>
          <a:bodyPr>
            <a:normAutofit/>
          </a:bodyPr>
          <a:lstStyle/>
          <a:p>
            <a:r>
              <a:rPr lang="en-US" altLang="ko-KR" dirty="0"/>
              <a:t>Linux Shell</a:t>
            </a:r>
            <a:r>
              <a:rPr lang="ko-KR" altLang="en-US" dirty="0"/>
              <a:t> </a:t>
            </a:r>
            <a:r>
              <a:rPr lang="en-US" altLang="ko-KR" dirty="0"/>
              <a:t>Commands</a:t>
            </a:r>
            <a:endParaRPr lang="ko-KR" altLang="en-US" dirty="0"/>
          </a:p>
        </p:txBody>
      </p:sp>
      <p:sp>
        <p:nvSpPr>
          <p:cNvPr id="6" name="부제목 5">
            <a:extLst>
              <a:ext uri="{FF2B5EF4-FFF2-40B4-BE49-F238E27FC236}">
                <a16:creationId xmlns:a16="http://schemas.microsoft.com/office/drawing/2014/main" id="{13F788F1-243D-4546-B950-DBB44D1BA9E6}"/>
              </a:ext>
            </a:extLst>
          </p:cNvPr>
          <p:cNvSpPr>
            <a:spLocks noGrp="1"/>
          </p:cNvSpPr>
          <p:nvPr>
            <p:ph type="subTitle" idx="1"/>
          </p:nvPr>
        </p:nvSpPr>
        <p:spPr/>
        <p:txBody>
          <a:bodyPr/>
          <a:lstStyle/>
          <a:p>
            <a:endParaRPr lang="en-US" altLang="ko-KR" dirty="0"/>
          </a:p>
          <a:p>
            <a:r>
              <a:rPr lang="ko-KR" altLang="en-US" dirty="0"/>
              <a:t>ＨＧＵ</a:t>
            </a:r>
          </a:p>
        </p:txBody>
      </p:sp>
      <p:sp>
        <p:nvSpPr>
          <p:cNvPr id="4" name="슬라이드 번호 개체 틀 3">
            <a:extLst>
              <a:ext uri="{FF2B5EF4-FFF2-40B4-BE49-F238E27FC236}">
                <a16:creationId xmlns:a16="http://schemas.microsoft.com/office/drawing/2014/main" id="{E16579B5-B1BA-4FFB-91DC-20E23DC58542}"/>
              </a:ext>
            </a:extLst>
          </p:cNvPr>
          <p:cNvSpPr>
            <a:spLocks noGrp="1"/>
          </p:cNvSpPr>
          <p:nvPr>
            <p:ph type="sldNum" sz="quarter" idx="12"/>
          </p:nvPr>
        </p:nvSpPr>
        <p:spPr/>
        <p:txBody>
          <a:bodyPr/>
          <a:lstStyle/>
          <a:p>
            <a:fld id="{297EEDAA-10CE-4642-834E-C03F290CCBD8}" type="slidenum">
              <a:rPr lang="ko-KR" altLang="en-US" smtClean="0"/>
              <a:t>1</a:t>
            </a:fld>
            <a:endParaRPr lang="ko-KR" altLang="en-US"/>
          </a:p>
        </p:txBody>
      </p:sp>
    </p:spTree>
    <p:extLst>
      <p:ext uri="{BB962C8B-B14F-4D97-AF65-F5344CB8AC3E}">
        <p14:creationId xmlns:p14="http://schemas.microsoft.com/office/powerpoint/2010/main" val="3351236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ED8C89-729D-8B48-6630-0E21E0D22D1A}"/>
            </a:ext>
          </a:extLst>
        </p:cNvPr>
        <p:cNvGrpSpPr/>
        <p:nvPr/>
      </p:nvGrpSpPr>
      <p:grpSpPr>
        <a:xfrm>
          <a:off x="0" y="0"/>
          <a:ext cx="0" cy="0"/>
          <a:chOff x="0" y="0"/>
          <a:chExt cx="0" cy="0"/>
        </a:xfrm>
      </p:grpSpPr>
      <p:sp>
        <p:nvSpPr>
          <p:cNvPr id="5" name="제목 4">
            <a:extLst>
              <a:ext uri="{FF2B5EF4-FFF2-40B4-BE49-F238E27FC236}">
                <a16:creationId xmlns:a16="http://schemas.microsoft.com/office/drawing/2014/main" id="{DF0C4982-8E96-1476-5808-AFAAD6B941C8}"/>
              </a:ext>
            </a:extLst>
          </p:cNvPr>
          <p:cNvSpPr>
            <a:spLocks noGrp="1"/>
          </p:cNvSpPr>
          <p:nvPr>
            <p:ph type="ctrTitle"/>
          </p:nvPr>
        </p:nvSpPr>
        <p:spPr/>
        <p:txBody>
          <a:bodyPr>
            <a:normAutofit/>
          </a:bodyPr>
          <a:lstStyle/>
          <a:p>
            <a:r>
              <a:rPr lang="en-US" altLang="ko-KR" dirty="0"/>
              <a:t>File Management Commands in Linux</a:t>
            </a:r>
            <a:endParaRPr lang="ko-KR" altLang="en-US" dirty="0"/>
          </a:p>
        </p:txBody>
      </p:sp>
      <p:sp>
        <p:nvSpPr>
          <p:cNvPr id="6" name="부제목 5">
            <a:extLst>
              <a:ext uri="{FF2B5EF4-FFF2-40B4-BE49-F238E27FC236}">
                <a16:creationId xmlns:a16="http://schemas.microsoft.com/office/drawing/2014/main" id="{823F245D-B8D2-FC59-1F48-6D03EFCC2440}"/>
              </a:ext>
            </a:extLst>
          </p:cNvPr>
          <p:cNvSpPr>
            <a:spLocks noGrp="1"/>
          </p:cNvSpPr>
          <p:nvPr>
            <p:ph type="subTitle" idx="1"/>
          </p:nvPr>
        </p:nvSpPr>
        <p:spPr/>
        <p:txBody>
          <a:bodyPr/>
          <a:lstStyle/>
          <a:p>
            <a:endParaRPr lang="en-US" altLang="ko-KR" dirty="0"/>
          </a:p>
          <a:p>
            <a:r>
              <a:rPr lang="ko-KR" altLang="en-US" dirty="0"/>
              <a:t>ＨＧＵ</a:t>
            </a:r>
          </a:p>
        </p:txBody>
      </p:sp>
      <p:sp>
        <p:nvSpPr>
          <p:cNvPr id="4" name="슬라이드 번호 개체 틀 3">
            <a:extLst>
              <a:ext uri="{FF2B5EF4-FFF2-40B4-BE49-F238E27FC236}">
                <a16:creationId xmlns:a16="http://schemas.microsoft.com/office/drawing/2014/main" id="{11C59C83-C09B-6A75-0CEA-788E67B27123}"/>
              </a:ext>
            </a:extLst>
          </p:cNvPr>
          <p:cNvSpPr>
            <a:spLocks noGrp="1"/>
          </p:cNvSpPr>
          <p:nvPr>
            <p:ph type="sldNum" sz="quarter" idx="12"/>
          </p:nvPr>
        </p:nvSpPr>
        <p:spPr/>
        <p:txBody>
          <a:bodyPr/>
          <a:lstStyle/>
          <a:p>
            <a:fld id="{297EEDAA-10CE-4642-834E-C03F290CCBD8}" type="slidenum">
              <a:rPr lang="ko-KR" altLang="en-US" smtClean="0"/>
              <a:t>10</a:t>
            </a:fld>
            <a:endParaRPr lang="ko-KR" altLang="en-US"/>
          </a:p>
        </p:txBody>
      </p:sp>
    </p:spTree>
    <p:extLst>
      <p:ext uri="{BB962C8B-B14F-4D97-AF65-F5344CB8AC3E}">
        <p14:creationId xmlns:p14="http://schemas.microsoft.com/office/powerpoint/2010/main" val="644639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09122E-E8FB-44D6-B4AA-9C6C3EB99EC3}"/>
              </a:ext>
            </a:extLst>
          </p:cNvPr>
          <p:cNvSpPr>
            <a:spLocks noGrp="1"/>
          </p:cNvSpPr>
          <p:nvPr>
            <p:ph type="title"/>
          </p:nvPr>
        </p:nvSpPr>
        <p:spPr/>
        <p:txBody>
          <a:bodyPr>
            <a:normAutofit fontScale="90000"/>
          </a:bodyPr>
          <a:lstStyle/>
          <a:p>
            <a:r>
              <a:rPr lang="en-US" altLang="ko-KR" dirty="0"/>
              <a:t>Normal Files</a:t>
            </a:r>
            <a:endParaRPr lang="ko-KR" altLang="en-US" dirty="0"/>
          </a:p>
        </p:txBody>
      </p:sp>
      <p:sp>
        <p:nvSpPr>
          <p:cNvPr id="3" name="내용 개체 틀 2">
            <a:extLst>
              <a:ext uri="{FF2B5EF4-FFF2-40B4-BE49-F238E27FC236}">
                <a16:creationId xmlns:a16="http://schemas.microsoft.com/office/drawing/2014/main" id="{F0749C31-E334-4211-9471-F4ABED59ED72}"/>
              </a:ext>
            </a:extLst>
          </p:cNvPr>
          <p:cNvSpPr>
            <a:spLocks noGrp="1"/>
          </p:cNvSpPr>
          <p:nvPr>
            <p:ph idx="1"/>
          </p:nvPr>
        </p:nvSpPr>
        <p:spPr/>
        <p:txBody>
          <a:bodyPr/>
          <a:lstStyle/>
          <a:p>
            <a:r>
              <a:rPr lang="en-US" altLang="ko-KR" b="1" dirty="0"/>
              <a:t> Normal files</a:t>
            </a:r>
            <a:r>
              <a:rPr lang="en-US" altLang="ko-KR" dirty="0"/>
              <a:t>: a set of contiguous data addressed with one name </a:t>
            </a:r>
          </a:p>
          <a:p>
            <a:pPr lvl="1"/>
            <a:r>
              <a:rPr lang="en-US" altLang="ko-KR" dirty="0"/>
              <a:t>This includes all the files normally expected under this term (such as ASCII texts, executable programs, or graphics files) </a:t>
            </a:r>
          </a:p>
          <a:p>
            <a:r>
              <a:rPr lang="en-US" altLang="ko-KR" dirty="0"/>
              <a:t>You can use any names you want for these files—there is no division into filename and file type</a:t>
            </a:r>
          </a:p>
          <a:p>
            <a:pPr lvl="1"/>
            <a:r>
              <a:rPr lang="en-US" altLang="ko-KR" dirty="0"/>
              <a:t>A number of filenames still retain this structure, but these are requirements of the corresponding applications, such as a word processing program or a compiler</a:t>
            </a:r>
            <a:endParaRPr lang="ko-KR" altLang="en-US" dirty="0"/>
          </a:p>
        </p:txBody>
      </p:sp>
      <p:sp>
        <p:nvSpPr>
          <p:cNvPr id="4" name="슬라이드 번호 개체 틀 3">
            <a:extLst>
              <a:ext uri="{FF2B5EF4-FFF2-40B4-BE49-F238E27FC236}">
                <a16:creationId xmlns:a16="http://schemas.microsoft.com/office/drawing/2014/main" id="{F1240FF4-ED92-41E1-B313-9911E8B27736}"/>
              </a:ext>
            </a:extLst>
          </p:cNvPr>
          <p:cNvSpPr>
            <a:spLocks noGrp="1"/>
          </p:cNvSpPr>
          <p:nvPr>
            <p:ph type="sldNum" sz="quarter" idx="12"/>
          </p:nvPr>
        </p:nvSpPr>
        <p:spPr/>
        <p:txBody>
          <a:bodyPr/>
          <a:lstStyle/>
          <a:p>
            <a:fld id="{297EEDAA-10CE-4642-834E-C03F290CCBD8}" type="slidenum">
              <a:rPr lang="ko-KR" altLang="en-US" smtClean="0"/>
              <a:t>11</a:t>
            </a:fld>
            <a:endParaRPr lang="ko-KR" altLang="en-US"/>
          </a:p>
        </p:txBody>
      </p:sp>
    </p:spTree>
    <p:extLst>
      <p:ext uri="{BB962C8B-B14F-4D97-AF65-F5344CB8AC3E}">
        <p14:creationId xmlns:p14="http://schemas.microsoft.com/office/powerpoint/2010/main" val="1198950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C43F35-5392-46C2-854F-D29CB9FB17C8}"/>
              </a:ext>
            </a:extLst>
          </p:cNvPr>
          <p:cNvSpPr>
            <a:spLocks noGrp="1"/>
          </p:cNvSpPr>
          <p:nvPr>
            <p:ph type="title"/>
          </p:nvPr>
        </p:nvSpPr>
        <p:spPr/>
        <p:txBody>
          <a:bodyPr>
            <a:normAutofit fontScale="90000"/>
          </a:bodyPr>
          <a:lstStyle/>
          <a:p>
            <a:r>
              <a:rPr lang="en-US" altLang="ko-KR" dirty="0"/>
              <a:t>Directories</a:t>
            </a:r>
            <a:endParaRPr lang="ko-KR" altLang="en-US" dirty="0"/>
          </a:p>
        </p:txBody>
      </p:sp>
      <p:sp>
        <p:nvSpPr>
          <p:cNvPr id="3" name="내용 개체 틀 2">
            <a:extLst>
              <a:ext uri="{FF2B5EF4-FFF2-40B4-BE49-F238E27FC236}">
                <a16:creationId xmlns:a16="http://schemas.microsoft.com/office/drawing/2014/main" id="{593DDC84-1706-4382-949D-831B14670400}"/>
              </a:ext>
            </a:extLst>
          </p:cNvPr>
          <p:cNvSpPr>
            <a:spLocks noGrp="1"/>
          </p:cNvSpPr>
          <p:nvPr>
            <p:ph idx="1"/>
          </p:nvPr>
        </p:nvSpPr>
        <p:spPr/>
        <p:txBody>
          <a:bodyPr/>
          <a:lstStyle/>
          <a:p>
            <a:r>
              <a:rPr lang="en-US" altLang="ko-KR" b="1" dirty="0"/>
              <a:t>Directories</a:t>
            </a:r>
            <a:r>
              <a:rPr lang="en-US" altLang="ko-KR" dirty="0"/>
              <a:t> store both special and ordinary files. For users familiar with Windows or iOS, UNIX directories are equivalent to </a:t>
            </a:r>
            <a:r>
              <a:rPr lang="en-US" altLang="ko-KR" b="1" dirty="0"/>
              <a:t>folders </a:t>
            </a:r>
          </a:p>
          <a:p>
            <a:pPr lvl="1"/>
            <a:r>
              <a:rPr lang="en-US" altLang="ko-KR" dirty="0"/>
              <a:t>two entries with which the structure of the hierarchical file system is implemented</a:t>
            </a:r>
          </a:p>
          <a:p>
            <a:pPr lvl="2"/>
            <a:r>
              <a:rPr lang="en-US" altLang="ko-KR" dirty="0"/>
              <a:t>One of these entries (“</a:t>
            </a:r>
            <a:r>
              <a:rPr lang="en-US" altLang="ko-KR" b="1" dirty="0"/>
              <a:t>.</a:t>
            </a:r>
            <a:r>
              <a:rPr lang="en-US" altLang="ko-KR" dirty="0"/>
              <a:t>”) points to the directory itself</a:t>
            </a:r>
          </a:p>
          <a:p>
            <a:pPr lvl="2"/>
            <a:r>
              <a:rPr lang="en-US" altLang="ko-KR" dirty="0"/>
              <a:t>The other entry (“</a:t>
            </a:r>
            <a:r>
              <a:rPr lang="en-US" altLang="ko-KR" b="1" dirty="0"/>
              <a:t>..</a:t>
            </a:r>
            <a:r>
              <a:rPr lang="en-US" altLang="ko-KR" dirty="0"/>
              <a:t>”) points to the entry one level higher in the hierarchy</a:t>
            </a:r>
            <a:endParaRPr lang="ko-KR" altLang="en-US" dirty="0"/>
          </a:p>
        </p:txBody>
      </p:sp>
      <p:sp>
        <p:nvSpPr>
          <p:cNvPr id="4" name="슬라이드 번호 개체 틀 3">
            <a:extLst>
              <a:ext uri="{FF2B5EF4-FFF2-40B4-BE49-F238E27FC236}">
                <a16:creationId xmlns:a16="http://schemas.microsoft.com/office/drawing/2014/main" id="{56D66A3D-04E0-4E5E-9F00-D2C3A5B24429}"/>
              </a:ext>
            </a:extLst>
          </p:cNvPr>
          <p:cNvSpPr>
            <a:spLocks noGrp="1"/>
          </p:cNvSpPr>
          <p:nvPr>
            <p:ph type="sldNum" sz="quarter" idx="12"/>
          </p:nvPr>
        </p:nvSpPr>
        <p:spPr/>
        <p:txBody>
          <a:bodyPr/>
          <a:lstStyle/>
          <a:p>
            <a:fld id="{297EEDAA-10CE-4642-834E-C03F290CCBD8}" type="slidenum">
              <a:rPr lang="ko-KR" altLang="en-US" smtClean="0"/>
              <a:t>12</a:t>
            </a:fld>
            <a:endParaRPr lang="ko-KR" altLang="en-US"/>
          </a:p>
        </p:txBody>
      </p:sp>
      <p:grpSp>
        <p:nvGrpSpPr>
          <p:cNvPr id="7" name="그룹 6">
            <a:extLst>
              <a:ext uri="{FF2B5EF4-FFF2-40B4-BE49-F238E27FC236}">
                <a16:creationId xmlns:a16="http://schemas.microsoft.com/office/drawing/2014/main" id="{F0E8BC5C-C260-478D-AC12-8089B3F32BB8}"/>
              </a:ext>
            </a:extLst>
          </p:cNvPr>
          <p:cNvGrpSpPr/>
          <p:nvPr/>
        </p:nvGrpSpPr>
        <p:grpSpPr>
          <a:xfrm>
            <a:off x="1369892" y="4038168"/>
            <a:ext cx="7437224" cy="2318182"/>
            <a:chOff x="1369892" y="4038168"/>
            <a:chExt cx="6373114" cy="2010056"/>
          </a:xfrm>
        </p:grpSpPr>
        <p:pic>
          <p:nvPicPr>
            <p:cNvPr id="5" name="그림 4">
              <a:extLst>
                <a:ext uri="{FF2B5EF4-FFF2-40B4-BE49-F238E27FC236}">
                  <a16:creationId xmlns:a16="http://schemas.microsoft.com/office/drawing/2014/main" id="{0F717985-9112-4DFA-A0D4-8C014682BDAE}"/>
                </a:ext>
              </a:extLst>
            </p:cNvPr>
            <p:cNvPicPr>
              <a:picLocks noChangeAspect="1"/>
            </p:cNvPicPr>
            <p:nvPr/>
          </p:nvPicPr>
          <p:blipFill>
            <a:blip r:embed="rId2"/>
            <a:stretch>
              <a:fillRect/>
            </a:stretch>
          </p:blipFill>
          <p:spPr>
            <a:xfrm>
              <a:off x="1369892" y="4038168"/>
              <a:ext cx="6373114" cy="2010056"/>
            </a:xfrm>
            <a:prstGeom prst="rect">
              <a:avLst/>
            </a:prstGeom>
          </p:spPr>
        </p:pic>
        <p:sp>
          <p:nvSpPr>
            <p:cNvPr id="6" name="직사각형 5">
              <a:extLst>
                <a:ext uri="{FF2B5EF4-FFF2-40B4-BE49-F238E27FC236}">
                  <a16:creationId xmlns:a16="http://schemas.microsoft.com/office/drawing/2014/main" id="{C108E895-D7F6-42E0-8D2C-A437AFADBEFC}"/>
                </a:ext>
              </a:extLst>
            </p:cNvPr>
            <p:cNvSpPr/>
            <p:nvPr/>
          </p:nvSpPr>
          <p:spPr>
            <a:xfrm>
              <a:off x="5952931" y="4488024"/>
              <a:ext cx="578498" cy="4478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616201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B6D653A-2ECA-419F-9AB3-687791199DED}"/>
              </a:ext>
            </a:extLst>
          </p:cNvPr>
          <p:cNvSpPr>
            <a:spLocks noGrp="1"/>
          </p:cNvSpPr>
          <p:nvPr>
            <p:ph type="title"/>
          </p:nvPr>
        </p:nvSpPr>
        <p:spPr/>
        <p:txBody>
          <a:bodyPr>
            <a:normAutofit fontScale="90000"/>
          </a:bodyPr>
          <a:lstStyle/>
          <a:p>
            <a:r>
              <a:rPr lang="en-US" altLang="ko-KR" dirty="0"/>
              <a:t>Device Files</a:t>
            </a:r>
            <a:endParaRPr lang="ko-KR" altLang="en-US" dirty="0"/>
          </a:p>
        </p:txBody>
      </p:sp>
      <p:sp>
        <p:nvSpPr>
          <p:cNvPr id="3" name="내용 개체 틀 2">
            <a:extLst>
              <a:ext uri="{FF2B5EF4-FFF2-40B4-BE49-F238E27FC236}">
                <a16:creationId xmlns:a16="http://schemas.microsoft.com/office/drawing/2014/main" id="{AD6AD50E-C389-4C4C-8A40-5FA8EC5FACCF}"/>
              </a:ext>
            </a:extLst>
          </p:cNvPr>
          <p:cNvSpPr>
            <a:spLocks noGrp="1"/>
          </p:cNvSpPr>
          <p:nvPr>
            <p:ph idx="1"/>
          </p:nvPr>
        </p:nvSpPr>
        <p:spPr/>
        <p:txBody>
          <a:bodyPr/>
          <a:lstStyle/>
          <a:p>
            <a:r>
              <a:rPr lang="en-US" altLang="ko-KR" dirty="0"/>
              <a:t>Each piece of hardware (with the exception of network cards) in a Linux system is represented by a </a:t>
            </a:r>
            <a:r>
              <a:rPr lang="en-US" altLang="ko-KR" b="1" dirty="0"/>
              <a:t>device file</a:t>
            </a:r>
          </a:p>
          <a:p>
            <a:pPr lvl="1"/>
            <a:r>
              <a:rPr lang="en-US" altLang="ko-KR" dirty="0"/>
              <a:t>These files represent links between the </a:t>
            </a:r>
            <a:r>
              <a:rPr lang="en-US" altLang="ko-KR" i="1" dirty="0"/>
              <a:t>hardware components or the device drivers</a:t>
            </a:r>
            <a:r>
              <a:rPr lang="en-US" altLang="ko-KR" dirty="0"/>
              <a:t> in the kernel and the </a:t>
            </a:r>
            <a:r>
              <a:rPr lang="en-US" altLang="ko-KR" i="1" dirty="0"/>
              <a:t>applications</a:t>
            </a:r>
          </a:p>
          <a:p>
            <a:r>
              <a:rPr lang="en-US" altLang="ko-KR" dirty="0"/>
              <a:t>Every program that wants to access hardware must access it through the corresponding </a:t>
            </a:r>
            <a:r>
              <a:rPr lang="en-US" altLang="ko-KR" b="1" dirty="0"/>
              <a:t>device file</a:t>
            </a:r>
          </a:p>
          <a:p>
            <a:pPr lvl="1"/>
            <a:r>
              <a:rPr lang="en-US" altLang="ko-KR" dirty="0"/>
              <a:t>The programs write to or read from a device file</a:t>
            </a:r>
          </a:p>
          <a:p>
            <a:pPr lvl="1"/>
            <a:r>
              <a:rPr lang="en-US" altLang="ko-KR" dirty="0"/>
              <a:t>The kernel then ensures that the data finds its way to the hardware or can be read from the file</a:t>
            </a:r>
            <a:endParaRPr lang="ko-KR" altLang="en-US" dirty="0"/>
          </a:p>
        </p:txBody>
      </p:sp>
      <p:sp>
        <p:nvSpPr>
          <p:cNvPr id="4" name="슬라이드 번호 개체 틀 3">
            <a:extLst>
              <a:ext uri="{FF2B5EF4-FFF2-40B4-BE49-F238E27FC236}">
                <a16:creationId xmlns:a16="http://schemas.microsoft.com/office/drawing/2014/main" id="{8B9F2913-8397-4B24-A5DF-AD44F7123860}"/>
              </a:ext>
            </a:extLst>
          </p:cNvPr>
          <p:cNvSpPr>
            <a:spLocks noGrp="1"/>
          </p:cNvSpPr>
          <p:nvPr>
            <p:ph type="sldNum" sz="quarter" idx="12"/>
          </p:nvPr>
        </p:nvSpPr>
        <p:spPr/>
        <p:txBody>
          <a:bodyPr/>
          <a:lstStyle/>
          <a:p>
            <a:fld id="{297EEDAA-10CE-4642-834E-C03F290CCBD8}" type="slidenum">
              <a:rPr lang="ko-KR" altLang="en-US" smtClean="0"/>
              <a:t>13</a:t>
            </a:fld>
            <a:endParaRPr lang="ko-KR" altLang="en-US"/>
          </a:p>
        </p:txBody>
      </p:sp>
    </p:spTree>
    <p:extLst>
      <p:ext uri="{BB962C8B-B14F-4D97-AF65-F5344CB8AC3E}">
        <p14:creationId xmlns:p14="http://schemas.microsoft.com/office/powerpoint/2010/main" val="1899823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C778AA1-77EE-4543-A13C-5243262333EF}"/>
              </a:ext>
            </a:extLst>
          </p:cNvPr>
          <p:cNvSpPr>
            <a:spLocks noGrp="1"/>
          </p:cNvSpPr>
          <p:nvPr>
            <p:ph type="title"/>
          </p:nvPr>
        </p:nvSpPr>
        <p:spPr/>
        <p:txBody>
          <a:bodyPr>
            <a:normAutofit fontScale="90000"/>
          </a:bodyPr>
          <a:lstStyle/>
          <a:p>
            <a:r>
              <a:rPr lang="en-US" altLang="ko-KR" dirty="0"/>
              <a:t>Links</a:t>
            </a:r>
            <a:endParaRPr lang="ko-KR" altLang="en-US" dirty="0"/>
          </a:p>
        </p:txBody>
      </p:sp>
      <p:sp>
        <p:nvSpPr>
          <p:cNvPr id="3" name="내용 개체 틀 2">
            <a:extLst>
              <a:ext uri="{FF2B5EF4-FFF2-40B4-BE49-F238E27FC236}">
                <a16:creationId xmlns:a16="http://schemas.microsoft.com/office/drawing/2014/main" id="{4D462E47-AF16-4EC6-B96A-67B62CD1B082}"/>
              </a:ext>
            </a:extLst>
          </p:cNvPr>
          <p:cNvSpPr>
            <a:spLocks noGrp="1"/>
          </p:cNvSpPr>
          <p:nvPr>
            <p:ph idx="1"/>
          </p:nvPr>
        </p:nvSpPr>
        <p:spPr>
          <a:xfrm>
            <a:off x="419878" y="1530221"/>
            <a:ext cx="11504644" cy="3343116"/>
          </a:xfrm>
        </p:spPr>
        <p:txBody>
          <a:bodyPr/>
          <a:lstStyle/>
          <a:p>
            <a:r>
              <a:rPr lang="en-US" altLang="ko-KR" b="1" dirty="0"/>
              <a:t>Links</a:t>
            </a:r>
            <a:r>
              <a:rPr lang="en-US" altLang="ko-KR" dirty="0"/>
              <a:t> are references to files </a:t>
            </a:r>
            <a:r>
              <a:rPr lang="en-US" altLang="ko-KR" i="1" dirty="0"/>
              <a:t>located at other points </a:t>
            </a:r>
            <a:r>
              <a:rPr lang="en-US" altLang="ko-KR" dirty="0"/>
              <a:t>in the file system</a:t>
            </a:r>
          </a:p>
          <a:p>
            <a:r>
              <a:rPr lang="en-US" altLang="ko-KR" dirty="0"/>
              <a:t>Data maintenance is simplified through the use of such links</a:t>
            </a:r>
          </a:p>
          <a:p>
            <a:pPr lvl="1"/>
            <a:r>
              <a:rPr lang="en-US" altLang="ko-KR" dirty="0"/>
              <a:t>Changes only need to be made to the original file</a:t>
            </a:r>
          </a:p>
          <a:p>
            <a:pPr lvl="1"/>
            <a:r>
              <a:rPr lang="en-US" altLang="ko-KR" dirty="0"/>
              <a:t>The changes are then automatically valid for all links</a:t>
            </a:r>
          </a:p>
          <a:p>
            <a:r>
              <a:rPr lang="en-US" altLang="ko-KR" b="1" dirty="0"/>
              <a:t>Symbolic Link </a:t>
            </a:r>
            <a:r>
              <a:rPr lang="en-US" altLang="ko-KR" dirty="0"/>
              <a:t>: is used for referencing some other file of the file system. Symbolic link is also known as Soft link</a:t>
            </a:r>
            <a:endParaRPr lang="ko-KR" altLang="en-US" dirty="0"/>
          </a:p>
        </p:txBody>
      </p:sp>
      <p:sp>
        <p:nvSpPr>
          <p:cNvPr id="4" name="슬라이드 번호 개체 틀 3">
            <a:extLst>
              <a:ext uri="{FF2B5EF4-FFF2-40B4-BE49-F238E27FC236}">
                <a16:creationId xmlns:a16="http://schemas.microsoft.com/office/drawing/2014/main" id="{7B56456E-5AEF-4DF5-B354-30636513DA68}"/>
              </a:ext>
            </a:extLst>
          </p:cNvPr>
          <p:cNvSpPr>
            <a:spLocks noGrp="1"/>
          </p:cNvSpPr>
          <p:nvPr>
            <p:ph type="sldNum" sz="quarter" idx="12"/>
          </p:nvPr>
        </p:nvSpPr>
        <p:spPr/>
        <p:txBody>
          <a:bodyPr/>
          <a:lstStyle/>
          <a:p>
            <a:fld id="{297EEDAA-10CE-4642-834E-C03F290CCBD8}" type="slidenum">
              <a:rPr lang="ko-KR" altLang="en-US" smtClean="0"/>
              <a:t>14</a:t>
            </a:fld>
            <a:endParaRPr lang="ko-KR" altLang="en-US"/>
          </a:p>
        </p:txBody>
      </p:sp>
    </p:spTree>
    <p:extLst>
      <p:ext uri="{BB962C8B-B14F-4D97-AF65-F5344CB8AC3E}">
        <p14:creationId xmlns:p14="http://schemas.microsoft.com/office/powerpoint/2010/main" val="249530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D9CA10-EFCC-4389-97B2-FBB62DF4C33E}"/>
              </a:ext>
            </a:extLst>
          </p:cNvPr>
          <p:cNvSpPr>
            <a:spLocks noGrp="1"/>
          </p:cNvSpPr>
          <p:nvPr>
            <p:ph type="title"/>
          </p:nvPr>
        </p:nvSpPr>
        <p:spPr/>
        <p:txBody>
          <a:bodyPr>
            <a:normAutofit fontScale="90000"/>
          </a:bodyPr>
          <a:lstStyle/>
          <a:p>
            <a:r>
              <a:rPr lang="en-US" altLang="ko-KR" dirty="0"/>
              <a:t>Inter-process communication: </a:t>
            </a:r>
            <a:br>
              <a:rPr lang="en-US" altLang="ko-KR" dirty="0"/>
            </a:br>
            <a:r>
              <a:rPr lang="en-US" altLang="ko-KR" dirty="0"/>
              <a:t>Sockets, Pipes, and FIFOs</a:t>
            </a:r>
            <a:endParaRPr lang="ko-KR" altLang="en-US" dirty="0"/>
          </a:p>
        </p:txBody>
      </p:sp>
      <p:sp>
        <p:nvSpPr>
          <p:cNvPr id="3" name="내용 개체 틀 2">
            <a:extLst>
              <a:ext uri="{FF2B5EF4-FFF2-40B4-BE49-F238E27FC236}">
                <a16:creationId xmlns:a16="http://schemas.microsoft.com/office/drawing/2014/main" id="{7FBA67CA-04DD-408C-9FBA-5A976C0E4D1A}"/>
              </a:ext>
            </a:extLst>
          </p:cNvPr>
          <p:cNvSpPr>
            <a:spLocks noGrp="1"/>
          </p:cNvSpPr>
          <p:nvPr>
            <p:ph idx="1"/>
          </p:nvPr>
        </p:nvSpPr>
        <p:spPr>
          <a:xfrm>
            <a:off x="285750" y="1530220"/>
            <a:ext cx="11638772" cy="5082219"/>
          </a:xfrm>
        </p:spPr>
        <p:txBody>
          <a:bodyPr>
            <a:normAutofit fontScale="92500" lnSpcReduction="10000"/>
          </a:bodyPr>
          <a:lstStyle/>
          <a:p>
            <a:r>
              <a:rPr lang="en-US" altLang="ko-KR" dirty="0"/>
              <a:t>A </a:t>
            </a:r>
            <a:r>
              <a:rPr lang="en-US" altLang="ko-KR" b="1" dirty="0"/>
              <a:t>Socket: </a:t>
            </a:r>
            <a:r>
              <a:rPr lang="en-US" altLang="ko-KR" b="1" i="1" dirty="0"/>
              <a:t>T</a:t>
            </a:r>
            <a:r>
              <a:rPr lang="en-US" altLang="ko-KR" i="1" dirty="0"/>
              <a:t>wo processes on the same machine of different machine over network through socket </a:t>
            </a:r>
          </a:p>
          <a:p>
            <a:pPr lvl="1"/>
            <a:r>
              <a:rPr lang="en-US" altLang="ko-KR" dirty="0"/>
              <a:t>created by socket() system call</a:t>
            </a:r>
          </a:p>
          <a:p>
            <a:pPr lvl="1"/>
            <a:r>
              <a:rPr lang="en-US" altLang="ko-KR" dirty="0"/>
              <a:t>requires IP address and port binding to each socket </a:t>
            </a:r>
          </a:p>
          <a:p>
            <a:r>
              <a:rPr lang="en-US" altLang="ko-KR" b="1" dirty="0"/>
              <a:t>Pipes : </a:t>
            </a:r>
            <a:r>
              <a:rPr lang="en-US" altLang="ko-KR" dirty="0"/>
              <a:t>A</a:t>
            </a:r>
            <a:r>
              <a:rPr lang="en-US" altLang="ko-KR" b="1" dirty="0"/>
              <a:t> </a:t>
            </a:r>
            <a:r>
              <a:rPr lang="en-US" altLang="ko-KR" dirty="0"/>
              <a:t>unidirectional communication channel between two processes. A simple way to send a data from one process to another</a:t>
            </a:r>
          </a:p>
          <a:p>
            <a:pPr lvl="1"/>
            <a:r>
              <a:rPr lang="en-US" altLang="ko-KR" dirty="0"/>
              <a:t>created by pipe() system call</a:t>
            </a:r>
          </a:p>
          <a:p>
            <a:pPr lvl="1"/>
            <a:r>
              <a:rPr lang="en-US" altLang="ko-KR" dirty="0"/>
              <a:t>shell pipe ((ex) $ ls | grep txt), unidirectional IPC </a:t>
            </a:r>
          </a:p>
          <a:p>
            <a:r>
              <a:rPr lang="en-US" altLang="ko-KR" b="1" dirty="0"/>
              <a:t>FIFO</a:t>
            </a:r>
            <a:r>
              <a:rPr lang="en-US" altLang="ko-KR" dirty="0"/>
              <a:t> (</a:t>
            </a:r>
            <a:r>
              <a:rPr lang="en-US" altLang="ko-KR" b="1" dirty="0"/>
              <a:t>named pipe): </a:t>
            </a:r>
            <a:r>
              <a:rPr lang="en-US" altLang="ko-KR" dirty="0"/>
              <a:t>A bidirectional communication between multiple unrelated processes in the filesystem (FIFO appears as a file in a filesystem e.g. /</a:t>
            </a:r>
            <a:r>
              <a:rPr lang="en-US" altLang="ko-KR" dirty="0" err="1"/>
              <a:t>tmp</a:t>
            </a:r>
            <a:r>
              <a:rPr lang="en-US" altLang="ko-KR" dirty="0"/>
              <a:t>/</a:t>
            </a:r>
            <a:r>
              <a:rPr lang="en-US" altLang="ko-KR" dirty="0" err="1"/>
              <a:t>my_fifo</a:t>
            </a:r>
            <a:r>
              <a:rPr lang="en-US" altLang="ko-KR" dirty="0"/>
              <a:t>).</a:t>
            </a:r>
          </a:p>
          <a:p>
            <a:pPr lvl="1"/>
            <a:r>
              <a:rPr lang="en-US" altLang="ko-KR" dirty="0"/>
              <a:t>created by </a:t>
            </a:r>
            <a:r>
              <a:rPr lang="en-US" altLang="ko-KR" dirty="0" err="1"/>
              <a:t>mkfifo</a:t>
            </a:r>
            <a:r>
              <a:rPr lang="en-US" altLang="ko-KR" dirty="0"/>
              <a:t>() or </a:t>
            </a:r>
            <a:r>
              <a:rPr lang="en-US" altLang="ko-KR" dirty="0" err="1"/>
              <a:t>mknod</a:t>
            </a:r>
            <a:r>
              <a:rPr lang="en-US" altLang="ko-KR" dirty="0"/>
              <a:t>() system call</a:t>
            </a:r>
          </a:p>
          <a:p>
            <a:pPr lvl="1"/>
            <a:r>
              <a:rPr lang="en-US" altLang="ko-KR" dirty="0"/>
              <a:t>bidirectional IPC between multiple processes</a:t>
            </a:r>
            <a:br>
              <a:rPr lang="en-US" altLang="ko-KR" dirty="0"/>
            </a:br>
            <a:endParaRPr lang="ko-KR" altLang="en-US" dirty="0"/>
          </a:p>
        </p:txBody>
      </p:sp>
      <p:sp>
        <p:nvSpPr>
          <p:cNvPr id="4" name="슬라이드 번호 개체 틀 3">
            <a:extLst>
              <a:ext uri="{FF2B5EF4-FFF2-40B4-BE49-F238E27FC236}">
                <a16:creationId xmlns:a16="http://schemas.microsoft.com/office/drawing/2014/main" id="{1482FF7E-98F7-4FAB-A2E4-B56E689A1563}"/>
              </a:ext>
            </a:extLst>
          </p:cNvPr>
          <p:cNvSpPr>
            <a:spLocks noGrp="1"/>
          </p:cNvSpPr>
          <p:nvPr>
            <p:ph type="sldNum" sz="quarter" idx="12"/>
          </p:nvPr>
        </p:nvSpPr>
        <p:spPr/>
        <p:txBody>
          <a:bodyPr/>
          <a:lstStyle/>
          <a:p>
            <a:fld id="{297EEDAA-10CE-4642-834E-C03F290CCBD8}" type="slidenum">
              <a:rPr lang="ko-KR" altLang="en-US" smtClean="0"/>
              <a:t>15</a:t>
            </a:fld>
            <a:endParaRPr lang="ko-KR" altLang="en-US"/>
          </a:p>
        </p:txBody>
      </p:sp>
    </p:spTree>
    <p:extLst>
      <p:ext uri="{BB962C8B-B14F-4D97-AF65-F5344CB8AC3E}">
        <p14:creationId xmlns:p14="http://schemas.microsoft.com/office/powerpoint/2010/main" val="1967277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E7DEF2-CC2D-4B98-ACD1-668CFA96EBBB}"/>
              </a:ext>
            </a:extLst>
          </p:cNvPr>
          <p:cNvSpPr>
            <a:spLocks noGrp="1"/>
          </p:cNvSpPr>
          <p:nvPr>
            <p:ph type="title"/>
          </p:nvPr>
        </p:nvSpPr>
        <p:spPr/>
        <p:txBody>
          <a:bodyPr>
            <a:normAutofit fontScale="90000"/>
          </a:bodyPr>
          <a:lstStyle/>
          <a:p>
            <a:r>
              <a:rPr lang="en-US" altLang="ko-KR" dirty="0"/>
              <a:t>Commands to Change Directories and List Directory Contents</a:t>
            </a:r>
            <a:endParaRPr lang="ko-KR" altLang="en-US" dirty="0"/>
          </a:p>
        </p:txBody>
      </p:sp>
      <p:sp>
        <p:nvSpPr>
          <p:cNvPr id="3" name="내용 개체 틀 2">
            <a:extLst>
              <a:ext uri="{FF2B5EF4-FFF2-40B4-BE49-F238E27FC236}">
                <a16:creationId xmlns:a16="http://schemas.microsoft.com/office/drawing/2014/main" id="{D7BAB75F-08A3-45BC-96FE-187FEB658DDE}"/>
              </a:ext>
            </a:extLst>
          </p:cNvPr>
          <p:cNvSpPr>
            <a:spLocks noGrp="1"/>
          </p:cNvSpPr>
          <p:nvPr>
            <p:ph idx="1"/>
          </p:nvPr>
        </p:nvSpPr>
        <p:spPr/>
        <p:txBody>
          <a:bodyPr>
            <a:normAutofit fontScale="85000" lnSpcReduction="20000"/>
          </a:bodyPr>
          <a:lstStyle/>
          <a:p>
            <a:r>
              <a:rPr lang="en-US" altLang="ko-KR" dirty="0"/>
              <a:t> The prompt of a shell terminal contains the current directory (such as tux@da10:~) </a:t>
            </a:r>
          </a:p>
          <a:p>
            <a:r>
              <a:rPr lang="en-US" altLang="ko-KR" dirty="0"/>
              <a:t>The tilde (~) indicates that you are in the user’s home directory</a:t>
            </a:r>
          </a:p>
          <a:p>
            <a:r>
              <a:rPr lang="en-US" altLang="ko-KR" dirty="0"/>
              <a:t> Commands: </a:t>
            </a:r>
          </a:p>
          <a:p>
            <a:pPr lvl="1"/>
            <a:r>
              <a:rPr lang="en-US" altLang="ko-KR" b="1" dirty="0"/>
              <a:t>cd </a:t>
            </a:r>
            <a:r>
              <a:rPr lang="en-US" altLang="ko-KR" dirty="0"/>
              <a:t>&lt;path&gt;: change directory to &lt;path&gt;</a:t>
            </a:r>
          </a:p>
          <a:p>
            <a:pPr lvl="2"/>
            <a:r>
              <a:rPr lang="en-US" altLang="ko-KR" dirty="0"/>
              <a:t>&lt;path&gt; can be ‘..’ or ‘~’ </a:t>
            </a:r>
          </a:p>
          <a:p>
            <a:pPr lvl="2"/>
            <a:r>
              <a:rPr lang="en-US" altLang="ko-KR" dirty="0"/>
              <a:t>cd : move from anywhere to home directory</a:t>
            </a:r>
          </a:p>
          <a:p>
            <a:pPr lvl="1"/>
            <a:r>
              <a:rPr lang="en-US" altLang="ko-KR" b="1" dirty="0" err="1"/>
              <a:t>pwd</a:t>
            </a:r>
            <a:r>
              <a:rPr lang="en-US" altLang="ko-KR" dirty="0"/>
              <a:t> : print working directory</a:t>
            </a:r>
          </a:p>
          <a:p>
            <a:pPr lvl="2"/>
            <a:r>
              <a:rPr lang="en-US" altLang="ko-KR" dirty="0" err="1"/>
              <a:t>pwd</a:t>
            </a:r>
            <a:r>
              <a:rPr lang="en-US" altLang="ko-KR" dirty="0"/>
              <a:t> –p : prints the physical directory without any symbolic link</a:t>
            </a:r>
            <a:endParaRPr lang="ko-KR" altLang="en-US" dirty="0"/>
          </a:p>
          <a:p>
            <a:pPr lvl="1"/>
            <a:r>
              <a:rPr lang="en-US" altLang="ko-KR" b="1" dirty="0"/>
              <a:t>ls</a:t>
            </a:r>
            <a:r>
              <a:rPr lang="en-US" altLang="ko-KR" dirty="0"/>
              <a:t>  : list</a:t>
            </a:r>
          </a:p>
          <a:p>
            <a:pPr lvl="2"/>
            <a:r>
              <a:rPr lang="en-US" altLang="ko-KR" dirty="0"/>
              <a:t>ls –a : display also hidden files (file name begin with .) </a:t>
            </a:r>
          </a:p>
          <a:p>
            <a:pPr lvl="2"/>
            <a:r>
              <a:rPr lang="en-US" altLang="ko-KR" dirty="0"/>
              <a:t>ls –l  : detailed list (long list)</a:t>
            </a:r>
          </a:p>
          <a:p>
            <a:pPr lvl="2"/>
            <a:r>
              <a:rPr lang="en-US" altLang="ko-KR" dirty="0"/>
              <a:t>ls –R : recursive including subdirectories </a:t>
            </a:r>
          </a:p>
          <a:p>
            <a:pPr lvl="2"/>
            <a:r>
              <a:rPr lang="en-US" altLang="ko-KR" dirty="0"/>
              <a:t>ls –F  : a character indicate file type (/ for directory, * for executable, @ for symbolic link)</a:t>
            </a:r>
          </a:p>
          <a:p>
            <a:pPr lvl="2"/>
            <a:r>
              <a:rPr lang="en-US" altLang="ko-KR" dirty="0"/>
              <a:t>ls –t  : files are sorted by date of modification</a:t>
            </a:r>
          </a:p>
          <a:p>
            <a:pPr lvl="2"/>
            <a:r>
              <a:rPr lang="en-US" altLang="ko-KR" dirty="0"/>
              <a:t>ls –u : files are sorted by date last access</a:t>
            </a:r>
          </a:p>
        </p:txBody>
      </p:sp>
      <p:sp>
        <p:nvSpPr>
          <p:cNvPr id="4" name="슬라이드 번호 개체 틀 3">
            <a:extLst>
              <a:ext uri="{FF2B5EF4-FFF2-40B4-BE49-F238E27FC236}">
                <a16:creationId xmlns:a16="http://schemas.microsoft.com/office/drawing/2014/main" id="{046354B1-5147-498D-9791-E73BA3B5C202}"/>
              </a:ext>
            </a:extLst>
          </p:cNvPr>
          <p:cNvSpPr>
            <a:spLocks noGrp="1"/>
          </p:cNvSpPr>
          <p:nvPr>
            <p:ph type="sldNum" sz="quarter" idx="12"/>
          </p:nvPr>
        </p:nvSpPr>
        <p:spPr/>
        <p:txBody>
          <a:bodyPr/>
          <a:lstStyle/>
          <a:p>
            <a:fld id="{297EEDAA-10CE-4642-834E-C03F290CCBD8}" type="slidenum">
              <a:rPr lang="ko-KR" altLang="en-US" smtClean="0"/>
              <a:t>16</a:t>
            </a:fld>
            <a:endParaRPr lang="ko-KR" altLang="en-US"/>
          </a:p>
        </p:txBody>
      </p:sp>
    </p:spTree>
    <p:extLst>
      <p:ext uri="{BB962C8B-B14F-4D97-AF65-F5344CB8AC3E}">
        <p14:creationId xmlns:p14="http://schemas.microsoft.com/office/powerpoint/2010/main" val="2240461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DD5CBB0-7EFF-4D88-B60C-F84052181CE7}"/>
              </a:ext>
            </a:extLst>
          </p:cNvPr>
          <p:cNvSpPr>
            <a:spLocks noGrp="1"/>
          </p:cNvSpPr>
          <p:nvPr>
            <p:ph type="title"/>
          </p:nvPr>
        </p:nvSpPr>
        <p:spPr/>
        <p:txBody>
          <a:bodyPr>
            <a:normAutofit fontScale="90000"/>
          </a:bodyPr>
          <a:lstStyle/>
          <a:p>
            <a:r>
              <a:rPr lang="en-US" altLang="ko-KR" dirty="0"/>
              <a:t>Commands to Create and View Files</a:t>
            </a:r>
            <a:endParaRPr lang="ko-KR" altLang="en-US" dirty="0"/>
          </a:p>
        </p:txBody>
      </p:sp>
      <p:sp>
        <p:nvSpPr>
          <p:cNvPr id="3" name="내용 개체 틀 2">
            <a:extLst>
              <a:ext uri="{FF2B5EF4-FFF2-40B4-BE49-F238E27FC236}">
                <a16:creationId xmlns:a16="http://schemas.microsoft.com/office/drawing/2014/main" id="{37967C1E-CE30-409A-A54A-C0DD664F626B}"/>
              </a:ext>
            </a:extLst>
          </p:cNvPr>
          <p:cNvSpPr>
            <a:spLocks noGrp="1"/>
          </p:cNvSpPr>
          <p:nvPr>
            <p:ph idx="1"/>
          </p:nvPr>
        </p:nvSpPr>
        <p:spPr>
          <a:xfrm>
            <a:off x="419878" y="1530220"/>
            <a:ext cx="11504644" cy="2595375"/>
          </a:xfrm>
        </p:spPr>
        <p:txBody>
          <a:bodyPr/>
          <a:lstStyle/>
          <a:p>
            <a:r>
              <a:rPr lang="en-US" altLang="ko-KR" dirty="0"/>
              <a:t>Create a New File with touch</a:t>
            </a:r>
          </a:p>
          <a:p>
            <a:pPr lvl="1"/>
            <a:r>
              <a:rPr lang="en-US" altLang="ko-KR" b="1" dirty="0"/>
              <a:t>touch</a:t>
            </a:r>
            <a:r>
              <a:rPr lang="en-US" altLang="ko-KR" dirty="0"/>
              <a:t> &lt;file&gt; : changes the time stamp of a &lt;file&gt; or create a new &lt;file&gt; with a size of 0 byte.</a:t>
            </a:r>
          </a:p>
          <a:p>
            <a:r>
              <a:rPr lang="en-US" altLang="ko-KR" dirty="0"/>
              <a:t>View a File with cat, more, less</a:t>
            </a:r>
          </a:p>
          <a:p>
            <a:pPr lvl="1"/>
            <a:r>
              <a:rPr lang="en-US" altLang="ko-KR" b="1" dirty="0"/>
              <a:t>cat &lt;</a:t>
            </a:r>
            <a:r>
              <a:rPr lang="en-US" altLang="ko-KR" b="1" dirty="0" err="1"/>
              <a:t>file_name</a:t>
            </a:r>
            <a:r>
              <a:rPr lang="en-US" altLang="ko-KR" b="1" dirty="0"/>
              <a:t>&gt; </a:t>
            </a:r>
            <a:r>
              <a:rPr lang="en-US" altLang="ko-KR" dirty="0"/>
              <a:t>: type command in DOS</a:t>
            </a:r>
          </a:p>
          <a:p>
            <a:pPr lvl="1"/>
            <a:r>
              <a:rPr lang="en-US" altLang="ko-KR" b="1" dirty="0"/>
              <a:t>less &lt; </a:t>
            </a:r>
            <a:r>
              <a:rPr lang="en-US" altLang="ko-KR" b="1" dirty="0" err="1"/>
              <a:t>file_name</a:t>
            </a:r>
            <a:r>
              <a:rPr lang="en-US" altLang="ko-KR" b="1" dirty="0"/>
              <a:t>&gt; </a:t>
            </a:r>
            <a:r>
              <a:rPr lang="en-US" altLang="ko-KR" dirty="0"/>
              <a:t>: display the contents of a file page by page quickly</a:t>
            </a:r>
            <a:endParaRPr lang="ko-KR" altLang="en-US" dirty="0"/>
          </a:p>
        </p:txBody>
      </p:sp>
      <p:sp>
        <p:nvSpPr>
          <p:cNvPr id="4" name="슬라이드 번호 개체 틀 3">
            <a:extLst>
              <a:ext uri="{FF2B5EF4-FFF2-40B4-BE49-F238E27FC236}">
                <a16:creationId xmlns:a16="http://schemas.microsoft.com/office/drawing/2014/main" id="{D9864EA7-5816-4586-A750-DDBB55F6E01B}"/>
              </a:ext>
            </a:extLst>
          </p:cNvPr>
          <p:cNvSpPr>
            <a:spLocks noGrp="1"/>
          </p:cNvSpPr>
          <p:nvPr>
            <p:ph type="sldNum" sz="quarter" idx="12"/>
          </p:nvPr>
        </p:nvSpPr>
        <p:spPr/>
        <p:txBody>
          <a:bodyPr/>
          <a:lstStyle/>
          <a:p>
            <a:fld id="{297EEDAA-10CE-4642-834E-C03F290CCBD8}" type="slidenum">
              <a:rPr lang="ko-KR" altLang="en-US" smtClean="0"/>
              <a:t>17</a:t>
            </a:fld>
            <a:endParaRPr lang="ko-KR" altLang="en-US"/>
          </a:p>
        </p:txBody>
      </p:sp>
      <p:graphicFrame>
        <p:nvGraphicFramePr>
          <p:cNvPr id="5" name="표 4">
            <a:extLst>
              <a:ext uri="{FF2B5EF4-FFF2-40B4-BE49-F238E27FC236}">
                <a16:creationId xmlns:a16="http://schemas.microsoft.com/office/drawing/2014/main" id="{26D63A0C-2FAF-486D-A73D-AFFE488B5358}"/>
              </a:ext>
            </a:extLst>
          </p:cNvPr>
          <p:cNvGraphicFramePr>
            <a:graphicFrameLocks noGrp="1"/>
          </p:cNvGraphicFramePr>
          <p:nvPr/>
        </p:nvGraphicFramePr>
        <p:xfrm>
          <a:off x="1519936" y="4125595"/>
          <a:ext cx="9654032" cy="2595880"/>
        </p:xfrm>
        <a:graphic>
          <a:graphicData uri="http://schemas.openxmlformats.org/drawingml/2006/table">
            <a:tbl>
              <a:tblPr firstRow="1" bandRow="1">
                <a:tableStyleId>{5C22544A-7EE6-4342-B048-85BDC9FD1C3A}</a:tableStyleId>
              </a:tblPr>
              <a:tblGrid>
                <a:gridCol w="2649728">
                  <a:extLst>
                    <a:ext uri="{9D8B030D-6E8A-4147-A177-3AD203B41FA5}">
                      <a16:colId xmlns:a16="http://schemas.microsoft.com/office/drawing/2014/main" val="4046720551"/>
                    </a:ext>
                  </a:extLst>
                </a:gridCol>
                <a:gridCol w="7004304">
                  <a:extLst>
                    <a:ext uri="{9D8B030D-6E8A-4147-A177-3AD203B41FA5}">
                      <a16:colId xmlns:a16="http://schemas.microsoft.com/office/drawing/2014/main" val="501932031"/>
                    </a:ext>
                  </a:extLst>
                </a:gridCol>
              </a:tblGrid>
              <a:tr h="370840">
                <a:tc>
                  <a:txBody>
                    <a:bodyPr/>
                    <a:lstStyle/>
                    <a:p>
                      <a:pPr latinLnBrk="1"/>
                      <a:r>
                        <a:rPr lang="en-US" altLang="ko-KR" dirty="0"/>
                        <a:t>keystroke in less</a:t>
                      </a:r>
                      <a:endParaRPr lang="ko-KR" altLang="en-US" dirty="0"/>
                    </a:p>
                  </a:txBody>
                  <a:tcPr/>
                </a:tc>
                <a:tc>
                  <a:txBody>
                    <a:bodyPr/>
                    <a:lstStyle/>
                    <a:p>
                      <a:pPr latinLnBrk="1"/>
                      <a:r>
                        <a:rPr lang="en-US" altLang="ko-KR" dirty="0"/>
                        <a:t>description</a:t>
                      </a:r>
                      <a:endParaRPr lang="ko-KR" altLang="en-US" dirty="0"/>
                    </a:p>
                  </a:txBody>
                  <a:tcPr/>
                </a:tc>
                <a:extLst>
                  <a:ext uri="{0D108BD9-81ED-4DB2-BD59-A6C34878D82A}">
                    <a16:rowId xmlns:a16="http://schemas.microsoft.com/office/drawing/2014/main" val="1711819030"/>
                  </a:ext>
                </a:extLst>
              </a:tr>
              <a:tr h="370840">
                <a:tc>
                  <a:txBody>
                    <a:bodyPr/>
                    <a:lstStyle/>
                    <a:p>
                      <a:pPr latinLnBrk="1"/>
                      <a:r>
                        <a:rPr lang="en-US" altLang="ko-KR" dirty="0"/>
                        <a:t>spacebar</a:t>
                      </a:r>
                      <a:endParaRPr lang="ko-KR" altLang="en-US" dirty="0"/>
                    </a:p>
                  </a:txBody>
                  <a:tcPr/>
                </a:tc>
                <a:tc>
                  <a:txBody>
                    <a:bodyPr/>
                    <a:lstStyle/>
                    <a:p>
                      <a:pPr latinLnBrk="1"/>
                      <a:r>
                        <a:rPr lang="en-US" altLang="ko-KR" dirty="0"/>
                        <a:t>move one screen down</a:t>
                      </a:r>
                      <a:endParaRPr lang="ko-KR" altLang="en-US" dirty="0"/>
                    </a:p>
                  </a:txBody>
                  <a:tcPr/>
                </a:tc>
                <a:extLst>
                  <a:ext uri="{0D108BD9-81ED-4DB2-BD59-A6C34878D82A}">
                    <a16:rowId xmlns:a16="http://schemas.microsoft.com/office/drawing/2014/main" val="975307306"/>
                  </a:ext>
                </a:extLst>
              </a:tr>
              <a:tr h="370840">
                <a:tc>
                  <a:txBody>
                    <a:bodyPr/>
                    <a:lstStyle/>
                    <a:p>
                      <a:pPr latinLnBrk="1"/>
                      <a:r>
                        <a:rPr lang="en-US" altLang="ko-KR" dirty="0"/>
                        <a:t>b</a:t>
                      </a:r>
                      <a:endParaRPr lang="ko-KR" altLang="en-US" dirty="0"/>
                    </a:p>
                  </a:txBody>
                  <a:tcPr/>
                </a:tc>
                <a:tc>
                  <a:txBody>
                    <a:bodyPr/>
                    <a:lstStyle/>
                    <a:p>
                      <a:pPr latinLnBrk="1"/>
                      <a:r>
                        <a:rPr lang="en-US" altLang="ko-KR" dirty="0"/>
                        <a:t>move one screen up</a:t>
                      </a:r>
                      <a:endParaRPr lang="ko-KR" altLang="en-US" dirty="0"/>
                    </a:p>
                  </a:txBody>
                  <a:tcPr/>
                </a:tc>
                <a:extLst>
                  <a:ext uri="{0D108BD9-81ED-4DB2-BD59-A6C34878D82A}">
                    <a16:rowId xmlns:a16="http://schemas.microsoft.com/office/drawing/2014/main" val="2037204018"/>
                  </a:ext>
                </a:extLst>
              </a:tr>
              <a:tr h="370840">
                <a:tc>
                  <a:txBody>
                    <a:bodyPr/>
                    <a:lstStyle/>
                    <a:p>
                      <a:pPr latinLnBrk="1"/>
                      <a:r>
                        <a:rPr lang="en-US" altLang="ko-KR" dirty="0"/>
                        <a:t>Down-Arrow</a:t>
                      </a:r>
                      <a:endParaRPr lang="ko-KR" altLang="en-US" dirty="0"/>
                    </a:p>
                  </a:txBody>
                  <a:tcPr/>
                </a:tc>
                <a:tc>
                  <a:txBody>
                    <a:bodyPr/>
                    <a:lstStyle/>
                    <a:p>
                      <a:pPr latinLnBrk="1"/>
                      <a:r>
                        <a:rPr lang="en-US" altLang="ko-KR" dirty="0"/>
                        <a:t>move one line down</a:t>
                      </a:r>
                      <a:endParaRPr lang="ko-KR" altLang="en-US" dirty="0"/>
                    </a:p>
                  </a:txBody>
                  <a:tcPr/>
                </a:tc>
                <a:extLst>
                  <a:ext uri="{0D108BD9-81ED-4DB2-BD59-A6C34878D82A}">
                    <a16:rowId xmlns:a16="http://schemas.microsoft.com/office/drawing/2014/main" val="4141236041"/>
                  </a:ext>
                </a:extLst>
              </a:tr>
              <a:tr h="370840">
                <a:tc>
                  <a:txBody>
                    <a:bodyPr/>
                    <a:lstStyle/>
                    <a:p>
                      <a:pPr latinLnBrk="1"/>
                      <a:r>
                        <a:rPr lang="en-US" altLang="ko-KR" dirty="0"/>
                        <a:t>Up-Arrow</a:t>
                      </a:r>
                      <a:endParaRPr lang="ko-KR" altLang="en-US" dirty="0"/>
                    </a:p>
                  </a:txBody>
                  <a:tcPr/>
                </a:tc>
                <a:tc>
                  <a:txBody>
                    <a:bodyPr/>
                    <a:lstStyle/>
                    <a:p>
                      <a:pPr latinLnBrk="1"/>
                      <a:r>
                        <a:rPr lang="en-US" altLang="ko-KR" dirty="0"/>
                        <a:t>move one line up</a:t>
                      </a:r>
                      <a:endParaRPr lang="ko-KR" altLang="en-US" dirty="0"/>
                    </a:p>
                  </a:txBody>
                  <a:tcPr/>
                </a:tc>
                <a:extLst>
                  <a:ext uri="{0D108BD9-81ED-4DB2-BD59-A6C34878D82A}">
                    <a16:rowId xmlns:a16="http://schemas.microsoft.com/office/drawing/2014/main" val="3827966682"/>
                  </a:ext>
                </a:extLst>
              </a:tr>
              <a:tr h="370840">
                <a:tc>
                  <a:txBody>
                    <a:bodyPr/>
                    <a:lstStyle/>
                    <a:p>
                      <a:pPr latinLnBrk="1"/>
                      <a:r>
                        <a:rPr lang="en-US" altLang="ko-KR" dirty="0"/>
                        <a:t>/pattern</a:t>
                      </a:r>
                      <a:endParaRPr lang="ko-KR" altLang="en-US" dirty="0"/>
                    </a:p>
                  </a:txBody>
                  <a:tcPr/>
                </a:tc>
                <a:tc>
                  <a:txBody>
                    <a:bodyPr/>
                    <a:lstStyle/>
                    <a:p>
                      <a:pPr latinLnBrk="1"/>
                      <a:r>
                        <a:rPr lang="en-US" altLang="ko-KR" dirty="0"/>
                        <a:t>pattern search</a:t>
                      </a:r>
                      <a:endParaRPr lang="ko-KR" altLang="en-US" dirty="0"/>
                    </a:p>
                  </a:txBody>
                  <a:tcPr/>
                </a:tc>
                <a:extLst>
                  <a:ext uri="{0D108BD9-81ED-4DB2-BD59-A6C34878D82A}">
                    <a16:rowId xmlns:a16="http://schemas.microsoft.com/office/drawing/2014/main" val="898726048"/>
                  </a:ext>
                </a:extLst>
              </a:tr>
              <a:tr h="370840">
                <a:tc>
                  <a:txBody>
                    <a:bodyPr/>
                    <a:lstStyle/>
                    <a:p>
                      <a:pPr latinLnBrk="1"/>
                      <a:r>
                        <a:rPr lang="en-US" altLang="ko-KR" dirty="0"/>
                        <a:t>n</a:t>
                      </a:r>
                      <a:endParaRPr lang="ko-KR" altLang="en-US" dirty="0"/>
                    </a:p>
                  </a:txBody>
                  <a:tcPr/>
                </a:tc>
                <a:tc>
                  <a:txBody>
                    <a:bodyPr/>
                    <a:lstStyle/>
                    <a:p>
                      <a:pPr latinLnBrk="1"/>
                      <a:r>
                        <a:rPr lang="en-US" altLang="ko-KR" dirty="0"/>
                        <a:t>move to the next instance in search for the pattern</a:t>
                      </a:r>
                      <a:endParaRPr lang="ko-KR" altLang="en-US" dirty="0"/>
                    </a:p>
                  </a:txBody>
                  <a:tcPr/>
                </a:tc>
                <a:extLst>
                  <a:ext uri="{0D108BD9-81ED-4DB2-BD59-A6C34878D82A}">
                    <a16:rowId xmlns:a16="http://schemas.microsoft.com/office/drawing/2014/main" val="1333599105"/>
                  </a:ext>
                </a:extLst>
              </a:tr>
            </a:tbl>
          </a:graphicData>
        </a:graphic>
      </p:graphicFrame>
    </p:spTree>
    <p:extLst>
      <p:ext uri="{BB962C8B-B14F-4D97-AF65-F5344CB8AC3E}">
        <p14:creationId xmlns:p14="http://schemas.microsoft.com/office/powerpoint/2010/main" val="2316685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543395-6A8D-476A-987D-541F454FE379}"/>
              </a:ext>
            </a:extLst>
          </p:cNvPr>
          <p:cNvSpPr>
            <a:spLocks noGrp="1"/>
          </p:cNvSpPr>
          <p:nvPr>
            <p:ph type="title"/>
          </p:nvPr>
        </p:nvSpPr>
        <p:spPr/>
        <p:txBody>
          <a:bodyPr>
            <a:normAutofit fontScale="90000"/>
          </a:bodyPr>
          <a:lstStyle/>
          <a:p>
            <a:r>
              <a:rPr lang="en-US" altLang="ko-KR" dirty="0"/>
              <a:t>Commands to View a File with head and tail</a:t>
            </a:r>
            <a:endParaRPr lang="ko-KR" altLang="en-US" dirty="0"/>
          </a:p>
        </p:txBody>
      </p:sp>
      <p:sp>
        <p:nvSpPr>
          <p:cNvPr id="3" name="내용 개체 틀 2">
            <a:extLst>
              <a:ext uri="{FF2B5EF4-FFF2-40B4-BE49-F238E27FC236}">
                <a16:creationId xmlns:a16="http://schemas.microsoft.com/office/drawing/2014/main" id="{E94F7FEF-6A11-4199-BFF0-EE6F2CA71DED}"/>
              </a:ext>
            </a:extLst>
          </p:cNvPr>
          <p:cNvSpPr>
            <a:spLocks noGrp="1"/>
          </p:cNvSpPr>
          <p:nvPr>
            <p:ph idx="1"/>
          </p:nvPr>
        </p:nvSpPr>
        <p:spPr/>
        <p:txBody>
          <a:bodyPr/>
          <a:lstStyle/>
          <a:p>
            <a:r>
              <a:rPr lang="en-US" altLang="ko-KR" dirty="0"/>
              <a:t>Used to view the first or last lines of a file</a:t>
            </a:r>
          </a:p>
          <a:p>
            <a:pPr lvl="1"/>
            <a:r>
              <a:rPr lang="en-US" altLang="ko-KR" b="1" dirty="0"/>
              <a:t>head</a:t>
            </a:r>
            <a:r>
              <a:rPr lang="ko-KR" altLang="en-US" dirty="0"/>
              <a:t> </a:t>
            </a:r>
            <a:r>
              <a:rPr lang="en-US" altLang="ko-KR" dirty="0"/>
              <a:t>&lt;file&gt;</a:t>
            </a:r>
          </a:p>
          <a:p>
            <a:pPr lvl="1"/>
            <a:r>
              <a:rPr lang="en-US" altLang="ko-KR" b="1" dirty="0"/>
              <a:t>tail </a:t>
            </a:r>
            <a:r>
              <a:rPr lang="en-US" altLang="ko-KR" dirty="0"/>
              <a:t>&lt;file&gt;</a:t>
            </a:r>
          </a:p>
          <a:p>
            <a:r>
              <a:rPr lang="en-US" altLang="ko-KR" dirty="0"/>
              <a:t>By default, they show 10 lines</a:t>
            </a:r>
          </a:p>
          <a:p>
            <a:r>
              <a:rPr lang="en-US" altLang="ko-KR" dirty="0"/>
              <a:t>head -20 displays the first twenty lines</a:t>
            </a:r>
          </a:p>
          <a:p>
            <a:r>
              <a:rPr lang="en-US" altLang="ko-KR" dirty="0"/>
              <a:t>tail -f &lt;file&gt; displays a continuously updated view of the last lines of a file</a:t>
            </a:r>
            <a:endParaRPr lang="ko-KR" altLang="en-US" dirty="0"/>
          </a:p>
        </p:txBody>
      </p:sp>
      <p:sp>
        <p:nvSpPr>
          <p:cNvPr id="4" name="슬라이드 번호 개체 틀 3">
            <a:extLst>
              <a:ext uri="{FF2B5EF4-FFF2-40B4-BE49-F238E27FC236}">
                <a16:creationId xmlns:a16="http://schemas.microsoft.com/office/drawing/2014/main" id="{7CC4F9A4-1BBA-4E6E-A0DB-8BE934958345}"/>
              </a:ext>
            </a:extLst>
          </p:cNvPr>
          <p:cNvSpPr>
            <a:spLocks noGrp="1"/>
          </p:cNvSpPr>
          <p:nvPr>
            <p:ph type="sldNum" sz="quarter" idx="12"/>
          </p:nvPr>
        </p:nvSpPr>
        <p:spPr/>
        <p:txBody>
          <a:bodyPr/>
          <a:lstStyle/>
          <a:p>
            <a:fld id="{297EEDAA-10CE-4642-834E-C03F290CCBD8}" type="slidenum">
              <a:rPr lang="ko-KR" altLang="en-US" smtClean="0"/>
              <a:t>18</a:t>
            </a:fld>
            <a:endParaRPr lang="ko-KR" altLang="en-US"/>
          </a:p>
        </p:txBody>
      </p:sp>
    </p:spTree>
    <p:extLst>
      <p:ext uri="{BB962C8B-B14F-4D97-AF65-F5344CB8AC3E}">
        <p14:creationId xmlns:p14="http://schemas.microsoft.com/office/powerpoint/2010/main" val="26400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6E9426-CB2E-43EA-9177-502A05CFC9DC}"/>
              </a:ext>
            </a:extLst>
          </p:cNvPr>
          <p:cNvSpPr>
            <a:spLocks noGrp="1"/>
          </p:cNvSpPr>
          <p:nvPr>
            <p:ph type="title"/>
          </p:nvPr>
        </p:nvSpPr>
        <p:spPr/>
        <p:txBody>
          <a:bodyPr>
            <a:normAutofit fontScale="90000"/>
          </a:bodyPr>
          <a:lstStyle/>
          <a:p>
            <a:r>
              <a:rPr lang="en-US" altLang="ko-KR" dirty="0"/>
              <a:t>Commands to Copy and Move Directories/ Files</a:t>
            </a:r>
            <a:endParaRPr lang="ko-KR" altLang="en-US" dirty="0"/>
          </a:p>
        </p:txBody>
      </p:sp>
      <p:sp>
        <p:nvSpPr>
          <p:cNvPr id="3" name="내용 개체 틀 2">
            <a:extLst>
              <a:ext uri="{FF2B5EF4-FFF2-40B4-BE49-F238E27FC236}">
                <a16:creationId xmlns:a16="http://schemas.microsoft.com/office/drawing/2014/main" id="{94740236-D4D4-438F-B95B-BF54FDA25E35}"/>
              </a:ext>
            </a:extLst>
          </p:cNvPr>
          <p:cNvSpPr>
            <a:spLocks noGrp="1"/>
          </p:cNvSpPr>
          <p:nvPr>
            <p:ph idx="1"/>
          </p:nvPr>
        </p:nvSpPr>
        <p:spPr>
          <a:xfrm>
            <a:off x="152399" y="1299303"/>
            <a:ext cx="11772122" cy="4271073"/>
          </a:xfrm>
        </p:spPr>
        <p:txBody>
          <a:bodyPr>
            <a:normAutofit/>
          </a:bodyPr>
          <a:lstStyle/>
          <a:p>
            <a:r>
              <a:rPr lang="en-US" altLang="ko-KR" dirty="0"/>
              <a:t>Copy Directories and Files: </a:t>
            </a:r>
            <a:r>
              <a:rPr lang="en-US" altLang="ko-KR" b="1" dirty="0"/>
              <a:t>cp</a:t>
            </a:r>
            <a:r>
              <a:rPr lang="en-US" altLang="ko-KR" dirty="0"/>
              <a:t> &lt;source&gt; &lt;target&gt;</a:t>
            </a:r>
          </a:p>
          <a:p>
            <a:pPr lvl="1"/>
            <a:r>
              <a:rPr lang="en-US" altLang="ko-KR" b="1" dirty="0"/>
              <a:t>cp –r </a:t>
            </a:r>
            <a:r>
              <a:rPr lang="en-US" altLang="ko-KR" dirty="0"/>
              <a:t>&lt;source </a:t>
            </a:r>
            <a:r>
              <a:rPr lang="en-US" altLang="ko-KR" dirty="0" err="1"/>
              <a:t>dir</a:t>
            </a:r>
            <a:r>
              <a:rPr lang="en-US" altLang="ko-KR" dirty="0"/>
              <a:t>&gt; &lt;</a:t>
            </a:r>
            <a:r>
              <a:rPr lang="en-US" altLang="ko-KR" dirty="0" err="1"/>
              <a:t>tagert</a:t>
            </a:r>
            <a:r>
              <a:rPr lang="en-US" altLang="ko-KR" dirty="0"/>
              <a:t> </a:t>
            </a:r>
            <a:r>
              <a:rPr lang="en-US" altLang="ko-KR" dirty="0" err="1"/>
              <a:t>dir</a:t>
            </a:r>
            <a:r>
              <a:rPr lang="en-US" altLang="ko-KR" dirty="0"/>
              <a:t>&gt; : copy all the contents of &lt;source </a:t>
            </a:r>
            <a:r>
              <a:rPr lang="en-US" altLang="ko-KR" dirty="0" err="1"/>
              <a:t>dir</a:t>
            </a:r>
            <a:r>
              <a:rPr lang="en-US" altLang="ko-KR" dirty="0"/>
              <a:t>&gt; to new &lt;</a:t>
            </a:r>
            <a:r>
              <a:rPr lang="en-US" altLang="ko-KR" dirty="0" err="1"/>
              <a:t>target_dir</a:t>
            </a:r>
            <a:r>
              <a:rPr lang="en-US" altLang="ko-KR" dirty="0"/>
              <a:t>&gt;</a:t>
            </a:r>
          </a:p>
          <a:p>
            <a:pPr lvl="1"/>
            <a:r>
              <a:rPr lang="en-US" altLang="ko-KR" b="1" dirty="0"/>
              <a:t>cp –r </a:t>
            </a:r>
            <a:r>
              <a:rPr lang="en-US" altLang="ko-KR" dirty="0"/>
              <a:t>&lt;source </a:t>
            </a:r>
            <a:r>
              <a:rPr lang="en-US" altLang="ko-KR" dirty="0" err="1"/>
              <a:t>dir</a:t>
            </a:r>
            <a:r>
              <a:rPr lang="en-US" altLang="ko-KR" dirty="0"/>
              <a:t>&gt;/* &lt;</a:t>
            </a:r>
            <a:r>
              <a:rPr lang="en-US" altLang="ko-KR" dirty="0" err="1"/>
              <a:t>existing_dir</a:t>
            </a:r>
            <a:r>
              <a:rPr lang="en-US" altLang="ko-KR" dirty="0"/>
              <a:t>&gt;  : copies all the contents of &lt;source directory&gt; except hidden files to &lt;</a:t>
            </a:r>
            <a:r>
              <a:rPr lang="en-US" altLang="ko-KR" dirty="0" err="1"/>
              <a:t>existing_dir</a:t>
            </a:r>
            <a:r>
              <a:rPr lang="en-US" altLang="ko-KR" dirty="0"/>
              <a:t>&gt; recursively.</a:t>
            </a:r>
          </a:p>
          <a:p>
            <a:r>
              <a:rPr lang="en-US" altLang="ko-KR" dirty="0"/>
              <a:t>Move Directories and Files: </a:t>
            </a:r>
            <a:r>
              <a:rPr lang="en-US" altLang="ko-KR" b="1" dirty="0"/>
              <a:t>mv</a:t>
            </a:r>
            <a:r>
              <a:rPr lang="en-US" altLang="ko-KR" dirty="0"/>
              <a:t> &lt;source&gt; &lt; target&gt;</a:t>
            </a:r>
          </a:p>
          <a:p>
            <a:pPr lvl="1"/>
            <a:r>
              <a:rPr lang="en-US" altLang="ko-KR" dirty="0"/>
              <a:t>&lt;source&gt; can be a directory or a file</a:t>
            </a:r>
          </a:p>
          <a:p>
            <a:pPr lvl="1"/>
            <a:r>
              <a:rPr lang="en-US" altLang="ko-KR" dirty="0"/>
              <a:t>it</a:t>
            </a:r>
            <a:r>
              <a:rPr lang="en-US" altLang="ko-KR" u="sng" dirty="0"/>
              <a:t> renames </a:t>
            </a:r>
            <a:r>
              <a:rPr lang="en-US" altLang="ko-KR" dirty="0"/>
              <a:t>&lt;source &gt; to &lt;</a:t>
            </a:r>
            <a:r>
              <a:rPr lang="en-US" altLang="ko-KR" dirty="0" err="1"/>
              <a:t>taget</a:t>
            </a:r>
            <a:r>
              <a:rPr lang="en-US" altLang="ko-KR" dirty="0"/>
              <a:t>&gt;; copy &lt;source&gt; to &lt;target&gt; and delete &lt;source&gt;</a:t>
            </a:r>
          </a:p>
          <a:p>
            <a:pPr lvl="1"/>
            <a:r>
              <a:rPr lang="en-US" altLang="ko-KR" dirty="0"/>
              <a:t>if &lt;target&gt; is an existing directory, the &lt;source&gt; is copied under &lt;target&gt; </a:t>
            </a:r>
          </a:p>
        </p:txBody>
      </p:sp>
      <p:sp>
        <p:nvSpPr>
          <p:cNvPr id="4" name="슬라이드 번호 개체 틀 3">
            <a:extLst>
              <a:ext uri="{FF2B5EF4-FFF2-40B4-BE49-F238E27FC236}">
                <a16:creationId xmlns:a16="http://schemas.microsoft.com/office/drawing/2014/main" id="{234F6CD6-BDEF-480B-802B-C827D6A86FC3}"/>
              </a:ext>
            </a:extLst>
          </p:cNvPr>
          <p:cNvSpPr>
            <a:spLocks noGrp="1"/>
          </p:cNvSpPr>
          <p:nvPr>
            <p:ph type="sldNum" sz="quarter" idx="12"/>
          </p:nvPr>
        </p:nvSpPr>
        <p:spPr/>
        <p:txBody>
          <a:bodyPr/>
          <a:lstStyle/>
          <a:p>
            <a:fld id="{297EEDAA-10CE-4642-834E-C03F290CCBD8}" type="slidenum">
              <a:rPr lang="ko-KR" altLang="en-US" smtClean="0"/>
              <a:t>19</a:t>
            </a:fld>
            <a:endParaRPr lang="ko-KR" altLang="en-US"/>
          </a:p>
        </p:txBody>
      </p:sp>
    </p:spTree>
    <p:extLst>
      <p:ext uri="{BB962C8B-B14F-4D97-AF65-F5344CB8AC3E}">
        <p14:creationId xmlns:p14="http://schemas.microsoft.com/office/powerpoint/2010/main" val="1358064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19BD7-8BB9-A0AB-B919-3166B2AF8EE1}"/>
            </a:ext>
          </a:extLst>
        </p:cNvPr>
        <p:cNvGrpSpPr/>
        <p:nvPr/>
      </p:nvGrpSpPr>
      <p:grpSpPr>
        <a:xfrm>
          <a:off x="0" y="0"/>
          <a:ext cx="0" cy="0"/>
          <a:chOff x="0" y="0"/>
          <a:chExt cx="0" cy="0"/>
        </a:xfrm>
      </p:grpSpPr>
      <p:sp>
        <p:nvSpPr>
          <p:cNvPr id="7" name="타원 6">
            <a:extLst>
              <a:ext uri="{FF2B5EF4-FFF2-40B4-BE49-F238E27FC236}">
                <a16:creationId xmlns:a16="http://schemas.microsoft.com/office/drawing/2014/main" id="{D9CF27F1-74B0-B8FF-2171-627158E5F2AB}"/>
              </a:ext>
            </a:extLst>
          </p:cNvPr>
          <p:cNvSpPr/>
          <p:nvPr/>
        </p:nvSpPr>
        <p:spPr>
          <a:xfrm>
            <a:off x="974361" y="3429000"/>
            <a:ext cx="6445770" cy="278817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altLang="ko-KR" dirty="0">
                <a:solidFill>
                  <a:srgbClr val="FF0000"/>
                </a:solidFill>
              </a:rPr>
              <a:t>                                             Shell</a:t>
            </a:r>
            <a:endParaRPr lang="ko-KR" altLang="en-US" dirty="0">
              <a:solidFill>
                <a:srgbClr val="FF0000"/>
              </a:solidFill>
            </a:endParaRPr>
          </a:p>
        </p:txBody>
      </p:sp>
      <p:sp>
        <p:nvSpPr>
          <p:cNvPr id="6" name="타원 5">
            <a:extLst>
              <a:ext uri="{FF2B5EF4-FFF2-40B4-BE49-F238E27FC236}">
                <a16:creationId xmlns:a16="http://schemas.microsoft.com/office/drawing/2014/main" id="{20C7F7EE-F23E-5133-5A31-459EA48E1DF7}"/>
              </a:ext>
            </a:extLst>
          </p:cNvPr>
          <p:cNvSpPr/>
          <p:nvPr/>
        </p:nvSpPr>
        <p:spPr>
          <a:xfrm>
            <a:off x="1411573" y="3917430"/>
            <a:ext cx="4239718" cy="1942501"/>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solidFill>
                  <a:schemeClr val="tx1"/>
                </a:solidFill>
              </a:rPr>
              <a:t>                        </a:t>
            </a:r>
            <a:r>
              <a:rPr lang="en-US" altLang="ko-KR" dirty="0">
                <a:solidFill>
                  <a:schemeClr val="tx1"/>
                </a:solidFill>
              </a:rPr>
              <a:t>Kernel</a:t>
            </a:r>
            <a:endParaRPr lang="ko-KR" altLang="en-US" dirty="0">
              <a:solidFill>
                <a:schemeClr val="tx1"/>
              </a:solidFill>
            </a:endParaRPr>
          </a:p>
        </p:txBody>
      </p:sp>
      <p:sp>
        <p:nvSpPr>
          <p:cNvPr id="2" name="제목 1">
            <a:extLst>
              <a:ext uri="{FF2B5EF4-FFF2-40B4-BE49-F238E27FC236}">
                <a16:creationId xmlns:a16="http://schemas.microsoft.com/office/drawing/2014/main" id="{67A44557-0884-DEB3-C5AD-BE4D322455C7}"/>
              </a:ext>
            </a:extLst>
          </p:cNvPr>
          <p:cNvSpPr>
            <a:spLocks noGrp="1"/>
          </p:cNvSpPr>
          <p:nvPr>
            <p:ph type="title"/>
          </p:nvPr>
        </p:nvSpPr>
        <p:spPr/>
        <p:txBody>
          <a:bodyPr>
            <a:normAutofit fontScale="90000"/>
          </a:bodyPr>
          <a:lstStyle/>
          <a:p>
            <a:r>
              <a:rPr lang="en-US" altLang="ko-KR" dirty="0"/>
              <a:t>Shell</a:t>
            </a:r>
            <a:endParaRPr lang="ko-KR" altLang="en-US" dirty="0"/>
          </a:p>
        </p:txBody>
      </p:sp>
      <p:sp>
        <p:nvSpPr>
          <p:cNvPr id="3" name="내용 개체 틀 2">
            <a:extLst>
              <a:ext uri="{FF2B5EF4-FFF2-40B4-BE49-F238E27FC236}">
                <a16:creationId xmlns:a16="http://schemas.microsoft.com/office/drawing/2014/main" id="{74347B6C-62B0-C4F0-4AFA-761E8FA84357}"/>
              </a:ext>
            </a:extLst>
          </p:cNvPr>
          <p:cNvSpPr>
            <a:spLocks noGrp="1"/>
          </p:cNvSpPr>
          <p:nvPr>
            <p:ph idx="1"/>
          </p:nvPr>
        </p:nvSpPr>
        <p:spPr>
          <a:xfrm>
            <a:off x="419878" y="1530220"/>
            <a:ext cx="11504644" cy="1302921"/>
          </a:xfrm>
        </p:spPr>
        <p:txBody>
          <a:bodyPr/>
          <a:lstStyle/>
          <a:p>
            <a:r>
              <a:rPr lang="ko-KR" altLang="en-US" dirty="0"/>
              <a:t>사용자와 </a:t>
            </a:r>
            <a:r>
              <a:rPr lang="en-US" altLang="ko-KR" dirty="0"/>
              <a:t>Kernel </a:t>
            </a:r>
            <a:r>
              <a:rPr lang="ko-KR" altLang="en-US" dirty="0"/>
              <a:t>간의 </a:t>
            </a:r>
            <a:r>
              <a:rPr lang="en-US" altLang="ko-KR" dirty="0"/>
              <a:t>Interface program</a:t>
            </a:r>
          </a:p>
          <a:p>
            <a:pPr lvl="1"/>
            <a:r>
              <a:rPr lang="ko-KR" altLang="en-US" dirty="0"/>
              <a:t>사용자</a:t>
            </a:r>
            <a:r>
              <a:rPr lang="en-US" altLang="ko-KR" dirty="0"/>
              <a:t> </a:t>
            </a:r>
            <a:r>
              <a:rPr lang="ko-KR" altLang="en-US" dirty="0"/>
              <a:t>명령을 해석하여 </a:t>
            </a:r>
            <a:r>
              <a:rPr lang="en-US" altLang="ko-KR" dirty="0"/>
              <a:t>Kernel</a:t>
            </a:r>
            <a:r>
              <a:rPr lang="ko-KR" altLang="en-US" dirty="0"/>
              <a:t>에서 수행하도록 하고</a:t>
            </a:r>
            <a:endParaRPr lang="en-US" altLang="ko-KR" dirty="0"/>
          </a:p>
          <a:p>
            <a:pPr lvl="1"/>
            <a:r>
              <a:rPr lang="ko-KR" altLang="en-US" dirty="0"/>
              <a:t>명령실행 결과를 사용자에게 출력</a:t>
            </a:r>
            <a:endParaRPr lang="en-US" altLang="ko-KR" dirty="0"/>
          </a:p>
          <a:p>
            <a:pPr lvl="1"/>
            <a:endParaRPr lang="ko-KR" altLang="en-US" dirty="0"/>
          </a:p>
        </p:txBody>
      </p:sp>
      <p:sp>
        <p:nvSpPr>
          <p:cNvPr id="4" name="슬라이드 번호 개체 틀 3">
            <a:extLst>
              <a:ext uri="{FF2B5EF4-FFF2-40B4-BE49-F238E27FC236}">
                <a16:creationId xmlns:a16="http://schemas.microsoft.com/office/drawing/2014/main" id="{6CCE258E-7BC1-A859-D60D-4E17FE177998}"/>
              </a:ext>
            </a:extLst>
          </p:cNvPr>
          <p:cNvSpPr>
            <a:spLocks noGrp="1"/>
          </p:cNvSpPr>
          <p:nvPr>
            <p:ph type="sldNum" sz="quarter" idx="12"/>
          </p:nvPr>
        </p:nvSpPr>
        <p:spPr/>
        <p:txBody>
          <a:bodyPr/>
          <a:lstStyle/>
          <a:p>
            <a:fld id="{297EEDAA-10CE-4642-834E-C03F290CCBD8}" type="slidenum">
              <a:rPr lang="ko-KR" altLang="en-US" smtClean="0"/>
              <a:t>2</a:t>
            </a:fld>
            <a:endParaRPr lang="ko-KR" altLang="en-US"/>
          </a:p>
        </p:txBody>
      </p:sp>
      <p:sp>
        <p:nvSpPr>
          <p:cNvPr id="5" name="타원 4">
            <a:extLst>
              <a:ext uri="{FF2B5EF4-FFF2-40B4-BE49-F238E27FC236}">
                <a16:creationId xmlns:a16="http://schemas.microsoft.com/office/drawing/2014/main" id="{0FDBED98-9D73-028B-2A93-5DE4FC94E2D5}"/>
              </a:ext>
            </a:extLst>
          </p:cNvPr>
          <p:cNvSpPr/>
          <p:nvPr/>
        </p:nvSpPr>
        <p:spPr>
          <a:xfrm>
            <a:off x="1768839" y="4268449"/>
            <a:ext cx="2248524" cy="13029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HW</a:t>
            </a:r>
            <a:endParaRPr lang="ko-KR" altLang="en-US" dirty="0"/>
          </a:p>
        </p:txBody>
      </p:sp>
    </p:spTree>
    <p:extLst>
      <p:ext uri="{BB962C8B-B14F-4D97-AF65-F5344CB8AC3E}">
        <p14:creationId xmlns:p14="http://schemas.microsoft.com/office/powerpoint/2010/main" val="735864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5093B13-34F0-4D27-83F5-C5771FC230CD}"/>
              </a:ext>
            </a:extLst>
          </p:cNvPr>
          <p:cNvSpPr>
            <a:spLocks noGrp="1"/>
          </p:cNvSpPr>
          <p:nvPr>
            <p:ph type="title"/>
          </p:nvPr>
        </p:nvSpPr>
        <p:spPr>
          <a:xfrm>
            <a:off x="419878" y="245561"/>
            <a:ext cx="11772122" cy="643439"/>
          </a:xfrm>
        </p:spPr>
        <p:txBody>
          <a:bodyPr>
            <a:noAutofit/>
          </a:bodyPr>
          <a:lstStyle/>
          <a:p>
            <a:r>
              <a:rPr lang="en-US" altLang="ko-KR" sz="3600" dirty="0"/>
              <a:t>Commands to Create and Delete Directories/ Files</a:t>
            </a:r>
            <a:endParaRPr lang="ko-KR" altLang="en-US" sz="3600" dirty="0"/>
          </a:p>
        </p:txBody>
      </p:sp>
      <p:sp>
        <p:nvSpPr>
          <p:cNvPr id="3" name="내용 개체 틀 2">
            <a:extLst>
              <a:ext uri="{FF2B5EF4-FFF2-40B4-BE49-F238E27FC236}">
                <a16:creationId xmlns:a16="http://schemas.microsoft.com/office/drawing/2014/main" id="{C613D7C0-7573-4895-8EF8-AF2BB474C854}"/>
              </a:ext>
            </a:extLst>
          </p:cNvPr>
          <p:cNvSpPr>
            <a:spLocks noGrp="1"/>
          </p:cNvSpPr>
          <p:nvPr>
            <p:ph idx="1"/>
          </p:nvPr>
        </p:nvSpPr>
        <p:spPr/>
        <p:txBody>
          <a:bodyPr/>
          <a:lstStyle/>
          <a:p>
            <a:r>
              <a:rPr lang="en-US" altLang="ko-KR" dirty="0"/>
              <a:t>Create directory:</a:t>
            </a:r>
            <a:r>
              <a:rPr lang="en-US" altLang="ko-KR" b="1" dirty="0"/>
              <a:t> </a:t>
            </a:r>
            <a:r>
              <a:rPr lang="en-US" altLang="ko-KR" b="1" dirty="0" err="1"/>
              <a:t>mkdir</a:t>
            </a:r>
            <a:r>
              <a:rPr lang="en-US" altLang="ko-KR" b="1" dirty="0"/>
              <a:t> </a:t>
            </a:r>
            <a:r>
              <a:rPr lang="en-US" altLang="ko-KR" dirty="0"/>
              <a:t>&lt;directory&gt;</a:t>
            </a:r>
          </a:p>
          <a:p>
            <a:r>
              <a:rPr lang="en-US" altLang="ko-KR" dirty="0"/>
              <a:t>Delete files and directories: rm &lt;path&gt;</a:t>
            </a:r>
          </a:p>
          <a:p>
            <a:pPr lvl="1"/>
            <a:r>
              <a:rPr lang="en-US" altLang="ko-KR" b="1" dirty="0" err="1"/>
              <a:t>rmdir</a:t>
            </a:r>
            <a:r>
              <a:rPr lang="en-US" altLang="ko-KR" dirty="0"/>
              <a:t> &lt;directory&gt; : delete empty directory</a:t>
            </a:r>
          </a:p>
          <a:p>
            <a:pPr lvl="1"/>
            <a:r>
              <a:rPr lang="en-US" altLang="ko-KR" b="1" dirty="0"/>
              <a:t>rm –r </a:t>
            </a:r>
            <a:r>
              <a:rPr lang="en-US" altLang="ko-KR" dirty="0"/>
              <a:t>&lt;directory&gt; : remove directories and their contents recursively</a:t>
            </a:r>
          </a:p>
          <a:p>
            <a:endParaRPr lang="en-US" altLang="ko-KR" dirty="0"/>
          </a:p>
          <a:p>
            <a:endParaRPr lang="ko-KR" altLang="en-US" dirty="0"/>
          </a:p>
        </p:txBody>
      </p:sp>
      <p:sp>
        <p:nvSpPr>
          <p:cNvPr id="4" name="슬라이드 번호 개체 틀 3">
            <a:extLst>
              <a:ext uri="{FF2B5EF4-FFF2-40B4-BE49-F238E27FC236}">
                <a16:creationId xmlns:a16="http://schemas.microsoft.com/office/drawing/2014/main" id="{9A3CDF99-DDDA-40E9-9E59-0F6ADCFDE6B9}"/>
              </a:ext>
            </a:extLst>
          </p:cNvPr>
          <p:cNvSpPr>
            <a:spLocks noGrp="1"/>
          </p:cNvSpPr>
          <p:nvPr>
            <p:ph type="sldNum" sz="quarter" idx="12"/>
          </p:nvPr>
        </p:nvSpPr>
        <p:spPr/>
        <p:txBody>
          <a:bodyPr/>
          <a:lstStyle/>
          <a:p>
            <a:fld id="{297EEDAA-10CE-4642-834E-C03F290CCBD8}" type="slidenum">
              <a:rPr lang="ko-KR" altLang="en-US" smtClean="0"/>
              <a:t>20</a:t>
            </a:fld>
            <a:endParaRPr lang="ko-KR" altLang="en-US"/>
          </a:p>
        </p:txBody>
      </p:sp>
      <p:pic>
        <p:nvPicPr>
          <p:cNvPr id="5" name="그림 4">
            <a:extLst>
              <a:ext uri="{FF2B5EF4-FFF2-40B4-BE49-F238E27FC236}">
                <a16:creationId xmlns:a16="http://schemas.microsoft.com/office/drawing/2014/main" id="{8D86A799-3ABC-4C97-B4AC-B804759BE3A5}"/>
              </a:ext>
            </a:extLst>
          </p:cNvPr>
          <p:cNvPicPr>
            <a:picLocks noChangeAspect="1"/>
          </p:cNvPicPr>
          <p:nvPr/>
        </p:nvPicPr>
        <p:blipFill>
          <a:blip r:embed="rId2"/>
          <a:stretch>
            <a:fillRect/>
          </a:stretch>
        </p:blipFill>
        <p:spPr>
          <a:xfrm>
            <a:off x="916864" y="3429000"/>
            <a:ext cx="6239223" cy="1341035"/>
          </a:xfrm>
          <a:prstGeom prst="rect">
            <a:avLst/>
          </a:prstGeom>
        </p:spPr>
      </p:pic>
    </p:spTree>
    <p:extLst>
      <p:ext uri="{BB962C8B-B14F-4D97-AF65-F5344CB8AC3E}">
        <p14:creationId xmlns:p14="http://schemas.microsoft.com/office/powerpoint/2010/main" val="4089032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95BD210-2FBF-2469-9077-5E7A0A3BCE5B}"/>
              </a:ext>
            </a:extLst>
          </p:cNvPr>
          <p:cNvSpPr>
            <a:spLocks noGrp="1"/>
          </p:cNvSpPr>
          <p:nvPr>
            <p:ph type="title"/>
          </p:nvPr>
        </p:nvSpPr>
        <p:spPr/>
        <p:txBody>
          <a:bodyPr>
            <a:normAutofit fontScale="90000"/>
          </a:bodyPr>
          <a:lstStyle/>
          <a:p>
            <a:r>
              <a:rPr lang="ko-KR" altLang="en-US" dirty="0"/>
              <a:t>파일 </a:t>
            </a:r>
            <a:r>
              <a:rPr lang="en-US" altLang="ko-KR" dirty="0"/>
              <a:t>(</a:t>
            </a:r>
            <a:r>
              <a:rPr lang="ko-KR" altLang="en-US" dirty="0"/>
              <a:t>디렉토리</a:t>
            </a:r>
            <a:r>
              <a:rPr lang="en-US" altLang="ko-KR" dirty="0"/>
              <a:t>) </a:t>
            </a:r>
            <a:r>
              <a:rPr lang="ko-KR" altLang="en-US" dirty="0"/>
              <a:t>접근권한</a:t>
            </a:r>
            <a:r>
              <a:rPr lang="en-US" altLang="ko-KR" dirty="0"/>
              <a:t>(Permission)</a:t>
            </a:r>
            <a:endParaRPr lang="ko-KR" altLang="en-US" dirty="0"/>
          </a:p>
        </p:txBody>
      </p:sp>
      <p:sp>
        <p:nvSpPr>
          <p:cNvPr id="3" name="내용 개체 틀 2">
            <a:extLst>
              <a:ext uri="{FF2B5EF4-FFF2-40B4-BE49-F238E27FC236}">
                <a16:creationId xmlns:a16="http://schemas.microsoft.com/office/drawing/2014/main" id="{B687B962-05D4-CC15-4346-5F6C49723ABA}"/>
              </a:ext>
            </a:extLst>
          </p:cNvPr>
          <p:cNvSpPr>
            <a:spLocks noGrp="1"/>
          </p:cNvSpPr>
          <p:nvPr>
            <p:ph idx="1"/>
          </p:nvPr>
        </p:nvSpPr>
        <p:spPr/>
        <p:txBody>
          <a:bodyPr/>
          <a:lstStyle/>
          <a:p>
            <a:r>
              <a:rPr lang="ko-KR" altLang="en-US" dirty="0"/>
              <a:t>접근권한 </a:t>
            </a:r>
            <a:r>
              <a:rPr lang="en-US" altLang="ko-KR" dirty="0"/>
              <a:t>(Permission)</a:t>
            </a:r>
            <a:r>
              <a:rPr lang="ko-KR" altLang="en-US" dirty="0"/>
              <a:t>은 각 파일</a:t>
            </a:r>
            <a:r>
              <a:rPr lang="en-US" altLang="ko-KR" dirty="0"/>
              <a:t>/</a:t>
            </a:r>
            <a:r>
              <a:rPr lang="ko-KR" altLang="en-US" dirty="0"/>
              <a:t>디렉토리 속성 정보 중의 하나</a:t>
            </a:r>
            <a:endParaRPr lang="en-US" altLang="ko-KR" dirty="0"/>
          </a:p>
          <a:p>
            <a:r>
              <a:rPr lang="ko-KR" altLang="en-US" dirty="0"/>
              <a:t>소유권 </a:t>
            </a:r>
            <a:r>
              <a:rPr lang="en-US" altLang="ko-KR" dirty="0"/>
              <a:t>(Ownership)</a:t>
            </a:r>
          </a:p>
          <a:p>
            <a:pPr lvl="1"/>
            <a:r>
              <a:rPr lang="ko-KR" altLang="en-US" dirty="0"/>
              <a:t>사용자 </a:t>
            </a:r>
            <a:r>
              <a:rPr lang="en-US" altLang="ko-KR" dirty="0"/>
              <a:t>(Owner)</a:t>
            </a:r>
            <a:r>
              <a:rPr lang="ko-KR" altLang="en-US" dirty="0"/>
              <a:t> 소유권</a:t>
            </a:r>
            <a:endParaRPr lang="en-US" altLang="ko-KR" dirty="0"/>
          </a:p>
          <a:p>
            <a:pPr lvl="1"/>
            <a:r>
              <a:rPr lang="ko-KR" altLang="en-US" dirty="0"/>
              <a:t>그룹 </a:t>
            </a:r>
            <a:r>
              <a:rPr lang="en-US" altLang="ko-KR" dirty="0"/>
              <a:t>(Group)</a:t>
            </a:r>
            <a:r>
              <a:rPr lang="ko-KR" altLang="en-US" dirty="0"/>
              <a:t>소유권</a:t>
            </a:r>
            <a:endParaRPr lang="en-US" altLang="ko-KR" dirty="0"/>
          </a:p>
          <a:p>
            <a:r>
              <a:rPr lang="ko-KR" altLang="en-US" dirty="0"/>
              <a:t>접근권한 </a:t>
            </a:r>
            <a:r>
              <a:rPr lang="en-US" altLang="ko-KR" dirty="0"/>
              <a:t>(Permission)</a:t>
            </a:r>
          </a:p>
          <a:p>
            <a:pPr lvl="1"/>
            <a:r>
              <a:rPr lang="en-US" altLang="ko-KR" dirty="0"/>
              <a:t>Read/Write/Execute</a:t>
            </a:r>
            <a:r>
              <a:rPr lang="ko-KR" altLang="en-US" dirty="0"/>
              <a:t> </a:t>
            </a:r>
            <a:endParaRPr lang="en-US" altLang="ko-KR" dirty="0"/>
          </a:p>
          <a:p>
            <a:pPr lvl="1"/>
            <a:r>
              <a:rPr lang="ko-KR" altLang="en-US" dirty="0"/>
              <a:t>각 파일</a:t>
            </a:r>
            <a:r>
              <a:rPr lang="en-US" altLang="ko-KR" dirty="0"/>
              <a:t>/</a:t>
            </a:r>
            <a:r>
              <a:rPr lang="ko-KR" altLang="en-US" dirty="0"/>
              <a:t>디렉토리의 소유자가 해당 파일</a:t>
            </a:r>
            <a:r>
              <a:rPr lang="en-US" altLang="ko-KR" dirty="0"/>
              <a:t>/</a:t>
            </a:r>
            <a:r>
              <a:rPr lang="ko-KR" altLang="en-US" dirty="0"/>
              <a:t>디렉토리 권한을 설정</a:t>
            </a:r>
            <a:endParaRPr lang="en-US" altLang="ko-KR" dirty="0"/>
          </a:p>
          <a:p>
            <a:pPr lvl="1"/>
            <a:r>
              <a:rPr lang="en-US" altLang="ko-KR" dirty="0"/>
              <a:t>Owner, Group, Others </a:t>
            </a:r>
            <a:r>
              <a:rPr lang="ko-KR" altLang="en-US" dirty="0"/>
              <a:t>로 나누어 권한 설정</a:t>
            </a:r>
            <a:endParaRPr lang="en-US" altLang="ko-KR" dirty="0"/>
          </a:p>
          <a:p>
            <a:pPr lvl="1"/>
            <a:endParaRPr lang="ko-KR" altLang="en-US" dirty="0"/>
          </a:p>
        </p:txBody>
      </p:sp>
      <p:sp>
        <p:nvSpPr>
          <p:cNvPr id="4" name="슬라이드 번호 개체 틀 3">
            <a:extLst>
              <a:ext uri="{FF2B5EF4-FFF2-40B4-BE49-F238E27FC236}">
                <a16:creationId xmlns:a16="http://schemas.microsoft.com/office/drawing/2014/main" id="{0B51B2D3-A957-3FD0-BF71-2E8A7FB87A45}"/>
              </a:ext>
            </a:extLst>
          </p:cNvPr>
          <p:cNvSpPr>
            <a:spLocks noGrp="1"/>
          </p:cNvSpPr>
          <p:nvPr>
            <p:ph type="sldNum" sz="quarter" idx="12"/>
          </p:nvPr>
        </p:nvSpPr>
        <p:spPr/>
        <p:txBody>
          <a:bodyPr/>
          <a:lstStyle/>
          <a:p>
            <a:fld id="{297EEDAA-10CE-4642-834E-C03F290CCBD8}" type="slidenum">
              <a:rPr lang="ko-KR" altLang="en-US" smtClean="0"/>
              <a:t>21</a:t>
            </a:fld>
            <a:endParaRPr lang="ko-KR" altLang="en-US"/>
          </a:p>
        </p:txBody>
      </p:sp>
    </p:spTree>
    <p:extLst>
      <p:ext uri="{BB962C8B-B14F-4D97-AF65-F5344CB8AC3E}">
        <p14:creationId xmlns:p14="http://schemas.microsoft.com/office/powerpoint/2010/main" val="3905737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FFCFAA-B3C8-5E8A-79A2-7432E6AAAC95}"/>
              </a:ext>
            </a:extLst>
          </p:cNvPr>
          <p:cNvSpPr>
            <a:spLocks noGrp="1"/>
          </p:cNvSpPr>
          <p:nvPr>
            <p:ph type="title"/>
          </p:nvPr>
        </p:nvSpPr>
        <p:spPr/>
        <p:txBody>
          <a:bodyPr>
            <a:normAutofit fontScale="90000"/>
          </a:bodyPr>
          <a:lstStyle/>
          <a:p>
            <a:r>
              <a:rPr lang="en-US" altLang="ko-KR" dirty="0"/>
              <a:t>File</a:t>
            </a:r>
            <a:r>
              <a:rPr lang="ko-KR" altLang="en-US" dirty="0"/>
              <a:t> </a:t>
            </a:r>
            <a:r>
              <a:rPr lang="en-US" altLang="ko-KR" dirty="0"/>
              <a:t>Permission </a:t>
            </a:r>
            <a:endParaRPr lang="ko-KR" altLang="en-US" dirty="0"/>
          </a:p>
        </p:txBody>
      </p:sp>
      <p:sp>
        <p:nvSpPr>
          <p:cNvPr id="3" name="내용 개체 틀 2">
            <a:extLst>
              <a:ext uri="{FF2B5EF4-FFF2-40B4-BE49-F238E27FC236}">
                <a16:creationId xmlns:a16="http://schemas.microsoft.com/office/drawing/2014/main" id="{E6839CD7-E026-3506-0F25-E456C01DA31D}"/>
              </a:ext>
            </a:extLst>
          </p:cNvPr>
          <p:cNvSpPr>
            <a:spLocks noGrp="1"/>
          </p:cNvSpPr>
          <p:nvPr>
            <p:ph idx="1"/>
          </p:nvPr>
        </p:nvSpPr>
        <p:spPr>
          <a:xfrm>
            <a:off x="419878" y="1530221"/>
            <a:ext cx="11504644" cy="523432"/>
          </a:xfrm>
        </p:spPr>
        <p:txBody>
          <a:bodyPr/>
          <a:lstStyle/>
          <a:p>
            <a:r>
              <a:rPr lang="en-US" altLang="ko-KR" dirty="0"/>
              <a:t>$ </a:t>
            </a:r>
            <a:r>
              <a:rPr lang="en-US" altLang="ko-KR" dirty="0">
                <a:latin typeface="Cascadia Code" panose="020B0609020000020004" pitchFamily="49" charset="0"/>
                <a:ea typeface="Cascadia Code" panose="020B0609020000020004" pitchFamily="49" charset="0"/>
                <a:cs typeface="Cascadia Code" panose="020B0609020000020004" pitchFamily="49" charset="0"/>
              </a:rPr>
              <a:t>ls</a:t>
            </a:r>
            <a:r>
              <a:rPr lang="ko-KR" altLang="en-US" dirty="0">
                <a:latin typeface="Cascadia Code" panose="020B0609020000020004" pitchFamily="49" charset="0"/>
                <a:cs typeface="Cascadia Code" panose="020B0609020000020004" pitchFamily="49" charset="0"/>
              </a:rPr>
              <a:t> </a:t>
            </a:r>
            <a:r>
              <a:rPr lang="en-US" altLang="ko-KR" dirty="0">
                <a:latin typeface="Cascadia Code" panose="020B0609020000020004" pitchFamily="49" charset="0"/>
                <a:ea typeface="Cascadia Code" panose="020B0609020000020004" pitchFamily="49" charset="0"/>
                <a:cs typeface="Cascadia Code" panose="020B0609020000020004" pitchFamily="49" charset="0"/>
              </a:rPr>
              <a:t>–l</a:t>
            </a:r>
            <a:r>
              <a:rPr lang="ko-KR" altLang="en-US" dirty="0">
                <a:latin typeface="Cascadia Code" panose="020B0609020000020004" pitchFamily="49" charset="0"/>
                <a:cs typeface="Cascadia Code" panose="020B0609020000020004" pitchFamily="49" charset="0"/>
              </a:rPr>
              <a:t> </a:t>
            </a:r>
          </a:p>
        </p:txBody>
      </p:sp>
      <p:sp>
        <p:nvSpPr>
          <p:cNvPr id="4" name="슬라이드 번호 개체 틀 3">
            <a:extLst>
              <a:ext uri="{FF2B5EF4-FFF2-40B4-BE49-F238E27FC236}">
                <a16:creationId xmlns:a16="http://schemas.microsoft.com/office/drawing/2014/main" id="{B71C363B-9CF2-374D-8C6C-A7CE3D3F16C2}"/>
              </a:ext>
            </a:extLst>
          </p:cNvPr>
          <p:cNvSpPr>
            <a:spLocks noGrp="1"/>
          </p:cNvSpPr>
          <p:nvPr>
            <p:ph type="sldNum" sz="quarter" idx="12"/>
          </p:nvPr>
        </p:nvSpPr>
        <p:spPr/>
        <p:txBody>
          <a:bodyPr/>
          <a:lstStyle/>
          <a:p>
            <a:fld id="{297EEDAA-10CE-4642-834E-C03F290CCBD8}" type="slidenum">
              <a:rPr lang="ko-KR" altLang="en-US" smtClean="0"/>
              <a:t>22</a:t>
            </a:fld>
            <a:endParaRPr lang="ko-KR" altLang="en-US"/>
          </a:p>
        </p:txBody>
      </p:sp>
      <p:sp>
        <p:nvSpPr>
          <p:cNvPr id="5" name="직사각형 4">
            <a:extLst>
              <a:ext uri="{FF2B5EF4-FFF2-40B4-BE49-F238E27FC236}">
                <a16:creationId xmlns:a16="http://schemas.microsoft.com/office/drawing/2014/main" id="{C02E6F35-B13F-E25F-37A3-EEA2BADB420D}"/>
              </a:ext>
            </a:extLst>
          </p:cNvPr>
          <p:cNvSpPr/>
          <p:nvPr/>
        </p:nvSpPr>
        <p:spPr>
          <a:xfrm>
            <a:off x="1015262" y="2053653"/>
            <a:ext cx="8334531" cy="523432"/>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ko-KR" sz="20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a:t>
            </a:r>
            <a:r>
              <a:rPr lang="en-US" altLang="ko-KR" sz="2000"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rw</a:t>
            </a:r>
            <a:r>
              <a:rPr lang="en-US" altLang="ko-KR" sz="20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-r—r--  1   </a:t>
            </a:r>
            <a:r>
              <a:rPr lang="en-US" altLang="ko-KR" sz="2000"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yk</a:t>
            </a:r>
            <a:r>
              <a:rPr lang="en-US" altLang="ko-KR" sz="2000" dirty="0">
                <a:solidFill>
                  <a:schemeClr val="tx1"/>
                </a:solidFill>
                <a:latin typeface="Cascadia Code" panose="020B0609020000020004" pitchFamily="49" charset="0"/>
                <a:ea typeface="Cascadia Code" panose="020B0609020000020004" pitchFamily="49" charset="0"/>
                <a:cs typeface="Cascadia Code" panose="020B0609020000020004" pitchFamily="49" charset="0"/>
              </a:rPr>
              <a:t>   staff   276  Jun 15 16:58  </a:t>
            </a:r>
            <a:r>
              <a:rPr lang="en-US" altLang="ko-KR" sz="2000" dirty="0" err="1">
                <a:solidFill>
                  <a:schemeClr val="tx1"/>
                </a:solidFill>
                <a:latin typeface="Cascadia Code" panose="020B0609020000020004" pitchFamily="49" charset="0"/>
                <a:ea typeface="Cascadia Code" panose="020B0609020000020004" pitchFamily="49" charset="0"/>
                <a:cs typeface="Cascadia Code" panose="020B0609020000020004" pitchFamily="49" charset="0"/>
              </a:rPr>
              <a:t>main.c</a:t>
            </a:r>
            <a:endParaRPr lang="ko-KR" altLang="en-US" sz="2000" dirty="0">
              <a:solidFill>
                <a:schemeClr val="tx1"/>
              </a:solidFill>
              <a:latin typeface="Cascadia Code" panose="020B0609020000020004" pitchFamily="49" charset="0"/>
              <a:cs typeface="Cascadia Code" panose="020B0609020000020004" pitchFamily="49" charset="0"/>
            </a:endParaRPr>
          </a:p>
        </p:txBody>
      </p:sp>
      <p:sp>
        <p:nvSpPr>
          <p:cNvPr id="6" name="오른쪽 중괄호 5">
            <a:extLst>
              <a:ext uri="{FF2B5EF4-FFF2-40B4-BE49-F238E27FC236}">
                <a16:creationId xmlns:a16="http://schemas.microsoft.com/office/drawing/2014/main" id="{9D8444AE-BEF3-17E1-3EF4-1E538E986C1C}"/>
              </a:ext>
            </a:extLst>
          </p:cNvPr>
          <p:cNvSpPr/>
          <p:nvPr/>
        </p:nvSpPr>
        <p:spPr>
          <a:xfrm rot="5400000">
            <a:off x="1700451" y="2011820"/>
            <a:ext cx="271048" cy="12516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 name="오른쪽 중괄호 6">
            <a:extLst>
              <a:ext uri="{FF2B5EF4-FFF2-40B4-BE49-F238E27FC236}">
                <a16:creationId xmlns:a16="http://schemas.microsoft.com/office/drawing/2014/main" id="{D10C2A9F-C049-849F-1E16-7731A3810D43}"/>
              </a:ext>
            </a:extLst>
          </p:cNvPr>
          <p:cNvSpPr/>
          <p:nvPr/>
        </p:nvSpPr>
        <p:spPr>
          <a:xfrm rot="5400000">
            <a:off x="6785437" y="1765992"/>
            <a:ext cx="369333" cy="17913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8" name="TextBox 7">
            <a:extLst>
              <a:ext uri="{FF2B5EF4-FFF2-40B4-BE49-F238E27FC236}">
                <a16:creationId xmlns:a16="http://schemas.microsoft.com/office/drawing/2014/main" id="{00817669-517D-8BD2-5C39-9476523B77EA}"/>
              </a:ext>
            </a:extLst>
          </p:cNvPr>
          <p:cNvSpPr txBox="1"/>
          <p:nvPr/>
        </p:nvSpPr>
        <p:spPr>
          <a:xfrm>
            <a:off x="339577" y="3087312"/>
            <a:ext cx="1072730" cy="369332"/>
          </a:xfrm>
          <a:prstGeom prst="rect">
            <a:avLst/>
          </a:prstGeom>
          <a:noFill/>
        </p:spPr>
        <p:txBody>
          <a:bodyPr wrap="none" rtlCol="0">
            <a:spAutoFit/>
          </a:bodyPr>
          <a:lstStyle/>
          <a:p>
            <a:r>
              <a:rPr lang="en-US" altLang="ko-KR" dirty="0"/>
              <a:t>File type</a:t>
            </a:r>
            <a:endParaRPr lang="ko-KR" altLang="en-US" dirty="0"/>
          </a:p>
        </p:txBody>
      </p:sp>
      <p:sp>
        <p:nvSpPr>
          <p:cNvPr id="9" name="TextBox 8">
            <a:extLst>
              <a:ext uri="{FF2B5EF4-FFF2-40B4-BE49-F238E27FC236}">
                <a16:creationId xmlns:a16="http://schemas.microsoft.com/office/drawing/2014/main" id="{1DCC2711-546F-56CE-5EB2-9341FC97968A}"/>
              </a:ext>
            </a:extLst>
          </p:cNvPr>
          <p:cNvSpPr txBox="1"/>
          <p:nvPr/>
        </p:nvSpPr>
        <p:spPr>
          <a:xfrm>
            <a:off x="1396750" y="2829389"/>
            <a:ext cx="1312732" cy="369332"/>
          </a:xfrm>
          <a:prstGeom prst="rect">
            <a:avLst/>
          </a:prstGeom>
          <a:noFill/>
        </p:spPr>
        <p:txBody>
          <a:bodyPr wrap="none" rtlCol="0">
            <a:spAutoFit/>
          </a:bodyPr>
          <a:lstStyle/>
          <a:p>
            <a:r>
              <a:rPr lang="en-US" altLang="ko-KR" dirty="0"/>
              <a:t>permission</a:t>
            </a:r>
            <a:endParaRPr lang="ko-KR" altLang="en-US" dirty="0"/>
          </a:p>
        </p:txBody>
      </p:sp>
      <p:sp>
        <p:nvSpPr>
          <p:cNvPr id="10" name="TextBox 9">
            <a:extLst>
              <a:ext uri="{FF2B5EF4-FFF2-40B4-BE49-F238E27FC236}">
                <a16:creationId xmlns:a16="http://schemas.microsoft.com/office/drawing/2014/main" id="{F8EF1105-0335-B980-A38C-2E8F89EAA87C}"/>
              </a:ext>
            </a:extLst>
          </p:cNvPr>
          <p:cNvSpPr txBox="1"/>
          <p:nvPr/>
        </p:nvSpPr>
        <p:spPr>
          <a:xfrm>
            <a:off x="3064205" y="1384984"/>
            <a:ext cx="922047" cy="369332"/>
          </a:xfrm>
          <a:prstGeom prst="rect">
            <a:avLst/>
          </a:prstGeom>
          <a:noFill/>
        </p:spPr>
        <p:txBody>
          <a:bodyPr wrap="none" rtlCol="0">
            <a:spAutoFit/>
          </a:bodyPr>
          <a:lstStyle/>
          <a:p>
            <a:r>
              <a:rPr lang="en-US" altLang="ko-KR" dirty="0"/>
              <a:t># Links</a:t>
            </a:r>
            <a:endParaRPr lang="ko-KR" altLang="en-US" dirty="0"/>
          </a:p>
        </p:txBody>
      </p:sp>
      <p:sp>
        <p:nvSpPr>
          <p:cNvPr id="11" name="TextBox 10">
            <a:extLst>
              <a:ext uri="{FF2B5EF4-FFF2-40B4-BE49-F238E27FC236}">
                <a16:creationId xmlns:a16="http://schemas.microsoft.com/office/drawing/2014/main" id="{407CD280-1664-83F9-0ADC-268B10D09487}"/>
              </a:ext>
            </a:extLst>
          </p:cNvPr>
          <p:cNvSpPr txBox="1"/>
          <p:nvPr/>
        </p:nvSpPr>
        <p:spPr>
          <a:xfrm>
            <a:off x="3097210" y="2859194"/>
            <a:ext cx="870751" cy="369332"/>
          </a:xfrm>
          <a:prstGeom prst="rect">
            <a:avLst/>
          </a:prstGeom>
          <a:noFill/>
        </p:spPr>
        <p:txBody>
          <a:bodyPr wrap="none" rtlCol="0">
            <a:spAutoFit/>
          </a:bodyPr>
          <a:lstStyle/>
          <a:p>
            <a:r>
              <a:rPr lang="en-US" altLang="ko-KR" dirty="0"/>
              <a:t>Owner</a:t>
            </a:r>
            <a:endParaRPr lang="ko-KR" altLang="en-US" dirty="0"/>
          </a:p>
        </p:txBody>
      </p:sp>
      <p:sp>
        <p:nvSpPr>
          <p:cNvPr id="12" name="TextBox 11">
            <a:extLst>
              <a:ext uri="{FF2B5EF4-FFF2-40B4-BE49-F238E27FC236}">
                <a16:creationId xmlns:a16="http://schemas.microsoft.com/office/drawing/2014/main" id="{46B5683E-CCC7-7A0F-E366-E4FE913FEB2C}"/>
              </a:ext>
            </a:extLst>
          </p:cNvPr>
          <p:cNvSpPr txBox="1"/>
          <p:nvPr/>
        </p:nvSpPr>
        <p:spPr>
          <a:xfrm>
            <a:off x="4070975" y="2859194"/>
            <a:ext cx="833818" cy="369332"/>
          </a:xfrm>
          <a:prstGeom prst="rect">
            <a:avLst/>
          </a:prstGeom>
          <a:noFill/>
        </p:spPr>
        <p:txBody>
          <a:bodyPr wrap="none" rtlCol="0">
            <a:spAutoFit/>
          </a:bodyPr>
          <a:lstStyle/>
          <a:p>
            <a:r>
              <a:rPr lang="en-US" altLang="ko-KR" dirty="0"/>
              <a:t>Group</a:t>
            </a:r>
            <a:endParaRPr lang="ko-KR" altLang="en-US" dirty="0"/>
          </a:p>
        </p:txBody>
      </p:sp>
      <p:sp>
        <p:nvSpPr>
          <p:cNvPr id="13" name="TextBox 12">
            <a:extLst>
              <a:ext uri="{FF2B5EF4-FFF2-40B4-BE49-F238E27FC236}">
                <a16:creationId xmlns:a16="http://schemas.microsoft.com/office/drawing/2014/main" id="{82831D20-33F2-CC8A-C7C0-30843CBE1321}"/>
              </a:ext>
            </a:extLst>
          </p:cNvPr>
          <p:cNvSpPr txBox="1"/>
          <p:nvPr/>
        </p:nvSpPr>
        <p:spPr>
          <a:xfrm>
            <a:off x="5110821" y="2794640"/>
            <a:ext cx="779765" cy="646331"/>
          </a:xfrm>
          <a:prstGeom prst="rect">
            <a:avLst/>
          </a:prstGeom>
          <a:noFill/>
        </p:spPr>
        <p:txBody>
          <a:bodyPr wrap="none" rtlCol="0">
            <a:spAutoFit/>
          </a:bodyPr>
          <a:lstStyle/>
          <a:p>
            <a:r>
              <a:rPr lang="en-US" altLang="ko-KR" dirty="0"/>
              <a:t>size</a:t>
            </a:r>
          </a:p>
          <a:p>
            <a:r>
              <a:rPr lang="en-US" altLang="ko-KR" dirty="0"/>
              <a:t>(byte)</a:t>
            </a:r>
            <a:endParaRPr lang="ko-KR" altLang="en-US" dirty="0"/>
          </a:p>
        </p:txBody>
      </p:sp>
      <p:sp>
        <p:nvSpPr>
          <p:cNvPr id="14" name="TextBox 13">
            <a:extLst>
              <a:ext uri="{FF2B5EF4-FFF2-40B4-BE49-F238E27FC236}">
                <a16:creationId xmlns:a16="http://schemas.microsoft.com/office/drawing/2014/main" id="{74309426-FFBF-A2D0-A067-A5F8B5FAD029}"/>
              </a:ext>
            </a:extLst>
          </p:cNvPr>
          <p:cNvSpPr txBox="1"/>
          <p:nvPr/>
        </p:nvSpPr>
        <p:spPr>
          <a:xfrm>
            <a:off x="5991437" y="2846429"/>
            <a:ext cx="2031005" cy="369332"/>
          </a:xfrm>
          <a:prstGeom prst="rect">
            <a:avLst/>
          </a:prstGeom>
          <a:noFill/>
        </p:spPr>
        <p:txBody>
          <a:bodyPr wrap="none" rtlCol="0">
            <a:spAutoFit/>
          </a:bodyPr>
          <a:lstStyle/>
          <a:p>
            <a:r>
              <a:rPr lang="en-US" altLang="ko-KR" dirty="0"/>
              <a:t>modification date</a:t>
            </a:r>
            <a:endParaRPr lang="ko-KR" altLang="en-US" dirty="0"/>
          </a:p>
        </p:txBody>
      </p:sp>
      <p:sp>
        <p:nvSpPr>
          <p:cNvPr id="15" name="TextBox 14">
            <a:extLst>
              <a:ext uri="{FF2B5EF4-FFF2-40B4-BE49-F238E27FC236}">
                <a16:creationId xmlns:a16="http://schemas.microsoft.com/office/drawing/2014/main" id="{0D1ECB01-D647-F9DA-FA64-6A867D89D556}"/>
              </a:ext>
            </a:extLst>
          </p:cNvPr>
          <p:cNvSpPr txBox="1"/>
          <p:nvPr/>
        </p:nvSpPr>
        <p:spPr>
          <a:xfrm>
            <a:off x="7974975" y="2840643"/>
            <a:ext cx="1197764" cy="369332"/>
          </a:xfrm>
          <a:prstGeom prst="rect">
            <a:avLst/>
          </a:prstGeom>
          <a:noFill/>
        </p:spPr>
        <p:txBody>
          <a:bodyPr wrap="none" rtlCol="0">
            <a:spAutoFit/>
          </a:bodyPr>
          <a:lstStyle/>
          <a:p>
            <a:r>
              <a:rPr lang="en-US" altLang="ko-KR" dirty="0"/>
              <a:t>File name</a:t>
            </a:r>
            <a:endParaRPr lang="ko-KR" altLang="en-US" dirty="0"/>
          </a:p>
        </p:txBody>
      </p:sp>
      <p:cxnSp>
        <p:nvCxnSpPr>
          <p:cNvPr id="17" name="직선 화살표 연결선 16">
            <a:extLst>
              <a:ext uri="{FF2B5EF4-FFF2-40B4-BE49-F238E27FC236}">
                <a16:creationId xmlns:a16="http://schemas.microsoft.com/office/drawing/2014/main" id="{1C7C7BB5-5675-25DC-783C-B7752FDFFD2E}"/>
              </a:ext>
            </a:extLst>
          </p:cNvPr>
          <p:cNvCxnSpPr>
            <a:cxnSpLocks/>
            <a:stCxn id="25" idx="7"/>
            <a:endCxn id="10" idx="2"/>
          </p:cNvCxnSpPr>
          <p:nvPr/>
        </p:nvCxnSpPr>
        <p:spPr>
          <a:xfrm flipV="1">
            <a:off x="3016314" y="1754316"/>
            <a:ext cx="508915" cy="3705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DC8026DB-0462-DF53-7172-BEC591CDEE70}"/>
              </a:ext>
            </a:extLst>
          </p:cNvPr>
          <p:cNvCxnSpPr>
            <a:cxnSpLocks/>
          </p:cNvCxnSpPr>
          <p:nvPr/>
        </p:nvCxnSpPr>
        <p:spPr>
          <a:xfrm flipH="1">
            <a:off x="952026" y="2516711"/>
            <a:ext cx="156890" cy="609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오른쪽 중괄호 20">
            <a:extLst>
              <a:ext uri="{FF2B5EF4-FFF2-40B4-BE49-F238E27FC236}">
                <a16:creationId xmlns:a16="http://schemas.microsoft.com/office/drawing/2014/main" id="{97CEB969-50D1-4206-448A-9F6A59A8C006}"/>
              </a:ext>
            </a:extLst>
          </p:cNvPr>
          <p:cNvSpPr/>
          <p:nvPr/>
        </p:nvSpPr>
        <p:spPr>
          <a:xfrm rot="5400000">
            <a:off x="8374846" y="2164469"/>
            <a:ext cx="277932" cy="9824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2" name="오른쪽 중괄호 21">
            <a:extLst>
              <a:ext uri="{FF2B5EF4-FFF2-40B4-BE49-F238E27FC236}">
                <a16:creationId xmlns:a16="http://schemas.microsoft.com/office/drawing/2014/main" id="{716E0B86-FE2A-97FF-B1D1-A3118A309EB9}"/>
              </a:ext>
            </a:extLst>
          </p:cNvPr>
          <p:cNvSpPr/>
          <p:nvPr/>
        </p:nvSpPr>
        <p:spPr>
          <a:xfrm rot="5400000">
            <a:off x="4300170" y="2167786"/>
            <a:ext cx="295422" cy="9138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3" name="오른쪽 중괄호 22">
            <a:extLst>
              <a:ext uri="{FF2B5EF4-FFF2-40B4-BE49-F238E27FC236}">
                <a16:creationId xmlns:a16="http://schemas.microsoft.com/office/drawing/2014/main" id="{0AF5E07A-2F93-7BF3-9128-479F40C3298D}"/>
              </a:ext>
            </a:extLst>
          </p:cNvPr>
          <p:cNvSpPr/>
          <p:nvPr/>
        </p:nvSpPr>
        <p:spPr>
          <a:xfrm rot="5400000">
            <a:off x="3245378" y="2283496"/>
            <a:ext cx="296682" cy="7797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4" name="오른쪽 중괄호 23">
            <a:extLst>
              <a:ext uri="{FF2B5EF4-FFF2-40B4-BE49-F238E27FC236}">
                <a16:creationId xmlns:a16="http://schemas.microsoft.com/office/drawing/2014/main" id="{971D5087-8AAC-CD5E-13AB-0D38304F516A}"/>
              </a:ext>
            </a:extLst>
          </p:cNvPr>
          <p:cNvSpPr/>
          <p:nvPr/>
        </p:nvSpPr>
        <p:spPr>
          <a:xfrm rot="5400000">
            <a:off x="5335058" y="2142236"/>
            <a:ext cx="277932" cy="9824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25" name="타원 24">
            <a:extLst>
              <a:ext uri="{FF2B5EF4-FFF2-40B4-BE49-F238E27FC236}">
                <a16:creationId xmlns:a16="http://schemas.microsoft.com/office/drawing/2014/main" id="{B8BF9B0C-0C9C-BD58-F353-6800A94F31A3}"/>
              </a:ext>
            </a:extLst>
          </p:cNvPr>
          <p:cNvSpPr/>
          <p:nvPr/>
        </p:nvSpPr>
        <p:spPr>
          <a:xfrm>
            <a:off x="2544818" y="2053653"/>
            <a:ext cx="552392" cy="485958"/>
          </a:xfrm>
          <a:prstGeom prst="ellipse">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a:extLst>
              <a:ext uri="{FF2B5EF4-FFF2-40B4-BE49-F238E27FC236}">
                <a16:creationId xmlns:a16="http://schemas.microsoft.com/office/drawing/2014/main" id="{B968F59D-F4C9-C49C-2D6F-EDF65F6E14DB}"/>
              </a:ext>
            </a:extLst>
          </p:cNvPr>
          <p:cNvSpPr/>
          <p:nvPr/>
        </p:nvSpPr>
        <p:spPr>
          <a:xfrm>
            <a:off x="1005829" y="2011097"/>
            <a:ext cx="280221" cy="485958"/>
          </a:xfrm>
          <a:prstGeom prst="ellipse">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7" name="표 26">
            <a:extLst>
              <a:ext uri="{FF2B5EF4-FFF2-40B4-BE49-F238E27FC236}">
                <a16:creationId xmlns:a16="http://schemas.microsoft.com/office/drawing/2014/main" id="{1AC44039-B815-4CEE-159C-69431BC3D533}"/>
              </a:ext>
            </a:extLst>
          </p:cNvPr>
          <p:cNvGraphicFramePr>
            <a:graphicFrameLocks noGrp="1"/>
          </p:cNvGraphicFramePr>
          <p:nvPr>
            <p:extLst>
              <p:ext uri="{D42A27DB-BD31-4B8C-83A1-F6EECF244321}">
                <p14:modId xmlns:p14="http://schemas.microsoft.com/office/powerpoint/2010/main" val="2720133831"/>
              </p:ext>
            </p:extLst>
          </p:nvPr>
        </p:nvGraphicFramePr>
        <p:xfrm>
          <a:off x="419878" y="3938386"/>
          <a:ext cx="3817379" cy="2585720"/>
        </p:xfrm>
        <a:graphic>
          <a:graphicData uri="http://schemas.openxmlformats.org/drawingml/2006/table">
            <a:tbl>
              <a:tblPr firstRow="1" bandRow="1">
                <a:tableStyleId>{5C22544A-7EE6-4342-B048-85BDC9FD1C3A}</a:tableStyleId>
              </a:tblPr>
              <a:tblGrid>
                <a:gridCol w="707154">
                  <a:extLst>
                    <a:ext uri="{9D8B030D-6E8A-4147-A177-3AD203B41FA5}">
                      <a16:colId xmlns:a16="http://schemas.microsoft.com/office/drawing/2014/main" val="239214535"/>
                    </a:ext>
                  </a:extLst>
                </a:gridCol>
                <a:gridCol w="3110225">
                  <a:extLst>
                    <a:ext uri="{9D8B030D-6E8A-4147-A177-3AD203B41FA5}">
                      <a16:colId xmlns:a16="http://schemas.microsoft.com/office/drawing/2014/main" val="41750869"/>
                    </a:ext>
                  </a:extLst>
                </a:gridCol>
              </a:tblGrid>
              <a:tr h="370840">
                <a:tc>
                  <a:txBody>
                    <a:bodyPr/>
                    <a:lstStyle/>
                    <a:p>
                      <a:pPr latinLnBrk="1"/>
                      <a:r>
                        <a:rPr lang="en-US" altLang="ko-KR" dirty="0"/>
                        <a:t>char</a:t>
                      </a:r>
                      <a:endParaRPr lang="ko-KR" altLang="en-US" dirty="0"/>
                    </a:p>
                  </a:txBody>
                  <a:tcPr/>
                </a:tc>
                <a:tc>
                  <a:txBody>
                    <a:bodyPr/>
                    <a:lstStyle/>
                    <a:p>
                      <a:pPr latinLnBrk="1"/>
                      <a:r>
                        <a:rPr lang="en-US" altLang="ko-KR" dirty="0"/>
                        <a:t> file type description</a:t>
                      </a:r>
                      <a:endParaRPr lang="ko-KR" altLang="en-US" dirty="0"/>
                    </a:p>
                  </a:txBody>
                  <a:tcPr/>
                </a:tc>
                <a:extLst>
                  <a:ext uri="{0D108BD9-81ED-4DB2-BD59-A6C34878D82A}">
                    <a16:rowId xmlns:a16="http://schemas.microsoft.com/office/drawing/2014/main" val="3171563081"/>
                  </a:ext>
                </a:extLst>
              </a:tr>
              <a:tr h="370840">
                <a:tc>
                  <a:txBody>
                    <a:bodyPr/>
                    <a:lstStyle/>
                    <a:p>
                      <a:pPr latinLnBrk="1"/>
                      <a:r>
                        <a:rPr lang="en-US" altLang="ko-KR" dirty="0"/>
                        <a:t>-</a:t>
                      </a:r>
                      <a:endParaRPr lang="ko-KR" altLang="en-US" dirty="0"/>
                    </a:p>
                  </a:txBody>
                  <a:tcPr/>
                </a:tc>
                <a:tc>
                  <a:txBody>
                    <a:bodyPr/>
                    <a:lstStyle/>
                    <a:p>
                      <a:pPr latinLnBrk="1"/>
                      <a:r>
                        <a:rPr lang="en-US" altLang="ko-KR" dirty="0"/>
                        <a:t>Regular file</a:t>
                      </a:r>
                      <a:endParaRPr lang="ko-KR" altLang="en-US" dirty="0"/>
                    </a:p>
                  </a:txBody>
                  <a:tcPr/>
                </a:tc>
                <a:extLst>
                  <a:ext uri="{0D108BD9-81ED-4DB2-BD59-A6C34878D82A}">
                    <a16:rowId xmlns:a16="http://schemas.microsoft.com/office/drawing/2014/main" val="176935446"/>
                  </a:ext>
                </a:extLst>
              </a:tr>
              <a:tr h="370840">
                <a:tc>
                  <a:txBody>
                    <a:bodyPr/>
                    <a:lstStyle/>
                    <a:p>
                      <a:pPr latinLnBrk="1"/>
                      <a:r>
                        <a:rPr lang="en-US" altLang="ko-KR" dirty="0"/>
                        <a:t>d</a:t>
                      </a:r>
                      <a:endParaRPr lang="ko-KR" altLang="en-US" dirty="0"/>
                    </a:p>
                  </a:txBody>
                  <a:tcPr/>
                </a:tc>
                <a:tc>
                  <a:txBody>
                    <a:bodyPr/>
                    <a:lstStyle/>
                    <a:p>
                      <a:pPr latinLnBrk="1"/>
                      <a:r>
                        <a:rPr lang="en-US" altLang="ko-KR" dirty="0"/>
                        <a:t>Directory</a:t>
                      </a:r>
                      <a:endParaRPr lang="ko-KR" altLang="en-US" dirty="0"/>
                    </a:p>
                  </a:txBody>
                  <a:tcPr/>
                </a:tc>
                <a:extLst>
                  <a:ext uri="{0D108BD9-81ED-4DB2-BD59-A6C34878D82A}">
                    <a16:rowId xmlns:a16="http://schemas.microsoft.com/office/drawing/2014/main" val="1312281630"/>
                  </a:ext>
                </a:extLst>
              </a:tr>
              <a:tr h="370840">
                <a:tc>
                  <a:txBody>
                    <a:bodyPr/>
                    <a:lstStyle/>
                    <a:p>
                      <a:pPr latinLnBrk="1"/>
                      <a:r>
                        <a:rPr lang="en-US" altLang="ko-KR" dirty="0"/>
                        <a:t>b</a:t>
                      </a:r>
                      <a:endParaRPr lang="ko-KR" altLang="en-US" dirty="0"/>
                    </a:p>
                  </a:txBody>
                  <a:tcPr/>
                </a:tc>
                <a:tc>
                  <a:txBody>
                    <a:bodyPr/>
                    <a:lstStyle/>
                    <a:p>
                      <a:pPr latinLnBrk="1"/>
                      <a:r>
                        <a:rPr lang="en-US" altLang="ko-KR" dirty="0"/>
                        <a:t>Block device</a:t>
                      </a:r>
                      <a:endParaRPr lang="ko-KR" altLang="en-US" dirty="0"/>
                    </a:p>
                  </a:txBody>
                  <a:tcPr/>
                </a:tc>
                <a:extLst>
                  <a:ext uri="{0D108BD9-81ED-4DB2-BD59-A6C34878D82A}">
                    <a16:rowId xmlns:a16="http://schemas.microsoft.com/office/drawing/2014/main" val="4063742936"/>
                  </a:ext>
                </a:extLst>
              </a:tr>
              <a:tr h="370840">
                <a:tc>
                  <a:txBody>
                    <a:bodyPr/>
                    <a:lstStyle/>
                    <a:p>
                      <a:pPr latinLnBrk="1"/>
                      <a:r>
                        <a:rPr lang="en-US" altLang="ko-KR" dirty="0"/>
                        <a:t>c</a:t>
                      </a:r>
                      <a:endParaRPr lang="ko-KR" altLang="en-US" dirty="0"/>
                    </a:p>
                  </a:txBody>
                  <a:tcPr/>
                </a:tc>
                <a:tc>
                  <a:txBody>
                    <a:bodyPr/>
                    <a:lstStyle/>
                    <a:p>
                      <a:pPr latinLnBrk="1"/>
                      <a:r>
                        <a:rPr lang="en-US" altLang="ko-KR" dirty="0"/>
                        <a:t>Character device</a:t>
                      </a:r>
                      <a:endParaRPr lang="ko-KR" altLang="en-US" dirty="0"/>
                    </a:p>
                  </a:txBody>
                  <a:tcPr/>
                </a:tc>
                <a:extLst>
                  <a:ext uri="{0D108BD9-81ED-4DB2-BD59-A6C34878D82A}">
                    <a16:rowId xmlns:a16="http://schemas.microsoft.com/office/drawing/2014/main" val="368365941"/>
                  </a:ext>
                </a:extLst>
              </a:tr>
              <a:tr h="185420">
                <a:tc>
                  <a:txBody>
                    <a:bodyPr/>
                    <a:lstStyle/>
                    <a:p>
                      <a:pPr latinLnBrk="1"/>
                      <a:r>
                        <a:rPr lang="en-US" altLang="ko-KR" dirty="0"/>
                        <a:t>l</a:t>
                      </a:r>
                      <a:endParaRPr lang="ko-KR" altLang="en-US" dirty="0"/>
                    </a:p>
                  </a:txBody>
                  <a:tcPr/>
                </a:tc>
                <a:tc>
                  <a:txBody>
                    <a:bodyPr/>
                    <a:lstStyle/>
                    <a:p>
                      <a:pPr latinLnBrk="1"/>
                      <a:r>
                        <a:rPr lang="en-US" altLang="ko-KR" dirty="0"/>
                        <a:t>Symbolic link</a:t>
                      </a:r>
                      <a:endParaRPr lang="ko-KR" altLang="en-US" dirty="0"/>
                    </a:p>
                  </a:txBody>
                  <a:tcPr/>
                </a:tc>
                <a:extLst>
                  <a:ext uri="{0D108BD9-81ED-4DB2-BD59-A6C34878D82A}">
                    <a16:rowId xmlns:a16="http://schemas.microsoft.com/office/drawing/2014/main" val="1615984041"/>
                  </a:ext>
                </a:extLst>
              </a:tr>
              <a:tr h="185420">
                <a:tc>
                  <a:txBody>
                    <a:bodyPr/>
                    <a:lstStyle/>
                    <a:p>
                      <a:pPr latinLnBrk="1"/>
                      <a:r>
                        <a:rPr lang="en-US" altLang="ko-KR" dirty="0"/>
                        <a:t>s</a:t>
                      </a:r>
                      <a:endParaRPr lang="ko-KR" altLang="en-US" dirty="0"/>
                    </a:p>
                  </a:txBody>
                  <a:tcPr/>
                </a:tc>
                <a:tc>
                  <a:txBody>
                    <a:bodyPr/>
                    <a:lstStyle/>
                    <a:p>
                      <a:pPr latinLnBrk="1"/>
                      <a:r>
                        <a:rPr lang="en-US" altLang="ko-KR" dirty="0"/>
                        <a:t>Socket</a:t>
                      </a:r>
                      <a:endParaRPr lang="ko-KR" altLang="en-US" dirty="0"/>
                    </a:p>
                  </a:txBody>
                  <a:tcPr/>
                </a:tc>
                <a:extLst>
                  <a:ext uri="{0D108BD9-81ED-4DB2-BD59-A6C34878D82A}">
                    <a16:rowId xmlns:a16="http://schemas.microsoft.com/office/drawing/2014/main" val="3100645611"/>
                  </a:ext>
                </a:extLst>
              </a:tr>
            </a:tbl>
          </a:graphicData>
        </a:graphic>
      </p:graphicFrame>
      <p:cxnSp>
        <p:nvCxnSpPr>
          <p:cNvPr id="30" name="직선 화살표 연결선 29">
            <a:extLst>
              <a:ext uri="{FF2B5EF4-FFF2-40B4-BE49-F238E27FC236}">
                <a16:creationId xmlns:a16="http://schemas.microsoft.com/office/drawing/2014/main" id="{338FBC73-8D8E-0DDC-D81E-6C011B610E86}"/>
              </a:ext>
            </a:extLst>
          </p:cNvPr>
          <p:cNvCxnSpPr>
            <a:cxnSpLocks/>
          </p:cNvCxnSpPr>
          <p:nvPr/>
        </p:nvCxnSpPr>
        <p:spPr>
          <a:xfrm flipH="1">
            <a:off x="697238" y="3491003"/>
            <a:ext cx="115512" cy="4678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표 36">
            <a:extLst>
              <a:ext uri="{FF2B5EF4-FFF2-40B4-BE49-F238E27FC236}">
                <a16:creationId xmlns:a16="http://schemas.microsoft.com/office/drawing/2014/main" id="{E405E7EF-3814-980B-E6EA-9113CD6074C6}"/>
              </a:ext>
            </a:extLst>
          </p:cNvPr>
          <p:cNvGraphicFramePr>
            <a:graphicFrameLocks noGrp="1"/>
          </p:cNvGraphicFramePr>
          <p:nvPr>
            <p:extLst>
              <p:ext uri="{D42A27DB-BD31-4B8C-83A1-F6EECF244321}">
                <p14:modId xmlns:p14="http://schemas.microsoft.com/office/powerpoint/2010/main" val="3355507962"/>
              </p:ext>
            </p:extLst>
          </p:nvPr>
        </p:nvGraphicFramePr>
        <p:xfrm>
          <a:off x="4664590" y="3885112"/>
          <a:ext cx="6689209" cy="1854200"/>
        </p:xfrm>
        <a:graphic>
          <a:graphicData uri="http://schemas.openxmlformats.org/drawingml/2006/table">
            <a:tbl>
              <a:tblPr firstRow="1" bandRow="1">
                <a:tableStyleId>{5C22544A-7EE6-4342-B048-85BDC9FD1C3A}</a:tableStyleId>
              </a:tblPr>
              <a:tblGrid>
                <a:gridCol w="773034">
                  <a:extLst>
                    <a:ext uri="{9D8B030D-6E8A-4147-A177-3AD203B41FA5}">
                      <a16:colId xmlns:a16="http://schemas.microsoft.com/office/drawing/2014/main" val="239214535"/>
                    </a:ext>
                  </a:extLst>
                </a:gridCol>
                <a:gridCol w="2297301">
                  <a:extLst>
                    <a:ext uri="{9D8B030D-6E8A-4147-A177-3AD203B41FA5}">
                      <a16:colId xmlns:a16="http://schemas.microsoft.com/office/drawing/2014/main" val="41750869"/>
                    </a:ext>
                  </a:extLst>
                </a:gridCol>
                <a:gridCol w="3618874">
                  <a:extLst>
                    <a:ext uri="{9D8B030D-6E8A-4147-A177-3AD203B41FA5}">
                      <a16:colId xmlns:a16="http://schemas.microsoft.com/office/drawing/2014/main" val="341367242"/>
                    </a:ext>
                  </a:extLst>
                </a:gridCol>
              </a:tblGrid>
              <a:tr h="370840">
                <a:tc>
                  <a:txBody>
                    <a:bodyPr/>
                    <a:lstStyle/>
                    <a:p>
                      <a:pPr latinLnBrk="1"/>
                      <a:r>
                        <a:rPr lang="en-US" altLang="ko-KR" dirty="0"/>
                        <a:t>char</a:t>
                      </a:r>
                      <a:endParaRPr lang="ko-KR" altLang="en-US" dirty="0"/>
                    </a:p>
                  </a:txBody>
                  <a:tcPr/>
                </a:tc>
                <a:tc>
                  <a:txBody>
                    <a:bodyPr/>
                    <a:lstStyle/>
                    <a:p>
                      <a:pPr latinLnBrk="1"/>
                      <a:r>
                        <a:rPr lang="en-US" altLang="ko-KR" dirty="0"/>
                        <a:t>Regular file</a:t>
                      </a:r>
                      <a:endParaRPr lang="ko-KR" altLang="en-US" dirty="0"/>
                    </a:p>
                  </a:txBody>
                  <a:tcPr/>
                </a:tc>
                <a:tc>
                  <a:txBody>
                    <a:bodyPr/>
                    <a:lstStyle/>
                    <a:p>
                      <a:pPr latinLnBrk="1"/>
                      <a:r>
                        <a:rPr lang="en-US" altLang="ko-KR" dirty="0"/>
                        <a:t>Directory</a:t>
                      </a:r>
                      <a:endParaRPr lang="ko-KR" altLang="en-US" dirty="0"/>
                    </a:p>
                  </a:txBody>
                  <a:tcPr/>
                </a:tc>
                <a:extLst>
                  <a:ext uri="{0D108BD9-81ED-4DB2-BD59-A6C34878D82A}">
                    <a16:rowId xmlns:a16="http://schemas.microsoft.com/office/drawing/2014/main" val="3171563081"/>
                  </a:ext>
                </a:extLst>
              </a:tr>
              <a:tr h="370840">
                <a:tc>
                  <a:txBody>
                    <a:bodyPr/>
                    <a:lstStyle/>
                    <a:p>
                      <a:pPr latinLnBrk="1"/>
                      <a:r>
                        <a:rPr lang="en-US" altLang="ko-KR" dirty="0"/>
                        <a:t>-</a:t>
                      </a:r>
                      <a:endParaRPr lang="ko-KR" altLang="en-US" dirty="0"/>
                    </a:p>
                  </a:txBody>
                  <a:tcPr/>
                </a:tc>
                <a:tc>
                  <a:txBody>
                    <a:bodyPr/>
                    <a:lstStyle/>
                    <a:p>
                      <a:pPr latinLnBrk="1"/>
                      <a:r>
                        <a:rPr lang="en-US" altLang="ko-KR" dirty="0"/>
                        <a:t>No permission</a:t>
                      </a:r>
                      <a:endParaRPr lang="ko-KR" altLang="en-US" dirty="0"/>
                    </a:p>
                  </a:txBody>
                  <a:tcPr/>
                </a:tc>
                <a:tc>
                  <a:txBody>
                    <a:bodyPr/>
                    <a:lstStyle/>
                    <a:p>
                      <a:pPr latinLnBrk="1"/>
                      <a:r>
                        <a:rPr lang="en-US" altLang="ko-KR" dirty="0"/>
                        <a:t>No</a:t>
                      </a:r>
                      <a:r>
                        <a:rPr lang="ko-KR" altLang="en-US" dirty="0"/>
                        <a:t> </a:t>
                      </a:r>
                      <a:r>
                        <a:rPr lang="en-US" altLang="ko-KR" dirty="0"/>
                        <a:t>Permission</a:t>
                      </a:r>
                      <a:endParaRPr lang="ko-KR" altLang="en-US" dirty="0"/>
                    </a:p>
                  </a:txBody>
                  <a:tcPr/>
                </a:tc>
                <a:extLst>
                  <a:ext uri="{0D108BD9-81ED-4DB2-BD59-A6C34878D82A}">
                    <a16:rowId xmlns:a16="http://schemas.microsoft.com/office/drawing/2014/main" val="176935446"/>
                  </a:ext>
                </a:extLst>
              </a:tr>
              <a:tr h="370840">
                <a:tc>
                  <a:txBody>
                    <a:bodyPr/>
                    <a:lstStyle/>
                    <a:p>
                      <a:pPr latinLnBrk="1"/>
                      <a:r>
                        <a:rPr lang="en-US" altLang="ko-KR" dirty="0"/>
                        <a:t>r</a:t>
                      </a:r>
                      <a:endParaRPr lang="ko-KR" altLang="en-US" dirty="0"/>
                    </a:p>
                  </a:txBody>
                  <a:tcPr/>
                </a:tc>
                <a:tc>
                  <a:txBody>
                    <a:bodyPr/>
                    <a:lstStyle/>
                    <a:p>
                      <a:pPr latinLnBrk="1"/>
                      <a:r>
                        <a:rPr lang="ko-KR" altLang="en-US" dirty="0"/>
                        <a:t>읽기</a:t>
                      </a:r>
                      <a:r>
                        <a:rPr lang="en-US" altLang="ko-KR" dirty="0"/>
                        <a:t>, </a:t>
                      </a:r>
                      <a:r>
                        <a:rPr lang="ko-KR" altLang="en-US" dirty="0"/>
                        <a:t>복사하기</a:t>
                      </a:r>
                    </a:p>
                  </a:txBody>
                  <a:tcPr/>
                </a:tc>
                <a:tc>
                  <a:txBody>
                    <a:bodyPr/>
                    <a:lstStyle/>
                    <a:p>
                      <a:pPr latinLnBrk="1"/>
                      <a:r>
                        <a:rPr lang="ko-KR" altLang="en-US" dirty="0"/>
                        <a:t>파일</a:t>
                      </a:r>
                      <a:r>
                        <a:rPr lang="en-US" altLang="ko-KR" dirty="0"/>
                        <a:t> </a:t>
                      </a:r>
                      <a:r>
                        <a:rPr lang="ko-KR" altLang="en-US" dirty="0"/>
                        <a:t>목록을 읽을 수 있음</a:t>
                      </a:r>
                    </a:p>
                  </a:txBody>
                  <a:tcPr/>
                </a:tc>
                <a:extLst>
                  <a:ext uri="{0D108BD9-81ED-4DB2-BD59-A6C34878D82A}">
                    <a16:rowId xmlns:a16="http://schemas.microsoft.com/office/drawing/2014/main" val="1312281630"/>
                  </a:ext>
                </a:extLst>
              </a:tr>
              <a:tr h="370840">
                <a:tc>
                  <a:txBody>
                    <a:bodyPr/>
                    <a:lstStyle/>
                    <a:p>
                      <a:pPr latinLnBrk="1"/>
                      <a:r>
                        <a:rPr lang="en-US" altLang="ko-KR" dirty="0"/>
                        <a:t>w</a:t>
                      </a:r>
                      <a:endParaRPr lang="ko-KR" altLang="en-US" dirty="0"/>
                    </a:p>
                  </a:txBody>
                  <a:tcPr/>
                </a:tc>
                <a:tc>
                  <a:txBody>
                    <a:bodyPr/>
                    <a:lstStyle/>
                    <a:p>
                      <a:pPr latinLnBrk="1"/>
                      <a:r>
                        <a:rPr lang="ko-KR" altLang="en-US" dirty="0"/>
                        <a:t>수정</a:t>
                      </a:r>
                      <a:r>
                        <a:rPr lang="en-US" altLang="ko-KR" dirty="0"/>
                        <a:t>, </a:t>
                      </a:r>
                      <a:r>
                        <a:rPr lang="ko-KR" altLang="en-US" dirty="0"/>
                        <a:t>삭제</a:t>
                      </a:r>
                      <a:r>
                        <a:rPr lang="en-US" altLang="ko-KR" dirty="0"/>
                        <a:t>, </a:t>
                      </a:r>
                      <a:r>
                        <a:rPr lang="ko-KR" altLang="en-US" dirty="0"/>
                        <a:t>이동하기</a:t>
                      </a:r>
                    </a:p>
                  </a:txBody>
                  <a:tcPr/>
                </a:tc>
                <a:tc>
                  <a:txBody>
                    <a:bodyPr/>
                    <a:lstStyle/>
                    <a:p>
                      <a:pPr latinLnBrk="1"/>
                      <a:r>
                        <a:rPr lang="ko-KR" altLang="en-US" dirty="0"/>
                        <a:t>디렉토리내 파일을 생성</a:t>
                      </a:r>
                      <a:r>
                        <a:rPr lang="en-US" altLang="ko-KR" dirty="0"/>
                        <a:t>, </a:t>
                      </a:r>
                      <a:r>
                        <a:rPr lang="ko-KR" altLang="en-US" dirty="0"/>
                        <a:t>삭제</a:t>
                      </a:r>
                    </a:p>
                  </a:txBody>
                  <a:tcPr/>
                </a:tc>
                <a:extLst>
                  <a:ext uri="{0D108BD9-81ED-4DB2-BD59-A6C34878D82A}">
                    <a16:rowId xmlns:a16="http://schemas.microsoft.com/office/drawing/2014/main" val="4063742936"/>
                  </a:ext>
                </a:extLst>
              </a:tr>
              <a:tr h="370840">
                <a:tc>
                  <a:txBody>
                    <a:bodyPr/>
                    <a:lstStyle/>
                    <a:p>
                      <a:pPr latinLnBrk="1"/>
                      <a:r>
                        <a:rPr lang="en-US" altLang="ko-KR" dirty="0"/>
                        <a:t>x</a:t>
                      </a:r>
                      <a:endParaRPr lang="ko-KR" altLang="en-US" dirty="0"/>
                    </a:p>
                  </a:txBody>
                  <a:tcPr/>
                </a:tc>
                <a:tc>
                  <a:txBody>
                    <a:bodyPr/>
                    <a:lstStyle/>
                    <a:p>
                      <a:pPr latinLnBrk="1"/>
                      <a:r>
                        <a:rPr lang="ko-KR" altLang="en-US" dirty="0"/>
                        <a:t>파일 </a:t>
                      </a:r>
                      <a:r>
                        <a:rPr lang="en-US" altLang="ko-KR" dirty="0"/>
                        <a:t>(</a:t>
                      </a:r>
                      <a:r>
                        <a:rPr lang="ko-KR" altLang="en-US" dirty="0"/>
                        <a:t>프로그램</a:t>
                      </a:r>
                      <a:r>
                        <a:rPr lang="en-US" altLang="ko-KR" dirty="0"/>
                        <a:t>)</a:t>
                      </a:r>
                      <a:r>
                        <a:rPr lang="ko-KR" altLang="en-US" dirty="0"/>
                        <a:t>실행</a:t>
                      </a:r>
                    </a:p>
                  </a:txBody>
                  <a:tcPr/>
                </a:tc>
                <a:tc>
                  <a:txBody>
                    <a:bodyPr/>
                    <a:lstStyle/>
                    <a:p>
                      <a:pPr latinLnBrk="1"/>
                      <a:r>
                        <a:rPr lang="ko-KR" altLang="en-US" dirty="0"/>
                        <a:t>디렉토리로 이동</a:t>
                      </a:r>
                      <a:r>
                        <a:rPr lang="en-US" altLang="ko-KR" dirty="0"/>
                        <a:t>(cd)</a:t>
                      </a:r>
                      <a:endParaRPr lang="ko-KR" altLang="en-US" dirty="0"/>
                    </a:p>
                  </a:txBody>
                  <a:tcPr/>
                </a:tc>
                <a:extLst>
                  <a:ext uri="{0D108BD9-81ED-4DB2-BD59-A6C34878D82A}">
                    <a16:rowId xmlns:a16="http://schemas.microsoft.com/office/drawing/2014/main" val="368365941"/>
                  </a:ext>
                </a:extLst>
              </a:tr>
            </a:tbl>
          </a:graphicData>
        </a:graphic>
      </p:graphicFrame>
      <p:cxnSp>
        <p:nvCxnSpPr>
          <p:cNvPr id="41" name="직선 화살표 연결선 40">
            <a:extLst>
              <a:ext uri="{FF2B5EF4-FFF2-40B4-BE49-F238E27FC236}">
                <a16:creationId xmlns:a16="http://schemas.microsoft.com/office/drawing/2014/main" id="{3A48EDF4-2D1B-CB62-51B8-FE58591F5D55}"/>
              </a:ext>
            </a:extLst>
          </p:cNvPr>
          <p:cNvCxnSpPr>
            <a:cxnSpLocks/>
          </p:cNvCxnSpPr>
          <p:nvPr/>
        </p:nvCxnSpPr>
        <p:spPr>
          <a:xfrm>
            <a:off x="2251776" y="3238781"/>
            <a:ext cx="2412816" cy="6463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535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1CDDD8-2504-4BC3-8C8F-62CA1E242A41}"/>
              </a:ext>
            </a:extLst>
          </p:cNvPr>
          <p:cNvSpPr>
            <a:spLocks noGrp="1"/>
          </p:cNvSpPr>
          <p:nvPr>
            <p:ph type="title"/>
          </p:nvPr>
        </p:nvSpPr>
        <p:spPr/>
        <p:txBody>
          <a:bodyPr>
            <a:normAutofit fontScale="90000"/>
          </a:bodyPr>
          <a:lstStyle/>
          <a:p>
            <a:r>
              <a:rPr lang="en-US" altLang="ko-KR" dirty="0"/>
              <a:t>Permissions of Files</a:t>
            </a:r>
            <a:endParaRPr lang="ko-KR" altLang="en-US" dirty="0"/>
          </a:p>
        </p:txBody>
      </p:sp>
      <p:graphicFrame>
        <p:nvGraphicFramePr>
          <p:cNvPr id="7" name="내용 개체 틀 6">
            <a:extLst>
              <a:ext uri="{FF2B5EF4-FFF2-40B4-BE49-F238E27FC236}">
                <a16:creationId xmlns:a16="http://schemas.microsoft.com/office/drawing/2014/main" id="{9A105BE4-1027-24CA-DADF-FCB00F89B11D}"/>
              </a:ext>
            </a:extLst>
          </p:cNvPr>
          <p:cNvGraphicFramePr>
            <a:graphicFrameLocks noGrp="1"/>
          </p:cNvGraphicFramePr>
          <p:nvPr>
            <p:ph idx="1"/>
            <p:extLst>
              <p:ext uri="{D42A27DB-BD31-4B8C-83A1-F6EECF244321}">
                <p14:modId xmlns:p14="http://schemas.microsoft.com/office/powerpoint/2010/main" val="3388833068"/>
              </p:ext>
            </p:extLst>
          </p:nvPr>
        </p:nvGraphicFramePr>
        <p:xfrm>
          <a:off x="331199" y="1441683"/>
          <a:ext cx="11506200" cy="741680"/>
        </p:xfrm>
        <a:graphic>
          <a:graphicData uri="http://schemas.openxmlformats.org/drawingml/2006/table">
            <a:tbl>
              <a:tblPr firstRow="1" bandRow="1">
                <a:tableStyleId>{5C22544A-7EE6-4342-B048-85BDC9FD1C3A}</a:tableStyleId>
              </a:tblPr>
              <a:tblGrid>
                <a:gridCol w="1150620">
                  <a:extLst>
                    <a:ext uri="{9D8B030D-6E8A-4147-A177-3AD203B41FA5}">
                      <a16:colId xmlns:a16="http://schemas.microsoft.com/office/drawing/2014/main" val="3107144771"/>
                    </a:ext>
                  </a:extLst>
                </a:gridCol>
                <a:gridCol w="1150620">
                  <a:extLst>
                    <a:ext uri="{9D8B030D-6E8A-4147-A177-3AD203B41FA5}">
                      <a16:colId xmlns:a16="http://schemas.microsoft.com/office/drawing/2014/main" val="311780898"/>
                    </a:ext>
                  </a:extLst>
                </a:gridCol>
                <a:gridCol w="1150620">
                  <a:extLst>
                    <a:ext uri="{9D8B030D-6E8A-4147-A177-3AD203B41FA5}">
                      <a16:colId xmlns:a16="http://schemas.microsoft.com/office/drawing/2014/main" val="2382639089"/>
                    </a:ext>
                  </a:extLst>
                </a:gridCol>
                <a:gridCol w="1150620">
                  <a:extLst>
                    <a:ext uri="{9D8B030D-6E8A-4147-A177-3AD203B41FA5}">
                      <a16:colId xmlns:a16="http://schemas.microsoft.com/office/drawing/2014/main" val="1234225616"/>
                    </a:ext>
                  </a:extLst>
                </a:gridCol>
                <a:gridCol w="1150620">
                  <a:extLst>
                    <a:ext uri="{9D8B030D-6E8A-4147-A177-3AD203B41FA5}">
                      <a16:colId xmlns:a16="http://schemas.microsoft.com/office/drawing/2014/main" val="2846692321"/>
                    </a:ext>
                  </a:extLst>
                </a:gridCol>
                <a:gridCol w="1150620">
                  <a:extLst>
                    <a:ext uri="{9D8B030D-6E8A-4147-A177-3AD203B41FA5}">
                      <a16:colId xmlns:a16="http://schemas.microsoft.com/office/drawing/2014/main" val="2744673706"/>
                    </a:ext>
                  </a:extLst>
                </a:gridCol>
                <a:gridCol w="1150620">
                  <a:extLst>
                    <a:ext uri="{9D8B030D-6E8A-4147-A177-3AD203B41FA5}">
                      <a16:colId xmlns:a16="http://schemas.microsoft.com/office/drawing/2014/main" val="304146660"/>
                    </a:ext>
                  </a:extLst>
                </a:gridCol>
                <a:gridCol w="1150620">
                  <a:extLst>
                    <a:ext uri="{9D8B030D-6E8A-4147-A177-3AD203B41FA5}">
                      <a16:colId xmlns:a16="http://schemas.microsoft.com/office/drawing/2014/main" val="4228791436"/>
                    </a:ext>
                  </a:extLst>
                </a:gridCol>
                <a:gridCol w="1150620">
                  <a:extLst>
                    <a:ext uri="{9D8B030D-6E8A-4147-A177-3AD203B41FA5}">
                      <a16:colId xmlns:a16="http://schemas.microsoft.com/office/drawing/2014/main" val="867091766"/>
                    </a:ext>
                  </a:extLst>
                </a:gridCol>
                <a:gridCol w="1150620">
                  <a:extLst>
                    <a:ext uri="{9D8B030D-6E8A-4147-A177-3AD203B41FA5}">
                      <a16:colId xmlns:a16="http://schemas.microsoft.com/office/drawing/2014/main" val="4280934610"/>
                    </a:ext>
                  </a:extLst>
                </a:gridCol>
              </a:tblGrid>
              <a:tr h="370840">
                <a:tc>
                  <a:txBody>
                    <a:bodyPr/>
                    <a:lstStyle/>
                    <a:p>
                      <a:pPr latinLnBrk="1"/>
                      <a:r>
                        <a:rPr lang="en-US" altLang="ko-KR" dirty="0"/>
                        <a:t>Type</a:t>
                      </a:r>
                      <a:endParaRPr lang="ko-KR" altLang="en-US" dirty="0"/>
                    </a:p>
                  </a:txBody>
                  <a:tcPr/>
                </a:tc>
                <a:tc>
                  <a:txBody>
                    <a:bodyPr/>
                    <a:lstStyle/>
                    <a:p>
                      <a:pPr latinLnBrk="1"/>
                      <a:r>
                        <a:rPr lang="en-US" altLang="ko-KR" dirty="0"/>
                        <a:t>read</a:t>
                      </a:r>
                      <a:endParaRPr lang="ko-KR" altLang="en-US" dirty="0"/>
                    </a:p>
                  </a:txBody>
                  <a:tcPr/>
                </a:tc>
                <a:tc>
                  <a:txBody>
                    <a:bodyPr/>
                    <a:lstStyle/>
                    <a:p>
                      <a:pPr latinLnBrk="1"/>
                      <a:r>
                        <a:rPr lang="en-US" altLang="ko-KR" dirty="0"/>
                        <a:t>write</a:t>
                      </a:r>
                      <a:endParaRPr lang="ko-KR" altLang="en-US" dirty="0"/>
                    </a:p>
                  </a:txBody>
                  <a:tcPr/>
                </a:tc>
                <a:tc>
                  <a:txBody>
                    <a:bodyPr/>
                    <a:lstStyle/>
                    <a:p>
                      <a:pPr latinLnBrk="1"/>
                      <a:r>
                        <a:rPr lang="en-US" altLang="ko-KR" dirty="0"/>
                        <a:t>execute</a:t>
                      </a:r>
                      <a:endParaRPr lang="ko-KR" altLang="en-US" dirty="0"/>
                    </a:p>
                  </a:txBody>
                  <a:tcPr/>
                </a:tc>
                <a:tc>
                  <a:txBody>
                    <a:bodyPr/>
                    <a:lstStyle/>
                    <a:p>
                      <a:pPr latinLnBrk="1"/>
                      <a:r>
                        <a:rPr lang="en-US" altLang="ko-KR" dirty="0"/>
                        <a:t>read</a:t>
                      </a:r>
                      <a:endParaRPr lang="ko-KR" altLang="en-US" dirty="0"/>
                    </a:p>
                  </a:txBody>
                  <a:tcPr/>
                </a:tc>
                <a:tc>
                  <a:txBody>
                    <a:bodyPr/>
                    <a:lstStyle/>
                    <a:p>
                      <a:pPr latinLnBrk="1"/>
                      <a:r>
                        <a:rPr lang="en-US" altLang="ko-KR" dirty="0"/>
                        <a:t>write</a:t>
                      </a:r>
                      <a:endParaRPr lang="ko-KR" altLang="en-US" dirty="0"/>
                    </a:p>
                  </a:txBody>
                  <a:tcPr/>
                </a:tc>
                <a:tc>
                  <a:txBody>
                    <a:bodyPr/>
                    <a:lstStyle/>
                    <a:p>
                      <a:pPr latinLnBrk="1"/>
                      <a:r>
                        <a:rPr lang="en-US" altLang="ko-KR" dirty="0"/>
                        <a:t>execute</a:t>
                      </a:r>
                      <a:endParaRPr lang="ko-KR" altLang="en-US" dirty="0"/>
                    </a:p>
                  </a:txBody>
                  <a:tcPr/>
                </a:tc>
                <a:tc>
                  <a:txBody>
                    <a:bodyPr/>
                    <a:lstStyle/>
                    <a:p>
                      <a:pPr latinLnBrk="1"/>
                      <a:r>
                        <a:rPr lang="en-US" altLang="ko-KR" dirty="0"/>
                        <a:t>read</a:t>
                      </a:r>
                      <a:endParaRPr lang="ko-KR" altLang="en-US" dirty="0"/>
                    </a:p>
                  </a:txBody>
                  <a:tcPr/>
                </a:tc>
                <a:tc>
                  <a:txBody>
                    <a:bodyPr/>
                    <a:lstStyle/>
                    <a:p>
                      <a:pPr latinLnBrk="1"/>
                      <a:r>
                        <a:rPr lang="en-US" altLang="ko-KR" dirty="0"/>
                        <a:t>write</a:t>
                      </a:r>
                      <a:endParaRPr lang="ko-KR" altLang="en-US" dirty="0"/>
                    </a:p>
                  </a:txBody>
                  <a:tcPr/>
                </a:tc>
                <a:tc>
                  <a:txBody>
                    <a:bodyPr/>
                    <a:lstStyle/>
                    <a:p>
                      <a:pPr latinLnBrk="1"/>
                      <a:r>
                        <a:rPr lang="en-US" altLang="ko-KR" dirty="0"/>
                        <a:t>execute</a:t>
                      </a:r>
                      <a:endParaRPr lang="ko-KR" altLang="en-US" dirty="0"/>
                    </a:p>
                  </a:txBody>
                  <a:tcPr/>
                </a:tc>
                <a:extLst>
                  <a:ext uri="{0D108BD9-81ED-4DB2-BD59-A6C34878D82A}">
                    <a16:rowId xmlns:a16="http://schemas.microsoft.com/office/drawing/2014/main" val="355798233"/>
                  </a:ext>
                </a:extLst>
              </a:tr>
              <a:tr h="370840">
                <a:tc>
                  <a:txBody>
                    <a:bodyPr/>
                    <a:lstStyle/>
                    <a:p>
                      <a:pPr latinLnBrk="1"/>
                      <a:r>
                        <a:rPr lang="en-US" altLang="ko-KR" dirty="0"/>
                        <a:t>d or -</a:t>
                      </a:r>
                      <a:endParaRPr lang="ko-KR" altLang="en-US" dirty="0"/>
                    </a:p>
                  </a:txBody>
                  <a:tcPr/>
                </a:tc>
                <a:tc>
                  <a:txBody>
                    <a:bodyPr/>
                    <a:lstStyle/>
                    <a:p>
                      <a:pPr latinLnBrk="1"/>
                      <a:r>
                        <a:rPr lang="en-US" altLang="ko-KR" dirty="0"/>
                        <a:t>r or - </a:t>
                      </a:r>
                      <a:endParaRPr lang="ko-KR" altLang="en-US" dirty="0"/>
                    </a:p>
                  </a:txBody>
                  <a:tcPr/>
                </a:tc>
                <a:tc>
                  <a:txBody>
                    <a:bodyPr/>
                    <a:lstStyle/>
                    <a:p>
                      <a:pPr latinLnBrk="1"/>
                      <a:r>
                        <a:rPr lang="en-US" altLang="ko-KR" dirty="0"/>
                        <a:t>w or -</a:t>
                      </a:r>
                      <a:endParaRPr lang="ko-KR" altLang="en-US" dirty="0"/>
                    </a:p>
                  </a:txBody>
                  <a:tcPr/>
                </a:tc>
                <a:tc>
                  <a:txBody>
                    <a:bodyPr/>
                    <a:lstStyle/>
                    <a:p>
                      <a:pPr latinLnBrk="1"/>
                      <a:r>
                        <a:rPr lang="en-US" altLang="ko-KR" dirty="0"/>
                        <a:t>x or -</a:t>
                      </a:r>
                      <a:endParaRPr lang="ko-KR" altLang="en-US" dirty="0"/>
                    </a:p>
                  </a:txBody>
                  <a:tcPr/>
                </a:tc>
                <a:tc>
                  <a:txBody>
                    <a:bodyPr/>
                    <a:lstStyle/>
                    <a:p>
                      <a:pPr latinLnBrk="1"/>
                      <a:r>
                        <a:rPr lang="en-US" altLang="ko-KR" dirty="0"/>
                        <a:t>r or - </a:t>
                      </a:r>
                      <a:endParaRPr lang="ko-KR" altLang="en-US" dirty="0"/>
                    </a:p>
                  </a:txBody>
                  <a:tcPr/>
                </a:tc>
                <a:tc>
                  <a:txBody>
                    <a:bodyPr/>
                    <a:lstStyle/>
                    <a:p>
                      <a:pPr latinLnBrk="1"/>
                      <a:r>
                        <a:rPr lang="en-US" altLang="ko-KR" dirty="0"/>
                        <a:t>w or -</a:t>
                      </a:r>
                      <a:endParaRPr lang="ko-KR" altLang="en-US" dirty="0"/>
                    </a:p>
                  </a:txBody>
                  <a:tcPr/>
                </a:tc>
                <a:tc>
                  <a:txBody>
                    <a:bodyPr/>
                    <a:lstStyle/>
                    <a:p>
                      <a:pPr latinLnBrk="1"/>
                      <a:r>
                        <a:rPr lang="en-US" altLang="ko-KR" dirty="0"/>
                        <a:t>x or -</a:t>
                      </a:r>
                      <a:endParaRPr lang="ko-KR" altLang="en-US" dirty="0"/>
                    </a:p>
                  </a:txBody>
                  <a:tcPr/>
                </a:tc>
                <a:tc>
                  <a:txBody>
                    <a:bodyPr/>
                    <a:lstStyle/>
                    <a:p>
                      <a:pPr latinLnBrk="1"/>
                      <a:r>
                        <a:rPr lang="en-US" altLang="ko-KR" dirty="0"/>
                        <a:t>r or - </a:t>
                      </a:r>
                      <a:endParaRPr lang="ko-KR" altLang="en-US" dirty="0"/>
                    </a:p>
                  </a:txBody>
                  <a:tcPr/>
                </a:tc>
                <a:tc>
                  <a:txBody>
                    <a:bodyPr/>
                    <a:lstStyle/>
                    <a:p>
                      <a:pPr latinLnBrk="1"/>
                      <a:r>
                        <a:rPr lang="en-US" altLang="ko-KR" dirty="0"/>
                        <a:t>w or -</a:t>
                      </a:r>
                      <a:endParaRPr lang="ko-KR" altLang="en-US" dirty="0"/>
                    </a:p>
                  </a:txBody>
                  <a:tcPr/>
                </a:tc>
                <a:tc>
                  <a:txBody>
                    <a:bodyPr/>
                    <a:lstStyle/>
                    <a:p>
                      <a:pPr latinLnBrk="1"/>
                      <a:r>
                        <a:rPr lang="en-US" altLang="ko-KR" dirty="0"/>
                        <a:t>x or -</a:t>
                      </a:r>
                      <a:endParaRPr lang="ko-KR" altLang="en-US" dirty="0"/>
                    </a:p>
                  </a:txBody>
                  <a:tcPr/>
                </a:tc>
                <a:extLst>
                  <a:ext uri="{0D108BD9-81ED-4DB2-BD59-A6C34878D82A}">
                    <a16:rowId xmlns:a16="http://schemas.microsoft.com/office/drawing/2014/main" val="1649534648"/>
                  </a:ext>
                </a:extLst>
              </a:tr>
            </a:tbl>
          </a:graphicData>
        </a:graphic>
      </p:graphicFrame>
      <p:sp>
        <p:nvSpPr>
          <p:cNvPr id="4" name="슬라이드 번호 개체 틀 3">
            <a:extLst>
              <a:ext uri="{FF2B5EF4-FFF2-40B4-BE49-F238E27FC236}">
                <a16:creationId xmlns:a16="http://schemas.microsoft.com/office/drawing/2014/main" id="{017B32C2-EFB3-40A8-90C0-7AD2462B2D9C}"/>
              </a:ext>
            </a:extLst>
          </p:cNvPr>
          <p:cNvSpPr>
            <a:spLocks noGrp="1"/>
          </p:cNvSpPr>
          <p:nvPr>
            <p:ph type="sldNum" sz="quarter" idx="12"/>
          </p:nvPr>
        </p:nvSpPr>
        <p:spPr/>
        <p:txBody>
          <a:bodyPr/>
          <a:lstStyle/>
          <a:p>
            <a:fld id="{297EEDAA-10CE-4642-834E-C03F290CCBD8}" type="slidenum">
              <a:rPr lang="ko-KR" altLang="en-US" smtClean="0"/>
              <a:t>23</a:t>
            </a:fld>
            <a:endParaRPr lang="ko-KR" altLang="en-US"/>
          </a:p>
        </p:txBody>
      </p:sp>
      <p:pic>
        <p:nvPicPr>
          <p:cNvPr id="5" name="그림 4">
            <a:extLst>
              <a:ext uri="{FF2B5EF4-FFF2-40B4-BE49-F238E27FC236}">
                <a16:creationId xmlns:a16="http://schemas.microsoft.com/office/drawing/2014/main" id="{6A3DEE43-57CA-4C58-9140-08C6168EA3D0}"/>
              </a:ext>
            </a:extLst>
          </p:cNvPr>
          <p:cNvPicPr>
            <a:picLocks noChangeAspect="1"/>
          </p:cNvPicPr>
          <p:nvPr/>
        </p:nvPicPr>
        <p:blipFill>
          <a:blip r:embed="rId2"/>
          <a:stretch>
            <a:fillRect/>
          </a:stretch>
        </p:blipFill>
        <p:spPr>
          <a:xfrm>
            <a:off x="6811866" y="3025693"/>
            <a:ext cx="5033540" cy="2223554"/>
          </a:xfrm>
          <a:prstGeom prst="rect">
            <a:avLst/>
          </a:prstGeom>
        </p:spPr>
      </p:pic>
      <p:sp>
        <p:nvSpPr>
          <p:cNvPr id="6" name="TextBox 5">
            <a:extLst>
              <a:ext uri="{FF2B5EF4-FFF2-40B4-BE49-F238E27FC236}">
                <a16:creationId xmlns:a16="http://schemas.microsoft.com/office/drawing/2014/main" id="{FC9933FA-05C0-46E2-99ED-F7B6B48E8431}"/>
              </a:ext>
            </a:extLst>
          </p:cNvPr>
          <p:cNvSpPr txBox="1"/>
          <p:nvPr/>
        </p:nvSpPr>
        <p:spPr>
          <a:xfrm>
            <a:off x="5182603" y="3138637"/>
            <a:ext cx="1241045" cy="461665"/>
          </a:xfrm>
          <a:prstGeom prst="rect">
            <a:avLst/>
          </a:prstGeom>
          <a:noFill/>
        </p:spPr>
        <p:txBody>
          <a:bodyPr wrap="none" rtlCol="0">
            <a:spAutoFit/>
          </a:bodyPr>
          <a:lstStyle/>
          <a:p>
            <a:r>
              <a:rPr lang="en-US" altLang="ko-KR" sz="2400" dirty="0"/>
              <a:t>sample:</a:t>
            </a:r>
            <a:endParaRPr lang="ko-KR" altLang="en-US" sz="2400" dirty="0"/>
          </a:p>
        </p:txBody>
      </p:sp>
      <p:sp>
        <p:nvSpPr>
          <p:cNvPr id="8" name="TextBox 7">
            <a:extLst>
              <a:ext uri="{FF2B5EF4-FFF2-40B4-BE49-F238E27FC236}">
                <a16:creationId xmlns:a16="http://schemas.microsoft.com/office/drawing/2014/main" id="{F11E60DE-75E1-45B6-B876-4EC9412F5205}"/>
              </a:ext>
            </a:extLst>
          </p:cNvPr>
          <p:cNvSpPr txBox="1"/>
          <p:nvPr/>
        </p:nvSpPr>
        <p:spPr>
          <a:xfrm flipH="1">
            <a:off x="346594" y="4419804"/>
            <a:ext cx="6102741" cy="1107996"/>
          </a:xfrm>
          <a:prstGeom prst="rect">
            <a:avLst/>
          </a:prstGeom>
          <a:noFill/>
        </p:spPr>
        <p:txBody>
          <a:bodyPr wrap="square" rtlCol="0">
            <a:spAutoFit/>
          </a:bodyPr>
          <a:lstStyle/>
          <a:p>
            <a:r>
              <a:rPr lang="en-US" altLang="ko-KR" dirty="0"/>
              <a:t>File Permission by </a:t>
            </a:r>
            <a:r>
              <a:rPr lang="en-US" altLang="ko-KR" b="1" i="1" dirty="0"/>
              <a:t>ls –l </a:t>
            </a:r>
            <a:r>
              <a:rPr lang="en-US" altLang="ko-KR" dirty="0"/>
              <a:t>command shows 9 characters</a:t>
            </a:r>
          </a:p>
          <a:p>
            <a:r>
              <a:rPr lang="en-US" altLang="ko-KR" sz="2800" b="1" dirty="0"/>
              <a:t>-</a:t>
            </a:r>
            <a:r>
              <a:rPr lang="en-US" altLang="ko-KR" sz="2800" b="1" dirty="0" err="1"/>
              <a:t>rwxrwxrwx</a:t>
            </a:r>
            <a:r>
              <a:rPr lang="en-US" altLang="ko-KR" sz="2800" b="1" dirty="0"/>
              <a:t>    </a:t>
            </a:r>
            <a:r>
              <a:rPr lang="en-US" altLang="ko-KR" sz="2000" b="1" i="1" dirty="0"/>
              <a:t>or</a:t>
            </a:r>
            <a:r>
              <a:rPr lang="en-US" altLang="ko-KR" sz="2000" b="1" dirty="0"/>
              <a:t>  3 octal numbers</a:t>
            </a:r>
          </a:p>
          <a:p>
            <a:r>
              <a:rPr lang="en-US" altLang="ko-KR" sz="2000" b="1" dirty="0"/>
              <a:t>                             for the mode </a:t>
            </a:r>
            <a:r>
              <a:rPr lang="en-US" altLang="ko-KR" sz="2000" b="1" dirty="0" err="1"/>
              <a:t>arg</a:t>
            </a:r>
            <a:r>
              <a:rPr lang="en-US" altLang="ko-KR" sz="2000" b="1" dirty="0"/>
              <a:t> of open() </a:t>
            </a:r>
            <a:endParaRPr lang="ko-KR" altLang="en-US" sz="2800" b="1" dirty="0"/>
          </a:p>
        </p:txBody>
      </p:sp>
      <p:sp>
        <p:nvSpPr>
          <p:cNvPr id="9" name="왼쪽 중괄호 8">
            <a:extLst>
              <a:ext uri="{FF2B5EF4-FFF2-40B4-BE49-F238E27FC236}">
                <a16:creationId xmlns:a16="http://schemas.microsoft.com/office/drawing/2014/main" id="{D310414C-A3CD-4C37-B635-3ED6EA850C83}"/>
              </a:ext>
            </a:extLst>
          </p:cNvPr>
          <p:cNvSpPr/>
          <p:nvPr/>
        </p:nvSpPr>
        <p:spPr>
          <a:xfrm rot="16200000">
            <a:off x="783717" y="5043534"/>
            <a:ext cx="209450" cy="465196"/>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0" name="왼쪽 중괄호 9">
            <a:extLst>
              <a:ext uri="{FF2B5EF4-FFF2-40B4-BE49-F238E27FC236}">
                <a16:creationId xmlns:a16="http://schemas.microsoft.com/office/drawing/2014/main" id="{09059C15-E083-4C9E-AA67-5CB824095763}"/>
              </a:ext>
            </a:extLst>
          </p:cNvPr>
          <p:cNvSpPr/>
          <p:nvPr/>
        </p:nvSpPr>
        <p:spPr>
          <a:xfrm rot="16200000">
            <a:off x="1424656" y="5043534"/>
            <a:ext cx="209450" cy="465196"/>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왼쪽 중괄호 10">
            <a:extLst>
              <a:ext uri="{FF2B5EF4-FFF2-40B4-BE49-F238E27FC236}">
                <a16:creationId xmlns:a16="http://schemas.microsoft.com/office/drawing/2014/main" id="{A6C0EF91-2F2D-40C7-9550-7182A7BEFC59}"/>
              </a:ext>
            </a:extLst>
          </p:cNvPr>
          <p:cNvSpPr/>
          <p:nvPr/>
        </p:nvSpPr>
        <p:spPr>
          <a:xfrm rot="16200000">
            <a:off x="2065595" y="5043534"/>
            <a:ext cx="209450" cy="465196"/>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8ABC4089-2CC0-4D9A-873D-C63E43268039}"/>
              </a:ext>
            </a:extLst>
          </p:cNvPr>
          <p:cNvSpPr/>
          <p:nvPr/>
        </p:nvSpPr>
        <p:spPr>
          <a:xfrm>
            <a:off x="439083" y="4886334"/>
            <a:ext cx="150108" cy="333689"/>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화살표 연결선 13">
            <a:extLst>
              <a:ext uri="{FF2B5EF4-FFF2-40B4-BE49-F238E27FC236}">
                <a16:creationId xmlns:a16="http://schemas.microsoft.com/office/drawing/2014/main" id="{7024ED20-1E04-4B5C-B931-4CF3ECE6181E}"/>
              </a:ext>
            </a:extLst>
          </p:cNvPr>
          <p:cNvCxnSpPr>
            <a:cxnSpLocks/>
            <a:stCxn id="12" idx="2"/>
          </p:cNvCxnSpPr>
          <p:nvPr/>
        </p:nvCxnSpPr>
        <p:spPr>
          <a:xfrm flipH="1">
            <a:off x="399671" y="5220023"/>
            <a:ext cx="114466" cy="7743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2DBDB26-594A-40AE-98CA-60748312F979}"/>
              </a:ext>
            </a:extLst>
          </p:cNvPr>
          <p:cNvSpPr txBox="1"/>
          <p:nvPr/>
        </p:nvSpPr>
        <p:spPr>
          <a:xfrm>
            <a:off x="140318" y="5892581"/>
            <a:ext cx="1031051" cy="646331"/>
          </a:xfrm>
          <a:prstGeom prst="rect">
            <a:avLst/>
          </a:prstGeom>
          <a:noFill/>
        </p:spPr>
        <p:txBody>
          <a:bodyPr wrap="none" rtlCol="0">
            <a:spAutoFit/>
          </a:bodyPr>
          <a:lstStyle/>
          <a:p>
            <a:r>
              <a:rPr lang="en-US" altLang="ko-KR" dirty="0"/>
              <a:t>file type</a:t>
            </a:r>
          </a:p>
          <a:p>
            <a:r>
              <a:rPr lang="en-US" altLang="ko-KR" dirty="0"/>
              <a:t>d, l, c, b</a:t>
            </a:r>
            <a:endParaRPr lang="ko-KR" altLang="en-US" dirty="0"/>
          </a:p>
        </p:txBody>
      </p:sp>
      <p:sp>
        <p:nvSpPr>
          <p:cNvPr id="16" name="TextBox 15">
            <a:extLst>
              <a:ext uri="{FF2B5EF4-FFF2-40B4-BE49-F238E27FC236}">
                <a16:creationId xmlns:a16="http://schemas.microsoft.com/office/drawing/2014/main" id="{34B1AAEA-3179-40D2-9322-BC0F9DAB149F}"/>
              </a:ext>
            </a:extLst>
          </p:cNvPr>
          <p:cNvSpPr txBox="1"/>
          <p:nvPr/>
        </p:nvSpPr>
        <p:spPr>
          <a:xfrm>
            <a:off x="589191" y="5368719"/>
            <a:ext cx="2151551" cy="369332"/>
          </a:xfrm>
          <a:prstGeom prst="rect">
            <a:avLst/>
          </a:prstGeom>
          <a:noFill/>
        </p:spPr>
        <p:txBody>
          <a:bodyPr wrap="none" rtlCol="0">
            <a:spAutoFit/>
          </a:bodyPr>
          <a:lstStyle/>
          <a:p>
            <a:r>
              <a:rPr lang="en-US" altLang="ko-KR" dirty="0"/>
              <a:t>user group others</a:t>
            </a:r>
            <a:endParaRPr lang="ko-KR" altLang="en-US" dirty="0"/>
          </a:p>
        </p:txBody>
      </p:sp>
      <p:sp>
        <p:nvSpPr>
          <p:cNvPr id="13" name="오른쪽 중괄호 12">
            <a:extLst>
              <a:ext uri="{FF2B5EF4-FFF2-40B4-BE49-F238E27FC236}">
                <a16:creationId xmlns:a16="http://schemas.microsoft.com/office/drawing/2014/main" id="{A5E8F0D7-800F-4E3D-2435-C295A938615D}"/>
              </a:ext>
            </a:extLst>
          </p:cNvPr>
          <p:cNvSpPr/>
          <p:nvPr/>
        </p:nvSpPr>
        <p:spPr>
          <a:xfrm rot="5400000">
            <a:off x="2838306" y="924957"/>
            <a:ext cx="390290" cy="30171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A48D125C-1CBA-E13B-7CC3-12943B0DD484}"/>
              </a:ext>
            </a:extLst>
          </p:cNvPr>
          <p:cNvSpPr txBox="1"/>
          <p:nvPr/>
        </p:nvSpPr>
        <p:spPr>
          <a:xfrm>
            <a:off x="2687934" y="2549132"/>
            <a:ext cx="830677" cy="369332"/>
          </a:xfrm>
          <a:prstGeom prst="rect">
            <a:avLst/>
          </a:prstGeom>
          <a:noFill/>
        </p:spPr>
        <p:txBody>
          <a:bodyPr wrap="none" rtlCol="0">
            <a:spAutoFit/>
          </a:bodyPr>
          <a:lstStyle/>
          <a:p>
            <a:r>
              <a:rPr lang="en-US" altLang="ko-KR" dirty="0"/>
              <a:t>owner</a:t>
            </a:r>
            <a:endParaRPr lang="ko-KR" altLang="en-US" dirty="0"/>
          </a:p>
        </p:txBody>
      </p:sp>
      <p:sp>
        <p:nvSpPr>
          <p:cNvPr id="18" name="오른쪽 중괄호 17">
            <a:extLst>
              <a:ext uri="{FF2B5EF4-FFF2-40B4-BE49-F238E27FC236}">
                <a16:creationId xmlns:a16="http://schemas.microsoft.com/office/drawing/2014/main" id="{BF24499B-5E68-79E8-99F9-F2F7D5E34D9C}"/>
              </a:ext>
            </a:extLst>
          </p:cNvPr>
          <p:cNvSpPr/>
          <p:nvPr/>
        </p:nvSpPr>
        <p:spPr>
          <a:xfrm rot="5400000">
            <a:off x="6478629" y="869939"/>
            <a:ext cx="390290" cy="30171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CB9D6CE1-9B88-AE04-C62A-3645C46E3522}"/>
              </a:ext>
            </a:extLst>
          </p:cNvPr>
          <p:cNvSpPr txBox="1"/>
          <p:nvPr/>
        </p:nvSpPr>
        <p:spPr>
          <a:xfrm>
            <a:off x="6328257" y="2494114"/>
            <a:ext cx="811376" cy="369332"/>
          </a:xfrm>
          <a:prstGeom prst="rect">
            <a:avLst/>
          </a:prstGeom>
          <a:noFill/>
        </p:spPr>
        <p:txBody>
          <a:bodyPr wrap="none" rtlCol="0">
            <a:spAutoFit/>
          </a:bodyPr>
          <a:lstStyle/>
          <a:p>
            <a:r>
              <a:rPr lang="en-US" altLang="ko-KR" dirty="0"/>
              <a:t>group</a:t>
            </a:r>
            <a:endParaRPr lang="ko-KR" altLang="en-US" dirty="0"/>
          </a:p>
        </p:txBody>
      </p:sp>
      <p:sp>
        <p:nvSpPr>
          <p:cNvPr id="20" name="오른쪽 중괄호 19">
            <a:extLst>
              <a:ext uri="{FF2B5EF4-FFF2-40B4-BE49-F238E27FC236}">
                <a16:creationId xmlns:a16="http://schemas.microsoft.com/office/drawing/2014/main" id="{82D7B4B7-EE67-8528-2E77-E497B54D1B09}"/>
              </a:ext>
            </a:extLst>
          </p:cNvPr>
          <p:cNvSpPr/>
          <p:nvPr/>
        </p:nvSpPr>
        <p:spPr>
          <a:xfrm rot="5400000">
            <a:off x="9814726" y="897174"/>
            <a:ext cx="390290" cy="30171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4D934AEF-E57C-65FF-599C-5AEA7BCED77B}"/>
              </a:ext>
            </a:extLst>
          </p:cNvPr>
          <p:cNvSpPr txBox="1"/>
          <p:nvPr/>
        </p:nvSpPr>
        <p:spPr>
          <a:xfrm>
            <a:off x="9664354" y="2521349"/>
            <a:ext cx="841962" cy="369332"/>
          </a:xfrm>
          <a:prstGeom prst="rect">
            <a:avLst/>
          </a:prstGeom>
          <a:noFill/>
        </p:spPr>
        <p:txBody>
          <a:bodyPr wrap="none" rtlCol="0">
            <a:spAutoFit/>
          </a:bodyPr>
          <a:lstStyle/>
          <a:p>
            <a:r>
              <a:rPr lang="en-US" altLang="ko-KR" dirty="0"/>
              <a:t>others</a:t>
            </a:r>
            <a:endParaRPr lang="ko-KR" altLang="en-US" dirty="0"/>
          </a:p>
        </p:txBody>
      </p:sp>
    </p:spTree>
    <p:extLst>
      <p:ext uri="{BB962C8B-B14F-4D97-AF65-F5344CB8AC3E}">
        <p14:creationId xmlns:p14="http://schemas.microsoft.com/office/powerpoint/2010/main" val="4291396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7C7D00-4641-B471-98E1-352A044A305B}"/>
              </a:ext>
            </a:extLst>
          </p:cNvPr>
          <p:cNvSpPr>
            <a:spLocks noGrp="1"/>
          </p:cNvSpPr>
          <p:nvPr>
            <p:ph type="title"/>
          </p:nvPr>
        </p:nvSpPr>
        <p:spPr/>
        <p:txBody>
          <a:bodyPr>
            <a:normAutofit fontScale="90000"/>
          </a:bodyPr>
          <a:lstStyle/>
          <a:p>
            <a:r>
              <a:rPr lang="en-US" altLang="ko-KR" dirty="0"/>
              <a:t>File Ownership and Permission Commands </a:t>
            </a:r>
            <a:endParaRPr lang="ko-KR" altLang="en-US" dirty="0"/>
          </a:p>
        </p:txBody>
      </p:sp>
      <p:sp>
        <p:nvSpPr>
          <p:cNvPr id="3" name="내용 개체 틀 2">
            <a:extLst>
              <a:ext uri="{FF2B5EF4-FFF2-40B4-BE49-F238E27FC236}">
                <a16:creationId xmlns:a16="http://schemas.microsoft.com/office/drawing/2014/main" id="{5730F002-0DE4-C838-7A72-860EFD7F2811}"/>
              </a:ext>
            </a:extLst>
          </p:cNvPr>
          <p:cNvSpPr>
            <a:spLocks noGrp="1"/>
          </p:cNvSpPr>
          <p:nvPr>
            <p:ph idx="1"/>
          </p:nvPr>
        </p:nvSpPr>
        <p:spPr>
          <a:xfrm>
            <a:off x="419877" y="1530221"/>
            <a:ext cx="11302431" cy="2127380"/>
          </a:xfrm>
        </p:spPr>
        <p:txBody>
          <a:bodyPr>
            <a:normAutofit fontScale="92500" lnSpcReduction="20000"/>
          </a:bodyPr>
          <a:lstStyle/>
          <a:p>
            <a:r>
              <a:rPr lang="en-US" altLang="ko-KR" dirty="0"/>
              <a:t>Change owner : </a:t>
            </a:r>
          </a:p>
          <a:p>
            <a:pPr lvl="1"/>
            <a:r>
              <a:rPr lang="en-US" altLang="ko-KR" dirty="0"/>
              <a:t>$ </a:t>
            </a:r>
            <a:r>
              <a:rPr lang="en-US" altLang="ko-KR" dirty="0" err="1"/>
              <a:t>chown</a:t>
            </a:r>
            <a:r>
              <a:rPr lang="en-US" altLang="ko-KR" dirty="0"/>
              <a:t> [option] &lt;</a:t>
            </a:r>
            <a:r>
              <a:rPr lang="en-US" altLang="ko-KR" dirty="0" err="1"/>
              <a:t>new_owner</a:t>
            </a:r>
            <a:r>
              <a:rPr lang="en-US" altLang="ko-KR" dirty="0"/>
              <a:t>&gt;[:&lt;</a:t>
            </a:r>
            <a:r>
              <a:rPr lang="en-US" altLang="ko-KR" dirty="0" err="1"/>
              <a:t>new_group</a:t>
            </a:r>
            <a:r>
              <a:rPr lang="en-US" altLang="ko-KR" dirty="0"/>
              <a:t>&gt;]  &lt;path&gt;</a:t>
            </a:r>
          </a:p>
          <a:p>
            <a:pPr lvl="1"/>
            <a:r>
              <a:rPr lang="en-US" altLang="ko-KR" dirty="0"/>
              <a:t>option: -R</a:t>
            </a:r>
          </a:p>
          <a:p>
            <a:pPr lvl="1"/>
            <a:r>
              <a:rPr lang="en-US" altLang="ko-KR" dirty="0"/>
              <a:t>Ex) $ </a:t>
            </a:r>
            <a:r>
              <a:rPr lang="en-US" altLang="ko-KR" dirty="0" err="1"/>
              <a:t>chwon</a:t>
            </a:r>
            <a:r>
              <a:rPr lang="en-US" altLang="ko-KR" dirty="0"/>
              <a:t> s1234:student *.c   (</a:t>
            </a:r>
            <a:r>
              <a:rPr lang="ko-KR" altLang="en-US" dirty="0"/>
              <a:t>현재위치의 </a:t>
            </a:r>
            <a:r>
              <a:rPr lang="en-US" altLang="ko-KR" dirty="0"/>
              <a:t>*.c </a:t>
            </a:r>
            <a:r>
              <a:rPr lang="ko-KR" altLang="en-US" dirty="0"/>
              <a:t>파일의 사용자와 그룹을 변경함</a:t>
            </a:r>
            <a:r>
              <a:rPr lang="en-US" altLang="ko-KR" dirty="0"/>
              <a:t>)</a:t>
            </a:r>
          </a:p>
          <a:p>
            <a:r>
              <a:rPr lang="en-US" altLang="ko-KR" dirty="0"/>
              <a:t>Changing permission: </a:t>
            </a:r>
          </a:p>
          <a:p>
            <a:pPr lvl="1"/>
            <a:r>
              <a:rPr lang="en-US" altLang="ko-KR" dirty="0"/>
              <a:t>$ </a:t>
            </a:r>
            <a:r>
              <a:rPr lang="en-US" altLang="ko-KR" dirty="0" err="1"/>
              <a:t>chmod</a:t>
            </a:r>
            <a:r>
              <a:rPr lang="en-US" altLang="ko-KR" dirty="0"/>
              <a:t> &lt;mode&gt; &lt;path&gt;</a:t>
            </a:r>
          </a:p>
        </p:txBody>
      </p:sp>
      <p:sp>
        <p:nvSpPr>
          <p:cNvPr id="4" name="슬라이드 번호 개체 틀 3">
            <a:extLst>
              <a:ext uri="{FF2B5EF4-FFF2-40B4-BE49-F238E27FC236}">
                <a16:creationId xmlns:a16="http://schemas.microsoft.com/office/drawing/2014/main" id="{C9555B8A-0E00-862B-D312-168804EB9168}"/>
              </a:ext>
            </a:extLst>
          </p:cNvPr>
          <p:cNvSpPr>
            <a:spLocks noGrp="1"/>
          </p:cNvSpPr>
          <p:nvPr>
            <p:ph type="sldNum" sz="quarter" idx="12"/>
          </p:nvPr>
        </p:nvSpPr>
        <p:spPr>
          <a:xfrm>
            <a:off x="8505670" y="6356350"/>
            <a:ext cx="2743200" cy="365125"/>
          </a:xfrm>
        </p:spPr>
        <p:txBody>
          <a:bodyPr/>
          <a:lstStyle/>
          <a:p>
            <a:fld id="{297EEDAA-10CE-4642-834E-C03F290CCBD8}" type="slidenum">
              <a:rPr lang="ko-KR" altLang="en-US" smtClean="0"/>
              <a:t>24</a:t>
            </a:fld>
            <a:endParaRPr lang="ko-KR" altLang="en-US" dirty="0"/>
          </a:p>
        </p:txBody>
      </p:sp>
      <p:sp>
        <p:nvSpPr>
          <p:cNvPr id="6" name="TextBox 5">
            <a:extLst>
              <a:ext uri="{FF2B5EF4-FFF2-40B4-BE49-F238E27FC236}">
                <a16:creationId xmlns:a16="http://schemas.microsoft.com/office/drawing/2014/main" id="{B5D22EEC-3C4A-115E-C0E9-C208D25ED17B}"/>
              </a:ext>
            </a:extLst>
          </p:cNvPr>
          <p:cNvSpPr txBox="1"/>
          <p:nvPr/>
        </p:nvSpPr>
        <p:spPr>
          <a:xfrm>
            <a:off x="2518972" y="3507692"/>
            <a:ext cx="4736267" cy="461665"/>
          </a:xfrm>
          <a:prstGeom prst="rect">
            <a:avLst/>
          </a:prstGeom>
          <a:noFill/>
        </p:spPr>
        <p:txBody>
          <a:bodyPr wrap="square">
            <a:spAutoFit/>
          </a:bodyPr>
          <a:lstStyle/>
          <a:p>
            <a:r>
              <a:rPr lang="en-US" altLang="ko-KR" sz="2400" b="1" dirty="0"/>
              <a:t>symbolic   </a:t>
            </a:r>
            <a:r>
              <a:rPr lang="en-US" altLang="ko-KR" sz="1800" b="1" i="1" dirty="0"/>
              <a:t>or</a:t>
            </a:r>
            <a:r>
              <a:rPr lang="en-US" altLang="ko-KR" sz="1800" b="1" dirty="0"/>
              <a:t>           3 octal numbers  </a:t>
            </a:r>
            <a:endParaRPr lang="ko-KR" altLang="en-US" sz="2400" b="1" dirty="0"/>
          </a:p>
        </p:txBody>
      </p:sp>
      <p:graphicFrame>
        <p:nvGraphicFramePr>
          <p:cNvPr id="7" name="표 6">
            <a:extLst>
              <a:ext uri="{FF2B5EF4-FFF2-40B4-BE49-F238E27FC236}">
                <a16:creationId xmlns:a16="http://schemas.microsoft.com/office/drawing/2014/main" id="{1EE4324E-8AD0-0675-A03E-8C6FF72BA3D1}"/>
              </a:ext>
            </a:extLst>
          </p:cNvPr>
          <p:cNvGraphicFramePr>
            <a:graphicFrameLocks noGrp="1"/>
          </p:cNvGraphicFramePr>
          <p:nvPr>
            <p:extLst>
              <p:ext uri="{D42A27DB-BD31-4B8C-83A1-F6EECF244321}">
                <p14:modId xmlns:p14="http://schemas.microsoft.com/office/powerpoint/2010/main" val="716416009"/>
              </p:ext>
            </p:extLst>
          </p:nvPr>
        </p:nvGraphicFramePr>
        <p:xfrm>
          <a:off x="752842" y="4087776"/>
          <a:ext cx="4863473" cy="1559560"/>
        </p:xfrm>
        <a:graphic>
          <a:graphicData uri="http://schemas.openxmlformats.org/drawingml/2006/table">
            <a:tbl>
              <a:tblPr firstRow="1" bandRow="1">
                <a:tableStyleId>{5C22544A-7EE6-4342-B048-85BDC9FD1C3A}</a:tableStyleId>
              </a:tblPr>
              <a:tblGrid>
                <a:gridCol w="1250023">
                  <a:extLst>
                    <a:ext uri="{9D8B030D-6E8A-4147-A177-3AD203B41FA5}">
                      <a16:colId xmlns:a16="http://schemas.microsoft.com/office/drawing/2014/main" val="222933329"/>
                    </a:ext>
                  </a:extLst>
                </a:gridCol>
                <a:gridCol w="2135877">
                  <a:extLst>
                    <a:ext uri="{9D8B030D-6E8A-4147-A177-3AD203B41FA5}">
                      <a16:colId xmlns:a16="http://schemas.microsoft.com/office/drawing/2014/main" val="3785834476"/>
                    </a:ext>
                  </a:extLst>
                </a:gridCol>
                <a:gridCol w="1477573">
                  <a:extLst>
                    <a:ext uri="{9D8B030D-6E8A-4147-A177-3AD203B41FA5}">
                      <a16:colId xmlns:a16="http://schemas.microsoft.com/office/drawing/2014/main" val="2999325053"/>
                    </a:ext>
                  </a:extLst>
                </a:gridCol>
              </a:tblGrid>
              <a:tr h="370840">
                <a:tc>
                  <a:txBody>
                    <a:bodyPr/>
                    <a:lstStyle/>
                    <a:p>
                      <a:pPr latinLnBrk="1"/>
                      <a:r>
                        <a:rPr lang="en-US" altLang="ko-KR" dirty="0"/>
                        <a:t>who</a:t>
                      </a:r>
                      <a:endParaRPr lang="ko-KR" altLang="en-US" dirty="0"/>
                    </a:p>
                  </a:txBody>
                  <a:tcPr/>
                </a:tc>
                <a:tc>
                  <a:txBody>
                    <a:bodyPr/>
                    <a:lstStyle/>
                    <a:p>
                      <a:pPr latinLnBrk="1"/>
                      <a:r>
                        <a:rPr lang="en-US" altLang="ko-KR" dirty="0"/>
                        <a:t>operation</a:t>
                      </a:r>
                      <a:endParaRPr lang="ko-KR" altLang="en-US" dirty="0"/>
                    </a:p>
                  </a:txBody>
                  <a:tcPr/>
                </a:tc>
                <a:tc>
                  <a:txBody>
                    <a:bodyPr/>
                    <a:lstStyle/>
                    <a:p>
                      <a:pPr latinLnBrk="1"/>
                      <a:r>
                        <a:rPr lang="en-US" altLang="ko-KR" dirty="0"/>
                        <a:t>Permission</a:t>
                      </a:r>
                      <a:endParaRPr lang="ko-KR" altLang="en-US" dirty="0"/>
                    </a:p>
                  </a:txBody>
                  <a:tcPr/>
                </a:tc>
                <a:extLst>
                  <a:ext uri="{0D108BD9-81ED-4DB2-BD59-A6C34878D82A}">
                    <a16:rowId xmlns:a16="http://schemas.microsoft.com/office/drawing/2014/main" val="2179890998"/>
                  </a:ext>
                </a:extLst>
              </a:tr>
              <a:tr h="370840">
                <a:tc>
                  <a:txBody>
                    <a:bodyPr/>
                    <a:lstStyle/>
                    <a:p>
                      <a:pPr latinLnBrk="1"/>
                      <a:r>
                        <a:rPr lang="en-US" altLang="ko-KR" dirty="0"/>
                        <a:t>u: owner</a:t>
                      </a:r>
                    </a:p>
                    <a:p>
                      <a:pPr latinLnBrk="1"/>
                      <a:r>
                        <a:rPr lang="en-US" altLang="ko-KR" dirty="0"/>
                        <a:t>g : group</a:t>
                      </a:r>
                    </a:p>
                    <a:p>
                      <a:pPr latinLnBrk="1"/>
                      <a:r>
                        <a:rPr lang="en-US" altLang="ko-KR" dirty="0"/>
                        <a:t>o: others</a:t>
                      </a:r>
                    </a:p>
                    <a:p>
                      <a:pPr latinLnBrk="1"/>
                      <a:r>
                        <a:rPr lang="en-US" altLang="ko-KR" dirty="0"/>
                        <a:t>a: all</a:t>
                      </a:r>
                      <a:endParaRPr lang="ko-KR" altLang="en-US" dirty="0"/>
                    </a:p>
                  </a:txBody>
                  <a:tcPr/>
                </a:tc>
                <a:tc>
                  <a:txBody>
                    <a:bodyPr/>
                    <a:lstStyle/>
                    <a:p>
                      <a:pPr latinLnBrk="1"/>
                      <a:r>
                        <a:rPr lang="en-US" altLang="ko-KR" dirty="0"/>
                        <a:t>= : set access</a:t>
                      </a:r>
                    </a:p>
                    <a:p>
                      <a:pPr latinLnBrk="1"/>
                      <a:r>
                        <a:rPr lang="en-US" altLang="ko-KR" dirty="0"/>
                        <a:t>+ : add access</a:t>
                      </a:r>
                    </a:p>
                    <a:p>
                      <a:pPr latinLnBrk="1"/>
                      <a:r>
                        <a:rPr lang="en-US" altLang="ko-KR" dirty="0"/>
                        <a:t>- : remove access</a:t>
                      </a:r>
                      <a:endParaRPr lang="ko-KR" altLang="en-US" dirty="0"/>
                    </a:p>
                  </a:txBody>
                  <a:tcPr/>
                </a:tc>
                <a:tc>
                  <a:txBody>
                    <a:bodyPr/>
                    <a:lstStyle/>
                    <a:p>
                      <a:pPr latinLnBrk="1"/>
                      <a:r>
                        <a:rPr lang="en-US" altLang="ko-KR" dirty="0"/>
                        <a:t>r : read</a:t>
                      </a:r>
                    </a:p>
                    <a:p>
                      <a:pPr latinLnBrk="1"/>
                      <a:r>
                        <a:rPr lang="en-US" altLang="ko-KR" dirty="0"/>
                        <a:t>w : write</a:t>
                      </a:r>
                    </a:p>
                    <a:p>
                      <a:pPr latinLnBrk="1"/>
                      <a:r>
                        <a:rPr lang="en-US" altLang="ko-KR" dirty="0"/>
                        <a:t>x: execute</a:t>
                      </a:r>
                      <a:endParaRPr lang="ko-KR" altLang="en-US" dirty="0"/>
                    </a:p>
                  </a:txBody>
                  <a:tcPr/>
                </a:tc>
                <a:extLst>
                  <a:ext uri="{0D108BD9-81ED-4DB2-BD59-A6C34878D82A}">
                    <a16:rowId xmlns:a16="http://schemas.microsoft.com/office/drawing/2014/main" val="566046470"/>
                  </a:ext>
                </a:extLst>
              </a:tr>
            </a:tbl>
          </a:graphicData>
        </a:graphic>
      </p:graphicFrame>
      <p:cxnSp>
        <p:nvCxnSpPr>
          <p:cNvPr id="9" name="직선 화살표 연결선 8">
            <a:extLst>
              <a:ext uri="{FF2B5EF4-FFF2-40B4-BE49-F238E27FC236}">
                <a16:creationId xmlns:a16="http://schemas.microsoft.com/office/drawing/2014/main" id="{4E919A53-290D-00E9-ED94-8980FBB49D2C}"/>
              </a:ext>
            </a:extLst>
          </p:cNvPr>
          <p:cNvCxnSpPr/>
          <p:nvPr/>
        </p:nvCxnSpPr>
        <p:spPr>
          <a:xfrm>
            <a:off x="3043003" y="3429000"/>
            <a:ext cx="0" cy="22860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686026E7-E754-44A1-4D45-0B255CAB8CB7}"/>
              </a:ext>
            </a:extLst>
          </p:cNvPr>
          <p:cNvCxnSpPr>
            <a:cxnSpLocks/>
          </p:cNvCxnSpPr>
          <p:nvPr/>
        </p:nvCxnSpPr>
        <p:spPr>
          <a:xfrm>
            <a:off x="3043003" y="3902010"/>
            <a:ext cx="0" cy="22860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7F826A5-44C0-B080-794C-D0ED57785FAB}"/>
              </a:ext>
            </a:extLst>
          </p:cNvPr>
          <p:cNvSpPr txBox="1"/>
          <p:nvPr/>
        </p:nvSpPr>
        <p:spPr>
          <a:xfrm>
            <a:off x="1744746" y="5647336"/>
            <a:ext cx="2496581" cy="923330"/>
          </a:xfrm>
          <a:prstGeom prst="rect">
            <a:avLst/>
          </a:prstGeom>
          <a:noFill/>
        </p:spPr>
        <p:txBody>
          <a:bodyPr wrap="none" rtlCol="0">
            <a:spAutoFit/>
          </a:bodyPr>
          <a:lstStyle/>
          <a:p>
            <a:r>
              <a:rPr lang="en-US" altLang="ko-KR" dirty="0"/>
              <a:t>$ </a:t>
            </a:r>
            <a:r>
              <a:rPr lang="en-US" altLang="ko-KR" dirty="0" err="1"/>
              <a:t>chmod</a:t>
            </a:r>
            <a:r>
              <a:rPr lang="en-US" altLang="ko-KR" dirty="0"/>
              <a:t> a=</a:t>
            </a:r>
            <a:r>
              <a:rPr lang="en-US" altLang="ko-KR" dirty="0" err="1"/>
              <a:t>rw</a:t>
            </a:r>
            <a:r>
              <a:rPr lang="en-US" altLang="ko-KR" dirty="0"/>
              <a:t> </a:t>
            </a:r>
            <a:r>
              <a:rPr lang="en-US" altLang="ko-KR" dirty="0" err="1"/>
              <a:t>main.c</a:t>
            </a:r>
            <a:endParaRPr lang="en-US" altLang="ko-KR" dirty="0"/>
          </a:p>
          <a:p>
            <a:r>
              <a:rPr lang="en-US" altLang="ko-KR" dirty="0"/>
              <a:t>$ </a:t>
            </a:r>
            <a:r>
              <a:rPr lang="en-US" altLang="ko-KR" dirty="0" err="1"/>
              <a:t>chmod</a:t>
            </a:r>
            <a:r>
              <a:rPr lang="en-US" altLang="ko-KR" dirty="0"/>
              <a:t> </a:t>
            </a:r>
            <a:r>
              <a:rPr lang="en-US" altLang="ko-KR" dirty="0" err="1"/>
              <a:t>u+x</a:t>
            </a:r>
            <a:r>
              <a:rPr lang="en-US" altLang="ko-KR" dirty="0"/>
              <a:t> </a:t>
            </a:r>
            <a:r>
              <a:rPr lang="en-US" altLang="ko-KR" dirty="0" err="1"/>
              <a:t>main.c</a:t>
            </a:r>
            <a:endParaRPr lang="en-US" altLang="ko-KR" dirty="0"/>
          </a:p>
          <a:p>
            <a:r>
              <a:rPr lang="en-US" altLang="ko-KR" dirty="0"/>
              <a:t>$ </a:t>
            </a:r>
            <a:r>
              <a:rPr lang="en-US" altLang="ko-KR" dirty="0" err="1"/>
              <a:t>chmod</a:t>
            </a:r>
            <a:r>
              <a:rPr lang="en-US" altLang="ko-KR" dirty="0"/>
              <a:t> go-w </a:t>
            </a:r>
            <a:r>
              <a:rPr lang="en-US" altLang="ko-KR" dirty="0" err="1"/>
              <a:t>main.c</a:t>
            </a:r>
            <a:endParaRPr lang="en-US" altLang="ko-KR" dirty="0"/>
          </a:p>
        </p:txBody>
      </p:sp>
      <p:sp>
        <p:nvSpPr>
          <p:cNvPr id="12" name="TextBox 11">
            <a:extLst>
              <a:ext uri="{FF2B5EF4-FFF2-40B4-BE49-F238E27FC236}">
                <a16:creationId xmlns:a16="http://schemas.microsoft.com/office/drawing/2014/main" id="{94F28C2F-F11A-8886-339A-B637234B4230}"/>
              </a:ext>
            </a:extLst>
          </p:cNvPr>
          <p:cNvSpPr txBox="1"/>
          <p:nvPr/>
        </p:nvSpPr>
        <p:spPr>
          <a:xfrm>
            <a:off x="5834668" y="4728251"/>
            <a:ext cx="837473" cy="369332"/>
          </a:xfrm>
          <a:prstGeom prst="rect">
            <a:avLst/>
          </a:prstGeom>
          <a:noFill/>
        </p:spPr>
        <p:txBody>
          <a:bodyPr wrap="none" rtlCol="0">
            <a:spAutoFit/>
          </a:bodyPr>
          <a:lstStyle/>
          <a:p>
            <a:r>
              <a:rPr lang="en-US" altLang="ko-KR" dirty="0"/>
              <a:t>binary</a:t>
            </a:r>
            <a:endParaRPr lang="ko-KR" altLang="en-US" dirty="0"/>
          </a:p>
        </p:txBody>
      </p:sp>
      <p:cxnSp>
        <p:nvCxnSpPr>
          <p:cNvPr id="14" name="직선 화살표 연결선 13">
            <a:extLst>
              <a:ext uri="{FF2B5EF4-FFF2-40B4-BE49-F238E27FC236}">
                <a16:creationId xmlns:a16="http://schemas.microsoft.com/office/drawing/2014/main" id="{E210D675-AE0F-F49F-8FAE-51DB3C6B5BC0}"/>
              </a:ext>
            </a:extLst>
          </p:cNvPr>
          <p:cNvCxnSpPr/>
          <p:nvPr/>
        </p:nvCxnSpPr>
        <p:spPr>
          <a:xfrm>
            <a:off x="6593246" y="3902010"/>
            <a:ext cx="0" cy="22860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표 14">
            <a:extLst>
              <a:ext uri="{FF2B5EF4-FFF2-40B4-BE49-F238E27FC236}">
                <a16:creationId xmlns:a16="http://schemas.microsoft.com/office/drawing/2014/main" id="{0ABE7E1B-ABC1-0A91-E028-48B732A0EA7C}"/>
              </a:ext>
            </a:extLst>
          </p:cNvPr>
          <p:cNvGraphicFramePr>
            <a:graphicFrameLocks noGrp="1"/>
          </p:cNvGraphicFramePr>
          <p:nvPr>
            <p:extLst>
              <p:ext uri="{D42A27DB-BD31-4B8C-83A1-F6EECF244321}">
                <p14:modId xmlns:p14="http://schemas.microsoft.com/office/powerpoint/2010/main" val="2943186914"/>
              </p:ext>
            </p:extLst>
          </p:nvPr>
        </p:nvGraphicFramePr>
        <p:xfrm>
          <a:off x="6707221" y="4033996"/>
          <a:ext cx="3173437" cy="741680"/>
        </p:xfrm>
        <a:graphic>
          <a:graphicData uri="http://schemas.openxmlformats.org/drawingml/2006/table">
            <a:tbl>
              <a:tblPr firstRow="1" bandRow="1">
                <a:tableStyleId>{5C22544A-7EE6-4342-B048-85BDC9FD1C3A}</a:tableStyleId>
              </a:tblPr>
              <a:tblGrid>
                <a:gridCol w="228601">
                  <a:extLst>
                    <a:ext uri="{9D8B030D-6E8A-4147-A177-3AD203B41FA5}">
                      <a16:colId xmlns:a16="http://schemas.microsoft.com/office/drawing/2014/main" val="127556331"/>
                    </a:ext>
                  </a:extLst>
                </a:gridCol>
                <a:gridCol w="362677">
                  <a:extLst>
                    <a:ext uri="{9D8B030D-6E8A-4147-A177-3AD203B41FA5}">
                      <a16:colId xmlns:a16="http://schemas.microsoft.com/office/drawing/2014/main" val="2245171526"/>
                    </a:ext>
                  </a:extLst>
                </a:gridCol>
                <a:gridCol w="314793">
                  <a:extLst>
                    <a:ext uri="{9D8B030D-6E8A-4147-A177-3AD203B41FA5}">
                      <a16:colId xmlns:a16="http://schemas.microsoft.com/office/drawing/2014/main" val="2638184728"/>
                    </a:ext>
                  </a:extLst>
                </a:gridCol>
                <a:gridCol w="281900">
                  <a:extLst>
                    <a:ext uri="{9D8B030D-6E8A-4147-A177-3AD203B41FA5}">
                      <a16:colId xmlns:a16="http://schemas.microsoft.com/office/drawing/2014/main" val="3497756916"/>
                    </a:ext>
                  </a:extLst>
                </a:gridCol>
                <a:gridCol w="464696">
                  <a:extLst>
                    <a:ext uri="{9D8B030D-6E8A-4147-A177-3AD203B41FA5}">
                      <a16:colId xmlns:a16="http://schemas.microsoft.com/office/drawing/2014/main" val="4180666149"/>
                    </a:ext>
                  </a:extLst>
                </a:gridCol>
                <a:gridCol w="347686">
                  <a:extLst>
                    <a:ext uri="{9D8B030D-6E8A-4147-A177-3AD203B41FA5}">
                      <a16:colId xmlns:a16="http://schemas.microsoft.com/office/drawing/2014/main" val="4018628533"/>
                    </a:ext>
                  </a:extLst>
                </a:gridCol>
                <a:gridCol w="299803">
                  <a:extLst>
                    <a:ext uri="{9D8B030D-6E8A-4147-A177-3AD203B41FA5}">
                      <a16:colId xmlns:a16="http://schemas.microsoft.com/office/drawing/2014/main" val="467847570"/>
                    </a:ext>
                  </a:extLst>
                </a:gridCol>
                <a:gridCol w="329784">
                  <a:extLst>
                    <a:ext uri="{9D8B030D-6E8A-4147-A177-3AD203B41FA5}">
                      <a16:colId xmlns:a16="http://schemas.microsoft.com/office/drawing/2014/main" val="3558245493"/>
                    </a:ext>
                  </a:extLst>
                </a:gridCol>
                <a:gridCol w="543497">
                  <a:extLst>
                    <a:ext uri="{9D8B030D-6E8A-4147-A177-3AD203B41FA5}">
                      <a16:colId xmlns:a16="http://schemas.microsoft.com/office/drawing/2014/main" val="1373834451"/>
                    </a:ext>
                  </a:extLst>
                </a:gridCol>
              </a:tblGrid>
              <a:tr h="370840">
                <a:tc gridSpan="3">
                  <a:txBody>
                    <a:bodyPr/>
                    <a:lstStyle/>
                    <a:p>
                      <a:pPr algn="ctr" latinLnBrk="1"/>
                      <a:r>
                        <a:rPr lang="en-US" altLang="ko-KR" dirty="0"/>
                        <a:t>owner</a:t>
                      </a:r>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tc gridSpan="3">
                  <a:txBody>
                    <a:bodyPr/>
                    <a:lstStyle/>
                    <a:p>
                      <a:pPr algn="ctr" latinLnBrk="1"/>
                      <a:r>
                        <a:rPr lang="en-US" altLang="ko-KR" dirty="0"/>
                        <a:t>group</a:t>
                      </a:r>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tc gridSpan="3">
                  <a:txBody>
                    <a:bodyPr/>
                    <a:lstStyle/>
                    <a:p>
                      <a:pPr latinLnBrk="1"/>
                      <a:r>
                        <a:rPr lang="en-US" altLang="ko-KR" dirty="0"/>
                        <a:t>others</a:t>
                      </a:r>
                      <a:endParaRPr lang="ko-KR" altLang="en-US" dirty="0"/>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383612088"/>
                  </a:ext>
                </a:extLst>
              </a:tr>
              <a:tr h="370840">
                <a:tc>
                  <a:txBody>
                    <a:bodyPr/>
                    <a:lstStyle/>
                    <a:p>
                      <a:pPr latinLnBrk="1"/>
                      <a:r>
                        <a:rPr lang="en-US" altLang="ko-KR" dirty="0"/>
                        <a:t>r</a:t>
                      </a:r>
                      <a:endParaRPr lang="ko-KR" altLang="en-US" dirty="0"/>
                    </a:p>
                  </a:txBody>
                  <a:tcPr/>
                </a:tc>
                <a:tc>
                  <a:txBody>
                    <a:bodyPr/>
                    <a:lstStyle/>
                    <a:p>
                      <a:pPr latinLnBrk="1"/>
                      <a:r>
                        <a:rPr lang="en-US" altLang="ko-KR" dirty="0"/>
                        <a:t>w</a:t>
                      </a:r>
                      <a:endParaRPr lang="ko-KR" altLang="en-US" dirty="0"/>
                    </a:p>
                  </a:txBody>
                  <a:tcPr/>
                </a:tc>
                <a:tc>
                  <a:txBody>
                    <a:bodyPr/>
                    <a:lstStyle/>
                    <a:p>
                      <a:pPr latinLnBrk="1"/>
                      <a:r>
                        <a:rPr lang="en-US" altLang="ko-KR" dirty="0"/>
                        <a:t>x</a:t>
                      </a:r>
                      <a:endParaRPr lang="ko-KR" altLang="en-US" dirty="0"/>
                    </a:p>
                  </a:txBody>
                  <a:tcPr/>
                </a:tc>
                <a:tc>
                  <a:txBody>
                    <a:bodyPr/>
                    <a:lstStyle/>
                    <a:p>
                      <a:pPr latinLnBrk="1"/>
                      <a:r>
                        <a:rPr lang="en-US" altLang="ko-KR" dirty="0"/>
                        <a:t>r</a:t>
                      </a:r>
                      <a:endParaRPr lang="ko-KR" altLang="en-US" dirty="0"/>
                    </a:p>
                  </a:txBody>
                  <a:tcPr/>
                </a:tc>
                <a:tc>
                  <a:txBody>
                    <a:bodyPr/>
                    <a:lstStyle/>
                    <a:p>
                      <a:pPr latinLnBrk="1"/>
                      <a:r>
                        <a:rPr lang="en-US" altLang="ko-KR" dirty="0"/>
                        <a:t>w</a:t>
                      </a:r>
                      <a:endParaRPr lang="ko-KR" altLang="en-US" dirty="0"/>
                    </a:p>
                  </a:txBody>
                  <a:tcPr/>
                </a:tc>
                <a:tc>
                  <a:txBody>
                    <a:bodyPr/>
                    <a:lstStyle/>
                    <a:p>
                      <a:pPr latinLnBrk="1"/>
                      <a:r>
                        <a:rPr lang="en-US" altLang="ko-KR" dirty="0"/>
                        <a:t>x</a:t>
                      </a:r>
                      <a:endParaRPr lang="ko-KR" altLang="en-US" dirty="0"/>
                    </a:p>
                  </a:txBody>
                  <a:tcPr/>
                </a:tc>
                <a:tc>
                  <a:txBody>
                    <a:bodyPr/>
                    <a:lstStyle/>
                    <a:p>
                      <a:pPr latinLnBrk="1"/>
                      <a:r>
                        <a:rPr lang="en-US" altLang="ko-KR" dirty="0"/>
                        <a:t>r</a:t>
                      </a:r>
                      <a:endParaRPr lang="ko-KR" altLang="en-US" dirty="0"/>
                    </a:p>
                  </a:txBody>
                  <a:tcPr/>
                </a:tc>
                <a:tc>
                  <a:txBody>
                    <a:bodyPr/>
                    <a:lstStyle/>
                    <a:p>
                      <a:pPr latinLnBrk="1"/>
                      <a:r>
                        <a:rPr lang="en-US" altLang="ko-KR" dirty="0"/>
                        <a:t>w</a:t>
                      </a:r>
                      <a:endParaRPr lang="ko-KR" altLang="en-US" dirty="0"/>
                    </a:p>
                  </a:txBody>
                  <a:tcPr/>
                </a:tc>
                <a:tc>
                  <a:txBody>
                    <a:bodyPr/>
                    <a:lstStyle/>
                    <a:p>
                      <a:pPr latinLnBrk="1"/>
                      <a:r>
                        <a:rPr lang="en-US" altLang="ko-KR" dirty="0"/>
                        <a:t>x</a:t>
                      </a:r>
                      <a:endParaRPr lang="ko-KR" altLang="en-US" dirty="0"/>
                    </a:p>
                  </a:txBody>
                  <a:tcPr/>
                </a:tc>
                <a:extLst>
                  <a:ext uri="{0D108BD9-81ED-4DB2-BD59-A6C34878D82A}">
                    <a16:rowId xmlns:a16="http://schemas.microsoft.com/office/drawing/2014/main" val="4049697017"/>
                  </a:ext>
                </a:extLst>
              </a:tr>
            </a:tbl>
          </a:graphicData>
        </a:graphic>
      </p:graphicFrame>
      <p:graphicFrame>
        <p:nvGraphicFramePr>
          <p:cNvPr id="16" name="표 15">
            <a:extLst>
              <a:ext uri="{FF2B5EF4-FFF2-40B4-BE49-F238E27FC236}">
                <a16:creationId xmlns:a16="http://schemas.microsoft.com/office/drawing/2014/main" id="{0ABB6B5B-7A67-845F-D199-7554D688D20F}"/>
              </a:ext>
            </a:extLst>
          </p:cNvPr>
          <p:cNvGraphicFramePr>
            <a:graphicFrameLocks noGrp="1"/>
          </p:cNvGraphicFramePr>
          <p:nvPr>
            <p:extLst>
              <p:ext uri="{D42A27DB-BD31-4B8C-83A1-F6EECF244321}">
                <p14:modId xmlns:p14="http://schemas.microsoft.com/office/powerpoint/2010/main" val="103812174"/>
              </p:ext>
            </p:extLst>
          </p:nvPr>
        </p:nvGraphicFramePr>
        <p:xfrm>
          <a:off x="6701693" y="5670005"/>
          <a:ext cx="3173437" cy="370840"/>
        </p:xfrm>
        <a:graphic>
          <a:graphicData uri="http://schemas.openxmlformats.org/drawingml/2006/table">
            <a:tbl>
              <a:tblPr firstRow="1" bandRow="1">
                <a:tableStyleId>{5C22544A-7EE6-4342-B048-85BDC9FD1C3A}</a:tableStyleId>
              </a:tblPr>
              <a:tblGrid>
                <a:gridCol w="228601">
                  <a:extLst>
                    <a:ext uri="{9D8B030D-6E8A-4147-A177-3AD203B41FA5}">
                      <a16:colId xmlns:a16="http://schemas.microsoft.com/office/drawing/2014/main" val="127556331"/>
                    </a:ext>
                  </a:extLst>
                </a:gridCol>
                <a:gridCol w="362677">
                  <a:extLst>
                    <a:ext uri="{9D8B030D-6E8A-4147-A177-3AD203B41FA5}">
                      <a16:colId xmlns:a16="http://schemas.microsoft.com/office/drawing/2014/main" val="2245171526"/>
                    </a:ext>
                  </a:extLst>
                </a:gridCol>
                <a:gridCol w="314793">
                  <a:extLst>
                    <a:ext uri="{9D8B030D-6E8A-4147-A177-3AD203B41FA5}">
                      <a16:colId xmlns:a16="http://schemas.microsoft.com/office/drawing/2014/main" val="2638184728"/>
                    </a:ext>
                  </a:extLst>
                </a:gridCol>
                <a:gridCol w="281900">
                  <a:extLst>
                    <a:ext uri="{9D8B030D-6E8A-4147-A177-3AD203B41FA5}">
                      <a16:colId xmlns:a16="http://schemas.microsoft.com/office/drawing/2014/main" val="3497756916"/>
                    </a:ext>
                  </a:extLst>
                </a:gridCol>
                <a:gridCol w="464696">
                  <a:extLst>
                    <a:ext uri="{9D8B030D-6E8A-4147-A177-3AD203B41FA5}">
                      <a16:colId xmlns:a16="http://schemas.microsoft.com/office/drawing/2014/main" val="4180666149"/>
                    </a:ext>
                  </a:extLst>
                </a:gridCol>
                <a:gridCol w="347686">
                  <a:extLst>
                    <a:ext uri="{9D8B030D-6E8A-4147-A177-3AD203B41FA5}">
                      <a16:colId xmlns:a16="http://schemas.microsoft.com/office/drawing/2014/main" val="4018628533"/>
                    </a:ext>
                  </a:extLst>
                </a:gridCol>
                <a:gridCol w="299803">
                  <a:extLst>
                    <a:ext uri="{9D8B030D-6E8A-4147-A177-3AD203B41FA5}">
                      <a16:colId xmlns:a16="http://schemas.microsoft.com/office/drawing/2014/main" val="467847570"/>
                    </a:ext>
                  </a:extLst>
                </a:gridCol>
                <a:gridCol w="329784">
                  <a:extLst>
                    <a:ext uri="{9D8B030D-6E8A-4147-A177-3AD203B41FA5}">
                      <a16:colId xmlns:a16="http://schemas.microsoft.com/office/drawing/2014/main" val="3558245493"/>
                    </a:ext>
                  </a:extLst>
                </a:gridCol>
                <a:gridCol w="543497">
                  <a:extLst>
                    <a:ext uri="{9D8B030D-6E8A-4147-A177-3AD203B41FA5}">
                      <a16:colId xmlns:a16="http://schemas.microsoft.com/office/drawing/2014/main" val="1373834451"/>
                    </a:ext>
                  </a:extLst>
                </a:gridCol>
              </a:tblGrid>
              <a:tr h="370840">
                <a:tc>
                  <a:txBody>
                    <a:bodyPr/>
                    <a:lstStyle/>
                    <a:p>
                      <a:pPr latinLnBrk="1"/>
                      <a:r>
                        <a:rPr lang="en-US" altLang="ko-KR" dirty="0">
                          <a:solidFill>
                            <a:sysClr val="windowText" lastClr="000000"/>
                          </a:solidFill>
                        </a:rPr>
                        <a:t>r</a:t>
                      </a:r>
                      <a:endParaRPr lang="ko-KR" altLang="en-US" dirty="0">
                        <a:solidFill>
                          <a:sysClr val="windowText" lastClr="000000"/>
                        </a:solidFill>
                      </a:endParaRPr>
                    </a:p>
                  </a:txBody>
                  <a:tcPr>
                    <a:solidFill>
                      <a:schemeClr val="accent1">
                        <a:lumMod val="20000"/>
                        <a:lumOff val="80000"/>
                      </a:schemeClr>
                    </a:solidFill>
                  </a:tcPr>
                </a:tc>
                <a:tc>
                  <a:txBody>
                    <a:bodyPr/>
                    <a:lstStyle/>
                    <a:p>
                      <a:pPr latinLnBrk="1"/>
                      <a:r>
                        <a:rPr lang="en-US" altLang="ko-KR" dirty="0">
                          <a:solidFill>
                            <a:sysClr val="windowText" lastClr="000000"/>
                          </a:solidFill>
                        </a:rPr>
                        <a:t>w</a:t>
                      </a:r>
                      <a:endParaRPr lang="ko-KR" altLang="en-US" dirty="0">
                        <a:solidFill>
                          <a:sysClr val="windowText" lastClr="000000"/>
                        </a:solidFill>
                      </a:endParaRPr>
                    </a:p>
                  </a:txBody>
                  <a:tcPr>
                    <a:solidFill>
                      <a:schemeClr val="accent1">
                        <a:lumMod val="20000"/>
                        <a:lumOff val="80000"/>
                      </a:schemeClr>
                    </a:solidFill>
                  </a:tcPr>
                </a:tc>
                <a:tc>
                  <a:txBody>
                    <a:bodyPr/>
                    <a:lstStyle/>
                    <a:p>
                      <a:pPr latinLnBrk="1"/>
                      <a:r>
                        <a:rPr lang="en-US" altLang="ko-KR" dirty="0">
                          <a:solidFill>
                            <a:sysClr val="windowText" lastClr="000000"/>
                          </a:solidFill>
                        </a:rPr>
                        <a:t>-</a:t>
                      </a:r>
                      <a:endParaRPr lang="ko-KR" altLang="en-US" dirty="0">
                        <a:solidFill>
                          <a:sysClr val="windowText" lastClr="000000"/>
                        </a:solidFill>
                      </a:endParaRPr>
                    </a:p>
                  </a:txBody>
                  <a:tcPr>
                    <a:solidFill>
                      <a:schemeClr val="accent1">
                        <a:lumMod val="20000"/>
                        <a:lumOff val="80000"/>
                      </a:schemeClr>
                    </a:solidFill>
                  </a:tcPr>
                </a:tc>
                <a:tc>
                  <a:txBody>
                    <a:bodyPr/>
                    <a:lstStyle/>
                    <a:p>
                      <a:pPr latinLnBrk="1"/>
                      <a:r>
                        <a:rPr lang="en-US" altLang="ko-KR" dirty="0">
                          <a:solidFill>
                            <a:sysClr val="windowText" lastClr="000000"/>
                          </a:solidFill>
                        </a:rPr>
                        <a:t>r</a:t>
                      </a:r>
                      <a:endParaRPr lang="ko-KR" altLang="en-US" dirty="0">
                        <a:solidFill>
                          <a:sysClr val="windowText" lastClr="000000"/>
                        </a:solidFill>
                      </a:endParaRPr>
                    </a:p>
                  </a:txBody>
                  <a:tcPr>
                    <a:solidFill>
                      <a:schemeClr val="accent1">
                        <a:lumMod val="20000"/>
                        <a:lumOff val="80000"/>
                      </a:schemeClr>
                    </a:solidFill>
                  </a:tcPr>
                </a:tc>
                <a:tc>
                  <a:txBody>
                    <a:bodyPr/>
                    <a:lstStyle/>
                    <a:p>
                      <a:pPr latinLnBrk="1"/>
                      <a:r>
                        <a:rPr lang="en-US" altLang="ko-KR" dirty="0">
                          <a:solidFill>
                            <a:sysClr val="windowText" lastClr="000000"/>
                          </a:solidFill>
                        </a:rPr>
                        <a:t>-</a:t>
                      </a:r>
                      <a:endParaRPr lang="ko-KR" altLang="en-US" dirty="0">
                        <a:solidFill>
                          <a:sysClr val="windowText" lastClr="000000"/>
                        </a:solidFill>
                      </a:endParaRPr>
                    </a:p>
                  </a:txBody>
                  <a:tcPr>
                    <a:solidFill>
                      <a:schemeClr val="accent1">
                        <a:lumMod val="20000"/>
                        <a:lumOff val="80000"/>
                      </a:schemeClr>
                    </a:solidFill>
                  </a:tcPr>
                </a:tc>
                <a:tc>
                  <a:txBody>
                    <a:bodyPr/>
                    <a:lstStyle/>
                    <a:p>
                      <a:pPr latinLnBrk="1"/>
                      <a:r>
                        <a:rPr lang="en-US" altLang="ko-KR" dirty="0">
                          <a:solidFill>
                            <a:sysClr val="windowText" lastClr="000000"/>
                          </a:solidFill>
                        </a:rPr>
                        <a:t>x</a:t>
                      </a:r>
                      <a:endParaRPr lang="ko-KR" altLang="en-US" dirty="0">
                        <a:solidFill>
                          <a:sysClr val="windowText" lastClr="000000"/>
                        </a:solidFill>
                      </a:endParaRPr>
                    </a:p>
                  </a:txBody>
                  <a:tcPr>
                    <a:solidFill>
                      <a:schemeClr val="accent1">
                        <a:lumMod val="20000"/>
                        <a:lumOff val="80000"/>
                      </a:schemeClr>
                    </a:solidFill>
                  </a:tcPr>
                </a:tc>
                <a:tc>
                  <a:txBody>
                    <a:bodyPr/>
                    <a:lstStyle/>
                    <a:p>
                      <a:pPr latinLnBrk="1"/>
                      <a:r>
                        <a:rPr lang="en-US" altLang="ko-KR" dirty="0">
                          <a:solidFill>
                            <a:sysClr val="windowText" lastClr="000000"/>
                          </a:solidFill>
                        </a:rPr>
                        <a:t>r</a:t>
                      </a:r>
                      <a:endParaRPr lang="ko-KR" altLang="en-US" dirty="0">
                        <a:solidFill>
                          <a:sysClr val="windowText" lastClr="000000"/>
                        </a:solidFill>
                      </a:endParaRPr>
                    </a:p>
                  </a:txBody>
                  <a:tcPr>
                    <a:solidFill>
                      <a:schemeClr val="accent1">
                        <a:lumMod val="20000"/>
                        <a:lumOff val="80000"/>
                      </a:schemeClr>
                    </a:solidFill>
                  </a:tcPr>
                </a:tc>
                <a:tc>
                  <a:txBody>
                    <a:bodyPr/>
                    <a:lstStyle/>
                    <a:p>
                      <a:pPr latinLnBrk="1"/>
                      <a:r>
                        <a:rPr lang="en-US" altLang="ko-KR" dirty="0">
                          <a:solidFill>
                            <a:sysClr val="windowText" lastClr="000000"/>
                          </a:solidFill>
                        </a:rPr>
                        <a:t>-</a:t>
                      </a:r>
                      <a:endParaRPr lang="ko-KR" altLang="en-US" dirty="0">
                        <a:solidFill>
                          <a:sysClr val="windowText" lastClr="000000"/>
                        </a:solidFill>
                      </a:endParaRPr>
                    </a:p>
                  </a:txBody>
                  <a:tcPr>
                    <a:solidFill>
                      <a:schemeClr val="accent1">
                        <a:lumMod val="20000"/>
                        <a:lumOff val="80000"/>
                      </a:schemeClr>
                    </a:solidFill>
                  </a:tcPr>
                </a:tc>
                <a:tc>
                  <a:txBody>
                    <a:bodyPr/>
                    <a:lstStyle/>
                    <a:p>
                      <a:pPr latinLnBrk="1"/>
                      <a:r>
                        <a:rPr lang="en-US" altLang="ko-KR" dirty="0">
                          <a:solidFill>
                            <a:sysClr val="windowText" lastClr="000000"/>
                          </a:solidFill>
                        </a:rPr>
                        <a:t>x</a:t>
                      </a:r>
                      <a:endParaRPr lang="ko-KR" altLang="en-US" dirty="0">
                        <a:solidFill>
                          <a:sysClr val="windowText" lastClr="000000"/>
                        </a:solidFill>
                      </a:endParaRPr>
                    </a:p>
                  </a:txBody>
                  <a:tcPr>
                    <a:solidFill>
                      <a:schemeClr val="accent1">
                        <a:lumMod val="20000"/>
                        <a:lumOff val="80000"/>
                      </a:schemeClr>
                    </a:solidFill>
                  </a:tcPr>
                </a:tc>
                <a:extLst>
                  <a:ext uri="{0D108BD9-81ED-4DB2-BD59-A6C34878D82A}">
                    <a16:rowId xmlns:a16="http://schemas.microsoft.com/office/drawing/2014/main" val="4049697017"/>
                  </a:ext>
                </a:extLst>
              </a:tr>
            </a:tbl>
          </a:graphicData>
        </a:graphic>
      </p:graphicFrame>
      <p:graphicFrame>
        <p:nvGraphicFramePr>
          <p:cNvPr id="18" name="표 17">
            <a:extLst>
              <a:ext uri="{FF2B5EF4-FFF2-40B4-BE49-F238E27FC236}">
                <a16:creationId xmlns:a16="http://schemas.microsoft.com/office/drawing/2014/main" id="{16C03FA9-5D90-DD7D-C4ED-7E6B792B0A2F}"/>
              </a:ext>
            </a:extLst>
          </p:cNvPr>
          <p:cNvGraphicFramePr>
            <a:graphicFrameLocks noGrp="1"/>
          </p:cNvGraphicFramePr>
          <p:nvPr>
            <p:extLst>
              <p:ext uri="{D42A27DB-BD31-4B8C-83A1-F6EECF244321}">
                <p14:modId xmlns:p14="http://schemas.microsoft.com/office/powerpoint/2010/main" val="3470526658"/>
              </p:ext>
            </p:extLst>
          </p:nvPr>
        </p:nvGraphicFramePr>
        <p:xfrm>
          <a:off x="6707220" y="6065206"/>
          <a:ext cx="3173437" cy="370840"/>
        </p:xfrm>
        <a:graphic>
          <a:graphicData uri="http://schemas.openxmlformats.org/drawingml/2006/table">
            <a:tbl>
              <a:tblPr firstRow="1" bandRow="1">
                <a:tableStyleId>{5C22544A-7EE6-4342-B048-85BDC9FD1C3A}</a:tableStyleId>
              </a:tblPr>
              <a:tblGrid>
                <a:gridCol w="228601">
                  <a:extLst>
                    <a:ext uri="{9D8B030D-6E8A-4147-A177-3AD203B41FA5}">
                      <a16:colId xmlns:a16="http://schemas.microsoft.com/office/drawing/2014/main" val="127556331"/>
                    </a:ext>
                  </a:extLst>
                </a:gridCol>
                <a:gridCol w="362677">
                  <a:extLst>
                    <a:ext uri="{9D8B030D-6E8A-4147-A177-3AD203B41FA5}">
                      <a16:colId xmlns:a16="http://schemas.microsoft.com/office/drawing/2014/main" val="2245171526"/>
                    </a:ext>
                  </a:extLst>
                </a:gridCol>
                <a:gridCol w="314793">
                  <a:extLst>
                    <a:ext uri="{9D8B030D-6E8A-4147-A177-3AD203B41FA5}">
                      <a16:colId xmlns:a16="http://schemas.microsoft.com/office/drawing/2014/main" val="2638184728"/>
                    </a:ext>
                  </a:extLst>
                </a:gridCol>
                <a:gridCol w="281900">
                  <a:extLst>
                    <a:ext uri="{9D8B030D-6E8A-4147-A177-3AD203B41FA5}">
                      <a16:colId xmlns:a16="http://schemas.microsoft.com/office/drawing/2014/main" val="3497756916"/>
                    </a:ext>
                  </a:extLst>
                </a:gridCol>
                <a:gridCol w="464696">
                  <a:extLst>
                    <a:ext uri="{9D8B030D-6E8A-4147-A177-3AD203B41FA5}">
                      <a16:colId xmlns:a16="http://schemas.microsoft.com/office/drawing/2014/main" val="4180666149"/>
                    </a:ext>
                  </a:extLst>
                </a:gridCol>
                <a:gridCol w="347686">
                  <a:extLst>
                    <a:ext uri="{9D8B030D-6E8A-4147-A177-3AD203B41FA5}">
                      <a16:colId xmlns:a16="http://schemas.microsoft.com/office/drawing/2014/main" val="4018628533"/>
                    </a:ext>
                  </a:extLst>
                </a:gridCol>
                <a:gridCol w="299803">
                  <a:extLst>
                    <a:ext uri="{9D8B030D-6E8A-4147-A177-3AD203B41FA5}">
                      <a16:colId xmlns:a16="http://schemas.microsoft.com/office/drawing/2014/main" val="467847570"/>
                    </a:ext>
                  </a:extLst>
                </a:gridCol>
                <a:gridCol w="329784">
                  <a:extLst>
                    <a:ext uri="{9D8B030D-6E8A-4147-A177-3AD203B41FA5}">
                      <a16:colId xmlns:a16="http://schemas.microsoft.com/office/drawing/2014/main" val="3558245493"/>
                    </a:ext>
                  </a:extLst>
                </a:gridCol>
                <a:gridCol w="543497">
                  <a:extLst>
                    <a:ext uri="{9D8B030D-6E8A-4147-A177-3AD203B41FA5}">
                      <a16:colId xmlns:a16="http://schemas.microsoft.com/office/drawing/2014/main" val="1373834451"/>
                    </a:ext>
                  </a:extLst>
                </a:gridCol>
              </a:tblGrid>
              <a:tr h="370840">
                <a:tc>
                  <a:txBody>
                    <a:bodyPr/>
                    <a:lstStyle/>
                    <a:p>
                      <a:pPr latinLnBrk="1"/>
                      <a:r>
                        <a:rPr lang="en-US" altLang="ko-KR" dirty="0"/>
                        <a:t>1</a:t>
                      </a:r>
                      <a:endParaRPr lang="ko-KR" altLang="en-US" dirty="0"/>
                    </a:p>
                  </a:txBody>
                  <a:tcPr>
                    <a:solidFill>
                      <a:srgbClr val="00B050"/>
                    </a:solidFill>
                  </a:tcPr>
                </a:tc>
                <a:tc>
                  <a:txBody>
                    <a:bodyPr/>
                    <a:lstStyle/>
                    <a:p>
                      <a:pPr latinLnBrk="1"/>
                      <a:r>
                        <a:rPr lang="en-US" altLang="ko-KR" dirty="0"/>
                        <a:t>1</a:t>
                      </a:r>
                      <a:endParaRPr lang="ko-KR" altLang="en-US" dirty="0"/>
                    </a:p>
                  </a:txBody>
                  <a:tcPr>
                    <a:solidFill>
                      <a:srgbClr val="00B050"/>
                    </a:solidFill>
                  </a:tcPr>
                </a:tc>
                <a:tc>
                  <a:txBody>
                    <a:bodyPr/>
                    <a:lstStyle/>
                    <a:p>
                      <a:pPr latinLnBrk="1"/>
                      <a:r>
                        <a:rPr lang="en-US" altLang="ko-KR" dirty="0"/>
                        <a:t>0</a:t>
                      </a:r>
                      <a:endParaRPr lang="ko-KR" altLang="en-US" dirty="0"/>
                    </a:p>
                  </a:txBody>
                  <a:tcPr>
                    <a:solidFill>
                      <a:srgbClr val="00B050"/>
                    </a:solidFill>
                  </a:tcPr>
                </a:tc>
                <a:tc>
                  <a:txBody>
                    <a:bodyPr/>
                    <a:lstStyle/>
                    <a:p>
                      <a:pPr latinLnBrk="1"/>
                      <a:r>
                        <a:rPr lang="en-US" altLang="ko-KR" dirty="0"/>
                        <a:t>1</a:t>
                      </a:r>
                      <a:endParaRPr lang="ko-KR" altLang="en-US" dirty="0"/>
                    </a:p>
                  </a:txBody>
                  <a:tcPr>
                    <a:solidFill>
                      <a:srgbClr val="00B050"/>
                    </a:solidFill>
                  </a:tcPr>
                </a:tc>
                <a:tc>
                  <a:txBody>
                    <a:bodyPr/>
                    <a:lstStyle/>
                    <a:p>
                      <a:pPr latinLnBrk="1"/>
                      <a:r>
                        <a:rPr lang="en-US" altLang="ko-KR" dirty="0"/>
                        <a:t>0</a:t>
                      </a:r>
                      <a:endParaRPr lang="ko-KR" altLang="en-US" dirty="0"/>
                    </a:p>
                  </a:txBody>
                  <a:tcPr>
                    <a:solidFill>
                      <a:srgbClr val="00B050"/>
                    </a:solidFill>
                  </a:tcPr>
                </a:tc>
                <a:tc>
                  <a:txBody>
                    <a:bodyPr/>
                    <a:lstStyle/>
                    <a:p>
                      <a:pPr latinLnBrk="1"/>
                      <a:r>
                        <a:rPr lang="en-US" altLang="ko-KR" dirty="0"/>
                        <a:t>0</a:t>
                      </a:r>
                      <a:endParaRPr lang="ko-KR" altLang="en-US" dirty="0"/>
                    </a:p>
                  </a:txBody>
                  <a:tcPr>
                    <a:solidFill>
                      <a:srgbClr val="00B050"/>
                    </a:solidFill>
                  </a:tcPr>
                </a:tc>
                <a:tc>
                  <a:txBody>
                    <a:bodyPr/>
                    <a:lstStyle/>
                    <a:p>
                      <a:pPr latinLnBrk="1"/>
                      <a:r>
                        <a:rPr lang="en-US" altLang="ko-KR" dirty="0"/>
                        <a:t>1</a:t>
                      </a:r>
                      <a:endParaRPr lang="ko-KR" altLang="en-US" dirty="0"/>
                    </a:p>
                  </a:txBody>
                  <a:tcPr>
                    <a:solidFill>
                      <a:srgbClr val="00B050"/>
                    </a:solidFill>
                  </a:tcPr>
                </a:tc>
                <a:tc>
                  <a:txBody>
                    <a:bodyPr/>
                    <a:lstStyle/>
                    <a:p>
                      <a:pPr latinLnBrk="1"/>
                      <a:r>
                        <a:rPr lang="en-US" altLang="ko-KR" dirty="0"/>
                        <a:t>0</a:t>
                      </a:r>
                      <a:endParaRPr lang="ko-KR" altLang="en-US" dirty="0"/>
                    </a:p>
                  </a:txBody>
                  <a:tcPr>
                    <a:solidFill>
                      <a:srgbClr val="00B050"/>
                    </a:solidFill>
                  </a:tcPr>
                </a:tc>
                <a:tc>
                  <a:txBody>
                    <a:bodyPr/>
                    <a:lstStyle/>
                    <a:p>
                      <a:pPr latinLnBrk="1"/>
                      <a:r>
                        <a:rPr lang="en-US" altLang="ko-KR" dirty="0"/>
                        <a:t>0</a:t>
                      </a:r>
                      <a:endParaRPr lang="ko-KR" altLang="en-US" dirty="0"/>
                    </a:p>
                  </a:txBody>
                  <a:tcPr>
                    <a:solidFill>
                      <a:srgbClr val="00B050"/>
                    </a:solidFill>
                  </a:tcPr>
                </a:tc>
                <a:extLst>
                  <a:ext uri="{0D108BD9-81ED-4DB2-BD59-A6C34878D82A}">
                    <a16:rowId xmlns:a16="http://schemas.microsoft.com/office/drawing/2014/main" val="4049697017"/>
                  </a:ext>
                </a:extLst>
              </a:tr>
            </a:tbl>
          </a:graphicData>
        </a:graphic>
      </p:graphicFrame>
      <p:graphicFrame>
        <p:nvGraphicFramePr>
          <p:cNvPr id="19" name="표 18">
            <a:extLst>
              <a:ext uri="{FF2B5EF4-FFF2-40B4-BE49-F238E27FC236}">
                <a16:creationId xmlns:a16="http://schemas.microsoft.com/office/drawing/2014/main" id="{5E447674-CC2A-83EF-6346-1D2EF104F8BF}"/>
              </a:ext>
            </a:extLst>
          </p:cNvPr>
          <p:cNvGraphicFramePr>
            <a:graphicFrameLocks noGrp="1"/>
          </p:cNvGraphicFramePr>
          <p:nvPr>
            <p:extLst>
              <p:ext uri="{D42A27DB-BD31-4B8C-83A1-F6EECF244321}">
                <p14:modId xmlns:p14="http://schemas.microsoft.com/office/powerpoint/2010/main" val="3913104456"/>
              </p:ext>
            </p:extLst>
          </p:nvPr>
        </p:nvGraphicFramePr>
        <p:xfrm>
          <a:off x="6707220" y="4775465"/>
          <a:ext cx="3173437" cy="370840"/>
        </p:xfrm>
        <a:graphic>
          <a:graphicData uri="http://schemas.openxmlformats.org/drawingml/2006/table">
            <a:tbl>
              <a:tblPr firstRow="1" bandRow="1">
                <a:tableStyleId>{5C22544A-7EE6-4342-B048-85BDC9FD1C3A}</a:tableStyleId>
              </a:tblPr>
              <a:tblGrid>
                <a:gridCol w="228601">
                  <a:extLst>
                    <a:ext uri="{9D8B030D-6E8A-4147-A177-3AD203B41FA5}">
                      <a16:colId xmlns:a16="http://schemas.microsoft.com/office/drawing/2014/main" val="127556331"/>
                    </a:ext>
                  </a:extLst>
                </a:gridCol>
                <a:gridCol w="362677">
                  <a:extLst>
                    <a:ext uri="{9D8B030D-6E8A-4147-A177-3AD203B41FA5}">
                      <a16:colId xmlns:a16="http://schemas.microsoft.com/office/drawing/2014/main" val="2245171526"/>
                    </a:ext>
                  </a:extLst>
                </a:gridCol>
                <a:gridCol w="314793">
                  <a:extLst>
                    <a:ext uri="{9D8B030D-6E8A-4147-A177-3AD203B41FA5}">
                      <a16:colId xmlns:a16="http://schemas.microsoft.com/office/drawing/2014/main" val="2638184728"/>
                    </a:ext>
                  </a:extLst>
                </a:gridCol>
                <a:gridCol w="281900">
                  <a:extLst>
                    <a:ext uri="{9D8B030D-6E8A-4147-A177-3AD203B41FA5}">
                      <a16:colId xmlns:a16="http://schemas.microsoft.com/office/drawing/2014/main" val="3497756916"/>
                    </a:ext>
                  </a:extLst>
                </a:gridCol>
                <a:gridCol w="464696">
                  <a:extLst>
                    <a:ext uri="{9D8B030D-6E8A-4147-A177-3AD203B41FA5}">
                      <a16:colId xmlns:a16="http://schemas.microsoft.com/office/drawing/2014/main" val="4180666149"/>
                    </a:ext>
                  </a:extLst>
                </a:gridCol>
                <a:gridCol w="347686">
                  <a:extLst>
                    <a:ext uri="{9D8B030D-6E8A-4147-A177-3AD203B41FA5}">
                      <a16:colId xmlns:a16="http://schemas.microsoft.com/office/drawing/2014/main" val="4018628533"/>
                    </a:ext>
                  </a:extLst>
                </a:gridCol>
                <a:gridCol w="299803">
                  <a:extLst>
                    <a:ext uri="{9D8B030D-6E8A-4147-A177-3AD203B41FA5}">
                      <a16:colId xmlns:a16="http://schemas.microsoft.com/office/drawing/2014/main" val="467847570"/>
                    </a:ext>
                  </a:extLst>
                </a:gridCol>
                <a:gridCol w="329784">
                  <a:extLst>
                    <a:ext uri="{9D8B030D-6E8A-4147-A177-3AD203B41FA5}">
                      <a16:colId xmlns:a16="http://schemas.microsoft.com/office/drawing/2014/main" val="3558245493"/>
                    </a:ext>
                  </a:extLst>
                </a:gridCol>
                <a:gridCol w="543497">
                  <a:extLst>
                    <a:ext uri="{9D8B030D-6E8A-4147-A177-3AD203B41FA5}">
                      <a16:colId xmlns:a16="http://schemas.microsoft.com/office/drawing/2014/main" val="1373834451"/>
                    </a:ext>
                  </a:extLst>
                </a:gridCol>
              </a:tblGrid>
              <a:tr h="370840">
                <a:tc>
                  <a:txBody>
                    <a:bodyPr/>
                    <a:lstStyle/>
                    <a:p>
                      <a:pPr latinLnBrk="1"/>
                      <a:r>
                        <a:rPr lang="en-US" altLang="ko-KR" dirty="0"/>
                        <a:t>1</a:t>
                      </a:r>
                      <a:endParaRPr lang="ko-KR" altLang="en-US" dirty="0"/>
                    </a:p>
                  </a:txBody>
                  <a:tcPr>
                    <a:solidFill>
                      <a:srgbClr val="00B050"/>
                    </a:solidFill>
                  </a:tcPr>
                </a:tc>
                <a:tc>
                  <a:txBody>
                    <a:bodyPr/>
                    <a:lstStyle/>
                    <a:p>
                      <a:pPr latinLnBrk="1"/>
                      <a:r>
                        <a:rPr lang="en-US" altLang="ko-KR" dirty="0"/>
                        <a:t>1</a:t>
                      </a:r>
                      <a:endParaRPr lang="ko-KR" altLang="en-US" dirty="0"/>
                    </a:p>
                  </a:txBody>
                  <a:tcPr>
                    <a:solidFill>
                      <a:srgbClr val="00B050"/>
                    </a:solidFill>
                  </a:tcPr>
                </a:tc>
                <a:tc>
                  <a:txBody>
                    <a:bodyPr/>
                    <a:lstStyle/>
                    <a:p>
                      <a:pPr latinLnBrk="1"/>
                      <a:r>
                        <a:rPr lang="en-US" altLang="ko-KR" dirty="0"/>
                        <a:t>1</a:t>
                      </a:r>
                      <a:endParaRPr lang="ko-KR" altLang="en-US" dirty="0"/>
                    </a:p>
                  </a:txBody>
                  <a:tcPr>
                    <a:solidFill>
                      <a:srgbClr val="00B050"/>
                    </a:solidFill>
                  </a:tcPr>
                </a:tc>
                <a:tc>
                  <a:txBody>
                    <a:bodyPr/>
                    <a:lstStyle/>
                    <a:p>
                      <a:pPr latinLnBrk="1"/>
                      <a:r>
                        <a:rPr lang="en-US" altLang="ko-KR" dirty="0"/>
                        <a:t>1</a:t>
                      </a:r>
                      <a:endParaRPr lang="ko-KR" altLang="en-US" dirty="0"/>
                    </a:p>
                  </a:txBody>
                  <a:tcPr>
                    <a:solidFill>
                      <a:srgbClr val="00B050"/>
                    </a:solidFill>
                  </a:tcPr>
                </a:tc>
                <a:tc>
                  <a:txBody>
                    <a:bodyPr/>
                    <a:lstStyle/>
                    <a:p>
                      <a:pPr latinLnBrk="1"/>
                      <a:r>
                        <a:rPr lang="en-US" altLang="ko-KR" dirty="0"/>
                        <a:t>1</a:t>
                      </a:r>
                      <a:endParaRPr lang="ko-KR" altLang="en-US" dirty="0"/>
                    </a:p>
                  </a:txBody>
                  <a:tcPr>
                    <a:solidFill>
                      <a:srgbClr val="00B050"/>
                    </a:solidFill>
                  </a:tcPr>
                </a:tc>
                <a:tc>
                  <a:txBody>
                    <a:bodyPr/>
                    <a:lstStyle/>
                    <a:p>
                      <a:pPr latinLnBrk="1"/>
                      <a:r>
                        <a:rPr lang="en-US" altLang="ko-KR" dirty="0"/>
                        <a:t>1</a:t>
                      </a:r>
                      <a:endParaRPr lang="ko-KR" altLang="en-US" dirty="0"/>
                    </a:p>
                  </a:txBody>
                  <a:tcPr>
                    <a:solidFill>
                      <a:srgbClr val="00B050"/>
                    </a:solidFill>
                  </a:tcPr>
                </a:tc>
                <a:tc>
                  <a:txBody>
                    <a:bodyPr/>
                    <a:lstStyle/>
                    <a:p>
                      <a:pPr latinLnBrk="1"/>
                      <a:r>
                        <a:rPr lang="en-US" altLang="ko-KR" dirty="0"/>
                        <a:t>1</a:t>
                      </a:r>
                      <a:endParaRPr lang="ko-KR" altLang="en-US" dirty="0"/>
                    </a:p>
                  </a:txBody>
                  <a:tcPr>
                    <a:solidFill>
                      <a:srgbClr val="00B050"/>
                    </a:solidFill>
                  </a:tcPr>
                </a:tc>
                <a:tc>
                  <a:txBody>
                    <a:bodyPr/>
                    <a:lstStyle/>
                    <a:p>
                      <a:pPr latinLnBrk="1"/>
                      <a:r>
                        <a:rPr lang="en-US" altLang="ko-KR" dirty="0"/>
                        <a:t>1</a:t>
                      </a:r>
                      <a:endParaRPr lang="ko-KR" altLang="en-US" dirty="0"/>
                    </a:p>
                  </a:txBody>
                  <a:tcPr>
                    <a:solidFill>
                      <a:srgbClr val="00B050"/>
                    </a:solidFill>
                  </a:tcPr>
                </a:tc>
                <a:tc>
                  <a:txBody>
                    <a:bodyPr/>
                    <a:lstStyle/>
                    <a:p>
                      <a:pPr latinLnBrk="1"/>
                      <a:r>
                        <a:rPr lang="en-US" altLang="ko-KR" dirty="0"/>
                        <a:t>1</a:t>
                      </a:r>
                      <a:endParaRPr lang="ko-KR" altLang="en-US" dirty="0"/>
                    </a:p>
                  </a:txBody>
                  <a:tcPr>
                    <a:solidFill>
                      <a:srgbClr val="00B050"/>
                    </a:solidFill>
                  </a:tcPr>
                </a:tc>
                <a:extLst>
                  <a:ext uri="{0D108BD9-81ED-4DB2-BD59-A6C34878D82A}">
                    <a16:rowId xmlns:a16="http://schemas.microsoft.com/office/drawing/2014/main" val="4049697017"/>
                  </a:ext>
                </a:extLst>
              </a:tr>
            </a:tbl>
          </a:graphicData>
        </a:graphic>
      </p:graphicFrame>
      <p:sp>
        <p:nvSpPr>
          <p:cNvPr id="20" name="TextBox 19">
            <a:extLst>
              <a:ext uri="{FF2B5EF4-FFF2-40B4-BE49-F238E27FC236}">
                <a16:creationId xmlns:a16="http://schemas.microsoft.com/office/drawing/2014/main" id="{689F6017-DEE5-FA54-4064-F2BD0C75A4D1}"/>
              </a:ext>
            </a:extLst>
          </p:cNvPr>
          <p:cNvSpPr txBox="1"/>
          <p:nvPr/>
        </p:nvSpPr>
        <p:spPr>
          <a:xfrm>
            <a:off x="5966162" y="5097583"/>
            <a:ext cx="688009" cy="369332"/>
          </a:xfrm>
          <a:prstGeom prst="rect">
            <a:avLst/>
          </a:prstGeom>
          <a:noFill/>
        </p:spPr>
        <p:txBody>
          <a:bodyPr wrap="none" rtlCol="0">
            <a:spAutoFit/>
          </a:bodyPr>
          <a:lstStyle/>
          <a:p>
            <a:r>
              <a:rPr lang="en-US" altLang="ko-KR" dirty="0"/>
              <a:t>octal</a:t>
            </a:r>
            <a:endParaRPr lang="ko-KR" altLang="en-US" dirty="0"/>
          </a:p>
        </p:txBody>
      </p:sp>
      <p:graphicFrame>
        <p:nvGraphicFramePr>
          <p:cNvPr id="21" name="표 20">
            <a:extLst>
              <a:ext uri="{FF2B5EF4-FFF2-40B4-BE49-F238E27FC236}">
                <a16:creationId xmlns:a16="http://schemas.microsoft.com/office/drawing/2014/main" id="{91E43D3A-C778-D5B7-963C-E704C25BF558}"/>
              </a:ext>
            </a:extLst>
          </p:cNvPr>
          <p:cNvGraphicFramePr>
            <a:graphicFrameLocks noGrp="1"/>
          </p:cNvGraphicFramePr>
          <p:nvPr>
            <p:extLst>
              <p:ext uri="{D42A27DB-BD31-4B8C-83A1-F6EECF244321}">
                <p14:modId xmlns:p14="http://schemas.microsoft.com/office/powerpoint/2010/main" val="3665127951"/>
              </p:ext>
            </p:extLst>
          </p:nvPr>
        </p:nvGraphicFramePr>
        <p:xfrm>
          <a:off x="6697546" y="5097583"/>
          <a:ext cx="3173437" cy="370840"/>
        </p:xfrm>
        <a:graphic>
          <a:graphicData uri="http://schemas.openxmlformats.org/drawingml/2006/table">
            <a:tbl>
              <a:tblPr firstRow="1" bandRow="1">
                <a:tableStyleId>{5C22544A-7EE6-4342-B048-85BDC9FD1C3A}</a:tableStyleId>
              </a:tblPr>
              <a:tblGrid>
                <a:gridCol w="906071">
                  <a:extLst>
                    <a:ext uri="{9D8B030D-6E8A-4147-A177-3AD203B41FA5}">
                      <a16:colId xmlns:a16="http://schemas.microsoft.com/office/drawing/2014/main" val="127556331"/>
                    </a:ext>
                  </a:extLst>
                </a:gridCol>
                <a:gridCol w="1094282">
                  <a:extLst>
                    <a:ext uri="{9D8B030D-6E8A-4147-A177-3AD203B41FA5}">
                      <a16:colId xmlns:a16="http://schemas.microsoft.com/office/drawing/2014/main" val="3497756916"/>
                    </a:ext>
                  </a:extLst>
                </a:gridCol>
                <a:gridCol w="1173084">
                  <a:extLst>
                    <a:ext uri="{9D8B030D-6E8A-4147-A177-3AD203B41FA5}">
                      <a16:colId xmlns:a16="http://schemas.microsoft.com/office/drawing/2014/main" val="467847570"/>
                    </a:ext>
                  </a:extLst>
                </a:gridCol>
              </a:tblGrid>
              <a:tr h="370840">
                <a:tc>
                  <a:txBody>
                    <a:bodyPr/>
                    <a:lstStyle/>
                    <a:p>
                      <a:pPr algn="ctr" latinLnBrk="1"/>
                      <a:r>
                        <a:rPr lang="en-US" altLang="ko-KR" dirty="0"/>
                        <a:t>7</a:t>
                      </a:r>
                      <a:endParaRPr lang="ko-KR" altLang="en-US" dirty="0"/>
                    </a:p>
                  </a:txBody>
                  <a:tcPr>
                    <a:solidFill>
                      <a:schemeClr val="accent4"/>
                    </a:solidFill>
                  </a:tcPr>
                </a:tc>
                <a:tc>
                  <a:txBody>
                    <a:bodyPr/>
                    <a:lstStyle/>
                    <a:p>
                      <a:pPr algn="ctr" latinLnBrk="1"/>
                      <a:r>
                        <a:rPr lang="en-US" altLang="ko-KR" dirty="0"/>
                        <a:t>7</a:t>
                      </a:r>
                      <a:endParaRPr lang="ko-KR" altLang="en-US" dirty="0"/>
                    </a:p>
                  </a:txBody>
                  <a:tcPr>
                    <a:solidFill>
                      <a:schemeClr val="accent4"/>
                    </a:solidFill>
                  </a:tcPr>
                </a:tc>
                <a:tc>
                  <a:txBody>
                    <a:bodyPr/>
                    <a:lstStyle/>
                    <a:p>
                      <a:pPr algn="ctr" latinLnBrk="1"/>
                      <a:r>
                        <a:rPr lang="en-US" altLang="ko-KR" dirty="0"/>
                        <a:t>7</a:t>
                      </a:r>
                      <a:endParaRPr lang="ko-KR" altLang="en-US" dirty="0"/>
                    </a:p>
                  </a:txBody>
                  <a:tcPr>
                    <a:solidFill>
                      <a:schemeClr val="accent4"/>
                    </a:solidFill>
                  </a:tcPr>
                </a:tc>
                <a:extLst>
                  <a:ext uri="{0D108BD9-81ED-4DB2-BD59-A6C34878D82A}">
                    <a16:rowId xmlns:a16="http://schemas.microsoft.com/office/drawing/2014/main" val="2383612088"/>
                  </a:ext>
                </a:extLst>
              </a:tr>
            </a:tbl>
          </a:graphicData>
        </a:graphic>
      </p:graphicFrame>
      <p:sp>
        <p:nvSpPr>
          <p:cNvPr id="24" name="TextBox 23">
            <a:extLst>
              <a:ext uri="{FF2B5EF4-FFF2-40B4-BE49-F238E27FC236}">
                <a16:creationId xmlns:a16="http://schemas.microsoft.com/office/drawing/2014/main" id="{85FF4745-CB97-2D6B-836A-A1B45E261C75}"/>
              </a:ext>
            </a:extLst>
          </p:cNvPr>
          <p:cNvSpPr txBox="1"/>
          <p:nvPr/>
        </p:nvSpPr>
        <p:spPr>
          <a:xfrm>
            <a:off x="5812949" y="5964536"/>
            <a:ext cx="837473" cy="369332"/>
          </a:xfrm>
          <a:prstGeom prst="rect">
            <a:avLst/>
          </a:prstGeom>
          <a:noFill/>
        </p:spPr>
        <p:txBody>
          <a:bodyPr wrap="none" rtlCol="0">
            <a:spAutoFit/>
          </a:bodyPr>
          <a:lstStyle/>
          <a:p>
            <a:r>
              <a:rPr lang="en-US" altLang="ko-KR" dirty="0"/>
              <a:t>binary</a:t>
            </a:r>
            <a:endParaRPr lang="ko-KR" altLang="en-US" dirty="0"/>
          </a:p>
        </p:txBody>
      </p:sp>
      <p:graphicFrame>
        <p:nvGraphicFramePr>
          <p:cNvPr id="25" name="표 24">
            <a:extLst>
              <a:ext uri="{FF2B5EF4-FFF2-40B4-BE49-F238E27FC236}">
                <a16:creationId xmlns:a16="http://schemas.microsoft.com/office/drawing/2014/main" id="{E41EFC99-4917-76CF-7AE7-5E3E7756FDF8}"/>
              </a:ext>
            </a:extLst>
          </p:cNvPr>
          <p:cNvGraphicFramePr>
            <a:graphicFrameLocks noGrp="1"/>
          </p:cNvGraphicFramePr>
          <p:nvPr>
            <p:extLst>
              <p:ext uri="{D42A27DB-BD31-4B8C-83A1-F6EECF244321}">
                <p14:modId xmlns:p14="http://schemas.microsoft.com/office/powerpoint/2010/main" val="4084014394"/>
              </p:ext>
            </p:extLst>
          </p:nvPr>
        </p:nvGraphicFramePr>
        <p:xfrm>
          <a:off x="6680402" y="6402375"/>
          <a:ext cx="3173437" cy="370840"/>
        </p:xfrm>
        <a:graphic>
          <a:graphicData uri="http://schemas.openxmlformats.org/drawingml/2006/table">
            <a:tbl>
              <a:tblPr firstRow="1" bandRow="1">
                <a:tableStyleId>{5C22544A-7EE6-4342-B048-85BDC9FD1C3A}</a:tableStyleId>
              </a:tblPr>
              <a:tblGrid>
                <a:gridCol w="906071">
                  <a:extLst>
                    <a:ext uri="{9D8B030D-6E8A-4147-A177-3AD203B41FA5}">
                      <a16:colId xmlns:a16="http://schemas.microsoft.com/office/drawing/2014/main" val="127556331"/>
                    </a:ext>
                  </a:extLst>
                </a:gridCol>
                <a:gridCol w="1094282">
                  <a:extLst>
                    <a:ext uri="{9D8B030D-6E8A-4147-A177-3AD203B41FA5}">
                      <a16:colId xmlns:a16="http://schemas.microsoft.com/office/drawing/2014/main" val="3497756916"/>
                    </a:ext>
                  </a:extLst>
                </a:gridCol>
                <a:gridCol w="1173084">
                  <a:extLst>
                    <a:ext uri="{9D8B030D-6E8A-4147-A177-3AD203B41FA5}">
                      <a16:colId xmlns:a16="http://schemas.microsoft.com/office/drawing/2014/main" val="467847570"/>
                    </a:ext>
                  </a:extLst>
                </a:gridCol>
              </a:tblGrid>
              <a:tr h="370840">
                <a:tc>
                  <a:txBody>
                    <a:bodyPr/>
                    <a:lstStyle/>
                    <a:p>
                      <a:pPr algn="ctr" latinLnBrk="1"/>
                      <a:r>
                        <a:rPr lang="en-US" altLang="ko-KR" dirty="0"/>
                        <a:t>6</a:t>
                      </a:r>
                      <a:endParaRPr lang="ko-KR" altLang="en-US" dirty="0"/>
                    </a:p>
                  </a:txBody>
                  <a:tcPr>
                    <a:solidFill>
                      <a:schemeClr val="accent4"/>
                    </a:solidFill>
                  </a:tcPr>
                </a:tc>
                <a:tc>
                  <a:txBody>
                    <a:bodyPr/>
                    <a:lstStyle/>
                    <a:p>
                      <a:pPr algn="ctr" latinLnBrk="1"/>
                      <a:r>
                        <a:rPr lang="en-US" altLang="ko-KR" dirty="0"/>
                        <a:t>4</a:t>
                      </a:r>
                      <a:endParaRPr lang="ko-KR" altLang="en-US" dirty="0"/>
                    </a:p>
                  </a:txBody>
                  <a:tcPr>
                    <a:solidFill>
                      <a:schemeClr val="accent4"/>
                    </a:solidFill>
                  </a:tcPr>
                </a:tc>
                <a:tc>
                  <a:txBody>
                    <a:bodyPr/>
                    <a:lstStyle/>
                    <a:p>
                      <a:pPr algn="ctr" latinLnBrk="1"/>
                      <a:r>
                        <a:rPr lang="en-US" altLang="ko-KR" dirty="0"/>
                        <a:t>4</a:t>
                      </a:r>
                      <a:endParaRPr lang="ko-KR" altLang="en-US" dirty="0"/>
                    </a:p>
                  </a:txBody>
                  <a:tcPr>
                    <a:solidFill>
                      <a:schemeClr val="accent4"/>
                    </a:solidFill>
                  </a:tcPr>
                </a:tc>
                <a:extLst>
                  <a:ext uri="{0D108BD9-81ED-4DB2-BD59-A6C34878D82A}">
                    <a16:rowId xmlns:a16="http://schemas.microsoft.com/office/drawing/2014/main" val="2383612088"/>
                  </a:ext>
                </a:extLst>
              </a:tr>
            </a:tbl>
          </a:graphicData>
        </a:graphic>
      </p:graphicFrame>
      <p:sp>
        <p:nvSpPr>
          <p:cNvPr id="26" name="TextBox 25">
            <a:extLst>
              <a:ext uri="{FF2B5EF4-FFF2-40B4-BE49-F238E27FC236}">
                <a16:creationId xmlns:a16="http://schemas.microsoft.com/office/drawing/2014/main" id="{C43D3E2B-C827-81ED-B643-52B7E8A55818}"/>
              </a:ext>
            </a:extLst>
          </p:cNvPr>
          <p:cNvSpPr txBox="1"/>
          <p:nvPr/>
        </p:nvSpPr>
        <p:spPr>
          <a:xfrm>
            <a:off x="5934847" y="6344902"/>
            <a:ext cx="688009" cy="369332"/>
          </a:xfrm>
          <a:prstGeom prst="rect">
            <a:avLst/>
          </a:prstGeom>
          <a:noFill/>
        </p:spPr>
        <p:txBody>
          <a:bodyPr wrap="none" rtlCol="0">
            <a:spAutoFit/>
          </a:bodyPr>
          <a:lstStyle/>
          <a:p>
            <a:r>
              <a:rPr lang="en-US" altLang="ko-KR" dirty="0"/>
              <a:t>octal</a:t>
            </a:r>
            <a:endParaRPr lang="ko-KR" altLang="en-US" dirty="0"/>
          </a:p>
        </p:txBody>
      </p:sp>
      <p:sp>
        <p:nvSpPr>
          <p:cNvPr id="27" name="TextBox 26">
            <a:extLst>
              <a:ext uri="{FF2B5EF4-FFF2-40B4-BE49-F238E27FC236}">
                <a16:creationId xmlns:a16="http://schemas.microsoft.com/office/drawing/2014/main" id="{FE88A152-0838-94FB-9FA3-1E0C3E0E612A}"/>
              </a:ext>
            </a:extLst>
          </p:cNvPr>
          <p:cNvSpPr txBox="1"/>
          <p:nvPr/>
        </p:nvSpPr>
        <p:spPr>
          <a:xfrm>
            <a:off x="9853839" y="5010611"/>
            <a:ext cx="2332690" cy="1754326"/>
          </a:xfrm>
          <a:prstGeom prst="rect">
            <a:avLst/>
          </a:prstGeom>
          <a:noFill/>
        </p:spPr>
        <p:txBody>
          <a:bodyPr wrap="none" rtlCol="0">
            <a:spAutoFit/>
          </a:bodyPr>
          <a:lstStyle/>
          <a:p>
            <a:r>
              <a:rPr lang="en-US" altLang="ko-KR" dirty="0"/>
              <a:t>$ </a:t>
            </a:r>
            <a:r>
              <a:rPr lang="en-US" altLang="ko-KR" dirty="0" err="1"/>
              <a:t>chmod</a:t>
            </a:r>
            <a:r>
              <a:rPr lang="en-US" altLang="ko-KR" dirty="0"/>
              <a:t> 777 </a:t>
            </a:r>
            <a:r>
              <a:rPr lang="en-US" altLang="ko-KR" dirty="0" err="1"/>
              <a:t>main.c</a:t>
            </a:r>
            <a:endParaRPr lang="en-US" altLang="ko-KR" dirty="0"/>
          </a:p>
          <a:p>
            <a:endParaRPr lang="en-US" altLang="ko-KR" dirty="0"/>
          </a:p>
          <a:p>
            <a:endParaRPr lang="en-US" altLang="ko-KR" dirty="0"/>
          </a:p>
          <a:p>
            <a:endParaRPr lang="en-US" altLang="ko-KR" dirty="0"/>
          </a:p>
          <a:p>
            <a:endParaRPr lang="en-US" altLang="ko-KR" dirty="0"/>
          </a:p>
          <a:p>
            <a:r>
              <a:rPr lang="en-US" altLang="ko-KR" dirty="0"/>
              <a:t>$ </a:t>
            </a:r>
            <a:r>
              <a:rPr lang="en-US" altLang="ko-KR" dirty="0" err="1"/>
              <a:t>chmod</a:t>
            </a:r>
            <a:r>
              <a:rPr lang="en-US" altLang="ko-KR" dirty="0"/>
              <a:t> 644 </a:t>
            </a:r>
            <a:r>
              <a:rPr lang="en-US" altLang="ko-KR" dirty="0" err="1"/>
              <a:t>main.c</a:t>
            </a:r>
            <a:endParaRPr lang="en-US" altLang="ko-KR" dirty="0"/>
          </a:p>
        </p:txBody>
      </p:sp>
    </p:spTree>
    <p:extLst>
      <p:ext uri="{BB962C8B-B14F-4D97-AF65-F5344CB8AC3E}">
        <p14:creationId xmlns:p14="http://schemas.microsoft.com/office/powerpoint/2010/main" val="2635344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664CA2-DF83-69AF-0BED-6B1CBC616F3D}"/>
              </a:ext>
            </a:extLst>
          </p:cNvPr>
          <p:cNvSpPr>
            <a:spLocks noGrp="1"/>
          </p:cNvSpPr>
          <p:nvPr>
            <p:ph type="title"/>
          </p:nvPr>
        </p:nvSpPr>
        <p:spPr/>
        <p:txBody>
          <a:bodyPr>
            <a:normAutofit fontScale="90000"/>
          </a:bodyPr>
          <a:lstStyle/>
          <a:p>
            <a:r>
              <a:rPr lang="en-US" altLang="ko-KR" dirty="0"/>
              <a:t>Masking File Permission</a:t>
            </a:r>
            <a:endParaRPr lang="ko-KR" altLang="en-US" dirty="0"/>
          </a:p>
        </p:txBody>
      </p:sp>
      <p:sp>
        <p:nvSpPr>
          <p:cNvPr id="3" name="내용 개체 틀 2">
            <a:extLst>
              <a:ext uri="{FF2B5EF4-FFF2-40B4-BE49-F238E27FC236}">
                <a16:creationId xmlns:a16="http://schemas.microsoft.com/office/drawing/2014/main" id="{8E92BB4E-B945-D792-7CFD-8BC92382939A}"/>
              </a:ext>
            </a:extLst>
          </p:cNvPr>
          <p:cNvSpPr>
            <a:spLocks noGrp="1"/>
          </p:cNvSpPr>
          <p:nvPr>
            <p:ph idx="1"/>
          </p:nvPr>
        </p:nvSpPr>
        <p:spPr/>
        <p:txBody>
          <a:bodyPr/>
          <a:lstStyle/>
          <a:p>
            <a:r>
              <a:rPr lang="en-US" altLang="ko-KR" dirty="0"/>
              <a:t>Default File Permission</a:t>
            </a:r>
          </a:p>
          <a:p>
            <a:pPr lvl="1"/>
            <a:r>
              <a:rPr lang="ko-KR" altLang="en-US" dirty="0"/>
              <a:t>일반</a:t>
            </a:r>
            <a:r>
              <a:rPr lang="en-US" altLang="ko-KR" dirty="0"/>
              <a:t> </a:t>
            </a:r>
            <a:r>
              <a:rPr lang="ko-KR" altLang="en-US" dirty="0"/>
              <a:t>파일 생성시 </a:t>
            </a:r>
            <a:r>
              <a:rPr lang="en-US" altLang="ko-KR" dirty="0"/>
              <a:t>: 666</a:t>
            </a:r>
          </a:p>
          <a:p>
            <a:pPr lvl="1"/>
            <a:r>
              <a:rPr lang="ko-KR" altLang="en-US" dirty="0"/>
              <a:t>디렉토리</a:t>
            </a:r>
            <a:r>
              <a:rPr lang="en-US" altLang="ko-KR" dirty="0"/>
              <a:t>, </a:t>
            </a:r>
            <a:r>
              <a:rPr lang="ko-KR" altLang="en-US" dirty="0"/>
              <a:t>실행가능한 파일 생성시 </a:t>
            </a:r>
            <a:r>
              <a:rPr lang="en-US" altLang="ko-KR" dirty="0"/>
              <a:t>: 777</a:t>
            </a:r>
          </a:p>
          <a:p>
            <a:r>
              <a:rPr lang="en-US" altLang="ko-KR" dirty="0" err="1"/>
              <a:t>umask</a:t>
            </a:r>
            <a:endParaRPr lang="en-US" altLang="ko-KR" dirty="0"/>
          </a:p>
          <a:p>
            <a:pPr lvl="1"/>
            <a:r>
              <a:rPr lang="ko-KR" altLang="en-US" dirty="0"/>
              <a:t>파일 생성시 </a:t>
            </a:r>
            <a:r>
              <a:rPr lang="ko-KR" altLang="en-US" dirty="0" err="1"/>
              <a:t>기본적용되는</a:t>
            </a:r>
            <a:r>
              <a:rPr lang="ko-KR" altLang="en-US" dirty="0"/>
              <a:t> 파일 권한의 </a:t>
            </a:r>
            <a:r>
              <a:rPr lang="en-US" altLang="ko-KR" dirty="0"/>
              <a:t>Mask</a:t>
            </a:r>
            <a:r>
              <a:rPr lang="ko-KR" altLang="en-US" dirty="0"/>
              <a:t> 설정</a:t>
            </a:r>
            <a:endParaRPr lang="en-US" altLang="ko-KR" dirty="0"/>
          </a:p>
          <a:p>
            <a:pPr lvl="1"/>
            <a:r>
              <a:rPr lang="ko-KR" altLang="en-US" dirty="0"/>
              <a:t>파일 권한 </a:t>
            </a:r>
            <a:r>
              <a:rPr lang="en-US" altLang="ko-KR" dirty="0"/>
              <a:t>= Mask XOR Default Permission</a:t>
            </a:r>
          </a:p>
          <a:p>
            <a:pPr lvl="1"/>
            <a:r>
              <a:rPr lang="ko-KR" altLang="en-US" dirty="0"/>
              <a:t>예시</a:t>
            </a:r>
            <a:r>
              <a:rPr lang="en-US" altLang="ko-KR" dirty="0"/>
              <a:t>)</a:t>
            </a:r>
          </a:p>
          <a:p>
            <a:pPr marL="457200" lvl="1" indent="0">
              <a:buNone/>
            </a:pPr>
            <a:r>
              <a:rPr lang="en-US" altLang="ko-KR" dirty="0"/>
              <a:t>$ </a:t>
            </a:r>
            <a:r>
              <a:rPr lang="en-US" altLang="ko-KR" dirty="0" err="1"/>
              <a:t>umask</a:t>
            </a:r>
            <a:r>
              <a:rPr lang="en-US" altLang="ko-KR" dirty="0"/>
              <a:t> 022</a:t>
            </a:r>
          </a:p>
          <a:p>
            <a:pPr marL="457200" lvl="1" indent="0">
              <a:buNone/>
            </a:pPr>
            <a:r>
              <a:rPr lang="en-US" altLang="ko-KR" dirty="0"/>
              <a:t>$ touch </a:t>
            </a:r>
            <a:r>
              <a:rPr lang="en-US" altLang="ko-KR" dirty="0" err="1"/>
              <a:t>myfile</a:t>
            </a:r>
            <a:endParaRPr lang="en-US" altLang="ko-KR" dirty="0"/>
          </a:p>
          <a:p>
            <a:pPr marL="457200" lvl="1" indent="0">
              <a:buNone/>
            </a:pPr>
            <a:r>
              <a:rPr lang="en-US" altLang="ko-KR" dirty="0"/>
              <a:t>$ ls –l </a:t>
            </a:r>
            <a:r>
              <a:rPr lang="en-US" altLang="ko-KR" dirty="0" err="1"/>
              <a:t>myfile</a:t>
            </a:r>
            <a:endParaRPr lang="en-US" altLang="ko-KR" dirty="0"/>
          </a:p>
          <a:p>
            <a:pPr marL="457200" lvl="1" indent="0">
              <a:buNone/>
            </a:pPr>
            <a:r>
              <a:rPr lang="en-US" altLang="ko-KR" dirty="0"/>
              <a:t>   -</a:t>
            </a:r>
            <a:r>
              <a:rPr lang="en-US" altLang="ko-KR" dirty="0" err="1"/>
              <a:t>rw</a:t>
            </a:r>
            <a:r>
              <a:rPr lang="en-US" altLang="ko-KR" dirty="0"/>
              <a:t>-r--r-- 0 </a:t>
            </a:r>
            <a:r>
              <a:rPr lang="en-US" altLang="ko-KR" dirty="0" err="1"/>
              <a:t>myfile</a:t>
            </a:r>
            <a:r>
              <a:rPr lang="en-US" altLang="ko-KR" dirty="0"/>
              <a:t> </a:t>
            </a:r>
            <a:endParaRPr lang="ko-KR" altLang="en-US" dirty="0"/>
          </a:p>
        </p:txBody>
      </p:sp>
      <p:sp>
        <p:nvSpPr>
          <p:cNvPr id="4" name="슬라이드 번호 개체 틀 3">
            <a:extLst>
              <a:ext uri="{FF2B5EF4-FFF2-40B4-BE49-F238E27FC236}">
                <a16:creationId xmlns:a16="http://schemas.microsoft.com/office/drawing/2014/main" id="{8D7AE62A-FDAB-CF1A-10F6-B0CE80E34A33}"/>
              </a:ext>
            </a:extLst>
          </p:cNvPr>
          <p:cNvSpPr>
            <a:spLocks noGrp="1"/>
          </p:cNvSpPr>
          <p:nvPr>
            <p:ph type="sldNum" sz="quarter" idx="12"/>
          </p:nvPr>
        </p:nvSpPr>
        <p:spPr/>
        <p:txBody>
          <a:bodyPr/>
          <a:lstStyle/>
          <a:p>
            <a:fld id="{297EEDAA-10CE-4642-834E-C03F290CCBD8}" type="slidenum">
              <a:rPr lang="ko-KR" altLang="en-US" smtClean="0"/>
              <a:t>25</a:t>
            </a:fld>
            <a:endParaRPr lang="ko-KR" altLang="en-US"/>
          </a:p>
        </p:txBody>
      </p:sp>
      <p:sp>
        <p:nvSpPr>
          <p:cNvPr id="5" name="TextBox 4">
            <a:extLst>
              <a:ext uri="{FF2B5EF4-FFF2-40B4-BE49-F238E27FC236}">
                <a16:creationId xmlns:a16="http://schemas.microsoft.com/office/drawing/2014/main" id="{1FCF8CDB-BCA0-EE10-B847-02ED4F9D6F8B}"/>
              </a:ext>
            </a:extLst>
          </p:cNvPr>
          <p:cNvSpPr txBox="1"/>
          <p:nvPr/>
        </p:nvSpPr>
        <p:spPr>
          <a:xfrm>
            <a:off x="5891135" y="4976634"/>
            <a:ext cx="2193229" cy="1200329"/>
          </a:xfrm>
          <a:prstGeom prst="rect">
            <a:avLst/>
          </a:prstGeom>
          <a:noFill/>
        </p:spPr>
        <p:txBody>
          <a:bodyPr wrap="none" rtlCol="0">
            <a:spAutoFit/>
          </a:bodyPr>
          <a:lstStyle/>
          <a:p>
            <a:r>
              <a:rPr lang="ko-KR" altLang="en-US" dirty="0"/>
              <a:t>      기본권한</a:t>
            </a:r>
            <a:r>
              <a:rPr lang="en-US" altLang="ko-KR" dirty="0"/>
              <a:t> : 666</a:t>
            </a:r>
          </a:p>
          <a:p>
            <a:r>
              <a:rPr lang="en-US" altLang="ko-KR" dirty="0" err="1"/>
              <a:t>xor</a:t>
            </a:r>
            <a:r>
              <a:rPr lang="en-US" altLang="ko-KR" dirty="0"/>
              <a:t>)</a:t>
            </a:r>
            <a:r>
              <a:rPr lang="ko-KR" altLang="en-US" dirty="0"/>
              <a:t> </a:t>
            </a:r>
            <a:r>
              <a:rPr lang="en-US" altLang="ko-KR" dirty="0"/>
              <a:t>Mask      : 022</a:t>
            </a:r>
          </a:p>
          <a:p>
            <a:r>
              <a:rPr lang="en-US" altLang="ko-KR" dirty="0"/>
              <a:t>---------------------</a:t>
            </a:r>
          </a:p>
          <a:p>
            <a:r>
              <a:rPr lang="ko-KR" altLang="en-US" dirty="0"/>
              <a:t>      파일</a:t>
            </a:r>
            <a:r>
              <a:rPr lang="en-US" altLang="ko-KR" dirty="0"/>
              <a:t> </a:t>
            </a:r>
            <a:r>
              <a:rPr lang="ko-KR" altLang="en-US" dirty="0"/>
              <a:t>권한</a:t>
            </a:r>
            <a:r>
              <a:rPr lang="en-US" altLang="ko-KR" dirty="0"/>
              <a:t>: 644</a:t>
            </a:r>
            <a:endParaRPr lang="ko-KR" altLang="en-US" dirty="0"/>
          </a:p>
        </p:txBody>
      </p:sp>
      <p:sp>
        <p:nvSpPr>
          <p:cNvPr id="6" name="TextBox 5">
            <a:extLst>
              <a:ext uri="{FF2B5EF4-FFF2-40B4-BE49-F238E27FC236}">
                <a16:creationId xmlns:a16="http://schemas.microsoft.com/office/drawing/2014/main" id="{E7687BB9-C253-86F9-43EE-A3C70E0BD8C8}"/>
              </a:ext>
            </a:extLst>
          </p:cNvPr>
          <p:cNvSpPr txBox="1"/>
          <p:nvPr/>
        </p:nvSpPr>
        <p:spPr>
          <a:xfrm>
            <a:off x="8501922" y="4976634"/>
            <a:ext cx="2193229" cy="1200329"/>
          </a:xfrm>
          <a:prstGeom prst="rect">
            <a:avLst/>
          </a:prstGeom>
          <a:noFill/>
        </p:spPr>
        <p:txBody>
          <a:bodyPr wrap="none" rtlCol="0">
            <a:spAutoFit/>
          </a:bodyPr>
          <a:lstStyle/>
          <a:p>
            <a:r>
              <a:rPr lang="ko-KR" altLang="en-US" dirty="0"/>
              <a:t>      기본권한</a:t>
            </a:r>
            <a:r>
              <a:rPr lang="en-US" altLang="ko-KR" dirty="0"/>
              <a:t> : 777</a:t>
            </a:r>
          </a:p>
          <a:p>
            <a:r>
              <a:rPr lang="en-US" altLang="ko-KR" dirty="0" err="1"/>
              <a:t>xor</a:t>
            </a:r>
            <a:r>
              <a:rPr lang="en-US" altLang="ko-KR" dirty="0"/>
              <a:t>)</a:t>
            </a:r>
            <a:r>
              <a:rPr lang="ko-KR" altLang="en-US" dirty="0"/>
              <a:t> </a:t>
            </a:r>
            <a:r>
              <a:rPr lang="en-US" altLang="ko-KR" dirty="0"/>
              <a:t>Mask      : 066</a:t>
            </a:r>
          </a:p>
          <a:p>
            <a:r>
              <a:rPr lang="en-US" altLang="ko-KR" dirty="0"/>
              <a:t>---------------------</a:t>
            </a:r>
          </a:p>
          <a:p>
            <a:r>
              <a:rPr lang="ko-KR" altLang="en-US" dirty="0"/>
              <a:t>      파일</a:t>
            </a:r>
            <a:r>
              <a:rPr lang="en-US" altLang="ko-KR" dirty="0"/>
              <a:t> </a:t>
            </a:r>
            <a:r>
              <a:rPr lang="ko-KR" altLang="en-US" dirty="0"/>
              <a:t>권한</a:t>
            </a:r>
            <a:r>
              <a:rPr lang="en-US" altLang="ko-KR" dirty="0"/>
              <a:t>: 711</a:t>
            </a:r>
            <a:endParaRPr lang="ko-KR" altLang="en-US" dirty="0"/>
          </a:p>
        </p:txBody>
      </p:sp>
    </p:spTree>
    <p:extLst>
      <p:ext uri="{BB962C8B-B14F-4D97-AF65-F5344CB8AC3E}">
        <p14:creationId xmlns:p14="http://schemas.microsoft.com/office/powerpoint/2010/main" val="817410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B5186F9-E0CA-3877-C682-8171E0F7DAA7}"/>
              </a:ext>
            </a:extLst>
          </p:cNvPr>
          <p:cNvSpPr>
            <a:spLocks noGrp="1"/>
          </p:cNvSpPr>
          <p:nvPr>
            <p:ph type="title"/>
          </p:nvPr>
        </p:nvSpPr>
        <p:spPr/>
        <p:txBody>
          <a:bodyPr>
            <a:normAutofit fontScale="90000"/>
          </a:bodyPr>
          <a:lstStyle/>
          <a:p>
            <a:r>
              <a:rPr lang="ko-KR" altLang="en-US" dirty="0"/>
              <a:t>특수</a:t>
            </a:r>
            <a:r>
              <a:rPr lang="en-US" altLang="ko-KR" dirty="0"/>
              <a:t> </a:t>
            </a:r>
            <a:r>
              <a:rPr lang="ko-KR" altLang="en-US" dirty="0"/>
              <a:t>접근권한</a:t>
            </a:r>
          </a:p>
        </p:txBody>
      </p:sp>
      <p:sp>
        <p:nvSpPr>
          <p:cNvPr id="3" name="내용 개체 틀 2">
            <a:extLst>
              <a:ext uri="{FF2B5EF4-FFF2-40B4-BE49-F238E27FC236}">
                <a16:creationId xmlns:a16="http://schemas.microsoft.com/office/drawing/2014/main" id="{72F597D9-12BE-CE47-6330-AAB5E2553A81}"/>
              </a:ext>
            </a:extLst>
          </p:cNvPr>
          <p:cNvSpPr>
            <a:spLocks noGrp="1"/>
          </p:cNvSpPr>
          <p:nvPr>
            <p:ph idx="1"/>
          </p:nvPr>
        </p:nvSpPr>
        <p:spPr/>
        <p:txBody>
          <a:bodyPr/>
          <a:lstStyle/>
          <a:p>
            <a:r>
              <a:rPr lang="en-US" altLang="ko-KR" dirty="0"/>
              <a:t>8</a:t>
            </a:r>
            <a:r>
              <a:rPr lang="ko-KR" altLang="en-US" dirty="0"/>
              <a:t>진수 </a:t>
            </a:r>
            <a:r>
              <a:rPr lang="en-US" altLang="ko-KR" dirty="0"/>
              <a:t>4</a:t>
            </a:r>
            <a:r>
              <a:rPr lang="ko-KR" altLang="en-US" dirty="0"/>
              <a:t>자리로 권한 </a:t>
            </a:r>
            <a:r>
              <a:rPr lang="ko-KR" altLang="en-US" dirty="0" err="1"/>
              <a:t>설정시</a:t>
            </a:r>
            <a:r>
              <a:rPr lang="ko-KR" altLang="en-US" dirty="0"/>
              <a:t> </a:t>
            </a:r>
            <a:r>
              <a:rPr lang="ko-KR" altLang="en-US" dirty="0" err="1"/>
              <a:t>맨앞자리는</a:t>
            </a:r>
            <a:r>
              <a:rPr lang="ko-KR" altLang="en-US" dirty="0"/>
              <a:t> 특수 접근 권한 의미</a:t>
            </a:r>
            <a:endParaRPr lang="en-US" altLang="ko-KR" dirty="0"/>
          </a:p>
          <a:p>
            <a:r>
              <a:rPr lang="ko-KR" altLang="en-US" dirty="0" err="1"/>
              <a:t>맨앞자리</a:t>
            </a:r>
            <a:r>
              <a:rPr lang="ko-KR" altLang="en-US" dirty="0"/>
              <a:t> </a:t>
            </a:r>
            <a:r>
              <a:rPr lang="en-US" altLang="ko-KR" dirty="0"/>
              <a:t>8</a:t>
            </a:r>
            <a:r>
              <a:rPr lang="ko-KR" altLang="en-US" dirty="0"/>
              <a:t>진수 숫자</a:t>
            </a:r>
            <a:endParaRPr lang="en-US" altLang="ko-KR" dirty="0"/>
          </a:p>
          <a:p>
            <a:pPr lvl="1"/>
            <a:r>
              <a:rPr lang="en-US" altLang="ko-KR" dirty="0"/>
              <a:t>0:</a:t>
            </a:r>
            <a:r>
              <a:rPr lang="ko-KR" altLang="en-US" dirty="0"/>
              <a:t> 나머지 세자리로 일반 권한 설정</a:t>
            </a:r>
            <a:endParaRPr lang="en-US" altLang="ko-KR" dirty="0"/>
          </a:p>
          <a:p>
            <a:pPr lvl="1"/>
            <a:r>
              <a:rPr lang="en-US" altLang="ko-KR" dirty="0"/>
              <a:t>1: </a:t>
            </a:r>
            <a:r>
              <a:rPr lang="en-US" altLang="ko-KR" dirty="0" err="1"/>
              <a:t>SetUID</a:t>
            </a:r>
            <a:r>
              <a:rPr lang="en-US" altLang="ko-KR" dirty="0"/>
              <a:t> – </a:t>
            </a:r>
            <a:r>
              <a:rPr lang="ko-KR" altLang="en-US" dirty="0" err="1"/>
              <a:t>실행화일에</a:t>
            </a:r>
            <a:r>
              <a:rPr lang="ko-KR" altLang="en-US" dirty="0"/>
              <a:t> 설정되어 파일 소유자 권한으로 실행</a:t>
            </a:r>
            <a:endParaRPr lang="en-US" altLang="ko-KR" dirty="0"/>
          </a:p>
          <a:p>
            <a:pPr lvl="1"/>
            <a:r>
              <a:rPr lang="en-US" altLang="ko-KR" dirty="0"/>
              <a:t>2: </a:t>
            </a:r>
            <a:r>
              <a:rPr lang="en-US" altLang="ko-KR" dirty="0" err="1"/>
              <a:t>setGID</a:t>
            </a:r>
            <a:r>
              <a:rPr lang="en-US" altLang="ko-KR" dirty="0"/>
              <a:t> – </a:t>
            </a:r>
            <a:r>
              <a:rPr lang="ko-KR" altLang="en-US" dirty="0"/>
              <a:t>디렉토리에 설정되어 디렉토리 그룹 권한으로 파일 생성</a:t>
            </a:r>
            <a:endParaRPr lang="en-US" altLang="ko-KR" dirty="0"/>
          </a:p>
          <a:p>
            <a:pPr lvl="1"/>
            <a:r>
              <a:rPr lang="en-US" altLang="ko-KR" dirty="0"/>
              <a:t>4: sticky bit – </a:t>
            </a:r>
            <a:r>
              <a:rPr lang="ko-KR" altLang="en-US" dirty="0"/>
              <a:t>주로 </a:t>
            </a:r>
            <a:r>
              <a:rPr lang="ko-KR" altLang="en-US" dirty="0" err="1"/>
              <a:t>공유디렉토리에</a:t>
            </a:r>
            <a:r>
              <a:rPr lang="ko-KR" altLang="en-US" dirty="0"/>
              <a:t> 사용됨</a:t>
            </a:r>
          </a:p>
        </p:txBody>
      </p:sp>
      <p:sp>
        <p:nvSpPr>
          <p:cNvPr id="4" name="슬라이드 번호 개체 틀 3">
            <a:extLst>
              <a:ext uri="{FF2B5EF4-FFF2-40B4-BE49-F238E27FC236}">
                <a16:creationId xmlns:a16="http://schemas.microsoft.com/office/drawing/2014/main" id="{3D4A5606-5F3A-AAEA-28A2-F764A6230E14}"/>
              </a:ext>
            </a:extLst>
          </p:cNvPr>
          <p:cNvSpPr>
            <a:spLocks noGrp="1"/>
          </p:cNvSpPr>
          <p:nvPr>
            <p:ph type="sldNum" sz="quarter" idx="12"/>
          </p:nvPr>
        </p:nvSpPr>
        <p:spPr/>
        <p:txBody>
          <a:bodyPr/>
          <a:lstStyle/>
          <a:p>
            <a:fld id="{297EEDAA-10CE-4642-834E-C03F290CCBD8}" type="slidenum">
              <a:rPr lang="ko-KR" altLang="en-US" smtClean="0"/>
              <a:t>26</a:t>
            </a:fld>
            <a:endParaRPr lang="ko-KR" altLang="en-US"/>
          </a:p>
        </p:txBody>
      </p:sp>
    </p:spTree>
    <p:extLst>
      <p:ext uri="{BB962C8B-B14F-4D97-AF65-F5344CB8AC3E}">
        <p14:creationId xmlns:p14="http://schemas.microsoft.com/office/powerpoint/2010/main" val="2129352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B4F948-A13A-7C31-5F9B-AE0365F6D368}"/>
              </a:ext>
            </a:extLst>
          </p:cNvPr>
          <p:cNvSpPr>
            <a:spLocks noGrp="1"/>
          </p:cNvSpPr>
          <p:nvPr>
            <p:ph type="title"/>
          </p:nvPr>
        </p:nvSpPr>
        <p:spPr/>
        <p:txBody>
          <a:bodyPr>
            <a:normAutofit fontScale="90000"/>
          </a:bodyPr>
          <a:lstStyle/>
          <a:p>
            <a:r>
              <a:rPr lang="en-US" altLang="ko-KR" dirty="0"/>
              <a:t>UID vs. EUID</a:t>
            </a:r>
            <a:endParaRPr lang="ko-KR" altLang="en-US" dirty="0"/>
          </a:p>
        </p:txBody>
      </p:sp>
      <p:sp>
        <p:nvSpPr>
          <p:cNvPr id="3" name="내용 개체 틀 2">
            <a:extLst>
              <a:ext uri="{FF2B5EF4-FFF2-40B4-BE49-F238E27FC236}">
                <a16:creationId xmlns:a16="http://schemas.microsoft.com/office/drawing/2014/main" id="{DEFF645A-B0B9-DC05-B1D6-4E1D1A4A6F0E}"/>
              </a:ext>
            </a:extLst>
          </p:cNvPr>
          <p:cNvSpPr>
            <a:spLocks noGrp="1"/>
          </p:cNvSpPr>
          <p:nvPr>
            <p:ph idx="1"/>
          </p:nvPr>
        </p:nvSpPr>
        <p:spPr>
          <a:xfrm>
            <a:off x="176159" y="1156065"/>
            <a:ext cx="9154521" cy="5567024"/>
          </a:xfrm>
        </p:spPr>
        <p:txBody>
          <a:bodyPr>
            <a:normAutofit lnSpcReduction="10000"/>
          </a:bodyPr>
          <a:lstStyle/>
          <a:p>
            <a:r>
              <a:rPr lang="en-US" altLang="ko-KR" dirty="0"/>
              <a:t>UID (User ID)</a:t>
            </a:r>
          </a:p>
          <a:p>
            <a:pPr lvl="1"/>
            <a:r>
              <a:rPr lang="ko-KR" altLang="en-US" dirty="0"/>
              <a:t>실제 사용자 </a:t>
            </a:r>
            <a:r>
              <a:rPr lang="en-US" altLang="ko-KR" dirty="0"/>
              <a:t>ID (RID)</a:t>
            </a:r>
          </a:p>
          <a:p>
            <a:pPr lvl="1"/>
            <a:r>
              <a:rPr lang="en-US" altLang="ko-KR" dirty="0"/>
              <a:t>Login</a:t>
            </a:r>
            <a:r>
              <a:rPr lang="ko-KR" altLang="en-US" dirty="0"/>
              <a:t> </a:t>
            </a:r>
            <a:r>
              <a:rPr lang="en-US" altLang="ko-KR" dirty="0"/>
              <a:t>ID</a:t>
            </a:r>
          </a:p>
          <a:p>
            <a:r>
              <a:rPr lang="en-US" altLang="ko-KR" dirty="0"/>
              <a:t>EUID (Effective UID)</a:t>
            </a:r>
          </a:p>
          <a:p>
            <a:pPr lvl="1"/>
            <a:r>
              <a:rPr lang="ko-KR" altLang="en-US" dirty="0"/>
              <a:t>유효 사용자 </a:t>
            </a:r>
            <a:r>
              <a:rPr lang="en-US" altLang="ko-KR" dirty="0"/>
              <a:t>ID</a:t>
            </a:r>
          </a:p>
          <a:p>
            <a:pPr lvl="1"/>
            <a:r>
              <a:rPr lang="ko-KR" altLang="en-US" dirty="0"/>
              <a:t>현재 명령을 실행하는 주체의 </a:t>
            </a:r>
            <a:r>
              <a:rPr lang="en-US" altLang="ko-KR" dirty="0"/>
              <a:t>UID</a:t>
            </a:r>
          </a:p>
          <a:p>
            <a:pPr lvl="1"/>
            <a:r>
              <a:rPr lang="ko-KR" altLang="en-US" dirty="0"/>
              <a:t>일반적으로 </a:t>
            </a:r>
            <a:r>
              <a:rPr lang="en-US" altLang="ko-KR" dirty="0"/>
              <a:t>UID == EUID</a:t>
            </a:r>
          </a:p>
          <a:p>
            <a:pPr lvl="1"/>
            <a:r>
              <a:rPr lang="en-US" altLang="ko-KR" dirty="0"/>
              <a:t>passwd</a:t>
            </a:r>
            <a:r>
              <a:rPr lang="ko-KR" altLang="en-US" dirty="0"/>
              <a:t> 명령어는 </a:t>
            </a:r>
            <a:r>
              <a:rPr lang="en-US" altLang="ko-KR" dirty="0"/>
              <a:t>root</a:t>
            </a:r>
            <a:r>
              <a:rPr lang="ko-KR" altLang="en-US" dirty="0"/>
              <a:t>만이 접근 가능한 파일</a:t>
            </a:r>
            <a:r>
              <a:rPr lang="en-US" altLang="ko-KR" dirty="0"/>
              <a:t>(/</a:t>
            </a:r>
            <a:r>
              <a:rPr lang="en-US" altLang="ko-KR" dirty="0" err="1"/>
              <a:t>etc</a:t>
            </a:r>
            <a:r>
              <a:rPr lang="en-US" altLang="ko-KR" dirty="0"/>
              <a:t>/shadow)</a:t>
            </a:r>
            <a:r>
              <a:rPr lang="ko-KR" altLang="en-US" dirty="0"/>
              <a:t>을 접근해야 함</a:t>
            </a:r>
            <a:r>
              <a:rPr lang="en-US" altLang="ko-KR" dirty="0"/>
              <a:t>. passwd </a:t>
            </a:r>
            <a:r>
              <a:rPr lang="ko-KR" altLang="en-US" dirty="0"/>
              <a:t>명령어 </a:t>
            </a:r>
            <a:r>
              <a:rPr lang="ko-KR" altLang="en-US" dirty="0" err="1"/>
              <a:t>실행시</a:t>
            </a:r>
            <a:r>
              <a:rPr lang="en-US" altLang="ko-KR" dirty="0"/>
              <a:t>, UID</a:t>
            </a:r>
            <a:r>
              <a:rPr lang="ko-KR" altLang="en-US" dirty="0"/>
              <a:t>는 일반 사용자이지만 </a:t>
            </a:r>
            <a:r>
              <a:rPr lang="en-US" altLang="ko-KR" dirty="0"/>
              <a:t>EUID</a:t>
            </a:r>
            <a:r>
              <a:rPr lang="ko-KR" altLang="en-US" dirty="0"/>
              <a:t>는 </a:t>
            </a:r>
            <a:r>
              <a:rPr lang="en-US" altLang="ko-KR" dirty="0"/>
              <a:t>root (root </a:t>
            </a:r>
            <a:r>
              <a:rPr lang="ko-KR" altLang="en-US" dirty="0"/>
              <a:t>권한으로 실행</a:t>
            </a:r>
            <a:r>
              <a:rPr lang="en-US" altLang="ko-KR" dirty="0"/>
              <a:t>)</a:t>
            </a:r>
          </a:p>
          <a:p>
            <a:pPr lvl="1"/>
            <a:r>
              <a:rPr lang="en-US" altLang="ko-KR" dirty="0" err="1"/>
              <a:t>su</a:t>
            </a:r>
            <a:r>
              <a:rPr lang="en-US" altLang="ko-KR" dirty="0"/>
              <a:t> (switch user) </a:t>
            </a:r>
            <a:r>
              <a:rPr lang="ko-KR" altLang="en-US" dirty="0"/>
              <a:t>명령어는 로그아웃 없이 다른 사용자 권한을 가짐 </a:t>
            </a:r>
            <a:endParaRPr lang="en-US" altLang="ko-KR" dirty="0"/>
          </a:p>
          <a:p>
            <a:r>
              <a:rPr lang="ko-KR" altLang="en-US" dirty="0"/>
              <a:t>현재 </a:t>
            </a:r>
            <a:r>
              <a:rPr lang="en-US" altLang="ko-KR" dirty="0"/>
              <a:t>UID </a:t>
            </a:r>
            <a:r>
              <a:rPr lang="ko-KR" altLang="en-US" dirty="0"/>
              <a:t>확인</a:t>
            </a:r>
            <a:endParaRPr lang="en-US" altLang="ko-KR" dirty="0"/>
          </a:p>
          <a:p>
            <a:pPr lvl="1"/>
            <a:r>
              <a:rPr lang="en-US" altLang="ko-KR" dirty="0"/>
              <a:t>who (login</a:t>
            </a:r>
            <a:r>
              <a:rPr lang="ko-KR" altLang="en-US" dirty="0"/>
              <a:t>한</a:t>
            </a:r>
            <a:r>
              <a:rPr lang="en-US" altLang="ko-KR" dirty="0"/>
              <a:t>real</a:t>
            </a:r>
            <a:r>
              <a:rPr lang="ko-KR" altLang="en-US" dirty="0"/>
              <a:t> </a:t>
            </a:r>
            <a:r>
              <a:rPr lang="en-US" altLang="ko-KR" dirty="0"/>
              <a:t>user id </a:t>
            </a:r>
            <a:r>
              <a:rPr lang="ko-KR" altLang="en-US" dirty="0"/>
              <a:t>확인</a:t>
            </a:r>
            <a:r>
              <a:rPr lang="en-US" altLang="ko-KR" dirty="0"/>
              <a:t>)</a:t>
            </a:r>
            <a:r>
              <a:rPr lang="ko-KR" altLang="en-US" dirty="0"/>
              <a:t> </a:t>
            </a:r>
            <a:endParaRPr lang="en-US" altLang="ko-KR" dirty="0"/>
          </a:p>
          <a:p>
            <a:pPr lvl="1"/>
            <a:r>
              <a:rPr lang="en-US" altLang="ko-KR" dirty="0" err="1"/>
              <a:t>whoami</a:t>
            </a:r>
            <a:r>
              <a:rPr lang="en-US" altLang="ko-KR" dirty="0"/>
              <a:t> (effective user id </a:t>
            </a:r>
            <a:r>
              <a:rPr lang="ko-KR" altLang="en-US" dirty="0"/>
              <a:t>확인</a:t>
            </a:r>
            <a:r>
              <a:rPr lang="en-US" altLang="ko-KR" dirty="0"/>
              <a:t>)</a:t>
            </a:r>
            <a:endParaRPr lang="ko-KR" altLang="en-US" dirty="0"/>
          </a:p>
        </p:txBody>
      </p:sp>
      <p:sp>
        <p:nvSpPr>
          <p:cNvPr id="4" name="슬라이드 번호 개체 틀 3">
            <a:extLst>
              <a:ext uri="{FF2B5EF4-FFF2-40B4-BE49-F238E27FC236}">
                <a16:creationId xmlns:a16="http://schemas.microsoft.com/office/drawing/2014/main" id="{48A84C22-B33A-71CB-C292-10D86BDA2383}"/>
              </a:ext>
            </a:extLst>
          </p:cNvPr>
          <p:cNvSpPr>
            <a:spLocks noGrp="1"/>
          </p:cNvSpPr>
          <p:nvPr>
            <p:ph type="sldNum" sz="quarter" idx="12"/>
          </p:nvPr>
        </p:nvSpPr>
        <p:spPr>
          <a:xfrm>
            <a:off x="9060301" y="5441952"/>
            <a:ext cx="2743200" cy="365125"/>
          </a:xfrm>
        </p:spPr>
        <p:txBody>
          <a:bodyPr/>
          <a:lstStyle/>
          <a:p>
            <a:fld id="{297EEDAA-10CE-4642-834E-C03F290CCBD8}" type="slidenum">
              <a:rPr lang="ko-KR" altLang="en-US" smtClean="0"/>
              <a:t>27</a:t>
            </a:fld>
            <a:endParaRPr lang="ko-KR" altLang="en-US"/>
          </a:p>
        </p:txBody>
      </p:sp>
      <p:sp>
        <p:nvSpPr>
          <p:cNvPr id="5" name="사각형: 둥근 모서리 4">
            <a:extLst>
              <a:ext uri="{FF2B5EF4-FFF2-40B4-BE49-F238E27FC236}">
                <a16:creationId xmlns:a16="http://schemas.microsoft.com/office/drawing/2014/main" id="{31FA1C77-1F15-2412-2E5D-41AB69131CD9}"/>
              </a:ext>
            </a:extLst>
          </p:cNvPr>
          <p:cNvSpPr/>
          <p:nvPr/>
        </p:nvSpPr>
        <p:spPr>
          <a:xfrm>
            <a:off x="9773583" y="4646953"/>
            <a:ext cx="1214203" cy="4197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err="1"/>
              <a:t>yk</a:t>
            </a:r>
            <a:endParaRPr lang="ko-KR" altLang="en-US" dirty="0"/>
          </a:p>
        </p:txBody>
      </p:sp>
      <p:sp>
        <p:nvSpPr>
          <p:cNvPr id="6" name="사각형: 둥근 모서리 5">
            <a:extLst>
              <a:ext uri="{FF2B5EF4-FFF2-40B4-BE49-F238E27FC236}">
                <a16:creationId xmlns:a16="http://schemas.microsoft.com/office/drawing/2014/main" id="{F882B02D-CA89-ABC6-AD83-193D80E2C1A2}"/>
              </a:ext>
            </a:extLst>
          </p:cNvPr>
          <p:cNvSpPr/>
          <p:nvPr/>
        </p:nvSpPr>
        <p:spPr>
          <a:xfrm>
            <a:off x="9773582" y="5463319"/>
            <a:ext cx="1214203" cy="4197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err="1"/>
              <a:t>kkim</a:t>
            </a:r>
            <a:endParaRPr lang="ko-KR" altLang="en-US" dirty="0"/>
          </a:p>
        </p:txBody>
      </p:sp>
      <p:cxnSp>
        <p:nvCxnSpPr>
          <p:cNvPr id="8" name="직선 화살표 연결선 7">
            <a:extLst>
              <a:ext uri="{FF2B5EF4-FFF2-40B4-BE49-F238E27FC236}">
                <a16:creationId xmlns:a16="http://schemas.microsoft.com/office/drawing/2014/main" id="{77021B91-E95D-E824-2A80-2811FEBC14AA}"/>
              </a:ext>
            </a:extLst>
          </p:cNvPr>
          <p:cNvCxnSpPr>
            <a:stCxn id="5" idx="2"/>
            <a:endCxn id="6" idx="0"/>
          </p:cNvCxnSpPr>
          <p:nvPr/>
        </p:nvCxnSpPr>
        <p:spPr>
          <a:xfrm flipH="1">
            <a:off x="10380684" y="5066677"/>
            <a:ext cx="1" cy="396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5C64BF7-5F0D-923C-A336-2E65DF900EB8}"/>
              </a:ext>
            </a:extLst>
          </p:cNvPr>
          <p:cNvSpPr txBox="1"/>
          <p:nvPr/>
        </p:nvSpPr>
        <p:spPr>
          <a:xfrm>
            <a:off x="9143929" y="5088044"/>
            <a:ext cx="992579" cy="369332"/>
          </a:xfrm>
          <a:prstGeom prst="rect">
            <a:avLst/>
          </a:prstGeom>
          <a:noFill/>
        </p:spPr>
        <p:txBody>
          <a:bodyPr wrap="none" rtlCol="0">
            <a:spAutoFit/>
          </a:bodyPr>
          <a:lstStyle/>
          <a:p>
            <a:r>
              <a:rPr lang="en-US" altLang="ko-KR" dirty="0" err="1"/>
              <a:t>su</a:t>
            </a:r>
            <a:r>
              <a:rPr lang="en-US" altLang="ko-KR" dirty="0"/>
              <a:t> </a:t>
            </a:r>
            <a:r>
              <a:rPr lang="en-US" altLang="ko-KR" dirty="0" err="1"/>
              <a:t>kkim</a:t>
            </a:r>
            <a:endParaRPr lang="ko-KR" altLang="en-US" dirty="0"/>
          </a:p>
        </p:txBody>
      </p:sp>
      <p:sp>
        <p:nvSpPr>
          <p:cNvPr id="10" name="TextBox 9">
            <a:extLst>
              <a:ext uri="{FF2B5EF4-FFF2-40B4-BE49-F238E27FC236}">
                <a16:creationId xmlns:a16="http://schemas.microsoft.com/office/drawing/2014/main" id="{AD3C2AC3-7F4B-68AD-552F-C75B33685E57}"/>
              </a:ext>
            </a:extLst>
          </p:cNvPr>
          <p:cNvSpPr txBox="1"/>
          <p:nvPr/>
        </p:nvSpPr>
        <p:spPr>
          <a:xfrm>
            <a:off x="11110683" y="4322591"/>
            <a:ext cx="692818" cy="1477328"/>
          </a:xfrm>
          <a:prstGeom prst="rect">
            <a:avLst/>
          </a:prstGeom>
          <a:noFill/>
        </p:spPr>
        <p:txBody>
          <a:bodyPr wrap="none" rtlCol="0">
            <a:spAutoFit/>
          </a:bodyPr>
          <a:lstStyle/>
          <a:p>
            <a:r>
              <a:rPr lang="en-US" altLang="ko-KR" dirty="0"/>
              <a:t>EUID</a:t>
            </a:r>
          </a:p>
          <a:p>
            <a:r>
              <a:rPr lang="en-US" altLang="ko-KR" dirty="0" err="1"/>
              <a:t>yk</a:t>
            </a:r>
            <a:endParaRPr lang="en-US" altLang="ko-KR" dirty="0"/>
          </a:p>
          <a:p>
            <a:endParaRPr lang="en-US" altLang="ko-KR" dirty="0"/>
          </a:p>
          <a:p>
            <a:endParaRPr lang="en-US" altLang="ko-KR" dirty="0"/>
          </a:p>
          <a:p>
            <a:r>
              <a:rPr lang="en-US" altLang="ko-KR" dirty="0" err="1"/>
              <a:t>kkim</a:t>
            </a:r>
            <a:endParaRPr lang="ko-KR" altLang="en-US" dirty="0"/>
          </a:p>
        </p:txBody>
      </p:sp>
      <p:sp>
        <p:nvSpPr>
          <p:cNvPr id="7" name="TextBox 6">
            <a:extLst>
              <a:ext uri="{FF2B5EF4-FFF2-40B4-BE49-F238E27FC236}">
                <a16:creationId xmlns:a16="http://schemas.microsoft.com/office/drawing/2014/main" id="{84CCFBE9-9D11-BF01-115B-72AD27526A7B}"/>
              </a:ext>
            </a:extLst>
          </p:cNvPr>
          <p:cNvSpPr txBox="1"/>
          <p:nvPr/>
        </p:nvSpPr>
        <p:spPr>
          <a:xfrm>
            <a:off x="10093585" y="4322331"/>
            <a:ext cx="574196" cy="369332"/>
          </a:xfrm>
          <a:prstGeom prst="rect">
            <a:avLst/>
          </a:prstGeom>
          <a:noFill/>
        </p:spPr>
        <p:txBody>
          <a:bodyPr wrap="none" rtlCol="0">
            <a:spAutoFit/>
          </a:bodyPr>
          <a:lstStyle/>
          <a:p>
            <a:r>
              <a:rPr lang="en-US" altLang="ko-KR" dirty="0"/>
              <a:t>UID</a:t>
            </a:r>
            <a:endParaRPr lang="ko-KR" altLang="en-US" dirty="0"/>
          </a:p>
        </p:txBody>
      </p:sp>
      <p:cxnSp>
        <p:nvCxnSpPr>
          <p:cNvPr id="11" name="직선 화살표 연결선 10">
            <a:extLst>
              <a:ext uri="{FF2B5EF4-FFF2-40B4-BE49-F238E27FC236}">
                <a16:creationId xmlns:a16="http://schemas.microsoft.com/office/drawing/2014/main" id="{A986C4BD-C3B4-C7BA-A103-9357C440071A}"/>
              </a:ext>
            </a:extLst>
          </p:cNvPr>
          <p:cNvCxnSpPr/>
          <p:nvPr/>
        </p:nvCxnSpPr>
        <p:spPr>
          <a:xfrm flipH="1">
            <a:off x="11291334" y="5038152"/>
            <a:ext cx="1" cy="396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757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BB1955-3070-F22F-F52A-643696839A0C}"/>
              </a:ext>
            </a:extLst>
          </p:cNvPr>
          <p:cNvSpPr>
            <a:spLocks noGrp="1"/>
          </p:cNvSpPr>
          <p:nvPr>
            <p:ph type="title"/>
          </p:nvPr>
        </p:nvSpPr>
        <p:spPr/>
        <p:txBody>
          <a:bodyPr>
            <a:normAutofit fontScale="90000"/>
          </a:bodyPr>
          <a:lstStyle/>
          <a:p>
            <a:r>
              <a:rPr lang="en-US" altLang="ko-KR" dirty="0" err="1"/>
              <a:t>SetUID</a:t>
            </a:r>
            <a:endParaRPr lang="ko-KR" altLang="en-US" dirty="0"/>
          </a:p>
        </p:txBody>
      </p:sp>
      <p:sp>
        <p:nvSpPr>
          <p:cNvPr id="3" name="내용 개체 틀 2">
            <a:extLst>
              <a:ext uri="{FF2B5EF4-FFF2-40B4-BE49-F238E27FC236}">
                <a16:creationId xmlns:a16="http://schemas.microsoft.com/office/drawing/2014/main" id="{BF3AF1EA-BE4A-F9E3-5C96-DD40BFB6FF60}"/>
              </a:ext>
            </a:extLst>
          </p:cNvPr>
          <p:cNvSpPr>
            <a:spLocks noGrp="1"/>
          </p:cNvSpPr>
          <p:nvPr>
            <p:ph idx="1"/>
          </p:nvPr>
        </p:nvSpPr>
        <p:spPr/>
        <p:txBody>
          <a:bodyPr/>
          <a:lstStyle/>
          <a:p>
            <a:r>
              <a:rPr lang="ko-KR" altLang="en-US" dirty="0"/>
              <a:t>해당</a:t>
            </a:r>
            <a:r>
              <a:rPr lang="en-US" altLang="ko-KR" dirty="0"/>
              <a:t> </a:t>
            </a:r>
            <a:r>
              <a:rPr lang="ko-KR" altLang="en-US" dirty="0"/>
              <a:t>파일이 실행되는 동안 </a:t>
            </a:r>
            <a:r>
              <a:rPr lang="ko-KR" altLang="en-US" b="1" dirty="0"/>
              <a:t>파일 소유자의 권한</a:t>
            </a:r>
            <a:r>
              <a:rPr lang="ko-KR" altLang="en-US" dirty="0"/>
              <a:t>으로 실행되도록 설정</a:t>
            </a:r>
            <a:endParaRPr lang="en-US" altLang="ko-KR" dirty="0"/>
          </a:p>
          <a:p>
            <a:r>
              <a:rPr lang="ko-KR" altLang="en-US" dirty="0"/>
              <a:t>예시</a:t>
            </a:r>
            <a:endParaRPr lang="en-US" altLang="ko-KR" dirty="0"/>
          </a:p>
          <a:p>
            <a:pPr lvl="1"/>
            <a:r>
              <a:rPr lang="en-US" altLang="ko-KR" dirty="0" err="1"/>
              <a:t>chmod</a:t>
            </a:r>
            <a:r>
              <a:rPr lang="en-US" altLang="ko-KR" dirty="0"/>
              <a:t> </a:t>
            </a:r>
            <a:r>
              <a:rPr lang="en-US" altLang="ko-KR" dirty="0">
                <a:solidFill>
                  <a:srgbClr val="FF0000"/>
                </a:solidFill>
              </a:rPr>
              <a:t>4</a:t>
            </a:r>
            <a:r>
              <a:rPr lang="en-US" altLang="ko-KR" dirty="0"/>
              <a:t>755 (</a:t>
            </a:r>
            <a:r>
              <a:rPr lang="en-US" altLang="ko-KR" dirty="0" err="1">
                <a:solidFill>
                  <a:srgbClr val="FF0000"/>
                </a:solidFill>
              </a:rPr>
              <a:t>u+s</a:t>
            </a:r>
            <a:r>
              <a:rPr lang="en-US" altLang="ko-KR" dirty="0"/>
              <a:t>) </a:t>
            </a:r>
            <a:r>
              <a:rPr lang="ko-KR" altLang="en-US" dirty="0"/>
              <a:t>적용된 예</a:t>
            </a:r>
            <a:endParaRPr lang="en-US" altLang="ko-KR" dirty="0"/>
          </a:p>
          <a:p>
            <a:pPr marL="457200" lvl="1" indent="0">
              <a:buNone/>
            </a:pPr>
            <a:r>
              <a:rPr lang="en-US" altLang="ko-KR" dirty="0"/>
              <a:t>  ls</a:t>
            </a:r>
            <a:r>
              <a:rPr lang="ko-KR" altLang="en-US" dirty="0"/>
              <a:t> </a:t>
            </a:r>
            <a:r>
              <a:rPr lang="en-US" altLang="ko-KR" dirty="0"/>
              <a:t>–l</a:t>
            </a:r>
            <a:r>
              <a:rPr lang="ko-KR" altLang="en-US" dirty="0"/>
              <a:t> </a:t>
            </a:r>
            <a:r>
              <a:rPr lang="en-US" altLang="ko-KR" dirty="0"/>
              <a:t>/</a:t>
            </a:r>
            <a:r>
              <a:rPr lang="en-US" altLang="ko-KR" dirty="0" err="1"/>
              <a:t>usr</a:t>
            </a:r>
            <a:r>
              <a:rPr lang="en-US" altLang="ko-KR" dirty="0"/>
              <a:t>/bin/passwd</a:t>
            </a:r>
          </a:p>
          <a:p>
            <a:pPr lvl="1"/>
            <a:endParaRPr lang="en-US" altLang="ko-KR" dirty="0"/>
          </a:p>
          <a:p>
            <a:pPr lvl="1"/>
            <a:r>
              <a:rPr lang="en-US" altLang="ko-KR" dirty="0"/>
              <a:t>/</a:t>
            </a:r>
            <a:r>
              <a:rPr lang="en-US" altLang="ko-KR" dirty="0" err="1"/>
              <a:t>usr</a:t>
            </a:r>
            <a:r>
              <a:rPr lang="en-US" altLang="ko-KR" dirty="0"/>
              <a:t>/bin/passwd</a:t>
            </a:r>
            <a:r>
              <a:rPr lang="ko-KR" altLang="en-US" dirty="0"/>
              <a:t>가 접근하는 화일들</a:t>
            </a:r>
            <a:endParaRPr lang="en-US" altLang="ko-KR" dirty="0"/>
          </a:p>
          <a:p>
            <a:pPr lvl="2"/>
            <a:r>
              <a:rPr lang="en-US" altLang="ko-KR" dirty="0"/>
              <a:t>/</a:t>
            </a:r>
            <a:r>
              <a:rPr lang="en-US" altLang="ko-KR" dirty="0" err="1"/>
              <a:t>etc</a:t>
            </a:r>
            <a:r>
              <a:rPr lang="en-US" altLang="ko-KR" dirty="0"/>
              <a:t>/passwd  : </a:t>
            </a:r>
            <a:r>
              <a:rPr lang="ko-KR" altLang="en-US" dirty="0"/>
              <a:t>일반 사용자는 읽기만 가능</a:t>
            </a:r>
            <a:endParaRPr lang="en-US" altLang="ko-KR" dirty="0"/>
          </a:p>
          <a:p>
            <a:pPr lvl="2"/>
            <a:r>
              <a:rPr lang="en-US" altLang="ko-KR" dirty="0"/>
              <a:t>/</a:t>
            </a:r>
            <a:r>
              <a:rPr lang="en-US" altLang="ko-KR" dirty="0" err="1"/>
              <a:t>etc</a:t>
            </a:r>
            <a:r>
              <a:rPr lang="en-US" altLang="ko-KR" dirty="0"/>
              <a:t>/shadow : </a:t>
            </a:r>
            <a:r>
              <a:rPr lang="ko-KR" altLang="en-US" dirty="0"/>
              <a:t>일반 사용자는 읽기 및 변경 불가능 </a:t>
            </a:r>
            <a:r>
              <a:rPr lang="en-US" altLang="ko-KR" dirty="0"/>
              <a:t>(root </a:t>
            </a:r>
            <a:r>
              <a:rPr lang="ko-KR" altLang="en-US" dirty="0"/>
              <a:t>권한 필요</a:t>
            </a:r>
            <a:r>
              <a:rPr lang="en-US" altLang="ko-KR" dirty="0"/>
              <a:t>)</a:t>
            </a:r>
          </a:p>
          <a:p>
            <a:pPr lvl="2"/>
            <a:r>
              <a:rPr lang="en-US" altLang="ko-KR" dirty="0"/>
              <a:t>ls –l /</a:t>
            </a:r>
            <a:r>
              <a:rPr lang="en-US" altLang="ko-KR" dirty="0" err="1"/>
              <a:t>etc</a:t>
            </a:r>
            <a:r>
              <a:rPr lang="en-US" altLang="ko-KR" dirty="0"/>
              <a:t>/passwd /</a:t>
            </a:r>
            <a:r>
              <a:rPr lang="en-US" altLang="ko-KR" dirty="0" err="1"/>
              <a:t>etc</a:t>
            </a:r>
            <a:r>
              <a:rPr lang="en-US" altLang="ko-KR" dirty="0"/>
              <a:t>/shadow</a:t>
            </a:r>
          </a:p>
          <a:p>
            <a:pPr marL="457200" lvl="1" indent="0">
              <a:buNone/>
            </a:pPr>
            <a:endParaRPr lang="en-US" altLang="ko-KR" dirty="0"/>
          </a:p>
        </p:txBody>
      </p:sp>
      <p:sp>
        <p:nvSpPr>
          <p:cNvPr id="4" name="슬라이드 번호 개체 틀 3">
            <a:extLst>
              <a:ext uri="{FF2B5EF4-FFF2-40B4-BE49-F238E27FC236}">
                <a16:creationId xmlns:a16="http://schemas.microsoft.com/office/drawing/2014/main" id="{36917F35-9FC4-B1AE-FC23-6A9D237DA1E9}"/>
              </a:ext>
            </a:extLst>
          </p:cNvPr>
          <p:cNvSpPr>
            <a:spLocks noGrp="1"/>
          </p:cNvSpPr>
          <p:nvPr>
            <p:ph type="sldNum" sz="quarter" idx="12"/>
          </p:nvPr>
        </p:nvSpPr>
        <p:spPr/>
        <p:txBody>
          <a:bodyPr/>
          <a:lstStyle/>
          <a:p>
            <a:fld id="{297EEDAA-10CE-4642-834E-C03F290CCBD8}" type="slidenum">
              <a:rPr lang="ko-KR" altLang="en-US" smtClean="0"/>
              <a:t>28</a:t>
            </a:fld>
            <a:endParaRPr lang="ko-KR" altLang="en-US"/>
          </a:p>
        </p:txBody>
      </p:sp>
      <p:pic>
        <p:nvPicPr>
          <p:cNvPr id="6" name="그림 5">
            <a:extLst>
              <a:ext uri="{FF2B5EF4-FFF2-40B4-BE49-F238E27FC236}">
                <a16:creationId xmlns:a16="http://schemas.microsoft.com/office/drawing/2014/main" id="{CB6790E7-ADA8-7B1F-3235-B94262CC2781}"/>
              </a:ext>
            </a:extLst>
          </p:cNvPr>
          <p:cNvPicPr>
            <a:picLocks noChangeAspect="1"/>
          </p:cNvPicPr>
          <p:nvPr/>
        </p:nvPicPr>
        <p:blipFill>
          <a:blip r:embed="rId3"/>
          <a:stretch>
            <a:fillRect/>
          </a:stretch>
        </p:blipFill>
        <p:spPr>
          <a:xfrm>
            <a:off x="1118493" y="3267052"/>
            <a:ext cx="9955014" cy="323895"/>
          </a:xfrm>
          <a:prstGeom prst="rect">
            <a:avLst/>
          </a:prstGeom>
        </p:spPr>
      </p:pic>
      <p:pic>
        <p:nvPicPr>
          <p:cNvPr id="8" name="그림 7">
            <a:extLst>
              <a:ext uri="{FF2B5EF4-FFF2-40B4-BE49-F238E27FC236}">
                <a16:creationId xmlns:a16="http://schemas.microsoft.com/office/drawing/2014/main" id="{CC356455-1725-C52E-E89E-EF45B8831B07}"/>
              </a:ext>
            </a:extLst>
          </p:cNvPr>
          <p:cNvPicPr>
            <a:picLocks noChangeAspect="1"/>
          </p:cNvPicPr>
          <p:nvPr/>
        </p:nvPicPr>
        <p:blipFill>
          <a:blip r:embed="rId4"/>
          <a:stretch>
            <a:fillRect/>
          </a:stretch>
        </p:blipFill>
        <p:spPr>
          <a:xfrm>
            <a:off x="1129735" y="5137787"/>
            <a:ext cx="9326277" cy="752580"/>
          </a:xfrm>
          <a:prstGeom prst="rect">
            <a:avLst/>
          </a:prstGeom>
        </p:spPr>
      </p:pic>
    </p:spTree>
    <p:extLst>
      <p:ext uri="{BB962C8B-B14F-4D97-AF65-F5344CB8AC3E}">
        <p14:creationId xmlns:p14="http://schemas.microsoft.com/office/powerpoint/2010/main" val="1784572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D058BE-05E0-8DFC-1ED5-F8C0BC48FD71}"/>
              </a:ext>
            </a:extLst>
          </p:cNvPr>
          <p:cNvSpPr>
            <a:spLocks noGrp="1"/>
          </p:cNvSpPr>
          <p:nvPr>
            <p:ph type="title"/>
          </p:nvPr>
        </p:nvSpPr>
        <p:spPr/>
        <p:txBody>
          <a:bodyPr>
            <a:normAutofit fontScale="90000"/>
          </a:bodyPr>
          <a:lstStyle/>
          <a:p>
            <a:r>
              <a:rPr lang="en-US" altLang="ko-KR" dirty="0" err="1"/>
              <a:t>SetGID</a:t>
            </a:r>
            <a:endParaRPr lang="ko-KR" altLang="en-US" dirty="0"/>
          </a:p>
        </p:txBody>
      </p:sp>
      <p:sp>
        <p:nvSpPr>
          <p:cNvPr id="3" name="내용 개체 틀 2">
            <a:extLst>
              <a:ext uri="{FF2B5EF4-FFF2-40B4-BE49-F238E27FC236}">
                <a16:creationId xmlns:a16="http://schemas.microsoft.com/office/drawing/2014/main" id="{E97BC06E-4CDA-4EAD-5247-CEC112B186EE}"/>
              </a:ext>
            </a:extLst>
          </p:cNvPr>
          <p:cNvSpPr>
            <a:spLocks noGrp="1"/>
          </p:cNvSpPr>
          <p:nvPr>
            <p:ph idx="1"/>
          </p:nvPr>
        </p:nvSpPr>
        <p:spPr/>
        <p:txBody>
          <a:bodyPr/>
          <a:lstStyle/>
          <a:p>
            <a:r>
              <a:rPr lang="ko-KR" altLang="en-US" dirty="0"/>
              <a:t>해당</a:t>
            </a:r>
            <a:r>
              <a:rPr lang="en-US" altLang="ko-KR" dirty="0"/>
              <a:t> </a:t>
            </a:r>
            <a:r>
              <a:rPr lang="ko-KR" altLang="en-US" dirty="0"/>
              <a:t>파일이 실행되는 동안 </a:t>
            </a:r>
            <a:r>
              <a:rPr lang="ko-KR" altLang="en-US" b="1" dirty="0"/>
              <a:t>파일 그룹의 소유자의 권한으로</a:t>
            </a:r>
            <a:r>
              <a:rPr lang="ko-KR" altLang="en-US" dirty="0"/>
              <a:t> </a:t>
            </a:r>
            <a:r>
              <a:rPr lang="ko-KR" altLang="en-US" b="1" dirty="0"/>
              <a:t>실행되도록</a:t>
            </a:r>
            <a:r>
              <a:rPr lang="ko-KR" altLang="en-US" dirty="0"/>
              <a:t> 설정</a:t>
            </a:r>
            <a:endParaRPr lang="en-US" altLang="ko-KR" dirty="0"/>
          </a:p>
          <a:p>
            <a:r>
              <a:rPr lang="ko-KR" altLang="en-US" dirty="0"/>
              <a:t>주로 디렉토리에 설정됨</a:t>
            </a:r>
            <a:endParaRPr lang="en-US" altLang="ko-KR" dirty="0"/>
          </a:p>
          <a:p>
            <a:pPr lvl="1"/>
            <a:r>
              <a:rPr lang="en-US" altLang="ko-KR" dirty="0" err="1"/>
              <a:t>setGID</a:t>
            </a:r>
            <a:r>
              <a:rPr lang="ko-KR" altLang="en-US" dirty="0"/>
              <a:t>가 설정된 디렉토리에 사용자가 파일을 생성하면 사용자의 소속 그룹에 무관하게 그 디렉토리 소유 그룹 권한으로 생성됨</a:t>
            </a:r>
            <a:endParaRPr lang="en-US" altLang="ko-KR" dirty="0"/>
          </a:p>
          <a:p>
            <a:pPr lvl="1"/>
            <a:r>
              <a:rPr lang="en-US" altLang="ko-KR" dirty="0" err="1"/>
              <a:t>Chmod</a:t>
            </a:r>
            <a:r>
              <a:rPr lang="en-US" altLang="ko-KR" dirty="0"/>
              <a:t> </a:t>
            </a:r>
            <a:r>
              <a:rPr lang="en-US" altLang="ko-KR" dirty="0">
                <a:solidFill>
                  <a:srgbClr val="FF0000"/>
                </a:solidFill>
              </a:rPr>
              <a:t>2</a:t>
            </a:r>
            <a:r>
              <a:rPr lang="en-US" altLang="ko-KR" dirty="0"/>
              <a:t>755 </a:t>
            </a:r>
            <a:r>
              <a:rPr lang="en-US" altLang="ko-KR" dirty="0" err="1"/>
              <a:t>testFile</a:t>
            </a:r>
            <a:r>
              <a:rPr lang="en-US" altLang="ko-KR" dirty="0"/>
              <a:t>  (</a:t>
            </a:r>
            <a:r>
              <a:rPr lang="en-US" altLang="ko-KR" dirty="0" err="1">
                <a:solidFill>
                  <a:srgbClr val="FF0000"/>
                </a:solidFill>
              </a:rPr>
              <a:t>g+s</a:t>
            </a:r>
            <a:r>
              <a:rPr lang="en-US" altLang="ko-KR" dirty="0"/>
              <a:t>)</a:t>
            </a:r>
          </a:p>
          <a:p>
            <a:pPr lvl="1"/>
            <a:r>
              <a:rPr lang="en-US" altLang="ko-KR" dirty="0"/>
              <a:t>-</a:t>
            </a:r>
            <a:r>
              <a:rPr lang="en-US" altLang="ko-KR" dirty="0" err="1"/>
              <a:t>rwxr</a:t>
            </a:r>
            <a:r>
              <a:rPr lang="en-US" altLang="ko-KR" dirty="0"/>
              <a:t>-</a:t>
            </a:r>
            <a:r>
              <a:rPr lang="en-US" altLang="ko-KR" dirty="0" err="1"/>
              <a:t>sr</a:t>
            </a:r>
            <a:r>
              <a:rPr lang="en-US" altLang="ko-KR" dirty="0"/>
              <a:t>-x </a:t>
            </a:r>
            <a:endParaRPr lang="ko-KR" altLang="en-US" dirty="0"/>
          </a:p>
        </p:txBody>
      </p:sp>
      <p:sp>
        <p:nvSpPr>
          <p:cNvPr id="4" name="슬라이드 번호 개체 틀 3">
            <a:extLst>
              <a:ext uri="{FF2B5EF4-FFF2-40B4-BE49-F238E27FC236}">
                <a16:creationId xmlns:a16="http://schemas.microsoft.com/office/drawing/2014/main" id="{BD35E3DC-4CB9-B298-80EF-90FEB42FCC56}"/>
              </a:ext>
            </a:extLst>
          </p:cNvPr>
          <p:cNvSpPr>
            <a:spLocks noGrp="1"/>
          </p:cNvSpPr>
          <p:nvPr>
            <p:ph type="sldNum" sz="quarter" idx="12"/>
          </p:nvPr>
        </p:nvSpPr>
        <p:spPr/>
        <p:txBody>
          <a:bodyPr/>
          <a:lstStyle/>
          <a:p>
            <a:fld id="{297EEDAA-10CE-4642-834E-C03F290CCBD8}" type="slidenum">
              <a:rPr lang="ko-KR" altLang="en-US" smtClean="0"/>
              <a:t>29</a:t>
            </a:fld>
            <a:endParaRPr lang="ko-KR" altLang="en-US"/>
          </a:p>
        </p:txBody>
      </p:sp>
    </p:spTree>
    <p:extLst>
      <p:ext uri="{BB962C8B-B14F-4D97-AF65-F5344CB8AC3E}">
        <p14:creationId xmlns:p14="http://schemas.microsoft.com/office/powerpoint/2010/main" val="2666733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5CD24AE-F4EA-9A4F-E4B1-EDFB85E7E74E}"/>
              </a:ext>
            </a:extLst>
          </p:cNvPr>
          <p:cNvSpPr>
            <a:spLocks noGrp="1"/>
          </p:cNvSpPr>
          <p:nvPr>
            <p:ph type="title"/>
          </p:nvPr>
        </p:nvSpPr>
        <p:spPr/>
        <p:txBody>
          <a:bodyPr>
            <a:normAutofit fontScale="90000"/>
          </a:bodyPr>
          <a:lstStyle/>
          <a:p>
            <a:r>
              <a:rPr lang="en-US" altLang="ko-KR" dirty="0"/>
              <a:t>Shell</a:t>
            </a:r>
            <a:r>
              <a:rPr lang="ko-KR" altLang="en-US" dirty="0"/>
              <a:t>의 시작과 종료</a:t>
            </a:r>
          </a:p>
        </p:txBody>
      </p:sp>
      <p:sp>
        <p:nvSpPr>
          <p:cNvPr id="3" name="내용 개체 틀 2">
            <a:extLst>
              <a:ext uri="{FF2B5EF4-FFF2-40B4-BE49-F238E27FC236}">
                <a16:creationId xmlns:a16="http://schemas.microsoft.com/office/drawing/2014/main" id="{3B19D151-F20D-42D7-C9CF-2B60AF781373}"/>
              </a:ext>
            </a:extLst>
          </p:cNvPr>
          <p:cNvSpPr>
            <a:spLocks noGrp="1"/>
          </p:cNvSpPr>
          <p:nvPr>
            <p:ph idx="1"/>
          </p:nvPr>
        </p:nvSpPr>
        <p:spPr>
          <a:xfrm>
            <a:off x="419879" y="1530220"/>
            <a:ext cx="6817866" cy="4646743"/>
          </a:xfrm>
        </p:spPr>
        <p:txBody>
          <a:bodyPr/>
          <a:lstStyle/>
          <a:p>
            <a:r>
              <a:rPr lang="en-US" altLang="ko-KR" dirty="0"/>
              <a:t>Login</a:t>
            </a:r>
            <a:r>
              <a:rPr lang="ko-KR" altLang="en-US" dirty="0"/>
              <a:t> 시 </a:t>
            </a:r>
            <a:r>
              <a:rPr lang="en-US" altLang="ko-KR" dirty="0"/>
              <a:t>shell </a:t>
            </a:r>
            <a:r>
              <a:rPr lang="ko-KR" altLang="en-US" dirty="0"/>
              <a:t>자동 실행</a:t>
            </a:r>
            <a:endParaRPr lang="en-US" altLang="ko-KR" dirty="0"/>
          </a:p>
          <a:p>
            <a:r>
              <a:rPr lang="en-US" altLang="ko-KR" dirty="0"/>
              <a:t>Logout (exit </a:t>
            </a:r>
            <a:r>
              <a:rPr lang="ko-KR" altLang="en-US" dirty="0"/>
              <a:t>명령이나 키보드  </a:t>
            </a:r>
            <a:r>
              <a:rPr lang="en-US" altLang="ko-KR" dirty="0"/>
              <a:t>^D </a:t>
            </a:r>
            <a:r>
              <a:rPr lang="ko-KR" altLang="en-US" dirty="0"/>
              <a:t>입력</a:t>
            </a:r>
            <a:r>
              <a:rPr lang="en-US" altLang="ko-KR" dirty="0"/>
              <a:t>)</a:t>
            </a:r>
            <a:r>
              <a:rPr lang="ko-KR" altLang="en-US" dirty="0"/>
              <a:t> 전까지 </a:t>
            </a:r>
            <a:r>
              <a:rPr lang="en-US" altLang="ko-KR" dirty="0"/>
              <a:t>shell</a:t>
            </a:r>
            <a:r>
              <a:rPr lang="ko-KR" altLang="en-US" dirty="0"/>
              <a:t>은 사용자 명령어 입력</a:t>
            </a:r>
            <a:r>
              <a:rPr lang="en-US" altLang="ko-KR" dirty="0"/>
              <a:t>,</a:t>
            </a:r>
            <a:r>
              <a:rPr lang="ko-KR" altLang="en-US" dirty="0"/>
              <a:t>해석</a:t>
            </a:r>
            <a:r>
              <a:rPr lang="en-US" altLang="ko-KR" dirty="0"/>
              <a:t>,</a:t>
            </a:r>
            <a:r>
              <a:rPr lang="ko-KR" altLang="en-US" dirty="0"/>
              <a:t> 실행 반복</a:t>
            </a:r>
          </a:p>
        </p:txBody>
      </p:sp>
      <p:sp>
        <p:nvSpPr>
          <p:cNvPr id="4" name="슬라이드 번호 개체 틀 3">
            <a:extLst>
              <a:ext uri="{FF2B5EF4-FFF2-40B4-BE49-F238E27FC236}">
                <a16:creationId xmlns:a16="http://schemas.microsoft.com/office/drawing/2014/main" id="{5BFE1435-AF44-4492-9C41-DC78106C1A44}"/>
              </a:ext>
            </a:extLst>
          </p:cNvPr>
          <p:cNvSpPr>
            <a:spLocks noGrp="1"/>
          </p:cNvSpPr>
          <p:nvPr>
            <p:ph type="sldNum" sz="quarter" idx="12"/>
          </p:nvPr>
        </p:nvSpPr>
        <p:spPr/>
        <p:txBody>
          <a:bodyPr/>
          <a:lstStyle/>
          <a:p>
            <a:fld id="{297EEDAA-10CE-4642-834E-C03F290CCBD8}" type="slidenum">
              <a:rPr lang="ko-KR" altLang="en-US" smtClean="0"/>
              <a:t>3</a:t>
            </a:fld>
            <a:endParaRPr lang="ko-KR" altLang="en-US"/>
          </a:p>
        </p:txBody>
      </p:sp>
      <p:sp>
        <p:nvSpPr>
          <p:cNvPr id="5" name="직사각형 4">
            <a:extLst>
              <a:ext uri="{FF2B5EF4-FFF2-40B4-BE49-F238E27FC236}">
                <a16:creationId xmlns:a16="http://schemas.microsoft.com/office/drawing/2014/main" id="{B5028042-64E2-ADBF-F813-2D59EA3632E6}"/>
              </a:ext>
            </a:extLst>
          </p:cNvPr>
          <p:cNvSpPr/>
          <p:nvPr/>
        </p:nvSpPr>
        <p:spPr>
          <a:xfrm>
            <a:off x="7325193" y="2914877"/>
            <a:ext cx="2098623" cy="6434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Shell </a:t>
            </a:r>
            <a:r>
              <a:rPr lang="ko-KR" altLang="en-US" dirty="0"/>
              <a:t>초기화 </a:t>
            </a:r>
            <a:r>
              <a:rPr lang="en-US" altLang="ko-KR" dirty="0"/>
              <a:t>(.profile, .</a:t>
            </a:r>
            <a:r>
              <a:rPr lang="en-US" altLang="ko-KR" dirty="0" err="1"/>
              <a:t>bashrc</a:t>
            </a:r>
            <a:r>
              <a:rPr lang="en-US" altLang="ko-KR" dirty="0"/>
              <a:t>)</a:t>
            </a:r>
            <a:endParaRPr lang="ko-KR" altLang="en-US" dirty="0"/>
          </a:p>
        </p:txBody>
      </p:sp>
      <p:sp>
        <p:nvSpPr>
          <p:cNvPr id="6" name="직사각형 5">
            <a:extLst>
              <a:ext uri="{FF2B5EF4-FFF2-40B4-BE49-F238E27FC236}">
                <a16:creationId xmlns:a16="http://schemas.microsoft.com/office/drawing/2014/main" id="{7B8ED9CE-63C6-D688-6C2E-454610981C64}"/>
              </a:ext>
            </a:extLst>
          </p:cNvPr>
          <p:cNvSpPr/>
          <p:nvPr/>
        </p:nvSpPr>
        <p:spPr>
          <a:xfrm>
            <a:off x="7325192" y="4035958"/>
            <a:ext cx="2098623" cy="6434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a:t>Prompt </a:t>
            </a:r>
            <a:r>
              <a:rPr lang="ko-KR" altLang="en-US" dirty="0"/>
              <a:t>출력 및</a:t>
            </a:r>
            <a:endParaRPr lang="en-US" altLang="ko-KR" dirty="0"/>
          </a:p>
          <a:p>
            <a:pPr algn="ctr"/>
            <a:r>
              <a:rPr lang="ko-KR" altLang="en-US" dirty="0"/>
              <a:t>사용자 입력 대기</a:t>
            </a:r>
          </a:p>
        </p:txBody>
      </p:sp>
      <p:sp>
        <p:nvSpPr>
          <p:cNvPr id="7" name="순서도: 판단 6">
            <a:extLst>
              <a:ext uri="{FF2B5EF4-FFF2-40B4-BE49-F238E27FC236}">
                <a16:creationId xmlns:a16="http://schemas.microsoft.com/office/drawing/2014/main" id="{E039F66F-ADC4-D459-76FA-470526E1E62A}"/>
              </a:ext>
            </a:extLst>
          </p:cNvPr>
          <p:cNvSpPr/>
          <p:nvPr/>
        </p:nvSpPr>
        <p:spPr>
          <a:xfrm>
            <a:off x="7325192" y="5000007"/>
            <a:ext cx="2098623" cy="959371"/>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exit</a:t>
            </a:r>
            <a:r>
              <a:rPr lang="ko-KR" altLang="en-US" dirty="0"/>
              <a:t> </a:t>
            </a:r>
            <a:r>
              <a:rPr lang="en-US" altLang="ko-KR" dirty="0"/>
              <a:t>or ^D</a:t>
            </a:r>
            <a:endParaRPr lang="ko-KR" altLang="en-US" dirty="0"/>
          </a:p>
        </p:txBody>
      </p:sp>
      <p:cxnSp>
        <p:nvCxnSpPr>
          <p:cNvPr id="9" name="직선 화살표 연결선 8">
            <a:extLst>
              <a:ext uri="{FF2B5EF4-FFF2-40B4-BE49-F238E27FC236}">
                <a16:creationId xmlns:a16="http://schemas.microsoft.com/office/drawing/2014/main" id="{295801C5-7626-A28C-D331-773176057C4B}"/>
              </a:ext>
            </a:extLst>
          </p:cNvPr>
          <p:cNvCxnSpPr>
            <a:stCxn id="6" idx="2"/>
            <a:endCxn id="7" idx="0"/>
          </p:cNvCxnSpPr>
          <p:nvPr/>
        </p:nvCxnSpPr>
        <p:spPr>
          <a:xfrm>
            <a:off x="8374504" y="4679397"/>
            <a:ext cx="0" cy="320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31265B03-404B-D9D0-293F-591BAAFB72A3}"/>
              </a:ext>
            </a:extLst>
          </p:cNvPr>
          <p:cNvCxnSpPr>
            <a:cxnSpLocks/>
            <a:endCxn id="6" idx="0"/>
          </p:cNvCxnSpPr>
          <p:nvPr/>
        </p:nvCxnSpPr>
        <p:spPr>
          <a:xfrm>
            <a:off x="8362011" y="3558316"/>
            <a:ext cx="12493" cy="477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90752BFC-A485-CE67-DC09-DDFF3AC61D24}"/>
              </a:ext>
            </a:extLst>
          </p:cNvPr>
          <p:cNvCxnSpPr>
            <a:cxnSpLocks/>
          </p:cNvCxnSpPr>
          <p:nvPr/>
        </p:nvCxnSpPr>
        <p:spPr>
          <a:xfrm>
            <a:off x="8349518" y="2510185"/>
            <a:ext cx="12493" cy="477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사각형: 둥근 모서리 12">
            <a:extLst>
              <a:ext uri="{FF2B5EF4-FFF2-40B4-BE49-F238E27FC236}">
                <a16:creationId xmlns:a16="http://schemas.microsoft.com/office/drawing/2014/main" id="{26F09F68-5074-D543-992C-16DBFE0B4462}"/>
              </a:ext>
            </a:extLst>
          </p:cNvPr>
          <p:cNvSpPr/>
          <p:nvPr/>
        </p:nvSpPr>
        <p:spPr>
          <a:xfrm>
            <a:off x="9877191" y="4564420"/>
            <a:ext cx="1813810" cy="6434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t>사용자</a:t>
            </a:r>
            <a:r>
              <a:rPr lang="en-US" altLang="ko-KR" dirty="0"/>
              <a:t> </a:t>
            </a:r>
            <a:r>
              <a:rPr lang="ko-KR" altLang="en-US" dirty="0"/>
              <a:t>명령</a:t>
            </a:r>
            <a:endParaRPr lang="en-US" altLang="ko-KR" dirty="0"/>
          </a:p>
          <a:p>
            <a:pPr algn="ctr"/>
            <a:r>
              <a:rPr lang="ko-KR" altLang="en-US" dirty="0"/>
              <a:t>실행</a:t>
            </a:r>
          </a:p>
        </p:txBody>
      </p:sp>
      <p:cxnSp>
        <p:nvCxnSpPr>
          <p:cNvPr id="15" name="연결선: 꺾임 14">
            <a:extLst>
              <a:ext uri="{FF2B5EF4-FFF2-40B4-BE49-F238E27FC236}">
                <a16:creationId xmlns:a16="http://schemas.microsoft.com/office/drawing/2014/main" id="{EEBE3D64-83C8-8E46-4107-2795842F569A}"/>
              </a:ext>
            </a:extLst>
          </p:cNvPr>
          <p:cNvCxnSpPr>
            <a:cxnSpLocks/>
            <a:stCxn id="7" idx="3"/>
            <a:endCxn id="13" idx="2"/>
          </p:cNvCxnSpPr>
          <p:nvPr/>
        </p:nvCxnSpPr>
        <p:spPr>
          <a:xfrm flipV="1">
            <a:off x="9423815" y="5207859"/>
            <a:ext cx="1360281" cy="2718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사각형: 둥근 모서리 16">
            <a:extLst>
              <a:ext uri="{FF2B5EF4-FFF2-40B4-BE49-F238E27FC236}">
                <a16:creationId xmlns:a16="http://schemas.microsoft.com/office/drawing/2014/main" id="{F4C37D31-8D00-CB14-D3A9-3068C34CC563}"/>
              </a:ext>
            </a:extLst>
          </p:cNvPr>
          <p:cNvSpPr/>
          <p:nvPr/>
        </p:nvSpPr>
        <p:spPr>
          <a:xfrm>
            <a:off x="6096000" y="5822968"/>
            <a:ext cx="1229192" cy="6434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a:t>종료</a:t>
            </a:r>
          </a:p>
        </p:txBody>
      </p:sp>
      <p:cxnSp>
        <p:nvCxnSpPr>
          <p:cNvPr id="19" name="연결선: 꺾임 18">
            <a:extLst>
              <a:ext uri="{FF2B5EF4-FFF2-40B4-BE49-F238E27FC236}">
                <a16:creationId xmlns:a16="http://schemas.microsoft.com/office/drawing/2014/main" id="{827BB8D7-5FA8-DE42-45F6-9C261E718410}"/>
              </a:ext>
            </a:extLst>
          </p:cNvPr>
          <p:cNvCxnSpPr>
            <a:stCxn id="7" idx="1"/>
            <a:endCxn id="17" idx="0"/>
          </p:cNvCxnSpPr>
          <p:nvPr/>
        </p:nvCxnSpPr>
        <p:spPr>
          <a:xfrm rot="10800000" flipV="1">
            <a:off x="6710596" y="5479692"/>
            <a:ext cx="614596" cy="3432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연결선: 꺾임 20">
            <a:extLst>
              <a:ext uri="{FF2B5EF4-FFF2-40B4-BE49-F238E27FC236}">
                <a16:creationId xmlns:a16="http://schemas.microsoft.com/office/drawing/2014/main" id="{475F36B0-EDC2-ED02-C54B-7F100B7FD880}"/>
              </a:ext>
            </a:extLst>
          </p:cNvPr>
          <p:cNvCxnSpPr>
            <a:cxnSpLocks/>
            <a:stCxn id="13" idx="0"/>
            <a:endCxn id="6" idx="3"/>
          </p:cNvCxnSpPr>
          <p:nvPr/>
        </p:nvCxnSpPr>
        <p:spPr>
          <a:xfrm rot="16200000" flipV="1">
            <a:off x="10000585" y="3780908"/>
            <a:ext cx="206742" cy="13602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058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F73F40F-5843-C6AE-3A99-7F79B804A1BD}"/>
              </a:ext>
            </a:extLst>
          </p:cNvPr>
          <p:cNvSpPr>
            <a:spLocks noGrp="1"/>
          </p:cNvSpPr>
          <p:nvPr>
            <p:ph type="title"/>
          </p:nvPr>
        </p:nvSpPr>
        <p:spPr/>
        <p:txBody>
          <a:bodyPr>
            <a:normAutofit fontScale="90000"/>
          </a:bodyPr>
          <a:lstStyle/>
          <a:p>
            <a:r>
              <a:rPr lang="en-US" altLang="ko-KR" dirty="0"/>
              <a:t>Sticky bit</a:t>
            </a:r>
            <a:endParaRPr lang="ko-KR" altLang="en-US" dirty="0"/>
          </a:p>
        </p:txBody>
      </p:sp>
      <p:sp>
        <p:nvSpPr>
          <p:cNvPr id="3" name="내용 개체 틀 2">
            <a:extLst>
              <a:ext uri="{FF2B5EF4-FFF2-40B4-BE49-F238E27FC236}">
                <a16:creationId xmlns:a16="http://schemas.microsoft.com/office/drawing/2014/main" id="{20C4C42C-4086-BD3A-52DC-BAB12817D9B8}"/>
              </a:ext>
            </a:extLst>
          </p:cNvPr>
          <p:cNvSpPr>
            <a:spLocks noGrp="1"/>
          </p:cNvSpPr>
          <p:nvPr>
            <p:ph idx="1"/>
          </p:nvPr>
        </p:nvSpPr>
        <p:spPr/>
        <p:txBody>
          <a:bodyPr/>
          <a:lstStyle/>
          <a:p>
            <a:r>
              <a:rPr lang="en-US" altLang="ko-KR" dirty="0"/>
              <a:t>Sticky</a:t>
            </a:r>
            <a:r>
              <a:rPr lang="ko-KR" altLang="en-US" dirty="0"/>
              <a:t> </a:t>
            </a:r>
            <a:r>
              <a:rPr lang="en-US" altLang="ko-KR" dirty="0"/>
              <a:t>bit</a:t>
            </a:r>
            <a:r>
              <a:rPr lang="ko-KR" altLang="en-US" dirty="0"/>
              <a:t>가 설정된 </a:t>
            </a:r>
            <a:r>
              <a:rPr lang="en-US" altLang="ko-KR" dirty="0"/>
              <a:t>Directory</a:t>
            </a:r>
            <a:r>
              <a:rPr lang="ko-KR" altLang="en-US" dirty="0"/>
              <a:t>는 </a:t>
            </a:r>
            <a:r>
              <a:rPr lang="ko-KR" altLang="en-US" b="1" dirty="0"/>
              <a:t>누구나 파일을 자기 소유로 생성가능</a:t>
            </a:r>
            <a:endParaRPr lang="en-US" altLang="ko-KR" b="1" dirty="0"/>
          </a:p>
          <a:p>
            <a:pPr lvl="1"/>
            <a:r>
              <a:rPr lang="ko-KR" altLang="en-US" dirty="0"/>
              <a:t>다른 사용자는 내가 만든 파일을 수정할 수 없음</a:t>
            </a:r>
            <a:endParaRPr lang="en-US" altLang="ko-KR" dirty="0"/>
          </a:p>
          <a:p>
            <a:pPr lvl="1"/>
            <a:r>
              <a:rPr lang="en-US" altLang="ko-KR" dirty="0"/>
              <a:t>/</a:t>
            </a:r>
            <a:r>
              <a:rPr lang="en-US" altLang="ko-KR" dirty="0" err="1"/>
              <a:t>tmp</a:t>
            </a:r>
            <a:r>
              <a:rPr lang="en-US" altLang="ko-KR" dirty="0"/>
              <a:t> : root </a:t>
            </a:r>
            <a:r>
              <a:rPr lang="ko-KR" altLang="en-US" dirty="0"/>
              <a:t>소유의 디렉토리</a:t>
            </a:r>
            <a:r>
              <a:rPr lang="en-US" altLang="ko-KR" dirty="0"/>
              <a:t>,</a:t>
            </a:r>
            <a:r>
              <a:rPr lang="ko-KR" altLang="en-US" dirty="0"/>
              <a:t> 누구나 파일 생성 가능</a:t>
            </a:r>
            <a:r>
              <a:rPr lang="en-US" altLang="ko-KR" dirty="0"/>
              <a:t>,</a:t>
            </a:r>
            <a:r>
              <a:rPr lang="ko-KR" altLang="en-US" dirty="0"/>
              <a:t> </a:t>
            </a:r>
            <a:r>
              <a:rPr lang="ko-KR" altLang="en-US" b="1" dirty="0"/>
              <a:t>다른</a:t>
            </a:r>
            <a:r>
              <a:rPr lang="en-US" altLang="ko-KR" b="1" dirty="0"/>
              <a:t> </a:t>
            </a:r>
            <a:r>
              <a:rPr lang="ko-KR" altLang="en-US" b="1" dirty="0"/>
              <a:t>사용자가 생성한 파일은 삭제 불가</a:t>
            </a:r>
            <a:endParaRPr lang="en-US" altLang="ko-KR" b="1" dirty="0"/>
          </a:p>
          <a:p>
            <a:r>
              <a:rPr lang="ko-KR" altLang="en-US" dirty="0" err="1"/>
              <a:t>적용예</a:t>
            </a:r>
            <a:endParaRPr lang="en-US" altLang="ko-KR" dirty="0"/>
          </a:p>
          <a:p>
            <a:pPr lvl="1"/>
            <a:r>
              <a:rPr lang="en-US" altLang="ko-KR" dirty="0" err="1"/>
              <a:t>chmod</a:t>
            </a:r>
            <a:r>
              <a:rPr lang="en-US" altLang="ko-KR" dirty="0"/>
              <a:t> </a:t>
            </a:r>
            <a:r>
              <a:rPr lang="en-US" altLang="ko-KR" dirty="0">
                <a:solidFill>
                  <a:srgbClr val="FF0000"/>
                </a:solidFill>
              </a:rPr>
              <a:t>1</a:t>
            </a:r>
            <a:r>
              <a:rPr lang="en-US" altLang="ko-KR" dirty="0"/>
              <a:t>777 (</a:t>
            </a:r>
            <a:r>
              <a:rPr lang="en-US" altLang="ko-KR" dirty="0" err="1"/>
              <a:t>o+t</a:t>
            </a:r>
            <a:r>
              <a:rPr lang="en-US" altLang="ko-KR" dirty="0"/>
              <a:t>)</a:t>
            </a:r>
          </a:p>
          <a:p>
            <a:pPr lvl="1"/>
            <a:endParaRPr lang="en-US" altLang="ko-KR" dirty="0"/>
          </a:p>
          <a:p>
            <a:pPr lvl="1"/>
            <a:r>
              <a:rPr lang="en-US" altLang="ko-KR" dirty="0"/>
              <a:t>ls –</a:t>
            </a:r>
            <a:r>
              <a:rPr lang="en-US" altLang="ko-KR" dirty="0" err="1"/>
              <a:t>ld</a:t>
            </a:r>
            <a:r>
              <a:rPr lang="en-US" altLang="ko-KR" dirty="0"/>
              <a:t> /</a:t>
            </a:r>
            <a:r>
              <a:rPr lang="en-US" altLang="ko-KR" dirty="0" err="1"/>
              <a:t>tmp</a:t>
            </a:r>
            <a:endParaRPr lang="en-US" altLang="ko-KR" dirty="0"/>
          </a:p>
          <a:p>
            <a:pPr lvl="1"/>
            <a:endParaRPr lang="ko-KR" altLang="en-US" dirty="0"/>
          </a:p>
        </p:txBody>
      </p:sp>
      <p:sp>
        <p:nvSpPr>
          <p:cNvPr id="4" name="슬라이드 번호 개체 틀 3">
            <a:extLst>
              <a:ext uri="{FF2B5EF4-FFF2-40B4-BE49-F238E27FC236}">
                <a16:creationId xmlns:a16="http://schemas.microsoft.com/office/drawing/2014/main" id="{7AC62428-8DCA-0FA5-C403-C5C3A0E09C6F}"/>
              </a:ext>
            </a:extLst>
          </p:cNvPr>
          <p:cNvSpPr>
            <a:spLocks noGrp="1"/>
          </p:cNvSpPr>
          <p:nvPr>
            <p:ph type="sldNum" sz="quarter" idx="12"/>
          </p:nvPr>
        </p:nvSpPr>
        <p:spPr/>
        <p:txBody>
          <a:bodyPr/>
          <a:lstStyle/>
          <a:p>
            <a:fld id="{297EEDAA-10CE-4642-834E-C03F290CCBD8}" type="slidenum">
              <a:rPr lang="ko-KR" altLang="en-US" smtClean="0"/>
              <a:t>30</a:t>
            </a:fld>
            <a:endParaRPr lang="ko-KR" altLang="en-US"/>
          </a:p>
        </p:txBody>
      </p:sp>
      <p:pic>
        <p:nvPicPr>
          <p:cNvPr id="6" name="그림 5">
            <a:extLst>
              <a:ext uri="{FF2B5EF4-FFF2-40B4-BE49-F238E27FC236}">
                <a16:creationId xmlns:a16="http://schemas.microsoft.com/office/drawing/2014/main" id="{3F71F278-2A97-6B4E-F285-D4E5D046771A}"/>
              </a:ext>
            </a:extLst>
          </p:cNvPr>
          <p:cNvPicPr>
            <a:picLocks noChangeAspect="1"/>
          </p:cNvPicPr>
          <p:nvPr/>
        </p:nvPicPr>
        <p:blipFill>
          <a:blip r:embed="rId2"/>
          <a:stretch>
            <a:fillRect/>
          </a:stretch>
        </p:blipFill>
        <p:spPr>
          <a:xfrm>
            <a:off x="1174377" y="5113437"/>
            <a:ext cx="7954485" cy="428685"/>
          </a:xfrm>
          <a:prstGeom prst="rect">
            <a:avLst/>
          </a:prstGeom>
        </p:spPr>
      </p:pic>
    </p:spTree>
    <p:extLst>
      <p:ext uri="{BB962C8B-B14F-4D97-AF65-F5344CB8AC3E}">
        <p14:creationId xmlns:p14="http://schemas.microsoft.com/office/powerpoint/2010/main" val="826292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744208-4840-480E-9F65-773CAE10D925}"/>
              </a:ext>
            </a:extLst>
          </p:cNvPr>
          <p:cNvSpPr>
            <a:spLocks noGrp="1"/>
          </p:cNvSpPr>
          <p:nvPr>
            <p:ph type="title"/>
          </p:nvPr>
        </p:nvSpPr>
        <p:spPr/>
        <p:txBody>
          <a:bodyPr>
            <a:normAutofit fontScale="90000"/>
          </a:bodyPr>
          <a:lstStyle/>
          <a:p>
            <a:r>
              <a:rPr lang="en-US" altLang="ko-KR" dirty="0"/>
              <a:t>File Types in the Linux System</a:t>
            </a:r>
            <a:endParaRPr lang="ko-KR" altLang="en-US" dirty="0"/>
          </a:p>
        </p:txBody>
      </p:sp>
      <p:sp>
        <p:nvSpPr>
          <p:cNvPr id="3" name="내용 개체 틀 2">
            <a:extLst>
              <a:ext uri="{FF2B5EF4-FFF2-40B4-BE49-F238E27FC236}">
                <a16:creationId xmlns:a16="http://schemas.microsoft.com/office/drawing/2014/main" id="{E3325DF1-021E-4A17-A1B7-0EE03C7D972D}"/>
              </a:ext>
            </a:extLst>
          </p:cNvPr>
          <p:cNvSpPr>
            <a:spLocks noGrp="1"/>
          </p:cNvSpPr>
          <p:nvPr>
            <p:ph idx="1"/>
          </p:nvPr>
        </p:nvSpPr>
        <p:spPr/>
        <p:txBody>
          <a:bodyPr/>
          <a:lstStyle/>
          <a:p>
            <a:r>
              <a:rPr lang="en-US" altLang="ko-KR" dirty="0"/>
              <a:t> The file types in Linux referred to as normal files and directories are also familiar to other operating systems </a:t>
            </a:r>
          </a:p>
          <a:p>
            <a:pPr lvl="1"/>
            <a:r>
              <a:rPr lang="en-US" altLang="ko-KR" dirty="0"/>
              <a:t>Normal Files</a:t>
            </a:r>
          </a:p>
          <a:p>
            <a:pPr lvl="1"/>
            <a:r>
              <a:rPr lang="en-US" altLang="ko-KR" dirty="0"/>
              <a:t>Directories</a:t>
            </a:r>
          </a:p>
          <a:p>
            <a:r>
              <a:rPr lang="en-US" altLang="ko-KR" dirty="0"/>
              <a:t> Additional types of files are UNIX-specific</a:t>
            </a:r>
          </a:p>
          <a:p>
            <a:pPr lvl="1"/>
            <a:r>
              <a:rPr lang="en-US" altLang="ko-KR" dirty="0"/>
              <a:t>Device Files</a:t>
            </a:r>
          </a:p>
          <a:p>
            <a:pPr lvl="1"/>
            <a:r>
              <a:rPr lang="en-US" altLang="ko-KR" dirty="0"/>
              <a:t>Links</a:t>
            </a:r>
          </a:p>
          <a:p>
            <a:pPr lvl="1"/>
            <a:r>
              <a:rPr lang="en-US" altLang="ko-KR" dirty="0"/>
              <a:t>Sockets</a:t>
            </a:r>
          </a:p>
          <a:p>
            <a:pPr lvl="1"/>
            <a:r>
              <a:rPr lang="en-US" altLang="ko-KR" dirty="0"/>
              <a:t>Pipes and FIFOs</a:t>
            </a:r>
            <a:endParaRPr lang="ko-KR" altLang="en-US" dirty="0"/>
          </a:p>
        </p:txBody>
      </p:sp>
      <p:sp>
        <p:nvSpPr>
          <p:cNvPr id="4" name="슬라이드 번호 개체 틀 3">
            <a:extLst>
              <a:ext uri="{FF2B5EF4-FFF2-40B4-BE49-F238E27FC236}">
                <a16:creationId xmlns:a16="http://schemas.microsoft.com/office/drawing/2014/main" id="{920BC2AC-DCFA-47F6-97DC-7D7AF7244909}"/>
              </a:ext>
            </a:extLst>
          </p:cNvPr>
          <p:cNvSpPr>
            <a:spLocks noGrp="1"/>
          </p:cNvSpPr>
          <p:nvPr>
            <p:ph type="sldNum" sz="quarter" idx="12"/>
          </p:nvPr>
        </p:nvSpPr>
        <p:spPr/>
        <p:txBody>
          <a:bodyPr/>
          <a:lstStyle/>
          <a:p>
            <a:fld id="{297EEDAA-10CE-4642-834E-C03F290CCBD8}" type="slidenum">
              <a:rPr lang="ko-KR" altLang="en-US" smtClean="0"/>
              <a:t>31</a:t>
            </a:fld>
            <a:endParaRPr lang="ko-KR" altLang="en-US"/>
          </a:p>
        </p:txBody>
      </p:sp>
    </p:spTree>
    <p:extLst>
      <p:ext uri="{BB962C8B-B14F-4D97-AF65-F5344CB8AC3E}">
        <p14:creationId xmlns:p14="http://schemas.microsoft.com/office/powerpoint/2010/main" val="1305751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2E2A14-6518-4D84-8EA9-D312F0144C8D}"/>
              </a:ext>
            </a:extLst>
          </p:cNvPr>
          <p:cNvSpPr>
            <a:spLocks noGrp="1"/>
          </p:cNvSpPr>
          <p:nvPr>
            <p:ph type="title"/>
          </p:nvPr>
        </p:nvSpPr>
        <p:spPr/>
        <p:txBody>
          <a:bodyPr>
            <a:normAutofit fontScale="90000"/>
          </a:bodyPr>
          <a:lstStyle/>
          <a:p>
            <a:r>
              <a:rPr lang="en-US" altLang="ko-KR" dirty="0"/>
              <a:t>Link Files</a:t>
            </a:r>
            <a:endParaRPr lang="ko-KR" altLang="en-US" dirty="0"/>
          </a:p>
        </p:txBody>
      </p:sp>
      <p:sp>
        <p:nvSpPr>
          <p:cNvPr id="3" name="내용 개체 틀 2">
            <a:extLst>
              <a:ext uri="{FF2B5EF4-FFF2-40B4-BE49-F238E27FC236}">
                <a16:creationId xmlns:a16="http://schemas.microsoft.com/office/drawing/2014/main" id="{769DD7E9-6C8E-4B88-9716-BBB0E8382A63}"/>
              </a:ext>
            </a:extLst>
          </p:cNvPr>
          <p:cNvSpPr>
            <a:spLocks noGrp="1"/>
          </p:cNvSpPr>
          <p:nvPr>
            <p:ph idx="1"/>
          </p:nvPr>
        </p:nvSpPr>
        <p:spPr>
          <a:xfrm>
            <a:off x="419878" y="1530220"/>
            <a:ext cx="11772122" cy="4646743"/>
          </a:xfrm>
        </p:spPr>
        <p:txBody>
          <a:bodyPr>
            <a:normAutofit/>
          </a:bodyPr>
          <a:lstStyle/>
          <a:p>
            <a:r>
              <a:rPr lang="en-US" altLang="ko-KR" dirty="0"/>
              <a:t>Each file is described by an </a:t>
            </a:r>
            <a:r>
              <a:rPr lang="en-US" altLang="ko-KR" i="1" dirty="0" err="1"/>
              <a:t>inode</a:t>
            </a:r>
            <a:endParaRPr lang="en-US" altLang="ko-KR" i="1" dirty="0"/>
          </a:p>
          <a:p>
            <a:pPr lvl="1"/>
            <a:r>
              <a:rPr lang="en-US" altLang="ko-KR" dirty="0"/>
              <a:t>To see the </a:t>
            </a:r>
            <a:r>
              <a:rPr lang="en-US" altLang="ko-KR" dirty="0" err="1"/>
              <a:t>inode</a:t>
            </a:r>
            <a:r>
              <a:rPr lang="en-US" altLang="ko-KR" dirty="0"/>
              <a:t> number you an enter </a:t>
            </a:r>
            <a:r>
              <a:rPr lang="en-US" altLang="ko-KR" b="1" dirty="0"/>
              <a:t>ls –</a:t>
            </a:r>
            <a:r>
              <a:rPr lang="en-US" altLang="ko-KR" b="1" dirty="0" err="1"/>
              <a:t>i</a:t>
            </a:r>
            <a:endParaRPr lang="en-US" altLang="ko-KR" b="1" dirty="0"/>
          </a:p>
          <a:p>
            <a:pPr lvl="1"/>
            <a:r>
              <a:rPr lang="en-US" altLang="ko-KR" dirty="0"/>
              <a:t>Each </a:t>
            </a:r>
            <a:r>
              <a:rPr lang="en-US" altLang="ko-KR" dirty="0" err="1"/>
              <a:t>inode</a:t>
            </a:r>
            <a:r>
              <a:rPr lang="en-US" altLang="ko-KR" dirty="0"/>
              <a:t> has a size of 128 bytes</a:t>
            </a:r>
          </a:p>
          <a:p>
            <a:pPr lvl="1"/>
            <a:r>
              <a:rPr lang="en-US" altLang="ko-KR" dirty="0"/>
              <a:t>An </a:t>
            </a:r>
            <a:r>
              <a:rPr lang="en-US" altLang="ko-KR" dirty="0" err="1"/>
              <a:t>inode</a:t>
            </a:r>
            <a:r>
              <a:rPr lang="en-US" altLang="ko-KR" dirty="0"/>
              <a:t> contains all the information about the file besides filename</a:t>
            </a:r>
          </a:p>
          <a:p>
            <a:r>
              <a:rPr lang="en-US" altLang="ko-KR" dirty="0"/>
              <a:t>Link: a reference to a file</a:t>
            </a:r>
          </a:p>
          <a:p>
            <a:pPr lvl="1"/>
            <a:r>
              <a:rPr lang="en-US" altLang="ko-KR" dirty="0"/>
              <a:t>Create a </a:t>
            </a:r>
            <a:r>
              <a:rPr lang="en-US" altLang="ko-KR" u="sng" dirty="0"/>
              <a:t>Hard Link </a:t>
            </a:r>
            <a:r>
              <a:rPr lang="en-US" altLang="ko-KR" dirty="0"/>
              <a:t>using </a:t>
            </a:r>
            <a:r>
              <a:rPr lang="en-US" altLang="ko-KR" b="1" dirty="0"/>
              <a:t>ln</a:t>
            </a:r>
            <a:r>
              <a:rPr lang="en-US" altLang="ko-KR" dirty="0"/>
              <a:t>, which points to the </a:t>
            </a:r>
            <a:r>
              <a:rPr lang="en-US" altLang="ko-KR" dirty="0" err="1"/>
              <a:t>inode</a:t>
            </a:r>
            <a:r>
              <a:rPr lang="en-US" altLang="ko-KR" dirty="0"/>
              <a:t> of an already existing file</a:t>
            </a:r>
          </a:p>
          <a:p>
            <a:pPr lvl="2"/>
            <a:r>
              <a:rPr lang="en-US" altLang="ko-KR" dirty="0"/>
              <a:t>hard links can only be used when both file and the link are in the same file system</a:t>
            </a:r>
          </a:p>
          <a:p>
            <a:pPr lvl="1"/>
            <a:r>
              <a:rPr lang="en-US" altLang="ko-KR" dirty="0"/>
              <a:t>Create a </a:t>
            </a:r>
            <a:r>
              <a:rPr lang="en-US" altLang="ko-KR" u="sng" dirty="0"/>
              <a:t>Symbolic Link </a:t>
            </a:r>
            <a:r>
              <a:rPr lang="en-US" altLang="ko-KR" dirty="0"/>
              <a:t>using </a:t>
            </a:r>
            <a:r>
              <a:rPr lang="en-US" altLang="ko-KR" b="1" dirty="0"/>
              <a:t>ln –s</a:t>
            </a:r>
            <a:r>
              <a:rPr lang="en-US" altLang="ko-KR" dirty="0"/>
              <a:t>; a symbolic link is assigned its own </a:t>
            </a:r>
            <a:r>
              <a:rPr lang="en-US" altLang="ko-KR" dirty="0" err="1"/>
              <a:t>inode</a:t>
            </a:r>
            <a:endParaRPr lang="en-US" altLang="ko-KR" dirty="0"/>
          </a:p>
          <a:p>
            <a:pPr lvl="2"/>
            <a:r>
              <a:rPr lang="en-US" altLang="ko-KR" dirty="0"/>
              <a:t>Original and Link has different </a:t>
            </a:r>
            <a:r>
              <a:rPr lang="en-US" altLang="ko-KR" dirty="0" err="1"/>
              <a:t>inode</a:t>
            </a:r>
            <a:r>
              <a:rPr lang="en-US" altLang="ko-KR" dirty="0"/>
              <a:t> </a:t>
            </a:r>
          </a:p>
          <a:p>
            <a:pPr lvl="2"/>
            <a:r>
              <a:rPr lang="en-US" altLang="ko-KR" dirty="0"/>
              <a:t>Using symbolic Link, you can create link to directories </a:t>
            </a:r>
            <a:r>
              <a:rPr lang="en-US" altLang="ko-KR" i="1" dirty="0"/>
              <a:t>(Hard Link </a:t>
            </a:r>
            <a:r>
              <a:rPr lang="en-US" altLang="ko-KR" dirty="0"/>
              <a:t>is </a:t>
            </a:r>
            <a:r>
              <a:rPr lang="en-US" altLang="ko-KR" b="1" dirty="0"/>
              <a:t>not allowed for directory</a:t>
            </a:r>
            <a:r>
              <a:rPr lang="en-US" altLang="ko-KR" dirty="0"/>
              <a:t>)</a:t>
            </a:r>
            <a:endParaRPr lang="ko-KR" altLang="en-US" dirty="0"/>
          </a:p>
          <a:p>
            <a:endParaRPr lang="ko-KR" altLang="en-US" dirty="0"/>
          </a:p>
        </p:txBody>
      </p:sp>
      <p:sp>
        <p:nvSpPr>
          <p:cNvPr id="4" name="슬라이드 번호 개체 틀 3">
            <a:extLst>
              <a:ext uri="{FF2B5EF4-FFF2-40B4-BE49-F238E27FC236}">
                <a16:creationId xmlns:a16="http://schemas.microsoft.com/office/drawing/2014/main" id="{3564D75D-94AC-4F52-8125-D9B217834761}"/>
              </a:ext>
            </a:extLst>
          </p:cNvPr>
          <p:cNvSpPr>
            <a:spLocks noGrp="1"/>
          </p:cNvSpPr>
          <p:nvPr>
            <p:ph type="sldNum" sz="quarter" idx="12"/>
          </p:nvPr>
        </p:nvSpPr>
        <p:spPr/>
        <p:txBody>
          <a:bodyPr/>
          <a:lstStyle/>
          <a:p>
            <a:fld id="{297EEDAA-10CE-4642-834E-C03F290CCBD8}" type="slidenum">
              <a:rPr lang="ko-KR" altLang="en-US" smtClean="0"/>
              <a:t>32</a:t>
            </a:fld>
            <a:endParaRPr lang="ko-KR" altLang="en-US"/>
          </a:p>
        </p:txBody>
      </p:sp>
    </p:spTree>
    <p:extLst>
      <p:ext uri="{BB962C8B-B14F-4D97-AF65-F5344CB8AC3E}">
        <p14:creationId xmlns:p14="http://schemas.microsoft.com/office/powerpoint/2010/main" val="38665120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53A47B4-1AC3-4F13-8617-151BA8643ABF}"/>
              </a:ext>
            </a:extLst>
          </p:cNvPr>
          <p:cNvSpPr>
            <a:spLocks noGrp="1"/>
          </p:cNvSpPr>
          <p:nvPr>
            <p:ph type="title"/>
          </p:nvPr>
        </p:nvSpPr>
        <p:spPr/>
        <p:txBody>
          <a:bodyPr>
            <a:normAutofit fontScale="90000"/>
          </a:bodyPr>
          <a:lstStyle/>
          <a:p>
            <a:r>
              <a:rPr lang="en-US" altLang="ko-KR" dirty="0"/>
              <a:t>Link Example</a:t>
            </a:r>
            <a:endParaRPr lang="ko-KR" altLang="en-US" dirty="0"/>
          </a:p>
        </p:txBody>
      </p:sp>
      <p:sp>
        <p:nvSpPr>
          <p:cNvPr id="3" name="내용 개체 틀 2">
            <a:extLst>
              <a:ext uri="{FF2B5EF4-FFF2-40B4-BE49-F238E27FC236}">
                <a16:creationId xmlns:a16="http://schemas.microsoft.com/office/drawing/2014/main" id="{410B352A-7B0B-44D5-8F92-6C0C47630D8E}"/>
              </a:ext>
            </a:extLst>
          </p:cNvPr>
          <p:cNvSpPr>
            <a:spLocks noGrp="1"/>
          </p:cNvSpPr>
          <p:nvPr>
            <p:ph idx="1"/>
          </p:nvPr>
        </p:nvSpPr>
        <p:spPr>
          <a:xfrm>
            <a:off x="343678" y="1265888"/>
            <a:ext cx="11504644" cy="1072589"/>
          </a:xfrm>
        </p:spPr>
        <p:txBody>
          <a:bodyPr>
            <a:normAutofit/>
          </a:bodyPr>
          <a:lstStyle/>
          <a:p>
            <a:r>
              <a:rPr lang="en-US" altLang="ko-KR" dirty="0"/>
              <a:t>make link with ln command</a:t>
            </a:r>
          </a:p>
          <a:p>
            <a:r>
              <a:rPr lang="en-US" altLang="ko-KR" dirty="0"/>
              <a:t>check with ls –</a:t>
            </a:r>
            <a:r>
              <a:rPr lang="en-US" altLang="ko-KR" dirty="0" err="1"/>
              <a:t>i</a:t>
            </a:r>
            <a:r>
              <a:rPr lang="en-US" altLang="ko-KR" dirty="0"/>
              <a:t> command</a:t>
            </a:r>
            <a:endParaRPr lang="ko-KR" altLang="en-US" dirty="0"/>
          </a:p>
        </p:txBody>
      </p:sp>
      <p:sp>
        <p:nvSpPr>
          <p:cNvPr id="4" name="슬라이드 번호 개체 틀 3">
            <a:extLst>
              <a:ext uri="{FF2B5EF4-FFF2-40B4-BE49-F238E27FC236}">
                <a16:creationId xmlns:a16="http://schemas.microsoft.com/office/drawing/2014/main" id="{857FFE82-6EF9-43DD-B1EB-78617B548806}"/>
              </a:ext>
            </a:extLst>
          </p:cNvPr>
          <p:cNvSpPr>
            <a:spLocks noGrp="1"/>
          </p:cNvSpPr>
          <p:nvPr>
            <p:ph type="sldNum" sz="quarter" idx="12"/>
          </p:nvPr>
        </p:nvSpPr>
        <p:spPr/>
        <p:txBody>
          <a:bodyPr/>
          <a:lstStyle/>
          <a:p>
            <a:fld id="{297EEDAA-10CE-4642-834E-C03F290CCBD8}" type="slidenum">
              <a:rPr lang="ko-KR" altLang="en-US" smtClean="0"/>
              <a:t>33</a:t>
            </a:fld>
            <a:endParaRPr lang="ko-KR" altLang="en-US"/>
          </a:p>
        </p:txBody>
      </p:sp>
      <p:grpSp>
        <p:nvGrpSpPr>
          <p:cNvPr id="16" name="그룹 15">
            <a:extLst>
              <a:ext uri="{FF2B5EF4-FFF2-40B4-BE49-F238E27FC236}">
                <a16:creationId xmlns:a16="http://schemas.microsoft.com/office/drawing/2014/main" id="{F0A40742-83AA-4500-8345-B53B7EB11802}"/>
              </a:ext>
            </a:extLst>
          </p:cNvPr>
          <p:cNvGrpSpPr/>
          <p:nvPr/>
        </p:nvGrpSpPr>
        <p:grpSpPr>
          <a:xfrm>
            <a:off x="31708" y="2338477"/>
            <a:ext cx="12094273" cy="4062526"/>
            <a:chOff x="31708" y="1850105"/>
            <a:chExt cx="12094273" cy="4062526"/>
          </a:xfrm>
        </p:grpSpPr>
        <p:pic>
          <p:nvPicPr>
            <p:cNvPr id="5" name="그림 4">
              <a:extLst>
                <a:ext uri="{FF2B5EF4-FFF2-40B4-BE49-F238E27FC236}">
                  <a16:creationId xmlns:a16="http://schemas.microsoft.com/office/drawing/2014/main" id="{954C09FA-9265-48AC-9726-CB3E4053E7A1}"/>
                </a:ext>
              </a:extLst>
            </p:cNvPr>
            <p:cNvPicPr>
              <a:picLocks noChangeAspect="1"/>
            </p:cNvPicPr>
            <p:nvPr/>
          </p:nvPicPr>
          <p:blipFill rotWithShape="1">
            <a:blip r:embed="rId2"/>
            <a:srcRect t="41720" r="1822"/>
            <a:stretch/>
          </p:blipFill>
          <p:spPr>
            <a:xfrm>
              <a:off x="6172199" y="1915751"/>
              <a:ext cx="5953782" cy="3996880"/>
            </a:xfrm>
            <a:prstGeom prst="rect">
              <a:avLst/>
            </a:prstGeom>
          </p:spPr>
        </p:pic>
        <p:pic>
          <p:nvPicPr>
            <p:cNvPr id="6" name="그림 5">
              <a:extLst>
                <a:ext uri="{FF2B5EF4-FFF2-40B4-BE49-F238E27FC236}">
                  <a16:creationId xmlns:a16="http://schemas.microsoft.com/office/drawing/2014/main" id="{74B55E87-0074-4D36-8092-CED9CB638A89}"/>
                </a:ext>
              </a:extLst>
            </p:cNvPr>
            <p:cNvPicPr>
              <a:picLocks noChangeAspect="1"/>
            </p:cNvPicPr>
            <p:nvPr/>
          </p:nvPicPr>
          <p:blipFill rotWithShape="1">
            <a:blip r:embed="rId2"/>
            <a:srcRect t="-676" b="57743"/>
            <a:stretch/>
          </p:blipFill>
          <p:spPr>
            <a:xfrm>
              <a:off x="31708" y="1850105"/>
              <a:ext cx="6064292" cy="2944368"/>
            </a:xfrm>
            <a:prstGeom prst="rect">
              <a:avLst/>
            </a:prstGeom>
          </p:spPr>
        </p:pic>
        <p:sp>
          <p:nvSpPr>
            <p:cNvPr id="7" name="직사각형 6">
              <a:extLst>
                <a:ext uri="{FF2B5EF4-FFF2-40B4-BE49-F238E27FC236}">
                  <a16:creationId xmlns:a16="http://schemas.microsoft.com/office/drawing/2014/main" id="{210FE540-50B8-4ED8-9273-E175CA0497DF}"/>
                </a:ext>
              </a:extLst>
            </p:cNvPr>
            <p:cNvSpPr/>
            <p:nvPr/>
          </p:nvSpPr>
          <p:spPr>
            <a:xfrm>
              <a:off x="31708" y="3797559"/>
              <a:ext cx="994659" cy="36389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81D51C60-E7E5-4CC5-B1EF-90F7E55FC391}"/>
                </a:ext>
              </a:extLst>
            </p:cNvPr>
            <p:cNvSpPr/>
            <p:nvPr/>
          </p:nvSpPr>
          <p:spPr>
            <a:xfrm>
              <a:off x="41038" y="2323322"/>
              <a:ext cx="994659" cy="2239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4DA0EEFA-8259-4D13-ABBA-93F6D241CD8B}"/>
                </a:ext>
              </a:extLst>
            </p:cNvPr>
            <p:cNvSpPr/>
            <p:nvPr/>
          </p:nvSpPr>
          <p:spPr>
            <a:xfrm>
              <a:off x="3169903" y="3125754"/>
              <a:ext cx="994659" cy="23326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B219C685-E73C-431A-BB53-C86A34715646}"/>
                </a:ext>
              </a:extLst>
            </p:cNvPr>
            <p:cNvSpPr/>
            <p:nvPr/>
          </p:nvSpPr>
          <p:spPr>
            <a:xfrm>
              <a:off x="9356098" y="3797559"/>
              <a:ext cx="1271469" cy="23326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59B485DE-0F1D-4328-9A74-6CA738E6A924}"/>
                </a:ext>
              </a:extLst>
            </p:cNvPr>
            <p:cNvSpPr/>
            <p:nvPr/>
          </p:nvSpPr>
          <p:spPr>
            <a:xfrm>
              <a:off x="6113105" y="3002900"/>
              <a:ext cx="1024814" cy="2534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0EAD4EB9-3188-4E0B-9B8F-09F9A1F10277}"/>
                </a:ext>
              </a:extLst>
            </p:cNvPr>
            <p:cNvSpPr/>
            <p:nvPr/>
          </p:nvSpPr>
          <p:spPr>
            <a:xfrm>
              <a:off x="6113105" y="4794473"/>
              <a:ext cx="1024814" cy="43067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C4D026B0-BD1B-40AA-BD9D-15E76E4FB11C}"/>
                </a:ext>
              </a:extLst>
            </p:cNvPr>
            <p:cNvSpPr/>
            <p:nvPr/>
          </p:nvSpPr>
          <p:spPr>
            <a:xfrm>
              <a:off x="2175244" y="3778900"/>
              <a:ext cx="241385" cy="3825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3E4F28AC-0DE1-4AD3-B43D-7050E3778D22}"/>
                </a:ext>
              </a:extLst>
            </p:cNvPr>
            <p:cNvSpPr/>
            <p:nvPr/>
          </p:nvSpPr>
          <p:spPr>
            <a:xfrm>
              <a:off x="8299237" y="4818531"/>
              <a:ext cx="241385" cy="3825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843011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3E7811-3111-4977-B36F-E1D8A641CD06}"/>
              </a:ext>
            </a:extLst>
          </p:cNvPr>
          <p:cNvSpPr>
            <a:spLocks noGrp="1"/>
          </p:cNvSpPr>
          <p:nvPr>
            <p:ph type="title"/>
          </p:nvPr>
        </p:nvSpPr>
        <p:spPr/>
        <p:txBody>
          <a:bodyPr>
            <a:normAutofit fontScale="90000"/>
          </a:bodyPr>
          <a:lstStyle/>
          <a:p>
            <a:r>
              <a:rPr lang="en-US" altLang="ko-KR" dirty="0"/>
              <a:t>Find Files</a:t>
            </a:r>
            <a:endParaRPr lang="ko-KR" altLang="en-US" dirty="0"/>
          </a:p>
        </p:txBody>
      </p:sp>
      <p:sp>
        <p:nvSpPr>
          <p:cNvPr id="3" name="내용 개체 틀 2">
            <a:extLst>
              <a:ext uri="{FF2B5EF4-FFF2-40B4-BE49-F238E27FC236}">
                <a16:creationId xmlns:a16="http://schemas.microsoft.com/office/drawing/2014/main" id="{B742BAF0-B96F-4754-B7B8-6039521D433D}"/>
              </a:ext>
            </a:extLst>
          </p:cNvPr>
          <p:cNvSpPr>
            <a:spLocks noGrp="1"/>
          </p:cNvSpPr>
          <p:nvPr>
            <p:ph idx="1"/>
          </p:nvPr>
        </p:nvSpPr>
        <p:spPr>
          <a:xfrm>
            <a:off x="419878" y="1530220"/>
            <a:ext cx="11504644" cy="4826130"/>
          </a:xfrm>
        </p:spPr>
        <p:txBody>
          <a:bodyPr>
            <a:normAutofit fontScale="85000" lnSpcReduction="20000"/>
          </a:bodyPr>
          <a:lstStyle/>
          <a:p>
            <a:r>
              <a:rPr lang="en-US" altLang="ko-KR" dirty="0"/>
              <a:t>find &lt;path&gt; -name &lt;patterns&gt;</a:t>
            </a:r>
          </a:p>
          <a:p>
            <a:pPr lvl="1"/>
            <a:r>
              <a:rPr lang="en-US" altLang="ko-KR" dirty="0"/>
              <a:t>find / -name game : looks for a file named ‘game’ starting / directory</a:t>
            </a:r>
          </a:p>
          <a:p>
            <a:pPr lvl="1"/>
            <a:r>
              <a:rPr lang="en-US" altLang="ko-KR" dirty="0"/>
              <a:t>find /home –user joe : find every files under the directory /home owned by joe</a:t>
            </a:r>
          </a:p>
          <a:p>
            <a:pPr lvl="1"/>
            <a:r>
              <a:rPr lang="en-US" altLang="ko-KR" dirty="0"/>
              <a:t>find /</a:t>
            </a:r>
            <a:r>
              <a:rPr lang="en-US" altLang="ko-KR" dirty="0" err="1"/>
              <a:t>usr</a:t>
            </a:r>
            <a:r>
              <a:rPr lang="en-US" altLang="ko-KR" dirty="0"/>
              <a:t> –name *stat : find every files under the directory /</a:t>
            </a:r>
            <a:r>
              <a:rPr lang="en-US" altLang="ko-KR" dirty="0" err="1"/>
              <a:t>usr</a:t>
            </a:r>
            <a:r>
              <a:rPr lang="en-US" altLang="ko-KR" dirty="0"/>
              <a:t> ending ‘stat’ </a:t>
            </a:r>
          </a:p>
          <a:p>
            <a:r>
              <a:rPr lang="en-US" altLang="ko-KR" dirty="0"/>
              <a:t>locate &lt;pattern&gt;</a:t>
            </a:r>
          </a:p>
          <a:p>
            <a:pPr lvl="1"/>
            <a:r>
              <a:rPr lang="en-US" altLang="ko-KR" dirty="0"/>
              <a:t>alternative to find –name</a:t>
            </a:r>
          </a:p>
          <a:p>
            <a:pPr lvl="1"/>
            <a:r>
              <a:rPr lang="en-US" altLang="ko-KR" dirty="0"/>
              <a:t>locate &lt;pattern&gt;</a:t>
            </a:r>
          </a:p>
          <a:p>
            <a:pPr lvl="1"/>
            <a:r>
              <a:rPr lang="en-US" altLang="ko-KR" dirty="0"/>
              <a:t>package </a:t>
            </a:r>
            <a:r>
              <a:rPr lang="en-US" altLang="ko-KR" dirty="0" err="1"/>
              <a:t>findutils</a:t>
            </a:r>
            <a:r>
              <a:rPr lang="en-US" altLang="ko-KR" dirty="0"/>
              <a:t>-locate must be installed</a:t>
            </a:r>
          </a:p>
          <a:p>
            <a:pPr lvl="1"/>
            <a:r>
              <a:rPr lang="en-US" altLang="ko-KR" dirty="0"/>
              <a:t>searches through database previously created (/var/lib/located), making it faster (database is daily updated automatically or manually by updated)</a:t>
            </a:r>
          </a:p>
          <a:p>
            <a:r>
              <a:rPr lang="en-US" altLang="ko-KR" dirty="0" err="1"/>
              <a:t>whereis</a:t>
            </a:r>
            <a:r>
              <a:rPr lang="en-US" altLang="ko-KR" dirty="0"/>
              <a:t> &lt;command&gt;: </a:t>
            </a:r>
          </a:p>
          <a:p>
            <a:pPr lvl="1"/>
            <a:r>
              <a:rPr lang="en-US" altLang="ko-KR" dirty="0"/>
              <a:t>returns binary (-b), </a:t>
            </a:r>
            <a:r>
              <a:rPr lang="en-US" altLang="ko-KR" dirty="0" err="1"/>
              <a:t>sourcecode</a:t>
            </a:r>
            <a:r>
              <a:rPr lang="en-US" altLang="ko-KR" dirty="0"/>
              <a:t> (-s) or manual (-m) for the specified command</a:t>
            </a:r>
          </a:p>
          <a:p>
            <a:r>
              <a:rPr lang="en-US" altLang="ko-KR" dirty="0"/>
              <a:t>which &lt;command&gt;</a:t>
            </a:r>
          </a:p>
          <a:p>
            <a:pPr lvl="1"/>
            <a:r>
              <a:rPr lang="en-US" altLang="ko-KR" dirty="0"/>
              <a:t>searches all the paths listed in the variable PATH for the specified command and returns the full path of specified command</a:t>
            </a:r>
          </a:p>
          <a:p>
            <a:endParaRPr lang="ko-KR" altLang="en-US" dirty="0"/>
          </a:p>
        </p:txBody>
      </p:sp>
      <p:sp>
        <p:nvSpPr>
          <p:cNvPr id="4" name="슬라이드 번호 개체 틀 3">
            <a:extLst>
              <a:ext uri="{FF2B5EF4-FFF2-40B4-BE49-F238E27FC236}">
                <a16:creationId xmlns:a16="http://schemas.microsoft.com/office/drawing/2014/main" id="{AE71D5D3-23B2-405B-B52F-6972EF164B57}"/>
              </a:ext>
            </a:extLst>
          </p:cNvPr>
          <p:cNvSpPr>
            <a:spLocks noGrp="1"/>
          </p:cNvSpPr>
          <p:nvPr>
            <p:ph type="sldNum" sz="quarter" idx="12"/>
          </p:nvPr>
        </p:nvSpPr>
        <p:spPr/>
        <p:txBody>
          <a:bodyPr/>
          <a:lstStyle/>
          <a:p>
            <a:fld id="{297EEDAA-10CE-4642-834E-C03F290CCBD8}" type="slidenum">
              <a:rPr lang="ko-KR" altLang="en-US" smtClean="0"/>
              <a:t>34</a:t>
            </a:fld>
            <a:endParaRPr lang="ko-KR" altLang="en-US"/>
          </a:p>
        </p:txBody>
      </p:sp>
    </p:spTree>
    <p:extLst>
      <p:ext uri="{BB962C8B-B14F-4D97-AF65-F5344CB8AC3E}">
        <p14:creationId xmlns:p14="http://schemas.microsoft.com/office/powerpoint/2010/main" val="59546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C61EEB-301B-498F-AE26-C6606B382FE2}"/>
              </a:ext>
            </a:extLst>
          </p:cNvPr>
          <p:cNvSpPr>
            <a:spLocks noGrp="1"/>
          </p:cNvSpPr>
          <p:nvPr>
            <p:ph type="title"/>
          </p:nvPr>
        </p:nvSpPr>
        <p:spPr/>
        <p:txBody>
          <a:bodyPr>
            <a:normAutofit fontScale="90000"/>
          </a:bodyPr>
          <a:lstStyle/>
          <a:p>
            <a:r>
              <a:rPr lang="en-US" altLang="ko-KR" dirty="0"/>
              <a:t>Filesystem Commands Summary</a:t>
            </a:r>
            <a:endParaRPr lang="ko-KR" altLang="en-US" dirty="0"/>
          </a:p>
        </p:txBody>
      </p:sp>
      <p:sp>
        <p:nvSpPr>
          <p:cNvPr id="3" name="내용 개체 틀 2">
            <a:extLst>
              <a:ext uri="{FF2B5EF4-FFF2-40B4-BE49-F238E27FC236}">
                <a16:creationId xmlns:a16="http://schemas.microsoft.com/office/drawing/2014/main" id="{9FEAFD93-05AB-47BC-94D0-A4D6988763D3}"/>
              </a:ext>
            </a:extLst>
          </p:cNvPr>
          <p:cNvSpPr>
            <a:spLocks noGrp="1"/>
          </p:cNvSpPr>
          <p:nvPr>
            <p:ph idx="1"/>
          </p:nvPr>
        </p:nvSpPr>
        <p:spPr>
          <a:xfrm>
            <a:off x="419878" y="1530220"/>
            <a:ext cx="11504644" cy="4927730"/>
          </a:xfrm>
        </p:spPr>
        <p:txBody>
          <a:bodyPr>
            <a:normAutofit fontScale="70000" lnSpcReduction="20000"/>
          </a:bodyPr>
          <a:lstStyle/>
          <a:p>
            <a:r>
              <a:rPr lang="en-US" altLang="ko-KR" dirty="0"/>
              <a:t>cd</a:t>
            </a:r>
          </a:p>
          <a:p>
            <a:r>
              <a:rPr lang="en-US" altLang="ko-KR" dirty="0" err="1"/>
              <a:t>pwd</a:t>
            </a:r>
            <a:endParaRPr lang="en-US" altLang="ko-KR" dirty="0"/>
          </a:p>
          <a:p>
            <a:r>
              <a:rPr lang="en-US" altLang="ko-KR" dirty="0"/>
              <a:t>ls</a:t>
            </a:r>
          </a:p>
          <a:p>
            <a:r>
              <a:rPr lang="en-US" altLang="ko-KR" dirty="0"/>
              <a:t>cp</a:t>
            </a:r>
          </a:p>
          <a:p>
            <a:r>
              <a:rPr lang="en-US" altLang="ko-KR" dirty="0"/>
              <a:t>mv</a:t>
            </a:r>
          </a:p>
          <a:p>
            <a:r>
              <a:rPr lang="en-US" altLang="ko-KR" dirty="0"/>
              <a:t>rm</a:t>
            </a:r>
          </a:p>
          <a:p>
            <a:r>
              <a:rPr lang="en-US" altLang="ko-KR" dirty="0" err="1"/>
              <a:t>rmdir</a:t>
            </a:r>
            <a:endParaRPr lang="en-US" altLang="ko-KR" dirty="0"/>
          </a:p>
          <a:p>
            <a:r>
              <a:rPr lang="en-US" altLang="ko-KR" dirty="0" err="1"/>
              <a:t>rmdir</a:t>
            </a:r>
            <a:endParaRPr lang="en-US" altLang="ko-KR" dirty="0"/>
          </a:p>
          <a:p>
            <a:r>
              <a:rPr lang="en-US" altLang="ko-KR" dirty="0"/>
              <a:t>touch</a:t>
            </a:r>
          </a:p>
          <a:p>
            <a:r>
              <a:rPr lang="en-US" altLang="ko-KR" dirty="0"/>
              <a:t>cat</a:t>
            </a:r>
          </a:p>
          <a:p>
            <a:r>
              <a:rPr lang="en-US" altLang="ko-KR" dirty="0"/>
              <a:t>less/more</a:t>
            </a:r>
          </a:p>
          <a:p>
            <a:r>
              <a:rPr lang="en-US" altLang="ko-KR" dirty="0"/>
              <a:t>head</a:t>
            </a:r>
          </a:p>
          <a:p>
            <a:r>
              <a:rPr lang="en-US" altLang="ko-KR" dirty="0"/>
              <a:t>tail</a:t>
            </a:r>
          </a:p>
          <a:p>
            <a:r>
              <a:rPr lang="en-US" altLang="ko-KR" dirty="0"/>
              <a:t>ln</a:t>
            </a:r>
          </a:p>
          <a:p>
            <a:pPr marL="0" indent="0">
              <a:buNone/>
            </a:pPr>
            <a:endParaRPr lang="en-US" altLang="ko-KR" dirty="0"/>
          </a:p>
        </p:txBody>
      </p:sp>
      <p:sp>
        <p:nvSpPr>
          <p:cNvPr id="4" name="슬라이드 번호 개체 틀 3">
            <a:extLst>
              <a:ext uri="{FF2B5EF4-FFF2-40B4-BE49-F238E27FC236}">
                <a16:creationId xmlns:a16="http://schemas.microsoft.com/office/drawing/2014/main" id="{E059F485-D02D-4BD8-9256-8FEEFC7BD962}"/>
              </a:ext>
            </a:extLst>
          </p:cNvPr>
          <p:cNvSpPr>
            <a:spLocks noGrp="1"/>
          </p:cNvSpPr>
          <p:nvPr>
            <p:ph type="sldNum" sz="quarter" idx="12"/>
          </p:nvPr>
        </p:nvSpPr>
        <p:spPr/>
        <p:txBody>
          <a:bodyPr/>
          <a:lstStyle/>
          <a:p>
            <a:fld id="{297EEDAA-10CE-4642-834E-C03F290CCBD8}" type="slidenum">
              <a:rPr lang="ko-KR" altLang="en-US" smtClean="0"/>
              <a:t>35</a:t>
            </a:fld>
            <a:endParaRPr lang="ko-KR" altLang="en-US"/>
          </a:p>
        </p:txBody>
      </p:sp>
    </p:spTree>
    <p:extLst>
      <p:ext uri="{BB962C8B-B14F-4D97-AF65-F5344CB8AC3E}">
        <p14:creationId xmlns:p14="http://schemas.microsoft.com/office/powerpoint/2010/main" val="3635058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515CC1-B205-4206-87CE-8EFE35FBA7EB}"/>
              </a:ext>
            </a:extLst>
          </p:cNvPr>
          <p:cNvSpPr>
            <a:spLocks noGrp="1"/>
          </p:cNvSpPr>
          <p:nvPr>
            <p:ph type="ctrTitle"/>
          </p:nvPr>
        </p:nvSpPr>
        <p:spPr>
          <a:xfrm>
            <a:off x="344158" y="1293951"/>
            <a:ext cx="7918969" cy="2387600"/>
          </a:xfrm>
        </p:spPr>
        <p:txBody>
          <a:bodyPr>
            <a:normAutofit/>
          </a:bodyPr>
          <a:lstStyle/>
          <a:p>
            <a:r>
              <a:rPr lang="en-US" altLang="ko-KR" dirty="0"/>
              <a:t>Managing Linux Files and Directories </a:t>
            </a:r>
            <a:endParaRPr lang="ko-KR" altLang="en-US" dirty="0"/>
          </a:p>
        </p:txBody>
      </p:sp>
      <p:sp>
        <p:nvSpPr>
          <p:cNvPr id="3" name="부제목 2">
            <a:extLst>
              <a:ext uri="{FF2B5EF4-FFF2-40B4-BE49-F238E27FC236}">
                <a16:creationId xmlns:a16="http://schemas.microsoft.com/office/drawing/2014/main" id="{455E173A-48B3-4FD8-B22E-6D2E44F57499}"/>
              </a:ext>
            </a:extLst>
          </p:cNvPr>
          <p:cNvSpPr>
            <a:spLocks noGrp="1"/>
          </p:cNvSpPr>
          <p:nvPr>
            <p:ph type="subTitle" idx="1"/>
          </p:nvPr>
        </p:nvSpPr>
        <p:spPr/>
        <p:txBody>
          <a:bodyPr/>
          <a:lstStyle/>
          <a:p>
            <a:endParaRPr lang="en-US" altLang="ko-KR" dirty="0"/>
          </a:p>
          <a:p>
            <a:r>
              <a:rPr lang="en-US" altLang="ko-KR" dirty="0"/>
              <a:t>HGU</a:t>
            </a:r>
            <a:endParaRPr lang="ko-KR" altLang="en-US" dirty="0"/>
          </a:p>
        </p:txBody>
      </p:sp>
    </p:spTree>
    <p:extLst>
      <p:ext uri="{BB962C8B-B14F-4D97-AF65-F5344CB8AC3E}">
        <p14:creationId xmlns:p14="http://schemas.microsoft.com/office/powerpoint/2010/main" val="4106403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BD31D6-236B-4683-96D1-471A037DDF18}"/>
              </a:ext>
            </a:extLst>
          </p:cNvPr>
          <p:cNvSpPr>
            <a:spLocks noGrp="1"/>
          </p:cNvSpPr>
          <p:nvPr>
            <p:ph type="title"/>
          </p:nvPr>
        </p:nvSpPr>
        <p:spPr/>
        <p:txBody>
          <a:bodyPr>
            <a:normAutofit fontScale="90000"/>
          </a:bodyPr>
          <a:lstStyle/>
          <a:p>
            <a:r>
              <a:rPr lang="en-US" altLang="ko-KR" dirty="0"/>
              <a:t>UNIX File System Hierarchy</a:t>
            </a:r>
            <a:endParaRPr lang="ko-KR" altLang="en-US" dirty="0"/>
          </a:p>
        </p:txBody>
      </p:sp>
      <p:sp>
        <p:nvSpPr>
          <p:cNvPr id="3" name="내용 개체 틀 2">
            <a:extLst>
              <a:ext uri="{FF2B5EF4-FFF2-40B4-BE49-F238E27FC236}">
                <a16:creationId xmlns:a16="http://schemas.microsoft.com/office/drawing/2014/main" id="{B1346D7D-E2BB-40F9-95C8-E1C913E06CAA}"/>
              </a:ext>
            </a:extLst>
          </p:cNvPr>
          <p:cNvSpPr>
            <a:spLocks noGrp="1"/>
          </p:cNvSpPr>
          <p:nvPr>
            <p:ph idx="1"/>
          </p:nvPr>
        </p:nvSpPr>
        <p:spPr/>
        <p:txBody>
          <a:bodyPr>
            <a:normAutofit/>
          </a:bodyPr>
          <a:lstStyle/>
          <a:p>
            <a:r>
              <a:rPr lang="en-US" altLang="ko-KR" dirty="0"/>
              <a:t>UNIX File System is Logical Method of Organizing and Storing Large Amount of Information</a:t>
            </a:r>
          </a:p>
          <a:p>
            <a:r>
              <a:rPr lang="en-US" altLang="ko-KR" dirty="0"/>
              <a:t>A file is a smallest unit in which the information is stored.</a:t>
            </a:r>
          </a:p>
          <a:p>
            <a:pPr lvl="1"/>
            <a:r>
              <a:rPr lang="en-US" altLang="ko-KR" dirty="0"/>
              <a:t>All data in UNIX organized into files.</a:t>
            </a:r>
          </a:p>
          <a:p>
            <a:pPr lvl="1"/>
            <a:r>
              <a:rPr lang="en-US" altLang="ko-KR" dirty="0"/>
              <a:t>All files are organized into directories.</a:t>
            </a:r>
          </a:p>
          <a:p>
            <a:r>
              <a:rPr lang="en-US" altLang="ko-KR" dirty="0"/>
              <a:t>Linux Files are stored in a </a:t>
            </a:r>
            <a:r>
              <a:rPr lang="en-US" altLang="ko-KR" b="1" dirty="0"/>
              <a:t>single rooted</a:t>
            </a:r>
            <a:r>
              <a:rPr lang="en-US" altLang="ko-KR" dirty="0"/>
              <a:t>, </a:t>
            </a:r>
            <a:r>
              <a:rPr lang="en-US" altLang="ko-KR" b="1" dirty="0"/>
              <a:t>hierarchical</a:t>
            </a:r>
            <a:r>
              <a:rPr lang="en-US" altLang="ko-KR" dirty="0"/>
              <a:t> file system</a:t>
            </a:r>
          </a:p>
          <a:p>
            <a:r>
              <a:rPr lang="en-US" altLang="ko-KR" dirty="0"/>
              <a:t>Linux Places all the partitions under the root directory by ‘mounting’ them under specific directories.</a:t>
            </a:r>
          </a:p>
        </p:txBody>
      </p:sp>
      <p:sp>
        <p:nvSpPr>
          <p:cNvPr id="4" name="슬라이드 번호 개체 틀 3">
            <a:extLst>
              <a:ext uri="{FF2B5EF4-FFF2-40B4-BE49-F238E27FC236}">
                <a16:creationId xmlns:a16="http://schemas.microsoft.com/office/drawing/2014/main" id="{16A5245B-3345-460C-954C-3CD198074C9C}"/>
              </a:ext>
            </a:extLst>
          </p:cNvPr>
          <p:cNvSpPr>
            <a:spLocks noGrp="1"/>
          </p:cNvSpPr>
          <p:nvPr>
            <p:ph type="sldNum" sz="quarter" idx="12"/>
          </p:nvPr>
        </p:nvSpPr>
        <p:spPr/>
        <p:txBody>
          <a:bodyPr/>
          <a:lstStyle/>
          <a:p>
            <a:fld id="{297EEDAA-10CE-4642-834E-C03F290CCBD8}" type="slidenum">
              <a:rPr lang="ko-KR" altLang="en-US" smtClean="0"/>
              <a:t>37</a:t>
            </a:fld>
            <a:endParaRPr lang="ko-KR" altLang="en-US"/>
          </a:p>
        </p:txBody>
      </p:sp>
    </p:spTree>
    <p:extLst>
      <p:ext uri="{BB962C8B-B14F-4D97-AF65-F5344CB8AC3E}">
        <p14:creationId xmlns:p14="http://schemas.microsoft.com/office/powerpoint/2010/main" val="10246920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7396A52-E09A-4055-A156-4D486B3060E7}"/>
              </a:ext>
            </a:extLst>
          </p:cNvPr>
          <p:cNvSpPr>
            <a:spLocks noGrp="1"/>
          </p:cNvSpPr>
          <p:nvPr>
            <p:ph type="title"/>
          </p:nvPr>
        </p:nvSpPr>
        <p:spPr/>
        <p:txBody>
          <a:bodyPr>
            <a:normAutofit fontScale="90000"/>
          </a:bodyPr>
          <a:lstStyle/>
          <a:p>
            <a:r>
              <a:rPr lang="en-US" altLang="ko-KR" dirty="0"/>
              <a:t>FHS</a:t>
            </a:r>
            <a:endParaRPr lang="ko-KR" altLang="en-US" dirty="0"/>
          </a:p>
        </p:txBody>
      </p:sp>
      <p:sp>
        <p:nvSpPr>
          <p:cNvPr id="3" name="내용 개체 틀 2">
            <a:extLst>
              <a:ext uri="{FF2B5EF4-FFF2-40B4-BE49-F238E27FC236}">
                <a16:creationId xmlns:a16="http://schemas.microsoft.com/office/drawing/2014/main" id="{EFD2A55C-D745-4673-A1D1-B922A75EE1A5}"/>
              </a:ext>
            </a:extLst>
          </p:cNvPr>
          <p:cNvSpPr>
            <a:spLocks noGrp="1"/>
          </p:cNvSpPr>
          <p:nvPr>
            <p:ph idx="1"/>
          </p:nvPr>
        </p:nvSpPr>
        <p:spPr/>
        <p:txBody>
          <a:bodyPr>
            <a:normAutofit lnSpcReduction="10000"/>
          </a:bodyPr>
          <a:lstStyle/>
          <a:p>
            <a:r>
              <a:rPr lang="en-US" altLang="ko-KR" b="1" dirty="0"/>
              <a:t>Filesystem Hierarchy Standard (FHS) </a:t>
            </a:r>
            <a:r>
              <a:rPr lang="en-US" altLang="ko-KR" dirty="0"/>
              <a:t>defines the directory structure and directory contents in </a:t>
            </a:r>
            <a:r>
              <a:rPr lang="en-US" altLang="ko-KR" b="1" dirty="0"/>
              <a:t>Linux and Unix-like operating systems</a:t>
            </a:r>
            <a:r>
              <a:rPr lang="en-US" altLang="ko-KR" dirty="0"/>
              <a:t>. </a:t>
            </a:r>
          </a:p>
          <a:p>
            <a:pPr lvl="1"/>
            <a:r>
              <a:rPr lang="en-US" altLang="ko-KR" dirty="0"/>
              <a:t>It provides guidelines for how directories should be organized and what types of files should be placed in each directory.</a:t>
            </a:r>
          </a:p>
          <a:p>
            <a:pPr lvl="1"/>
            <a:r>
              <a:rPr lang="en-US" altLang="ko-KR" dirty="0"/>
              <a:t>It is maintained by the </a:t>
            </a:r>
            <a:r>
              <a:rPr lang="en-US" altLang="ko-KR" b="1" dirty="0"/>
              <a:t>Linux Foundation</a:t>
            </a:r>
            <a:r>
              <a:rPr lang="en-US" altLang="ko-KR" dirty="0"/>
              <a:t> and helps standardize the location of system files across different Linux distributions</a:t>
            </a:r>
          </a:p>
          <a:p>
            <a:r>
              <a:rPr lang="en-US" altLang="ko-KR" dirty="0"/>
              <a:t>FHS objectives</a:t>
            </a:r>
          </a:p>
          <a:p>
            <a:pPr lvl="1"/>
            <a:r>
              <a:rPr lang="en-US" altLang="ko-KR" dirty="0"/>
              <a:t>the goal of FHS is to maintain consistency across various Linux distributions, making it easier for </a:t>
            </a:r>
            <a:r>
              <a:rPr lang="en-US" altLang="ko-KR" i="1" dirty="0"/>
              <a:t>system administrators </a:t>
            </a:r>
            <a:r>
              <a:rPr lang="en-US" altLang="ko-KR" dirty="0"/>
              <a:t>and users to navigate the file system and manage their systems effectively.</a:t>
            </a:r>
          </a:p>
          <a:p>
            <a:pPr marL="457200" lvl="1" indent="0">
              <a:buNone/>
            </a:pPr>
            <a:br>
              <a:rPr lang="en-US" altLang="ko-KR" dirty="0"/>
            </a:br>
            <a:endParaRPr lang="ko-KR" altLang="en-US" dirty="0"/>
          </a:p>
        </p:txBody>
      </p:sp>
      <p:sp>
        <p:nvSpPr>
          <p:cNvPr id="4" name="슬라이드 번호 개체 틀 3">
            <a:extLst>
              <a:ext uri="{FF2B5EF4-FFF2-40B4-BE49-F238E27FC236}">
                <a16:creationId xmlns:a16="http://schemas.microsoft.com/office/drawing/2014/main" id="{40B9A94D-7EE4-40AA-AAEB-EEEFB51FA2D7}"/>
              </a:ext>
            </a:extLst>
          </p:cNvPr>
          <p:cNvSpPr>
            <a:spLocks noGrp="1"/>
          </p:cNvSpPr>
          <p:nvPr>
            <p:ph type="sldNum" sz="quarter" idx="12"/>
          </p:nvPr>
        </p:nvSpPr>
        <p:spPr/>
        <p:txBody>
          <a:bodyPr/>
          <a:lstStyle/>
          <a:p>
            <a:fld id="{297EEDAA-10CE-4642-834E-C03F290CCBD8}" type="slidenum">
              <a:rPr lang="ko-KR" altLang="en-US" smtClean="0"/>
              <a:t>38</a:t>
            </a:fld>
            <a:endParaRPr lang="ko-KR" altLang="en-US"/>
          </a:p>
        </p:txBody>
      </p:sp>
    </p:spTree>
    <p:extLst>
      <p:ext uri="{BB962C8B-B14F-4D97-AF65-F5344CB8AC3E}">
        <p14:creationId xmlns:p14="http://schemas.microsoft.com/office/powerpoint/2010/main" val="4829560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9505EA-927B-4E77-B78C-8762CE119987}"/>
              </a:ext>
            </a:extLst>
          </p:cNvPr>
          <p:cNvSpPr>
            <a:spLocks noGrp="1"/>
          </p:cNvSpPr>
          <p:nvPr>
            <p:ph type="title"/>
          </p:nvPr>
        </p:nvSpPr>
        <p:spPr/>
        <p:txBody>
          <a:bodyPr>
            <a:normAutofit fontScale="90000"/>
          </a:bodyPr>
          <a:lstStyle/>
          <a:p>
            <a:r>
              <a:rPr lang="en-US" altLang="ko-KR" dirty="0"/>
              <a:t>The Hierarchical Structure of FHS</a:t>
            </a:r>
            <a:endParaRPr lang="ko-KR" altLang="en-US" dirty="0"/>
          </a:p>
        </p:txBody>
      </p:sp>
      <p:sp>
        <p:nvSpPr>
          <p:cNvPr id="3" name="내용 개체 틀 2">
            <a:extLst>
              <a:ext uri="{FF2B5EF4-FFF2-40B4-BE49-F238E27FC236}">
                <a16:creationId xmlns:a16="http://schemas.microsoft.com/office/drawing/2014/main" id="{FB1494EC-B3EB-4DE5-8F9B-2DB681A2D2B2}"/>
              </a:ext>
            </a:extLst>
          </p:cNvPr>
          <p:cNvSpPr>
            <a:spLocks noGrp="1"/>
          </p:cNvSpPr>
          <p:nvPr>
            <p:ph idx="1"/>
          </p:nvPr>
        </p:nvSpPr>
        <p:spPr>
          <a:xfrm>
            <a:off x="5868364" y="5694744"/>
            <a:ext cx="6056157" cy="482219"/>
          </a:xfrm>
        </p:spPr>
        <p:txBody>
          <a:bodyPr/>
          <a:lstStyle/>
          <a:p>
            <a:r>
              <a:rPr lang="en-US" altLang="ko-KR" dirty="0"/>
              <a:t>relative path vs. absolute path</a:t>
            </a:r>
            <a:endParaRPr lang="ko-KR" altLang="en-US" dirty="0"/>
          </a:p>
        </p:txBody>
      </p:sp>
      <p:sp>
        <p:nvSpPr>
          <p:cNvPr id="4" name="슬라이드 번호 개체 틀 3">
            <a:extLst>
              <a:ext uri="{FF2B5EF4-FFF2-40B4-BE49-F238E27FC236}">
                <a16:creationId xmlns:a16="http://schemas.microsoft.com/office/drawing/2014/main" id="{DDAB4946-C7F7-4FAE-A0BB-B3832F21D6AF}"/>
              </a:ext>
            </a:extLst>
          </p:cNvPr>
          <p:cNvSpPr>
            <a:spLocks noGrp="1"/>
          </p:cNvSpPr>
          <p:nvPr>
            <p:ph type="sldNum" sz="quarter" idx="12"/>
          </p:nvPr>
        </p:nvSpPr>
        <p:spPr/>
        <p:txBody>
          <a:bodyPr/>
          <a:lstStyle/>
          <a:p>
            <a:fld id="{297EEDAA-10CE-4642-834E-C03F290CCBD8}" type="slidenum">
              <a:rPr lang="ko-KR" altLang="en-US" smtClean="0"/>
              <a:t>39</a:t>
            </a:fld>
            <a:endParaRPr lang="ko-KR" altLang="en-US" dirty="0"/>
          </a:p>
        </p:txBody>
      </p:sp>
      <p:pic>
        <p:nvPicPr>
          <p:cNvPr id="5" name="그림 4">
            <a:extLst>
              <a:ext uri="{FF2B5EF4-FFF2-40B4-BE49-F238E27FC236}">
                <a16:creationId xmlns:a16="http://schemas.microsoft.com/office/drawing/2014/main" id="{BE1C9E29-F065-49D6-AFC3-13BF2F9A80E9}"/>
              </a:ext>
            </a:extLst>
          </p:cNvPr>
          <p:cNvPicPr>
            <a:picLocks noChangeAspect="1"/>
          </p:cNvPicPr>
          <p:nvPr/>
        </p:nvPicPr>
        <p:blipFill rotWithShape="1">
          <a:blip r:embed="rId2"/>
          <a:srcRect l="6589"/>
          <a:stretch/>
        </p:blipFill>
        <p:spPr>
          <a:xfrm>
            <a:off x="0" y="1255790"/>
            <a:ext cx="5752321" cy="5195602"/>
          </a:xfrm>
          <a:prstGeom prst="rect">
            <a:avLst/>
          </a:prstGeom>
        </p:spPr>
      </p:pic>
      <p:pic>
        <p:nvPicPr>
          <p:cNvPr id="6" name="그림 5">
            <a:extLst>
              <a:ext uri="{FF2B5EF4-FFF2-40B4-BE49-F238E27FC236}">
                <a16:creationId xmlns:a16="http://schemas.microsoft.com/office/drawing/2014/main" id="{4E11AEF8-ABD2-4176-BB74-B5A17D798975}"/>
              </a:ext>
            </a:extLst>
          </p:cNvPr>
          <p:cNvPicPr>
            <a:picLocks noChangeAspect="1"/>
          </p:cNvPicPr>
          <p:nvPr/>
        </p:nvPicPr>
        <p:blipFill>
          <a:blip r:embed="rId3"/>
          <a:stretch>
            <a:fillRect/>
          </a:stretch>
        </p:blipFill>
        <p:spPr>
          <a:xfrm>
            <a:off x="6275408" y="1827660"/>
            <a:ext cx="5649113" cy="3477110"/>
          </a:xfrm>
          <a:prstGeom prst="rect">
            <a:avLst/>
          </a:prstGeom>
        </p:spPr>
      </p:pic>
      <p:sp>
        <p:nvSpPr>
          <p:cNvPr id="7" name="타원 6">
            <a:extLst>
              <a:ext uri="{FF2B5EF4-FFF2-40B4-BE49-F238E27FC236}">
                <a16:creationId xmlns:a16="http://schemas.microsoft.com/office/drawing/2014/main" id="{A42AE25D-6ED5-44E0-A5AD-7BAAEBBCB30D}"/>
              </a:ext>
            </a:extLst>
          </p:cNvPr>
          <p:cNvSpPr/>
          <p:nvPr/>
        </p:nvSpPr>
        <p:spPr>
          <a:xfrm>
            <a:off x="6439681" y="2824223"/>
            <a:ext cx="1153311" cy="1041721"/>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67CA6128-39F0-4196-9694-989E2E0C6ADF}"/>
              </a:ext>
            </a:extLst>
          </p:cNvPr>
          <p:cNvSpPr/>
          <p:nvPr/>
        </p:nvSpPr>
        <p:spPr>
          <a:xfrm>
            <a:off x="8610600" y="3807291"/>
            <a:ext cx="2477947" cy="1613023"/>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64562E67-FF6D-4686-87FC-03EBB663F9E8}"/>
              </a:ext>
            </a:extLst>
          </p:cNvPr>
          <p:cNvSpPr txBox="1"/>
          <p:nvPr/>
        </p:nvSpPr>
        <p:spPr>
          <a:xfrm>
            <a:off x="8860419" y="4635554"/>
            <a:ext cx="2060293" cy="646331"/>
          </a:xfrm>
          <a:prstGeom prst="rect">
            <a:avLst/>
          </a:prstGeom>
          <a:solidFill>
            <a:schemeClr val="bg1"/>
          </a:solidFill>
        </p:spPr>
        <p:txBody>
          <a:bodyPr wrap="square" rtlCol="0">
            <a:spAutoFit/>
          </a:bodyPr>
          <a:lstStyle/>
          <a:p>
            <a:pPr algn="ctr"/>
            <a:r>
              <a:rPr lang="en-US" altLang="ko-KR" dirty="0">
                <a:solidFill>
                  <a:srgbClr val="FF0000"/>
                </a:solidFill>
              </a:rPr>
              <a:t>current </a:t>
            </a:r>
          </a:p>
          <a:p>
            <a:pPr algn="ctr"/>
            <a:r>
              <a:rPr lang="en-US" altLang="ko-KR" dirty="0">
                <a:solidFill>
                  <a:srgbClr val="FF0000"/>
                </a:solidFill>
              </a:rPr>
              <a:t>working directory</a:t>
            </a:r>
            <a:endParaRPr lang="ko-KR" altLang="en-US" dirty="0">
              <a:solidFill>
                <a:srgbClr val="FF0000"/>
              </a:solidFill>
            </a:endParaRPr>
          </a:p>
        </p:txBody>
      </p:sp>
      <p:sp>
        <p:nvSpPr>
          <p:cNvPr id="10" name="사각형: 둥근 모서리 9">
            <a:extLst>
              <a:ext uri="{FF2B5EF4-FFF2-40B4-BE49-F238E27FC236}">
                <a16:creationId xmlns:a16="http://schemas.microsoft.com/office/drawing/2014/main" id="{9D189E54-9EF2-442D-9FF0-B45085B5A79D}"/>
              </a:ext>
            </a:extLst>
          </p:cNvPr>
          <p:cNvSpPr/>
          <p:nvPr/>
        </p:nvSpPr>
        <p:spPr>
          <a:xfrm>
            <a:off x="3715473" y="2245490"/>
            <a:ext cx="1666755" cy="39353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639585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905BBC-E948-A593-60BD-0763A0D2374A}"/>
              </a:ext>
            </a:extLst>
          </p:cNvPr>
          <p:cNvSpPr>
            <a:spLocks noGrp="1"/>
          </p:cNvSpPr>
          <p:nvPr>
            <p:ph type="title"/>
          </p:nvPr>
        </p:nvSpPr>
        <p:spPr/>
        <p:txBody>
          <a:bodyPr>
            <a:normAutofit fontScale="90000"/>
          </a:bodyPr>
          <a:lstStyle/>
          <a:p>
            <a:r>
              <a:rPr lang="en-US" altLang="ko-KR" dirty="0"/>
              <a:t>Shell</a:t>
            </a:r>
            <a:r>
              <a:rPr lang="ko-KR" altLang="en-US" dirty="0"/>
              <a:t>의 작동 </a:t>
            </a:r>
          </a:p>
        </p:txBody>
      </p:sp>
      <p:sp>
        <p:nvSpPr>
          <p:cNvPr id="4" name="슬라이드 번호 개체 틀 3">
            <a:extLst>
              <a:ext uri="{FF2B5EF4-FFF2-40B4-BE49-F238E27FC236}">
                <a16:creationId xmlns:a16="http://schemas.microsoft.com/office/drawing/2014/main" id="{02BA6D9D-057D-E2E9-B764-8FEB0016A4C0}"/>
              </a:ext>
            </a:extLst>
          </p:cNvPr>
          <p:cNvSpPr>
            <a:spLocks noGrp="1"/>
          </p:cNvSpPr>
          <p:nvPr>
            <p:ph type="sldNum" sz="quarter" idx="12"/>
          </p:nvPr>
        </p:nvSpPr>
        <p:spPr>
          <a:xfrm>
            <a:off x="9181321" y="6284656"/>
            <a:ext cx="2743200" cy="365125"/>
          </a:xfrm>
        </p:spPr>
        <p:txBody>
          <a:bodyPr/>
          <a:lstStyle/>
          <a:p>
            <a:fld id="{297EEDAA-10CE-4642-834E-C03F290CCBD8}" type="slidenum">
              <a:rPr lang="ko-KR" altLang="en-US" smtClean="0"/>
              <a:t>4</a:t>
            </a:fld>
            <a:endParaRPr lang="ko-KR" altLang="en-US"/>
          </a:p>
        </p:txBody>
      </p:sp>
      <p:sp>
        <p:nvSpPr>
          <p:cNvPr id="5" name="사각형: 둥근 모서리 4">
            <a:extLst>
              <a:ext uri="{FF2B5EF4-FFF2-40B4-BE49-F238E27FC236}">
                <a16:creationId xmlns:a16="http://schemas.microsoft.com/office/drawing/2014/main" id="{A4AF7ACC-0749-EDDB-6E94-5885AF4C15C0}"/>
              </a:ext>
            </a:extLst>
          </p:cNvPr>
          <p:cNvSpPr/>
          <p:nvPr/>
        </p:nvSpPr>
        <p:spPr>
          <a:xfrm>
            <a:off x="6392055" y="1099099"/>
            <a:ext cx="2233534" cy="3897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Display prompt</a:t>
            </a:r>
            <a:endParaRPr lang="ko-KR" altLang="en-US" dirty="0"/>
          </a:p>
        </p:txBody>
      </p:sp>
      <p:sp>
        <p:nvSpPr>
          <p:cNvPr id="6" name="사각형: 둥근 모서리 5">
            <a:extLst>
              <a:ext uri="{FF2B5EF4-FFF2-40B4-BE49-F238E27FC236}">
                <a16:creationId xmlns:a16="http://schemas.microsoft.com/office/drawing/2014/main" id="{FE2648C4-1C0B-087A-2A20-F41C08454DA5}"/>
              </a:ext>
            </a:extLst>
          </p:cNvPr>
          <p:cNvSpPr/>
          <p:nvPr/>
        </p:nvSpPr>
        <p:spPr>
          <a:xfrm>
            <a:off x="6392055" y="1671224"/>
            <a:ext cx="2233534" cy="3897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Read command</a:t>
            </a:r>
            <a:endParaRPr lang="ko-KR" altLang="en-US" dirty="0"/>
          </a:p>
        </p:txBody>
      </p:sp>
      <p:sp>
        <p:nvSpPr>
          <p:cNvPr id="7" name="사각형: 둥근 모서리 6">
            <a:extLst>
              <a:ext uri="{FF2B5EF4-FFF2-40B4-BE49-F238E27FC236}">
                <a16:creationId xmlns:a16="http://schemas.microsoft.com/office/drawing/2014/main" id="{3D83DE8E-C404-CD9C-88EB-39ACD7C0AD97}"/>
              </a:ext>
            </a:extLst>
          </p:cNvPr>
          <p:cNvSpPr/>
          <p:nvPr/>
        </p:nvSpPr>
        <p:spPr>
          <a:xfrm>
            <a:off x="6392054" y="2243349"/>
            <a:ext cx="2233535" cy="3897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decode command</a:t>
            </a:r>
            <a:endParaRPr lang="ko-KR" altLang="en-US" dirty="0"/>
          </a:p>
        </p:txBody>
      </p:sp>
      <p:sp>
        <p:nvSpPr>
          <p:cNvPr id="8" name="사각형: 둥근 모서리 7">
            <a:extLst>
              <a:ext uri="{FF2B5EF4-FFF2-40B4-BE49-F238E27FC236}">
                <a16:creationId xmlns:a16="http://schemas.microsoft.com/office/drawing/2014/main" id="{21E0DACD-F82F-BA6F-70FA-8A3B7EB68FCD}"/>
              </a:ext>
            </a:extLst>
          </p:cNvPr>
          <p:cNvSpPr/>
          <p:nvPr/>
        </p:nvSpPr>
        <p:spPr>
          <a:xfrm>
            <a:off x="9178976" y="2404005"/>
            <a:ext cx="2233535" cy="3897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Execute command</a:t>
            </a:r>
            <a:endParaRPr lang="ko-KR" altLang="en-US" dirty="0"/>
          </a:p>
        </p:txBody>
      </p:sp>
      <p:sp>
        <p:nvSpPr>
          <p:cNvPr id="9" name="순서도: 판단 8">
            <a:extLst>
              <a:ext uri="{FF2B5EF4-FFF2-40B4-BE49-F238E27FC236}">
                <a16:creationId xmlns:a16="http://schemas.microsoft.com/office/drawing/2014/main" id="{A34B135E-AFD2-9E5A-765F-F9A64BA1A8B6}"/>
              </a:ext>
            </a:extLst>
          </p:cNvPr>
          <p:cNvSpPr/>
          <p:nvPr/>
        </p:nvSpPr>
        <p:spPr>
          <a:xfrm>
            <a:off x="6192186" y="2901197"/>
            <a:ext cx="2668249" cy="902328"/>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Internal command?</a:t>
            </a:r>
            <a:endParaRPr lang="ko-KR" altLang="en-US" dirty="0"/>
          </a:p>
        </p:txBody>
      </p:sp>
      <p:sp>
        <p:nvSpPr>
          <p:cNvPr id="10" name="사각형: 둥근 모서리 9">
            <a:extLst>
              <a:ext uri="{FF2B5EF4-FFF2-40B4-BE49-F238E27FC236}">
                <a16:creationId xmlns:a16="http://schemas.microsoft.com/office/drawing/2014/main" id="{9933FFD7-9852-D6AA-20E4-CB074B2FBB7C}"/>
              </a:ext>
            </a:extLst>
          </p:cNvPr>
          <p:cNvSpPr/>
          <p:nvPr/>
        </p:nvSpPr>
        <p:spPr>
          <a:xfrm>
            <a:off x="6392055" y="501992"/>
            <a:ext cx="2233534" cy="3897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start</a:t>
            </a:r>
            <a:endParaRPr lang="ko-KR" altLang="en-US" dirty="0"/>
          </a:p>
        </p:txBody>
      </p:sp>
      <p:sp>
        <p:nvSpPr>
          <p:cNvPr id="11" name="사각형: 둥근 모서리 10">
            <a:extLst>
              <a:ext uri="{FF2B5EF4-FFF2-40B4-BE49-F238E27FC236}">
                <a16:creationId xmlns:a16="http://schemas.microsoft.com/office/drawing/2014/main" id="{4BB6A568-C587-A074-6B5B-6E3725401D80}"/>
              </a:ext>
            </a:extLst>
          </p:cNvPr>
          <p:cNvSpPr/>
          <p:nvPr/>
        </p:nvSpPr>
        <p:spPr>
          <a:xfrm>
            <a:off x="3893693" y="3829026"/>
            <a:ext cx="2498361" cy="3897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Create child process</a:t>
            </a:r>
            <a:endParaRPr lang="ko-KR" altLang="en-US" dirty="0"/>
          </a:p>
        </p:txBody>
      </p:sp>
      <p:sp>
        <p:nvSpPr>
          <p:cNvPr id="12" name="사각형: 둥근 모서리 11">
            <a:extLst>
              <a:ext uri="{FF2B5EF4-FFF2-40B4-BE49-F238E27FC236}">
                <a16:creationId xmlns:a16="http://schemas.microsoft.com/office/drawing/2014/main" id="{129CF3CC-CC3E-216F-194D-007010FDA3AC}"/>
              </a:ext>
            </a:extLst>
          </p:cNvPr>
          <p:cNvSpPr/>
          <p:nvPr/>
        </p:nvSpPr>
        <p:spPr>
          <a:xfrm>
            <a:off x="2056149" y="4643753"/>
            <a:ext cx="2895602" cy="6220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Parent shell waits for child process</a:t>
            </a:r>
            <a:endParaRPr lang="ko-KR" altLang="en-US" dirty="0"/>
          </a:p>
        </p:txBody>
      </p:sp>
      <p:sp>
        <p:nvSpPr>
          <p:cNvPr id="13" name="사각형: 둥근 모서리 12">
            <a:extLst>
              <a:ext uri="{FF2B5EF4-FFF2-40B4-BE49-F238E27FC236}">
                <a16:creationId xmlns:a16="http://schemas.microsoft.com/office/drawing/2014/main" id="{BA5CC9C8-129A-21CC-0E3C-C3644819AF07}"/>
              </a:ext>
            </a:extLst>
          </p:cNvPr>
          <p:cNvSpPr/>
          <p:nvPr/>
        </p:nvSpPr>
        <p:spPr>
          <a:xfrm>
            <a:off x="5462664" y="4643753"/>
            <a:ext cx="2705726" cy="6220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program exec by kernel in child process</a:t>
            </a:r>
            <a:endParaRPr lang="ko-KR" altLang="en-US" dirty="0"/>
          </a:p>
        </p:txBody>
      </p:sp>
      <p:sp>
        <p:nvSpPr>
          <p:cNvPr id="14" name="사각형: 둥근 모서리 13">
            <a:extLst>
              <a:ext uri="{FF2B5EF4-FFF2-40B4-BE49-F238E27FC236}">
                <a16:creationId xmlns:a16="http://schemas.microsoft.com/office/drawing/2014/main" id="{3BD558E1-6C4F-C243-89CD-34114C6A2E79}"/>
              </a:ext>
            </a:extLst>
          </p:cNvPr>
          <p:cNvSpPr/>
          <p:nvPr/>
        </p:nvSpPr>
        <p:spPr>
          <a:xfrm>
            <a:off x="5462664" y="5483981"/>
            <a:ext cx="2705726" cy="6220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child process exits</a:t>
            </a:r>
            <a:endParaRPr lang="ko-KR" altLang="en-US" dirty="0"/>
          </a:p>
        </p:txBody>
      </p:sp>
      <p:sp>
        <p:nvSpPr>
          <p:cNvPr id="15" name="순서도: 판단 14">
            <a:extLst>
              <a:ext uri="{FF2B5EF4-FFF2-40B4-BE49-F238E27FC236}">
                <a16:creationId xmlns:a16="http://schemas.microsoft.com/office/drawing/2014/main" id="{68E529DE-9301-8692-43BF-7B10F7BB06C9}"/>
              </a:ext>
            </a:extLst>
          </p:cNvPr>
          <p:cNvSpPr/>
          <p:nvPr/>
        </p:nvSpPr>
        <p:spPr>
          <a:xfrm>
            <a:off x="2082380" y="5524179"/>
            <a:ext cx="2668249" cy="902328"/>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t>Child finished?</a:t>
            </a:r>
            <a:endParaRPr lang="ko-KR" altLang="en-US" dirty="0"/>
          </a:p>
        </p:txBody>
      </p:sp>
      <p:cxnSp>
        <p:nvCxnSpPr>
          <p:cNvPr id="17" name="연결선: 꺾임 16">
            <a:extLst>
              <a:ext uri="{FF2B5EF4-FFF2-40B4-BE49-F238E27FC236}">
                <a16:creationId xmlns:a16="http://schemas.microsoft.com/office/drawing/2014/main" id="{5C2EE7FB-A2FE-52D0-84D6-14EE9CCDAE18}"/>
              </a:ext>
            </a:extLst>
          </p:cNvPr>
          <p:cNvCxnSpPr>
            <a:stCxn id="9" idx="1"/>
            <a:endCxn id="11" idx="0"/>
          </p:cNvCxnSpPr>
          <p:nvPr/>
        </p:nvCxnSpPr>
        <p:spPr>
          <a:xfrm rot="10800000" flipV="1">
            <a:off x="5142874" y="3352360"/>
            <a:ext cx="1049312" cy="4766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D194D0C5-7EDF-EF2C-B2B3-5F99CCD71D2C}"/>
              </a:ext>
            </a:extLst>
          </p:cNvPr>
          <p:cNvCxnSpPr>
            <a:endCxn id="5" idx="3"/>
          </p:cNvCxnSpPr>
          <p:nvPr/>
        </p:nvCxnSpPr>
        <p:spPr>
          <a:xfrm rot="16200000" flipV="1">
            <a:off x="8528308" y="1391253"/>
            <a:ext cx="1864717" cy="16701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연결선: 꺾임 20">
            <a:extLst>
              <a:ext uri="{FF2B5EF4-FFF2-40B4-BE49-F238E27FC236}">
                <a16:creationId xmlns:a16="http://schemas.microsoft.com/office/drawing/2014/main" id="{21FF4C84-FF10-B546-E36A-2F0C1CB55B88}"/>
              </a:ext>
            </a:extLst>
          </p:cNvPr>
          <p:cNvCxnSpPr>
            <a:stCxn id="9" idx="3"/>
            <a:endCxn id="8" idx="2"/>
          </p:cNvCxnSpPr>
          <p:nvPr/>
        </p:nvCxnSpPr>
        <p:spPr>
          <a:xfrm flipV="1">
            <a:off x="8860435" y="2793749"/>
            <a:ext cx="1435309" cy="5586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236A8720-D819-E9F8-ABE1-0D81E9EE4108}"/>
              </a:ext>
            </a:extLst>
          </p:cNvPr>
          <p:cNvCxnSpPr>
            <a:stCxn id="10" idx="2"/>
            <a:endCxn id="5" idx="0"/>
          </p:cNvCxnSpPr>
          <p:nvPr/>
        </p:nvCxnSpPr>
        <p:spPr>
          <a:xfrm>
            <a:off x="7508822" y="891736"/>
            <a:ext cx="0" cy="207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22B1716F-1D4E-B6BB-71A7-4741414F24F5}"/>
              </a:ext>
            </a:extLst>
          </p:cNvPr>
          <p:cNvCxnSpPr/>
          <p:nvPr/>
        </p:nvCxnSpPr>
        <p:spPr>
          <a:xfrm>
            <a:off x="7512568" y="1488843"/>
            <a:ext cx="0" cy="207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a:extLst>
              <a:ext uri="{FF2B5EF4-FFF2-40B4-BE49-F238E27FC236}">
                <a16:creationId xmlns:a16="http://schemas.microsoft.com/office/drawing/2014/main" id="{56BB2598-6884-5E6F-BA19-97A332BE31B9}"/>
              </a:ext>
            </a:extLst>
          </p:cNvPr>
          <p:cNvCxnSpPr/>
          <p:nvPr/>
        </p:nvCxnSpPr>
        <p:spPr>
          <a:xfrm>
            <a:off x="7545048" y="2045973"/>
            <a:ext cx="0" cy="207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C689825F-0DF7-C05C-561F-646ED9944CCE}"/>
              </a:ext>
            </a:extLst>
          </p:cNvPr>
          <p:cNvCxnSpPr/>
          <p:nvPr/>
        </p:nvCxnSpPr>
        <p:spPr>
          <a:xfrm>
            <a:off x="7547548" y="2648073"/>
            <a:ext cx="0" cy="207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연결선: 꺾임 28">
            <a:extLst>
              <a:ext uri="{FF2B5EF4-FFF2-40B4-BE49-F238E27FC236}">
                <a16:creationId xmlns:a16="http://schemas.microsoft.com/office/drawing/2014/main" id="{A02BC7CD-9C78-6542-CDF6-0994F3F21A6E}"/>
              </a:ext>
            </a:extLst>
          </p:cNvPr>
          <p:cNvCxnSpPr>
            <a:stCxn id="11" idx="2"/>
            <a:endCxn id="12" idx="0"/>
          </p:cNvCxnSpPr>
          <p:nvPr/>
        </p:nvCxnSpPr>
        <p:spPr>
          <a:xfrm rot="5400000">
            <a:off x="4110921" y="3611799"/>
            <a:ext cx="424983" cy="16389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E604895D-5EB8-027C-B054-E654D4602C8B}"/>
              </a:ext>
            </a:extLst>
          </p:cNvPr>
          <p:cNvCxnSpPr/>
          <p:nvPr/>
        </p:nvCxnSpPr>
        <p:spPr>
          <a:xfrm>
            <a:off x="6785546" y="5273839"/>
            <a:ext cx="0" cy="207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연결선: 꺾임 30">
            <a:extLst>
              <a:ext uri="{FF2B5EF4-FFF2-40B4-BE49-F238E27FC236}">
                <a16:creationId xmlns:a16="http://schemas.microsoft.com/office/drawing/2014/main" id="{C523101A-0EF2-C39E-E802-842AB8738D76}"/>
              </a:ext>
            </a:extLst>
          </p:cNvPr>
          <p:cNvCxnSpPr>
            <a:cxnSpLocks/>
            <a:stCxn id="11" idx="2"/>
            <a:endCxn id="13" idx="0"/>
          </p:cNvCxnSpPr>
          <p:nvPr/>
        </p:nvCxnSpPr>
        <p:spPr>
          <a:xfrm rot="16200000" flipH="1">
            <a:off x="5766709" y="3594934"/>
            <a:ext cx="424983" cy="16726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2C7F1C13-DE97-1CA0-B199-B48B5D957906}"/>
              </a:ext>
            </a:extLst>
          </p:cNvPr>
          <p:cNvCxnSpPr/>
          <p:nvPr/>
        </p:nvCxnSpPr>
        <p:spPr>
          <a:xfrm>
            <a:off x="3430241" y="5291329"/>
            <a:ext cx="0" cy="207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연결선: 꺾임 35">
            <a:extLst>
              <a:ext uri="{FF2B5EF4-FFF2-40B4-BE49-F238E27FC236}">
                <a16:creationId xmlns:a16="http://schemas.microsoft.com/office/drawing/2014/main" id="{569C4823-9F23-371B-B6D5-576ED1937D79}"/>
              </a:ext>
            </a:extLst>
          </p:cNvPr>
          <p:cNvCxnSpPr>
            <a:stCxn id="15" idx="1"/>
            <a:endCxn id="5" idx="1"/>
          </p:cNvCxnSpPr>
          <p:nvPr/>
        </p:nvCxnSpPr>
        <p:spPr>
          <a:xfrm rot="10800000" flipH="1">
            <a:off x="2082379" y="1293971"/>
            <a:ext cx="4309675" cy="4681372"/>
          </a:xfrm>
          <a:prstGeom prst="bentConnector3">
            <a:avLst>
              <a:gd name="adj1" fmla="val -126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연결선: 꺾임 37">
            <a:extLst>
              <a:ext uri="{FF2B5EF4-FFF2-40B4-BE49-F238E27FC236}">
                <a16:creationId xmlns:a16="http://schemas.microsoft.com/office/drawing/2014/main" id="{8B15DC44-0BBB-49D1-F3E1-AA82EDE0BE99}"/>
              </a:ext>
            </a:extLst>
          </p:cNvPr>
          <p:cNvCxnSpPr>
            <a:cxnSpLocks/>
            <a:endCxn id="12" idx="3"/>
          </p:cNvCxnSpPr>
          <p:nvPr/>
        </p:nvCxnSpPr>
        <p:spPr>
          <a:xfrm rot="5400000" flipH="1" flipV="1">
            <a:off x="4342041" y="5369634"/>
            <a:ext cx="1024546" cy="194874"/>
          </a:xfrm>
          <a:prstGeom prst="bentConnector4">
            <a:avLst>
              <a:gd name="adj1" fmla="val -294"/>
              <a:gd name="adj2" fmla="val 217307"/>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A003918-FAFD-1468-752B-DD54B1A04061}"/>
              </a:ext>
            </a:extLst>
          </p:cNvPr>
          <p:cNvSpPr txBox="1"/>
          <p:nvPr/>
        </p:nvSpPr>
        <p:spPr>
          <a:xfrm>
            <a:off x="1669667" y="5533001"/>
            <a:ext cx="314510" cy="369332"/>
          </a:xfrm>
          <a:prstGeom prst="rect">
            <a:avLst/>
          </a:prstGeom>
          <a:noFill/>
        </p:spPr>
        <p:txBody>
          <a:bodyPr wrap="none" rtlCol="0">
            <a:spAutoFit/>
          </a:bodyPr>
          <a:lstStyle/>
          <a:p>
            <a:r>
              <a:rPr lang="en-US" altLang="ko-KR" dirty="0"/>
              <a:t>Y</a:t>
            </a:r>
            <a:endParaRPr lang="ko-KR" altLang="en-US" dirty="0"/>
          </a:p>
        </p:txBody>
      </p:sp>
      <p:sp>
        <p:nvSpPr>
          <p:cNvPr id="42" name="TextBox 41">
            <a:extLst>
              <a:ext uri="{FF2B5EF4-FFF2-40B4-BE49-F238E27FC236}">
                <a16:creationId xmlns:a16="http://schemas.microsoft.com/office/drawing/2014/main" id="{87D9F1BC-F62B-0813-0A3F-D2280E19C1D3}"/>
              </a:ext>
            </a:extLst>
          </p:cNvPr>
          <p:cNvSpPr txBox="1"/>
          <p:nvPr/>
        </p:nvSpPr>
        <p:spPr>
          <a:xfrm>
            <a:off x="8947053" y="2983028"/>
            <a:ext cx="314510" cy="369332"/>
          </a:xfrm>
          <a:prstGeom prst="rect">
            <a:avLst/>
          </a:prstGeom>
          <a:noFill/>
        </p:spPr>
        <p:txBody>
          <a:bodyPr wrap="none" rtlCol="0">
            <a:spAutoFit/>
          </a:bodyPr>
          <a:lstStyle/>
          <a:p>
            <a:r>
              <a:rPr lang="en-US" altLang="ko-KR" dirty="0"/>
              <a:t>Y</a:t>
            </a:r>
            <a:endParaRPr lang="ko-KR" altLang="en-US" dirty="0"/>
          </a:p>
        </p:txBody>
      </p:sp>
      <p:sp>
        <p:nvSpPr>
          <p:cNvPr id="43" name="직사각형 42">
            <a:extLst>
              <a:ext uri="{FF2B5EF4-FFF2-40B4-BE49-F238E27FC236}">
                <a16:creationId xmlns:a16="http://schemas.microsoft.com/office/drawing/2014/main" id="{351B664D-ECA3-D592-1259-FE5D35D2E915}"/>
              </a:ext>
            </a:extLst>
          </p:cNvPr>
          <p:cNvSpPr/>
          <p:nvPr/>
        </p:nvSpPr>
        <p:spPr>
          <a:xfrm>
            <a:off x="8860435" y="4218769"/>
            <a:ext cx="2861873" cy="11430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ko-KR" dirty="0">
                <a:solidFill>
                  <a:schemeClr val="tx1"/>
                </a:solidFill>
              </a:rPr>
              <a:t>$ &lt;command&gt; </a:t>
            </a:r>
            <a:r>
              <a:rPr lang="en-US" altLang="ko-KR" dirty="0">
                <a:solidFill>
                  <a:schemeClr val="tx1"/>
                </a:solidFill>
                <a:latin typeface="나눔명조" panose="02020603020101020101" pitchFamily="18" charset="-127"/>
                <a:ea typeface="나눔명조" panose="02020603020101020101" pitchFamily="18" charset="-127"/>
              </a:rPr>
              <a:t>↲</a:t>
            </a:r>
          </a:p>
          <a:p>
            <a:r>
              <a:rPr lang="en-US" altLang="ko-KR" dirty="0">
                <a:solidFill>
                  <a:schemeClr val="tx1"/>
                </a:solidFill>
                <a:latin typeface="나눔명조" panose="02020603020101020101" pitchFamily="18" charset="-127"/>
                <a:ea typeface="나눔명조" panose="02020603020101020101" pitchFamily="18" charset="-127"/>
              </a:rPr>
              <a:t>&lt;response by shell&gt;</a:t>
            </a:r>
          </a:p>
          <a:p>
            <a:r>
              <a:rPr lang="en-US" altLang="ko-KR" dirty="0">
                <a:solidFill>
                  <a:schemeClr val="tx1"/>
                </a:solidFill>
                <a:latin typeface="나눔명조" panose="02020603020101020101" pitchFamily="18" charset="-127"/>
                <a:ea typeface="나눔명조" panose="02020603020101020101" pitchFamily="18" charset="-127"/>
              </a:rPr>
              <a:t>$ (prompt)</a:t>
            </a:r>
            <a:endParaRPr lang="ko-KR" altLang="en-US" dirty="0">
              <a:solidFill>
                <a:schemeClr val="tx1"/>
              </a:solidFill>
            </a:endParaRPr>
          </a:p>
        </p:txBody>
      </p:sp>
    </p:spTree>
    <p:extLst>
      <p:ext uri="{BB962C8B-B14F-4D97-AF65-F5344CB8AC3E}">
        <p14:creationId xmlns:p14="http://schemas.microsoft.com/office/powerpoint/2010/main" val="24704184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725BA8-02A0-4023-8FB4-5A6BE837B259}"/>
              </a:ext>
            </a:extLst>
          </p:cNvPr>
          <p:cNvSpPr>
            <a:spLocks noGrp="1"/>
          </p:cNvSpPr>
          <p:nvPr>
            <p:ph type="title"/>
          </p:nvPr>
        </p:nvSpPr>
        <p:spPr/>
        <p:txBody>
          <a:bodyPr>
            <a:normAutofit fontScale="90000"/>
          </a:bodyPr>
          <a:lstStyle/>
          <a:p>
            <a:r>
              <a:rPr lang="en-US" altLang="ko-KR" dirty="0"/>
              <a:t>Understanding Linux File System Hierarchy</a:t>
            </a:r>
            <a:endParaRPr lang="ko-KR" altLang="en-US" dirty="0"/>
          </a:p>
        </p:txBody>
      </p:sp>
      <p:sp>
        <p:nvSpPr>
          <p:cNvPr id="3" name="내용 개체 틀 2">
            <a:extLst>
              <a:ext uri="{FF2B5EF4-FFF2-40B4-BE49-F238E27FC236}">
                <a16:creationId xmlns:a16="http://schemas.microsoft.com/office/drawing/2014/main" id="{23F31AF5-637C-495A-BD5E-CD1B7E7D4A1D}"/>
              </a:ext>
            </a:extLst>
          </p:cNvPr>
          <p:cNvSpPr>
            <a:spLocks noGrp="1"/>
          </p:cNvSpPr>
          <p:nvPr>
            <p:ph idx="1"/>
          </p:nvPr>
        </p:nvSpPr>
        <p:spPr>
          <a:xfrm>
            <a:off x="31479" y="1274131"/>
            <a:ext cx="6140720" cy="5082219"/>
          </a:xfrm>
        </p:spPr>
        <p:txBody>
          <a:bodyPr>
            <a:normAutofit/>
          </a:bodyPr>
          <a:lstStyle/>
          <a:p>
            <a:pPr marL="0" indent="0">
              <a:buNone/>
            </a:pPr>
            <a:endParaRPr lang="en-US" altLang="ko-KR" sz="2400" dirty="0"/>
          </a:p>
          <a:p>
            <a:pPr lvl="1"/>
            <a:r>
              <a:rPr lang="en-US" altLang="ko-KR" sz="2000" dirty="0"/>
              <a:t>Root Directory (/)</a:t>
            </a:r>
          </a:p>
          <a:p>
            <a:pPr lvl="1"/>
            <a:r>
              <a:rPr lang="en-US" altLang="ko-KR" sz="2000" dirty="0"/>
              <a:t>Essential Binaries for Use by All users (/bin/)</a:t>
            </a:r>
          </a:p>
          <a:p>
            <a:pPr lvl="1"/>
            <a:r>
              <a:rPr lang="en-US" altLang="ko-KR" sz="2000" dirty="0"/>
              <a:t>Boot Directories (/boot/)</a:t>
            </a:r>
          </a:p>
          <a:p>
            <a:pPr lvl="1"/>
            <a:r>
              <a:rPr lang="en-US" altLang="ko-KR" sz="2000" dirty="0"/>
              <a:t>Device Files (/dev/) </a:t>
            </a:r>
          </a:p>
          <a:p>
            <a:pPr lvl="1"/>
            <a:r>
              <a:rPr lang="en-US" altLang="ko-KR" sz="2000" dirty="0"/>
              <a:t>Configuration Files (/</a:t>
            </a:r>
            <a:r>
              <a:rPr lang="en-US" altLang="ko-KR" sz="2000" dirty="0" err="1"/>
              <a:t>etc</a:t>
            </a:r>
            <a:r>
              <a:rPr lang="en-US" altLang="ko-KR" sz="2000" dirty="0"/>
              <a:t>/)</a:t>
            </a:r>
          </a:p>
          <a:p>
            <a:pPr lvl="1"/>
            <a:r>
              <a:rPr lang="en-US" altLang="ko-KR" sz="2000" dirty="0"/>
              <a:t>User Directories (/home/)</a:t>
            </a:r>
          </a:p>
          <a:p>
            <a:pPr lvl="1"/>
            <a:r>
              <a:rPr lang="en-US" altLang="ko-KR" sz="2000" dirty="0"/>
              <a:t>Libraries (/lib/)</a:t>
            </a:r>
          </a:p>
          <a:p>
            <a:pPr lvl="1"/>
            <a:r>
              <a:rPr lang="en-US" altLang="ko-KR" sz="2000" dirty="0"/>
              <a:t>Mount Points for Removable Media (/media/*)</a:t>
            </a:r>
          </a:p>
          <a:p>
            <a:pPr lvl="1"/>
            <a:r>
              <a:rPr lang="en-US" altLang="ko-KR" sz="2000" dirty="0"/>
              <a:t>Application Directory (/opt/)</a:t>
            </a:r>
          </a:p>
          <a:p>
            <a:pPr lvl="1"/>
            <a:r>
              <a:rPr lang="en-US" altLang="ko-KR" sz="2000" dirty="0"/>
              <a:t>Home Directory of the Administrator (/root/)</a:t>
            </a:r>
          </a:p>
          <a:p>
            <a:pPr lvl="1"/>
            <a:r>
              <a:rPr lang="en-US" altLang="ko-KR" sz="2000" dirty="0"/>
              <a:t>System Binaries (/</a:t>
            </a:r>
            <a:r>
              <a:rPr lang="en-US" altLang="ko-KR" sz="2000" dirty="0" err="1"/>
              <a:t>sbin</a:t>
            </a:r>
            <a:r>
              <a:rPr lang="en-US" altLang="ko-KR" sz="2000" dirty="0"/>
              <a:t>/)</a:t>
            </a:r>
          </a:p>
          <a:p>
            <a:pPr lvl="1"/>
            <a:r>
              <a:rPr lang="en-US" altLang="ko-KR" sz="2000" dirty="0"/>
              <a:t>Data Directories for Services (/</a:t>
            </a:r>
            <a:r>
              <a:rPr lang="en-US" altLang="ko-KR" sz="2000" dirty="0" err="1"/>
              <a:t>srv</a:t>
            </a:r>
            <a:r>
              <a:rPr lang="en-US" altLang="ko-KR" sz="2000" dirty="0"/>
              <a:t>/)</a:t>
            </a:r>
            <a:endParaRPr lang="ko-KR" altLang="en-US" sz="2000" dirty="0"/>
          </a:p>
        </p:txBody>
      </p:sp>
      <p:sp>
        <p:nvSpPr>
          <p:cNvPr id="4" name="슬라이드 번호 개체 틀 3">
            <a:extLst>
              <a:ext uri="{FF2B5EF4-FFF2-40B4-BE49-F238E27FC236}">
                <a16:creationId xmlns:a16="http://schemas.microsoft.com/office/drawing/2014/main" id="{B67E2BE3-A7E4-4066-B6F0-BC1F1017E395}"/>
              </a:ext>
            </a:extLst>
          </p:cNvPr>
          <p:cNvSpPr>
            <a:spLocks noGrp="1"/>
          </p:cNvSpPr>
          <p:nvPr>
            <p:ph type="sldNum" sz="quarter" idx="12"/>
          </p:nvPr>
        </p:nvSpPr>
        <p:spPr/>
        <p:txBody>
          <a:bodyPr/>
          <a:lstStyle/>
          <a:p>
            <a:fld id="{297EEDAA-10CE-4642-834E-C03F290CCBD8}" type="slidenum">
              <a:rPr lang="ko-KR" altLang="en-US" smtClean="0"/>
              <a:t>40</a:t>
            </a:fld>
            <a:endParaRPr lang="ko-KR" altLang="en-US"/>
          </a:p>
        </p:txBody>
      </p:sp>
      <p:sp>
        <p:nvSpPr>
          <p:cNvPr id="5" name="내용 개체 틀 2">
            <a:extLst>
              <a:ext uri="{FF2B5EF4-FFF2-40B4-BE49-F238E27FC236}">
                <a16:creationId xmlns:a16="http://schemas.microsoft.com/office/drawing/2014/main" id="{CC466B35-085C-4256-A80B-406E08404198}"/>
              </a:ext>
            </a:extLst>
          </p:cNvPr>
          <p:cNvSpPr txBox="1">
            <a:spLocks/>
          </p:cNvSpPr>
          <p:nvPr/>
        </p:nvSpPr>
        <p:spPr>
          <a:xfrm>
            <a:off x="5774186" y="1274131"/>
            <a:ext cx="6386335" cy="4071590"/>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2400" dirty="0"/>
              <a:t> </a:t>
            </a:r>
          </a:p>
          <a:p>
            <a:pPr lvl="1"/>
            <a:r>
              <a:rPr lang="en-US" altLang="ko-KR" sz="2000" dirty="0"/>
              <a:t>Temporary Area (/</a:t>
            </a:r>
            <a:r>
              <a:rPr lang="en-US" altLang="ko-KR" sz="2000" dirty="0" err="1"/>
              <a:t>tmp</a:t>
            </a:r>
            <a:r>
              <a:rPr lang="en-US" altLang="ko-KR" sz="2000" dirty="0"/>
              <a:t>/)</a:t>
            </a:r>
          </a:p>
          <a:p>
            <a:pPr lvl="1"/>
            <a:r>
              <a:rPr lang="en-US" altLang="ko-KR" sz="2000" dirty="0"/>
              <a:t>user-space programs and files that are not essential for boot (/</a:t>
            </a:r>
            <a:r>
              <a:rPr lang="en-US" altLang="ko-KR" sz="2000" dirty="0" err="1"/>
              <a:t>usr</a:t>
            </a:r>
            <a:r>
              <a:rPr lang="en-US" altLang="ko-KR" sz="2000" dirty="0"/>
              <a:t>/)</a:t>
            </a:r>
          </a:p>
          <a:p>
            <a:pPr lvl="1"/>
            <a:r>
              <a:rPr lang="en-US" altLang="ko-KR" sz="2000" dirty="0"/>
              <a:t>Variable Files (/var/)</a:t>
            </a:r>
          </a:p>
          <a:p>
            <a:pPr lvl="1"/>
            <a:r>
              <a:rPr lang="en-US" altLang="ko-KR" sz="2000" dirty="0"/>
              <a:t>Process Files (/proc/)</a:t>
            </a:r>
          </a:p>
          <a:p>
            <a:pPr lvl="1"/>
            <a:r>
              <a:rPr lang="en-US" altLang="ko-KR" sz="2000" dirty="0"/>
              <a:t>System Information Directory (/sys/)</a:t>
            </a:r>
          </a:p>
          <a:p>
            <a:pPr lvl="1"/>
            <a:r>
              <a:rPr lang="en-US" altLang="ko-KR" sz="2000" dirty="0"/>
              <a:t>Mount Point for Temporarily Mounted File Systems (/</a:t>
            </a:r>
            <a:r>
              <a:rPr lang="en-US" altLang="ko-KR" sz="2000" dirty="0" err="1"/>
              <a:t>mnt</a:t>
            </a:r>
            <a:r>
              <a:rPr lang="en-US" altLang="ko-KR" sz="2000" dirty="0"/>
              <a:t>/)</a:t>
            </a:r>
          </a:p>
        </p:txBody>
      </p:sp>
    </p:spTree>
    <p:extLst>
      <p:ext uri="{BB962C8B-B14F-4D97-AF65-F5344CB8AC3E}">
        <p14:creationId xmlns:p14="http://schemas.microsoft.com/office/powerpoint/2010/main" val="1556182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ED238C7-466B-4F5B-AE26-7CF15FDEDEAB}"/>
              </a:ext>
            </a:extLst>
          </p:cNvPr>
          <p:cNvSpPr>
            <a:spLocks noGrp="1"/>
          </p:cNvSpPr>
          <p:nvPr>
            <p:ph type="title"/>
          </p:nvPr>
        </p:nvSpPr>
        <p:spPr/>
        <p:txBody>
          <a:bodyPr>
            <a:normAutofit fontScale="90000"/>
          </a:bodyPr>
          <a:lstStyle/>
          <a:p>
            <a:r>
              <a:rPr lang="en-US" altLang="ko-KR" dirty="0"/>
              <a:t>Root Directory (/)</a:t>
            </a:r>
            <a:endParaRPr lang="ko-KR" altLang="en-US" dirty="0"/>
          </a:p>
        </p:txBody>
      </p:sp>
      <p:sp>
        <p:nvSpPr>
          <p:cNvPr id="3" name="내용 개체 틀 2">
            <a:extLst>
              <a:ext uri="{FF2B5EF4-FFF2-40B4-BE49-F238E27FC236}">
                <a16:creationId xmlns:a16="http://schemas.microsoft.com/office/drawing/2014/main" id="{095C7433-289B-4737-85CC-AAF4AC1C8B24}"/>
              </a:ext>
            </a:extLst>
          </p:cNvPr>
          <p:cNvSpPr>
            <a:spLocks noGrp="1"/>
          </p:cNvSpPr>
          <p:nvPr>
            <p:ph idx="1"/>
          </p:nvPr>
        </p:nvSpPr>
        <p:spPr>
          <a:xfrm>
            <a:off x="419878" y="1450010"/>
            <a:ext cx="11504644" cy="4646743"/>
          </a:xfrm>
        </p:spPr>
        <p:txBody>
          <a:bodyPr>
            <a:normAutofit/>
          </a:bodyPr>
          <a:lstStyle/>
          <a:p>
            <a:r>
              <a:rPr lang="en-US" altLang="ko-KR" dirty="0"/>
              <a:t>The root directory refers to </a:t>
            </a:r>
            <a:r>
              <a:rPr lang="en-US" altLang="ko-KR" u="sng" dirty="0"/>
              <a:t>the highest layer </a:t>
            </a:r>
            <a:r>
              <a:rPr lang="en-US" altLang="ko-KR" dirty="0"/>
              <a:t>of the file system tree</a:t>
            </a:r>
          </a:p>
          <a:p>
            <a:r>
              <a:rPr lang="en-US" altLang="ko-KR" dirty="0"/>
              <a:t>Only directories are located here, not files</a:t>
            </a:r>
          </a:p>
          <a:p>
            <a:r>
              <a:rPr lang="en-US" altLang="ko-KR" dirty="0"/>
              <a:t>When the system is </a:t>
            </a:r>
            <a:r>
              <a:rPr lang="en-US" altLang="ko-KR" u="sng" dirty="0"/>
              <a:t>booted</a:t>
            </a:r>
            <a:r>
              <a:rPr lang="en-US" altLang="ko-KR" dirty="0"/>
              <a:t>, the partition on which root directory is located is the first one </a:t>
            </a:r>
            <a:r>
              <a:rPr lang="en-US" altLang="ko-KR" u="sng" dirty="0"/>
              <a:t>mounted</a:t>
            </a:r>
          </a:p>
          <a:p>
            <a:r>
              <a:rPr lang="en-US" altLang="ko-KR" dirty="0"/>
              <a:t>All programs that are run on the system start must be available on this partition</a:t>
            </a:r>
          </a:p>
          <a:p>
            <a:r>
              <a:rPr lang="en-US" altLang="ko-KR" dirty="0"/>
              <a:t>The following directories always have to </a:t>
            </a:r>
            <a:r>
              <a:rPr lang="en-US" altLang="ko-KR" b="1" dirty="0"/>
              <a:t>be on the same partition </a:t>
            </a:r>
            <a:r>
              <a:rPr lang="en-US" altLang="ko-KR" dirty="0"/>
              <a:t>as the root directory: </a:t>
            </a:r>
          </a:p>
          <a:p>
            <a:pPr lvl="1"/>
            <a:r>
              <a:rPr lang="en-US" altLang="ko-KR" dirty="0"/>
              <a:t>/bin/, /</a:t>
            </a:r>
            <a:r>
              <a:rPr lang="en-US" altLang="ko-KR" dirty="0" err="1"/>
              <a:t>sbin</a:t>
            </a:r>
            <a:r>
              <a:rPr lang="en-US" altLang="ko-KR" dirty="0"/>
              <a:t>/, /lib/, /dev/, /root/, and /sys/</a:t>
            </a:r>
          </a:p>
          <a:p>
            <a:pPr lvl="1"/>
            <a:r>
              <a:rPr lang="en-US" altLang="ko-KR" dirty="0"/>
              <a:t>Essential for system boot, initialization, and emergency recovery</a:t>
            </a:r>
          </a:p>
        </p:txBody>
      </p:sp>
      <p:sp>
        <p:nvSpPr>
          <p:cNvPr id="4" name="슬라이드 번호 개체 틀 3">
            <a:extLst>
              <a:ext uri="{FF2B5EF4-FFF2-40B4-BE49-F238E27FC236}">
                <a16:creationId xmlns:a16="http://schemas.microsoft.com/office/drawing/2014/main" id="{AF2EEA42-5CFF-43B1-ABFB-50E3914E9FD5}"/>
              </a:ext>
            </a:extLst>
          </p:cNvPr>
          <p:cNvSpPr>
            <a:spLocks noGrp="1"/>
          </p:cNvSpPr>
          <p:nvPr>
            <p:ph type="sldNum" sz="quarter" idx="12"/>
          </p:nvPr>
        </p:nvSpPr>
        <p:spPr/>
        <p:txBody>
          <a:bodyPr/>
          <a:lstStyle/>
          <a:p>
            <a:fld id="{297EEDAA-10CE-4642-834E-C03F290CCBD8}" type="slidenum">
              <a:rPr lang="ko-KR" altLang="en-US" smtClean="0"/>
              <a:t>41</a:t>
            </a:fld>
            <a:endParaRPr lang="ko-KR" altLang="en-US"/>
          </a:p>
        </p:txBody>
      </p:sp>
    </p:spTree>
    <p:extLst>
      <p:ext uri="{BB962C8B-B14F-4D97-AF65-F5344CB8AC3E}">
        <p14:creationId xmlns:p14="http://schemas.microsoft.com/office/powerpoint/2010/main" val="12578130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A8992DC-0F0C-45DF-83F3-EA365E67499E}"/>
              </a:ext>
            </a:extLst>
          </p:cNvPr>
          <p:cNvSpPr>
            <a:spLocks noGrp="1"/>
          </p:cNvSpPr>
          <p:nvPr>
            <p:ph type="title"/>
          </p:nvPr>
        </p:nvSpPr>
        <p:spPr/>
        <p:txBody>
          <a:bodyPr>
            <a:normAutofit fontScale="90000"/>
          </a:bodyPr>
          <a:lstStyle/>
          <a:p>
            <a:r>
              <a:rPr lang="en-US" altLang="ko-KR" dirty="0"/>
              <a:t>/bin/ : Essential Binaries for Use by all Users</a:t>
            </a:r>
            <a:endParaRPr lang="ko-KR" altLang="en-US" dirty="0"/>
          </a:p>
        </p:txBody>
      </p:sp>
      <p:sp>
        <p:nvSpPr>
          <p:cNvPr id="3" name="내용 개체 틀 2">
            <a:extLst>
              <a:ext uri="{FF2B5EF4-FFF2-40B4-BE49-F238E27FC236}">
                <a16:creationId xmlns:a16="http://schemas.microsoft.com/office/drawing/2014/main" id="{33A5832D-C7F1-4E76-822B-49C367430C84}"/>
              </a:ext>
            </a:extLst>
          </p:cNvPr>
          <p:cNvSpPr>
            <a:spLocks noGrp="1"/>
          </p:cNvSpPr>
          <p:nvPr>
            <p:ph idx="1"/>
          </p:nvPr>
        </p:nvSpPr>
        <p:spPr>
          <a:xfrm>
            <a:off x="419878" y="1530220"/>
            <a:ext cx="9744848" cy="4646743"/>
          </a:xfrm>
        </p:spPr>
        <p:txBody>
          <a:bodyPr/>
          <a:lstStyle/>
          <a:p>
            <a:r>
              <a:rPr lang="en-US" altLang="ko-KR" dirty="0"/>
              <a:t>/bin/bash : the bash shell</a:t>
            </a:r>
          </a:p>
          <a:p>
            <a:r>
              <a:rPr lang="en-US" altLang="ko-KR" dirty="0"/>
              <a:t>/bin/cat  : display files</a:t>
            </a:r>
          </a:p>
          <a:p>
            <a:r>
              <a:rPr lang="en-US" altLang="ko-KR" dirty="0"/>
              <a:t>/bin/cp   : copy files</a:t>
            </a:r>
          </a:p>
          <a:p>
            <a:r>
              <a:rPr lang="en-US" altLang="ko-KR" dirty="0"/>
              <a:t>/bin/dd  : low-level copy files byte-wise </a:t>
            </a:r>
          </a:p>
          <a:p>
            <a:r>
              <a:rPr lang="en-US" altLang="ko-KR" dirty="0"/>
              <a:t>/bin/</a:t>
            </a:r>
            <a:r>
              <a:rPr lang="en-US" altLang="ko-KR" dirty="0" err="1"/>
              <a:t>gzip</a:t>
            </a:r>
            <a:r>
              <a:rPr lang="en-US" altLang="ko-KR" dirty="0"/>
              <a:t> : compress files</a:t>
            </a:r>
          </a:p>
          <a:p>
            <a:r>
              <a:rPr lang="en-US" altLang="ko-KR" dirty="0"/>
              <a:t>/bin/mount : Mount file systems</a:t>
            </a:r>
          </a:p>
          <a:p>
            <a:r>
              <a:rPr lang="en-US" altLang="ko-KR" dirty="0"/>
              <a:t>.bin/rm   : delete files</a:t>
            </a:r>
          </a:p>
          <a:p>
            <a:r>
              <a:rPr lang="en-US" altLang="ko-KR" dirty="0"/>
              <a:t>/bin/vi    : vi editor</a:t>
            </a:r>
            <a:endParaRPr lang="ko-KR" altLang="en-US" dirty="0"/>
          </a:p>
        </p:txBody>
      </p:sp>
      <p:sp>
        <p:nvSpPr>
          <p:cNvPr id="4" name="슬라이드 번호 개체 틀 3">
            <a:extLst>
              <a:ext uri="{FF2B5EF4-FFF2-40B4-BE49-F238E27FC236}">
                <a16:creationId xmlns:a16="http://schemas.microsoft.com/office/drawing/2014/main" id="{7598EF67-D6C8-4C35-A599-50BE3F4487B6}"/>
              </a:ext>
            </a:extLst>
          </p:cNvPr>
          <p:cNvSpPr>
            <a:spLocks noGrp="1"/>
          </p:cNvSpPr>
          <p:nvPr>
            <p:ph type="sldNum" sz="quarter" idx="12"/>
          </p:nvPr>
        </p:nvSpPr>
        <p:spPr/>
        <p:txBody>
          <a:bodyPr/>
          <a:lstStyle/>
          <a:p>
            <a:fld id="{297EEDAA-10CE-4642-834E-C03F290CCBD8}" type="slidenum">
              <a:rPr lang="ko-KR" altLang="en-US" smtClean="0"/>
              <a:t>42</a:t>
            </a:fld>
            <a:endParaRPr lang="ko-KR" altLang="en-US"/>
          </a:p>
        </p:txBody>
      </p:sp>
    </p:spTree>
    <p:extLst>
      <p:ext uri="{BB962C8B-B14F-4D97-AF65-F5344CB8AC3E}">
        <p14:creationId xmlns:p14="http://schemas.microsoft.com/office/powerpoint/2010/main" val="2940765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1748E5-52C8-44D4-B107-DFC218049EDC}"/>
              </a:ext>
            </a:extLst>
          </p:cNvPr>
          <p:cNvSpPr>
            <a:spLocks noGrp="1"/>
          </p:cNvSpPr>
          <p:nvPr>
            <p:ph type="title"/>
          </p:nvPr>
        </p:nvSpPr>
        <p:spPr/>
        <p:txBody>
          <a:bodyPr>
            <a:normAutofit fontScale="90000"/>
          </a:bodyPr>
          <a:lstStyle/>
          <a:p>
            <a:r>
              <a:rPr lang="en-US" altLang="ko-KR" dirty="0"/>
              <a:t>/lib/ (Libraries)</a:t>
            </a:r>
            <a:endParaRPr lang="ko-KR" altLang="en-US" dirty="0"/>
          </a:p>
        </p:txBody>
      </p:sp>
      <p:sp>
        <p:nvSpPr>
          <p:cNvPr id="3" name="내용 개체 틀 2">
            <a:extLst>
              <a:ext uri="{FF2B5EF4-FFF2-40B4-BE49-F238E27FC236}">
                <a16:creationId xmlns:a16="http://schemas.microsoft.com/office/drawing/2014/main" id="{5A705A33-3C34-4B41-9E7B-71D165F91265}"/>
              </a:ext>
            </a:extLst>
          </p:cNvPr>
          <p:cNvSpPr>
            <a:spLocks noGrp="1"/>
          </p:cNvSpPr>
          <p:nvPr>
            <p:ph idx="1"/>
          </p:nvPr>
        </p:nvSpPr>
        <p:spPr>
          <a:xfrm>
            <a:off x="419878" y="1530220"/>
            <a:ext cx="11504644" cy="4826130"/>
          </a:xfrm>
        </p:spPr>
        <p:txBody>
          <a:bodyPr>
            <a:normAutofit fontScale="92500" lnSpcReduction="10000"/>
          </a:bodyPr>
          <a:lstStyle/>
          <a:p>
            <a:r>
              <a:rPr lang="en-US" altLang="ko-KR" dirty="0"/>
              <a:t>contains </a:t>
            </a:r>
            <a:r>
              <a:rPr lang="en-US" altLang="ko-KR" b="1" dirty="0"/>
              <a:t>Essential Shared Libraries </a:t>
            </a:r>
            <a:r>
              <a:rPr lang="en-US" altLang="ko-KR" dirty="0"/>
              <a:t>that are required by the system for </a:t>
            </a:r>
            <a:r>
              <a:rPr lang="en-US" altLang="ko-KR" b="1" dirty="0"/>
              <a:t>booting </a:t>
            </a:r>
            <a:r>
              <a:rPr lang="en-US" altLang="ko-KR" dirty="0"/>
              <a:t>and running the core functionalities.</a:t>
            </a:r>
          </a:p>
          <a:p>
            <a:r>
              <a:rPr lang="en-US" altLang="ko-KR" dirty="0"/>
              <a:t> These libraries are used by the binaries located in /bin and /</a:t>
            </a:r>
            <a:r>
              <a:rPr lang="en-US" altLang="ko-KR" dirty="0" err="1"/>
              <a:t>sbin</a:t>
            </a:r>
            <a:r>
              <a:rPr lang="en-US" altLang="ko-KR" dirty="0"/>
              <a:t> to function properly.</a:t>
            </a:r>
          </a:p>
          <a:p>
            <a:r>
              <a:rPr lang="en-US" altLang="ko-KR" dirty="0"/>
              <a:t>Common Files in /lib</a:t>
            </a:r>
          </a:p>
          <a:p>
            <a:pPr lvl="1"/>
            <a:r>
              <a:rPr lang="en-US" altLang="ko-KR" dirty="0"/>
              <a:t>libc.so : C </a:t>
            </a:r>
            <a:r>
              <a:rPr lang="en-US" altLang="ko-KR" dirty="0" err="1"/>
              <a:t>Libaray</a:t>
            </a:r>
            <a:endParaRPr lang="en-US" altLang="ko-KR" dirty="0"/>
          </a:p>
          <a:p>
            <a:pPr lvl="1"/>
            <a:r>
              <a:rPr lang="en-US" altLang="ko-KR" dirty="0"/>
              <a:t>libm.so : math library</a:t>
            </a:r>
          </a:p>
          <a:p>
            <a:pPr lvl="1"/>
            <a:r>
              <a:rPr lang="en-US" altLang="ko-KR" dirty="0"/>
              <a:t>Kernel modules:  /lib/modules that are peace of codes loaded into kernel as needed to support hardware</a:t>
            </a:r>
          </a:p>
          <a:p>
            <a:r>
              <a:rPr lang="en-US" altLang="ko-KR" dirty="0"/>
              <a:t>/lib64: contains libraries specifically for 64-bit binaries</a:t>
            </a:r>
          </a:p>
          <a:p>
            <a:r>
              <a:rPr lang="en-US" altLang="ko-KR" dirty="0"/>
              <a:t>Libraries for user-installed applications are generally found in </a:t>
            </a:r>
            <a:r>
              <a:rPr lang="en-US" altLang="ko-KR" b="1" dirty="0"/>
              <a:t>/</a:t>
            </a:r>
            <a:r>
              <a:rPr lang="en-US" altLang="ko-KR" b="1" dirty="0" err="1"/>
              <a:t>usr</a:t>
            </a:r>
            <a:r>
              <a:rPr lang="en-US" altLang="ko-KR" b="1" dirty="0"/>
              <a:t>/lib </a:t>
            </a:r>
            <a:r>
              <a:rPr lang="en-US" altLang="ko-KR" dirty="0"/>
              <a:t>or </a:t>
            </a:r>
            <a:r>
              <a:rPr lang="en-US" altLang="ko-KR" b="1" dirty="0"/>
              <a:t>/</a:t>
            </a:r>
            <a:r>
              <a:rPr lang="en-US" altLang="ko-KR" b="1" dirty="0" err="1"/>
              <a:t>usr</a:t>
            </a:r>
            <a:r>
              <a:rPr lang="en-US" altLang="ko-KR" b="1" dirty="0"/>
              <a:t>/local/lib</a:t>
            </a:r>
            <a:r>
              <a:rPr lang="en-US" altLang="ko-KR" dirty="0"/>
              <a:t>, which are not critical for booting or system recovery.</a:t>
            </a:r>
          </a:p>
          <a:p>
            <a:endParaRPr lang="en-US" altLang="ko-KR" dirty="0"/>
          </a:p>
        </p:txBody>
      </p:sp>
      <p:sp>
        <p:nvSpPr>
          <p:cNvPr id="4" name="슬라이드 번호 개체 틀 3">
            <a:extLst>
              <a:ext uri="{FF2B5EF4-FFF2-40B4-BE49-F238E27FC236}">
                <a16:creationId xmlns:a16="http://schemas.microsoft.com/office/drawing/2014/main" id="{88CE29E0-104D-47D8-92A6-D91F4F61E259}"/>
              </a:ext>
            </a:extLst>
          </p:cNvPr>
          <p:cNvSpPr>
            <a:spLocks noGrp="1"/>
          </p:cNvSpPr>
          <p:nvPr>
            <p:ph type="sldNum" sz="quarter" idx="12"/>
          </p:nvPr>
        </p:nvSpPr>
        <p:spPr/>
        <p:txBody>
          <a:bodyPr/>
          <a:lstStyle/>
          <a:p>
            <a:fld id="{297EEDAA-10CE-4642-834E-C03F290CCBD8}" type="slidenum">
              <a:rPr lang="ko-KR" altLang="en-US" smtClean="0"/>
              <a:t>43</a:t>
            </a:fld>
            <a:endParaRPr lang="ko-KR" altLang="en-US"/>
          </a:p>
        </p:txBody>
      </p:sp>
    </p:spTree>
    <p:extLst>
      <p:ext uri="{BB962C8B-B14F-4D97-AF65-F5344CB8AC3E}">
        <p14:creationId xmlns:p14="http://schemas.microsoft.com/office/powerpoint/2010/main" val="19665370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E94F60-3E31-49E1-91D2-746941517D16}"/>
              </a:ext>
            </a:extLst>
          </p:cNvPr>
          <p:cNvSpPr>
            <a:spLocks noGrp="1"/>
          </p:cNvSpPr>
          <p:nvPr>
            <p:ph type="title"/>
          </p:nvPr>
        </p:nvSpPr>
        <p:spPr/>
        <p:txBody>
          <a:bodyPr>
            <a:normAutofit fontScale="90000"/>
          </a:bodyPr>
          <a:lstStyle/>
          <a:p>
            <a:r>
              <a:rPr lang="en-US" altLang="ko-KR" b="1" dirty="0"/>
              <a:t>Mounting</a:t>
            </a:r>
            <a:r>
              <a:rPr lang="en-US" altLang="ko-KR" dirty="0"/>
              <a:t> a File Systems</a:t>
            </a:r>
            <a:endParaRPr lang="ko-KR" altLang="en-US" dirty="0"/>
          </a:p>
        </p:txBody>
      </p:sp>
      <p:sp>
        <p:nvSpPr>
          <p:cNvPr id="3" name="내용 개체 틀 2">
            <a:extLst>
              <a:ext uri="{FF2B5EF4-FFF2-40B4-BE49-F238E27FC236}">
                <a16:creationId xmlns:a16="http://schemas.microsoft.com/office/drawing/2014/main" id="{007335C5-6E71-45FE-B648-A531F2902D07}"/>
              </a:ext>
            </a:extLst>
          </p:cNvPr>
          <p:cNvSpPr>
            <a:spLocks noGrp="1"/>
          </p:cNvSpPr>
          <p:nvPr>
            <p:ph idx="1"/>
          </p:nvPr>
        </p:nvSpPr>
        <p:spPr>
          <a:xfrm>
            <a:off x="419878" y="1530220"/>
            <a:ext cx="11504644" cy="3998710"/>
          </a:xfrm>
        </p:spPr>
        <p:txBody>
          <a:bodyPr>
            <a:normAutofit lnSpcReduction="10000"/>
          </a:bodyPr>
          <a:lstStyle/>
          <a:p>
            <a:r>
              <a:rPr lang="en-US" altLang="ko-KR" b="1" dirty="0"/>
              <a:t>mounting</a:t>
            </a:r>
            <a:r>
              <a:rPr lang="en-US" altLang="ko-KR" dirty="0"/>
              <a:t> refers to the process of making a file system accessible at a certain point in the directory structure.</a:t>
            </a:r>
          </a:p>
          <a:p>
            <a:r>
              <a:rPr lang="en-US" altLang="ko-KR" dirty="0"/>
              <a:t>A directory must exist at the point where you intend to mount the file system</a:t>
            </a:r>
          </a:p>
          <a:p>
            <a:pPr lvl="1"/>
            <a:r>
              <a:rPr lang="en-US" altLang="ko-KR" dirty="0"/>
              <a:t>This directory is referred to as </a:t>
            </a:r>
            <a:r>
              <a:rPr lang="en-US" altLang="ko-KR" b="1" dirty="0"/>
              <a:t>the mount point</a:t>
            </a:r>
          </a:p>
          <a:p>
            <a:pPr lvl="1"/>
            <a:r>
              <a:rPr lang="en-US" altLang="ko-KR" dirty="0"/>
              <a:t>Mounted file system does </a:t>
            </a:r>
            <a:r>
              <a:rPr lang="en-US" altLang="ko-KR" u="sng" dirty="0"/>
              <a:t>not have to be on a local</a:t>
            </a:r>
            <a:r>
              <a:rPr lang="en-US" altLang="ko-KR" dirty="0"/>
              <a:t> hard disk</a:t>
            </a:r>
          </a:p>
          <a:p>
            <a:r>
              <a:rPr lang="en-US" altLang="ko-KR" dirty="0"/>
              <a:t>Use</a:t>
            </a:r>
            <a:r>
              <a:rPr lang="en-US" altLang="ko-KR" u="sng" dirty="0"/>
              <a:t> mount </a:t>
            </a:r>
            <a:r>
              <a:rPr lang="en-US" altLang="ko-KR" dirty="0"/>
              <a:t>and </a:t>
            </a:r>
            <a:r>
              <a:rPr lang="en-US" altLang="ko-KR" u="sng" dirty="0" err="1"/>
              <a:t>umount</a:t>
            </a:r>
            <a:r>
              <a:rPr lang="en-US" altLang="ko-KR" u="sng" dirty="0"/>
              <a:t> </a:t>
            </a:r>
            <a:r>
              <a:rPr lang="en-US" altLang="ko-KR" dirty="0">
                <a:effectLst>
                  <a:outerShdw blurRad="38100" dist="38100" dir="2700000" algn="tl">
                    <a:srgbClr val="000000">
                      <a:alpha val="43137"/>
                    </a:srgbClr>
                  </a:outerShdw>
                </a:effectLst>
              </a:rPr>
              <a:t>commands</a:t>
            </a:r>
          </a:p>
          <a:p>
            <a:pPr lvl="1"/>
            <a:r>
              <a:rPr lang="en-US" altLang="ko-KR" dirty="0"/>
              <a:t>If you mount a file system to a non-empty directory, existing contents of directory will not be accessible</a:t>
            </a:r>
          </a:p>
          <a:p>
            <a:pPr lvl="1"/>
            <a:r>
              <a:rPr lang="en-US" altLang="ko-KR" dirty="0"/>
              <a:t>In most cases, only the </a:t>
            </a:r>
            <a:r>
              <a:rPr lang="en-US" altLang="ko-KR" b="1" dirty="0"/>
              <a:t>user root </a:t>
            </a:r>
            <a:r>
              <a:rPr lang="en-US" altLang="ko-KR" dirty="0"/>
              <a:t>can mount and unmount directories</a:t>
            </a:r>
          </a:p>
          <a:p>
            <a:pPr marL="457200" lvl="1" indent="0">
              <a:buNone/>
            </a:pPr>
            <a:endParaRPr lang="en-US" altLang="ko-KR" dirty="0"/>
          </a:p>
        </p:txBody>
      </p:sp>
      <p:sp>
        <p:nvSpPr>
          <p:cNvPr id="4" name="슬라이드 번호 개체 틀 3">
            <a:extLst>
              <a:ext uri="{FF2B5EF4-FFF2-40B4-BE49-F238E27FC236}">
                <a16:creationId xmlns:a16="http://schemas.microsoft.com/office/drawing/2014/main" id="{83387BC0-0EDD-4818-9CBF-738C791BA930}"/>
              </a:ext>
            </a:extLst>
          </p:cNvPr>
          <p:cNvSpPr>
            <a:spLocks noGrp="1"/>
          </p:cNvSpPr>
          <p:nvPr>
            <p:ph type="sldNum" sz="quarter" idx="12"/>
          </p:nvPr>
        </p:nvSpPr>
        <p:spPr/>
        <p:txBody>
          <a:bodyPr/>
          <a:lstStyle/>
          <a:p>
            <a:fld id="{297EEDAA-10CE-4642-834E-C03F290CCBD8}" type="slidenum">
              <a:rPr lang="ko-KR" altLang="en-US" smtClean="0"/>
              <a:t>44</a:t>
            </a:fld>
            <a:endParaRPr lang="ko-KR" altLang="en-US"/>
          </a:p>
        </p:txBody>
      </p:sp>
    </p:spTree>
    <p:extLst>
      <p:ext uri="{BB962C8B-B14F-4D97-AF65-F5344CB8AC3E}">
        <p14:creationId xmlns:p14="http://schemas.microsoft.com/office/powerpoint/2010/main" val="17562443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A6440F-E182-4BF9-A503-EF3F0844A00B}"/>
              </a:ext>
            </a:extLst>
          </p:cNvPr>
          <p:cNvSpPr>
            <a:spLocks noGrp="1"/>
          </p:cNvSpPr>
          <p:nvPr>
            <p:ph type="title"/>
          </p:nvPr>
        </p:nvSpPr>
        <p:spPr/>
        <p:txBody>
          <a:bodyPr>
            <a:normAutofit fontScale="90000"/>
          </a:bodyPr>
          <a:lstStyle/>
          <a:p>
            <a:r>
              <a:rPr lang="en-US" altLang="ko-KR" b="1" dirty="0"/>
              <a:t>Mount Point </a:t>
            </a:r>
            <a:r>
              <a:rPr lang="en-US" altLang="ko-KR" dirty="0"/>
              <a:t>for Temporarily Mounted File Systems (/</a:t>
            </a:r>
            <a:r>
              <a:rPr lang="en-US" altLang="ko-KR" dirty="0" err="1"/>
              <a:t>mnt</a:t>
            </a:r>
            <a:r>
              <a:rPr lang="en-US" altLang="ko-KR" dirty="0"/>
              <a:t>/)</a:t>
            </a:r>
            <a:endParaRPr lang="ko-KR" altLang="en-US" dirty="0"/>
          </a:p>
        </p:txBody>
      </p:sp>
      <p:sp>
        <p:nvSpPr>
          <p:cNvPr id="3" name="내용 개체 틀 2">
            <a:extLst>
              <a:ext uri="{FF2B5EF4-FFF2-40B4-BE49-F238E27FC236}">
                <a16:creationId xmlns:a16="http://schemas.microsoft.com/office/drawing/2014/main" id="{927DCA1A-C324-460B-9316-0DECFA4EDA4B}"/>
              </a:ext>
            </a:extLst>
          </p:cNvPr>
          <p:cNvSpPr>
            <a:spLocks noGrp="1"/>
          </p:cNvSpPr>
          <p:nvPr>
            <p:ph idx="1"/>
          </p:nvPr>
        </p:nvSpPr>
        <p:spPr/>
        <p:txBody>
          <a:bodyPr>
            <a:normAutofit lnSpcReduction="10000"/>
          </a:bodyPr>
          <a:lstStyle/>
          <a:p>
            <a:r>
              <a:rPr lang="en-US" altLang="ko-KR" dirty="0"/>
              <a:t>Standard directory for integrating file systems</a:t>
            </a:r>
          </a:p>
          <a:p>
            <a:r>
              <a:rPr lang="en-US" altLang="ko-KR" dirty="0"/>
              <a:t>It should only be used for </a:t>
            </a:r>
            <a:r>
              <a:rPr lang="en-US" altLang="ko-KR" u="sng" dirty="0"/>
              <a:t>temporary purposes</a:t>
            </a:r>
          </a:p>
          <a:p>
            <a:pPr lvl="1"/>
            <a:r>
              <a:rPr lang="en-US" altLang="ko-KR" dirty="0"/>
              <a:t># mount /dev/hda7 /</a:t>
            </a:r>
            <a:r>
              <a:rPr lang="en-US" altLang="ko-KR" dirty="0" err="1"/>
              <a:t>mnt</a:t>
            </a:r>
            <a:endParaRPr lang="en-US" altLang="ko-KR" dirty="0"/>
          </a:p>
          <a:p>
            <a:pPr lvl="1"/>
            <a:r>
              <a:rPr lang="en-US" altLang="ko-KR" dirty="0"/>
              <a:t># </a:t>
            </a:r>
            <a:r>
              <a:rPr lang="en-US" altLang="ko-KR" dirty="0" err="1"/>
              <a:t>umount</a:t>
            </a:r>
            <a:r>
              <a:rPr lang="en-US" altLang="ko-KR" dirty="0"/>
              <a:t> /</a:t>
            </a:r>
            <a:r>
              <a:rPr lang="en-US" altLang="ko-KR" dirty="0" err="1"/>
              <a:t>mnt</a:t>
            </a:r>
            <a:endParaRPr lang="en-US" altLang="ko-KR" dirty="0"/>
          </a:p>
          <a:p>
            <a:r>
              <a:rPr lang="en-US" altLang="ko-KR" dirty="0"/>
              <a:t>To specify a specific file system, use the option -t </a:t>
            </a:r>
          </a:p>
          <a:p>
            <a:pPr lvl="1"/>
            <a:r>
              <a:rPr lang="en-US" altLang="ko-KR" dirty="0"/>
              <a:t>If the file system format is not supported by the kernel, the command is aborted</a:t>
            </a:r>
          </a:p>
          <a:p>
            <a:pPr lvl="1"/>
            <a:r>
              <a:rPr lang="en-US" altLang="ko-KR" b="1" dirty="0"/>
              <a:t>mount -t </a:t>
            </a:r>
            <a:r>
              <a:rPr lang="en-US" altLang="ko-KR" i="1" dirty="0"/>
              <a:t>&lt;</a:t>
            </a:r>
            <a:r>
              <a:rPr lang="en-US" altLang="ko-KR" i="1" dirty="0" err="1"/>
              <a:t>file_system_type</a:t>
            </a:r>
            <a:r>
              <a:rPr lang="en-US" altLang="ko-KR" i="1" dirty="0"/>
              <a:t>&gt; &lt;device&gt; &lt;</a:t>
            </a:r>
            <a:r>
              <a:rPr lang="en-US" altLang="ko-KR" i="1" dirty="0" err="1"/>
              <a:t>mount_point</a:t>
            </a:r>
            <a:r>
              <a:rPr lang="en-US" altLang="ko-KR" i="1" dirty="0"/>
              <a:t>&gt;</a:t>
            </a:r>
          </a:p>
          <a:p>
            <a:pPr lvl="2"/>
            <a:r>
              <a:rPr lang="en-US" altLang="ko-KR" dirty="0"/>
              <a:t>&lt;</a:t>
            </a:r>
            <a:r>
              <a:rPr lang="en-US" altLang="ko-KR" dirty="0" err="1"/>
              <a:t>file_system_types</a:t>
            </a:r>
            <a:r>
              <a:rPr lang="en-US" altLang="ko-KR" dirty="0"/>
              <a:t>&gt; : </a:t>
            </a:r>
            <a:r>
              <a:rPr lang="en-US" altLang="ko-KR" i="1" dirty="0"/>
              <a:t>ext4</a:t>
            </a:r>
            <a:r>
              <a:rPr lang="en-US" altLang="ko-KR" dirty="0"/>
              <a:t> (4</a:t>
            </a:r>
            <a:r>
              <a:rPr lang="en-US" altLang="ko-KR" baseline="30000" dirty="0"/>
              <a:t>th</a:t>
            </a:r>
            <a:r>
              <a:rPr lang="en-US" altLang="ko-KR" dirty="0"/>
              <a:t> Linux filesystem), </a:t>
            </a:r>
            <a:r>
              <a:rPr lang="en-US" altLang="ko-KR" i="1" dirty="0" err="1"/>
              <a:t>vfat</a:t>
            </a:r>
            <a:r>
              <a:rPr lang="en-US" altLang="ko-KR" dirty="0"/>
              <a:t> (FAT32 used for windows and USB), </a:t>
            </a:r>
            <a:r>
              <a:rPr lang="en-US" altLang="ko-KR" i="1" dirty="0" err="1"/>
              <a:t>ntfs</a:t>
            </a:r>
            <a:r>
              <a:rPr lang="en-US" altLang="ko-KR" dirty="0"/>
              <a:t> (Windows NTFS),</a:t>
            </a:r>
            <a:r>
              <a:rPr lang="en-US" altLang="ko-KR" i="1" dirty="0"/>
              <a:t> iso9660 </a:t>
            </a:r>
            <a:r>
              <a:rPr lang="en-US" altLang="ko-KR" dirty="0"/>
              <a:t>(CDROM),</a:t>
            </a:r>
            <a:r>
              <a:rPr lang="en-US" altLang="ko-KR" i="1" dirty="0"/>
              <a:t> </a:t>
            </a:r>
            <a:r>
              <a:rPr lang="en-US" altLang="ko-KR" i="1" dirty="0" err="1"/>
              <a:t>nfs</a:t>
            </a:r>
            <a:r>
              <a:rPr lang="en-US" altLang="ko-KR" i="1" dirty="0"/>
              <a:t> </a:t>
            </a:r>
            <a:r>
              <a:rPr lang="en-US" altLang="ko-KR" dirty="0"/>
              <a:t>(Network file system),</a:t>
            </a:r>
            <a:r>
              <a:rPr lang="en-US" altLang="ko-KR" i="1" dirty="0"/>
              <a:t> </a:t>
            </a:r>
            <a:r>
              <a:rPr lang="en-US" altLang="ko-KR" i="1" dirty="0" err="1"/>
              <a:t>tmpfs</a:t>
            </a:r>
            <a:r>
              <a:rPr lang="en-US" altLang="ko-KR" i="1" dirty="0"/>
              <a:t>   </a:t>
            </a:r>
          </a:p>
          <a:p>
            <a:pPr lvl="1"/>
            <a:r>
              <a:rPr lang="en-US" altLang="ko-KR" dirty="0"/>
              <a:t>If you do not include any options with mount, the program tries out several file system formats</a:t>
            </a:r>
          </a:p>
          <a:p>
            <a:endParaRPr lang="en-US" altLang="ko-KR" i="1" dirty="0"/>
          </a:p>
        </p:txBody>
      </p:sp>
      <p:sp>
        <p:nvSpPr>
          <p:cNvPr id="4" name="슬라이드 번호 개체 틀 3">
            <a:extLst>
              <a:ext uri="{FF2B5EF4-FFF2-40B4-BE49-F238E27FC236}">
                <a16:creationId xmlns:a16="http://schemas.microsoft.com/office/drawing/2014/main" id="{3FEACE91-C46B-4655-A973-52B2EB6F17AC}"/>
              </a:ext>
            </a:extLst>
          </p:cNvPr>
          <p:cNvSpPr>
            <a:spLocks noGrp="1"/>
          </p:cNvSpPr>
          <p:nvPr>
            <p:ph type="sldNum" sz="quarter" idx="12"/>
          </p:nvPr>
        </p:nvSpPr>
        <p:spPr/>
        <p:txBody>
          <a:bodyPr/>
          <a:lstStyle/>
          <a:p>
            <a:fld id="{297EEDAA-10CE-4642-834E-C03F290CCBD8}" type="slidenum">
              <a:rPr lang="ko-KR" altLang="en-US" smtClean="0"/>
              <a:t>45</a:t>
            </a:fld>
            <a:endParaRPr lang="ko-KR" altLang="en-US"/>
          </a:p>
        </p:txBody>
      </p:sp>
    </p:spTree>
    <p:extLst>
      <p:ext uri="{BB962C8B-B14F-4D97-AF65-F5344CB8AC3E}">
        <p14:creationId xmlns:p14="http://schemas.microsoft.com/office/powerpoint/2010/main" val="33069512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7EF8449-2645-4CAC-B2D6-B2D76B84BFE3}"/>
              </a:ext>
            </a:extLst>
          </p:cNvPr>
          <p:cNvSpPr>
            <a:spLocks noGrp="1"/>
          </p:cNvSpPr>
          <p:nvPr>
            <p:ph type="title"/>
          </p:nvPr>
        </p:nvSpPr>
        <p:spPr/>
        <p:txBody>
          <a:bodyPr>
            <a:normAutofit fontScale="90000"/>
          </a:bodyPr>
          <a:lstStyle/>
          <a:p>
            <a:r>
              <a:rPr lang="en-US" altLang="ko-KR" dirty="0"/>
              <a:t>Directories for Mounting Other File Systems (cont’d)</a:t>
            </a:r>
            <a:endParaRPr lang="ko-KR" altLang="en-US" dirty="0"/>
          </a:p>
        </p:txBody>
      </p:sp>
      <p:sp>
        <p:nvSpPr>
          <p:cNvPr id="3" name="내용 개체 틀 2">
            <a:extLst>
              <a:ext uri="{FF2B5EF4-FFF2-40B4-BE49-F238E27FC236}">
                <a16:creationId xmlns:a16="http://schemas.microsoft.com/office/drawing/2014/main" id="{51228006-2E3B-49A9-A70A-1DFED5C536FC}"/>
              </a:ext>
            </a:extLst>
          </p:cNvPr>
          <p:cNvSpPr>
            <a:spLocks noGrp="1"/>
          </p:cNvSpPr>
          <p:nvPr>
            <p:ph idx="1"/>
          </p:nvPr>
        </p:nvSpPr>
        <p:spPr>
          <a:xfrm>
            <a:off x="78875" y="1150489"/>
            <a:ext cx="12034250" cy="4646743"/>
          </a:xfrm>
        </p:spPr>
        <p:txBody>
          <a:bodyPr/>
          <a:lstStyle/>
          <a:p>
            <a:r>
              <a:rPr lang="en-US" altLang="ko-KR" dirty="0"/>
              <a:t> The directories that cannot be imported from other machines (machine-specific and directly tied to the local machine's hardware)</a:t>
            </a:r>
          </a:p>
          <a:p>
            <a:endParaRPr lang="en-US" altLang="ko-KR" dirty="0"/>
          </a:p>
          <a:p>
            <a:endParaRPr lang="en-US" altLang="ko-KR" dirty="0"/>
          </a:p>
          <a:p>
            <a:endParaRPr lang="en-US" altLang="ko-KR" dirty="0"/>
          </a:p>
          <a:p>
            <a:endParaRPr lang="en-US" altLang="ko-KR" dirty="0"/>
          </a:p>
          <a:p>
            <a:endParaRPr lang="en-US" altLang="ko-KR" dirty="0"/>
          </a:p>
          <a:p>
            <a:r>
              <a:rPr lang="en-US" altLang="ko-KR" dirty="0"/>
              <a:t>Some of the directories that can be shared are:</a:t>
            </a:r>
            <a:endParaRPr lang="ko-KR" altLang="en-US" dirty="0"/>
          </a:p>
        </p:txBody>
      </p:sp>
      <p:sp>
        <p:nvSpPr>
          <p:cNvPr id="4" name="슬라이드 번호 개체 틀 3">
            <a:extLst>
              <a:ext uri="{FF2B5EF4-FFF2-40B4-BE49-F238E27FC236}">
                <a16:creationId xmlns:a16="http://schemas.microsoft.com/office/drawing/2014/main" id="{A224937E-6013-47F0-81A1-C46825B476E1}"/>
              </a:ext>
            </a:extLst>
          </p:cNvPr>
          <p:cNvSpPr>
            <a:spLocks noGrp="1"/>
          </p:cNvSpPr>
          <p:nvPr>
            <p:ph type="sldNum" sz="quarter" idx="12"/>
          </p:nvPr>
        </p:nvSpPr>
        <p:spPr/>
        <p:txBody>
          <a:bodyPr/>
          <a:lstStyle/>
          <a:p>
            <a:fld id="{297EEDAA-10CE-4642-834E-C03F290CCBD8}" type="slidenum">
              <a:rPr lang="ko-KR" altLang="en-US" smtClean="0"/>
              <a:t>46</a:t>
            </a:fld>
            <a:endParaRPr lang="ko-KR" altLang="en-US"/>
          </a:p>
        </p:txBody>
      </p:sp>
      <p:graphicFrame>
        <p:nvGraphicFramePr>
          <p:cNvPr id="5" name="표 4">
            <a:extLst>
              <a:ext uri="{FF2B5EF4-FFF2-40B4-BE49-F238E27FC236}">
                <a16:creationId xmlns:a16="http://schemas.microsoft.com/office/drawing/2014/main" id="{75E977EA-CBF2-472A-B2EE-67FB2974803B}"/>
              </a:ext>
            </a:extLst>
          </p:cNvPr>
          <p:cNvGraphicFramePr>
            <a:graphicFrameLocks noGrp="1"/>
          </p:cNvGraphicFramePr>
          <p:nvPr/>
        </p:nvGraphicFramePr>
        <p:xfrm>
          <a:off x="824992" y="5055552"/>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032465434"/>
                    </a:ext>
                  </a:extLst>
                </a:gridCol>
                <a:gridCol w="4064000">
                  <a:extLst>
                    <a:ext uri="{9D8B030D-6E8A-4147-A177-3AD203B41FA5}">
                      <a16:colId xmlns:a16="http://schemas.microsoft.com/office/drawing/2014/main" val="4130630578"/>
                    </a:ext>
                  </a:extLst>
                </a:gridCol>
              </a:tblGrid>
              <a:tr h="370840">
                <a:tc>
                  <a:txBody>
                    <a:bodyPr/>
                    <a:lstStyle/>
                    <a:p>
                      <a:pPr latinLnBrk="1"/>
                      <a:r>
                        <a:rPr lang="en-US" altLang="ko-KR" dirty="0"/>
                        <a:t>Directory</a:t>
                      </a:r>
                      <a:endParaRPr lang="ko-KR" altLang="en-US" dirty="0"/>
                    </a:p>
                  </a:txBody>
                  <a:tcPr/>
                </a:tc>
                <a:tc>
                  <a:txBody>
                    <a:bodyPr/>
                    <a:lstStyle/>
                    <a:p>
                      <a:pPr latinLnBrk="1"/>
                      <a:r>
                        <a:rPr lang="en-US" altLang="ko-KR" dirty="0"/>
                        <a:t>Description</a:t>
                      </a:r>
                      <a:endParaRPr lang="ko-KR" altLang="en-US" dirty="0"/>
                    </a:p>
                  </a:txBody>
                  <a:tcPr/>
                </a:tc>
                <a:extLst>
                  <a:ext uri="{0D108BD9-81ED-4DB2-BD59-A6C34878D82A}">
                    <a16:rowId xmlns:a16="http://schemas.microsoft.com/office/drawing/2014/main" val="3408596698"/>
                  </a:ext>
                </a:extLst>
              </a:tr>
              <a:tr h="370840">
                <a:tc>
                  <a:txBody>
                    <a:bodyPr/>
                    <a:lstStyle/>
                    <a:p>
                      <a:pPr latinLnBrk="1"/>
                      <a:r>
                        <a:rPr lang="en-US" altLang="ko-KR" dirty="0"/>
                        <a:t>/home/</a:t>
                      </a:r>
                      <a:endParaRPr lang="ko-KR" altLang="en-US" dirty="0"/>
                    </a:p>
                  </a:txBody>
                  <a:tcPr/>
                </a:tc>
                <a:tc>
                  <a:txBody>
                    <a:bodyPr/>
                    <a:lstStyle/>
                    <a:p>
                      <a:pPr latinLnBrk="1"/>
                      <a:r>
                        <a:rPr lang="en-US" altLang="ko-KR" dirty="0"/>
                        <a:t>Home directories</a:t>
                      </a:r>
                      <a:endParaRPr lang="ko-KR" altLang="en-US" dirty="0"/>
                    </a:p>
                  </a:txBody>
                  <a:tcPr/>
                </a:tc>
                <a:extLst>
                  <a:ext uri="{0D108BD9-81ED-4DB2-BD59-A6C34878D82A}">
                    <a16:rowId xmlns:a16="http://schemas.microsoft.com/office/drawing/2014/main" val="2697933127"/>
                  </a:ext>
                </a:extLst>
              </a:tr>
              <a:tr h="370840">
                <a:tc>
                  <a:txBody>
                    <a:bodyPr/>
                    <a:lstStyle/>
                    <a:p>
                      <a:pPr latinLnBrk="1"/>
                      <a:r>
                        <a:rPr lang="en-US" altLang="ko-KR" dirty="0"/>
                        <a:t>/opt/</a:t>
                      </a:r>
                      <a:endParaRPr lang="ko-KR" altLang="en-US" dirty="0"/>
                    </a:p>
                  </a:txBody>
                  <a:tcPr/>
                </a:tc>
                <a:tc>
                  <a:txBody>
                    <a:bodyPr/>
                    <a:lstStyle/>
                    <a:p>
                      <a:pPr latinLnBrk="1"/>
                      <a:r>
                        <a:rPr lang="en-US" altLang="ko-KR" dirty="0"/>
                        <a:t>Applications</a:t>
                      </a:r>
                      <a:endParaRPr lang="ko-KR" altLang="en-US" dirty="0"/>
                    </a:p>
                  </a:txBody>
                  <a:tcPr/>
                </a:tc>
                <a:extLst>
                  <a:ext uri="{0D108BD9-81ED-4DB2-BD59-A6C34878D82A}">
                    <a16:rowId xmlns:a16="http://schemas.microsoft.com/office/drawing/2014/main" val="3442221757"/>
                  </a:ext>
                </a:extLst>
              </a:tr>
              <a:tr h="370840">
                <a:tc>
                  <a:txBody>
                    <a:bodyPr/>
                    <a:lstStyle/>
                    <a:p>
                      <a:pPr latinLnBrk="1"/>
                      <a:r>
                        <a:rPr lang="en-US" altLang="ko-KR" dirty="0"/>
                        <a:t>/</a:t>
                      </a:r>
                      <a:r>
                        <a:rPr lang="en-US" altLang="ko-KR" dirty="0" err="1"/>
                        <a:t>usr</a:t>
                      </a:r>
                      <a:r>
                        <a:rPr lang="en-US" altLang="ko-KR" dirty="0"/>
                        <a:t>/</a:t>
                      </a:r>
                      <a:endParaRPr lang="ko-KR" altLang="en-US" dirty="0"/>
                    </a:p>
                  </a:txBody>
                  <a:tcPr/>
                </a:tc>
                <a:tc>
                  <a:txBody>
                    <a:bodyPr/>
                    <a:lstStyle/>
                    <a:p>
                      <a:pPr latinLnBrk="1"/>
                      <a:r>
                        <a:rPr lang="en-US" altLang="ko-KR" dirty="0"/>
                        <a:t>The hierarchy below /</a:t>
                      </a:r>
                      <a:r>
                        <a:rPr lang="en-US" altLang="ko-KR" dirty="0" err="1"/>
                        <a:t>usr</a:t>
                      </a:r>
                      <a:r>
                        <a:rPr lang="en-US" altLang="ko-KR" dirty="0"/>
                        <a:t>/</a:t>
                      </a:r>
                      <a:endParaRPr lang="ko-KR" altLang="en-US" dirty="0"/>
                    </a:p>
                  </a:txBody>
                  <a:tcPr/>
                </a:tc>
                <a:extLst>
                  <a:ext uri="{0D108BD9-81ED-4DB2-BD59-A6C34878D82A}">
                    <a16:rowId xmlns:a16="http://schemas.microsoft.com/office/drawing/2014/main" val="3448609731"/>
                  </a:ext>
                </a:extLst>
              </a:tr>
            </a:tbl>
          </a:graphicData>
        </a:graphic>
      </p:graphicFrame>
      <p:graphicFrame>
        <p:nvGraphicFramePr>
          <p:cNvPr id="6" name="표 5">
            <a:extLst>
              <a:ext uri="{FF2B5EF4-FFF2-40B4-BE49-F238E27FC236}">
                <a16:creationId xmlns:a16="http://schemas.microsoft.com/office/drawing/2014/main" id="{C8C95337-3912-4D70-BFA3-034BF34F9A84}"/>
              </a:ext>
            </a:extLst>
          </p:cNvPr>
          <p:cNvGraphicFramePr>
            <a:graphicFrameLocks noGrp="1"/>
          </p:cNvGraphicFramePr>
          <p:nvPr/>
        </p:nvGraphicFramePr>
        <p:xfrm>
          <a:off x="824992" y="1935352"/>
          <a:ext cx="8128000" cy="2595880"/>
        </p:xfrm>
        <a:graphic>
          <a:graphicData uri="http://schemas.openxmlformats.org/drawingml/2006/table">
            <a:tbl>
              <a:tblPr firstRow="1" bandRow="1">
                <a:tableStyleId>{5C22544A-7EE6-4342-B048-85BDC9FD1C3A}</a:tableStyleId>
              </a:tblPr>
              <a:tblGrid>
                <a:gridCol w="2393696">
                  <a:extLst>
                    <a:ext uri="{9D8B030D-6E8A-4147-A177-3AD203B41FA5}">
                      <a16:colId xmlns:a16="http://schemas.microsoft.com/office/drawing/2014/main" val="3827000272"/>
                    </a:ext>
                  </a:extLst>
                </a:gridCol>
                <a:gridCol w="5734304">
                  <a:extLst>
                    <a:ext uri="{9D8B030D-6E8A-4147-A177-3AD203B41FA5}">
                      <a16:colId xmlns:a16="http://schemas.microsoft.com/office/drawing/2014/main" val="434003684"/>
                    </a:ext>
                  </a:extLst>
                </a:gridCol>
              </a:tblGrid>
              <a:tr h="370840">
                <a:tc>
                  <a:txBody>
                    <a:bodyPr/>
                    <a:lstStyle/>
                    <a:p>
                      <a:pPr latinLnBrk="1"/>
                      <a:r>
                        <a:rPr lang="en-US" altLang="ko-KR" dirty="0"/>
                        <a:t>Directory</a:t>
                      </a:r>
                      <a:endParaRPr lang="ko-KR" altLang="en-US" dirty="0"/>
                    </a:p>
                  </a:txBody>
                  <a:tcPr/>
                </a:tc>
                <a:tc>
                  <a:txBody>
                    <a:bodyPr/>
                    <a:lstStyle/>
                    <a:p>
                      <a:pPr latinLnBrk="1"/>
                      <a:r>
                        <a:rPr lang="en-US" altLang="ko-KR" dirty="0"/>
                        <a:t>Description</a:t>
                      </a:r>
                      <a:endParaRPr lang="ko-KR" altLang="en-US" dirty="0"/>
                    </a:p>
                  </a:txBody>
                  <a:tcPr/>
                </a:tc>
                <a:extLst>
                  <a:ext uri="{0D108BD9-81ED-4DB2-BD59-A6C34878D82A}">
                    <a16:rowId xmlns:a16="http://schemas.microsoft.com/office/drawing/2014/main" val="634664229"/>
                  </a:ext>
                </a:extLst>
              </a:tr>
              <a:tr h="370840">
                <a:tc>
                  <a:txBody>
                    <a:bodyPr/>
                    <a:lstStyle/>
                    <a:p>
                      <a:pPr latinLnBrk="1"/>
                      <a:r>
                        <a:rPr lang="en-US" altLang="ko-KR" dirty="0"/>
                        <a:t>/bin/</a:t>
                      </a:r>
                      <a:endParaRPr lang="ko-KR" altLang="en-US" dirty="0"/>
                    </a:p>
                  </a:txBody>
                  <a:tcPr/>
                </a:tc>
                <a:tc>
                  <a:txBody>
                    <a:bodyPr/>
                    <a:lstStyle/>
                    <a:p>
                      <a:pPr latinLnBrk="1"/>
                      <a:r>
                        <a:rPr lang="en-US" altLang="ko-KR" dirty="0"/>
                        <a:t>important programs</a:t>
                      </a:r>
                      <a:endParaRPr lang="ko-KR" altLang="en-US" dirty="0"/>
                    </a:p>
                  </a:txBody>
                  <a:tcPr/>
                </a:tc>
                <a:extLst>
                  <a:ext uri="{0D108BD9-81ED-4DB2-BD59-A6C34878D82A}">
                    <a16:rowId xmlns:a16="http://schemas.microsoft.com/office/drawing/2014/main" val="12813719"/>
                  </a:ext>
                </a:extLst>
              </a:tr>
              <a:tr h="370840">
                <a:tc>
                  <a:txBody>
                    <a:bodyPr/>
                    <a:lstStyle/>
                    <a:p>
                      <a:pPr latinLnBrk="1"/>
                      <a:r>
                        <a:rPr lang="en-US" altLang="ko-KR" b="1" dirty="0"/>
                        <a:t>/boot/</a:t>
                      </a:r>
                      <a:endParaRPr lang="ko-KR" altLang="en-US" b="1" dirty="0"/>
                    </a:p>
                  </a:txBody>
                  <a:tcPr/>
                </a:tc>
                <a:tc>
                  <a:txBody>
                    <a:bodyPr/>
                    <a:lstStyle/>
                    <a:p>
                      <a:pPr latinLnBrk="1"/>
                      <a:r>
                        <a:rPr lang="en-US" altLang="ko-KR" dirty="0"/>
                        <a:t>kernel and boot files</a:t>
                      </a:r>
                      <a:endParaRPr lang="ko-KR" altLang="en-US" dirty="0"/>
                    </a:p>
                  </a:txBody>
                  <a:tcPr/>
                </a:tc>
                <a:extLst>
                  <a:ext uri="{0D108BD9-81ED-4DB2-BD59-A6C34878D82A}">
                    <a16:rowId xmlns:a16="http://schemas.microsoft.com/office/drawing/2014/main" val="2215464076"/>
                  </a:ext>
                </a:extLst>
              </a:tr>
              <a:tr h="370840">
                <a:tc>
                  <a:txBody>
                    <a:bodyPr/>
                    <a:lstStyle/>
                    <a:p>
                      <a:pPr latinLnBrk="1"/>
                      <a:r>
                        <a:rPr lang="en-US" altLang="ko-KR" b="1" dirty="0"/>
                        <a:t>/dev/</a:t>
                      </a:r>
                      <a:endParaRPr lang="ko-KR" altLang="en-US" b="1" dirty="0"/>
                    </a:p>
                  </a:txBody>
                  <a:tcPr/>
                </a:tc>
                <a:tc>
                  <a:txBody>
                    <a:bodyPr/>
                    <a:lstStyle/>
                    <a:p>
                      <a:pPr latinLnBrk="1"/>
                      <a:r>
                        <a:rPr lang="en-US" altLang="ko-KR" dirty="0"/>
                        <a:t>device files</a:t>
                      </a:r>
                      <a:endParaRPr lang="ko-KR" altLang="en-US" dirty="0"/>
                    </a:p>
                  </a:txBody>
                  <a:tcPr/>
                </a:tc>
                <a:extLst>
                  <a:ext uri="{0D108BD9-81ED-4DB2-BD59-A6C34878D82A}">
                    <a16:rowId xmlns:a16="http://schemas.microsoft.com/office/drawing/2014/main" val="2687019161"/>
                  </a:ext>
                </a:extLst>
              </a:tr>
              <a:tr h="370840">
                <a:tc>
                  <a:txBody>
                    <a:bodyPr/>
                    <a:lstStyle/>
                    <a:p>
                      <a:pPr latinLnBrk="1"/>
                      <a:r>
                        <a:rPr lang="en-US" altLang="ko-KR" b="1" dirty="0"/>
                        <a:t>/</a:t>
                      </a:r>
                      <a:r>
                        <a:rPr lang="en-US" altLang="ko-KR" b="1" dirty="0" err="1"/>
                        <a:t>etc</a:t>
                      </a:r>
                      <a:r>
                        <a:rPr lang="en-US" altLang="ko-KR" b="1" dirty="0"/>
                        <a:t>/</a:t>
                      </a:r>
                      <a:endParaRPr lang="ko-KR" altLang="en-US" b="1" dirty="0"/>
                    </a:p>
                  </a:txBody>
                  <a:tcPr/>
                </a:tc>
                <a:tc>
                  <a:txBody>
                    <a:bodyPr/>
                    <a:lstStyle/>
                    <a:p>
                      <a:pPr latinLnBrk="1"/>
                      <a:r>
                        <a:rPr lang="en-US" altLang="ko-KR" dirty="0"/>
                        <a:t>configuration files</a:t>
                      </a:r>
                      <a:endParaRPr lang="ko-KR" altLang="en-US" dirty="0"/>
                    </a:p>
                  </a:txBody>
                  <a:tcPr/>
                </a:tc>
                <a:extLst>
                  <a:ext uri="{0D108BD9-81ED-4DB2-BD59-A6C34878D82A}">
                    <a16:rowId xmlns:a16="http://schemas.microsoft.com/office/drawing/2014/main" val="2256643243"/>
                  </a:ext>
                </a:extLst>
              </a:tr>
              <a:tr h="370840">
                <a:tc>
                  <a:txBody>
                    <a:bodyPr/>
                    <a:lstStyle/>
                    <a:p>
                      <a:pPr latinLnBrk="1"/>
                      <a:r>
                        <a:rPr lang="en-US" altLang="ko-KR" dirty="0"/>
                        <a:t>/lib/</a:t>
                      </a:r>
                      <a:endParaRPr lang="ko-KR" altLang="en-US" dirty="0"/>
                    </a:p>
                  </a:txBody>
                  <a:tcPr/>
                </a:tc>
                <a:tc>
                  <a:txBody>
                    <a:bodyPr/>
                    <a:lstStyle/>
                    <a:p>
                      <a:pPr latinLnBrk="1"/>
                      <a:r>
                        <a:rPr lang="en-US" altLang="ko-KR" dirty="0"/>
                        <a:t>libraries</a:t>
                      </a:r>
                      <a:endParaRPr lang="ko-KR" altLang="en-US" dirty="0"/>
                    </a:p>
                  </a:txBody>
                  <a:tcPr/>
                </a:tc>
                <a:extLst>
                  <a:ext uri="{0D108BD9-81ED-4DB2-BD59-A6C34878D82A}">
                    <a16:rowId xmlns:a16="http://schemas.microsoft.com/office/drawing/2014/main" val="223274004"/>
                  </a:ext>
                </a:extLst>
              </a:tr>
              <a:tr h="370840">
                <a:tc>
                  <a:txBody>
                    <a:bodyPr/>
                    <a:lstStyle/>
                    <a:p>
                      <a:pPr latinLnBrk="1"/>
                      <a:r>
                        <a:rPr lang="en-US" altLang="ko-KR" dirty="0"/>
                        <a:t>/</a:t>
                      </a:r>
                      <a:r>
                        <a:rPr lang="en-US" altLang="ko-KR" dirty="0" err="1"/>
                        <a:t>sbin</a:t>
                      </a:r>
                      <a:r>
                        <a:rPr lang="en-US" altLang="ko-KR" dirty="0"/>
                        <a:t>/</a:t>
                      </a:r>
                      <a:endParaRPr lang="ko-KR" altLang="en-US" dirty="0"/>
                    </a:p>
                  </a:txBody>
                  <a:tcPr/>
                </a:tc>
                <a:tc>
                  <a:txBody>
                    <a:bodyPr/>
                    <a:lstStyle/>
                    <a:p>
                      <a:pPr latinLnBrk="1"/>
                      <a:r>
                        <a:rPr lang="en-US" altLang="ko-KR" dirty="0"/>
                        <a:t>important programs for system administration</a:t>
                      </a:r>
                      <a:endParaRPr lang="ko-KR" altLang="en-US" dirty="0"/>
                    </a:p>
                  </a:txBody>
                  <a:tcPr/>
                </a:tc>
                <a:extLst>
                  <a:ext uri="{0D108BD9-81ED-4DB2-BD59-A6C34878D82A}">
                    <a16:rowId xmlns:a16="http://schemas.microsoft.com/office/drawing/2014/main" val="3069372142"/>
                  </a:ext>
                </a:extLst>
              </a:tr>
            </a:tbl>
          </a:graphicData>
        </a:graphic>
      </p:graphicFrame>
    </p:spTree>
    <p:extLst>
      <p:ext uri="{BB962C8B-B14F-4D97-AF65-F5344CB8AC3E}">
        <p14:creationId xmlns:p14="http://schemas.microsoft.com/office/powerpoint/2010/main" val="35028680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80EB64-DC9D-4918-A3B2-AEED34629D70}"/>
              </a:ext>
            </a:extLst>
          </p:cNvPr>
          <p:cNvSpPr>
            <a:spLocks noGrp="1"/>
          </p:cNvSpPr>
          <p:nvPr>
            <p:ph type="title"/>
          </p:nvPr>
        </p:nvSpPr>
        <p:spPr/>
        <p:txBody>
          <a:bodyPr>
            <a:normAutofit fontScale="90000"/>
          </a:bodyPr>
          <a:lstStyle/>
          <a:p>
            <a:r>
              <a:rPr lang="en-US" altLang="ko-KR" dirty="0"/>
              <a:t>Mount Point for Removable Media (/media/)</a:t>
            </a:r>
            <a:endParaRPr lang="ko-KR" altLang="en-US" dirty="0"/>
          </a:p>
        </p:txBody>
      </p:sp>
      <p:sp>
        <p:nvSpPr>
          <p:cNvPr id="3" name="내용 개체 틀 2">
            <a:extLst>
              <a:ext uri="{FF2B5EF4-FFF2-40B4-BE49-F238E27FC236}">
                <a16:creationId xmlns:a16="http://schemas.microsoft.com/office/drawing/2014/main" id="{E68CFFFF-AB19-410E-A688-FD6FC39C800E}"/>
              </a:ext>
            </a:extLst>
          </p:cNvPr>
          <p:cNvSpPr>
            <a:spLocks noGrp="1"/>
          </p:cNvSpPr>
          <p:nvPr>
            <p:ph idx="1"/>
          </p:nvPr>
        </p:nvSpPr>
        <p:spPr>
          <a:xfrm>
            <a:off x="419878" y="1530221"/>
            <a:ext cx="11504644" cy="3956180"/>
          </a:xfrm>
        </p:spPr>
        <p:txBody>
          <a:bodyPr/>
          <a:lstStyle/>
          <a:p>
            <a:r>
              <a:rPr lang="en-US" altLang="ko-KR" dirty="0"/>
              <a:t>The </a:t>
            </a:r>
            <a:r>
              <a:rPr lang="en-US" altLang="ko-KR" b="1" dirty="0"/>
              <a:t>/media </a:t>
            </a:r>
            <a:r>
              <a:rPr lang="en-US" altLang="ko-KR" dirty="0"/>
              <a:t>directory is designated for mounting </a:t>
            </a:r>
            <a:r>
              <a:rPr lang="en-US" altLang="ko-KR" b="1" dirty="0"/>
              <a:t>removable media </a:t>
            </a:r>
            <a:r>
              <a:rPr lang="en-US" altLang="ko-KR" dirty="0"/>
              <a:t>like CDs, DVDs, USB drives, SD cards, and external hard drives</a:t>
            </a:r>
          </a:p>
          <a:p>
            <a:r>
              <a:rPr lang="en-US" altLang="ko-KR" dirty="0"/>
              <a:t>On modern Linux systems, when a user inserts a USB drive or CD/DVD, the system typically automatically mounts the device under /media/, often creating a subdirectory with the name of the device or label:</a:t>
            </a:r>
          </a:p>
          <a:p>
            <a:pPr lvl="1"/>
            <a:r>
              <a:rPr lang="en-US" altLang="ko-KR" dirty="0"/>
              <a:t>/media/</a:t>
            </a:r>
            <a:r>
              <a:rPr lang="en-US" altLang="ko-KR" dirty="0" err="1"/>
              <a:t>cdrom</a:t>
            </a:r>
            <a:r>
              <a:rPr lang="en-US" altLang="ko-KR" dirty="0"/>
              <a:t>/</a:t>
            </a:r>
          </a:p>
          <a:p>
            <a:pPr lvl="1"/>
            <a:r>
              <a:rPr lang="en-US" altLang="ko-KR" dirty="0"/>
              <a:t>/media/</a:t>
            </a:r>
            <a:r>
              <a:rPr lang="en-US" altLang="ko-KR" dirty="0" err="1"/>
              <a:t>usb</a:t>
            </a:r>
            <a:r>
              <a:rPr lang="en-US" altLang="ko-KR" dirty="0"/>
              <a:t>/</a:t>
            </a:r>
          </a:p>
          <a:p>
            <a:pPr lvl="1"/>
            <a:r>
              <a:rPr lang="en-US" altLang="ko-KR" dirty="0"/>
              <a:t>/media/</a:t>
            </a:r>
            <a:r>
              <a:rPr lang="en-US" altLang="ko-KR" dirty="0" err="1"/>
              <a:t>dvd</a:t>
            </a:r>
            <a:r>
              <a:rPr lang="en-US" altLang="ko-KR" dirty="0"/>
              <a:t>/</a:t>
            </a:r>
          </a:p>
        </p:txBody>
      </p:sp>
      <p:sp>
        <p:nvSpPr>
          <p:cNvPr id="4" name="슬라이드 번호 개체 틀 3">
            <a:extLst>
              <a:ext uri="{FF2B5EF4-FFF2-40B4-BE49-F238E27FC236}">
                <a16:creationId xmlns:a16="http://schemas.microsoft.com/office/drawing/2014/main" id="{7DC740E9-2236-4BAD-BD19-A14F1919D68D}"/>
              </a:ext>
            </a:extLst>
          </p:cNvPr>
          <p:cNvSpPr>
            <a:spLocks noGrp="1"/>
          </p:cNvSpPr>
          <p:nvPr>
            <p:ph type="sldNum" sz="quarter" idx="12"/>
          </p:nvPr>
        </p:nvSpPr>
        <p:spPr/>
        <p:txBody>
          <a:bodyPr/>
          <a:lstStyle/>
          <a:p>
            <a:fld id="{297EEDAA-10CE-4642-834E-C03F290CCBD8}" type="slidenum">
              <a:rPr lang="ko-KR" altLang="en-US" smtClean="0"/>
              <a:t>47</a:t>
            </a:fld>
            <a:endParaRPr lang="ko-KR" altLang="en-US"/>
          </a:p>
        </p:txBody>
      </p:sp>
    </p:spTree>
    <p:extLst>
      <p:ext uri="{BB962C8B-B14F-4D97-AF65-F5344CB8AC3E}">
        <p14:creationId xmlns:p14="http://schemas.microsoft.com/office/powerpoint/2010/main" val="42355686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A763C8-511E-461F-A497-4BE87C800E64}"/>
              </a:ext>
            </a:extLst>
          </p:cNvPr>
          <p:cNvSpPr>
            <a:spLocks noGrp="1"/>
          </p:cNvSpPr>
          <p:nvPr>
            <p:ph type="title"/>
          </p:nvPr>
        </p:nvSpPr>
        <p:spPr/>
        <p:txBody>
          <a:bodyPr>
            <a:normAutofit fontScale="90000"/>
          </a:bodyPr>
          <a:lstStyle/>
          <a:p>
            <a:r>
              <a:rPr lang="en-US" altLang="ko-KR" dirty="0"/>
              <a:t>Automated Mounting Filesystems</a:t>
            </a:r>
            <a:endParaRPr lang="ko-KR" altLang="en-US" dirty="0"/>
          </a:p>
        </p:txBody>
      </p:sp>
      <p:sp>
        <p:nvSpPr>
          <p:cNvPr id="3" name="내용 개체 틀 2">
            <a:extLst>
              <a:ext uri="{FF2B5EF4-FFF2-40B4-BE49-F238E27FC236}">
                <a16:creationId xmlns:a16="http://schemas.microsoft.com/office/drawing/2014/main" id="{C8A8A2F1-4168-47EE-8947-F4610B11FBFE}"/>
              </a:ext>
            </a:extLst>
          </p:cNvPr>
          <p:cNvSpPr>
            <a:spLocks noGrp="1"/>
          </p:cNvSpPr>
          <p:nvPr>
            <p:ph idx="1"/>
          </p:nvPr>
        </p:nvSpPr>
        <p:spPr/>
        <p:txBody>
          <a:bodyPr>
            <a:normAutofit/>
          </a:bodyPr>
          <a:lstStyle/>
          <a:p>
            <a:r>
              <a:rPr lang="en-US" altLang="ko-KR" dirty="0"/>
              <a:t>Automated mounting when booting</a:t>
            </a:r>
          </a:p>
          <a:p>
            <a:pPr lvl="1"/>
            <a:r>
              <a:rPr lang="en-US" altLang="ko-KR" dirty="0"/>
              <a:t>use /</a:t>
            </a:r>
            <a:r>
              <a:rPr lang="en-US" altLang="ko-KR" dirty="0" err="1"/>
              <a:t>etc</a:t>
            </a:r>
            <a:r>
              <a:rPr lang="en-US" altLang="ko-KR" dirty="0"/>
              <a:t>/</a:t>
            </a:r>
            <a:r>
              <a:rPr lang="en-US" altLang="ko-KR" dirty="0" err="1"/>
              <a:t>fstab</a:t>
            </a:r>
            <a:endParaRPr lang="en-US" altLang="ko-KR" dirty="0"/>
          </a:p>
          <a:p>
            <a:pPr lvl="1"/>
            <a:r>
              <a:rPr lang="en-US" altLang="ko-KR" dirty="0"/>
              <a:t>Example of /</a:t>
            </a:r>
            <a:r>
              <a:rPr lang="en-US" altLang="ko-KR" dirty="0" err="1"/>
              <a:t>etc</a:t>
            </a:r>
            <a:r>
              <a:rPr lang="en-US" altLang="ko-KR" dirty="0"/>
              <a:t>/</a:t>
            </a:r>
            <a:r>
              <a:rPr lang="en-US" altLang="ko-KR" dirty="0" err="1"/>
              <a:t>fstab</a:t>
            </a:r>
            <a:r>
              <a:rPr lang="en-US" altLang="ko-KR" dirty="0"/>
              <a:t> Entry</a:t>
            </a:r>
          </a:p>
          <a:p>
            <a:pPr lvl="1"/>
            <a:endParaRPr lang="en-US" altLang="ko-KR" dirty="0"/>
          </a:p>
          <a:p>
            <a:pPr lvl="1"/>
            <a:endParaRPr lang="en-US" altLang="ko-KR" dirty="0"/>
          </a:p>
          <a:p>
            <a:pPr lvl="2"/>
            <a:r>
              <a:rPr lang="en-US" altLang="ko-KR" dirty="0"/>
              <a:t>/dev/sda1 : device to be mounted</a:t>
            </a:r>
          </a:p>
          <a:p>
            <a:pPr lvl="2"/>
            <a:r>
              <a:rPr lang="en-US" altLang="ko-KR" dirty="0"/>
              <a:t>/</a:t>
            </a:r>
            <a:r>
              <a:rPr lang="en-US" altLang="ko-KR" dirty="0" err="1"/>
              <a:t>mnt</a:t>
            </a:r>
            <a:r>
              <a:rPr lang="en-US" altLang="ko-KR" dirty="0"/>
              <a:t>/data : The directory of mount </a:t>
            </a:r>
            <a:r>
              <a:rPr lang="en-US" altLang="ko-KR" dirty="0" err="1"/>
              <a:t>pont</a:t>
            </a:r>
            <a:endParaRPr lang="en-US" altLang="ko-KR" dirty="0"/>
          </a:p>
          <a:p>
            <a:pPr lvl="2"/>
            <a:r>
              <a:rPr lang="en-US" altLang="ko-KR" dirty="0"/>
              <a:t>ext4 : file system type</a:t>
            </a:r>
          </a:p>
          <a:p>
            <a:pPr lvl="2"/>
            <a:r>
              <a:rPr lang="en-US" altLang="ko-KR" dirty="0"/>
              <a:t>default: mount option (</a:t>
            </a:r>
            <a:r>
              <a:rPr lang="en-US" altLang="ko-KR" dirty="0" err="1"/>
              <a:t>rw</a:t>
            </a:r>
            <a:r>
              <a:rPr lang="en-US" altLang="ko-KR" dirty="0"/>
              <a:t>, </a:t>
            </a:r>
            <a:r>
              <a:rPr lang="en-US" altLang="ko-KR" dirty="0" err="1"/>
              <a:t>suid</a:t>
            </a:r>
            <a:r>
              <a:rPr lang="en-US" altLang="ko-KR" dirty="0"/>
              <a:t>, dev, exec, auto, </a:t>
            </a:r>
            <a:r>
              <a:rPr lang="en-US" altLang="ko-KR" dirty="0" err="1"/>
              <a:t>nouser</a:t>
            </a:r>
            <a:r>
              <a:rPr lang="en-US" altLang="ko-KR" dirty="0"/>
              <a:t>, async)</a:t>
            </a:r>
          </a:p>
          <a:p>
            <a:pPr lvl="2"/>
            <a:r>
              <a:rPr lang="en-US" altLang="ko-KR" dirty="0"/>
              <a:t>0 : No dump backup</a:t>
            </a:r>
          </a:p>
          <a:p>
            <a:pPr lvl="2"/>
            <a:r>
              <a:rPr lang="en-US" altLang="ko-KR" dirty="0"/>
              <a:t>2:  Enable file system check (</a:t>
            </a:r>
            <a:r>
              <a:rPr lang="en-US" altLang="ko-KR" dirty="0" err="1"/>
              <a:t>fsck</a:t>
            </a:r>
            <a:r>
              <a:rPr lang="en-US" altLang="ko-KR" dirty="0"/>
              <a:t>) for non-root partition at boot </a:t>
            </a:r>
          </a:p>
          <a:p>
            <a:pPr marL="457200" lvl="1" indent="0">
              <a:buNone/>
            </a:pPr>
            <a:endParaRPr lang="en-US" altLang="ko-KR" dirty="0"/>
          </a:p>
          <a:p>
            <a:pPr marL="457200" lvl="1" indent="0">
              <a:buNone/>
            </a:pPr>
            <a:endParaRPr lang="ko-KR" altLang="en-US" dirty="0"/>
          </a:p>
        </p:txBody>
      </p:sp>
      <p:sp>
        <p:nvSpPr>
          <p:cNvPr id="4" name="슬라이드 번호 개체 틀 3">
            <a:extLst>
              <a:ext uri="{FF2B5EF4-FFF2-40B4-BE49-F238E27FC236}">
                <a16:creationId xmlns:a16="http://schemas.microsoft.com/office/drawing/2014/main" id="{DCE673D3-7F5C-48D1-89D5-83EC393DF40D}"/>
              </a:ext>
            </a:extLst>
          </p:cNvPr>
          <p:cNvSpPr>
            <a:spLocks noGrp="1"/>
          </p:cNvSpPr>
          <p:nvPr>
            <p:ph type="sldNum" sz="quarter" idx="12"/>
          </p:nvPr>
        </p:nvSpPr>
        <p:spPr/>
        <p:txBody>
          <a:bodyPr/>
          <a:lstStyle/>
          <a:p>
            <a:fld id="{297EEDAA-10CE-4642-834E-C03F290CCBD8}" type="slidenum">
              <a:rPr lang="ko-KR" altLang="en-US" smtClean="0"/>
              <a:t>48</a:t>
            </a:fld>
            <a:endParaRPr lang="ko-KR" altLang="en-US"/>
          </a:p>
        </p:txBody>
      </p:sp>
      <p:pic>
        <p:nvPicPr>
          <p:cNvPr id="5" name="그림 4">
            <a:extLst>
              <a:ext uri="{FF2B5EF4-FFF2-40B4-BE49-F238E27FC236}">
                <a16:creationId xmlns:a16="http://schemas.microsoft.com/office/drawing/2014/main" id="{FDF3734E-4071-479F-A2E5-C1039A5CE6D5}"/>
              </a:ext>
            </a:extLst>
          </p:cNvPr>
          <p:cNvPicPr>
            <a:picLocks noChangeAspect="1"/>
          </p:cNvPicPr>
          <p:nvPr/>
        </p:nvPicPr>
        <p:blipFill>
          <a:blip r:embed="rId2"/>
          <a:stretch>
            <a:fillRect/>
          </a:stretch>
        </p:blipFill>
        <p:spPr>
          <a:xfrm>
            <a:off x="1426487" y="2847894"/>
            <a:ext cx="5096586" cy="581106"/>
          </a:xfrm>
          <a:prstGeom prst="rect">
            <a:avLst/>
          </a:prstGeom>
        </p:spPr>
      </p:pic>
    </p:spTree>
    <p:extLst>
      <p:ext uri="{BB962C8B-B14F-4D97-AF65-F5344CB8AC3E}">
        <p14:creationId xmlns:p14="http://schemas.microsoft.com/office/powerpoint/2010/main" val="6430576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71E77451-6CC5-9E77-9EA1-56DE09C501DC}"/>
              </a:ext>
            </a:extLst>
          </p:cNvPr>
          <p:cNvSpPr>
            <a:spLocks noGrp="1"/>
          </p:cNvSpPr>
          <p:nvPr>
            <p:ph type="ctrTitle"/>
          </p:nvPr>
        </p:nvSpPr>
        <p:spPr/>
        <p:txBody>
          <a:bodyPr>
            <a:normAutofit fontScale="90000"/>
          </a:bodyPr>
          <a:lstStyle/>
          <a:p>
            <a:r>
              <a:rPr lang="en-US" altLang="ko-KR" dirty="0"/>
              <a:t>Appendix</a:t>
            </a:r>
            <a:br>
              <a:rPr lang="en-US" altLang="ko-KR" dirty="0"/>
            </a:br>
            <a:br>
              <a:rPr lang="en-US" altLang="ko-KR" dirty="0"/>
            </a:br>
            <a:r>
              <a:rPr lang="en-US" altLang="ko-KR" dirty="0"/>
              <a:t>Linux FHS Details</a:t>
            </a:r>
            <a:endParaRPr lang="ko-KR" altLang="en-US" dirty="0"/>
          </a:p>
        </p:txBody>
      </p:sp>
      <p:sp>
        <p:nvSpPr>
          <p:cNvPr id="6" name="부제목 5">
            <a:extLst>
              <a:ext uri="{FF2B5EF4-FFF2-40B4-BE49-F238E27FC236}">
                <a16:creationId xmlns:a16="http://schemas.microsoft.com/office/drawing/2014/main" id="{65EC9B10-9148-162F-46F7-15B19F7FF582}"/>
              </a:ext>
            </a:extLst>
          </p:cNvPr>
          <p:cNvSpPr>
            <a:spLocks noGrp="1"/>
          </p:cNvSpPr>
          <p:nvPr>
            <p:ph type="subTitle" idx="1"/>
          </p:nvPr>
        </p:nvSpPr>
        <p:spPr/>
        <p:txBody>
          <a:bodyPr/>
          <a:lstStyle/>
          <a:p>
            <a:endParaRPr lang="ko-KR" altLang="en-US"/>
          </a:p>
        </p:txBody>
      </p:sp>
      <p:sp>
        <p:nvSpPr>
          <p:cNvPr id="4" name="슬라이드 번호 개체 틀 3">
            <a:extLst>
              <a:ext uri="{FF2B5EF4-FFF2-40B4-BE49-F238E27FC236}">
                <a16:creationId xmlns:a16="http://schemas.microsoft.com/office/drawing/2014/main" id="{9A7BF4C7-59B3-21F6-015D-D98ED4FD518D}"/>
              </a:ext>
            </a:extLst>
          </p:cNvPr>
          <p:cNvSpPr>
            <a:spLocks noGrp="1"/>
          </p:cNvSpPr>
          <p:nvPr>
            <p:ph type="sldNum" sz="quarter" idx="12"/>
          </p:nvPr>
        </p:nvSpPr>
        <p:spPr/>
        <p:txBody>
          <a:bodyPr/>
          <a:lstStyle/>
          <a:p>
            <a:fld id="{297EEDAA-10CE-4642-834E-C03F290CCBD8}" type="slidenum">
              <a:rPr lang="ko-KR" altLang="en-US" smtClean="0"/>
              <a:t>49</a:t>
            </a:fld>
            <a:endParaRPr lang="ko-KR" altLang="en-US"/>
          </a:p>
        </p:txBody>
      </p:sp>
    </p:spTree>
    <p:extLst>
      <p:ext uri="{BB962C8B-B14F-4D97-AF65-F5344CB8AC3E}">
        <p14:creationId xmlns:p14="http://schemas.microsoft.com/office/powerpoint/2010/main" val="4185362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3D92454-9EE5-E8B7-C3F6-8C9CD65F4499}"/>
              </a:ext>
            </a:extLst>
          </p:cNvPr>
          <p:cNvSpPr>
            <a:spLocks noGrp="1"/>
          </p:cNvSpPr>
          <p:nvPr>
            <p:ph type="title"/>
          </p:nvPr>
        </p:nvSpPr>
        <p:spPr/>
        <p:txBody>
          <a:bodyPr>
            <a:normAutofit fontScale="90000"/>
          </a:bodyPr>
          <a:lstStyle/>
          <a:p>
            <a:r>
              <a:rPr lang="en-US" altLang="ko-KR" dirty="0"/>
              <a:t>User Command sequence</a:t>
            </a:r>
            <a:endParaRPr lang="ko-KR" altLang="en-US" dirty="0"/>
          </a:p>
        </p:txBody>
      </p:sp>
      <p:sp>
        <p:nvSpPr>
          <p:cNvPr id="3" name="내용 개체 틀 2">
            <a:extLst>
              <a:ext uri="{FF2B5EF4-FFF2-40B4-BE49-F238E27FC236}">
                <a16:creationId xmlns:a16="http://schemas.microsoft.com/office/drawing/2014/main" id="{73A22CBB-EE06-CB09-3E9C-012F8569F053}"/>
              </a:ext>
            </a:extLst>
          </p:cNvPr>
          <p:cNvSpPr>
            <a:spLocks noGrp="1"/>
          </p:cNvSpPr>
          <p:nvPr>
            <p:ph idx="1"/>
          </p:nvPr>
        </p:nvSpPr>
        <p:spPr/>
        <p:txBody>
          <a:bodyPr/>
          <a:lstStyle/>
          <a:p>
            <a:r>
              <a:rPr lang="ko-KR" altLang="en-US" dirty="0"/>
              <a:t>각 명령어는 세미콜론 </a:t>
            </a:r>
            <a:r>
              <a:rPr lang="en-US" altLang="ko-KR" dirty="0"/>
              <a:t>(;) </a:t>
            </a:r>
            <a:r>
              <a:rPr lang="ko-KR" altLang="en-US" dirty="0"/>
              <a:t>으로 구분하여 다수의 명령어 </a:t>
            </a:r>
            <a:r>
              <a:rPr lang="ko-KR" altLang="en-US" dirty="0" err="1"/>
              <a:t>한줄에</a:t>
            </a:r>
            <a:r>
              <a:rPr lang="ko-KR" altLang="en-US" dirty="0"/>
              <a:t> 입력 가능</a:t>
            </a:r>
            <a:endParaRPr lang="en-US" altLang="ko-KR" dirty="0"/>
          </a:p>
          <a:p>
            <a:r>
              <a:rPr lang="ko-KR" altLang="en-US" dirty="0"/>
              <a:t>한번에 하나의 명령어 실행</a:t>
            </a:r>
            <a:endParaRPr lang="en-US" altLang="ko-KR" dirty="0"/>
          </a:p>
          <a:p>
            <a:r>
              <a:rPr lang="en-US" altLang="ko-KR" dirty="0"/>
              <a:t>Ex)</a:t>
            </a:r>
            <a:r>
              <a:rPr lang="ko-KR" altLang="en-US" dirty="0"/>
              <a:t> </a:t>
            </a:r>
            <a:r>
              <a:rPr lang="en-US" altLang="ko-KR" dirty="0"/>
              <a:t>$ clear ; </a:t>
            </a:r>
            <a:r>
              <a:rPr lang="en-US" altLang="ko-KR" dirty="0" err="1"/>
              <a:t>pwd</a:t>
            </a:r>
            <a:r>
              <a:rPr lang="en-US" altLang="ko-KR" dirty="0"/>
              <a:t>; ls</a:t>
            </a:r>
            <a:endParaRPr lang="ko-KR" altLang="en-US" dirty="0"/>
          </a:p>
        </p:txBody>
      </p:sp>
      <p:sp>
        <p:nvSpPr>
          <p:cNvPr id="4" name="슬라이드 번호 개체 틀 3">
            <a:extLst>
              <a:ext uri="{FF2B5EF4-FFF2-40B4-BE49-F238E27FC236}">
                <a16:creationId xmlns:a16="http://schemas.microsoft.com/office/drawing/2014/main" id="{FA55E9AE-2450-7321-8929-809528A6C807}"/>
              </a:ext>
            </a:extLst>
          </p:cNvPr>
          <p:cNvSpPr>
            <a:spLocks noGrp="1"/>
          </p:cNvSpPr>
          <p:nvPr>
            <p:ph type="sldNum" sz="quarter" idx="12"/>
          </p:nvPr>
        </p:nvSpPr>
        <p:spPr/>
        <p:txBody>
          <a:bodyPr/>
          <a:lstStyle/>
          <a:p>
            <a:fld id="{297EEDAA-10CE-4642-834E-C03F290CCBD8}" type="slidenum">
              <a:rPr lang="ko-KR" altLang="en-US" smtClean="0"/>
              <a:t>5</a:t>
            </a:fld>
            <a:endParaRPr lang="ko-KR" altLang="en-US"/>
          </a:p>
        </p:txBody>
      </p:sp>
    </p:spTree>
    <p:extLst>
      <p:ext uri="{BB962C8B-B14F-4D97-AF65-F5344CB8AC3E}">
        <p14:creationId xmlns:p14="http://schemas.microsoft.com/office/powerpoint/2010/main" val="27740708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0DF803-763C-4D8A-966F-5A93DD02D891}"/>
              </a:ext>
            </a:extLst>
          </p:cNvPr>
          <p:cNvSpPr>
            <a:spLocks noGrp="1"/>
          </p:cNvSpPr>
          <p:nvPr>
            <p:ph type="title"/>
          </p:nvPr>
        </p:nvSpPr>
        <p:spPr/>
        <p:txBody>
          <a:bodyPr>
            <a:normAutofit fontScale="90000"/>
          </a:bodyPr>
          <a:lstStyle/>
          <a:p>
            <a:r>
              <a:rPr lang="en-US" altLang="ko-KR" dirty="0"/>
              <a:t>Boot Directory (/boot/)</a:t>
            </a:r>
            <a:endParaRPr lang="ko-KR" altLang="en-US" dirty="0"/>
          </a:p>
        </p:txBody>
      </p:sp>
      <p:sp>
        <p:nvSpPr>
          <p:cNvPr id="3" name="내용 개체 틀 2">
            <a:extLst>
              <a:ext uri="{FF2B5EF4-FFF2-40B4-BE49-F238E27FC236}">
                <a16:creationId xmlns:a16="http://schemas.microsoft.com/office/drawing/2014/main" id="{F99B5FBC-D28F-476F-8CC4-BAA4672EC4FD}"/>
              </a:ext>
            </a:extLst>
          </p:cNvPr>
          <p:cNvSpPr>
            <a:spLocks noGrp="1"/>
          </p:cNvSpPr>
          <p:nvPr>
            <p:ph idx="1"/>
          </p:nvPr>
        </p:nvSpPr>
        <p:spPr/>
        <p:txBody>
          <a:bodyPr/>
          <a:lstStyle/>
          <a:p>
            <a:r>
              <a:rPr lang="en-US" altLang="ko-KR" dirty="0"/>
              <a:t>/boot/ contains static files of the boot loader</a:t>
            </a:r>
          </a:p>
          <a:p>
            <a:pPr lvl="1"/>
            <a:r>
              <a:rPr lang="en-US" altLang="ko-KR" dirty="0"/>
              <a:t>These are files required for the boot process (with the exception of configuration files)</a:t>
            </a:r>
          </a:p>
          <a:p>
            <a:r>
              <a:rPr lang="en-US" altLang="ko-KR" dirty="0"/>
              <a:t>The backed-up information for the Master Boot Record (MBR) and the system map files are also stored here</a:t>
            </a:r>
          </a:p>
          <a:p>
            <a:pPr lvl="1"/>
            <a:r>
              <a:rPr lang="en-US" altLang="ko-KR" dirty="0"/>
              <a:t>These contain information about where exactly the kernel is located on the partition</a:t>
            </a:r>
          </a:p>
          <a:p>
            <a:r>
              <a:rPr lang="en-US" altLang="ko-KR" dirty="0"/>
              <a:t>This directory also contains the kernel</a:t>
            </a:r>
          </a:p>
          <a:p>
            <a:pPr lvl="1"/>
            <a:r>
              <a:rPr lang="en-US" altLang="ko-KR" dirty="0"/>
              <a:t>According to FHS, the kernel can also be located directly in the root directory</a:t>
            </a:r>
            <a:endParaRPr lang="ko-KR" altLang="en-US" dirty="0"/>
          </a:p>
        </p:txBody>
      </p:sp>
      <p:sp>
        <p:nvSpPr>
          <p:cNvPr id="4" name="슬라이드 번호 개체 틀 3">
            <a:extLst>
              <a:ext uri="{FF2B5EF4-FFF2-40B4-BE49-F238E27FC236}">
                <a16:creationId xmlns:a16="http://schemas.microsoft.com/office/drawing/2014/main" id="{A31632C4-F08C-4395-A57C-33CF49EA1A2F}"/>
              </a:ext>
            </a:extLst>
          </p:cNvPr>
          <p:cNvSpPr>
            <a:spLocks noGrp="1"/>
          </p:cNvSpPr>
          <p:nvPr>
            <p:ph type="sldNum" sz="quarter" idx="12"/>
          </p:nvPr>
        </p:nvSpPr>
        <p:spPr/>
        <p:txBody>
          <a:bodyPr/>
          <a:lstStyle/>
          <a:p>
            <a:fld id="{297EEDAA-10CE-4642-834E-C03F290CCBD8}" type="slidenum">
              <a:rPr lang="ko-KR" altLang="en-US" smtClean="0"/>
              <a:t>50</a:t>
            </a:fld>
            <a:endParaRPr lang="ko-KR" altLang="en-US"/>
          </a:p>
        </p:txBody>
      </p:sp>
    </p:spTree>
    <p:extLst>
      <p:ext uri="{BB962C8B-B14F-4D97-AF65-F5344CB8AC3E}">
        <p14:creationId xmlns:p14="http://schemas.microsoft.com/office/powerpoint/2010/main" val="216807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1CA7D0-1B74-4188-B2DC-32BF7F884B70}"/>
              </a:ext>
            </a:extLst>
          </p:cNvPr>
          <p:cNvSpPr>
            <a:spLocks noGrp="1"/>
          </p:cNvSpPr>
          <p:nvPr>
            <p:ph type="title"/>
          </p:nvPr>
        </p:nvSpPr>
        <p:spPr>
          <a:xfrm>
            <a:off x="419878" y="144596"/>
            <a:ext cx="11504643" cy="643439"/>
          </a:xfrm>
        </p:spPr>
        <p:txBody>
          <a:bodyPr>
            <a:normAutofit fontScale="90000"/>
          </a:bodyPr>
          <a:lstStyle/>
          <a:p>
            <a:r>
              <a:rPr lang="en-US" altLang="ko-KR" dirty="0"/>
              <a:t>Configuration Files (/</a:t>
            </a:r>
            <a:r>
              <a:rPr lang="en-US" altLang="ko-KR" dirty="0" err="1"/>
              <a:t>etc</a:t>
            </a:r>
            <a:r>
              <a:rPr lang="en-US" altLang="ko-KR" dirty="0"/>
              <a:t>/)</a:t>
            </a:r>
            <a:endParaRPr lang="ko-KR" altLang="en-US" dirty="0"/>
          </a:p>
        </p:txBody>
      </p:sp>
      <p:graphicFrame>
        <p:nvGraphicFramePr>
          <p:cNvPr id="5" name="내용 개체 틀 4">
            <a:extLst>
              <a:ext uri="{FF2B5EF4-FFF2-40B4-BE49-F238E27FC236}">
                <a16:creationId xmlns:a16="http://schemas.microsoft.com/office/drawing/2014/main" id="{4C1956C0-864F-443B-ABF4-7BB0F8C76246}"/>
              </a:ext>
            </a:extLst>
          </p:cNvPr>
          <p:cNvGraphicFramePr>
            <a:graphicFrameLocks noGrp="1"/>
          </p:cNvGraphicFramePr>
          <p:nvPr>
            <p:ph idx="1"/>
          </p:nvPr>
        </p:nvGraphicFramePr>
        <p:xfrm>
          <a:off x="265922" y="788035"/>
          <a:ext cx="11506200" cy="5933440"/>
        </p:xfrm>
        <a:graphic>
          <a:graphicData uri="http://schemas.openxmlformats.org/drawingml/2006/table">
            <a:tbl>
              <a:tblPr firstRow="1" bandRow="1">
                <a:tableStyleId>{5C22544A-7EE6-4342-B048-85BDC9FD1C3A}</a:tableStyleId>
              </a:tblPr>
              <a:tblGrid>
                <a:gridCol w="2465614">
                  <a:extLst>
                    <a:ext uri="{9D8B030D-6E8A-4147-A177-3AD203B41FA5}">
                      <a16:colId xmlns:a16="http://schemas.microsoft.com/office/drawing/2014/main" val="3365845165"/>
                    </a:ext>
                  </a:extLst>
                </a:gridCol>
                <a:gridCol w="9040586">
                  <a:extLst>
                    <a:ext uri="{9D8B030D-6E8A-4147-A177-3AD203B41FA5}">
                      <a16:colId xmlns:a16="http://schemas.microsoft.com/office/drawing/2014/main" val="4232657466"/>
                    </a:ext>
                  </a:extLst>
                </a:gridCol>
              </a:tblGrid>
              <a:tr h="370840">
                <a:tc>
                  <a:txBody>
                    <a:bodyPr/>
                    <a:lstStyle/>
                    <a:p>
                      <a:pPr latinLnBrk="1"/>
                      <a:r>
                        <a:rPr lang="en-US" altLang="ko-KR" dirty="0"/>
                        <a:t>File</a:t>
                      </a:r>
                      <a:endParaRPr lang="ko-KR" altLang="en-US" dirty="0"/>
                    </a:p>
                  </a:txBody>
                  <a:tcPr/>
                </a:tc>
                <a:tc>
                  <a:txBody>
                    <a:bodyPr/>
                    <a:lstStyle/>
                    <a:p>
                      <a:pPr latinLnBrk="1"/>
                      <a:r>
                        <a:rPr lang="en-US" altLang="ko-KR" dirty="0"/>
                        <a:t>Description</a:t>
                      </a:r>
                      <a:endParaRPr lang="ko-KR" altLang="en-US" dirty="0"/>
                    </a:p>
                  </a:txBody>
                  <a:tcPr/>
                </a:tc>
                <a:extLst>
                  <a:ext uri="{0D108BD9-81ED-4DB2-BD59-A6C34878D82A}">
                    <a16:rowId xmlns:a16="http://schemas.microsoft.com/office/drawing/2014/main" val="245387022"/>
                  </a:ext>
                </a:extLst>
              </a:tr>
              <a:tr h="370840">
                <a:tc>
                  <a:txBody>
                    <a:bodyPr/>
                    <a:lstStyle/>
                    <a:p>
                      <a:pPr latinLnBrk="1"/>
                      <a:r>
                        <a:rPr lang="en-US" altLang="ko-KR" dirty="0"/>
                        <a:t>/</a:t>
                      </a:r>
                      <a:r>
                        <a:rPr lang="en-US" altLang="ko-KR" dirty="0" err="1"/>
                        <a:t>etc</a:t>
                      </a:r>
                      <a:r>
                        <a:rPr lang="en-US" altLang="ko-KR" dirty="0"/>
                        <a:t>/</a:t>
                      </a:r>
                      <a:r>
                        <a:rPr lang="en-US" altLang="ko-KR" dirty="0" err="1"/>
                        <a:t>SuSE</a:t>
                      </a:r>
                      <a:r>
                        <a:rPr lang="en-US" altLang="ko-KR" dirty="0"/>
                        <a:t>-release</a:t>
                      </a:r>
                      <a:endParaRPr lang="ko-KR" altLang="en-US" dirty="0"/>
                    </a:p>
                  </a:txBody>
                  <a:tcPr/>
                </a:tc>
                <a:tc>
                  <a:txBody>
                    <a:bodyPr/>
                    <a:lstStyle/>
                    <a:p>
                      <a:pPr latinLnBrk="1"/>
                      <a:r>
                        <a:rPr lang="en-US" altLang="ko-KR" dirty="0"/>
                        <a:t>version number of the installed SUSE Linux Enterprise Server</a:t>
                      </a:r>
                      <a:endParaRPr lang="ko-KR" altLang="en-US" dirty="0"/>
                    </a:p>
                  </a:txBody>
                  <a:tcPr/>
                </a:tc>
                <a:extLst>
                  <a:ext uri="{0D108BD9-81ED-4DB2-BD59-A6C34878D82A}">
                    <a16:rowId xmlns:a16="http://schemas.microsoft.com/office/drawing/2014/main" val="3486271806"/>
                  </a:ext>
                </a:extLst>
              </a:tr>
              <a:tr h="370840">
                <a:tc>
                  <a:txBody>
                    <a:bodyPr/>
                    <a:lstStyle/>
                    <a:p>
                      <a:pPr latinLnBrk="1"/>
                      <a:r>
                        <a:rPr lang="en-US" altLang="ko-KR" dirty="0"/>
                        <a:t>/</a:t>
                      </a:r>
                      <a:r>
                        <a:rPr lang="en-US" altLang="ko-KR" dirty="0" err="1"/>
                        <a:t>etc</a:t>
                      </a:r>
                      <a:r>
                        <a:rPr lang="en-US" altLang="ko-KR" dirty="0"/>
                        <a:t>/</a:t>
                      </a:r>
                      <a:r>
                        <a:rPr lang="en-US" altLang="ko-KR" dirty="0" err="1"/>
                        <a:t>inittab</a:t>
                      </a:r>
                      <a:endParaRPr lang="ko-KR" altLang="en-US" dirty="0"/>
                    </a:p>
                  </a:txBody>
                  <a:tcPr/>
                </a:tc>
                <a:tc>
                  <a:txBody>
                    <a:bodyPr/>
                    <a:lstStyle/>
                    <a:p>
                      <a:pPr latinLnBrk="1"/>
                      <a:r>
                        <a:rPr lang="en-US" altLang="ko-KR" dirty="0"/>
                        <a:t>Configuration file for the </a:t>
                      </a:r>
                      <a:r>
                        <a:rPr lang="en-US" altLang="ko-KR" dirty="0" err="1"/>
                        <a:t>init</a:t>
                      </a:r>
                      <a:r>
                        <a:rPr lang="en-US" altLang="ko-KR" dirty="0"/>
                        <a:t> process</a:t>
                      </a:r>
                      <a:endParaRPr lang="ko-KR" altLang="en-US" dirty="0"/>
                    </a:p>
                  </a:txBody>
                  <a:tcPr/>
                </a:tc>
                <a:extLst>
                  <a:ext uri="{0D108BD9-81ED-4DB2-BD59-A6C34878D82A}">
                    <a16:rowId xmlns:a16="http://schemas.microsoft.com/office/drawing/2014/main" val="1423265964"/>
                  </a:ext>
                </a:extLst>
              </a:tr>
              <a:tr h="370840">
                <a:tc>
                  <a:txBody>
                    <a:bodyPr/>
                    <a:lstStyle/>
                    <a:p>
                      <a:pPr latinLnBrk="1"/>
                      <a:r>
                        <a:rPr lang="en-US" altLang="ko-KR" dirty="0"/>
                        <a:t>/</a:t>
                      </a:r>
                      <a:r>
                        <a:rPr lang="en-US" altLang="ko-KR" dirty="0" err="1"/>
                        <a:t>etc</a:t>
                      </a:r>
                      <a:r>
                        <a:rPr lang="en-US" altLang="ko-KR" dirty="0"/>
                        <a:t>/</a:t>
                      </a:r>
                      <a:r>
                        <a:rPr lang="en-US" altLang="ko-KR" dirty="0" err="1"/>
                        <a:t>init.d</a:t>
                      </a:r>
                      <a:r>
                        <a:rPr lang="en-US" altLang="ko-KR" dirty="0"/>
                        <a:t>/*</a:t>
                      </a:r>
                      <a:endParaRPr lang="ko-KR" altLang="en-US" dirty="0"/>
                    </a:p>
                  </a:txBody>
                  <a:tcPr/>
                </a:tc>
                <a:tc>
                  <a:txBody>
                    <a:bodyPr/>
                    <a:lstStyle/>
                    <a:p>
                      <a:pPr latinLnBrk="1"/>
                      <a:r>
                        <a:rPr lang="en-US" altLang="ko-KR" dirty="0"/>
                        <a:t>scripts for starting services</a:t>
                      </a:r>
                      <a:endParaRPr lang="ko-KR" altLang="en-US" dirty="0"/>
                    </a:p>
                  </a:txBody>
                  <a:tcPr/>
                </a:tc>
                <a:extLst>
                  <a:ext uri="{0D108BD9-81ED-4DB2-BD59-A6C34878D82A}">
                    <a16:rowId xmlns:a16="http://schemas.microsoft.com/office/drawing/2014/main" val="2062489444"/>
                  </a:ext>
                </a:extLst>
              </a:tr>
              <a:tr h="370840">
                <a:tc>
                  <a:txBody>
                    <a:bodyPr/>
                    <a:lstStyle/>
                    <a:p>
                      <a:pPr latinLnBrk="1"/>
                      <a:r>
                        <a:rPr lang="en-US" altLang="ko-KR" dirty="0"/>
                        <a:t>/</a:t>
                      </a:r>
                      <a:r>
                        <a:rPr lang="en-US" altLang="ko-KR" dirty="0" err="1"/>
                        <a:t>etc</a:t>
                      </a:r>
                      <a:r>
                        <a:rPr lang="en-US" altLang="ko-KR" dirty="0"/>
                        <a:t>/</a:t>
                      </a:r>
                      <a:r>
                        <a:rPr lang="en-US" altLang="ko-KR" dirty="0" err="1"/>
                        <a:t>grub.conf</a:t>
                      </a:r>
                      <a:endParaRPr lang="ko-KR" altLang="en-US" dirty="0"/>
                    </a:p>
                  </a:txBody>
                  <a:tcPr/>
                </a:tc>
                <a:tc>
                  <a:txBody>
                    <a:bodyPr/>
                    <a:lstStyle/>
                    <a:p>
                      <a:pPr latinLnBrk="1"/>
                      <a:r>
                        <a:rPr lang="en-US" altLang="ko-KR" dirty="0"/>
                        <a:t>configuration file of GRUB</a:t>
                      </a:r>
                      <a:endParaRPr lang="ko-KR" altLang="en-US" dirty="0"/>
                    </a:p>
                  </a:txBody>
                  <a:tcPr/>
                </a:tc>
                <a:extLst>
                  <a:ext uri="{0D108BD9-81ED-4DB2-BD59-A6C34878D82A}">
                    <a16:rowId xmlns:a16="http://schemas.microsoft.com/office/drawing/2014/main" val="1116786004"/>
                  </a:ext>
                </a:extLst>
              </a:tr>
              <a:tr h="370840">
                <a:tc>
                  <a:txBody>
                    <a:bodyPr/>
                    <a:lstStyle/>
                    <a:p>
                      <a:pPr latinLnBrk="1"/>
                      <a:r>
                        <a:rPr lang="en-US" altLang="ko-KR" dirty="0"/>
                        <a:t>/</a:t>
                      </a:r>
                      <a:r>
                        <a:rPr lang="en-US" altLang="ko-KR" dirty="0" err="1"/>
                        <a:t>etc</a:t>
                      </a:r>
                      <a:r>
                        <a:rPr lang="en-US" altLang="ko-KR" dirty="0"/>
                        <a:t>/</a:t>
                      </a:r>
                      <a:r>
                        <a:rPr lang="en-US" altLang="ko-KR" dirty="0" err="1"/>
                        <a:t>modprobe.conf</a:t>
                      </a:r>
                      <a:endParaRPr lang="ko-KR" altLang="en-US" dirty="0"/>
                    </a:p>
                  </a:txBody>
                  <a:tcPr/>
                </a:tc>
                <a:tc>
                  <a:txBody>
                    <a:bodyPr/>
                    <a:lstStyle/>
                    <a:p>
                      <a:pPr latinLnBrk="1"/>
                      <a:r>
                        <a:rPr lang="en-US" altLang="ko-KR" dirty="0"/>
                        <a:t>configuration file of kernel modules</a:t>
                      </a:r>
                      <a:endParaRPr lang="ko-KR" altLang="en-US" dirty="0"/>
                    </a:p>
                  </a:txBody>
                  <a:tcPr/>
                </a:tc>
                <a:extLst>
                  <a:ext uri="{0D108BD9-81ED-4DB2-BD59-A6C34878D82A}">
                    <a16:rowId xmlns:a16="http://schemas.microsoft.com/office/drawing/2014/main" val="380146559"/>
                  </a:ext>
                </a:extLst>
              </a:tr>
              <a:tr h="370840">
                <a:tc>
                  <a:txBody>
                    <a:bodyPr/>
                    <a:lstStyle/>
                    <a:p>
                      <a:pPr latinLnBrk="1"/>
                      <a:r>
                        <a:rPr lang="en-US" altLang="ko-KR" dirty="0"/>
                        <a:t>/</a:t>
                      </a:r>
                      <a:r>
                        <a:rPr lang="en-US" altLang="ko-KR" dirty="0" err="1"/>
                        <a:t>etc</a:t>
                      </a:r>
                      <a:r>
                        <a:rPr lang="en-US" altLang="ko-KR" dirty="0"/>
                        <a:t>/DIR_COLORS</a:t>
                      </a:r>
                      <a:endParaRPr lang="ko-KR" altLang="en-US" dirty="0"/>
                    </a:p>
                  </a:txBody>
                  <a:tcPr/>
                </a:tc>
                <a:tc>
                  <a:txBody>
                    <a:bodyPr/>
                    <a:lstStyle/>
                    <a:p>
                      <a:pPr latinLnBrk="1"/>
                      <a:r>
                        <a:rPr lang="en-US" altLang="ko-KR" dirty="0"/>
                        <a:t>Specifies the colors of ls</a:t>
                      </a:r>
                      <a:endParaRPr lang="ko-KR" altLang="en-US" dirty="0"/>
                    </a:p>
                  </a:txBody>
                  <a:tcPr/>
                </a:tc>
                <a:extLst>
                  <a:ext uri="{0D108BD9-81ED-4DB2-BD59-A6C34878D82A}">
                    <a16:rowId xmlns:a16="http://schemas.microsoft.com/office/drawing/2014/main" val="1094295100"/>
                  </a:ext>
                </a:extLst>
              </a:tr>
              <a:tr h="370840">
                <a:tc>
                  <a:txBody>
                    <a:bodyPr/>
                    <a:lstStyle/>
                    <a:p>
                      <a:pPr latinLnBrk="1"/>
                      <a:r>
                        <a:rPr lang="en-US" altLang="ko-KR" dirty="0"/>
                        <a:t>/</a:t>
                      </a:r>
                      <a:r>
                        <a:rPr lang="en-US" altLang="ko-KR" dirty="0" err="1"/>
                        <a:t>etc</a:t>
                      </a:r>
                      <a:r>
                        <a:rPr lang="en-US" altLang="ko-KR" dirty="0"/>
                        <a:t>/X11/XF86Config</a:t>
                      </a:r>
                      <a:endParaRPr lang="ko-KR" altLang="en-US" dirty="0"/>
                    </a:p>
                  </a:txBody>
                  <a:tcPr/>
                </a:tc>
                <a:tc>
                  <a:txBody>
                    <a:bodyPr/>
                    <a:lstStyle/>
                    <a:p>
                      <a:pPr latinLnBrk="1"/>
                      <a:r>
                        <a:rPr lang="en-US" altLang="ko-KR" dirty="0"/>
                        <a:t>Configuration file of the X windows System</a:t>
                      </a:r>
                      <a:endParaRPr lang="ko-KR" altLang="en-US" dirty="0"/>
                    </a:p>
                  </a:txBody>
                  <a:tcPr/>
                </a:tc>
                <a:extLst>
                  <a:ext uri="{0D108BD9-81ED-4DB2-BD59-A6C34878D82A}">
                    <a16:rowId xmlns:a16="http://schemas.microsoft.com/office/drawing/2014/main" val="2393126902"/>
                  </a:ext>
                </a:extLst>
              </a:tr>
              <a:tr h="370840">
                <a:tc>
                  <a:txBody>
                    <a:bodyPr/>
                    <a:lstStyle/>
                    <a:p>
                      <a:pPr latinLnBrk="1"/>
                      <a:r>
                        <a:rPr lang="en-US" altLang="ko-KR" dirty="0"/>
                        <a:t>/</a:t>
                      </a:r>
                      <a:r>
                        <a:rPr lang="en-US" altLang="ko-KR" dirty="0" err="1"/>
                        <a:t>etc</a:t>
                      </a:r>
                      <a:r>
                        <a:rPr lang="en-US" altLang="ko-KR" dirty="0"/>
                        <a:t>/</a:t>
                      </a:r>
                      <a:r>
                        <a:rPr lang="en-US" altLang="ko-KR" dirty="0" err="1"/>
                        <a:t>fstab</a:t>
                      </a:r>
                      <a:endParaRPr lang="ko-KR" altLang="en-US" dirty="0"/>
                    </a:p>
                  </a:txBody>
                  <a:tcPr/>
                </a:tc>
                <a:tc>
                  <a:txBody>
                    <a:bodyPr/>
                    <a:lstStyle/>
                    <a:p>
                      <a:pPr latinLnBrk="1"/>
                      <a:r>
                        <a:rPr lang="en-US" altLang="ko-KR" dirty="0"/>
                        <a:t>Table of the file systems automatically mounted at system start</a:t>
                      </a:r>
                      <a:endParaRPr lang="ko-KR" altLang="en-US" dirty="0"/>
                    </a:p>
                  </a:txBody>
                  <a:tcPr/>
                </a:tc>
                <a:extLst>
                  <a:ext uri="{0D108BD9-81ED-4DB2-BD59-A6C34878D82A}">
                    <a16:rowId xmlns:a16="http://schemas.microsoft.com/office/drawing/2014/main" val="3158599797"/>
                  </a:ext>
                </a:extLst>
              </a:tr>
              <a:tr h="370840">
                <a:tc>
                  <a:txBody>
                    <a:bodyPr/>
                    <a:lstStyle/>
                    <a:p>
                      <a:pPr latinLnBrk="1"/>
                      <a:r>
                        <a:rPr lang="en-US" altLang="ko-KR" dirty="0"/>
                        <a:t>/</a:t>
                      </a:r>
                      <a:r>
                        <a:rPr lang="en-US" altLang="ko-KR" dirty="0" err="1"/>
                        <a:t>etc</a:t>
                      </a:r>
                      <a:r>
                        <a:rPr lang="en-US" altLang="ko-KR" dirty="0"/>
                        <a:t>/passwd</a:t>
                      </a:r>
                      <a:endParaRPr lang="ko-KR" altLang="en-US" dirty="0"/>
                    </a:p>
                  </a:txBody>
                  <a:tcPr/>
                </a:tc>
                <a:tc>
                  <a:txBody>
                    <a:bodyPr/>
                    <a:lstStyle/>
                    <a:p>
                      <a:pPr latinLnBrk="1"/>
                      <a:r>
                        <a:rPr lang="en-US" altLang="ko-KR" dirty="0"/>
                        <a:t>User database; all information except passwords</a:t>
                      </a:r>
                      <a:endParaRPr lang="ko-KR" altLang="en-US" dirty="0"/>
                    </a:p>
                  </a:txBody>
                  <a:tcPr/>
                </a:tc>
                <a:extLst>
                  <a:ext uri="{0D108BD9-81ED-4DB2-BD59-A6C34878D82A}">
                    <a16:rowId xmlns:a16="http://schemas.microsoft.com/office/drawing/2014/main" val="3881574531"/>
                  </a:ext>
                </a:extLst>
              </a:tr>
              <a:tr h="370840">
                <a:tc>
                  <a:txBody>
                    <a:bodyPr/>
                    <a:lstStyle/>
                    <a:p>
                      <a:pPr latinLnBrk="1"/>
                      <a:r>
                        <a:rPr lang="en-US" altLang="ko-KR" dirty="0"/>
                        <a:t>/</a:t>
                      </a:r>
                      <a:r>
                        <a:rPr lang="en-US" altLang="ko-KR" dirty="0" err="1"/>
                        <a:t>etc</a:t>
                      </a:r>
                      <a:r>
                        <a:rPr lang="en-US" altLang="ko-KR" dirty="0"/>
                        <a:t>/shadow</a:t>
                      </a:r>
                      <a:endParaRPr lang="ko-KR" altLang="en-US" dirty="0"/>
                    </a:p>
                  </a:txBody>
                  <a:tcPr/>
                </a:tc>
                <a:tc>
                  <a:txBody>
                    <a:bodyPr/>
                    <a:lstStyle/>
                    <a:p>
                      <a:pPr latinLnBrk="1"/>
                      <a:r>
                        <a:rPr lang="en-US" altLang="ko-KR" dirty="0"/>
                        <a:t>Encrypted passwords of users</a:t>
                      </a:r>
                      <a:endParaRPr lang="ko-KR" altLang="en-US" dirty="0"/>
                    </a:p>
                  </a:txBody>
                  <a:tcPr/>
                </a:tc>
                <a:extLst>
                  <a:ext uri="{0D108BD9-81ED-4DB2-BD59-A6C34878D82A}">
                    <a16:rowId xmlns:a16="http://schemas.microsoft.com/office/drawing/2014/main" val="820645016"/>
                  </a:ext>
                </a:extLst>
              </a:tr>
              <a:tr h="370840">
                <a:tc>
                  <a:txBody>
                    <a:bodyPr/>
                    <a:lstStyle/>
                    <a:p>
                      <a:pPr latinLnBrk="1"/>
                      <a:r>
                        <a:rPr lang="en-US" altLang="ko-KR" dirty="0"/>
                        <a:t>/</a:t>
                      </a:r>
                      <a:r>
                        <a:rPr lang="en-US" altLang="ko-KR" dirty="0" err="1"/>
                        <a:t>etc</a:t>
                      </a:r>
                      <a:r>
                        <a:rPr lang="en-US" altLang="ko-KR" dirty="0"/>
                        <a:t>/group</a:t>
                      </a:r>
                      <a:endParaRPr lang="ko-KR" altLang="en-US" dirty="0"/>
                    </a:p>
                  </a:txBody>
                  <a:tcPr/>
                </a:tc>
                <a:tc>
                  <a:txBody>
                    <a:bodyPr/>
                    <a:lstStyle/>
                    <a:p>
                      <a:pPr latinLnBrk="1"/>
                      <a:r>
                        <a:rPr lang="en-US" altLang="ko-KR" dirty="0"/>
                        <a:t>Database of user group</a:t>
                      </a:r>
                      <a:endParaRPr lang="ko-KR" altLang="en-US" dirty="0"/>
                    </a:p>
                  </a:txBody>
                  <a:tcPr/>
                </a:tc>
                <a:extLst>
                  <a:ext uri="{0D108BD9-81ED-4DB2-BD59-A6C34878D82A}">
                    <a16:rowId xmlns:a16="http://schemas.microsoft.com/office/drawing/2014/main" val="25212619"/>
                  </a:ext>
                </a:extLst>
              </a:tr>
              <a:tr h="370840">
                <a:tc>
                  <a:txBody>
                    <a:bodyPr/>
                    <a:lstStyle/>
                    <a:p>
                      <a:pPr latinLnBrk="1"/>
                      <a:r>
                        <a:rPr lang="en-US" altLang="ko-KR" dirty="0"/>
                        <a:t>/</a:t>
                      </a:r>
                      <a:r>
                        <a:rPr lang="en-US" altLang="ko-KR" dirty="0" err="1"/>
                        <a:t>etc</a:t>
                      </a:r>
                      <a:r>
                        <a:rPr lang="en-US" altLang="ko-KR" dirty="0"/>
                        <a:t>/cups/*</a:t>
                      </a:r>
                      <a:endParaRPr lang="ko-KR" altLang="en-US" dirty="0"/>
                    </a:p>
                  </a:txBody>
                  <a:tcPr/>
                </a:tc>
                <a:tc>
                  <a:txBody>
                    <a:bodyPr/>
                    <a:lstStyle/>
                    <a:p>
                      <a:pPr latinLnBrk="1"/>
                      <a:r>
                        <a:rPr lang="en-US" altLang="ko-KR" dirty="0"/>
                        <a:t>Files for CUPS printing system</a:t>
                      </a:r>
                      <a:endParaRPr lang="ko-KR" altLang="en-US" dirty="0"/>
                    </a:p>
                  </a:txBody>
                  <a:tcPr/>
                </a:tc>
                <a:extLst>
                  <a:ext uri="{0D108BD9-81ED-4DB2-BD59-A6C34878D82A}">
                    <a16:rowId xmlns:a16="http://schemas.microsoft.com/office/drawing/2014/main" val="2021387942"/>
                  </a:ext>
                </a:extLst>
              </a:tr>
              <a:tr h="370840">
                <a:tc>
                  <a:txBody>
                    <a:bodyPr/>
                    <a:lstStyle/>
                    <a:p>
                      <a:pPr latinLnBrk="1"/>
                      <a:r>
                        <a:rPr lang="en-US" altLang="ko-KR" dirty="0"/>
                        <a:t>/</a:t>
                      </a:r>
                      <a:r>
                        <a:rPr lang="en-US" altLang="ko-KR" dirty="0" err="1"/>
                        <a:t>etc</a:t>
                      </a:r>
                      <a:r>
                        <a:rPr lang="en-US" altLang="ko-KR" dirty="0"/>
                        <a:t>/hosts</a:t>
                      </a:r>
                      <a:endParaRPr lang="ko-KR" altLang="en-US" dirty="0"/>
                    </a:p>
                  </a:txBody>
                  <a:tcPr/>
                </a:tc>
                <a:tc>
                  <a:txBody>
                    <a:bodyPr/>
                    <a:lstStyle/>
                    <a:p>
                      <a:pPr latinLnBrk="1"/>
                      <a:r>
                        <a:rPr lang="en-US" altLang="ko-KR" dirty="0"/>
                        <a:t>Allocation of computer names to IP address</a:t>
                      </a:r>
                      <a:endParaRPr lang="ko-KR" altLang="en-US" dirty="0"/>
                    </a:p>
                  </a:txBody>
                  <a:tcPr/>
                </a:tc>
                <a:extLst>
                  <a:ext uri="{0D108BD9-81ED-4DB2-BD59-A6C34878D82A}">
                    <a16:rowId xmlns:a16="http://schemas.microsoft.com/office/drawing/2014/main" val="3956102348"/>
                  </a:ext>
                </a:extLst>
              </a:tr>
              <a:tr h="370840">
                <a:tc>
                  <a:txBody>
                    <a:bodyPr/>
                    <a:lstStyle/>
                    <a:p>
                      <a:pPr latinLnBrk="1"/>
                      <a:r>
                        <a:rPr lang="en-US" altLang="ko-KR" dirty="0"/>
                        <a:t>/</a:t>
                      </a:r>
                      <a:r>
                        <a:rPr lang="en-US" altLang="ko-KR" dirty="0" err="1"/>
                        <a:t>etc</a:t>
                      </a:r>
                      <a:r>
                        <a:rPr lang="en-US" altLang="ko-KR" dirty="0"/>
                        <a:t>/</a:t>
                      </a:r>
                      <a:r>
                        <a:rPr lang="en-US" altLang="ko-KR" dirty="0" err="1"/>
                        <a:t>motd</a:t>
                      </a:r>
                      <a:endParaRPr lang="ko-KR" altLang="en-US" dirty="0"/>
                    </a:p>
                  </a:txBody>
                  <a:tcPr/>
                </a:tc>
                <a:tc>
                  <a:txBody>
                    <a:bodyPr/>
                    <a:lstStyle/>
                    <a:p>
                      <a:pPr latinLnBrk="1"/>
                      <a:r>
                        <a:rPr lang="en-US" altLang="ko-KR" dirty="0"/>
                        <a:t>Welcome message </a:t>
                      </a:r>
                      <a:r>
                        <a:rPr lang="en-US" altLang="ko-KR" dirty="0" err="1"/>
                        <a:t>adter</a:t>
                      </a:r>
                      <a:r>
                        <a:rPr lang="en-US" altLang="ko-KR" dirty="0"/>
                        <a:t> a user logs in (message of the day)</a:t>
                      </a:r>
                      <a:endParaRPr lang="ko-KR" altLang="en-US" dirty="0"/>
                    </a:p>
                  </a:txBody>
                  <a:tcPr/>
                </a:tc>
                <a:extLst>
                  <a:ext uri="{0D108BD9-81ED-4DB2-BD59-A6C34878D82A}">
                    <a16:rowId xmlns:a16="http://schemas.microsoft.com/office/drawing/2014/main" val="4159687097"/>
                  </a:ext>
                </a:extLst>
              </a:tr>
              <a:tr h="370840">
                <a:tc>
                  <a:txBody>
                    <a:bodyPr/>
                    <a:lstStyle/>
                    <a:p>
                      <a:pPr latinLnBrk="1"/>
                      <a:r>
                        <a:rPr lang="en-US" altLang="ko-KR" dirty="0"/>
                        <a:t>/</a:t>
                      </a:r>
                      <a:r>
                        <a:rPr lang="en-US" altLang="ko-KR" dirty="0" err="1"/>
                        <a:t>etc</a:t>
                      </a:r>
                      <a:r>
                        <a:rPr lang="en-US" altLang="ko-KR" dirty="0"/>
                        <a:t>/issue</a:t>
                      </a:r>
                      <a:endParaRPr lang="ko-KR" altLang="en-US" dirty="0"/>
                    </a:p>
                  </a:txBody>
                  <a:tcPr/>
                </a:tc>
                <a:tc>
                  <a:txBody>
                    <a:bodyPr/>
                    <a:lstStyle/>
                    <a:p>
                      <a:pPr latinLnBrk="1"/>
                      <a:r>
                        <a:rPr lang="en-US" altLang="ko-KR" dirty="0"/>
                        <a:t>Linux Welcome message before the logic prompt</a:t>
                      </a:r>
                      <a:endParaRPr lang="ko-KR" altLang="en-US" dirty="0"/>
                    </a:p>
                  </a:txBody>
                  <a:tcPr/>
                </a:tc>
                <a:extLst>
                  <a:ext uri="{0D108BD9-81ED-4DB2-BD59-A6C34878D82A}">
                    <a16:rowId xmlns:a16="http://schemas.microsoft.com/office/drawing/2014/main" val="2088509522"/>
                  </a:ext>
                </a:extLst>
              </a:tr>
            </a:tbl>
          </a:graphicData>
        </a:graphic>
      </p:graphicFrame>
      <p:sp>
        <p:nvSpPr>
          <p:cNvPr id="4" name="슬라이드 번호 개체 틀 3">
            <a:extLst>
              <a:ext uri="{FF2B5EF4-FFF2-40B4-BE49-F238E27FC236}">
                <a16:creationId xmlns:a16="http://schemas.microsoft.com/office/drawing/2014/main" id="{8128502C-8A56-407C-A41A-38C420F15F48}"/>
              </a:ext>
            </a:extLst>
          </p:cNvPr>
          <p:cNvSpPr>
            <a:spLocks noGrp="1"/>
          </p:cNvSpPr>
          <p:nvPr>
            <p:ph type="sldNum" sz="quarter" idx="12"/>
          </p:nvPr>
        </p:nvSpPr>
        <p:spPr/>
        <p:txBody>
          <a:bodyPr/>
          <a:lstStyle/>
          <a:p>
            <a:fld id="{297EEDAA-10CE-4642-834E-C03F290CCBD8}" type="slidenum">
              <a:rPr lang="ko-KR" altLang="en-US" smtClean="0"/>
              <a:t>51</a:t>
            </a:fld>
            <a:endParaRPr lang="ko-KR" altLang="en-US"/>
          </a:p>
        </p:txBody>
      </p:sp>
    </p:spTree>
    <p:extLst>
      <p:ext uri="{BB962C8B-B14F-4D97-AF65-F5344CB8AC3E}">
        <p14:creationId xmlns:p14="http://schemas.microsoft.com/office/powerpoint/2010/main" val="35686532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9F8AA6C-7ECF-40DE-81D2-558BA558C21B}"/>
              </a:ext>
            </a:extLst>
          </p:cNvPr>
          <p:cNvSpPr>
            <a:spLocks noGrp="1"/>
          </p:cNvSpPr>
          <p:nvPr>
            <p:ph type="title"/>
          </p:nvPr>
        </p:nvSpPr>
        <p:spPr/>
        <p:txBody>
          <a:bodyPr>
            <a:normAutofit fontScale="90000"/>
          </a:bodyPr>
          <a:lstStyle/>
          <a:p>
            <a:r>
              <a:rPr lang="en-US" altLang="ko-KR" dirty="0"/>
              <a:t>Device Files (/dev/)</a:t>
            </a:r>
            <a:endParaRPr lang="ko-KR" altLang="en-US" dirty="0"/>
          </a:p>
        </p:txBody>
      </p:sp>
      <p:sp>
        <p:nvSpPr>
          <p:cNvPr id="3" name="내용 개체 틀 2">
            <a:extLst>
              <a:ext uri="{FF2B5EF4-FFF2-40B4-BE49-F238E27FC236}">
                <a16:creationId xmlns:a16="http://schemas.microsoft.com/office/drawing/2014/main" id="{74A400DD-3F78-4ACB-ADDC-82CC8217731E}"/>
              </a:ext>
            </a:extLst>
          </p:cNvPr>
          <p:cNvSpPr>
            <a:spLocks noGrp="1"/>
          </p:cNvSpPr>
          <p:nvPr>
            <p:ph idx="1"/>
          </p:nvPr>
        </p:nvSpPr>
        <p:spPr/>
        <p:txBody>
          <a:bodyPr>
            <a:normAutofit/>
          </a:bodyPr>
          <a:lstStyle/>
          <a:p>
            <a:r>
              <a:rPr lang="en-US" altLang="ko-KR" dirty="0"/>
              <a:t>Each hardware component existing in the system is represented as a file in /dev/</a:t>
            </a:r>
          </a:p>
          <a:p>
            <a:r>
              <a:rPr lang="en-US" altLang="ko-KR" dirty="0"/>
              <a:t>The hardware components are addressed via these files by writing or reading to or from one of the files.</a:t>
            </a:r>
          </a:p>
          <a:p>
            <a:r>
              <a:rPr lang="en-US" altLang="ko-KR" dirty="0"/>
              <a:t>Two types of Device Files Exist:</a:t>
            </a:r>
          </a:p>
          <a:p>
            <a:pPr lvl="1"/>
            <a:r>
              <a:rPr lang="en-US" altLang="ko-KR" u="sng" dirty="0"/>
              <a:t>Character </a:t>
            </a:r>
            <a:r>
              <a:rPr lang="en-US" altLang="ko-KR" dirty="0"/>
              <a:t>special files (or character devices)</a:t>
            </a:r>
          </a:p>
          <a:p>
            <a:pPr lvl="2"/>
            <a:r>
              <a:rPr lang="en-US" altLang="ko-KR" dirty="0"/>
              <a:t>‘talks’ to device character-by-character (1 byte at a time)</a:t>
            </a:r>
          </a:p>
          <a:p>
            <a:pPr lvl="2"/>
            <a:r>
              <a:rPr lang="en-US" altLang="ko-KR" dirty="0"/>
              <a:t>Examples: printer, virtual terminals, serial devices</a:t>
            </a:r>
          </a:p>
          <a:p>
            <a:pPr lvl="1"/>
            <a:r>
              <a:rPr lang="en-US" altLang="ko-KR" u="sng" dirty="0"/>
              <a:t>Block</a:t>
            </a:r>
            <a:r>
              <a:rPr lang="en-US" altLang="ko-KR" dirty="0"/>
              <a:t> special files (or block devices)</a:t>
            </a:r>
          </a:p>
          <a:p>
            <a:pPr lvl="2"/>
            <a:r>
              <a:rPr lang="en-US" altLang="ko-KR" dirty="0"/>
              <a:t>‘talks’ to device 1 block at a time (1 block can be 512bytes to 312KB)</a:t>
            </a:r>
          </a:p>
          <a:p>
            <a:pPr lvl="2"/>
            <a:r>
              <a:rPr lang="en-US" altLang="ko-KR" dirty="0"/>
              <a:t>Examples: Hard disk, floppy disk, CD burners.</a:t>
            </a:r>
            <a:endParaRPr lang="ko-KR" altLang="en-US" dirty="0"/>
          </a:p>
        </p:txBody>
      </p:sp>
      <p:sp>
        <p:nvSpPr>
          <p:cNvPr id="4" name="슬라이드 번호 개체 틀 3">
            <a:extLst>
              <a:ext uri="{FF2B5EF4-FFF2-40B4-BE49-F238E27FC236}">
                <a16:creationId xmlns:a16="http://schemas.microsoft.com/office/drawing/2014/main" id="{ED72E1D3-6003-47A3-93B7-571DFD728BC6}"/>
              </a:ext>
            </a:extLst>
          </p:cNvPr>
          <p:cNvSpPr>
            <a:spLocks noGrp="1"/>
          </p:cNvSpPr>
          <p:nvPr>
            <p:ph type="sldNum" sz="quarter" idx="12"/>
          </p:nvPr>
        </p:nvSpPr>
        <p:spPr/>
        <p:txBody>
          <a:bodyPr/>
          <a:lstStyle/>
          <a:p>
            <a:fld id="{297EEDAA-10CE-4642-834E-C03F290CCBD8}" type="slidenum">
              <a:rPr lang="ko-KR" altLang="en-US" smtClean="0"/>
              <a:t>52</a:t>
            </a:fld>
            <a:endParaRPr lang="ko-KR" altLang="en-US"/>
          </a:p>
        </p:txBody>
      </p:sp>
    </p:spTree>
    <p:extLst>
      <p:ext uri="{BB962C8B-B14F-4D97-AF65-F5344CB8AC3E}">
        <p14:creationId xmlns:p14="http://schemas.microsoft.com/office/powerpoint/2010/main" val="38839083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498E213-2F18-4E8B-B6C9-3126709D095A}"/>
              </a:ext>
            </a:extLst>
          </p:cNvPr>
          <p:cNvSpPr>
            <a:spLocks noGrp="1"/>
          </p:cNvSpPr>
          <p:nvPr>
            <p:ph type="title"/>
          </p:nvPr>
        </p:nvSpPr>
        <p:spPr/>
        <p:txBody>
          <a:bodyPr>
            <a:normAutofit fontScale="90000"/>
          </a:bodyPr>
          <a:lstStyle/>
          <a:p>
            <a:r>
              <a:rPr lang="en-US" altLang="ko-KR" dirty="0"/>
              <a:t>Device Files (/dev/, cont’d)</a:t>
            </a:r>
            <a:endParaRPr lang="ko-KR" altLang="en-US" dirty="0"/>
          </a:p>
        </p:txBody>
      </p:sp>
      <p:graphicFrame>
        <p:nvGraphicFramePr>
          <p:cNvPr id="5" name="내용 개체 틀 4">
            <a:extLst>
              <a:ext uri="{FF2B5EF4-FFF2-40B4-BE49-F238E27FC236}">
                <a16:creationId xmlns:a16="http://schemas.microsoft.com/office/drawing/2014/main" id="{2ECA5B95-B189-4E0B-BFD0-31986DF24E12}"/>
              </a:ext>
            </a:extLst>
          </p:cNvPr>
          <p:cNvGraphicFramePr>
            <a:graphicFrameLocks noGrp="1"/>
          </p:cNvGraphicFramePr>
          <p:nvPr>
            <p:ph idx="1"/>
          </p:nvPr>
        </p:nvGraphicFramePr>
        <p:xfrm>
          <a:off x="419100" y="1530350"/>
          <a:ext cx="11506200" cy="4942840"/>
        </p:xfrm>
        <a:graphic>
          <a:graphicData uri="http://schemas.openxmlformats.org/drawingml/2006/table">
            <a:tbl>
              <a:tblPr firstRow="1" bandRow="1">
                <a:tableStyleId>{5C22544A-7EE6-4342-B048-85BDC9FD1C3A}</a:tableStyleId>
              </a:tblPr>
              <a:tblGrid>
                <a:gridCol w="1988434">
                  <a:extLst>
                    <a:ext uri="{9D8B030D-6E8A-4147-A177-3AD203B41FA5}">
                      <a16:colId xmlns:a16="http://schemas.microsoft.com/office/drawing/2014/main" val="1791399985"/>
                    </a:ext>
                  </a:extLst>
                </a:gridCol>
                <a:gridCol w="2002420">
                  <a:extLst>
                    <a:ext uri="{9D8B030D-6E8A-4147-A177-3AD203B41FA5}">
                      <a16:colId xmlns:a16="http://schemas.microsoft.com/office/drawing/2014/main" val="2689248651"/>
                    </a:ext>
                  </a:extLst>
                </a:gridCol>
                <a:gridCol w="7515346">
                  <a:extLst>
                    <a:ext uri="{9D8B030D-6E8A-4147-A177-3AD203B41FA5}">
                      <a16:colId xmlns:a16="http://schemas.microsoft.com/office/drawing/2014/main" val="2567792049"/>
                    </a:ext>
                  </a:extLst>
                </a:gridCol>
              </a:tblGrid>
              <a:tr h="370840">
                <a:tc>
                  <a:txBody>
                    <a:bodyPr/>
                    <a:lstStyle/>
                    <a:p>
                      <a:pPr latinLnBrk="1"/>
                      <a:r>
                        <a:rPr lang="en-US" altLang="ko-KR" dirty="0"/>
                        <a:t>Device</a:t>
                      </a:r>
                      <a:endParaRPr lang="ko-KR" altLang="en-US" dirty="0"/>
                    </a:p>
                  </a:txBody>
                  <a:tcPr/>
                </a:tc>
                <a:tc>
                  <a:txBody>
                    <a:bodyPr/>
                    <a:lstStyle/>
                    <a:p>
                      <a:pPr latinLnBrk="1"/>
                      <a:r>
                        <a:rPr lang="en-US" altLang="ko-KR" dirty="0"/>
                        <a:t>Device Files</a:t>
                      </a:r>
                      <a:endParaRPr lang="ko-KR" altLang="en-US" dirty="0"/>
                    </a:p>
                  </a:txBody>
                  <a:tcPr/>
                </a:tc>
                <a:tc>
                  <a:txBody>
                    <a:bodyPr/>
                    <a:lstStyle/>
                    <a:p>
                      <a:pPr latinLnBrk="1"/>
                      <a:r>
                        <a:rPr lang="en-US" altLang="ko-KR" dirty="0"/>
                        <a:t>Description</a:t>
                      </a:r>
                      <a:endParaRPr lang="ko-KR" altLang="en-US" dirty="0"/>
                    </a:p>
                  </a:txBody>
                  <a:tcPr/>
                </a:tc>
                <a:extLst>
                  <a:ext uri="{0D108BD9-81ED-4DB2-BD59-A6C34878D82A}">
                    <a16:rowId xmlns:a16="http://schemas.microsoft.com/office/drawing/2014/main" val="3956037276"/>
                  </a:ext>
                </a:extLst>
              </a:tr>
              <a:tr h="370840">
                <a:tc>
                  <a:txBody>
                    <a:bodyPr/>
                    <a:lstStyle/>
                    <a:p>
                      <a:pPr latinLnBrk="1"/>
                      <a:r>
                        <a:rPr lang="en-US" altLang="ko-KR" dirty="0"/>
                        <a:t>Terminal</a:t>
                      </a:r>
                      <a:endParaRPr lang="ko-KR" altLang="en-US" dirty="0"/>
                    </a:p>
                  </a:txBody>
                  <a:tcPr/>
                </a:tc>
                <a:tc>
                  <a:txBody>
                    <a:bodyPr/>
                    <a:lstStyle/>
                    <a:p>
                      <a:pPr latinLnBrk="1"/>
                      <a:r>
                        <a:rPr lang="en-US" altLang="ko-KR" dirty="0"/>
                        <a:t>/dev/console</a:t>
                      </a:r>
                    </a:p>
                    <a:p>
                      <a:pPr latinLnBrk="1"/>
                      <a:r>
                        <a:rPr lang="en-US" altLang="ko-KR" dirty="0"/>
                        <a:t>/dev/tty1</a:t>
                      </a:r>
                      <a:endParaRPr lang="ko-KR" altLang="en-US" dirty="0"/>
                    </a:p>
                  </a:txBody>
                  <a:tcPr/>
                </a:tc>
                <a:tc>
                  <a:txBody>
                    <a:bodyPr/>
                    <a:lstStyle/>
                    <a:p>
                      <a:pPr latinLnBrk="1"/>
                      <a:r>
                        <a:rPr lang="en-US" altLang="ko-KR" dirty="0"/>
                        <a:t>The system console</a:t>
                      </a:r>
                    </a:p>
                    <a:p>
                      <a:pPr latinLnBrk="1"/>
                      <a:r>
                        <a:rPr lang="en-US" altLang="ko-KR" dirty="0"/>
                        <a:t>The first virtual console, reachable by pressing Ctrl+ALT+F1</a:t>
                      </a:r>
                      <a:endParaRPr lang="ko-KR" altLang="en-US" dirty="0"/>
                    </a:p>
                  </a:txBody>
                  <a:tcPr/>
                </a:tc>
                <a:extLst>
                  <a:ext uri="{0D108BD9-81ED-4DB2-BD59-A6C34878D82A}">
                    <a16:rowId xmlns:a16="http://schemas.microsoft.com/office/drawing/2014/main" val="2128778538"/>
                  </a:ext>
                </a:extLst>
              </a:tr>
              <a:tr h="370840">
                <a:tc>
                  <a:txBody>
                    <a:bodyPr/>
                    <a:lstStyle/>
                    <a:p>
                      <a:pPr latinLnBrk="1"/>
                      <a:r>
                        <a:rPr lang="en-US" altLang="ko-KR" dirty="0"/>
                        <a:t>Serial ports</a:t>
                      </a:r>
                      <a:endParaRPr lang="ko-KR" altLang="en-US" dirty="0"/>
                    </a:p>
                  </a:txBody>
                  <a:tcPr/>
                </a:tc>
                <a:tc>
                  <a:txBody>
                    <a:bodyPr/>
                    <a:lstStyle/>
                    <a:p>
                      <a:pPr latinLnBrk="1"/>
                      <a:r>
                        <a:rPr lang="en-US" altLang="ko-KR" dirty="0"/>
                        <a:t>/dev/ttyS0</a:t>
                      </a:r>
                    </a:p>
                    <a:p>
                      <a:pPr latinLnBrk="1"/>
                      <a:r>
                        <a:rPr lang="en-US" altLang="ko-KR" dirty="0"/>
                        <a:t>/dev/</a:t>
                      </a:r>
                      <a:r>
                        <a:rPr lang="en-US" altLang="ko-KR" dirty="0" err="1"/>
                        <a:t>ttyS</a:t>
                      </a:r>
                      <a:r>
                        <a:rPr lang="en-US" altLang="ko-KR" dirty="0"/>
                        <a:t>*</a:t>
                      </a:r>
                      <a:endParaRPr lang="ko-KR" altLang="en-US" dirty="0"/>
                    </a:p>
                  </a:txBody>
                  <a:tcPr/>
                </a:tc>
                <a:tc>
                  <a:txBody>
                    <a:bodyPr/>
                    <a:lstStyle/>
                    <a:p>
                      <a:pPr latinLnBrk="1"/>
                      <a:r>
                        <a:rPr lang="en-US" altLang="ko-KR" dirty="0"/>
                        <a:t>the first serial port</a:t>
                      </a:r>
                      <a:endParaRPr lang="ko-KR" altLang="en-US" dirty="0"/>
                    </a:p>
                  </a:txBody>
                  <a:tcPr/>
                </a:tc>
                <a:extLst>
                  <a:ext uri="{0D108BD9-81ED-4DB2-BD59-A6C34878D82A}">
                    <a16:rowId xmlns:a16="http://schemas.microsoft.com/office/drawing/2014/main" val="3504421918"/>
                  </a:ext>
                </a:extLst>
              </a:tr>
              <a:tr h="370840">
                <a:tc>
                  <a:txBody>
                    <a:bodyPr/>
                    <a:lstStyle/>
                    <a:p>
                      <a:pPr latinLnBrk="1"/>
                      <a:r>
                        <a:rPr lang="en-US" altLang="ko-KR" dirty="0"/>
                        <a:t>Parallel ports</a:t>
                      </a:r>
                      <a:endParaRPr lang="ko-KR" altLang="en-US" dirty="0"/>
                    </a:p>
                  </a:txBody>
                  <a:tcPr/>
                </a:tc>
                <a:tc>
                  <a:txBody>
                    <a:bodyPr/>
                    <a:lstStyle/>
                    <a:p>
                      <a:pPr latinLnBrk="1"/>
                      <a:r>
                        <a:rPr lang="en-US" altLang="ko-KR" dirty="0"/>
                        <a:t>/dev/lp0</a:t>
                      </a:r>
                    </a:p>
                    <a:p>
                      <a:pPr latinLnBrk="1"/>
                      <a:r>
                        <a:rPr lang="en-US" altLang="ko-KR" dirty="0"/>
                        <a:t>/dev/</a:t>
                      </a:r>
                      <a:r>
                        <a:rPr lang="en-US" altLang="ko-KR" dirty="0" err="1"/>
                        <a:t>lp</a:t>
                      </a:r>
                      <a:r>
                        <a:rPr lang="en-US" altLang="ko-KR" dirty="0"/>
                        <a:t>*</a:t>
                      </a:r>
                      <a:endParaRPr lang="ko-KR" altLang="en-US" dirty="0"/>
                    </a:p>
                  </a:txBody>
                  <a:tcPr/>
                </a:tc>
                <a:tc>
                  <a:txBody>
                    <a:bodyPr/>
                    <a:lstStyle/>
                    <a:p>
                      <a:pPr latinLnBrk="1"/>
                      <a:r>
                        <a:rPr lang="en-US" altLang="ko-KR" dirty="0"/>
                        <a:t>the first parallel port</a:t>
                      </a:r>
                      <a:endParaRPr lang="ko-KR" altLang="en-US" dirty="0"/>
                    </a:p>
                  </a:txBody>
                  <a:tcPr/>
                </a:tc>
                <a:extLst>
                  <a:ext uri="{0D108BD9-81ED-4DB2-BD59-A6C34878D82A}">
                    <a16:rowId xmlns:a16="http://schemas.microsoft.com/office/drawing/2014/main" val="2157989717"/>
                  </a:ext>
                </a:extLst>
              </a:tr>
              <a:tr h="370840">
                <a:tc>
                  <a:txBody>
                    <a:bodyPr/>
                    <a:lstStyle/>
                    <a:p>
                      <a:pPr latinLnBrk="1"/>
                      <a:r>
                        <a:rPr lang="en-US" altLang="ko-KR" dirty="0"/>
                        <a:t>Floppy disk drive</a:t>
                      </a:r>
                      <a:endParaRPr lang="ko-KR" altLang="en-US" dirty="0"/>
                    </a:p>
                  </a:txBody>
                  <a:tcPr/>
                </a:tc>
                <a:tc>
                  <a:txBody>
                    <a:bodyPr/>
                    <a:lstStyle/>
                    <a:p>
                      <a:pPr latinLnBrk="1"/>
                      <a:r>
                        <a:rPr lang="en-US" altLang="ko-KR" dirty="0"/>
                        <a:t>/dev/fd0</a:t>
                      </a:r>
                    </a:p>
                    <a:p>
                      <a:pPr latinLnBrk="1"/>
                      <a:r>
                        <a:rPr lang="en-US" altLang="ko-KR" dirty="0"/>
                        <a:t>/dev/</a:t>
                      </a:r>
                      <a:r>
                        <a:rPr lang="en-US" altLang="ko-KR" dirty="0" err="1"/>
                        <a:t>fd</a:t>
                      </a:r>
                      <a:r>
                        <a:rPr lang="en-US" altLang="ko-KR" dirty="0"/>
                        <a:t>*</a:t>
                      </a:r>
                      <a:endParaRPr lang="ko-KR" altLang="en-US" dirty="0"/>
                    </a:p>
                  </a:txBody>
                  <a:tcPr/>
                </a:tc>
                <a:tc>
                  <a:txBody>
                    <a:bodyPr/>
                    <a:lstStyle/>
                    <a:p>
                      <a:pPr latinLnBrk="1"/>
                      <a:r>
                        <a:rPr lang="en-US" altLang="ko-KR" dirty="0"/>
                        <a:t>the first floppy disk drive. If the drives are addressed via the device file fd0 and fd1, the kernel tries to recognize the floppy disk format itself</a:t>
                      </a:r>
                      <a:endParaRPr lang="ko-KR" altLang="en-US" dirty="0"/>
                    </a:p>
                  </a:txBody>
                  <a:tcPr/>
                </a:tc>
                <a:extLst>
                  <a:ext uri="{0D108BD9-81ED-4DB2-BD59-A6C34878D82A}">
                    <a16:rowId xmlns:a16="http://schemas.microsoft.com/office/drawing/2014/main" val="2484378008"/>
                  </a:ext>
                </a:extLst>
              </a:tr>
              <a:tr h="370840">
                <a:tc>
                  <a:txBody>
                    <a:bodyPr/>
                    <a:lstStyle/>
                    <a:p>
                      <a:pPr latinLnBrk="1"/>
                      <a:r>
                        <a:rPr lang="en-US" altLang="ko-KR" dirty="0"/>
                        <a:t>IDE hard drive</a:t>
                      </a:r>
                      <a:endParaRPr lang="ko-KR" altLang="en-US" dirty="0"/>
                    </a:p>
                  </a:txBody>
                  <a:tcPr/>
                </a:tc>
                <a:tc>
                  <a:txBody>
                    <a:bodyPr/>
                    <a:lstStyle/>
                    <a:p>
                      <a:pPr latinLnBrk="1"/>
                      <a:r>
                        <a:rPr lang="en-US" altLang="ko-KR" dirty="0"/>
                        <a:t>/dev/</a:t>
                      </a:r>
                      <a:r>
                        <a:rPr lang="en-US" altLang="ko-KR" dirty="0" err="1"/>
                        <a:t>hda</a:t>
                      </a:r>
                      <a:endParaRPr lang="en-US" altLang="ko-KR" dirty="0"/>
                    </a:p>
                    <a:p>
                      <a:pPr latinLnBrk="1"/>
                      <a:r>
                        <a:rPr lang="en-US" altLang="ko-KR" dirty="0"/>
                        <a:t>/dev/</a:t>
                      </a:r>
                      <a:r>
                        <a:rPr lang="en-US" altLang="ko-KR" dirty="0" err="1"/>
                        <a:t>hdc</a:t>
                      </a:r>
                      <a:endParaRPr lang="en-US" altLang="ko-KR" dirty="0"/>
                    </a:p>
                    <a:p>
                      <a:pPr latinLnBrk="1"/>
                      <a:r>
                        <a:rPr lang="en-US" altLang="ko-KR" dirty="0"/>
                        <a:t>/dev/</a:t>
                      </a:r>
                      <a:r>
                        <a:rPr lang="en-US" altLang="ko-KR" dirty="0" err="1"/>
                        <a:t>hd</a:t>
                      </a:r>
                      <a:r>
                        <a:rPr lang="en-US" altLang="ko-KR" dirty="0"/>
                        <a:t>*</a:t>
                      </a:r>
                      <a:endParaRPr lang="ko-KR" altLang="en-US" dirty="0"/>
                    </a:p>
                  </a:txBody>
                  <a:tcPr/>
                </a:tc>
                <a:tc>
                  <a:txBody>
                    <a:bodyPr/>
                    <a:lstStyle/>
                    <a:p>
                      <a:pPr latinLnBrk="1"/>
                      <a:r>
                        <a:rPr lang="en-US" altLang="ko-KR" dirty="0"/>
                        <a:t>the first IDE hard drive on the first IDE controller</a:t>
                      </a:r>
                    </a:p>
                    <a:p>
                      <a:pPr latinLnBrk="1"/>
                      <a:r>
                        <a:rPr lang="en-US" altLang="ko-KR" dirty="0"/>
                        <a:t>the first IDE hard drive on the second IDE controller</a:t>
                      </a:r>
                    </a:p>
                    <a:p>
                      <a:pPr latinLnBrk="1"/>
                      <a:r>
                        <a:rPr lang="en-US" altLang="ko-KR" dirty="0"/>
                        <a:t>To label the partitions, the device names are given number. Number 1 to 4 refer to primary partitions, higher numbers to logical partitions.</a:t>
                      </a:r>
                    </a:p>
                    <a:p>
                      <a:pPr latinLnBrk="1"/>
                      <a:r>
                        <a:rPr lang="en-US" altLang="ko-KR" dirty="0"/>
                        <a:t>Example: /dev/hda1 is the first primary partition on the first IDE hard drive</a:t>
                      </a:r>
                      <a:endParaRPr lang="ko-KR" altLang="en-US" dirty="0"/>
                    </a:p>
                  </a:txBody>
                  <a:tcPr/>
                </a:tc>
                <a:extLst>
                  <a:ext uri="{0D108BD9-81ED-4DB2-BD59-A6C34878D82A}">
                    <a16:rowId xmlns:a16="http://schemas.microsoft.com/office/drawing/2014/main" val="3659109861"/>
                  </a:ext>
                </a:extLst>
              </a:tr>
            </a:tbl>
          </a:graphicData>
        </a:graphic>
      </p:graphicFrame>
      <p:sp>
        <p:nvSpPr>
          <p:cNvPr id="4" name="슬라이드 번호 개체 틀 3">
            <a:extLst>
              <a:ext uri="{FF2B5EF4-FFF2-40B4-BE49-F238E27FC236}">
                <a16:creationId xmlns:a16="http://schemas.microsoft.com/office/drawing/2014/main" id="{94656FE9-763B-4925-A148-3BDB178F6768}"/>
              </a:ext>
            </a:extLst>
          </p:cNvPr>
          <p:cNvSpPr>
            <a:spLocks noGrp="1"/>
          </p:cNvSpPr>
          <p:nvPr>
            <p:ph type="sldNum" sz="quarter" idx="12"/>
          </p:nvPr>
        </p:nvSpPr>
        <p:spPr/>
        <p:txBody>
          <a:bodyPr/>
          <a:lstStyle/>
          <a:p>
            <a:fld id="{297EEDAA-10CE-4642-834E-C03F290CCBD8}" type="slidenum">
              <a:rPr lang="ko-KR" altLang="en-US" smtClean="0"/>
              <a:t>53</a:t>
            </a:fld>
            <a:endParaRPr lang="ko-KR" altLang="en-US"/>
          </a:p>
        </p:txBody>
      </p:sp>
    </p:spTree>
    <p:extLst>
      <p:ext uri="{BB962C8B-B14F-4D97-AF65-F5344CB8AC3E}">
        <p14:creationId xmlns:p14="http://schemas.microsoft.com/office/powerpoint/2010/main" val="6262463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EC160FA-BF40-4FD1-8DC9-AF4E11A53F84}"/>
              </a:ext>
            </a:extLst>
          </p:cNvPr>
          <p:cNvSpPr>
            <a:spLocks noGrp="1"/>
          </p:cNvSpPr>
          <p:nvPr>
            <p:ph type="title"/>
          </p:nvPr>
        </p:nvSpPr>
        <p:spPr/>
        <p:txBody>
          <a:bodyPr>
            <a:normAutofit fontScale="90000"/>
          </a:bodyPr>
          <a:lstStyle/>
          <a:p>
            <a:r>
              <a:rPr lang="en-US" altLang="ko-KR" dirty="0"/>
              <a:t>Device Files (/dev/, cont’d)</a:t>
            </a:r>
            <a:endParaRPr lang="ko-KR" altLang="en-US" dirty="0"/>
          </a:p>
        </p:txBody>
      </p:sp>
      <p:graphicFrame>
        <p:nvGraphicFramePr>
          <p:cNvPr id="5" name="내용 개체 틀 4">
            <a:extLst>
              <a:ext uri="{FF2B5EF4-FFF2-40B4-BE49-F238E27FC236}">
                <a16:creationId xmlns:a16="http://schemas.microsoft.com/office/drawing/2014/main" id="{0010EAE6-E591-4D89-81BB-DE55E97391E6}"/>
              </a:ext>
            </a:extLst>
          </p:cNvPr>
          <p:cNvGraphicFramePr>
            <a:graphicFrameLocks noGrp="1"/>
          </p:cNvGraphicFramePr>
          <p:nvPr>
            <p:ph idx="1"/>
          </p:nvPr>
        </p:nvGraphicFramePr>
        <p:xfrm>
          <a:off x="419100" y="1530350"/>
          <a:ext cx="11506200" cy="3114040"/>
        </p:xfrm>
        <a:graphic>
          <a:graphicData uri="http://schemas.openxmlformats.org/drawingml/2006/table">
            <a:tbl>
              <a:tblPr firstRow="1" bandRow="1">
                <a:tableStyleId>{5C22544A-7EE6-4342-B048-85BDC9FD1C3A}</a:tableStyleId>
              </a:tblPr>
              <a:tblGrid>
                <a:gridCol w="1929245">
                  <a:extLst>
                    <a:ext uri="{9D8B030D-6E8A-4147-A177-3AD203B41FA5}">
                      <a16:colId xmlns:a16="http://schemas.microsoft.com/office/drawing/2014/main" val="2320118156"/>
                    </a:ext>
                  </a:extLst>
                </a:gridCol>
                <a:gridCol w="2431473">
                  <a:extLst>
                    <a:ext uri="{9D8B030D-6E8A-4147-A177-3AD203B41FA5}">
                      <a16:colId xmlns:a16="http://schemas.microsoft.com/office/drawing/2014/main" val="3970179955"/>
                    </a:ext>
                  </a:extLst>
                </a:gridCol>
                <a:gridCol w="7145482">
                  <a:extLst>
                    <a:ext uri="{9D8B030D-6E8A-4147-A177-3AD203B41FA5}">
                      <a16:colId xmlns:a16="http://schemas.microsoft.com/office/drawing/2014/main" val="574150108"/>
                    </a:ext>
                  </a:extLst>
                </a:gridCol>
              </a:tblGrid>
              <a:tr h="370840">
                <a:tc>
                  <a:txBody>
                    <a:bodyPr/>
                    <a:lstStyle/>
                    <a:p>
                      <a:pPr latinLnBrk="1"/>
                      <a:r>
                        <a:rPr lang="en-US" altLang="ko-KR" dirty="0"/>
                        <a:t>Device</a:t>
                      </a:r>
                      <a:endParaRPr lang="ko-KR" altLang="en-US" dirty="0"/>
                    </a:p>
                  </a:txBody>
                  <a:tcPr/>
                </a:tc>
                <a:tc>
                  <a:txBody>
                    <a:bodyPr/>
                    <a:lstStyle/>
                    <a:p>
                      <a:pPr latinLnBrk="1"/>
                      <a:r>
                        <a:rPr lang="en-US" altLang="ko-KR" dirty="0"/>
                        <a:t>Device File</a:t>
                      </a:r>
                      <a:endParaRPr lang="ko-KR" altLang="en-US" dirty="0"/>
                    </a:p>
                  </a:txBody>
                  <a:tcPr/>
                </a:tc>
                <a:tc>
                  <a:txBody>
                    <a:bodyPr/>
                    <a:lstStyle/>
                    <a:p>
                      <a:pPr latinLnBrk="1"/>
                      <a:r>
                        <a:rPr lang="en-US" altLang="ko-KR" dirty="0"/>
                        <a:t>Description</a:t>
                      </a:r>
                      <a:endParaRPr lang="ko-KR" altLang="en-US" dirty="0"/>
                    </a:p>
                  </a:txBody>
                  <a:tcPr/>
                </a:tc>
                <a:extLst>
                  <a:ext uri="{0D108BD9-81ED-4DB2-BD59-A6C34878D82A}">
                    <a16:rowId xmlns:a16="http://schemas.microsoft.com/office/drawing/2014/main" val="1154493190"/>
                  </a:ext>
                </a:extLst>
              </a:tr>
              <a:tr h="370840">
                <a:tc>
                  <a:txBody>
                    <a:bodyPr/>
                    <a:lstStyle/>
                    <a:p>
                      <a:pPr latinLnBrk="1"/>
                      <a:r>
                        <a:rPr lang="en-US" altLang="ko-KR" dirty="0"/>
                        <a:t>IDE CD-ROM/DVD drive</a:t>
                      </a:r>
                      <a:endParaRPr lang="ko-KR" altLang="en-US" dirty="0"/>
                    </a:p>
                  </a:txBody>
                  <a:tcPr/>
                </a:tc>
                <a:tc>
                  <a:txBody>
                    <a:bodyPr/>
                    <a:lstStyle/>
                    <a:p>
                      <a:pPr latinLnBrk="1"/>
                      <a:r>
                        <a:rPr lang="en-US" altLang="ko-KR" dirty="0"/>
                        <a:t>/dev/</a:t>
                      </a:r>
                      <a:r>
                        <a:rPr lang="en-US" altLang="ko-KR" dirty="0" err="1"/>
                        <a:t>hd</a:t>
                      </a:r>
                      <a:r>
                        <a:rPr lang="en-US" altLang="ko-KR" dirty="0"/>
                        <a:t>*</a:t>
                      </a:r>
                      <a:endParaRPr lang="ko-KR" altLang="en-US" dirty="0"/>
                    </a:p>
                  </a:txBody>
                  <a:tcPr/>
                </a:tc>
                <a:tc>
                  <a:txBody>
                    <a:bodyPr/>
                    <a:lstStyle/>
                    <a:p>
                      <a:pPr latinLnBrk="1"/>
                      <a:r>
                        <a:rPr lang="en-US" altLang="ko-KR" dirty="0"/>
                        <a:t>The drives are named in the same way as the IDE hard drivers. This means that the CD-ROM/DVD drive /dev/</a:t>
                      </a:r>
                      <a:r>
                        <a:rPr lang="en-US" altLang="ko-KR" dirty="0" err="1"/>
                        <a:t>hdd</a:t>
                      </a:r>
                      <a:r>
                        <a:rPr lang="en-US" altLang="ko-KR" dirty="0"/>
                        <a:t> is the second drive on the second IDE controller</a:t>
                      </a:r>
                      <a:endParaRPr lang="ko-KR" altLang="en-US" dirty="0"/>
                    </a:p>
                  </a:txBody>
                  <a:tcPr/>
                </a:tc>
                <a:extLst>
                  <a:ext uri="{0D108BD9-81ED-4DB2-BD59-A6C34878D82A}">
                    <a16:rowId xmlns:a16="http://schemas.microsoft.com/office/drawing/2014/main" val="3018947500"/>
                  </a:ext>
                </a:extLst>
              </a:tr>
              <a:tr h="370840">
                <a:tc>
                  <a:txBody>
                    <a:bodyPr/>
                    <a:lstStyle/>
                    <a:p>
                      <a:pPr latinLnBrk="1"/>
                      <a:r>
                        <a:rPr lang="en-US" altLang="ko-KR" dirty="0"/>
                        <a:t>SCSI hard drives</a:t>
                      </a:r>
                      <a:endParaRPr lang="ko-KR" altLang="en-US" dirty="0"/>
                    </a:p>
                  </a:txBody>
                  <a:tcPr/>
                </a:tc>
                <a:tc>
                  <a:txBody>
                    <a:bodyPr/>
                    <a:lstStyle/>
                    <a:p>
                      <a:pPr latinLnBrk="1"/>
                      <a:r>
                        <a:rPr lang="en-US" altLang="ko-KR" dirty="0"/>
                        <a:t>/dev/</a:t>
                      </a:r>
                      <a:r>
                        <a:rPr lang="en-US" altLang="ko-KR" dirty="0" err="1"/>
                        <a:t>sda</a:t>
                      </a:r>
                      <a:endParaRPr lang="en-US" altLang="ko-KR" dirty="0"/>
                    </a:p>
                    <a:p>
                      <a:pPr latinLnBrk="1"/>
                      <a:r>
                        <a:rPr lang="en-US" altLang="ko-KR" dirty="0"/>
                        <a:t>/dev/</a:t>
                      </a:r>
                      <a:r>
                        <a:rPr lang="en-US" altLang="ko-KR" dirty="0" err="1"/>
                        <a:t>sda</a:t>
                      </a:r>
                      <a:r>
                        <a:rPr lang="en-US" altLang="ko-KR" dirty="0"/>
                        <a:t>*</a:t>
                      </a:r>
                      <a:endParaRPr lang="ko-KR" altLang="en-US" dirty="0"/>
                    </a:p>
                  </a:txBody>
                  <a:tcPr/>
                </a:tc>
                <a:tc>
                  <a:txBody>
                    <a:bodyPr/>
                    <a:lstStyle/>
                    <a:p>
                      <a:pPr latinLnBrk="1"/>
                      <a:r>
                        <a:rPr lang="en-US" altLang="ko-KR" dirty="0"/>
                        <a:t>the first SCSI hard drive</a:t>
                      </a:r>
                    </a:p>
                    <a:p>
                      <a:pPr latinLnBrk="1"/>
                      <a:r>
                        <a:rPr lang="en-US" altLang="ko-KR" dirty="0"/>
                        <a:t>With SCSI hard drives, the device names are given </a:t>
                      </a:r>
                      <a:r>
                        <a:rPr lang="en-US" altLang="ko-KR" dirty="0" err="1"/>
                        <a:t>numbrs</a:t>
                      </a:r>
                      <a:r>
                        <a:rPr lang="en-US" altLang="ko-KR" dirty="0"/>
                        <a:t> to label the various partitions. For example, /dev/sda1 is the first primary partition on the first SCSI hard drive</a:t>
                      </a:r>
                      <a:endParaRPr lang="ko-KR" altLang="en-US" dirty="0"/>
                    </a:p>
                  </a:txBody>
                  <a:tcPr/>
                </a:tc>
                <a:extLst>
                  <a:ext uri="{0D108BD9-81ED-4DB2-BD59-A6C34878D82A}">
                    <a16:rowId xmlns:a16="http://schemas.microsoft.com/office/drawing/2014/main" val="2209817390"/>
                  </a:ext>
                </a:extLst>
              </a:tr>
              <a:tr h="370840">
                <a:tc>
                  <a:txBody>
                    <a:bodyPr/>
                    <a:lstStyle/>
                    <a:p>
                      <a:pPr latinLnBrk="1"/>
                      <a:r>
                        <a:rPr lang="en-US" altLang="ko-KR" dirty="0"/>
                        <a:t>SCSI CD-ROM/DVD</a:t>
                      </a:r>
                      <a:endParaRPr lang="ko-KR" altLang="en-US" dirty="0"/>
                    </a:p>
                  </a:txBody>
                  <a:tcPr/>
                </a:tc>
                <a:tc>
                  <a:txBody>
                    <a:bodyPr/>
                    <a:lstStyle/>
                    <a:p>
                      <a:pPr latinLnBrk="1"/>
                      <a:r>
                        <a:rPr lang="en-US" altLang="ko-KR" dirty="0"/>
                        <a:t>/dev/scd0</a:t>
                      </a:r>
                    </a:p>
                    <a:p>
                      <a:pPr latinLnBrk="1"/>
                      <a:r>
                        <a:rPr lang="en-US" altLang="ko-KR" dirty="0"/>
                        <a:t>/dev/</a:t>
                      </a:r>
                      <a:r>
                        <a:rPr lang="en-US" altLang="ko-KR" dirty="0" err="1"/>
                        <a:t>scd</a:t>
                      </a:r>
                      <a:r>
                        <a:rPr lang="en-US" altLang="ko-KR" dirty="0"/>
                        <a:t>*</a:t>
                      </a:r>
                      <a:endParaRPr lang="ko-KR" altLang="en-US" dirty="0"/>
                    </a:p>
                  </a:txBody>
                  <a:tcPr/>
                </a:tc>
                <a:tc>
                  <a:txBody>
                    <a:bodyPr/>
                    <a:lstStyle/>
                    <a:p>
                      <a:pPr latinLnBrk="1"/>
                      <a:r>
                        <a:rPr lang="en-US" altLang="ko-KR" dirty="0"/>
                        <a:t>The first SCSI CD-ROM/DVD drive</a:t>
                      </a:r>
                      <a:endParaRPr lang="ko-KR" altLang="en-US" dirty="0"/>
                    </a:p>
                  </a:txBody>
                  <a:tcPr/>
                </a:tc>
                <a:extLst>
                  <a:ext uri="{0D108BD9-81ED-4DB2-BD59-A6C34878D82A}">
                    <a16:rowId xmlns:a16="http://schemas.microsoft.com/office/drawing/2014/main" val="637536544"/>
                  </a:ext>
                </a:extLst>
              </a:tr>
            </a:tbl>
          </a:graphicData>
        </a:graphic>
      </p:graphicFrame>
      <p:sp>
        <p:nvSpPr>
          <p:cNvPr id="4" name="슬라이드 번호 개체 틀 3">
            <a:extLst>
              <a:ext uri="{FF2B5EF4-FFF2-40B4-BE49-F238E27FC236}">
                <a16:creationId xmlns:a16="http://schemas.microsoft.com/office/drawing/2014/main" id="{0ED9737D-F373-4D0F-9B69-8A6D214FB5D6}"/>
              </a:ext>
            </a:extLst>
          </p:cNvPr>
          <p:cNvSpPr>
            <a:spLocks noGrp="1"/>
          </p:cNvSpPr>
          <p:nvPr>
            <p:ph type="sldNum" sz="quarter" idx="12"/>
          </p:nvPr>
        </p:nvSpPr>
        <p:spPr/>
        <p:txBody>
          <a:bodyPr/>
          <a:lstStyle/>
          <a:p>
            <a:fld id="{297EEDAA-10CE-4642-834E-C03F290CCBD8}" type="slidenum">
              <a:rPr lang="ko-KR" altLang="en-US" smtClean="0"/>
              <a:t>54</a:t>
            </a:fld>
            <a:endParaRPr lang="ko-KR" altLang="en-US"/>
          </a:p>
        </p:txBody>
      </p:sp>
    </p:spTree>
    <p:extLst>
      <p:ext uri="{BB962C8B-B14F-4D97-AF65-F5344CB8AC3E}">
        <p14:creationId xmlns:p14="http://schemas.microsoft.com/office/powerpoint/2010/main" val="21167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8C2C91-2451-479D-9D46-1ED76DFC6134}"/>
              </a:ext>
            </a:extLst>
          </p:cNvPr>
          <p:cNvSpPr>
            <a:spLocks noGrp="1"/>
          </p:cNvSpPr>
          <p:nvPr>
            <p:ph type="title"/>
          </p:nvPr>
        </p:nvSpPr>
        <p:spPr/>
        <p:txBody>
          <a:bodyPr>
            <a:normAutofit fontScale="90000"/>
          </a:bodyPr>
          <a:lstStyle/>
          <a:p>
            <a:r>
              <a:rPr lang="en-US" altLang="ko-KR" dirty="0"/>
              <a:t>System Binary (/</a:t>
            </a:r>
            <a:r>
              <a:rPr lang="en-US" altLang="ko-KR" dirty="0" err="1"/>
              <a:t>sbin</a:t>
            </a:r>
            <a:r>
              <a:rPr lang="en-US" altLang="ko-KR" dirty="0"/>
              <a:t>/)</a:t>
            </a:r>
            <a:endParaRPr lang="ko-KR" altLang="en-US" dirty="0"/>
          </a:p>
        </p:txBody>
      </p:sp>
      <p:sp>
        <p:nvSpPr>
          <p:cNvPr id="3" name="내용 개체 틀 2">
            <a:extLst>
              <a:ext uri="{FF2B5EF4-FFF2-40B4-BE49-F238E27FC236}">
                <a16:creationId xmlns:a16="http://schemas.microsoft.com/office/drawing/2014/main" id="{DBBAADAF-408B-4EC7-9BD3-F1CE34AEFC20}"/>
              </a:ext>
            </a:extLst>
          </p:cNvPr>
          <p:cNvSpPr>
            <a:spLocks noGrp="1"/>
          </p:cNvSpPr>
          <p:nvPr>
            <p:ph idx="1"/>
          </p:nvPr>
        </p:nvSpPr>
        <p:spPr/>
        <p:txBody>
          <a:bodyPr/>
          <a:lstStyle/>
          <a:p>
            <a:r>
              <a:rPr lang="en-US" altLang="ko-KR" dirty="0"/>
              <a:t>Contains important </a:t>
            </a:r>
            <a:r>
              <a:rPr lang="en-US" altLang="ko-KR" u="sng" dirty="0"/>
              <a:t>system administration programs</a:t>
            </a:r>
          </a:p>
          <a:p>
            <a:r>
              <a:rPr lang="en-US" altLang="ko-KR" dirty="0"/>
              <a:t>Programs in /</a:t>
            </a:r>
            <a:r>
              <a:rPr lang="en-US" altLang="ko-KR" dirty="0" err="1"/>
              <a:t>sbin</a:t>
            </a:r>
            <a:r>
              <a:rPr lang="en-US" altLang="ko-KR" dirty="0"/>
              <a:t>/ can also, as a rule, be run by normal users, but only to display configured values</a:t>
            </a:r>
            <a:endParaRPr lang="ko-KR" altLang="en-US" dirty="0"/>
          </a:p>
        </p:txBody>
      </p:sp>
      <p:sp>
        <p:nvSpPr>
          <p:cNvPr id="4" name="슬라이드 번호 개체 틀 3">
            <a:extLst>
              <a:ext uri="{FF2B5EF4-FFF2-40B4-BE49-F238E27FC236}">
                <a16:creationId xmlns:a16="http://schemas.microsoft.com/office/drawing/2014/main" id="{6AE122A6-1238-4F37-93B6-8072838BC04D}"/>
              </a:ext>
            </a:extLst>
          </p:cNvPr>
          <p:cNvSpPr>
            <a:spLocks noGrp="1"/>
          </p:cNvSpPr>
          <p:nvPr>
            <p:ph type="sldNum" sz="quarter" idx="12"/>
          </p:nvPr>
        </p:nvSpPr>
        <p:spPr/>
        <p:txBody>
          <a:bodyPr/>
          <a:lstStyle/>
          <a:p>
            <a:fld id="{297EEDAA-10CE-4642-834E-C03F290CCBD8}" type="slidenum">
              <a:rPr lang="ko-KR" altLang="en-US" smtClean="0"/>
              <a:t>55</a:t>
            </a:fld>
            <a:endParaRPr lang="ko-KR" altLang="en-US"/>
          </a:p>
        </p:txBody>
      </p:sp>
      <p:graphicFrame>
        <p:nvGraphicFramePr>
          <p:cNvPr id="5" name="표 4">
            <a:extLst>
              <a:ext uri="{FF2B5EF4-FFF2-40B4-BE49-F238E27FC236}">
                <a16:creationId xmlns:a16="http://schemas.microsoft.com/office/drawing/2014/main" id="{1A932090-A83E-4846-A552-81B5A23FE01C}"/>
              </a:ext>
            </a:extLst>
          </p:cNvPr>
          <p:cNvGraphicFramePr>
            <a:graphicFrameLocks noGrp="1"/>
          </p:cNvGraphicFramePr>
          <p:nvPr/>
        </p:nvGraphicFramePr>
        <p:xfrm>
          <a:off x="1052284" y="3342594"/>
          <a:ext cx="10301515" cy="3241812"/>
        </p:xfrm>
        <a:graphic>
          <a:graphicData uri="http://schemas.openxmlformats.org/drawingml/2006/table">
            <a:tbl>
              <a:tblPr firstRow="1" bandRow="1">
                <a:tableStyleId>{5C22544A-7EE6-4342-B048-85BDC9FD1C3A}</a:tableStyleId>
              </a:tblPr>
              <a:tblGrid>
                <a:gridCol w="2229759">
                  <a:extLst>
                    <a:ext uri="{9D8B030D-6E8A-4147-A177-3AD203B41FA5}">
                      <a16:colId xmlns:a16="http://schemas.microsoft.com/office/drawing/2014/main" val="765576188"/>
                    </a:ext>
                  </a:extLst>
                </a:gridCol>
                <a:gridCol w="8071756">
                  <a:extLst>
                    <a:ext uri="{9D8B030D-6E8A-4147-A177-3AD203B41FA5}">
                      <a16:colId xmlns:a16="http://schemas.microsoft.com/office/drawing/2014/main" val="1201634096"/>
                    </a:ext>
                  </a:extLst>
                </a:gridCol>
              </a:tblGrid>
              <a:tr h="478292">
                <a:tc>
                  <a:txBody>
                    <a:bodyPr/>
                    <a:lstStyle/>
                    <a:p>
                      <a:pPr latinLnBrk="1"/>
                      <a:r>
                        <a:rPr lang="en-US" altLang="ko-KR" dirty="0"/>
                        <a:t>File</a:t>
                      </a:r>
                      <a:endParaRPr lang="ko-KR" altLang="en-US" dirty="0"/>
                    </a:p>
                  </a:txBody>
                  <a:tcPr/>
                </a:tc>
                <a:tc>
                  <a:txBody>
                    <a:bodyPr/>
                    <a:lstStyle/>
                    <a:p>
                      <a:pPr latinLnBrk="1"/>
                      <a:r>
                        <a:rPr lang="en-US" altLang="ko-KR" dirty="0"/>
                        <a:t>Description</a:t>
                      </a:r>
                      <a:endParaRPr lang="ko-KR" altLang="en-US" dirty="0"/>
                    </a:p>
                  </a:txBody>
                  <a:tcPr/>
                </a:tc>
                <a:extLst>
                  <a:ext uri="{0D108BD9-81ED-4DB2-BD59-A6C34878D82A}">
                    <a16:rowId xmlns:a16="http://schemas.microsoft.com/office/drawing/2014/main" val="38477742"/>
                  </a:ext>
                </a:extLst>
              </a:tr>
              <a:tr h="370840">
                <a:tc>
                  <a:txBody>
                    <a:bodyPr/>
                    <a:lstStyle/>
                    <a:p>
                      <a:pPr latinLnBrk="1"/>
                      <a:r>
                        <a:rPr lang="en-US" altLang="ko-KR" dirty="0"/>
                        <a:t>/</a:t>
                      </a:r>
                      <a:r>
                        <a:rPr lang="en-US" altLang="ko-KR" dirty="0" err="1"/>
                        <a:t>sbin</a:t>
                      </a:r>
                      <a:r>
                        <a:rPr lang="en-US" altLang="ko-KR" dirty="0"/>
                        <a:t>/</a:t>
                      </a:r>
                      <a:r>
                        <a:rPr lang="en-US" altLang="ko-KR" dirty="0" err="1"/>
                        <a:t>conf.d</a:t>
                      </a:r>
                      <a:r>
                        <a:rPr lang="en-US" altLang="ko-KR" dirty="0"/>
                        <a:t>/*</a:t>
                      </a:r>
                      <a:endParaRPr lang="ko-KR" altLang="en-US" dirty="0"/>
                    </a:p>
                  </a:txBody>
                  <a:tcPr/>
                </a:tc>
                <a:tc>
                  <a:txBody>
                    <a:bodyPr/>
                    <a:lstStyle/>
                    <a:p>
                      <a:pPr latinLnBrk="1"/>
                      <a:r>
                        <a:rPr lang="en-US" altLang="ko-KR" dirty="0"/>
                        <a:t>contains more scripts from </a:t>
                      </a:r>
                      <a:r>
                        <a:rPr lang="en-US" altLang="ko-KR" dirty="0" err="1"/>
                        <a:t>SuSEconfig</a:t>
                      </a:r>
                      <a:r>
                        <a:rPr lang="en-US" altLang="ko-KR" dirty="0"/>
                        <a:t> family; they are called up by /</a:t>
                      </a:r>
                      <a:r>
                        <a:rPr lang="en-US" altLang="ko-KR" dirty="0" err="1"/>
                        <a:t>sbin</a:t>
                      </a:r>
                      <a:r>
                        <a:rPr lang="en-US" altLang="ko-KR" dirty="0"/>
                        <a:t>/</a:t>
                      </a:r>
                      <a:r>
                        <a:rPr lang="en-US" altLang="ko-KR" dirty="0" err="1"/>
                        <a:t>SuSEconfig</a:t>
                      </a:r>
                      <a:endParaRPr lang="ko-KR" altLang="en-US" dirty="0"/>
                    </a:p>
                  </a:txBody>
                  <a:tcPr/>
                </a:tc>
                <a:extLst>
                  <a:ext uri="{0D108BD9-81ED-4DB2-BD59-A6C34878D82A}">
                    <a16:rowId xmlns:a16="http://schemas.microsoft.com/office/drawing/2014/main" val="2671527518"/>
                  </a:ext>
                </a:extLst>
              </a:tr>
              <a:tr h="370840">
                <a:tc>
                  <a:txBody>
                    <a:bodyPr/>
                    <a:lstStyle/>
                    <a:p>
                      <a:pPr latinLnBrk="1"/>
                      <a:r>
                        <a:rPr lang="en-US" altLang="ko-KR" dirty="0">
                          <a:solidFill>
                            <a:schemeClr val="bg1">
                              <a:lumMod val="65000"/>
                            </a:schemeClr>
                          </a:solidFill>
                        </a:rPr>
                        <a:t>/</a:t>
                      </a:r>
                      <a:r>
                        <a:rPr lang="en-US" altLang="ko-KR" dirty="0" err="1">
                          <a:solidFill>
                            <a:schemeClr val="bg1">
                              <a:lumMod val="65000"/>
                            </a:schemeClr>
                          </a:solidFill>
                        </a:rPr>
                        <a:t>sbin</a:t>
                      </a:r>
                      <a:r>
                        <a:rPr lang="en-US" altLang="ko-KR" dirty="0">
                          <a:solidFill>
                            <a:schemeClr val="bg1">
                              <a:lumMod val="65000"/>
                            </a:schemeClr>
                          </a:solidFill>
                        </a:rPr>
                        <a:t>/</a:t>
                      </a:r>
                      <a:r>
                        <a:rPr lang="en-US" altLang="ko-KR" dirty="0" err="1">
                          <a:solidFill>
                            <a:schemeClr val="bg1">
                              <a:lumMod val="65000"/>
                            </a:schemeClr>
                          </a:solidFill>
                        </a:rPr>
                        <a:t>yast</a:t>
                      </a:r>
                      <a:endParaRPr lang="ko-KR" altLang="en-US" dirty="0">
                        <a:solidFill>
                          <a:schemeClr val="bg1">
                            <a:lumMod val="65000"/>
                          </a:schemeClr>
                        </a:solidFill>
                      </a:endParaRPr>
                    </a:p>
                  </a:txBody>
                  <a:tcPr/>
                </a:tc>
                <a:tc>
                  <a:txBody>
                    <a:bodyPr/>
                    <a:lstStyle/>
                    <a:p>
                      <a:pPr latinLnBrk="1"/>
                      <a:r>
                        <a:rPr lang="en-US" altLang="ko-KR" dirty="0">
                          <a:solidFill>
                            <a:schemeClr val="bg1">
                              <a:lumMod val="65000"/>
                            </a:schemeClr>
                          </a:solidFill>
                        </a:rPr>
                        <a:t>Administration tool for SUSE Linux Enterprise Server</a:t>
                      </a:r>
                      <a:endParaRPr lang="ko-KR" altLang="en-US" dirty="0">
                        <a:solidFill>
                          <a:schemeClr val="bg1">
                            <a:lumMod val="65000"/>
                          </a:schemeClr>
                        </a:solidFill>
                      </a:endParaRPr>
                    </a:p>
                  </a:txBody>
                  <a:tcPr/>
                </a:tc>
                <a:extLst>
                  <a:ext uri="{0D108BD9-81ED-4DB2-BD59-A6C34878D82A}">
                    <a16:rowId xmlns:a16="http://schemas.microsoft.com/office/drawing/2014/main" val="3250827852"/>
                  </a:ext>
                </a:extLst>
              </a:tr>
              <a:tr h="370840">
                <a:tc>
                  <a:txBody>
                    <a:bodyPr/>
                    <a:lstStyle/>
                    <a:p>
                      <a:pPr latinLnBrk="1"/>
                      <a:r>
                        <a:rPr lang="en-US" altLang="ko-KR" dirty="0"/>
                        <a:t>/</a:t>
                      </a:r>
                      <a:r>
                        <a:rPr lang="en-US" altLang="ko-KR" dirty="0" err="1"/>
                        <a:t>sbin</a:t>
                      </a:r>
                      <a:r>
                        <a:rPr lang="en-US" altLang="ko-KR" dirty="0"/>
                        <a:t>/</a:t>
                      </a:r>
                      <a:r>
                        <a:rPr lang="en-US" altLang="ko-KR" dirty="0" err="1"/>
                        <a:t>fdisk</a:t>
                      </a:r>
                      <a:endParaRPr lang="ko-KR" altLang="en-US" dirty="0"/>
                    </a:p>
                  </a:txBody>
                  <a:tcPr/>
                </a:tc>
                <a:tc>
                  <a:txBody>
                    <a:bodyPr/>
                    <a:lstStyle/>
                    <a:p>
                      <a:pPr latinLnBrk="1"/>
                      <a:r>
                        <a:rPr lang="en-US" altLang="ko-KR" dirty="0"/>
                        <a:t>Modifies partitions</a:t>
                      </a:r>
                      <a:endParaRPr lang="ko-KR" altLang="en-US" dirty="0"/>
                    </a:p>
                  </a:txBody>
                  <a:tcPr/>
                </a:tc>
                <a:extLst>
                  <a:ext uri="{0D108BD9-81ED-4DB2-BD59-A6C34878D82A}">
                    <a16:rowId xmlns:a16="http://schemas.microsoft.com/office/drawing/2014/main" val="906940042"/>
                  </a:ext>
                </a:extLst>
              </a:tr>
              <a:tr h="370840">
                <a:tc>
                  <a:txBody>
                    <a:bodyPr/>
                    <a:lstStyle/>
                    <a:p>
                      <a:pPr latinLnBrk="1"/>
                      <a:r>
                        <a:rPr lang="en-US" altLang="ko-KR" dirty="0"/>
                        <a:t>/</a:t>
                      </a:r>
                      <a:r>
                        <a:rPr lang="en-US" altLang="ko-KR" dirty="0" err="1"/>
                        <a:t>sbin</a:t>
                      </a:r>
                      <a:r>
                        <a:rPr lang="en-US" altLang="ko-KR" dirty="0"/>
                        <a:t>/</a:t>
                      </a:r>
                      <a:r>
                        <a:rPr lang="en-US" altLang="ko-KR" dirty="0" err="1"/>
                        <a:t>fsck</a:t>
                      </a:r>
                      <a:endParaRPr lang="ko-KR" altLang="en-US" dirty="0"/>
                    </a:p>
                  </a:txBody>
                  <a:tcPr/>
                </a:tc>
                <a:tc>
                  <a:txBody>
                    <a:bodyPr/>
                    <a:lstStyle/>
                    <a:p>
                      <a:pPr latinLnBrk="1"/>
                      <a:r>
                        <a:rPr lang="en-US" altLang="ko-KR" dirty="0"/>
                        <a:t>Checks file systems (file system check)</a:t>
                      </a:r>
                      <a:endParaRPr lang="ko-KR" altLang="en-US" dirty="0"/>
                    </a:p>
                  </a:txBody>
                  <a:tcPr/>
                </a:tc>
                <a:extLst>
                  <a:ext uri="{0D108BD9-81ED-4DB2-BD59-A6C34878D82A}">
                    <a16:rowId xmlns:a16="http://schemas.microsoft.com/office/drawing/2014/main" val="4250011671"/>
                  </a:ext>
                </a:extLst>
              </a:tr>
              <a:tr h="370840">
                <a:tc>
                  <a:txBody>
                    <a:bodyPr/>
                    <a:lstStyle/>
                    <a:p>
                      <a:pPr latinLnBrk="1"/>
                      <a:r>
                        <a:rPr lang="en-US" altLang="ko-KR" dirty="0"/>
                        <a:t>/</a:t>
                      </a:r>
                      <a:r>
                        <a:rPr lang="en-US" altLang="ko-KR" dirty="0" err="1"/>
                        <a:t>sbin</a:t>
                      </a:r>
                      <a:r>
                        <a:rPr lang="en-US" altLang="ko-KR" dirty="0"/>
                        <a:t>/</a:t>
                      </a:r>
                      <a:r>
                        <a:rPr lang="en-US" altLang="ko-KR" dirty="0" err="1"/>
                        <a:t>init</a:t>
                      </a:r>
                      <a:endParaRPr lang="en-US" altLang="ko-KR" dirty="0"/>
                    </a:p>
                    <a:p>
                      <a:pPr latinLnBrk="1"/>
                      <a:r>
                        <a:rPr lang="en-US" altLang="ko-KR" dirty="0"/>
                        <a:t>/</a:t>
                      </a:r>
                      <a:r>
                        <a:rPr lang="en-US" altLang="ko-KR" dirty="0" err="1"/>
                        <a:t>sbin</a:t>
                      </a:r>
                      <a:r>
                        <a:rPr lang="en-US" altLang="ko-KR" dirty="0"/>
                        <a:t>/</a:t>
                      </a:r>
                      <a:r>
                        <a:rPr lang="en-US" altLang="ko-KR" dirty="0" err="1"/>
                        <a:t>mkfs</a:t>
                      </a:r>
                      <a:endParaRPr lang="ko-KR" altLang="en-US" dirty="0"/>
                    </a:p>
                  </a:txBody>
                  <a:tcPr/>
                </a:tc>
                <a:tc>
                  <a:txBody>
                    <a:bodyPr/>
                    <a:lstStyle/>
                    <a:p>
                      <a:pPr latinLnBrk="1"/>
                      <a:r>
                        <a:rPr lang="en-US" altLang="ko-KR" dirty="0"/>
                        <a:t>initializes the system</a:t>
                      </a:r>
                    </a:p>
                    <a:p>
                      <a:pPr latinLnBrk="1"/>
                      <a:r>
                        <a:rPr lang="en-US" altLang="ko-KR" dirty="0"/>
                        <a:t>creates a file system (formatting)</a:t>
                      </a:r>
                      <a:endParaRPr lang="ko-KR" altLang="en-US" dirty="0"/>
                    </a:p>
                  </a:txBody>
                  <a:tcPr/>
                </a:tc>
                <a:extLst>
                  <a:ext uri="{0D108BD9-81ED-4DB2-BD59-A6C34878D82A}">
                    <a16:rowId xmlns:a16="http://schemas.microsoft.com/office/drawing/2014/main" val="2306314360"/>
                  </a:ext>
                </a:extLst>
              </a:tr>
              <a:tr h="370840">
                <a:tc>
                  <a:txBody>
                    <a:bodyPr/>
                    <a:lstStyle/>
                    <a:p>
                      <a:pPr latinLnBrk="1"/>
                      <a:r>
                        <a:rPr lang="en-US" altLang="ko-KR" dirty="0"/>
                        <a:t>/</a:t>
                      </a:r>
                      <a:r>
                        <a:rPr lang="en-US" altLang="ko-KR" dirty="0" err="1"/>
                        <a:t>sbin</a:t>
                      </a:r>
                      <a:r>
                        <a:rPr lang="en-US" altLang="ko-KR" dirty="0"/>
                        <a:t>/shutdown</a:t>
                      </a:r>
                      <a:endParaRPr lang="ko-KR" altLang="en-US" dirty="0"/>
                    </a:p>
                  </a:txBody>
                  <a:tcPr/>
                </a:tc>
                <a:tc>
                  <a:txBody>
                    <a:bodyPr/>
                    <a:lstStyle/>
                    <a:p>
                      <a:pPr latinLnBrk="1"/>
                      <a:r>
                        <a:rPr lang="en-US" altLang="ko-KR" dirty="0"/>
                        <a:t>shut down the system</a:t>
                      </a:r>
                      <a:endParaRPr lang="ko-KR" altLang="en-US" dirty="0"/>
                    </a:p>
                  </a:txBody>
                  <a:tcPr/>
                </a:tc>
                <a:extLst>
                  <a:ext uri="{0D108BD9-81ED-4DB2-BD59-A6C34878D82A}">
                    <a16:rowId xmlns:a16="http://schemas.microsoft.com/office/drawing/2014/main" val="2899140330"/>
                  </a:ext>
                </a:extLst>
              </a:tr>
            </a:tbl>
          </a:graphicData>
        </a:graphic>
      </p:graphicFrame>
    </p:spTree>
    <p:extLst>
      <p:ext uri="{BB962C8B-B14F-4D97-AF65-F5344CB8AC3E}">
        <p14:creationId xmlns:p14="http://schemas.microsoft.com/office/powerpoint/2010/main" val="26141355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2203F7-02E3-4C3B-B051-66675540A631}"/>
              </a:ext>
            </a:extLst>
          </p:cNvPr>
          <p:cNvSpPr>
            <a:spLocks noGrp="1"/>
          </p:cNvSpPr>
          <p:nvPr>
            <p:ph type="title"/>
          </p:nvPr>
        </p:nvSpPr>
        <p:spPr/>
        <p:txBody>
          <a:bodyPr>
            <a:normAutofit fontScale="90000"/>
          </a:bodyPr>
          <a:lstStyle/>
          <a:p>
            <a:r>
              <a:rPr lang="en-US" altLang="ko-KR" dirty="0"/>
              <a:t>Regular User Directories (/home/)</a:t>
            </a:r>
            <a:endParaRPr lang="ko-KR" altLang="en-US" dirty="0"/>
          </a:p>
        </p:txBody>
      </p:sp>
      <p:sp>
        <p:nvSpPr>
          <p:cNvPr id="3" name="내용 개체 틀 2">
            <a:extLst>
              <a:ext uri="{FF2B5EF4-FFF2-40B4-BE49-F238E27FC236}">
                <a16:creationId xmlns:a16="http://schemas.microsoft.com/office/drawing/2014/main" id="{9B783878-C1FE-45F8-9838-C11784C03373}"/>
              </a:ext>
            </a:extLst>
          </p:cNvPr>
          <p:cNvSpPr>
            <a:spLocks noGrp="1"/>
          </p:cNvSpPr>
          <p:nvPr>
            <p:ph idx="1"/>
          </p:nvPr>
        </p:nvSpPr>
        <p:spPr/>
        <p:txBody>
          <a:bodyPr/>
          <a:lstStyle/>
          <a:p>
            <a:r>
              <a:rPr lang="en-US" altLang="ko-KR" dirty="0"/>
              <a:t> Every user on a Linux system has his own area in which to create and remove files: its </a:t>
            </a:r>
            <a:r>
              <a:rPr lang="en-US" altLang="ko-KR" u="sng" dirty="0"/>
              <a:t>home directory</a:t>
            </a:r>
          </a:p>
          <a:p>
            <a:r>
              <a:rPr lang="en-US" altLang="ko-KR" dirty="0"/>
              <a:t>Individual configuration files can be found in the user’s home directory</a:t>
            </a:r>
          </a:p>
          <a:p>
            <a:pPr lvl="1"/>
            <a:r>
              <a:rPr lang="en-US" altLang="ko-KR" dirty="0"/>
              <a:t>.profile : user’s private logic script</a:t>
            </a:r>
          </a:p>
          <a:p>
            <a:pPr lvl="1"/>
            <a:r>
              <a:rPr lang="en-US" altLang="ko-KR" dirty="0"/>
              <a:t>.</a:t>
            </a:r>
            <a:r>
              <a:rPr lang="en-US" altLang="ko-KR" dirty="0" err="1"/>
              <a:t>bashrc</a:t>
            </a:r>
            <a:r>
              <a:rPr lang="en-US" altLang="ko-KR" dirty="0"/>
              <a:t> : configuration file for bash</a:t>
            </a:r>
          </a:p>
          <a:p>
            <a:pPr lvl="1"/>
            <a:r>
              <a:rPr lang="en-US" altLang="ko-KR" dirty="0"/>
              <a:t>.</a:t>
            </a:r>
            <a:r>
              <a:rPr lang="en-US" altLang="ko-KR" dirty="0" err="1"/>
              <a:t>bash_history</a:t>
            </a:r>
            <a:r>
              <a:rPr lang="en-US" altLang="ko-KR" dirty="0"/>
              <a:t> : List of commands previously run in bash</a:t>
            </a:r>
          </a:p>
          <a:p>
            <a:r>
              <a:rPr lang="en-US" altLang="ko-KR" dirty="0"/>
              <a:t>If there are no special settings, the home directories of all users are located beneath /home/</a:t>
            </a:r>
          </a:p>
          <a:p>
            <a:r>
              <a:rPr lang="en-US" altLang="ko-KR" dirty="0"/>
              <a:t>The home directory of a user be addressed via “~”</a:t>
            </a:r>
            <a:endParaRPr lang="ko-KR" altLang="en-US" dirty="0"/>
          </a:p>
        </p:txBody>
      </p:sp>
      <p:sp>
        <p:nvSpPr>
          <p:cNvPr id="4" name="슬라이드 번호 개체 틀 3">
            <a:extLst>
              <a:ext uri="{FF2B5EF4-FFF2-40B4-BE49-F238E27FC236}">
                <a16:creationId xmlns:a16="http://schemas.microsoft.com/office/drawing/2014/main" id="{88AD5F09-AD69-40D5-BB4B-36088A4C2527}"/>
              </a:ext>
            </a:extLst>
          </p:cNvPr>
          <p:cNvSpPr>
            <a:spLocks noGrp="1"/>
          </p:cNvSpPr>
          <p:nvPr>
            <p:ph type="sldNum" sz="quarter" idx="12"/>
          </p:nvPr>
        </p:nvSpPr>
        <p:spPr/>
        <p:txBody>
          <a:bodyPr/>
          <a:lstStyle/>
          <a:p>
            <a:fld id="{297EEDAA-10CE-4642-834E-C03F290CCBD8}" type="slidenum">
              <a:rPr lang="ko-KR" altLang="en-US" smtClean="0"/>
              <a:t>56</a:t>
            </a:fld>
            <a:endParaRPr lang="ko-KR" altLang="en-US"/>
          </a:p>
        </p:txBody>
      </p:sp>
    </p:spTree>
    <p:extLst>
      <p:ext uri="{BB962C8B-B14F-4D97-AF65-F5344CB8AC3E}">
        <p14:creationId xmlns:p14="http://schemas.microsoft.com/office/powerpoint/2010/main" val="42345941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332685-CDA9-43D0-9DC8-5F844ECBA2D5}"/>
              </a:ext>
            </a:extLst>
          </p:cNvPr>
          <p:cNvSpPr>
            <a:spLocks noGrp="1"/>
          </p:cNvSpPr>
          <p:nvPr>
            <p:ph type="title"/>
          </p:nvPr>
        </p:nvSpPr>
        <p:spPr/>
        <p:txBody>
          <a:bodyPr>
            <a:normAutofit fontScale="90000"/>
          </a:bodyPr>
          <a:lstStyle/>
          <a:p>
            <a:r>
              <a:rPr lang="en-US" altLang="ko-KR" dirty="0"/>
              <a:t>Home Directory of the Administrator (/root/)</a:t>
            </a:r>
            <a:endParaRPr lang="ko-KR" altLang="en-US" dirty="0"/>
          </a:p>
        </p:txBody>
      </p:sp>
      <p:sp>
        <p:nvSpPr>
          <p:cNvPr id="3" name="내용 개체 틀 2">
            <a:extLst>
              <a:ext uri="{FF2B5EF4-FFF2-40B4-BE49-F238E27FC236}">
                <a16:creationId xmlns:a16="http://schemas.microsoft.com/office/drawing/2014/main" id="{3E6797CC-48CE-4354-87D9-557FFF93D3B5}"/>
              </a:ext>
            </a:extLst>
          </p:cNvPr>
          <p:cNvSpPr>
            <a:spLocks noGrp="1"/>
          </p:cNvSpPr>
          <p:nvPr>
            <p:ph idx="1"/>
          </p:nvPr>
        </p:nvSpPr>
        <p:spPr/>
        <p:txBody>
          <a:bodyPr/>
          <a:lstStyle/>
          <a:p>
            <a:r>
              <a:rPr lang="en-US" altLang="ko-KR" dirty="0"/>
              <a:t>The home directory of the system administrator is not located beneath /home/ like that of a normal user</a:t>
            </a:r>
          </a:p>
          <a:p>
            <a:r>
              <a:rPr lang="en-US" altLang="ko-KR" dirty="0"/>
              <a:t>Preferably, it should be on the same partition as the root directory,“/”</a:t>
            </a:r>
          </a:p>
          <a:p>
            <a:pPr lvl="1"/>
            <a:r>
              <a:rPr lang="en-US" altLang="ko-KR" dirty="0"/>
              <a:t>Only then is it guaranteed that the user root can always log in without a problem and have her own configured environment available</a:t>
            </a:r>
            <a:endParaRPr lang="ko-KR" altLang="en-US" dirty="0"/>
          </a:p>
        </p:txBody>
      </p:sp>
      <p:sp>
        <p:nvSpPr>
          <p:cNvPr id="4" name="슬라이드 번호 개체 틀 3">
            <a:extLst>
              <a:ext uri="{FF2B5EF4-FFF2-40B4-BE49-F238E27FC236}">
                <a16:creationId xmlns:a16="http://schemas.microsoft.com/office/drawing/2014/main" id="{98CB5A1F-92A0-4570-B173-06D2DF876D36}"/>
              </a:ext>
            </a:extLst>
          </p:cNvPr>
          <p:cNvSpPr>
            <a:spLocks noGrp="1"/>
          </p:cNvSpPr>
          <p:nvPr>
            <p:ph type="sldNum" sz="quarter" idx="12"/>
          </p:nvPr>
        </p:nvSpPr>
        <p:spPr/>
        <p:txBody>
          <a:bodyPr/>
          <a:lstStyle/>
          <a:p>
            <a:fld id="{297EEDAA-10CE-4642-834E-C03F290CCBD8}" type="slidenum">
              <a:rPr lang="ko-KR" altLang="en-US" smtClean="0"/>
              <a:t>57</a:t>
            </a:fld>
            <a:endParaRPr lang="ko-KR" altLang="en-US"/>
          </a:p>
        </p:txBody>
      </p:sp>
    </p:spTree>
    <p:extLst>
      <p:ext uri="{BB962C8B-B14F-4D97-AF65-F5344CB8AC3E}">
        <p14:creationId xmlns:p14="http://schemas.microsoft.com/office/powerpoint/2010/main" val="33638536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AC5094-B626-459D-9658-9550BCCB257E}"/>
              </a:ext>
            </a:extLst>
          </p:cNvPr>
          <p:cNvSpPr>
            <a:spLocks noGrp="1"/>
          </p:cNvSpPr>
          <p:nvPr>
            <p:ph type="title"/>
          </p:nvPr>
        </p:nvSpPr>
        <p:spPr/>
        <p:txBody>
          <a:bodyPr>
            <a:normAutofit fontScale="90000"/>
          </a:bodyPr>
          <a:lstStyle/>
          <a:p>
            <a:r>
              <a:rPr lang="en-US" altLang="ko-KR" dirty="0"/>
              <a:t>Temporary Area (/</a:t>
            </a:r>
            <a:r>
              <a:rPr lang="en-US" altLang="ko-KR" dirty="0" err="1"/>
              <a:t>tmp</a:t>
            </a:r>
            <a:r>
              <a:rPr lang="en-US" altLang="ko-KR" dirty="0"/>
              <a:t>/)</a:t>
            </a:r>
            <a:endParaRPr lang="ko-KR" altLang="en-US" dirty="0"/>
          </a:p>
        </p:txBody>
      </p:sp>
      <p:sp>
        <p:nvSpPr>
          <p:cNvPr id="3" name="내용 개체 틀 2">
            <a:extLst>
              <a:ext uri="{FF2B5EF4-FFF2-40B4-BE49-F238E27FC236}">
                <a16:creationId xmlns:a16="http://schemas.microsoft.com/office/drawing/2014/main" id="{A805A6AF-5EB9-4B13-B2FD-6440DF9A4252}"/>
              </a:ext>
            </a:extLst>
          </p:cNvPr>
          <p:cNvSpPr>
            <a:spLocks noGrp="1"/>
          </p:cNvSpPr>
          <p:nvPr>
            <p:ph idx="1"/>
          </p:nvPr>
        </p:nvSpPr>
        <p:spPr>
          <a:xfrm>
            <a:off x="419878" y="1447797"/>
            <a:ext cx="11504644" cy="4646743"/>
          </a:xfrm>
        </p:spPr>
        <p:txBody>
          <a:bodyPr>
            <a:normAutofit fontScale="92500"/>
          </a:bodyPr>
          <a:lstStyle/>
          <a:p>
            <a:r>
              <a:rPr lang="en-US" altLang="ko-KR" dirty="0"/>
              <a:t>Directory used </a:t>
            </a:r>
            <a:r>
              <a:rPr lang="en-US" altLang="ko-KR" b="1" dirty="0"/>
              <a:t>for temporary files </a:t>
            </a:r>
            <a:r>
              <a:rPr lang="en-US" altLang="ko-KR" dirty="0"/>
              <a:t>that are created by programs, services, and users </a:t>
            </a:r>
          </a:p>
          <a:p>
            <a:r>
              <a:rPr lang="en-US" altLang="ko-KR" dirty="0"/>
              <a:t>Not meant to persistent beyond a short period of time</a:t>
            </a:r>
          </a:p>
          <a:p>
            <a:pPr lvl="1"/>
            <a:r>
              <a:rPr lang="en-US" altLang="ko-KR" b="1" dirty="0"/>
              <a:t>Auto cleaning </a:t>
            </a:r>
            <a:r>
              <a:rPr lang="en-US" altLang="ko-KR" dirty="0"/>
              <a:t>: cleared at boot or after a certain period of inactivity</a:t>
            </a:r>
          </a:p>
          <a:p>
            <a:pPr lvl="1"/>
            <a:r>
              <a:rPr lang="en-US" altLang="ko-KR" b="1" dirty="0"/>
              <a:t>Volatile Storage</a:t>
            </a:r>
            <a:r>
              <a:rPr lang="en-US" altLang="ko-KR" dirty="0"/>
              <a:t>: /</a:t>
            </a:r>
            <a:r>
              <a:rPr lang="en-US" altLang="ko-KR" dirty="0" err="1"/>
              <a:t>tmp</a:t>
            </a:r>
            <a:r>
              <a:rPr lang="en-US" altLang="ko-KR" dirty="0"/>
              <a:t> is mounted as </a:t>
            </a:r>
            <a:r>
              <a:rPr lang="en-US" altLang="ko-KR" dirty="0" err="1"/>
              <a:t>tmpfs</a:t>
            </a:r>
            <a:r>
              <a:rPr lang="en-US" altLang="ko-KR" dirty="0"/>
              <a:t> meaning contents reside in RAM</a:t>
            </a:r>
          </a:p>
          <a:p>
            <a:r>
              <a:rPr lang="en-US" altLang="ko-KR" dirty="0"/>
              <a:t>It is </a:t>
            </a:r>
            <a:r>
              <a:rPr lang="en-US" altLang="ko-KR" b="1" dirty="0"/>
              <a:t>world-writable</a:t>
            </a:r>
            <a:r>
              <a:rPr lang="en-US" altLang="ko-KR" dirty="0"/>
              <a:t>, meaning that </a:t>
            </a:r>
            <a:r>
              <a:rPr lang="en-US" altLang="ko-KR" b="1" dirty="0"/>
              <a:t>all users </a:t>
            </a:r>
            <a:r>
              <a:rPr lang="en-US" altLang="ko-KR" dirty="0"/>
              <a:t>can create and delete files in /</a:t>
            </a:r>
            <a:r>
              <a:rPr lang="en-US" altLang="ko-KR" dirty="0" err="1"/>
              <a:t>tmp</a:t>
            </a:r>
            <a:r>
              <a:rPr lang="en-US" altLang="ko-KR" dirty="0"/>
              <a:t>. To maintain security, the sticky bit is set on /</a:t>
            </a:r>
            <a:r>
              <a:rPr lang="en-US" altLang="ko-KR" dirty="0" err="1"/>
              <a:t>tmp</a:t>
            </a:r>
            <a:r>
              <a:rPr lang="en-US" altLang="ko-KR" dirty="0"/>
              <a:t>, meaning that although any user can create files in /</a:t>
            </a:r>
            <a:r>
              <a:rPr lang="en-US" altLang="ko-KR" dirty="0" err="1"/>
              <a:t>tmp</a:t>
            </a:r>
            <a:r>
              <a:rPr lang="en-US" altLang="ko-KR" dirty="0"/>
              <a:t>, they can only delete their own files.</a:t>
            </a:r>
          </a:p>
          <a:p>
            <a:pPr lvl="1"/>
            <a:r>
              <a:rPr lang="en-US" altLang="ko-KR" b="1" dirty="0"/>
              <a:t>Sticky Bit </a:t>
            </a:r>
            <a:r>
              <a:rPr lang="en-US" altLang="ko-KR" dirty="0"/>
              <a:t>(represented by t in the file permissions) prevents users from deleting or modifying other users' files in /</a:t>
            </a:r>
            <a:r>
              <a:rPr lang="en-US" altLang="ko-KR" dirty="0" err="1"/>
              <a:t>tmp</a:t>
            </a:r>
            <a:r>
              <a:rPr lang="en-US" altLang="ko-KR" dirty="0"/>
              <a:t>. For example, the permissions for /</a:t>
            </a:r>
            <a:r>
              <a:rPr lang="en-US" altLang="ko-KR" dirty="0" err="1"/>
              <a:t>tmp</a:t>
            </a:r>
            <a:r>
              <a:rPr lang="en-US" altLang="ko-KR" dirty="0"/>
              <a:t> might look like this:</a:t>
            </a:r>
          </a:p>
        </p:txBody>
      </p:sp>
      <p:sp>
        <p:nvSpPr>
          <p:cNvPr id="4" name="슬라이드 번호 개체 틀 3">
            <a:extLst>
              <a:ext uri="{FF2B5EF4-FFF2-40B4-BE49-F238E27FC236}">
                <a16:creationId xmlns:a16="http://schemas.microsoft.com/office/drawing/2014/main" id="{80A2E587-636F-4D47-8E52-B2B56C8698B5}"/>
              </a:ext>
            </a:extLst>
          </p:cNvPr>
          <p:cNvSpPr>
            <a:spLocks noGrp="1"/>
          </p:cNvSpPr>
          <p:nvPr>
            <p:ph type="sldNum" sz="quarter" idx="12"/>
          </p:nvPr>
        </p:nvSpPr>
        <p:spPr/>
        <p:txBody>
          <a:bodyPr/>
          <a:lstStyle/>
          <a:p>
            <a:fld id="{297EEDAA-10CE-4642-834E-C03F290CCBD8}" type="slidenum">
              <a:rPr lang="ko-KR" altLang="en-US" smtClean="0"/>
              <a:t>58</a:t>
            </a:fld>
            <a:endParaRPr lang="ko-KR" altLang="en-US"/>
          </a:p>
        </p:txBody>
      </p:sp>
      <p:pic>
        <p:nvPicPr>
          <p:cNvPr id="6" name="그림 5">
            <a:extLst>
              <a:ext uri="{FF2B5EF4-FFF2-40B4-BE49-F238E27FC236}">
                <a16:creationId xmlns:a16="http://schemas.microsoft.com/office/drawing/2014/main" id="{6C9BABBB-6267-4DCE-BFDB-297DFBCB65CA}"/>
              </a:ext>
            </a:extLst>
          </p:cNvPr>
          <p:cNvPicPr>
            <a:picLocks noChangeAspect="1"/>
          </p:cNvPicPr>
          <p:nvPr/>
        </p:nvPicPr>
        <p:blipFill rotWithShape="1">
          <a:blip r:embed="rId2"/>
          <a:srcRect l="-1" r="-2388"/>
          <a:stretch/>
        </p:blipFill>
        <p:spPr>
          <a:xfrm>
            <a:off x="1170334" y="6059364"/>
            <a:ext cx="10003730" cy="349292"/>
          </a:xfrm>
          <a:prstGeom prst="rect">
            <a:avLst/>
          </a:prstGeom>
        </p:spPr>
      </p:pic>
    </p:spTree>
    <p:extLst>
      <p:ext uri="{BB962C8B-B14F-4D97-AF65-F5344CB8AC3E}">
        <p14:creationId xmlns:p14="http://schemas.microsoft.com/office/powerpoint/2010/main" val="13308882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7D2BA9C-CAC5-42FF-8446-07F118EC99C7}"/>
              </a:ext>
            </a:extLst>
          </p:cNvPr>
          <p:cNvSpPr>
            <a:spLocks noGrp="1"/>
          </p:cNvSpPr>
          <p:nvPr>
            <p:ph type="title"/>
          </p:nvPr>
        </p:nvSpPr>
        <p:spPr/>
        <p:txBody>
          <a:bodyPr>
            <a:normAutofit fontScale="90000"/>
          </a:bodyPr>
          <a:lstStyle/>
          <a:p>
            <a:r>
              <a:rPr lang="en-US" altLang="ko-KR" dirty="0"/>
              <a:t>The Hierarchy below /</a:t>
            </a:r>
            <a:r>
              <a:rPr lang="en-US" altLang="ko-KR" dirty="0" err="1"/>
              <a:t>usr</a:t>
            </a:r>
            <a:r>
              <a:rPr lang="en-US" altLang="ko-KR" dirty="0"/>
              <a:t>/ (</a:t>
            </a:r>
            <a:r>
              <a:rPr lang="en-US" altLang="ko-KR" sz="4000" b="1" dirty="0"/>
              <a:t>U</a:t>
            </a:r>
            <a:r>
              <a:rPr lang="en-US" altLang="ko-KR" sz="4000" dirty="0"/>
              <a:t>nix </a:t>
            </a:r>
            <a:r>
              <a:rPr lang="en-US" altLang="ko-KR" sz="4000" b="1" dirty="0"/>
              <a:t>S</a:t>
            </a:r>
            <a:r>
              <a:rPr lang="en-US" altLang="ko-KR" sz="4000" dirty="0"/>
              <a:t>ystem </a:t>
            </a:r>
            <a:r>
              <a:rPr lang="en-US" altLang="ko-KR" sz="4000" b="1" dirty="0"/>
              <a:t>R</a:t>
            </a:r>
            <a:r>
              <a:rPr lang="en-US" altLang="ko-KR" sz="4000" dirty="0"/>
              <a:t>esources)</a:t>
            </a:r>
            <a:endParaRPr lang="ko-KR" altLang="en-US" dirty="0"/>
          </a:p>
        </p:txBody>
      </p:sp>
      <p:sp>
        <p:nvSpPr>
          <p:cNvPr id="3" name="내용 개체 틀 2">
            <a:extLst>
              <a:ext uri="{FF2B5EF4-FFF2-40B4-BE49-F238E27FC236}">
                <a16:creationId xmlns:a16="http://schemas.microsoft.com/office/drawing/2014/main" id="{C0085F76-280F-4772-9B7A-7C3F7A619EA9}"/>
              </a:ext>
            </a:extLst>
          </p:cNvPr>
          <p:cNvSpPr>
            <a:spLocks noGrp="1"/>
          </p:cNvSpPr>
          <p:nvPr>
            <p:ph idx="1"/>
          </p:nvPr>
        </p:nvSpPr>
        <p:spPr>
          <a:xfrm>
            <a:off x="419878" y="1283367"/>
            <a:ext cx="11504644" cy="1352461"/>
          </a:xfrm>
        </p:spPr>
        <p:txBody>
          <a:bodyPr>
            <a:normAutofit/>
          </a:bodyPr>
          <a:lstStyle/>
          <a:p>
            <a:r>
              <a:rPr lang="en-US" altLang="ko-KR" dirty="0"/>
              <a:t>contains </a:t>
            </a:r>
            <a:r>
              <a:rPr lang="en-US" altLang="ko-KR" b="1" dirty="0"/>
              <a:t>user applications, utilities, and system libraries</a:t>
            </a:r>
            <a:r>
              <a:rPr lang="en-US" altLang="ko-KR" dirty="0"/>
              <a:t> that are </a:t>
            </a:r>
            <a:r>
              <a:rPr lang="en-US" altLang="ko-KR" u="sng" dirty="0"/>
              <a:t>not essential for booting the system </a:t>
            </a:r>
            <a:r>
              <a:rPr lang="en-US" altLang="ko-KR" dirty="0"/>
              <a:t>but are necessary for normal multi-user operations.</a:t>
            </a:r>
            <a:endParaRPr lang="ko-KR" altLang="en-US" dirty="0"/>
          </a:p>
        </p:txBody>
      </p:sp>
      <p:sp>
        <p:nvSpPr>
          <p:cNvPr id="4" name="슬라이드 번호 개체 틀 3">
            <a:extLst>
              <a:ext uri="{FF2B5EF4-FFF2-40B4-BE49-F238E27FC236}">
                <a16:creationId xmlns:a16="http://schemas.microsoft.com/office/drawing/2014/main" id="{046538E0-F500-4B02-A2E5-96FAD3FEFF47}"/>
              </a:ext>
            </a:extLst>
          </p:cNvPr>
          <p:cNvSpPr>
            <a:spLocks noGrp="1"/>
          </p:cNvSpPr>
          <p:nvPr>
            <p:ph type="sldNum" sz="quarter" idx="12"/>
          </p:nvPr>
        </p:nvSpPr>
        <p:spPr/>
        <p:txBody>
          <a:bodyPr/>
          <a:lstStyle/>
          <a:p>
            <a:fld id="{297EEDAA-10CE-4642-834E-C03F290CCBD8}" type="slidenum">
              <a:rPr lang="ko-KR" altLang="en-US" smtClean="0"/>
              <a:t>59</a:t>
            </a:fld>
            <a:endParaRPr lang="ko-KR" altLang="en-US"/>
          </a:p>
        </p:txBody>
      </p:sp>
      <p:graphicFrame>
        <p:nvGraphicFramePr>
          <p:cNvPr id="5" name="표 4">
            <a:extLst>
              <a:ext uri="{FF2B5EF4-FFF2-40B4-BE49-F238E27FC236}">
                <a16:creationId xmlns:a16="http://schemas.microsoft.com/office/drawing/2014/main" id="{6366582A-7B4B-4765-95E7-E3BE85684F08}"/>
              </a:ext>
            </a:extLst>
          </p:cNvPr>
          <p:cNvGraphicFramePr>
            <a:graphicFrameLocks noGrp="1"/>
          </p:cNvGraphicFramePr>
          <p:nvPr/>
        </p:nvGraphicFramePr>
        <p:xfrm>
          <a:off x="619760" y="2635829"/>
          <a:ext cx="10298176" cy="3722228"/>
        </p:xfrm>
        <a:graphic>
          <a:graphicData uri="http://schemas.openxmlformats.org/drawingml/2006/table">
            <a:tbl>
              <a:tblPr firstRow="1" bandRow="1">
                <a:tableStyleId>{5C22544A-7EE6-4342-B048-85BDC9FD1C3A}</a:tableStyleId>
              </a:tblPr>
              <a:tblGrid>
                <a:gridCol w="2243869">
                  <a:extLst>
                    <a:ext uri="{9D8B030D-6E8A-4147-A177-3AD203B41FA5}">
                      <a16:colId xmlns:a16="http://schemas.microsoft.com/office/drawing/2014/main" val="2548488185"/>
                    </a:ext>
                  </a:extLst>
                </a:gridCol>
                <a:gridCol w="8054307">
                  <a:extLst>
                    <a:ext uri="{9D8B030D-6E8A-4147-A177-3AD203B41FA5}">
                      <a16:colId xmlns:a16="http://schemas.microsoft.com/office/drawing/2014/main" val="3962767689"/>
                    </a:ext>
                  </a:extLst>
                </a:gridCol>
              </a:tblGrid>
              <a:tr h="427244">
                <a:tc>
                  <a:txBody>
                    <a:bodyPr/>
                    <a:lstStyle/>
                    <a:p>
                      <a:pPr latinLnBrk="1"/>
                      <a:r>
                        <a:rPr lang="en-US" altLang="ko-KR" dirty="0"/>
                        <a:t>Directory</a:t>
                      </a:r>
                      <a:endParaRPr lang="ko-KR" altLang="en-US" dirty="0"/>
                    </a:p>
                  </a:txBody>
                  <a:tcPr/>
                </a:tc>
                <a:tc>
                  <a:txBody>
                    <a:bodyPr/>
                    <a:lstStyle/>
                    <a:p>
                      <a:pPr latinLnBrk="1"/>
                      <a:r>
                        <a:rPr lang="en-US" altLang="ko-KR" dirty="0"/>
                        <a:t>Description</a:t>
                      </a:r>
                      <a:endParaRPr lang="ko-KR" altLang="en-US" dirty="0"/>
                    </a:p>
                  </a:txBody>
                  <a:tcPr/>
                </a:tc>
                <a:extLst>
                  <a:ext uri="{0D108BD9-81ED-4DB2-BD59-A6C34878D82A}">
                    <a16:rowId xmlns:a16="http://schemas.microsoft.com/office/drawing/2014/main" val="3148811283"/>
                  </a:ext>
                </a:extLst>
              </a:tr>
              <a:tr h="427244">
                <a:tc>
                  <a:txBody>
                    <a:bodyPr/>
                    <a:lstStyle/>
                    <a:p>
                      <a:pPr latinLnBrk="1"/>
                      <a:r>
                        <a:rPr lang="en-US" altLang="ko-KR" dirty="0"/>
                        <a:t>/</a:t>
                      </a:r>
                      <a:r>
                        <a:rPr lang="en-US" altLang="ko-KR" dirty="0" err="1"/>
                        <a:t>usr</a:t>
                      </a:r>
                      <a:r>
                        <a:rPr lang="en-US" altLang="ko-KR" dirty="0"/>
                        <a:t>/X11R6</a:t>
                      </a:r>
                      <a:endParaRPr lang="ko-KR" altLang="en-US" dirty="0"/>
                    </a:p>
                  </a:txBody>
                  <a:tcPr/>
                </a:tc>
                <a:tc>
                  <a:txBody>
                    <a:bodyPr/>
                    <a:lstStyle/>
                    <a:p>
                      <a:pPr latinLnBrk="1"/>
                      <a:r>
                        <a:rPr lang="en-US" altLang="ko-KR" dirty="0" err="1"/>
                        <a:t>FIles</a:t>
                      </a:r>
                      <a:r>
                        <a:rPr lang="en-US" altLang="ko-KR" dirty="0"/>
                        <a:t> of X Window System</a:t>
                      </a:r>
                      <a:endParaRPr lang="ko-KR" altLang="en-US" dirty="0"/>
                    </a:p>
                  </a:txBody>
                  <a:tcPr/>
                </a:tc>
                <a:extLst>
                  <a:ext uri="{0D108BD9-81ED-4DB2-BD59-A6C34878D82A}">
                    <a16:rowId xmlns:a16="http://schemas.microsoft.com/office/drawing/2014/main" val="426917409"/>
                  </a:ext>
                </a:extLst>
              </a:tr>
              <a:tr h="427244">
                <a:tc>
                  <a:txBody>
                    <a:bodyPr/>
                    <a:lstStyle/>
                    <a:p>
                      <a:pPr latinLnBrk="1"/>
                      <a:r>
                        <a:rPr lang="en-US" altLang="ko-KR" dirty="0"/>
                        <a:t>/</a:t>
                      </a:r>
                      <a:r>
                        <a:rPr lang="en-US" altLang="ko-KR" dirty="0" err="1"/>
                        <a:t>usr</a:t>
                      </a:r>
                      <a:r>
                        <a:rPr lang="en-US" altLang="ko-KR" dirty="0"/>
                        <a:t>/bin/</a:t>
                      </a:r>
                      <a:endParaRPr lang="ko-KR" altLang="en-US" dirty="0"/>
                    </a:p>
                  </a:txBody>
                  <a:tcPr/>
                </a:tc>
                <a:tc>
                  <a:txBody>
                    <a:bodyPr/>
                    <a:lstStyle/>
                    <a:p>
                      <a:pPr latinLnBrk="1"/>
                      <a:r>
                        <a:rPr lang="en-US" altLang="ko-KR" dirty="0"/>
                        <a:t>Almost all executable programs not essential for booting the Linux</a:t>
                      </a:r>
                      <a:endParaRPr lang="ko-KR" altLang="en-US" dirty="0"/>
                    </a:p>
                  </a:txBody>
                  <a:tcPr/>
                </a:tc>
                <a:extLst>
                  <a:ext uri="{0D108BD9-81ED-4DB2-BD59-A6C34878D82A}">
                    <a16:rowId xmlns:a16="http://schemas.microsoft.com/office/drawing/2014/main" val="2408191430"/>
                  </a:ext>
                </a:extLst>
              </a:tr>
              <a:tr h="427244">
                <a:tc>
                  <a:txBody>
                    <a:bodyPr/>
                    <a:lstStyle/>
                    <a:p>
                      <a:pPr latinLnBrk="1"/>
                      <a:r>
                        <a:rPr lang="en-US" altLang="ko-KR" dirty="0"/>
                        <a:t>/</a:t>
                      </a:r>
                      <a:r>
                        <a:rPr lang="en-US" altLang="ko-KR" dirty="0" err="1"/>
                        <a:t>usr</a:t>
                      </a:r>
                      <a:r>
                        <a:rPr lang="en-US" altLang="ko-KR" dirty="0"/>
                        <a:t>/lib/</a:t>
                      </a:r>
                      <a:endParaRPr lang="ko-KR" altLang="en-US" dirty="0"/>
                    </a:p>
                  </a:txBody>
                  <a:tcPr/>
                </a:tc>
                <a:tc>
                  <a:txBody>
                    <a:bodyPr/>
                    <a:lstStyle/>
                    <a:p>
                      <a:pPr latinLnBrk="1"/>
                      <a:r>
                        <a:rPr lang="en-US" altLang="ko-KR" dirty="0"/>
                        <a:t>Libraries</a:t>
                      </a:r>
                      <a:endParaRPr lang="ko-KR" altLang="en-US" dirty="0"/>
                    </a:p>
                  </a:txBody>
                  <a:tcPr/>
                </a:tc>
                <a:extLst>
                  <a:ext uri="{0D108BD9-81ED-4DB2-BD59-A6C34878D82A}">
                    <a16:rowId xmlns:a16="http://schemas.microsoft.com/office/drawing/2014/main" val="746144253"/>
                  </a:ext>
                </a:extLst>
              </a:tr>
              <a:tr h="427244">
                <a:tc>
                  <a:txBody>
                    <a:bodyPr/>
                    <a:lstStyle/>
                    <a:p>
                      <a:pPr latinLnBrk="1"/>
                      <a:r>
                        <a:rPr lang="en-US" altLang="ko-KR" dirty="0"/>
                        <a:t>/</a:t>
                      </a:r>
                      <a:r>
                        <a:rPr lang="en-US" altLang="ko-KR" dirty="0" err="1"/>
                        <a:t>usr</a:t>
                      </a:r>
                      <a:r>
                        <a:rPr lang="en-US" altLang="ko-KR" dirty="0"/>
                        <a:t>/local/</a:t>
                      </a:r>
                      <a:endParaRPr lang="ko-KR" altLang="en-US" dirty="0"/>
                    </a:p>
                  </a:txBody>
                  <a:tcPr/>
                </a:tc>
                <a:tc>
                  <a:txBody>
                    <a:bodyPr/>
                    <a:lstStyle/>
                    <a:p>
                      <a:pPr latinLnBrk="1"/>
                      <a:r>
                        <a:rPr lang="en-US" altLang="ko-KR" dirty="0"/>
                        <a:t>Locally installed programs, now frequently found in the directory /opt/</a:t>
                      </a:r>
                      <a:endParaRPr lang="ko-KR" altLang="en-US" dirty="0"/>
                    </a:p>
                  </a:txBody>
                  <a:tcPr/>
                </a:tc>
                <a:extLst>
                  <a:ext uri="{0D108BD9-81ED-4DB2-BD59-A6C34878D82A}">
                    <a16:rowId xmlns:a16="http://schemas.microsoft.com/office/drawing/2014/main" val="3315839708"/>
                  </a:ext>
                </a:extLst>
              </a:tr>
              <a:tr h="427244">
                <a:tc>
                  <a:txBody>
                    <a:bodyPr/>
                    <a:lstStyle/>
                    <a:p>
                      <a:pPr latinLnBrk="1"/>
                      <a:r>
                        <a:rPr lang="en-US" altLang="ko-KR" dirty="0"/>
                        <a:t>/</a:t>
                      </a:r>
                      <a:r>
                        <a:rPr lang="en-US" altLang="ko-KR" dirty="0" err="1"/>
                        <a:t>usr</a:t>
                      </a:r>
                      <a:r>
                        <a:rPr lang="en-US" altLang="ko-KR" dirty="0"/>
                        <a:t>/</a:t>
                      </a:r>
                      <a:r>
                        <a:rPr lang="en-US" altLang="ko-KR" dirty="0" err="1"/>
                        <a:t>sbin</a:t>
                      </a:r>
                      <a:r>
                        <a:rPr lang="en-US" altLang="ko-KR" dirty="0"/>
                        <a:t>/</a:t>
                      </a:r>
                      <a:endParaRPr lang="ko-KR" altLang="en-US" dirty="0"/>
                    </a:p>
                  </a:txBody>
                  <a:tcPr/>
                </a:tc>
                <a:tc>
                  <a:txBody>
                    <a:bodyPr/>
                    <a:lstStyle/>
                    <a:p>
                      <a:pPr latinLnBrk="1"/>
                      <a:r>
                        <a:rPr lang="en-US" altLang="ko-KR" dirty="0"/>
                        <a:t>Programs for system administration</a:t>
                      </a:r>
                      <a:endParaRPr lang="ko-KR" altLang="en-US" dirty="0"/>
                    </a:p>
                  </a:txBody>
                  <a:tcPr/>
                </a:tc>
                <a:extLst>
                  <a:ext uri="{0D108BD9-81ED-4DB2-BD59-A6C34878D82A}">
                    <a16:rowId xmlns:a16="http://schemas.microsoft.com/office/drawing/2014/main" val="2926807639"/>
                  </a:ext>
                </a:extLst>
              </a:tr>
              <a:tr h="427244">
                <a:tc>
                  <a:txBody>
                    <a:bodyPr/>
                    <a:lstStyle/>
                    <a:p>
                      <a:pPr latinLnBrk="1"/>
                      <a:r>
                        <a:rPr lang="en-US" altLang="ko-KR" dirty="0"/>
                        <a:t>/</a:t>
                      </a:r>
                      <a:r>
                        <a:rPr lang="en-US" altLang="ko-KR" dirty="0" err="1"/>
                        <a:t>usr</a:t>
                      </a:r>
                      <a:r>
                        <a:rPr lang="en-US" altLang="ko-KR" dirty="0"/>
                        <a:t>/share/doc/</a:t>
                      </a:r>
                      <a:endParaRPr lang="ko-KR" altLang="en-US" dirty="0"/>
                    </a:p>
                  </a:txBody>
                  <a:tcPr/>
                </a:tc>
                <a:tc>
                  <a:txBody>
                    <a:bodyPr/>
                    <a:lstStyle/>
                    <a:p>
                      <a:pPr latinLnBrk="1"/>
                      <a:r>
                        <a:rPr lang="en-US" altLang="ko-KR" dirty="0"/>
                        <a:t>Documentation</a:t>
                      </a:r>
                      <a:endParaRPr lang="ko-KR" altLang="en-US" dirty="0"/>
                    </a:p>
                  </a:txBody>
                  <a:tcPr/>
                </a:tc>
                <a:extLst>
                  <a:ext uri="{0D108BD9-81ED-4DB2-BD59-A6C34878D82A}">
                    <a16:rowId xmlns:a16="http://schemas.microsoft.com/office/drawing/2014/main" val="783880838"/>
                  </a:ext>
                </a:extLst>
              </a:tr>
              <a:tr h="213622">
                <a:tc>
                  <a:txBody>
                    <a:bodyPr/>
                    <a:lstStyle/>
                    <a:p>
                      <a:pPr latinLnBrk="1"/>
                      <a:r>
                        <a:rPr lang="en-US" altLang="ko-KR" dirty="0"/>
                        <a:t>/</a:t>
                      </a:r>
                      <a:r>
                        <a:rPr lang="en-US" altLang="ko-KR" dirty="0" err="1"/>
                        <a:t>usr</a:t>
                      </a:r>
                      <a:r>
                        <a:rPr lang="en-US" altLang="ko-KR" dirty="0"/>
                        <a:t>/share/man</a:t>
                      </a:r>
                      <a:endParaRPr lang="ko-KR" altLang="en-US" dirty="0"/>
                    </a:p>
                  </a:txBody>
                  <a:tcPr/>
                </a:tc>
                <a:tc>
                  <a:txBody>
                    <a:bodyPr/>
                    <a:lstStyle/>
                    <a:p>
                      <a:pPr latinLnBrk="1"/>
                      <a:r>
                        <a:rPr lang="en-US" altLang="ko-KR" dirty="0"/>
                        <a:t>The manual pages (command descriptions)</a:t>
                      </a:r>
                      <a:endParaRPr lang="ko-KR" altLang="en-US" dirty="0"/>
                    </a:p>
                  </a:txBody>
                  <a:tcPr/>
                </a:tc>
                <a:extLst>
                  <a:ext uri="{0D108BD9-81ED-4DB2-BD59-A6C34878D82A}">
                    <a16:rowId xmlns:a16="http://schemas.microsoft.com/office/drawing/2014/main" val="2615440596"/>
                  </a:ext>
                </a:extLst>
              </a:tr>
              <a:tr h="213622">
                <a:tc>
                  <a:txBody>
                    <a:bodyPr/>
                    <a:lstStyle/>
                    <a:p>
                      <a:pPr latinLnBrk="1"/>
                      <a:r>
                        <a:rPr lang="en-US" altLang="ko-KR" dirty="0"/>
                        <a:t>/</a:t>
                      </a:r>
                      <a:r>
                        <a:rPr lang="en-US" altLang="ko-KR" dirty="0" err="1"/>
                        <a:t>usr</a:t>
                      </a:r>
                      <a:r>
                        <a:rPr lang="en-US" altLang="ko-KR" dirty="0"/>
                        <a:t>/</a:t>
                      </a:r>
                      <a:r>
                        <a:rPr lang="en-US" altLang="ko-KR" dirty="0" err="1"/>
                        <a:t>src</a:t>
                      </a:r>
                      <a:r>
                        <a:rPr lang="en-US" altLang="ko-KR" dirty="0"/>
                        <a:t>/</a:t>
                      </a:r>
                      <a:endParaRPr lang="ko-KR" altLang="en-US" dirty="0"/>
                    </a:p>
                  </a:txBody>
                  <a:tcPr/>
                </a:tc>
                <a:tc>
                  <a:txBody>
                    <a:bodyPr/>
                    <a:lstStyle/>
                    <a:p>
                      <a:pPr latinLnBrk="1"/>
                      <a:r>
                        <a:rPr lang="en-US" altLang="ko-KR" dirty="0" err="1"/>
                        <a:t>SOurce</a:t>
                      </a:r>
                      <a:r>
                        <a:rPr lang="en-US" altLang="ko-KR" dirty="0"/>
                        <a:t> files of all programs and the kernel (if installed)</a:t>
                      </a:r>
                      <a:endParaRPr lang="ko-KR" altLang="en-US" dirty="0"/>
                    </a:p>
                  </a:txBody>
                  <a:tcPr/>
                </a:tc>
                <a:extLst>
                  <a:ext uri="{0D108BD9-81ED-4DB2-BD59-A6C34878D82A}">
                    <a16:rowId xmlns:a16="http://schemas.microsoft.com/office/drawing/2014/main" val="875237168"/>
                  </a:ext>
                </a:extLst>
              </a:tr>
            </a:tbl>
          </a:graphicData>
        </a:graphic>
      </p:graphicFrame>
    </p:spTree>
    <p:extLst>
      <p:ext uri="{BB962C8B-B14F-4D97-AF65-F5344CB8AC3E}">
        <p14:creationId xmlns:p14="http://schemas.microsoft.com/office/powerpoint/2010/main" val="405937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B5271B3-C9B3-F041-0CD7-F5397F845748}"/>
              </a:ext>
            </a:extLst>
          </p:cNvPr>
          <p:cNvSpPr>
            <a:spLocks noGrp="1"/>
          </p:cNvSpPr>
          <p:nvPr>
            <p:ph type="title"/>
          </p:nvPr>
        </p:nvSpPr>
        <p:spPr/>
        <p:txBody>
          <a:bodyPr>
            <a:normAutofit fontScale="90000"/>
          </a:bodyPr>
          <a:lstStyle/>
          <a:p>
            <a:r>
              <a:rPr lang="ko-KR" altLang="en-US" dirty="0"/>
              <a:t>사용자</a:t>
            </a:r>
            <a:r>
              <a:rPr lang="en-US" altLang="ko-KR" dirty="0"/>
              <a:t> </a:t>
            </a:r>
            <a:r>
              <a:rPr lang="ko-KR" altLang="en-US" dirty="0"/>
              <a:t>프로그램의 실행 </a:t>
            </a:r>
          </a:p>
        </p:txBody>
      </p:sp>
      <p:sp>
        <p:nvSpPr>
          <p:cNvPr id="3" name="내용 개체 틀 2">
            <a:extLst>
              <a:ext uri="{FF2B5EF4-FFF2-40B4-BE49-F238E27FC236}">
                <a16:creationId xmlns:a16="http://schemas.microsoft.com/office/drawing/2014/main" id="{DE844BD0-CB4A-7DE7-0538-0527FFE52C2B}"/>
              </a:ext>
            </a:extLst>
          </p:cNvPr>
          <p:cNvSpPr>
            <a:spLocks noGrp="1"/>
          </p:cNvSpPr>
          <p:nvPr>
            <p:ph idx="1"/>
          </p:nvPr>
        </p:nvSpPr>
        <p:spPr>
          <a:xfrm>
            <a:off x="419878" y="1530220"/>
            <a:ext cx="11504644" cy="2007459"/>
          </a:xfrm>
        </p:spPr>
        <p:txBody>
          <a:bodyPr/>
          <a:lstStyle/>
          <a:p>
            <a:r>
              <a:rPr lang="en-US" altLang="ko-KR" dirty="0"/>
              <a:t>Exec </a:t>
            </a:r>
            <a:r>
              <a:rPr lang="ko-KR" altLang="en-US" dirty="0"/>
              <a:t>시스템 </a:t>
            </a:r>
            <a:r>
              <a:rPr lang="en-US" altLang="ko-KR" dirty="0"/>
              <a:t>call</a:t>
            </a:r>
          </a:p>
          <a:p>
            <a:pPr lvl="1"/>
            <a:r>
              <a:rPr lang="en-US" altLang="ko-KR" dirty="0"/>
              <a:t>C</a:t>
            </a:r>
            <a:r>
              <a:rPr lang="ko-KR" altLang="en-US" dirty="0"/>
              <a:t> </a:t>
            </a:r>
            <a:r>
              <a:rPr lang="en-US" altLang="ko-KR" dirty="0"/>
              <a:t>start</a:t>
            </a:r>
            <a:r>
              <a:rPr lang="ko-KR" altLang="en-US" dirty="0"/>
              <a:t> </a:t>
            </a:r>
            <a:r>
              <a:rPr lang="en-US" altLang="ko-KR" dirty="0"/>
              <a:t>up</a:t>
            </a:r>
            <a:r>
              <a:rPr lang="ko-KR" altLang="en-US" dirty="0"/>
              <a:t> </a:t>
            </a:r>
            <a:r>
              <a:rPr lang="en-US" altLang="ko-KR" dirty="0"/>
              <a:t>routine</a:t>
            </a:r>
            <a:r>
              <a:rPr lang="ko-KR" altLang="en-US" dirty="0"/>
              <a:t>에게 </a:t>
            </a:r>
            <a:r>
              <a:rPr lang="en-US" altLang="ko-KR" dirty="0"/>
              <a:t>command line arguments</a:t>
            </a:r>
            <a:r>
              <a:rPr lang="ko-KR" altLang="en-US" dirty="0"/>
              <a:t>와 </a:t>
            </a:r>
            <a:r>
              <a:rPr lang="en-US" altLang="ko-KR" dirty="0"/>
              <a:t>environments </a:t>
            </a:r>
            <a:r>
              <a:rPr lang="ko-KR" altLang="en-US" dirty="0"/>
              <a:t>전달</a:t>
            </a:r>
            <a:endParaRPr lang="en-US" altLang="ko-KR" dirty="0"/>
          </a:p>
          <a:p>
            <a:pPr lvl="1"/>
            <a:r>
              <a:rPr lang="en-US" altLang="ko-KR" dirty="0"/>
              <a:t>C start</a:t>
            </a:r>
            <a:r>
              <a:rPr lang="ko-KR" altLang="en-US" dirty="0"/>
              <a:t> </a:t>
            </a:r>
            <a:r>
              <a:rPr lang="en-US" altLang="ko-KR" dirty="0"/>
              <a:t>up</a:t>
            </a:r>
            <a:r>
              <a:rPr lang="ko-KR" altLang="en-US" dirty="0"/>
              <a:t> </a:t>
            </a:r>
            <a:r>
              <a:rPr lang="en-US" altLang="ko-KR" dirty="0"/>
              <a:t>routine</a:t>
            </a:r>
          </a:p>
          <a:p>
            <a:pPr lvl="2"/>
            <a:r>
              <a:rPr lang="ko-KR" altLang="en-US" dirty="0"/>
              <a:t>전달받은 인자를 실행 사용자 프로그램의 </a:t>
            </a:r>
            <a:r>
              <a:rPr lang="en-US" altLang="ko-KR" dirty="0"/>
              <a:t>main() </a:t>
            </a:r>
            <a:r>
              <a:rPr lang="ko-KR" altLang="en-US" dirty="0" err="1"/>
              <a:t>함수에게</a:t>
            </a:r>
            <a:r>
              <a:rPr lang="ko-KR" altLang="en-US" dirty="0"/>
              <a:t> 전달</a:t>
            </a:r>
            <a:endParaRPr lang="en-US" altLang="ko-KR" dirty="0"/>
          </a:p>
          <a:p>
            <a:pPr lvl="2"/>
            <a:r>
              <a:rPr lang="en-US" altLang="ko-KR" dirty="0"/>
              <a:t>main()</a:t>
            </a:r>
            <a:r>
              <a:rPr lang="ko-KR" altLang="en-US" dirty="0"/>
              <a:t>의 </a:t>
            </a:r>
            <a:r>
              <a:rPr lang="ko-KR" altLang="en-US" dirty="0" err="1"/>
              <a:t>종료시</a:t>
            </a:r>
            <a:r>
              <a:rPr lang="ko-KR" altLang="en-US" dirty="0"/>
              <a:t> </a:t>
            </a:r>
            <a:r>
              <a:rPr lang="en-US" altLang="ko-KR" dirty="0"/>
              <a:t>return</a:t>
            </a:r>
            <a:r>
              <a:rPr lang="ko-KR" altLang="en-US" dirty="0"/>
              <a:t>값을 받아서 </a:t>
            </a:r>
            <a:r>
              <a:rPr lang="en-US" altLang="ko-KR" dirty="0"/>
              <a:t>exit </a:t>
            </a:r>
            <a:r>
              <a:rPr lang="ko-KR" altLang="en-US" dirty="0"/>
              <a:t>수행</a:t>
            </a:r>
          </a:p>
        </p:txBody>
      </p:sp>
      <p:sp>
        <p:nvSpPr>
          <p:cNvPr id="4" name="슬라이드 번호 개체 틀 3">
            <a:extLst>
              <a:ext uri="{FF2B5EF4-FFF2-40B4-BE49-F238E27FC236}">
                <a16:creationId xmlns:a16="http://schemas.microsoft.com/office/drawing/2014/main" id="{A0C0EDD7-C241-E30E-D4FD-B587E12AC53F}"/>
              </a:ext>
            </a:extLst>
          </p:cNvPr>
          <p:cNvSpPr>
            <a:spLocks noGrp="1"/>
          </p:cNvSpPr>
          <p:nvPr>
            <p:ph type="sldNum" sz="quarter" idx="12"/>
          </p:nvPr>
        </p:nvSpPr>
        <p:spPr/>
        <p:txBody>
          <a:bodyPr/>
          <a:lstStyle/>
          <a:p>
            <a:fld id="{297EEDAA-10CE-4642-834E-C03F290CCBD8}" type="slidenum">
              <a:rPr lang="ko-KR" altLang="en-US" smtClean="0"/>
              <a:t>6</a:t>
            </a:fld>
            <a:endParaRPr lang="ko-KR" altLang="en-US"/>
          </a:p>
        </p:txBody>
      </p:sp>
      <p:sp>
        <p:nvSpPr>
          <p:cNvPr id="5" name="직사각형 4">
            <a:extLst>
              <a:ext uri="{FF2B5EF4-FFF2-40B4-BE49-F238E27FC236}">
                <a16:creationId xmlns:a16="http://schemas.microsoft.com/office/drawing/2014/main" id="{A17A59A7-C747-6B70-0E8A-4DCA0C5B498F}"/>
              </a:ext>
            </a:extLst>
          </p:cNvPr>
          <p:cNvSpPr/>
          <p:nvPr/>
        </p:nvSpPr>
        <p:spPr>
          <a:xfrm>
            <a:off x="3222885" y="3839981"/>
            <a:ext cx="3312826" cy="47968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Exec  system call</a:t>
            </a:r>
            <a:endParaRPr lang="ko-KR" altLang="en-US" dirty="0">
              <a:solidFill>
                <a:sysClr val="windowText" lastClr="000000"/>
              </a:solidFill>
            </a:endParaRPr>
          </a:p>
        </p:txBody>
      </p:sp>
      <p:sp>
        <p:nvSpPr>
          <p:cNvPr id="6" name="직사각형 5">
            <a:extLst>
              <a:ext uri="{FF2B5EF4-FFF2-40B4-BE49-F238E27FC236}">
                <a16:creationId xmlns:a16="http://schemas.microsoft.com/office/drawing/2014/main" id="{05898BC4-E77D-8B7E-6C25-2C867092B71A}"/>
              </a:ext>
            </a:extLst>
          </p:cNvPr>
          <p:cNvSpPr/>
          <p:nvPr/>
        </p:nvSpPr>
        <p:spPr>
          <a:xfrm>
            <a:off x="3222885" y="4829331"/>
            <a:ext cx="3312826" cy="47968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C startup routine</a:t>
            </a:r>
            <a:endParaRPr lang="ko-KR" altLang="en-US" dirty="0">
              <a:solidFill>
                <a:sysClr val="windowText" lastClr="000000"/>
              </a:solidFill>
            </a:endParaRPr>
          </a:p>
        </p:txBody>
      </p:sp>
      <p:sp>
        <p:nvSpPr>
          <p:cNvPr id="7" name="직사각형 6">
            <a:extLst>
              <a:ext uri="{FF2B5EF4-FFF2-40B4-BE49-F238E27FC236}">
                <a16:creationId xmlns:a16="http://schemas.microsoft.com/office/drawing/2014/main" id="{1F0C7342-B2BD-6DE0-4A84-980942CC85AE}"/>
              </a:ext>
            </a:extLst>
          </p:cNvPr>
          <p:cNvSpPr/>
          <p:nvPr/>
        </p:nvSpPr>
        <p:spPr>
          <a:xfrm>
            <a:off x="3222885" y="5671278"/>
            <a:ext cx="4931764" cy="47968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Int main(int </a:t>
            </a:r>
            <a:r>
              <a:rPr lang="en-US" altLang="ko-KR" dirty="0" err="1">
                <a:solidFill>
                  <a:sysClr val="windowText" lastClr="000000"/>
                </a:solidFill>
              </a:rPr>
              <a:t>argc</a:t>
            </a:r>
            <a:r>
              <a:rPr lang="en-US" altLang="ko-KR" dirty="0">
                <a:solidFill>
                  <a:sysClr val="windowText" lastClr="000000"/>
                </a:solidFill>
              </a:rPr>
              <a:t> char *</a:t>
            </a:r>
            <a:r>
              <a:rPr lang="en-US" altLang="ko-KR" dirty="0" err="1">
                <a:solidFill>
                  <a:sysClr val="windowText" lastClr="000000"/>
                </a:solidFill>
              </a:rPr>
              <a:t>argv</a:t>
            </a:r>
            <a:r>
              <a:rPr lang="en-US" altLang="ko-KR" dirty="0">
                <a:solidFill>
                  <a:sysClr val="windowText" lastClr="000000"/>
                </a:solidFill>
              </a:rPr>
              <a:t>[], char *</a:t>
            </a:r>
            <a:r>
              <a:rPr lang="en-US" altLang="ko-KR" dirty="0" err="1">
                <a:solidFill>
                  <a:sysClr val="windowText" lastClr="000000"/>
                </a:solidFill>
              </a:rPr>
              <a:t>envp</a:t>
            </a:r>
            <a:r>
              <a:rPr lang="en-US" altLang="ko-KR" dirty="0">
                <a:solidFill>
                  <a:sysClr val="windowText" lastClr="000000"/>
                </a:solidFill>
              </a:rPr>
              <a:t>[])</a:t>
            </a:r>
            <a:endParaRPr lang="ko-KR" altLang="en-US" dirty="0">
              <a:solidFill>
                <a:sysClr val="windowText" lastClr="000000"/>
              </a:solidFill>
            </a:endParaRPr>
          </a:p>
        </p:txBody>
      </p:sp>
      <p:cxnSp>
        <p:nvCxnSpPr>
          <p:cNvPr id="9" name="직선 화살표 연결선 8">
            <a:extLst>
              <a:ext uri="{FF2B5EF4-FFF2-40B4-BE49-F238E27FC236}">
                <a16:creationId xmlns:a16="http://schemas.microsoft.com/office/drawing/2014/main" id="{9CE480B4-2884-67CF-7DBB-3F91F86A83EC}"/>
              </a:ext>
            </a:extLst>
          </p:cNvPr>
          <p:cNvCxnSpPr/>
          <p:nvPr/>
        </p:nvCxnSpPr>
        <p:spPr>
          <a:xfrm>
            <a:off x="3957403" y="5309016"/>
            <a:ext cx="0" cy="402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0330C2D7-767A-4324-F54E-7CD99EB26E02}"/>
              </a:ext>
            </a:extLst>
          </p:cNvPr>
          <p:cNvCxnSpPr/>
          <p:nvPr/>
        </p:nvCxnSpPr>
        <p:spPr>
          <a:xfrm flipV="1">
            <a:off x="5936105" y="5309016"/>
            <a:ext cx="0" cy="362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342D6FD-6612-B285-E597-FCFA2488BCBA}"/>
              </a:ext>
            </a:extLst>
          </p:cNvPr>
          <p:cNvSpPr txBox="1"/>
          <p:nvPr/>
        </p:nvSpPr>
        <p:spPr>
          <a:xfrm>
            <a:off x="5951095" y="5301946"/>
            <a:ext cx="814134" cy="369332"/>
          </a:xfrm>
          <a:prstGeom prst="rect">
            <a:avLst/>
          </a:prstGeom>
          <a:noFill/>
        </p:spPr>
        <p:txBody>
          <a:bodyPr wrap="none" rtlCol="0">
            <a:spAutoFit/>
          </a:bodyPr>
          <a:lstStyle/>
          <a:p>
            <a:r>
              <a:rPr lang="en-US" altLang="ko-KR" dirty="0"/>
              <a:t>return</a:t>
            </a:r>
            <a:endParaRPr lang="ko-KR" altLang="en-US" dirty="0"/>
          </a:p>
        </p:txBody>
      </p:sp>
      <p:sp>
        <p:nvSpPr>
          <p:cNvPr id="13" name="TextBox 12">
            <a:extLst>
              <a:ext uri="{FF2B5EF4-FFF2-40B4-BE49-F238E27FC236}">
                <a16:creationId xmlns:a16="http://schemas.microsoft.com/office/drawing/2014/main" id="{7724C562-74BC-C529-4A4A-E96AF7C6AD2F}"/>
              </a:ext>
            </a:extLst>
          </p:cNvPr>
          <p:cNvSpPr txBox="1"/>
          <p:nvPr/>
        </p:nvSpPr>
        <p:spPr>
          <a:xfrm>
            <a:off x="3957403" y="5301946"/>
            <a:ext cx="526106" cy="369332"/>
          </a:xfrm>
          <a:prstGeom prst="rect">
            <a:avLst/>
          </a:prstGeom>
          <a:noFill/>
        </p:spPr>
        <p:txBody>
          <a:bodyPr wrap="none" rtlCol="0">
            <a:spAutoFit/>
          </a:bodyPr>
          <a:lstStyle/>
          <a:p>
            <a:r>
              <a:rPr lang="en-US" altLang="ko-KR" dirty="0"/>
              <a:t>call</a:t>
            </a:r>
            <a:endParaRPr lang="ko-KR" altLang="en-US" dirty="0"/>
          </a:p>
        </p:txBody>
      </p:sp>
      <p:cxnSp>
        <p:nvCxnSpPr>
          <p:cNvPr id="15" name="직선 화살표 연결선 14">
            <a:extLst>
              <a:ext uri="{FF2B5EF4-FFF2-40B4-BE49-F238E27FC236}">
                <a16:creationId xmlns:a16="http://schemas.microsoft.com/office/drawing/2014/main" id="{5D453FF2-0D32-9AEE-A99F-C87C924EE03D}"/>
              </a:ext>
            </a:extLst>
          </p:cNvPr>
          <p:cNvCxnSpPr>
            <a:cxnSpLocks/>
            <a:stCxn id="5" idx="2"/>
            <a:endCxn id="6" idx="0"/>
          </p:cNvCxnSpPr>
          <p:nvPr/>
        </p:nvCxnSpPr>
        <p:spPr>
          <a:xfrm>
            <a:off x="4879298" y="4319666"/>
            <a:ext cx="0" cy="509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4014378-4055-1585-3C07-811C5D44443A}"/>
              </a:ext>
            </a:extLst>
          </p:cNvPr>
          <p:cNvSpPr txBox="1"/>
          <p:nvPr/>
        </p:nvSpPr>
        <p:spPr>
          <a:xfrm>
            <a:off x="2206383" y="3839981"/>
            <a:ext cx="886268" cy="369332"/>
          </a:xfrm>
          <a:prstGeom prst="rect">
            <a:avLst/>
          </a:prstGeom>
          <a:noFill/>
        </p:spPr>
        <p:txBody>
          <a:bodyPr wrap="none" rtlCol="0">
            <a:spAutoFit/>
          </a:bodyPr>
          <a:lstStyle/>
          <a:p>
            <a:r>
              <a:rPr lang="en-US" altLang="ko-KR" dirty="0"/>
              <a:t>Kernel:</a:t>
            </a:r>
            <a:endParaRPr lang="ko-KR" altLang="en-US" dirty="0"/>
          </a:p>
        </p:txBody>
      </p:sp>
      <p:sp>
        <p:nvSpPr>
          <p:cNvPr id="18" name="TextBox 17">
            <a:extLst>
              <a:ext uri="{FF2B5EF4-FFF2-40B4-BE49-F238E27FC236}">
                <a16:creationId xmlns:a16="http://schemas.microsoft.com/office/drawing/2014/main" id="{3ECA31FF-B9A3-CBE2-33F3-164482A69947}"/>
              </a:ext>
            </a:extLst>
          </p:cNvPr>
          <p:cNvSpPr txBox="1"/>
          <p:nvPr/>
        </p:nvSpPr>
        <p:spPr>
          <a:xfrm>
            <a:off x="1818877" y="4598121"/>
            <a:ext cx="1021370" cy="646331"/>
          </a:xfrm>
          <a:prstGeom prst="rect">
            <a:avLst/>
          </a:prstGeom>
          <a:noFill/>
        </p:spPr>
        <p:txBody>
          <a:bodyPr wrap="none" rtlCol="0">
            <a:spAutoFit/>
          </a:bodyPr>
          <a:lstStyle/>
          <a:p>
            <a:r>
              <a:rPr lang="en-US" altLang="ko-KR" dirty="0"/>
              <a:t>User</a:t>
            </a:r>
          </a:p>
          <a:p>
            <a:r>
              <a:rPr lang="en-US" altLang="ko-KR" dirty="0"/>
              <a:t>process:</a:t>
            </a:r>
            <a:endParaRPr lang="ko-KR" altLang="en-US" dirty="0"/>
          </a:p>
        </p:txBody>
      </p:sp>
      <p:sp>
        <p:nvSpPr>
          <p:cNvPr id="19" name="직사각형 18">
            <a:extLst>
              <a:ext uri="{FF2B5EF4-FFF2-40B4-BE49-F238E27FC236}">
                <a16:creationId xmlns:a16="http://schemas.microsoft.com/office/drawing/2014/main" id="{EF224580-B006-A1AF-FCF5-3A2578F41944}"/>
              </a:ext>
            </a:extLst>
          </p:cNvPr>
          <p:cNvSpPr/>
          <p:nvPr/>
        </p:nvSpPr>
        <p:spPr>
          <a:xfrm>
            <a:off x="2953062" y="4574498"/>
            <a:ext cx="5657538" cy="1781852"/>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3878846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5B392DD-791E-4B7F-9323-53B1FBBB0FB1}"/>
              </a:ext>
            </a:extLst>
          </p:cNvPr>
          <p:cNvSpPr>
            <a:spLocks noGrp="1"/>
          </p:cNvSpPr>
          <p:nvPr>
            <p:ph type="title"/>
          </p:nvPr>
        </p:nvSpPr>
        <p:spPr/>
        <p:txBody>
          <a:bodyPr>
            <a:normAutofit fontScale="90000"/>
          </a:bodyPr>
          <a:lstStyle/>
          <a:p>
            <a:r>
              <a:rPr lang="en-US" altLang="ko-KR" dirty="0"/>
              <a:t>Variable Files (/var/)</a:t>
            </a:r>
            <a:endParaRPr lang="ko-KR" altLang="en-US" dirty="0"/>
          </a:p>
        </p:txBody>
      </p:sp>
      <p:sp>
        <p:nvSpPr>
          <p:cNvPr id="3" name="내용 개체 틀 2">
            <a:extLst>
              <a:ext uri="{FF2B5EF4-FFF2-40B4-BE49-F238E27FC236}">
                <a16:creationId xmlns:a16="http://schemas.microsoft.com/office/drawing/2014/main" id="{1480A669-D119-431A-83D2-D14CF235BB89}"/>
              </a:ext>
            </a:extLst>
          </p:cNvPr>
          <p:cNvSpPr>
            <a:spLocks noGrp="1"/>
          </p:cNvSpPr>
          <p:nvPr>
            <p:ph idx="1"/>
          </p:nvPr>
        </p:nvSpPr>
        <p:spPr/>
        <p:txBody>
          <a:bodyPr>
            <a:normAutofit fontScale="92500" lnSpcReduction="10000"/>
          </a:bodyPr>
          <a:lstStyle/>
          <a:p>
            <a:r>
              <a:rPr lang="en-US" altLang="ko-KR" dirty="0"/>
              <a:t>Contains files that can be modified while the system is running</a:t>
            </a:r>
          </a:p>
          <a:p>
            <a:pPr lvl="1"/>
            <a:r>
              <a:rPr lang="en-US" altLang="ko-KR" dirty="0"/>
              <a:t>Data that changes </a:t>
            </a:r>
          </a:p>
          <a:p>
            <a:pPr lvl="1"/>
            <a:r>
              <a:rPr lang="en-US" altLang="ko-KR" dirty="0"/>
              <a:t>Growing data : log, spooled data, cache data</a:t>
            </a:r>
          </a:p>
          <a:p>
            <a:r>
              <a:rPr lang="en-US" altLang="ko-KR" dirty="0" err="1"/>
              <a:t>Exmaple</a:t>
            </a:r>
            <a:r>
              <a:rPr lang="en-US" altLang="ko-KR" dirty="0"/>
              <a:t>)</a:t>
            </a:r>
          </a:p>
          <a:p>
            <a:pPr lvl="1"/>
            <a:r>
              <a:rPr lang="en-US" altLang="ko-KR" dirty="0"/>
              <a:t>/var/spool : printer queue or mail queue waiting for later process</a:t>
            </a:r>
          </a:p>
          <a:p>
            <a:pPr lvl="1"/>
            <a:r>
              <a:rPr lang="en-US" altLang="ko-KR" dirty="0"/>
              <a:t>/var/cache : cached data (previously computed or downloaded file to reuse)</a:t>
            </a:r>
          </a:p>
          <a:p>
            <a:pPr lvl="1"/>
            <a:r>
              <a:rPr lang="en-US" altLang="ko-KR" dirty="0"/>
              <a:t>/var/</a:t>
            </a:r>
            <a:r>
              <a:rPr lang="en-US" altLang="ko-KR" dirty="0" err="1"/>
              <a:t>tmp</a:t>
            </a:r>
            <a:r>
              <a:rPr lang="en-US" altLang="ko-KR" dirty="0"/>
              <a:t> : temporary that need to persist between reboots</a:t>
            </a:r>
          </a:p>
          <a:p>
            <a:pPr lvl="1"/>
            <a:r>
              <a:rPr lang="en-US" altLang="ko-KR" dirty="0"/>
              <a:t>/var/log : log files generated by system and services (/var/log/syslog) </a:t>
            </a:r>
          </a:p>
          <a:p>
            <a:pPr lvl="1"/>
            <a:r>
              <a:rPr lang="en-US" altLang="ko-KR" dirty="0"/>
              <a:t>/var/lib : stores dynamic data related to the state of applications</a:t>
            </a:r>
          </a:p>
          <a:p>
            <a:pPr lvl="1"/>
            <a:r>
              <a:rPr lang="en-US" altLang="ko-KR" dirty="0"/>
              <a:t>/var/lock : lock files to prevent multiple concurrent processes to the same resource</a:t>
            </a:r>
          </a:p>
          <a:p>
            <a:r>
              <a:rPr lang="en-US" altLang="ko-KR" dirty="0"/>
              <a:t>Persistent data: Unlike /</a:t>
            </a:r>
            <a:r>
              <a:rPr lang="en-US" altLang="ko-KR" dirty="0" err="1"/>
              <a:t>tmp</a:t>
            </a:r>
            <a:r>
              <a:rPr lang="en-US" altLang="ko-KR" dirty="0"/>
              <a:t>, which is cleared when rebooting, many files in /var remains across reboot</a:t>
            </a:r>
            <a:br>
              <a:rPr lang="en-US" altLang="ko-KR" dirty="0"/>
            </a:br>
            <a:endParaRPr lang="ko-KR" altLang="en-US" dirty="0"/>
          </a:p>
        </p:txBody>
      </p:sp>
      <p:sp>
        <p:nvSpPr>
          <p:cNvPr id="4" name="슬라이드 번호 개체 틀 3">
            <a:extLst>
              <a:ext uri="{FF2B5EF4-FFF2-40B4-BE49-F238E27FC236}">
                <a16:creationId xmlns:a16="http://schemas.microsoft.com/office/drawing/2014/main" id="{6066B8E2-D8EA-49AC-B208-DBD2EC6BFC65}"/>
              </a:ext>
            </a:extLst>
          </p:cNvPr>
          <p:cNvSpPr>
            <a:spLocks noGrp="1"/>
          </p:cNvSpPr>
          <p:nvPr>
            <p:ph type="sldNum" sz="quarter" idx="12"/>
          </p:nvPr>
        </p:nvSpPr>
        <p:spPr/>
        <p:txBody>
          <a:bodyPr/>
          <a:lstStyle/>
          <a:p>
            <a:fld id="{297EEDAA-10CE-4642-834E-C03F290CCBD8}" type="slidenum">
              <a:rPr lang="ko-KR" altLang="en-US" smtClean="0"/>
              <a:t>60</a:t>
            </a:fld>
            <a:endParaRPr lang="ko-KR" altLang="en-US"/>
          </a:p>
        </p:txBody>
      </p:sp>
    </p:spTree>
    <p:extLst>
      <p:ext uri="{BB962C8B-B14F-4D97-AF65-F5344CB8AC3E}">
        <p14:creationId xmlns:p14="http://schemas.microsoft.com/office/powerpoint/2010/main" val="5283385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687970-EEEE-41B3-AF69-40A3872DED8E}"/>
              </a:ext>
            </a:extLst>
          </p:cNvPr>
          <p:cNvSpPr>
            <a:spLocks noGrp="1"/>
          </p:cNvSpPr>
          <p:nvPr>
            <p:ph type="title"/>
          </p:nvPr>
        </p:nvSpPr>
        <p:spPr/>
        <p:txBody>
          <a:bodyPr>
            <a:normAutofit fontScale="90000"/>
          </a:bodyPr>
          <a:lstStyle/>
          <a:p>
            <a:r>
              <a:rPr lang="en-US" altLang="ko-KR" dirty="0"/>
              <a:t>Data Directories for Services (/svc/)</a:t>
            </a:r>
            <a:endParaRPr lang="ko-KR" altLang="en-US" dirty="0"/>
          </a:p>
        </p:txBody>
      </p:sp>
      <p:sp>
        <p:nvSpPr>
          <p:cNvPr id="3" name="내용 개체 틀 2">
            <a:extLst>
              <a:ext uri="{FF2B5EF4-FFF2-40B4-BE49-F238E27FC236}">
                <a16:creationId xmlns:a16="http://schemas.microsoft.com/office/drawing/2014/main" id="{FB26D99F-226A-4678-B867-923AF1FB05FD}"/>
              </a:ext>
            </a:extLst>
          </p:cNvPr>
          <p:cNvSpPr>
            <a:spLocks noGrp="1"/>
          </p:cNvSpPr>
          <p:nvPr>
            <p:ph idx="1"/>
          </p:nvPr>
        </p:nvSpPr>
        <p:spPr/>
        <p:txBody>
          <a:bodyPr/>
          <a:lstStyle/>
          <a:p>
            <a:r>
              <a:rPr lang="en-US" altLang="ko-KR" dirty="0"/>
              <a:t>The directory /</a:t>
            </a:r>
            <a:r>
              <a:rPr lang="en-US" altLang="ko-KR" dirty="0" err="1"/>
              <a:t>srv</a:t>
            </a:r>
            <a:r>
              <a:rPr lang="en-US" altLang="ko-KR" dirty="0"/>
              <a:t>/ contains subdirectories filled with data of various services</a:t>
            </a:r>
          </a:p>
          <a:p>
            <a:r>
              <a:rPr lang="en-US" altLang="ko-KR" dirty="0"/>
              <a:t>For example:</a:t>
            </a:r>
          </a:p>
          <a:p>
            <a:pPr lvl="1"/>
            <a:r>
              <a:rPr lang="en-US" altLang="ko-KR" dirty="0"/>
              <a:t>The files of the Apache web server are located in the directory /</a:t>
            </a:r>
            <a:r>
              <a:rPr lang="en-US" altLang="ko-KR" dirty="0" err="1"/>
              <a:t>srv</a:t>
            </a:r>
            <a:r>
              <a:rPr lang="en-US" altLang="ko-KR" dirty="0"/>
              <a:t>/www/ </a:t>
            </a:r>
          </a:p>
          <a:p>
            <a:pPr lvl="1"/>
            <a:r>
              <a:rPr lang="en-US" altLang="ko-KR" dirty="0"/>
              <a:t>The FTP server files are located in the directory /</a:t>
            </a:r>
            <a:r>
              <a:rPr lang="en-US" altLang="ko-KR" dirty="0" err="1"/>
              <a:t>srv</a:t>
            </a:r>
            <a:r>
              <a:rPr lang="en-US" altLang="ko-KR" dirty="0"/>
              <a:t>/ftp/</a:t>
            </a:r>
            <a:endParaRPr lang="ko-KR" altLang="en-US" dirty="0"/>
          </a:p>
        </p:txBody>
      </p:sp>
      <p:sp>
        <p:nvSpPr>
          <p:cNvPr id="4" name="슬라이드 번호 개체 틀 3">
            <a:extLst>
              <a:ext uri="{FF2B5EF4-FFF2-40B4-BE49-F238E27FC236}">
                <a16:creationId xmlns:a16="http://schemas.microsoft.com/office/drawing/2014/main" id="{963CDDBD-2C96-4340-A486-36075C08618F}"/>
              </a:ext>
            </a:extLst>
          </p:cNvPr>
          <p:cNvSpPr>
            <a:spLocks noGrp="1"/>
          </p:cNvSpPr>
          <p:nvPr>
            <p:ph type="sldNum" sz="quarter" idx="12"/>
          </p:nvPr>
        </p:nvSpPr>
        <p:spPr/>
        <p:txBody>
          <a:bodyPr/>
          <a:lstStyle/>
          <a:p>
            <a:fld id="{297EEDAA-10CE-4642-834E-C03F290CCBD8}" type="slidenum">
              <a:rPr lang="ko-KR" altLang="en-US" smtClean="0"/>
              <a:t>61</a:t>
            </a:fld>
            <a:endParaRPr lang="ko-KR" altLang="en-US"/>
          </a:p>
        </p:txBody>
      </p:sp>
    </p:spTree>
    <p:extLst>
      <p:ext uri="{BB962C8B-B14F-4D97-AF65-F5344CB8AC3E}">
        <p14:creationId xmlns:p14="http://schemas.microsoft.com/office/powerpoint/2010/main" val="21474676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B63AD89-6D58-45BC-B91A-2457C6FC59FE}"/>
              </a:ext>
            </a:extLst>
          </p:cNvPr>
          <p:cNvSpPr>
            <a:spLocks noGrp="1"/>
          </p:cNvSpPr>
          <p:nvPr>
            <p:ph type="title"/>
          </p:nvPr>
        </p:nvSpPr>
        <p:spPr/>
        <p:txBody>
          <a:bodyPr>
            <a:normAutofit fontScale="90000"/>
          </a:bodyPr>
          <a:lstStyle/>
          <a:p>
            <a:r>
              <a:rPr lang="en-US" altLang="ko-KR" dirty="0"/>
              <a:t>System Information Directory (/sys/)</a:t>
            </a:r>
            <a:endParaRPr lang="ko-KR" altLang="en-US" dirty="0"/>
          </a:p>
        </p:txBody>
      </p:sp>
      <p:sp>
        <p:nvSpPr>
          <p:cNvPr id="3" name="내용 개체 틀 2">
            <a:extLst>
              <a:ext uri="{FF2B5EF4-FFF2-40B4-BE49-F238E27FC236}">
                <a16:creationId xmlns:a16="http://schemas.microsoft.com/office/drawing/2014/main" id="{AE01C038-A2DD-4FA4-B582-AF2B353AC69E}"/>
              </a:ext>
            </a:extLst>
          </p:cNvPr>
          <p:cNvSpPr>
            <a:spLocks noGrp="1"/>
          </p:cNvSpPr>
          <p:nvPr>
            <p:ph idx="1"/>
          </p:nvPr>
        </p:nvSpPr>
        <p:spPr/>
        <p:txBody>
          <a:bodyPr>
            <a:normAutofit fontScale="92500" lnSpcReduction="10000"/>
          </a:bodyPr>
          <a:lstStyle/>
          <a:p>
            <a:r>
              <a:rPr lang="en-US" altLang="ko-KR" dirty="0"/>
              <a:t>The </a:t>
            </a:r>
            <a:r>
              <a:rPr lang="en-US" altLang="ko-KR" b="1" dirty="0"/>
              <a:t>/sys directory </a:t>
            </a:r>
            <a:r>
              <a:rPr lang="en-US" altLang="ko-KR" dirty="0"/>
              <a:t>is a </a:t>
            </a:r>
            <a:r>
              <a:rPr lang="en-US" altLang="ko-KR" b="1" dirty="0"/>
              <a:t>virtual filesystem </a:t>
            </a:r>
            <a:r>
              <a:rPr lang="en-US" altLang="ko-KR" dirty="0"/>
              <a:t>created and managed by the Linux kernel. It represents </a:t>
            </a:r>
            <a:r>
              <a:rPr lang="en-US" altLang="ko-KR" b="1" dirty="0"/>
              <a:t>system and hardware information</a:t>
            </a:r>
            <a:r>
              <a:rPr lang="en-US" altLang="ko-KR" dirty="0"/>
              <a:t>, including devices, drivers, and kernel settings.</a:t>
            </a:r>
          </a:p>
          <a:p>
            <a:pPr lvl="1"/>
            <a:r>
              <a:rPr lang="en-US" altLang="ko-KR" dirty="0"/>
              <a:t>Real-time System information and allows both reading hardware states and, writing to modify system behavior or configure devices.</a:t>
            </a:r>
          </a:p>
          <a:p>
            <a:r>
              <a:rPr lang="en-US" altLang="ko-KR" dirty="0"/>
              <a:t>The files and directories within /sys are </a:t>
            </a:r>
            <a:r>
              <a:rPr lang="en-US" altLang="ko-KR" u="sng" dirty="0"/>
              <a:t>not regular files </a:t>
            </a:r>
            <a:r>
              <a:rPr lang="en-US" altLang="ko-KR" dirty="0"/>
              <a:t>but are instead </a:t>
            </a:r>
            <a:r>
              <a:rPr lang="en-US" altLang="ko-KR" u="sng" dirty="0"/>
              <a:t>interfaces to kernel data structures</a:t>
            </a:r>
            <a:r>
              <a:rPr lang="en-US" altLang="ko-KR" dirty="0"/>
              <a:t>, allowing user applications to interact with the system at a lower level.</a:t>
            </a:r>
          </a:p>
          <a:p>
            <a:pPr lvl="1"/>
            <a:r>
              <a:rPr lang="en-US" altLang="ko-KR" b="1" dirty="0"/>
              <a:t>(Example 1) </a:t>
            </a:r>
            <a:r>
              <a:rPr lang="en-US" altLang="ko-KR" dirty="0"/>
              <a:t>You can adjust the </a:t>
            </a:r>
            <a:r>
              <a:rPr lang="en-US" altLang="ko-KR" i="1" dirty="0"/>
              <a:t>brightness of a laptop's backlight </a:t>
            </a:r>
            <a:r>
              <a:rPr lang="en-US" altLang="ko-KR" dirty="0"/>
              <a:t>by writing to /sys/class/backlight/acpi_video0/brightness.</a:t>
            </a:r>
          </a:p>
          <a:p>
            <a:pPr lvl="1"/>
            <a:r>
              <a:rPr lang="en-US" altLang="ko-KR" b="1" dirty="0"/>
              <a:t>(Example 2)</a:t>
            </a:r>
            <a:r>
              <a:rPr lang="en-US" altLang="ko-KR" dirty="0"/>
              <a:t> /sys/devices/system/</a:t>
            </a:r>
            <a:r>
              <a:rPr lang="en-US" altLang="ko-KR" dirty="0" err="1"/>
              <a:t>cpu</a:t>
            </a:r>
            <a:r>
              <a:rPr lang="en-US" altLang="ko-KR" dirty="0"/>
              <a:t>/cpu0/</a:t>
            </a:r>
            <a:r>
              <a:rPr lang="en-US" altLang="ko-KR" dirty="0" err="1"/>
              <a:t>cpufreq</a:t>
            </a:r>
            <a:r>
              <a:rPr lang="en-US" altLang="ko-KR" dirty="0"/>
              <a:t>/</a:t>
            </a:r>
            <a:r>
              <a:rPr lang="en-US" altLang="ko-KR" dirty="0" err="1"/>
              <a:t>scaling_cur_freq</a:t>
            </a:r>
            <a:r>
              <a:rPr lang="en-US" altLang="ko-KR" dirty="0"/>
              <a:t> shows the current </a:t>
            </a:r>
            <a:r>
              <a:rPr lang="en-US" altLang="ko-KR" i="1" dirty="0"/>
              <a:t>CPU frequency.</a:t>
            </a:r>
          </a:p>
          <a:p>
            <a:pPr lvl="1"/>
            <a:r>
              <a:rPr lang="en-US" altLang="ko-KR" b="1" dirty="0"/>
              <a:t>(Example 3)</a:t>
            </a:r>
            <a:r>
              <a:rPr lang="en-US" altLang="ko-KR" dirty="0"/>
              <a:t> /sys/class/net/eth0/address: displays the </a:t>
            </a:r>
            <a:r>
              <a:rPr lang="en-US" altLang="ko-KR" i="1" dirty="0"/>
              <a:t>MAC address of the network </a:t>
            </a:r>
            <a:r>
              <a:rPr lang="en-US" altLang="ko-KR" dirty="0"/>
              <a:t>interface.</a:t>
            </a:r>
            <a:endParaRPr lang="ko-KR" altLang="en-US" dirty="0"/>
          </a:p>
        </p:txBody>
      </p:sp>
      <p:sp>
        <p:nvSpPr>
          <p:cNvPr id="4" name="슬라이드 번호 개체 틀 3">
            <a:extLst>
              <a:ext uri="{FF2B5EF4-FFF2-40B4-BE49-F238E27FC236}">
                <a16:creationId xmlns:a16="http://schemas.microsoft.com/office/drawing/2014/main" id="{4AA9AE6A-3CD4-4BCE-B860-8AC6157F9A25}"/>
              </a:ext>
            </a:extLst>
          </p:cNvPr>
          <p:cNvSpPr>
            <a:spLocks noGrp="1"/>
          </p:cNvSpPr>
          <p:nvPr>
            <p:ph type="sldNum" sz="quarter" idx="12"/>
          </p:nvPr>
        </p:nvSpPr>
        <p:spPr/>
        <p:txBody>
          <a:bodyPr/>
          <a:lstStyle/>
          <a:p>
            <a:fld id="{297EEDAA-10CE-4642-834E-C03F290CCBD8}" type="slidenum">
              <a:rPr lang="ko-KR" altLang="en-US" smtClean="0"/>
              <a:t>62</a:t>
            </a:fld>
            <a:endParaRPr lang="ko-KR" altLang="en-US"/>
          </a:p>
        </p:txBody>
      </p:sp>
    </p:spTree>
    <p:extLst>
      <p:ext uri="{BB962C8B-B14F-4D97-AF65-F5344CB8AC3E}">
        <p14:creationId xmlns:p14="http://schemas.microsoft.com/office/powerpoint/2010/main" val="3796854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E785F2-22BE-139C-8371-4BA92544AE6F}"/>
              </a:ext>
            </a:extLst>
          </p:cNvPr>
          <p:cNvSpPr>
            <a:spLocks noGrp="1"/>
          </p:cNvSpPr>
          <p:nvPr>
            <p:ph type="title"/>
          </p:nvPr>
        </p:nvSpPr>
        <p:spPr/>
        <p:txBody>
          <a:bodyPr>
            <a:normAutofit fontScale="90000"/>
          </a:bodyPr>
          <a:lstStyle/>
          <a:p>
            <a:r>
              <a:rPr lang="en-US" altLang="ko-KR" dirty="0"/>
              <a:t>Command line arguments and environment vars</a:t>
            </a:r>
            <a:endParaRPr lang="ko-KR" altLang="en-US" dirty="0"/>
          </a:p>
        </p:txBody>
      </p:sp>
      <p:sp>
        <p:nvSpPr>
          <p:cNvPr id="3" name="내용 개체 틀 2">
            <a:extLst>
              <a:ext uri="{FF2B5EF4-FFF2-40B4-BE49-F238E27FC236}">
                <a16:creationId xmlns:a16="http://schemas.microsoft.com/office/drawing/2014/main" id="{311318DF-602E-1D8E-AE5E-2921AD70EDE7}"/>
              </a:ext>
            </a:extLst>
          </p:cNvPr>
          <p:cNvSpPr>
            <a:spLocks noGrp="1"/>
          </p:cNvSpPr>
          <p:nvPr>
            <p:ph idx="1"/>
          </p:nvPr>
        </p:nvSpPr>
        <p:spPr>
          <a:xfrm>
            <a:off x="419877" y="1215600"/>
            <a:ext cx="11504644" cy="960715"/>
          </a:xfrm>
        </p:spPr>
        <p:txBody>
          <a:bodyPr>
            <a:normAutofit/>
          </a:bodyPr>
          <a:lstStyle/>
          <a:p>
            <a:r>
              <a:rPr lang="en-US" altLang="ko-KR" dirty="0"/>
              <a:t>int main(int </a:t>
            </a:r>
            <a:r>
              <a:rPr lang="en-US" altLang="ko-KR" dirty="0" err="1"/>
              <a:t>argc</a:t>
            </a:r>
            <a:r>
              <a:rPr lang="en-US" altLang="ko-KR" dirty="0"/>
              <a:t>, char * </a:t>
            </a:r>
            <a:r>
              <a:rPr lang="en-US" altLang="ko-KR" dirty="0" err="1"/>
              <a:t>argv</a:t>
            </a:r>
            <a:r>
              <a:rPr lang="en-US" altLang="ko-KR" dirty="0"/>
              <a:t>[] , char * </a:t>
            </a:r>
            <a:r>
              <a:rPr lang="en-US" altLang="ko-KR" dirty="0" err="1"/>
              <a:t>envp</a:t>
            </a:r>
            <a:r>
              <a:rPr lang="en-US" altLang="ko-KR" dirty="0"/>
              <a:t>[])</a:t>
            </a:r>
          </a:p>
          <a:p>
            <a:pPr lvl="1"/>
            <a:r>
              <a:rPr lang="en-US" altLang="ko-KR" dirty="0" err="1"/>
              <a:t>argv</a:t>
            </a:r>
            <a:r>
              <a:rPr lang="en-US" altLang="ko-KR" dirty="0"/>
              <a:t> </a:t>
            </a:r>
            <a:r>
              <a:rPr lang="ko-KR" altLang="en-US" dirty="0"/>
              <a:t>및 </a:t>
            </a:r>
            <a:r>
              <a:rPr lang="en-US" altLang="ko-KR" dirty="0" err="1"/>
              <a:t>envp</a:t>
            </a:r>
            <a:r>
              <a:rPr lang="ko-KR" altLang="en-US" dirty="0"/>
              <a:t>가 가리키는</a:t>
            </a:r>
            <a:r>
              <a:rPr lang="en-US" altLang="ko-KR" dirty="0"/>
              <a:t> </a:t>
            </a:r>
            <a:r>
              <a:rPr lang="ko-KR" altLang="en-US" dirty="0"/>
              <a:t>배열의 마지막 원소 값은 </a:t>
            </a:r>
            <a:r>
              <a:rPr lang="en-US" altLang="ko-KR" dirty="0"/>
              <a:t>NULL</a:t>
            </a:r>
            <a:r>
              <a:rPr lang="ko-KR" altLang="en-US" dirty="0"/>
              <a:t>이어야 함</a:t>
            </a:r>
          </a:p>
        </p:txBody>
      </p:sp>
      <p:sp>
        <p:nvSpPr>
          <p:cNvPr id="4" name="슬라이드 번호 개체 틀 3">
            <a:extLst>
              <a:ext uri="{FF2B5EF4-FFF2-40B4-BE49-F238E27FC236}">
                <a16:creationId xmlns:a16="http://schemas.microsoft.com/office/drawing/2014/main" id="{625F8DF7-D755-BC0E-41A3-CB2351912227}"/>
              </a:ext>
            </a:extLst>
          </p:cNvPr>
          <p:cNvSpPr>
            <a:spLocks noGrp="1"/>
          </p:cNvSpPr>
          <p:nvPr>
            <p:ph type="sldNum" sz="quarter" idx="12"/>
          </p:nvPr>
        </p:nvSpPr>
        <p:spPr/>
        <p:txBody>
          <a:bodyPr/>
          <a:lstStyle/>
          <a:p>
            <a:fld id="{297EEDAA-10CE-4642-834E-C03F290CCBD8}" type="slidenum">
              <a:rPr lang="ko-KR" altLang="en-US" smtClean="0"/>
              <a:t>7</a:t>
            </a:fld>
            <a:endParaRPr lang="ko-KR" altLang="en-US"/>
          </a:p>
        </p:txBody>
      </p:sp>
      <p:graphicFrame>
        <p:nvGraphicFramePr>
          <p:cNvPr id="5" name="표 4">
            <a:extLst>
              <a:ext uri="{FF2B5EF4-FFF2-40B4-BE49-F238E27FC236}">
                <a16:creationId xmlns:a16="http://schemas.microsoft.com/office/drawing/2014/main" id="{7D8FAD64-8E76-3DAE-522E-9E8FBE0BE5DE}"/>
              </a:ext>
            </a:extLst>
          </p:cNvPr>
          <p:cNvGraphicFramePr>
            <a:graphicFrameLocks noGrp="1"/>
          </p:cNvGraphicFramePr>
          <p:nvPr>
            <p:extLst>
              <p:ext uri="{D42A27DB-BD31-4B8C-83A1-F6EECF244321}">
                <p14:modId xmlns:p14="http://schemas.microsoft.com/office/powerpoint/2010/main" val="3718016399"/>
              </p:ext>
            </p:extLst>
          </p:nvPr>
        </p:nvGraphicFramePr>
        <p:xfrm>
          <a:off x="4923847" y="2275129"/>
          <a:ext cx="1629764" cy="1854200"/>
        </p:xfrm>
        <a:graphic>
          <a:graphicData uri="http://schemas.openxmlformats.org/drawingml/2006/table">
            <a:tbl>
              <a:tblPr firstRow="1" bandRow="1">
                <a:tableStyleId>{5C22544A-7EE6-4342-B048-85BDC9FD1C3A}</a:tableStyleId>
              </a:tblPr>
              <a:tblGrid>
                <a:gridCol w="1629764">
                  <a:extLst>
                    <a:ext uri="{9D8B030D-6E8A-4147-A177-3AD203B41FA5}">
                      <a16:colId xmlns:a16="http://schemas.microsoft.com/office/drawing/2014/main" val="202399577"/>
                    </a:ext>
                  </a:extLst>
                </a:gridCol>
              </a:tblGrid>
              <a:tr h="370840">
                <a:tc>
                  <a:txBody>
                    <a:bodyPr/>
                    <a:lstStyle/>
                    <a:p>
                      <a:pPr algn="ctr" latinLnBrk="1"/>
                      <a:r>
                        <a:rPr lang="en-US" altLang="ko-KR" dirty="0" err="1">
                          <a:solidFill>
                            <a:sysClr val="windowText" lastClr="000000"/>
                          </a:solidFill>
                        </a:rPr>
                        <a:t>argv</a:t>
                      </a:r>
                      <a:r>
                        <a:rPr lang="en-US" altLang="ko-KR" dirty="0">
                          <a:solidFill>
                            <a:sysClr val="windowText" lastClr="000000"/>
                          </a:solidFill>
                        </a:rPr>
                        <a:t>[0]</a:t>
                      </a:r>
                      <a:endParaRPr lang="ko-KR" altLang="en-US" dirty="0">
                        <a:solidFill>
                          <a:sysClr val="windowText" lastClr="000000"/>
                        </a:solidFill>
                      </a:endParaRPr>
                    </a:p>
                  </a:txBody>
                  <a:tcPr>
                    <a:solidFill>
                      <a:schemeClr val="accent4">
                        <a:lumMod val="40000"/>
                        <a:lumOff val="60000"/>
                      </a:schemeClr>
                    </a:solidFill>
                  </a:tcPr>
                </a:tc>
                <a:extLst>
                  <a:ext uri="{0D108BD9-81ED-4DB2-BD59-A6C34878D82A}">
                    <a16:rowId xmlns:a16="http://schemas.microsoft.com/office/drawing/2014/main" val="4039463574"/>
                  </a:ext>
                </a:extLst>
              </a:tr>
              <a:tr h="370840">
                <a:tc>
                  <a:txBody>
                    <a:bodyPr/>
                    <a:lstStyle/>
                    <a:p>
                      <a:pPr algn="ctr" latinLnBrk="1"/>
                      <a:r>
                        <a:rPr lang="en-US" altLang="ko-KR" b="1" dirty="0" err="1">
                          <a:solidFill>
                            <a:sysClr val="windowText" lastClr="000000"/>
                          </a:solidFill>
                        </a:rPr>
                        <a:t>argv</a:t>
                      </a:r>
                      <a:r>
                        <a:rPr lang="en-US" altLang="ko-KR" b="1" dirty="0">
                          <a:solidFill>
                            <a:sysClr val="windowText" lastClr="000000"/>
                          </a:solidFill>
                        </a:rPr>
                        <a:t>[1]</a:t>
                      </a:r>
                      <a:endParaRPr lang="ko-KR" altLang="en-US" b="1" dirty="0">
                        <a:solidFill>
                          <a:sysClr val="windowText" lastClr="000000"/>
                        </a:solidFill>
                      </a:endParaRPr>
                    </a:p>
                  </a:txBody>
                  <a:tcPr>
                    <a:solidFill>
                      <a:schemeClr val="accent4">
                        <a:lumMod val="40000"/>
                        <a:lumOff val="60000"/>
                      </a:schemeClr>
                    </a:solidFill>
                  </a:tcPr>
                </a:tc>
                <a:extLst>
                  <a:ext uri="{0D108BD9-81ED-4DB2-BD59-A6C34878D82A}">
                    <a16:rowId xmlns:a16="http://schemas.microsoft.com/office/drawing/2014/main" val="235161615"/>
                  </a:ext>
                </a:extLst>
              </a:tr>
              <a:tr h="370840">
                <a:tc>
                  <a:txBody>
                    <a:bodyPr/>
                    <a:lstStyle/>
                    <a:p>
                      <a:pPr algn="ctr" latinLnBrk="1"/>
                      <a:r>
                        <a:rPr lang="en-US" altLang="ko-KR" b="1" dirty="0">
                          <a:solidFill>
                            <a:sysClr val="windowText" lastClr="000000"/>
                          </a:solidFill>
                        </a:rPr>
                        <a:t> …</a:t>
                      </a:r>
                      <a:endParaRPr lang="ko-KR" altLang="en-US" b="1" dirty="0">
                        <a:solidFill>
                          <a:sysClr val="windowText" lastClr="000000"/>
                        </a:solidFill>
                      </a:endParaRPr>
                    </a:p>
                  </a:txBody>
                  <a:tcPr>
                    <a:solidFill>
                      <a:schemeClr val="accent4">
                        <a:lumMod val="40000"/>
                        <a:lumOff val="60000"/>
                      </a:schemeClr>
                    </a:solidFill>
                  </a:tcPr>
                </a:tc>
                <a:extLst>
                  <a:ext uri="{0D108BD9-81ED-4DB2-BD59-A6C34878D82A}">
                    <a16:rowId xmlns:a16="http://schemas.microsoft.com/office/drawing/2014/main" val="188026707"/>
                  </a:ext>
                </a:extLst>
              </a:tr>
              <a:tr h="370840">
                <a:tc>
                  <a:txBody>
                    <a:bodyPr/>
                    <a:lstStyle/>
                    <a:p>
                      <a:pPr algn="ctr" latinLnBrk="1"/>
                      <a:r>
                        <a:rPr lang="en-US" altLang="ko-KR" b="1" dirty="0" err="1">
                          <a:solidFill>
                            <a:sysClr val="windowText" lastClr="000000"/>
                          </a:solidFill>
                        </a:rPr>
                        <a:t>argv</a:t>
                      </a:r>
                      <a:r>
                        <a:rPr lang="en-US" altLang="ko-KR" b="1" dirty="0">
                          <a:solidFill>
                            <a:sysClr val="windowText" lastClr="000000"/>
                          </a:solidFill>
                        </a:rPr>
                        <a:t>[argc-1]</a:t>
                      </a:r>
                      <a:endParaRPr lang="ko-KR" altLang="en-US" b="1" dirty="0">
                        <a:solidFill>
                          <a:sysClr val="windowText" lastClr="000000"/>
                        </a:solidFill>
                      </a:endParaRPr>
                    </a:p>
                  </a:txBody>
                  <a:tcPr>
                    <a:solidFill>
                      <a:schemeClr val="accent4">
                        <a:lumMod val="40000"/>
                        <a:lumOff val="60000"/>
                      </a:schemeClr>
                    </a:solidFill>
                  </a:tcPr>
                </a:tc>
                <a:extLst>
                  <a:ext uri="{0D108BD9-81ED-4DB2-BD59-A6C34878D82A}">
                    <a16:rowId xmlns:a16="http://schemas.microsoft.com/office/drawing/2014/main" val="3708307933"/>
                  </a:ext>
                </a:extLst>
              </a:tr>
              <a:tr h="370840">
                <a:tc>
                  <a:txBody>
                    <a:bodyPr/>
                    <a:lstStyle/>
                    <a:p>
                      <a:pPr algn="ctr" latinLnBrk="1"/>
                      <a:r>
                        <a:rPr lang="en-US" altLang="ko-KR" b="1" dirty="0">
                          <a:solidFill>
                            <a:srgbClr val="FF0000"/>
                          </a:solidFill>
                        </a:rPr>
                        <a:t>NULL</a:t>
                      </a:r>
                      <a:endParaRPr lang="ko-KR" altLang="en-US" b="1" dirty="0">
                        <a:solidFill>
                          <a:srgbClr val="FF0000"/>
                        </a:solidFill>
                      </a:endParaRPr>
                    </a:p>
                  </a:txBody>
                  <a:tcPr>
                    <a:solidFill>
                      <a:schemeClr val="accent4">
                        <a:lumMod val="40000"/>
                        <a:lumOff val="60000"/>
                      </a:schemeClr>
                    </a:solidFill>
                  </a:tcPr>
                </a:tc>
                <a:extLst>
                  <a:ext uri="{0D108BD9-81ED-4DB2-BD59-A6C34878D82A}">
                    <a16:rowId xmlns:a16="http://schemas.microsoft.com/office/drawing/2014/main" val="569648781"/>
                  </a:ext>
                </a:extLst>
              </a:tr>
            </a:tbl>
          </a:graphicData>
        </a:graphic>
      </p:graphicFrame>
      <p:graphicFrame>
        <p:nvGraphicFramePr>
          <p:cNvPr id="6" name="표 5">
            <a:extLst>
              <a:ext uri="{FF2B5EF4-FFF2-40B4-BE49-F238E27FC236}">
                <a16:creationId xmlns:a16="http://schemas.microsoft.com/office/drawing/2014/main" id="{479EF084-8769-14DB-B80B-C678B6D53CDF}"/>
              </a:ext>
            </a:extLst>
          </p:cNvPr>
          <p:cNvGraphicFramePr>
            <a:graphicFrameLocks noGrp="1"/>
          </p:cNvGraphicFramePr>
          <p:nvPr>
            <p:extLst>
              <p:ext uri="{D42A27DB-BD31-4B8C-83A1-F6EECF244321}">
                <p14:modId xmlns:p14="http://schemas.microsoft.com/office/powerpoint/2010/main" val="1985921807"/>
              </p:ext>
            </p:extLst>
          </p:nvPr>
        </p:nvGraphicFramePr>
        <p:xfrm>
          <a:off x="4923847" y="4502150"/>
          <a:ext cx="1629764" cy="1854200"/>
        </p:xfrm>
        <a:graphic>
          <a:graphicData uri="http://schemas.openxmlformats.org/drawingml/2006/table">
            <a:tbl>
              <a:tblPr firstRow="1" bandRow="1">
                <a:tableStyleId>{5C22544A-7EE6-4342-B048-85BDC9FD1C3A}</a:tableStyleId>
              </a:tblPr>
              <a:tblGrid>
                <a:gridCol w="1629764">
                  <a:extLst>
                    <a:ext uri="{9D8B030D-6E8A-4147-A177-3AD203B41FA5}">
                      <a16:colId xmlns:a16="http://schemas.microsoft.com/office/drawing/2014/main" val="202399577"/>
                    </a:ext>
                  </a:extLst>
                </a:gridCol>
              </a:tblGrid>
              <a:tr h="370840">
                <a:tc>
                  <a:txBody>
                    <a:bodyPr/>
                    <a:lstStyle/>
                    <a:p>
                      <a:pPr algn="ctr" latinLnBrk="1"/>
                      <a:r>
                        <a:rPr lang="en-US" altLang="ko-KR" dirty="0" err="1">
                          <a:solidFill>
                            <a:sysClr val="windowText" lastClr="000000"/>
                          </a:solidFill>
                        </a:rPr>
                        <a:t>envp</a:t>
                      </a:r>
                      <a:r>
                        <a:rPr lang="en-US" altLang="ko-KR" dirty="0">
                          <a:solidFill>
                            <a:sysClr val="windowText" lastClr="000000"/>
                          </a:solidFill>
                        </a:rPr>
                        <a:t>[0]</a:t>
                      </a:r>
                      <a:endParaRPr lang="ko-KR" altLang="en-US" dirty="0">
                        <a:solidFill>
                          <a:sysClr val="windowText" lastClr="000000"/>
                        </a:solidFill>
                      </a:endParaRPr>
                    </a:p>
                  </a:txBody>
                  <a:tcPr>
                    <a:solidFill>
                      <a:schemeClr val="accent6">
                        <a:lumMod val="40000"/>
                        <a:lumOff val="60000"/>
                      </a:schemeClr>
                    </a:solidFill>
                  </a:tcPr>
                </a:tc>
                <a:extLst>
                  <a:ext uri="{0D108BD9-81ED-4DB2-BD59-A6C34878D82A}">
                    <a16:rowId xmlns:a16="http://schemas.microsoft.com/office/drawing/2014/main" val="4039463574"/>
                  </a:ext>
                </a:extLst>
              </a:tr>
              <a:tr h="370840">
                <a:tc>
                  <a:txBody>
                    <a:bodyPr/>
                    <a:lstStyle/>
                    <a:p>
                      <a:pPr algn="ctr" latinLnBrk="1"/>
                      <a:r>
                        <a:rPr lang="en-US" altLang="ko-KR" b="1" dirty="0" err="1">
                          <a:solidFill>
                            <a:sysClr val="windowText" lastClr="000000"/>
                          </a:solidFill>
                        </a:rPr>
                        <a:t>envp</a:t>
                      </a:r>
                      <a:r>
                        <a:rPr lang="en-US" altLang="ko-KR" b="1" dirty="0">
                          <a:solidFill>
                            <a:sysClr val="windowText" lastClr="000000"/>
                          </a:solidFill>
                        </a:rPr>
                        <a:t>[1]</a:t>
                      </a:r>
                      <a:endParaRPr lang="ko-KR" altLang="en-US" b="1" dirty="0">
                        <a:solidFill>
                          <a:sysClr val="windowText" lastClr="000000"/>
                        </a:solidFill>
                      </a:endParaRPr>
                    </a:p>
                  </a:txBody>
                  <a:tcPr>
                    <a:solidFill>
                      <a:schemeClr val="accent6">
                        <a:lumMod val="40000"/>
                        <a:lumOff val="60000"/>
                      </a:schemeClr>
                    </a:solidFill>
                  </a:tcPr>
                </a:tc>
                <a:extLst>
                  <a:ext uri="{0D108BD9-81ED-4DB2-BD59-A6C34878D82A}">
                    <a16:rowId xmlns:a16="http://schemas.microsoft.com/office/drawing/2014/main" val="235161615"/>
                  </a:ext>
                </a:extLst>
              </a:tr>
              <a:tr h="370840">
                <a:tc>
                  <a:txBody>
                    <a:bodyPr/>
                    <a:lstStyle/>
                    <a:p>
                      <a:pPr algn="ctr" latinLnBrk="1"/>
                      <a:r>
                        <a:rPr lang="en-US" altLang="ko-KR" b="1" dirty="0">
                          <a:solidFill>
                            <a:sysClr val="windowText" lastClr="000000"/>
                          </a:solidFill>
                        </a:rPr>
                        <a:t> …</a:t>
                      </a:r>
                      <a:endParaRPr lang="ko-KR" altLang="en-US" b="1" dirty="0">
                        <a:solidFill>
                          <a:sysClr val="windowText" lastClr="000000"/>
                        </a:solidFill>
                      </a:endParaRPr>
                    </a:p>
                  </a:txBody>
                  <a:tcPr>
                    <a:solidFill>
                      <a:schemeClr val="accent6">
                        <a:lumMod val="40000"/>
                        <a:lumOff val="60000"/>
                      </a:schemeClr>
                    </a:solidFill>
                  </a:tcPr>
                </a:tc>
                <a:extLst>
                  <a:ext uri="{0D108BD9-81ED-4DB2-BD59-A6C34878D82A}">
                    <a16:rowId xmlns:a16="http://schemas.microsoft.com/office/drawing/2014/main" val="188026707"/>
                  </a:ext>
                </a:extLst>
              </a:tr>
              <a:tr h="370840">
                <a:tc>
                  <a:txBody>
                    <a:bodyPr/>
                    <a:lstStyle/>
                    <a:p>
                      <a:pPr algn="ctr" latinLnBrk="1"/>
                      <a:r>
                        <a:rPr lang="en-US" altLang="ko-KR" b="1" dirty="0" err="1">
                          <a:solidFill>
                            <a:sysClr val="windowText" lastClr="000000"/>
                          </a:solidFill>
                        </a:rPr>
                        <a:t>envp</a:t>
                      </a:r>
                      <a:r>
                        <a:rPr lang="en-US" altLang="ko-KR" b="1" dirty="0">
                          <a:solidFill>
                            <a:sysClr val="windowText" lastClr="000000"/>
                          </a:solidFill>
                        </a:rPr>
                        <a:t>[N-1]</a:t>
                      </a:r>
                      <a:endParaRPr lang="ko-KR" altLang="en-US" b="1" dirty="0">
                        <a:solidFill>
                          <a:sysClr val="windowText" lastClr="000000"/>
                        </a:solidFill>
                      </a:endParaRPr>
                    </a:p>
                  </a:txBody>
                  <a:tcPr>
                    <a:solidFill>
                      <a:schemeClr val="accent6">
                        <a:lumMod val="40000"/>
                        <a:lumOff val="60000"/>
                      </a:schemeClr>
                    </a:solidFill>
                  </a:tcPr>
                </a:tc>
                <a:extLst>
                  <a:ext uri="{0D108BD9-81ED-4DB2-BD59-A6C34878D82A}">
                    <a16:rowId xmlns:a16="http://schemas.microsoft.com/office/drawing/2014/main" val="3708307933"/>
                  </a:ext>
                </a:extLst>
              </a:tr>
              <a:tr h="370840">
                <a:tc>
                  <a:txBody>
                    <a:bodyPr/>
                    <a:lstStyle/>
                    <a:p>
                      <a:pPr algn="ctr" latinLnBrk="1"/>
                      <a:r>
                        <a:rPr lang="en-US" altLang="ko-KR" b="1" dirty="0">
                          <a:solidFill>
                            <a:srgbClr val="FF0000"/>
                          </a:solidFill>
                        </a:rPr>
                        <a:t>NULL</a:t>
                      </a:r>
                      <a:endParaRPr lang="ko-KR" altLang="en-US" b="1" dirty="0">
                        <a:solidFill>
                          <a:srgbClr val="FF0000"/>
                        </a:solidFill>
                      </a:endParaRPr>
                    </a:p>
                  </a:txBody>
                  <a:tcPr>
                    <a:solidFill>
                      <a:schemeClr val="accent6">
                        <a:lumMod val="40000"/>
                        <a:lumOff val="60000"/>
                      </a:schemeClr>
                    </a:solidFill>
                  </a:tcPr>
                </a:tc>
                <a:extLst>
                  <a:ext uri="{0D108BD9-81ED-4DB2-BD59-A6C34878D82A}">
                    <a16:rowId xmlns:a16="http://schemas.microsoft.com/office/drawing/2014/main" val="569648781"/>
                  </a:ext>
                </a:extLst>
              </a:tr>
            </a:tbl>
          </a:graphicData>
        </a:graphic>
      </p:graphicFrame>
      <p:sp>
        <p:nvSpPr>
          <p:cNvPr id="7" name="TextBox 6">
            <a:extLst>
              <a:ext uri="{FF2B5EF4-FFF2-40B4-BE49-F238E27FC236}">
                <a16:creationId xmlns:a16="http://schemas.microsoft.com/office/drawing/2014/main" id="{35AA8A65-9B65-D2AE-C20B-EA8AD9775D59}"/>
              </a:ext>
            </a:extLst>
          </p:cNvPr>
          <p:cNvSpPr txBox="1"/>
          <p:nvPr/>
        </p:nvSpPr>
        <p:spPr>
          <a:xfrm>
            <a:off x="3410673" y="2275129"/>
            <a:ext cx="798552" cy="369332"/>
          </a:xfrm>
          <a:prstGeom prst="rect">
            <a:avLst/>
          </a:prstGeom>
          <a:noFill/>
          <a:ln>
            <a:solidFill>
              <a:schemeClr val="accent1"/>
            </a:solidFill>
          </a:ln>
        </p:spPr>
        <p:txBody>
          <a:bodyPr wrap="none" rtlCol="0">
            <a:spAutoFit/>
          </a:bodyPr>
          <a:lstStyle/>
          <a:p>
            <a:r>
              <a:rPr lang="en-US" altLang="ko-KR" dirty="0" err="1"/>
              <a:t>argv</a:t>
            </a:r>
            <a:r>
              <a:rPr lang="en-US" altLang="ko-KR" dirty="0"/>
              <a:t>  </a:t>
            </a:r>
            <a:endParaRPr lang="ko-KR" altLang="en-US" dirty="0"/>
          </a:p>
        </p:txBody>
      </p:sp>
      <p:sp>
        <p:nvSpPr>
          <p:cNvPr id="8" name="TextBox 7">
            <a:extLst>
              <a:ext uri="{FF2B5EF4-FFF2-40B4-BE49-F238E27FC236}">
                <a16:creationId xmlns:a16="http://schemas.microsoft.com/office/drawing/2014/main" id="{67CB92BB-4A20-8E5C-B02B-E270799B7D5C}"/>
              </a:ext>
            </a:extLst>
          </p:cNvPr>
          <p:cNvSpPr txBox="1"/>
          <p:nvPr/>
        </p:nvSpPr>
        <p:spPr>
          <a:xfrm>
            <a:off x="3354504" y="4502150"/>
            <a:ext cx="854721" cy="369332"/>
          </a:xfrm>
          <a:prstGeom prst="rect">
            <a:avLst/>
          </a:prstGeom>
          <a:noFill/>
          <a:ln>
            <a:solidFill>
              <a:schemeClr val="accent1"/>
            </a:solidFill>
          </a:ln>
        </p:spPr>
        <p:txBody>
          <a:bodyPr wrap="none" rtlCol="0">
            <a:spAutoFit/>
          </a:bodyPr>
          <a:lstStyle/>
          <a:p>
            <a:r>
              <a:rPr lang="en-US" altLang="ko-KR" dirty="0" err="1"/>
              <a:t>envp</a:t>
            </a:r>
            <a:r>
              <a:rPr lang="en-US" altLang="ko-KR" dirty="0"/>
              <a:t>  </a:t>
            </a:r>
            <a:endParaRPr lang="ko-KR" altLang="en-US" dirty="0"/>
          </a:p>
        </p:txBody>
      </p:sp>
      <p:cxnSp>
        <p:nvCxnSpPr>
          <p:cNvPr id="10" name="직선 화살표 연결선 9">
            <a:extLst>
              <a:ext uri="{FF2B5EF4-FFF2-40B4-BE49-F238E27FC236}">
                <a16:creationId xmlns:a16="http://schemas.microsoft.com/office/drawing/2014/main" id="{12ECF5BD-A087-6C60-8265-CBE2C0F6E9AA}"/>
              </a:ext>
            </a:extLst>
          </p:cNvPr>
          <p:cNvCxnSpPr/>
          <p:nvPr/>
        </p:nvCxnSpPr>
        <p:spPr>
          <a:xfrm>
            <a:off x="4055249" y="2459795"/>
            <a:ext cx="868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626ADCDF-978B-C637-0DAD-F0E8D0FE33EC}"/>
              </a:ext>
            </a:extLst>
          </p:cNvPr>
          <p:cNvCxnSpPr/>
          <p:nvPr/>
        </p:nvCxnSpPr>
        <p:spPr>
          <a:xfrm>
            <a:off x="4055249" y="4694184"/>
            <a:ext cx="868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F2B3267-0CD6-C32E-CB73-BF595912C615}"/>
              </a:ext>
            </a:extLst>
          </p:cNvPr>
          <p:cNvCxnSpPr/>
          <p:nvPr/>
        </p:nvCxnSpPr>
        <p:spPr>
          <a:xfrm>
            <a:off x="6381223" y="2459795"/>
            <a:ext cx="868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B8F015E7-BACC-E5F4-8F1E-A40361FBC05E}"/>
              </a:ext>
            </a:extLst>
          </p:cNvPr>
          <p:cNvCxnSpPr/>
          <p:nvPr/>
        </p:nvCxnSpPr>
        <p:spPr>
          <a:xfrm>
            <a:off x="6381223" y="2852038"/>
            <a:ext cx="868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BC90858F-9E59-17A7-2AB6-74B8720DC8DA}"/>
              </a:ext>
            </a:extLst>
          </p:cNvPr>
          <p:cNvCxnSpPr/>
          <p:nvPr/>
        </p:nvCxnSpPr>
        <p:spPr>
          <a:xfrm>
            <a:off x="6505725" y="3649015"/>
            <a:ext cx="868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45AF5EA7-FD72-F7FB-D0F3-26C6978F0214}"/>
              </a:ext>
            </a:extLst>
          </p:cNvPr>
          <p:cNvCxnSpPr/>
          <p:nvPr/>
        </p:nvCxnSpPr>
        <p:spPr>
          <a:xfrm>
            <a:off x="6429524" y="4686816"/>
            <a:ext cx="868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DAF571F2-A069-5FA8-37C9-383B3A5768F3}"/>
              </a:ext>
            </a:extLst>
          </p:cNvPr>
          <p:cNvCxnSpPr/>
          <p:nvPr/>
        </p:nvCxnSpPr>
        <p:spPr>
          <a:xfrm>
            <a:off x="6367065" y="5109039"/>
            <a:ext cx="868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7EAED4A0-3C25-3AAD-A11E-C481A6D8039A}"/>
              </a:ext>
            </a:extLst>
          </p:cNvPr>
          <p:cNvCxnSpPr/>
          <p:nvPr/>
        </p:nvCxnSpPr>
        <p:spPr>
          <a:xfrm>
            <a:off x="6429524" y="5784763"/>
            <a:ext cx="868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1B4D394-CC9D-DC61-5F3C-8E97E7DCFBB2}"/>
              </a:ext>
            </a:extLst>
          </p:cNvPr>
          <p:cNvSpPr txBox="1"/>
          <p:nvPr/>
        </p:nvSpPr>
        <p:spPr>
          <a:xfrm>
            <a:off x="7374323" y="2309644"/>
            <a:ext cx="1651414" cy="369332"/>
          </a:xfrm>
          <a:prstGeom prst="rect">
            <a:avLst/>
          </a:prstGeom>
          <a:noFill/>
        </p:spPr>
        <p:txBody>
          <a:bodyPr wrap="none" rtlCol="0">
            <a:spAutoFit/>
          </a:bodyPr>
          <a:lstStyle/>
          <a:p>
            <a:r>
              <a:rPr lang="ko-KR" altLang="en-US"/>
              <a:t>프로그램 이름</a:t>
            </a:r>
          </a:p>
        </p:txBody>
      </p:sp>
      <p:sp>
        <p:nvSpPr>
          <p:cNvPr id="19" name="TextBox 18">
            <a:extLst>
              <a:ext uri="{FF2B5EF4-FFF2-40B4-BE49-F238E27FC236}">
                <a16:creationId xmlns:a16="http://schemas.microsoft.com/office/drawing/2014/main" id="{ABCFE800-B7F1-0D49-15FD-C7DB04A020BC}"/>
              </a:ext>
            </a:extLst>
          </p:cNvPr>
          <p:cNvSpPr txBox="1"/>
          <p:nvPr/>
        </p:nvSpPr>
        <p:spPr>
          <a:xfrm>
            <a:off x="7374323" y="2685127"/>
            <a:ext cx="2656496" cy="369332"/>
          </a:xfrm>
          <a:prstGeom prst="rect">
            <a:avLst/>
          </a:prstGeom>
          <a:noFill/>
        </p:spPr>
        <p:txBody>
          <a:bodyPr wrap="none" rtlCol="0">
            <a:spAutoFit/>
          </a:bodyPr>
          <a:lstStyle/>
          <a:p>
            <a:r>
              <a:rPr lang="ko-KR" altLang="en-US" dirty="0"/>
              <a:t>프로그램의 첫번째 인자</a:t>
            </a:r>
          </a:p>
        </p:txBody>
      </p:sp>
      <p:sp>
        <p:nvSpPr>
          <p:cNvPr id="20" name="TextBox 19">
            <a:extLst>
              <a:ext uri="{FF2B5EF4-FFF2-40B4-BE49-F238E27FC236}">
                <a16:creationId xmlns:a16="http://schemas.microsoft.com/office/drawing/2014/main" id="{38AF1B39-A329-8C2B-A646-7250A8CE571C}"/>
              </a:ext>
            </a:extLst>
          </p:cNvPr>
          <p:cNvSpPr txBox="1"/>
          <p:nvPr/>
        </p:nvSpPr>
        <p:spPr>
          <a:xfrm>
            <a:off x="7395559" y="3477523"/>
            <a:ext cx="4796441" cy="369332"/>
          </a:xfrm>
          <a:prstGeom prst="rect">
            <a:avLst/>
          </a:prstGeom>
          <a:noFill/>
        </p:spPr>
        <p:txBody>
          <a:bodyPr wrap="none" rtlCol="0">
            <a:spAutoFit/>
          </a:bodyPr>
          <a:lstStyle/>
          <a:p>
            <a:r>
              <a:rPr lang="ko-KR" altLang="en-US" dirty="0"/>
              <a:t>프로그램의 마지막 인자 </a:t>
            </a:r>
            <a:r>
              <a:rPr lang="en-US" altLang="ko-KR" dirty="0"/>
              <a:t>= (argc-1)</a:t>
            </a:r>
            <a:r>
              <a:rPr lang="ko-KR" altLang="en-US" dirty="0"/>
              <a:t>번째 인자</a:t>
            </a:r>
          </a:p>
        </p:txBody>
      </p:sp>
      <p:sp>
        <p:nvSpPr>
          <p:cNvPr id="21" name="TextBox 20">
            <a:extLst>
              <a:ext uri="{FF2B5EF4-FFF2-40B4-BE49-F238E27FC236}">
                <a16:creationId xmlns:a16="http://schemas.microsoft.com/office/drawing/2014/main" id="{8252EC48-3936-14F9-E9DF-CB7614B877C3}"/>
              </a:ext>
            </a:extLst>
          </p:cNvPr>
          <p:cNvSpPr txBox="1"/>
          <p:nvPr/>
        </p:nvSpPr>
        <p:spPr>
          <a:xfrm>
            <a:off x="7298122" y="4494388"/>
            <a:ext cx="1303562" cy="369332"/>
          </a:xfrm>
          <a:prstGeom prst="rect">
            <a:avLst/>
          </a:prstGeom>
          <a:noFill/>
        </p:spPr>
        <p:txBody>
          <a:bodyPr wrap="none" rtlCol="0">
            <a:spAutoFit/>
          </a:bodyPr>
          <a:lstStyle/>
          <a:p>
            <a:r>
              <a:rPr lang="en-US" altLang="ko-KR" dirty="0"/>
              <a:t>“USER=</a:t>
            </a:r>
            <a:r>
              <a:rPr lang="en-US" altLang="ko-KR" dirty="0" err="1"/>
              <a:t>yk</a:t>
            </a:r>
            <a:r>
              <a:rPr lang="en-US" altLang="ko-KR" dirty="0"/>
              <a:t>”</a:t>
            </a:r>
            <a:endParaRPr lang="ko-KR" altLang="en-US" dirty="0"/>
          </a:p>
        </p:txBody>
      </p:sp>
      <p:sp>
        <p:nvSpPr>
          <p:cNvPr id="22" name="TextBox 21">
            <a:extLst>
              <a:ext uri="{FF2B5EF4-FFF2-40B4-BE49-F238E27FC236}">
                <a16:creationId xmlns:a16="http://schemas.microsoft.com/office/drawing/2014/main" id="{0CDE3A3C-0CAB-9CB5-B8DC-E5BB127172C0}"/>
              </a:ext>
            </a:extLst>
          </p:cNvPr>
          <p:cNvSpPr txBox="1"/>
          <p:nvPr/>
        </p:nvSpPr>
        <p:spPr>
          <a:xfrm>
            <a:off x="7298122" y="4932297"/>
            <a:ext cx="1854418" cy="369332"/>
          </a:xfrm>
          <a:prstGeom prst="rect">
            <a:avLst/>
          </a:prstGeom>
          <a:noFill/>
        </p:spPr>
        <p:txBody>
          <a:bodyPr wrap="none" rtlCol="0">
            <a:spAutoFit/>
          </a:bodyPr>
          <a:lstStyle/>
          <a:p>
            <a:r>
              <a:rPr lang="en-US" altLang="ko-KR" dirty="0"/>
              <a:t>“LOGNAME=</a:t>
            </a:r>
            <a:r>
              <a:rPr lang="en-US" altLang="ko-KR" dirty="0" err="1"/>
              <a:t>yk</a:t>
            </a:r>
            <a:r>
              <a:rPr lang="en-US" altLang="ko-KR" dirty="0"/>
              <a:t>”</a:t>
            </a:r>
            <a:endParaRPr lang="ko-KR" altLang="en-US" dirty="0"/>
          </a:p>
        </p:txBody>
      </p:sp>
      <p:sp>
        <p:nvSpPr>
          <p:cNvPr id="23" name="TextBox 22">
            <a:extLst>
              <a:ext uri="{FF2B5EF4-FFF2-40B4-BE49-F238E27FC236}">
                <a16:creationId xmlns:a16="http://schemas.microsoft.com/office/drawing/2014/main" id="{11DA1172-E5C4-1EF0-DB3C-E0DBD4952904}"/>
              </a:ext>
            </a:extLst>
          </p:cNvPr>
          <p:cNvSpPr txBox="1"/>
          <p:nvPr/>
        </p:nvSpPr>
        <p:spPr>
          <a:xfrm>
            <a:off x="7313483" y="5626725"/>
            <a:ext cx="2048959" cy="369332"/>
          </a:xfrm>
          <a:prstGeom prst="rect">
            <a:avLst/>
          </a:prstGeom>
          <a:noFill/>
        </p:spPr>
        <p:txBody>
          <a:bodyPr wrap="none" rtlCol="0">
            <a:spAutoFit/>
          </a:bodyPr>
          <a:lstStyle/>
          <a:p>
            <a:r>
              <a:rPr lang="en-US" altLang="ko-KR" dirty="0"/>
              <a:t>“HOME=/user/</a:t>
            </a:r>
            <a:r>
              <a:rPr lang="en-US" altLang="ko-KR" dirty="0" err="1"/>
              <a:t>yk</a:t>
            </a:r>
            <a:r>
              <a:rPr lang="en-US" altLang="ko-KR" dirty="0"/>
              <a:t>”</a:t>
            </a:r>
            <a:endParaRPr lang="ko-KR" altLang="en-US" dirty="0"/>
          </a:p>
        </p:txBody>
      </p:sp>
    </p:spTree>
    <p:extLst>
      <p:ext uri="{BB962C8B-B14F-4D97-AF65-F5344CB8AC3E}">
        <p14:creationId xmlns:p14="http://schemas.microsoft.com/office/powerpoint/2010/main" val="1226418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내용 개체 틀 2">
            <a:extLst>
              <a:ext uri="{FF2B5EF4-FFF2-40B4-BE49-F238E27FC236}">
                <a16:creationId xmlns:a16="http://schemas.microsoft.com/office/drawing/2014/main" id="{2EC5BCE4-C027-5CD6-3C61-1943F3ECA9DD}"/>
              </a:ext>
            </a:extLst>
          </p:cNvPr>
          <p:cNvSpPr txBox="1">
            <a:spLocks/>
          </p:cNvSpPr>
          <p:nvPr/>
        </p:nvSpPr>
        <p:spPr>
          <a:xfrm>
            <a:off x="572278" y="1682620"/>
            <a:ext cx="7764752" cy="4646743"/>
          </a:xfrm>
          <a:prstGeom prst="rect">
            <a:avLst/>
          </a:prstGeom>
          <a:ln>
            <a:solidFill>
              <a:schemeClr val="accent1"/>
            </a:solidFill>
          </a:ln>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2000">
                <a:latin typeface="Cascadia Code" panose="020B0609020000020004" pitchFamily="49" charset="0"/>
                <a:ea typeface="Cascadia Code" panose="020B0609020000020004" pitchFamily="49" charset="0"/>
                <a:cs typeface="Cascadia Code" panose="020B0609020000020004" pitchFamily="49" charset="0"/>
              </a:rPr>
              <a:t>#include &lt;stdio.h&gt;</a:t>
            </a:r>
          </a:p>
          <a:p>
            <a:pPr marL="0" indent="0">
              <a:buFont typeface="Arial" panose="020B0604020202020204" pitchFamily="34" charset="0"/>
              <a:buNone/>
            </a:pPr>
            <a:r>
              <a:rPr lang="en-US" altLang="ko-KR" sz="2000">
                <a:latin typeface="Cascadia Code" panose="020B0609020000020004" pitchFamily="49" charset="0"/>
                <a:ea typeface="Cascadia Code" panose="020B0609020000020004" pitchFamily="49" charset="0"/>
                <a:cs typeface="Cascadia Code" panose="020B0609020000020004" pitchFamily="49" charset="0"/>
              </a:rPr>
              <a:t>int main (int argc, char *argv[], char *envp[]) </a:t>
            </a:r>
          </a:p>
          <a:p>
            <a:pPr marL="0" indent="0">
              <a:buFont typeface="Arial" panose="020B0604020202020204" pitchFamily="34" charset="0"/>
              <a:buNone/>
            </a:pPr>
            <a:r>
              <a:rPr lang="en-US" altLang="ko-KR" sz="2000">
                <a:latin typeface="Cascadia Code" panose="020B0609020000020004" pitchFamily="49" charset="0"/>
                <a:ea typeface="Cascadia Code" panose="020B0609020000020004" pitchFamily="49" charset="0"/>
                <a:cs typeface="Cascadia Code" panose="020B0609020000020004" pitchFamily="49" charset="0"/>
              </a:rPr>
              <a:t>{</a:t>
            </a:r>
          </a:p>
          <a:p>
            <a:pPr marL="0" indent="0">
              <a:buFont typeface="Arial" panose="020B0604020202020204" pitchFamily="34" charset="0"/>
              <a:buNone/>
            </a:pPr>
            <a:r>
              <a:rPr lang="en-US" altLang="ko-KR" sz="2000">
                <a:latin typeface="Cascadia Code" panose="020B0609020000020004" pitchFamily="49" charset="0"/>
                <a:ea typeface="Cascadia Code" panose="020B0609020000020004" pitchFamily="49" charset="0"/>
                <a:cs typeface="Cascadia Code" panose="020B0609020000020004" pitchFamily="49" charset="0"/>
              </a:rPr>
              <a:t>  printf(“** Command args **\n”);</a:t>
            </a:r>
          </a:p>
          <a:p>
            <a:pPr marL="0" indent="0">
              <a:buFont typeface="Arial" panose="020B0604020202020204" pitchFamily="34" charset="0"/>
              <a:buNone/>
            </a:pPr>
            <a:r>
              <a:rPr lang="en-US" altLang="ko-KR" sz="2000">
                <a:latin typeface="Cascadia Code" panose="020B0609020000020004" pitchFamily="49" charset="0"/>
                <a:ea typeface="Cascadia Code" panose="020B0609020000020004" pitchFamily="49" charset="0"/>
                <a:cs typeface="Cascadia Code" panose="020B0609020000020004" pitchFamily="49" charset="0"/>
              </a:rPr>
              <a:t>  for(int i=0;i&lt;argc;i++) </a:t>
            </a:r>
          </a:p>
          <a:p>
            <a:pPr marL="0" indent="0">
              <a:buFont typeface="Arial" panose="020B0604020202020204" pitchFamily="34" charset="0"/>
              <a:buNone/>
            </a:pPr>
            <a:r>
              <a:rPr lang="en-US" altLang="ko-KR" sz="2000">
                <a:latin typeface="Cascadia Code" panose="020B0609020000020004" pitchFamily="49" charset="0"/>
                <a:ea typeface="Cascadia Code" panose="020B0609020000020004" pitchFamily="49" charset="0"/>
                <a:cs typeface="Cascadia Code" panose="020B0609020000020004" pitchFamily="49" charset="0"/>
              </a:rPr>
              <a:t>	printf(“%02d: %s\n”, I, argv[i]);</a:t>
            </a:r>
          </a:p>
          <a:p>
            <a:pPr marL="0" indent="0">
              <a:buFont typeface="Arial" panose="020B0604020202020204" pitchFamily="34" charset="0"/>
              <a:buNone/>
            </a:pPr>
            <a:r>
              <a:rPr lang="en-US" altLang="ko-KR" sz="2000">
                <a:latin typeface="Cascadia Code" panose="020B0609020000020004" pitchFamily="49" charset="0"/>
                <a:ea typeface="Cascadia Code" panose="020B0609020000020004" pitchFamily="49" charset="0"/>
                <a:cs typeface="Cascadia Code" panose="020B0609020000020004" pitchFamily="49" charset="0"/>
              </a:rPr>
              <a:t>  </a:t>
            </a:r>
          </a:p>
          <a:p>
            <a:pPr marL="0" indent="0">
              <a:buFont typeface="Arial" panose="020B0604020202020204" pitchFamily="34" charset="0"/>
              <a:buNone/>
            </a:pPr>
            <a:r>
              <a:rPr lang="en-US" altLang="ko-KR" sz="2000">
                <a:latin typeface="Cascadia Code" panose="020B0609020000020004" pitchFamily="49" charset="0"/>
                <a:ea typeface="Cascadia Code" panose="020B0609020000020004" pitchFamily="49" charset="0"/>
                <a:cs typeface="Cascadia Code" panose="020B0609020000020004" pitchFamily="49" charset="0"/>
              </a:rPr>
              <a:t>  printf(“** Environment **\n”);</a:t>
            </a:r>
          </a:p>
          <a:p>
            <a:pPr marL="0" indent="0">
              <a:buFont typeface="Arial" panose="020B0604020202020204" pitchFamily="34" charset="0"/>
              <a:buNone/>
            </a:pPr>
            <a:r>
              <a:rPr lang="en-US" altLang="ko-KR" sz="2000">
                <a:latin typeface="Cascadia Code" panose="020B0609020000020004" pitchFamily="49" charset="0"/>
                <a:ea typeface="Cascadia Code" panose="020B0609020000020004" pitchFamily="49" charset="0"/>
                <a:cs typeface="Cascadia Code" panose="020B0609020000020004" pitchFamily="49" charset="0"/>
              </a:rPr>
              <a:t>  while (*envp) </a:t>
            </a:r>
          </a:p>
          <a:p>
            <a:pPr marL="0" indent="0">
              <a:buFont typeface="Arial" panose="020B0604020202020204" pitchFamily="34" charset="0"/>
              <a:buNone/>
            </a:pPr>
            <a:r>
              <a:rPr lang="en-US" altLang="ko-KR" sz="2000">
                <a:latin typeface="Cascadia Code" panose="020B0609020000020004" pitchFamily="49" charset="0"/>
                <a:ea typeface="Cascadia Code" panose="020B0609020000020004" pitchFamily="49" charset="0"/>
                <a:cs typeface="Cascadia Code" panose="020B0609020000020004" pitchFamily="49" charset="0"/>
              </a:rPr>
              <a:t>	printf(“%s\n”, *envp++);</a:t>
            </a:r>
          </a:p>
          <a:p>
            <a:pPr marL="0" indent="0">
              <a:buFont typeface="Arial" panose="020B0604020202020204" pitchFamily="34" charset="0"/>
              <a:buNone/>
            </a:pPr>
            <a:r>
              <a:rPr lang="en-US" altLang="ko-KR" sz="2000">
                <a:latin typeface="Cascadia Code" panose="020B0609020000020004" pitchFamily="49" charset="0"/>
                <a:ea typeface="Cascadia Code" panose="020B0609020000020004" pitchFamily="49" charset="0"/>
                <a:cs typeface="Cascadia Code" panose="020B0609020000020004" pitchFamily="49" charset="0"/>
              </a:rPr>
              <a:t>  return 0;</a:t>
            </a:r>
          </a:p>
          <a:p>
            <a:pPr marL="0" indent="0">
              <a:buFont typeface="Arial" panose="020B0604020202020204" pitchFamily="34" charset="0"/>
              <a:buNone/>
            </a:pPr>
            <a:r>
              <a:rPr lang="en-US" altLang="ko-KR" sz="2000">
                <a:latin typeface="Cascadia Code" panose="020B0609020000020004" pitchFamily="49" charset="0"/>
                <a:ea typeface="Cascadia Code" panose="020B0609020000020004" pitchFamily="49" charset="0"/>
                <a:cs typeface="Cascadia Code" panose="020B0609020000020004" pitchFamily="49" charset="0"/>
              </a:rPr>
              <a:t>}</a:t>
            </a:r>
            <a:endParaRPr lang="ko-KR" altLang="en-US" sz="2000" dirty="0">
              <a:latin typeface="Cascadia Code" panose="020B0609020000020004" pitchFamily="49" charset="0"/>
              <a:cs typeface="Cascadia Code" panose="020B0609020000020004" pitchFamily="49" charset="0"/>
            </a:endParaRPr>
          </a:p>
        </p:txBody>
      </p:sp>
      <p:sp>
        <p:nvSpPr>
          <p:cNvPr id="2" name="제목 1">
            <a:extLst>
              <a:ext uri="{FF2B5EF4-FFF2-40B4-BE49-F238E27FC236}">
                <a16:creationId xmlns:a16="http://schemas.microsoft.com/office/drawing/2014/main" id="{2CA0C4BA-0043-B288-A4DC-FCC9F313B362}"/>
              </a:ext>
            </a:extLst>
          </p:cNvPr>
          <p:cNvSpPr>
            <a:spLocks noGrp="1"/>
          </p:cNvSpPr>
          <p:nvPr>
            <p:ph type="title"/>
          </p:nvPr>
        </p:nvSpPr>
        <p:spPr/>
        <p:txBody>
          <a:bodyPr>
            <a:normAutofit fontScale="90000"/>
          </a:bodyPr>
          <a:lstStyle/>
          <a:p>
            <a:r>
              <a:rPr lang="en-US" altLang="ko-KR" dirty="0"/>
              <a:t>Example code</a:t>
            </a:r>
            <a:endParaRPr lang="ko-KR" altLang="en-US" dirty="0"/>
          </a:p>
        </p:txBody>
      </p:sp>
      <p:sp>
        <p:nvSpPr>
          <p:cNvPr id="3" name="내용 개체 틀 2">
            <a:extLst>
              <a:ext uri="{FF2B5EF4-FFF2-40B4-BE49-F238E27FC236}">
                <a16:creationId xmlns:a16="http://schemas.microsoft.com/office/drawing/2014/main" id="{99E1F949-47AC-FCE9-A2A9-7C9D1DA40AC9}"/>
              </a:ext>
            </a:extLst>
          </p:cNvPr>
          <p:cNvSpPr>
            <a:spLocks noGrp="1"/>
          </p:cNvSpPr>
          <p:nvPr>
            <p:ph idx="1"/>
          </p:nvPr>
        </p:nvSpPr>
        <p:spPr>
          <a:xfrm>
            <a:off x="6047282" y="4438780"/>
            <a:ext cx="4796852" cy="1482335"/>
          </a:xfrm>
          <a:solidFill>
            <a:schemeClr val="bg1"/>
          </a:solidFill>
          <a:ln>
            <a:solidFill>
              <a:schemeClr val="accent1"/>
            </a:solidFill>
          </a:ln>
        </p:spPr>
        <p:txBody>
          <a:bodyPr>
            <a:normAutofit fontScale="77500" lnSpcReduction="20000"/>
          </a:bodyPr>
          <a:lstStyle/>
          <a:p>
            <a:pPr marL="0" indent="0">
              <a:buNone/>
            </a:pP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 // or </a:t>
            </a:r>
          </a:p>
          <a:p>
            <a:pPr marL="0" indent="0">
              <a:buNone/>
            </a:pP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for (int </a:t>
            </a:r>
            <a:r>
              <a:rPr lang="en-US" altLang="ko-KR" sz="2000" dirty="0" err="1">
                <a:latin typeface="Cascadia Code" panose="020B0609020000020004" pitchFamily="49" charset="0"/>
                <a:ea typeface="Cascadia Code" panose="020B0609020000020004" pitchFamily="49" charset="0"/>
                <a:cs typeface="Cascadia Code" panose="020B0609020000020004" pitchFamily="49" charset="0"/>
              </a:rPr>
              <a:t>i</a:t>
            </a: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=0; ; </a:t>
            </a:r>
            <a:r>
              <a:rPr lang="en-US" altLang="ko-KR" sz="2000" dirty="0" err="1">
                <a:latin typeface="Cascadia Code" panose="020B0609020000020004" pitchFamily="49" charset="0"/>
                <a:ea typeface="Cascadia Code" panose="020B0609020000020004" pitchFamily="49" charset="0"/>
                <a:cs typeface="Cascadia Code" panose="020B0609020000020004" pitchFamily="49" charset="0"/>
              </a:rPr>
              <a:t>i</a:t>
            </a: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a:t>
            </a:r>
          </a:p>
          <a:p>
            <a:pPr marL="0" indent="0">
              <a:buNone/>
            </a:pP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   if(</a:t>
            </a:r>
            <a:r>
              <a:rPr lang="en-US" altLang="ko-KR" sz="2000" dirty="0" err="1">
                <a:latin typeface="Cascadia Code" panose="020B0609020000020004" pitchFamily="49" charset="0"/>
                <a:ea typeface="Cascadia Code" panose="020B0609020000020004" pitchFamily="49" charset="0"/>
                <a:cs typeface="Cascadia Code" panose="020B0609020000020004" pitchFamily="49" charset="0"/>
              </a:rPr>
              <a:t>envp</a:t>
            </a: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a:t>
            </a:r>
            <a:r>
              <a:rPr lang="en-US" altLang="ko-KR" sz="2000" dirty="0" err="1">
                <a:latin typeface="Cascadia Code" panose="020B0609020000020004" pitchFamily="49" charset="0"/>
                <a:ea typeface="Cascadia Code" panose="020B0609020000020004" pitchFamily="49" charset="0"/>
                <a:cs typeface="Cascadia Code" panose="020B0609020000020004" pitchFamily="49" charset="0"/>
              </a:rPr>
              <a:t>i</a:t>
            </a: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 == NULL) break; </a:t>
            </a:r>
          </a:p>
          <a:p>
            <a:pPr marL="0" indent="0">
              <a:buNone/>
            </a:pP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   </a:t>
            </a:r>
            <a:r>
              <a:rPr lang="en-US" altLang="ko-KR" sz="2000" dirty="0" err="1">
                <a:latin typeface="Cascadia Code" panose="020B0609020000020004" pitchFamily="49" charset="0"/>
                <a:ea typeface="Cascadia Code" panose="020B0609020000020004" pitchFamily="49" charset="0"/>
                <a:cs typeface="Cascadia Code" panose="020B0609020000020004" pitchFamily="49" charset="0"/>
              </a:rPr>
              <a:t>printf</a:t>
            </a: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(“%02d: %s\n”, </a:t>
            </a:r>
            <a:r>
              <a:rPr lang="en-US" altLang="ko-KR" sz="2000" dirty="0" err="1">
                <a:latin typeface="Cascadia Code" panose="020B0609020000020004" pitchFamily="49" charset="0"/>
                <a:ea typeface="Cascadia Code" panose="020B0609020000020004" pitchFamily="49" charset="0"/>
                <a:cs typeface="Cascadia Code" panose="020B0609020000020004" pitchFamily="49" charset="0"/>
              </a:rPr>
              <a:t>i</a:t>
            </a: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 </a:t>
            </a:r>
            <a:r>
              <a:rPr lang="en-US" altLang="ko-KR" sz="2000" dirty="0" err="1">
                <a:latin typeface="Cascadia Code" panose="020B0609020000020004" pitchFamily="49" charset="0"/>
                <a:ea typeface="Cascadia Code" panose="020B0609020000020004" pitchFamily="49" charset="0"/>
                <a:cs typeface="Cascadia Code" panose="020B0609020000020004" pitchFamily="49" charset="0"/>
              </a:rPr>
              <a:t>envp</a:t>
            </a: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a:t>
            </a:r>
            <a:r>
              <a:rPr lang="en-US" altLang="ko-KR" sz="2000" dirty="0" err="1">
                <a:latin typeface="Cascadia Code" panose="020B0609020000020004" pitchFamily="49" charset="0"/>
                <a:ea typeface="Cascadia Code" panose="020B0609020000020004" pitchFamily="49" charset="0"/>
                <a:cs typeface="Cascadia Code" panose="020B0609020000020004" pitchFamily="49" charset="0"/>
              </a:rPr>
              <a:t>i</a:t>
            </a: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a:t>
            </a:r>
          </a:p>
          <a:p>
            <a:pPr marL="0" indent="0">
              <a:buNone/>
            </a:pP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a:t>
            </a:r>
            <a:endParaRPr lang="ko-KR" altLang="en-US" sz="2000" dirty="0">
              <a:latin typeface="Cascadia Code" panose="020B0609020000020004" pitchFamily="49" charset="0"/>
              <a:cs typeface="Cascadia Code" panose="020B0609020000020004" pitchFamily="49" charset="0"/>
            </a:endParaRPr>
          </a:p>
        </p:txBody>
      </p:sp>
      <p:sp>
        <p:nvSpPr>
          <p:cNvPr id="4" name="슬라이드 번호 개체 틀 3">
            <a:extLst>
              <a:ext uri="{FF2B5EF4-FFF2-40B4-BE49-F238E27FC236}">
                <a16:creationId xmlns:a16="http://schemas.microsoft.com/office/drawing/2014/main" id="{F122FFAD-CC55-047A-0B3F-9FB3324A64FB}"/>
              </a:ext>
            </a:extLst>
          </p:cNvPr>
          <p:cNvSpPr>
            <a:spLocks noGrp="1"/>
          </p:cNvSpPr>
          <p:nvPr>
            <p:ph type="sldNum" sz="quarter" idx="12"/>
          </p:nvPr>
        </p:nvSpPr>
        <p:spPr/>
        <p:txBody>
          <a:bodyPr/>
          <a:lstStyle/>
          <a:p>
            <a:fld id="{297EEDAA-10CE-4642-834E-C03F290CCBD8}" type="slidenum">
              <a:rPr lang="ko-KR" altLang="en-US" smtClean="0"/>
              <a:t>8</a:t>
            </a:fld>
            <a:endParaRPr lang="ko-KR" altLang="en-US"/>
          </a:p>
        </p:txBody>
      </p:sp>
      <p:sp>
        <p:nvSpPr>
          <p:cNvPr id="6" name="직사각형 5">
            <a:extLst>
              <a:ext uri="{FF2B5EF4-FFF2-40B4-BE49-F238E27FC236}">
                <a16:creationId xmlns:a16="http://schemas.microsoft.com/office/drawing/2014/main" id="{380FDE46-3197-BD8C-A0C1-CCF3BCEFB507}"/>
              </a:ext>
            </a:extLst>
          </p:cNvPr>
          <p:cNvSpPr/>
          <p:nvPr/>
        </p:nvSpPr>
        <p:spPr>
          <a:xfrm>
            <a:off x="794479" y="4604166"/>
            <a:ext cx="4796852" cy="1167047"/>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화살표: 오른쪽 6">
            <a:extLst>
              <a:ext uri="{FF2B5EF4-FFF2-40B4-BE49-F238E27FC236}">
                <a16:creationId xmlns:a16="http://schemas.microsoft.com/office/drawing/2014/main" id="{09A68CC6-E42D-52E9-D32D-E91012C7CC85}"/>
              </a:ext>
            </a:extLst>
          </p:cNvPr>
          <p:cNvSpPr/>
          <p:nvPr/>
        </p:nvSpPr>
        <p:spPr>
          <a:xfrm>
            <a:off x="5591331" y="5006715"/>
            <a:ext cx="455951" cy="52465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788086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9A318D-1E34-BE89-F404-8E139B1C1A70}"/>
              </a:ext>
            </a:extLst>
          </p:cNvPr>
          <p:cNvSpPr>
            <a:spLocks noGrp="1"/>
          </p:cNvSpPr>
          <p:nvPr>
            <p:ph type="title"/>
          </p:nvPr>
        </p:nvSpPr>
        <p:spPr/>
        <p:txBody>
          <a:bodyPr>
            <a:normAutofit fontScale="90000"/>
          </a:bodyPr>
          <a:lstStyle/>
          <a:p>
            <a:r>
              <a:rPr lang="ko-KR" altLang="en-US" dirty="0"/>
              <a:t>환경변수 값 개별 </a:t>
            </a:r>
            <a:r>
              <a:rPr lang="en-US" altLang="ko-KR" dirty="0"/>
              <a:t>lookup</a:t>
            </a:r>
            <a:endParaRPr lang="ko-KR" altLang="en-US" dirty="0"/>
          </a:p>
        </p:txBody>
      </p:sp>
      <p:sp>
        <p:nvSpPr>
          <p:cNvPr id="3" name="내용 개체 틀 2">
            <a:extLst>
              <a:ext uri="{FF2B5EF4-FFF2-40B4-BE49-F238E27FC236}">
                <a16:creationId xmlns:a16="http://schemas.microsoft.com/office/drawing/2014/main" id="{9F23AD60-9764-98EA-6131-AE5CA425C8C7}"/>
              </a:ext>
            </a:extLst>
          </p:cNvPr>
          <p:cNvSpPr>
            <a:spLocks noGrp="1"/>
          </p:cNvSpPr>
          <p:nvPr>
            <p:ph idx="1"/>
          </p:nvPr>
        </p:nvSpPr>
        <p:spPr>
          <a:xfrm>
            <a:off x="419878" y="1530220"/>
            <a:ext cx="5926111" cy="4646743"/>
          </a:xfrm>
        </p:spPr>
        <p:txBody>
          <a:bodyPr/>
          <a:lstStyle/>
          <a:p>
            <a:r>
              <a:rPr lang="en-US" altLang="ko-KR" dirty="0"/>
              <a:t>#include</a:t>
            </a:r>
            <a:r>
              <a:rPr lang="ko-KR" altLang="en-US" dirty="0"/>
              <a:t> </a:t>
            </a:r>
            <a:r>
              <a:rPr lang="en-US" altLang="ko-KR" dirty="0"/>
              <a:t>&lt;</a:t>
            </a:r>
            <a:r>
              <a:rPr lang="en-US" altLang="ko-KR" dirty="0" err="1"/>
              <a:t>stdlib.h</a:t>
            </a:r>
            <a:r>
              <a:rPr lang="en-US" altLang="ko-KR" dirty="0"/>
              <a:t>&gt;</a:t>
            </a:r>
          </a:p>
          <a:p>
            <a:pPr marL="0" indent="0">
              <a:buNone/>
            </a:pPr>
            <a:r>
              <a:rPr lang="en-US" altLang="ko-KR" dirty="0"/>
              <a:t> char * </a:t>
            </a:r>
            <a:r>
              <a:rPr lang="en-US" altLang="ko-KR" dirty="0" err="1"/>
              <a:t>getenv</a:t>
            </a:r>
            <a:r>
              <a:rPr lang="en-US" altLang="ko-KR" dirty="0"/>
              <a:t>(const char *name);</a:t>
            </a:r>
          </a:p>
          <a:p>
            <a:pPr marL="0" indent="0">
              <a:buNone/>
            </a:pPr>
            <a:r>
              <a:rPr lang="en-US" altLang="ko-KR" dirty="0"/>
              <a:t>// </a:t>
            </a:r>
            <a:r>
              <a:rPr lang="ko-KR" altLang="en-US" dirty="0"/>
              <a:t>환경변수 </a:t>
            </a:r>
            <a:r>
              <a:rPr lang="en-US" altLang="ko-KR" dirty="0"/>
              <a:t>name</a:t>
            </a:r>
            <a:r>
              <a:rPr lang="ko-KR" altLang="en-US" dirty="0"/>
              <a:t>의 값 반환</a:t>
            </a:r>
            <a:r>
              <a:rPr lang="en-US" altLang="ko-KR" dirty="0"/>
              <a:t>,</a:t>
            </a:r>
          </a:p>
          <a:p>
            <a:pPr marL="0" indent="0">
              <a:buNone/>
            </a:pPr>
            <a:r>
              <a:rPr lang="en-US" altLang="ko-KR" dirty="0"/>
              <a:t>// </a:t>
            </a:r>
            <a:r>
              <a:rPr lang="ko-KR" altLang="en-US" dirty="0"/>
              <a:t>해당 변수가 없으면 </a:t>
            </a:r>
            <a:r>
              <a:rPr lang="en-US" altLang="ko-KR" dirty="0"/>
              <a:t>NULL </a:t>
            </a:r>
            <a:r>
              <a:rPr lang="ko-KR" altLang="en-US" dirty="0"/>
              <a:t>반환</a:t>
            </a:r>
          </a:p>
        </p:txBody>
      </p:sp>
      <p:sp>
        <p:nvSpPr>
          <p:cNvPr id="4" name="슬라이드 번호 개체 틀 3">
            <a:extLst>
              <a:ext uri="{FF2B5EF4-FFF2-40B4-BE49-F238E27FC236}">
                <a16:creationId xmlns:a16="http://schemas.microsoft.com/office/drawing/2014/main" id="{536F2DBB-236F-C183-5B3C-511784ED8B6C}"/>
              </a:ext>
            </a:extLst>
          </p:cNvPr>
          <p:cNvSpPr>
            <a:spLocks noGrp="1"/>
          </p:cNvSpPr>
          <p:nvPr>
            <p:ph type="sldNum" sz="quarter" idx="12"/>
          </p:nvPr>
        </p:nvSpPr>
        <p:spPr/>
        <p:txBody>
          <a:bodyPr/>
          <a:lstStyle/>
          <a:p>
            <a:fld id="{297EEDAA-10CE-4642-834E-C03F290CCBD8}" type="slidenum">
              <a:rPr lang="ko-KR" altLang="en-US" smtClean="0"/>
              <a:t>9</a:t>
            </a:fld>
            <a:endParaRPr lang="ko-KR" altLang="en-US"/>
          </a:p>
        </p:txBody>
      </p:sp>
      <p:sp>
        <p:nvSpPr>
          <p:cNvPr id="5" name="내용 개체 틀 2">
            <a:extLst>
              <a:ext uri="{FF2B5EF4-FFF2-40B4-BE49-F238E27FC236}">
                <a16:creationId xmlns:a16="http://schemas.microsoft.com/office/drawing/2014/main" id="{743EB943-6D43-79D6-83CA-4AFB96FEBAC8}"/>
              </a:ext>
            </a:extLst>
          </p:cNvPr>
          <p:cNvSpPr txBox="1">
            <a:spLocks/>
          </p:cNvSpPr>
          <p:nvPr/>
        </p:nvSpPr>
        <p:spPr>
          <a:xfrm>
            <a:off x="6345989" y="1409804"/>
            <a:ext cx="5426133" cy="4646743"/>
          </a:xfrm>
          <a:prstGeom prst="rect">
            <a:avLst/>
          </a:prstGeom>
          <a:ln>
            <a:solidFill>
              <a:schemeClr val="accent1"/>
            </a:solidFill>
          </a:ln>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#include &lt;</a:t>
            </a:r>
            <a:r>
              <a:rPr lang="en-US" altLang="ko-KR" sz="2000" dirty="0" err="1">
                <a:latin typeface="Cascadia Code" panose="020B0609020000020004" pitchFamily="49" charset="0"/>
                <a:ea typeface="Cascadia Code" panose="020B0609020000020004" pitchFamily="49" charset="0"/>
                <a:cs typeface="Cascadia Code" panose="020B0609020000020004" pitchFamily="49" charset="0"/>
              </a:rPr>
              <a:t>stdio.h</a:t>
            </a: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&gt;</a:t>
            </a:r>
          </a:p>
          <a:p>
            <a:pPr marL="0" indent="0">
              <a:buFont typeface="Arial" panose="020B0604020202020204" pitchFamily="34" charset="0"/>
              <a:buNone/>
            </a:pP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int main (void) </a:t>
            </a:r>
          </a:p>
          <a:p>
            <a:pPr marL="0" indent="0">
              <a:buFont typeface="Arial" panose="020B0604020202020204" pitchFamily="34" charset="0"/>
              <a:buNone/>
            </a:pP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a:t>
            </a:r>
          </a:p>
          <a:p>
            <a:pPr marL="0" indent="0">
              <a:buFont typeface="Arial" panose="020B0604020202020204" pitchFamily="34" charset="0"/>
              <a:buNone/>
            </a:pP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  char *</a:t>
            </a:r>
            <a:r>
              <a:rPr lang="en-US" altLang="ko-KR" sz="2000" dirty="0" err="1">
                <a:latin typeface="Cascadia Code" panose="020B0609020000020004" pitchFamily="49" charset="0"/>
                <a:ea typeface="Cascadia Code" panose="020B0609020000020004" pitchFamily="49" charset="0"/>
                <a:cs typeface="Cascadia Code" panose="020B0609020000020004" pitchFamily="49" charset="0"/>
              </a:rPr>
              <a:t>val</a:t>
            </a: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a:t>
            </a:r>
          </a:p>
          <a:p>
            <a:pPr marL="0" indent="0">
              <a:buFont typeface="Arial" panose="020B0604020202020204" pitchFamily="34" charset="0"/>
              <a:buNone/>
            </a:pP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  </a:t>
            </a:r>
            <a:r>
              <a:rPr lang="en-US" altLang="ko-KR" sz="2000" dirty="0" err="1">
                <a:latin typeface="Cascadia Code" panose="020B0609020000020004" pitchFamily="49" charset="0"/>
                <a:ea typeface="Cascadia Code" panose="020B0609020000020004" pitchFamily="49" charset="0"/>
                <a:cs typeface="Cascadia Code" panose="020B0609020000020004" pitchFamily="49" charset="0"/>
              </a:rPr>
              <a:t>val</a:t>
            </a: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 = </a:t>
            </a:r>
            <a:r>
              <a:rPr lang="en-US" altLang="ko-KR" sz="2000" dirty="0" err="1">
                <a:latin typeface="Cascadia Code" panose="020B0609020000020004" pitchFamily="49" charset="0"/>
                <a:ea typeface="Cascadia Code" panose="020B0609020000020004" pitchFamily="49" charset="0"/>
                <a:cs typeface="Cascadia Code" panose="020B0609020000020004" pitchFamily="49" charset="0"/>
              </a:rPr>
              <a:t>getenv</a:t>
            </a: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(“HOME”);</a:t>
            </a:r>
          </a:p>
          <a:p>
            <a:pPr marL="0" indent="0">
              <a:buFont typeface="Arial" panose="020B0604020202020204" pitchFamily="34" charset="0"/>
              <a:buNone/>
            </a:pP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  </a:t>
            </a:r>
            <a:r>
              <a:rPr lang="en-US" altLang="ko-KR" sz="2000" dirty="0" err="1">
                <a:latin typeface="Cascadia Code" panose="020B0609020000020004" pitchFamily="49" charset="0"/>
                <a:ea typeface="Cascadia Code" panose="020B0609020000020004" pitchFamily="49" charset="0"/>
                <a:cs typeface="Cascadia Code" panose="020B0609020000020004" pitchFamily="49" charset="0"/>
              </a:rPr>
              <a:t>printf</a:t>
            </a: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(“HOME = %s\n”, </a:t>
            </a:r>
            <a:r>
              <a:rPr lang="en-US" altLang="ko-KR" sz="2000" dirty="0" err="1">
                <a:latin typeface="Cascadia Code" panose="020B0609020000020004" pitchFamily="49" charset="0"/>
                <a:ea typeface="Cascadia Code" panose="020B0609020000020004" pitchFamily="49" charset="0"/>
                <a:cs typeface="Cascadia Code" panose="020B0609020000020004" pitchFamily="49" charset="0"/>
              </a:rPr>
              <a:t>val</a:t>
            </a: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a:t>
            </a:r>
          </a:p>
          <a:p>
            <a:pPr marL="0" indent="0">
              <a:buNone/>
            </a:pP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  </a:t>
            </a:r>
            <a:r>
              <a:rPr lang="en-US" altLang="ko-KR" sz="2000" dirty="0" err="1">
                <a:latin typeface="Cascadia Code" panose="020B0609020000020004" pitchFamily="49" charset="0"/>
                <a:ea typeface="Cascadia Code" panose="020B0609020000020004" pitchFamily="49" charset="0"/>
                <a:cs typeface="Cascadia Code" panose="020B0609020000020004" pitchFamily="49" charset="0"/>
              </a:rPr>
              <a:t>val</a:t>
            </a: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 = </a:t>
            </a:r>
            <a:r>
              <a:rPr lang="en-US" altLang="ko-KR" sz="2000" dirty="0" err="1">
                <a:latin typeface="Cascadia Code" panose="020B0609020000020004" pitchFamily="49" charset="0"/>
                <a:ea typeface="Cascadia Code" panose="020B0609020000020004" pitchFamily="49" charset="0"/>
                <a:cs typeface="Cascadia Code" panose="020B0609020000020004" pitchFamily="49" charset="0"/>
              </a:rPr>
              <a:t>getenv</a:t>
            </a: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(“SHELL”);</a:t>
            </a:r>
          </a:p>
          <a:p>
            <a:pPr marL="0" indent="0">
              <a:buNone/>
            </a:pP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  </a:t>
            </a:r>
            <a:r>
              <a:rPr lang="en-US" altLang="ko-KR" sz="2000" dirty="0" err="1">
                <a:latin typeface="Cascadia Code" panose="020B0609020000020004" pitchFamily="49" charset="0"/>
                <a:ea typeface="Cascadia Code" panose="020B0609020000020004" pitchFamily="49" charset="0"/>
                <a:cs typeface="Cascadia Code" panose="020B0609020000020004" pitchFamily="49" charset="0"/>
              </a:rPr>
              <a:t>printf</a:t>
            </a: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(“SHELL = %s\n”, </a:t>
            </a:r>
            <a:r>
              <a:rPr lang="en-US" altLang="ko-KR" sz="2000" dirty="0" err="1">
                <a:latin typeface="Cascadia Code" panose="020B0609020000020004" pitchFamily="49" charset="0"/>
                <a:ea typeface="Cascadia Code" panose="020B0609020000020004" pitchFamily="49" charset="0"/>
                <a:cs typeface="Cascadia Code" panose="020B0609020000020004" pitchFamily="49" charset="0"/>
              </a:rPr>
              <a:t>val</a:t>
            </a: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a:t>
            </a:r>
          </a:p>
          <a:p>
            <a:pPr marL="0" indent="0">
              <a:buFont typeface="Arial" panose="020B0604020202020204" pitchFamily="34" charset="0"/>
              <a:buNone/>
            </a:pP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  </a:t>
            </a:r>
            <a:r>
              <a:rPr lang="en-US" altLang="ko-KR" sz="2000" dirty="0" err="1">
                <a:latin typeface="Cascadia Code" panose="020B0609020000020004" pitchFamily="49" charset="0"/>
                <a:ea typeface="Cascadia Code" panose="020B0609020000020004" pitchFamily="49" charset="0"/>
                <a:cs typeface="Cascadia Code" panose="020B0609020000020004" pitchFamily="49" charset="0"/>
              </a:rPr>
              <a:t>val</a:t>
            </a: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 = </a:t>
            </a:r>
            <a:r>
              <a:rPr lang="en-US" altLang="ko-KR" sz="2000" dirty="0" err="1">
                <a:latin typeface="Cascadia Code" panose="020B0609020000020004" pitchFamily="49" charset="0"/>
                <a:ea typeface="Cascadia Code" panose="020B0609020000020004" pitchFamily="49" charset="0"/>
                <a:cs typeface="Cascadia Code" panose="020B0609020000020004" pitchFamily="49" charset="0"/>
              </a:rPr>
              <a:t>getenv</a:t>
            </a: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(“PATH”);</a:t>
            </a:r>
          </a:p>
          <a:p>
            <a:pPr marL="0" indent="0">
              <a:buNone/>
            </a:pP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  </a:t>
            </a:r>
            <a:r>
              <a:rPr lang="en-US" altLang="ko-KR" sz="2000" dirty="0" err="1">
                <a:latin typeface="Cascadia Code" panose="020B0609020000020004" pitchFamily="49" charset="0"/>
                <a:ea typeface="Cascadia Code" panose="020B0609020000020004" pitchFamily="49" charset="0"/>
                <a:cs typeface="Cascadia Code" panose="020B0609020000020004" pitchFamily="49" charset="0"/>
              </a:rPr>
              <a:t>printf</a:t>
            </a: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(“PATH = %s\n”, </a:t>
            </a:r>
            <a:r>
              <a:rPr lang="en-US" altLang="ko-KR" sz="2000" dirty="0" err="1">
                <a:latin typeface="Cascadia Code" panose="020B0609020000020004" pitchFamily="49" charset="0"/>
                <a:ea typeface="Cascadia Code" panose="020B0609020000020004" pitchFamily="49" charset="0"/>
                <a:cs typeface="Cascadia Code" panose="020B0609020000020004" pitchFamily="49" charset="0"/>
              </a:rPr>
              <a:t>val</a:t>
            </a: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a:t>
            </a:r>
          </a:p>
          <a:p>
            <a:pPr marL="0" indent="0">
              <a:buFont typeface="Arial" panose="020B0604020202020204" pitchFamily="34" charset="0"/>
              <a:buNone/>
            </a:pP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  exit(0);</a:t>
            </a:r>
          </a:p>
          <a:p>
            <a:pPr marL="0" indent="0">
              <a:buFont typeface="Arial" panose="020B0604020202020204" pitchFamily="34" charset="0"/>
              <a:buNone/>
            </a:pPr>
            <a:r>
              <a:rPr lang="en-US" altLang="ko-KR" sz="2000" dirty="0">
                <a:latin typeface="Cascadia Code" panose="020B0609020000020004" pitchFamily="49" charset="0"/>
                <a:ea typeface="Cascadia Code" panose="020B0609020000020004" pitchFamily="49" charset="0"/>
                <a:cs typeface="Cascadia Code" panose="020B0609020000020004" pitchFamily="49" charset="0"/>
              </a:rPr>
              <a:t>}</a:t>
            </a:r>
            <a:endParaRPr lang="ko-KR" altLang="en-US" sz="20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20359302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TM02892315[[fn=줄기]]</Template>
  <TotalTime>22353</TotalTime>
  <Words>5687</Words>
  <Application>Microsoft Office PowerPoint</Application>
  <PresentationFormat>와이드스크린</PresentationFormat>
  <Paragraphs>878</Paragraphs>
  <Slides>62</Slides>
  <Notes>4</Notes>
  <HiddenSlides>1</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62</vt:i4>
      </vt:variant>
    </vt:vector>
  </HeadingPairs>
  <TitlesOfParts>
    <vt:vector size="67" baseType="lpstr">
      <vt:lpstr>나눔명조</vt:lpstr>
      <vt:lpstr>맑은 고딕</vt:lpstr>
      <vt:lpstr>Arial</vt:lpstr>
      <vt:lpstr>Cascadia Code</vt:lpstr>
      <vt:lpstr>Office 테마</vt:lpstr>
      <vt:lpstr>Linux Shell Commands</vt:lpstr>
      <vt:lpstr>Shell</vt:lpstr>
      <vt:lpstr>Shell의 시작과 종료</vt:lpstr>
      <vt:lpstr>Shell의 작동 </vt:lpstr>
      <vt:lpstr>User Command sequence</vt:lpstr>
      <vt:lpstr>사용자 프로그램의 실행 </vt:lpstr>
      <vt:lpstr>Command line arguments and environment vars</vt:lpstr>
      <vt:lpstr>Example code</vt:lpstr>
      <vt:lpstr>환경변수 값 개별 lookup</vt:lpstr>
      <vt:lpstr>File Management Commands in Linux</vt:lpstr>
      <vt:lpstr>Normal Files</vt:lpstr>
      <vt:lpstr>Directories</vt:lpstr>
      <vt:lpstr>Device Files</vt:lpstr>
      <vt:lpstr>Links</vt:lpstr>
      <vt:lpstr>Inter-process communication:  Sockets, Pipes, and FIFOs</vt:lpstr>
      <vt:lpstr>Commands to Change Directories and List Directory Contents</vt:lpstr>
      <vt:lpstr>Commands to Create and View Files</vt:lpstr>
      <vt:lpstr>Commands to View a File with head and tail</vt:lpstr>
      <vt:lpstr>Commands to Copy and Move Directories/ Files</vt:lpstr>
      <vt:lpstr>Commands to Create and Delete Directories/ Files</vt:lpstr>
      <vt:lpstr>파일 (디렉토리) 접근권한(Permission)</vt:lpstr>
      <vt:lpstr>File Permission </vt:lpstr>
      <vt:lpstr>Permissions of Files</vt:lpstr>
      <vt:lpstr>File Ownership and Permission Commands </vt:lpstr>
      <vt:lpstr>Masking File Permission</vt:lpstr>
      <vt:lpstr>특수 접근권한</vt:lpstr>
      <vt:lpstr>UID vs. EUID</vt:lpstr>
      <vt:lpstr>SetUID</vt:lpstr>
      <vt:lpstr>SetGID</vt:lpstr>
      <vt:lpstr>Sticky bit</vt:lpstr>
      <vt:lpstr>File Types in the Linux System</vt:lpstr>
      <vt:lpstr>Link Files</vt:lpstr>
      <vt:lpstr>Link Example</vt:lpstr>
      <vt:lpstr>Find Files</vt:lpstr>
      <vt:lpstr>Filesystem Commands Summary</vt:lpstr>
      <vt:lpstr>Managing Linux Files and Directories </vt:lpstr>
      <vt:lpstr>UNIX File System Hierarchy</vt:lpstr>
      <vt:lpstr>FHS</vt:lpstr>
      <vt:lpstr>The Hierarchical Structure of FHS</vt:lpstr>
      <vt:lpstr>Understanding Linux File System Hierarchy</vt:lpstr>
      <vt:lpstr>Root Directory (/)</vt:lpstr>
      <vt:lpstr>/bin/ : Essential Binaries for Use by all Users</vt:lpstr>
      <vt:lpstr>/lib/ (Libraries)</vt:lpstr>
      <vt:lpstr>Mounting a File Systems</vt:lpstr>
      <vt:lpstr>Mount Point for Temporarily Mounted File Systems (/mnt/)</vt:lpstr>
      <vt:lpstr>Directories for Mounting Other File Systems (cont’d)</vt:lpstr>
      <vt:lpstr>Mount Point for Removable Media (/media/)</vt:lpstr>
      <vt:lpstr>Automated Mounting Filesystems</vt:lpstr>
      <vt:lpstr>Appendix  Linux FHS Details</vt:lpstr>
      <vt:lpstr>Boot Directory (/boot/)</vt:lpstr>
      <vt:lpstr>Configuration Files (/etc/)</vt:lpstr>
      <vt:lpstr>Device Files (/dev/)</vt:lpstr>
      <vt:lpstr>Device Files (/dev/, cont’d)</vt:lpstr>
      <vt:lpstr>Device Files (/dev/, cont’d)</vt:lpstr>
      <vt:lpstr>System Binary (/sbin/)</vt:lpstr>
      <vt:lpstr>Regular User Directories (/home/)</vt:lpstr>
      <vt:lpstr>Home Directory of the Administrator (/root/)</vt:lpstr>
      <vt:lpstr>Temporary Area (/tmp/)</vt:lpstr>
      <vt:lpstr>The Hierarchy below /usr/ (Unix System Resources)</vt:lpstr>
      <vt:lpstr>Variable Files (/var/)</vt:lpstr>
      <vt:lpstr>Data Directories for Services (/svc/)</vt:lpstr>
      <vt:lpstr>System Information Directory (/sys/)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이강/10078</dc:creator>
  <cp:lastModifiedBy>강 이</cp:lastModifiedBy>
  <cp:revision>178</cp:revision>
  <dcterms:created xsi:type="dcterms:W3CDTF">2024-06-26T15:24:05Z</dcterms:created>
  <dcterms:modified xsi:type="dcterms:W3CDTF">2025-08-25T12:01:26Z</dcterms:modified>
</cp:coreProperties>
</file>