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417" r:id="rId3"/>
    <p:sldId id="418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2" r:id="rId18"/>
    <p:sldId id="319" r:id="rId19"/>
    <p:sldId id="271" r:id="rId20"/>
    <p:sldId id="274" r:id="rId21"/>
    <p:sldId id="291" r:id="rId22"/>
    <p:sldId id="292" r:id="rId23"/>
    <p:sldId id="293" r:id="rId24"/>
    <p:sldId id="294" r:id="rId25"/>
    <p:sldId id="315" r:id="rId26"/>
    <p:sldId id="295" r:id="rId27"/>
    <p:sldId id="322" r:id="rId28"/>
    <p:sldId id="296" r:id="rId29"/>
    <p:sldId id="299" r:id="rId30"/>
    <p:sldId id="297" r:id="rId31"/>
    <p:sldId id="298" r:id="rId32"/>
    <p:sldId id="419" r:id="rId33"/>
    <p:sldId id="321" r:id="rId34"/>
    <p:sldId id="300" r:id="rId35"/>
    <p:sldId id="323" r:id="rId36"/>
    <p:sldId id="412" r:id="rId37"/>
    <p:sldId id="324" r:id="rId38"/>
    <p:sldId id="415" r:id="rId39"/>
    <p:sldId id="416" r:id="rId40"/>
    <p:sldId id="413" r:id="rId41"/>
    <p:sldId id="414" r:id="rId42"/>
    <p:sldId id="290" r:id="rId43"/>
    <p:sldId id="316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07" r:id="rId54"/>
    <p:sldId id="275" r:id="rId55"/>
    <p:sldId id="317" r:id="rId56"/>
    <p:sldId id="276" r:id="rId57"/>
    <p:sldId id="277" r:id="rId58"/>
    <p:sldId id="278" r:id="rId59"/>
    <p:sldId id="279" r:id="rId60"/>
    <p:sldId id="280" r:id="rId61"/>
    <p:sldId id="318" r:id="rId62"/>
    <p:sldId id="281" r:id="rId63"/>
    <p:sldId id="282" r:id="rId64"/>
    <p:sldId id="283" r:id="rId65"/>
    <p:sldId id="284" r:id="rId66"/>
    <p:sldId id="285" r:id="rId67"/>
    <p:sldId id="311" r:id="rId68"/>
    <p:sldId id="312" r:id="rId69"/>
    <p:sldId id="313" r:id="rId70"/>
    <p:sldId id="320" r:id="rId71"/>
    <p:sldId id="401" r:id="rId72"/>
    <p:sldId id="402" r:id="rId73"/>
    <p:sldId id="403" r:id="rId74"/>
    <p:sldId id="314" r:id="rId7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g9jA0znwJwcdWs1ltNK7SwqdJ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CBDBD-9268-45C1-B47D-F71A66068913}">
  <a:tblStyle styleId="{6D6CBDBD-9268-45C1-B47D-F71A660689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F9E1742-869F-47A4-88B8-F13C9AF960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37F76D-530A-4723-A4F9-B05B2691A95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92" y="60"/>
      </p:cViewPr>
      <p:guideLst>
        <p:guide orient="horz" pos="2115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072473003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2f07247300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072473003_0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2f07247300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072473003_0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2f07247300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14f350f5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f514f350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573e3d8d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2f573e3d8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514f350f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2f514f350f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514f350f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2f514f350f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514f350f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g2f514f350f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dcb4c71e5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420" name="Google Shape;420;g2edcb4c71e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514f350f5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g2f514f350f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			&lt;- 주의코드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bitwise operator	&lt;- binary_io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compiler directives	&lt;- compiler_directives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enum			&lt;- enum_structure_union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pointer 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pointer to pointer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pointer to array	&lt;- pointer_2Darray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pointer to struct	&lt;- enum_structure_union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pointer to function	&lt;- function_pointer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typedef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typdefef for struct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typedef for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typedef for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typedef for complex data structure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command line argument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edcb4c71e5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2edcb4c71e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514f350f5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포인터 연산은 모든 element가 이어서 memory가 할당되는 한 array에서 수행될 때만 의미가 부여됨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 &lt;, &gt;, &lt;=, &gt;=, ==, or != 모두 사용 가능</a:t>
            </a:r>
            <a:endParaRPr/>
          </a:p>
        </p:txBody>
      </p:sp>
      <p:sp>
        <p:nvSpPr>
          <p:cNvPr id="447" name="Google Shape;447;g2f514f350f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514f350f5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포인터 연산은 모든 element가 이어서 memory가 할당되는 한 array에서 수행될 때만 의미가 부여됨</a:t>
            </a:r>
            <a:endParaRPr/>
          </a:p>
        </p:txBody>
      </p:sp>
      <p:sp>
        <p:nvSpPr>
          <p:cNvPr id="466" name="Google Shape;466;g2f514f350f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f514f350f5_0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포인터 연산은 모든 element가 이어서 memory가 할당되는 한 array에서 수행될 때만 의미가 부여됨</a:t>
            </a:r>
            <a:endParaRPr/>
          </a:p>
        </p:txBody>
      </p:sp>
      <p:sp>
        <p:nvSpPr>
          <p:cNvPr id="476" name="Google Shape;476;g2f514f350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edcb4c71e5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18" name="Google Shape;518;g2edcb4c71e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edcb4c71e5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485" name="Google Shape;485;g2edcb4c71e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514f350f5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07" name="Google Shape;507;g2f514f350f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514f350f5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2-D array명으로 function호출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Parameter에서 column size반드시 지정 필요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Row size는 생략 가능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why?</a:t>
            </a:r>
            <a:endParaRPr/>
          </a:p>
        </p:txBody>
      </p:sp>
      <p:sp>
        <p:nvSpPr>
          <p:cNvPr id="528" name="Google Shape;528;g2f514f350f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f514f350f5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410" name="Google Shape;410;g2f514f350f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f514f350f5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39" name="Google Shape;539;g2f514f350f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dcb4c71e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-Og : -O1 수준의 최적화를 수행하되, 디버깅 정보의 손실을 최소화하여 디버깅에 최적화됨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-Os : -O2 수준의 최적화 중에서 실행 파일 크기를 증가시키는 최적화를 제외한 최적화 적용.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-Ofast : -O3 수준의 최적화와 함께 IEEE 표준을 무시하는 최적화도 포함하여 성능에 올인.</a:t>
            </a:r>
            <a:endParaRPr/>
          </a:p>
        </p:txBody>
      </p:sp>
      <p:sp>
        <p:nvSpPr>
          <p:cNvPr id="103" name="Google Shape;103;g2edcb4c71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f514f350f5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47" name="Google Shape;547;g2f514f350f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f514f350f5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56" name="Google Shape;556;g2f514f350f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f514f350f5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66" name="Google Shape;566;g2f514f350f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f5c69669c2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74" name="Google Shape;574;g2f5c69669c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f5c69669c2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83" name="Google Shape;583;g2f5c69669c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f514f350f5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600" name="Google Shape;600;g2f514f350f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f514f350f5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608" name="Google Shape;608;g2f514f350f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f514f350f5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616" name="Google Shape;616;g2f514f350f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f514f350f5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592" name="Google Shape;592;g2f514f350f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072473003_0_2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g2f07247300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548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5c69669c2_1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/>
              <a:t>“fgets() is preferred for safe”는 원본에서 언급되지 않았음. 실행 시 발생한 문제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/>
              <a:t>(https://docs.google.com/presentation/d/1Aon3mRNCkiJnYE9C2tvqddTfyxZrKIfFn1ap4HsU8TE/edit#slide=id.p4)</a:t>
            </a:r>
            <a:endParaRPr sz="2200"/>
          </a:p>
        </p:txBody>
      </p:sp>
      <p:sp>
        <p:nvSpPr>
          <p:cNvPr id="132" name="Google Shape;132;g2f5c69669c2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514f350f5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typdefef for struct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typedef for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typedef for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typedef for complex data structure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2f514f350f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1448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573e3d8d3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typdefef for struct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typedef for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typedef for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typedef for complex data structure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2f573e3d8d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3738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573e3d8d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typdefef for struct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typedef for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typedef for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typedef for complex data structure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2f573e3d8d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34102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573e3d8d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/>
              <a:t>typdefef</a:t>
            </a:r>
            <a:r>
              <a:rPr lang="ko-KR" dirty="0"/>
              <a:t>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struct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/>
              <a:t>typedef</a:t>
            </a:r>
            <a:r>
              <a:rPr lang="ko-KR" dirty="0"/>
              <a:t>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function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/>
              <a:t>typedef</a:t>
            </a:r>
            <a:r>
              <a:rPr lang="ko-KR" dirty="0"/>
              <a:t>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array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/>
              <a:t>typedef</a:t>
            </a:r>
            <a:r>
              <a:rPr lang="ko-KR" dirty="0"/>
              <a:t>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complex</a:t>
            </a:r>
            <a:r>
              <a:rPr lang="ko-KR" dirty="0"/>
              <a:t> </a:t>
            </a:r>
            <a:r>
              <a:rPr lang="ko-KR" dirty="0" err="1"/>
              <a:t>data</a:t>
            </a:r>
            <a:r>
              <a:rPr lang="ko-KR" dirty="0"/>
              <a:t> </a:t>
            </a:r>
            <a:r>
              <a:rPr lang="ko-KR" dirty="0" err="1"/>
              <a:t>structure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2" name="Google Shape;322;g2f573e3d8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754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573e3d8d3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첫째, type definition이 macro보다 강력하다. 실제로, array와 pointer 타입은 macro로 정의하는 것을 권장하지 않는다.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예)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#define PTR_TO_INT int 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PTR_TO_INT p, q, r;		=&gt; int * p, q, 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typedef는 위의 문제가 발생하지 않는다.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둘째, typedef는 variable과 동일한 scope를 가진다. 함수 내에서 선언하면 함수 내에서만 유용하다. macro는 파일 끝/undef 되기 전까지 wherever 대체된다.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Note! typedef는 컴파일러에 의해, #define은 전처리기에 의해 처리된다.</a:t>
            </a:r>
            <a:endParaRPr/>
          </a:p>
        </p:txBody>
      </p:sp>
      <p:sp>
        <p:nvSpPr>
          <p:cNvPr id="331" name="Google Shape;331;g2f573e3d8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8861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514f350f5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2f514f350f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5754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573e3d8d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2f573e3d8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434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573e3d8d3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2f573e3d8d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5406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573e3d8d3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2f573e3d8d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30716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573e3d8d3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첫째, type definition이 macro보다 강력하다. 실제로, array와 pointer 타입은 macro로 정의하는 것을 권장하지 않는다.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예)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#define PTR_TO_INT int 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PTR_TO_INT p, q, r;		=&gt; int * p, q, 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typedef는 위의 문제가 발생하지 않는다.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둘째, typedef는 variable과 동일한 scope를 가진다. 함수 내에서 선언하면 함수 내에서만 유용하다. macro는 파일 끝/undef 되기 전까지 wherever 대체된다.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Note! typedef는 컴파일러에 의해, #define은 전처리기에 의해 처리된다.</a:t>
            </a:r>
            <a:endParaRPr/>
          </a:p>
        </p:txBody>
      </p:sp>
      <p:sp>
        <p:nvSpPr>
          <p:cNvPr id="372" name="Google Shape;372;g2f573e3d8d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694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5c69669c2_1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-Og : -O1 수준의 최적화를 수행하되, 디버깅 정보의 손실을 최소화하여 디버깅에 최적화됨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-Os : -O2 수준의 최적화 중에서 실행 파일 크기를 증가시키는 최적화를 제외한 최적화 적용.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-Ofast : -O3 수준의 최적화와 함께 IEEE 표준을 무시하는 최적화도 포함하여 성능에 올인.</a:t>
            </a:r>
            <a:endParaRPr/>
          </a:p>
        </p:txBody>
      </p:sp>
      <p:sp>
        <p:nvSpPr>
          <p:cNvPr id="142" name="Google Shape;142;g2f5c69669c2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edcb4c71e5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624" name="Google Shape;624;g2edcb4c71e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f072473003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649" name="Google Shape;649;g2f07247300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edcb4c71e5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https://diveintosystems.org/book/C2-C_depth/_images/argv.png</a:t>
            </a:r>
            <a:endParaRPr/>
          </a:p>
        </p:txBody>
      </p:sp>
      <p:sp>
        <p:nvSpPr>
          <p:cNvPr id="679" name="Google Shape;679;g2edcb4c71e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f573e3d8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f573e3d8d3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2f573e3d8d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74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c69669c2_1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-Og : -O1 수준의 최적화를 수행하되, 디버깅 정보의 손실을 최소화하여 디버깅에 최적화됨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-Os : -O2 수준의 최적화 중에서 실행 파일 크기를 증가시키는 최적화를 제외한 최적화 적용.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-Ofast : -O3 수준의 최적화와 함께 IEEE 표준을 무시하는 최적화도 포함하여 성능에 올인.</a:t>
            </a:r>
            <a:endParaRPr/>
          </a:p>
        </p:txBody>
      </p:sp>
      <p:sp>
        <p:nvSpPr>
          <p:cNvPr id="150" name="Google Shape;150;g2f5c69669c2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5c69669c2_1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-Og : -O1 수준의 최적화를 수행하되, 디버깅 정보의 손실을 최소화하여 디버깅에 최적화됨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-Os : -O2 수준의 최적화 중에서 실행 파일 크기를 증가시키는 최적화를 제외한 최적화 적용.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-Ofast : -O3 수준의 최적화와 함께 IEEE 표준을 무시하는 최적화도 포함하여 성능에 올인.</a:t>
            </a:r>
            <a:endParaRPr/>
          </a:p>
        </p:txBody>
      </p:sp>
      <p:sp>
        <p:nvSpPr>
          <p:cNvPr id="158" name="Google Shape;158;g2f5c69669c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07247300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-Og : -O1 수준의 최적화를 수행하되, 디버깅 정보의 손실을 최소화하여 디버깅에 최적화됨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-Os : -O2 수준의 최적화 중에서 실행 파일 크기를 증가시키는 최적화를 제외한 최적화 적용.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-Ofast : -O3 수준의 최적화와 함께 IEEE 표준을 무시하는 최적화도 포함하여 성능에 올인.</a:t>
            </a:r>
            <a:endParaRPr/>
          </a:p>
        </p:txBody>
      </p:sp>
      <p:sp>
        <p:nvSpPr>
          <p:cNvPr id="187" name="Google Shape;187;g2f07247300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dcb4c71e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2edcb4c71e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f5c69669c2_1_223"/>
          <p:cNvSpPr/>
          <p:nvPr/>
        </p:nvSpPr>
        <p:spPr>
          <a:xfrm>
            <a:off x="0" y="12797"/>
            <a:ext cx="8239500" cy="6832500"/>
          </a:xfrm>
          <a:prstGeom prst="rect">
            <a:avLst/>
          </a:prstGeom>
          <a:gradFill>
            <a:gsLst>
              <a:gs pos="0">
                <a:srgbClr val="9BF4F3"/>
              </a:gs>
              <a:gs pos="50000">
                <a:srgbClr val="D9FBF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Google Shape;17;g2f5c69669c2_1_223"/>
          <p:cNvPicPr preferRelativeResize="0"/>
          <p:nvPr/>
        </p:nvPicPr>
        <p:blipFill rotWithShape="1">
          <a:blip r:embed="rId2">
            <a:alphaModFix/>
          </a:blip>
          <a:srcRect l="16646" t="11459" r="20801" b="5681"/>
          <a:stretch/>
        </p:blipFill>
        <p:spPr>
          <a:xfrm>
            <a:off x="8239539" y="12797"/>
            <a:ext cx="3952460" cy="6845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2f5c69669c2_1_223"/>
          <p:cNvSpPr txBox="1">
            <a:spLocks noGrp="1"/>
          </p:cNvSpPr>
          <p:nvPr>
            <p:ph type="ctrTitle"/>
          </p:nvPr>
        </p:nvSpPr>
        <p:spPr>
          <a:xfrm>
            <a:off x="530087" y="1214438"/>
            <a:ext cx="75471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f5c69669c2_1_223"/>
          <p:cNvSpPr txBox="1">
            <a:spLocks noGrp="1"/>
          </p:cNvSpPr>
          <p:nvPr>
            <p:ph type="subTitle" idx="1"/>
          </p:nvPr>
        </p:nvSpPr>
        <p:spPr>
          <a:xfrm>
            <a:off x="530087" y="3681551"/>
            <a:ext cx="75471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g2f5c69669c2_1_223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2f5c69669c2_1_2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f5c69669c2_1_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5c69669c2_1_284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f5c69669c2_1_284"/>
          <p:cNvSpPr txBox="1">
            <a:spLocks noGrp="1"/>
          </p:cNvSpPr>
          <p:nvPr>
            <p:ph type="body" idx="1"/>
          </p:nvPr>
        </p:nvSpPr>
        <p:spPr>
          <a:xfrm rot="5400000">
            <a:off x="3848822" y="-1898780"/>
            <a:ext cx="4646700" cy="11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g2f5c69669c2_1_284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2f5c69669c2_1_2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2f5c69669c2_1_2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5c69669c2_1_29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2f5c69669c2_1_290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g2f5c69669c2_1_290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f5c69669c2_1_2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2f5c69669c2_1_2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5c69669c2_1_231"/>
          <p:cNvSpPr/>
          <p:nvPr/>
        </p:nvSpPr>
        <p:spPr>
          <a:xfrm>
            <a:off x="0" y="6707880"/>
            <a:ext cx="12192000" cy="150000"/>
          </a:xfrm>
          <a:prstGeom prst="rect">
            <a:avLst/>
          </a:prstGeom>
          <a:gradFill>
            <a:gsLst>
              <a:gs pos="0">
                <a:srgbClr val="9BF4F3"/>
              </a:gs>
              <a:gs pos="50000">
                <a:srgbClr val="C0F7F5"/>
              </a:gs>
              <a:gs pos="100000">
                <a:srgbClr val="DFFB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g2f5c69669c2_1_231"/>
          <p:cNvSpPr/>
          <p:nvPr/>
        </p:nvSpPr>
        <p:spPr>
          <a:xfrm>
            <a:off x="0" y="2279"/>
            <a:ext cx="12192000" cy="1151700"/>
          </a:xfrm>
          <a:prstGeom prst="rect">
            <a:avLst/>
          </a:prstGeom>
          <a:gradFill>
            <a:gsLst>
              <a:gs pos="0">
                <a:srgbClr val="9BF4F3"/>
              </a:gs>
              <a:gs pos="50000">
                <a:srgbClr val="C0F7F5"/>
              </a:gs>
              <a:gs pos="100000">
                <a:srgbClr val="DFFB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g2f5c69669c2_1_23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f5c69669c2_1_231"/>
          <p:cNvSpPr txBox="1">
            <a:spLocks noGrp="1"/>
          </p:cNvSpPr>
          <p:nvPr>
            <p:ph type="body" idx="1"/>
          </p:nvPr>
        </p:nvSpPr>
        <p:spPr>
          <a:xfrm>
            <a:off x="419878" y="1530220"/>
            <a:ext cx="11504700" cy="4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g2f5c69669c2_1_231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2f5c69669c2_1_2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f5c69669c2_1_2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5c69669c2_1_2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2f5c69669c2_1_2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g2f5c69669c2_1_239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f5c69669c2_1_2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2f5c69669c2_1_2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f5c69669c2_1_245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2f5c69669c2_1_2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2f5c69669c2_1_2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g2f5c69669c2_1_245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2f5c69669c2_1_2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2f5c69669c2_1_2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5c69669c2_1_25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f5c69669c2_1_2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g2f5c69669c2_1_2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g2f5c69669c2_1_2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g2f5c69669c2_1_2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g2f5c69669c2_1_252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2f5c69669c2_1_2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f5c69669c2_1_2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5c69669c2_1_261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f5c69669c2_1_261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f5c69669c2_1_2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f5c69669c2_1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5c69669c2_1_266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f5c69669c2_1_2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2f5c69669c2_1_2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c69669c2_1_2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f5c69669c2_1_27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g2f5c69669c2_1_27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g2f5c69669c2_1_270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f5c69669c2_1_2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f5c69669c2_1_2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5c69669c2_1_27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2f5c69669c2_1_27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g2f5c69669c2_1_2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g2f5c69669c2_1_277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2f5c69669c2_1_2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f5c69669c2_1_2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5c69669c2_1_217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7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g2f5c69669c2_1_217"/>
          <p:cNvSpPr txBox="1">
            <a:spLocks noGrp="1"/>
          </p:cNvSpPr>
          <p:nvPr>
            <p:ph type="body" idx="1"/>
          </p:nvPr>
        </p:nvSpPr>
        <p:spPr>
          <a:xfrm>
            <a:off x="419878" y="1530220"/>
            <a:ext cx="11504700" cy="4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g2f5c69669c2_1_217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g2f5c69669c2_1_2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g2f5c69669c2_1_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gyi0/SystemProgramming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-3.3.6/cpp/Macros.html#Macros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-pointer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30087" y="1214438"/>
            <a:ext cx="75471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Advanced C Programming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30087" y="3681551"/>
            <a:ext cx="754711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HGU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072473003_0_79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-KR" dirty="0"/>
              <a:t>1. </a:t>
            </a:r>
            <a:r>
              <a:rPr lang="ko-KR" dirty="0" err="1"/>
              <a:t>Build</a:t>
            </a:r>
            <a:r>
              <a:rPr lang="ko-KR" dirty="0"/>
              <a:t> </a:t>
            </a:r>
            <a:r>
              <a:rPr lang="ko-KR" dirty="0" err="1"/>
              <a:t>Process</a:t>
            </a:r>
            <a:r>
              <a:rPr lang="en-US" altLang="ko-KR" dirty="0"/>
              <a:t>: Compilation Steps</a:t>
            </a:r>
            <a:endParaRPr dirty="0"/>
          </a:p>
        </p:txBody>
      </p:sp>
      <p:sp>
        <p:nvSpPr>
          <p:cNvPr id="191" name="Google Shape;191;g2f072473003_0_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grpSp>
        <p:nvGrpSpPr>
          <p:cNvPr id="192" name="Google Shape;192;g2f072473003_0_79"/>
          <p:cNvGrpSpPr/>
          <p:nvPr/>
        </p:nvGrpSpPr>
        <p:grpSpPr>
          <a:xfrm>
            <a:off x="838212" y="1217710"/>
            <a:ext cx="8271300" cy="2502300"/>
            <a:chOff x="1036925" y="1765450"/>
            <a:chExt cx="8271300" cy="2502300"/>
          </a:xfrm>
        </p:grpSpPr>
        <p:sp>
          <p:nvSpPr>
            <p:cNvPr id="193" name="Google Shape;193;g2f072473003_0_79"/>
            <p:cNvSpPr txBox="1"/>
            <p:nvPr/>
          </p:nvSpPr>
          <p:spPr>
            <a:xfrm>
              <a:off x="1036925" y="1765450"/>
              <a:ext cx="8271300" cy="2502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4" name="Google Shape;194;g2f072473003_0_79"/>
            <p:cNvGrpSpPr/>
            <p:nvPr/>
          </p:nvGrpSpPr>
          <p:grpSpPr>
            <a:xfrm>
              <a:off x="1141175" y="1812025"/>
              <a:ext cx="8062800" cy="2409150"/>
              <a:chOff x="1002175" y="3966725"/>
              <a:chExt cx="8062800" cy="2409150"/>
            </a:xfrm>
          </p:grpSpPr>
          <p:sp>
            <p:nvSpPr>
              <p:cNvPr id="195" name="Google Shape;195;g2f072473003_0_79"/>
              <p:cNvSpPr txBox="1"/>
              <p:nvPr/>
            </p:nvSpPr>
            <p:spPr>
              <a:xfrm>
                <a:off x="1002175" y="50465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(*.h)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g2f072473003_0_79"/>
              <p:cNvSpPr txBox="1"/>
              <p:nvPr/>
            </p:nvSpPr>
            <p:spPr>
              <a:xfrm>
                <a:off x="10021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Source Code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(*.c)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g2f072473003_0_79"/>
              <p:cNvSpPr txBox="1"/>
              <p:nvPr/>
            </p:nvSpPr>
            <p:spPr>
              <a:xfrm>
                <a:off x="26785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Preprocessed Source Code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(*.i)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g2f072473003_0_79"/>
              <p:cNvSpPr txBox="1"/>
              <p:nvPr/>
            </p:nvSpPr>
            <p:spPr>
              <a:xfrm>
                <a:off x="43549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Assembly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(*.s)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g2f072473003_0_79"/>
              <p:cNvSpPr txBox="1"/>
              <p:nvPr/>
            </p:nvSpPr>
            <p:spPr>
              <a:xfrm>
                <a:off x="60313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Object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(*.o)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g2f072473003_0_79"/>
              <p:cNvSpPr txBox="1"/>
              <p:nvPr/>
            </p:nvSpPr>
            <p:spPr>
              <a:xfrm>
                <a:off x="6031375" y="50465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Object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(*.o)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g2f072473003_0_79"/>
              <p:cNvSpPr txBox="1"/>
              <p:nvPr/>
            </p:nvSpPr>
            <p:spPr>
              <a:xfrm>
                <a:off x="6031375" y="57611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Library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(*.a, *.so)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g2f072473003_0_79"/>
              <p:cNvSpPr txBox="1"/>
              <p:nvPr/>
            </p:nvSpPr>
            <p:spPr>
              <a:xfrm>
                <a:off x="7707775" y="4331975"/>
                <a:ext cx="13572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Executable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(a.out)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03" name="Google Shape;203;g2f072473003_0_79"/>
              <p:cNvCxnSpPr>
                <a:stCxn id="196" idx="3"/>
                <a:endCxn id="197" idx="1"/>
              </p:cNvCxnSpPr>
              <p:nvPr/>
            </p:nvCxnSpPr>
            <p:spPr>
              <a:xfrm>
                <a:off x="22300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g2f072473003_0_79"/>
              <p:cNvCxnSpPr>
                <a:stCxn id="197" idx="3"/>
                <a:endCxn id="198" idx="1"/>
              </p:cNvCxnSpPr>
              <p:nvPr/>
            </p:nvCxnSpPr>
            <p:spPr>
              <a:xfrm>
                <a:off x="39064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g2f072473003_0_79"/>
              <p:cNvCxnSpPr>
                <a:endCxn id="199" idx="1"/>
              </p:cNvCxnSpPr>
              <p:nvPr/>
            </p:nvCxnSpPr>
            <p:spPr>
              <a:xfrm>
                <a:off x="55828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6" name="Google Shape;206;g2f072473003_0_79"/>
              <p:cNvCxnSpPr>
                <a:stCxn id="199" idx="3"/>
                <a:endCxn id="202" idx="1"/>
              </p:cNvCxnSpPr>
              <p:nvPr/>
            </p:nvCxnSpPr>
            <p:spPr>
              <a:xfrm>
                <a:off x="72592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7" name="Google Shape;207;g2f072473003_0_79"/>
              <p:cNvCxnSpPr>
                <a:stCxn id="201" idx="3"/>
                <a:endCxn id="202" idx="2"/>
              </p:cNvCxnSpPr>
              <p:nvPr/>
            </p:nvCxnSpPr>
            <p:spPr>
              <a:xfrm rot="10800000" flipH="1">
                <a:off x="7259275" y="4946825"/>
                <a:ext cx="1127100" cy="11217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8" name="Google Shape;208;g2f072473003_0_79"/>
              <p:cNvCxnSpPr>
                <a:stCxn id="200" idx="3"/>
                <a:endCxn id="202" idx="2"/>
              </p:cNvCxnSpPr>
              <p:nvPr/>
            </p:nvCxnSpPr>
            <p:spPr>
              <a:xfrm rot="10800000" flipH="1">
                <a:off x="7259275" y="4946825"/>
                <a:ext cx="1127100" cy="4071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g2f072473003_0_79"/>
              <p:cNvCxnSpPr>
                <a:stCxn id="195" idx="3"/>
                <a:endCxn id="197" idx="1"/>
              </p:cNvCxnSpPr>
              <p:nvPr/>
            </p:nvCxnSpPr>
            <p:spPr>
              <a:xfrm rot="10800000" flipH="1">
                <a:off x="2230075" y="4639325"/>
                <a:ext cx="448500" cy="71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0" name="Google Shape;210;g2f072473003_0_79"/>
              <p:cNvSpPr txBox="1"/>
              <p:nvPr/>
            </p:nvSpPr>
            <p:spPr>
              <a:xfrm>
                <a:off x="170132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Pre-processing 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g2f072473003_0_79"/>
              <p:cNvSpPr txBox="1"/>
              <p:nvPr/>
            </p:nvSpPr>
            <p:spPr>
              <a:xfrm>
                <a:off x="337772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Compilation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" name="Google Shape;212;g2f072473003_0_79"/>
              <p:cNvSpPr txBox="1"/>
              <p:nvPr/>
            </p:nvSpPr>
            <p:spPr>
              <a:xfrm>
                <a:off x="492467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Assembly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" name="Google Shape;213;g2f072473003_0_79"/>
              <p:cNvSpPr txBox="1"/>
              <p:nvPr/>
            </p:nvSpPr>
            <p:spPr>
              <a:xfrm>
                <a:off x="673052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Linking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214" name="Google Shape;214;g2f072473003_0_79"/>
          <p:cNvGraphicFramePr/>
          <p:nvPr>
            <p:extLst>
              <p:ext uri="{D42A27DB-BD31-4B8C-83A1-F6EECF244321}">
                <p14:modId xmlns:p14="http://schemas.microsoft.com/office/powerpoint/2010/main" val="788030625"/>
              </p:ext>
            </p:extLst>
          </p:nvPr>
        </p:nvGraphicFramePr>
        <p:xfrm>
          <a:off x="838200" y="3948395"/>
          <a:ext cx="8271300" cy="25601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216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Compilation Steps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/>
                        <a:t>GCC Command Example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highlight>
                            <a:schemeClr val="lt1"/>
                          </a:highlight>
                        </a:rPr>
                        <a:t>Preprocessing</a:t>
                      </a:r>
                      <a:endParaRPr sz="1600" b="1" u="none" strike="noStrike" cap="none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</a:t>
                      </a:r>
                      <a:r>
                        <a:rPr lang="ko-KR" sz="1600" b="1"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 myprog.c</a:t>
                      </a: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or  </a:t>
                      </a: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-P myprog.c</a:t>
                      </a:r>
                      <a:endParaRPr sz="1600" b="1"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Compilation</a:t>
                      </a:r>
                      <a:endParaRPr sz="1600"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-S myprog.s</a:t>
                      </a:r>
                      <a:endParaRPr sz="1600" b="1"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Assembly</a:t>
                      </a:r>
                      <a:endParaRPr sz="1600"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-c myprog.c</a:t>
                      </a:r>
                      <a:endParaRPr sz="1600" b="1"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Linking</a:t>
                      </a:r>
                      <a:endParaRPr sz="1600" b="1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gcc myprog.c</a:t>
                      </a:r>
                      <a:endParaRPr sz="1600" b="1"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Disassemble</a:t>
                      </a:r>
                      <a:endParaRPr sz="1600"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objdump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myprog.o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or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 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objdump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a.out</a:t>
                      </a:r>
                      <a:endParaRPr sz="1600" b="1" dirty="0">
                        <a:solidFill>
                          <a:schemeClr val="dk1"/>
                        </a:solidFill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dcb4c71e5_0_26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2 Compiler Directives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20" name="Google Shape;220;g2edcb4c71e5_0_26"/>
          <p:cNvSpPr txBox="1">
            <a:spLocks noGrp="1"/>
          </p:cNvSpPr>
          <p:nvPr>
            <p:ph type="body" idx="1"/>
          </p:nvPr>
        </p:nvSpPr>
        <p:spPr>
          <a:xfrm>
            <a:off x="419875" y="11537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dirty="0"/>
              <a:t>C </a:t>
            </a:r>
            <a:r>
              <a:rPr lang="ko-KR" dirty="0" err="1"/>
              <a:t>Preprocessor</a:t>
            </a:r>
            <a:r>
              <a:rPr lang="ko-KR" dirty="0"/>
              <a:t> </a:t>
            </a:r>
            <a:r>
              <a:rPr lang="ko-KR" dirty="0" err="1"/>
              <a:t>replace</a:t>
            </a:r>
            <a:r>
              <a:rPr lang="ko-KR" dirty="0"/>
              <a:t> </a:t>
            </a:r>
            <a:r>
              <a:rPr lang="en-US" altLang="ko-KR" dirty="0"/>
              <a:t>the </a:t>
            </a:r>
            <a:r>
              <a:rPr lang="ko-KR" dirty="0" err="1"/>
              <a:t>directives</a:t>
            </a:r>
            <a:r>
              <a:rPr lang="ko-KR" dirty="0"/>
              <a:t> </a:t>
            </a:r>
            <a:r>
              <a:rPr lang="ko-KR" dirty="0" err="1"/>
              <a:t>before</a:t>
            </a:r>
            <a:r>
              <a:rPr lang="ko-KR" dirty="0"/>
              <a:t> </a:t>
            </a:r>
            <a:r>
              <a:rPr lang="ko-KR" dirty="0" err="1"/>
              <a:t>compiling</a:t>
            </a:r>
            <a:endParaRPr sz="23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g2edcb4c71e5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graphicFrame>
        <p:nvGraphicFramePr>
          <p:cNvPr id="222" name="Google Shape;222;g2edcb4c71e5_0_26"/>
          <p:cNvGraphicFramePr/>
          <p:nvPr/>
        </p:nvGraphicFramePr>
        <p:xfrm>
          <a:off x="343675" y="1635688"/>
          <a:ext cx="10735400" cy="5180344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426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#include (replacement-file)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Inserts the contents of a specified file into the source file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5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#define (identifier) (replacement-list)</a:t>
                      </a:r>
                      <a:endParaRPr sz="1800" b="1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#undef (identifier)</a:t>
                      </a:r>
                      <a:endParaRPr sz="18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Creates symbolic constants or macros</a:t>
                      </a:r>
                      <a:endParaRPr sz="1800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Undefined a previously defined macro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5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#ifdef (identifier)</a:t>
                      </a:r>
                      <a:endParaRPr sz="1800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#ifndef (identifier)</a:t>
                      </a:r>
                      <a:endParaRPr sz="18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Execute block if condition (macro) is defined</a:t>
                      </a:r>
                      <a:endParaRPr sz="1800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Execute block if condition (macro) is not defined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575"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#if (constant-expression)</a:t>
                      </a:r>
                      <a:endParaRPr sz="1800" b="1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#elif (constant-expression)</a:t>
                      </a:r>
                      <a:endParaRPr sz="1800"/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#else</a:t>
                      </a:r>
                      <a:endParaRPr sz="1800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Evaluates a condition and includes the block if true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#endif</a:t>
                      </a:r>
                      <a:endParaRPr sz="1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Ends conditional directives</a:t>
                      </a:r>
                      <a:endParaRPr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#line (line-number) (file-name)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Changes the compiler’s current line number and file name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#error (message)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Prints an error message and stops the compilation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#pragma (tokens)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Issues standardized or compiler-specific instructions to the compiler (such as once, warning, pack, message)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072473003_0_115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Compiler Directives : a Big Sample Code (1)</a:t>
            </a:r>
            <a:r>
              <a:rPr lang="ko-KR" altLang="ko-KR" dirty="0"/>
              <a:t> </a:t>
            </a:r>
            <a:endParaRPr dirty="0"/>
          </a:p>
        </p:txBody>
      </p:sp>
      <p:sp>
        <p:nvSpPr>
          <p:cNvPr id="229" name="Google Shape;229;g2f072473003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graphicFrame>
        <p:nvGraphicFramePr>
          <p:cNvPr id="230" name="Google Shape;230;g2f072473003_0_115"/>
          <p:cNvGraphicFramePr/>
          <p:nvPr>
            <p:extLst>
              <p:ext uri="{D42A27DB-BD31-4B8C-83A1-F6EECF244321}">
                <p14:modId xmlns:p14="http://schemas.microsoft.com/office/powerpoint/2010/main" val="873079829"/>
              </p:ext>
            </p:extLst>
          </p:nvPr>
        </p:nvGraphicFramePr>
        <p:xfrm>
          <a:off x="1817503" y="991270"/>
          <a:ext cx="9376125" cy="576066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937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/>
                        <a:t>preprocessor.c</a:t>
                      </a:r>
                      <a:r>
                        <a:rPr lang="en-US" altLang="ko-KR" sz="1800" b="1" dirty="0"/>
                        <a:t>(1)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stdlib.h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##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endParaRPr sz="1600" b="1" dirty="0">
                        <a:solidFill>
                          <a:srgbClr val="888888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GENERIC_SWAP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(ELEM_TYPE)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##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ELEM_TYPE(ELEM_TYPE *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ELEM_TYPE *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ELEM_TYPE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*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*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" = %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GENERIC_SWAP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(int)    </a:t>
                      </a:r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GENERIC_SWAP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(float)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ifdef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__LINUX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("&gt;&gt;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code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Linux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.\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("&gt;&gt;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code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Windows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.\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endif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C0390FF0-320F-445C-AB75-9074766C4D2E}"/>
              </a:ext>
            </a:extLst>
          </p:cNvPr>
          <p:cNvSpPr/>
          <p:nvPr/>
        </p:nvSpPr>
        <p:spPr>
          <a:xfrm>
            <a:off x="8342130" y="4052761"/>
            <a:ext cx="2851498" cy="1039832"/>
          </a:xfrm>
          <a:prstGeom prst="wedgeRectCallout">
            <a:avLst>
              <a:gd name="adj1" fmla="val -80466"/>
              <a:gd name="adj2" fmla="val 36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The # operator before x converts the argument x into a string.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AA7523-E342-4443-B05C-7A5FD3D85259}"/>
              </a:ext>
            </a:extLst>
          </p:cNvPr>
          <p:cNvSpPr/>
          <p:nvPr/>
        </p:nvSpPr>
        <p:spPr>
          <a:xfrm>
            <a:off x="6061905" y="1692875"/>
            <a:ext cx="2998304" cy="831565"/>
          </a:xfrm>
          <a:prstGeom prst="wedgeRectCallout">
            <a:avLst>
              <a:gd name="adj1" fmla="val -73872"/>
              <a:gd name="adj2" fmla="val 25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The ## concatenates two tokens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6AF52E8-4DDB-4311-8699-36758E749F4D}"/>
              </a:ext>
            </a:extLst>
          </p:cNvPr>
          <p:cNvSpPr/>
          <p:nvPr/>
        </p:nvSpPr>
        <p:spPr>
          <a:xfrm>
            <a:off x="9468520" y="3148142"/>
            <a:ext cx="2589257" cy="680695"/>
          </a:xfrm>
          <a:prstGeom prst="wedgeRectCallout">
            <a:avLst>
              <a:gd name="adj1" fmla="val -68603"/>
              <a:gd name="adj2" fmla="val -479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The \ (backslash) concatenates two lines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D83F1B2F-4FA8-4658-89CF-E900A6741AAF}"/>
              </a:ext>
            </a:extLst>
          </p:cNvPr>
          <p:cNvSpPr/>
          <p:nvPr/>
        </p:nvSpPr>
        <p:spPr>
          <a:xfrm>
            <a:off x="8926274" y="5228944"/>
            <a:ext cx="1885888" cy="1127405"/>
          </a:xfrm>
          <a:prstGeom prst="wedgeRectCallout">
            <a:avLst>
              <a:gd name="adj1" fmla="val -117158"/>
              <a:gd name="adj2" fmla="val -224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conditional compilation by #ifdef…. #else… #endif.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072473003_0_270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2</a:t>
            </a:r>
            <a:r>
              <a:rPr lang="ko-KR" altLang="ko-KR" dirty="0"/>
              <a:t> </a:t>
            </a:r>
            <a:r>
              <a:rPr lang="en-US" altLang="ko-KR" dirty="0"/>
              <a:t>Compiler Directives : a Big Sample Code</a:t>
            </a:r>
            <a:r>
              <a:rPr lang="ko-KR" altLang="ko-KR" dirty="0"/>
              <a:t> </a:t>
            </a:r>
            <a:r>
              <a:rPr lang="en-US" altLang="ko-KR" dirty="0"/>
              <a:t>(2)</a:t>
            </a:r>
            <a:endParaRPr dirty="0"/>
          </a:p>
        </p:txBody>
      </p:sp>
      <p:sp>
        <p:nvSpPr>
          <p:cNvPr id="237" name="Google Shape;237;g2f072473003_0_2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graphicFrame>
        <p:nvGraphicFramePr>
          <p:cNvPr id="238" name="Google Shape;238;g2f072473003_0_270"/>
          <p:cNvGraphicFramePr/>
          <p:nvPr>
            <p:extLst>
              <p:ext uri="{D42A27DB-BD31-4B8C-83A1-F6EECF244321}">
                <p14:modId xmlns:p14="http://schemas.microsoft.com/office/powerpoint/2010/main" val="3989059609"/>
              </p:ext>
            </p:extLst>
          </p:nvPr>
        </p:nvGraphicFramePr>
        <p:xfrm>
          <a:off x="2928551" y="1095619"/>
          <a:ext cx="8759347" cy="52729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875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</a:rPr>
                        <a:t>preprocessor.c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</a:rPr>
                        <a:t> (2)</a:t>
                      </a:r>
                      <a:endParaRPr sz="18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(0) = 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(1) = 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(2) = 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(3) = 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*id0 = 0.0;    *id1 = 1.1;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(2) = 2;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(3) = 3;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swap_float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(id0, id1);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swap_int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(id2, id3);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DEBUG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("id0: %.2f, id1: %.2f\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(0), *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(1));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(*id2); 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(*id3);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(*id2); </a:t>
                      </a:r>
                      <a:r>
                        <a:rPr lang="ko-KR" sz="16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(*id3);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endif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(MK_ID(0));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(MK_ID(1));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(MK_ID(2));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(MK_ID(3));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1EECEA9C-9E38-4A65-9C06-F25E25D04A6F}"/>
              </a:ext>
            </a:extLst>
          </p:cNvPr>
          <p:cNvSpPr/>
          <p:nvPr/>
        </p:nvSpPr>
        <p:spPr>
          <a:xfrm>
            <a:off x="325970" y="3290326"/>
            <a:ext cx="2392515" cy="1127405"/>
          </a:xfrm>
          <a:prstGeom prst="wedgeRectCallout">
            <a:avLst>
              <a:gd name="adj1" fmla="val 56760"/>
              <a:gd name="adj2" fmla="val 27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conditional compilation by #ifdef…. #else… #endif.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072473003_0_277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2</a:t>
            </a:r>
            <a:r>
              <a:rPr lang="ko-KR" altLang="ko-KR" dirty="0"/>
              <a:t> </a:t>
            </a:r>
            <a:r>
              <a:rPr lang="en-US" altLang="ko-KR" dirty="0"/>
              <a:t> Compiler Directives : </a:t>
            </a:r>
            <a:r>
              <a:rPr lang="en-US" altLang="ko-KR" dirty="0" err="1"/>
              <a:t>gcc</a:t>
            </a:r>
            <a:r>
              <a:rPr lang="en-US" altLang="ko-KR" dirty="0"/>
              <a:t> -E</a:t>
            </a:r>
            <a:r>
              <a:rPr lang="ko-KR" altLang="ko-KR" dirty="0"/>
              <a:t> </a:t>
            </a:r>
            <a:endParaRPr dirty="0"/>
          </a:p>
        </p:txBody>
      </p:sp>
      <p:sp>
        <p:nvSpPr>
          <p:cNvPr id="275" name="Google Shape;275;g2f072473003_0_277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dirty="0"/>
              <a:t>The </a:t>
            </a:r>
            <a:r>
              <a:rPr lang="en-US" altLang="ko-KR" dirty="0"/>
              <a:t>R</a:t>
            </a:r>
            <a:r>
              <a:rPr lang="ko-KR" dirty="0" err="1"/>
              <a:t>esult</a:t>
            </a:r>
            <a:r>
              <a:rPr lang="ko-KR" dirty="0"/>
              <a:t> of </a:t>
            </a:r>
            <a:r>
              <a:rPr lang="en-US" altLang="ko-KR" dirty="0"/>
              <a:t>P</a:t>
            </a:r>
            <a:r>
              <a:rPr lang="ko-KR" dirty="0" err="1"/>
              <a:t>re-processing</a:t>
            </a:r>
            <a:r>
              <a:rPr lang="en-US" altLang="ko-KR" dirty="0"/>
              <a:t> of </a:t>
            </a:r>
            <a:r>
              <a:rPr lang="en-US" altLang="ko-KR" dirty="0" err="1"/>
              <a:t>preprocessor.c</a:t>
            </a:r>
            <a:r>
              <a:rPr lang="en-US" altLang="ko-KR" dirty="0"/>
              <a:t> file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g2f072473003_0_2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graphicFrame>
        <p:nvGraphicFramePr>
          <p:cNvPr id="277" name="Google Shape;277;g2f072473003_0_277"/>
          <p:cNvGraphicFramePr/>
          <p:nvPr>
            <p:extLst>
              <p:ext uri="{D42A27DB-BD31-4B8C-83A1-F6EECF244321}">
                <p14:modId xmlns:p14="http://schemas.microsoft.com/office/powerpoint/2010/main" val="2208623512"/>
              </p:ext>
            </p:extLst>
          </p:nvPr>
        </p:nvGraphicFramePr>
        <p:xfrm>
          <a:off x="989600" y="1752638"/>
          <a:ext cx="10699892" cy="50596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699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</a:rPr>
                        <a:t>preprocessor.i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</a:rPr>
                        <a:t>                                                                            .  </a:t>
                      </a:r>
                      <a:endParaRPr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</a:t>
                      </a:r>
                      <a:r>
                        <a:rPr lang="en-US" alt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swap_int</a:t>
                      </a:r>
                      <a:r>
                        <a:rPr lang="en-US" alt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*a, int *b) { int t; t = *a; *a = *b; *b = t; 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</a:t>
                      </a:r>
                      <a:r>
                        <a:rPr lang="en-US" alt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swap_float</a:t>
                      </a:r>
                      <a:r>
                        <a:rPr lang="en-US" alt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(float *a, float *b) { float t; t = *a; *a = *b; *b = t; 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("&gt;&gt;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code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Linux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.\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*id0 = 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*id1 = 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*id2 = 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*id3 = 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*id0 = 0.0; </a:t>
                      </a:r>
                      <a:endParaRPr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*id1 = 1.1;</a:t>
                      </a:r>
                      <a:endParaRPr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*id2 = 2;   </a:t>
                      </a:r>
                      <a:endParaRPr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*id3 = 3;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swap_float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(id0, id1);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swap_int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(id2, id3);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("id0: %.2f, id1: %.2f\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*id0, *id1);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("*id2" " = %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*id2);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("*id3" " = %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*id3);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(id0);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(id1);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(id2);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(id3);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8" name="Google Shape;278;g2f072473003_0_277"/>
          <p:cNvGraphicFramePr/>
          <p:nvPr>
            <p:extLst>
              <p:ext uri="{D42A27DB-BD31-4B8C-83A1-F6EECF244321}">
                <p14:modId xmlns:p14="http://schemas.microsoft.com/office/powerpoint/2010/main" val="2259126666"/>
              </p:ext>
            </p:extLst>
          </p:nvPr>
        </p:nvGraphicFramePr>
        <p:xfrm>
          <a:off x="6595284" y="4187737"/>
          <a:ext cx="4955060" cy="8533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495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 dirty="0"/>
                        <a:t>GCC </a:t>
                      </a:r>
                      <a:r>
                        <a:rPr lang="ko-KR" b="1" dirty="0" err="1"/>
                        <a:t>Comand</a:t>
                      </a:r>
                      <a:r>
                        <a:rPr lang="ko-KR" b="1" dirty="0"/>
                        <a:t> </a:t>
                      </a:r>
                      <a:r>
                        <a:rPr lang="en-US" altLang="ko-KR" b="1" dirty="0"/>
                        <a:t>for Preprocessing Only</a:t>
                      </a:r>
                      <a:endParaRPr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gcc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preprocessor.c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DEBUG=1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514f350f5_0_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2</a:t>
            </a:r>
            <a:r>
              <a:rPr lang="ko-KR" altLang="ko-KR" dirty="0"/>
              <a:t> </a:t>
            </a:r>
            <a:r>
              <a:rPr lang="en-US" altLang="ko-KR" dirty="0"/>
              <a:t> Compiler Directives : Macro Expansion</a:t>
            </a:r>
            <a:r>
              <a:rPr lang="ko-KR" altLang="ko-KR" dirty="0"/>
              <a:t> </a:t>
            </a:r>
            <a:endParaRPr dirty="0"/>
          </a:p>
        </p:txBody>
      </p:sp>
      <p:sp>
        <p:nvSpPr>
          <p:cNvPr id="244" name="Google Shape;244;g2f514f350f5_0_2"/>
          <p:cNvSpPr txBox="1">
            <a:spLocks noGrp="1"/>
          </p:cNvSpPr>
          <p:nvPr>
            <p:ph type="body" idx="1"/>
          </p:nvPr>
        </p:nvSpPr>
        <p:spPr>
          <a:xfrm>
            <a:off x="115075" y="1232974"/>
            <a:ext cx="10960200" cy="369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b="1" dirty="0"/>
              <a:t>#</a:t>
            </a:r>
            <a:r>
              <a:rPr lang="ko-KR" b="1" dirty="0" err="1"/>
              <a:t>define</a:t>
            </a:r>
            <a:r>
              <a:rPr lang="ko-KR" dirty="0"/>
              <a:t> </a:t>
            </a:r>
            <a:r>
              <a:rPr lang="ko-KR" dirty="0" err="1"/>
              <a:t>creates</a:t>
            </a:r>
            <a:r>
              <a:rPr lang="ko-KR" dirty="0"/>
              <a:t> </a:t>
            </a:r>
            <a:r>
              <a:rPr lang="ko-KR" dirty="0" err="1"/>
              <a:t>symbolic</a:t>
            </a:r>
            <a:r>
              <a:rPr lang="ko-KR" dirty="0"/>
              <a:t> </a:t>
            </a:r>
            <a:r>
              <a:rPr lang="en-US" altLang="ko-KR" dirty="0"/>
              <a:t>C</a:t>
            </a:r>
            <a:r>
              <a:rPr lang="ko-KR" dirty="0" err="1"/>
              <a:t>onstants</a:t>
            </a:r>
            <a:r>
              <a:rPr lang="ko-KR" dirty="0"/>
              <a:t> </a:t>
            </a:r>
            <a:r>
              <a:rPr lang="ko-KR" dirty="0" err="1"/>
              <a:t>or</a:t>
            </a:r>
            <a:r>
              <a:rPr lang="ko-KR" dirty="0"/>
              <a:t> </a:t>
            </a:r>
            <a:r>
              <a:rPr lang="en-US" altLang="ko-KR" dirty="0"/>
              <a:t>F</a:t>
            </a:r>
            <a:r>
              <a:rPr lang="ko-KR" dirty="0" err="1"/>
              <a:t>unction-like</a:t>
            </a:r>
            <a:r>
              <a:rPr lang="ko-KR" dirty="0"/>
              <a:t> </a:t>
            </a:r>
            <a:r>
              <a:rPr lang="en-US" altLang="ko-KR" dirty="0"/>
              <a:t>M</a:t>
            </a:r>
            <a:r>
              <a:rPr lang="ko-KR" dirty="0" err="1"/>
              <a:t>acros</a:t>
            </a:r>
            <a:endParaRPr lang="en-US" altLang="ko-KR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dirty="0" err="1"/>
              <a:t>Syntax</a:t>
            </a:r>
            <a:r>
              <a:rPr lang="ko-KR" dirty="0"/>
              <a:t>:</a:t>
            </a: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token-string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argument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token-string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406400">
              <a:spcBef>
                <a:spcPts val="0"/>
              </a:spcBef>
              <a:buSzPts val="2800"/>
              <a:buChar char="●"/>
            </a:pPr>
            <a:r>
              <a:rPr lang="en-US" altLang="ko-KR" dirty="0"/>
              <a:t>Caution when using </a:t>
            </a:r>
            <a:r>
              <a:rPr lang="en-US" altLang="ko-KR" b="1" dirty="0"/>
              <a:t>#define</a:t>
            </a:r>
          </a:p>
          <a:p>
            <a:pPr lvl="0" indent="-381000">
              <a:spcBef>
                <a:spcPts val="0"/>
              </a:spcBef>
              <a:buSzPts val="2400"/>
              <a:buChar char="-"/>
            </a:pPr>
            <a:r>
              <a:rPr lang="en-US" altLang="ko-KR" dirty="0"/>
              <a:t>Do not use semicolon ‘</a:t>
            </a:r>
            <a:r>
              <a:rPr lang="en-US" altLang="ko-KR" b="1" dirty="0"/>
              <a:t>;</a:t>
            </a:r>
            <a:r>
              <a:rPr lang="en-US" altLang="ko-KR" dirty="0"/>
              <a:t>’ at the end of the statement</a:t>
            </a:r>
          </a:p>
          <a:p>
            <a:pPr lvl="0" indent="-381000">
              <a:spcBef>
                <a:spcPts val="0"/>
              </a:spcBef>
              <a:buSzPts val="2400"/>
              <a:buChar char="-"/>
            </a:pPr>
            <a:r>
              <a:rPr lang="en-US" altLang="ko-KR" dirty="0"/>
              <a:t>Enclose macro arguments in </a:t>
            </a:r>
            <a:r>
              <a:rPr lang="en-US" altLang="ko-KR" b="1" dirty="0"/>
              <a:t>parentheses</a:t>
            </a:r>
            <a:r>
              <a:rPr lang="en-US" altLang="ko-KR" dirty="0"/>
              <a:t> whenever possible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2f514f350f5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graphicFrame>
        <p:nvGraphicFramePr>
          <p:cNvPr id="6" name="Google Shape;254;g2f573e3d8d3_0_2">
            <a:extLst>
              <a:ext uri="{FF2B5EF4-FFF2-40B4-BE49-F238E27FC236}">
                <a16:creationId xmlns:a16="http://schemas.microsoft.com/office/drawing/2014/main" id="{C17D1CC1-DB6D-4A3E-9F86-BC2F9DEF1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677181"/>
              </p:ext>
            </p:extLst>
          </p:nvPr>
        </p:nvGraphicFramePr>
        <p:xfrm>
          <a:off x="745427" y="4417939"/>
          <a:ext cx="10116162" cy="21945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1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/>
                        <a:t>define_macro.c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ADD_COR(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((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+ (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 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Correct</a:t>
                      </a:r>
                      <a:endParaRPr sz="18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ADD_INC(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ko-KR" sz="1800" b="1" i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800" b="1" i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Incorrect</a:t>
                      </a:r>
                      <a:endParaRPr sz="1800" b="1" i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2 * ADD_INC(3,4);    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Expands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2 * 3 + 4 </a:t>
                      </a:r>
                      <a:r>
                        <a:rPr lang="ko-KR" sz="24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(10)</a:t>
                      </a:r>
                      <a:endParaRPr sz="18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2 * ADD_COR(3,4);    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Expands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2 * (3+4) </a:t>
                      </a:r>
                      <a:r>
                        <a:rPr lang="ko-KR" sz="24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(14)</a:t>
                      </a:r>
                      <a:endParaRPr sz="18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573e3d8d3_0_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809502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2</a:t>
            </a:r>
            <a:r>
              <a:rPr lang="ko-KR" altLang="ko-KR" dirty="0"/>
              <a:t> </a:t>
            </a:r>
            <a:r>
              <a:rPr lang="en-US" altLang="ko-KR" dirty="0"/>
              <a:t>Compiler Directives : </a:t>
            </a:r>
            <a:r>
              <a:rPr lang="en-US" altLang="ko-KR" sz="40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#, ##, \ in Macro Definition</a:t>
            </a:r>
            <a:r>
              <a:rPr lang="ko-KR" altLang="ko-KR" sz="40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endParaRPr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252" name="Google Shape;252;g2f573e3d8d3_0_2"/>
          <p:cNvSpPr txBox="1">
            <a:spLocks noGrp="1"/>
          </p:cNvSpPr>
          <p:nvPr>
            <p:ph type="body" idx="1"/>
          </p:nvPr>
        </p:nvSpPr>
        <p:spPr>
          <a:xfrm>
            <a:off x="115074" y="1232975"/>
            <a:ext cx="11809503" cy="166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381000">
              <a:lnSpc>
                <a:spcPct val="100000"/>
              </a:lnSpc>
              <a:spcBef>
                <a:spcPts val="0"/>
              </a:spcBef>
              <a:buSzPts val="2400"/>
              <a:buChar char="-"/>
            </a:pPr>
            <a:r>
              <a:rPr lang="en-US" altLang="ko-KR" sz="2400" dirty="0"/>
              <a:t>‘</a:t>
            </a:r>
            <a:r>
              <a:rPr lang="en-US" altLang="ko-KR" b="1" dirty="0"/>
              <a:t>##</a:t>
            </a:r>
            <a:r>
              <a:rPr lang="en-US" altLang="ko-KR" sz="2400" dirty="0"/>
              <a:t>’ create new identifier dynamically by concatenate tokens</a:t>
            </a:r>
          </a:p>
          <a:p>
            <a:pPr lvl="0" indent="-381000">
              <a:lnSpc>
                <a:spcPct val="100000"/>
              </a:lnSpc>
              <a:spcBef>
                <a:spcPts val="0"/>
              </a:spcBef>
              <a:buSzPts val="2400"/>
              <a:buChar char="-"/>
            </a:pPr>
            <a:r>
              <a:rPr lang="en-US" altLang="ko-KR" sz="2400" b="1" dirty="0" err="1"/>
              <a:t>Stringification</a:t>
            </a:r>
            <a:r>
              <a:rPr lang="en-US" altLang="ko-KR" sz="2400" b="1" dirty="0"/>
              <a:t> operator </a:t>
            </a:r>
            <a:r>
              <a:rPr lang="en-US" altLang="ko-KR" sz="2400" dirty="0"/>
              <a:t>(‘</a:t>
            </a:r>
            <a:r>
              <a:rPr lang="en-US" altLang="ko-KR" sz="2400" b="1" dirty="0"/>
              <a:t>#</a:t>
            </a:r>
            <a:r>
              <a:rPr lang="en-US" altLang="ko-KR" sz="2400" dirty="0"/>
              <a:t>’) converts macro argument into a string literal</a:t>
            </a: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Font typeface="Arial"/>
              <a:buChar char="-"/>
            </a:pPr>
            <a:r>
              <a:rPr lang="en-US" altLang="ko-KR" sz="2400" dirty="0"/>
              <a:t>Use</a:t>
            </a:r>
            <a:r>
              <a:rPr lang="en-US" altLang="ko-KR" sz="2400" b="1" dirty="0"/>
              <a:t> backslashes </a:t>
            </a:r>
            <a:r>
              <a:rPr lang="en-US" altLang="ko-KR" sz="2400" dirty="0"/>
              <a:t>(‘</a:t>
            </a:r>
            <a:r>
              <a:rPr lang="en-US" altLang="ko-KR" sz="2400" b="1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altLang="ko-KR" sz="2400" dirty="0"/>
              <a:t>‘) for multi-line macros 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Font typeface="Arial"/>
              <a:buChar char="-"/>
            </a:pPr>
            <a:r>
              <a:rPr lang="en-US" altLang="ko-KR" sz="2000" dirty="0"/>
              <a:t>(backslash + Enter concatenates lines)</a:t>
            </a:r>
          </a:p>
          <a:p>
            <a:pPr lvl="0" indent="-381000">
              <a:spcBef>
                <a:spcPts val="0"/>
              </a:spcBef>
              <a:buSzPts val="2400"/>
              <a:buChar char="-"/>
            </a:pPr>
            <a:endParaRPr lang="en-US" altLang="ko-KR"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endParaRPr sz="2400" dirty="0"/>
          </a:p>
        </p:txBody>
      </p:sp>
      <p:sp>
        <p:nvSpPr>
          <p:cNvPr id="253" name="Google Shape;253;g2f573e3d8d3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graphicFrame>
        <p:nvGraphicFramePr>
          <p:cNvPr id="6" name="Google Shape;246;g2f514f350f5_0_2">
            <a:extLst>
              <a:ext uri="{FF2B5EF4-FFF2-40B4-BE49-F238E27FC236}">
                <a16:creationId xmlns:a16="http://schemas.microsoft.com/office/drawing/2014/main" id="{C462C934-DE8F-476F-A127-22F45FC9F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73484"/>
              </p:ext>
            </p:extLst>
          </p:nvPr>
        </p:nvGraphicFramePr>
        <p:xfrm>
          <a:off x="419879" y="2900056"/>
          <a:ext cx="7649083" cy="33832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7649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/>
                        <a:t>Example</a:t>
                      </a:r>
                      <a:r>
                        <a:rPr lang="ko-KR" sz="1800" b="1" dirty="0"/>
                        <a:t> </a:t>
                      </a:r>
                      <a:r>
                        <a:rPr lang="ko-KR" sz="1800" b="1" dirty="0" err="1"/>
                        <a:t>Source</a:t>
                      </a:r>
                      <a:r>
                        <a:rPr lang="ko-KR" sz="1800" b="1" dirty="0"/>
                        <a:t> </a:t>
                      </a:r>
                      <a:r>
                        <a:rPr lang="ko-KR" sz="1800" b="1" dirty="0" err="1"/>
                        <a:t>Code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##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endParaRPr sz="1800" b="1" dirty="0">
                        <a:solidFill>
                          <a:srgbClr val="888888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GENERIC_SWAP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(ELEM_TYPE)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##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ELEM_TYPE(ELEM_TYPE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ELEM_TYPE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ELEM_TYPE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" = %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246;g2f514f350f5_0_2">
            <a:extLst>
              <a:ext uri="{FF2B5EF4-FFF2-40B4-BE49-F238E27FC236}">
                <a16:creationId xmlns:a16="http://schemas.microsoft.com/office/drawing/2014/main" id="{342AEBC7-FED3-4406-BE1B-7074A99BE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387616"/>
              </p:ext>
            </p:extLst>
          </p:nvPr>
        </p:nvGraphicFramePr>
        <p:xfrm>
          <a:off x="8192530" y="2900056"/>
          <a:ext cx="3884395" cy="2515845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388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800" b="1" dirty="0"/>
                        <a:t>Macro Expansion Results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MK_ID(one) </a:t>
                      </a:r>
                      <a:r>
                        <a:rPr lang="en-US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Wingdings" panose="05000000000000000000" pitchFamily="2" charset="2"/>
                        </a:rPr>
                        <a:t>id_one</a:t>
                      </a:r>
                      <a:endParaRPr lang="en-US"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Wingdings" panose="05000000000000000000" pitchFamily="2" charset="2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1800" b="1" dirty="0">
                          <a:solidFill>
                            <a:schemeClr val="tx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Wingdings" panose="05000000000000000000" pitchFamily="2" charset="2"/>
                        </a:rPr>
                        <a:t>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Wingdings" panose="05000000000000000000" pitchFamily="2" charset="2"/>
                        </a:rPr>
                        <a:t>printf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Wingdings" panose="05000000000000000000" pitchFamily="2" charset="2"/>
                        </a:rPr>
                        <a:t>(“n” “ = %d\n”, n);</a:t>
                      </a:r>
                      <a:r>
                        <a:rPr lang="ko-KR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514f350f5_0_19"/>
          <p:cNvSpPr txBox="1">
            <a:spLocks noGrp="1"/>
          </p:cNvSpPr>
          <p:nvPr>
            <p:ph type="title"/>
          </p:nvPr>
        </p:nvSpPr>
        <p:spPr>
          <a:xfrm>
            <a:off x="209939" y="319701"/>
            <a:ext cx="11772122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2 Compiler Directives: Conditional Compilation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67" name="Google Shape;267;g2f514f350f5_0_19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b="1" dirty="0"/>
              <a:t>#</a:t>
            </a:r>
            <a:r>
              <a:rPr lang="ko-KR" b="1" dirty="0" err="1"/>
              <a:t>if</a:t>
            </a:r>
            <a:r>
              <a:rPr lang="ko-KR" dirty="0"/>
              <a:t>, </a:t>
            </a:r>
            <a:r>
              <a:rPr lang="ko-KR" b="1" dirty="0"/>
              <a:t>#</a:t>
            </a:r>
            <a:r>
              <a:rPr lang="ko-KR" b="1" dirty="0" err="1"/>
              <a:t>ifdef</a:t>
            </a:r>
            <a:r>
              <a:rPr lang="ko-KR" b="1" dirty="0"/>
              <a:t> </a:t>
            </a:r>
            <a:r>
              <a:rPr lang="ko-KR" dirty="0"/>
              <a:t>and </a:t>
            </a:r>
            <a:r>
              <a:rPr lang="ko-KR" b="1" dirty="0"/>
              <a:t>#</a:t>
            </a:r>
            <a:r>
              <a:rPr lang="ko-KR" b="1" dirty="0" err="1"/>
              <a:t>ifndef</a:t>
            </a:r>
            <a:r>
              <a:rPr lang="ko-KR" dirty="0"/>
              <a:t> </a:t>
            </a:r>
            <a:r>
              <a:rPr lang="ko-KR" dirty="0" err="1"/>
              <a:t>are</a:t>
            </a:r>
            <a:r>
              <a:rPr lang="ko-KR" dirty="0"/>
              <a:t> </a:t>
            </a:r>
            <a:r>
              <a:rPr lang="ko-KR" dirty="0" err="1"/>
              <a:t>used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include</a:t>
            </a:r>
            <a:r>
              <a:rPr lang="ko-KR" dirty="0"/>
              <a:t> </a:t>
            </a:r>
            <a:r>
              <a:rPr lang="ko-KR" dirty="0" err="1"/>
              <a:t>or</a:t>
            </a:r>
            <a:r>
              <a:rPr lang="ko-KR" dirty="0"/>
              <a:t> </a:t>
            </a:r>
            <a:r>
              <a:rPr lang="ko-KR" dirty="0" err="1"/>
              <a:t>exclude</a:t>
            </a:r>
            <a:r>
              <a:rPr lang="ko-KR" dirty="0"/>
              <a:t> </a:t>
            </a:r>
            <a:r>
              <a:rPr lang="ko-KR" dirty="0" err="1"/>
              <a:t>parts</a:t>
            </a:r>
            <a:r>
              <a:rPr lang="ko-KR" dirty="0"/>
              <a:t> of </a:t>
            </a:r>
            <a:r>
              <a:rPr lang="ko-KR" dirty="0" err="1"/>
              <a:t>code</a:t>
            </a:r>
            <a:r>
              <a:rPr lang="ko-KR" dirty="0"/>
              <a:t> </a:t>
            </a:r>
            <a:r>
              <a:rPr lang="ko-KR" dirty="0" err="1"/>
              <a:t>depending</a:t>
            </a:r>
            <a:r>
              <a:rPr lang="ko-KR" dirty="0"/>
              <a:t> </a:t>
            </a:r>
            <a:r>
              <a:rPr lang="ko-KR" dirty="0" err="1"/>
              <a:t>on</a:t>
            </a:r>
            <a:r>
              <a:rPr lang="ko-KR" dirty="0"/>
              <a:t> </a:t>
            </a:r>
            <a:r>
              <a:rPr lang="ko-KR" dirty="0" err="1"/>
              <a:t>certain</a:t>
            </a:r>
            <a:r>
              <a:rPr lang="ko-KR" dirty="0"/>
              <a:t> </a:t>
            </a:r>
            <a:r>
              <a:rPr lang="ko-KR" dirty="0" err="1"/>
              <a:t>conditions</a:t>
            </a:r>
            <a:r>
              <a:rPr lang="ko-KR" dirty="0"/>
              <a:t> </a:t>
            </a:r>
            <a:r>
              <a:rPr lang="ko-KR" dirty="0" err="1"/>
              <a:t>at</a:t>
            </a:r>
            <a:r>
              <a:rPr lang="ko-KR" dirty="0"/>
              <a:t> </a:t>
            </a:r>
            <a:r>
              <a:rPr lang="ko-KR" dirty="0" err="1"/>
              <a:t>compile</a:t>
            </a:r>
            <a:r>
              <a:rPr lang="ko-KR" dirty="0"/>
              <a:t> </a:t>
            </a:r>
            <a:r>
              <a:rPr lang="ko-KR" dirty="0" err="1"/>
              <a:t>time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dirty="0" err="1"/>
              <a:t>Syntax</a:t>
            </a:r>
            <a:r>
              <a:rPr lang="ko-KR" dirty="0"/>
              <a:t>:</a:t>
            </a:r>
            <a:endParaRPr lang="en-US" altLang="ko-K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ifdef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macro_name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	C-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Block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ifndef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macro_name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	C-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Block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g2f514f350f5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69" name="Google Shape;269;g2f514f350f5_0_19"/>
          <p:cNvSpPr txBox="1">
            <a:spLocks noGrp="1"/>
          </p:cNvSpPr>
          <p:nvPr>
            <p:ph type="body" idx="1"/>
          </p:nvPr>
        </p:nvSpPr>
        <p:spPr>
          <a:xfrm>
            <a:off x="5566375" y="3262183"/>
            <a:ext cx="5369100" cy="282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condition1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	C-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Block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	C-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Block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	C-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Block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96E5E-C0CC-4F98-B0E8-F7FC0732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Compiler </a:t>
            </a:r>
            <a:r>
              <a:rPr lang="en-US" altLang="ko-KR" dirty="0" err="1"/>
              <a:t>Directivers</a:t>
            </a:r>
            <a:r>
              <a:rPr lang="en-US" altLang="ko-KR" dirty="0"/>
              <a:t>: #</a:t>
            </a:r>
            <a:r>
              <a:rPr lang="en-US" altLang="ko-KR" dirty="0" err="1"/>
              <a:t>undef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A5D41-B6E7-4442-A577-5E8ED7BC2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har char="●"/>
            </a:pPr>
            <a:r>
              <a:rPr lang="en-US" altLang="ko-KR" dirty="0"/>
              <a:t>Scope of </a:t>
            </a:r>
            <a:r>
              <a:rPr lang="en-US" altLang="ko-KR" b="1" dirty="0"/>
              <a:t>#define</a:t>
            </a:r>
            <a:r>
              <a:rPr lang="en-US" altLang="ko-KR" dirty="0"/>
              <a:t> </a:t>
            </a:r>
          </a:p>
          <a:p>
            <a:pPr lvl="0" indent="-381000">
              <a:spcBef>
                <a:spcPts val="0"/>
              </a:spcBef>
              <a:buSzPts val="2400"/>
              <a:buChar char="-"/>
            </a:pPr>
            <a:r>
              <a:rPr lang="en-US" altLang="ko-KR" dirty="0"/>
              <a:t>From the position it is defined to end of the file </a:t>
            </a:r>
          </a:p>
          <a:p>
            <a:pPr lvl="0" indent="-381000">
              <a:spcBef>
                <a:spcPts val="0"/>
              </a:spcBef>
              <a:buSzPts val="2400"/>
              <a:buChar char="-"/>
            </a:pPr>
            <a:r>
              <a:rPr lang="en-US" altLang="ko-KR" dirty="0"/>
              <a:t>Until the constant is explicitly undefined using </a:t>
            </a:r>
            <a:r>
              <a:rPr lang="en-US" altLang="ko-KR" b="1" dirty="0"/>
              <a:t>#</a:t>
            </a:r>
            <a:r>
              <a:rPr lang="en-US" altLang="ko-KR" b="1" dirty="0" err="1"/>
              <a:t>undef</a:t>
            </a:r>
            <a:endParaRPr lang="en-US" altLang="ko-KR" b="1" dirty="0"/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>
                <a:latin typeface="Courier New"/>
                <a:cs typeface="Courier New"/>
              </a:rPr>
              <a:t>#define MAX 100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>
              <a:latin typeface="Courier New"/>
              <a:cs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>
                <a:latin typeface="Courier New"/>
                <a:cs typeface="Courier New"/>
              </a:rPr>
              <a:t>char buffer[MAX]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dirty="0">
              <a:latin typeface="Courier New"/>
              <a:cs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>
                <a:latin typeface="Courier New"/>
                <a:cs typeface="Courier New"/>
              </a:rPr>
              <a:t>#</a:t>
            </a:r>
            <a:r>
              <a:rPr lang="en-US" altLang="ko-KR" dirty="0" err="1">
                <a:latin typeface="Courier New"/>
                <a:cs typeface="Courier New"/>
              </a:rPr>
              <a:t>undef</a:t>
            </a:r>
            <a:r>
              <a:rPr lang="en-US" altLang="ko-KR" dirty="0">
                <a:latin typeface="Courier New"/>
                <a:cs typeface="Courier New"/>
              </a:rPr>
              <a:t> MAX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>
                <a:latin typeface="Courier New"/>
                <a:cs typeface="Courier New"/>
              </a:rPr>
              <a:t>#define MAX 250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>
                <a:latin typeface="Courier New"/>
                <a:cs typeface="Courier New"/>
              </a:rPr>
              <a:t>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>
                <a:latin typeface="Courier New"/>
                <a:cs typeface="Courier New"/>
              </a:rPr>
              <a:t>int list[MAX];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6C6E7-9DC7-4C52-9C06-DDE1DD41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9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514f350f5_0_1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Compiler Directives: Macro vs. Function</a:t>
            </a:r>
            <a:r>
              <a:rPr lang="ko-KR" altLang="ko-KR" dirty="0"/>
              <a:t> </a:t>
            </a:r>
            <a:endParaRPr dirty="0"/>
          </a:p>
        </p:txBody>
      </p:sp>
      <p:sp>
        <p:nvSpPr>
          <p:cNvPr id="260" name="Google Shape;260;g2f514f350f5_0_12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48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sz="3200" dirty="0"/>
              <a:t>F</a:t>
            </a:r>
            <a:r>
              <a:rPr lang="ko-KR" sz="3200" dirty="0" err="1"/>
              <a:t>unction-like</a:t>
            </a:r>
            <a:r>
              <a:rPr lang="ko-KR" sz="3200" dirty="0"/>
              <a:t> </a:t>
            </a:r>
            <a:r>
              <a:rPr lang="en-US" altLang="ko-KR" sz="3200" dirty="0"/>
              <a:t>M</a:t>
            </a:r>
            <a:r>
              <a:rPr lang="ko-KR" sz="3200" dirty="0" err="1"/>
              <a:t>acro</a:t>
            </a:r>
            <a:r>
              <a:rPr lang="ko-KR" sz="3200" dirty="0"/>
              <a:t> </a:t>
            </a:r>
            <a:r>
              <a:rPr lang="en-US" altLang="ko-KR" sz="3200" dirty="0"/>
              <a:t>compared to</a:t>
            </a:r>
            <a:r>
              <a:rPr lang="ko-KR" sz="3200" dirty="0"/>
              <a:t> </a:t>
            </a:r>
            <a:r>
              <a:rPr lang="en-US" altLang="ko-KR" sz="3200" dirty="0"/>
              <a:t>F</a:t>
            </a:r>
            <a:r>
              <a:rPr lang="ko-KR" sz="3200" dirty="0" err="1"/>
              <a:t>unction</a:t>
            </a:r>
            <a:endParaRPr sz="3200" dirty="0"/>
          </a:p>
          <a:p>
            <a:pPr lvl="1" indent="-381000">
              <a:lnSpc>
                <a:spcPct val="120000"/>
              </a:lnSpc>
              <a:spcBef>
                <a:spcPts val="0"/>
              </a:spcBef>
              <a:buSzPts val="2400"/>
              <a:buChar char="-"/>
            </a:pPr>
            <a:r>
              <a:rPr lang="ko-KR" sz="2800" dirty="0" err="1"/>
              <a:t>No</a:t>
            </a:r>
            <a:r>
              <a:rPr lang="ko-KR" sz="2800" dirty="0"/>
              <a:t> </a:t>
            </a:r>
            <a:r>
              <a:rPr lang="en-US" altLang="ko-KR" sz="2800" dirty="0"/>
              <a:t>R</a:t>
            </a:r>
            <a:r>
              <a:rPr lang="ko-KR" sz="2800" dirty="0" err="1"/>
              <a:t>eturn</a:t>
            </a:r>
            <a:r>
              <a:rPr lang="ko-KR" sz="2800" dirty="0"/>
              <a:t> </a:t>
            </a:r>
            <a:r>
              <a:rPr lang="en-US" altLang="ko-KR" sz="2800" dirty="0"/>
              <a:t>Value</a:t>
            </a:r>
          </a:p>
          <a:p>
            <a:pPr lvl="1" indent="-381000">
              <a:lnSpc>
                <a:spcPct val="120000"/>
              </a:lnSpc>
              <a:spcBef>
                <a:spcPts val="0"/>
              </a:spcBef>
              <a:buSzPts val="2400"/>
              <a:buChar char="-"/>
            </a:pPr>
            <a:r>
              <a:rPr lang="en-US" sz="2800" dirty="0"/>
              <a:t>No Type Checking of Arguments and Return Value</a:t>
            </a:r>
            <a:endParaRPr sz="2800" dirty="0"/>
          </a:p>
          <a:p>
            <a:pPr lvl="1" indent="-381000">
              <a:lnSpc>
                <a:spcPct val="120000"/>
              </a:lnSpc>
              <a:spcBef>
                <a:spcPts val="0"/>
              </a:spcBef>
              <a:buSzPts val="2400"/>
              <a:buChar char="-"/>
            </a:pPr>
            <a:r>
              <a:rPr lang="ko-KR" sz="2800" dirty="0" err="1"/>
              <a:t>Faster</a:t>
            </a:r>
            <a:r>
              <a:rPr lang="ko-KR" sz="2800" dirty="0"/>
              <a:t> </a:t>
            </a:r>
            <a:r>
              <a:rPr lang="en-US" altLang="ko-KR" sz="2800" dirty="0"/>
              <a:t>E</a:t>
            </a:r>
            <a:r>
              <a:rPr lang="ko-KR" sz="2800" dirty="0" err="1"/>
              <a:t>xecution</a:t>
            </a:r>
            <a:r>
              <a:rPr lang="ko-KR" sz="2800" dirty="0"/>
              <a:t> </a:t>
            </a:r>
            <a:r>
              <a:rPr lang="en-US" altLang="ko-KR" sz="2800" dirty="0"/>
              <a:t>S</a:t>
            </a:r>
            <a:r>
              <a:rPr lang="ko-KR" sz="2800" dirty="0" err="1"/>
              <a:t>peed</a:t>
            </a:r>
            <a:r>
              <a:rPr lang="ko-KR" sz="2800" dirty="0"/>
              <a:t> </a:t>
            </a:r>
            <a:r>
              <a:rPr lang="ko-KR" sz="2800" dirty="0" err="1"/>
              <a:t>by</a:t>
            </a:r>
            <a:r>
              <a:rPr lang="ko-KR" sz="2800" dirty="0"/>
              <a:t> </a:t>
            </a:r>
            <a:r>
              <a:rPr lang="en-US" altLang="ko-KR" sz="2800" dirty="0"/>
              <a:t>R</a:t>
            </a:r>
            <a:r>
              <a:rPr lang="ko-KR" sz="2800" dirty="0" err="1"/>
              <a:t>educing</a:t>
            </a:r>
            <a:r>
              <a:rPr lang="ko-KR" sz="2800" dirty="0"/>
              <a:t> </a:t>
            </a:r>
            <a:r>
              <a:rPr lang="en-US" altLang="ko-KR" sz="2800" dirty="0"/>
              <a:t>F</a:t>
            </a:r>
            <a:r>
              <a:rPr lang="ko-KR" sz="2800" dirty="0" err="1"/>
              <a:t>unction</a:t>
            </a:r>
            <a:r>
              <a:rPr lang="ko-KR" sz="2800" dirty="0"/>
              <a:t> </a:t>
            </a:r>
            <a:r>
              <a:rPr lang="en-US" altLang="ko-KR" sz="2800" dirty="0"/>
              <a:t>C</a:t>
            </a:r>
            <a:r>
              <a:rPr lang="ko-KR" sz="2800" dirty="0" err="1"/>
              <a:t>all</a:t>
            </a:r>
            <a:r>
              <a:rPr lang="ko-KR" sz="2800" dirty="0"/>
              <a:t> </a:t>
            </a:r>
            <a:r>
              <a:rPr lang="en-US" altLang="ko-KR" sz="2800" dirty="0"/>
              <a:t>O</a:t>
            </a:r>
            <a:r>
              <a:rPr lang="ko-KR" sz="2800" dirty="0" err="1"/>
              <a:t>verhead</a:t>
            </a:r>
            <a:endParaRPr sz="2800" dirty="0"/>
          </a:p>
          <a:p>
            <a:pPr lvl="1" indent="-381000">
              <a:lnSpc>
                <a:spcPct val="120000"/>
              </a:lnSpc>
              <a:spcBef>
                <a:spcPts val="0"/>
              </a:spcBef>
              <a:buSzPts val="2400"/>
              <a:buChar char="-"/>
            </a:pPr>
            <a:r>
              <a:rPr lang="ko-KR" sz="2800" dirty="0" err="1"/>
              <a:t>Increased</a:t>
            </a:r>
            <a:r>
              <a:rPr lang="ko-KR" sz="2800" dirty="0"/>
              <a:t> </a:t>
            </a:r>
            <a:r>
              <a:rPr lang="en-US" altLang="ko-KR" sz="2800" dirty="0"/>
              <a:t>P</a:t>
            </a:r>
            <a:r>
              <a:rPr lang="ko-KR" sz="2800" dirty="0" err="1"/>
              <a:t>rogram</a:t>
            </a:r>
            <a:r>
              <a:rPr lang="ko-KR" sz="2800" dirty="0"/>
              <a:t> </a:t>
            </a:r>
            <a:r>
              <a:rPr lang="en-US" altLang="ko-KR" sz="2800" dirty="0"/>
              <a:t>S</a:t>
            </a:r>
            <a:r>
              <a:rPr lang="ko-KR" sz="2800" dirty="0" err="1"/>
              <a:t>ize</a:t>
            </a:r>
            <a:r>
              <a:rPr lang="ko-KR" sz="2800" dirty="0"/>
              <a:t> and </a:t>
            </a:r>
            <a:r>
              <a:rPr lang="en-US" altLang="ko-KR" sz="2800" dirty="0"/>
              <a:t>C</a:t>
            </a:r>
            <a:r>
              <a:rPr lang="ko-KR" sz="2800" dirty="0" err="1"/>
              <a:t>ompilation</a:t>
            </a:r>
            <a:r>
              <a:rPr lang="ko-KR" sz="2800" dirty="0"/>
              <a:t> </a:t>
            </a:r>
            <a:r>
              <a:rPr lang="en-US" altLang="ko-KR" sz="2800" dirty="0"/>
              <a:t>T</a:t>
            </a:r>
            <a:r>
              <a:rPr lang="ko-KR" sz="2800" dirty="0" err="1"/>
              <a:t>ime</a:t>
            </a:r>
            <a:r>
              <a:rPr lang="ko-KR" sz="2800" dirty="0"/>
              <a:t> </a:t>
            </a:r>
            <a:r>
              <a:rPr lang="ko-KR" sz="2800" dirty="0" err="1"/>
              <a:t>since</a:t>
            </a:r>
            <a:r>
              <a:rPr lang="ko-KR" sz="2800" dirty="0"/>
              <a:t> </a:t>
            </a:r>
            <a:r>
              <a:rPr lang="ko-KR" sz="2800" dirty="0" err="1"/>
              <a:t>repeated</a:t>
            </a:r>
            <a:r>
              <a:rPr lang="ko-KR" sz="2800" dirty="0"/>
              <a:t> </a:t>
            </a:r>
            <a:r>
              <a:rPr lang="ko-KR" sz="2800" dirty="0" err="1"/>
              <a:t>replacement</a:t>
            </a:r>
            <a:r>
              <a:rPr lang="ko-KR" sz="2800" dirty="0"/>
              <a:t> </a:t>
            </a:r>
            <a:r>
              <a:rPr lang="ko-KR" sz="2800" dirty="0" err="1"/>
              <a:t>leading</a:t>
            </a:r>
            <a:r>
              <a:rPr lang="ko-KR" sz="2800" dirty="0"/>
              <a:t> </a:t>
            </a:r>
            <a:r>
              <a:rPr lang="ko-KR" sz="2800" dirty="0" err="1"/>
              <a:t>to</a:t>
            </a:r>
            <a:r>
              <a:rPr lang="ko-KR" sz="2800" dirty="0"/>
              <a:t> </a:t>
            </a:r>
            <a:r>
              <a:rPr lang="ko-KR" sz="2800" dirty="0" err="1"/>
              <a:t>code</a:t>
            </a:r>
            <a:r>
              <a:rPr lang="ko-KR" sz="2800" dirty="0"/>
              <a:t> </a:t>
            </a:r>
            <a:r>
              <a:rPr lang="ko-KR" sz="2800" dirty="0" err="1"/>
              <a:t>bloat</a:t>
            </a:r>
            <a:endParaRPr sz="2800" dirty="0"/>
          </a:p>
        </p:txBody>
      </p:sp>
      <p:sp>
        <p:nvSpPr>
          <p:cNvPr id="261" name="Google Shape;261;g2f514f350f5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4049A-0BC8-46FA-9E97-1816005A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Copy Source Codes for Labs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032D1-2B0A-48C0-8675-50B848B98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535" y="1387409"/>
            <a:ext cx="11504701" cy="5151491"/>
          </a:xfrm>
        </p:spPr>
        <p:txBody>
          <a:bodyPr>
            <a:normAutofit/>
          </a:bodyPr>
          <a:lstStyle/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1. Copy recursively my local directory to remote host </a:t>
            </a:r>
            <a:r>
              <a:rPr lang="en-US" altLang="ko-KR" sz="2400" dirty="0" err="1"/>
              <a:t>scp</a:t>
            </a:r>
            <a:r>
              <a:rPr lang="en-US" altLang="ko-KR" sz="2400" dirty="0"/>
              <a:t> command in Windows /macOS command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b="1" dirty="0"/>
              <a:t>  C:\&gt; </a:t>
            </a:r>
            <a:r>
              <a:rPr lang="en-US" altLang="ko-KR" sz="2400" b="1" dirty="0" err="1"/>
              <a:t>scp</a:t>
            </a:r>
            <a:r>
              <a:rPr lang="en-US" altLang="ko-KR" sz="2400" b="1" dirty="0"/>
              <a:t> –r &lt;source-directory&gt; &lt;</a:t>
            </a:r>
            <a:r>
              <a:rPr lang="en-US" altLang="ko-KR" sz="2400" b="1" dirty="0" err="1"/>
              <a:t>uid</a:t>
            </a:r>
            <a:r>
              <a:rPr lang="en-US" altLang="ko-KR" sz="2400" b="1" dirty="0"/>
              <a:t>&gt;@&lt;</a:t>
            </a:r>
            <a:r>
              <a:rPr lang="en-US" altLang="ko-KR" sz="2400" b="1" dirty="0" err="1"/>
              <a:t>remote_url</a:t>
            </a:r>
            <a:r>
              <a:rPr lang="en-US" altLang="ko-KR" sz="2400" b="1" dirty="0"/>
              <a:t>&gt;:&lt;</a:t>
            </a:r>
            <a:r>
              <a:rPr lang="en-US" altLang="ko-KR" sz="2400" b="1" dirty="0" err="1"/>
              <a:t>remote_path</a:t>
            </a:r>
            <a:r>
              <a:rPr lang="en-US" altLang="ko-KR" sz="2400" b="1" dirty="0"/>
              <a:t>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2400" dirty="0"/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2. Download from github.com 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(https://github.com/kangyi/SystemProgrammingCode)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2-1 visit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server </a:t>
            </a:r>
            <a:r>
              <a:rPr lang="en-US" altLang="ko-KR" sz="2400" dirty="0">
                <a:hlinkClick r:id="rId2"/>
              </a:rPr>
              <a:t>https://github.com/kangyi0/SystemProgrammingCode</a:t>
            </a:r>
            <a:r>
              <a:rPr lang="en-US" altLang="ko-KR" sz="2400" dirty="0"/>
              <a:t> 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  and download the repository as a ZIP file 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2-2 clone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repository to local machine using git command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   </a:t>
            </a:r>
            <a:r>
              <a:rPr lang="en-US" altLang="ko-KR" sz="2400" b="1" dirty="0"/>
              <a:t>$ git clone https://github.com/kangyi/SystemProgrammingCode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B4784-E9BD-42B5-BA24-CC4080A1A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2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514f350f5_0_3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2</a:t>
            </a:r>
            <a:r>
              <a:rPr lang="ko-KR" dirty="0"/>
              <a:t> </a:t>
            </a:r>
            <a:r>
              <a:rPr lang="ko-KR" dirty="0" err="1"/>
              <a:t>Other</a:t>
            </a:r>
            <a:r>
              <a:rPr lang="ko-KR" dirty="0"/>
              <a:t> </a:t>
            </a:r>
            <a:r>
              <a:rPr lang="en-US" altLang="ko-KR" dirty="0"/>
              <a:t>Compiler Directives</a:t>
            </a:r>
            <a:endParaRPr dirty="0"/>
          </a:p>
        </p:txBody>
      </p:sp>
      <p:sp>
        <p:nvSpPr>
          <p:cNvPr id="284" name="Google Shape;284;g2f514f350f5_0_38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b="1" dirty="0"/>
              <a:t>#</a:t>
            </a:r>
            <a:r>
              <a:rPr lang="ko-KR" b="1" dirty="0" err="1"/>
              <a:t>pragma</a:t>
            </a:r>
            <a:r>
              <a:rPr lang="ko-KR" b="1" dirty="0"/>
              <a:t> </a:t>
            </a:r>
            <a:r>
              <a:rPr lang="ko-KR" dirty="0" err="1"/>
              <a:t>provides</a:t>
            </a:r>
            <a:r>
              <a:rPr lang="ko-KR" dirty="0"/>
              <a:t> </a:t>
            </a:r>
            <a:r>
              <a:rPr lang="ko-KR" i="1" dirty="0" err="1"/>
              <a:t>specific</a:t>
            </a:r>
            <a:r>
              <a:rPr lang="ko-KR" i="1" dirty="0"/>
              <a:t> </a:t>
            </a:r>
            <a:r>
              <a:rPr lang="ko-KR" i="1" dirty="0" err="1"/>
              <a:t>instructions</a:t>
            </a:r>
            <a:r>
              <a:rPr lang="ko-KR" i="1" dirty="0"/>
              <a:t> </a:t>
            </a:r>
            <a:r>
              <a:rPr lang="ko-KR" i="1" dirty="0" err="1"/>
              <a:t>to</a:t>
            </a:r>
            <a:r>
              <a:rPr lang="ko-KR" i="1" dirty="0"/>
              <a:t> </a:t>
            </a:r>
            <a:r>
              <a:rPr lang="ko-KR" i="1" dirty="0" err="1"/>
              <a:t>the</a:t>
            </a:r>
            <a:r>
              <a:rPr lang="ko-KR" i="1" dirty="0"/>
              <a:t> </a:t>
            </a:r>
            <a:r>
              <a:rPr lang="ko-KR" i="1" dirty="0" err="1"/>
              <a:t>compiler</a:t>
            </a:r>
            <a:endParaRPr i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progma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instruction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ko-KR" b="1" dirty="0"/>
              <a:t>#</a:t>
            </a:r>
            <a:r>
              <a:rPr lang="ko-KR" b="1" dirty="0" err="1"/>
              <a:t>error</a:t>
            </a:r>
            <a:r>
              <a:rPr lang="ko-KR" dirty="0"/>
              <a:t> </a:t>
            </a:r>
            <a:r>
              <a:rPr lang="ko-KR" dirty="0" err="1"/>
              <a:t>generate</a:t>
            </a:r>
            <a:r>
              <a:rPr lang="ko-KR" dirty="0"/>
              <a:t> </a:t>
            </a:r>
            <a:r>
              <a:rPr lang="ko-KR" dirty="0" err="1"/>
              <a:t>a</a:t>
            </a:r>
            <a:r>
              <a:rPr lang="ko-KR" dirty="0"/>
              <a:t> </a:t>
            </a:r>
            <a:r>
              <a:rPr lang="ko-KR" b="1" dirty="0" err="1"/>
              <a:t>compilation</a:t>
            </a:r>
            <a:r>
              <a:rPr lang="ko-KR" b="1" dirty="0"/>
              <a:t> </a:t>
            </a:r>
            <a:r>
              <a:rPr lang="ko-KR" b="1" dirty="0" err="1"/>
              <a:t>error</a:t>
            </a:r>
            <a:r>
              <a:rPr lang="ko-KR" b="1" dirty="0"/>
              <a:t> </a:t>
            </a:r>
            <a:r>
              <a:rPr lang="ko-KR" dirty="0" err="1"/>
              <a:t>with</a:t>
            </a:r>
            <a:r>
              <a:rPr lang="ko-KR" dirty="0"/>
              <a:t> </a:t>
            </a:r>
            <a:r>
              <a:rPr lang="ko-KR" dirty="0" err="1"/>
              <a:t>a</a:t>
            </a:r>
            <a:r>
              <a:rPr lang="ko-KR" dirty="0"/>
              <a:t> </a:t>
            </a:r>
            <a:r>
              <a:rPr lang="ko-KR" dirty="0" err="1"/>
              <a:t>custom</a:t>
            </a:r>
            <a:r>
              <a:rPr lang="ko-KR" dirty="0"/>
              <a:t> </a:t>
            </a:r>
            <a:r>
              <a:rPr lang="ko-KR" dirty="0" err="1"/>
              <a:t>error</a:t>
            </a:r>
            <a:r>
              <a:rPr lang="ko-KR" dirty="0"/>
              <a:t> </a:t>
            </a:r>
            <a:r>
              <a:rPr lang="ko-KR" dirty="0" err="1"/>
              <a:t>message</a:t>
            </a:r>
            <a:r>
              <a:rPr lang="en-US" altLang="ko-KR" dirty="0"/>
              <a:t> in </a:t>
            </a:r>
            <a:r>
              <a:rPr lang="en-US" altLang="ko-KR" b="1" dirty="0"/>
              <a:t>compile time </a:t>
            </a:r>
            <a:r>
              <a:rPr lang="en-US" altLang="ko-KR" dirty="0"/>
              <a:t>(not run time message)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ko-KR" b="1" dirty="0"/>
              <a:t>#</a:t>
            </a:r>
            <a:r>
              <a:rPr lang="ko-KR" b="1" dirty="0" err="1"/>
              <a:t>line</a:t>
            </a:r>
            <a:r>
              <a:rPr lang="ko-KR" dirty="0"/>
              <a:t> </a:t>
            </a:r>
            <a:r>
              <a:rPr lang="ko-KR" dirty="0" err="1"/>
              <a:t>changes</a:t>
            </a:r>
            <a:r>
              <a:rPr lang="ko-KR" dirty="0"/>
              <a:t>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current</a:t>
            </a:r>
            <a:r>
              <a:rPr lang="ko-KR" dirty="0"/>
              <a:t> </a:t>
            </a:r>
            <a:r>
              <a:rPr lang="ko-KR" dirty="0" err="1"/>
              <a:t>line</a:t>
            </a:r>
            <a:r>
              <a:rPr lang="ko-KR" dirty="0"/>
              <a:t> </a:t>
            </a:r>
            <a:r>
              <a:rPr lang="ko-KR" dirty="0" err="1"/>
              <a:t>number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line_number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5" name="Google Shape;285;g2f514f350f5_0_38"/>
          <p:cNvSpPr txBox="1">
            <a:spLocks noGrp="1"/>
          </p:cNvSpPr>
          <p:nvPr>
            <p:ph type="sldNum" idx="12"/>
          </p:nvPr>
        </p:nvSpPr>
        <p:spPr>
          <a:xfrm>
            <a:off x="9448800" y="62923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E3426-268B-4DE3-A018-8CE8D61D5FCF}"/>
              </a:ext>
            </a:extLst>
          </p:cNvPr>
          <p:cNvSpPr txBox="1"/>
          <p:nvPr/>
        </p:nvSpPr>
        <p:spPr>
          <a:xfrm>
            <a:off x="7183613" y="3588025"/>
            <a:ext cx="474096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int main() {</a:t>
            </a:r>
          </a:p>
          <a:p>
            <a:r>
              <a:rPr lang="en-US" altLang="ko-KR" dirty="0"/>
              <a:t>    #ifdef _WIN32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#error "This code cannot be compiled on Windows."</a:t>
            </a:r>
          </a:p>
          <a:p>
            <a:r>
              <a:rPr lang="en-US" altLang="ko-KR" dirty="0"/>
              <a:t>    #endif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#line 100 “</a:t>
            </a:r>
            <a:r>
              <a:rPr lang="en-US" altLang="ko-KR" dirty="0" err="1">
                <a:solidFill>
                  <a:srgbClr val="FF0000"/>
                </a:solidFill>
              </a:rPr>
              <a:t>main.c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("This code is %d in %s\n”, __LINE__, __FILE__);</a:t>
            </a:r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ACE59E-FD32-40B7-9C2D-6E1CE6A1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87" y="5526437"/>
            <a:ext cx="8535591" cy="108600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8BF2B8-96E9-4066-8C3C-11A19321F943}"/>
              </a:ext>
            </a:extLst>
          </p:cNvPr>
          <p:cNvCxnSpPr/>
          <p:nvPr/>
        </p:nvCxnSpPr>
        <p:spPr>
          <a:xfrm flipH="1">
            <a:off x="8567871" y="5837212"/>
            <a:ext cx="118275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dcb4c71e5_0_40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3.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en-US" altLang="ko-KR" dirty="0"/>
              <a:t>s</a:t>
            </a:r>
            <a:endParaRPr dirty="0"/>
          </a:p>
        </p:txBody>
      </p:sp>
      <p:sp>
        <p:nvSpPr>
          <p:cNvPr id="423" name="Google Shape;423;g2edcb4c71e5_0_40"/>
          <p:cNvSpPr txBox="1">
            <a:spLocks noGrp="1"/>
          </p:cNvSpPr>
          <p:nvPr>
            <p:ph type="body" idx="1"/>
          </p:nvPr>
        </p:nvSpPr>
        <p:spPr>
          <a:xfrm>
            <a:off x="282824" y="1347700"/>
            <a:ext cx="11626351" cy="145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Pass-by-Pointer</a:t>
            </a:r>
            <a:r>
              <a:rPr lang="en-US" altLang="ko-KR" dirty="0"/>
              <a:t> (Call by Value of address)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400" dirty="0"/>
              <a:t>- the value of the address of a storage </a:t>
            </a:r>
            <a:r>
              <a:rPr lang="en-US" altLang="ko-KR" sz="2400" dirty="0" err="1"/>
              <a:t>locationis</a:t>
            </a:r>
            <a:r>
              <a:rPr lang="en-US" altLang="ko-KR" sz="2400" dirty="0"/>
              <a:t> passed to it by the caller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edcb4c71e5_0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graphicFrame>
        <p:nvGraphicFramePr>
          <p:cNvPr id="425" name="Google Shape;425;g2edcb4c71e5_0_40"/>
          <p:cNvGraphicFramePr/>
          <p:nvPr>
            <p:extLst>
              <p:ext uri="{D42A27DB-BD31-4B8C-83A1-F6EECF244321}">
                <p14:modId xmlns:p14="http://schemas.microsoft.com/office/powerpoint/2010/main" val="934190842"/>
              </p:ext>
            </p:extLst>
          </p:nvPr>
        </p:nvGraphicFramePr>
        <p:xfrm>
          <a:off x="6503350" y="2668000"/>
          <a:ext cx="4423200" cy="38709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44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dirty="0" err="1"/>
                        <a:t>Example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Source</a:t>
                      </a:r>
                      <a:r>
                        <a:rPr lang="ko-KR" sz="1600" b="1" dirty="0"/>
                        <a:t> </a:t>
                      </a:r>
                      <a:r>
                        <a:rPr lang="ko-KR" sz="1600" b="1" dirty="0" err="1"/>
                        <a:t>Code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change_value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100) *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100;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2;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30;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change_value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(&amp;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("x: 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y: 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7" name="Google Shape;427;g2edcb4c71e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03" y="3283117"/>
            <a:ext cx="4175325" cy="3678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g2edcb4c71e5_0_40"/>
          <p:cNvGraphicFramePr/>
          <p:nvPr>
            <p:extLst>
              <p:ext uri="{D42A27DB-BD31-4B8C-83A1-F6EECF244321}">
                <p14:modId xmlns:p14="http://schemas.microsoft.com/office/powerpoint/2010/main" val="700309664"/>
              </p:ext>
            </p:extLst>
          </p:nvPr>
        </p:nvGraphicFramePr>
        <p:xfrm>
          <a:off x="9709244" y="4484665"/>
          <a:ext cx="1937750" cy="80769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9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Execution Result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x: 100 y: 30</a:t>
                      </a:r>
                      <a:endParaRPr b="1" u="none" strike="noStrike" cap="none" dirty="0"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93703F-68DB-4191-AD3C-13E68C990D08}"/>
              </a:ext>
            </a:extLst>
          </p:cNvPr>
          <p:cNvSpPr/>
          <p:nvPr/>
        </p:nvSpPr>
        <p:spPr>
          <a:xfrm>
            <a:off x="282824" y="3402445"/>
            <a:ext cx="1794454" cy="1592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E4B43-DFC7-49D7-8275-BB7A84372E60}"/>
              </a:ext>
            </a:extLst>
          </p:cNvPr>
          <p:cNvSpPr txBox="1"/>
          <p:nvPr/>
        </p:nvSpPr>
        <p:spPr>
          <a:xfrm>
            <a:off x="499508" y="4330776"/>
            <a:ext cx="7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val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5DC5B-B39A-406D-A63C-0E7F75E7658B}"/>
              </a:ext>
            </a:extLst>
          </p:cNvPr>
          <p:cNvSpPr txBox="1"/>
          <p:nvPr/>
        </p:nvSpPr>
        <p:spPr>
          <a:xfrm>
            <a:off x="310691" y="3584268"/>
            <a:ext cx="7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input: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35B9D-BD61-4A79-8E7A-905F0AA6A496}"/>
              </a:ext>
            </a:extLst>
          </p:cNvPr>
          <p:cNvSpPr/>
          <p:nvPr/>
        </p:nvSpPr>
        <p:spPr>
          <a:xfrm>
            <a:off x="1030289" y="3657600"/>
            <a:ext cx="966613" cy="288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addr</a:t>
            </a:r>
            <a:r>
              <a:rPr lang="en-US" altLang="ko-KR" dirty="0">
                <a:solidFill>
                  <a:sysClr val="windowText" lastClr="000000"/>
                </a:solidFill>
              </a:rPr>
              <a:t> of 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39DE9B-9ED9-4D08-9BDC-F34FA0AD031C}"/>
              </a:ext>
            </a:extLst>
          </p:cNvPr>
          <p:cNvSpPr/>
          <p:nvPr/>
        </p:nvSpPr>
        <p:spPr>
          <a:xfrm>
            <a:off x="1221806" y="4399524"/>
            <a:ext cx="720443" cy="288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98DC1-121A-4BF2-9496-D8B46FE00AA2}"/>
              </a:ext>
            </a:extLst>
          </p:cNvPr>
          <p:cNvSpPr/>
          <p:nvPr/>
        </p:nvSpPr>
        <p:spPr>
          <a:xfrm>
            <a:off x="282824" y="4994569"/>
            <a:ext cx="1794454" cy="14559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669ED-5447-47D1-93A2-55A196236C6C}"/>
              </a:ext>
            </a:extLst>
          </p:cNvPr>
          <p:cNvSpPr txBox="1"/>
          <p:nvPr/>
        </p:nvSpPr>
        <p:spPr>
          <a:xfrm>
            <a:off x="444854" y="5263671"/>
            <a:ext cx="7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x:</a:t>
            </a:r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E4DE3-4F79-4578-9FF8-FB86DB7E2434}"/>
              </a:ext>
            </a:extLst>
          </p:cNvPr>
          <p:cNvSpPr txBox="1"/>
          <p:nvPr/>
        </p:nvSpPr>
        <p:spPr>
          <a:xfrm>
            <a:off x="471253" y="5857083"/>
            <a:ext cx="7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y:</a:t>
            </a:r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62097D-5D0F-412F-B895-4E2942022DA5}"/>
              </a:ext>
            </a:extLst>
          </p:cNvPr>
          <p:cNvSpPr/>
          <p:nvPr/>
        </p:nvSpPr>
        <p:spPr>
          <a:xfrm>
            <a:off x="1224300" y="5300722"/>
            <a:ext cx="720443" cy="288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8E8B5C-4081-4CA1-98D2-2D74014126A9}"/>
              </a:ext>
            </a:extLst>
          </p:cNvPr>
          <p:cNvSpPr/>
          <p:nvPr/>
        </p:nvSpPr>
        <p:spPr>
          <a:xfrm>
            <a:off x="1249133" y="5938259"/>
            <a:ext cx="720443" cy="288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7E534CD-7E9C-41B7-8818-0069FCCBD766}"/>
              </a:ext>
            </a:extLst>
          </p:cNvPr>
          <p:cNvSpPr/>
          <p:nvPr/>
        </p:nvSpPr>
        <p:spPr>
          <a:xfrm>
            <a:off x="1030289" y="3806686"/>
            <a:ext cx="1325689" cy="1613356"/>
          </a:xfrm>
          <a:custGeom>
            <a:avLst/>
            <a:gdLst>
              <a:gd name="connsiteX0" fmla="*/ 805006 w 1391581"/>
              <a:gd name="connsiteY0" fmla="*/ 0 h 1615793"/>
              <a:gd name="connsiteX1" fmla="*/ 1282084 w 1391581"/>
              <a:gd name="connsiteY1" fmla="*/ 79513 h 1615793"/>
              <a:gd name="connsiteX2" fmla="*/ 1282084 w 1391581"/>
              <a:gd name="connsiteY2" fmla="*/ 268357 h 1615793"/>
              <a:gd name="connsiteX3" fmla="*/ 79449 w 1391581"/>
              <a:gd name="connsiteY3" fmla="*/ 477078 h 1615793"/>
              <a:gd name="connsiteX4" fmla="*/ 109267 w 1391581"/>
              <a:gd name="connsiteY4" fmla="*/ 944217 h 1615793"/>
              <a:gd name="connsiteX5" fmla="*/ 69510 w 1391581"/>
              <a:gd name="connsiteY5" fmla="*/ 1530626 h 1615793"/>
              <a:gd name="connsiteX6" fmla="*/ 308049 w 1391581"/>
              <a:gd name="connsiteY6" fmla="*/ 1600200 h 1615793"/>
              <a:gd name="connsiteX0" fmla="*/ 805640 w 1392215"/>
              <a:gd name="connsiteY0" fmla="*/ 0 h 1605944"/>
              <a:gd name="connsiteX1" fmla="*/ 1282718 w 1392215"/>
              <a:gd name="connsiteY1" fmla="*/ 79513 h 1605944"/>
              <a:gd name="connsiteX2" fmla="*/ 1282718 w 1392215"/>
              <a:gd name="connsiteY2" fmla="*/ 268357 h 1605944"/>
              <a:gd name="connsiteX3" fmla="*/ 80083 w 1392215"/>
              <a:gd name="connsiteY3" fmla="*/ 477078 h 1605944"/>
              <a:gd name="connsiteX4" fmla="*/ 109901 w 1392215"/>
              <a:gd name="connsiteY4" fmla="*/ 944217 h 1605944"/>
              <a:gd name="connsiteX5" fmla="*/ 90023 w 1392215"/>
              <a:gd name="connsiteY5" fmla="*/ 1480930 h 1605944"/>
              <a:gd name="connsiteX6" fmla="*/ 308683 w 1392215"/>
              <a:gd name="connsiteY6" fmla="*/ 1600200 h 1605944"/>
              <a:gd name="connsiteX0" fmla="*/ 741742 w 1328317"/>
              <a:gd name="connsiteY0" fmla="*/ 0 h 1604128"/>
              <a:gd name="connsiteX1" fmla="*/ 1218820 w 1328317"/>
              <a:gd name="connsiteY1" fmla="*/ 79513 h 1604128"/>
              <a:gd name="connsiteX2" fmla="*/ 1218820 w 1328317"/>
              <a:gd name="connsiteY2" fmla="*/ 268357 h 1604128"/>
              <a:gd name="connsiteX3" fmla="*/ 16185 w 1328317"/>
              <a:gd name="connsiteY3" fmla="*/ 477078 h 1604128"/>
              <a:gd name="connsiteX4" fmla="*/ 493263 w 1328317"/>
              <a:gd name="connsiteY4" fmla="*/ 1113183 h 1604128"/>
              <a:gd name="connsiteX5" fmla="*/ 26125 w 1328317"/>
              <a:gd name="connsiteY5" fmla="*/ 1480930 h 1604128"/>
              <a:gd name="connsiteX6" fmla="*/ 244785 w 1328317"/>
              <a:gd name="connsiteY6" fmla="*/ 1600200 h 1604128"/>
              <a:gd name="connsiteX0" fmla="*/ 722408 w 1381901"/>
              <a:gd name="connsiteY0" fmla="*/ 0 h 1604128"/>
              <a:gd name="connsiteX1" fmla="*/ 1199486 w 1381901"/>
              <a:gd name="connsiteY1" fmla="*/ 79513 h 1604128"/>
              <a:gd name="connsiteX2" fmla="*/ 1199486 w 1381901"/>
              <a:gd name="connsiteY2" fmla="*/ 268357 h 1604128"/>
              <a:gd name="connsiteX3" fmla="*/ 1348573 w 1381901"/>
              <a:gd name="connsiteY3" fmla="*/ 795131 h 1604128"/>
              <a:gd name="connsiteX4" fmla="*/ 473929 w 1381901"/>
              <a:gd name="connsiteY4" fmla="*/ 1113183 h 1604128"/>
              <a:gd name="connsiteX5" fmla="*/ 6791 w 1381901"/>
              <a:gd name="connsiteY5" fmla="*/ 1480930 h 1604128"/>
              <a:gd name="connsiteX6" fmla="*/ 225451 w 1381901"/>
              <a:gd name="connsiteY6" fmla="*/ 1600200 h 1604128"/>
              <a:gd name="connsiteX0" fmla="*/ 722408 w 1384524"/>
              <a:gd name="connsiteY0" fmla="*/ 0 h 1604128"/>
              <a:gd name="connsiteX1" fmla="*/ 1040460 w 1384524"/>
              <a:gd name="connsiteY1" fmla="*/ 139148 h 1604128"/>
              <a:gd name="connsiteX2" fmla="*/ 1199486 w 1384524"/>
              <a:gd name="connsiteY2" fmla="*/ 268357 h 1604128"/>
              <a:gd name="connsiteX3" fmla="*/ 1348573 w 1384524"/>
              <a:gd name="connsiteY3" fmla="*/ 795131 h 1604128"/>
              <a:gd name="connsiteX4" fmla="*/ 473929 w 1384524"/>
              <a:gd name="connsiteY4" fmla="*/ 1113183 h 1604128"/>
              <a:gd name="connsiteX5" fmla="*/ 6791 w 1384524"/>
              <a:gd name="connsiteY5" fmla="*/ 1480930 h 1604128"/>
              <a:gd name="connsiteX6" fmla="*/ 225451 w 1384524"/>
              <a:gd name="connsiteY6" fmla="*/ 1600200 h 1604128"/>
              <a:gd name="connsiteX0" fmla="*/ 722173 w 1403728"/>
              <a:gd name="connsiteY0" fmla="*/ 0 h 1603417"/>
              <a:gd name="connsiteX1" fmla="*/ 1040225 w 1403728"/>
              <a:gd name="connsiteY1" fmla="*/ 139148 h 1603417"/>
              <a:gd name="connsiteX2" fmla="*/ 1199251 w 1403728"/>
              <a:gd name="connsiteY2" fmla="*/ 268357 h 1603417"/>
              <a:gd name="connsiteX3" fmla="*/ 1348338 w 1403728"/>
              <a:gd name="connsiteY3" fmla="*/ 795131 h 1603417"/>
              <a:gd name="connsiteX4" fmla="*/ 185460 w 1403728"/>
              <a:gd name="connsiteY4" fmla="*/ 1222513 h 1603417"/>
              <a:gd name="connsiteX5" fmla="*/ 6556 w 1403728"/>
              <a:gd name="connsiteY5" fmla="*/ 1480930 h 1603417"/>
              <a:gd name="connsiteX6" fmla="*/ 225216 w 1403728"/>
              <a:gd name="connsiteY6" fmla="*/ 1600200 h 1603417"/>
              <a:gd name="connsiteX0" fmla="*/ 722173 w 1412738"/>
              <a:gd name="connsiteY0" fmla="*/ 0 h 1603417"/>
              <a:gd name="connsiteX1" fmla="*/ 1040225 w 1412738"/>
              <a:gd name="connsiteY1" fmla="*/ 139148 h 1603417"/>
              <a:gd name="connsiteX2" fmla="*/ 1239008 w 1412738"/>
              <a:gd name="connsiteY2" fmla="*/ 506896 h 1603417"/>
              <a:gd name="connsiteX3" fmla="*/ 1348338 w 1412738"/>
              <a:gd name="connsiteY3" fmla="*/ 795131 h 1603417"/>
              <a:gd name="connsiteX4" fmla="*/ 185460 w 1412738"/>
              <a:gd name="connsiteY4" fmla="*/ 1222513 h 1603417"/>
              <a:gd name="connsiteX5" fmla="*/ 6556 w 1412738"/>
              <a:gd name="connsiteY5" fmla="*/ 1480930 h 1603417"/>
              <a:gd name="connsiteX6" fmla="*/ 225216 w 1412738"/>
              <a:gd name="connsiteY6" fmla="*/ 1600200 h 1603417"/>
              <a:gd name="connsiteX0" fmla="*/ 719000 w 1307417"/>
              <a:gd name="connsiteY0" fmla="*/ 0 h 1603417"/>
              <a:gd name="connsiteX1" fmla="*/ 1037052 w 1307417"/>
              <a:gd name="connsiteY1" fmla="*/ 139148 h 1603417"/>
              <a:gd name="connsiteX2" fmla="*/ 1235835 w 1307417"/>
              <a:gd name="connsiteY2" fmla="*/ 506896 h 1603417"/>
              <a:gd name="connsiteX3" fmla="*/ 1215957 w 1307417"/>
              <a:gd name="connsiteY3" fmla="*/ 745435 h 1603417"/>
              <a:gd name="connsiteX4" fmla="*/ 182287 w 1307417"/>
              <a:gd name="connsiteY4" fmla="*/ 1222513 h 1603417"/>
              <a:gd name="connsiteX5" fmla="*/ 3383 w 1307417"/>
              <a:gd name="connsiteY5" fmla="*/ 1480930 h 1603417"/>
              <a:gd name="connsiteX6" fmla="*/ 222043 w 1307417"/>
              <a:gd name="connsiteY6" fmla="*/ 1600200 h 1603417"/>
              <a:gd name="connsiteX0" fmla="*/ 719000 w 1307417"/>
              <a:gd name="connsiteY0" fmla="*/ 0 h 1603417"/>
              <a:gd name="connsiteX1" fmla="*/ 1037052 w 1307417"/>
              <a:gd name="connsiteY1" fmla="*/ 139148 h 1603417"/>
              <a:gd name="connsiteX2" fmla="*/ 1235835 w 1307417"/>
              <a:gd name="connsiteY2" fmla="*/ 367748 h 1603417"/>
              <a:gd name="connsiteX3" fmla="*/ 1215957 w 1307417"/>
              <a:gd name="connsiteY3" fmla="*/ 745435 h 1603417"/>
              <a:gd name="connsiteX4" fmla="*/ 182287 w 1307417"/>
              <a:gd name="connsiteY4" fmla="*/ 1222513 h 1603417"/>
              <a:gd name="connsiteX5" fmla="*/ 3383 w 1307417"/>
              <a:gd name="connsiteY5" fmla="*/ 1480930 h 1603417"/>
              <a:gd name="connsiteX6" fmla="*/ 222043 w 1307417"/>
              <a:gd name="connsiteY6" fmla="*/ 1600200 h 1603417"/>
              <a:gd name="connsiteX0" fmla="*/ 897904 w 1307417"/>
              <a:gd name="connsiteY0" fmla="*/ 0 h 1613356"/>
              <a:gd name="connsiteX1" fmla="*/ 1037052 w 1307417"/>
              <a:gd name="connsiteY1" fmla="*/ 149087 h 1613356"/>
              <a:gd name="connsiteX2" fmla="*/ 1235835 w 1307417"/>
              <a:gd name="connsiteY2" fmla="*/ 377687 h 1613356"/>
              <a:gd name="connsiteX3" fmla="*/ 1215957 w 1307417"/>
              <a:gd name="connsiteY3" fmla="*/ 755374 h 1613356"/>
              <a:gd name="connsiteX4" fmla="*/ 182287 w 1307417"/>
              <a:gd name="connsiteY4" fmla="*/ 1232452 h 1613356"/>
              <a:gd name="connsiteX5" fmla="*/ 3383 w 1307417"/>
              <a:gd name="connsiteY5" fmla="*/ 1490869 h 1613356"/>
              <a:gd name="connsiteX6" fmla="*/ 222043 w 1307417"/>
              <a:gd name="connsiteY6" fmla="*/ 1610139 h 1613356"/>
              <a:gd name="connsiteX0" fmla="*/ 897904 w 1303342"/>
              <a:gd name="connsiteY0" fmla="*/ 0 h 1613356"/>
              <a:gd name="connsiteX1" fmla="*/ 1126505 w 1303342"/>
              <a:gd name="connsiteY1" fmla="*/ 178904 h 1613356"/>
              <a:gd name="connsiteX2" fmla="*/ 1235835 w 1303342"/>
              <a:gd name="connsiteY2" fmla="*/ 377687 h 1613356"/>
              <a:gd name="connsiteX3" fmla="*/ 1215957 w 1303342"/>
              <a:gd name="connsiteY3" fmla="*/ 755374 h 1613356"/>
              <a:gd name="connsiteX4" fmla="*/ 182287 w 1303342"/>
              <a:gd name="connsiteY4" fmla="*/ 1232452 h 1613356"/>
              <a:gd name="connsiteX5" fmla="*/ 3383 w 1303342"/>
              <a:gd name="connsiteY5" fmla="*/ 1490869 h 1613356"/>
              <a:gd name="connsiteX6" fmla="*/ 222043 w 1303342"/>
              <a:gd name="connsiteY6" fmla="*/ 1610139 h 1613356"/>
              <a:gd name="connsiteX0" fmla="*/ 897904 w 1325689"/>
              <a:gd name="connsiteY0" fmla="*/ 0 h 1613356"/>
              <a:gd name="connsiteX1" fmla="*/ 1126505 w 1325689"/>
              <a:gd name="connsiteY1" fmla="*/ 178904 h 1613356"/>
              <a:gd name="connsiteX2" fmla="*/ 1285531 w 1325689"/>
              <a:gd name="connsiteY2" fmla="*/ 496956 h 1613356"/>
              <a:gd name="connsiteX3" fmla="*/ 1215957 w 1325689"/>
              <a:gd name="connsiteY3" fmla="*/ 755374 h 1613356"/>
              <a:gd name="connsiteX4" fmla="*/ 182287 w 1325689"/>
              <a:gd name="connsiteY4" fmla="*/ 1232452 h 1613356"/>
              <a:gd name="connsiteX5" fmla="*/ 3383 w 1325689"/>
              <a:gd name="connsiteY5" fmla="*/ 1490869 h 1613356"/>
              <a:gd name="connsiteX6" fmla="*/ 222043 w 1325689"/>
              <a:gd name="connsiteY6" fmla="*/ 1610139 h 161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5689" h="1613356">
                <a:moveTo>
                  <a:pt x="897904" y="0"/>
                </a:moveTo>
                <a:cubicBezTo>
                  <a:pt x="1096686" y="17393"/>
                  <a:pt x="1061901" y="96078"/>
                  <a:pt x="1126505" y="178904"/>
                </a:cubicBezTo>
                <a:cubicBezTo>
                  <a:pt x="1191110" y="261730"/>
                  <a:pt x="1270622" y="400878"/>
                  <a:pt x="1285531" y="496956"/>
                </a:cubicBezTo>
                <a:cubicBezTo>
                  <a:pt x="1300440" y="593034"/>
                  <a:pt x="1399831" y="632791"/>
                  <a:pt x="1215957" y="755374"/>
                </a:cubicBezTo>
                <a:cubicBezTo>
                  <a:pt x="1032083" y="877957"/>
                  <a:pt x="384383" y="1109870"/>
                  <a:pt x="182287" y="1232452"/>
                </a:cubicBezTo>
                <a:cubicBezTo>
                  <a:pt x="-19809" y="1355034"/>
                  <a:pt x="-3243" y="1427921"/>
                  <a:pt x="3383" y="1490869"/>
                </a:cubicBezTo>
                <a:cubicBezTo>
                  <a:pt x="10009" y="1553817"/>
                  <a:pt x="119338" y="1630017"/>
                  <a:pt x="222043" y="161013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BFA4CA0-DA26-40C6-9983-4026C0DDC6DA}"/>
              </a:ext>
            </a:extLst>
          </p:cNvPr>
          <p:cNvSpPr/>
          <p:nvPr/>
        </p:nvSpPr>
        <p:spPr>
          <a:xfrm>
            <a:off x="2327235" y="5460676"/>
            <a:ext cx="822661" cy="5237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9D525-C19A-4AA3-9384-00D9DA7D6E55}"/>
              </a:ext>
            </a:extLst>
          </p:cNvPr>
          <p:cNvSpPr/>
          <p:nvPr/>
        </p:nvSpPr>
        <p:spPr>
          <a:xfrm>
            <a:off x="4342206" y="5774635"/>
            <a:ext cx="597541" cy="44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514f350f5_0_18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.1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Pointer</a:t>
            </a:r>
            <a:endParaRPr dirty="0"/>
          </a:p>
        </p:txBody>
      </p:sp>
      <p:sp>
        <p:nvSpPr>
          <p:cNvPr id="434" name="Google Shape;434;g2f514f350f5_0_181"/>
          <p:cNvSpPr txBox="1">
            <a:spLocks noGrp="1"/>
          </p:cNvSpPr>
          <p:nvPr>
            <p:ph type="body" idx="1"/>
          </p:nvPr>
        </p:nvSpPr>
        <p:spPr>
          <a:xfrm>
            <a:off x="66469" y="1347700"/>
            <a:ext cx="12049719" cy="2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Double</a:t>
            </a:r>
            <a:r>
              <a:rPr lang="ko-KR" dirty="0"/>
              <a:t> </a:t>
            </a:r>
            <a:r>
              <a:rPr lang="ko-KR" dirty="0" err="1"/>
              <a:t>Pointer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 err="1"/>
              <a:t>A</a:t>
            </a:r>
            <a:r>
              <a:rPr lang="ko-KR" sz="2400" b="1" dirty="0"/>
              <a:t> </a:t>
            </a:r>
            <a:r>
              <a:rPr lang="ko-KR" sz="2400" dirty="0" err="1"/>
              <a:t>pointer</a:t>
            </a:r>
            <a:r>
              <a:rPr lang="ko-KR" sz="2400" dirty="0"/>
              <a:t> </a:t>
            </a:r>
            <a:r>
              <a:rPr lang="ko-KR" sz="2400" dirty="0" err="1"/>
              <a:t>variable</a:t>
            </a:r>
            <a:r>
              <a:rPr lang="ko-KR" sz="2400" dirty="0"/>
              <a:t> </a:t>
            </a:r>
            <a:r>
              <a:rPr lang="ko-KR" sz="2400" dirty="0" err="1"/>
              <a:t>that</a:t>
            </a:r>
            <a:r>
              <a:rPr lang="ko-KR" sz="2400" dirty="0"/>
              <a:t> </a:t>
            </a:r>
            <a:r>
              <a:rPr lang="ko-KR" sz="2400" dirty="0" err="1"/>
              <a:t>holds</a:t>
            </a:r>
            <a:r>
              <a:rPr lang="ko-KR" sz="2400" dirty="0"/>
              <a:t>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address</a:t>
            </a:r>
            <a:r>
              <a:rPr lang="ko-KR" sz="2400" dirty="0"/>
              <a:t> of </a:t>
            </a:r>
            <a:r>
              <a:rPr lang="ko-KR" sz="2400" u="sng" dirty="0" err="1"/>
              <a:t>another</a:t>
            </a:r>
            <a:r>
              <a:rPr lang="ko-KR" sz="2400" u="sng" dirty="0"/>
              <a:t> </a:t>
            </a:r>
            <a:r>
              <a:rPr lang="ko-KR" sz="2400" u="sng" dirty="0" err="1"/>
              <a:t>pointer</a:t>
            </a:r>
            <a:endParaRPr u="sng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 dirty="0" err="1"/>
              <a:t>Used</a:t>
            </a:r>
            <a:r>
              <a:rPr lang="ko-KR" sz="2400" dirty="0"/>
              <a:t> </a:t>
            </a:r>
            <a:r>
              <a:rPr lang="ko-KR" sz="2400" dirty="0" err="1"/>
              <a:t>for</a:t>
            </a:r>
            <a:r>
              <a:rPr lang="ko-KR" sz="2400" dirty="0"/>
              <a:t> </a:t>
            </a:r>
            <a:r>
              <a:rPr lang="ko-KR" sz="2400" dirty="0" err="1"/>
              <a:t>multi-dimensional</a:t>
            </a:r>
            <a:r>
              <a:rPr lang="ko-KR" sz="2400" dirty="0"/>
              <a:t> </a:t>
            </a:r>
            <a:r>
              <a:rPr lang="ko-KR" sz="2400" dirty="0" err="1"/>
              <a:t>arrays</a:t>
            </a:r>
            <a:r>
              <a:rPr lang="ko-KR" sz="2400" dirty="0"/>
              <a:t>, </a:t>
            </a:r>
            <a:r>
              <a:rPr lang="ko-KR" sz="2400" dirty="0" err="1"/>
              <a:t>or</a:t>
            </a:r>
            <a:r>
              <a:rPr lang="ko-KR" sz="2400" dirty="0"/>
              <a:t> </a:t>
            </a:r>
            <a:r>
              <a:rPr lang="ko-KR" sz="2400" dirty="0" err="1"/>
              <a:t>functions</a:t>
            </a:r>
            <a:r>
              <a:rPr lang="ko-KR" sz="2400" dirty="0"/>
              <a:t> </a:t>
            </a:r>
            <a:r>
              <a:rPr lang="en-US" altLang="ko-KR" sz="2400" dirty="0"/>
              <a:t>arguments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modify</a:t>
            </a:r>
            <a:r>
              <a:rPr lang="ko-KR" sz="2400" dirty="0"/>
              <a:t>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pointer</a:t>
            </a:r>
            <a:r>
              <a:rPr lang="ko-KR" sz="2400" dirty="0"/>
              <a:t> </a:t>
            </a:r>
            <a:r>
              <a:rPr lang="ko-KR" sz="2400" dirty="0" err="1"/>
              <a:t>itself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f514f350f5_0_1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graphicFrame>
        <p:nvGraphicFramePr>
          <p:cNvPr id="436" name="Google Shape;436;g2f514f350f5_0_181"/>
          <p:cNvGraphicFramePr/>
          <p:nvPr>
            <p:extLst>
              <p:ext uri="{D42A27DB-BD31-4B8C-83A1-F6EECF244321}">
                <p14:modId xmlns:p14="http://schemas.microsoft.com/office/powerpoint/2010/main" val="4130592134"/>
              </p:ext>
            </p:extLst>
          </p:nvPr>
        </p:nvGraphicFramePr>
        <p:xfrm>
          <a:off x="404399" y="3429000"/>
          <a:ext cx="8496170" cy="31393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849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2000" b="1" dirty="0" err="1"/>
                        <a:t>ptr_to_ptr.c</a:t>
                      </a:r>
                      <a:endParaRPr sz="20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10, 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using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using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**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*)&amp;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p: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*)&amp;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D1449D7-572B-463D-BCF8-0B02909BCC66}"/>
              </a:ext>
            </a:extLst>
          </p:cNvPr>
          <p:cNvGrpSpPr/>
          <p:nvPr/>
        </p:nvGrpSpPr>
        <p:grpSpPr>
          <a:xfrm>
            <a:off x="7981435" y="3987229"/>
            <a:ext cx="4001529" cy="1124465"/>
            <a:chOff x="7883611" y="3917092"/>
            <a:chExt cx="4001529" cy="11244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4B6A9B-4938-42AF-B9D2-E988A3B683D3}"/>
                </a:ext>
              </a:extLst>
            </p:cNvPr>
            <p:cNvSpPr/>
            <p:nvPr/>
          </p:nvSpPr>
          <p:spPr>
            <a:xfrm>
              <a:off x="7883611" y="4275438"/>
              <a:ext cx="1062681" cy="7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addr</a:t>
              </a:r>
              <a:r>
                <a:rPr lang="en-US" altLang="ko-KR" sz="2000" dirty="0">
                  <a:solidFill>
                    <a:schemeClr val="tx1"/>
                  </a:solidFill>
                </a:rPr>
                <a:t> of P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D2533-5ADB-4F74-9299-A13D68B3B9D4}"/>
                </a:ext>
              </a:extLst>
            </p:cNvPr>
            <p:cNvSpPr/>
            <p:nvPr/>
          </p:nvSpPr>
          <p:spPr>
            <a:xfrm>
              <a:off x="9334500" y="4275438"/>
              <a:ext cx="1062681" cy="7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addr</a:t>
              </a:r>
              <a:r>
                <a:rPr lang="en-US" altLang="ko-KR" sz="2000" dirty="0">
                  <a:solidFill>
                    <a:schemeClr val="tx1"/>
                  </a:solidFill>
                </a:rPr>
                <a:t> of var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192484-27A2-4F1A-8BC0-685DCE366884}"/>
                </a:ext>
              </a:extLst>
            </p:cNvPr>
            <p:cNvSpPr/>
            <p:nvPr/>
          </p:nvSpPr>
          <p:spPr>
            <a:xfrm>
              <a:off x="10822459" y="4266178"/>
              <a:ext cx="1062681" cy="7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B1CEBC1F-7F5D-479E-B57D-95AB418C4F02}"/>
                </a:ext>
              </a:extLst>
            </p:cNvPr>
            <p:cNvSpPr/>
            <p:nvPr/>
          </p:nvSpPr>
          <p:spPr>
            <a:xfrm>
              <a:off x="8872706" y="4534931"/>
              <a:ext cx="461794" cy="2181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9FF0D92-F9BA-4FA4-B374-3EBE5AB7FC62}"/>
                </a:ext>
              </a:extLst>
            </p:cNvPr>
            <p:cNvSpPr/>
            <p:nvPr/>
          </p:nvSpPr>
          <p:spPr>
            <a:xfrm>
              <a:off x="10358605" y="4534929"/>
              <a:ext cx="461794" cy="2181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0A46F3-5747-408C-B5AE-0F79C7F00E4E}"/>
                </a:ext>
              </a:extLst>
            </p:cNvPr>
            <p:cNvSpPr txBox="1"/>
            <p:nvPr/>
          </p:nvSpPr>
          <p:spPr>
            <a:xfrm>
              <a:off x="8192530" y="3917092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PP: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EDF7CC-B3CB-439F-8CF6-874EB4CF78C4}"/>
                </a:ext>
              </a:extLst>
            </p:cNvPr>
            <p:cNvSpPr txBox="1"/>
            <p:nvPr/>
          </p:nvSpPr>
          <p:spPr>
            <a:xfrm>
              <a:off x="9628435" y="3933650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P:</a:t>
              </a:r>
              <a:endParaRPr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6C8E64-D23E-49A3-9CF3-E1B4AECFAC6D}"/>
                </a:ext>
              </a:extLst>
            </p:cNvPr>
            <p:cNvSpPr txBox="1"/>
            <p:nvPr/>
          </p:nvSpPr>
          <p:spPr>
            <a:xfrm>
              <a:off x="11176507" y="3918174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var:</a:t>
              </a:r>
              <a:endParaRPr lang="ko-KR" altLang="en-US" sz="2000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edcb4c71e5_0_54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.2 </a:t>
            </a:r>
            <a:r>
              <a:rPr lang="ko-KR" dirty="0" err="1"/>
              <a:t>Array</a:t>
            </a:r>
            <a:r>
              <a:rPr lang="en-US" altLang="ko-KR" dirty="0"/>
              <a:t>s and Pointers</a:t>
            </a:r>
            <a:endParaRPr dirty="0"/>
          </a:p>
        </p:txBody>
      </p:sp>
      <p:sp>
        <p:nvSpPr>
          <p:cNvPr id="442" name="Google Shape;442;g2edcb4c71e5_0_54"/>
          <p:cNvSpPr txBox="1">
            <a:spLocks noGrp="1"/>
          </p:cNvSpPr>
          <p:nvPr>
            <p:ph type="body" idx="1"/>
          </p:nvPr>
        </p:nvSpPr>
        <p:spPr>
          <a:xfrm>
            <a:off x="419877" y="1165150"/>
            <a:ext cx="11367931" cy="140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Arrays</a:t>
            </a:r>
            <a:r>
              <a:rPr lang="ko-KR" dirty="0"/>
              <a:t> </a:t>
            </a:r>
            <a:r>
              <a:rPr lang="en-US" altLang="ko-KR" dirty="0"/>
              <a:t>Name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 b="1" dirty="0" err="1"/>
              <a:t>Array</a:t>
            </a:r>
            <a:r>
              <a:rPr lang="ko-KR" sz="2400" b="1" dirty="0"/>
              <a:t> </a:t>
            </a:r>
            <a:r>
              <a:rPr lang="ko-KR" sz="2400" b="1" dirty="0" err="1"/>
              <a:t>name</a:t>
            </a:r>
            <a:r>
              <a:rPr lang="ko-KR" sz="2400" b="1" dirty="0"/>
              <a:t> </a:t>
            </a:r>
            <a:r>
              <a:rPr lang="ko-KR" sz="2400" dirty="0" err="1"/>
              <a:t>indicates</a:t>
            </a:r>
            <a:r>
              <a:rPr lang="ko-KR" sz="2400" b="1" dirty="0"/>
              <a:t> </a:t>
            </a:r>
            <a:r>
              <a:rPr lang="ko-KR" sz="2400" b="1" dirty="0" err="1"/>
              <a:t>the</a:t>
            </a:r>
            <a:r>
              <a:rPr lang="ko-KR" sz="2400" b="1" dirty="0"/>
              <a:t> </a:t>
            </a:r>
            <a:r>
              <a:rPr lang="ko-KR" sz="2400" b="1" dirty="0" err="1"/>
              <a:t>address</a:t>
            </a:r>
            <a:r>
              <a:rPr lang="ko-KR" sz="2400" b="1" dirty="0"/>
              <a:t> </a:t>
            </a:r>
            <a:r>
              <a:rPr lang="ko-KR" sz="2400" dirty="0"/>
              <a:t>of </a:t>
            </a:r>
            <a:r>
              <a:rPr lang="en-US" altLang="ko-KR" sz="2400" dirty="0"/>
              <a:t>Beginning of Array (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first</a:t>
            </a:r>
            <a:r>
              <a:rPr lang="ko-KR" sz="2400" dirty="0"/>
              <a:t> </a:t>
            </a:r>
            <a:r>
              <a:rPr lang="ko-KR" sz="2400" dirty="0" err="1"/>
              <a:t>array</a:t>
            </a:r>
            <a:r>
              <a:rPr lang="ko-KR" sz="2400" dirty="0"/>
              <a:t> </a:t>
            </a:r>
            <a:r>
              <a:rPr lang="ko-KR" sz="2400" dirty="0" err="1"/>
              <a:t>element</a:t>
            </a:r>
            <a:r>
              <a:rPr lang="en-US" altLang="ko-KR" sz="2400" dirty="0"/>
              <a:t>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 dirty="0" err="1"/>
              <a:t>Array</a:t>
            </a:r>
            <a:r>
              <a:rPr lang="ko-KR" sz="2400" dirty="0"/>
              <a:t> </a:t>
            </a:r>
            <a:r>
              <a:rPr lang="ko-KR" sz="2400" dirty="0" err="1"/>
              <a:t>name</a:t>
            </a:r>
            <a:r>
              <a:rPr lang="ko-KR" sz="2400" dirty="0"/>
              <a:t> </a:t>
            </a:r>
            <a:r>
              <a:rPr lang="en-US" altLang="ko-KR" sz="2400" dirty="0"/>
              <a:t>is </a:t>
            </a:r>
            <a:r>
              <a:rPr lang="en-US" altLang="ko-KR" sz="2400" b="1" dirty="0"/>
              <a:t>constant</a:t>
            </a:r>
            <a:r>
              <a:rPr lang="en-US" altLang="ko-KR" sz="2400" dirty="0"/>
              <a:t> representing address (</a:t>
            </a:r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ko-KR" sz="2400" dirty="0" err="1"/>
              <a:t>can</a:t>
            </a:r>
            <a:r>
              <a:rPr lang="ko-KR" sz="2400" dirty="0"/>
              <a:t> </a:t>
            </a:r>
            <a:r>
              <a:rPr lang="ko-KR" sz="2400" dirty="0" err="1"/>
              <a:t>not</a:t>
            </a:r>
            <a:r>
              <a:rPr lang="ko-KR" sz="2400" dirty="0"/>
              <a:t> </a:t>
            </a:r>
            <a:r>
              <a:rPr lang="en-US" altLang="ko-KR" sz="2400" dirty="0"/>
              <a:t>be </a:t>
            </a:r>
            <a:r>
              <a:rPr lang="ko-KR" sz="2400" dirty="0" err="1"/>
              <a:t>use</a:t>
            </a:r>
            <a:r>
              <a:rPr lang="en-US" altLang="ko-KR" sz="2400" dirty="0"/>
              <a:t>d</a:t>
            </a:r>
            <a:r>
              <a:rPr lang="ko-KR" sz="2400" dirty="0"/>
              <a:t> </a:t>
            </a:r>
            <a:r>
              <a:rPr lang="ko-KR" sz="2400" dirty="0" err="1"/>
              <a:t>as</a:t>
            </a:r>
            <a:r>
              <a:rPr lang="ko-KR" sz="2400" dirty="0"/>
              <a:t> </a:t>
            </a:r>
            <a:r>
              <a:rPr lang="ko-KR" sz="2400" dirty="0" err="1"/>
              <a:t>lvalue</a:t>
            </a:r>
            <a:r>
              <a:rPr lang="en-US" altLang="ko-KR" sz="2400" dirty="0"/>
              <a:t>)</a:t>
            </a:r>
            <a:endParaRPr b="1" dirty="0"/>
          </a:p>
        </p:txBody>
      </p:sp>
      <p:sp>
        <p:nvSpPr>
          <p:cNvPr id="443" name="Google Shape;443;g2edcb4c71e5_0_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graphicFrame>
        <p:nvGraphicFramePr>
          <p:cNvPr id="444" name="Google Shape;444;g2edcb4c71e5_0_54"/>
          <p:cNvGraphicFramePr/>
          <p:nvPr>
            <p:extLst>
              <p:ext uri="{D42A27DB-BD31-4B8C-83A1-F6EECF244321}">
                <p14:modId xmlns:p14="http://schemas.microsoft.com/office/powerpoint/2010/main" val="1451662516"/>
              </p:ext>
            </p:extLst>
          </p:nvPr>
        </p:nvGraphicFramePr>
        <p:xfrm>
          <a:off x="953654" y="2570848"/>
          <a:ext cx="8202703" cy="25907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820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2000" b="1"/>
                        <a:t>Example Source Code</a:t>
                      </a:r>
                      <a:endParaRPr sz="20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100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         //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=&amp;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++;             //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: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constant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++;             //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+ 1;       // </a:t>
                      </a:r>
                      <a:r>
                        <a:rPr lang="ko-KR" sz="1800" b="1" u="sng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r>
                        <a:rPr lang="ko-KR" sz="1800" b="1" u="sng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constant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f514f350f5_0_19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Pointers: Pointer </a:t>
            </a:r>
            <a:r>
              <a:rPr lang="en-US" altLang="ko-KR" dirty="0" err="1"/>
              <a:t>Arithmetics</a:t>
            </a:r>
            <a:endParaRPr dirty="0"/>
          </a:p>
        </p:txBody>
      </p:sp>
      <p:sp>
        <p:nvSpPr>
          <p:cNvPr id="450" name="Google Shape;450;g2f514f350f5_0_198"/>
          <p:cNvSpPr txBox="1">
            <a:spLocks noGrp="1"/>
          </p:cNvSpPr>
          <p:nvPr>
            <p:ph type="body" idx="1"/>
          </p:nvPr>
        </p:nvSpPr>
        <p:spPr>
          <a:xfrm>
            <a:off x="-134554" y="1095800"/>
            <a:ext cx="12190719" cy="17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800100"/>
            <a:r>
              <a:rPr lang="ko-KR" sz="2400" dirty="0" err="1"/>
              <a:t>If</a:t>
            </a:r>
            <a:r>
              <a:rPr lang="ko-KR" sz="2400" dirty="0"/>
              <a:t> </a:t>
            </a:r>
            <a:r>
              <a:rPr lang="ko-KR" sz="2400" dirty="0" err="1"/>
              <a:t>a</a:t>
            </a:r>
            <a:r>
              <a:rPr lang="ko-KR" sz="2400" dirty="0"/>
              <a:t> </a:t>
            </a:r>
            <a:r>
              <a:rPr lang="ko-KR" sz="2400" dirty="0" err="1"/>
              <a:t>pointer</a:t>
            </a:r>
            <a:r>
              <a:rPr lang="ko-KR" sz="2400" dirty="0"/>
              <a:t> </a:t>
            </a:r>
            <a:r>
              <a:rPr lang="ko-KR" sz="2400" dirty="0" err="1"/>
              <a:t>variable</a:t>
            </a:r>
            <a:r>
              <a:rPr lang="ko-KR" sz="2400" dirty="0"/>
              <a:t> </a:t>
            </a:r>
            <a:r>
              <a:rPr lang="ko-KR" sz="2400" dirty="0" err="1"/>
              <a:t>points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an</a:t>
            </a:r>
            <a:r>
              <a:rPr lang="ko-KR" sz="2400" dirty="0"/>
              <a:t> </a:t>
            </a:r>
            <a:r>
              <a:rPr lang="ko-KR" sz="2400" dirty="0" err="1"/>
              <a:t>array</a:t>
            </a:r>
            <a:r>
              <a:rPr lang="ko-KR" sz="2400" dirty="0"/>
              <a:t>, </a:t>
            </a:r>
            <a:r>
              <a:rPr lang="ko-KR" sz="2400" dirty="0" err="1"/>
              <a:t>arithmetic</a:t>
            </a:r>
            <a:r>
              <a:rPr lang="ko-KR" sz="2400" dirty="0"/>
              <a:t> </a:t>
            </a:r>
            <a:r>
              <a:rPr lang="ko-KR" sz="2400" dirty="0" err="1"/>
              <a:t>on</a:t>
            </a:r>
            <a:r>
              <a:rPr lang="ko-KR" sz="2400" dirty="0"/>
              <a:t>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pointer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access</a:t>
            </a:r>
            <a:r>
              <a:rPr lang="ko-KR" sz="2400" dirty="0"/>
              <a:t> </a:t>
            </a:r>
            <a:r>
              <a:rPr lang="ko-KR" sz="2400" dirty="0" err="1"/>
              <a:t>any</a:t>
            </a:r>
            <a:r>
              <a:rPr lang="ko-KR" sz="2400" dirty="0"/>
              <a:t> of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array’s</a:t>
            </a:r>
            <a:r>
              <a:rPr lang="ko-KR" sz="2400" dirty="0"/>
              <a:t> </a:t>
            </a:r>
            <a:r>
              <a:rPr lang="ko-KR" sz="2400" dirty="0" err="1"/>
              <a:t>elements</a:t>
            </a:r>
            <a:r>
              <a:rPr lang="en-US" altLang="ko-KR" sz="2400" dirty="0"/>
              <a:t> (add constant, subtract constant) is allowed .</a:t>
            </a:r>
          </a:p>
          <a:p>
            <a:pPr marL="800100"/>
            <a:r>
              <a:rPr lang="en-US" altLang="ko-KR" sz="2400" dirty="0" err="1"/>
              <a:t>A+constant</a:t>
            </a:r>
            <a:r>
              <a:rPr lang="en-US" altLang="ko-KR" sz="2400" dirty="0"/>
              <a:t> = A +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(element) x constant</a:t>
            </a:r>
          </a:p>
          <a:p>
            <a:pPr marL="800100"/>
            <a:r>
              <a:rPr lang="en-US" dirty="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Addition with two pointers is</a:t>
            </a:r>
            <a:r>
              <a:rPr lang="en-US" b="1" dirty="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lang="en-US" dirty="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allowed</a:t>
            </a:r>
          </a:p>
          <a:p>
            <a:pPr marL="800100"/>
            <a:r>
              <a:rPr lang="en-US" dirty="0" err="1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Multipliaction</a:t>
            </a:r>
            <a:r>
              <a:rPr lang="en-US" dirty="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and Division with pointers is </a:t>
            </a:r>
            <a:r>
              <a:rPr lang="en-US" b="1" dirty="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dirty="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allow</a:t>
            </a: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f514f350f5_0_1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graphicFrame>
        <p:nvGraphicFramePr>
          <p:cNvPr id="452" name="Google Shape;452;g2f514f350f5_0_198"/>
          <p:cNvGraphicFramePr/>
          <p:nvPr>
            <p:extLst>
              <p:ext uri="{D42A27DB-BD31-4B8C-83A1-F6EECF244321}">
                <p14:modId xmlns:p14="http://schemas.microsoft.com/office/powerpoint/2010/main" val="1776021035"/>
              </p:ext>
            </p:extLst>
          </p:nvPr>
        </p:nvGraphicFramePr>
        <p:xfrm>
          <a:off x="330388" y="3093750"/>
          <a:ext cx="7848500" cy="29565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78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ptr_arith.c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[0];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a+3;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[3];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Adding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q-2;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[1];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Subtracting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q-p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3;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Subtracting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difference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between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two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pointers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Comparison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depends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relative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two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pointers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”);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(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large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”);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(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”);         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(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3" name="Google Shape;453;g2f514f350f5_0_198"/>
          <p:cNvGraphicFramePr/>
          <p:nvPr>
            <p:extLst>
              <p:ext uri="{D42A27DB-BD31-4B8C-83A1-F6EECF244321}">
                <p14:modId xmlns:p14="http://schemas.microsoft.com/office/powerpoint/2010/main" val="3101604146"/>
              </p:ext>
            </p:extLst>
          </p:nvPr>
        </p:nvGraphicFramePr>
        <p:xfrm>
          <a:off x="9224253" y="4030376"/>
          <a:ext cx="2700325" cy="503250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Twentieth Century"/>
                        <a:buNone/>
                      </a:pPr>
                      <a:endParaRPr sz="1600" b="0" i="0" u="none" strike="noStrike" cap="none">
                        <a:solidFill>
                          <a:srgbClr val="2F2B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Twentieth Century"/>
                        <a:buNone/>
                      </a:pPr>
                      <a:endParaRPr sz="1600" b="0" i="0" u="none" strike="noStrike" cap="none">
                        <a:solidFill>
                          <a:srgbClr val="2F2B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2000"/>
                        <a:buFont typeface="Twentieth Century"/>
                        <a:buNone/>
                      </a:pPr>
                      <a:endParaRPr sz="2000" b="0" i="0" u="none" strike="noStrike" cap="none" dirty="0">
                        <a:solidFill>
                          <a:srgbClr val="2F2B2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4" name="Google Shape;454;g2f514f350f5_0_198"/>
          <p:cNvGraphicFramePr/>
          <p:nvPr>
            <p:extLst>
              <p:ext uri="{D42A27DB-BD31-4B8C-83A1-F6EECF244321}">
                <p14:modId xmlns:p14="http://schemas.microsoft.com/office/powerpoint/2010/main" val="3942153888"/>
              </p:ext>
            </p:extLst>
          </p:nvPr>
        </p:nvGraphicFramePr>
        <p:xfrm>
          <a:off x="9168690" y="4144012"/>
          <a:ext cx="2700325" cy="3603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a[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a[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a[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a[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a[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5" name="Google Shape;455;g2f514f350f5_0_198"/>
          <p:cNvGraphicFramePr/>
          <p:nvPr>
            <p:extLst>
              <p:ext uri="{D42A27DB-BD31-4B8C-83A1-F6EECF244321}">
                <p14:modId xmlns:p14="http://schemas.microsoft.com/office/powerpoint/2010/main" val="2618746741"/>
              </p:ext>
            </p:extLst>
          </p:nvPr>
        </p:nvGraphicFramePr>
        <p:xfrm>
          <a:off x="9224253" y="3093750"/>
          <a:ext cx="504825" cy="4476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2000"/>
                        <a:buFont typeface="Twentieth Century"/>
                        <a:buNone/>
                      </a:pPr>
                      <a:endParaRPr sz="2000" b="0" i="0" u="none" strike="noStrike" cap="none">
                        <a:solidFill>
                          <a:srgbClr val="2F2B2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6" name="Google Shape;456;g2f514f350f5_0_198"/>
          <p:cNvSpPr txBox="1"/>
          <p:nvPr/>
        </p:nvSpPr>
        <p:spPr>
          <a:xfrm>
            <a:off x="9286077" y="2734538"/>
            <a:ext cx="43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 err="1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dirty="0"/>
          </a:p>
        </p:txBody>
      </p:sp>
      <p:cxnSp>
        <p:nvCxnSpPr>
          <p:cNvPr id="457" name="Google Shape;457;g2f514f350f5_0_198"/>
          <p:cNvCxnSpPr/>
          <p:nvPr/>
        </p:nvCxnSpPr>
        <p:spPr>
          <a:xfrm>
            <a:off x="9440153" y="3309651"/>
            <a:ext cx="0" cy="720600"/>
          </a:xfrm>
          <a:prstGeom prst="straightConnector1">
            <a:avLst/>
          </a:prstGeom>
          <a:noFill/>
          <a:ln w="19050" cap="flat" cmpd="sng">
            <a:solidFill>
              <a:srgbClr val="2F2B20"/>
            </a:solidFill>
            <a:prstDash val="solid"/>
            <a:round/>
            <a:headEnd type="oval" w="med" len="med"/>
            <a:tailEnd type="triangle" w="med" len="med"/>
          </a:ln>
        </p:spPr>
      </p:cxnSp>
      <p:graphicFrame>
        <p:nvGraphicFramePr>
          <p:cNvPr id="458" name="Google Shape;458;g2f514f350f5_0_198"/>
          <p:cNvGraphicFramePr/>
          <p:nvPr>
            <p:extLst>
              <p:ext uri="{D42A27DB-BD31-4B8C-83A1-F6EECF244321}">
                <p14:modId xmlns:p14="http://schemas.microsoft.com/office/powerpoint/2010/main" val="704191627"/>
              </p:ext>
            </p:extLst>
          </p:nvPr>
        </p:nvGraphicFramePr>
        <p:xfrm>
          <a:off x="10880015" y="3093750"/>
          <a:ext cx="504825" cy="4476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2000"/>
                        <a:buFont typeface="Twentieth Century"/>
                        <a:buNone/>
                      </a:pPr>
                      <a:endParaRPr sz="2000" b="0" i="0" u="none" strike="noStrike" cap="none">
                        <a:solidFill>
                          <a:srgbClr val="2F2B2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9" name="Google Shape;459;g2f514f350f5_0_198"/>
          <p:cNvSpPr txBox="1"/>
          <p:nvPr/>
        </p:nvSpPr>
        <p:spPr>
          <a:xfrm>
            <a:off x="10779200" y="2726810"/>
            <a:ext cx="7844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sz="1600" b="1" i="0" u="none" strike="noStrike" cap="none" dirty="0" err="1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ko-KR" altLang="ko-KR" sz="1600" b="1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1600" b="1" dirty="0">
                <a:solidFill>
                  <a:srgbClr val="2F2B20"/>
                </a:solidFill>
                <a:latin typeface="Twentieth Century"/>
                <a:sym typeface="Twentieth Century"/>
              </a:rPr>
              <a:t> p+3</a:t>
            </a:r>
            <a:endParaRPr sz="1600" b="1" dirty="0"/>
          </a:p>
        </p:txBody>
      </p:sp>
      <p:cxnSp>
        <p:nvCxnSpPr>
          <p:cNvPr id="460" name="Google Shape;460;g2f514f350f5_0_198"/>
          <p:cNvCxnSpPr/>
          <p:nvPr/>
        </p:nvCxnSpPr>
        <p:spPr>
          <a:xfrm>
            <a:off x="11095915" y="3309651"/>
            <a:ext cx="0" cy="720600"/>
          </a:xfrm>
          <a:prstGeom prst="straightConnector1">
            <a:avLst/>
          </a:prstGeom>
          <a:noFill/>
          <a:ln w="19050" cap="flat" cmpd="sng">
            <a:solidFill>
              <a:srgbClr val="2F2B20"/>
            </a:solidFill>
            <a:prstDash val="solid"/>
            <a:round/>
            <a:headEnd type="oval" w="med" len="med"/>
            <a:tailEnd type="triangle" w="med" len="med"/>
          </a:ln>
        </p:spPr>
      </p:cxnSp>
      <p:graphicFrame>
        <p:nvGraphicFramePr>
          <p:cNvPr id="461" name="Google Shape;461;g2f514f350f5_0_198"/>
          <p:cNvGraphicFramePr/>
          <p:nvPr>
            <p:extLst>
              <p:ext uri="{D42A27DB-BD31-4B8C-83A1-F6EECF244321}">
                <p14:modId xmlns:p14="http://schemas.microsoft.com/office/powerpoint/2010/main" val="3504365395"/>
              </p:ext>
            </p:extLst>
          </p:nvPr>
        </p:nvGraphicFramePr>
        <p:xfrm>
          <a:off x="9833853" y="3093750"/>
          <a:ext cx="504825" cy="4476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2000"/>
                        <a:buFont typeface="Twentieth Century"/>
                        <a:buNone/>
                      </a:pPr>
                      <a:endParaRPr sz="2000" b="0" i="0" u="none" strike="noStrike" cap="none">
                        <a:solidFill>
                          <a:srgbClr val="2F2B2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2" name="Google Shape;462;g2f514f350f5_0_198"/>
          <p:cNvSpPr txBox="1"/>
          <p:nvPr/>
        </p:nvSpPr>
        <p:spPr>
          <a:xfrm>
            <a:off x="9707648" y="2748504"/>
            <a:ext cx="7572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sz="1600" b="1" dirty="0" err="1">
                <a:solidFill>
                  <a:srgbClr val="2F2B20"/>
                </a:solidFill>
              </a:rPr>
              <a:t>r</a:t>
            </a:r>
            <a:r>
              <a:rPr lang="ko-KR" altLang="ko-KR" sz="1600" b="1" dirty="0">
                <a:solidFill>
                  <a:srgbClr val="2F2B20"/>
                </a:solidFill>
                <a:latin typeface="Twentieth Century"/>
                <a:sym typeface="Twentieth Century"/>
              </a:rPr>
              <a:t> ≡</a:t>
            </a:r>
            <a:r>
              <a:rPr lang="en-US" altLang="ko-KR" sz="1600" b="1" dirty="0">
                <a:solidFill>
                  <a:srgbClr val="2F2B20"/>
                </a:solidFill>
                <a:latin typeface="Twentieth Century"/>
                <a:sym typeface="Twentieth Century"/>
              </a:rPr>
              <a:t> q-2</a:t>
            </a:r>
            <a:endParaRPr sz="1600" b="1" dirty="0"/>
          </a:p>
        </p:txBody>
      </p:sp>
      <p:cxnSp>
        <p:nvCxnSpPr>
          <p:cNvPr id="463" name="Google Shape;463;g2f514f350f5_0_198"/>
          <p:cNvCxnSpPr/>
          <p:nvPr/>
        </p:nvCxnSpPr>
        <p:spPr>
          <a:xfrm>
            <a:off x="10049753" y="3309651"/>
            <a:ext cx="0" cy="720600"/>
          </a:xfrm>
          <a:prstGeom prst="straightConnector1">
            <a:avLst/>
          </a:prstGeom>
          <a:noFill/>
          <a:ln w="19050" cap="flat" cmpd="sng">
            <a:solidFill>
              <a:srgbClr val="2F2B2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E90E07-BA7D-4E9A-985E-45C3B305B7E0}"/>
              </a:ext>
            </a:extLst>
          </p:cNvPr>
          <p:cNvSpPr txBox="1"/>
          <p:nvPr/>
        </p:nvSpPr>
        <p:spPr>
          <a:xfrm>
            <a:off x="8704107" y="412811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a:</a:t>
            </a:r>
            <a:endParaRPr lang="ko-KR" altLang="en-US" sz="1600" dirty="0"/>
          </a:p>
        </p:txBody>
      </p:sp>
      <p:graphicFrame>
        <p:nvGraphicFramePr>
          <p:cNvPr id="19" name="Google Shape;454;g2f514f350f5_0_198">
            <a:extLst>
              <a:ext uri="{FF2B5EF4-FFF2-40B4-BE49-F238E27FC236}">
                <a16:creationId xmlns:a16="http://schemas.microsoft.com/office/drawing/2014/main" id="{42EC26CA-9F6D-4B14-A1D1-9A3B225D9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879983"/>
              </p:ext>
            </p:extLst>
          </p:nvPr>
        </p:nvGraphicFramePr>
        <p:xfrm>
          <a:off x="9171573" y="4618023"/>
          <a:ext cx="2700325" cy="3603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a+0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a+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a+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a+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a+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1C17AC7-8C12-4D63-8C37-A07303A6E19B}"/>
              </a:ext>
            </a:extLst>
          </p:cNvPr>
          <p:cNvSpPr txBox="1"/>
          <p:nvPr/>
        </p:nvSpPr>
        <p:spPr>
          <a:xfrm>
            <a:off x="8314563" y="4597511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address:</a:t>
            </a:r>
            <a:endParaRPr lang="ko-KR" altLang="en-US" sz="1600" dirty="0"/>
          </a:p>
        </p:txBody>
      </p:sp>
      <p:graphicFrame>
        <p:nvGraphicFramePr>
          <p:cNvPr id="21" name="Google Shape;454;g2f514f350f5_0_198">
            <a:extLst>
              <a:ext uri="{FF2B5EF4-FFF2-40B4-BE49-F238E27FC236}">
                <a16:creationId xmlns:a16="http://schemas.microsoft.com/office/drawing/2014/main" id="{93EEA831-24B9-4015-A387-7AA88F344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586785"/>
              </p:ext>
            </p:extLst>
          </p:nvPr>
        </p:nvGraphicFramePr>
        <p:xfrm>
          <a:off x="9194439" y="5045880"/>
          <a:ext cx="2700325" cy="3603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sym typeface="Comic Sans MS"/>
                        </a:rPr>
                        <a:t>100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sym typeface="Comic Sans MS"/>
                        </a:rPr>
                        <a:t>104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sym typeface="Comic Sans MS"/>
                        </a:rPr>
                        <a:t>108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sym typeface="Comic Sans MS"/>
                        </a:rPr>
                        <a:t>10C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Comic Sans MS"/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Comic Sans MS"/>
                          <a:sym typeface="Comic Sans MS"/>
                        </a:rPr>
                        <a:t>110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1D7FF36-32ED-4311-80F8-FFC2731AA7E8}"/>
              </a:ext>
            </a:extLst>
          </p:cNvPr>
          <p:cNvSpPr txBox="1"/>
          <p:nvPr/>
        </p:nvSpPr>
        <p:spPr>
          <a:xfrm>
            <a:off x="8304620" y="4998910"/>
            <a:ext cx="91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physical</a:t>
            </a:r>
          </a:p>
          <a:p>
            <a:r>
              <a:rPr lang="en-US" altLang="ko-KR" sz="1600" dirty="0"/>
              <a:t>address (HEX):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0C65B07-9A4B-47C6-965E-8305A85BBBF7}"/>
              </a:ext>
            </a:extLst>
          </p:cNvPr>
          <p:cNvCxnSpPr>
            <a:cxnSpLocks/>
          </p:cNvCxnSpPr>
          <p:nvPr/>
        </p:nvCxnSpPr>
        <p:spPr>
          <a:xfrm>
            <a:off x="9476665" y="5486400"/>
            <a:ext cx="1619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2CFAEC-1C64-4316-8E1B-1EFD7961C2FB}"/>
              </a:ext>
            </a:extLst>
          </p:cNvPr>
          <p:cNvSpPr txBox="1"/>
          <p:nvPr/>
        </p:nvSpPr>
        <p:spPr>
          <a:xfrm>
            <a:off x="9704658" y="5509793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i</a:t>
            </a:r>
            <a:r>
              <a:rPr lang="en-US" altLang="ko-KR" sz="1600" b="1" dirty="0"/>
              <a:t>= p-q </a:t>
            </a:r>
            <a:r>
              <a:rPr lang="ko-KR" altLang="ko-KR" sz="1600" b="1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1600" b="1" dirty="0">
                <a:solidFill>
                  <a:srgbClr val="2F2B20"/>
                </a:solidFill>
                <a:latin typeface="Twentieth Century"/>
                <a:sym typeface="Twentieth Century"/>
              </a:rPr>
              <a:t> 3</a:t>
            </a:r>
            <a:endParaRPr lang="ko-KR" altLang="en-US" sz="1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62BF63-2543-47D2-8699-B89E94FBA8F0}"/>
              </a:ext>
            </a:extLst>
          </p:cNvPr>
          <p:cNvCxnSpPr/>
          <p:nvPr/>
        </p:nvCxnSpPr>
        <p:spPr>
          <a:xfrm>
            <a:off x="9479566" y="5288747"/>
            <a:ext cx="0" cy="44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5F3845-FBB0-4650-ACC6-AF7AF915135F}"/>
              </a:ext>
            </a:extLst>
          </p:cNvPr>
          <p:cNvCxnSpPr/>
          <p:nvPr/>
        </p:nvCxnSpPr>
        <p:spPr>
          <a:xfrm>
            <a:off x="11095915" y="5288747"/>
            <a:ext cx="0" cy="44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100D4-69F5-4220-9B39-2803202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B7EB7-0427-4E35-8173-1C72B277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78" y="1530219"/>
            <a:ext cx="5585506" cy="216445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/>
              <a:t>Formula</a:t>
            </a:r>
          </a:p>
          <a:p>
            <a:pPr marL="114300" indent="0">
              <a:buNone/>
            </a:pPr>
            <a:r>
              <a:rPr lang="en-US" altLang="ko-KR" dirty="0"/>
              <a:t>   </a:t>
            </a:r>
          </a:p>
          <a:p>
            <a:pPr marL="114300" indent="0">
              <a:buNone/>
            </a:pPr>
            <a:r>
              <a:rPr lang="en-US" altLang="ko-KR" sz="3600" dirty="0"/>
              <a:t>   a[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 </a:t>
            </a:r>
            <a:r>
              <a:rPr lang="ko-KR" altLang="ko-KR" sz="3600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3600" dirty="0">
                <a:solidFill>
                  <a:srgbClr val="2F2B20"/>
                </a:solidFill>
                <a:latin typeface="Twentieth Century"/>
                <a:sym typeface="Twentieth Century"/>
              </a:rPr>
              <a:t> </a:t>
            </a:r>
            <a:r>
              <a:rPr lang="en-US" altLang="ko-KR" sz="3600" dirty="0"/>
              <a:t> *(</a:t>
            </a:r>
            <a:r>
              <a:rPr lang="en-US" altLang="ko-KR" sz="3600" dirty="0" err="1"/>
              <a:t>a+i</a:t>
            </a:r>
            <a:r>
              <a:rPr lang="en-US" altLang="ko-KR" sz="3600" dirty="0"/>
              <a:t>)</a:t>
            </a:r>
          </a:p>
          <a:p>
            <a:pPr marL="114300" indent="0">
              <a:buNone/>
            </a:pPr>
            <a:endParaRPr lang="en-US" altLang="ko-KR" sz="3600" dirty="0"/>
          </a:p>
          <a:p>
            <a:pPr marL="114300" indent="0">
              <a:buNone/>
            </a:pPr>
            <a:r>
              <a:rPr lang="en-US" altLang="ko-KR" sz="3600" dirty="0"/>
              <a:t>  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20A33-032D-4B6C-BBDF-E797BE9CB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54356-1353-413E-9F99-D26AD71F5DC9}"/>
              </a:ext>
            </a:extLst>
          </p:cNvPr>
          <p:cNvSpPr txBox="1"/>
          <p:nvPr/>
        </p:nvSpPr>
        <p:spPr>
          <a:xfrm>
            <a:off x="785850" y="2955269"/>
            <a:ext cx="43104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altLang="ko-KR" sz="2400" dirty="0"/>
              <a:t>char *p; </a:t>
            </a:r>
          </a:p>
          <a:p>
            <a:pPr marL="114300" indent="0">
              <a:buNone/>
            </a:pPr>
            <a:r>
              <a:rPr lang="en-US" altLang="ko-KR" sz="2400" dirty="0"/>
              <a:t>char a[3];</a:t>
            </a:r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/>
              <a:t>a[0] = *a</a:t>
            </a:r>
          </a:p>
          <a:p>
            <a:pPr marL="114300" indent="0">
              <a:buNone/>
            </a:pPr>
            <a:r>
              <a:rPr lang="en-US" altLang="ko-KR" sz="2400" dirty="0"/>
              <a:t>a[1]  = *(a+1)</a:t>
            </a:r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/>
              <a:t>p = a;</a:t>
            </a:r>
          </a:p>
          <a:p>
            <a:pPr marL="114300" indent="0">
              <a:buNone/>
            </a:pPr>
            <a:r>
              <a:rPr lang="en-US" altLang="ko-KR" sz="2400" dirty="0"/>
              <a:t>p[0] = *p </a:t>
            </a:r>
          </a:p>
          <a:p>
            <a:pPr marL="114300" indent="0">
              <a:buNone/>
            </a:pPr>
            <a:r>
              <a:rPr lang="en-US" altLang="ko-KR" sz="2400" dirty="0"/>
              <a:t>p[1] = *(p+1)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D98036-70B0-4D68-887D-6E0E95A6AFC0}"/>
              </a:ext>
            </a:extLst>
          </p:cNvPr>
          <p:cNvSpPr/>
          <p:nvPr/>
        </p:nvSpPr>
        <p:spPr>
          <a:xfrm>
            <a:off x="6000817" y="5003572"/>
            <a:ext cx="630195" cy="641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81318-5E1D-4601-8B8A-36E402F5EFAF}"/>
              </a:ext>
            </a:extLst>
          </p:cNvPr>
          <p:cNvSpPr/>
          <p:nvPr/>
        </p:nvSpPr>
        <p:spPr>
          <a:xfrm>
            <a:off x="6631012" y="4998475"/>
            <a:ext cx="630195" cy="641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AA9CE3-FB7D-485B-B5FA-DD32C1A263C0}"/>
              </a:ext>
            </a:extLst>
          </p:cNvPr>
          <p:cNvSpPr/>
          <p:nvPr/>
        </p:nvSpPr>
        <p:spPr>
          <a:xfrm>
            <a:off x="7250909" y="5007202"/>
            <a:ext cx="630195" cy="641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1C1CD4-B65F-437D-8956-D94BE6075185}"/>
              </a:ext>
            </a:extLst>
          </p:cNvPr>
          <p:cNvSpPr/>
          <p:nvPr/>
        </p:nvSpPr>
        <p:spPr>
          <a:xfrm>
            <a:off x="3807492" y="5007202"/>
            <a:ext cx="630195" cy="641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6C51-0FB4-4DE0-B480-CEBB873CA0EF}"/>
              </a:ext>
            </a:extLst>
          </p:cNvPr>
          <p:cNvSpPr txBox="1"/>
          <p:nvPr/>
        </p:nvSpPr>
        <p:spPr>
          <a:xfrm>
            <a:off x="3469535" y="5061833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FF788-5681-491F-B8F5-2366815EAA9C}"/>
              </a:ext>
            </a:extLst>
          </p:cNvPr>
          <p:cNvSpPr txBox="1"/>
          <p:nvPr/>
        </p:nvSpPr>
        <p:spPr>
          <a:xfrm>
            <a:off x="5468998" y="4987691"/>
            <a:ext cx="51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a:</a:t>
            </a:r>
            <a:endParaRPr lang="ko-KR" altLang="en-US" sz="2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F06E46-9964-48F5-B9A7-C5D7CE4B867B}"/>
              </a:ext>
            </a:extLst>
          </p:cNvPr>
          <p:cNvCxnSpPr>
            <a:cxnSpLocks/>
          </p:cNvCxnSpPr>
          <p:nvPr/>
        </p:nvCxnSpPr>
        <p:spPr>
          <a:xfrm>
            <a:off x="4157601" y="5491663"/>
            <a:ext cx="169895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52F7A-DB30-4141-8688-9E0A4C4DD857}"/>
              </a:ext>
            </a:extLst>
          </p:cNvPr>
          <p:cNvSpPr txBox="1"/>
          <p:nvPr/>
        </p:nvSpPr>
        <p:spPr>
          <a:xfrm>
            <a:off x="5980017" y="4608085"/>
            <a:ext cx="199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a[0]   a[1]    a[2]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2B9EA-1763-4294-9146-59B85C2321C4}"/>
              </a:ext>
            </a:extLst>
          </p:cNvPr>
          <p:cNvSpPr txBox="1"/>
          <p:nvPr/>
        </p:nvSpPr>
        <p:spPr>
          <a:xfrm>
            <a:off x="6000817" y="5681346"/>
            <a:ext cx="199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p[0]   p[1]    p[2]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35756-FCD4-4CAA-A323-12C6FD429FE7}"/>
              </a:ext>
            </a:extLst>
          </p:cNvPr>
          <p:cNvSpPr txBox="1"/>
          <p:nvPr/>
        </p:nvSpPr>
        <p:spPr>
          <a:xfrm>
            <a:off x="8689070" y="1729879"/>
            <a:ext cx="2482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altLang="ko-KR" sz="2400" dirty="0"/>
              <a:t>char *p; </a:t>
            </a:r>
          </a:p>
          <a:p>
            <a:pPr marL="114300" indent="0">
              <a:buNone/>
            </a:pPr>
            <a:r>
              <a:rPr lang="en-US" altLang="ko-KR" sz="2400" dirty="0"/>
              <a:t>char a[3][2];</a:t>
            </a:r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/>
              <a:t>a[0] = *a</a:t>
            </a:r>
          </a:p>
          <a:p>
            <a:pPr marL="114300" indent="0">
              <a:buNone/>
            </a:pPr>
            <a:r>
              <a:rPr lang="en-US" altLang="ko-KR" sz="2400" dirty="0"/>
              <a:t>a[1]  = *(a+1)</a:t>
            </a:r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/>
              <a:t>p = a;</a:t>
            </a:r>
          </a:p>
          <a:p>
            <a:pPr marL="114300" indent="0">
              <a:buNone/>
            </a:pPr>
            <a:r>
              <a:rPr lang="en-US" altLang="ko-KR" sz="2400" dirty="0"/>
              <a:t>p[0] = *p </a:t>
            </a:r>
          </a:p>
          <a:p>
            <a:pPr marL="114300" indent="0">
              <a:buNone/>
            </a:pPr>
            <a:r>
              <a:rPr lang="en-US" altLang="ko-KR" sz="2400" dirty="0"/>
              <a:t>p[1] = *(p+1)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43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f514f350f5_0_207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</a:t>
            </a:r>
            <a:endParaRPr dirty="0"/>
          </a:p>
        </p:txBody>
      </p:sp>
      <p:sp>
        <p:nvSpPr>
          <p:cNvPr id="469" name="Google Shape;469;g2f514f350f5_0_207"/>
          <p:cNvSpPr txBox="1">
            <a:spLocks noGrp="1"/>
          </p:cNvSpPr>
          <p:nvPr>
            <p:ph type="body" idx="1"/>
          </p:nvPr>
        </p:nvSpPr>
        <p:spPr>
          <a:xfrm>
            <a:off x="419878" y="1234538"/>
            <a:ext cx="10515600" cy="11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Using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Arithmetic</a:t>
            </a:r>
            <a:r>
              <a:rPr lang="ko-KR" dirty="0"/>
              <a:t>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Array</a:t>
            </a:r>
            <a:r>
              <a:rPr lang="ko-KR" dirty="0"/>
              <a:t> Processing</a:t>
            </a:r>
            <a:endParaRPr lang="en-US" altLang="ko-KR" dirty="0"/>
          </a:p>
          <a:p>
            <a:pPr lvl="1" indent="-412750">
              <a:spcBef>
                <a:spcPts val="1000"/>
              </a:spcBef>
              <a:buSzPts val="2900"/>
              <a:buChar char="●"/>
            </a:pPr>
            <a:r>
              <a:rPr lang="en-US" dirty="0" err="1"/>
              <a:t>ptr</a:t>
            </a:r>
            <a:r>
              <a:rPr lang="en-US" dirty="0"/>
              <a:t> + i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ptr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* </a:t>
            </a:r>
            <a:r>
              <a:rPr lang="en-US" dirty="0" err="1">
                <a:sym typeface="Wingdings" panose="05000000000000000000" pitchFamily="2" charset="2"/>
              </a:rPr>
              <a:t>sizeof</a:t>
            </a:r>
            <a:r>
              <a:rPr lang="en-US" dirty="0">
                <a:sym typeface="Wingdings" panose="05000000000000000000" pitchFamily="2" charset="2"/>
              </a:rPr>
              <a:t>(*</a:t>
            </a:r>
            <a:r>
              <a:rPr lang="en-US" dirty="0" err="1">
                <a:sym typeface="Wingdings" panose="05000000000000000000" pitchFamily="2" charset="2"/>
              </a:rPr>
              <a:t>ptr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f514f350f5_0_2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graphicFrame>
        <p:nvGraphicFramePr>
          <p:cNvPr id="471" name="Google Shape;471;g2f514f350f5_0_207"/>
          <p:cNvGraphicFramePr/>
          <p:nvPr>
            <p:extLst>
              <p:ext uri="{D42A27DB-BD31-4B8C-83A1-F6EECF244321}">
                <p14:modId xmlns:p14="http://schemas.microsoft.com/office/powerpoint/2010/main" val="1301119520"/>
              </p:ext>
            </p:extLst>
          </p:nvPr>
        </p:nvGraphicFramePr>
        <p:xfrm>
          <a:off x="969038" y="2571600"/>
          <a:ext cx="6862997" cy="31393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686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2000" b="1" dirty="0" err="1"/>
                        <a:t>Example</a:t>
                      </a:r>
                      <a:r>
                        <a:rPr lang="ko-KR" sz="2000" b="1" dirty="0"/>
                        <a:t> </a:t>
                      </a:r>
                      <a:r>
                        <a:rPr lang="ko-KR" sz="2000" b="1" dirty="0" err="1"/>
                        <a:t>Source</a:t>
                      </a:r>
                      <a:r>
                        <a:rPr lang="ko-KR" sz="2000" b="1" dirty="0"/>
                        <a:t> </a:t>
                      </a:r>
                      <a:r>
                        <a:rPr lang="ko-KR" sz="2000" b="1" dirty="0" err="1"/>
                        <a:t>Code</a:t>
                      </a:r>
                      <a:endParaRPr sz="20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= {10, 20, 30, 40, 50};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5;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= %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2" name="Google Shape;472;g2f514f350f5_0_207"/>
          <p:cNvGraphicFramePr/>
          <p:nvPr>
            <p:extLst>
              <p:ext uri="{D42A27DB-BD31-4B8C-83A1-F6EECF244321}">
                <p14:modId xmlns:p14="http://schemas.microsoft.com/office/powerpoint/2010/main" val="1445825936"/>
              </p:ext>
            </p:extLst>
          </p:nvPr>
        </p:nvGraphicFramePr>
        <p:xfrm>
          <a:off x="9070288" y="2678062"/>
          <a:ext cx="1937750" cy="2895525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9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2000" b="1"/>
                        <a:t>Execution Result</a:t>
                      </a:r>
                      <a:endParaRPr sz="20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[0] = 10</a:t>
                      </a:r>
                      <a:endParaRPr sz="1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[2] = 20</a:t>
                      </a:r>
                      <a:endParaRPr sz="1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[3] = 30</a:t>
                      </a:r>
                      <a:endParaRPr sz="1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[4] = 40</a:t>
                      </a:r>
                      <a:endParaRPr sz="1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[5] = 50</a:t>
                      </a:r>
                      <a:endParaRPr sz="1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" name="Google Shape;473;g2f514f350f5_0_207"/>
          <p:cNvSpPr/>
          <p:nvPr/>
        </p:nvSpPr>
        <p:spPr>
          <a:xfrm flipH="1">
            <a:off x="5205388" y="5236480"/>
            <a:ext cx="3864900" cy="1327500"/>
          </a:xfrm>
          <a:prstGeom prst="wedgeEllipseCallout">
            <a:avLst>
              <a:gd name="adj1" fmla="val 40423"/>
              <a:gd name="adj2" fmla="val -4661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Watch Out!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Even it is convenient to increment a pointer to iterate over an array, it’s easy to make error and more difficult to debug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95;g2edcb4c71e5_0_67">
            <a:extLst>
              <a:ext uri="{FF2B5EF4-FFF2-40B4-BE49-F238E27FC236}">
                <a16:creationId xmlns:a16="http://schemas.microsoft.com/office/drawing/2014/main" id="{CFB036A9-F7C8-4040-95A9-BA346CA38964}"/>
              </a:ext>
            </a:extLst>
          </p:cNvPr>
          <p:cNvSpPr txBox="1"/>
          <p:nvPr/>
        </p:nvSpPr>
        <p:spPr>
          <a:xfrm>
            <a:off x="838200" y="6051219"/>
            <a:ext cx="32886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Formula : A[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 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</a:t>
            </a:r>
            <a:r>
              <a:rPr lang="ko-KR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 *(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A+i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) </a:t>
            </a:r>
            <a:endParaRPr sz="2400" dirty="0">
              <a:solidFill>
                <a:srgbClr val="2F2B20"/>
              </a:solidFill>
              <a:latin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CFF24-17A3-428F-9BE5-CF0E2C92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Operator Precedence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F16D3-F7CE-4F8D-9352-BC950332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2825"/>
            <a:ext cx="5446643" cy="5269613"/>
          </a:xfrm>
        </p:spPr>
        <p:txBody>
          <a:bodyPr>
            <a:normAutofit fontScale="47500" lnSpcReduction="2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altLang="ko-KR" b="1" dirty="0"/>
              <a:t>array subscripting([ ]), function call() </a:t>
            </a:r>
          </a:p>
          <a:p>
            <a:pPr marL="11430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/>
              <a:t>subfix</a:t>
            </a:r>
            <a:r>
              <a:rPr lang="en-US" altLang="ko-KR" b="1" dirty="0"/>
              <a:t>/postfix increment/decrement(++,--)</a:t>
            </a:r>
          </a:p>
          <a:p>
            <a:pPr marL="114300" indent="0">
              <a:buNone/>
            </a:pPr>
            <a:r>
              <a:rPr lang="en-US" altLang="ko-KR" dirty="0"/>
              <a:t>        structure member access (. , -&gt;) </a:t>
            </a:r>
          </a:p>
          <a:p>
            <a:pPr marL="628650" indent="-514350">
              <a:buFont typeface="+mj-lt"/>
              <a:buAutoNum type="arabicPeriod" startAt="2"/>
            </a:pPr>
            <a:r>
              <a:rPr lang="en-US" altLang="ko-KR" b="1" dirty="0"/>
              <a:t>indirection(*), address of (&amp;), </a:t>
            </a:r>
            <a:r>
              <a:rPr lang="en-US" altLang="ko-KR" dirty="0"/>
              <a:t>logical NOT(!), bitwise NOT(~)</a:t>
            </a:r>
          </a:p>
          <a:p>
            <a:pPr marL="114300" indent="0">
              <a:buNone/>
            </a:pPr>
            <a:r>
              <a:rPr lang="en-US" altLang="ko-KR" dirty="0"/>
              <a:t>        </a:t>
            </a:r>
            <a:r>
              <a:rPr lang="en-US" altLang="ko-KR" b="1" dirty="0"/>
              <a:t>prefix </a:t>
            </a:r>
            <a:r>
              <a:rPr lang="en-US" altLang="ko-KR" b="1" dirty="0" err="1"/>
              <a:t>increment,decrement</a:t>
            </a:r>
            <a:r>
              <a:rPr lang="en-US" altLang="ko-KR" b="1" dirty="0"/>
              <a:t>(++, --)</a:t>
            </a:r>
          </a:p>
          <a:p>
            <a:pPr marL="114300" indent="0">
              <a:buNone/>
            </a:pPr>
            <a:r>
              <a:rPr lang="en-US" altLang="ko-KR" dirty="0"/>
              <a:t>        Unary plus/minus (+, -)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multiplication, division (*, /, %)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addition, </a:t>
            </a:r>
            <a:r>
              <a:rPr lang="en-US" altLang="ko-KR" dirty="0" err="1"/>
              <a:t>substraction</a:t>
            </a:r>
            <a:r>
              <a:rPr lang="en-US" altLang="ko-KR" dirty="0"/>
              <a:t> (+,-)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bitwise shift (&lt;&lt;, &gt;&gt;)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Relational operator(&lt;,&gt;,&gt;=,&lt;=)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equivalent (==, !=)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bitwise AND (&amp;)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bitwise XOR(^)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bitwise OR (|)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logical AND (&amp;&amp;)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logical OR   (||)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b="1" dirty="0"/>
              <a:t>ternary condition ( ?: 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assignment (=, +=, -=, *=, /=, %=, &lt;&lt;=, &gt;&gt;=, &amp;=, |=)</a:t>
            </a:r>
          </a:p>
          <a:p>
            <a:pPr marL="628650" indent="-514350">
              <a:buFont typeface="+mj-lt"/>
              <a:buAutoNum type="arabicPeriod" startAt="3"/>
            </a:pPr>
            <a:r>
              <a:rPr lang="en-US" altLang="ko-KR" dirty="0"/>
              <a:t>comma (,)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B3ED5-4042-43A7-BBEA-C88ECEE3BD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87B45-C133-462F-9048-54C588F6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042" y="-11803"/>
            <a:ext cx="6283878" cy="685800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2F33C33A-F651-4853-BB1D-A9CCD473C4BF}"/>
              </a:ext>
            </a:extLst>
          </p:cNvPr>
          <p:cNvSpPr/>
          <p:nvPr/>
        </p:nvSpPr>
        <p:spPr>
          <a:xfrm>
            <a:off x="4013269" y="2528223"/>
            <a:ext cx="1502947" cy="765313"/>
          </a:xfrm>
          <a:prstGeom prst="wedgeRoundRectCallout">
            <a:avLst>
              <a:gd name="adj1" fmla="val -66851"/>
              <a:gd name="adj2" fmla="val -55595"/>
              <a:gd name="adj3" fmla="val 16667"/>
            </a:avLst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right-to-left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associativity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834D789-EA6D-4F7F-8C2A-581381B07B96}"/>
              </a:ext>
            </a:extLst>
          </p:cNvPr>
          <p:cNvSpPr/>
          <p:nvPr/>
        </p:nvSpPr>
        <p:spPr>
          <a:xfrm>
            <a:off x="3943696" y="1314991"/>
            <a:ext cx="1502947" cy="765313"/>
          </a:xfrm>
          <a:prstGeom prst="wedgeRoundRectCallout">
            <a:avLst>
              <a:gd name="adj1" fmla="val -64867"/>
              <a:gd name="adj2" fmla="val -1533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left-to-right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associativity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875DC821-5C8E-431C-BC77-94036513D28C}"/>
              </a:ext>
            </a:extLst>
          </p:cNvPr>
          <p:cNvSpPr/>
          <p:nvPr/>
        </p:nvSpPr>
        <p:spPr>
          <a:xfrm>
            <a:off x="3824425" y="4126670"/>
            <a:ext cx="1502947" cy="765313"/>
          </a:xfrm>
          <a:prstGeom prst="wedgeRoundRectCallout">
            <a:avLst>
              <a:gd name="adj1" fmla="val -72141"/>
              <a:gd name="adj2" fmla="val -2182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left-to-right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associativity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B22449E9-DBE4-4ED7-8B64-71338FDE3B80}"/>
              </a:ext>
            </a:extLst>
          </p:cNvPr>
          <p:cNvSpPr/>
          <p:nvPr/>
        </p:nvSpPr>
        <p:spPr>
          <a:xfrm>
            <a:off x="3150705" y="3130826"/>
            <a:ext cx="218662" cy="2454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7382FE8-E478-4FD5-A5A3-5686C16D138C}"/>
              </a:ext>
            </a:extLst>
          </p:cNvPr>
          <p:cNvSpPr/>
          <p:nvPr/>
        </p:nvSpPr>
        <p:spPr>
          <a:xfrm>
            <a:off x="4593053" y="5155273"/>
            <a:ext cx="1502947" cy="765313"/>
          </a:xfrm>
          <a:prstGeom prst="wedgeRoundRectCallout">
            <a:avLst>
              <a:gd name="adj1" fmla="val -80738"/>
              <a:gd name="adj2" fmla="val 36613"/>
              <a:gd name="adj3" fmla="val 16667"/>
            </a:avLst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right-to-left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associativity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470AF27-BDF8-40F3-94EB-CB45A5930FD8}"/>
              </a:ext>
            </a:extLst>
          </p:cNvPr>
          <p:cNvSpPr/>
          <p:nvPr/>
        </p:nvSpPr>
        <p:spPr>
          <a:xfrm>
            <a:off x="3899519" y="5725117"/>
            <a:ext cx="195403" cy="470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61E97F7F-B688-4C95-9782-F7940AE096E7}"/>
              </a:ext>
            </a:extLst>
          </p:cNvPr>
          <p:cNvSpPr/>
          <p:nvPr/>
        </p:nvSpPr>
        <p:spPr>
          <a:xfrm>
            <a:off x="2179983" y="6295907"/>
            <a:ext cx="1502947" cy="562093"/>
          </a:xfrm>
          <a:prstGeom prst="wedgeRoundRectCallout">
            <a:avLst>
              <a:gd name="adj1" fmla="val -72141"/>
              <a:gd name="adj2" fmla="val -2182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left-to-right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associativity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70900-678C-45A8-AEA2-11D980C3D241}"/>
              </a:ext>
            </a:extLst>
          </p:cNvPr>
          <p:cNvSpPr txBox="1"/>
          <p:nvPr/>
        </p:nvSpPr>
        <p:spPr>
          <a:xfrm>
            <a:off x="-1" y="1097263"/>
            <a:ext cx="19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highest precedence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81492-12CB-490E-BC4E-20FC708A9FF6}"/>
              </a:ext>
            </a:extLst>
          </p:cNvPr>
          <p:cNvSpPr txBox="1"/>
          <p:nvPr/>
        </p:nvSpPr>
        <p:spPr>
          <a:xfrm>
            <a:off x="42189" y="6469327"/>
            <a:ext cx="19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lowest precedence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FC69A6-5237-45CE-873C-2552C86CB670}"/>
              </a:ext>
            </a:extLst>
          </p:cNvPr>
          <p:cNvCxnSpPr/>
          <p:nvPr/>
        </p:nvCxnSpPr>
        <p:spPr>
          <a:xfrm flipV="1">
            <a:off x="121702" y="2039177"/>
            <a:ext cx="0" cy="34987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1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514f350f5_0_217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</a:t>
            </a:r>
            <a:endParaRPr dirty="0"/>
          </a:p>
        </p:txBody>
      </p:sp>
      <p:sp>
        <p:nvSpPr>
          <p:cNvPr id="479" name="Google Shape;479;g2f514f350f5_0_217"/>
          <p:cNvSpPr txBox="1">
            <a:spLocks noGrp="1"/>
          </p:cNvSpPr>
          <p:nvPr>
            <p:ph type="body" idx="1"/>
          </p:nvPr>
        </p:nvSpPr>
        <p:spPr>
          <a:xfrm>
            <a:off x="300606" y="1143062"/>
            <a:ext cx="10515600" cy="92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with</a:t>
            </a:r>
            <a:r>
              <a:rPr lang="ko-KR" dirty="0"/>
              <a:t> </a:t>
            </a:r>
            <a:r>
              <a:rPr lang="ko-KR" dirty="0" err="1"/>
              <a:t>Increment</a:t>
            </a:r>
            <a:r>
              <a:rPr lang="ko-KR" dirty="0"/>
              <a:t>/</a:t>
            </a:r>
            <a:r>
              <a:rPr lang="ko-KR" dirty="0" err="1"/>
              <a:t>Decrement</a:t>
            </a:r>
            <a:r>
              <a:rPr lang="ko-KR" dirty="0"/>
              <a:t> </a:t>
            </a:r>
            <a:r>
              <a:rPr lang="ko-KR" dirty="0" err="1"/>
              <a:t>Operator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f514f350f5_0_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graphicFrame>
        <p:nvGraphicFramePr>
          <p:cNvPr id="481" name="Google Shape;481;g2f514f350f5_0_217"/>
          <p:cNvGraphicFramePr/>
          <p:nvPr>
            <p:extLst>
              <p:ext uri="{D42A27DB-BD31-4B8C-83A1-F6EECF244321}">
                <p14:modId xmlns:p14="http://schemas.microsoft.com/office/powerpoint/2010/main" val="2636142914"/>
              </p:ext>
            </p:extLst>
          </p:nvPr>
        </p:nvGraphicFramePr>
        <p:xfrm>
          <a:off x="300606" y="1973651"/>
          <a:ext cx="11454816" cy="23164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145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dirty="0" err="1"/>
                        <a:t>ptr_arith</a:t>
                      </a:r>
                      <a:r>
                        <a:rPr lang="en-US" altLang="ko-KR" sz="1600" b="1" dirty="0"/>
                        <a:t>2</a:t>
                      </a:r>
                      <a:r>
                        <a:rPr lang="ko-KR" sz="1600" b="1" dirty="0"/>
                        <a:t>.c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[3] = {10,20,30},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%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++;    </a:t>
                      </a:r>
                      <a:endParaRPr sz="1600"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en-US" alt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*++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%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++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 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  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en-US" alt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++*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%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++(*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en-US" alt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(*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)++;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%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*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(*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)++;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" name="Google Shape;482;g2f514f350f5_0_217"/>
          <p:cNvGraphicFramePr/>
          <p:nvPr>
            <p:extLst>
              <p:ext uri="{D42A27DB-BD31-4B8C-83A1-F6EECF244321}">
                <p14:modId xmlns:p14="http://schemas.microsoft.com/office/powerpoint/2010/main" val="4180347956"/>
              </p:ext>
            </p:extLst>
          </p:nvPr>
        </p:nvGraphicFramePr>
        <p:xfrm>
          <a:off x="300606" y="4478692"/>
          <a:ext cx="1937750" cy="2103715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9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Execution Result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20 30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30 30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21 21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21 22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40DD-4FAB-42C1-9172-A07A3B2DCA48}"/>
              </a:ext>
            </a:extLst>
          </p:cNvPr>
          <p:cNvSpPr/>
          <p:nvPr/>
        </p:nvSpPr>
        <p:spPr>
          <a:xfrm>
            <a:off x="7618807" y="4979905"/>
            <a:ext cx="576470" cy="466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10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12534D-7DCB-4CC8-B201-841E96D6B05E}"/>
              </a:ext>
            </a:extLst>
          </p:cNvPr>
          <p:cNvSpPr/>
          <p:nvPr/>
        </p:nvSpPr>
        <p:spPr>
          <a:xfrm>
            <a:off x="8195277" y="4977852"/>
            <a:ext cx="576470" cy="466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20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721D3F-62E6-4373-A56E-0EFAF33339A4}"/>
              </a:ext>
            </a:extLst>
          </p:cNvPr>
          <p:cNvSpPr/>
          <p:nvPr/>
        </p:nvSpPr>
        <p:spPr>
          <a:xfrm>
            <a:off x="8771747" y="4979905"/>
            <a:ext cx="576470" cy="466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30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Google Shape;495;g2edcb4c71e5_0_67">
            <a:extLst>
              <a:ext uri="{FF2B5EF4-FFF2-40B4-BE49-F238E27FC236}">
                <a16:creationId xmlns:a16="http://schemas.microsoft.com/office/drawing/2014/main" id="{5EF28C90-DCDD-4341-B6A6-1F0B05931877}"/>
              </a:ext>
            </a:extLst>
          </p:cNvPr>
          <p:cNvSpPr txBox="1"/>
          <p:nvPr/>
        </p:nvSpPr>
        <p:spPr>
          <a:xfrm>
            <a:off x="6813737" y="4962080"/>
            <a:ext cx="7255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arr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400" dirty="0">
              <a:solidFill>
                <a:srgbClr val="2F2B20"/>
              </a:solidFill>
              <a:latin typeface="Twentieth Century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AFF7F4-A109-475E-9067-31FD65F43363}"/>
              </a:ext>
            </a:extLst>
          </p:cNvPr>
          <p:cNvSpPr/>
          <p:nvPr/>
        </p:nvSpPr>
        <p:spPr>
          <a:xfrm>
            <a:off x="7618807" y="5754848"/>
            <a:ext cx="576470" cy="466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Google Shape;495;g2edcb4c71e5_0_67">
            <a:extLst>
              <a:ext uri="{FF2B5EF4-FFF2-40B4-BE49-F238E27FC236}">
                <a16:creationId xmlns:a16="http://schemas.microsoft.com/office/drawing/2014/main" id="{ACC6A09F-62E8-449C-BE8A-31C966EFAD6E}"/>
              </a:ext>
            </a:extLst>
          </p:cNvPr>
          <p:cNvSpPr txBox="1"/>
          <p:nvPr/>
        </p:nvSpPr>
        <p:spPr>
          <a:xfrm>
            <a:off x="6813736" y="5719467"/>
            <a:ext cx="7255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ptr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400" dirty="0">
              <a:solidFill>
                <a:srgbClr val="2F2B20"/>
              </a:solidFill>
              <a:latin typeface="Twentieth Century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1C003A5-0944-47D3-BA1B-57A0A02B062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907042" y="5444590"/>
            <a:ext cx="576470" cy="50569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FAA93D-3A3D-4312-984F-C329B6A7A1F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907042" y="5446643"/>
            <a:ext cx="1152940" cy="54157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77631E-647B-4014-A728-AF2BAAD83B2B}"/>
              </a:ext>
            </a:extLst>
          </p:cNvPr>
          <p:cNvSpPr txBox="1"/>
          <p:nvPr/>
        </p:nvSpPr>
        <p:spPr>
          <a:xfrm>
            <a:off x="8431101" y="57348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++</a:t>
            </a:r>
            <a:endParaRPr lang="ko-KR" altLang="en-US" sz="1800" dirty="0"/>
          </a:p>
        </p:txBody>
      </p:sp>
      <p:sp>
        <p:nvSpPr>
          <p:cNvPr id="17" name="Google Shape;495;g2edcb4c71e5_0_67">
            <a:extLst>
              <a:ext uri="{FF2B5EF4-FFF2-40B4-BE49-F238E27FC236}">
                <a16:creationId xmlns:a16="http://schemas.microsoft.com/office/drawing/2014/main" id="{CE06F390-DEAB-41FF-8722-0B2848664275}"/>
              </a:ext>
            </a:extLst>
          </p:cNvPr>
          <p:cNvSpPr txBox="1"/>
          <p:nvPr/>
        </p:nvSpPr>
        <p:spPr>
          <a:xfrm>
            <a:off x="2600574" y="5120660"/>
            <a:ext cx="433847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precedence: *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ptr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++ </a:t>
            </a:r>
            <a:r>
              <a:rPr lang="ko-KR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*(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ptr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++)</a:t>
            </a:r>
          </a:p>
          <a:p>
            <a:pPr marL="3429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&amp; has same precedence,</a:t>
            </a:r>
          </a:p>
          <a:p>
            <a:pPr marL="3429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but, right-to-left association </a:t>
            </a:r>
            <a:endParaRPr sz="2400" dirty="0">
              <a:solidFill>
                <a:srgbClr val="2F2B20"/>
              </a:solidFill>
              <a:latin typeface="Twentieth Centur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edcb4c71e5_0_79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</a:t>
            </a:r>
            <a:endParaRPr dirty="0"/>
          </a:p>
        </p:txBody>
      </p:sp>
      <p:sp>
        <p:nvSpPr>
          <p:cNvPr id="521" name="Google Shape;521;g2edcb4c71e5_0_79"/>
          <p:cNvSpPr txBox="1">
            <a:spLocks noGrp="1"/>
          </p:cNvSpPr>
          <p:nvPr>
            <p:ph type="body" idx="1"/>
          </p:nvPr>
        </p:nvSpPr>
        <p:spPr>
          <a:xfrm>
            <a:off x="419878" y="1347700"/>
            <a:ext cx="105156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Arithmetic</a:t>
            </a:r>
            <a:r>
              <a:rPr lang="ko-KR" dirty="0"/>
              <a:t> </a:t>
            </a:r>
            <a:r>
              <a:rPr lang="ko-KR" dirty="0" err="1"/>
              <a:t>in</a:t>
            </a:r>
            <a:r>
              <a:rPr lang="ko-KR" dirty="0"/>
              <a:t> </a:t>
            </a:r>
            <a:r>
              <a:rPr lang="ko-KR" dirty="0" err="1"/>
              <a:t>Array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 err="1">
                <a:solidFill>
                  <a:srgbClr val="333333"/>
                </a:solidFill>
                <a:highlight>
                  <a:srgbClr val="FFFFFF"/>
                </a:highlight>
              </a:rPr>
              <a:t>Pointer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dirty="0" err="1">
                <a:solidFill>
                  <a:srgbClr val="333333"/>
                </a:solidFill>
                <a:highlight>
                  <a:srgbClr val="FFFFFF"/>
                </a:highlight>
              </a:rPr>
              <a:t>arithmetic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dirty="0" err="1">
                <a:solidFill>
                  <a:srgbClr val="333333"/>
                </a:solidFill>
                <a:highlight>
                  <a:srgbClr val="FFFFFF"/>
                </a:highlight>
              </a:rPr>
              <a:t>works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dirty="0" err="1">
                <a:solidFill>
                  <a:srgbClr val="333333"/>
                </a:solidFill>
                <a:highlight>
                  <a:srgbClr val="FFFFFF"/>
                </a:highlight>
              </a:rPr>
              <a:t>on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dynamically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allocated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dirty="0" err="1">
                <a:solidFill>
                  <a:srgbClr val="333333"/>
                </a:solidFill>
                <a:highlight>
                  <a:srgbClr val="FFFFFF"/>
                </a:highlight>
              </a:rPr>
              <a:t>arrays</a:t>
            </a:r>
            <a:r>
              <a:rPr lang="en-US" alt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,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dirty="0" err="1">
                <a:solidFill>
                  <a:srgbClr val="333333"/>
                </a:solidFill>
                <a:highlight>
                  <a:srgbClr val="FFFFFF"/>
                </a:highlight>
              </a:rPr>
              <a:t>too</a:t>
            </a:r>
            <a:r>
              <a:rPr lang="en-US" alt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edcb4c71e5_0_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graphicFrame>
        <p:nvGraphicFramePr>
          <p:cNvPr id="523" name="Google Shape;523;g2edcb4c71e5_0_79"/>
          <p:cNvGraphicFramePr/>
          <p:nvPr>
            <p:extLst>
              <p:ext uri="{D42A27DB-BD31-4B8C-83A1-F6EECF244321}">
                <p14:modId xmlns:p14="http://schemas.microsoft.com/office/powerpoint/2010/main" val="76884499"/>
              </p:ext>
            </p:extLst>
          </p:nvPr>
        </p:nvGraphicFramePr>
        <p:xfrm>
          <a:off x="661350" y="2545125"/>
          <a:ext cx="7462125" cy="423666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74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Example Source Code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stdlib.h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num_elements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5;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altLang="ko-KR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num_elements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NULL)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perror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Failed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allocate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memory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EXIT_FAILURE;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num_elements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*(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=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10; 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num_elements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= 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EXIT_SUCCESS;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4" name="Google Shape;524;g2edcb4c71e5_0_79"/>
          <p:cNvGraphicFramePr/>
          <p:nvPr>
            <p:extLst>
              <p:ext uri="{D42A27DB-BD31-4B8C-83A1-F6EECF244321}">
                <p14:modId xmlns:p14="http://schemas.microsoft.com/office/powerpoint/2010/main" val="220410443"/>
              </p:ext>
            </p:extLst>
          </p:nvPr>
        </p:nvGraphicFramePr>
        <p:xfrm>
          <a:off x="8123475" y="2545113"/>
          <a:ext cx="2248824" cy="42366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2248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Execution Result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[0] = 10 10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[2] = 20 20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[3] = 30 30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[4] = 40 40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arr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[5] = 50 50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5" name="Google Shape;525;g2edcb4c71e5_0_79"/>
          <p:cNvSpPr/>
          <p:nvPr/>
        </p:nvSpPr>
        <p:spPr>
          <a:xfrm flipH="1">
            <a:off x="4899350" y="2805750"/>
            <a:ext cx="2946900" cy="1246500"/>
          </a:xfrm>
          <a:prstGeom prst="wedgeEllipseCallout">
            <a:avLst>
              <a:gd name="adj1" fmla="val 50026"/>
              <a:gd name="adj2" fmla="val 46444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Tip!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represents a generic pointer which can point to any or unspecified type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95;g2edcb4c71e5_0_67">
            <a:extLst>
              <a:ext uri="{FF2B5EF4-FFF2-40B4-BE49-F238E27FC236}">
                <a16:creationId xmlns:a16="http://schemas.microsoft.com/office/drawing/2014/main" id="{16604403-7BE6-4F04-8A10-1193C1F5FB0C}"/>
              </a:ext>
            </a:extLst>
          </p:cNvPr>
          <p:cNvSpPr txBox="1"/>
          <p:nvPr/>
        </p:nvSpPr>
        <p:spPr>
          <a:xfrm>
            <a:off x="8065173" y="1347700"/>
            <a:ext cx="3288627" cy="461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Formula : p[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 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</a:t>
            </a:r>
            <a:r>
              <a:rPr lang="ko-KR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 *(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p+i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) </a:t>
            </a:r>
            <a:endParaRPr sz="2400" dirty="0">
              <a:solidFill>
                <a:srgbClr val="2F2B20"/>
              </a:solidFill>
              <a:latin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AF48E-DC0D-41A5-BB82-36B91C9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Copy Test source code by Git Clone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D4907-2D15-4B46-A819-4E7EF974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884" y="1199629"/>
            <a:ext cx="11504700" cy="64350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$ git clone https://github.com/kangyi/SystemProgrammingCode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5CB83-2565-4485-B546-772A8D292B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ABF4D-A006-4394-832D-0035DA8B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104"/>
            <a:ext cx="10993384" cy="46297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195FCA-07D1-4062-939F-55EA1BCCAF2C}"/>
              </a:ext>
            </a:extLst>
          </p:cNvPr>
          <p:cNvSpPr/>
          <p:nvPr/>
        </p:nvSpPr>
        <p:spPr>
          <a:xfrm>
            <a:off x="3953163" y="2789383"/>
            <a:ext cx="6797964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1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dcb4c71e5_0_67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</a:t>
            </a:r>
            <a:endParaRPr dirty="0"/>
          </a:p>
        </p:txBody>
      </p:sp>
      <p:sp>
        <p:nvSpPr>
          <p:cNvPr id="488" name="Google Shape;488;g2edcb4c71e5_0_67"/>
          <p:cNvSpPr txBox="1">
            <a:spLocks noGrp="1"/>
          </p:cNvSpPr>
          <p:nvPr>
            <p:ph type="body" idx="1"/>
          </p:nvPr>
        </p:nvSpPr>
        <p:spPr>
          <a:xfrm>
            <a:off x="419875" y="1530225"/>
            <a:ext cx="105156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/>
              <a:t>Pointers and Multidimensional Array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/>
              <a:t>Two dimensional array is a array of one-D arrays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Processing the elements of a two-dimensional array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Access elements row by row (</a:t>
            </a:r>
            <a:r>
              <a:rPr lang="ko-KR" sz="2400" b="1"/>
              <a:t>row-major order</a:t>
            </a:r>
            <a:r>
              <a:rPr lang="ko-KR" sz="2400"/>
              <a:t>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Name of the 2-D array can be treated as a pointer-to-pointer which points to the first row (1-D array name)</a:t>
            </a:r>
            <a:endParaRPr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edcb4c71e5_0_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graphicFrame>
        <p:nvGraphicFramePr>
          <p:cNvPr id="491" name="Google Shape;491;g2edcb4c71e5_0_67"/>
          <p:cNvGraphicFramePr/>
          <p:nvPr/>
        </p:nvGraphicFramePr>
        <p:xfrm>
          <a:off x="3939381" y="3468346"/>
          <a:ext cx="7056450" cy="4222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9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0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a[0][0]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a[0][1]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a[0][4]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a[1][0]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a[1][4]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a[2][0]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[2][4]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2" name="Google Shape;492;g2edcb4c71e5_0_67"/>
          <p:cNvSpPr/>
          <p:nvPr/>
        </p:nvSpPr>
        <p:spPr>
          <a:xfrm rot="-5400000">
            <a:off x="5222031" y="1825259"/>
            <a:ext cx="314400" cy="2879700"/>
          </a:xfrm>
          <a:prstGeom prst="rightBrace">
            <a:avLst>
              <a:gd name="adj1" fmla="val 76347"/>
              <a:gd name="adj2" fmla="val 50000"/>
            </a:avLst>
          </a:prstGeom>
          <a:noFill/>
          <a:ln w="19050" cap="flat" cmpd="sng">
            <a:solidFill>
              <a:srgbClr val="DA1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2B2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3" name="Google Shape;493;g2edcb4c71e5_0_67"/>
          <p:cNvSpPr/>
          <p:nvPr/>
        </p:nvSpPr>
        <p:spPr>
          <a:xfrm rot="-5400000">
            <a:off x="7585806" y="2358671"/>
            <a:ext cx="314400" cy="1873200"/>
          </a:xfrm>
          <a:prstGeom prst="rightBrace">
            <a:avLst>
              <a:gd name="adj1" fmla="val 49663"/>
              <a:gd name="adj2" fmla="val 50000"/>
            </a:avLst>
          </a:prstGeom>
          <a:noFill/>
          <a:ln w="19050" cap="flat" cmpd="sng">
            <a:solidFill>
              <a:srgbClr val="DA1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2B2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4" name="Google Shape;494;g2edcb4c71e5_0_67"/>
          <p:cNvSpPr/>
          <p:nvPr/>
        </p:nvSpPr>
        <p:spPr>
          <a:xfrm rot="-5400000">
            <a:off x="9709894" y="2134821"/>
            <a:ext cx="314400" cy="2232000"/>
          </a:xfrm>
          <a:prstGeom prst="rightBrace">
            <a:avLst>
              <a:gd name="adj1" fmla="val 59175"/>
              <a:gd name="adj2" fmla="val 50000"/>
            </a:avLst>
          </a:prstGeom>
          <a:noFill/>
          <a:ln w="19050" cap="flat" cmpd="sng">
            <a:solidFill>
              <a:srgbClr val="DA1C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2B2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5" name="Google Shape;495;g2edcb4c71e5_0_67"/>
          <p:cNvSpPr txBox="1"/>
          <p:nvPr/>
        </p:nvSpPr>
        <p:spPr>
          <a:xfrm>
            <a:off x="3893275" y="2726975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ko-KR" sz="1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≡ </a:t>
            </a:r>
            <a:r>
              <a:rPr lang="ko-KR" sz="18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ko-KR" sz="1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[0]</a:t>
            </a:r>
            <a:endParaRPr dirty="0"/>
          </a:p>
        </p:txBody>
      </p:sp>
      <p:cxnSp>
        <p:nvCxnSpPr>
          <p:cNvPr id="496" name="Google Shape;496;g2edcb4c71e5_0_67"/>
          <p:cNvCxnSpPr/>
          <p:nvPr/>
        </p:nvCxnSpPr>
        <p:spPr>
          <a:xfrm>
            <a:off x="4083844" y="3109571"/>
            <a:ext cx="0" cy="358800"/>
          </a:xfrm>
          <a:prstGeom prst="straightConnector1">
            <a:avLst/>
          </a:prstGeom>
          <a:noFill/>
          <a:ln w="9525" cap="flat" cmpd="sng">
            <a:solidFill>
              <a:srgbClr val="2F2B2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g2edcb4c71e5_0_67"/>
          <p:cNvSpPr txBox="1"/>
          <p:nvPr/>
        </p:nvSpPr>
        <p:spPr>
          <a:xfrm>
            <a:off x="4947450" y="4189075"/>
            <a:ext cx="16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p+1 ≡ (*a)+1</a:t>
            </a:r>
            <a:endParaRPr sz="1800">
              <a:solidFill>
                <a:srgbClr val="2F2B2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98" name="Google Shape;498;g2edcb4c71e5_0_67"/>
          <p:cNvCxnSpPr/>
          <p:nvPr/>
        </p:nvCxnSpPr>
        <p:spPr>
          <a:xfrm rot="10800000">
            <a:off x="5163344" y="3900209"/>
            <a:ext cx="0" cy="360300"/>
          </a:xfrm>
          <a:prstGeom prst="straightConnector1">
            <a:avLst/>
          </a:prstGeom>
          <a:noFill/>
          <a:ln w="19050" cap="flat" cmpd="sng">
            <a:solidFill>
              <a:srgbClr val="2F2B2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9" name="Google Shape;499;g2edcb4c71e5_0_67"/>
          <p:cNvSpPr txBox="1"/>
          <p:nvPr/>
        </p:nvSpPr>
        <p:spPr>
          <a:xfrm>
            <a:off x="6868350" y="4189075"/>
            <a:ext cx="223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p+5 ≡ a[1] ≡ *(a+1) </a:t>
            </a:r>
            <a:endParaRPr/>
          </a:p>
        </p:txBody>
      </p:sp>
      <p:cxnSp>
        <p:nvCxnSpPr>
          <p:cNvPr id="500" name="Google Shape;500;g2edcb4c71e5_0_67"/>
          <p:cNvCxnSpPr/>
          <p:nvPr/>
        </p:nvCxnSpPr>
        <p:spPr>
          <a:xfrm rot="10800000">
            <a:off x="7108031" y="3900209"/>
            <a:ext cx="0" cy="360300"/>
          </a:xfrm>
          <a:prstGeom prst="straightConnector1">
            <a:avLst/>
          </a:prstGeom>
          <a:noFill/>
          <a:ln w="19050" cap="flat" cmpd="sng">
            <a:solidFill>
              <a:srgbClr val="2F2B2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1" name="Google Shape;501;g2edcb4c71e5_0_67"/>
          <p:cNvSpPr txBox="1"/>
          <p:nvPr/>
        </p:nvSpPr>
        <p:spPr>
          <a:xfrm>
            <a:off x="5099844" y="2675268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row0</a:t>
            </a:r>
            <a:endParaRPr sz="1800">
              <a:solidFill>
                <a:srgbClr val="2F2B2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2" name="Google Shape;502;g2edcb4c71e5_0_67"/>
          <p:cNvSpPr txBox="1"/>
          <p:nvPr/>
        </p:nvSpPr>
        <p:spPr>
          <a:xfrm>
            <a:off x="9563894" y="2674596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row2</a:t>
            </a:r>
            <a:endParaRPr sz="1800">
              <a:solidFill>
                <a:srgbClr val="2F2B2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3" name="Google Shape;503;g2edcb4c71e5_0_67"/>
          <p:cNvSpPr txBox="1"/>
          <p:nvPr/>
        </p:nvSpPr>
        <p:spPr>
          <a:xfrm>
            <a:off x="7398543" y="2674596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row1</a:t>
            </a:r>
            <a:endParaRPr sz="1800">
              <a:solidFill>
                <a:srgbClr val="2F2B2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04" name="Google Shape;504;g2edcb4c71e5_0_67"/>
          <p:cNvGraphicFramePr/>
          <p:nvPr/>
        </p:nvGraphicFramePr>
        <p:xfrm>
          <a:off x="1019938" y="2863963"/>
          <a:ext cx="2743200" cy="14629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Example Source Code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a[3][5];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*p = a;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i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Equivalent to:</a:t>
                      </a:r>
                      <a:endParaRPr b="1" i="1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i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p = &amp;a[0][0];</a:t>
                      </a:r>
                      <a:endParaRPr b="1" i="1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514f350f5_0_22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</a:t>
            </a:r>
            <a:endParaRPr dirty="0"/>
          </a:p>
        </p:txBody>
      </p:sp>
      <p:sp>
        <p:nvSpPr>
          <p:cNvPr id="510" name="Google Shape;510;g2f514f350f5_0_228"/>
          <p:cNvSpPr txBox="1">
            <a:spLocks noGrp="1"/>
          </p:cNvSpPr>
          <p:nvPr>
            <p:ph type="body" idx="1"/>
          </p:nvPr>
        </p:nvSpPr>
        <p:spPr>
          <a:xfrm>
            <a:off x="407081" y="1201852"/>
            <a:ext cx="105156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Arithmetic</a:t>
            </a:r>
            <a:r>
              <a:rPr lang="ko-KR" dirty="0"/>
              <a:t> </a:t>
            </a:r>
            <a:r>
              <a:rPr lang="ko-KR" dirty="0" err="1"/>
              <a:t>in</a:t>
            </a:r>
            <a:r>
              <a:rPr lang="ko-KR" dirty="0"/>
              <a:t> </a:t>
            </a:r>
            <a:r>
              <a:rPr lang="ko-KR" dirty="0" err="1"/>
              <a:t>Multidimensional</a:t>
            </a:r>
            <a:r>
              <a:rPr lang="ko-KR" dirty="0"/>
              <a:t> </a:t>
            </a:r>
            <a:r>
              <a:rPr lang="ko-KR" dirty="0" err="1"/>
              <a:t>Array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 err="1"/>
              <a:t>Pointer</a:t>
            </a:r>
            <a:r>
              <a:rPr lang="ko-KR" sz="2400" dirty="0"/>
              <a:t> </a:t>
            </a:r>
            <a:r>
              <a:rPr lang="en-US" altLang="ko-KR" sz="2400" dirty="0"/>
              <a:t>A</a:t>
            </a:r>
            <a:r>
              <a:rPr lang="ko-KR" sz="2400" dirty="0" err="1"/>
              <a:t>rithmetic</a:t>
            </a:r>
            <a:r>
              <a:rPr lang="ko-KR" sz="2400" dirty="0"/>
              <a:t> </a:t>
            </a:r>
            <a:r>
              <a:rPr lang="ko-KR" sz="2400" dirty="0" err="1"/>
              <a:t>works</a:t>
            </a:r>
            <a:r>
              <a:rPr lang="ko-KR" sz="2400" dirty="0"/>
              <a:t> </a:t>
            </a:r>
            <a:r>
              <a:rPr lang="ko-KR" sz="2400" dirty="0" err="1"/>
              <a:t>on</a:t>
            </a:r>
            <a:r>
              <a:rPr lang="ko-KR" sz="2400" dirty="0"/>
              <a:t> </a:t>
            </a:r>
            <a:r>
              <a:rPr lang="en-US" altLang="ko-KR" sz="2400" dirty="0"/>
              <a:t>M</a:t>
            </a:r>
            <a:r>
              <a:rPr lang="ko-KR" sz="2400" dirty="0" err="1"/>
              <a:t>ultidimensional</a:t>
            </a:r>
            <a:r>
              <a:rPr lang="ko-KR" sz="2400" dirty="0"/>
              <a:t> </a:t>
            </a:r>
            <a:r>
              <a:rPr lang="ko-KR" sz="2400" dirty="0" err="1"/>
              <a:t>arrays</a:t>
            </a:r>
            <a:r>
              <a:rPr lang="ko-KR" sz="2400" dirty="0"/>
              <a:t> </a:t>
            </a:r>
            <a:r>
              <a:rPr lang="ko-KR" sz="2400" dirty="0" err="1"/>
              <a:t>too</a:t>
            </a:r>
            <a:r>
              <a:rPr lang="ko-KR" sz="2400" dirty="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f514f350f5_0_2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graphicFrame>
        <p:nvGraphicFramePr>
          <p:cNvPr id="512" name="Google Shape;512;g2f514f350f5_0_228"/>
          <p:cNvGraphicFramePr/>
          <p:nvPr>
            <p:extLst>
              <p:ext uri="{D42A27DB-BD31-4B8C-83A1-F6EECF244321}">
                <p14:modId xmlns:p14="http://schemas.microsoft.com/office/powerpoint/2010/main" val="802870977"/>
              </p:ext>
            </p:extLst>
          </p:nvPr>
        </p:nvGraphicFramePr>
        <p:xfrm>
          <a:off x="250132" y="2395028"/>
          <a:ext cx="4915630" cy="4310815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491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1" dirty="0" err="1"/>
                        <a:t>ptr_array.c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matrix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[3][4] =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{1, 2, 3, 4},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{5, 6, 7, 8},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{9, 10, 11, 12}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matrix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[0][0];    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3;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4;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", 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*4 +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(“\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3" name="Google Shape;513;g2f514f350f5_0_228"/>
          <p:cNvGraphicFramePr/>
          <p:nvPr>
            <p:extLst>
              <p:ext uri="{D42A27DB-BD31-4B8C-83A1-F6EECF244321}">
                <p14:modId xmlns:p14="http://schemas.microsoft.com/office/powerpoint/2010/main" val="1437919035"/>
              </p:ext>
            </p:extLst>
          </p:nvPr>
        </p:nvGraphicFramePr>
        <p:xfrm>
          <a:off x="3228012" y="2989250"/>
          <a:ext cx="1937750" cy="1439612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9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Execution Result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1 2 3 4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5 6 7 8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9 10 11 12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495;g2edcb4c71e5_0_67">
            <a:extLst>
              <a:ext uri="{FF2B5EF4-FFF2-40B4-BE49-F238E27FC236}">
                <a16:creationId xmlns:a16="http://schemas.microsoft.com/office/drawing/2014/main" id="{25A802D4-6021-4E20-8B0B-B7F9566E9A12}"/>
              </a:ext>
            </a:extLst>
          </p:cNvPr>
          <p:cNvSpPr txBox="1"/>
          <p:nvPr/>
        </p:nvSpPr>
        <p:spPr>
          <a:xfrm>
            <a:off x="5714024" y="4843271"/>
            <a:ext cx="536560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* </a:t>
            </a:r>
            <a:r>
              <a:rPr lang="ko-KR" sz="24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</a:t>
            </a:r>
            <a:r>
              <a:rPr 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≡ 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&amp;matrix</a:t>
            </a:r>
            <a:r>
              <a:rPr 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[0]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[0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]</a:t>
            </a:r>
          </a:p>
          <a:p>
            <a:pPr lvl="0">
              <a:buClr>
                <a:schemeClr val="dk1"/>
              </a:buClr>
            </a:pPr>
            <a:endParaRPr lang="en-US" altLang="ko-KR" sz="2400" dirty="0">
              <a:solidFill>
                <a:srgbClr val="2F2B20"/>
              </a:solidFill>
              <a:latin typeface="Twentieth Century"/>
              <a:sym typeface="Twentieth Century"/>
            </a:endParaRPr>
          </a:p>
          <a:p>
            <a:pPr lvl="0">
              <a:buClr>
                <a:schemeClr val="dk1"/>
              </a:buClr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matrix[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][j] = 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ptr+i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*4 +j </a:t>
            </a:r>
            <a:endParaRPr sz="2400" dirty="0">
              <a:solidFill>
                <a:srgbClr val="2F2B20"/>
              </a:solidFill>
              <a:latin typeface="Twentieth Century"/>
            </a:endParaRPr>
          </a:p>
        </p:txBody>
      </p:sp>
      <p:graphicFrame>
        <p:nvGraphicFramePr>
          <p:cNvPr id="13" name="Google Shape;491;g2edcb4c71e5_0_67">
            <a:extLst>
              <a:ext uri="{FF2B5EF4-FFF2-40B4-BE49-F238E27FC236}">
                <a16:creationId xmlns:a16="http://schemas.microsoft.com/office/drawing/2014/main" id="{7224441B-7D8E-480F-9C64-1597E7F18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133670"/>
              </p:ext>
            </p:extLst>
          </p:nvPr>
        </p:nvGraphicFramePr>
        <p:xfrm>
          <a:off x="5557075" y="2778113"/>
          <a:ext cx="6634926" cy="422275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71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8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a[0][0]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a[0][1]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a[0][4]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a[1][0]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a[1][4]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a[2][0]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[2][4]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4BA8892-9A20-4E2C-857F-95E8AC8E61D6}"/>
              </a:ext>
            </a:extLst>
          </p:cNvPr>
          <p:cNvCxnSpPr>
            <a:cxnSpLocks/>
          </p:cNvCxnSpPr>
          <p:nvPr/>
        </p:nvCxnSpPr>
        <p:spPr>
          <a:xfrm flipV="1">
            <a:off x="5938221" y="3200389"/>
            <a:ext cx="0" cy="471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38CD1D-AA1D-4EC1-8ACA-7E3776A2BC13}"/>
              </a:ext>
            </a:extLst>
          </p:cNvPr>
          <p:cNvSpPr txBox="1"/>
          <p:nvPr/>
        </p:nvSpPr>
        <p:spPr>
          <a:xfrm>
            <a:off x="5714024" y="3672081"/>
            <a:ext cx="75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ptr</a:t>
            </a:r>
            <a:endParaRPr lang="ko-KR" altLang="en-US" sz="1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47FA5C-484D-460A-A151-4D32E3801A2C}"/>
              </a:ext>
            </a:extLst>
          </p:cNvPr>
          <p:cNvCxnSpPr>
            <a:cxnSpLocks/>
          </p:cNvCxnSpPr>
          <p:nvPr/>
        </p:nvCxnSpPr>
        <p:spPr>
          <a:xfrm flipV="1">
            <a:off x="6639261" y="3200389"/>
            <a:ext cx="0" cy="471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767F9F-2861-4BFE-81E4-583C76D40978}"/>
              </a:ext>
            </a:extLst>
          </p:cNvPr>
          <p:cNvCxnSpPr>
            <a:cxnSpLocks/>
          </p:cNvCxnSpPr>
          <p:nvPr/>
        </p:nvCxnSpPr>
        <p:spPr>
          <a:xfrm flipV="1">
            <a:off x="8396827" y="3193154"/>
            <a:ext cx="0" cy="471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B82FEE-F5E2-4792-9B97-2AEAE38F34CD}"/>
              </a:ext>
            </a:extLst>
          </p:cNvPr>
          <p:cNvSpPr txBox="1"/>
          <p:nvPr/>
        </p:nvSpPr>
        <p:spPr>
          <a:xfrm>
            <a:off x="6417733" y="3672081"/>
            <a:ext cx="75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ptr+1</a:t>
            </a:r>
            <a:endParaRPr lang="ko-KR" alt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887041-8BDD-4CF8-A263-EBE1B54E1581}"/>
              </a:ext>
            </a:extLst>
          </p:cNvPr>
          <p:cNvSpPr txBox="1"/>
          <p:nvPr/>
        </p:nvSpPr>
        <p:spPr>
          <a:xfrm>
            <a:off x="8120531" y="3652497"/>
            <a:ext cx="136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ptr+1*4+1</a:t>
            </a:r>
            <a:endParaRPr lang="ko-KR" altLang="en-US" sz="18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B350C0-DC0B-474E-94AB-9CBB6EA4C300}"/>
              </a:ext>
            </a:extLst>
          </p:cNvPr>
          <p:cNvCxnSpPr>
            <a:cxnSpLocks/>
          </p:cNvCxnSpPr>
          <p:nvPr/>
        </p:nvCxnSpPr>
        <p:spPr>
          <a:xfrm flipV="1">
            <a:off x="7796191" y="3180805"/>
            <a:ext cx="0" cy="471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2CC310-5C8C-427E-985E-7437001448D0}"/>
              </a:ext>
            </a:extLst>
          </p:cNvPr>
          <p:cNvSpPr txBox="1"/>
          <p:nvPr/>
        </p:nvSpPr>
        <p:spPr>
          <a:xfrm>
            <a:off x="7393267" y="3672081"/>
            <a:ext cx="75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ptr+4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9AFD1-B7F2-431D-9BC6-5A7C5A2E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 Arrays and Pointers : Multidimensional Array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2883F-29F6-47C4-93AF-165E5DC3CE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32</a:t>
            </a:fld>
            <a:endParaRPr lang="ko-KR" altLang="en-US"/>
          </a:p>
        </p:txBody>
      </p:sp>
      <p:graphicFrame>
        <p:nvGraphicFramePr>
          <p:cNvPr id="5" name="Google Shape;514;g2f514f350f5_0_228">
            <a:extLst>
              <a:ext uri="{FF2B5EF4-FFF2-40B4-BE49-F238E27FC236}">
                <a16:creationId xmlns:a16="http://schemas.microsoft.com/office/drawing/2014/main" id="{9F07EADF-566C-4E19-9B4D-197089E62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510616"/>
              </p:ext>
            </p:extLst>
          </p:nvPr>
        </p:nvGraphicFramePr>
        <p:xfrm>
          <a:off x="6619449" y="2685918"/>
          <a:ext cx="5418358" cy="2042210"/>
        </p:xfrm>
        <a:graphic>
          <a:graphicData uri="http://schemas.openxmlformats.org/drawingml/2006/table">
            <a:tbl>
              <a:tblPr>
                <a:noFill/>
                <a:tableStyleId>{7737F76D-530A-4723-A4F9-B05B2691A95A}</a:tableStyleId>
              </a:tblPr>
              <a:tblGrid>
                <a:gridCol w="270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179">
                  <a:extLst>
                    <a:ext uri="{9D8B030D-6E8A-4147-A177-3AD203B41FA5}">
                      <a16:colId xmlns:a16="http://schemas.microsoft.com/office/drawing/2014/main" val="1899688510"/>
                    </a:ext>
                  </a:extLst>
                </a:gridCol>
              </a:tblGrid>
              <a:tr h="30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Expressions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6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equivalent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6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lang="ko-KR" sz="16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6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600" b="1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sz="1600" b="1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</a:t>
                      </a:r>
                      <a:r>
                        <a:rPr lang="ko-KR" sz="1600" b="1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ko-KR" sz="1600" b="1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][ </a:t>
                      </a:r>
                      <a:r>
                        <a:rPr lang="ko-KR" sz="1600" b="1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r>
                        <a:rPr lang="ko-KR" sz="1600" b="1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]</a:t>
                      </a:r>
                      <a:endParaRPr b="1" dirty="0"/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dirty="0"/>
                        <a:t>expressions equivalent to </a:t>
                      </a:r>
                      <a:r>
                        <a:rPr lang="en-US" sz="1600" b="1" dirty="0" err="1"/>
                        <a:t>ptr</a:t>
                      </a:r>
                      <a:r>
                        <a:rPr lang="en-US" sz="1600" b="1" dirty="0"/>
                        <a:t>[</a:t>
                      </a:r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][j]</a:t>
                      </a:r>
                      <a:endParaRPr b="1" dirty="0"/>
                    </a:p>
                  </a:txBody>
                  <a:tcPr marL="91450" marR="91450" marT="45725" marB="45725">
                    <a:lnL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*(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] +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)</a:t>
                      </a:r>
                      <a:endParaRPr sz="1600" dirty="0"/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dirty="0"/>
                        <a:t>*(</a:t>
                      </a:r>
                      <a:r>
                        <a:rPr lang="en-US" sz="1800" dirty="0" err="1"/>
                        <a:t>ptr</a:t>
                      </a: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]+j)</a:t>
                      </a:r>
                      <a:endParaRPr sz="1800" dirty="0"/>
                    </a:p>
                  </a:txBody>
                  <a:tcPr marL="91450" marR="91450" marT="45725" marB="45725">
                    <a:lnL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*(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) ) [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]</a:t>
                      </a:r>
                      <a:endParaRPr sz="1600" dirty="0"/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800" dirty="0"/>
                        <a:t>(*(</a:t>
                      </a:r>
                      <a:r>
                        <a:rPr lang="en-US" altLang="ko-KR" sz="1800" dirty="0" err="1"/>
                        <a:t>ptr+i</a:t>
                      </a:r>
                      <a:r>
                        <a:rPr lang="en-US" altLang="ko-KR" sz="1800" dirty="0"/>
                        <a:t>))[j]</a:t>
                      </a:r>
                      <a:endParaRPr sz="1800" dirty="0"/>
                    </a:p>
                  </a:txBody>
                  <a:tcPr marL="91450" marR="91450" marT="45725" marB="45725">
                    <a:lnL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*( *(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) +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)</a:t>
                      </a:r>
                      <a:endParaRPr sz="1600" dirty="0"/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800" dirty="0"/>
                        <a:t>*(*(</a:t>
                      </a:r>
                      <a:r>
                        <a:rPr lang="en-US" altLang="ko-KR" sz="1800" dirty="0" err="1"/>
                        <a:t>ptr+i</a:t>
                      </a:r>
                      <a:r>
                        <a:rPr lang="en-US" altLang="ko-KR" sz="1800" dirty="0"/>
                        <a:t>)+j)</a:t>
                      </a:r>
                      <a:endParaRPr sz="1800" dirty="0"/>
                    </a:p>
                  </a:txBody>
                  <a:tcPr marL="91450" marR="91450" marT="45725" marB="45725">
                    <a:lnL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*( &amp;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[0][0] + </a:t>
                      </a:r>
                      <a:r>
                        <a:rPr lang="ko-KR" sz="1800" dirty="0">
                          <a:solidFill>
                            <a:srgbClr val="2F2B20"/>
                          </a:solidFill>
                        </a:rPr>
                        <a:t>4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lang="ko-KR" sz="1800" b="0" i="0" u="none" strike="noStrike" cap="none" dirty="0" err="1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r>
                        <a:rPr lang="ko-KR" sz="1800" b="0" i="0" u="none" strike="noStrike" cap="none" dirty="0">
                          <a:solidFill>
                            <a:srgbClr val="2F2B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)</a:t>
                      </a:r>
                      <a:endParaRPr sz="1600" dirty="0"/>
                    </a:p>
                  </a:txBody>
                  <a:tcPr marL="91450" marR="91450" marT="45725" marB="45725">
                    <a:lnL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B2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dirty="0"/>
                        <a:t>*(&amp;</a:t>
                      </a:r>
                      <a:r>
                        <a:rPr lang="en-US" sz="1800" dirty="0" err="1"/>
                        <a:t>ptr</a:t>
                      </a:r>
                      <a:r>
                        <a:rPr lang="en-US" sz="1800" dirty="0"/>
                        <a:t>[0][0]+4*</a:t>
                      </a:r>
                      <a:r>
                        <a:rPr lang="en-US" sz="1800" dirty="0" err="1"/>
                        <a:t>i+j</a:t>
                      </a:r>
                      <a:r>
                        <a:rPr lang="en-US" sz="1800" dirty="0"/>
                        <a:t>)</a:t>
                      </a:r>
                      <a:endParaRPr sz="1800" dirty="0"/>
                    </a:p>
                  </a:txBody>
                  <a:tcPr marL="91450" marR="91450" marT="45725" marB="45725">
                    <a:lnL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515;g2f514f350f5_0_228">
            <a:extLst>
              <a:ext uri="{FF2B5EF4-FFF2-40B4-BE49-F238E27FC236}">
                <a16:creationId xmlns:a16="http://schemas.microsoft.com/office/drawing/2014/main" id="{0E9CD3A7-72E5-436D-8B70-D0B72A794F93}"/>
              </a:ext>
            </a:extLst>
          </p:cNvPr>
          <p:cNvSpPr/>
          <p:nvPr/>
        </p:nvSpPr>
        <p:spPr>
          <a:xfrm flipH="1">
            <a:off x="6965621" y="4822812"/>
            <a:ext cx="1768200" cy="472200"/>
          </a:xfrm>
          <a:prstGeom prst="wedgeEllipseCallout">
            <a:avLst>
              <a:gd name="adj1" fmla="val -21217"/>
              <a:gd name="adj2" fmla="val -70685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Column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size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95;g2edcb4c71e5_0_67">
            <a:extLst>
              <a:ext uri="{FF2B5EF4-FFF2-40B4-BE49-F238E27FC236}">
                <a16:creationId xmlns:a16="http://schemas.microsoft.com/office/drawing/2014/main" id="{B5F4FD52-7153-471B-AFEC-62F973CB0B15}"/>
              </a:ext>
            </a:extLst>
          </p:cNvPr>
          <p:cNvSpPr txBox="1"/>
          <p:nvPr/>
        </p:nvSpPr>
        <p:spPr>
          <a:xfrm>
            <a:off x="6739803" y="5648791"/>
            <a:ext cx="46947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Formula for 1-D: A[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 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</a:t>
            </a:r>
            <a:r>
              <a:rPr lang="ko-KR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 *(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A+i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)</a:t>
            </a:r>
          </a:p>
          <a:p>
            <a:pPr lvl="0">
              <a:buClr>
                <a:schemeClr val="dk1"/>
              </a:buClr>
            </a:pP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                for 2-D a[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][j] </a:t>
            </a:r>
            <a:r>
              <a:rPr lang="ko-KR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  *(*(</a:t>
            </a:r>
            <a:r>
              <a:rPr lang="en-US" altLang="ko-KR" sz="2400" dirty="0" err="1">
                <a:solidFill>
                  <a:srgbClr val="2F2B20"/>
                </a:solidFill>
                <a:latin typeface="Twentieth Century"/>
                <a:sym typeface="Twentieth Century"/>
              </a:rPr>
              <a:t>a+i</a:t>
            </a:r>
            <a:r>
              <a:rPr lang="en-US" altLang="ko-KR" sz="2400" dirty="0">
                <a:solidFill>
                  <a:srgbClr val="2F2B20"/>
                </a:solidFill>
                <a:latin typeface="Twentieth Century"/>
                <a:sym typeface="Twentieth Century"/>
              </a:rPr>
              <a:t>)+j)</a:t>
            </a:r>
            <a:endParaRPr sz="2400" dirty="0">
              <a:solidFill>
                <a:srgbClr val="2F2B20"/>
              </a:solidFill>
              <a:latin typeface="Twentieth Century"/>
            </a:endParaRPr>
          </a:p>
        </p:txBody>
      </p:sp>
      <p:sp>
        <p:nvSpPr>
          <p:cNvPr id="8" name="Google Shape;495;g2edcb4c71e5_0_67">
            <a:extLst>
              <a:ext uri="{FF2B5EF4-FFF2-40B4-BE49-F238E27FC236}">
                <a16:creationId xmlns:a16="http://schemas.microsoft.com/office/drawing/2014/main" id="{F1D527CB-358A-4026-9DBC-8A9C105718B0}"/>
              </a:ext>
            </a:extLst>
          </p:cNvPr>
          <p:cNvSpPr txBox="1"/>
          <p:nvPr/>
        </p:nvSpPr>
        <p:spPr>
          <a:xfrm>
            <a:off x="6925377" y="1242840"/>
            <a:ext cx="4806501" cy="1384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alt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A[3][4] </a:t>
            </a:r>
            <a:r>
              <a:rPr 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≡ </a:t>
            </a:r>
            <a:r>
              <a:rPr lang="en-US" alt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(*</a:t>
            </a:r>
            <a:r>
              <a:rPr lang="en-US" altLang="ko-KR" sz="28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ptr</a:t>
            </a:r>
            <a:r>
              <a:rPr lang="en-US" alt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)[4]</a:t>
            </a:r>
          </a:p>
          <a:p>
            <a:pPr lvl="0">
              <a:buClr>
                <a:schemeClr val="dk1"/>
              </a:buClr>
            </a:pPr>
            <a:r>
              <a:rPr lang="en-US" alt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/*  </a:t>
            </a:r>
            <a:r>
              <a:rPr lang="en-US" altLang="ko-KR" sz="28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ptr</a:t>
            </a:r>
            <a:r>
              <a:rPr lang="en-US" alt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</a:t>
            </a:r>
            <a:r>
              <a:rPr lang="en-US" altLang="ko-KR" sz="2800" u="sng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pointer to int [4</a:t>
            </a:r>
            <a:r>
              <a:rPr lang="en-US" alt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] */</a:t>
            </a:r>
          </a:p>
          <a:p>
            <a:pPr lvl="0">
              <a:buClr>
                <a:schemeClr val="dk1"/>
              </a:buClr>
            </a:pPr>
            <a:r>
              <a:rPr lang="en-US" altLang="ko-KR" sz="2800" dirty="0" err="1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ptr</a:t>
            </a:r>
            <a:r>
              <a:rPr lang="en-US" altLang="ko-KR" sz="2800" dirty="0">
                <a:solidFill>
                  <a:srgbClr val="2F2B2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a; </a:t>
            </a:r>
            <a:endParaRPr sz="2800" dirty="0">
              <a:solidFill>
                <a:srgbClr val="2F2B20"/>
              </a:solidFill>
              <a:latin typeface="Twentieth Century"/>
            </a:endParaRPr>
          </a:p>
        </p:txBody>
      </p:sp>
      <p:graphicFrame>
        <p:nvGraphicFramePr>
          <p:cNvPr id="9" name="Google Shape;512;g2f514f350f5_0_228">
            <a:extLst>
              <a:ext uri="{FF2B5EF4-FFF2-40B4-BE49-F238E27FC236}">
                <a16:creationId xmlns:a16="http://schemas.microsoft.com/office/drawing/2014/main" id="{88022DD6-8D67-446D-BEB6-A9CD5AC4D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628806"/>
              </p:ext>
            </p:extLst>
          </p:nvPr>
        </p:nvGraphicFramePr>
        <p:xfrm>
          <a:off x="419878" y="1188283"/>
          <a:ext cx="5700459" cy="5533167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570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0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1" dirty="0"/>
                        <a:t>ptr_array2.c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5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matrix[3][4] = {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 3, 4}, {5, 6, 7, 8},</a:t>
                      </a:r>
                      <a:endParaRPr lang="ko-KR" alt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{9, 10, 11, 12}};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3;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for (int j = 0; j &lt; 4;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j++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int *q = *(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matrix+i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)+j;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("[%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d,%d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%p:%d ",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i,j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q, *q);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("\n");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(*p)[4] = matrix;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(int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3;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for (int j = 0; j &lt; 4;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j++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int *q = p[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]+j;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("[%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d,%d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%p:%d ",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i,j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q, *q);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("\n");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0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84D05-2A37-4F02-AFE4-661BBB34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6" y="195866"/>
            <a:ext cx="11437561" cy="6435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3.2. Array of Pointers </a:t>
            </a:r>
            <a:r>
              <a:rPr lang="en-US" altLang="ko-KR" i="1" dirty="0"/>
              <a:t>vs</a:t>
            </a:r>
            <a:r>
              <a:rPr lang="en-US" altLang="ko-KR" dirty="0"/>
              <a:t>. Pointer to Array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9DC6F-BF7E-49F1-8533-77C0BE2B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417" y="1222107"/>
            <a:ext cx="11933583" cy="15267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Operator Precedence : index operator([ ] ) </a:t>
            </a:r>
            <a:r>
              <a:rPr lang="en-US" altLang="ko-KR" sz="4000" b="1" dirty="0"/>
              <a:t>&gt;</a:t>
            </a:r>
            <a:r>
              <a:rPr lang="en-US" altLang="ko-KR" dirty="0"/>
              <a:t> address operator (*) </a:t>
            </a:r>
          </a:p>
          <a:p>
            <a:r>
              <a:rPr lang="en-US" altLang="ko-KR" dirty="0"/>
              <a:t>int (*p)[3]</a:t>
            </a:r>
            <a:r>
              <a:rPr lang="en-US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 </a:t>
            </a:r>
            <a:r>
              <a:rPr lang="ko-KR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 int ((*p)[3]) </a:t>
            </a:r>
            <a:r>
              <a:rPr lang="ko-KR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 p is a </a:t>
            </a:r>
            <a:r>
              <a:rPr lang="en-US" altLang="ko-KR" b="1" dirty="0">
                <a:solidFill>
                  <a:srgbClr val="2F2B20"/>
                </a:solidFill>
                <a:latin typeface="Twentieth Century"/>
                <a:sym typeface="Twentieth Century"/>
              </a:rPr>
              <a:t>pointer to array </a:t>
            </a:r>
            <a:r>
              <a:rPr lang="en-US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of int array of size 3 (int[3])</a:t>
            </a:r>
            <a:endParaRPr lang="en-US" altLang="ko-KR" dirty="0"/>
          </a:p>
          <a:p>
            <a:r>
              <a:rPr lang="en-US" altLang="ko-KR" dirty="0"/>
              <a:t>int * A[3] </a:t>
            </a:r>
            <a:r>
              <a:rPr lang="ko-KR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 int *(A[3]) </a:t>
            </a:r>
            <a:r>
              <a:rPr lang="ko-KR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≡</a:t>
            </a:r>
            <a:r>
              <a:rPr lang="en-US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 A is an </a:t>
            </a:r>
            <a:r>
              <a:rPr lang="en-US" altLang="ko-KR" b="1" dirty="0">
                <a:solidFill>
                  <a:srgbClr val="2F2B20"/>
                </a:solidFill>
                <a:latin typeface="Twentieth Century"/>
                <a:sym typeface="Twentieth Century"/>
              </a:rPr>
              <a:t>array of pointers </a:t>
            </a:r>
            <a:r>
              <a:rPr lang="en-US" altLang="ko-KR" dirty="0">
                <a:solidFill>
                  <a:srgbClr val="2F2B20"/>
                </a:solidFill>
                <a:latin typeface="Twentieth Century"/>
                <a:sym typeface="Twentieth Century"/>
              </a:rPr>
              <a:t>to int (int *) : A is a constant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8C2CC-478C-469B-B7B9-676350763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AFEA45-EDDA-4895-8732-A94F4018F5C6}"/>
              </a:ext>
            </a:extLst>
          </p:cNvPr>
          <p:cNvSpPr/>
          <p:nvPr/>
        </p:nvSpPr>
        <p:spPr>
          <a:xfrm rot="10800000">
            <a:off x="8586446" y="3711983"/>
            <a:ext cx="960915" cy="836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493C0-6334-46C0-93FE-1F7E0FEB364F}"/>
              </a:ext>
            </a:extLst>
          </p:cNvPr>
          <p:cNvSpPr txBox="1"/>
          <p:nvPr/>
        </p:nvSpPr>
        <p:spPr>
          <a:xfrm>
            <a:off x="8159726" y="358559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A: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87A21-71CF-4491-97CD-4366E2CB2900}"/>
              </a:ext>
            </a:extLst>
          </p:cNvPr>
          <p:cNvSpPr/>
          <p:nvPr/>
        </p:nvSpPr>
        <p:spPr>
          <a:xfrm rot="10800000">
            <a:off x="9571385" y="3712696"/>
            <a:ext cx="960915" cy="836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BEFAEB-64E6-4B61-BDED-A948370AD4BB}"/>
              </a:ext>
            </a:extLst>
          </p:cNvPr>
          <p:cNvSpPr/>
          <p:nvPr/>
        </p:nvSpPr>
        <p:spPr>
          <a:xfrm rot="10800000">
            <a:off x="10532300" y="3715920"/>
            <a:ext cx="960915" cy="836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18FC5B2-2A8B-42CB-B192-86F7F1A2791B}"/>
              </a:ext>
            </a:extLst>
          </p:cNvPr>
          <p:cNvCxnSpPr>
            <a:cxnSpLocks/>
          </p:cNvCxnSpPr>
          <p:nvPr/>
        </p:nvCxnSpPr>
        <p:spPr>
          <a:xfrm>
            <a:off x="10104783" y="4320123"/>
            <a:ext cx="0" cy="80236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7AF39A-4A8E-4DCC-8A99-6973963C917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019696" y="4258743"/>
            <a:ext cx="1" cy="86374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74305-4949-40C1-B426-F526FCB4EBCE}"/>
              </a:ext>
            </a:extLst>
          </p:cNvPr>
          <p:cNvCxnSpPr>
            <a:cxnSpLocks/>
          </p:cNvCxnSpPr>
          <p:nvPr/>
        </p:nvCxnSpPr>
        <p:spPr>
          <a:xfrm>
            <a:off x="11133914" y="4295228"/>
            <a:ext cx="0" cy="80236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E40D78-963E-43BE-AA96-624497C858BE}"/>
              </a:ext>
            </a:extLst>
          </p:cNvPr>
          <p:cNvSpPr/>
          <p:nvPr/>
        </p:nvSpPr>
        <p:spPr>
          <a:xfrm>
            <a:off x="8681766" y="5122487"/>
            <a:ext cx="675861" cy="6599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*A[0]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236372-CA9D-4EFF-8FD4-B017EAEE4C81}"/>
              </a:ext>
            </a:extLst>
          </p:cNvPr>
          <p:cNvSpPr/>
          <p:nvPr/>
        </p:nvSpPr>
        <p:spPr>
          <a:xfrm rot="10800000">
            <a:off x="1096396" y="3286241"/>
            <a:ext cx="612755" cy="748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87A4A-94AA-4980-80A6-2F4885A72C40}"/>
              </a:ext>
            </a:extLst>
          </p:cNvPr>
          <p:cNvSpPr txBox="1"/>
          <p:nvPr/>
        </p:nvSpPr>
        <p:spPr>
          <a:xfrm>
            <a:off x="717137" y="336124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p:</a:t>
            </a:r>
            <a:endParaRPr lang="ko-KR" altLang="en-US" sz="2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87A41-FB08-4D53-83ED-1796DC58A692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1434328" y="3660261"/>
            <a:ext cx="1472262" cy="3095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D6BAD7-641B-4FDB-85DD-20BBE2B5F730}"/>
              </a:ext>
            </a:extLst>
          </p:cNvPr>
          <p:cNvSpPr/>
          <p:nvPr/>
        </p:nvSpPr>
        <p:spPr>
          <a:xfrm flipH="1">
            <a:off x="2906590" y="3361242"/>
            <a:ext cx="960916" cy="6599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(*p)[0] =p[0][0]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92B4CA-64B5-4189-913C-D02BB0B85FC7}"/>
              </a:ext>
            </a:extLst>
          </p:cNvPr>
          <p:cNvSpPr/>
          <p:nvPr/>
        </p:nvSpPr>
        <p:spPr>
          <a:xfrm flipH="1">
            <a:off x="3860550" y="3361242"/>
            <a:ext cx="960916" cy="6599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(*p)[1] =p[0][1]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4BE72F-FDA7-41F2-81AB-B77F4B9505EF}"/>
              </a:ext>
            </a:extLst>
          </p:cNvPr>
          <p:cNvSpPr/>
          <p:nvPr/>
        </p:nvSpPr>
        <p:spPr>
          <a:xfrm flipH="1">
            <a:off x="4820226" y="3361242"/>
            <a:ext cx="960916" cy="6599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(*p)[2] =p[0][2]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E1A1AE-22FD-47FB-8F80-0FD951A2DEEC}"/>
              </a:ext>
            </a:extLst>
          </p:cNvPr>
          <p:cNvSpPr txBox="1"/>
          <p:nvPr/>
        </p:nvSpPr>
        <p:spPr>
          <a:xfrm>
            <a:off x="3065663" y="293319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*p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92881-CED8-42AD-AF2E-06B79E22BA23}"/>
              </a:ext>
            </a:extLst>
          </p:cNvPr>
          <p:cNvSpPr txBox="1"/>
          <p:nvPr/>
        </p:nvSpPr>
        <p:spPr>
          <a:xfrm>
            <a:off x="4835665" y="2933195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*p+2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CE80E-2A93-4C91-87C5-A1FBF9E65057}"/>
              </a:ext>
            </a:extLst>
          </p:cNvPr>
          <p:cNvSpPr txBox="1"/>
          <p:nvPr/>
        </p:nvSpPr>
        <p:spPr>
          <a:xfrm>
            <a:off x="3931841" y="2918774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*p+1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F6E59-F677-4DB4-B4EE-76547AF77D84}"/>
              </a:ext>
            </a:extLst>
          </p:cNvPr>
          <p:cNvSpPr txBox="1"/>
          <p:nvPr/>
        </p:nvSpPr>
        <p:spPr>
          <a:xfrm>
            <a:off x="7576072" y="5785010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address:   A[0]        A[1]         A[2]</a:t>
            </a:r>
            <a:endParaRPr lang="ko-KR" altLang="en-US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3F28EF-8200-48F2-9AC7-F28A5ADC7E75}"/>
              </a:ext>
            </a:extLst>
          </p:cNvPr>
          <p:cNvSpPr/>
          <p:nvPr/>
        </p:nvSpPr>
        <p:spPr>
          <a:xfrm>
            <a:off x="9766852" y="5122487"/>
            <a:ext cx="675861" cy="6599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*A[1]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1386CC-5B98-4266-8933-FECF605DCACE}"/>
              </a:ext>
            </a:extLst>
          </p:cNvPr>
          <p:cNvSpPr/>
          <p:nvPr/>
        </p:nvSpPr>
        <p:spPr>
          <a:xfrm>
            <a:off x="10798374" y="5107953"/>
            <a:ext cx="675861" cy="6599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*A[2]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A31B7C-CB6B-41BD-8BE6-678286C190AF}"/>
              </a:ext>
            </a:extLst>
          </p:cNvPr>
          <p:cNvSpPr txBox="1"/>
          <p:nvPr/>
        </p:nvSpPr>
        <p:spPr>
          <a:xfrm>
            <a:off x="7491170" y="3243710"/>
            <a:ext cx="400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address:     A          A+1       A+2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1FF325-7A80-48C7-8CFD-D73368D53BAF}"/>
              </a:ext>
            </a:extLst>
          </p:cNvPr>
          <p:cNvSpPr txBox="1"/>
          <p:nvPr/>
        </p:nvSpPr>
        <p:spPr>
          <a:xfrm>
            <a:off x="1816305" y="2933195"/>
            <a:ext cx="140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address:</a:t>
            </a:r>
            <a:endParaRPr lang="ko-KR" altLang="en-US" sz="20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AC511A8-D08A-4F39-B30F-944B4A31443E}"/>
              </a:ext>
            </a:extLst>
          </p:cNvPr>
          <p:cNvGrpSpPr/>
          <p:nvPr/>
        </p:nvGrpSpPr>
        <p:grpSpPr>
          <a:xfrm>
            <a:off x="2938776" y="4636549"/>
            <a:ext cx="2874552" cy="659946"/>
            <a:chOff x="2819689" y="4526070"/>
            <a:chExt cx="2874552" cy="65994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EEBE54-F8EF-4E38-9DF6-D31BC61B0D47}"/>
                </a:ext>
              </a:extLst>
            </p:cNvPr>
            <p:cNvSpPr/>
            <p:nvPr/>
          </p:nvSpPr>
          <p:spPr>
            <a:xfrm flipH="1">
              <a:off x="2819689" y="4526070"/>
              <a:ext cx="960916" cy="659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(*(p+1))[0] =p[1][0]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80A34C8-B5AF-4B1E-9DBB-F52884B0161A}"/>
                </a:ext>
              </a:extLst>
            </p:cNvPr>
            <p:cNvSpPr/>
            <p:nvPr/>
          </p:nvSpPr>
          <p:spPr>
            <a:xfrm flipH="1">
              <a:off x="3773649" y="4526070"/>
              <a:ext cx="960916" cy="659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(*(p+1))[1] =p[1][1]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4A4847-460B-4E6E-8BC9-23F336B83295}"/>
                </a:ext>
              </a:extLst>
            </p:cNvPr>
            <p:cNvSpPr/>
            <p:nvPr/>
          </p:nvSpPr>
          <p:spPr>
            <a:xfrm flipH="1">
              <a:off x="4733325" y="4526070"/>
              <a:ext cx="960916" cy="659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(*(p+1))[2] =p[1][2]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CE39921-0249-4C42-AEA6-04D6D73DCE27}"/>
              </a:ext>
            </a:extLst>
          </p:cNvPr>
          <p:cNvGrpSpPr/>
          <p:nvPr/>
        </p:nvGrpSpPr>
        <p:grpSpPr>
          <a:xfrm>
            <a:off x="1816305" y="4186051"/>
            <a:ext cx="4135427" cy="374026"/>
            <a:chOff x="1654994" y="5224745"/>
            <a:chExt cx="4135427" cy="37402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723B4F-A275-4BA5-95B0-46510130F765}"/>
                </a:ext>
              </a:extLst>
            </p:cNvPr>
            <p:cNvSpPr txBox="1"/>
            <p:nvPr/>
          </p:nvSpPr>
          <p:spPr>
            <a:xfrm>
              <a:off x="2826645" y="5237288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*(p+1)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BA1196-941C-42F2-9900-4BB6B125745E}"/>
                </a:ext>
              </a:extLst>
            </p:cNvPr>
            <p:cNvSpPr txBox="1"/>
            <p:nvPr/>
          </p:nvSpPr>
          <p:spPr>
            <a:xfrm>
              <a:off x="1654994" y="5224745"/>
              <a:ext cx="1405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address: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2EAD31-0868-4BF7-A12E-DA0C7CED94C9}"/>
                </a:ext>
              </a:extLst>
            </p:cNvPr>
            <p:cNvSpPr txBox="1"/>
            <p:nvPr/>
          </p:nvSpPr>
          <p:spPr>
            <a:xfrm>
              <a:off x="3662944" y="5260217"/>
              <a:ext cx="98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*(p+1)+1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DBCE66-B346-4CFE-8E07-6DE7EA3051BE}"/>
                </a:ext>
              </a:extLst>
            </p:cNvPr>
            <p:cNvSpPr txBox="1"/>
            <p:nvPr/>
          </p:nvSpPr>
          <p:spPr>
            <a:xfrm>
              <a:off x="4805856" y="5237288"/>
              <a:ext cx="98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*(p+1)+2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E270DC5-CF3A-437D-8128-C38692751D54}"/>
              </a:ext>
            </a:extLst>
          </p:cNvPr>
          <p:cNvSpPr txBox="1"/>
          <p:nvPr/>
        </p:nvSpPr>
        <p:spPr>
          <a:xfrm>
            <a:off x="4091266" y="5254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……</a:t>
            </a:r>
            <a:endParaRPr lang="ko-KR" altLang="en-US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4B5F6DE-A776-41EA-ACB1-0D24E135C800}"/>
              </a:ext>
            </a:extLst>
          </p:cNvPr>
          <p:cNvGrpSpPr/>
          <p:nvPr/>
        </p:nvGrpSpPr>
        <p:grpSpPr>
          <a:xfrm>
            <a:off x="2903732" y="5878954"/>
            <a:ext cx="2874552" cy="659946"/>
            <a:chOff x="2819689" y="4526070"/>
            <a:chExt cx="2874552" cy="65994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41316E2-D959-48BC-8B77-7F656D2DD4CD}"/>
                </a:ext>
              </a:extLst>
            </p:cNvPr>
            <p:cNvSpPr/>
            <p:nvPr/>
          </p:nvSpPr>
          <p:spPr>
            <a:xfrm flipH="1">
              <a:off x="2819689" y="4526070"/>
              <a:ext cx="960916" cy="659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(*(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</a:rPr>
                <a:t>p+N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))[0]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=p[N][0]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204D043-A0B4-49DF-8006-DD5A02B11631}"/>
                </a:ext>
              </a:extLst>
            </p:cNvPr>
            <p:cNvSpPr/>
            <p:nvPr/>
          </p:nvSpPr>
          <p:spPr>
            <a:xfrm flipH="1">
              <a:off x="3773649" y="4526070"/>
              <a:ext cx="960916" cy="659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(*(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</a:rPr>
                <a:t>p+N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))[1]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=p[N][1]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36736DE-DB6B-436D-86D8-839562FBD738}"/>
                </a:ext>
              </a:extLst>
            </p:cNvPr>
            <p:cNvSpPr/>
            <p:nvPr/>
          </p:nvSpPr>
          <p:spPr>
            <a:xfrm flipH="1">
              <a:off x="4733325" y="4526070"/>
              <a:ext cx="960916" cy="659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(*(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</a:rPr>
                <a:t>p+N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))[2]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=p{N][2]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33DBDE2-0FC7-4C24-ACCD-174A1A412AE7}"/>
              </a:ext>
            </a:extLst>
          </p:cNvPr>
          <p:cNvGrpSpPr/>
          <p:nvPr/>
        </p:nvGrpSpPr>
        <p:grpSpPr>
          <a:xfrm>
            <a:off x="1802295" y="5520154"/>
            <a:ext cx="4061689" cy="343249"/>
            <a:chOff x="1654994" y="5224745"/>
            <a:chExt cx="4061689" cy="3432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3EBFDD-0CB4-4337-9E89-2033130D6CD8}"/>
                </a:ext>
              </a:extLst>
            </p:cNvPr>
            <p:cNvSpPr txBox="1"/>
            <p:nvPr/>
          </p:nvSpPr>
          <p:spPr>
            <a:xfrm>
              <a:off x="2826645" y="5237288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*(</a:t>
              </a:r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p+N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61835E-D6DE-4DCD-877E-1564FB2F1F56}"/>
                </a:ext>
              </a:extLst>
            </p:cNvPr>
            <p:cNvSpPr txBox="1"/>
            <p:nvPr/>
          </p:nvSpPr>
          <p:spPr>
            <a:xfrm>
              <a:off x="1654994" y="5224745"/>
              <a:ext cx="1405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address: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41051F9-5F1C-48FC-AAB4-F8EA2704F49C}"/>
                </a:ext>
              </a:extLst>
            </p:cNvPr>
            <p:cNvSpPr txBox="1"/>
            <p:nvPr/>
          </p:nvSpPr>
          <p:spPr>
            <a:xfrm>
              <a:off x="3662944" y="5260217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*(</a:t>
              </a:r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p+N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)+1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8C3D0C-74FA-47DD-AAA4-F32FB1BFA030}"/>
                </a:ext>
              </a:extLst>
            </p:cNvPr>
            <p:cNvSpPr txBox="1"/>
            <p:nvPr/>
          </p:nvSpPr>
          <p:spPr>
            <a:xfrm>
              <a:off x="4805856" y="5237288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*(</a:t>
              </a:r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p+N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)+2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615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f514f350f5_0_23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altLang="ko-KR" dirty="0"/>
              <a:t>3</a:t>
            </a:r>
            <a:r>
              <a:rPr lang="ko-KR" altLang="ko-KR" dirty="0"/>
              <a:t>.2 </a:t>
            </a:r>
            <a:r>
              <a:rPr lang="ko-KR" altLang="ko-KR" dirty="0" err="1"/>
              <a:t>Array</a:t>
            </a:r>
            <a:r>
              <a:rPr lang="en-US" altLang="ko-KR" dirty="0"/>
              <a:t>s and Pointers : Multidimensional Array</a:t>
            </a:r>
            <a:endParaRPr dirty="0"/>
          </a:p>
        </p:txBody>
      </p:sp>
      <p:sp>
        <p:nvSpPr>
          <p:cNvPr id="531" name="Google Shape;531;g2f514f350f5_0_238"/>
          <p:cNvSpPr txBox="1">
            <a:spLocks noGrp="1"/>
          </p:cNvSpPr>
          <p:nvPr>
            <p:ph type="body" idx="1"/>
          </p:nvPr>
        </p:nvSpPr>
        <p:spPr>
          <a:xfrm>
            <a:off x="419878" y="1347700"/>
            <a:ext cx="105156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Passing</a:t>
            </a:r>
            <a:r>
              <a:rPr lang="ko-KR" dirty="0"/>
              <a:t> </a:t>
            </a:r>
            <a:r>
              <a:rPr lang="ko-KR" dirty="0" err="1"/>
              <a:t>Multidimensional</a:t>
            </a:r>
            <a:r>
              <a:rPr lang="ko-KR" dirty="0"/>
              <a:t> </a:t>
            </a:r>
            <a:r>
              <a:rPr lang="ko-KR" dirty="0" err="1"/>
              <a:t>Array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For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b="1" dirty="0">
                <a:solidFill>
                  <a:srgbClr val="333333"/>
                </a:solidFill>
                <a:highlight>
                  <a:srgbClr val="FFFFFF"/>
                </a:highlight>
              </a:rPr>
              <a:t>2-D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dirty="0" err="1">
                <a:solidFill>
                  <a:srgbClr val="333333"/>
                </a:solidFill>
                <a:highlight>
                  <a:srgbClr val="FFFFFF"/>
                </a:highlight>
              </a:rPr>
              <a:t>array</a:t>
            </a:r>
            <a:r>
              <a:rPr lang="ko-KR" sz="24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the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column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size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must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be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specified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in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ko-KR" sz="2400" u="sng" dirty="0" err="1">
                <a:solidFill>
                  <a:srgbClr val="333333"/>
                </a:solidFill>
                <a:highlight>
                  <a:srgbClr val="FFFFFF"/>
                </a:highlight>
              </a:rPr>
              <a:t>parameter</a:t>
            </a:r>
            <a:r>
              <a:rPr lang="ko-KR" sz="2400" u="sng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2400" u="sng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f514f350f5_0_2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graphicFrame>
        <p:nvGraphicFramePr>
          <p:cNvPr id="533" name="Google Shape;533;g2f514f350f5_0_238"/>
          <p:cNvGraphicFramePr/>
          <p:nvPr>
            <p:extLst>
              <p:ext uri="{D42A27DB-BD31-4B8C-83A1-F6EECF244321}">
                <p14:modId xmlns:p14="http://schemas.microsoft.com/office/powerpoint/2010/main" val="3718580729"/>
              </p:ext>
            </p:extLst>
          </p:nvPr>
        </p:nvGraphicFramePr>
        <p:xfrm>
          <a:off x="1071975" y="2557850"/>
          <a:ext cx="5680825" cy="40233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56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1" dirty="0" err="1"/>
                        <a:t>array_to_func_arg.c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in_d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c,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[][10]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d%d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c);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=0;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=0 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&lt;*c;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&amp;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oput_d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c,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(*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)[10]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for(j=0; j&lt;c;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j++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(“[%d] ”, j);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for(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=0;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&lt;r; </a:t>
                      </a:r>
                      <a:r>
                        <a:rPr lang="en-US" alt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++){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(“\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”,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=0;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(“%3d”,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4" name="Google Shape;534;g2f514f350f5_0_238"/>
          <p:cNvGraphicFramePr/>
          <p:nvPr>
            <p:extLst>
              <p:ext uri="{D42A27DB-BD31-4B8C-83A1-F6EECF244321}">
                <p14:modId xmlns:p14="http://schemas.microsoft.com/office/powerpoint/2010/main" val="2077333884"/>
              </p:ext>
            </p:extLst>
          </p:nvPr>
        </p:nvGraphicFramePr>
        <p:xfrm>
          <a:off x="7024314" y="4838725"/>
          <a:ext cx="3530550" cy="1700175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353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][10];</a:t>
                      </a:r>
                      <a:endParaRPr b="1" dirty="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in_d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oput_d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5" name="Google Shape;535;g2f514f350f5_0_238"/>
          <p:cNvGraphicFramePr/>
          <p:nvPr/>
        </p:nvGraphicFramePr>
        <p:xfrm>
          <a:off x="8229550" y="2557838"/>
          <a:ext cx="2002900" cy="18897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200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Execution Result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3 3	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1 2 3 4 5 6 7 8 9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solidFill>
                            <a:srgbClr val="2F2B2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     [0]    [1]    [2]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solidFill>
                            <a:srgbClr val="2F2B2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[0]     1     2     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solidFill>
                            <a:srgbClr val="2F2B2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[1]     4     5     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>
                          <a:solidFill>
                            <a:srgbClr val="2F2B2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[2]     7     8      9</a:t>
                      </a:r>
                      <a:endParaRPr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6" name="Google Shape;536;g2f514f350f5_0_238"/>
          <p:cNvSpPr/>
          <p:nvPr/>
        </p:nvSpPr>
        <p:spPr>
          <a:xfrm flipH="1">
            <a:off x="4975900" y="3251399"/>
            <a:ext cx="3074796" cy="1170900"/>
          </a:xfrm>
          <a:prstGeom prst="wedgeEllipseCallout">
            <a:avLst>
              <a:gd name="adj1" fmla="val 43196"/>
              <a:gd name="adj2" fmla="val -47301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is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the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pointer-to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array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variable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that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can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point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to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1st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row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of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table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AE9AF-8F0F-4529-9F48-3BFEDDCD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Exercise: Pointer to Array Test Code (</a:t>
            </a:r>
            <a:r>
              <a:rPr lang="en-US" altLang="ko-KR" dirty="0" err="1"/>
              <a:t>Array.c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FE3A5-D454-4165-B85C-57EE720C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8800" y="1309294"/>
            <a:ext cx="6339490" cy="464383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&lt;10;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("A+%1d=%p, *(A+%1d)=%p &gt;&gt; ",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i,A+i,i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,*(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j=0; j &lt; 3;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("*(A+%1d)+%1d=%p:*(*(A+%1d)+%1d)=%3d;",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(*(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)+j),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*(*(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)+j) 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("p+%1d=%p, *(p+%1d)=%p &gt;&gt; ",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i,p+i,i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,*(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j =0; j&lt; 3;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("*(p+%1d)+%1d=%p:*(*(p+%1d)+%1d))=%3d;",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(*(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)+j),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*(*(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)+j));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0C044-DFC0-45B2-BA66-D8C0908CDC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4817" y="6285164"/>
            <a:ext cx="27432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35</a:t>
            </a:fld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24E97F0-D886-41B0-BCD2-36624EA85449}"/>
              </a:ext>
            </a:extLst>
          </p:cNvPr>
          <p:cNvSpPr txBox="1">
            <a:spLocks/>
          </p:cNvSpPr>
          <p:nvPr/>
        </p:nvSpPr>
        <p:spPr>
          <a:xfrm>
            <a:off x="293983" y="1309294"/>
            <a:ext cx="5212296" cy="5158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lnSpc>
                <a:spcPct val="5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A[10][3];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(*p)[3];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 = A;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j = 0; j &lt; 3;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(*p)[j]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*10+j; /* A[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*10+j */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p++;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50000"/>
              </a:lnSpc>
              <a:buFont typeface="Arial"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 = A;</a:t>
            </a:r>
          </a:p>
          <a:p>
            <a:pPr marL="114300" indent="0">
              <a:lnSpc>
                <a:spcPct val="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&lt;10;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4300" indent="0">
              <a:lnSpc>
                <a:spcPct val="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14300" indent="0">
              <a:lnSpc>
                <a:spcPct val="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j=0; j &lt; 3;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lnSpc>
                <a:spcPct val="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("%p: p[%1d][%1d]=%3d;",</a:t>
            </a:r>
          </a:p>
          <a:p>
            <a:pPr marL="114300" indent="0">
              <a:lnSpc>
                <a:spcPct val="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&amp;p[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114300" indent="0">
              <a:lnSpc>
                <a:spcPct val="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114300" indent="0">
              <a:lnSpc>
                <a:spcPct val="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4300" indent="0">
              <a:lnSpc>
                <a:spcPct val="50000"/>
              </a:lnSpc>
              <a:buFont typeface="Arial"/>
              <a:buNone/>
            </a:pP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29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C718D-9355-4BE4-B1BF-C4098B03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3.2. Exercise: The Execution Results Test Code (</a:t>
            </a:r>
            <a:r>
              <a:rPr lang="en-US" altLang="ko-KR" sz="3600" dirty="0" err="1"/>
              <a:t>Array.c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957FA-160C-4108-A4DD-1C227802C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4A2C1-39C8-4959-9C9D-23EE3186B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E9817-D214-46F0-8210-FB936C20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355"/>
            <a:ext cx="12192000" cy="53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97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085C0-9120-4E89-B186-A3C0FF03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 Exercise: Test Result Answer Sheet (</a:t>
            </a:r>
            <a:r>
              <a:rPr lang="en-US" altLang="ko-KR" dirty="0" err="1"/>
              <a:t>Array.c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DDB9A-73FF-4CA6-8142-B9A444408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8A0B0D-F999-4F62-97E6-EC659E863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69048"/>
              </p:ext>
            </p:extLst>
          </p:nvPr>
        </p:nvGraphicFramePr>
        <p:xfrm>
          <a:off x="191671" y="1358583"/>
          <a:ext cx="6655938" cy="4526280"/>
        </p:xfrm>
        <a:graphic>
          <a:graphicData uri="http://schemas.openxmlformats.org/drawingml/2006/table">
            <a:tbl>
              <a:tblPr firstRow="1" bandRow="1">
                <a:tableStyleId>{6D6CBDBD-9268-45C1-B47D-F71A66068913}</a:tableStyleId>
              </a:tblPr>
              <a:tblGrid>
                <a:gridCol w="581775">
                  <a:extLst>
                    <a:ext uri="{9D8B030D-6E8A-4147-A177-3AD203B41FA5}">
                      <a16:colId xmlns:a16="http://schemas.microsoft.com/office/drawing/2014/main" val="1235996384"/>
                    </a:ext>
                  </a:extLst>
                </a:gridCol>
                <a:gridCol w="545217">
                  <a:extLst>
                    <a:ext uri="{9D8B030D-6E8A-4147-A177-3AD203B41FA5}">
                      <a16:colId xmlns:a16="http://schemas.microsoft.com/office/drawing/2014/main" val="4155736807"/>
                    </a:ext>
                  </a:extLst>
                </a:gridCol>
                <a:gridCol w="1955502">
                  <a:extLst>
                    <a:ext uri="{9D8B030D-6E8A-4147-A177-3AD203B41FA5}">
                      <a16:colId xmlns:a16="http://schemas.microsoft.com/office/drawing/2014/main" val="1775232927"/>
                    </a:ext>
                  </a:extLst>
                </a:gridCol>
                <a:gridCol w="1921290">
                  <a:extLst>
                    <a:ext uri="{9D8B030D-6E8A-4147-A177-3AD203B41FA5}">
                      <a16:colId xmlns:a16="http://schemas.microsoft.com/office/drawing/2014/main" val="3599570551"/>
                    </a:ext>
                  </a:extLst>
                </a:gridCol>
                <a:gridCol w="1652154">
                  <a:extLst>
                    <a:ext uri="{9D8B030D-6E8A-4147-A177-3AD203B41FA5}">
                      <a16:colId xmlns:a16="http://schemas.microsoft.com/office/drawing/2014/main" val="13762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j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p+i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dirty="0"/>
                        <a:t>points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to the </a:t>
                      </a:r>
                      <a:r>
                        <a:rPr lang="en-US" altLang="ko-KR" b="1" dirty="0"/>
                        <a:t>entire </a:t>
                      </a:r>
                      <a:r>
                        <a:rPr lang="en-US" altLang="ko-KR" b="1" dirty="0" err="1"/>
                        <a:t>i-th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row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A= </a:t>
                      </a:r>
                      <a:r>
                        <a:rPr lang="en-US" altLang="ko-KR" dirty="0" err="1"/>
                        <a:t>A+i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int(*) [3]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/>
                        <a:t>type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(pointer to array[3] of int : entire </a:t>
                      </a:r>
                      <a:r>
                        <a:rPr lang="en-US" altLang="ko-KR" dirty="0" err="1"/>
                        <a:t>i-th</a:t>
                      </a:r>
                      <a:r>
                        <a:rPr lang="en-US" altLang="ko-KR" dirty="0"/>
                        <a:t> row)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*(</a:t>
                      </a:r>
                      <a:r>
                        <a:rPr lang="en-US" altLang="ko-KR" sz="1600" b="1" dirty="0" err="1"/>
                        <a:t>p+i</a:t>
                      </a:r>
                      <a:r>
                        <a:rPr lang="en-US" altLang="ko-KR" sz="1600" b="1" dirty="0"/>
                        <a:t>)+j</a:t>
                      </a:r>
                    </a:p>
                    <a:p>
                      <a:pPr latinLnBrk="1"/>
                      <a:r>
                        <a:rPr lang="en-US" altLang="ko-KR" dirty="0"/>
                        <a:t>points to the </a:t>
                      </a:r>
                      <a:r>
                        <a:rPr lang="en-US" altLang="ko-KR" b="1" dirty="0"/>
                        <a:t>j-the element of the </a:t>
                      </a:r>
                      <a:r>
                        <a:rPr lang="en-US" altLang="ko-KR" b="1" dirty="0" err="1"/>
                        <a:t>i-th</a:t>
                      </a:r>
                      <a:r>
                        <a:rPr lang="en-US" altLang="ko-KR" b="1" dirty="0"/>
                        <a:t> row</a:t>
                      </a:r>
                      <a:r>
                        <a:rPr lang="en-US" altLang="ko-KR" dirty="0"/>
                        <a:t>, or (&amp;A[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][j]).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int*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type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(pointing to a single int)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*(*(</a:t>
                      </a:r>
                      <a:r>
                        <a:rPr lang="en-US" altLang="ko-KR" sz="1600" b="1" dirty="0" err="1"/>
                        <a:t>p+i</a:t>
                      </a:r>
                      <a:r>
                        <a:rPr lang="en-US" altLang="ko-KR" sz="1600" b="1" dirty="0"/>
                        <a:t>)+j)</a:t>
                      </a:r>
                    </a:p>
                    <a:p>
                      <a:pPr latinLnBrk="1"/>
                      <a:r>
                        <a:rPr lang="en-US" altLang="ko-KR" dirty="0"/>
                        <a:t>contents of the j-</a:t>
                      </a:r>
                      <a:r>
                        <a:rPr lang="en-US" altLang="ko-KR" dirty="0" err="1"/>
                        <a:t>th</a:t>
                      </a:r>
                      <a:r>
                        <a:rPr lang="en-US" altLang="ko-KR" dirty="0"/>
                        <a:t> element of the j-</a:t>
                      </a:r>
                      <a:r>
                        <a:rPr lang="en-US" altLang="ko-KR" dirty="0" err="1"/>
                        <a:t>th</a:t>
                      </a:r>
                      <a:r>
                        <a:rPr lang="en-US" altLang="ko-KR" dirty="0"/>
                        <a:t> row </a:t>
                      </a:r>
                      <a:r>
                        <a:rPr lang="en-US" altLang="ko-KR" b="1" dirty="0"/>
                        <a:t>(A[</a:t>
                      </a:r>
                      <a:r>
                        <a:rPr lang="en-US" altLang="ko-KR" b="1" dirty="0" err="1"/>
                        <a:t>i</a:t>
                      </a:r>
                      <a:r>
                        <a:rPr lang="en-US" altLang="ko-KR" b="1" dirty="0"/>
                        <a:t>][j]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dirty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4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2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69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47826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3216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1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05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18800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561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5C3A6E5-2FE6-427F-85F3-2A4E02986EA6}"/>
              </a:ext>
            </a:extLst>
          </p:cNvPr>
          <p:cNvSpPr/>
          <p:nvPr/>
        </p:nvSpPr>
        <p:spPr>
          <a:xfrm rot="10800000">
            <a:off x="7134482" y="2593848"/>
            <a:ext cx="615501" cy="784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F8866-F289-45C6-BD40-B6F5F4068C18}"/>
              </a:ext>
            </a:extLst>
          </p:cNvPr>
          <p:cNvSpPr txBox="1"/>
          <p:nvPr/>
        </p:nvSpPr>
        <p:spPr>
          <a:xfrm>
            <a:off x="8182769" y="220387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256023-8EFC-4272-9045-3E39B82D203E}"/>
              </a:ext>
            </a:extLst>
          </p:cNvPr>
          <p:cNvCxnSpPr>
            <a:cxnSpLocks/>
          </p:cNvCxnSpPr>
          <p:nvPr/>
        </p:nvCxnSpPr>
        <p:spPr>
          <a:xfrm flipV="1">
            <a:off x="7503736" y="2403933"/>
            <a:ext cx="1670302" cy="547826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93252A5-C427-419F-AE5E-4D71BE971727}"/>
              </a:ext>
            </a:extLst>
          </p:cNvPr>
          <p:cNvGrpSpPr/>
          <p:nvPr/>
        </p:nvGrpSpPr>
        <p:grpSpPr>
          <a:xfrm>
            <a:off x="9329247" y="1997702"/>
            <a:ext cx="2288759" cy="659946"/>
            <a:chOff x="9506649" y="3129981"/>
            <a:chExt cx="2288759" cy="6599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536358-3EFA-4165-A092-0FD69831579C}"/>
                </a:ext>
              </a:extLst>
            </p:cNvPr>
            <p:cNvSpPr/>
            <p:nvPr/>
          </p:nvSpPr>
          <p:spPr>
            <a:xfrm flipH="1">
              <a:off x="9506649" y="3129981"/>
              <a:ext cx="750526" cy="6599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DB88A6-348F-4FD3-BA9F-BC25E789F768}"/>
                </a:ext>
              </a:extLst>
            </p:cNvPr>
            <p:cNvSpPr/>
            <p:nvPr/>
          </p:nvSpPr>
          <p:spPr>
            <a:xfrm flipH="1">
              <a:off x="10279924" y="3129981"/>
              <a:ext cx="750526" cy="6599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929840-811C-4807-91E3-CE2F6E841D8C}"/>
                </a:ext>
              </a:extLst>
            </p:cNvPr>
            <p:cNvSpPr/>
            <p:nvPr/>
          </p:nvSpPr>
          <p:spPr>
            <a:xfrm flipH="1">
              <a:off x="11044882" y="3129981"/>
              <a:ext cx="750526" cy="6599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0A4427-920D-4B07-BB0C-79236D5BA215}"/>
              </a:ext>
            </a:extLst>
          </p:cNvPr>
          <p:cNvSpPr txBox="1"/>
          <p:nvPr/>
        </p:nvSpPr>
        <p:spPr>
          <a:xfrm>
            <a:off x="9031703" y="1171727"/>
            <a:ext cx="4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*p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888F31-B36C-4FF0-90B8-2A040A974A6F}"/>
              </a:ext>
            </a:extLst>
          </p:cNvPr>
          <p:cNvGrpSpPr/>
          <p:nvPr/>
        </p:nvGrpSpPr>
        <p:grpSpPr>
          <a:xfrm>
            <a:off x="9368730" y="3176949"/>
            <a:ext cx="2288759" cy="659946"/>
            <a:chOff x="9506649" y="3129981"/>
            <a:chExt cx="2288759" cy="65994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39D63E-85E9-483D-872A-A5D0327BD354}"/>
                </a:ext>
              </a:extLst>
            </p:cNvPr>
            <p:cNvSpPr/>
            <p:nvPr/>
          </p:nvSpPr>
          <p:spPr>
            <a:xfrm flipH="1">
              <a:off x="9506649" y="3129981"/>
              <a:ext cx="750526" cy="6599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30C4805-07C5-45DF-991D-C328322976AC}"/>
                </a:ext>
              </a:extLst>
            </p:cNvPr>
            <p:cNvSpPr/>
            <p:nvPr/>
          </p:nvSpPr>
          <p:spPr>
            <a:xfrm flipH="1">
              <a:off x="10279924" y="3129981"/>
              <a:ext cx="750526" cy="6599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6E0ABE-4026-44EA-BB81-4F63A59C6CB6}"/>
                </a:ext>
              </a:extLst>
            </p:cNvPr>
            <p:cNvSpPr/>
            <p:nvPr/>
          </p:nvSpPr>
          <p:spPr>
            <a:xfrm flipH="1">
              <a:off x="11044882" y="3129981"/>
              <a:ext cx="750526" cy="6599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07813C-5E9F-4CBC-9DA0-7AD4028847B7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497668" y="2980187"/>
            <a:ext cx="1697537" cy="54782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C8DC3-74B2-4166-89DD-E9C56BA2A10F}"/>
              </a:ext>
            </a:extLst>
          </p:cNvPr>
          <p:cNvSpPr txBox="1"/>
          <p:nvPr/>
        </p:nvSpPr>
        <p:spPr>
          <a:xfrm>
            <a:off x="8133841" y="2845791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p+1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A3DCD1B-0AA1-4D16-BB09-87D94C9F8A73}"/>
              </a:ext>
            </a:extLst>
          </p:cNvPr>
          <p:cNvSpPr/>
          <p:nvPr/>
        </p:nvSpPr>
        <p:spPr>
          <a:xfrm>
            <a:off x="9174038" y="1763389"/>
            <a:ext cx="2608463" cy="108358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D429892-6BF1-4B75-BF53-726C1ACAE632}"/>
              </a:ext>
            </a:extLst>
          </p:cNvPr>
          <p:cNvSpPr/>
          <p:nvPr/>
        </p:nvSpPr>
        <p:spPr>
          <a:xfrm>
            <a:off x="9265774" y="1915850"/>
            <a:ext cx="876232" cy="8683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085B113-1C2E-42C8-A22C-7040BF953EFD}"/>
              </a:ext>
            </a:extLst>
          </p:cNvPr>
          <p:cNvCxnSpPr/>
          <p:nvPr/>
        </p:nvCxnSpPr>
        <p:spPr>
          <a:xfrm>
            <a:off x="9313136" y="1602322"/>
            <a:ext cx="325271" cy="2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8B7E8E5-1247-42A1-ABB7-F25BF531F40F}"/>
              </a:ext>
            </a:extLst>
          </p:cNvPr>
          <p:cNvSpPr/>
          <p:nvPr/>
        </p:nvSpPr>
        <p:spPr>
          <a:xfrm>
            <a:off x="10079774" y="3083065"/>
            <a:ext cx="827190" cy="8683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427DF1F-0B9E-4660-9AB1-C4A4E54541DA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0264425" y="3951382"/>
            <a:ext cx="228944" cy="3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B46553-5953-4755-8A3F-2811BB1E459B}"/>
              </a:ext>
            </a:extLst>
          </p:cNvPr>
          <p:cNvSpPr txBox="1"/>
          <p:nvPr/>
        </p:nvSpPr>
        <p:spPr>
          <a:xfrm>
            <a:off x="9502742" y="418821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*(p+1)+1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C2ED83-30E6-40C4-89C2-E6CA6432917D}"/>
              </a:ext>
            </a:extLst>
          </p:cNvPr>
          <p:cNvSpPr txBox="1"/>
          <p:nvPr/>
        </p:nvSpPr>
        <p:spPr>
          <a:xfrm>
            <a:off x="8741955" y="4127147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*(p+1)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5421226-B6CC-4192-9027-181BC816BA41}"/>
              </a:ext>
            </a:extLst>
          </p:cNvPr>
          <p:cNvSpPr/>
          <p:nvPr/>
        </p:nvSpPr>
        <p:spPr>
          <a:xfrm>
            <a:off x="9195205" y="2986219"/>
            <a:ext cx="2608463" cy="108358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AB8F632-E9B4-4AE9-93A7-C0FB8204709B}"/>
              </a:ext>
            </a:extLst>
          </p:cNvPr>
          <p:cNvCxnSpPr>
            <a:cxnSpLocks/>
          </p:cNvCxnSpPr>
          <p:nvPr/>
        </p:nvCxnSpPr>
        <p:spPr>
          <a:xfrm flipV="1">
            <a:off x="9329247" y="3942195"/>
            <a:ext cx="275955" cy="23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4BC33E1-2E12-40B9-8EDC-F884E6D9218D}"/>
              </a:ext>
            </a:extLst>
          </p:cNvPr>
          <p:cNvSpPr/>
          <p:nvPr/>
        </p:nvSpPr>
        <p:spPr>
          <a:xfrm>
            <a:off x="9274382" y="3090487"/>
            <a:ext cx="924177" cy="8683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4D631D-DC58-48FE-88AF-004B46049EB6}"/>
              </a:ext>
            </a:extLst>
          </p:cNvPr>
          <p:cNvSpPr/>
          <p:nvPr/>
        </p:nvSpPr>
        <p:spPr>
          <a:xfrm>
            <a:off x="10799717" y="1871023"/>
            <a:ext cx="876232" cy="8683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B6E4ED0-78FD-43C6-980B-39634E241F00}"/>
              </a:ext>
            </a:extLst>
          </p:cNvPr>
          <p:cNvCxnSpPr/>
          <p:nvPr/>
        </p:nvCxnSpPr>
        <p:spPr>
          <a:xfrm>
            <a:off x="10581692" y="1621110"/>
            <a:ext cx="325271" cy="2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8F368A-CB93-4718-89AC-82CCD015AE2D}"/>
              </a:ext>
            </a:extLst>
          </p:cNvPr>
          <p:cNvSpPr txBox="1"/>
          <p:nvPr/>
        </p:nvSpPr>
        <p:spPr>
          <a:xfrm>
            <a:off x="10161742" y="1284053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*p+2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C2964E-0C1D-4E0D-9139-F95B46C65DF5}"/>
              </a:ext>
            </a:extLst>
          </p:cNvPr>
          <p:cNvSpPr txBox="1"/>
          <p:nvPr/>
        </p:nvSpPr>
        <p:spPr>
          <a:xfrm>
            <a:off x="10742564" y="4149102"/>
            <a:ext cx="135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*(*(p+1)+2) </a:t>
            </a:r>
          </a:p>
          <a:p>
            <a:r>
              <a:rPr lang="en-US" altLang="ko-KR" sz="2000" dirty="0">
                <a:solidFill>
                  <a:schemeClr val="accent2"/>
                </a:solidFill>
              </a:rPr>
              <a:t> =p[1][2]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F74438D-9256-4BBC-91BA-AE037A19211F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11282227" y="3804348"/>
            <a:ext cx="136564" cy="3447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A4BCAE8-2847-469A-9960-08C0EEB1223C}"/>
              </a:ext>
            </a:extLst>
          </p:cNvPr>
          <p:cNvGrpSpPr/>
          <p:nvPr/>
        </p:nvGrpSpPr>
        <p:grpSpPr>
          <a:xfrm>
            <a:off x="9195205" y="5177883"/>
            <a:ext cx="2288759" cy="659946"/>
            <a:chOff x="9506649" y="3129981"/>
            <a:chExt cx="2288759" cy="65994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2238A38-62C6-4DCE-ADBB-60AF5AF54F5A}"/>
                </a:ext>
              </a:extLst>
            </p:cNvPr>
            <p:cNvSpPr/>
            <p:nvPr/>
          </p:nvSpPr>
          <p:spPr>
            <a:xfrm flipH="1">
              <a:off x="9506649" y="3129981"/>
              <a:ext cx="750526" cy="65994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0047F5-FFC3-416F-BF02-95CE1BA42F71}"/>
                </a:ext>
              </a:extLst>
            </p:cNvPr>
            <p:cNvSpPr/>
            <p:nvPr/>
          </p:nvSpPr>
          <p:spPr>
            <a:xfrm flipH="1">
              <a:off x="10279924" y="3129981"/>
              <a:ext cx="750526" cy="6599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B540466-B8ED-4C30-8ED4-F41B213BC503}"/>
                </a:ext>
              </a:extLst>
            </p:cNvPr>
            <p:cNvSpPr/>
            <p:nvPr/>
          </p:nvSpPr>
          <p:spPr>
            <a:xfrm flipH="1">
              <a:off x="11044882" y="3129981"/>
              <a:ext cx="750526" cy="6599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FA00242-0C9A-4C0F-AC61-BE28C7898B6E}"/>
              </a:ext>
            </a:extLst>
          </p:cNvPr>
          <p:cNvSpPr/>
          <p:nvPr/>
        </p:nvSpPr>
        <p:spPr>
          <a:xfrm>
            <a:off x="9035353" y="4965630"/>
            <a:ext cx="2608463" cy="108358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820C9F5-75E7-401B-810C-7620EDD6150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487669" y="2980187"/>
            <a:ext cx="1547684" cy="252723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3AC102E-2522-40A0-8E4E-C3007B097948}"/>
              </a:ext>
            </a:extLst>
          </p:cNvPr>
          <p:cNvSpPr txBox="1"/>
          <p:nvPr/>
        </p:nvSpPr>
        <p:spPr>
          <a:xfrm>
            <a:off x="8115788" y="3563821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p+2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F9B6554-7F98-4825-8830-73F92C2EA972}"/>
              </a:ext>
            </a:extLst>
          </p:cNvPr>
          <p:cNvSpPr/>
          <p:nvPr/>
        </p:nvSpPr>
        <p:spPr>
          <a:xfrm>
            <a:off x="9085238" y="5073264"/>
            <a:ext cx="924177" cy="8683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B625B12-BC2F-40D2-B09C-588418EBD0CA}"/>
              </a:ext>
            </a:extLst>
          </p:cNvPr>
          <p:cNvSpPr/>
          <p:nvPr/>
        </p:nvSpPr>
        <p:spPr>
          <a:xfrm>
            <a:off x="10673658" y="5083207"/>
            <a:ext cx="827190" cy="8683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545F6E7-A80F-475C-A98B-F8AA98F6C329}"/>
              </a:ext>
            </a:extLst>
          </p:cNvPr>
          <p:cNvSpPr/>
          <p:nvPr/>
        </p:nvSpPr>
        <p:spPr>
          <a:xfrm>
            <a:off x="9911557" y="5049813"/>
            <a:ext cx="827190" cy="8683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8D14E5F-10C3-4E35-B629-D31FE36E8A80}"/>
              </a:ext>
            </a:extLst>
          </p:cNvPr>
          <p:cNvCxnSpPr>
            <a:cxnSpLocks/>
          </p:cNvCxnSpPr>
          <p:nvPr/>
        </p:nvCxnSpPr>
        <p:spPr>
          <a:xfrm flipV="1">
            <a:off x="8974012" y="5941581"/>
            <a:ext cx="275955" cy="23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689467D-F5D2-4802-BA9E-8577AA0D5945}"/>
              </a:ext>
            </a:extLst>
          </p:cNvPr>
          <p:cNvCxnSpPr>
            <a:cxnSpLocks/>
          </p:cNvCxnSpPr>
          <p:nvPr/>
        </p:nvCxnSpPr>
        <p:spPr>
          <a:xfrm flipV="1">
            <a:off x="9862277" y="5918130"/>
            <a:ext cx="275955" cy="23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644A42F-B5E5-4DA2-A3E0-E00811CC44DD}"/>
              </a:ext>
            </a:extLst>
          </p:cNvPr>
          <p:cNvCxnSpPr>
            <a:cxnSpLocks/>
          </p:cNvCxnSpPr>
          <p:nvPr/>
        </p:nvCxnSpPr>
        <p:spPr>
          <a:xfrm flipV="1">
            <a:off x="10710658" y="5927047"/>
            <a:ext cx="275955" cy="23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35EF3DA-EE56-4742-A644-764FDDF928D8}"/>
              </a:ext>
            </a:extLst>
          </p:cNvPr>
          <p:cNvSpPr txBox="1"/>
          <p:nvPr/>
        </p:nvSpPr>
        <p:spPr>
          <a:xfrm>
            <a:off x="8460573" y="608687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*(p+2)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8DA2E4-13EA-482D-847A-C5DDFF72DC6C}"/>
              </a:ext>
            </a:extLst>
          </p:cNvPr>
          <p:cNvSpPr txBox="1"/>
          <p:nvPr/>
        </p:nvSpPr>
        <p:spPr>
          <a:xfrm>
            <a:off x="9319213" y="610641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*(p+2)+1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C83547-09E9-4BE4-A288-448761178320}"/>
              </a:ext>
            </a:extLst>
          </p:cNvPr>
          <p:cNvSpPr txBox="1"/>
          <p:nvPr/>
        </p:nvSpPr>
        <p:spPr>
          <a:xfrm>
            <a:off x="10427908" y="612416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*(p+2)+2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7256360-D9AF-4FFF-819B-D876529EDA45}"/>
              </a:ext>
            </a:extLst>
          </p:cNvPr>
          <p:cNvCxnSpPr>
            <a:cxnSpLocks/>
          </p:cNvCxnSpPr>
          <p:nvPr/>
        </p:nvCxnSpPr>
        <p:spPr>
          <a:xfrm flipV="1">
            <a:off x="8570864" y="5601525"/>
            <a:ext cx="667802" cy="2460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2D9DF9C-F52A-4415-BF68-21B35690899F}"/>
              </a:ext>
            </a:extLst>
          </p:cNvPr>
          <p:cNvSpPr txBox="1"/>
          <p:nvPr/>
        </p:nvSpPr>
        <p:spPr>
          <a:xfrm>
            <a:off x="7580459" y="5392764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**(p+2)</a:t>
            </a:r>
          </a:p>
          <a:p>
            <a:r>
              <a:rPr lang="en-US" altLang="ko-KR" sz="2000" dirty="0">
                <a:solidFill>
                  <a:schemeClr val="accent2"/>
                </a:solidFill>
              </a:rPr>
              <a:t>=p[2][0]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0432A58-A1DB-41A7-A269-C7BA39BB34E8}"/>
              </a:ext>
            </a:extLst>
          </p:cNvPr>
          <p:cNvCxnSpPr>
            <a:cxnSpLocks/>
          </p:cNvCxnSpPr>
          <p:nvPr/>
        </p:nvCxnSpPr>
        <p:spPr>
          <a:xfrm>
            <a:off x="8919845" y="1945613"/>
            <a:ext cx="433722" cy="2462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ECA339-1BC0-4BA8-B1FF-2AED356F9ADF}"/>
              </a:ext>
            </a:extLst>
          </p:cNvPr>
          <p:cNvSpPr txBox="1"/>
          <p:nvPr/>
        </p:nvSpPr>
        <p:spPr>
          <a:xfrm>
            <a:off x="7633528" y="1529207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**p =p[0][0]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EED7C89A-860C-469E-86CD-20CCEADC8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88983"/>
              </p:ext>
            </p:extLst>
          </p:nvPr>
        </p:nvGraphicFramePr>
        <p:xfrm>
          <a:off x="1343025" y="1390650"/>
          <a:ext cx="1933575" cy="4505325"/>
        </p:xfrm>
        <a:graphic>
          <a:graphicData uri="http://schemas.openxmlformats.org/drawingml/2006/table">
            <a:tbl>
              <a:tblPr/>
              <a:tblGrid>
                <a:gridCol w="1933575">
                  <a:extLst>
                    <a:ext uri="{9D8B030D-6E8A-4147-A177-3AD203B41FA5}">
                      <a16:colId xmlns:a16="http://schemas.microsoft.com/office/drawing/2014/main" val="1990964772"/>
                    </a:ext>
                  </a:extLst>
                </a:gridCol>
              </a:tblGrid>
              <a:tr h="4505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37809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1DA13AB3-7C43-4513-BB56-AD8948C9A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65958"/>
              </p:ext>
            </p:extLst>
          </p:nvPr>
        </p:nvGraphicFramePr>
        <p:xfrm>
          <a:off x="5200650" y="1352550"/>
          <a:ext cx="1647825" cy="4543425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3930424955"/>
                    </a:ext>
                  </a:extLst>
                </a:gridCol>
              </a:tblGrid>
              <a:tr h="45434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accent4"/>
                      </a:solidFill>
                      <a:prstDash val="solid"/>
                    </a:lnL>
                    <a:lnR w="38100" cmpd="sng">
                      <a:solidFill>
                        <a:schemeClr val="accent4"/>
                      </a:solidFill>
                      <a:prstDash val="solid"/>
                    </a:lnR>
                    <a:lnT w="38100" cmpd="sng">
                      <a:solidFill>
                        <a:schemeClr val="accent4"/>
                      </a:solidFill>
                      <a:prstDash val="solid"/>
                    </a:lnT>
                    <a:lnB w="38100" cmpd="sng">
                      <a:solidFill>
                        <a:schemeClr val="accent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509592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DEFF5DEC-6D2F-4FF4-887D-69FA121166B6}"/>
              </a:ext>
            </a:extLst>
          </p:cNvPr>
          <p:cNvGraphicFramePr>
            <a:graphicFrameLocks noGrp="1"/>
          </p:cNvGraphicFramePr>
          <p:nvPr/>
        </p:nvGraphicFramePr>
        <p:xfrm>
          <a:off x="3305175" y="1409700"/>
          <a:ext cx="1885950" cy="44577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802893451"/>
                    </a:ext>
                  </a:extLst>
                </a:gridCol>
              </a:tblGrid>
              <a:tr h="445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rgbClr val="00B0F0"/>
                      </a:solidFill>
                      <a:prstDash val="solid"/>
                    </a:lnL>
                    <a:lnR w="38100" cmpd="sng">
                      <a:solidFill>
                        <a:srgbClr val="00B0F0"/>
                      </a:solidFill>
                      <a:prstDash val="solid"/>
                    </a:lnR>
                    <a:lnT w="38100" cmpd="sng">
                      <a:solidFill>
                        <a:srgbClr val="00B0F0"/>
                      </a:solidFill>
                      <a:prstDash val="solid"/>
                    </a:lnT>
                    <a:lnB w="38100" cmpd="sng">
                      <a:solidFill>
                        <a:srgbClr val="00B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37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91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C362-0957-4EB9-BB29-8B26800A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Array of Pointers Test(</a:t>
            </a:r>
            <a:r>
              <a:rPr lang="en-US" altLang="ko-KR" dirty="0" err="1"/>
              <a:t>array_pts.c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5F385E-B2FE-4EB9-B1A4-7A4DD09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791" y="1132656"/>
            <a:ext cx="4808105" cy="295232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int *pa[10]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pa[</a:t>
            </a:r>
            <a:r>
              <a:rPr lang="en-US" altLang="ko-K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malloc(</a:t>
            </a:r>
            <a:r>
              <a:rPr lang="en-US" altLang="ko-K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(int)*3);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j =0; j &lt;3;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pa[</a:t>
            </a:r>
            <a:r>
              <a:rPr lang="en-US" altLang="ko-K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altLang="ko-K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*10+j;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D0A39-0754-4E9A-B471-5F7740718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38</a:t>
            </a:fld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7728188-83A9-48FE-AE86-25093E02EAEC}"/>
              </a:ext>
            </a:extLst>
          </p:cNvPr>
          <p:cNvSpPr txBox="1">
            <a:spLocks/>
          </p:cNvSpPr>
          <p:nvPr/>
        </p:nvSpPr>
        <p:spPr>
          <a:xfrm>
            <a:off x="5344885" y="889061"/>
            <a:ext cx="5025859" cy="323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for(int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("%8x: pa[%d]=%8x&gt;&gt; ",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&amp;pa[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pa[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j =0; j &lt;3;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 %8x:pa[%d][%d]=%2d,",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&amp;pa[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][j],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i,j,pa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free(</a:t>
            </a:r>
            <a:r>
              <a:rPr lang="en-US" altLang="ko-KR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US" altLang="ko-KR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21D6F0-C33E-4125-9F64-CA1CF1A7A3C1}"/>
              </a:ext>
            </a:extLst>
          </p:cNvPr>
          <p:cNvSpPr/>
          <p:nvPr/>
        </p:nvSpPr>
        <p:spPr>
          <a:xfrm>
            <a:off x="6172227" y="5071703"/>
            <a:ext cx="615501" cy="617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p[1]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F94A7D-6D22-4106-AD26-111ED261E671}"/>
              </a:ext>
            </a:extLst>
          </p:cNvPr>
          <p:cNvSpPr/>
          <p:nvPr/>
        </p:nvSpPr>
        <p:spPr>
          <a:xfrm>
            <a:off x="6172227" y="4453854"/>
            <a:ext cx="615501" cy="617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p[0]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A3A33-B36D-4078-B28C-AEB075D09C17}"/>
              </a:ext>
            </a:extLst>
          </p:cNvPr>
          <p:cNvSpPr/>
          <p:nvPr/>
        </p:nvSpPr>
        <p:spPr>
          <a:xfrm>
            <a:off x="6161590" y="6047425"/>
            <a:ext cx="615501" cy="617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p[9]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C9F73E-7BEA-4A4A-9765-8B7BFF631145}"/>
              </a:ext>
            </a:extLst>
          </p:cNvPr>
          <p:cNvSpPr/>
          <p:nvPr/>
        </p:nvSpPr>
        <p:spPr>
          <a:xfrm>
            <a:off x="7615185" y="4295636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p[0][0]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49F79E-9467-448F-A424-C870071BCA3F}"/>
              </a:ext>
            </a:extLst>
          </p:cNvPr>
          <p:cNvCxnSpPr>
            <a:cxnSpLocks/>
          </p:cNvCxnSpPr>
          <p:nvPr/>
        </p:nvCxnSpPr>
        <p:spPr>
          <a:xfrm>
            <a:off x="6797431" y="4686247"/>
            <a:ext cx="827457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48A81B-996E-438B-BBF6-9B88A1389C98}"/>
              </a:ext>
            </a:extLst>
          </p:cNvPr>
          <p:cNvCxnSpPr>
            <a:cxnSpLocks/>
          </p:cNvCxnSpPr>
          <p:nvPr/>
        </p:nvCxnSpPr>
        <p:spPr>
          <a:xfrm>
            <a:off x="6775499" y="5389337"/>
            <a:ext cx="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B206B7-24FE-4D71-80CC-F095AE3ACF26}"/>
              </a:ext>
            </a:extLst>
          </p:cNvPr>
          <p:cNvCxnSpPr>
            <a:cxnSpLocks/>
          </p:cNvCxnSpPr>
          <p:nvPr/>
        </p:nvCxnSpPr>
        <p:spPr>
          <a:xfrm>
            <a:off x="6775499" y="6370677"/>
            <a:ext cx="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D2F2E4-3B07-4A18-89A3-63974953EC45}"/>
              </a:ext>
            </a:extLst>
          </p:cNvPr>
          <p:cNvSpPr/>
          <p:nvPr/>
        </p:nvSpPr>
        <p:spPr>
          <a:xfrm>
            <a:off x="8235537" y="4296179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p[0][1]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8F5F8-42E2-4A44-857F-F5B460563DFD}"/>
              </a:ext>
            </a:extLst>
          </p:cNvPr>
          <p:cNvSpPr/>
          <p:nvPr/>
        </p:nvSpPr>
        <p:spPr>
          <a:xfrm>
            <a:off x="8846186" y="4297569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p[0][2]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9557A3-D0E7-41E3-8786-6A80B1257BF9}"/>
              </a:ext>
            </a:extLst>
          </p:cNvPr>
          <p:cNvSpPr/>
          <p:nvPr/>
        </p:nvSpPr>
        <p:spPr>
          <a:xfrm>
            <a:off x="7602956" y="5071703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p[1][0]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8CB14C-62E7-43DC-8340-F2124718C2B3}"/>
              </a:ext>
            </a:extLst>
          </p:cNvPr>
          <p:cNvSpPr/>
          <p:nvPr/>
        </p:nvSpPr>
        <p:spPr>
          <a:xfrm>
            <a:off x="8223308" y="5072246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p[1][1]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494FA5-90AE-4A2D-9B28-0F1B97B2D171}"/>
              </a:ext>
            </a:extLst>
          </p:cNvPr>
          <p:cNvSpPr/>
          <p:nvPr/>
        </p:nvSpPr>
        <p:spPr>
          <a:xfrm>
            <a:off x="8833957" y="5073636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p[1][2]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A433D1-F68B-4C2E-B7C5-918C951EAF6C}"/>
              </a:ext>
            </a:extLst>
          </p:cNvPr>
          <p:cNvSpPr/>
          <p:nvPr/>
        </p:nvSpPr>
        <p:spPr>
          <a:xfrm>
            <a:off x="7625822" y="6047425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p[9][0]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22BAE4-7646-44B2-90E8-31C1D66A1F41}"/>
              </a:ext>
            </a:extLst>
          </p:cNvPr>
          <p:cNvSpPr/>
          <p:nvPr/>
        </p:nvSpPr>
        <p:spPr>
          <a:xfrm>
            <a:off x="8246174" y="6047968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p[9][1]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36B00C-23CD-45F9-BD76-7B17EF73ECFF}"/>
              </a:ext>
            </a:extLst>
          </p:cNvPr>
          <p:cNvSpPr/>
          <p:nvPr/>
        </p:nvSpPr>
        <p:spPr>
          <a:xfrm>
            <a:off x="8856823" y="6049358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p[9][2]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3AE6AC-BD0C-4C10-8A25-F4F714A8E0BC}"/>
              </a:ext>
            </a:extLst>
          </p:cNvPr>
          <p:cNvSpPr txBox="1"/>
          <p:nvPr/>
        </p:nvSpPr>
        <p:spPr>
          <a:xfrm>
            <a:off x="6151100" y="5626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……</a:t>
            </a:r>
            <a:endParaRPr lang="ko-KR" altLang="en-US" sz="1800" b="1" dirty="0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3C7FD748-6447-405E-81EF-F941C44A6024}"/>
              </a:ext>
            </a:extLst>
          </p:cNvPr>
          <p:cNvSpPr/>
          <p:nvPr/>
        </p:nvSpPr>
        <p:spPr>
          <a:xfrm>
            <a:off x="5461264" y="4532243"/>
            <a:ext cx="482335" cy="2158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7ADC6-4346-4315-AB27-9BBCE86EFFE4}"/>
              </a:ext>
            </a:extLst>
          </p:cNvPr>
          <p:cNvSpPr txBox="1"/>
          <p:nvPr/>
        </p:nvSpPr>
        <p:spPr>
          <a:xfrm>
            <a:off x="4244227" y="516455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p:</a:t>
            </a:r>
          </a:p>
          <a:p>
            <a:r>
              <a:rPr lang="en-US" altLang="ko-KR" sz="1800" b="1" dirty="0"/>
              <a:t>array of </a:t>
            </a:r>
          </a:p>
          <a:p>
            <a:r>
              <a:rPr lang="en-US" altLang="ko-KR" sz="1800" b="1" dirty="0"/>
              <a:t>10 pointers</a:t>
            </a:r>
          </a:p>
          <a:p>
            <a:r>
              <a:rPr lang="en-US" altLang="ko-KR" sz="1800" b="1" dirty="0"/>
              <a:t>to int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13425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9045-1B96-4103-9E38-F972681A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Array of Pointers Test (</a:t>
            </a:r>
            <a:r>
              <a:rPr lang="en-US" altLang="ko-KR" dirty="0" err="1"/>
              <a:t>array_pts.c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FEAE8-191C-4E20-9F93-91DBE91B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9" y="4342620"/>
            <a:ext cx="10161398" cy="226981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512F8-83DC-4F77-BB74-9ED4B92B9B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39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0BA704-5942-44C2-AF83-270BFEFBC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58135"/>
              </p:ext>
            </p:extLst>
          </p:nvPr>
        </p:nvGraphicFramePr>
        <p:xfrm>
          <a:off x="1373120" y="1185609"/>
          <a:ext cx="10698860" cy="3048000"/>
        </p:xfrm>
        <a:graphic>
          <a:graphicData uri="http://schemas.openxmlformats.org/drawingml/2006/table">
            <a:tbl>
              <a:tblPr firstRow="1" bandRow="1">
                <a:tableStyleId>{6D6CBDBD-9268-45C1-B47D-F71A66068913}</a:tableStyleId>
              </a:tblPr>
              <a:tblGrid>
                <a:gridCol w="398763">
                  <a:extLst>
                    <a:ext uri="{9D8B030D-6E8A-4147-A177-3AD203B41FA5}">
                      <a16:colId xmlns:a16="http://schemas.microsoft.com/office/drawing/2014/main" val="2107285692"/>
                    </a:ext>
                  </a:extLst>
                </a:gridCol>
                <a:gridCol w="523241">
                  <a:extLst>
                    <a:ext uri="{9D8B030D-6E8A-4147-A177-3AD203B41FA5}">
                      <a16:colId xmlns:a16="http://schemas.microsoft.com/office/drawing/2014/main" val="2472322029"/>
                    </a:ext>
                  </a:extLst>
                </a:gridCol>
                <a:gridCol w="2752252">
                  <a:extLst>
                    <a:ext uri="{9D8B030D-6E8A-4147-A177-3AD203B41FA5}">
                      <a16:colId xmlns:a16="http://schemas.microsoft.com/office/drawing/2014/main" val="1945629510"/>
                    </a:ext>
                  </a:extLst>
                </a:gridCol>
                <a:gridCol w="3651928">
                  <a:extLst>
                    <a:ext uri="{9D8B030D-6E8A-4147-A177-3AD203B41FA5}">
                      <a16:colId xmlns:a16="http://schemas.microsoft.com/office/drawing/2014/main" val="424601495"/>
                    </a:ext>
                  </a:extLst>
                </a:gridCol>
                <a:gridCol w="3372676">
                  <a:extLst>
                    <a:ext uri="{9D8B030D-6E8A-4147-A177-3AD203B41FA5}">
                      <a16:colId xmlns:a16="http://schemas.microsoft.com/office/drawing/2014/main" val="1221322985"/>
                    </a:ext>
                  </a:extLst>
                </a:gridCol>
              </a:tblGrid>
              <a:tr h="23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pa+I</a:t>
                      </a:r>
                      <a:r>
                        <a:rPr lang="en-US" altLang="ko-KR" dirty="0"/>
                        <a:t> = &amp;pa[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 address of </a:t>
                      </a:r>
                      <a:r>
                        <a:rPr lang="en-US" altLang="ko-KR" dirty="0" err="1"/>
                        <a:t>i-th</a:t>
                      </a:r>
                      <a:r>
                        <a:rPr lang="en-US" altLang="ko-KR" dirty="0"/>
                        <a:t> pa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&amp;pa[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][j]: address of j-</a:t>
                      </a:r>
                      <a:r>
                        <a:rPr lang="en-US" altLang="ko-KR" dirty="0" err="1"/>
                        <a:t>th</a:t>
                      </a:r>
                      <a:r>
                        <a:rPr lang="en-US" altLang="ko-KR" dirty="0"/>
                        <a:t> element of j-</a:t>
                      </a:r>
                      <a:r>
                        <a:rPr lang="en-US" altLang="ko-KR" dirty="0" err="1"/>
                        <a:t>th</a:t>
                      </a:r>
                      <a:r>
                        <a:rPr lang="en-US" altLang="ko-KR" dirty="0"/>
                        <a:t> 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][j]: value of j-</a:t>
                      </a:r>
                      <a:r>
                        <a:rPr lang="en-US" altLang="ko-KR" dirty="0" err="1"/>
                        <a:t>th</a:t>
                      </a:r>
                      <a:r>
                        <a:rPr lang="en-US" altLang="ko-KR" dirty="0"/>
                        <a:t> element of </a:t>
                      </a:r>
                      <a:r>
                        <a:rPr lang="en-US" altLang="ko-KR" dirty="0" err="1"/>
                        <a:t>i-th</a:t>
                      </a:r>
                      <a:r>
                        <a:rPr lang="en-US" altLang="ko-KR" dirty="0"/>
                        <a:t> row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01267"/>
                  </a:ext>
                </a:extLst>
              </a:tr>
              <a:tr h="155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35922"/>
                  </a:ext>
                </a:extLst>
              </a:tr>
              <a:tr h="272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0319"/>
                  </a:ext>
                </a:extLst>
              </a:tr>
              <a:tr h="272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5959"/>
                  </a:ext>
                </a:extLst>
              </a:tr>
              <a:tr h="272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35443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1670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26375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58352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26574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84196"/>
                  </a:ext>
                </a:extLst>
              </a:tr>
            </a:tbl>
          </a:graphicData>
        </a:graphic>
      </p:graphicFrame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8B4B641-A8FD-4B70-99BF-C9BD4AD13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76598"/>
            <a:ext cx="1182757" cy="1239219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altLang="ko-KR" dirty="0"/>
              <a:t>Fill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Blanks.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Agenda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15075" y="1530225"/>
            <a:ext cx="112386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sz="2600" b="1" dirty="0"/>
              <a:t>0. Quiz</a:t>
            </a:r>
            <a:endParaRPr sz="2600" dirty="0"/>
          </a:p>
          <a:p>
            <a:pPr marL="13716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altLang="ko-KR" sz="2600" dirty="0"/>
              <a:t>Finding Errors in C</a:t>
            </a:r>
            <a:endParaRPr sz="2600" dirty="0"/>
          </a:p>
          <a:p>
            <a:pPr marL="9144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altLang="ko-KR" sz="2600" b="1" dirty="0"/>
              <a:t>Build Process and Compile Options</a:t>
            </a:r>
          </a:p>
          <a:p>
            <a:pPr marL="9144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altLang="ko-KR" sz="2600" b="1" dirty="0"/>
              <a:t>Compiler Directives</a:t>
            </a:r>
          </a:p>
          <a:p>
            <a:pPr marL="520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sz="2600" b="1" dirty="0"/>
              <a:t>3. </a:t>
            </a:r>
            <a:r>
              <a:rPr lang="ko-KR" sz="2600" b="1" dirty="0" err="1"/>
              <a:t>Pointer</a:t>
            </a:r>
            <a:endParaRPr sz="2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-KR" sz="2600" dirty="0" err="1"/>
              <a:t>Pointer</a:t>
            </a:r>
            <a:r>
              <a:rPr lang="ko-KR" sz="2600" dirty="0"/>
              <a:t> </a:t>
            </a:r>
            <a:r>
              <a:rPr lang="en-US" altLang="ko-KR" sz="2600" dirty="0"/>
              <a:t>as </a:t>
            </a:r>
            <a:r>
              <a:rPr lang="ko-KR" sz="2600" dirty="0" err="1"/>
              <a:t>Argument</a:t>
            </a:r>
            <a:endParaRPr sz="2600" dirty="0"/>
          </a:p>
          <a:p>
            <a:pPr marL="13716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-KR" sz="2600" dirty="0" err="1"/>
              <a:t>Pointer</a:t>
            </a:r>
            <a:r>
              <a:rPr lang="ko-KR" sz="2600" dirty="0"/>
              <a:t> </a:t>
            </a:r>
            <a:r>
              <a:rPr lang="ko-KR" sz="2600" dirty="0" err="1"/>
              <a:t>Arithmetic</a:t>
            </a:r>
            <a:r>
              <a:rPr lang="en-US" altLang="ko-KR" sz="2600" dirty="0"/>
              <a:t>s</a:t>
            </a:r>
          </a:p>
          <a:p>
            <a:pPr marL="13716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 dirty="0"/>
              <a:t>Arrays and Pointers</a:t>
            </a:r>
            <a:endParaRPr sz="2600" dirty="0"/>
          </a:p>
          <a:p>
            <a:pPr marL="1371600" indent="-393700">
              <a:spcBef>
                <a:spcPts val="0"/>
              </a:spcBef>
              <a:buSzPts val="2600"/>
              <a:buFont typeface="Arial"/>
              <a:buChar char="-"/>
            </a:pPr>
            <a:r>
              <a:rPr lang="en-US" altLang="ko-KR" sz="2600" dirty="0"/>
              <a:t>Pointer to Structure</a:t>
            </a:r>
          </a:p>
          <a:p>
            <a:pPr marL="13716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-KR" sz="2600" dirty="0" err="1"/>
              <a:t>Pointer</a:t>
            </a:r>
            <a:r>
              <a:rPr lang="en-US" altLang="ko-KR" sz="2600" dirty="0"/>
              <a:t> to Function</a:t>
            </a:r>
            <a:endParaRPr sz="2600" dirty="0"/>
          </a:p>
          <a:p>
            <a:pPr marL="5207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sz="2600" b="1" dirty="0"/>
              <a:t>4. typedef </a:t>
            </a:r>
          </a:p>
          <a:p>
            <a:pPr marL="5207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ko-KR" sz="2600" b="1" dirty="0"/>
              <a:t>5. </a:t>
            </a:r>
            <a:r>
              <a:rPr lang="ko-KR" sz="2600" b="1" dirty="0" err="1"/>
              <a:t>Bitwise</a:t>
            </a:r>
            <a:r>
              <a:rPr lang="ko-KR" sz="2600" b="1" dirty="0"/>
              <a:t> </a:t>
            </a:r>
            <a:r>
              <a:rPr lang="ko-KR" sz="2600" dirty="0" err="1"/>
              <a:t>Operations</a:t>
            </a:r>
            <a:endParaRPr sz="2600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40E7-22A3-4943-8E83-A6A7C711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195444"/>
            <a:ext cx="11504700" cy="64350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3.2. Pointer to Pointer Exercise :</a:t>
            </a:r>
            <a:br>
              <a:rPr lang="en-US" altLang="ko-KR" sz="3200" dirty="0"/>
            </a:br>
            <a:r>
              <a:rPr lang="en-US" altLang="ko-KR" sz="3200" dirty="0"/>
              <a:t>Pointers to Dynamically Allocated 2-D Arrays (</a:t>
            </a:r>
            <a:r>
              <a:rPr lang="en-US" altLang="ko-KR" sz="3200" dirty="0" err="1"/>
              <a:t>array_dyn.c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384FA-4776-4C51-8CEC-2C68300F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26" y="1366331"/>
            <a:ext cx="4677443" cy="4412604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array_dyn.c</a:t>
            </a: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*p[]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*q;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altLang="ko-KR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array[10] for pointer to int*/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malloc(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*) *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malloc(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(int)*3);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j=0; j &lt;3;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q[j]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*10+j;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FADD1-CBB6-43E9-8800-1730D4826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40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5B260FF-45B3-4D45-A3A3-0D7798997DD0}"/>
              </a:ext>
            </a:extLst>
          </p:cNvPr>
          <p:cNvSpPr txBox="1">
            <a:spLocks/>
          </p:cNvSpPr>
          <p:nvPr/>
        </p:nvSpPr>
        <p:spPr>
          <a:xfrm>
            <a:off x="4972049" y="1362787"/>
            <a:ext cx="7058025" cy="2041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for(int j = 0; j &lt; 3;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("%8x: p[%d][%d]=%2d ",&amp;p[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1AC611-6A6D-4748-819B-370D730F6FC4}"/>
              </a:ext>
            </a:extLst>
          </p:cNvPr>
          <p:cNvSpPr/>
          <p:nvPr/>
        </p:nvSpPr>
        <p:spPr>
          <a:xfrm rot="10800000">
            <a:off x="6663604" y="4083250"/>
            <a:ext cx="615501" cy="617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61FEBE-0FF5-4E9E-9B94-A6671117F7B6}"/>
              </a:ext>
            </a:extLst>
          </p:cNvPr>
          <p:cNvSpPr/>
          <p:nvPr/>
        </p:nvSpPr>
        <p:spPr>
          <a:xfrm rot="10800000">
            <a:off x="6663604" y="4701100"/>
            <a:ext cx="615501" cy="617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76DF9-662D-4C54-9D03-6B0E74D5B0B3}"/>
              </a:ext>
            </a:extLst>
          </p:cNvPr>
          <p:cNvSpPr/>
          <p:nvPr/>
        </p:nvSpPr>
        <p:spPr>
          <a:xfrm rot="10800000">
            <a:off x="6663603" y="6047425"/>
            <a:ext cx="615501" cy="617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B7AA9-B816-41EB-A7B5-D917BB0A4A2E}"/>
              </a:ext>
            </a:extLst>
          </p:cNvPr>
          <p:cNvSpPr/>
          <p:nvPr/>
        </p:nvSpPr>
        <p:spPr>
          <a:xfrm>
            <a:off x="5113221" y="4188622"/>
            <a:ext cx="615501" cy="617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P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DC367-CB13-4FF3-9E06-EB86A88ABE84}"/>
              </a:ext>
            </a:extLst>
          </p:cNvPr>
          <p:cNvSpPr txBox="1"/>
          <p:nvPr/>
        </p:nvSpPr>
        <p:spPr>
          <a:xfrm>
            <a:off x="6715513" y="5378825"/>
            <a:ext cx="5116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….</a:t>
            </a:r>
            <a:endParaRPr lang="ko-KR" altLang="en-US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9ABDA5-1295-4058-BEA0-7990C675F6A4}"/>
              </a:ext>
            </a:extLst>
          </p:cNvPr>
          <p:cNvSpPr/>
          <p:nvPr/>
        </p:nvSpPr>
        <p:spPr>
          <a:xfrm>
            <a:off x="7798809" y="4101297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p[0][0]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DB83D5-0A18-47F7-9790-3CFFC870443F}"/>
              </a:ext>
            </a:extLst>
          </p:cNvPr>
          <p:cNvCxnSpPr>
            <a:cxnSpLocks/>
          </p:cNvCxnSpPr>
          <p:nvPr/>
        </p:nvCxnSpPr>
        <p:spPr>
          <a:xfrm>
            <a:off x="5611859" y="4461974"/>
            <a:ext cx="10517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E0E068E-3446-4A19-B495-E2BFF108BD6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71352" y="4410221"/>
            <a:ext cx="827457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886CF8-A922-4F2A-A510-12078743BC6E}"/>
              </a:ext>
            </a:extLst>
          </p:cNvPr>
          <p:cNvCxnSpPr>
            <a:cxnSpLocks/>
          </p:cNvCxnSpPr>
          <p:nvPr/>
        </p:nvCxnSpPr>
        <p:spPr>
          <a:xfrm>
            <a:off x="6971352" y="5105545"/>
            <a:ext cx="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28FCE3-16B0-49F7-84F5-44A22410EDDC}"/>
              </a:ext>
            </a:extLst>
          </p:cNvPr>
          <p:cNvCxnSpPr>
            <a:cxnSpLocks/>
          </p:cNvCxnSpPr>
          <p:nvPr/>
        </p:nvCxnSpPr>
        <p:spPr>
          <a:xfrm>
            <a:off x="6971352" y="6369875"/>
            <a:ext cx="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6DFE92-1145-4184-BC45-6EE764A5B5C7}"/>
              </a:ext>
            </a:extLst>
          </p:cNvPr>
          <p:cNvSpPr txBox="1"/>
          <p:nvPr/>
        </p:nvSpPr>
        <p:spPr>
          <a:xfrm>
            <a:off x="6663602" y="4055259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p[0]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0ECC17-AF90-470C-A6FA-CBB265BB461C}"/>
              </a:ext>
            </a:extLst>
          </p:cNvPr>
          <p:cNvSpPr txBox="1"/>
          <p:nvPr/>
        </p:nvSpPr>
        <p:spPr>
          <a:xfrm>
            <a:off x="6710163" y="4702247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p[1]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E638E-9CEF-4E1F-BFB0-09AD7DC865AA}"/>
              </a:ext>
            </a:extLst>
          </p:cNvPr>
          <p:cNvSpPr txBox="1"/>
          <p:nvPr/>
        </p:nvSpPr>
        <p:spPr>
          <a:xfrm>
            <a:off x="6718013" y="6033029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p[9]</a:t>
            </a:r>
            <a:endParaRPr lang="ko-KR" altLang="en-US" dirty="0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05C5F52A-7CB3-4D69-B28A-AD334EF04AE4}"/>
              </a:ext>
            </a:extLst>
          </p:cNvPr>
          <p:cNvSpPr/>
          <p:nvPr/>
        </p:nvSpPr>
        <p:spPr>
          <a:xfrm>
            <a:off x="6336750" y="4328478"/>
            <a:ext cx="310648" cy="2204245"/>
          </a:xfrm>
          <a:prstGeom prst="leftBrace">
            <a:avLst>
              <a:gd name="adj1" fmla="val 8333"/>
              <a:gd name="adj2" fmla="val 70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6DB11-A0F2-462B-9BAA-A1F03DD56DB0}"/>
              </a:ext>
            </a:extLst>
          </p:cNvPr>
          <p:cNvSpPr txBox="1"/>
          <p:nvPr/>
        </p:nvSpPr>
        <p:spPr>
          <a:xfrm>
            <a:off x="4262265" y="5833986"/>
            <a:ext cx="244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 of 10 pointers to int</a:t>
            </a:r>
          </a:p>
          <a:p>
            <a:r>
              <a:rPr lang="en-US" altLang="ko-KR" dirty="0"/>
              <a:t>: element is (int * ) type </a:t>
            </a:r>
            <a:endParaRPr lang="ko-KR" altLang="en-US" dirty="0"/>
          </a:p>
        </p:txBody>
      </p:sp>
      <p:sp>
        <p:nvSpPr>
          <p:cNvPr id="45" name="오른쪽 중괄호 44">
            <a:extLst>
              <a:ext uri="{FF2B5EF4-FFF2-40B4-BE49-F238E27FC236}">
                <a16:creationId xmlns:a16="http://schemas.microsoft.com/office/drawing/2014/main" id="{C58F6AF9-2CB1-4909-B08A-4B0163029543}"/>
              </a:ext>
            </a:extLst>
          </p:cNvPr>
          <p:cNvSpPr/>
          <p:nvPr/>
        </p:nvSpPr>
        <p:spPr>
          <a:xfrm rot="16200000">
            <a:off x="8514408" y="3129804"/>
            <a:ext cx="331592" cy="15752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08EBB-D56A-4F0D-86A8-E5D5B42FAA23}"/>
              </a:ext>
            </a:extLst>
          </p:cNvPr>
          <p:cNvSpPr txBox="1"/>
          <p:nvPr/>
        </p:nvSpPr>
        <p:spPr>
          <a:xfrm>
            <a:off x="8070013" y="3466858"/>
            <a:ext cx="304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 of 3 </a:t>
            </a:r>
            <a:r>
              <a:rPr lang="en-US" altLang="ko-KR" dirty="0" err="1"/>
              <a:t>ints</a:t>
            </a:r>
            <a:r>
              <a:rPr lang="en-US" altLang="ko-KR" dirty="0"/>
              <a:t>: element is int type 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1F315B-38F9-4C3B-B3D1-26A1A882BB7E}"/>
              </a:ext>
            </a:extLst>
          </p:cNvPr>
          <p:cNvSpPr txBox="1"/>
          <p:nvPr/>
        </p:nvSpPr>
        <p:spPr>
          <a:xfrm>
            <a:off x="4972048" y="3626377"/>
            <a:ext cx="214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pointer to pointer to int : (int **) type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A6C1FC2-0516-48E3-88E1-1A9AB0BCD68C}"/>
              </a:ext>
            </a:extLst>
          </p:cNvPr>
          <p:cNvSpPr/>
          <p:nvPr/>
        </p:nvSpPr>
        <p:spPr>
          <a:xfrm>
            <a:off x="8419161" y="4101840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p[0][1]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144E31-2B1E-4B36-8A29-997987DB8BEE}"/>
              </a:ext>
            </a:extLst>
          </p:cNvPr>
          <p:cNvSpPr/>
          <p:nvPr/>
        </p:nvSpPr>
        <p:spPr>
          <a:xfrm>
            <a:off x="9029810" y="4103230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p[0][2]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5CA841-B2CD-47B4-AF79-BD5CEBB51FF4}"/>
              </a:ext>
            </a:extLst>
          </p:cNvPr>
          <p:cNvSpPr/>
          <p:nvPr/>
        </p:nvSpPr>
        <p:spPr>
          <a:xfrm>
            <a:off x="7786580" y="4877364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p[1][0]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23A064-5F86-4AA6-B86B-E8AF335A91A7}"/>
              </a:ext>
            </a:extLst>
          </p:cNvPr>
          <p:cNvSpPr/>
          <p:nvPr/>
        </p:nvSpPr>
        <p:spPr>
          <a:xfrm>
            <a:off x="8406932" y="4877907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p[1][1]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AECC68-9831-4A54-A724-029B6AA273F2}"/>
              </a:ext>
            </a:extLst>
          </p:cNvPr>
          <p:cNvSpPr/>
          <p:nvPr/>
        </p:nvSpPr>
        <p:spPr>
          <a:xfrm>
            <a:off x="9017581" y="4879297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p[1][2]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392624-7DFD-4DC3-83C2-8D5C829F2C50}"/>
              </a:ext>
            </a:extLst>
          </p:cNvPr>
          <p:cNvSpPr/>
          <p:nvPr/>
        </p:nvSpPr>
        <p:spPr>
          <a:xfrm>
            <a:off x="7837028" y="6031881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p[9][0]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2370A41-D2CB-47C3-9D7D-0CB93B24C72E}"/>
              </a:ext>
            </a:extLst>
          </p:cNvPr>
          <p:cNvSpPr/>
          <p:nvPr/>
        </p:nvSpPr>
        <p:spPr>
          <a:xfrm>
            <a:off x="8457380" y="6032424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p[9][1]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73F3A6-8D69-4E10-9BAC-58DF9BCD8019}"/>
              </a:ext>
            </a:extLst>
          </p:cNvPr>
          <p:cNvSpPr/>
          <p:nvPr/>
        </p:nvSpPr>
        <p:spPr>
          <a:xfrm>
            <a:off x="9068029" y="6033814"/>
            <a:ext cx="615501" cy="6178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p[9][2]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81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3C690-6B1F-49FD-BC8C-71281FEC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Pointer to Pointer Exercise: Answer to Test (</a:t>
            </a:r>
            <a:r>
              <a:rPr lang="en-US" altLang="ko-KR" dirty="0" err="1"/>
              <a:t>array_dyn.c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5BC35-459B-4E61-882F-5DDF4EC59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747" y="1166921"/>
            <a:ext cx="3313978" cy="731453"/>
          </a:xfrm>
        </p:spPr>
        <p:txBody>
          <a:bodyPr/>
          <a:lstStyle/>
          <a:p>
            <a:r>
              <a:rPr lang="en-US" altLang="ko-KR" dirty="0"/>
              <a:t>Fill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Blanks.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9AFFA-98B4-44AB-8EC7-EB7D438D5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9A929-D072-4502-9F4A-969B032E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" y="4280961"/>
            <a:ext cx="8923332" cy="24404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B2073D-E549-4727-A710-90F523134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47526"/>
              </p:ext>
            </p:extLst>
          </p:nvPr>
        </p:nvGraphicFramePr>
        <p:xfrm>
          <a:off x="3857680" y="1166921"/>
          <a:ext cx="8066898" cy="3114040"/>
        </p:xfrm>
        <a:graphic>
          <a:graphicData uri="http://schemas.openxmlformats.org/drawingml/2006/table">
            <a:tbl>
              <a:tblPr firstRow="1" bandRow="1">
                <a:tableStyleId>{6D6CBDBD-9268-45C1-B47D-F71A66068913}</a:tableStyleId>
              </a:tblPr>
              <a:tblGrid>
                <a:gridCol w="556259">
                  <a:extLst>
                    <a:ext uri="{9D8B030D-6E8A-4147-A177-3AD203B41FA5}">
                      <a16:colId xmlns:a16="http://schemas.microsoft.com/office/drawing/2014/main" val="59808662"/>
                    </a:ext>
                  </a:extLst>
                </a:gridCol>
                <a:gridCol w="509763">
                  <a:extLst>
                    <a:ext uri="{9D8B030D-6E8A-4147-A177-3AD203B41FA5}">
                      <a16:colId xmlns:a16="http://schemas.microsoft.com/office/drawing/2014/main" val="3963519220"/>
                    </a:ext>
                  </a:extLst>
                </a:gridCol>
                <a:gridCol w="3705225">
                  <a:extLst>
                    <a:ext uri="{9D8B030D-6E8A-4147-A177-3AD203B41FA5}">
                      <a16:colId xmlns:a16="http://schemas.microsoft.com/office/drawing/2014/main" val="893815560"/>
                    </a:ext>
                  </a:extLst>
                </a:gridCol>
                <a:gridCol w="3295651">
                  <a:extLst>
                    <a:ext uri="{9D8B030D-6E8A-4147-A177-3AD203B41FA5}">
                      <a16:colId xmlns:a16="http://schemas.microsoft.com/office/drawing/2014/main" val="17440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&amp;p[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][j] =  address of each integer </a:t>
                      </a:r>
                      <a:r>
                        <a:rPr lang="en-US" altLang="ko-KR" dirty="0" err="1"/>
                        <a:t>elmenet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][j]= contents of each element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48842"/>
                  </a:ext>
                </a:extLst>
              </a:tr>
              <a:tr h="232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189"/>
                  </a:ext>
                </a:extLst>
              </a:tr>
              <a:tr h="298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84660"/>
                  </a:ext>
                </a:extLst>
              </a:tr>
              <a:tr h="270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23397"/>
                  </a:ext>
                </a:extLst>
              </a:tr>
              <a:tr h="241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3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6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3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92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5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158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514f350f5_0_16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3.3</a:t>
            </a:r>
            <a:r>
              <a:rPr lang="ko-KR" dirty="0"/>
              <a:t> </a:t>
            </a:r>
            <a:r>
              <a:rPr lang="ko-KR" dirty="0" err="1"/>
              <a:t>Command</a:t>
            </a:r>
            <a:r>
              <a:rPr lang="ko-KR" dirty="0"/>
              <a:t> </a:t>
            </a:r>
            <a:r>
              <a:rPr lang="ko-KR" dirty="0" err="1"/>
              <a:t>Line</a:t>
            </a:r>
            <a:r>
              <a:rPr lang="ko-KR" dirty="0"/>
              <a:t> </a:t>
            </a:r>
            <a:r>
              <a:rPr lang="ko-KR" dirty="0" err="1"/>
              <a:t>Arguments</a:t>
            </a:r>
            <a:endParaRPr dirty="0"/>
          </a:p>
        </p:txBody>
      </p:sp>
      <p:sp>
        <p:nvSpPr>
          <p:cNvPr id="413" name="Google Shape;413;g2f514f350f5_0_162"/>
          <p:cNvSpPr txBox="1">
            <a:spLocks noGrp="1"/>
          </p:cNvSpPr>
          <p:nvPr>
            <p:ph type="body" idx="1"/>
          </p:nvPr>
        </p:nvSpPr>
        <p:spPr>
          <a:xfrm>
            <a:off x="419875" y="1530226"/>
            <a:ext cx="115047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Command</a:t>
            </a:r>
            <a:r>
              <a:rPr lang="ko-KR" dirty="0"/>
              <a:t> </a:t>
            </a:r>
            <a:r>
              <a:rPr lang="ko-KR" dirty="0" err="1"/>
              <a:t>Line</a:t>
            </a:r>
            <a:r>
              <a:rPr lang="ko-KR" dirty="0"/>
              <a:t> </a:t>
            </a:r>
            <a:r>
              <a:rPr lang="ko-KR" dirty="0" err="1"/>
              <a:t>Arguments</a:t>
            </a:r>
            <a:r>
              <a:rPr lang="en-US" altLang="ko-KR" dirty="0"/>
              <a:t>: </a:t>
            </a:r>
            <a:r>
              <a:rPr lang="en-US" altLang="ko-KR" b="1" dirty="0"/>
              <a:t>main(int </a:t>
            </a:r>
            <a:r>
              <a:rPr lang="en-US" altLang="ko-KR" b="1" dirty="0" err="1"/>
              <a:t>argc</a:t>
            </a:r>
            <a:r>
              <a:rPr lang="en-US" altLang="ko-KR" b="1" dirty="0"/>
              <a:t>, char *</a:t>
            </a:r>
            <a:r>
              <a:rPr lang="en-US" altLang="ko-KR" b="1" dirty="0" err="1"/>
              <a:t>argv</a:t>
            </a:r>
            <a:r>
              <a:rPr lang="en-US" altLang="ko-KR" b="1" dirty="0"/>
              <a:t>[])</a:t>
            </a:r>
            <a:endParaRPr b="1" dirty="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ko-KR" b="1" dirty="0" err="1"/>
              <a:t>int</a:t>
            </a:r>
            <a:r>
              <a:rPr lang="ko-KR" b="1" dirty="0"/>
              <a:t> </a:t>
            </a:r>
            <a:r>
              <a:rPr lang="ko-KR" b="1" dirty="0" err="1"/>
              <a:t>argc</a:t>
            </a:r>
            <a:r>
              <a:rPr lang="ko-KR" b="1" dirty="0"/>
              <a:t> </a:t>
            </a:r>
            <a:r>
              <a:rPr lang="ko-KR" dirty="0" err="1"/>
              <a:t>stores</a:t>
            </a:r>
            <a:r>
              <a:rPr lang="ko-KR" dirty="0"/>
              <a:t>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number</a:t>
            </a:r>
            <a:r>
              <a:rPr lang="ko-KR" dirty="0"/>
              <a:t> of </a:t>
            </a:r>
            <a:r>
              <a:rPr lang="ko-KR" dirty="0" err="1"/>
              <a:t>arguments</a:t>
            </a:r>
            <a:r>
              <a:rPr lang="ko-KR" dirty="0"/>
              <a:t> </a:t>
            </a:r>
            <a:r>
              <a:rPr lang="ko-KR" dirty="0" err="1"/>
              <a:t>passed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-KR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ko-KR" b="1" dirty="0" err="1"/>
              <a:t>char</a:t>
            </a:r>
            <a:r>
              <a:rPr lang="ko-KR" b="1" dirty="0"/>
              <a:t> * </a:t>
            </a:r>
            <a:r>
              <a:rPr lang="ko-KR" b="1" dirty="0" err="1"/>
              <a:t>argv</a:t>
            </a:r>
            <a:r>
              <a:rPr lang="ko-KR" b="1" dirty="0"/>
              <a:t>[]</a:t>
            </a:r>
            <a:r>
              <a:rPr lang="ko-KR" dirty="0"/>
              <a:t> </a:t>
            </a:r>
            <a:r>
              <a:rPr lang="ko-KR" dirty="0" err="1"/>
              <a:t>stores</a:t>
            </a:r>
            <a:r>
              <a:rPr lang="ko-KR" dirty="0"/>
              <a:t>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arguments</a:t>
            </a:r>
            <a:r>
              <a:rPr lang="ko-KR" dirty="0"/>
              <a:t> </a:t>
            </a:r>
            <a:r>
              <a:rPr lang="ko-KR" dirty="0" err="1"/>
              <a:t>vector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 dirty="0"/>
              <a:t>	      </a:t>
            </a:r>
            <a:r>
              <a:rPr lang="ko-KR" sz="1800" dirty="0" err="1"/>
              <a:t>argc</a:t>
            </a:r>
            <a:r>
              <a:rPr lang="ko-KR" sz="1800" dirty="0"/>
              <a:t> = 4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 dirty="0"/>
              <a:t>	      </a:t>
            </a:r>
            <a:r>
              <a:rPr lang="ko-KR" sz="1800" dirty="0" err="1"/>
              <a:t>argv</a:t>
            </a:r>
            <a:r>
              <a:rPr lang="ko-KR" sz="1800" dirty="0"/>
              <a:t> = [“</a:t>
            </a:r>
            <a:r>
              <a:rPr lang="ko-KR" sz="1800" dirty="0" err="1"/>
              <a:t>a.out</a:t>
            </a:r>
            <a:r>
              <a:rPr lang="ko-KR" sz="1800" dirty="0"/>
              <a:t>”, “10”, “11”, “200”]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f514f350f5_0_1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  <p:pic>
        <p:nvPicPr>
          <p:cNvPr id="415" name="Google Shape;415;g2f514f350f5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76" y="3163675"/>
            <a:ext cx="4706699" cy="3192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g2f514f350f5_0_162"/>
          <p:cNvGraphicFramePr/>
          <p:nvPr>
            <p:extLst>
              <p:ext uri="{D42A27DB-BD31-4B8C-83A1-F6EECF244321}">
                <p14:modId xmlns:p14="http://schemas.microsoft.com/office/powerpoint/2010/main" val="3596172834"/>
              </p:ext>
            </p:extLst>
          </p:nvPr>
        </p:nvGraphicFramePr>
        <p:xfrm>
          <a:off x="1423025" y="3230925"/>
          <a:ext cx="2743200" cy="8533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/>
                        <a:t>Command Line Example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ko-KR" sz="1600" b="1" dirty="0" err="1"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a.out</a:t>
                      </a:r>
                      <a:r>
                        <a:rPr lang="ko-KR" sz="1600" b="1" dirty="0">
                          <a:highlight>
                            <a:schemeClr val="lt2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10 11 200</a:t>
                      </a:r>
                      <a:endParaRPr sz="1600" b="1" u="none" strike="noStrike" cap="none" dirty="0">
                        <a:highlight>
                          <a:schemeClr val="lt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7" name="Google Shape;417;g2f514f350f5_0_162"/>
          <p:cNvSpPr/>
          <p:nvPr/>
        </p:nvSpPr>
        <p:spPr>
          <a:xfrm flipH="1">
            <a:off x="695825" y="5096100"/>
            <a:ext cx="3470400" cy="1327500"/>
          </a:xfrm>
          <a:prstGeom prst="wedgeEllipseCallout">
            <a:avLst>
              <a:gd name="adj1" fmla="val -22960"/>
              <a:gd name="adj2" fmla="val -67335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Tip!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All arguments are passed as a string type.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To extract to integer value, use </a:t>
            </a:r>
            <a:r>
              <a:rPr lang="ko-KR" b="1">
                <a:latin typeface="Courier New"/>
                <a:ea typeface="Courier New"/>
                <a:cs typeface="Courier New"/>
                <a:sym typeface="Courier New"/>
              </a:rPr>
              <a:t>atoi()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function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DF84-11D9-4BA4-9197-9DD708BC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Command Line Arguments : (</a:t>
            </a:r>
            <a:r>
              <a:rPr lang="en-US" altLang="ko-KR" dirty="0" err="1"/>
              <a:t>simplecat.c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6593D-1339-4177-B6DC-58615C91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78" y="1186249"/>
            <a:ext cx="5956208" cy="542619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/* </a:t>
            </a:r>
            <a:r>
              <a:rPr lang="en-US" altLang="ko-KR" sz="1600" dirty="0" err="1">
                <a:latin typeface="Consolas" panose="020B0609020204030204" pitchFamily="49" charset="0"/>
              </a:rPr>
              <a:t>simplecat.c</a:t>
            </a:r>
            <a:r>
              <a:rPr lang="en-US" altLang="ko-KR" sz="1600" dirty="0">
                <a:latin typeface="Consolas" panose="020B0609020204030204" pitchFamily="49" charset="0"/>
              </a:rPr>
              <a:t> */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</a:rPr>
              <a:t>stdop.h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int main(int </a:t>
            </a:r>
            <a:r>
              <a:rPr lang="en-US" altLang="ko-KR" sz="1600" dirty="0" err="1">
                <a:latin typeface="Consolas" panose="020B0609020204030204" pitchFamily="49" charset="0"/>
              </a:rPr>
              <a:t>argc</a:t>
            </a:r>
            <a:r>
              <a:rPr lang="en-US" altLang="ko-KR" sz="1600" dirty="0">
                <a:latin typeface="Consolas" panose="020B0609020204030204" pitchFamily="49" charset="0"/>
              </a:rPr>
              <a:t>, char *</a:t>
            </a:r>
            <a:r>
              <a:rPr lang="en-US" altLang="ko-KR" sz="1600" dirty="0" err="1"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latin typeface="Consolas" panose="020B0609020204030204" pitchFamily="49" charset="0"/>
              </a:rPr>
              <a:t>[])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FILE *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void </a:t>
            </a:r>
            <a:r>
              <a:rPr lang="en-US" altLang="ko-KR" sz="1600" dirty="0" err="1">
                <a:latin typeface="Consolas" panose="020B0609020204030204" pitchFamily="49" charset="0"/>
              </a:rPr>
              <a:t>filecopy</a:t>
            </a:r>
            <a:r>
              <a:rPr lang="en-US" altLang="ko-KR" sz="1600" dirty="0">
                <a:latin typeface="Consolas" panose="020B0609020204030204" pitchFamily="49" charset="0"/>
              </a:rPr>
              <a:t>(FILE *, FILE *);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if(</a:t>
            </a:r>
            <a:r>
              <a:rPr lang="en-US" altLang="ko-KR" sz="1600" dirty="0" err="1">
                <a:latin typeface="Consolas" panose="020B0609020204030204" pitchFamily="49" charset="0"/>
              </a:rPr>
              <a:t>argc</a:t>
            </a:r>
            <a:r>
              <a:rPr lang="en-US" altLang="ko-KR" sz="1600" dirty="0">
                <a:latin typeface="Consolas" panose="020B0609020204030204" pitchFamily="49" charset="0"/>
              </a:rPr>
              <a:t> == 1)  /* no </a:t>
            </a:r>
            <a:r>
              <a:rPr lang="en-US" altLang="ko-KR" sz="1600" dirty="0" err="1"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latin typeface="Consolas" panose="020B0609020204030204" pitchFamily="49" charset="0"/>
              </a:rPr>
              <a:t>; copy standard input */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filecopy</a:t>
            </a:r>
            <a:r>
              <a:rPr lang="en-US" altLang="ko-KR" sz="1600" dirty="0">
                <a:latin typeface="Consolas" panose="020B0609020204030204" pitchFamily="49" charset="0"/>
              </a:rPr>
              <a:t>(stdin, </a:t>
            </a:r>
            <a:r>
              <a:rPr lang="en-US" altLang="ko-KR" sz="1600" dirty="0" err="1">
                <a:latin typeface="Consolas" panose="020B0609020204030204" pitchFamily="49" charset="0"/>
              </a:rPr>
              <a:t>stdout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else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while(--</a:t>
            </a:r>
            <a:r>
              <a:rPr lang="en-US" altLang="ko-KR" sz="1600" dirty="0" err="1">
                <a:latin typeface="Consolas" panose="020B0609020204030204" pitchFamily="49" charset="0"/>
              </a:rPr>
              <a:t>argc</a:t>
            </a:r>
            <a:r>
              <a:rPr lang="en-US" altLang="ko-KR" sz="1600" dirty="0">
                <a:latin typeface="Consolas" panose="020B0609020204030204" pitchFamily="49" charset="0"/>
              </a:rPr>
              <a:t> &gt;0)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if ((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fopen</a:t>
            </a:r>
            <a:r>
              <a:rPr lang="en-US" altLang="ko-KR" sz="1600" dirty="0">
                <a:latin typeface="Consolas" panose="020B0609020204030204" pitchFamily="49" charset="0"/>
              </a:rPr>
              <a:t>(*++</a:t>
            </a:r>
            <a:r>
              <a:rPr lang="en-US" altLang="ko-KR" sz="1600" dirty="0" err="1"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latin typeface="Consolas" panose="020B0609020204030204" pitchFamily="49" charset="0"/>
              </a:rPr>
              <a:t>, “r”)) == NULL) {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</a:rPr>
              <a:t>(“cat: can’t open %s\n”, *</a:t>
            </a:r>
            <a:r>
              <a:rPr lang="en-US" altLang="ko-KR" sz="1600" dirty="0" err="1"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return 1;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filecopy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stdout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fclose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return 0;</a:t>
            </a:r>
          </a:p>
          <a:p>
            <a:pPr marL="11430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D9FD6C-92C6-4BFC-B326-DB066AEB1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43</a:t>
            </a:fld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A1E5D9B-365A-42DB-87E2-40C92DBBAC93}"/>
              </a:ext>
            </a:extLst>
          </p:cNvPr>
          <p:cNvSpPr txBox="1">
            <a:spLocks/>
          </p:cNvSpPr>
          <p:nvPr/>
        </p:nvSpPr>
        <p:spPr>
          <a:xfrm>
            <a:off x="6666778" y="1186249"/>
            <a:ext cx="5257800" cy="3113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/* </a:t>
            </a:r>
            <a:r>
              <a:rPr lang="en-US" altLang="ko-KR" sz="1600" dirty="0" err="1">
                <a:latin typeface="Consolas" panose="020B0609020204030204" pitchFamily="49" charset="0"/>
              </a:rPr>
              <a:t>filecopy</a:t>
            </a:r>
            <a:r>
              <a:rPr lang="en-US" altLang="ko-KR" sz="1600" dirty="0">
                <a:latin typeface="Consolas" panose="020B0609020204030204" pitchFamily="49" charset="0"/>
              </a:rPr>
              <a:t>: copy file </a:t>
            </a:r>
            <a:r>
              <a:rPr lang="en-US" altLang="ko-KR" sz="1600" dirty="0" err="1">
                <a:latin typeface="Consolas" panose="020B0609020204030204" pitchFamily="49" charset="0"/>
              </a:rPr>
              <a:t>ifp</a:t>
            </a:r>
            <a:r>
              <a:rPr lang="en-US" altLang="ko-KR" sz="1600" dirty="0">
                <a:latin typeface="Consolas" panose="020B0609020204030204" pitchFamily="49" charset="0"/>
              </a:rPr>
              <a:t> to file </a:t>
            </a:r>
            <a:r>
              <a:rPr lang="en-US" altLang="ko-KR" sz="1600" dirty="0" err="1">
                <a:latin typeface="Consolas" panose="020B0609020204030204" pitchFamily="49" charset="0"/>
              </a:rPr>
              <a:t>ofp</a:t>
            </a:r>
            <a:r>
              <a:rPr lang="en-US" altLang="ko-KR" sz="1600" dirty="0">
                <a:latin typeface="Consolas" panose="020B0609020204030204" pitchFamily="49" charset="0"/>
              </a:rPr>
              <a:t> */</a:t>
            </a:r>
          </a:p>
          <a:p>
            <a:pPr marL="114300" indent="0">
              <a:buFont typeface="Arial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filecopy</a:t>
            </a:r>
            <a:r>
              <a:rPr lang="en-US" altLang="ko-KR" sz="1600" dirty="0">
                <a:latin typeface="Consolas" panose="020B0609020204030204" pitchFamily="49" charset="0"/>
              </a:rPr>
              <a:t>(FILE *</a:t>
            </a:r>
            <a:r>
              <a:rPr lang="en-US" altLang="ko-KR" sz="1600" dirty="0" err="1">
                <a:latin typeface="Consolas" panose="020B0609020204030204" pitchFamily="49" charset="0"/>
              </a:rPr>
              <a:t>ifp</a:t>
            </a:r>
            <a:r>
              <a:rPr lang="en-US" altLang="ko-KR" sz="1600" dirty="0">
                <a:latin typeface="Consolas" panose="020B0609020204030204" pitchFamily="49" charset="0"/>
              </a:rPr>
              <a:t>, FILE *</a:t>
            </a:r>
            <a:r>
              <a:rPr lang="en-US" altLang="ko-KR" sz="1600" dirty="0" err="1">
                <a:latin typeface="Consolas" panose="020B0609020204030204" pitchFamily="49" charset="0"/>
              </a:rPr>
              <a:t>ofp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rial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pPr marL="114300" indent="0">
              <a:buFont typeface="Arial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int c;</a:t>
            </a:r>
          </a:p>
          <a:p>
            <a:pPr marL="114300" indent="0">
              <a:buFont typeface="Arial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while ((c = </a:t>
            </a:r>
            <a:r>
              <a:rPr lang="en-US" altLang="ko-KR" sz="1600" dirty="0" err="1">
                <a:latin typeface="Consolas" panose="020B0609020204030204" pitchFamily="49" charset="0"/>
              </a:rPr>
              <a:t>getc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ifp</a:t>
            </a:r>
            <a:r>
              <a:rPr lang="en-US" altLang="ko-KR" sz="1600" dirty="0">
                <a:latin typeface="Consolas" panose="020B0609020204030204" pitchFamily="49" charset="0"/>
              </a:rPr>
              <a:t>)) != EOF)</a:t>
            </a:r>
          </a:p>
          <a:p>
            <a:pPr marL="114300" indent="0">
              <a:buFont typeface="Arial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putc</a:t>
            </a:r>
            <a:r>
              <a:rPr lang="en-US" altLang="ko-KR" sz="1600" dirty="0">
                <a:latin typeface="Consolas" panose="020B0609020204030204" pitchFamily="49" charset="0"/>
              </a:rPr>
              <a:t>(c, </a:t>
            </a:r>
            <a:r>
              <a:rPr lang="en-US" altLang="ko-KR" sz="1600" dirty="0" err="1">
                <a:latin typeface="Consolas" panose="020B0609020204030204" pitchFamily="49" charset="0"/>
              </a:rPr>
              <a:t>ofp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buFont typeface="Arial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A0790-FC73-4A5F-AF3F-16180206E00B}"/>
              </a:ext>
            </a:extLst>
          </p:cNvPr>
          <p:cNvSpPr txBox="1"/>
          <p:nvPr/>
        </p:nvSpPr>
        <p:spPr>
          <a:xfrm>
            <a:off x="6666778" y="4880919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$ cat  </a:t>
            </a:r>
            <a:r>
              <a:rPr lang="en-US" altLang="ko-KR" sz="2000" dirty="0" err="1"/>
              <a:t>x.c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y.c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prints the contents of file </a:t>
            </a:r>
            <a:r>
              <a:rPr lang="en-US" altLang="ko-KR" sz="2000" dirty="0" err="1"/>
              <a:t>x.c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y.c</a:t>
            </a:r>
            <a:r>
              <a:rPr lang="en-US" altLang="ko-KR" sz="2000" dirty="0"/>
              <a:t> on standard output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1809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f514f350f5_0_5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</a:t>
            </a:r>
            <a:r>
              <a:rPr lang="en-US" altLang="ko-KR" dirty="0"/>
              <a:t>4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Structure</a:t>
            </a:r>
            <a:endParaRPr dirty="0"/>
          </a:p>
        </p:txBody>
      </p:sp>
      <p:sp>
        <p:nvSpPr>
          <p:cNvPr id="542" name="Google Shape;542;g2f514f350f5_0_58"/>
          <p:cNvSpPr txBox="1">
            <a:spLocks noGrp="1"/>
          </p:cNvSpPr>
          <p:nvPr>
            <p:ph type="body" idx="1"/>
          </p:nvPr>
        </p:nvSpPr>
        <p:spPr>
          <a:xfrm>
            <a:off x="419875" y="1530225"/>
            <a:ext cx="10515600" cy="154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Structures</a:t>
            </a:r>
            <a:r>
              <a:rPr lang="ko-KR" dirty="0"/>
              <a:t> </a:t>
            </a:r>
            <a:r>
              <a:rPr lang="ko-KR" dirty="0" err="1"/>
              <a:t>can</a:t>
            </a:r>
            <a:r>
              <a:rPr lang="ko-KR" dirty="0"/>
              <a:t> </a:t>
            </a:r>
            <a:r>
              <a:rPr lang="ko-KR" dirty="0" err="1"/>
              <a:t>also</a:t>
            </a:r>
            <a:r>
              <a:rPr lang="ko-KR" dirty="0"/>
              <a:t> </a:t>
            </a:r>
            <a:r>
              <a:rPr lang="ko-KR" dirty="0" err="1"/>
              <a:t>be</a:t>
            </a:r>
            <a:r>
              <a:rPr lang="ko-KR" dirty="0"/>
              <a:t> </a:t>
            </a:r>
            <a:r>
              <a:rPr lang="ko-KR" dirty="0" err="1"/>
              <a:t>accessed</a:t>
            </a:r>
            <a:r>
              <a:rPr lang="ko-KR" dirty="0"/>
              <a:t> </a:t>
            </a:r>
            <a:r>
              <a:rPr lang="ko-KR" dirty="0" err="1"/>
              <a:t>through</a:t>
            </a:r>
            <a:r>
              <a:rPr lang="ko-KR" dirty="0"/>
              <a:t> </a:t>
            </a:r>
            <a:r>
              <a:rPr lang="ko-KR" dirty="0" err="1"/>
              <a:t>pointers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type_tag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type_name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altLang="ko-KR" sz="1800" dirty="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g2f514f350f5_0_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  <p:graphicFrame>
        <p:nvGraphicFramePr>
          <p:cNvPr id="544" name="Google Shape;544;g2f514f350f5_0_58"/>
          <p:cNvGraphicFramePr/>
          <p:nvPr>
            <p:extLst>
              <p:ext uri="{D42A27DB-BD31-4B8C-83A1-F6EECF244321}">
                <p14:modId xmlns:p14="http://schemas.microsoft.com/office/powerpoint/2010/main" val="3274146688"/>
              </p:ext>
            </p:extLst>
          </p:nvPr>
        </p:nvGraphicFramePr>
        <p:xfrm>
          <a:off x="974775" y="3211925"/>
          <a:ext cx="5443725" cy="33832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54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>
                          <a:solidFill>
                            <a:schemeClr val="dk1"/>
                          </a:solidFill>
                        </a:rPr>
                        <a:t>ptr_to_struct.c</a:t>
                      </a:r>
                      <a:endParaRPr sz="16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SAMPLE;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SAMPLE 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sam1, sam2;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SAMPLE 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sam1;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&amp;sam2;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f514f350f5_0_80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</a:t>
            </a:r>
            <a:r>
              <a:rPr lang="en-US" altLang="ko-KR" dirty="0"/>
              <a:t>4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Structure</a:t>
            </a:r>
            <a:endParaRPr dirty="0"/>
          </a:p>
        </p:txBody>
      </p:sp>
      <p:sp>
        <p:nvSpPr>
          <p:cNvPr id="550" name="Google Shape;550;g2f514f350f5_0_80"/>
          <p:cNvSpPr txBox="1">
            <a:spLocks noGrp="1"/>
          </p:cNvSpPr>
          <p:nvPr>
            <p:ph type="body" idx="1"/>
          </p:nvPr>
        </p:nvSpPr>
        <p:spPr>
          <a:xfrm>
            <a:off x="247135" y="1027105"/>
            <a:ext cx="105156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Two</a:t>
            </a:r>
            <a:r>
              <a:rPr lang="ko-KR" dirty="0"/>
              <a:t> </a:t>
            </a:r>
            <a:r>
              <a:rPr lang="ko-KR" dirty="0" err="1"/>
              <a:t>ways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access</a:t>
            </a:r>
            <a:r>
              <a:rPr lang="ko-KR" dirty="0"/>
              <a:t> </a:t>
            </a:r>
            <a:r>
              <a:rPr lang="ko-KR" dirty="0" err="1"/>
              <a:t>fields</a:t>
            </a:r>
            <a:r>
              <a:rPr lang="ko-KR" dirty="0"/>
              <a:t> </a:t>
            </a:r>
            <a:r>
              <a:rPr lang="ko-KR" dirty="0" err="1"/>
              <a:t>through</a:t>
            </a:r>
            <a:r>
              <a:rPr lang="ko-KR" dirty="0"/>
              <a:t> </a:t>
            </a:r>
            <a:r>
              <a:rPr lang="ko-KR" dirty="0" err="1"/>
              <a:t>pointers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f514f350f5_0_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  <p:pic>
        <p:nvPicPr>
          <p:cNvPr id="552" name="Google Shape;552;g2f514f350f5_0_80"/>
          <p:cNvPicPr preferRelativeResize="0"/>
          <p:nvPr/>
        </p:nvPicPr>
        <p:blipFill rotWithShape="1">
          <a:blip r:embed="rId3">
            <a:alphaModFix/>
          </a:blip>
          <a:srcRect t="-56279" b="56279"/>
          <a:stretch/>
        </p:blipFill>
        <p:spPr>
          <a:xfrm>
            <a:off x="6858479" y="1575113"/>
            <a:ext cx="3732213" cy="21224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3" name="Google Shape;553;g2f514f350f5_0_80"/>
          <p:cNvGraphicFramePr/>
          <p:nvPr>
            <p:extLst>
              <p:ext uri="{D42A27DB-BD31-4B8C-83A1-F6EECF244321}">
                <p14:modId xmlns:p14="http://schemas.microsoft.com/office/powerpoint/2010/main" val="3395220536"/>
              </p:ext>
            </p:extLst>
          </p:nvPr>
        </p:nvGraphicFramePr>
        <p:xfrm>
          <a:off x="326648" y="1792244"/>
          <a:ext cx="10649213" cy="47853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64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/>
                        <a:t>ptr_to_struct.c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SAMPLE;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SAMPLE sam1,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&amp;sam1;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ptr.x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100;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incorrect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endParaRPr sz="1600"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member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access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(.)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proceeds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dereference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(*)</a:t>
                      </a:r>
                      <a:endParaRPr sz="1600"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100;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correct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member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access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100;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correct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indirect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member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access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operator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sam1.x = 100;</a:t>
                      </a:r>
                      <a:endParaRPr sz="1600"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f514f350f5_0_10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</a:t>
            </a:r>
            <a:r>
              <a:rPr lang="en-US" altLang="ko-KR" dirty="0"/>
              <a:t>4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Structure</a:t>
            </a:r>
            <a:endParaRPr dirty="0"/>
          </a:p>
        </p:txBody>
      </p:sp>
      <p:sp>
        <p:nvSpPr>
          <p:cNvPr id="559" name="Google Shape;559;g2f514f350f5_0_102"/>
          <p:cNvSpPr txBox="1">
            <a:spLocks noGrp="1"/>
          </p:cNvSpPr>
          <p:nvPr>
            <p:ph type="body" idx="1"/>
          </p:nvPr>
        </p:nvSpPr>
        <p:spPr>
          <a:xfrm>
            <a:off x="234524" y="1165135"/>
            <a:ext cx="10515600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altLang="ko-KR" dirty="0"/>
              <a:t>Function Argument </a:t>
            </a:r>
            <a:r>
              <a:rPr lang="ko-KR" dirty="0" err="1"/>
              <a:t>Passing</a:t>
            </a:r>
            <a:r>
              <a:rPr lang="ko-KR" dirty="0"/>
              <a:t> </a:t>
            </a:r>
            <a:r>
              <a:rPr lang="en-US" altLang="ko-KR" dirty="0"/>
              <a:t>P</a:t>
            </a:r>
            <a:r>
              <a:rPr lang="ko-KR" dirty="0" err="1"/>
              <a:t>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en-US" altLang="ko-KR" dirty="0"/>
              <a:t>S</a:t>
            </a:r>
            <a:r>
              <a:rPr lang="ko-KR" dirty="0" err="1"/>
              <a:t>tructure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f514f350f5_0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46</a:t>
            </a:fld>
            <a:endParaRPr/>
          </a:p>
        </p:txBody>
      </p:sp>
      <p:graphicFrame>
        <p:nvGraphicFramePr>
          <p:cNvPr id="562" name="Google Shape;562;g2f514f350f5_0_102"/>
          <p:cNvGraphicFramePr/>
          <p:nvPr/>
        </p:nvGraphicFramePr>
        <p:xfrm>
          <a:off x="855563" y="2196225"/>
          <a:ext cx="4071925" cy="44500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40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clock.c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hr, min, sec;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CLOCK;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increment(</a:t>
                      </a:r>
                      <a:r>
                        <a:rPr lang="ko-KR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pClock* pClock</a:t>
                      </a: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(pClock</a:t>
                      </a:r>
                      <a:r>
                        <a:rPr lang="ko-KR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sec)++;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(pClock-&gt;sec == 60) {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pClock-&gt;sec = 0;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(pClock-&gt;min)++;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if (pClock-&gt;min == 60) {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pClock-&gt;min = 0;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(pClock-&gt;hr)++;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if (pClock-&gt;hr == 24)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pClock-&gt;hr = 0;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 // if 60 min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// if 60 sec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3" name="Google Shape;563;g2f514f350f5_0_102"/>
          <p:cNvGraphicFramePr/>
          <p:nvPr>
            <p:extLst>
              <p:ext uri="{D42A27DB-BD31-4B8C-83A1-F6EECF244321}">
                <p14:modId xmlns:p14="http://schemas.microsoft.com/office/powerpoint/2010/main" val="2803709136"/>
              </p:ext>
            </p:extLst>
          </p:nvPr>
        </p:nvGraphicFramePr>
        <p:xfrm>
          <a:off x="4927488" y="2622900"/>
          <a:ext cx="5572300" cy="402333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55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pClock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pClock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("%02d:%02d:%02d\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pClock</a:t>
                      </a:r>
                      <a:r>
                        <a:rPr lang="ko-KR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hr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pClock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pClock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CLOCK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clock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 14, 38, 56 };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6; ++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increment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clock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address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ko-KR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clock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of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structure</a:t>
                      </a:r>
                      <a:endParaRPr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f514f350f5_0_110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</a:t>
            </a:r>
            <a:r>
              <a:rPr lang="en-US" altLang="ko-KR" dirty="0"/>
              <a:t>5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endParaRPr dirty="0"/>
          </a:p>
        </p:txBody>
      </p:sp>
      <p:sp>
        <p:nvSpPr>
          <p:cNvPr id="569" name="Google Shape;569;g2f514f350f5_0_110"/>
          <p:cNvSpPr txBox="1">
            <a:spLocks noGrp="1"/>
          </p:cNvSpPr>
          <p:nvPr>
            <p:ph type="body" idx="1"/>
          </p:nvPr>
        </p:nvSpPr>
        <p:spPr>
          <a:xfrm>
            <a:off x="419878" y="1347700"/>
            <a:ext cx="11298358" cy="5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altLang="ko-KR" b="1" dirty="0"/>
              <a:t>Function Name itself </a:t>
            </a:r>
            <a:r>
              <a:rPr lang="en-US" altLang="ko-KR" dirty="0"/>
              <a:t>is the </a:t>
            </a:r>
            <a:r>
              <a:rPr lang="en-US" altLang="ko-KR" b="1" dirty="0"/>
              <a:t>address</a:t>
            </a:r>
            <a:r>
              <a:rPr lang="en-US" altLang="ko-KR" dirty="0"/>
              <a:t> of Code of the Function </a:t>
            </a:r>
          </a:p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ko-KR" dirty="0" err="1"/>
              <a:t>Function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en-US" altLang="ko-KR" dirty="0"/>
              <a:t> Variable: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/>
              <a:t>Stores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address</a:t>
            </a:r>
            <a:r>
              <a:rPr lang="ko-KR" sz="2400" dirty="0"/>
              <a:t> of </a:t>
            </a:r>
            <a:r>
              <a:rPr lang="ko-KR" sz="2400" dirty="0" err="1"/>
              <a:t>a</a:t>
            </a:r>
            <a:r>
              <a:rPr lang="ko-KR" sz="2400" dirty="0"/>
              <a:t> </a:t>
            </a:r>
            <a:r>
              <a:rPr lang="ko-KR" sz="2400" dirty="0" err="1"/>
              <a:t>function</a:t>
            </a:r>
            <a:r>
              <a:rPr lang="ko-KR" sz="2400" dirty="0"/>
              <a:t> and </a:t>
            </a:r>
            <a:r>
              <a:rPr lang="ko-KR" sz="2400" dirty="0" err="1"/>
              <a:t>call</a:t>
            </a:r>
            <a:r>
              <a:rPr lang="ko-KR" sz="2400" dirty="0"/>
              <a:t>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function</a:t>
            </a:r>
            <a:r>
              <a:rPr lang="ko-KR" sz="2400" dirty="0"/>
              <a:t> </a:t>
            </a:r>
            <a:r>
              <a:rPr lang="ko-KR" sz="2400" dirty="0" err="1"/>
              <a:t>through</a:t>
            </a:r>
            <a:r>
              <a:rPr lang="ko-KR" sz="2400" dirty="0"/>
              <a:t> </a:t>
            </a:r>
            <a:r>
              <a:rPr lang="ko-KR" sz="2400" dirty="0" err="1"/>
              <a:t>th</a:t>
            </a:r>
            <a:r>
              <a:rPr lang="en-US" altLang="ko-KR" sz="2400" dirty="0"/>
              <a:t>e</a:t>
            </a:r>
            <a:r>
              <a:rPr lang="ko-KR" sz="2400" dirty="0"/>
              <a:t> </a:t>
            </a:r>
            <a:r>
              <a:rPr lang="ko-KR" sz="2400" dirty="0" err="1"/>
              <a:t>pointer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dirty="0" err="1"/>
              <a:t>Syntax</a:t>
            </a:r>
            <a:r>
              <a:rPr lang="ko-KR" dirty="0"/>
              <a:t>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return_type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altLang="ko-KR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function_</a:t>
            </a:r>
            <a:r>
              <a:rPr lang="ko-KR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ko-KR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parameter_types</a:t>
            </a:r>
            <a:r>
              <a:rPr lang="ko-KR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>
              <a:solidFill>
                <a:srgbClr val="FF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f514f350f5_0_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47</a:t>
            </a:fld>
            <a:endParaRPr/>
          </a:p>
        </p:txBody>
      </p:sp>
      <p:graphicFrame>
        <p:nvGraphicFramePr>
          <p:cNvPr id="571" name="Google Shape;571;g2f514f350f5_0_110"/>
          <p:cNvGraphicFramePr/>
          <p:nvPr>
            <p:extLst>
              <p:ext uri="{D42A27DB-BD31-4B8C-83A1-F6EECF244321}">
                <p14:modId xmlns:p14="http://schemas.microsoft.com/office/powerpoint/2010/main" val="4227563543"/>
              </p:ext>
            </p:extLst>
          </p:nvPr>
        </p:nvGraphicFramePr>
        <p:xfrm>
          <a:off x="1005426" y="3673840"/>
          <a:ext cx="6627826" cy="286506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662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2000" b="1" dirty="0" err="1"/>
                        <a:t>ptr_to_func.c</a:t>
                      </a:r>
                      <a:endParaRPr sz="20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(*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)();</a:t>
                      </a:r>
                      <a:endParaRPr sz="1800" b="1" dirty="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(*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)(</a:t>
                      </a:r>
                      <a:r>
                        <a:rPr lang="ko-KR" altLang="en-US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</a:t>
                      </a:r>
                      <a:r>
                        <a:rPr lang="en-US" alt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function pointer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   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f5c69669c2_1_17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</a:t>
            </a:r>
            <a:r>
              <a:rPr lang="en-US" altLang="ko-KR" dirty="0"/>
              <a:t>5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endParaRPr dirty="0"/>
          </a:p>
        </p:txBody>
      </p:sp>
      <p:sp>
        <p:nvSpPr>
          <p:cNvPr id="577" name="Google Shape;577;g2f5c69669c2_1_17"/>
          <p:cNvSpPr txBox="1">
            <a:spLocks noGrp="1"/>
          </p:cNvSpPr>
          <p:nvPr>
            <p:ph type="body" idx="1"/>
          </p:nvPr>
        </p:nvSpPr>
        <p:spPr>
          <a:xfrm>
            <a:off x="346591" y="1165150"/>
            <a:ext cx="10140600" cy="10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altLang="ko-KR" sz="2400" dirty="0"/>
              <a:t>P</a:t>
            </a:r>
            <a:r>
              <a:rPr lang="ko-KR" sz="2400" dirty="0" err="1"/>
              <a:t>ointer</a:t>
            </a:r>
            <a:r>
              <a:rPr lang="ko-KR" sz="2400" dirty="0"/>
              <a:t> </a:t>
            </a:r>
            <a:r>
              <a:rPr lang="en-US" altLang="ko-KR" sz="2400" dirty="0"/>
              <a:t>to Function </a:t>
            </a:r>
            <a:r>
              <a:rPr lang="ko-KR" sz="2400" dirty="0" err="1"/>
              <a:t>is</a:t>
            </a:r>
            <a:r>
              <a:rPr lang="ko-KR" sz="2400" dirty="0"/>
              <a:t> </a:t>
            </a:r>
            <a:r>
              <a:rPr lang="ko-KR" sz="2400" dirty="0" err="1"/>
              <a:t>useful</a:t>
            </a:r>
            <a:r>
              <a:rPr lang="ko-KR" sz="2400" dirty="0"/>
              <a:t> </a:t>
            </a:r>
            <a:r>
              <a:rPr lang="ko-KR" sz="2400" dirty="0" err="1"/>
              <a:t>for</a:t>
            </a:r>
            <a:r>
              <a:rPr lang="ko-KR" sz="2400" dirty="0"/>
              <a:t> </a:t>
            </a:r>
            <a:r>
              <a:rPr lang="ko-KR" sz="2400" dirty="0" err="1"/>
              <a:t>implementing</a:t>
            </a:r>
            <a:r>
              <a:rPr lang="ko-KR" sz="2400" dirty="0"/>
              <a:t> </a:t>
            </a:r>
            <a:r>
              <a:rPr lang="ko-KR" sz="2400" b="1" dirty="0" err="1"/>
              <a:t>callback</a:t>
            </a:r>
            <a:r>
              <a:rPr lang="ko-KR" sz="2400" b="1" dirty="0"/>
              <a:t> </a:t>
            </a:r>
            <a:r>
              <a:rPr lang="ko-KR" sz="2400" b="1" dirty="0" err="1"/>
              <a:t>function</a:t>
            </a:r>
            <a:r>
              <a:rPr lang="ko-KR" sz="2400" dirty="0"/>
              <a:t> </a:t>
            </a:r>
            <a:r>
              <a:rPr lang="ko-KR" sz="2400" dirty="0" err="1"/>
              <a:t>or</a:t>
            </a:r>
            <a:r>
              <a:rPr lang="ko-KR" sz="2400" dirty="0"/>
              <a:t> </a:t>
            </a:r>
            <a:r>
              <a:rPr lang="ko-KR" sz="2400" dirty="0" err="1"/>
              <a:t>for</a:t>
            </a:r>
            <a:r>
              <a:rPr lang="ko-KR" sz="2400" dirty="0"/>
              <a:t> </a:t>
            </a:r>
            <a:r>
              <a:rPr lang="ko-KR" sz="2400" dirty="0" err="1"/>
              <a:t>passing</a:t>
            </a:r>
            <a:r>
              <a:rPr lang="ko-KR" sz="2400" dirty="0"/>
              <a:t> </a:t>
            </a:r>
            <a:r>
              <a:rPr lang="ko-KR" sz="2400" dirty="0" err="1"/>
              <a:t>a</a:t>
            </a:r>
            <a:r>
              <a:rPr lang="ko-KR" sz="2400" dirty="0"/>
              <a:t> </a:t>
            </a:r>
            <a:r>
              <a:rPr lang="ko-KR" sz="2400" dirty="0" err="1"/>
              <a:t>function</a:t>
            </a:r>
            <a:r>
              <a:rPr lang="ko-KR" sz="2400" dirty="0"/>
              <a:t> </a:t>
            </a:r>
            <a:r>
              <a:rPr lang="ko-KR" sz="2400" dirty="0" err="1"/>
              <a:t>as</a:t>
            </a:r>
            <a:r>
              <a:rPr lang="ko-KR" sz="2400" dirty="0"/>
              <a:t> </a:t>
            </a:r>
            <a:r>
              <a:rPr lang="ko-KR" sz="2400" dirty="0" err="1"/>
              <a:t>an</a:t>
            </a:r>
            <a:r>
              <a:rPr lang="ko-KR" sz="2400" dirty="0"/>
              <a:t> </a:t>
            </a:r>
            <a:r>
              <a:rPr lang="ko-KR" sz="2400" dirty="0" err="1"/>
              <a:t>argument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another</a:t>
            </a:r>
            <a:r>
              <a:rPr lang="ko-KR" sz="2400" dirty="0"/>
              <a:t> </a:t>
            </a:r>
            <a:r>
              <a:rPr lang="ko-KR" sz="2400" dirty="0" err="1"/>
              <a:t>function</a:t>
            </a:r>
            <a:endParaRPr sz="2400" b="1"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f5c69669c2_1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48</a:t>
            </a:fld>
            <a:endParaRPr/>
          </a:p>
        </p:txBody>
      </p:sp>
      <p:graphicFrame>
        <p:nvGraphicFramePr>
          <p:cNvPr id="579" name="Google Shape;579;g2f5c69669c2_1_17"/>
          <p:cNvGraphicFramePr/>
          <p:nvPr>
            <p:extLst>
              <p:ext uri="{D42A27DB-BD31-4B8C-83A1-F6EECF244321}">
                <p14:modId xmlns:p14="http://schemas.microsoft.com/office/powerpoint/2010/main" val="4114093243"/>
              </p:ext>
            </p:extLst>
          </p:nvPr>
        </p:nvGraphicFramePr>
        <p:xfrm>
          <a:off x="952040" y="2240950"/>
          <a:ext cx="6506605" cy="44805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650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 dirty="0" err="1"/>
                        <a:t>qsort.c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stdlib.h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*(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[100],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100;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  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qsort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100,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), 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100;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  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lang="en-US" altLang="ko-KR"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0" name="Google Shape;580;g2f5c69669c2_1_17"/>
          <p:cNvSpPr/>
          <p:nvPr/>
        </p:nvSpPr>
        <p:spPr>
          <a:xfrm flipH="1">
            <a:off x="5959684" y="4481200"/>
            <a:ext cx="6087900" cy="910200"/>
          </a:xfrm>
          <a:prstGeom prst="wedgeEllipseCallout">
            <a:avLst>
              <a:gd name="adj1" fmla="val 50244"/>
              <a:gd name="adj2" fmla="val 66189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void qsort(void *base, size_t number, size_t size, </a:t>
            </a:r>
            <a:r>
              <a:rPr lang="ko-KR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(*comp)(const void *, const void *)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5c69669c2_1_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772122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</a:t>
            </a:r>
            <a:r>
              <a:rPr lang="ko-KR" dirty="0"/>
              <a:t>.</a:t>
            </a:r>
            <a:r>
              <a:rPr lang="en-US" altLang="ko-KR" dirty="0"/>
              <a:t>5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r>
              <a:rPr lang="en-US" altLang="ko-KR" dirty="0"/>
              <a:t>: Array of Pointers to </a:t>
            </a:r>
            <a:r>
              <a:rPr lang="en-US" altLang="ko-KR" dirty="0" err="1"/>
              <a:t>Func</a:t>
            </a:r>
            <a:endParaRPr dirty="0"/>
          </a:p>
        </p:txBody>
      </p:sp>
      <p:sp>
        <p:nvSpPr>
          <p:cNvPr id="586" name="Google Shape;586;g2f5c69669c2_1_2"/>
          <p:cNvSpPr txBox="1">
            <a:spLocks noGrp="1"/>
          </p:cNvSpPr>
          <p:nvPr>
            <p:ph type="body" idx="1"/>
          </p:nvPr>
        </p:nvSpPr>
        <p:spPr>
          <a:xfrm>
            <a:off x="0" y="1199205"/>
            <a:ext cx="12005534" cy="93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altLang="ko-KR" sz="2400" b="1" dirty="0"/>
              <a:t>Array of pointers to function </a:t>
            </a:r>
            <a:r>
              <a:rPr lang="en-US" altLang="ko-KR" dirty="0"/>
              <a:t>is</a:t>
            </a:r>
            <a:r>
              <a:rPr lang="ko-KR" dirty="0"/>
              <a:t> </a:t>
            </a:r>
            <a:r>
              <a:rPr lang="ko-KR" sz="2400" dirty="0" err="1"/>
              <a:t>used</a:t>
            </a:r>
            <a:r>
              <a:rPr lang="ko-KR" sz="2400" dirty="0"/>
              <a:t> </a:t>
            </a:r>
            <a:r>
              <a:rPr lang="ko-KR" sz="2400" dirty="0" err="1"/>
              <a:t>in</a:t>
            </a:r>
            <a:r>
              <a:rPr lang="ko-KR" sz="2400" dirty="0"/>
              <a:t> </a:t>
            </a:r>
            <a:r>
              <a:rPr lang="ko-KR" sz="2400" dirty="0" err="1"/>
              <a:t>implementing</a:t>
            </a:r>
            <a:r>
              <a:rPr lang="ko-KR" sz="2400" dirty="0"/>
              <a:t> </a:t>
            </a:r>
            <a:r>
              <a:rPr lang="ko-KR" sz="2400" b="1" dirty="0" err="1"/>
              <a:t>function</a:t>
            </a:r>
            <a:r>
              <a:rPr lang="ko-KR" sz="2400" b="1" dirty="0"/>
              <a:t> </a:t>
            </a:r>
            <a:r>
              <a:rPr lang="ko-KR" sz="2400" b="1" dirty="0" err="1"/>
              <a:t>table</a:t>
            </a:r>
            <a:r>
              <a:rPr lang="ko-KR" sz="2400" dirty="0" err="1"/>
              <a:t>s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dynamically</a:t>
            </a:r>
            <a:r>
              <a:rPr lang="ko-KR" sz="2400" dirty="0"/>
              <a:t> </a:t>
            </a:r>
            <a:r>
              <a:rPr lang="ko-KR" sz="2400" dirty="0" err="1"/>
              <a:t>select</a:t>
            </a:r>
            <a:r>
              <a:rPr lang="ko-KR" sz="2400" dirty="0"/>
              <a:t> and </a:t>
            </a:r>
            <a:r>
              <a:rPr lang="ko-KR" sz="2400" dirty="0" err="1"/>
              <a:t>execute</a:t>
            </a:r>
            <a:r>
              <a:rPr lang="ko-KR" sz="2400" dirty="0"/>
              <a:t> </a:t>
            </a:r>
            <a:r>
              <a:rPr lang="ko-KR" sz="2400" dirty="0" err="1"/>
              <a:t>functions</a:t>
            </a:r>
            <a:r>
              <a:rPr lang="ko-KR" sz="2400" dirty="0"/>
              <a:t> </a:t>
            </a:r>
            <a:r>
              <a:rPr lang="ko-KR" sz="2400" dirty="0" err="1"/>
              <a:t>based</a:t>
            </a:r>
            <a:r>
              <a:rPr lang="ko-KR" sz="2400" dirty="0"/>
              <a:t> </a:t>
            </a:r>
            <a:r>
              <a:rPr lang="ko-KR" sz="2400" dirty="0" err="1"/>
              <a:t>on</a:t>
            </a:r>
            <a:r>
              <a:rPr lang="ko-KR" sz="2400" dirty="0"/>
              <a:t>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en-US" altLang="ko-KR" sz="2400" dirty="0"/>
              <a:t>control</a:t>
            </a:r>
            <a:r>
              <a:rPr lang="ko-KR" sz="2400" dirty="0"/>
              <a:t> </a:t>
            </a:r>
            <a:r>
              <a:rPr lang="ko-KR" sz="2400" dirty="0" err="1"/>
              <a:t>va</a:t>
            </a:r>
            <a:r>
              <a:rPr lang="en-US" altLang="ko-KR" sz="2400" dirty="0" err="1"/>
              <a:t>riable</a:t>
            </a:r>
            <a:r>
              <a:rPr lang="en-US" altLang="ko-KR" sz="2400" dirty="0"/>
              <a:t>.</a:t>
            </a:r>
            <a:endParaRPr sz="2400" dirty="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2f5c69669c2_1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49</a:t>
            </a:fld>
            <a:endParaRPr dirty="0"/>
          </a:p>
        </p:txBody>
      </p:sp>
      <p:graphicFrame>
        <p:nvGraphicFramePr>
          <p:cNvPr id="588" name="Google Shape;588;g2f5c69669c2_1_2"/>
          <p:cNvGraphicFramePr/>
          <p:nvPr>
            <p:extLst>
              <p:ext uri="{D42A27DB-BD31-4B8C-83A1-F6EECF244321}">
                <p14:modId xmlns:p14="http://schemas.microsoft.com/office/powerpoint/2010/main" val="65233524"/>
              </p:ext>
            </p:extLst>
          </p:nvPr>
        </p:nvGraphicFramePr>
        <p:xfrm>
          <a:off x="838200" y="2314819"/>
          <a:ext cx="6469535" cy="42976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646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/>
                        <a:t>calculator.c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i="1" dirty="0">
                          <a:solidFill>
                            <a:srgbClr val="6666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...</a:t>
                      </a:r>
                      <a:endParaRPr sz="1600" b="1" i="1" dirty="0">
                        <a:solidFill>
                          <a:srgbClr val="6666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(*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[])(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= {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div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600" b="1" dirty="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0, arg1, arg2, 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(;;) {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(“&gt; “);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getcmd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()) == -1)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arg1 =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getarg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arg2 =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getarg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600" b="1" dirty="0" err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cmd</a:t>
                      </a:r>
                      <a:r>
                        <a:rPr lang="ko-KR" sz="16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])(arg1, arg2)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1" dirty="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9" name="Google Shape;589;g2f5c69669c2_1_2"/>
          <p:cNvGraphicFramePr/>
          <p:nvPr>
            <p:extLst>
              <p:ext uri="{D42A27DB-BD31-4B8C-83A1-F6EECF244321}">
                <p14:modId xmlns:p14="http://schemas.microsoft.com/office/powerpoint/2010/main" val="4272429006"/>
              </p:ext>
            </p:extLst>
          </p:nvPr>
        </p:nvGraphicFramePr>
        <p:xfrm>
          <a:off x="7907521" y="4509379"/>
          <a:ext cx="2743200" cy="210306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/>
                        <a:t>Execution</a:t>
                      </a:r>
                      <a:r>
                        <a:rPr lang="ko-KR" sz="1800" b="1" dirty="0"/>
                        <a:t> </a:t>
                      </a:r>
                      <a:r>
                        <a:rPr lang="ko-KR" sz="1800" b="1" dirty="0" err="1"/>
                        <a:t>Result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3 4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9 7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ko-KR" sz="16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</a:t>
                      </a: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2 2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138FB6-E0E6-46F8-A5A4-094E9AAF12BF}"/>
              </a:ext>
            </a:extLst>
          </p:cNvPr>
          <p:cNvSpPr txBox="1"/>
          <p:nvPr/>
        </p:nvSpPr>
        <p:spPr>
          <a:xfrm>
            <a:off x="7868700" y="3326006"/>
            <a:ext cx="413683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 </a:t>
            </a:r>
            <a:r>
              <a:rPr lang="en-US" altLang="ko-KR" sz="2000" b="1" dirty="0" err="1"/>
              <a:t>cal</a:t>
            </a:r>
            <a:r>
              <a:rPr lang="en-US" altLang="ko-KR" sz="2000" b="1" dirty="0"/>
              <a:t> is an array </a:t>
            </a:r>
            <a:r>
              <a:rPr lang="en-US" altLang="ko-KR" sz="2000" dirty="0"/>
              <a:t>of pointer to functions that have (int, int) arguments and return int type.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dcb4c71e5_0_13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-KR" dirty="0"/>
              <a:t>0. </a:t>
            </a:r>
            <a:r>
              <a:rPr lang="ko-KR" dirty="0" err="1"/>
              <a:t>What</a:t>
            </a:r>
            <a:r>
              <a:rPr lang="ko-KR" dirty="0"/>
              <a:t> </a:t>
            </a:r>
            <a:r>
              <a:rPr lang="ko-KR" dirty="0" err="1"/>
              <a:t>is</a:t>
            </a:r>
            <a:r>
              <a:rPr lang="ko-KR" dirty="0"/>
              <a:t> </a:t>
            </a:r>
            <a:r>
              <a:rPr lang="ko-KR" dirty="0" err="1"/>
              <a:t>wrong</a:t>
            </a:r>
            <a:r>
              <a:rPr lang="ko-KR" dirty="0"/>
              <a:t> </a:t>
            </a:r>
            <a:r>
              <a:rPr lang="ko-KR" dirty="0" err="1"/>
              <a:t>in</a:t>
            </a:r>
            <a:r>
              <a:rPr lang="ko-KR" dirty="0"/>
              <a:t> </a:t>
            </a:r>
            <a:r>
              <a:rPr lang="ko-KR" dirty="0" err="1"/>
              <a:t>this</a:t>
            </a:r>
            <a:r>
              <a:rPr lang="ko-KR" dirty="0"/>
              <a:t> </a:t>
            </a:r>
            <a:r>
              <a:rPr lang="ko-KR" dirty="0" err="1"/>
              <a:t>code</a:t>
            </a:r>
            <a:r>
              <a:rPr lang="ko-KR" dirty="0"/>
              <a:t>?</a:t>
            </a:r>
            <a:endParaRPr dirty="0"/>
          </a:p>
        </p:txBody>
      </p:sp>
      <p:sp>
        <p:nvSpPr>
          <p:cNvPr id="106" name="Google Shape;106;g2edcb4c71e5_0_13"/>
          <p:cNvSpPr txBox="1">
            <a:spLocks noGrp="1"/>
          </p:cNvSpPr>
          <p:nvPr>
            <p:ph type="body" idx="1"/>
          </p:nvPr>
        </p:nvSpPr>
        <p:spPr>
          <a:xfrm>
            <a:off x="51450" y="1232975"/>
            <a:ext cx="10960200" cy="5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900" dirty="0"/>
          </a:p>
        </p:txBody>
      </p:sp>
      <p:sp>
        <p:nvSpPr>
          <p:cNvPr id="107" name="Google Shape;107;g2edcb4c71e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aphicFrame>
        <p:nvGraphicFramePr>
          <p:cNvPr id="108" name="Google Shape;108;g2edcb4c71e5_0_13"/>
          <p:cNvGraphicFramePr/>
          <p:nvPr>
            <p:extLst>
              <p:ext uri="{D42A27DB-BD31-4B8C-83A1-F6EECF244321}">
                <p14:modId xmlns:p14="http://schemas.microsoft.com/office/powerpoint/2010/main" val="3294313328"/>
              </p:ext>
            </p:extLst>
          </p:nvPr>
        </p:nvGraphicFramePr>
        <p:xfrm>
          <a:off x="607750" y="1306163"/>
          <a:ext cx="6225536" cy="47548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622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/>
                        <a:t>err_code1.c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-1,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0, c = 2;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c)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c\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c\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(3 &gt; c &gt; 1)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("1 &lt; c &lt; 3\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("1 &gt;= c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 &gt;= 3\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Google Shape;109;g2edcb4c71e5_0_13"/>
          <p:cNvGraphicFramePr/>
          <p:nvPr>
            <p:extLst>
              <p:ext uri="{D42A27DB-BD31-4B8C-83A1-F6EECF244321}">
                <p14:modId xmlns:p14="http://schemas.microsoft.com/office/powerpoint/2010/main" val="2086737072"/>
              </p:ext>
            </p:extLst>
          </p:nvPr>
        </p:nvGraphicFramePr>
        <p:xfrm>
          <a:off x="8052308" y="1232975"/>
          <a:ext cx="2177522" cy="1260796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217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800" b="1" dirty="0"/>
                        <a:t>The</a:t>
                      </a:r>
                      <a:r>
                        <a:rPr lang="ko-KR" sz="1800" b="1" dirty="0"/>
                        <a:t> </a:t>
                      </a:r>
                      <a:r>
                        <a:rPr lang="en-US" altLang="ko-KR" sz="1800" b="1" dirty="0"/>
                        <a:t>intention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&lt;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&lt; c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&lt; c &lt; 3</a:t>
                      </a:r>
                      <a:endParaRPr sz="1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6EA3E93-2BBE-4D47-88B9-AD868157C43F}"/>
              </a:ext>
            </a:extLst>
          </p:cNvPr>
          <p:cNvSpPr/>
          <p:nvPr/>
        </p:nvSpPr>
        <p:spPr>
          <a:xfrm>
            <a:off x="8060635" y="3298321"/>
            <a:ext cx="2830802" cy="1107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How</a:t>
            </a:r>
            <a:r>
              <a:rPr lang="ko-KR" altLang="en-US" sz="2800" dirty="0"/>
              <a:t> </a:t>
            </a:r>
            <a:r>
              <a:rPr lang="en-US" altLang="ko-KR" sz="2800" dirty="0"/>
              <a:t>to</a:t>
            </a:r>
            <a:r>
              <a:rPr lang="ko-KR" altLang="en-US" sz="2800" dirty="0"/>
              <a:t> </a:t>
            </a:r>
            <a:r>
              <a:rPr lang="en-US" altLang="ko-KR" sz="2800" dirty="0"/>
              <a:t>Fix</a:t>
            </a:r>
            <a:r>
              <a:rPr lang="ko-KR" altLang="en-US" sz="2800" dirty="0"/>
              <a:t> </a:t>
            </a:r>
            <a:r>
              <a:rPr lang="en-US" altLang="ko-KR" sz="2800" dirty="0"/>
              <a:t>it</a:t>
            </a:r>
          </a:p>
          <a:p>
            <a:pPr algn="ctr"/>
            <a:r>
              <a:rPr lang="en-US" altLang="ko-KR" sz="2800" dirty="0"/>
              <a:t>for the Intention?</a:t>
            </a:r>
            <a:endParaRPr lang="ko-KR" altLang="en-US" sz="2800" dirty="0"/>
          </a:p>
        </p:txBody>
      </p:sp>
      <p:sp>
        <p:nvSpPr>
          <p:cNvPr id="9" name="Google Shape;116;g2f5c69669c2_1_151">
            <a:extLst>
              <a:ext uri="{FF2B5EF4-FFF2-40B4-BE49-F238E27FC236}">
                <a16:creationId xmlns:a16="http://schemas.microsoft.com/office/drawing/2014/main" id="{7D966527-FB30-4A85-9B06-ED4175F789FF}"/>
              </a:ext>
            </a:extLst>
          </p:cNvPr>
          <p:cNvSpPr txBox="1">
            <a:spLocks/>
          </p:cNvSpPr>
          <p:nvPr/>
        </p:nvSpPr>
        <p:spPr>
          <a:xfrm>
            <a:off x="51450" y="6000023"/>
            <a:ext cx="12140550" cy="72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-368300">
              <a:buSzPts val="2200"/>
              <a:buFont typeface="Arial"/>
              <a:buChar char="●"/>
            </a:pPr>
            <a:r>
              <a:rPr lang="en-US" altLang="ko-KR" sz="2200" dirty="0"/>
              <a:t>(a &lt; b &lt; c) →	((a &lt; b) &lt; c)	→ ((-1 &lt; 0) &lt; 2) → (1 &lt; 2) → 1 (true)</a:t>
            </a:r>
            <a:endParaRPr lang="en-US" sz="2200" dirty="0"/>
          </a:p>
          <a:p>
            <a:pPr indent="-368300">
              <a:spcBef>
                <a:spcPts val="0"/>
              </a:spcBef>
              <a:buSzPts val="2200"/>
              <a:buFont typeface="Arial"/>
              <a:buChar char="●"/>
            </a:pPr>
            <a:r>
              <a:rPr lang="en-US" altLang="ko-KR" sz="2200" dirty="0"/>
              <a:t>(3 &gt; c &gt; 1) →	((3 &gt; c) &gt; 1)	→ ((3 &gt; 2) &gt; 1)	 → (1 &gt; 1) → 0 (false)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f514f350f5_0_117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3.5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r>
              <a:rPr lang="en-US" altLang="ko-KR" dirty="0"/>
              <a:t> : Example</a:t>
            </a:r>
            <a:endParaRPr dirty="0"/>
          </a:p>
        </p:txBody>
      </p:sp>
      <p:sp>
        <p:nvSpPr>
          <p:cNvPr id="604" name="Google Shape;604;g2f514f350f5_0_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50</a:t>
            </a:fld>
            <a:endParaRPr/>
          </a:p>
        </p:txBody>
      </p:sp>
      <p:graphicFrame>
        <p:nvGraphicFramePr>
          <p:cNvPr id="605" name="Google Shape;605;g2f514f350f5_0_117"/>
          <p:cNvGraphicFramePr/>
          <p:nvPr>
            <p:extLst>
              <p:ext uri="{D42A27DB-BD31-4B8C-83A1-F6EECF244321}">
                <p14:modId xmlns:p14="http://schemas.microsoft.com/office/powerpoint/2010/main" val="1258547982"/>
              </p:ext>
            </p:extLst>
          </p:nvPr>
        </p:nvGraphicFramePr>
        <p:xfrm>
          <a:off x="525516" y="1440761"/>
          <a:ext cx="10274125" cy="45719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2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4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1" dirty="0" err="1"/>
                        <a:t>Complex_ex.c</a:t>
                      </a:r>
                      <a:r>
                        <a:rPr lang="en-US" altLang="ko-KR" sz="1600" b="1" dirty="0"/>
                        <a:t> (1)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compare_int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(*(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*(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compare_char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(*(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*(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", *(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print_char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("%c", *(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</a:t>
                      </a:r>
                      <a:r>
                        <a:rPr lang="ko-KR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</a:t>
                      </a: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argc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argv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argc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3)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stderr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Usage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&lt;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...&gt;\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argv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argv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size_t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argc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- 2;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u="sng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</a:t>
                      </a:r>
                      <a:r>
                        <a:rPr lang="ko-KR" sz="1600" b="1" u="sng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cmp</a:t>
                      </a:r>
                      <a:r>
                        <a:rPr lang="ko-KR" sz="1600" b="1" u="sng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u="sng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</a:t>
                      </a:r>
                      <a:r>
                        <a:rPr lang="ko-KR" sz="1600" b="1" u="sng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print_elem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size_t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f514f350f5_0_124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3.5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endParaRPr dirty="0"/>
          </a:p>
        </p:txBody>
      </p:sp>
      <p:sp>
        <p:nvSpPr>
          <p:cNvPr id="612" name="Google Shape;612;g2f514f350f5_0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51</a:t>
            </a:fld>
            <a:endParaRPr/>
          </a:p>
        </p:txBody>
      </p:sp>
      <p:graphicFrame>
        <p:nvGraphicFramePr>
          <p:cNvPr id="613" name="Google Shape;613;g2f514f350f5_0_124"/>
          <p:cNvGraphicFramePr/>
          <p:nvPr>
            <p:extLst>
              <p:ext uri="{D42A27DB-BD31-4B8C-83A1-F6EECF244321}">
                <p14:modId xmlns:p14="http://schemas.microsoft.com/office/powerpoint/2010/main" val="666454017"/>
              </p:ext>
            </p:extLst>
          </p:nvPr>
        </p:nvGraphicFramePr>
        <p:xfrm>
          <a:off x="405463" y="1235110"/>
          <a:ext cx="10274125" cy="54863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2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1" dirty="0" err="1"/>
                        <a:t>Complex_ex.c</a:t>
                      </a:r>
                      <a:r>
                        <a:rPr lang="en-US" altLang="ko-KR" sz="1600" b="1" dirty="0"/>
                        <a:t> (2)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strcmp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 == 0)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NULL)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stderr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Memory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allocation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failed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size_t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atoi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argv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+ 2]);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cmp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compare_int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print_elem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strcmp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 == 0)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NULL)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stderr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Memory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allocation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failed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f514f350f5_0_13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3.5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r>
              <a:rPr lang="en-US" altLang="ko-KR" dirty="0"/>
              <a:t>: Example Code</a:t>
            </a:r>
            <a:endParaRPr dirty="0"/>
          </a:p>
        </p:txBody>
      </p:sp>
      <p:sp>
        <p:nvSpPr>
          <p:cNvPr id="620" name="Google Shape;620;g2f514f350f5_0_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52</a:t>
            </a:fld>
            <a:endParaRPr/>
          </a:p>
        </p:txBody>
      </p:sp>
      <p:graphicFrame>
        <p:nvGraphicFramePr>
          <p:cNvPr id="621" name="Google Shape;621;g2f514f350f5_0_131"/>
          <p:cNvGraphicFramePr/>
          <p:nvPr>
            <p:extLst>
              <p:ext uri="{D42A27DB-BD31-4B8C-83A1-F6EECF244321}">
                <p14:modId xmlns:p14="http://schemas.microsoft.com/office/powerpoint/2010/main" val="4243356639"/>
              </p:ext>
            </p:extLst>
          </p:nvPr>
        </p:nvGraphicFramePr>
        <p:xfrm>
          <a:off x="419878" y="1184335"/>
          <a:ext cx="10274125" cy="54863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2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1" dirty="0" err="1"/>
                        <a:t>Complex_ex.c</a:t>
                      </a:r>
                      <a:r>
                        <a:rPr lang="en-US" altLang="ko-KR" sz="1600" b="1" dirty="0"/>
                        <a:t> (3)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size_t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argv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+ 2][0];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cmp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compare_char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print_elem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stderr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Unsupported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'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'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'.\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Before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sorting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");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print_elem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my_qsort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cmp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After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sorting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");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elem_size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print_elem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f514f350f5_0_19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3.5</a:t>
            </a:r>
            <a:r>
              <a:rPr lang="ko-KR" dirty="0"/>
              <a:t> </a:t>
            </a:r>
            <a:r>
              <a:rPr lang="ko-KR" dirty="0" err="1"/>
              <a:t>Pointer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Function</a:t>
            </a:r>
            <a:r>
              <a:rPr lang="en-US" altLang="ko-KR" dirty="0"/>
              <a:t>: Example Code (4)</a:t>
            </a:r>
            <a:endParaRPr dirty="0"/>
          </a:p>
        </p:txBody>
      </p:sp>
      <p:sp>
        <p:nvSpPr>
          <p:cNvPr id="596" name="Google Shape;596;g2f514f350f5_0_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53</a:t>
            </a:fld>
            <a:endParaRPr/>
          </a:p>
        </p:txBody>
      </p:sp>
      <p:graphicFrame>
        <p:nvGraphicFramePr>
          <p:cNvPr id="597" name="Google Shape;597;g2f514f350f5_0_191"/>
          <p:cNvGraphicFramePr/>
          <p:nvPr>
            <p:extLst>
              <p:ext uri="{D42A27DB-BD31-4B8C-83A1-F6EECF244321}">
                <p14:modId xmlns:p14="http://schemas.microsoft.com/office/powerpoint/2010/main" val="891382477"/>
              </p:ext>
            </p:extLst>
          </p:nvPr>
        </p:nvGraphicFramePr>
        <p:xfrm>
          <a:off x="505636" y="1465073"/>
          <a:ext cx="10274125" cy="47243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2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altLang="ko-KR" sz="1600" b="1" dirty="0" err="1"/>
                        <a:t>Complex_ex.c</a:t>
                      </a:r>
                      <a:r>
                        <a:rPr lang="en-US" altLang="ko-KR" sz="1600" b="1" dirty="0"/>
                        <a:t> (4)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stdlib.h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string.h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swap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size_t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NULL) {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fprintf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stderr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"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Memory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allocation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failed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exit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memcpy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memcpy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memcpy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</a:t>
                      </a: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072473003_0_25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4.</a:t>
            </a:r>
            <a:r>
              <a:rPr lang="ko-KR" dirty="0"/>
              <a:t> </a:t>
            </a:r>
            <a:r>
              <a:rPr lang="ko-KR" dirty="0" err="1"/>
              <a:t>typedef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92" name="Google Shape;292;g2f072473003_0_258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7249552" cy="212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b="1" dirty="0" err="1"/>
              <a:t>typedef</a:t>
            </a:r>
            <a:r>
              <a:rPr lang="ko-KR" b="1" dirty="0"/>
              <a:t> </a:t>
            </a:r>
            <a:r>
              <a:rPr lang="ko-KR" dirty="0" err="1"/>
              <a:t>creates</a:t>
            </a:r>
            <a:r>
              <a:rPr lang="ko-KR" dirty="0"/>
              <a:t> </a:t>
            </a:r>
            <a:r>
              <a:rPr lang="ko-KR" dirty="0" err="1"/>
              <a:t>aliases</a:t>
            </a:r>
            <a:r>
              <a:rPr lang="ko-KR" dirty="0"/>
              <a:t>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existing</a:t>
            </a:r>
            <a:r>
              <a:rPr lang="ko-KR" dirty="0"/>
              <a:t> </a:t>
            </a:r>
            <a:r>
              <a:rPr lang="ko-KR" dirty="0" err="1"/>
              <a:t>types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improve</a:t>
            </a:r>
            <a:r>
              <a:rPr lang="ko-KR" dirty="0"/>
              <a:t> </a:t>
            </a:r>
            <a:r>
              <a:rPr lang="ko-KR" dirty="0" err="1"/>
              <a:t>code</a:t>
            </a:r>
            <a:r>
              <a:rPr lang="ko-KR" dirty="0"/>
              <a:t> </a:t>
            </a:r>
            <a:r>
              <a:rPr lang="ko-KR" dirty="0" err="1"/>
              <a:t>readability</a:t>
            </a:r>
            <a:endParaRPr lang="en-US" altLang="ko-KR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dirty="0" err="1"/>
              <a:t>Syntax</a:t>
            </a:r>
            <a:r>
              <a:rPr lang="ko-KR" dirty="0"/>
              <a:t>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existing_type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400" b="1" dirty="0">
                <a:latin typeface="Courier New"/>
                <a:ea typeface="Courier New"/>
                <a:cs typeface="Courier New"/>
                <a:sym typeface="Courier New"/>
              </a:rPr>
              <a:t>new_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altLang="ko-KR" sz="2400" b="1" dirty="0"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dirty="0"/>
          </a:p>
        </p:txBody>
      </p:sp>
      <p:sp>
        <p:nvSpPr>
          <p:cNvPr id="293" name="Google Shape;293;g2f072473003_0_2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54</a:t>
            </a:fld>
            <a:endParaRPr/>
          </a:p>
        </p:txBody>
      </p:sp>
      <p:graphicFrame>
        <p:nvGraphicFramePr>
          <p:cNvPr id="294" name="Google Shape;294;g2f072473003_0_258"/>
          <p:cNvGraphicFramePr/>
          <p:nvPr>
            <p:extLst>
              <p:ext uri="{D42A27DB-BD31-4B8C-83A1-F6EECF244321}">
                <p14:modId xmlns:p14="http://schemas.microsoft.com/office/powerpoint/2010/main" val="30662233"/>
              </p:ext>
            </p:extLst>
          </p:nvPr>
        </p:nvGraphicFramePr>
        <p:xfrm>
          <a:off x="7648832" y="1656230"/>
          <a:ext cx="4275746" cy="4826003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4275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3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/>
                        <a:t>Example Source Code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1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char_ptr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lang="en-US" altLang="ko-KR"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[20];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lang="en-US" altLang="ko-KR"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	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man_ptr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char_ptr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man_ptr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382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75ACA-E6B6-40A5-B6B9-87823F1F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typedef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F45AD-B332-414E-A272-2E99D268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78" y="1530220"/>
            <a:ext cx="5177733" cy="189878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ko-KR" dirty="0"/>
              <a:t>typedef int </a:t>
            </a:r>
            <a:r>
              <a:rPr lang="en-US" altLang="ko-KR" dirty="0">
                <a:solidFill>
                  <a:srgbClr val="FF0000"/>
                </a:solidFill>
              </a:rPr>
              <a:t>Length</a:t>
            </a:r>
          </a:p>
          <a:p>
            <a:pPr marL="114300" indent="0">
              <a:buNone/>
            </a:pPr>
            <a:r>
              <a:rPr lang="en-US" altLang="ko-KR" dirty="0"/>
              <a:t>/* Length is a type of int */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Length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, </a:t>
            </a:r>
            <a:r>
              <a:rPr lang="en-US" altLang="ko-KR" dirty="0" err="1"/>
              <a:t>maxlen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Length</a:t>
            </a:r>
            <a:r>
              <a:rPr lang="en-US" altLang="ko-KR" dirty="0"/>
              <a:t> *lengths[];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61B75-B298-4E66-8EA8-51EBA4F67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55</a:t>
            </a:fld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03D7A2B-12CD-41DB-9595-3D9641FF3C1F}"/>
              </a:ext>
            </a:extLst>
          </p:cNvPr>
          <p:cNvSpPr txBox="1">
            <a:spLocks/>
          </p:cNvSpPr>
          <p:nvPr/>
        </p:nvSpPr>
        <p:spPr>
          <a:xfrm>
            <a:off x="6120714" y="3701474"/>
            <a:ext cx="5651409" cy="261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altLang="ko-KR" dirty="0"/>
              <a:t>typedef int (*</a:t>
            </a:r>
            <a:r>
              <a:rPr lang="en-US" altLang="ko-KR" dirty="0">
                <a:solidFill>
                  <a:srgbClr val="FF0000"/>
                </a:solidFill>
              </a:rPr>
              <a:t>PFI</a:t>
            </a:r>
            <a:r>
              <a:rPr lang="en-US" altLang="ko-KR" dirty="0"/>
              <a:t>) (char *, char *)</a:t>
            </a:r>
          </a:p>
          <a:p>
            <a:pPr marL="114300" indent="0">
              <a:buFont typeface="Arial"/>
              <a:buNone/>
            </a:pPr>
            <a:r>
              <a:rPr lang="en-US" altLang="ko-KR" dirty="0"/>
              <a:t>/* PFI is a type of pointer to function (of two char * arguments)  returning int */</a:t>
            </a:r>
          </a:p>
          <a:p>
            <a:pPr marL="114300" indent="0">
              <a:buFont typeface="Arial"/>
              <a:buNone/>
            </a:pPr>
            <a:r>
              <a:rPr lang="en-US" altLang="ko-KR" dirty="0">
                <a:solidFill>
                  <a:srgbClr val="FF0000"/>
                </a:solidFill>
              </a:rPr>
              <a:t>PFI</a:t>
            </a:r>
            <a:r>
              <a:rPr lang="en-US" altLang="ko-KR" dirty="0"/>
              <a:t> </a:t>
            </a:r>
            <a:r>
              <a:rPr lang="en-US" altLang="ko-KR" dirty="0" err="1"/>
              <a:t>strcmp</a:t>
            </a:r>
            <a:r>
              <a:rPr lang="en-US" altLang="ko-KR" dirty="0"/>
              <a:t>, </a:t>
            </a:r>
            <a:r>
              <a:rPr lang="en-US" altLang="ko-KR" dirty="0" err="1"/>
              <a:t>numcmp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077C5AD-DD3F-4B28-AE36-B84AB99C59F5}"/>
              </a:ext>
            </a:extLst>
          </p:cNvPr>
          <p:cNvSpPr txBox="1">
            <a:spLocks/>
          </p:cNvSpPr>
          <p:nvPr/>
        </p:nvSpPr>
        <p:spPr>
          <a:xfrm>
            <a:off x="419877" y="3605768"/>
            <a:ext cx="5177733" cy="2426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altLang="ko-KR" dirty="0"/>
              <a:t>typedef char * 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</a:p>
          <a:p>
            <a:pPr marL="114300" indent="0">
              <a:buFont typeface="Arial"/>
              <a:buNone/>
            </a:pPr>
            <a:r>
              <a:rPr lang="en-US" altLang="ko-KR" dirty="0"/>
              <a:t>/* String is a type of char * */</a:t>
            </a:r>
          </a:p>
          <a:p>
            <a:pPr marL="114300" indent="0">
              <a:buFont typeface="Arial"/>
              <a:buNone/>
            </a:pP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 p, </a:t>
            </a:r>
            <a:r>
              <a:rPr lang="en-US" altLang="ko-KR" dirty="0" err="1"/>
              <a:t>lineptr</a:t>
            </a:r>
            <a:r>
              <a:rPr lang="en-US" altLang="ko-KR" dirty="0"/>
              <a:t>[NAXLINES]</a:t>
            </a:r>
          </a:p>
          <a:p>
            <a:pPr marL="114300" indent="0">
              <a:buFont typeface="Arial"/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strcmp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, String);</a:t>
            </a:r>
          </a:p>
          <a:p>
            <a:pPr marL="114300" indent="0">
              <a:buFont typeface="Arial"/>
              <a:buNone/>
            </a:pPr>
            <a:r>
              <a:rPr lang="en-US" altLang="ko-KR" dirty="0"/>
              <a:t>p = (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)malloc(100);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E0A2F7F-438F-4D4C-BB64-F477420687AE}"/>
              </a:ext>
            </a:extLst>
          </p:cNvPr>
          <p:cNvSpPr txBox="1">
            <a:spLocks/>
          </p:cNvSpPr>
          <p:nvPr/>
        </p:nvSpPr>
        <p:spPr>
          <a:xfrm>
            <a:off x="6096000" y="1161535"/>
            <a:ext cx="5651409" cy="226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altLang="ko-KR" dirty="0"/>
              <a:t>typedef struct {</a:t>
            </a:r>
          </a:p>
          <a:p>
            <a:pPr marL="114300" indent="0">
              <a:buFont typeface="Arial"/>
              <a:buNone/>
            </a:pPr>
            <a:r>
              <a:rPr lang="en-US" altLang="ko-KR" dirty="0"/>
              <a:t>   double r, theta;</a:t>
            </a:r>
          </a:p>
          <a:p>
            <a:pPr marL="114300" indent="0">
              <a:buFont typeface="Arial"/>
              <a:buNone/>
            </a:pPr>
            <a:r>
              <a:rPr lang="en-US" altLang="ko-KR" dirty="0"/>
              <a:t>} </a:t>
            </a:r>
            <a:r>
              <a:rPr lang="en-US" altLang="ko-KR" dirty="0">
                <a:solidFill>
                  <a:srgbClr val="FF0000"/>
                </a:solidFill>
              </a:rPr>
              <a:t>Complex</a:t>
            </a:r>
            <a:r>
              <a:rPr lang="en-US" altLang="ko-KR" dirty="0"/>
              <a:t>;</a:t>
            </a:r>
          </a:p>
          <a:p>
            <a:pPr marL="114300" indent="0">
              <a:buFont typeface="Arial"/>
              <a:buNone/>
            </a:pPr>
            <a:r>
              <a:rPr lang="en-US" altLang="ko-KR" dirty="0"/>
              <a:t>/* Complex is a type of struct */</a:t>
            </a:r>
          </a:p>
          <a:p>
            <a:pPr marL="114300" indent="0">
              <a:buFont typeface="Arial"/>
              <a:buNone/>
            </a:pPr>
            <a:r>
              <a:rPr lang="en-US" altLang="ko-KR" dirty="0">
                <a:solidFill>
                  <a:srgbClr val="FF0000"/>
                </a:solidFill>
              </a:rPr>
              <a:t>Complex</a:t>
            </a:r>
            <a:r>
              <a:rPr lang="en-US" altLang="ko-KR" dirty="0"/>
              <a:t> z *</a:t>
            </a:r>
            <a:r>
              <a:rPr lang="en-US" altLang="ko-KR" dirty="0" err="1"/>
              <a:t>zp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92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514f350f5_0_24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4.</a:t>
            </a:r>
            <a:r>
              <a:rPr lang="ko-KR" dirty="0"/>
              <a:t> </a:t>
            </a:r>
            <a:r>
              <a:rPr lang="ko-KR" dirty="0" err="1"/>
              <a:t>typedef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00" name="Google Shape;300;g2f514f350f5_0_248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1000"/>
              </a:spcAft>
              <a:buSzPts val="2800"/>
              <a:buChar char="●"/>
            </a:pPr>
            <a:r>
              <a:rPr lang="ko-KR"/>
              <a:t>typedef for struct creates an alias for struct type</a:t>
            </a:r>
            <a:endParaRPr/>
          </a:p>
        </p:txBody>
      </p:sp>
      <p:sp>
        <p:nvSpPr>
          <p:cNvPr id="301" name="Google Shape;301;g2f514f350f5_0_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56</a:t>
            </a:fld>
            <a:endParaRPr/>
          </a:p>
        </p:txBody>
      </p:sp>
      <p:graphicFrame>
        <p:nvGraphicFramePr>
          <p:cNvPr id="303" name="Google Shape;303;g2f514f350f5_0_248"/>
          <p:cNvGraphicFramePr/>
          <p:nvPr>
            <p:extLst>
              <p:ext uri="{D42A27DB-BD31-4B8C-83A1-F6EECF244321}">
                <p14:modId xmlns:p14="http://schemas.microsoft.com/office/powerpoint/2010/main" val="834108476"/>
              </p:ext>
            </p:extLst>
          </p:nvPr>
        </p:nvGraphicFramePr>
        <p:xfrm>
          <a:off x="989625" y="1906275"/>
          <a:ext cx="9376125" cy="35965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937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/>
                        <a:t>Example Source Code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uint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[20];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uint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	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man_ptr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list1;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list2;        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Just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man_t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instead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...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man_ptr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ptr_list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11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573e3d8d3_0_2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4.</a:t>
            </a:r>
            <a:r>
              <a:rPr lang="ko-KR" dirty="0"/>
              <a:t> </a:t>
            </a:r>
            <a:r>
              <a:rPr lang="ko-KR" dirty="0" err="1"/>
              <a:t>typedef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09" name="Google Shape;309;g2f573e3d8d3_0_21"/>
          <p:cNvSpPr txBox="1">
            <a:spLocks noGrp="1"/>
          </p:cNvSpPr>
          <p:nvPr>
            <p:ph type="body" idx="1"/>
          </p:nvPr>
        </p:nvSpPr>
        <p:spPr>
          <a:xfrm>
            <a:off x="0" y="1344528"/>
            <a:ext cx="4238368" cy="289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1000"/>
              </a:spcAft>
              <a:buSzPts val="2800"/>
              <a:buNone/>
            </a:pPr>
            <a:r>
              <a:rPr lang="ko-KR" sz="2400" dirty="0" err="1"/>
              <a:t>typedef</a:t>
            </a:r>
            <a:r>
              <a:rPr lang="ko-KR" sz="2400" dirty="0"/>
              <a:t> </a:t>
            </a:r>
            <a:r>
              <a:rPr lang="ko-KR" sz="2400" dirty="0" err="1"/>
              <a:t>for</a:t>
            </a:r>
            <a:r>
              <a:rPr lang="ko-KR" sz="2400" dirty="0"/>
              <a:t> </a:t>
            </a:r>
            <a:r>
              <a:rPr lang="ko-KR" sz="2400" dirty="0" err="1"/>
              <a:t>function</a:t>
            </a:r>
            <a:r>
              <a:rPr lang="ko-KR" sz="2400" dirty="0"/>
              <a:t> </a:t>
            </a:r>
            <a:r>
              <a:rPr lang="ko-KR" sz="2400" dirty="0" err="1"/>
              <a:t>is</a:t>
            </a:r>
            <a:r>
              <a:rPr lang="ko-KR" sz="2400" dirty="0"/>
              <a:t> </a:t>
            </a:r>
            <a:r>
              <a:rPr lang="ko-KR" sz="2400" dirty="0" err="1"/>
              <a:t>useful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simplify</a:t>
            </a:r>
            <a:r>
              <a:rPr lang="ko-KR" sz="2400" dirty="0"/>
              <a:t> </a:t>
            </a:r>
            <a:r>
              <a:rPr lang="ko-KR" sz="2400" dirty="0" err="1"/>
              <a:t>function</a:t>
            </a:r>
            <a:r>
              <a:rPr lang="ko-KR" sz="2400" dirty="0"/>
              <a:t> </a:t>
            </a:r>
            <a:r>
              <a:rPr lang="ko-KR" sz="2400" dirty="0" err="1"/>
              <a:t>pointer</a:t>
            </a:r>
            <a:r>
              <a:rPr lang="ko-KR" sz="2400" dirty="0"/>
              <a:t> </a:t>
            </a:r>
            <a:r>
              <a:rPr lang="ko-KR" sz="2400" dirty="0" err="1"/>
              <a:t>declarations</a:t>
            </a:r>
            <a:r>
              <a:rPr lang="ko-KR" sz="2400" dirty="0"/>
              <a:t>, </a:t>
            </a:r>
            <a:r>
              <a:rPr lang="ko-KR" sz="2400" dirty="0" err="1"/>
              <a:t>making</a:t>
            </a:r>
            <a:r>
              <a:rPr lang="ko-KR" sz="2400" dirty="0"/>
              <a:t> </a:t>
            </a:r>
            <a:r>
              <a:rPr lang="ko-KR" sz="2400" dirty="0" err="1"/>
              <a:t>them</a:t>
            </a:r>
            <a:r>
              <a:rPr lang="ko-KR" sz="2400" dirty="0"/>
              <a:t> </a:t>
            </a:r>
            <a:r>
              <a:rPr lang="ko-KR" sz="2400" dirty="0" err="1"/>
              <a:t>easier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read</a:t>
            </a:r>
            <a:r>
              <a:rPr lang="ko-KR" sz="2400" dirty="0"/>
              <a:t> and </a:t>
            </a:r>
            <a:r>
              <a:rPr lang="ko-KR" sz="2400" dirty="0" err="1"/>
              <a:t>use</a:t>
            </a:r>
            <a:endParaRPr sz="2400" dirty="0"/>
          </a:p>
        </p:txBody>
      </p:sp>
      <p:sp>
        <p:nvSpPr>
          <p:cNvPr id="310" name="Google Shape;310;g2f573e3d8d3_0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57</a:t>
            </a:fld>
            <a:endParaRPr/>
          </a:p>
        </p:txBody>
      </p:sp>
      <p:graphicFrame>
        <p:nvGraphicFramePr>
          <p:cNvPr id="311" name="Google Shape;311;g2f573e3d8d3_0_21"/>
          <p:cNvGraphicFramePr/>
          <p:nvPr>
            <p:extLst>
              <p:ext uri="{D42A27DB-BD31-4B8C-83A1-F6EECF244321}">
                <p14:modId xmlns:p14="http://schemas.microsoft.com/office/powerpoint/2010/main" val="1694253722"/>
              </p:ext>
            </p:extLst>
          </p:nvPr>
        </p:nvGraphicFramePr>
        <p:xfrm>
          <a:off x="4337222" y="1140900"/>
          <a:ext cx="7854778" cy="55777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7854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/>
                        <a:t>typedef_func.c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(*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OperationFunc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)(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multiply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OperationFunc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func_ptr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/* int(*</a:t>
                      </a:r>
                      <a:r>
                        <a:rPr lang="en-US" altLang="ko-KR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OperationFunc</a:t>
                      </a:r>
                      <a:r>
                        <a:rPr lang="en-US" altLang="ko-K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)(</a:t>
                      </a:r>
                      <a:r>
                        <a:rPr lang="en-US" altLang="ko-KR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int,int</a:t>
                      </a:r>
                      <a:r>
                        <a:rPr lang="en-US" altLang="ko-K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)*/</a:t>
                      </a:r>
                      <a:endParaRPr sz="1600" b="1" dirty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func_ptr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operation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func_ptr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(3,4));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func_ptr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multiply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multiply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“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operation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%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func_ptr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(3,4));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74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573e3d8d3_0_29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4.</a:t>
            </a:r>
            <a:r>
              <a:rPr lang="ko-KR" dirty="0"/>
              <a:t> </a:t>
            </a:r>
            <a:r>
              <a:rPr lang="ko-KR" dirty="0" err="1"/>
              <a:t>typedef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17" name="Google Shape;317;g2f573e3d8d3_0_29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1000"/>
              </a:spcAft>
              <a:buSzPts val="2800"/>
              <a:buChar char="●"/>
            </a:pPr>
            <a:r>
              <a:rPr lang="ko-KR"/>
              <a:t>typedef for array creates a new type name, simplifying declarations</a:t>
            </a:r>
            <a:endParaRPr/>
          </a:p>
        </p:txBody>
      </p:sp>
      <p:sp>
        <p:nvSpPr>
          <p:cNvPr id="318" name="Google Shape;318;g2f573e3d8d3_0_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58</a:t>
            </a:fld>
            <a:endParaRPr/>
          </a:p>
        </p:txBody>
      </p:sp>
      <p:graphicFrame>
        <p:nvGraphicFramePr>
          <p:cNvPr id="319" name="Google Shape;319;g2f573e3d8d3_0_29"/>
          <p:cNvGraphicFramePr/>
          <p:nvPr>
            <p:extLst>
              <p:ext uri="{D42A27DB-BD31-4B8C-83A1-F6EECF244321}">
                <p14:modId xmlns:p14="http://schemas.microsoft.com/office/powerpoint/2010/main" val="173235392"/>
              </p:ext>
            </p:extLst>
          </p:nvPr>
        </p:nvGraphicFramePr>
        <p:xfrm>
          <a:off x="989625" y="2211074"/>
          <a:ext cx="9970818" cy="4304154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997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5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/>
                        <a:t>typedef_array.c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1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8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5 </a:t>
                      </a:r>
                      <a:r>
                        <a:rPr lang="ko-KR" sz="18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integers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IntArray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[5];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IntArray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{1, 2, 3, 4, 5};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");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0;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5; ++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",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("\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96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573e3d8d3_0_37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4.</a:t>
            </a:r>
            <a:r>
              <a:rPr lang="ko-KR" dirty="0"/>
              <a:t> </a:t>
            </a:r>
            <a:r>
              <a:rPr lang="ko-KR" dirty="0" err="1"/>
              <a:t>typedef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25" name="Google Shape;325;g2f573e3d8d3_0_37"/>
          <p:cNvSpPr txBox="1">
            <a:spLocks noGrp="1"/>
          </p:cNvSpPr>
          <p:nvPr>
            <p:ph type="body" idx="1"/>
          </p:nvPr>
        </p:nvSpPr>
        <p:spPr>
          <a:xfrm>
            <a:off x="79411" y="1123191"/>
            <a:ext cx="10960200" cy="54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1000"/>
              </a:spcAft>
              <a:buSzPts val="2800"/>
              <a:buChar char="●"/>
            </a:pPr>
            <a:r>
              <a:rPr lang="ko-KR"/>
              <a:t>typedef for complex data structure</a:t>
            </a:r>
            <a:endParaRPr/>
          </a:p>
        </p:txBody>
      </p:sp>
      <p:sp>
        <p:nvSpPr>
          <p:cNvPr id="326" name="Google Shape;326;g2f573e3d8d3_0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59</a:t>
            </a:fld>
            <a:endParaRPr/>
          </a:p>
        </p:txBody>
      </p:sp>
      <p:graphicFrame>
        <p:nvGraphicFramePr>
          <p:cNvPr id="327" name="Google Shape;327;g2f573e3d8d3_0_37"/>
          <p:cNvGraphicFramePr/>
          <p:nvPr>
            <p:extLst>
              <p:ext uri="{D42A27DB-BD31-4B8C-83A1-F6EECF244321}">
                <p14:modId xmlns:p14="http://schemas.microsoft.com/office/powerpoint/2010/main" val="288133145"/>
              </p:ext>
            </p:extLst>
          </p:nvPr>
        </p:nvGraphicFramePr>
        <p:xfrm>
          <a:off x="218718" y="1660366"/>
          <a:ext cx="6140224" cy="49377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614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4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2000" b="1" dirty="0" err="1"/>
                        <a:t>tree.c</a:t>
                      </a:r>
                      <a:endParaRPr sz="20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i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2000" b="1" i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TreeNode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20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TreeNode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TreeNode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r>
                        <a:rPr lang="ko-KR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</a:t>
                      </a:r>
                      <a:r>
                        <a:rPr lang="ko-KR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TreeNode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000" b="1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</a:t>
                      </a:r>
                      <a:r>
                        <a:rPr lang="en-US" altLang="ko-KR" sz="2000" b="1" dirty="0" err="1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TreeNode</a:t>
                      </a:r>
                      <a:r>
                        <a:rPr lang="en-US" altLang="ko-KR" sz="2000" b="1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sz="2000" b="1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</a:t>
                      </a:r>
                      <a:r>
                        <a:rPr lang="en-US" altLang="ko-KR" sz="2000" b="1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ko-KR" sz="2000" b="1" dirty="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</a:t>
                      </a:r>
                      <a:endParaRPr lang="en-US" altLang="ko-KR"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malloc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NULL;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NULL;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newNode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8" name="Google Shape;328;g2f573e3d8d3_0_37"/>
          <p:cNvGraphicFramePr/>
          <p:nvPr>
            <p:extLst>
              <p:ext uri="{D42A27DB-BD31-4B8C-83A1-F6EECF244321}">
                <p14:modId xmlns:p14="http://schemas.microsoft.com/office/powerpoint/2010/main" val="1882424684"/>
              </p:ext>
            </p:extLst>
          </p:nvPr>
        </p:nvGraphicFramePr>
        <p:xfrm>
          <a:off x="6473857" y="650921"/>
          <a:ext cx="5499425" cy="594357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549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</a:t>
                      </a:r>
                      <a:r>
                        <a:rPr lang="en-US" alt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inOrderTraversal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ko-KR" sz="1800" b="1" dirty="0" err="1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NodeP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root)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(root == NULL)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return;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alt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inOrderTraversal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(root-&gt;left);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alt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("%d ", root-&gt;data);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alt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inOrderTraversal</a:t>
                      </a: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(root-&gt;right);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createNode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createNode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createNode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createNode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(4);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createNode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(5);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In-order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traversal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");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inOrderTraversal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root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("\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... 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omitted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69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5c69669c2_1_185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-KR" dirty="0"/>
              <a:t>0. </a:t>
            </a:r>
            <a:r>
              <a:rPr lang="ko-KR" dirty="0" err="1"/>
              <a:t>What</a:t>
            </a:r>
            <a:r>
              <a:rPr lang="ko-KR" dirty="0"/>
              <a:t> </a:t>
            </a:r>
            <a:r>
              <a:rPr lang="ko-KR" dirty="0" err="1"/>
              <a:t>is</a:t>
            </a:r>
            <a:r>
              <a:rPr lang="ko-KR" dirty="0"/>
              <a:t> </a:t>
            </a:r>
            <a:r>
              <a:rPr lang="ko-KR" dirty="0" err="1"/>
              <a:t>wrong</a:t>
            </a:r>
            <a:r>
              <a:rPr lang="ko-KR" dirty="0"/>
              <a:t> </a:t>
            </a:r>
            <a:r>
              <a:rPr lang="ko-KR" dirty="0" err="1"/>
              <a:t>in</a:t>
            </a:r>
            <a:r>
              <a:rPr lang="ko-KR" dirty="0"/>
              <a:t> </a:t>
            </a:r>
            <a:r>
              <a:rPr lang="ko-KR" dirty="0" err="1"/>
              <a:t>this</a:t>
            </a:r>
            <a:r>
              <a:rPr lang="ko-KR" dirty="0"/>
              <a:t> </a:t>
            </a:r>
            <a:r>
              <a:rPr lang="ko-KR" dirty="0" err="1"/>
              <a:t>code</a:t>
            </a:r>
            <a:r>
              <a:rPr lang="ko-KR" dirty="0"/>
              <a:t>?</a:t>
            </a:r>
            <a:endParaRPr dirty="0"/>
          </a:p>
        </p:txBody>
      </p:sp>
      <p:sp>
        <p:nvSpPr>
          <p:cNvPr id="135" name="Google Shape;135;g2f5c69669c2_1_185"/>
          <p:cNvSpPr txBox="1">
            <a:spLocks noGrp="1"/>
          </p:cNvSpPr>
          <p:nvPr>
            <p:ph type="body" idx="1"/>
          </p:nvPr>
        </p:nvSpPr>
        <p:spPr>
          <a:xfrm>
            <a:off x="338896" y="5827215"/>
            <a:ext cx="10960200" cy="89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ko-KR" sz="2200" dirty="0" err="1"/>
              <a:t>Pointer</a:t>
            </a:r>
            <a:r>
              <a:rPr lang="ko-KR" sz="2200" dirty="0"/>
              <a:t> </a:t>
            </a:r>
            <a:r>
              <a:rPr lang="ko-KR" sz="2200" dirty="0" err="1"/>
              <a:t>s</a:t>
            </a:r>
            <a:r>
              <a:rPr lang="ko-KR" sz="2200" dirty="0"/>
              <a:t> </a:t>
            </a:r>
            <a:r>
              <a:rPr lang="ko-KR" sz="2200" dirty="0" err="1"/>
              <a:t>does</a:t>
            </a:r>
            <a:r>
              <a:rPr lang="ko-KR" sz="2200" dirty="0"/>
              <a:t> </a:t>
            </a:r>
            <a:r>
              <a:rPr lang="ko-KR" sz="2200" dirty="0" err="1"/>
              <a:t>not</a:t>
            </a:r>
            <a:r>
              <a:rPr lang="ko-KR" sz="2200" dirty="0"/>
              <a:t> </a:t>
            </a:r>
            <a:r>
              <a:rPr lang="ko-KR" sz="2200" dirty="0" err="1"/>
              <a:t>allocated</a:t>
            </a:r>
            <a:r>
              <a:rPr lang="en-US" altLang="ko-KR" sz="2200" dirty="0"/>
              <a:t> </a:t>
            </a:r>
            <a:r>
              <a:rPr lang="ko-KR" sz="2200" dirty="0"/>
              <a:t>→	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-KR" sz="2200" dirty="0" err="1"/>
              <a:t>fgets</a:t>
            </a:r>
            <a:r>
              <a:rPr lang="ko-KR" sz="2200" dirty="0"/>
              <a:t>() </a:t>
            </a:r>
            <a:r>
              <a:rPr lang="ko-KR" sz="2200" dirty="0" err="1"/>
              <a:t>is</a:t>
            </a:r>
            <a:r>
              <a:rPr lang="ko-KR" sz="2200" dirty="0"/>
              <a:t> </a:t>
            </a:r>
            <a:r>
              <a:rPr lang="ko-KR" sz="2200" dirty="0" err="1"/>
              <a:t>preferred</a:t>
            </a:r>
            <a:r>
              <a:rPr lang="ko-KR" sz="2200" dirty="0"/>
              <a:t> </a:t>
            </a:r>
            <a:r>
              <a:rPr lang="ko-KR" sz="2200" dirty="0" err="1"/>
              <a:t>for</a:t>
            </a:r>
            <a:r>
              <a:rPr lang="ko-KR" sz="2200" dirty="0"/>
              <a:t> </a:t>
            </a:r>
            <a:r>
              <a:rPr lang="ko-KR" sz="2200" dirty="0" err="1"/>
              <a:t>safe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36" name="Google Shape;136;g2f5c69669c2_1_1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graphicFrame>
        <p:nvGraphicFramePr>
          <p:cNvPr id="137" name="Google Shape;137;g2f5c69669c2_1_185"/>
          <p:cNvGraphicFramePr/>
          <p:nvPr>
            <p:extLst>
              <p:ext uri="{D42A27DB-BD31-4B8C-83A1-F6EECF244321}">
                <p14:modId xmlns:p14="http://schemas.microsoft.com/office/powerpoint/2010/main" val="2993090169"/>
              </p:ext>
            </p:extLst>
          </p:nvPr>
        </p:nvGraphicFramePr>
        <p:xfrm>
          <a:off x="419878" y="1306175"/>
          <a:ext cx="7853597" cy="44195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785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/>
                        <a:t>err_code2.c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=0;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!= ‘\0’;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++) {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&gt;= ‘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 &amp;&amp;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&lt;= ‘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’) 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–’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 + ’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’; /*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capitalize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*/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&gt;= ‘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 &amp;&amp;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&lt;= ‘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’) 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=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– ‘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 + ‘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’; /*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convert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*/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8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g2f5c69669c2_1_185"/>
          <p:cNvGraphicFramePr/>
          <p:nvPr>
            <p:extLst>
              <p:ext uri="{D42A27DB-BD31-4B8C-83A1-F6EECF244321}">
                <p14:modId xmlns:p14="http://schemas.microsoft.com/office/powerpoint/2010/main" val="1416845936"/>
              </p:ext>
            </p:extLst>
          </p:nvPr>
        </p:nvGraphicFramePr>
        <p:xfrm>
          <a:off x="8610599" y="1240225"/>
          <a:ext cx="1708725" cy="1090108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70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/>
                        <a:t>Expected Result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dirty="0" err="1">
                          <a:solidFill>
                            <a:srgbClr val="1155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Hello</a:t>
                      </a:r>
                      <a:r>
                        <a:rPr lang="ko-KR" dirty="0">
                          <a:solidFill>
                            <a:srgbClr val="1155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World</a:t>
                      </a:r>
                      <a:r>
                        <a:rPr lang="en-US" altLang="ko-KR" dirty="0">
                          <a:solidFill>
                            <a:srgbClr val="1155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!</a:t>
                      </a:r>
                      <a:endParaRPr dirty="0">
                        <a:solidFill>
                          <a:srgbClr val="1155C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hELLO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wORLD</a:t>
                      </a: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!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Google Shape;139;g2f5c69669c2_1_185"/>
          <p:cNvGraphicFramePr/>
          <p:nvPr>
            <p:extLst>
              <p:ext uri="{D42A27DB-BD31-4B8C-83A1-F6EECF244321}">
                <p14:modId xmlns:p14="http://schemas.microsoft.com/office/powerpoint/2010/main" val="66384925"/>
              </p:ext>
            </p:extLst>
          </p:nvPr>
        </p:nvGraphicFramePr>
        <p:xfrm>
          <a:off x="8610599" y="2594900"/>
          <a:ext cx="3191225" cy="894235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319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/>
                        <a:t>Execution Result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1D8B970-00C2-4D94-8156-6655FAB4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84" y="4912827"/>
            <a:ext cx="4324954" cy="70494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573e3d8d3_0_93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4.</a:t>
            </a:r>
            <a:r>
              <a:rPr lang="ko-KR" dirty="0"/>
              <a:t> </a:t>
            </a:r>
            <a:r>
              <a:rPr lang="ko-KR" dirty="0" err="1"/>
              <a:t>typedef</a:t>
            </a:r>
            <a:endParaRPr dirty="0"/>
          </a:p>
        </p:txBody>
      </p:sp>
      <p:sp>
        <p:nvSpPr>
          <p:cNvPr id="334" name="Google Shape;334;g2f573e3d8d3_0_93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dirty="0" err="1"/>
              <a:t>typedef</a:t>
            </a:r>
            <a:r>
              <a:rPr lang="ko-KR" dirty="0"/>
              <a:t> </a:t>
            </a:r>
            <a:r>
              <a:rPr lang="ko-KR" dirty="0" err="1"/>
              <a:t>vs</a:t>
            </a:r>
            <a:r>
              <a:rPr lang="ko-KR" dirty="0"/>
              <a:t>. </a:t>
            </a:r>
            <a:r>
              <a:rPr lang="en-US" altLang="ko-KR" dirty="0"/>
              <a:t>Macro with </a:t>
            </a:r>
            <a:r>
              <a:rPr lang="ko-KR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ko-KR" dirty="0" err="1"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 dirty="0" err="1"/>
              <a:t>Type</a:t>
            </a:r>
            <a:r>
              <a:rPr lang="ko-KR" sz="2400" dirty="0"/>
              <a:t> </a:t>
            </a:r>
            <a:r>
              <a:rPr lang="ko-KR" sz="2400" dirty="0" err="1"/>
              <a:t>definitions</a:t>
            </a:r>
            <a:r>
              <a:rPr lang="ko-KR" sz="2400" dirty="0"/>
              <a:t> </a:t>
            </a:r>
            <a:r>
              <a:rPr lang="ko-KR" sz="2400" dirty="0" err="1"/>
              <a:t>are</a:t>
            </a:r>
            <a:r>
              <a:rPr lang="ko-KR" sz="2400" dirty="0"/>
              <a:t> </a:t>
            </a:r>
            <a:r>
              <a:rPr lang="ko-KR" sz="2400" dirty="0" err="1"/>
              <a:t>more</a:t>
            </a:r>
            <a:r>
              <a:rPr lang="ko-KR" sz="2400" dirty="0"/>
              <a:t> </a:t>
            </a:r>
            <a:r>
              <a:rPr lang="ko-KR" sz="2400" dirty="0" err="1"/>
              <a:t>powerful</a:t>
            </a:r>
            <a:r>
              <a:rPr lang="ko-KR" sz="2400" dirty="0"/>
              <a:t> </a:t>
            </a:r>
            <a:r>
              <a:rPr lang="ko-KR" sz="2400" dirty="0" err="1"/>
              <a:t>than</a:t>
            </a:r>
            <a:r>
              <a:rPr lang="ko-KR" sz="2400" dirty="0"/>
              <a:t> </a:t>
            </a:r>
            <a:r>
              <a:rPr lang="ko-KR" sz="2400" dirty="0" err="1"/>
              <a:t>macro</a:t>
            </a:r>
            <a:r>
              <a:rPr lang="ko-KR" sz="2400" dirty="0"/>
              <a:t> </a:t>
            </a:r>
            <a:r>
              <a:rPr lang="ko-KR" sz="2400" dirty="0" err="1"/>
              <a:t>definitions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400" dirty="0"/>
          </a:p>
          <a:p>
            <a:pPr marL="9144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 dirty="0" err="1"/>
              <a:t>Name</a:t>
            </a:r>
            <a:r>
              <a:rPr lang="ko-KR" sz="2400" dirty="0"/>
              <a:t> of </a:t>
            </a:r>
            <a:r>
              <a:rPr lang="ko-KR" sz="2400" dirty="0" err="1"/>
              <a:t>typedef</a:t>
            </a:r>
            <a:r>
              <a:rPr lang="ko-KR" sz="2400" dirty="0"/>
              <a:t> </a:t>
            </a:r>
            <a:r>
              <a:rPr lang="ko-KR" sz="2400" dirty="0" err="1"/>
              <a:t>are</a:t>
            </a:r>
            <a:r>
              <a:rPr lang="ko-KR" sz="2400" dirty="0"/>
              <a:t> </a:t>
            </a:r>
            <a:r>
              <a:rPr lang="ko-KR" sz="2400" dirty="0" err="1"/>
              <a:t>subject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same</a:t>
            </a:r>
            <a:r>
              <a:rPr lang="ko-KR" sz="2400" dirty="0"/>
              <a:t> </a:t>
            </a:r>
            <a:r>
              <a:rPr lang="ko-KR" sz="2400" dirty="0" err="1"/>
              <a:t>scope</a:t>
            </a:r>
            <a:r>
              <a:rPr lang="ko-KR" sz="2400" dirty="0"/>
              <a:t> </a:t>
            </a:r>
            <a:r>
              <a:rPr lang="ko-KR" sz="2400" dirty="0" err="1"/>
              <a:t>rules</a:t>
            </a:r>
            <a:r>
              <a:rPr lang="ko-KR" sz="2400" dirty="0"/>
              <a:t> </a:t>
            </a:r>
            <a:r>
              <a:rPr lang="ko-KR" sz="2400" dirty="0" err="1"/>
              <a:t>as</a:t>
            </a:r>
            <a:r>
              <a:rPr lang="ko-KR" sz="2400" dirty="0"/>
              <a:t> </a:t>
            </a:r>
            <a:r>
              <a:rPr lang="ko-KR" sz="2400" dirty="0" err="1"/>
              <a:t>variables</a:t>
            </a:r>
            <a:endParaRPr sz="2400" dirty="0"/>
          </a:p>
        </p:txBody>
      </p:sp>
      <p:sp>
        <p:nvSpPr>
          <p:cNvPr id="335" name="Google Shape;335;g2f573e3d8d3_0_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60</a:t>
            </a:fld>
            <a:endParaRPr/>
          </a:p>
        </p:txBody>
      </p:sp>
      <p:graphicFrame>
        <p:nvGraphicFramePr>
          <p:cNvPr id="336" name="Google Shape;336;g2f573e3d8d3_0_93"/>
          <p:cNvGraphicFramePr/>
          <p:nvPr>
            <p:extLst>
              <p:ext uri="{D42A27DB-BD31-4B8C-83A1-F6EECF244321}">
                <p14:modId xmlns:p14="http://schemas.microsoft.com/office/powerpoint/2010/main" val="1686351547"/>
              </p:ext>
            </p:extLst>
          </p:nvPr>
        </p:nvGraphicFramePr>
        <p:xfrm>
          <a:off x="1116725" y="2373055"/>
          <a:ext cx="10535697" cy="21945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53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2000" b="1"/>
                        <a:t>Example Source Code</a:t>
                      </a:r>
                      <a:endParaRPr sz="20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PTR_TO_INT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PTR_TO_INT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	     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will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become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PTR_TO_INT;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PTR_TO_INT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sz="20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		 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will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become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* </a:t>
                      </a:r>
                      <a:r>
                        <a:rPr lang="ko-KR" sz="20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ko-KR" sz="20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ko-KR" sz="20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20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00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95E3-EC81-4BE4-8A2F-2DF349E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Type Summary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A2C59-F39E-4D4C-A2F3-7D75F479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0" y="1299355"/>
            <a:ext cx="12031488" cy="464670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int  x       : int</a:t>
            </a:r>
          </a:p>
          <a:p>
            <a:r>
              <a:rPr lang="en-US" altLang="ko-KR" sz="2400" b="1" dirty="0"/>
              <a:t>int *x       : pointer to int</a:t>
            </a:r>
          </a:p>
          <a:p>
            <a:r>
              <a:rPr lang="en-US" altLang="ko-KR" sz="2400" b="1" dirty="0"/>
              <a:t>int *x[3]   : array of 3 pointers to int</a:t>
            </a:r>
          </a:p>
          <a:p>
            <a:r>
              <a:rPr lang="en-US" altLang="ko-KR" sz="2400" b="1" dirty="0"/>
              <a:t>int (*x)[3]   : pointer to array of 3 int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int *f()     : function returning pointer to int</a:t>
            </a:r>
          </a:p>
          <a:p>
            <a:r>
              <a:rPr lang="en-US" altLang="ko-KR" sz="2400" b="1" dirty="0"/>
              <a:t>int (*f) ()  : pointer to function returning int </a:t>
            </a:r>
          </a:p>
          <a:p>
            <a:r>
              <a:rPr lang="en-US" altLang="ko-KR" sz="2400" b="1" dirty="0"/>
              <a:t>int * (*f)() : pointer to function returning pointer to int</a:t>
            </a:r>
          </a:p>
          <a:p>
            <a:r>
              <a:rPr lang="en-US" altLang="ko-KR" sz="2400" b="1" dirty="0"/>
              <a:t>int (*f[3])(void) : array of 3 pointers to functions with no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 returning int</a:t>
            </a:r>
            <a:endParaRPr lang="ko-KR" altLang="en-US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E8ED1-3035-46BF-9FEA-ABDC0C12D7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936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514f350f5_0_30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5.</a:t>
            </a:r>
            <a:r>
              <a:rPr lang="ko-KR" dirty="0"/>
              <a:t> </a:t>
            </a:r>
            <a:r>
              <a:rPr lang="ko-KR" dirty="0" err="1"/>
              <a:t>Enumerated</a:t>
            </a:r>
            <a:r>
              <a:rPr lang="ko-KR" dirty="0"/>
              <a:t> </a:t>
            </a:r>
            <a:r>
              <a:rPr lang="ko-KR" dirty="0" err="1"/>
              <a:t>Type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42" name="Google Shape;342;g2f514f350f5_0_30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b="1" dirty="0" err="1"/>
              <a:t>enum</a:t>
            </a:r>
            <a:r>
              <a:rPr lang="ko-KR" dirty="0"/>
              <a:t> </a:t>
            </a:r>
            <a:r>
              <a:rPr lang="ko-KR" dirty="0" err="1"/>
              <a:t>represents</a:t>
            </a:r>
            <a:r>
              <a:rPr lang="ko-KR" dirty="0"/>
              <a:t> </a:t>
            </a:r>
            <a:r>
              <a:rPr lang="ko-KR" dirty="0" err="1"/>
              <a:t>a</a:t>
            </a:r>
            <a:r>
              <a:rPr lang="ko-KR" dirty="0"/>
              <a:t> </a:t>
            </a:r>
            <a:r>
              <a:rPr lang="ko-KR" dirty="0" err="1"/>
              <a:t>limited</a:t>
            </a:r>
            <a:r>
              <a:rPr lang="ko-KR" dirty="0"/>
              <a:t> </a:t>
            </a:r>
            <a:r>
              <a:rPr lang="ko-KR" dirty="0" err="1"/>
              <a:t>set</a:t>
            </a:r>
            <a:r>
              <a:rPr lang="ko-KR" dirty="0"/>
              <a:t> of </a:t>
            </a:r>
            <a:r>
              <a:rPr lang="ko-KR" dirty="0" err="1"/>
              <a:t>integer</a:t>
            </a:r>
            <a:r>
              <a:rPr lang="ko-KR" dirty="0"/>
              <a:t> </a:t>
            </a:r>
            <a:r>
              <a:rPr lang="ko-KR" dirty="0" err="1"/>
              <a:t>values</a:t>
            </a:r>
            <a:r>
              <a:rPr lang="ko-KR" dirty="0"/>
              <a:t>, </a:t>
            </a:r>
            <a:r>
              <a:rPr lang="ko-KR" dirty="0" err="1"/>
              <a:t>each</a:t>
            </a:r>
            <a:r>
              <a:rPr lang="ko-KR" dirty="0"/>
              <a:t> </a:t>
            </a:r>
            <a:r>
              <a:rPr lang="ko-KR" dirty="0" err="1"/>
              <a:t>with</a:t>
            </a:r>
            <a:r>
              <a:rPr lang="ko-KR" dirty="0"/>
              <a:t> </a:t>
            </a:r>
            <a:r>
              <a:rPr lang="ko-KR" dirty="0" err="1"/>
              <a:t>a</a:t>
            </a:r>
            <a:r>
              <a:rPr lang="ko-KR" dirty="0"/>
              <a:t> </a:t>
            </a:r>
            <a:r>
              <a:rPr lang="ko-KR" dirty="0" err="1"/>
              <a:t>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dirty="0" err="1"/>
              <a:t>Syntax</a:t>
            </a:r>
            <a:r>
              <a:rPr lang="ko-KR" dirty="0"/>
              <a:t>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type_tag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enumeration_values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3" name="Google Shape;343;g2f514f350f5_0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62</a:t>
            </a:fld>
            <a:endParaRPr/>
          </a:p>
        </p:txBody>
      </p:sp>
      <p:graphicFrame>
        <p:nvGraphicFramePr>
          <p:cNvPr id="344" name="Google Shape;344;g2f514f350f5_0_30"/>
          <p:cNvGraphicFramePr/>
          <p:nvPr>
            <p:extLst>
              <p:ext uri="{D42A27DB-BD31-4B8C-83A1-F6EECF244321}">
                <p14:modId xmlns:p14="http://schemas.microsoft.com/office/powerpoint/2010/main" val="3159943817"/>
              </p:ext>
            </p:extLst>
          </p:nvPr>
        </p:nvGraphicFramePr>
        <p:xfrm>
          <a:off x="907112" y="2846825"/>
          <a:ext cx="9376125" cy="37489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937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/>
                        <a:t>enum.c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MAX_SIZE 10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Status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SUCCESS, FAILURE };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Status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 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&lt;= MAX_SIZE) ? SUCCESS : FAILURE;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8;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== SUCCESS)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within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limits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.\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exceeds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limits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.\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");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94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573e3d8d3_0_65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5.</a:t>
            </a:r>
            <a:r>
              <a:rPr lang="ko-KR" dirty="0"/>
              <a:t> </a:t>
            </a:r>
            <a:r>
              <a:rPr lang="ko-KR" dirty="0" err="1"/>
              <a:t>Enumerated</a:t>
            </a:r>
            <a:r>
              <a:rPr lang="ko-KR" dirty="0"/>
              <a:t> </a:t>
            </a:r>
            <a:r>
              <a:rPr lang="ko-KR" dirty="0" err="1"/>
              <a:t>Type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50" name="Google Shape;350;g2f573e3d8d3_0_65"/>
          <p:cNvSpPr txBox="1">
            <a:spLocks noGrp="1"/>
          </p:cNvSpPr>
          <p:nvPr>
            <p:ph type="body" idx="1"/>
          </p:nvPr>
        </p:nvSpPr>
        <p:spPr>
          <a:xfrm>
            <a:off x="115074" y="1232975"/>
            <a:ext cx="12076925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dirty="0" err="1"/>
              <a:t>Initializing</a:t>
            </a:r>
            <a:r>
              <a:rPr lang="ko-KR" dirty="0"/>
              <a:t> </a:t>
            </a:r>
            <a:r>
              <a:rPr lang="ko-KR" dirty="0" err="1"/>
              <a:t>Enumerated</a:t>
            </a:r>
            <a:r>
              <a:rPr lang="ko-KR" dirty="0"/>
              <a:t> </a:t>
            </a:r>
            <a:r>
              <a:rPr lang="ko-KR" dirty="0" err="1"/>
              <a:t>Constants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 dirty="0" err="1"/>
              <a:t>Enumerated</a:t>
            </a:r>
            <a:r>
              <a:rPr lang="ko-KR" sz="2400" dirty="0"/>
              <a:t> </a:t>
            </a:r>
            <a:r>
              <a:rPr lang="ko-KR" sz="2400" dirty="0" err="1"/>
              <a:t>constants</a:t>
            </a:r>
            <a:r>
              <a:rPr lang="ko-KR" sz="2400" dirty="0"/>
              <a:t> </a:t>
            </a:r>
            <a:r>
              <a:rPr lang="ko-KR" sz="2400" dirty="0" err="1"/>
              <a:t>are</a:t>
            </a:r>
            <a:r>
              <a:rPr lang="ko-KR" sz="2400" dirty="0"/>
              <a:t> </a:t>
            </a:r>
            <a:r>
              <a:rPr lang="ko-KR" sz="2400" dirty="0" err="1"/>
              <a:t>assigned</a:t>
            </a:r>
            <a:r>
              <a:rPr lang="ko-KR" sz="2400" dirty="0"/>
              <a:t> </a:t>
            </a:r>
            <a:r>
              <a:rPr lang="ko-KR" sz="2400" dirty="0" err="1"/>
              <a:t>with</a:t>
            </a:r>
            <a:r>
              <a:rPr lang="ko-KR" sz="2400" dirty="0"/>
              <a:t> </a:t>
            </a:r>
            <a:r>
              <a:rPr lang="ko-KR" sz="2400" dirty="0" err="1"/>
              <a:t>integer</a:t>
            </a:r>
            <a:r>
              <a:rPr lang="ko-KR" sz="2400" dirty="0"/>
              <a:t> </a:t>
            </a:r>
            <a:r>
              <a:rPr lang="ko-KR" sz="2400" dirty="0" err="1"/>
              <a:t>values</a:t>
            </a:r>
            <a:r>
              <a:rPr lang="ko-KR" sz="2400" dirty="0"/>
              <a:t> </a:t>
            </a:r>
            <a:r>
              <a:rPr lang="ko-KR" sz="2400" dirty="0" err="1"/>
              <a:t>starting</a:t>
            </a:r>
            <a:r>
              <a:rPr lang="ko-KR" sz="2400" dirty="0"/>
              <a:t> </a:t>
            </a:r>
            <a:r>
              <a:rPr lang="ko-KR" sz="2400" dirty="0" err="1"/>
              <a:t>from</a:t>
            </a:r>
            <a:r>
              <a:rPr lang="ko-KR" sz="2400" dirty="0"/>
              <a:t> 0 </a:t>
            </a:r>
            <a:r>
              <a:rPr lang="ko-KR" sz="2400" dirty="0" err="1"/>
              <a:t>as</a:t>
            </a:r>
            <a:r>
              <a:rPr lang="ko-KR" sz="2400" dirty="0"/>
              <a:t> </a:t>
            </a:r>
            <a:r>
              <a:rPr lang="ko-KR" sz="2400" dirty="0" err="1"/>
              <a:t>default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altLang="ko-KR" sz="2400" dirty="0"/>
              <a:t>If E</a:t>
            </a:r>
            <a:r>
              <a:rPr lang="ko-KR" sz="2400" dirty="0" err="1"/>
              <a:t>xplicit</a:t>
            </a:r>
            <a:r>
              <a:rPr lang="en-US" altLang="ko-KR" sz="2400" dirty="0"/>
              <a:t> constant are</a:t>
            </a:r>
            <a:r>
              <a:rPr lang="ko-KR" sz="2400" dirty="0"/>
              <a:t> </a:t>
            </a:r>
            <a:r>
              <a:rPr lang="ko-KR" sz="2400" dirty="0" err="1"/>
              <a:t>assign</a:t>
            </a:r>
            <a:r>
              <a:rPr lang="en-US" altLang="ko-KR" sz="2400" dirty="0"/>
              <a:t>ed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enumerated</a:t>
            </a:r>
            <a:r>
              <a:rPr lang="ko-KR" sz="2400" dirty="0"/>
              <a:t>, </a:t>
            </a:r>
            <a:r>
              <a:rPr lang="ko-KR" sz="2400" dirty="0" err="1"/>
              <a:t>the</a:t>
            </a:r>
            <a:r>
              <a:rPr lang="ko-KR" sz="2400" dirty="0"/>
              <a:t> </a:t>
            </a:r>
            <a:r>
              <a:rPr lang="ko-KR" sz="2400" dirty="0" err="1"/>
              <a:t>following</a:t>
            </a:r>
            <a:r>
              <a:rPr lang="ko-KR" sz="2400" dirty="0"/>
              <a:t> </a:t>
            </a:r>
            <a:r>
              <a:rPr lang="ko-KR" sz="2400" dirty="0" err="1"/>
              <a:t>contents</a:t>
            </a:r>
            <a:r>
              <a:rPr lang="ko-KR" sz="2400" dirty="0"/>
              <a:t> </a:t>
            </a:r>
            <a:r>
              <a:rPr lang="ko-KR" sz="2400" dirty="0" err="1"/>
              <a:t>continue</a:t>
            </a:r>
            <a:r>
              <a:rPr lang="ko-KR" sz="2400" dirty="0"/>
              <a:t> </a:t>
            </a:r>
            <a:r>
              <a:rPr lang="ko-KR" sz="2400" dirty="0" err="1"/>
              <a:t>from</a:t>
            </a:r>
            <a:r>
              <a:rPr lang="ko-KR" sz="2400" dirty="0"/>
              <a:t> </a:t>
            </a:r>
            <a:r>
              <a:rPr lang="ko-KR" sz="2400" dirty="0" err="1"/>
              <a:t>that</a:t>
            </a:r>
            <a:r>
              <a:rPr lang="ko-KR" sz="2400" dirty="0"/>
              <a:t> </a:t>
            </a:r>
            <a:r>
              <a:rPr lang="ko-KR" sz="2400" dirty="0" err="1"/>
              <a:t>value</a:t>
            </a:r>
            <a:endParaRPr sz="2400" dirty="0"/>
          </a:p>
        </p:txBody>
      </p:sp>
      <p:sp>
        <p:nvSpPr>
          <p:cNvPr id="351" name="Google Shape;351;g2f573e3d8d3_0_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63</a:t>
            </a:fld>
            <a:endParaRPr/>
          </a:p>
        </p:txBody>
      </p:sp>
      <p:graphicFrame>
        <p:nvGraphicFramePr>
          <p:cNvPr id="352" name="Google Shape;352;g2f573e3d8d3_0_65"/>
          <p:cNvGraphicFramePr/>
          <p:nvPr>
            <p:extLst>
              <p:ext uri="{D42A27DB-BD31-4B8C-83A1-F6EECF244321}">
                <p14:modId xmlns:p14="http://schemas.microsoft.com/office/powerpoint/2010/main" val="2009339880"/>
              </p:ext>
            </p:extLst>
          </p:nvPr>
        </p:nvGraphicFramePr>
        <p:xfrm>
          <a:off x="838200" y="2728630"/>
          <a:ext cx="9376125" cy="399282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937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/>
                        <a:t>enum.c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RED,       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0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GREEN,     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1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BLUE       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2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ResponseCode</a:t>
                      </a: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OK = 200,      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Explicitly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200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CREATED = 201, 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201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ACCEPTED = 202,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202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NO_CONTENT = 204,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204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BAD_REQUEST = 400,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Explicitly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400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UNAUTHORIZED,  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401 (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incrementing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previous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FORBIDDEN         </a:t>
                      </a:r>
                      <a:r>
                        <a:rPr lang="ko-KR" sz="1600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402</a:t>
                      </a:r>
                      <a:endParaRPr sz="1600"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600"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420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573e3d8d3_0_5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5.</a:t>
            </a:r>
            <a:r>
              <a:rPr lang="ko-KR" dirty="0"/>
              <a:t> </a:t>
            </a:r>
            <a:r>
              <a:rPr lang="ko-KR" dirty="0" err="1"/>
              <a:t>Enumerated</a:t>
            </a:r>
            <a:r>
              <a:rPr lang="ko-KR" dirty="0"/>
              <a:t> </a:t>
            </a:r>
            <a:r>
              <a:rPr lang="ko-KR" dirty="0" err="1"/>
              <a:t>Type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58" name="Google Shape;358;g2f573e3d8d3_0_52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Using enum in practice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>
                <a:latin typeface="Courier New"/>
                <a:ea typeface="Courier New"/>
                <a:cs typeface="Courier New"/>
                <a:sym typeface="Courier New"/>
              </a:rPr>
              <a:t>enum type_tag</a:t>
            </a:r>
            <a:r>
              <a:rPr lang="ko-KR" sz="2400"/>
              <a:t> specifies a user-defined data type in function parameter or variable declaration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If an enumeration is declared inside a function, its constants won’t be visible outside the function </a:t>
            </a:r>
            <a:endParaRPr sz="2400"/>
          </a:p>
        </p:txBody>
      </p:sp>
      <p:sp>
        <p:nvSpPr>
          <p:cNvPr id="359" name="Google Shape;359;g2f573e3d8d3_0_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64</a:t>
            </a:fld>
            <a:endParaRPr/>
          </a:p>
        </p:txBody>
      </p:sp>
      <p:graphicFrame>
        <p:nvGraphicFramePr>
          <p:cNvPr id="360" name="Google Shape;360;g2f573e3d8d3_0_52"/>
          <p:cNvGraphicFramePr/>
          <p:nvPr>
            <p:extLst>
              <p:ext uri="{D42A27DB-BD31-4B8C-83A1-F6EECF244321}">
                <p14:modId xmlns:p14="http://schemas.microsoft.com/office/powerpoint/2010/main" val="3706519554"/>
              </p:ext>
            </p:extLst>
          </p:nvPr>
        </p:nvGraphicFramePr>
        <p:xfrm>
          <a:off x="989600" y="3063300"/>
          <a:ext cx="9376125" cy="31393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937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/>
                        <a:t>enum.c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definition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of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RED,    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0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GREEN,  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1</a:t>
                      </a:r>
                      <a:endParaRPr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BLUE    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2</a:t>
                      </a:r>
                      <a:endParaRPr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curColor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backgroundColor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foregroundColor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declarations</a:t>
                      </a:r>
                      <a:endParaRPr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alt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backgroundColor</a:t>
                      </a:r>
                      <a:r>
                        <a:rPr lang="en-US" alt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BLUE;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   </a:t>
                      </a:r>
                      <a:r>
                        <a:rPr lang="en-US" altLang="ko-KR" sz="1400" b="1" i="1" u="none" strike="noStrike" cap="none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en-US" altLang="ko-KR" sz="1400" b="1" i="1" u="none" strike="noStrike" cap="none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en-US" altLang="ko-KR" sz="1400" b="1" i="1" u="none" strike="noStrike" cap="none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 assignment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n-US" alt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……                            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</a:t>
                      </a:r>
                      <a:r>
                        <a:rPr lang="ko-KR" b="1" i="1" dirty="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ko-KR" b="1" i="1" dirty="0" err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omitted</a:t>
                      </a:r>
                      <a:endParaRPr b="1" i="1" dirty="0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b="1" dirty="0" err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selectedColor</a:t>
                      </a: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dirty="0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9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573e3d8d3_0_7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5.</a:t>
            </a:r>
            <a:r>
              <a:rPr lang="ko-KR" dirty="0"/>
              <a:t> </a:t>
            </a:r>
            <a:r>
              <a:rPr lang="ko-KR" dirty="0" err="1"/>
              <a:t>Enumerated</a:t>
            </a:r>
            <a:r>
              <a:rPr lang="ko-KR" dirty="0"/>
              <a:t> </a:t>
            </a:r>
            <a:r>
              <a:rPr lang="ko-KR" dirty="0" err="1"/>
              <a:t>Type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366" name="Google Shape;366;g2f573e3d8d3_0_72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Enumeration and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Although enumerations are similar to constants created with </a:t>
            </a:r>
            <a:r>
              <a:rPr lang="ko-KR" sz="2400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ko-KR" sz="2400"/>
              <a:t> directive, enumeration constants are subject to C’s </a:t>
            </a:r>
            <a:r>
              <a:rPr lang="ko-KR" sz="2400" b="1"/>
              <a:t>scope</a:t>
            </a:r>
            <a:r>
              <a:rPr lang="ko-KR" sz="2400"/>
              <a:t> rule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 b="1"/>
              <a:t>Unnamed enum</a:t>
            </a:r>
            <a:r>
              <a:rPr lang="ko-KR" sz="2400"/>
              <a:t> defines constants with restricted values but without creating a reusable type</a:t>
            </a:r>
            <a:endParaRPr sz="2400"/>
          </a:p>
        </p:txBody>
      </p:sp>
      <p:sp>
        <p:nvSpPr>
          <p:cNvPr id="367" name="Google Shape;367;g2f573e3d8d3_0_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65</a:t>
            </a:fld>
            <a:endParaRPr/>
          </a:p>
        </p:txBody>
      </p:sp>
      <p:graphicFrame>
        <p:nvGraphicFramePr>
          <p:cNvPr id="368" name="Google Shape;368;g2f573e3d8d3_0_72"/>
          <p:cNvGraphicFramePr/>
          <p:nvPr/>
        </p:nvGraphicFramePr>
        <p:xfrm>
          <a:off x="989600" y="3217000"/>
          <a:ext cx="9376150" cy="31393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46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enum.c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i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Using macros to define a color “type” and names for the various color</a:t>
                      </a:r>
                      <a:endParaRPr b="1" i="1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Color int</a:t>
                      </a: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RED 0</a:t>
                      </a: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GREED 1</a:t>
                      </a: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BLUE 2</a:t>
                      </a: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 c1, c2;</a:t>
                      </a: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c1 = BLUE;</a:t>
                      </a: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c2 = RED</a:t>
                      </a:r>
                      <a:endParaRPr b="1"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i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To indicate the “type” of the value macros represent</a:t>
                      </a:r>
                      <a:endParaRPr b="1" i="1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 Color { RED, GREEN, BLUE };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 Color c1, c2;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c1 = BLUE;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c2 = RED;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i="1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Unnamed enum is useful for local or one-time use cases</a:t>
                      </a:r>
                      <a:endParaRPr b="1" i="1">
                        <a:solidFill>
                          <a:srgbClr val="666666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 { RED, GREEN, BLUE } c1, c2;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c1 = BLUE;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c2 = RED;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9" name="Google Shape;369;g2f573e3d8d3_0_72"/>
          <p:cNvSpPr/>
          <p:nvPr/>
        </p:nvSpPr>
        <p:spPr>
          <a:xfrm>
            <a:off x="2475075" y="5014575"/>
            <a:ext cx="2940300" cy="1209900"/>
          </a:xfrm>
          <a:prstGeom prst="wedgeEllipseCallout">
            <a:avLst>
              <a:gd name="adj1" fmla="val -36847"/>
              <a:gd name="adj2" fmla="val -53194"/>
            </a:avLst>
          </a:prstGeom>
          <a:solidFill>
            <a:srgbClr val="EFEFEF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Note!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It is convention to use capital letters for enumerated names and defined constants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80805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573e3d8d3_0_100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5.</a:t>
            </a:r>
            <a:r>
              <a:rPr lang="ko-KR" dirty="0"/>
              <a:t> </a:t>
            </a:r>
            <a:r>
              <a:rPr lang="en-US" altLang="ko-KR" dirty="0"/>
              <a:t>Enumerate vs. </a:t>
            </a:r>
            <a:r>
              <a:rPr lang="ko-KR" dirty="0" err="1"/>
              <a:t>typedef</a:t>
            </a:r>
            <a:endParaRPr dirty="0"/>
          </a:p>
        </p:txBody>
      </p:sp>
      <p:sp>
        <p:nvSpPr>
          <p:cNvPr id="375" name="Google Shape;375;g2f573e3d8d3_0_100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1504700" cy="5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-KR" dirty="0" err="1"/>
              <a:t>Enumeration</a:t>
            </a:r>
            <a:r>
              <a:rPr lang="ko-KR" dirty="0"/>
              <a:t> </a:t>
            </a:r>
            <a:r>
              <a:rPr lang="en-US" altLang="ko-KR" dirty="0"/>
              <a:t>vs</a:t>
            </a:r>
            <a:r>
              <a:rPr lang="en-US" altLang="ko-KR" b="1" dirty="0"/>
              <a:t>.</a:t>
            </a:r>
            <a:r>
              <a:rPr lang="ko-KR" b="1" dirty="0"/>
              <a:t> </a:t>
            </a:r>
            <a:r>
              <a:rPr lang="ko-KR" b="1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 dirty="0" err="1"/>
              <a:t>As</a:t>
            </a:r>
            <a:r>
              <a:rPr lang="ko-KR" sz="2400" dirty="0"/>
              <a:t> </a:t>
            </a:r>
            <a:r>
              <a:rPr lang="ko-KR" sz="2400" dirty="0" err="1"/>
              <a:t>an</a:t>
            </a:r>
            <a:r>
              <a:rPr lang="ko-KR" sz="2400" dirty="0"/>
              <a:t> </a:t>
            </a:r>
            <a:r>
              <a:rPr lang="ko-KR" sz="2400" dirty="0" err="1"/>
              <a:t>alternative</a:t>
            </a:r>
            <a:r>
              <a:rPr lang="ko-KR" sz="2400" dirty="0"/>
              <a:t> of </a:t>
            </a:r>
            <a:r>
              <a:rPr lang="ko-KR" sz="2400" dirty="0" err="1"/>
              <a:t>enum</a:t>
            </a:r>
            <a:r>
              <a:rPr lang="ko-KR" sz="2400" dirty="0"/>
              <a:t> </a:t>
            </a:r>
            <a:r>
              <a:rPr lang="ko-KR" sz="2400" dirty="0" err="1"/>
              <a:t>variable</a:t>
            </a:r>
            <a:r>
              <a:rPr lang="ko-KR" sz="2400" dirty="0"/>
              <a:t> </a:t>
            </a:r>
            <a:r>
              <a:rPr lang="ko-KR" sz="2400" dirty="0" err="1"/>
              <a:t>declaration</a:t>
            </a:r>
            <a:r>
              <a:rPr lang="ko-KR" sz="2400" dirty="0"/>
              <a:t> </a:t>
            </a:r>
            <a:r>
              <a:rPr lang="ko-KR" sz="2400" dirty="0" err="1"/>
              <a:t>syntax</a:t>
            </a:r>
            <a:r>
              <a:rPr lang="ko-KR" sz="2400" dirty="0"/>
              <a:t> (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ko-KR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type_tag</a:t>
            </a:r>
            <a:r>
              <a:rPr lang="ko-KR" sz="2400" dirty="0"/>
              <a:t>), </a:t>
            </a:r>
            <a:r>
              <a:rPr lang="ko-KR" sz="2400" dirty="0" err="1"/>
              <a:t>use</a:t>
            </a:r>
            <a:r>
              <a:rPr lang="ko-KR" sz="2400" dirty="0"/>
              <a:t> </a:t>
            </a:r>
            <a:r>
              <a:rPr lang="ko-KR" sz="24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make</a:t>
            </a:r>
            <a:r>
              <a:rPr lang="ko-KR" sz="2400" dirty="0"/>
              <a:t> </a:t>
            </a:r>
            <a:r>
              <a:rPr lang="ko-KR" sz="2400" dirty="0" err="1"/>
              <a:t>type</a:t>
            </a:r>
            <a:r>
              <a:rPr lang="ko-KR" sz="2400" dirty="0"/>
              <a:t> </a:t>
            </a:r>
            <a:r>
              <a:rPr lang="ko-KR" sz="2400" dirty="0" err="1"/>
              <a:t>name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{RED, GREEN, BLUE}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c1, c2;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9144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400" dirty="0" err="1"/>
              <a:t>Using</a:t>
            </a:r>
            <a:r>
              <a:rPr lang="ko-KR" sz="2400" dirty="0"/>
              <a:t> </a:t>
            </a:r>
            <a:r>
              <a:rPr lang="ko-KR" sz="2400" dirty="0" err="1"/>
              <a:t>typedef</a:t>
            </a:r>
            <a:r>
              <a:rPr lang="ko-KR" sz="2400" dirty="0"/>
              <a:t> </a:t>
            </a:r>
            <a:r>
              <a:rPr lang="ko-KR" sz="2400" dirty="0" err="1"/>
              <a:t>is</a:t>
            </a:r>
            <a:r>
              <a:rPr lang="ko-KR" sz="2400" dirty="0"/>
              <a:t> </a:t>
            </a:r>
            <a:r>
              <a:rPr lang="ko-KR" sz="2400" dirty="0" err="1"/>
              <a:t>an</a:t>
            </a:r>
            <a:r>
              <a:rPr lang="ko-KR" sz="2400" dirty="0"/>
              <a:t> </a:t>
            </a:r>
            <a:r>
              <a:rPr lang="ko-KR" sz="2400" dirty="0" err="1"/>
              <a:t>excellent</a:t>
            </a:r>
            <a:r>
              <a:rPr lang="ko-KR" sz="2400" dirty="0"/>
              <a:t> </a:t>
            </a:r>
            <a:r>
              <a:rPr lang="ko-KR" sz="2400" dirty="0" err="1"/>
              <a:t>way</a:t>
            </a:r>
            <a:r>
              <a:rPr lang="ko-KR" sz="2400" dirty="0"/>
              <a:t> </a:t>
            </a:r>
            <a:r>
              <a:rPr lang="ko-KR" sz="2400" dirty="0" err="1"/>
              <a:t>to</a:t>
            </a:r>
            <a:r>
              <a:rPr lang="ko-KR" sz="2400" dirty="0"/>
              <a:t> </a:t>
            </a:r>
            <a:r>
              <a:rPr lang="ko-KR" sz="2400" dirty="0" err="1"/>
              <a:t>create</a:t>
            </a:r>
            <a:r>
              <a:rPr lang="ko-KR" sz="2400" dirty="0"/>
              <a:t> </a:t>
            </a:r>
            <a:r>
              <a:rPr lang="ko-KR" sz="2400" dirty="0" err="1"/>
              <a:t>a</a:t>
            </a:r>
            <a:r>
              <a:rPr lang="ko-KR" sz="2400" dirty="0"/>
              <a:t> </a:t>
            </a:r>
            <a:r>
              <a:rPr lang="ko-KR" sz="2400" dirty="0" err="1"/>
              <a:t>Boolean</a:t>
            </a:r>
            <a:r>
              <a:rPr lang="ko-KR" sz="2400" dirty="0"/>
              <a:t> </a:t>
            </a:r>
            <a:r>
              <a:rPr lang="ko-KR" sz="2400" dirty="0" err="1"/>
              <a:t>type</a:t>
            </a:r>
            <a:r>
              <a:rPr lang="ko-KR" sz="2400" dirty="0"/>
              <a:t>: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 {FALSE, TRUE} </a:t>
            </a:r>
            <a:r>
              <a:rPr lang="ko-KR" sz="1800" dirty="0" err="1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ko-KR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g2f573e3d8d3_0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89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edcb4c71e5_0_13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6</a:t>
            </a:r>
            <a:r>
              <a:rPr lang="ko-KR" dirty="0"/>
              <a:t>. </a:t>
            </a:r>
            <a:r>
              <a:rPr lang="ko-KR" dirty="0" err="1"/>
              <a:t>Bitwise</a:t>
            </a:r>
            <a:r>
              <a:rPr lang="ko-KR" dirty="0"/>
              <a:t> </a:t>
            </a:r>
            <a:r>
              <a:rPr lang="ko-KR" dirty="0" err="1"/>
              <a:t>Operat</a:t>
            </a:r>
            <a:r>
              <a:rPr lang="en-US" altLang="ko-KR" dirty="0" err="1"/>
              <a:t>ors</a:t>
            </a:r>
            <a:endParaRPr dirty="0"/>
          </a:p>
        </p:txBody>
      </p:sp>
      <p:sp>
        <p:nvSpPr>
          <p:cNvPr id="627" name="Google Shape;627;g2edcb4c71e5_0_131"/>
          <p:cNvSpPr txBox="1">
            <a:spLocks noGrp="1"/>
          </p:cNvSpPr>
          <p:nvPr>
            <p:ph type="body" idx="1"/>
          </p:nvPr>
        </p:nvSpPr>
        <p:spPr>
          <a:xfrm>
            <a:off x="419875" y="1530225"/>
            <a:ext cx="4348500" cy="48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1) </a:t>
            </a:r>
            <a:r>
              <a:rPr lang="ko-KR" dirty="0" err="1"/>
              <a:t>Bitwise</a:t>
            </a:r>
            <a:r>
              <a:rPr lang="ko-KR" dirty="0"/>
              <a:t> AND </a:t>
            </a:r>
            <a:r>
              <a:rPr lang="ko-KR" b="1" dirty="0"/>
              <a:t>&amp;</a:t>
            </a:r>
            <a:endParaRPr b="1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-KR" sz="3600" dirty="0"/>
              <a:t>	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2) </a:t>
            </a:r>
            <a:r>
              <a:rPr lang="ko-KR" dirty="0" err="1"/>
              <a:t>Bitwise</a:t>
            </a:r>
            <a:r>
              <a:rPr lang="ko-KR" dirty="0"/>
              <a:t> </a:t>
            </a:r>
            <a:r>
              <a:rPr lang="ko-KR" dirty="0" err="1"/>
              <a:t>Exclusive</a:t>
            </a:r>
            <a:r>
              <a:rPr lang="ko-KR" dirty="0"/>
              <a:t> OR </a:t>
            </a:r>
            <a:r>
              <a:rPr lang="ko-KR" b="1" dirty="0"/>
              <a:t>^</a:t>
            </a:r>
            <a:endParaRPr b="1"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^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6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3) </a:t>
            </a:r>
            <a:r>
              <a:rPr lang="ko-KR" dirty="0" err="1"/>
              <a:t>Bitwise</a:t>
            </a:r>
            <a:r>
              <a:rPr lang="ko-KR" dirty="0"/>
              <a:t> </a:t>
            </a:r>
            <a:r>
              <a:rPr lang="ko-KR" dirty="0" err="1"/>
              <a:t>Inclusive</a:t>
            </a:r>
            <a:r>
              <a:rPr lang="ko-KR" dirty="0"/>
              <a:t> OR </a:t>
            </a:r>
            <a:r>
              <a:rPr lang="ko-KR" b="1" dirty="0"/>
              <a:t>|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3600" b="1" dirty="0"/>
              <a:t>	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600" b="1" dirty="0"/>
          </a:p>
        </p:txBody>
      </p:sp>
      <p:sp>
        <p:nvSpPr>
          <p:cNvPr id="628" name="Google Shape;628;g2edcb4c71e5_0_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67</a:t>
            </a:fld>
            <a:endParaRPr/>
          </a:p>
        </p:txBody>
      </p:sp>
      <p:graphicFrame>
        <p:nvGraphicFramePr>
          <p:cNvPr id="629" name="Google Shape;629;g2edcb4c71e5_0_131"/>
          <p:cNvGraphicFramePr/>
          <p:nvPr/>
        </p:nvGraphicFramePr>
        <p:xfrm>
          <a:off x="5005113" y="1531075"/>
          <a:ext cx="1649925" cy="121911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54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&amp;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0" name="Google Shape;630;g2edcb4c71e5_0_131"/>
          <p:cNvGraphicFramePr/>
          <p:nvPr/>
        </p:nvGraphicFramePr>
        <p:xfrm>
          <a:off x="7810063" y="1531075"/>
          <a:ext cx="3122025" cy="118863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0 0 0 0 0 0 0 0 0 1 1 0 0 0 0 1</a:t>
                      </a:r>
                      <a:endParaRPr dirty="0"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97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0 0 0 0 0 0 0 0 0 1 0 1 1 1 1 1</a:t>
                      </a:r>
                      <a:endParaRPr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0 0 0 0 0 0 0 0 0 1 0 0 0 0 0 1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65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1" name="Google Shape;631;g2edcb4c71e5_0_131"/>
          <p:cNvSpPr/>
          <p:nvPr/>
        </p:nvSpPr>
        <p:spPr>
          <a:xfrm>
            <a:off x="7056413" y="1942825"/>
            <a:ext cx="441300" cy="3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2" name="Google Shape;632;g2edcb4c71e5_0_131"/>
          <p:cNvCxnSpPr/>
          <p:nvPr/>
        </p:nvCxnSpPr>
        <p:spPr>
          <a:xfrm flipH="1">
            <a:off x="7486479" y="1710400"/>
            <a:ext cx="323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g2edcb4c71e5_0_131"/>
          <p:cNvCxnSpPr/>
          <p:nvPr/>
        </p:nvCxnSpPr>
        <p:spPr>
          <a:xfrm rot="10800000">
            <a:off x="7525973" y="2125375"/>
            <a:ext cx="2841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g2edcb4c71e5_0_131"/>
          <p:cNvCxnSpPr/>
          <p:nvPr/>
        </p:nvCxnSpPr>
        <p:spPr>
          <a:xfrm>
            <a:off x="7486504" y="2254455"/>
            <a:ext cx="323700" cy="2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35" name="Google Shape;635;g2edcb4c71e5_0_131"/>
          <p:cNvGraphicFramePr/>
          <p:nvPr>
            <p:extLst>
              <p:ext uri="{D42A27DB-BD31-4B8C-83A1-F6EECF244321}">
                <p14:modId xmlns:p14="http://schemas.microsoft.com/office/powerpoint/2010/main" val="3600595366"/>
              </p:ext>
            </p:extLst>
          </p:nvPr>
        </p:nvGraphicFramePr>
        <p:xfrm>
          <a:off x="5005113" y="3016975"/>
          <a:ext cx="1649925" cy="121911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54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^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6" name="Google Shape;636;g2edcb4c71e5_0_131"/>
          <p:cNvGraphicFramePr/>
          <p:nvPr/>
        </p:nvGraphicFramePr>
        <p:xfrm>
          <a:off x="7810063" y="3016975"/>
          <a:ext cx="3122025" cy="118863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0 0 0 0 0 0 0 0 0 1 1 0 0 0 0 1</a:t>
                      </a:r>
                      <a:endParaRPr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97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0 0 0 0 0 0 0 0 0 1 0 1 1 1 1 1</a:t>
                      </a:r>
                      <a:endParaRPr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0 0 0 0 0 0 0 0 0 0 1 1 1 1 1 0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7" name="Google Shape;637;g2edcb4c71e5_0_131"/>
          <p:cNvSpPr/>
          <p:nvPr/>
        </p:nvSpPr>
        <p:spPr>
          <a:xfrm>
            <a:off x="7056413" y="3428725"/>
            <a:ext cx="441300" cy="3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^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8" name="Google Shape;638;g2edcb4c71e5_0_131"/>
          <p:cNvCxnSpPr/>
          <p:nvPr/>
        </p:nvCxnSpPr>
        <p:spPr>
          <a:xfrm flipH="1">
            <a:off x="7486479" y="3196300"/>
            <a:ext cx="323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g2edcb4c71e5_0_131"/>
          <p:cNvCxnSpPr/>
          <p:nvPr/>
        </p:nvCxnSpPr>
        <p:spPr>
          <a:xfrm rot="10800000">
            <a:off x="7525973" y="3611275"/>
            <a:ext cx="2841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g2edcb4c71e5_0_131"/>
          <p:cNvCxnSpPr/>
          <p:nvPr/>
        </p:nvCxnSpPr>
        <p:spPr>
          <a:xfrm>
            <a:off x="7486504" y="3740355"/>
            <a:ext cx="323700" cy="2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41" name="Google Shape;641;g2edcb4c71e5_0_131"/>
          <p:cNvGraphicFramePr/>
          <p:nvPr>
            <p:extLst>
              <p:ext uri="{D42A27DB-BD31-4B8C-83A1-F6EECF244321}">
                <p14:modId xmlns:p14="http://schemas.microsoft.com/office/powerpoint/2010/main" val="1048738504"/>
              </p:ext>
            </p:extLst>
          </p:nvPr>
        </p:nvGraphicFramePr>
        <p:xfrm>
          <a:off x="5005113" y="4502875"/>
          <a:ext cx="1649925" cy="121911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54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|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2" name="Google Shape;642;g2edcb4c71e5_0_131"/>
          <p:cNvGraphicFramePr/>
          <p:nvPr/>
        </p:nvGraphicFramePr>
        <p:xfrm>
          <a:off x="7810063" y="4502875"/>
          <a:ext cx="3122025" cy="118863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0 0 0 0 0 0 0 0 0 1 1 0 0 0 0 1</a:t>
                      </a:r>
                      <a:endParaRPr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97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0 0 0 0 0 0 0 0 0 1 0 1 1 1 1 1</a:t>
                      </a:r>
                      <a:endParaRPr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0 0 0 0 0 0 0 0 0 1 1 1 1 1 1 1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127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3" name="Google Shape;643;g2edcb4c71e5_0_131"/>
          <p:cNvSpPr/>
          <p:nvPr/>
        </p:nvSpPr>
        <p:spPr>
          <a:xfrm>
            <a:off x="7056413" y="4914625"/>
            <a:ext cx="441300" cy="3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4" name="Google Shape;644;g2edcb4c71e5_0_131"/>
          <p:cNvCxnSpPr/>
          <p:nvPr/>
        </p:nvCxnSpPr>
        <p:spPr>
          <a:xfrm flipH="1">
            <a:off x="7486479" y="4682200"/>
            <a:ext cx="323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g2edcb4c71e5_0_131"/>
          <p:cNvCxnSpPr/>
          <p:nvPr/>
        </p:nvCxnSpPr>
        <p:spPr>
          <a:xfrm rot="10800000">
            <a:off x="7525973" y="5097175"/>
            <a:ext cx="2841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g2edcb4c71e5_0_131"/>
          <p:cNvCxnSpPr/>
          <p:nvPr/>
        </p:nvCxnSpPr>
        <p:spPr>
          <a:xfrm>
            <a:off x="7486504" y="5226255"/>
            <a:ext cx="323700" cy="2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f072473003_0_21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6</a:t>
            </a:r>
            <a:r>
              <a:rPr lang="ko-KR" dirty="0"/>
              <a:t>. </a:t>
            </a:r>
            <a:r>
              <a:rPr lang="ko-KR" dirty="0" err="1"/>
              <a:t>Bitwise</a:t>
            </a:r>
            <a:r>
              <a:rPr lang="ko-KR" dirty="0"/>
              <a:t> </a:t>
            </a:r>
            <a:r>
              <a:rPr lang="ko-KR" dirty="0" err="1"/>
              <a:t>Operat</a:t>
            </a:r>
            <a:r>
              <a:rPr lang="en-US" altLang="ko-KR" dirty="0"/>
              <a:t>or</a:t>
            </a:r>
            <a:r>
              <a:rPr lang="ko-KR" dirty="0" err="1"/>
              <a:t>s</a:t>
            </a:r>
            <a:endParaRPr dirty="0"/>
          </a:p>
        </p:txBody>
      </p:sp>
      <p:sp>
        <p:nvSpPr>
          <p:cNvPr id="652" name="Google Shape;652;g2f072473003_0_211"/>
          <p:cNvSpPr txBox="1">
            <a:spLocks noGrp="1"/>
          </p:cNvSpPr>
          <p:nvPr>
            <p:ph type="body" idx="1"/>
          </p:nvPr>
        </p:nvSpPr>
        <p:spPr>
          <a:xfrm>
            <a:off x="208722" y="1530225"/>
            <a:ext cx="4567763" cy="48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/>
              <a:t>4) </a:t>
            </a:r>
            <a:r>
              <a:rPr lang="ko-KR" sz="2400" dirty="0" err="1"/>
              <a:t>Bitwise</a:t>
            </a:r>
            <a:r>
              <a:rPr lang="ko-KR" sz="2400" dirty="0"/>
              <a:t> </a:t>
            </a:r>
            <a:r>
              <a:rPr lang="ko-KR" sz="2400" dirty="0" err="1"/>
              <a:t>Complement</a:t>
            </a:r>
            <a:r>
              <a:rPr lang="ko-KR" sz="2400" dirty="0"/>
              <a:t> </a:t>
            </a:r>
            <a:r>
              <a:rPr lang="ko-KR" sz="2400" b="1" dirty="0"/>
              <a:t>~</a:t>
            </a: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	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= ~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/>
              <a:t>5) </a:t>
            </a:r>
            <a:r>
              <a:rPr lang="ko-KR" sz="2400" dirty="0" err="1"/>
              <a:t>Shift</a:t>
            </a:r>
            <a:r>
              <a:rPr lang="ko-KR" sz="2400" dirty="0"/>
              <a:t> </a:t>
            </a:r>
            <a:r>
              <a:rPr lang="ko-KR" sz="2400" dirty="0" err="1"/>
              <a:t>Left</a:t>
            </a:r>
            <a:r>
              <a:rPr lang="ko-KR" sz="2400" dirty="0"/>
              <a:t> </a:t>
            </a:r>
            <a:r>
              <a:rPr lang="ko-KR" sz="2400" b="1" dirty="0"/>
              <a:t>&lt;&lt;</a:t>
            </a:r>
            <a:endParaRPr sz="2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-KR" sz="2400" b="1" dirty="0"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ko-KR" sz="2400" b="1" dirty="0" err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400" dirty="0"/>
              <a:t>6) </a:t>
            </a:r>
            <a:r>
              <a:rPr lang="ko-KR" sz="2400" dirty="0" err="1"/>
              <a:t>Shift</a:t>
            </a:r>
            <a:r>
              <a:rPr lang="ko-KR" sz="2400" dirty="0"/>
              <a:t> </a:t>
            </a:r>
            <a:r>
              <a:rPr lang="ko-KR" sz="2400" dirty="0" err="1"/>
              <a:t>Right</a:t>
            </a:r>
            <a:r>
              <a:rPr lang="ko-KR" sz="2400" dirty="0"/>
              <a:t> </a:t>
            </a:r>
            <a:r>
              <a:rPr lang="ko-KR" sz="2400" b="1" dirty="0"/>
              <a:t>&gt;&gt;</a:t>
            </a:r>
            <a:endParaRPr sz="2400" b="1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 sz="1800" dirty="0" err="1"/>
              <a:t>Arithmetic</a:t>
            </a:r>
            <a:r>
              <a:rPr lang="ko-KR" sz="1800" dirty="0"/>
              <a:t> </a:t>
            </a:r>
            <a:r>
              <a:rPr lang="ko-KR" sz="1800" dirty="0" err="1"/>
              <a:t>Shift</a:t>
            </a:r>
            <a:r>
              <a:rPr lang="ko-KR" sz="1800" dirty="0"/>
              <a:t> : </a:t>
            </a:r>
            <a:r>
              <a:rPr lang="ko-KR" sz="1800" dirty="0" err="1"/>
              <a:t>Fill</a:t>
            </a:r>
            <a:r>
              <a:rPr lang="ko-KR" sz="1800" dirty="0"/>
              <a:t> </a:t>
            </a:r>
            <a:r>
              <a:rPr lang="ko-KR" sz="1800" dirty="0" err="1"/>
              <a:t>the</a:t>
            </a:r>
            <a:r>
              <a:rPr lang="ko-KR" sz="1800" dirty="0"/>
              <a:t> </a:t>
            </a:r>
            <a:r>
              <a:rPr lang="ko-KR" sz="1800" dirty="0" err="1"/>
              <a:t>left</a:t>
            </a:r>
            <a:r>
              <a:rPr lang="ko-KR" sz="1800" dirty="0"/>
              <a:t> </a:t>
            </a:r>
            <a:r>
              <a:rPr lang="ko-KR" sz="1800" dirty="0" err="1"/>
              <a:t>empty</a:t>
            </a:r>
            <a:r>
              <a:rPr lang="ko-KR" sz="1800" dirty="0"/>
              <a:t> </a:t>
            </a:r>
            <a:r>
              <a:rPr lang="ko-KR" sz="1800" dirty="0" err="1"/>
              <a:t>space</a:t>
            </a:r>
            <a:r>
              <a:rPr lang="ko-KR" sz="1800" dirty="0"/>
              <a:t> </a:t>
            </a:r>
            <a:r>
              <a:rPr lang="ko-KR" sz="1800" dirty="0" err="1"/>
              <a:t>with</a:t>
            </a:r>
            <a:r>
              <a:rPr lang="ko-KR" sz="1800" dirty="0"/>
              <a:t> </a:t>
            </a:r>
            <a:r>
              <a:rPr lang="ko-KR" sz="1800" dirty="0" err="1"/>
              <a:t>the</a:t>
            </a:r>
            <a:r>
              <a:rPr lang="ko-KR" sz="1800" dirty="0"/>
              <a:t> </a:t>
            </a:r>
            <a:r>
              <a:rPr lang="ko-KR" sz="1800" dirty="0" err="1"/>
              <a:t>most</a:t>
            </a:r>
            <a:r>
              <a:rPr lang="ko-KR" sz="1800" dirty="0"/>
              <a:t> </a:t>
            </a:r>
            <a:r>
              <a:rPr lang="ko-KR" sz="1800" dirty="0" err="1"/>
              <a:t>left</a:t>
            </a:r>
            <a:r>
              <a:rPr lang="ko-KR" sz="1800" dirty="0"/>
              <a:t> </a:t>
            </a:r>
            <a:r>
              <a:rPr lang="ko-KR" sz="1800" dirty="0" err="1"/>
              <a:t>bit</a:t>
            </a:r>
            <a:r>
              <a:rPr lang="ko-KR" sz="1800" dirty="0"/>
              <a:t> (</a:t>
            </a:r>
            <a:r>
              <a:rPr lang="ko-KR" sz="1800" dirty="0" err="1"/>
              <a:t>signed</a:t>
            </a:r>
            <a:r>
              <a:rPr lang="ko-KR" sz="1800" dirty="0"/>
              <a:t> </a:t>
            </a:r>
            <a:r>
              <a:rPr lang="ko-KR" sz="1800" dirty="0" err="1"/>
              <a:t>bit</a:t>
            </a:r>
            <a:r>
              <a:rPr lang="ko-KR" sz="1800" dirty="0"/>
              <a:t>)</a:t>
            </a:r>
            <a:endParaRPr sz="1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 dirty="0" err="1"/>
              <a:t>Logical</a:t>
            </a:r>
            <a:r>
              <a:rPr lang="ko-KR" sz="1800" dirty="0"/>
              <a:t> </a:t>
            </a:r>
            <a:r>
              <a:rPr lang="ko-KR" sz="1800" dirty="0" err="1"/>
              <a:t>Shift</a:t>
            </a:r>
            <a:r>
              <a:rPr lang="ko-KR" sz="1800" dirty="0"/>
              <a:t> : </a:t>
            </a:r>
            <a:r>
              <a:rPr lang="ko-KR" sz="1800" dirty="0" err="1"/>
              <a:t>Fill</a:t>
            </a:r>
            <a:r>
              <a:rPr lang="ko-KR" sz="1800" dirty="0"/>
              <a:t> </a:t>
            </a:r>
            <a:r>
              <a:rPr lang="ko-KR" sz="1800" dirty="0" err="1"/>
              <a:t>the</a:t>
            </a:r>
            <a:r>
              <a:rPr lang="ko-KR" sz="1800" dirty="0"/>
              <a:t> </a:t>
            </a:r>
            <a:r>
              <a:rPr lang="ko-KR" sz="1800" dirty="0" err="1"/>
              <a:t>left</a:t>
            </a:r>
            <a:r>
              <a:rPr lang="ko-KR" sz="1800" dirty="0"/>
              <a:t> </a:t>
            </a:r>
            <a:r>
              <a:rPr lang="ko-KR" sz="1800" dirty="0" err="1"/>
              <a:t>empty</a:t>
            </a:r>
            <a:r>
              <a:rPr lang="ko-KR" sz="1800" dirty="0"/>
              <a:t> </a:t>
            </a:r>
            <a:r>
              <a:rPr lang="ko-KR" sz="1800" dirty="0" err="1"/>
              <a:t>space</a:t>
            </a:r>
            <a:r>
              <a:rPr lang="ko-KR" sz="1800" dirty="0"/>
              <a:t> </a:t>
            </a:r>
            <a:r>
              <a:rPr lang="ko-KR" sz="1800" dirty="0" err="1"/>
              <a:t>only</a:t>
            </a:r>
            <a:r>
              <a:rPr lang="ko-KR" sz="1800" dirty="0"/>
              <a:t> </a:t>
            </a:r>
            <a:r>
              <a:rPr lang="ko-KR" sz="1800" dirty="0" err="1"/>
              <a:t>with</a:t>
            </a:r>
            <a:r>
              <a:rPr lang="ko-KR" sz="1800" dirty="0"/>
              <a:t> 0</a:t>
            </a:r>
            <a:endParaRPr sz="1800" dirty="0"/>
          </a:p>
        </p:txBody>
      </p:sp>
      <p:sp>
        <p:nvSpPr>
          <p:cNvPr id="653" name="Google Shape;653;g2f072473003_0_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68</a:t>
            </a:fld>
            <a:endParaRPr/>
          </a:p>
        </p:txBody>
      </p:sp>
      <p:graphicFrame>
        <p:nvGraphicFramePr>
          <p:cNvPr id="654" name="Google Shape;654;g2f072473003_0_211"/>
          <p:cNvGraphicFramePr/>
          <p:nvPr/>
        </p:nvGraphicFramePr>
        <p:xfrm>
          <a:off x="5362413" y="1474650"/>
          <a:ext cx="1099950" cy="121911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54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/>
                        <a:t>~</a:t>
                      </a:r>
                      <a:endParaRPr sz="16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5" name="Google Shape;655;g2f072473003_0_211"/>
          <p:cNvGraphicFramePr/>
          <p:nvPr/>
        </p:nvGraphicFramePr>
        <p:xfrm>
          <a:off x="7810063" y="1689175"/>
          <a:ext cx="3122025" cy="79242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0 0 0 0 0 0 0 0 0 1 1 0 0 0 0 1</a:t>
                      </a:r>
                      <a:endParaRPr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97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0 0 0 0 0 0 0 0 0 1 0 0 0 0 0 1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6" name="Google Shape;656;g2f072473003_0_211"/>
          <p:cNvSpPr/>
          <p:nvPr/>
        </p:nvSpPr>
        <p:spPr>
          <a:xfrm>
            <a:off x="7056413" y="1948525"/>
            <a:ext cx="441300" cy="3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7" name="Google Shape;657;g2f072473003_0_211"/>
          <p:cNvCxnSpPr/>
          <p:nvPr/>
        </p:nvCxnSpPr>
        <p:spPr>
          <a:xfrm flipH="1">
            <a:off x="7486479" y="1792300"/>
            <a:ext cx="323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g2f072473003_0_211"/>
          <p:cNvCxnSpPr/>
          <p:nvPr/>
        </p:nvCxnSpPr>
        <p:spPr>
          <a:xfrm>
            <a:off x="7486504" y="2107755"/>
            <a:ext cx="323700" cy="2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59" name="Google Shape;659;g2f072473003_0_211"/>
          <p:cNvGraphicFramePr/>
          <p:nvPr/>
        </p:nvGraphicFramePr>
        <p:xfrm>
          <a:off x="6270988" y="5048250"/>
          <a:ext cx="3935125" cy="118863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338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1 1 1 </a:t>
                      </a: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1 1 1 1 1 1 1 1 0 1 0 0 1 </a:t>
                      </a:r>
                      <a:r>
                        <a:rPr lang="ko-KR" u="sng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0 0 0</a:t>
                      </a:r>
                      <a:endParaRPr u="sng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-184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1 1 1 1 1 1 1 1 1 1 1 0 1 0 0 1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-23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u="sng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1 1 1</a:t>
                      </a: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 1 1 1 1 1 1 1 1 1 1 1 0 1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 0 0 1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-3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0" name="Google Shape;660;g2f072473003_0_211"/>
          <p:cNvSpPr/>
          <p:nvPr/>
        </p:nvSpPr>
        <p:spPr>
          <a:xfrm>
            <a:off x="4999383" y="4962750"/>
            <a:ext cx="908743" cy="638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&lt;&lt;</a:t>
            </a:r>
            <a:r>
              <a:rPr lang="en-US" alt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g2f072473003_0_211"/>
          <p:cNvSpPr/>
          <p:nvPr/>
        </p:nvSpPr>
        <p:spPr>
          <a:xfrm>
            <a:off x="5088835" y="5657850"/>
            <a:ext cx="819290" cy="55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&gt;&gt;</a:t>
            </a:r>
            <a:r>
              <a:rPr lang="en-US" alt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2" name="Google Shape;662;g2f072473003_0_211"/>
          <p:cNvCxnSpPr>
            <a:cxnSpLocks/>
            <a:endCxn id="660" idx="6"/>
          </p:cNvCxnSpPr>
          <p:nvPr/>
        </p:nvCxnSpPr>
        <p:spPr>
          <a:xfrm flipH="1" flipV="1">
            <a:off x="5908126" y="5281800"/>
            <a:ext cx="373500" cy="404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g2f072473003_0_211"/>
          <p:cNvCxnSpPr>
            <a:cxnSpLocks/>
            <a:endCxn id="661" idx="6"/>
          </p:cNvCxnSpPr>
          <p:nvPr/>
        </p:nvCxnSpPr>
        <p:spPr>
          <a:xfrm flipH="1">
            <a:off x="5908125" y="5685750"/>
            <a:ext cx="36840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g2f072473003_0_211"/>
          <p:cNvCxnSpPr>
            <a:cxnSpLocks/>
            <a:stCxn id="660" idx="6"/>
          </p:cNvCxnSpPr>
          <p:nvPr/>
        </p:nvCxnSpPr>
        <p:spPr>
          <a:xfrm flipV="1">
            <a:off x="5908126" y="5231250"/>
            <a:ext cx="368699" cy="50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g2f072473003_0_211"/>
          <p:cNvCxnSpPr>
            <a:cxnSpLocks/>
            <a:stCxn id="661" idx="6"/>
          </p:cNvCxnSpPr>
          <p:nvPr/>
        </p:nvCxnSpPr>
        <p:spPr>
          <a:xfrm>
            <a:off x="5908125" y="5934150"/>
            <a:ext cx="368700" cy="1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66" name="Google Shape;666;g2f072473003_0_211"/>
          <p:cNvGraphicFramePr/>
          <p:nvPr/>
        </p:nvGraphicFramePr>
        <p:xfrm>
          <a:off x="6270988" y="3524250"/>
          <a:ext cx="3935125" cy="1188630"/>
        </p:xfrm>
        <a:graphic>
          <a:graphicData uri="http://schemas.openxmlformats.org/drawingml/2006/table">
            <a:tbl>
              <a:tblPr>
                <a:noFill/>
                <a:tableStyleId>{EF9E1742-869F-47A4-88B8-F13C9AF9608F}</a:tableStyleId>
              </a:tblPr>
              <a:tblGrid>
                <a:gridCol w="338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0 0 0 </a:t>
                      </a: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0 0 0 0 0 0 0 0 1 0 1 1 1 </a:t>
                      </a:r>
                      <a:r>
                        <a:rPr lang="ko-KR" u="sng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0 0 0</a:t>
                      </a:r>
                      <a:endParaRPr u="sng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184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0 0 0 0 0 0 0 0 0 0 0 1 0 1 1 1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u="sng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0 0 0</a:t>
                      </a: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 0 0 0 0 0 0 0 0 0 0 0 1 0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 1 1 1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7" name="Google Shape;667;g2f072473003_0_211"/>
          <p:cNvSpPr/>
          <p:nvPr/>
        </p:nvSpPr>
        <p:spPr>
          <a:xfrm>
            <a:off x="4919870" y="3425250"/>
            <a:ext cx="988255" cy="651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&lt;&lt;</a:t>
            </a:r>
            <a:r>
              <a:rPr lang="en-US" altLang="ko-KR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g2f072473003_0_211"/>
          <p:cNvSpPr/>
          <p:nvPr/>
        </p:nvSpPr>
        <p:spPr>
          <a:xfrm>
            <a:off x="4999383" y="4133850"/>
            <a:ext cx="908742" cy="55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&gt;&gt;</a:t>
            </a:r>
            <a:r>
              <a:rPr lang="en-US" altLang="ko-KR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9" name="Google Shape;669;g2f072473003_0_211"/>
          <p:cNvCxnSpPr>
            <a:cxnSpLocks/>
            <a:endCxn id="667" idx="6"/>
          </p:cNvCxnSpPr>
          <p:nvPr/>
        </p:nvCxnSpPr>
        <p:spPr>
          <a:xfrm flipH="1" flipV="1">
            <a:off x="5908125" y="3751050"/>
            <a:ext cx="373500" cy="4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0" name="Google Shape;670;g2f072473003_0_211"/>
          <p:cNvCxnSpPr>
            <a:cxnSpLocks/>
            <a:endCxn id="668" idx="6"/>
          </p:cNvCxnSpPr>
          <p:nvPr/>
        </p:nvCxnSpPr>
        <p:spPr>
          <a:xfrm flipH="1">
            <a:off x="5908125" y="4161750"/>
            <a:ext cx="36840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g2f072473003_0_211"/>
          <p:cNvCxnSpPr>
            <a:cxnSpLocks/>
            <a:stCxn id="667" idx="6"/>
          </p:cNvCxnSpPr>
          <p:nvPr/>
        </p:nvCxnSpPr>
        <p:spPr>
          <a:xfrm flipV="1">
            <a:off x="5908125" y="3707250"/>
            <a:ext cx="368700" cy="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2" name="Google Shape;672;g2f072473003_0_211"/>
          <p:cNvCxnSpPr>
            <a:cxnSpLocks/>
            <a:stCxn id="668" idx="6"/>
          </p:cNvCxnSpPr>
          <p:nvPr/>
        </p:nvCxnSpPr>
        <p:spPr>
          <a:xfrm>
            <a:off x="5908125" y="4410150"/>
            <a:ext cx="368700" cy="1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g2f072473003_0_211"/>
          <p:cNvSpPr/>
          <p:nvPr/>
        </p:nvSpPr>
        <p:spPr>
          <a:xfrm flipH="1">
            <a:off x="8406100" y="2564650"/>
            <a:ext cx="2602200" cy="922200"/>
          </a:xfrm>
          <a:prstGeom prst="wedgeEllipseCallout">
            <a:avLst>
              <a:gd name="adj1" fmla="val 30450"/>
              <a:gd name="adj2" fmla="val 58936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Tip!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After shift left, right empty space is always filled with 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edcb4c71e5_0_142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6</a:t>
            </a:r>
            <a:r>
              <a:rPr lang="ko-KR" dirty="0"/>
              <a:t>. </a:t>
            </a:r>
            <a:r>
              <a:rPr lang="ko-KR" dirty="0" err="1"/>
              <a:t>Bitwise</a:t>
            </a:r>
            <a:r>
              <a:rPr lang="ko-KR" dirty="0"/>
              <a:t> </a:t>
            </a:r>
            <a:r>
              <a:rPr lang="ko-KR" dirty="0" err="1"/>
              <a:t>Operat</a:t>
            </a:r>
            <a:r>
              <a:rPr lang="en-US" altLang="ko-KR" dirty="0"/>
              <a:t>or</a:t>
            </a:r>
            <a:r>
              <a:rPr lang="ko-KR" dirty="0" err="1"/>
              <a:t>s</a:t>
            </a:r>
            <a:endParaRPr dirty="0"/>
          </a:p>
        </p:txBody>
      </p:sp>
      <p:sp>
        <p:nvSpPr>
          <p:cNvPr id="682" name="Google Shape;682;g2edcb4c71e5_0_1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69</a:t>
            </a:fld>
            <a:endParaRPr/>
          </a:p>
        </p:txBody>
      </p:sp>
      <p:graphicFrame>
        <p:nvGraphicFramePr>
          <p:cNvPr id="683" name="Google Shape;683;g2edcb4c71e5_0_142"/>
          <p:cNvGraphicFramePr/>
          <p:nvPr>
            <p:extLst>
              <p:ext uri="{D42A27DB-BD31-4B8C-83A1-F6EECF244321}">
                <p14:modId xmlns:p14="http://schemas.microsoft.com/office/powerpoint/2010/main" val="11556187"/>
              </p:ext>
            </p:extLst>
          </p:nvPr>
        </p:nvGraphicFramePr>
        <p:xfrm>
          <a:off x="258417" y="889061"/>
          <a:ext cx="10389458" cy="576066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038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b="1" dirty="0" err="1"/>
                        <a:t>Example</a:t>
                      </a:r>
                      <a:r>
                        <a:rPr lang="ko-KR" sz="1800" b="1" dirty="0"/>
                        <a:t> </a:t>
                      </a:r>
                      <a:r>
                        <a:rPr lang="ko-KR" sz="1800" b="1" dirty="0" err="1"/>
                        <a:t>Source</a:t>
                      </a:r>
                      <a:r>
                        <a:rPr lang="ko-KR" sz="1800" b="1" dirty="0"/>
                        <a:t> </a:t>
                      </a:r>
                      <a:r>
                        <a:rPr lang="ko-KR" sz="1800" b="1" dirty="0" err="1"/>
                        <a:t>Code</a:t>
                      </a:r>
                      <a:r>
                        <a:rPr lang="ko-KR" sz="1800" b="1" dirty="0"/>
                        <a:t> (</a:t>
                      </a:r>
                      <a:r>
                        <a:rPr lang="ko-KR" sz="1800" b="1" dirty="0" err="1"/>
                        <a:t>bitwise.c</a:t>
                      </a:r>
                      <a:r>
                        <a:rPr lang="ko-KR" sz="1800" b="1" dirty="0"/>
                        <a:t>)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stdio.h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bdisp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(unsigned int c){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(unsigned int)*8-1;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&gt;=0;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(c &gt;&gt;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&amp; 0x00000001;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("%1d",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if(i%8==0 &amp;&amp;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!= 0)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("_");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("\n");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600" b="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123, </a:t>
                      </a:r>
                      <a:r>
                        <a:rPr 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 b="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("%8s%9s%15s\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t%s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\n", "expr", "decimal", "hexadecimal", "bit pattern");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y = x;      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("%8s%9d%15x\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t","x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y, y);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bdisp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(y);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y = ~x;     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("%8s%9d%15x\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t","~x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y, y);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bdisp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(y);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y = x | 128;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("%8s%9d%15x\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t","x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128", y, y);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bdisp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(y);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y = ~x &gt;&gt; 2;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("%8s%9d%15x\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t","~x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&gt;&gt;2", y, y);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bdisp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(y);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y = x &lt;&lt; 8;  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("%8s%9d%15x\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t","x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&lt;&lt; 8", y, y); </a:t>
                      </a:r>
                      <a:r>
                        <a:rPr lang="en-US" alt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bdisp</a:t>
                      </a: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(y);</a:t>
                      </a: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lang="en-US" altLang="ko-KR" sz="1600" b="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6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0;</a:t>
                      </a:r>
                      <a:endParaRPr sz="1600" b="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 b="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4" name="Google Shape;684;g2edcb4c71e5_0_142"/>
          <p:cNvGraphicFramePr/>
          <p:nvPr>
            <p:extLst>
              <p:ext uri="{D42A27DB-BD31-4B8C-83A1-F6EECF244321}">
                <p14:modId xmlns:p14="http://schemas.microsoft.com/office/powerpoint/2010/main" val="2991290079"/>
              </p:ext>
            </p:extLst>
          </p:nvPr>
        </p:nvGraphicFramePr>
        <p:xfrm>
          <a:off x="7046844" y="1654607"/>
          <a:ext cx="5019260" cy="2259524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501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1"/>
                        <a:t>Execution Result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expr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decimal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hexa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</a:t>
                      </a:r>
                      <a:r>
                        <a:rPr lang="ko-KR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pattern</a:t>
                      </a:r>
                      <a:endParaRPr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x       123         7b   00000000_00000000_00000000_01111011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~x     -124  ffffff84  11111111_11111111_11111111_10000100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x|128      251        fb   00000000_00000000_00000000_11111011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~x&gt;&gt;2     -31  ffffffe1  11111111_11111111_11111111_11100001</a:t>
                      </a: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x&lt;&lt; 8    31488   7b00   00000000_00000000_01111011_00000000</a:t>
                      </a:r>
                      <a:endParaRPr sz="12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c69669c2_1_196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-KR" dirty="0"/>
              <a:t>0. </a:t>
            </a:r>
            <a:r>
              <a:rPr lang="ko-KR" dirty="0" err="1"/>
              <a:t>What</a:t>
            </a:r>
            <a:r>
              <a:rPr lang="ko-KR" dirty="0"/>
              <a:t> </a:t>
            </a:r>
            <a:r>
              <a:rPr lang="ko-KR" dirty="0" err="1"/>
              <a:t>is</a:t>
            </a:r>
            <a:r>
              <a:rPr lang="ko-KR" dirty="0"/>
              <a:t> </a:t>
            </a:r>
            <a:r>
              <a:rPr lang="ko-KR" dirty="0" err="1"/>
              <a:t>wrong</a:t>
            </a:r>
            <a:r>
              <a:rPr lang="ko-KR" dirty="0"/>
              <a:t> </a:t>
            </a:r>
            <a:r>
              <a:rPr lang="ko-KR" dirty="0" err="1"/>
              <a:t>in</a:t>
            </a:r>
            <a:r>
              <a:rPr lang="ko-KR" dirty="0"/>
              <a:t> </a:t>
            </a:r>
            <a:r>
              <a:rPr lang="ko-KR" dirty="0" err="1"/>
              <a:t>this</a:t>
            </a:r>
            <a:r>
              <a:rPr lang="ko-KR" dirty="0"/>
              <a:t> </a:t>
            </a:r>
            <a:r>
              <a:rPr lang="ko-KR" dirty="0" err="1"/>
              <a:t>code</a:t>
            </a:r>
            <a:r>
              <a:rPr lang="ko-KR" dirty="0"/>
              <a:t>?</a:t>
            </a:r>
            <a:endParaRPr dirty="0"/>
          </a:p>
        </p:txBody>
      </p:sp>
      <p:sp>
        <p:nvSpPr>
          <p:cNvPr id="145" name="Google Shape;145;g2f5c69669c2_1_196"/>
          <p:cNvSpPr txBox="1">
            <a:spLocks noGrp="1"/>
          </p:cNvSpPr>
          <p:nvPr>
            <p:ph type="body" idx="1"/>
          </p:nvPr>
        </p:nvSpPr>
        <p:spPr>
          <a:xfrm>
            <a:off x="393600" y="5325762"/>
            <a:ext cx="10960200" cy="139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ko-KR" sz="2200" dirty="0" err="1"/>
              <a:t>Use</a:t>
            </a:r>
            <a:r>
              <a:rPr lang="ko-KR" sz="2200" dirty="0"/>
              <a:t> </a:t>
            </a:r>
            <a:r>
              <a:rPr lang="ko-KR" sz="2200" dirty="0" err="1"/>
              <a:t>typedef</a:t>
            </a:r>
            <a:r>
              <a:rPr lang="ko-KR" sz="2200" dirty="0"/>
              <a:t> </a:t>
            </a:r>
            <a:r>
              <a:rPr lang="ko-KR" sz="2200" dirty="0" err="1"/>
              <a:t>alias</a:t>
            </a:r>
            <a:r>
              <a:rPr lang="ko-KR" sz="2200" dirty="0"/>
              <a:t> 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ko-KR" sz="2200" dirty="0" err="1"/>
              <a:t>instead</a:t>
            </a:r>
            <a:r>
              <a:rPr lang="ko-KR" sz="2200" dirty="0"/>
              <a:t> of 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r>
              <a:rPr lang="ko-KR" sz="2200" dirty="0"/>
              <a:t> </a:t>
            </a:r>
            <a:r>
              <a:rPr lang="ko-KR" sz="2200" dirty="0" err="1"/>
              <a:t>for</a:t>
            </a:r>
            <a:r>
              <a:rPr lang="ko-KR" sz="2200" dirty="0"/>
              <a:t> </a:t>
            </a:r>
            <a:r>
              <a:rPr lang="ko-KR" sz="2200" dirty="0" err="1"/>
              <a:t>consistency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-KR" sz="2200" dirty="0" err="1"/>
              <a:t>Memory</a:t>
            </a:r>
            <a:r>
              <a:rPr lang="ko-KR" sz="2200" dirty="0"/>
              <a:t> </a:t>
            </a:r>
            <a:r>
              <a:rPr lang="ko-KR" sz="2200" dirty="0" err="1"/>
              <a:t>for</a:t>
            </a:r>
            <a:r>
              <a:rPr lang="ko-KR" sz="2200" dirty="0"/>
              <a:t> </a:t>
            </a:r>
            <a:r>
              <a:rPr lang="ko-KR" sz="2200" dirty="0" err="1"/>
              <a:t>strings</a:t>
            </a:r>
            <a:r>
              <a:rPr lang="ko-KR" sz="2200" dirty="0"/>
              <a:t> </a:t>
            </a:r>
            <a:r>
              <a:rPr lang="ko-KR" sz="2200" dirty="0" err="1"/>
              <a:t>does</a:t>
            </a:r>
            <a:r>
              <a:rPr lang="ko-KR" sz="2200" dirty="0"/>
              <a:t> </a:t>
            </a:r>
            <a:r>
              <a:rPr lang="ko-KR" sz="2200" dirty="0" err="1"/>
              <a:t>not</a:t>
            </a:r>
            <a:r>
              <a:rPr lang="ko-KR" sz="2200" dirty="0"/>
              <a:t> </a:t>
            </a:r>
            <a:r>
              <a:rPr lang="ko-KR" sz="2200" dirty="0" err="1"/>
              <a:t>allocated</a:t>
            </a:r>
            <a:r>
              <a:rPr lang="ko-KR" sz="2200" dirty="0"/>
              <a:t> </a:t>
            </a:r>
            <a:r>
              <a:rPr lang="ko-KR" sz="2200" dirty="0" err="1"/>
              <a:t>before</a:t>
            </a:r>
            <a:r>
              <a:rPr lang="ko-KR" sz="2200" dirty="0"/>
              <a:t> </a:t>
            </a:r>
            <a:r>
              <a:rPr lang="ko-KR" sz="2200" dirty="0" err="1"/>
              <a:t>copying</a:t>
            </a:r>
            <a:r>
              <a:rPr lang="ko-KR" sz="2200" dirty="0"/>
              <a:t> </a:t>
            </a:r>
            <a:r>
              <a:rPr lang="ko-KR" sz="2200" dirty="0" err="1"/>
              <a:t>it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-KR" sz="2200" dirty="0" err="1"/>
              <a:t>Also</a:t>
            </a:r>
            <a:r>
              <a:rPr lang="ko-KR" sz="2200" dirty="0"/>
              <a:t>, </a:t>
            </a:r>
            <a:r>
              <a:rPr lang="ko-KR" sz="2200" dirty="0" err="1"/>
              <a:t>use</a:t>
            </a:r>
            <a:r>
              <a:rPr lang="ko-KR" sz="2200" dirty="0"/>
              <a:t> 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-KR" sz="2200" dirty="0"/>
              <a:t> </a:t>
            </a:r>
            <a:r>
              <a:rPr lang="ko-KR" sz="2200" dirty="0" err="1"/>
              <a:t>for</a:t>
            </a:r>
            <a:r>
              <a:rPr lang="ko-KR" sz="2200" dirty="0"/>
              <a:t> </a:t>
            </a:r>
            <a:r>
              <a:rPr lang="ko-KR" sz="2200" dirty="0" err="1"/>
              <a:t>copying</a:t>
            </a:r>
            <a:r>
              <a:rPr lang="ko-KR" sz="2200" dirty="0"/>
              <a:t> </a:t>
            </a:r>
            <a:r>
              <a:rPr lang="ko-KR" sz="2200" dirty="0" err="1"/>
              <a:t>string</a:t>
            </a:r>
            <a:r>
              <a:rPr lang="ko-KR" sz="2200" dirty="0"/>
              <a:t> </a:t>
            </a:r>
            <a:r>
              <a:rPr lang="ko-KR" sz="2200" dirty="0" err="1"/>
              <a:t>content</a:t>
            </a:r>
            <a:endParaRPr lang="en-US" altLang="ko-KR"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Returning local variable address is Dangerous!</a:t>
            </a:r>
            <a:endParaRPr sz="2200" dirty="0"/>
          </a:p>
        </p:txBody>
      </p:sp>
      <p:sp>
        <p:nvSpPr>
          <p:cNvPr id="146" name="Google Shape;146;g2f5c69669c2_1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graphicFrame>
        <p:nvGraphicFramePr>
          <p:cNvPr id="147" name="Google Shape;147;g2f5c69669c2_1_196"/>
          <p:cNvGraphicFramePr/>
          <p:nvPr>
            <p:extLst>
              <p:ext uri="{D42A27DB-BD31-4B8C-83A1-F6EECF244321}">
                <p14:modId xmlns:p14="http://schemas.microsoft.com/office/powerpoint/2010/main" val="1640120339"/>
              </p:ext>
            </p:extLst>
          </p:nvPr>
        </p:nvGraphicFramePr>
        <p:xfrm>
          <a:off x="607751" y="1330877"/>
          <a:ext cx="3854920" cy="387090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385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 dirty="0" err="1"/>
                        <a:t>err_code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b="1" dirty="0"/>
                        <a:t>.c</a:t>
                      </a:r>
                      <a:endParaRPr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STUDENT;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STUDENT s1, s2;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s1.name = “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James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”;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s1.id = 1;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s2 = s1;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7;g2f5c69669c2_1_196">
            <a:extLst>
              <a:ext uri="{FF2B5EF4-FFF2-40B4-BE49-F238E27FC236}">
                <a16:creationId xmlns:a16="http://schemas.microsoft.com/office/drawing/2014/main" id="{4231CC2D-DF3C-4D16-871B-CC42C068E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23011"/>
              </p:ext>
            </p:extLst>
          </p:nvPr>
        </p:nvGraphicFramePr>
        <p:xfrm>
          <a:off x="5345403" y="906222"/>
          <a:ext cx="6008397" cy="441954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600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 dirty="0" err="1"/>
                        <a:t>err_code</a:t>
                      </a:r>
                      <a:r>
                        <a:rPr lang="en-US" altLang="ko-KR" b="1" dirty="0"/>
                        <a:t>3-1</a:t>
                      </a:r>
                      <a:r>
                        <a:rPr lang="ko-KR" b="1" dirty="0"/>
                        <a:t>.c</a:t>
                      </a:r>
                      <a:endParaRPr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 *</a:t>
                      </a:r>
                      <a:r>
                        <a:rPr lang="en-US" altLang="ko-KR" sz="18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get_person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(char *name, int id){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STUDENT s;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s.name = name;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s.id = id;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return &amp;s;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800" b="1" dirty="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STUDENT *s1;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s1 = </a:t>
                      </a:r>
                      <a:r>
                        <a:rPr lang="en-US" altLang="ko-KR" sz="18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get_person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("James",1);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-US" altLang="ko-KR" sz="1800" b="1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("%s %d\n", s1-&gt;name, s1-&gt;id);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return 0;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DE68-4581-4D22-9640-CB06F32D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Quiz: Write Functions </a:t>
            </a:r>
            <a:r>
              <a:rPr lang="en-US" altLang="ko-KR" sz="3600" dirty="0" err="1"/>
              <a:t>getbits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bitcount</a:t>
            </a:r>
            <a:r>
              <a:rPr lang="en-US" altLang="ko-KR" sz="3600" dirty="0"/>
              <a:t>, and </a:t>
            </a:r>
            <a:r>
              <a:rPr lang="en-US" altLang="ko-KR" sz="3600" dirty="0" err="1"/>
              <a:t>rightrot</a:t>
            </a:r>
            <a:endParaRPr lang="ko-KR" altLang="en-US"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A171-8B99-4DA9-9BF7-369E1818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87" y="1371600"/>
            <a:ext cx="11775491" cy="45322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Q1.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getbits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r>
              <a:rPr lang="en-US" altLang="ko-KR" sz="2000" dirty="0"/>
              <a:t>: a function that returns right-adjusted </a:t>
            </a:r>
            <a:r>
              <a:rPr lang="en-US" altLang="ko-KR" sz="2000" i="1" dirty="0"/>
              <a:t>n</a:t>
            </a:r>
            <a:r>
              <a:rPr lang="en-US" altLang="ko-KR" sz="2000" dirty="0"/>
              <a:t>-bit filed of </a:t>
            </a:r>
            <a:r>
              <a:rPr lang="en-US" altLang="ko-KR" sz="2000" i="1" dirty="0"/>
              <a:t>x</a:t>
            </a:r>
            <a:r>
              <a:rPr lang="en-US" altLang="ko-KR" sz="2000" dirty="0"/>
              <a:t> that begins at a position </a:t>
            </a:r>
            <a:r>
              <a:rPr lang="en-US" altLang="ko-KR" sz="2000" i="1" dirty="0"/>
              <a:t>p</a:t>
            </a:r>
            <a:r>
              <a:rPr lang="en-US" altLang="ko-KR" sz="2000" dirty="0"/>
              <a:t> </a:t>
            </a:r>
          </a:p>
          <a:p>
            <a:pPr marL="11430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Ans */ unsigned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getbits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p, int n) {</a:t>
            </a:r>
          </a:p>
          <a:p>
            <a:pPr marL="11430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(( x &gt;&gt; p – n + 1) &amp;  ~(~0 &lt;&lt; n));</a:t>
            </a:r>
          </a:p>
          <a:p>
            <a:pPr marL="11430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114300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altLang="ko-KR" sz="2000" dirty="0"/>
              <a:t>Q2.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bitcount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  <a:r>
              <a:rPr lang="en-US" altLang="ko-KR" sz="2000" dirty="0"/>
              <a:t>: a function that returns the number of ‘1’ in a binary value of x</a:t>
            </a:r>
          </a:p>
          <a:p>
            <a:pPr marL="114300" indent="0">
              <a:buNone/>
            </a:pPr>
            <a:r>
              <a:rPr lang="en-US" altLang="ko-KR" sz="2000" dirty="0"/>
              <a:t>Q3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.unsigned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rightrot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x, int n)</a:t>
            </a:r>
            <a:r>
              <a:rPr lang="en-US" altLang="ko-KR" sz="2000" dirty="0"/>
              <a:t>: a function returns the value of x rotated to the right by n bit position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0A92E-BD7B-4F72-A276-D005DD36A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1285D-3737-4879-A1B3-3D3FEEE2CE9D}"/>
              </a:ext>
            </a:extLst>
          </p:cNvPr>
          <p:cNvSpPr/>
          <p:nvPr/>
        </p:nvSpPr>
        <p:spPr>
          <a:xfrm>
            <a:off x="3250096" y="6176920"/>
            <a:ext cx="2845904" cy="36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CB3F54-2656-4628-B564-97E9C3715719}"/>
              </a:ext>
            </a:extLst>
          </p:cNvPr>
          <p:cNvSpPr/>
          <p:nvPr/>
        </p:nvSpPr>
        <p:spPr>
          <a:xfrm>
            <a:off x="7676322" y="6176920"/>
            <a:ext cx="2845904" cy="36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D0C40-73C6-468E-B411-5E25A9E3D4A6}"/>
              </a:ext>
            </a:extLst>
          </p:cNvPr>
          <p:cNvSpPr/>
          <p:nvPr/>
        </p:nvSpPr>
        <p:spPr>
          <a:xfrm>
            <a:off x="3250096" y="6176920"/>
            <a:ext cx="2047461" cy="3651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EF66E-835C-4D3D-AECC-AAE1AB545B1E}"/>
              </a:ext>
            </a:extLst>
          </p:cNvPr>
          <p:cNvSpPr txBox="1"/>
          <p:nvPr/>
        </p:nvSpPr>
        <p:spPr>
          <a:xfrm>
            <a:off x="5496339" y="5822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FB27BC-0A66-4A8F-9EC9-193163C1F47E}"/>
              </a:ext>
            </a:extLst>
          </p:cNvPr>
          <p:cNvCxnSpPr/>
          <p:nvPr/>
        </p:nvCxnSpPr>
        <p:spPr>
          <a:xfrm>
            <a:off x="5297557" y="6072809"/>
            <a:ext cx="7984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DCFF62-2D95-42F9-9387-E101C7A0710F}"/>
              </a:ext>
            </a:extLst>
          </p:cNvPr>
          <p:cNvSpPr/>
          <p:nvPr/>
        </p:nvSpPr>
        <p:spPr>
          <a:xfrm>
            <a:off x="8474765" y="6162813"/>
            <a:ext cx="2047461" cy="3651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FD6A1-CEA7-4D27-96CF-DB1333810100}"/>
              </a:ext>
            </a:extLst>
          </p:cNvPr>
          <p:cNvSpPr txBox="1"/>
          <p:nvPr/>
        </p:nvSpPr>
        <p:spPr>
          <a:xfrm>
            <a:off x="7845287" y="5809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1EC1DE-27F1-42AE-801F-7F2CF591262C}"/>
              </a:ext>
            </a:extLst>
          </p:cNvPr>
          <p:cNvCxnSpPr/>
          <p:nvPr/>
        </p:nvCxnSpPr>
        <p:spPr>
          <a:xfrm>
            <a:off x="7646505" y="6059998"/>
            <a:ext cx="7984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8933D48-72A5-4608-A856-3B8920B5ECE5}"/>
              </a:ext>
            </a:extLst>
          </p:cNvPr>
          <p:cNvSpPr/>
          <p:nvPr/>
        </p:nvSpPr>
        <p:spPr>
          <a:xfrm>
            <a:off x="6539948" y="6178174"/>
            <a:ext cx="745435" cy="36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3DD51-898A-4B75-AE4B-47CA31BA62B7}"/>
              </a:ext>
            </a:extLst>
          </p:cNvPr>
          <p:cNvSpPr txBox="1"/>
          <p:nvPr/>
        </p:nvSpPr>
        <p:spPr>
          <a:xfrm>
            <a:off x="2898127" y="616281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F2E629-3B2D-494F-A585-6389C7BCA991}"/>
              </a:ext>
            </a:extLst>
          </p:cNvPr>
          <p:cNvSpPr/>
          <p:nvPr/>
        </p:nvSpPr>
        <p:spPr>
          <a:xfrm>
            <a:off x="3239287" y="3845832"/>
            <a:ext cx="2845904" cy="36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26390F-D0E8-49E8-A442-558D1935A13F}"/>
              </a:ext>
            </a:extLst>
          </p:cNvPr>
          <p:cNvSpPr/>
          <p:nvPr/>
        </p:nvSpPr>
        <p:spPr>
          <a:xfrm>
            <a:off x="4553779" y="3845832"/>
            <a:ext cx="732969" cy="3651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DA2064-B32A-4A9C-A37A-2498B356DF46}"/>
              </a:ext>
            </a:extLst>
          </p:cNvPr>
          <p:cNvCxnSpPr>
            <a:cxnSpLocks/>
          </p:cNvCxnSpPr>
          <p:nvPr/>
        </p:nvCxnSpPr>
        <p:spPr>
          <a:xfrm>
            <a:off x="9651171" y="3696522"/>
            <a:ext cx="7329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248B15-0651-4FA0-A34C-1206B39D3E23}"/>
              </a:ext>
            </a:extLst>
          </p:cNvPr>
          <p:cNvSpPr txBox="1"/>
          <p:nvPr/>
        </p:nvSpPr>
        <p:spPr>
          <a:xfrm>
            <a:off x="2887318" y="383172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BCBC4-4064-46F0-854D-5E8020C609BC}"/>
              </a:ext>
            </a:extLst>
          </p:cNvPr>
          <p:cNvSpPr txBox="1"/>
          <p:nvPr/>
        </p:nvSpPr>
        <p:spPr>
          <a:xfrm>
            <a:off x="4431791" y="3239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3D90EE-C6E1-4A61-BBA7-58672C04150C}"/>
              </a:ext>
            </a:extLst>
          </p:cNvPr>
          <p:cNvCxnSpPr/>
          <p:nvPr/>
        </p:nvCxnSpPr>
        <p:spPr>
          <a:xfrm>
            <a:off x="4553779" y="3552601"/>
            <a:ext cx="0" cy="25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ACBAA5-EAFD-468B-BCD3-8C4DAE6081DB}"/>
              </a:ext>
            </a:extLst>
          </p:cNvPr>
          <p:cNvCxnSpPr/>
          <p:nvPr/>
        </p:nvCxnSpPr>
        <p:spPr>
          <a:xfrm>
            <a:off x="5276023" y="3572755"/>
            <a:ext cx="0" cy="2589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8ED999-1CD0-4508-9F6D-8448E66575A4}"/>
              </a:ext>
            </a:extLst>
          </p:cNvPr>
          <p:cNvSpPr txBox="1"/>
          <p:nvPr/>
        </p:nvSpPr>
        <p:spPr>
          <a:xfrm>
            <a:off x="4798275" y="33887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BD7EF9-F981-4BB7-BF06-804C9018D3D9}"/>
              </a:ext>
            </a:extLst>
          </p:cNvPr>
          <p:cNvCxnSpPr>
            <a:cxnSpLocks/>
          </p:cNvCxnSpPr>
          <p:nvPr/>
        </p:nvCxnSpPr>
        <p:spPr>
          <a:xfrm>
            <a:off x="4553779" y="3682086"/>
            <a:ext cx="7329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C3A55F-19C0-4699-ACE1-8F9C3E163C07}"/>
              </a:ext>
            </a:extLst>
          </p:cNvPr>
          <p:cNvSpPr/>
          <p:nvPr/>
        </p:nvSpPr>
        <p:spPr>
          <a:xfrm>
            <a:off x="7538236" y="3831725"/>
            <a:ext cx="2845904" cy="36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828BF8-1C34-4EFE-A911-9C9B45220417}"/>
              </a:ext>
            </a:extLst>
          </p:cNvPr>
          <p:cNvSpPr/>
          <p:nvPr/>
        </p:nvSpPr>
        <p:spPr>
          <a:xfrm>
            <a:off x="9651171" y="3829493"/>
            <a:ext cx="732969" cy="3651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FE8D74-214A-41DF-B08D-59E67871032E}"/>
              </a:ext>
            </a:extLst>
          </p:cNvPr>
          <p:cNvSpPr txBox="1"/>
          <p:nvPr/>
        </p:nvSpPr>
        <p:spPr>
          <a:xfrm>
            <a:off x="9842779" y="34728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49FEC68-71B1-4D62-8770-364CDA61E6F5}"/>
              </a:ext>
            </a:extLst>
          </p:cNvPr>
          <p:cNvCxnSpPr/>
          <p:nvPr/>
        </p:nvCxnSpPr>
        <p:spPr>
          <a:xfrm>
            <a:off x="9651171" y="3556051"/>
            <a:ext cx="0" cy="2589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9DACA0-B874-43ED-BD5F-56FFAF17EB68}"/>
              </a:ext>
            </a:extLst>
          </p:cNvPr>
          <p:cNvCxnSpPr/>
          <p:nvPr/>
        </p:nvCxnSpPr>
        <p:spPr>
          <a:xfrm>
            <a:off x="10384140" y="3606022"/>
            <a:ext cx="0" cy="2589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B1F7EA-3CB8-49D1-9FBC-513418EE3BC8}"/>
              </a:ext>
            </a:extLst>
          </p:cNvPr>
          <p:cNvSpPr txBox="1"/>
          <p:nvPr/>
        </p:nvSpPr>
        <p:spPr>
          <a:xfrm>
            <a:off x="3192888" y="4182633"/>
            <a:ext cx="289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31                                                 0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3099122-545F-4519-A51E-2BF612B6B18C}"/>
              </a:ext>
            </a:extLst>
          </p:cNvPr>
          <p:cNvSpPr/>
          <p:nvPr/>
        </p:nvSpPr>
        <p:spPr>
          <a:xfrm>
            <a:off x="6445441" y="3861542"/>
            <a:ext cx="745435" cy="36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A0FDDC-0446-4355-9C21-DBB961FA4345}"/>
              </a:ext>
            </a:extLst>
          </p:cNvPr>
          <p:cNvSpPr/>
          <p:nvPr/>
        </p:nvSpPr>
        <p:spPr>
          <a:xfrm>
            <a:off x="7538236" y="3057609"/>
            <a:ext cx="2112931" cy="365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 ……………. 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E45E4A-5AF6-4844-BA58-9C0723570CE4}"/>
              </a:ext>
            </a:extLst>
          </p:cNvPr>
          <p:cNvSpPr/>
          <p:nvPr/>
        </p:nvSpPr>
        <p:spPr>
          <a:xfrm>
            <a:off x="9651171" y="3050020"/>
            <a:ext cx="732969" cy="3651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11...11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088441-F66E-4FE7-8F9C-6697CC9127BC}"/>
              </a:ext>
            </a:extLst>
          </p:cNvPr>
          <p:cNvSpPr/>
          <p:nvPr/>
        </p:nvSpPr>
        <p:spPr>
          <a:xfrm>
            <a:off x="11287412" y="3378737"/>
            <a:ext cx="732969" cy="3651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B4C0BF7-BA77-47CB-AB01-8F711F123F4A}"/>
              </a:ext>
            </a:extLst>
          </p:cNvPr>
          <p:cNvSpPr/>
          <p:nvPr/>
        </p:nvSpPr>
        <p:spPr>
          <a:xfrm>
            <a:off x="10619394" y="3458989"/>
            <a:ext cx="371061" cy="365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&amp;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938513-6658-4212-BFA2-8B18FE42A7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420657" y="3239436"/>
            <a:ext cx="253078" cy="273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1AAA8A-15AB-40F4-A618-5AA061D5DA30}"/>
              </a:ext>
            </a:extLst>
          </p:cNvPr>
          <p:cNvCxnSpPr>
            <a:cxnSpLocks/>
            <a:stCxn id="28" idx="3"/>
            <a:endCxn id="39" idx="3"/>
          </p:cNvCxnSpPr>
          <p:nvPr/>
        </p:nvCxnSpPr>
        <p:spPr>
          <a:xfrm flipV="1">
            <a:off x="10384140" y="3770621"/>
            <a:ext cx="289595" cy="2414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328511-B9D3-46DD-8DFA-EB03BC323144}"/>
              </a:ext>
            </a:extLst>
          </p:cNvPr>
          <p:cNvCxnSpPr>
            <a:cxnSpLocks/>
          </p:cNvCxnSpPr>
          <p:nvPr/>
        </p:nvCxnSpPr>
        <p:spPr>
          <a:xfrm flipV="1">
            <a:off x="11009561" y="3606022"/>
            <a:ext cx="269598" cy="20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06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4EA2E-1674-45EA-8A43-1F054374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Problem: Snake Game in 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1659-D7C4-47AD-8AEA-B4D7752F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299303"/>
            <a:ext cx="8710474" cy="464674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Below given some functionalities of this game:</a:t>
            </a:r>
          </a:p>
          <a:p>
            <a:pPr lvl="1" fontAlgn="base"/>
            <a:r>
              <a:rPr lang="en-US" altLang="ko-KR" dirty="0"/>
              <a:t>The snake is represented with a </a:t>
            </a:r>
            <a:r>
              <a:rPr lang="en-US" altLang="ko-KR" b="1" dirty="0"/>
              <a:t>0</a:t>
            </a:r>
            <a:r>
              <a:rPr lang="en-US" altLang="ko-KR" dirty="0"/>
              <a:t>(zero) symbol.</a:t>
            </a:r>
          </a:p>
          <a:p>
            <a:pPr lvl="1" fontAlgn="base"/>
            <a:r>
              <a:rPr lang="en-US" altLang="ko-KR" dirty="0"/>
              <a:t>The fruit is represented with an </a:t>
            </a:r>
            <a:r>
              <a:rPr lang="en-US" altLang="ko-KR" b="1" dirty="0"/>
              <a:t>*</a:t>
            </a:r>
            <a:r>
              <a:rPr lang="en-US" altLang="ko-KR" dirty="0"/>
              <a:t>(asterisk) symbol.</a:t>
            </a:r>
          </a:p>
          <a:p>
            <a:pPr lvl="1" fontAlgn="base"/>
            <a:r>
              <a:rPr lang="en-US" altLang="ko-KR" dirty="0"/>
              <a:t>The snake can move in any direction according to the user with the help of the keyboard (</a:t>
            </a:r>
            <a:r>
              <a:rPr lang="en-US" altLang="ko-KR" b="1" dirty="0"/>
              <a:t>W</a:t>
            </a:r>
            <a:r>
              <a:rPr lang="en-US" altLang="ko-KR" dirty="0"/>
              <a:t>, </a:t>
            </a:r>
            <a:r>
              <a:rPr lang="en-US" altLang="ko-KR" b="1" dirty="0"/>
              <a:t>A</a:t>
            </a:r>
            <a:r>
              <a:rPr lang="en-US" altLang="ko-KR" dirty="0"/>
              <a:t>, </a:t>
            </a:r>
            <a:r>
              <a:rPr lang="en-US" altLang="ko-KR" b="1" dirty="0"/>
              <a:t>S</a:t>
            </a:r>
            <a:r>
              <a:rPr lang="en-US" altLang="ko-KR" dirty="0"/>
              <a:t>, </a:t>
            </a:r>
            <a:r>
              <a:rPr lang="en-US" altLang="ko-KR" b="1" dirty="0"/>
              <a:t>D</a:t>
            </a:r>
            <a:r>
              <a:rPr lang="en-US" altLang="ko-KR" dirty="0"/>
              <a:t> keys).</a:t>
            </a:r>
          </a:p>
          <a:p>
            <a:pPr lvl="1" fontAlgn="base"/>
            <a:r>
              <a:rPr lang="en-US" altLang="ko-KR" dirty="0"/>
              <a:t>When the snake eats a fruit the score will increase by 10 points.</a:t>
            </a:r>
          </a:p>
          <a:p>
            <a:pPr lvl="1" fontAlgn="base"/>
            <a:r>
              <a:rPr lang="en-US" altLang="ko-KR" dirty="0"/>
              <a:t>The fruit will generate automatically randomly within the boundaries.</a:t>
            </a:r>
          </a:p>
          <a:p>
            <a:pPr lvl="1" fontAlgn="base"/>
            <a:r>
              <a:rPr lang="en-US" altLang="ko-KR" dirty="0"/>
              <a:t>Whenever the snake will touch the boundary the game is over.</a:t>
            </a:r>
          </a:p>
          <a:p>
            <a:pPr lvl="1" fontAlgn="base"/>
            <a:r>
              <a:rPr lang="en-US" altLang="ko-KR" dirty="0"/>
              <a:t>Use multiple C source files (</a:t>
            </a:r>
            <a:r>
              <a:rPr lang="en-US" altLang="ko-KR" dirty="0" err="1"/>
              <a:t>main.c</a:t>
            </a:r>
            <a:r>
              <a:rPr lang="en-US" altLang="ko-KR" dirty="0"/>
              <a:t>, </a:t>
            </a:r>
            <a:r>
              <a:rPr lang="en-US" altLang="ko-KR" dirty="0" err="1"/>
              <a:t>setup.c</a:t>
            </a:r>
            <a:r>
              <a:rPr lang="en-US" altLang="ko-KR" dirty="0"/>
              <a:t>, </a:t>
            </a:r>
            <a:r>
              <a:rPr lang="en-US" altLang="ko-KR" dirty="0" err="1"/>
              <a:t>logic.c</a:t>
            </a:r>
            <a:r>
              <a:rPr lang="en-US" altLang="ko-KR" dirty="0"/>
              <a:t>, </a:t>
            </a:r>
            <a:r>
              <a:rPr lang="en-US" altLang="ko-KR" dirty="0" err="1"/>
              <a:t>draw.c</a:t>
            </a:r>
            <a:r>
              <a:rPr lang="en-US" altLang="ko-KR" dirty="0"/>
              <a:t>, </a:t>
            </a:r>
            <a:r>
              <a:rPr lang="en-US" altLang="ko-KR" dirty="0" err="1"/>
              <a:t>input.c</a:t>
            </a:r>
            <a:r>
              <a:rPr lang="en-US" altLang="ko-KR" dirty="0"/>
              <a:t>) and a common header file (</a:t>
            </a:r>
            <a:r>
              <a:rPr lang="en-US" altLang="ko-KR" dirty="0" err="1"/>
              <a:t>game.h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65F56-86F5-4398-BF8B-E4054AFF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DAA-10CE-4642-834E-C03F290CCBD8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0A6EC-A0EB-4B5D-9271-AB6FAEF5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69" y="1299302"/>
            <a:ext cx="2589452" cy="44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651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E8102-8AD0-4CE9-8579-0DE9CE5D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Ans(1). to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37D15-0215-4CD5-B9ED-7730750F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83" y="1014787"/>
            <a:ext cx="3360552" cy="5341563"/>
          </a:xfr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// File : </a:t>
            </a:r>
            <a:r>
              <a:rPr lang="en-US" altLang="ko-KR" sz="1600" dirty="0" err="1"/>
              <a:t>main.c</a:t>
            </a:r>
            <a:endParaRPr lang="en-US" altLang="ko-KR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// C program to build the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// complete snake game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conio.h</a:t>
            </a:r>
            <a:r>
              <a:rPr lang="en-US" altLang="ko-KR" sz="1600" dirty="0"/>
              <a:t>&gt;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j, height = 20, width = 20;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int </a:t>
            </a:r>
            <a:r>
              <a:rPr lang="en-US" altLang="ko-KR" sz="1600" dirty="0" err="1"/>
              <a:t>gameover</a:t>
            </a:r>
            <a:r>
              <a:rPr lang="en-US" altLang="ko-KR" sz="1600" dirty="0"/>
              <a:t>, score;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int x, y, </a:t>
            </a:r>
            <a:r>
              <a:rPr lang="en-US" altLang="ko-KR" sz="1600" dirty="0" err="1"/>
              <a:t>fruitx</a:t>
            </a:r>
            <a:r>
              <a:rPr lang="en-US" altLang="ko-KR" sz="1600" dirty="0"/>
              <a:t>, fruity, flag;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void main()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  int m, n;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b="1" dirty="0"/>
              <a:t>    setup();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  while (!</a:t>
            </a:r>
            <a:r>
              <a:rPr lang="en-US" altLang="ko-KR" sz="1600" dirty="0" err="1"/>
              <a:t>gameover</a:t>
            </a:r>
            <a:r>
              <a:rPr lang="en-US" altLang="ko-KR" sz="1600" dirty="0"/>
              <a:t>) 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      // Function Call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b="1" dirty="0"/>
              <a:t>        draw();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b="1" dirty="0"/>
              <a:t>        input();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b="1" dirty="0"/>
              <a:t>        logic();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  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} </a:t>
            </a:r>
            <a:endParaRPr lang="ko-KR" altLang="en-US" sz="1600" dirty="0"/>
          </a:p>
          <a:p>
            <a:pPr marL="0" indent="0">
              <a:spcBef>
                <a:spcPts val="20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61743-448C-458A-B3FE-318C942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DAA-10CE-4642-834E-C03F290CCBD8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79A6FE-032F-4F09-820C-91CD8773FE09}"/>
              </a:ext>
            </a:extLst>
          </p:cNvPr>
          <p:cNvSpPr txBox="1">
            <a:spLocks/>
          </p:cNvSpPr>
          <p:nvPr/>
        </p:nvSpPr>
        <p:spPr>
          <a:xfrm>
            <a:off x="3729234" y="1090634"/>
            <a:ext cx="3360551" cy="52657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File: </a:t>
            </a:r>
            <a:r>
              <a:rPr lang="en-US" altLang="ko-KR" sz="1600" dirty="0" err="1"/>
              <a:t>setup.c</a:t>
            </a:r>
            <a:endParaRPr lang="en-US" altLang="ko-KR" sz="1600" dirty="0"/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Function to generate the fruit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within boundary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b="1" dirty="0"/>
              <a:t>#include “</a:t>
            </a:r>
            <a:r>
              <a:rPr lang="en-US" altLang="ko-KR" sz="1600" b="1" dirty="0" err="1"/>
              <a:t>game.h</a:t>
            </a:r>
            <a:r>
              <a:rPr lang="en-US" altLang="ko-KR" sz="1600" b="1" dirty="0"/>
              <a:t>”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b="1" dirty="0"/>
              <a:t>void setup()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gameover</a:t>
            </a:r>
            <a:r>
              <a:rPr lang="en-US" altLang="ko-KR" sz="1600" dirty="0"/>
              <a:t> = 0;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// Stores height and width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x = height / 2;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y = width / 2;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label1: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fruitx</a:t>
            </a:r>
            <a:r>
              <a:rPr lang="en-US" altLang="ko-KR" sz="1600" dirty="0"/>
              <a:t> = rand() % 20;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if (</a:t>
            </a:r>
            <a:r>
              <a:rPr lang="en-US" altLang="ko-KR" sz="1600" dirty="0" err="1"/>
              <a:t>fruitx</a:t>
            </a:r>
            <a:r>
              <a:rPr lang="en-US" altLang="ko-KR" sz="1600" dirty="0"/>
              <a:t> == 0)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goto</a:t>
            </a:r>
            <a:r>
              <a:rPr lang="en-US" altLang="ko-KR" sz="1600" dirty="0"/>
              <a:t> label1;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label2: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fruity = rand() % 20;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if (fruity == 0)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goto</a:t>
            </a:r>
            <a:r>
              <a:rPr lang="en-US" altLang="ko-KR" sz="1600" dirty="0"/>
              <a:t> label2;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score = 0;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3DE921-71AF-4C9D-901A-F4646E51FE05}"/>
              </a:ext>
            </a:extLst>
          </p:cNvPr>
          <p:cNvSpPr txBox="1">
            <a:spLocks/>
          </p:cNvSpPr>
          <p:nvPr/>
        </p:nvSpPr>
        <p:spPr>
          <a:xfrm>
            <a:off x="7416104" y="59129"/>
            <a:ext cx="4182155" cy="62972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File </a:t>
            </a:r>
            <a:r>
              <a:rPr lang="en-US" altLang="ko-KR" sz="1600" dirty="0" err="1"/>
              <a:t>draw.c</a:t>
            </a:r>
            <a:endParaRPr lang="en-US" altLang="ko-KR" sz="1600" dirty="0"/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Function to draw the boundaries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i="1" dirty="0"/>
              <a:t>#include “</a:t>
            </a:r>
            <a:r>
              <a:rPr lang="en-US" altLang="ko-KR" sz="1600" i="1" dirty="0" err="1"/>
              <a:t>game.h</a:t>
            </a:r>
            <a:r>
              <a:rPr lang="en-US" altLang="ko-KR" sz="1600" i="1" dirty="0"/>
              <a:t>”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b="1" dirty="0"/>
              <a:t>void draw()  </a:t>
            </a:r>
            <a:r>
              <a:rPr lang="en-US" altLang="ko-KR" sz="1600" dirty="0"/>
              <a:t>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system("</a:t>
            </a:r>
            <a:r>
              <a:rPr lang="en-US" altLang="ko-KR" sz="1600" dirty="0" err="1"/>
              <a:t>cls</a:t>
            </a:r>
            <a:r>
              <a:rPr lang="en-US" altLang="ko-KR" sz="1600" dirty="0"/>
              <a:t>");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height;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for (j = 0; j &lt; width;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0 ||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width - 1 || j == 0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|| j == height - 1)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("#");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}  else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x &amp;&amp; j == y)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("0");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else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fruitx</a:t>
            </a:r>
            <a:r>
              <a:rPr lang="en-US" altLang="ko-KR" sz="1600" dirty="0"/>
              <a:t> &amp;&amp; j == fruity)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("*");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else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");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("\n");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// Print the score after the game ends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("score = %d", score);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("\n");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("press X to quit the game");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600" dirty="0"/>
              <a:t>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3EEC4E-66F3-377C-95DC-EAFC8C7F431E}"/>
              </a:ext>
            </a:extLst>
          </p:cNvPr>
          <p:cNvSpPr/>
          <p:nvPr/>
        </p:nvSpPr>
        <p:spPr>
          <a:xfrm>
            <a:off x="8781367" y="3278624"/>
            <a:ext cx="2059457" cy="18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0A8C2-F34B-71DD-FE0D-A7F2FD6C9D7E}"/>
              </a:ext>
            </a:extLst>
          </p:cNvPr>
          <p:cNvSpPr/>
          <p:nvPr/>
        </p:nvSpPr>
        <p:spPr>
          <a:xfrm>
            <a:off x="8403661" y="2774023"/>
            <a:ext cx="1407435" cy="18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EEDC38-53CC-BDE1-687D-6643E97865C0}"/>
              </a:ext>
            </a:extLst>
          </p:cNvPr>
          <p:cNvSpPr/>
          <p:nvPr/>
        </p:nvSpPr>
        <p:spPr>
          <a:xfrm>
            <a:off x="8105931" y="1810462"/>
            <a:ext cx="2650053" cy="18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97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8D382-F5A7-49DA-A946-16FCFBE6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Ans(2) to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5C108-94AF-438C-9770-A36E1279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DAA-10CE-4642-834E-C03F290CCBD8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39C822-10C2-4E9F-B2A2-B6054C656A2E}"/>
              </a:ext>
            </a:extLst>
          </p:cNvPr>
          <p:cNvSpPr txBox="1">
            <a:spLocks/>
          </p:cNvSpPr>
          <p:nvPr/>
        </p:nvSpPr>
        <p:spPr>
          <a:xfrm>
            <a:off x="655049" y="948519"/>
            <a:ext cx="3108531" cy="57729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File: </a:t>
            </a:r>
            <a:r>
              <a:rPr lang="en-US" altLang="ko-KR" sz="1600" dirty="0" err="1"/>
              <a:t>input.c</a:t>
            </a:r>
            <a:endParaRPr lang="en-US" altLang="ko-KR" sz="1600" dirty="0"/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i="1" dirty="0"/>
              <a:t>#include “</a:t>
            </a:r>
            <a:r>
              <a:rPr lang="en-US" altLang="ko-KR" sz="1600" i="1" dirty="0" err="1"/>
              <a:t>game.h</a:t>
            </a:r>
            <a:r>
              <a:rPr lang="en-US" altLang="ko-KR" sz="1600" i="1" dirty="0"/>
              <a:t>”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b="1" dirty="0"/>
              <a:t>void input() </a:t>
            </a:r>
            <a:r>
              <a:rPr lang="en-US" altLang="ko-KR" sz="1600" dirty="0"/>
              <a:t>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if (</a:t>
            </a:r>
            <a:r>
              <a:rPr lang="en-US" altLang="ko-KR" sz="1600" dirty="0" err="1"/>
              <a:t>kbhit</a:t>
            </a:r>
            <a:r>
              <a:rPr lang="en-US" altLang="ko-KR" sz="1600" dirty="0"/>
              <a:t>())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switch (</a:t>
            </a:r>
            <a:r>
              <a:rPr lang="en-US" altLang="ko-KR" sz="1600" dirty="0" err="1"/>
              <a:t>getch</a:t>
            </a:r>
            <a:r>
              <a:rPr lang="en-US" altLang="ko-KR" sz="1600" dirty="0"/>
              <a:t>())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case 'a':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flag = 1;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case 's':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flag = 2;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case 'd':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flag = 3;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case 'w':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flag = 4;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case 'x':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gameover</a:t>
            </a:r>
            <a:r>
              <a:rPr lang="en-US" altLang="ko-KR" sz="1600" dirty="0"/>
              <a:t> = 1;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} // end of input function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514808-6182-4A3F-B051-9D600378B7F2}"/>
              </a:ext>
            </a:extLst>
          </p:cNvPr>
          <p:cNvSpPr txBox="1">
            <a:spLocks/>
          </p:cNvSpPr>
          <p:nvPr/>
        </p:nvSpPr>
        <p:spPr>
          <a:xfrm>
            <a:off x="4289483" y="889000"/>
            <a:ext cx="3108531" cy="56639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File: </a:t>
            </a:r>
            <a:r>
              <a:rPr lang="en-US" altLang="ko-KR" sz="1600" dirty="0" err="1"/>
              <a:t>logic.c</a:t>
            </a:r>
            <a:endParaRPr lang="en-US" altLang="ko-KR" sz="1600" dirty="0"/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Function for the logic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// behind each movement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i="1" dirty="0"/>
              <a:t>#include “</a:t>
            </a:r>
            <a:r>
              <a:rPr lang="en-US" altLang="ko-KR" sz="1600" i="1" dirty="0" err="1"/>
              <a:t>game.h</a:t>
            </a:r>
            <a:r>
              <a:rPr lang="en-US" altLang="ko-KR" sz="1600" i="1" dirty="0"/>
              <a:t>”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b="1" dirty="0"/>
              <a:t>void logic()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sleep(0.01);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switch (flag)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case 1: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y--;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case 2: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x++;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case 3: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y++;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case 4: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x--;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default: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break;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F23F29-B1D6-4022-B235-D185F3C8BE43}"/>
              </a:ext>
            </a:extLst>
          </p:cNvPr>
          <p:cNvSpPr txBox="1">
            <a:spLocks/>
          </p:cNvSpPr>
          <p:nvPr/>
        </p:nvSpPr>
        <p:spPr>
          <a:xfrm>
            <a:off x="7588367" y="874992"/>
            <a:ext cx="3679252" cy="56639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// File : </a:t>
            </a:r>
            <a:r>
              <a:rPr lang="en-US" altLang="ko-KR" sz="1600" dirty="0" err="1"/>
              <a:t>logic.c</a:t>
            </a:r>
            <a:r>
              <a:rPr lang="en-US" altLang="ko-KR" sz="1600" dirty="0"/>
              <a:t>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// If the game is over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if (x &lt; 0 || x &gt; height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|| y &lt; 0 || y &gt; width)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gameover</a:t>
            </a:r>
            <a:r>
              <a:rPr lang="en-US" altLang="ko-KR" sz="1600" dirty="0"/>
              <a:t> = 1;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// If snake reaches the fruit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// then update the score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if (x == </a:t>
            </a:r>
            <a:r>
              <a:rPr lang="en-US" altLang="ko-KR" sz="1600" dirty="0" err="1"/>
              <a:t>fruitx</a:t>
            </a:r>
            <a:r>
              <a:rPr lang="en-US" altLang="ko-KR" sz="1600" dirty="0"/>
              <a:t> &amp;&amp; y == fruity) {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label3: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fruitx</a:t>
            </a:r>
            <a:r>
              <a:rPr lang="en-US" altLang="ko-KR" sz="1600" dirty="0"/>
              <a:t> = rand() % 20;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if (</a:t>
            </a:r>
            <a:r>
              <a:rPr lang="en-US" altLang="ko-KR" sz="1600" dirty="0" err="1"/>
              <a:t>fruitx</a:t>
            </a:r>
            <a:r>
              <a:rPr lang="en-US" altLang="ko-KR" sz="1600" dirty="0"/>
              <a:t> == 0)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goto</a:t>
            </a:r>
            <a:r>
              <a:rPr lang="en-US" altLang="ko-KR" sz="1600" dirty="0"/>
              <a:t> label3;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// After eating the above fruit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// generate new fruit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label4: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fruity = rand() % 20;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if (fruity == 0)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goto</a:t>
            </a:r>
            <a:r>
              <a:rPr lang="en-US" altLang="ko-KR" sz="1600" dirty="0"/>
              <a:t> label4;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    score += 10;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  }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}  // end of logic function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altLang="ko-KR" sz="1600" dirty="0"/>
              <a:t> 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E3205-320B-9A30-30D5-DF96D8BFE865}"/>
              </a:ext>
            </a:extLst>
          </p:cNvPr>
          <p:cNvSpPr/>
          <p:nvPr/>
        </p:nvSpPr>
        <p:spPr>
          <a:xfrm>
            <a:off x="4762105" y="3863277"/>
            <a:ext cx="801279" cy="207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247FF-84E4-DF91-48B4-3C0CE9287100}"/>
              </a:ext>
            </a:extLst>
          </p:cNvPr>
          <p:cNvSpPr/>
          <p:nvPr/>
        </p:nvSpPr>
        <p:spPr>
          <a:xfrm>
            <a:off x="4762105" y="4610410"/>
            <a:ext cx="801279" cy="207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19D93-5CB5-EB7F-EA43-B4F7310E694A}"/>
              </a:ext>
            </a:extLst>
          </p:cNvPr>
          <p:cNvSpPr/>
          <p:nvPr/>
        </p:nvSpPr>
        <p:spPr>
          <a:xfrm>
            <a:off x="1408035" y="5410846"/>
            <a:ext cx="939239" cy="179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5288E1-2229-3ED3-F6C2-52B09B23B2D3}"/>
              </a:ext>
            </a:extLst>
          </p:cNvPr>
          <p:cNvSpPr/>
          <p:nvPr/>
        </p:nvSpPr>
        <p:spPr>
          <a:xfrm>
            <a:off x="1408034" y="4677126"/>
            <a:ext cx="939239" cy="179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D38E7-CF44-13C3-B79C-EA93DE6299AF}"/>
              </a:ext>
            </a:extLst>
          </p:cNvPr>
          <p:cNvSpPr/>
          <p:nvPr/>
        </p:nvSpPr>
        <p:spPr>
          <a:xfrm>
            <a:off x="8357235" y="3863277"/>
            <a:ext cx="975301" cy="20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9E602D-CBD4-2FB4-09C8-284CA14AA71A}"/>
              </a:ext>
            </a:extLst>
          </p:cNvPr>
          <p:cNvSpPr/>
          <p:nvPr/>
        </p:nvSpPr>
        <p:spPr>
          <a:xfrm>
            <a:off x="8140980" y="1940635"/>
            <a:ext cx="939239" cy="20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921809-5205-1650-6323-4970682636F0}"/>
              </a:ext>
            </a:extLst>
          </p:cNvPr>
          <p:cNvSpPr/>
          <p:nvPr/>
        </p:nvSpPr>
        <p:spPr>
          <a:xfrm>
            <a:off x="8321174" y="5580668"/>
            <a:ext cx="1011362" cy="20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B2DB6-0658-EBEF-5079-209148F51CA1}"/>
              </a:ext>
            </a:extLst>
          </p:cNvPr>
          <p:cNvSpPr/>
          <p:nvPr/>
        </p:nvSpPr>
        <p:spPr>
          <a:xfrm>
            <a:off x="8321174" y="1653546"/>
            <a:ext cx="1426141" cy="20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38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f573e3d8d3_0_11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References</a:t>
            </a:r>
            <a:endParaRPr/>
          </a:p>
        </p:txBody>
      </p:sp>
      <p:sp>
        <p:nvSpPr>
          <p:cNvPr id="691" name="Google Shape;691;g2f573e3d8d3_0_11"/>
          <p:cNvSpPr txBox="1">
            <a:spLocks noGrp="1"/>
          </p:cNvSpPr>
          <p:nvPr>
            <p:ph type="body" idx="1"/>
          </p:nvPr>
        </p:nvSpPr>
        <p:spPr>
          <a:xfrm>
            <a:off x="419878" y="1530220"/>
            <a:ext cx="11504700" cy="464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https://gcc.gnu.org/onlinedocs/gcc-3.3.6/cpp/Macros.html#Macros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https://www.geeksforgeeks.org/c-pointers/</a:t>
            </a:r>
            <a:r>
              <a:rPr lang="ko-KR"/>
              <a:t> </a:t>
            </a:r>
            <a:endParaRPr/>
          </a:p>
        </p:txBody>
      </p:sp>
      <p:sp>
        <p:nvSpPr>
          <p:cNvPr id="692" name="Google Shape;692;g2f573e3d8d3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74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5c69669c2_1_208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-KR" dirty="0"/>
              <a:t>0. </a:t>
            </a:r>
            <a:r>
              <a:rPr lang="ko-KR" dirty="0" err="1"/>
              <a:t>What</a:t>
            </a:r>
            <a:r>
              <a:rPr lang="ko-KR" dirty="0"/>
              <a:t> </a:t>
            </a:r>
            <a:r>
              <a:rPr lang="ko-KR" dirty="0" err="1"/>
              <a:t>is</a:t>
            </a:r>
            <a:r>
              <a:rPr lang="ko-KR" dirty="0"/>
              <a:t> </a:t>
            </a:r>
            <a:r>
              <a:rPr lang="ko-KR" dirty="0" err="1"/>
              <a:t>wrong</a:t>
            </a:r>
            <a:r>
              <a:rPr lang="ko-KR" dirty="0"/>
              <a:t> </a:t>
            </a:r>
            <a:r>
              <a:rPr lang="ko-KR" dirty="0" err="1"/>
              <a:t>in</a:t>
            </a:r>
            <a:r>
              <a:rPr lang="ko-KR" dirty="0"/>
              <a:t> </a:t>
            </a:r>
            <a:r>
              <a:rPr lang="ko-KR" dirty="0" err="1"/>
              <a:t>this</a:t>
            </a:r>
            <a:r>
              <a:rPr lang="ko-KR" dirty="0"/>
              <a:t> </a:t>
            </a:r>
            <a:r>
              <a:rPr lang="ko-KR" dirty="0" err="1"/>
              <a:t>code</a:t>
            </a:r>
            <a:r>
              <a:rPr lang="ko-KR" dirty="0"/>
              <a:t>?</a:t>
            </a:r>
            <a:endParaRPr dirty="0"/>
          </a:p>
        </p:txBody>
      </p:sp>
      <p:sp>
        <p:nvSpPr>
          <p:cNvPr id="153" name="Google Shape;153;g2f5c69669c2_1_208"/>
          <p:cNvSpPr txBox="1">
            <a:spLocks noGrp="1"/>
          </p:cNvSpPr>
          <p:nvPr>
            <p:ph type="body" idx="1"/>
          </p:nvPr>
        </p:nvSpPr>
        <p:spPr>
          <a:xfrm>
            <a:off x="51450" y="4872250"/>
            <a:ext cx="10960200" cy="18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altLang="ko-KR" sz="2200" dirty="0"/>
              <a:t>Error: </a:t>
            </a:r>
            <a:r>
              <a:rPr lang="ko-KR" sz="2200" dirty="0" err="1"/>
              <a:t>Type</a:t>
            </a:r>
            <a:r>
              <a:rPr lang="ko-KR" sz="2200" dirty="0"/>
              <a:t> </a:t>
            </a:r>
            <a:r>
              <a:rPr lang="ko-KR" sz="2200" dirty="0" err="1"/>
              <a:t>mismatch</a:t>
            </a:r>
            <a:r>
              <a:rPr lang="ko-KR" sz="2200" dirty="0"/>
              <a:t>:</a:t>
            </a:r>
            <a:r>
              <a:rPr lang="en-US" altLang="ko-KR" sz="2200" dirty="0"/>
              <a:t>!</a:t>
            </a:r>
            <a:endParaRPr sz="22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[0].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currcourse</a:t>
            </a:r>
            <a:r>
              <a:rPr lang="ko-KR" sz="2200" dirty="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ko-KR" sz="2200" dirty="0"/>
              <a:t> </a:t>
            </a:r>
            <a:r>
              <a:rPr lang="ko-KR" sz="2200" dirty="0" err="1"/>
              <a:t>is</a:t>
            </a:r>
            <a:r>
              <a:rPr lang="ko-KR" sz="2200" dirty="0"/>
              <a:t> </a:t>
            </a:r>
            <a:r>
              <a:rPr lang="ko-KR" sz="2200" dirty="0" err="1"/>
              <a:t>a</a:t>
            </a:r>
            <a:r>
              <a:rPr lang="ko-KR" sz="2200" dirty="0"/>
              <a:t> </a:t>
            </a:r>
            <a:r>
              <a:rPr lang="en-US" altLang="ko-KR" sz="2200" dirty="0"/>
              <a:t>type of </a:t>
            </a:r>
            <a:r>
              <a:rPr lang="ko-KR" sz="2200" b="1" dirty="0" err="1"/>
              <a:t>Course</a:t>
            </a:r>
            <a:r>
              <a:rPr lang="ko-KR" sz="2200" b="1" dirty="0"/>
              <a:t> * </a:t>
            </a:r>
            <a:r>
              <a:rPr lang="en-US" altLang="ko-KR" sz="2200" b="1" dirty="0"/>
              <a:t>(</a:t>
            </a:r>
            <a:r>
              <a:rPr lang="ko-KR" sz="2200" dirty="0" err="1"/>
              <a:t>pointer</a:t>
            </a:r>
            <a:r>
              <a:rPr lang="en-US" altLang="ko-KR" sz="2200" dirty="0"/>
              <a:t> to Course)</a:t>
            </a:r>
            <a:r>
              <a:rPr lang="ko-KR" sz="2200" dirty="0"/>
              <a:t>, </a:t>
            </a:r>
            <a:endParaRPr lang="en-US" altLang="ko-KR" sz="22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dirty="0" err="1"/>
              <a:t>but</a:t>
            </a:r>
            <a:r>
              <a:rPr lang="ko-KR" sz="2200" dirty="0"/>
              <a:t> </a:t>
            </a:r>
            <a:r>
              <a:rPr lang="ko-KR" sz="2200" dirty="0" err="1"/>
              <a:t>assigning</a:t>
            </a:r>
            <a:r>
              <a:rPr lang="ko-KR" sz="2200" dirty="0"/>
              <a:t> </a:t>
            </a:r>
            <a:r>
              <a:rPr lang="ko-KR" sz="2200" dirty="0" err="1"/>
              <a:t>it</a:t>
            </a:r>
            <a:r>
              <a:rPr lang="ko-KR" sz="2200" dirty="0"/>
              <a:t> </a:t>
            </a:r>
            <a:r>
              <a:rPr lang="ko-KR" sz="2200" dirty="0" err="1"/>
              <a:t>to</a:t>
            </a:r>
            <a:r>
              <a:rPr lang="ko-KR" sz="2200" dirty="0"/>
              <a:t> </a:t>
            </a:r>
            <a:r>
              <a:rPr lang="ko-KR" sz="2200" dirty="0" err="1"/>
              <a:t>a</a:t>
            </a:r>
            <a:r>
              <a:rPr lang="ko-KR" sz="2200" dirty="0"/>
              <a:t> </a:t>
            </a:r>
            <a:r>
              <a:rPr lang="en-US" altLang="ko-KR" sz="2200" dirty="0"/>
              <a:t>type of </a:t>
            </a:r>
            <a:r>
              <a:rPr lang="ko-KR" sz="2200" dirty="0" err="1"/>
              <a:t>char</a:t>
            </a:r>
            <a:r>
              <a:rPr lang="ko-KR" sz="2200" dirty="0"/>
              <a:t> * </a:t>
            </a:r>
            <a:r>
              <a:rPr lang="en-US" altLang="ko-KR" sz="2200" dirty="0"/>
              <a:t>(</a:t>
            </a:r>
            <a:r>
              <a:rPr lang="ko-KR" sz="2200" dirty="0" err="1"/>
              <a:t>pointer</a:t>
            </a:r>
            <a:r>
              <a:rPr lang="en-US" altLang="ko-KR" sz="2200" dirty="0"/>
              <a:t> to char : 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-KR" sz="2200" dirty="0"/>
              <a:t> </a:t>
            </a:r>
            <a:r>
              <a:rPr lang="ko-KR" sz="2200" dirty="0" err="1"/>
              <a:t>field</a:t>
            </a:r>
            <a:r>
              <a:rPr lang="ko-KR" sz="2200" dirty="0"/>
              <a:t> of </a:t>
            </a:r>
            <a:r>
              <a:rPr lang="ko-KR" sz="2200" dirty="0" err="1"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ko-KR" sz="2200" dirty="0"/>
              <a:t>)</a:t>
            </a:r>
            <a:endParaRPr sz="2200" dirty="0"/>
          </a:p>
        </p:txBody>
      </p:sp>
      <p:sp>
        <p:nvSpPr>
          <p:cNvPr id="154" name="Google Shape;154;g2f5c69669c2_1_2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graphicFrame>
        <p:nvGraphicFramePr>
          <p:cNvPr id="155" name="Google Shape;155;g2f5c69669c2_1_208"/>
          <p:cNvGraphicFramePr/>
          <p:nvPr>
            <p:extLst>
              <p:ext uri="{D42A27DB-BD31-4B8C-83A1-F6EECF244321}">
                <p14:modId xmlns:p14="http://schemas.microsoft.com/office/powerpoint/2010/main" val="292215605"/>
              </p:ext>
            </p:extLst>
          </p:nvPr>
        </p:nvGraphicFramePr>
        <p:xfrm>
          <a:off x="185351" y="1306163"/>
          <a:ext cx="11739227" cy="3596580"/>
        </p:xfrm>
        <a:graphic>
          <a:graphicData uri="http://schemas.openxmlformats.org/drawingml/2006/table">
            <a:tbl>
              <a:tblPr>
                <a:noFill/>
                <a:tableStyleId>{6D6CBDBD-9268-45C1-B47D-F71A66068913}</a:tableStyleId>
              </a:tblPr>
              <a:tblGrid>
                <a:gridCol w="1173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b="1" dirty="0" err="1"/>
                        <a:t>err_code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b="1" dirty="0"/>
                        <a:t>.c</a:t>
                      </a:r>
                      <a:endParaRPr b="1" u="none" strike="noStrike" cap="none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credit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} COURSE;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COURSE *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currcourse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[8]; }STUDENT;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COURSE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subjects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= {{“Calculus”,3}, {“C Lang”,2}, {“English”,3}, {“Chapel”,0}};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STUDENT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= {{“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James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12, NULL}, {“Julie”,23,NULL}, {“John”,31, NULL}};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[0].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currcourse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 = &amp;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subjects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[0].</a:t>
                      </a:r>
                      <a:r>
                        <a:rPr lang="ko-KR" sz="1800" b="1" dirty="0" err="1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b="1" dirty="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[1].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currcourse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 = &amp;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subjects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[1]; 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[1].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currcourse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[1]-&gt;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</a:t>
                      </a: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[0].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currcourse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[0]-&gt;</a:t>
                      </a:r>
                      <a:r>
                        <a:rPr lang="ko-KR" sz="1800" b="1" dirty="0" err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 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1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5c69669c2_1_113"/>
          <p:cNvSpPr txBox="1">
            <a:spLocks noGrp="1"/>
          </p:cNvSpPr>
          <p:nvPr>
            <p:ph type="title"/>
          </p:nvPr>
        </p:nvSpPr>
        <p:spPr>
          <a:xfrm>
            <a:off x="419878" y="245561"/>
            <a:ext cx="11504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-KR"/>
              <a:t>1. Build Process</a:t>
            </a:r>
            <a:endParaRPr/>
          </a:p>
        </p:txBody>
      </p:sp>
      <p:sp>
        <p:nvSpPr>
          <p:cNvPr id="161" name="Google Shape;161;g2f5c69669c2_1_113"/>
          <p:cNvSpPr txBox="1">
            <a:spLocks noGrp="1"/>
          </p:cNvSpPr>
          <p:nvPr>
            <p:ph type="body" idx="1"/>
          </p:nvPr>
        </p:nvSpPr>
        <p:spPr>
          <a:xfrm>
            <a:off x="115075" y="1232975"/>
            <a:ext cx="10960200" cy="5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-KR" sz="2900"/>
              <a:t>Compilation Steps</a:t>
            </a:r>
            <a:endParaRPr sz="2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/>
          </a:p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ko-KR" sz="2400" b="1"/>
              <a:t>Preprocessing </a:t>
            </a:r>
            <a:r>
              <a:rPr lang="ko-KR" sz="2400"/>
              <a:t>directives such as </a:t>
            </a:r>
            <a:r>
              <a:rPr lang="ko-KR" sz="2400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ko-KR" sz="2400"/>
              <a:t> and </a:t>
            </a:r>
            <a:r>
              <a:rPr lang="ko-KR" sz="2400" b="1"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ko-KR" sz="2400" b="1"/>
              <a:t>Compilation </a:t>
            </a:r>
            <a:r>
              <a:rPr lang="ko-KR" sz="2400"/>
              <a:t>translates the source code to assembly code (.s)</a:t>
            </a:r>
            <a:endParaRPr sz="2400"/>
          </a:p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ko-KR" sz="2400" b="1"/>
              <a:t>Assembly </a:t>
            </a:r>
            <a:r>
              <a:rPr lang="ko-KR" sz="2400"/>
              <a:t>converts the assembly code into relocatable binary object code (.o)</a:t>
            </a:r>
            <a:endParaRPr sz="2400"/>
          </a:p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ko-KR" sz="2400" b="1"/>
              <a:t>Linking </a:t>
            </a:r>
            <a:r>
              <a:rPr lang="ko-KR" sz="2400"/>
              <a:t>creates a executable file from relocatable binaries (.o) and libraries (.a or .so)</a:t>
            </a:r>
            <a:endParaRPr sz="2900"/>
          </a:p>
        </p:txBody>
      </p:sp>
      <p:sp>
        <p:nvSpPr>
          <p:cNvPr id="162" name="Google Shape;162;g2f5c69669c2_1_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grpSp>
        <p:nvGrpSpPr>
          <p:cNvPr id="163" name="Google Shape;163;g2f5c69669c2_1_113"/>
          <p:cNvGrpSpPr/>
          <p:nvPr/>
        </p:nvGrpSpPr>
        <p:grpSpPr>
          <a:xfrm>
            <a:off x="1106450" y="1712425"/>
            <a:ext cx="8271300" cy="2502300"/>
            <a:chOff x="1036925" y="1765450"/>
            <a:chExt cx="8271300" cy="2502300"/>
          </a:xfrm>
        </p:grpSpPr>
        <p:sp>
          <p:nvSpPr>
            <p:cNvPr id="164" name="Google Shape;164;g2f5c69669c2_1_113"/>
            <p:cNvSpPr txBox="1"/>
            <p:nvPr/>
          </p:nvSpPr>
          <p:spPr>
            <a:xfrm>
              <a:off x="1036925" y="1765450"/>
              <a:ext cx="8271300" cy="2502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5" name="Google Shape;165;g2f5c69669c2_1_113"/>
            <p:cNvGrpSpPr/>
            <p:nvPr/>
          </p:nvGrpSpPr>
          <p:grpSpPr>
            <a:xfrm>
              <a:off x="1141175" y="1812025"/>
              <a:ext cx="8062800" cy="2409150"/>
              <a:chOff x="1002175" y="3966725"/>
              <a:chExt cx="8062800" cy="2409150"/>
            </a:xfrm>
          </p:grpSpPr>
          <p:sp>
            <p:nvSpPr>
              <p:cNvPr id="166" name="Google Shape;166;g2f5c69669c2_1_113"/>
              <p:cNvSpPr txBox="1"/>
              <p:nvPr/>
            </p:nvSpPr>
            <p:spPr>
              <a:xfrm>
                <a:off x="1002175" y="50465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(*.h)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g2f5c69669c2_1_113"/>
              <p:cNvSpPr txBox="1"/>
              <p:nvPr/>
            </p:nvSpPr>
            <p:spPr>
              <a:xfrm>
                <a:off x="10021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Source Code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(*.c)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g2f5c69669c2_1_113"/>
              <p:cNvSpPr txBox="1"/>
              <p:nvPr/>
            </p:nvSpPr>
            <p:spPr>
              <a:xfrm>
                <a:off x="26785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Preprocessed Source Code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(*.i)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g2f5c69669c2_1_113"/>
              <p:cNvSpPr txBox="1"/>
              <p:nvPr/>
            </p:nvSpPr>
            <p:spPr>
              <a:xfrm>
                <a:off x="43549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Assembly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(*.s)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g2f5c69669c2_1_113"/>
              <p:cNvSpPr txBox="1"/>
              <p:nvPr/>
            </p:nvSpPr>
            <p:spPr>
              <a:xfrm>
                <a:off x="6031375" y="43319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Object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(*.o)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g2f5c69669c2_1_113"/>
              <p:cNvSpPr txBox="1"/>
              <p:nvPr/>
            </p:nvSpPr>
            <p:spPr>
              <a:xfrm>
                <a:off x="6031375" y="50465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Object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(*.o)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" name="Google Shape;172;g2f5c69669c2_1_113"/>
              <p:cNvSpPr txBox="1"/>
              <p:nvPr/>
            </p:nvSpPr>
            <p:spPr>
              <a:xfrm>
                <a:off x="6031375" y="5761175"/>
                <a:ext cx="12279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Library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(*.a, *.so)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2f5c69669c2_1_113"/>
              <p:cNvSpPr txBox="1"/>
              <p:nvPr/>
            </p:nvSpPr>
            <p:spPr>
              <a:xfrm>
                <a:off x="7707775" y="4331975"/>
                <a:ext cx="1357200" cy="614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Executable File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(a.out)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74" name="Google Shape;174;g2f5c69669c2_1_113"/>
              <p:cNvCxnSpPr>
                <a:stCxn id="167" idx="3"/>
                <a:endCxn id="168" idx="1"/>
              </p:cNvCxnSpPr>
              <p:nvPr/>
            </p:nvCxnSpPr>
            <p:spPr>
              <a:xfrm>
                <a:off x="22300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5" name="Google Shape;175;g2f5c69669c2_1_113"/>
              <p:cNvCxnSpPr>
                <a:stCxn id="168" idx="3"/>
                <a:endCxn id="169" idx="1"/>
              </p:cNvCxnSpPr>
              <p:nvPr/>
            </p:nvCxnSpPr>
            <p:spPr>
              <a:xfrm>
                <a:off x="39064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6" name="Google Shape;176;g2f5c69669c2_1_113"/>
              <p:cNvCxnSpPr>
                <a:endCxn id="170" idx="1"/>
              </p:cNvCxnSpPr>
              <p:nvPr/>
            </p:nvCxnSpPr>
            <p:spPr>
              <a:xfrm>
                <a:off x="55828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7" name="Google Shape;177;g2f5c69669c2_1_113"/>
              <p:cNvCxnSpPr>
                <a:stCxn id="170" idx="3"/>
                <a:endCxn id="173" idx="1"/>
              </p:cNvCxnSpPr>
              <p:nvPr/>
            </p:nvCxnSpPr>
            <p:spPr>
              <a:xfrm>
                <a:off x="7259275" y="4639325"/>
                <a:ext cx="448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8" name="Google Shape;178;g2f5c69669c2_1_113"/>
              <p:cNvCxnSpPr>
                <a:stCxn id="172" idx="3"/>
                <a:endCxn id="173" idx="2"/>
              </p:cNvCxnSpPr>
              <p:nvPr/>
            </p:nvCxnSpPr>
            <p:spPr>
              <a:xfrm rot="10800000" flipH="1">
                <a:off x="7259275" y="4946825"/>
                <a:ext cx="1127100" cy="11217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9" name="Google Shape;179;g2f5c69669c2_1_113"/>
              <p:cNvCxnSpPr>
                <a:stCxn id="171" idx="3"/>
                <a:endCxn id="173" idx="2"/>
              </p:cNvCxnSpPr>
              <p:nvPr/>
            </p:nvCxnSpPr>
            <p:spPr>
              <a:xfrm rot="10800000" flipH="1">
                <a:off x="7259275" y="4946825"/>
                <a:ext cx="1127100" cy="4071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g2f5c69669c2_1_113"/>
              <p:cNvCxnSpPr>
                <a:stCxn id="166" idx="3"/>
                <a:endCxn id="168" idx="1"/>
              </p:cNvCxnSpPr>
              <p:nvPr/>
            </p:nvCxnSpPr>
            <p:spPr>
              <a:xfrm rot="10800000" flipH="1">
                <a:off x="2230075" y="4639325"/>
                <a:ext cx="448500" cy="71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1" name="Google Shape;181;g2f5c69669c2_1_113"/>
              <p:cNvSpPr txBox="1"/>
              <p:nvPr/>
            </p:nvSpPr>
            <p:spPr>
              <a:xfrm>
                <a:off x="170132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Pre-processing 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Google Shape;182;g2f5c69669c2_1_113"/>
              <p:cNvSpPr txBox="1"/>
              <p:nvPr/>
            </p:nvSpPr>
            <p:spPr>
              <a:xfrm>
                <a:off x="337772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Compilation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g2f5c69669c2_1_113"/>
              <p:cNvSpPr txBox="1"/>
              <p:nvPr/>
            </p:nvSpPr>
            <p:spPr>
              <a:xfrm>
                <a:off x="492467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Assembly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g2f5c69669c2_1_113"/>
              <p:cNvSpPr txBox="1"/>
              <p:nvPr/>
            </p:nvSpPr>
            <p:spPr>
              <a:xfrm>
                <a:off x="6730525" y="3966725"/>
                <a:ext cx="1506000" cy="3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Linking</a:t>
                </a:r>
                <a:endParaRPr sz="2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13371</Words>
  <Application>Microsoft Office PowerPoint</Application>
  <PresentationFormat>와이드스크린</PresentationFormat>
  <Paragraphs>2022</Paragraphs>
  <Slides>74</Slides>
  <Notes>53</Notes>
  <HiddenSlides>5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3" baseType="lpstr">
      <vt:lpstr>KoPub바탕체 Medium</vt:lpstr>
      <vt:lpstr>Twentieth Century</vt:lpstr>
      <vt:lpstr>Malgun Gothic</vt:lpstr>
      <vt:lpstr>Arial</vt:lpstr>
      <vt:lpstr>Comic Sans MS</vt:lpstr>
      <vt:lpstr>Consolas</vt:lpstr>
      <vt:lpstr>Courier New</vt:lpstr>
      <vt:lpstr>Wingdings</vt:lpstr>
      <vt:lpstr>Office 테마</vt:lpstr>
      <vt:lpstr>Advanced C Programming</vt:lpstr>
      <vt:lpstr>How to Copy Source Codes for Labs</vt:lpstr>
      <vt:lpstr>Copy Test source code by Git Clone</vt:lpstr>
      <vt:lpstr>Agenda</vt:lpstr>
      <vt:lpstr>0. What is wrong in this code?</vt:lpstr>
      <vt:lpstr>0. What is wrong in this code?</vt:lpstr>
      <vt:lpstr>0. What is wrong in this code?</vt:lpstr>
      <vt:lpstr>0. What is wrong in this code?</vt:lpstr>
      <vt:lpstr>1. Build Process</vt:lpstr>
      <vt:lpstr>1. Build Process: Compilation Steps</vt:lpstr>
      <vt:lpstr>2 Compiler Directives </vt:lpstr>
      <vt:lpstr>2 Compiler Directives : a Big Sample Code (1) </vt:lpstr>
      <vt:lpstr>2 Compiler Directives : a Big Sample Code (2)</vt:lpstr>
      <vt:lpstr>2  Compiler Directives : gcc -E </vt:lpstr>
      <vt:lpstr>2  Compiler Directives : Macro Expansion </vt:lpstr>
      <vt:lpstr>2 Compiler Directives : #, ##, \ in Macro Definition </vt:lpstr>
      <vt:lpstr>2 Compiler Directives: Conditional Compilation </vt:lpstr>
      <vt:lpstr>2 Compiler Directivers: #undef</vt:lpstr>
      <vt:lpstr>2 Compiler Directives: Macro vs. Function </vt:lpstr>
      <vt:lpstr>2 Other Compiler Directives</vt:lpstr>
      <vt:lpstr>3. Pointers</vt:lpstr>
      <vt:lpstr>3.1 Pointer to Pointer</vt:lpstr>
      <vt:lpstr>3.2 Arrays and Pointers</vt:lpstr>
      <vt:lpstr>3.2 Arrays and Pointers: Pointer Arithmetics</vt:lpstr>
      <vt:lpstr>3.2 Arrays and Pointers</vt:lpstr>
      <vt:lpstr>3.2 Arrays and Pointers</vt:lpstr>
      <vt:lpstr>Operator Precedence</vt:lpstr>
      <vt:lpstr>3.2 Arrays and Pointers</vt:lpstr>
      <vt:lpstr>3.2 Arrays and Pointers</vt:lpstr>
      <vt:lpstr>3.2 Arrays and Pointers</vt:lpstr>
      <vt:lpstr>3.2 Arrays and Pointers</vt:lpstr>
      <vt:lpstr>3.2 Arrays and Pointers : Multidimensional Array</vt:lpstr>
      <vt:lpstr>3.2. Array of Pointers vs. Pointer to Array</vt:lpstr>
      <vt:lpstr>3.2 Arrays and Pointers : Multidimensional Array</vt:lpstr>
      <vt:lpstr>3.2. Exercise: Pointer to Array Test Code (Array.c)</vt:lpstr>
      <vt:lpstr>3.2. Exercise: The Execution Results Test Code (Array.c)</vt:lpstr>
      <vt:lpstr>3.2 Exercise: Test Result Answer Sheet (Array.c)</vt:lpstr>
      <vt:lpstr>3.2. Array of Pointers Test(array_pts.c)</vt:lpstr>
      <vt:lpstr>3.2. Array of Pointers Test (array_pts.c)</vt:lpstr>
      <vt:lpstr>3.2. Pointer to Pointer Exercise : Pointers to Dynamically Allocated 2-D Arrays (array_dyn.c)</vt:lpstr>
      <vt:lpstr>3.2. Pointer to Pointer Exercise: Answer to Test (array_dyn.c)</vt:lpstr>
      <vt:lpstr>3.3 Command Line Arguments</vt:lpstr>
      <vt:lpstr>3.3 Command Line Arguments : (simplecat.c)</vt:lpstr>
      <vt:lpstr>3.4 Pointer to Structure</vt:lpstr>
      <vt:lpstr>3.4 Pointer to Structure</vt:lpstr>
      <vt:lpstr>3.4 Pointer to Structure</vt:lpstr>
      <vt:lpstr>3.5 Pointer to Function</vt:lpstr>
      <vt:lpstr>3.5 Pointer to Function</vt:lpstr>
      <vt:lpstr>3.5 Pointer to Function: Array of Pointers to Func</vt:lpstr>
      <vt:lpstr>3.5 Pointer to Function : Example</vt:lpstr>
      <vt:lpstr>3.5 Pointer to Function</vt:lpstr>
      <vt:lpstr>3.5 Pointer to Function: Example Code</vt:lpstr>
      <vt:lpstr>3.5 Pointer to Function: Example Code (4)</vt:lpstr>
      <vt:lpstr>4. typedef </vt:lpstr>
      <vt:lpstr>4. typedef</vt:lpstr>
      <vt:lpstr>4. typedef </vt:lpstr>
      <vt:lpstr>4. typedef </vt:lpstr>
      <vt:lpstr>4. typedef </vt:lpstr>
      <vt:lpstr>4. typedef </vt:lpstr>
      <vt:lpstr>4. typedef</vt:lpstr>
      <vt:lpstr>4. Type Summary</vt:lpstr>
      <vt:lpstr>5. Enumerated Type </vt:lpstr>
      <vt:lpstr>5. Enumerated Type </vt:lpstr>
      <vt:lpstr>5. Enumerated Type </vt:lpstr>
      <vt:lpstr>5. Enumerated Type </vt:lpstr>
      <vt:lpstr>5. Enumerate vs. typedef</vt:lpstr>
      <vt:lpstr>6. Bitwise Operators</vt:lpstr>
      <vt:lpstr>6. Bitwise Operators</vt:lpstr>
      <vt:lpstr>6. Bitwise Operators</vt:lpstr>
      <vt:lpstr>Quiz: Write Functions getbits, bitcount, and rightrot</vt:lpstr>
      <vt:lpstr>Problem: Snake Game in C</vt:lpstr>
      <vt:lpstr>Ans(1). to Problem</vt:lpstr>
      <vt:lpstr>Ans(2) to Problem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</dc:title>
  <dc:creator>이강/10078</dc:creator>
  <cp:lastModifiedBy>강 이</cp:lastModifiedBy>
  <cp:revision>104</cp:revision>
  <dcterms:created xsi:type="dcterms:W3CDTF">2024-06-26T15:24:05Z</dcterms:created>
  <dcterms:modified xsi:type="dcterms:W3CDTF">2025-07-17T14:26:42Z</dcterms:modified>
</cp:coreProperties>
</file>