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Proxima Nova"/>
      <p:regular r:id="rId40"/>
      <p:bold r:id="rId41"/>
      <p:italic r:id="rId42"/>
      <p:boldItalic r:id="rId43"/>
    </p:embeddedFont>
    <p:embeddedFont>
      <p:font typeface="Montserrat"/>
      <p:regular r:id="rId44"/>
      <p:bold r:id="rId45"/>
      <p:italic r:id="rId46"/>
      <p:boldItalic r:id="rId47"/>
    </p:embeddedFont>
    <p:embeddedFont>
      <p:font typeface="Lato"/>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regular.fntdata"/><Relationship Id="rId42" Type="http://schemas.openxmlformats.org/officeDocument/2006/relationships/font" Target="fonts/ProximaNova-italic.fntdata"/><Relationship Id="rId41" Type="http://schemas.openxmlformats.org/officeDocument/2006/relationships/font" Target="fonts/ProximaNova-bold.fntdata"/><Relationship Id="rId44" Type="http://schemas.openxmlformats.org/officeDocument/2006/relationships/font" Target="fonts/Montserrat-regular.fntdata"/><Relationship Id="rId43" Type="http://schemas.openxmlformats.org/officeDocument/2006/relationships/font" Target="fonts/ProximaNova-boldItalic.fntdata"/><Relationship Id="rId46" Type="http://schemas.openxmlformats.org/officeDocument/2006/relationships/font" Target="fonts/Montserrat-italic.fntdata"/><Relationship Id="rId45" Type="http://schemas.openxmlformats.org/officeDocument/2006/relationships/font" Target="fonts/Montserrat-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Lato-regular.fntdata"/><Relationship Id="rId47" Type="http://schemas.openxmlformats.org/officeDocument/2006/relationships/font" Target="fonts/Montserrat-boldItalic.fntdata"/><Relationship Id="rId49" Type="http://schemas.openxmlformats.org/officeDocument/2006/relationships/font" Target="fonts/Lat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boldItalic.fntdata"/><Relationship Id="rId50" Type="http://schemas.openxmlformats.org/officeDocument/2006/relationships/font" Target="fonts/La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a8999841c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a8999841c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b3d2ae4d6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b3d2ae4d6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Proxima Nova"/>
                <a:ea typeface="Proxima Nova"/>
                <a:cs typeface="Proxima Nova"/>
                <a:sym typeface="Proxima Nova"/>
              </a:rPr>
              <a:t>You should be doing things that interest you that will help you in your career.</a:t>
            </a:r>
            <a:endParaRPr>
              <a:solidFill>
                <a:schemeClr val="dk1"/>
              </a:solidFill>
              <a:latin typeface="Proxima Nova"/>
              <a:ea typeface="Proxima Nova"/>
              <a:cs typeface="Proxima Nova"/>
              <a:sym typeface="Proxima Nova"/>
            </a:endParaRPr>
          </a:p>
          <a:p>
            <a:pPr indent="0" lvl="0" marL="0" rtl="0" algn="l">
              <a:spcBef>
                <a:spcPts val="0"/>
              </a:spcBef>
              <a:spcAft>
                <a:spcPts val="0"/>
              </a:spcAft>
              <a:buClr>
                <a:schemeClr val="dk1"/>
              </a:buClr>
              <a:buSzPts val="1100"/>
              <a:buFont typeface="Arial"/>
              <a:buNone/>
            </a:pPr>
            <a:r>
              <a:rPr lang="en">
                <a:solidFill>
                  <a:schemeClr val="dk1"/>
                </a:solidFill>
                <a:latin typeface="Proxima Nova"/>
                <a:ea typeface="Proxima Nova"/>
                <a:cs typeface="Proxima Nova"/>
                <a:sym typeface="Proxima Nova"/>
              </a:rPr>
              <a:t>This is where I should see you visibly excited and enthusiastic</a:t>
            </a:r>
            <a:endParaRPr>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b3d2ae4d6f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b3d2ae4d6f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b3d2ae4d6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b3d2ae4d6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Proxima Nova"/>
                <a:ea typeface="Proxima Nova"/>
                <a:cs typeface="Proxima Nova"/>
                <a:sym typeface="Proxima Nova"/>
              </a:rPr>
              <a:t>Why do you want to work here?</a:t>
            </a:r>
            <a:endParaRPr>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b3d2ae4d6f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b3d2ae4d6f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b3d2ae4d6f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b3d2ae4d6f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101ad46bff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101ad46bff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01ad46bff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101ad46bff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01ad46bff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101ad46bff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01ad46bff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01ad46bff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101ad46bff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101ad46bff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afaba23f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aafaba23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101ad46bff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101ad46bff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101ad46bff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101ad46bff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101ad46bff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101ad46bff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101ad46bff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101ad46bff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101ad46bff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101ad46bff_0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101ad46bff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101ad46bff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101ad46bff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101ad46bff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101ad46bff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101ad46bff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101ad46bff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101ad46bff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101ad46bff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101ad46bff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b3d2ae4d6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b3d2ae4d6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101ad46bff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101ad46bff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101ad46bff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101ad46bff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a8999841c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a8999841c2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3d2ae4d6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3d2ae4d6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aafaba23f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aafaba23f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will change constantly with every experience whether formal or informal.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b3d2ae4d6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b3d2ae4d6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Anything Hands-on that is your latest accomplishment as a developer.</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b3d2ae4d6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b3d2ae4d6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You know you have a good anchor when you can talk about tangible learning experiences out of it.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b3d2ae4d6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b3d2ae4d6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are not thinking about your experiences in this way, you’re going about this all wrong. You need to be equally reflective of both the technical and professional side of how you work. Contrary to popular belief just your technical chops will not get you hired because if you can’t demonstrate that you can work in a team and with other people, you’re not a good employee and sound like more trouble than it’s worth. The soft skills is what makes you a good employee. Not the technical skills.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b3d2ae4d6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b3d2ae4d6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34" name="Shape 134"/>
        <p:cNvGrpSpPr/>
        <p:nvPr/>
      </p:nvGrpSpPr>
      <p:grpSpPr>
        <a:xfrm>
          <a:off x="0" y="0"/>
          <a:ext cx="0" cy="0"/>
          <a:chOff x="0" y="0"/>
          <a:chExt cx="0" cy="0"/>
        </a:xfrm>
      </p:grpSpPr>
      <p:cxnSp>
        <p:nvCxnSpPr>
          <p:cNvPr id="135" name="Google Shape;135;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36" name="Google Shape;136;p14"/>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37" name="Google Shape;137;p14"/>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138" name="Google Shape;13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39" name="Shape 139"/>
        <p:cNvGrpSpPr/>
        <p:nvPr/>
      </p:nvGrpSpPr>
      <p:grpSpPr>
        <a:xfrm>
          <a:off x="0" y="0"/>
          <a:ext cx="0" cy="0"/>
          <a:chOff x="0" y="0"/>
          <a:chExt cx="0" cy="0"/>
        </a:xfrm>
      </p:grpSpPr>
      <p:cxnSp>
        <p:nvCxnSpPr>
          <p:cNvPr id="140" name="Google Shape;140;p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41" name="Google Shape;141;p15"/>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42" name="Google Shape;14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3" name="Shape 143"/>
        <p:cNvGrpSpPr/>
        <p:nvPr/>
      </p:nvGrpSpPr>
      <p:grpSpPr>
        <a:xfrm>
          <a:off x="0" y="0"/>
          <a:ext cx="0" cy="0"/>
          <a:chOff x="0" y="0"/>
          <a:chExt cx="0" cy="0"/>
        </a:xfrm>
      </p:grpSpPr>
      <p:sp>
        <p:nvSpPr>
          <p:cNvPr id="144" name="Google Shape;144;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6" name="Google Shape;14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7" name="Google Shape;14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8" name="Shape 148"/>
        <p:cNvGrpSpPr/>
        <p:nvPr/>
      </p:nvGrpSpPr>
      <p:grpSpPr>
        <a:xfrm>
          <a:off x="0" y="0"/>
          <a:ext cx="0" cy="0"/>
          <a:chOff x="0" y="0"/>
          <a:chExt cx="0" cy="0"/>
        </a:xfrm>
      </p:grpSpPr>
      <p:sp>
        <p:nvSpPr>
          <p:cNvPr id="149" name="Google Shape;149;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0" name="Google Shape;150;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1" name="Google Shape;151;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2" name="Google Shape;152;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3" name="Shape 153"/>
        <p:cNvGrpSpPr/>
        <p:nvPr/>
      </p:nvGrpSpPr>
      <p:grpSpPr>
        <a:xfrm>
          <a:off x="0" y="0"/>
          <a:ext cx="0" cy="0"/>
          <a:chOff x="0" y="0"/>
          <a:chExt cx="0" cy="0"/>
        </a:xfrm>
      </p:grpSpPr>
      <p:sp>
        <p:nvSpPr>
          <p:cNvPr id="154" name="Google Shape;154;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5" name="Google Shape;15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6" name="Shape 156"/>
        <p:cNvGrpSpPr/>
        <p:nvPr/>
      </p:nvGrpSpPr>
      <p:grpSpPr>
        <a:xfrm>
          <a:off x="0" y="0"/>
          <a:ext cx="0" cy="0"/>
          <a:chOff x="0" y="0"/>
          <a:chExt cx="0" cy="0"/>
        </a:xfrm>
      </p:grpSpPr>
      <p:sp>
        <p:nvSpPr>
          <p:cNvPr id="157" name="Google Shape;157;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8" name="Google Shape;158;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9" name="Google Shape;159;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160" name="Shape 160"/>
        <p:cNvGrpSpPr/>
        <p:nvPr/>
      </p:nvGrpSpPr>
      <p:grpSpPr>
        <a:xfrm>
          <a:off x="0" y="0"/>
          <a:ext cx="0" cy="0"/>
          <a:chOff x="0" y="0"/>
          <a:chExt cx="0" cy="0"/>
        </a:xfrm>
      </p:grpSpPr>
      <p:sp>
        <p:nvSpPr>
          <p:cNvPr id="161" name="Google Shape;161;p20"/>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62" name="Google Shape;162;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63" name="Shape 163"/>
        <p:cNvGrpSpPr/>
        <p:nvPr/>
      </p:nvGrpSpPr>
      <p:grpSpPr>
        <a:xfrm>
          <a:off x="0" y="0"/>
          <a:ext cx="0" cy="0"/>
          <a:chOff x="0" y="0"/>
          <a:chExt cx="0" cy="0"/>
        </a:xfrm>
      </p:grpSpPr>
      <p:sp>
        <p:nvSpPr>
          <p:cNvPr id="164" name="Google Shape;164;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5" name="Google Shape;165;p2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166" name="Google Shape;166;p21"/>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67" name="Google Shape;167;p21"/>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8" name="Google Shape;168;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169" name="Google Shape;16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0" name="Shape 170"/>
        <p:cNvGrpSpPr/>
        <p:nvPr/>
      </p:nvGrpSpPr>
      <p:grpSpPr>
        <a:xfrm>
          <a:off x="0" y="0"/>
          <a:ext cx="0" cy="0"/>
          <a:chOff x="0" y="0"/>
          <a:chExt cx="0" cy="0"/>
        </a:xfrm>
      </p:grpSpPr>
      <p:sp>
        <p:nvSpPr>
          <p:cNvPr id="171" name="Google Shape;171;p22"/>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100"/>
              <a:buNone/>
              <a:defRPr sz="2100"/>
            </a:lvl1pPr>
          </a:lstStyle>
          <a:p/>
        </p:txBody>
      </p:sp>
      <p:sp>
        <p:nvSpPr>
          <p:cNvPr id="172" name="Google Shape;172;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73" name="Shape 173"/>
        <p:cNvGrpSpPr/>
        <p:nvPr/>
      </p:nvGrpSpPr>
      <p:grpSpPr>
        <a:xfrm>
          <a:off x="0" y="0"/>
          <a:ext cx="0" cy="0"/>
          <a:chOff x="0" y="0"/>
          <a:chExt cx="0" cy="0"/>
        </a:xfrm>
      </p:grpSpPr>
      <p:sp>
        <p:nvSpPr>
          <p:cNvPr id="174" name="Google Shape;174;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3"/>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176" name="Google Shape;176;p23"/>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77" name="Google Shape;17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8" name="Shape 178"/>
        <p:cNvGrpSpPr/>
        <p:nvPr/>
      </p:nvGrpSpPr>
      <p:grpSpPr>
        <a:xfrm>
          <a:off x="0" y="0"/>
          <a:ext cx="0" cy="0"/>
          <a:chOff x="0" y="0"/>
          <a:chExt cx="0" cy="0"/>
        </a:xfrm>
      </p:grpSpPr>
      <p:sp>
        <p:nvSpPr>
          <p:cNvPr id="179" name="Google Shape;17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160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1600"/>
              </a:spcBef>
              <a:spcAft>
                <a:spcPts val="160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130" name="Shape 130"/>
        <p:cNvGrpSpPr/>
        <p:nvPr/>
      </p:nvGrpSpPr>
      <p:grpSpPr>
        <a:xfrm>
          <a:off x="0" y="0"/>
          <a:ext cx="0" cy="0"/>
          <a:chOff x="0" y="0"/>
          <a:chExt cx="0" cy="0"/>
        </a:xfrm>
      </p:grpSpPr>
      <p:sp>
        <p:nvSpPr>
          <p:cNvPr id="131" name="Google Shape;13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132" name="Google Shape;13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133" name="Google Shape;13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hyperlink" Target="https://www.hirevue.com/blog/candidates/how-to-prepare-for-your-hirevue-digital-interview"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txBox="1"/>
          <p:nvPr>
            <p:ph type="ctrTitle"/>
          </p:nvPr>
        </p:nvSpPr>
        <p:spPr>
          <a:xfrm>
            <a:off x="3537150" y="914025"/>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Navigating Behavioral Interviews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4"/>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3 of “Tell me about yourself”: </a:t>
            </a:r>
            <a:endParaRPr/>
          </a:p>
          <a:p>
            <a:pPr indent="457200" lvl="0" marL="2286000" rtl="0" algn="l">
              <a:spcBef>
                <a:spcPts val="0"/>
              </a:spcBef>
              <a:spcAft>
                <a:spcPts val="0"/>
              </a:spcAft>
              <a:buNone/>
            </a:pPr>
            <a:r>
              <a:rPr b="1" lang="en"/>
              <a:t>Current projects</a:t>
            </a:r>
            <a:endParaRPr b="1"/>
          </a:p>
        </p:txBody>
      </p:sp>
      <p:sp>
        <p:nvSpPr>
          <p:cNvPr id="245" name="Google Shape;245;p34"/>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are you currently working on?</a:t>
            </a:r>
            <a:endParaRPr/>
          </a:p>
          <a:p>
            <a:pPr indent="0" lvl="0" marL="0" rtl="0" algn="ctr">
              <a:spcBef>
                <a:spcPts val="1600"/>
              </a:spcBef>
              <a:spcAft>
                <a:spcPts val="0"/>
              </a:spcAft>
              <a:buNone/>
            </a:pPr>
            <a:r>
              <a:rPr b="1" lang="en" sz="1800"/>
              <a:t>ABC</a:t>
            </a:r>
            <a:endParaRPr b="1" sz="1800"/>
          </a:p>
          <a:p>
            <a:pPr indent="0" lvl="0" marL="0" rtl="0" algn="ctr">
              <a:spcBef>
                <a:spcPts val="1600"/>
              </a:spcBef>
              <a:spcAft>
                <a:spcPts val="0"/>
              </a:spcAft>
              <a:buNone/>
            </a:pPr>
            <a:r>
              <a:rPr b="1" lang="en" sz="1800"/>
              <a:t>ALWAYS BE CODING</a:t>
            </a:r>
            <a:endParaRPr b="1" sz="1800"/>
          </a:p>
          <a:p>
            <a:pPr indent="0" lvl="0" marL="0" rtl="0" algn="ctr">
              <a:spcBef>
                <a:spcPts val="1600"/>
              </a:spcBef>
              <a:spcAft>
                <a:spcPts val="0"/>
              </a:spcAft>
              <a:buNone/>
            </a:pPr>
            <a:r>
              <a:rPr lang="en"/>
              <a:t>This includes:</a:t>
            </a:r>
            <a:endParaRPr/>
          </a:p>
          <a:p>
            <a:pPr indent="-311150" lvl="0" marL="457200" rtl="0" algn="l">
              <a:spcBef>
                <a:spcPts val="1600"/>
              </a:spcBef>
              <a:spcAft>
                <a:spcPts val="0"/>
              </a:spcAft>
              <a:buSzPts val="1300"/>
              <a:buChar char="●"/>
            </a:pPr>
            <a:r>
              <a:rPr lang="en"/>
              <a:t>Projects</a:t>
            </a:r>
            <a:endParaRPr/>
          </a:p>
          <a:p>
            <a:pPr indent="-311150" lvl="0" marL="457200" rtl="0" algn="l">
              <a:spcBef>
                <a:spcPts val="0"/>
              </a:spcBef>
              <a:spcAft>
                <a:spcPts val="0"/>
              </a:spcAft>
              <a:buSzPts val="1300"/>
              <a:buChar char="●"/>
            </a:pPr>
            <a:r>
              <a:rPr lang="en"/>
              <a:t>Technologies you’re exploring</a:t>
            </a:r>
            <a:endParaRPr/>
          </a:p>
          <a:p>
            <a:pPr indent="-311150" lvl="0" marL="457200" rtl="0" algn="l">
              <a:spcBef>
                <a:spcPts val="0"/>
              </a:spcBef>
              <a:spcAft>
                <a:spcPts val="0"/>
              </a:spcAft>
              <a:buSzPts val="1300"/>
              <a:buChar char="●"/>
            </a:pPr>
            <a:r>
              <a:rPr lang="en"/>
              <a:t>Anything that shows initiative, curiosity, resourcefulness, interest, uniqueness, personality</a:t>
            </a:r>
            <a:endParaRPr/>
          </a:p>
          <a:p>
            <a:pPr indent="0" lvl="0" marL="0" rtl="0" algn="ctr">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5"/>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251" name="Google Shape;251;p35"/>
          <p:cNvSpPr txBox="1"/>
          <p:nvPr>
            <p:ph idx="1" type="body"/>
          </p:nvPr>
        </p:nvSpPr>
        <p:spPr>
          <a:xfrm>
            <a:off x="1297500" y="1436581"/>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Ex: Attending Meetups, worked at Hackathons (volunteer or participant), personal projects etc (apps that will make it to the App Store, Google Play Store, launching a website).  Why are you doing these?</a:t>
            </a:r>
            <a:endParaRPr sz="1400"/>
          </a:p>
          <a:p>
            <a:pPr indent="0" lvl="0" marL="0" rtl="0" algn="l">
              <a:spcBef>
                <a:spcPts val="1600"/>
              </a:spcBef>
              <a:spcAft>
                <a:spcPts val="0"/>
              </a:spcAft>
              <a:buNone/>
            </a:pPr>
            <a:r>
              <a:t/>
            </a:r>
            <a:endParaRPr sz="1400"/>
          </a:p>
          <a:p>
            <a:pPr indent="0" lvl="0" marL="0" rtl="0" algn="l">
              <a:spcBef>
                <a:spcPts val="1600"/>
              </a:spcBef>
              <a:spcAft>
                <a:spcPts val="0"/>
              </a:spcAft>
              <a:buNone/>
            </a:pPr>
            <a:r>
              <a:rPr i="1" lang="en" sz="1400"/>
              <a:t>“Currently I’m working on an Android app for my cousin’s architecture firm. It aims to directly connect his clients to him through direct messages and give the clients real time updates on the progress of their project. Since I have very little Android background I’ve been following the documentation provided by Google, which have been rather helpful.”</a:t>
            </a:r>
            <a:endParaRPr sz="1400"/>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4 of “Tell me about yourself”: </a:t>
            </a:r>
            <a:endParaRPr/>
          </a:p>
          <a:p>
            <a:pPr indent="457200" lvl="0" marL="2286000" rtl="0" algn="l">
              <a:spcBef>
                <a:spcPts val="0"/>
              </a:spcBef>
              <a:spcAft>
                <a:spcPts val="0"/>
              </a:spcAft>
              <a:buNone/>
            </a:pPr>
            <a:r>
              <a:rPr b="1" lang="en"/>
              <a:t>Closing statement</a:t>
            </a:r>
            <a:endParaRPr b="1"/>
          </a:p>
        </p:txBody>
      </p:sp>
      <p:sp>
        <p:nvSpPr>
          <p:cNvPr id="257" name="Google Shape;257;p36"/>
          <p:cNvSpPr txBox="1"/>
          <p:nvPr>
            <p:ph idx="1" type="body"/>
          </p:nvPr>
        </p:nvSpPr>
        <p:spPr>
          <a:xfrm>
            <a:off x="1297500" y="1567550"/>
            <a:ext cx="6878400" cy="761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Reflection on why you want to work at the company. What do I want to get out of the company?</a:t>
            </a:r>
            <a:endParaRPr/>
          </a:p>
        </p:txBody>
      </p:sp>
      <p:sp>
        <p:nvSpPr>
          <p:cNvPr id="258" name="Google Shape;258;p36"/>
          <p:cNvSpPr txBox="1"/>
          <p:nvPr/>
        </p:nvSpPr>
        <p:spPr>
          <a:xfrm>
            <a:off x="1297500" y="2571750"/>
            <a:ext cx="2871900" cy="1939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AutoNum type="arabicPeriod"/>
            </a:pPr>
            <a:r>
              <a:rPr b="1" lang="en">
                <a:solidFill>
                  <a:schemeClr val="lt1"/>
                </a:solidFill>
                <a:latin typeface="Lato"/>
                <a:ea typeface="Lato"/>
                <a:cs typeface="Lato"/>
                <a:sym typeface="Lato"/>
              </a:rPr>
              <a:t>Technical development:</a:t>
            </a:r>
            <a:r>
              <a:rPr lang="en">
                <a:solidFill>
                  <a:schemeClr val="lt1"/>
                </a:solidFill>
                <a:latin typeface="Lato"/>
                <a:ea typeface="Lato"/>
                <a:cs typeface="Lato"/>
                <a:sym typeface="Lato"/>
              </a:rPr>
              <a:t> technological growth and how the company will get you there (new tech, new spaces)</a:t>
            </a:r>
            <a:endParaRPr>
              <a:solidFill>
                <a:schemeClr val="lt1"/>
              </a:solidFill>
              <a:latin typeface="Lato"/>
              <a:ea typeface="Lato"/>
              <a:cs typeface="Lato"/>
              <a:sym typeface="Lato"/>
            </a:endParaRPr>
          </a:p>
          <a:p>
            <a:pPr indent="0" lvl="0" marL="457200" rtl="0" algn="l">
              <a:lnSpc>
                <a:spcPct val="115000"/>
              </a:lnSpc>
              <a:spcBef>
                <a:spcPts val="1600"/>
              </a:spcBef>
              <a:spcAft>
                <a:spcPts val="1600"/>
              </a:spcAft>
              <a:buNone/>
            </a:pPr>
            <a:r>
              <a:t/>
            </a:r>
            <a:endParaRPr sz="1300">
              <a:solidFill>
                <a:schemeClr val="lt1"/>
              </a:solidFill>
              <a:latin typeface="Lato"/>
              <a:ea typeface="Lato"/>
              <a:cs typeface="Lato"/>
              <a:sym typeface="Lato"/>
            </a:endParaRPr>
          </a:p>
        </p:txBody>
      </p:sp>
      <p:sp>
        <p:nvSpPr>
          <p:cNvPr id="259" name="Google Shape;259;p36"/>
          <p:cNvSpPr txBox="1"/>
          <p:nvPr/>
        </p:nvSpPr>
        <p:spPr>
          <a:xfrm>
            <a:off x="5038750" y="2571750"/>
            <a:ext cx="2871900" cy="1939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chemeClr val="lt1"/>
                </a:solidFill>
                <a:latin typeface="Lato"/>
                <a:ea typeface="Lato"/>
                <a:cs typeface="Lato"/>
                <a:sym typeface="Lato"/>
              </a:rPr>
              <a:t>2. </a:t>
            </a:r>
            <a:r>
              <a:rPr b="1" lang="en">
                <a:solidFill>
                  <a:schemeClr val="lt1"/>
                </a:solidFill>
                <a:latin typeface="Lato"/>
                <a:ea typeface="Lato"/>
                <a:cs typeface="Lato"/>
                <a:sym typeface="Lato"/>
              </a:rPr>
              <a:t>Altruistic: Mission aligned</a:t>
            </a:r>
            <a:endParaRPr b="1">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a:t>
            </a:r>
            <a:endParaRPr/>
          </a:p>
        </p:txBody>
      </p:sp>
      <p:sp>
        <p:nvSpPr>
          <p:cNvPr id="265" name="Google Shape;265;p37"/>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eriod"/>
            </a:pPr>
            <a:r>
              <a:rPr lang="en"/>
              <a:t>Technical Development</a:t>
            </a:r>
            <a:endParaRPr/>
          </a:p>
          <a:p>
            <a:pPr indent="0" lvl="0" marL="0" rtl="0" algn="l">
              <a:spcBef>
                <a:spcPts val="1600"/>
              </a:spcBef>
              <a:spcAft>
                <a:spcPts val="0"/>
              </a:spcAft>
              <a:buNone/>
            </a:pPr>
            <a:r>
              <a:rPr lang="en"/>
              <a:t>“Now I’m looking to gain more experience collaborating across teams at a bigger company.”</a:t>
            </a:r>
            <a:endParaRPr/>
          </a:p>
          <a:p>
            <a:pPr indent="0" lvl="0" marL="0" rtl="0" algn="l">
              <a:spcBef>
                <a:spcPts val="1600"/>
              </a:spcBef>
              <a:spcAft>
                <a:spcPts val="0"/>
              </a:spcAft>
              <a:buNone/>
            </a:pPr>
            <a:r>
              <a:rPr lang="en"/>
              <a:t>“I want to learn more about innovative ways to implement machine learning in self driving cars for Tesla.”</a:t>
            </a:r>
            <a:endParaRPr/>
          </a:p>
          <a:p>
            <a:pPr indent="0" lvl="0" marL="0" rtl="0" algn="l">
              <a:spcBef>
                <a:spcPts val="1600"/>
              </a:spcBef>
              <a:spcAft>
                <a:spcPts val="0"/>
              </a:spcAft>
              <a:buNone/>
            </a:pPr>
            <a:r>
              <a:rPr lang="en"/>
              <a:t>“I want to contribute to the innovative design choices for Apple.”</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266" name="Google Shape;266;p37"/>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Altruistic</a:t>
            </a:r>
            <a:endParaRPr/>
          </a:p>
          <a:p>
            <a:pPr indent="0" lvl="0" marL="0" rtl="0" algn="l">
              <a:spcBef>
                <a:spcPts val="1600"/>
              </a:spcBef>
              <a:spcAft>
                <a:spcPts val="0"/>
              </a:spcAft>
              <a:buNone/>
            </a:pPr>
            <a:r>
              <a:rPr lang="en"/>
              <a:t>“Now I’m using my tech knowledge to empower my community and drive diversity in tech spaces”</a:t>
            </a:r>
            <a:endParaRPr/>
          </a:p>
          <a:p>
            <a:pPr indent="0" lvl="0" marL="0" rtl="0" algn="l">
              <a:spcBef>
                <a:spcPts val="1600"/>
              </a:spcBef>
              <a:spcAft>
                <a:spcPts val="0"/>
              </a:spcAft>
              <a:buNone/>
            </a:pPr>
            <a:r>
              <a:rPr lang="en"/>
              <a:t>“...expand small and local businesses.”</a:t>
            </a:r>
            <a:endParaRPr/>
          </a:p>
          <a:p>
            <a:pPr indent="0" lvl="0" marL="0" rtl="0" algn="l">
              <a:spcBef>
                <a:spcPts val="1600"/>
              </a:spcBef>
              <a:spcAft>
                <a:spcPts val="0"/>
              </a:spcAft>
              <a:buNone/>
            </a:pPr>
            <a:r>
              <a:rPr lang="en"/>
              <a:t>“... assist in research for …”</a:t>
            </a:r>
            <a:endParaRPr/>
          </a:p>
          <a:p>
            <a:pPr indent="0" lvl="0" marL="0" rtl="0" algn="l">
              <a:spcBef>
                <a:spcPts val="1600"/>
              </a:spcBef>
              <a:spcAft>
                <a:spcPts val="0"/>
              </a:spcAft>
              <a:buNone/>
            </a:pPr>
            <a:r>
              <a:rPr lang="en"/>
              <a:t>“Now I’m looking to use my knowledge to protect Americans from cyber attacks that compromise our democracy and freedom.”</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Put it all together</a:t>
            </a:r>
            <a:endParaRPr/>
          </a:p>
        </p:txBody>
      </p:sp>
      <p:sp>
        <p:nvSpPr>
          <p:cNvPr id="272" name="Google Shape;272;p38"/>
          <p:cNvSpPr txBox="1"/>
          <p:nvPr>
            <p:ph idx="1" type="body"/>
          </p:nvPr>
        </p:nvSpPr>
        <p:spPr>
          <a:xfrm>
            <a:off x="1052550" y="139610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current CSCI student at John Jay, I joined the TTP Residency to gain hands-on experience as a developer. While there (the TTP Residency) I learned FSW development utilizing both front-end and back end technologies, such as JavaScript, Node.js, Bootstrap, Postgres, and MongoDB. I had the opportunity to work in groups of 5 to build a website using Git and GitHub for version control. We also used Trello for project management and slack for communicating. Currently I’m working on an Android app for my cousin’s architecture firm to gain some experience in mobile development. It aims to directly connect his clients to him through direct messages and give the clients real time updates on the progress of their project. After my experience in web and mobile, I personally believe the next frontier is in cars. I think Tesla is at the forefront of that industry. This is why I want to be apart of this team and implement machine learning in self driving cars for Tesla.”</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9"/>
          <p:cNvSpPr txBox="1"/>
          <p:nvPr>
            <p:ph type="ctrTitle"/>
          </p:nvPr>
        </p:nvSpPr>
        <p:spPr>
          <a:xfrm>
            <a:off x="510450" y="125730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Navigating Behavioral Interviews</a:t>
            </a:r>
            <a:endParaRPr/>
          </a:p>
        </p:txBody>
      </p:sp>
      <p:sp>
        <p:nvSpPr>
          <p:cNvPr id="278" name="Google Shape;278;p39"/>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Part 2 : Prepping and Answering Questions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Objectives</a:t>
            </a:r>
            <a:endParaRPr/>
          </a:p>
        </p:txBody>
      </p:sp>
      <p:sp>
        <p:nvSpPr>
          <p:cNvPr id="284" name="Google Shape;284;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Interview Etiquette </a:t>
            </a:r>
            <a:endParaRPr/>
          </a:p>
          <a:p>
            <a:pPr indent="-342900" lvl="0" marL="457200" rtl="0" algn="l">
              <a:spcBef>
                <a:spcPts val="0"/>
              </a:spcBef>
              <a:spcAft>
                <a:spcPts val="0"/>
              </a:spcAft>
              <a:buSzPts val="1800"/>
              <a:buChar char="●"/>
            </a:pPr>
            <a:r>
              <a:rPr lang="en"/>
              <a:t>What are the Questions asking you?</a:t>
            </a:r>
            <a:endParaRPr/>
          </a:p>
          <a:p>
            <a:pPr indent="-342900" lvl="0" marL="457200" rtl="0" algn="l">
              <a:spcBef>
                <a:spcPts val="0"/>
              </a:spcBef>
              <a:spcAft>
                <a:spcPts val="0"/>
              </a:spcAft>
              <a:buSzPts val="1800"/>
              <a:buChar char="●"/>
            </a:pPr>
            <a:r>
              <a:rPr lang="en"/>
              <a:t>STAR Method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Interview Etiquette</a:t>
            </a:r>
            <a:endParaRPr/>
          </a:p>
        </p:txBody>
      </p:sp>
      <p:sp>
        <p:nvSpPr>
          <p:cNvPr id="290" name="Google Shape;290;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Be on time!</a:t>
            </a:r>
            <a:endParaRPr/>
          </a:p>
          <a:p>
            <a:pPr indent="-342900" lvl="0" marL="457200" rtl="0" algn="l">
              <a:spcBef>
                <a:spcPts val="0"/>
              </a:spcBef>
              <a:spcAft>
                <a:spcPts val="0"/>
              </a:spcAft>
              <a:buSzPts val="1800"/>
              <a:buChar char="●"/>
            </a:pPr>
            <a:r>
              <a:rPr lang="en"/>
              <a:t>Ask about dress code and dress accordingly</a:t>
            </a:r>
            <a:endParaRPr/>
          </a:p>
          <a:p>
            <a:pPr indent="-342900" lvl="0" marL="457200" rtl="0" algn="l">
              <a:spcBef>
                <a:spcPts val="0"/>
              </a:spcBef>
              <a:spcAft>
                <a:spcPts val="0"/>
              </a:spcAft>
              <a:buSzPts val="1800"/>
              <a:buChar char="●"/>
            </a:pPr>
            <a:r>
              <a:rPr lang="en"/>
              <a:t>Have a notebook and pen with prepped</a:t>
            </a:r>
            <a:endParaRPr/>
          </a:p>
          <a:p>
            <a:pPr indent="-342900" lvl="0" marL="457200" rtl="0" algn="l">
              <a:spcBef>
                <a:spcPts val="0"/>
              </a:spcBef>
              <a:spcAft>
                <a:spcPts val="0"/>
              </a:spcAft>
              <a:buSzPts val="1800"/>
              <a:buChar char="●"/>
            </a:pPr>
            <a:r>
              <a:rPr lang="en"/>
              <a:t>Professional Zoom background</a:t>
            </a:r>
            <a:endParaRPr/>
          </a:p>
          <a:p>
            <a:pPr indent="-342900" lvl="0" marL="457200" rtl="0" algn="l">
              <a:spcBef>
                <a:spcPts val="0"/>
              </a:spcBef>
              <a:spcAft>
                <a:spcPts val="0"/>
              </a:spcAft>
              <a:buSzPts val="1800"/>
              <a:buChar char="●"/>
            </a:pPr>
            <a:r>
              <a:rPr lang="en"/>
              <a:t>Be well light</a:t>
            </a:r>
            <a:endParaRPr/>
          </a:p>
          <a:p>
            <a:pPr indent="-342900" lvl="0" marL="457200" rtl="0" algn="l">
              <a:spcBef>
                <a:spcPts val="0"/>
              </a:spcBef>
              <a:spcAft>
                <a:spcPts val="0"/>
              </a:spcAft>
              <a:buSzPts val="1800"/>
              <a:buChar char="●"/>
            </a:pPr>
            <a:r>
              <a:rPr lang="en"/>
              <a:t>Camera at eye level</a:t>
            </a:r>
            <a:endParaRPr/>
          </a:p>
          <a:p>
            <a:pPr indent="-342900" lvl="0" marL="457200" rtl="0" algn="l">
              <a:spcBef>
                <a:spcPts val="0"/>
              </a:spcBef>
              <a:spcAft>
                <a:spcPts val="0"/>
              </a:spcAft>
              <a:buSzPts val="1800"/>
              <a:buChar char="●"/>
            </a:pPr>
            <a:r>
              <a:rPr lang="en"/>
              <a:t>Eye contact!</a:t>
            </a:r>
            <a:endParaRPr/>
          </a:p>
          <a:p>
            <a:pPr indent="-342900" lvl="0" marL="457200" rtl="0" algn="l">
              <a:spcBef>
                <a:spcPts val="0"/>
              </a:spcBef>
              <a:spcAft>
                <a:spcPts val="0"/>
              </a:spcAft>
              <a:buSzPts val="1800"/>
              <a:buChar char="●"/>
            </a:pPr>
            <a:r>
              <a:rPr lang="en"/>
              <a:t>Have a relatively quiet space, acknowledge it so the interviewer isn’t thrown off</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Questions</a:t>
            </a:r>
            <a:endParaRPr/>
          </a:p>
        </p:txBody>
      </p:sp>
      <p:sp>
        <p:nvSpPr>
          <p:cNvPr id="296" name="Google Shape;296;p42"/>
          <p:cNvSpPr/>
          <p:nvPr/>
        </p:nvSpPr>
        <p:spPr>
          <a:xfrm>
            <a:off x="509500" y="1540625"/>
            <a:ext cx="2353500" cy="219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Small Talk + Intro Questions</a:t>
            </a:r>
            <a:endParaRPr b="1">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Getting to know you</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“Talking shop”</a:t>
            </a:r>
            <a:endParaRPr>
              <a:solidFill>
                <a:srgbClr val="FFFFFF"/>
              </a:solidFill>
            </a:endParaRPr>
          </a:p>
        </p:txBody>
      </p:sp>
      <p:sp>
        <p:nvSpPr>
          <p:cNvPr id="297" name="Google Shape;297;p42"/>
          <p:cNvSpPr/>
          <p:nvPr/>
        </p:nvSpPr>
        <p:spPr>
          <a:xfrm>
            <a:off x="3395250" y="1540625"/>
            <a:ext cx="2353500" cy="219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Process Questions</a:t>
            </a:r>
            <a:endParaRPr b="1">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Explaining how you would do something</a:t>
            </a:r>
            <a:endParaRPr>
              <a:solidFill>
                <a:srgbClr val="FFFFFF"/>
              </a:solidFill>
            </a:endParaRPr>
          </a:p>
        </p:txBody>
      </p:sp>
      <p:sp>
        <p:nvSpPr>
          <p:cNvPr id="298" name="Google Shape;298;p42"/>
          <p:cNvSpPr/>
          <p:nvPr/>
        </p:nvSpPr>
        <p:spPr>
          <a:xfrm>
            <a:off x="6478800" y="1540625"/>
            <a:ext cx="2353500" cy="219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Example Questions</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Explaining your experience with an example</a:t>
            </a:r>
            <a:endParaRPr>
              <a:solidFill>
                <a:srgbClr val="FFFFF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Questions: Examples</a:t>
            </a:r>
            <a:endParaRPr/>
          </a:p>
        </p:txBody>
      </p:sp>
      <p:sp>
        <p:nvSpPr>
          <p:cNvPr id="304" name="Google Shape;304;p43"/>
          <p:cNvSpPr/>
          <p:nvPr/>
        </p:nvSpPr>
        <p:spPr>
          <a:xfrm>
            <a:off x="509500" y="1540625"/>
            <a:ext cx="2353500" cy="219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Small Talk + Intro Questions</a:t>
            </a:r>
            <a:endParaRPr b="1">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Tell me about yourself</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What’s something you’re currently working on?</a:t>
            </a:r>
            <a:endParaRPr>
              <a:solidFill>
                <a:srgbClr val="FFFFFF"/>
              </a:solidFill>
            </a:endParaRPr>
          </a:p>
        </p:txBody>
      </p:sp>
      <p:sp>
        <p:nvSpPr>
          <p:cNvPr id="305" name="Google Shape;305;p43"/>
          <p:cNvSpPr/>
          <p:nvPr/>
        </p:nvSpPr>
        <p:spPr>
          <a:xfrm>
            <a:off x="3395250" y="1540625"/>
            <a:ext cx="2353500" cy="219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Process Questions</a:t>
            </a:r>
            <a:endParaRPr b="1">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How would do handle conflict with a team member?</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How would you break down a project</a:t>
            </a:r>
            <a:endParaRPr>
              <a:solidFill>
                <a:srgbClr val="FFFFFF"/>
              </a:solidFill>
            </a:endParaRPr>
          </a:p>
        </p:txBody>
      </p:sp>
      <p:sp>
        <p:nvSpPr>
          <p:cNvPr id="306" name="Google Shape;306;p43"/>
          <p:cNvSpPr/>
          <p:nvPr/>
        </p:nvSpPr>
        <p:spPr>
          <a:xfrm>
            <a:off x="6281000" y="1540625"/>
            <a:ext cx="2353500" cy="219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FFFF"/>
                </a:solidFill>
              </a:rPr>
              <a:t>Example Questions</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Tell me about a time you experienced conflict with a co-worker/ teammate</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Tell me about a time you received feedback you didn’t agree with.</a:t>
            </a:r>
            <a:endParaRPr>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6"/>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 for the question</a:t>
            </a:r>
            <a:endParaRPr/>
          </a:p>
        </p:txBody>
      </p:sp>
      <p:sp>
        <p:nvSpPr>
          <p:cNvPr id="190" name="Google Shape;190;p26"/>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To find out who you are as an employee and an developer/ analyst/ engineer etc.</a:t>
            </a:r>
            <a:endParaRPr sz="1800"/>
          </a:p>
          <a:p>
            <a:pPr indent="0" lvl="0" marL="0" rtl="0" algn="ctr">
              <a:spcBef>
                <a:spcPts val="1600"/>
              </a:spcBef>
              <a:spcAft>
                <a:spcPts val="1600"/>
              </a:spcAft>
              <a:buNone/>
            </a:pPr>
            <a:r>
              <a:rPr lang="en" sz="1800"/>
              <a:t>What are you passionate about? How does your passion connect to the work that you want to do? How does it make you the ideal candidate for the company you’re applying to/ interviewing for?</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 about...</a:t>
            </a:r>
            <a:endParaRPr/>
          </a:p>
        </p:txBody>
      </p:sp>
      <p:sp>
        <p:nvSpPr>
          <p:cNvPr id="312" name="Google Shape;312;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Working in a team</a:t>
            </a:r>
            <a:endParaRPr/>
          </a:p>
          <a:p>
            <a:pPr indent="-342900" lvl="0" marL="457200" rtl="0" algn="l">
              <a:spcBef>
                <a:spcPts val="0"/>
              </a:spcBef>
              <a:spcAft>
                <a:spcPts val="0"/>
              </a:spcAft>
              <a:buSzPts val="1800"/>
              <a:buChar char="●"/>
            </a:pPr>
            <a:r>
              <a:rPr lang="en"/>
              <a:t>Growth Mindset and Self awareness</a:t>
            </a:r>
            <a:endParaRPr/>
          </a:p>
          <a:p>
            <a:pPr indent="-342900" lvl="0" marL="457200" rtl="0" algn="l">
              <a:spcBef>
                <a:spcPts val="0"/>
              </a:spcBef>
              <a:spcAft>
                <a:spcPts val="0"/>
              </a:spcAft>
              <a:buSzPts val="1800"/>
              <a:buChar char="●"/>
            </a:pPr>
            <a:r>
              <a:rPr lang="en"/>
              <a:t>Problem Solving</a:t>
            </a:r>
            <a:endParaRPr/>
          </a:p>
          <a:p>
            <a:pPr indent="-342900" lvl="0" marL="457200" rtl="0" algn="l">
              <a:spcBef>
                <a:spcPts val="0"/>
              </a:spcBef>
              <a:spcAft>
                <a:spcPts val="0"/>
              </a:spcAft>
              <a:buSzPts val="1800"/>
              <a:buChar char="●"/>
            </a:pPr>
            <a:r>
              <a:rPr lang="en"/>
              <a:t>Leadership</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Working in a Team</a:t>
            </a:r>
            <a:endParaRPr/>
          </a:p>
        </p:txBody>
      </p:sp>
      <p:sp>
        <p:nvSpPr>
          <p:cNvPr id="318" name="Google Shape;318;p45"/>
          <p:cNvSpPr txBox="1"/>
          <p:nvPr>
            <p:ph idx="1" type="body"/>
          </p:nvPr>
        </p:nvSpPr>
        <p:spPr>
          <a:xfrm>
            <a:off x="311700" y="1152475"/>
            <a:ext cx="3999900" cy="34164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FFFFF"/>
                </a:solidFill>
              </a:rPr>
              <a:t>Skills to highlight:</a:t>
            </a:r>
            <a:endParaRPr b="1">
              <a:solidFill>
                <a:srgbClr val="FFFFFF"/>
              </a:solidFill>
            </a:endParaRPr>
          </a:p>
          <a:p>
            <a:pPr indent="-317500" lvl="0" marL="457200" rtl="0" algn="l">
              <a:spcBef>
                <a:spcPts val="1200"/>
              </a:spcBef>
              <a:spcAft>
                <a:spcPts val="0"/>
              </a:spcAft>
              <a:buClr>
                <a:srgbClr val="FFFFFF"/>
              </a:buClr>
              <a:buSzPts val="1400"/>
              <a:buChar char="●"/>
            </a:pPr>
            <a:r>
              <a:rPr lang="en">
                <a:solidFill>
                  <a:srgbClr val="FFFFFF"/>
                </a:solidFill>
              </a:rPr>
              <a:t>Conflict resolution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interpersonal skills</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Working together and solving problems to accomplish given tasks.</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Reflective on the mistakes you’ve made and take responsibility for the actions.</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Have you learned from mistakes and previous situations and how has it helped you grow both professionally and technically.</a:t>
            </a:r>
            <a:endParaRPr>
              <a:solidFill>
                <a:srgbClr val="FFFFFF"/>
              </a:solidFill>
            </a:endParaRPr>
          </a:p>
        </p:txBody>
      </p:sp>
      <p:sp>
        <p:nvSpPr>
          <p:cNvPr id="319" name="Google Shape;319;p45"/>
          <p:cNvSpPr txBox="1"/>
          <p:nvPr>
            <p:ph idx="2" type="body"/>
          </p:nvPr>
        </p:nvSpPr>
        <p:spPr>
          <a:xfrm>
            <a:off x="4832400" y="1152475"/>
            <a:ext cx="3999900" cy="34164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FFFFF"/>
                </a:solidFill>
              </a:rPr>
              <a:t>Possible Questions:</a:t>
            </a:r>
            <a:endParaRPr b="1">
              <a:solidFill>
                <a:srgbClr val="FFFFFF"/>
              </a:solidFill>
            </a:endParaRPr>
          </a:p>
          <a:p>
            <a:pPr indent="-317500" lvl="0" marL="457200" rtl="0" algn="l">
              <a:spcBef>
                <a:spcPts val="1200"/>
              </a:spcBef>
              <a:spcAft>
                <a:spcPts val="0"/>
              </a:spcAft>
              <a:buClr>
                <a:srgbClr val="FFFFFF"/>
              </a:buClr>
              <a:buSzPts val="1400"/>
              <a:buChar char="●"/>
            </a:pPr>
            <a:r>
              <a:rPr lang="en">
                <a:solidFill>
                  <a:srgbClr val="FFFFFF"/>
                </a:solidFill>
              </a:rPr>
              <a:t>Have you navigated a difficult situation with a coworker? What steps did you take to solve the problem?</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Tell me about a situation where you had to deal with a very frustrated customer or client.</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Tell me about a time where you had to get information from someone that wasn’t very responsive. How did you approach that situation?</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How do you handle conflict?</a:t>
            </a:r>
            <a:endParaRPr b="1">
              <a:solidFill>
                <a:srgbClr val="FFFFF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Growth Mindset and Self Awareness</a:t>
            </a:r>
            <a:endParaRPr/>
          </a:p>
        </p:txBody>
      </p:sp>
      <p:sp>
        <p:nvSpPr>
          <p:cNvPr id="325" name="Google Shape;325;p46"/>
          <p:cNvSpPr txBox="1"/>
          <p:nvPr>
            <p:ph idx="1" type="body"/>
          </p:nvPr>
        </p:nvSpPr>
        <p:spPr>
          <a:xfrm>
            <a:off x="311700" y="1152475"/>
            <a:ext cx="3999900" cy="34164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FFFFF"/>
                </a:solidFill>
              </a:rPr>
              <a:t>Skills to highlight:</a:t>
            </a:r>
            <a:endParaRPr b="1">
              <a:solidFill>
                <a:srgbClr val="FFFFFF"/>
              </a:solidFill>
            </a:endParaRPr>
          </a:p>
          <a:p>
            <a:pPr indent="-317500" lvl="0" marL="457200" rtl="0" algn="l">
              <a:spcBef>
                <a:spcPts val="1200"/>
              </a:spcBef>
              <a:spcAft>
                <a:spcPts val="0"/>
              </a:spcAft>
              <a:buClr>
                <a:srgbClr val="FFFFFF"/>
              </a:buClr>
              <a:buSzPts val="1400"/>
              <a:buChar char="●"/>
            </a:pPr>
            <a:r>
              <a:rPr lang="en">
                <a:solidFill>
                  <a:srgbClr val="FFFFFF"/>
                </a:solidFill>
              </a:rPr>
              <a:t>Ability to be self aware of what you are capable of and where you may need to improve.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Gauging the level of independence: can you seek help when you need it? Can you work independently? How much direction and support will you need? Are you reflective and willing to learn. </a:t>
            </a:r>
            <a:endParaRPr>
              <a:solidFill>
                <a:srgbClr val="FFFFFF"/>
              </a:solidFill>
            </a:endParaRPr>
          </a:p>
        </p:txBody>
      </p:sp>
      <p:sp>
        <p:nvSpPr>
          <p:cNvPr id="326" name="Google Shape;326;p46"/>
          <p:cNvSpPr txBox="1"/>
          <p:nvPr>
            <p:ph idx="2" type="body"/>
          </p:nvPr>
        </p:nvSpPr>
        <p:spPr>
          <a:xfrm>
            <a:off x="4832400" y="1152475"/>
            <a:ext cx="3999900" cy="34164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FFFFF"/>
                </a:solidFill>
              </a:rPr>
              <a:t>Possible Questions:</a:t>
            </a:r>
            <a:endParaRPr b="1">
              <a:solidFill>
                <a:srgbClr val="FFFFFF"/>
              </a:solidFill>
            </a:endParaRPr>
          </a:p>
          <a:p>
            <a:pPr indent="-317500" lvl="0" marL="457200" rtl="0" algn="l">
              <a:spcBef>
                <a:spcPts val="1200"/>
              </a:spcBef>
              <a:spcAft>
                <a:spcPts val="0"/>
              </a:spcAft>
              <a:buClr>
                <a:srgbClr val="FFFFFF"/>
              </a:buClr>
              <a:buSzPts val="1400"/>
              <a:buAutoNum type="arabicPeriod"/>
            </a:pPr>
            <a:r>
              <a:rPr lang="en">
                <a:solidFill>
                  <a:srgbClr val="FFFFFF"/>
                </a:solidFill>
              </a:rPr>
              <a:t>What is a particular area you’d like to grow in? How do you plan to improve?</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What is the most useful piece of critical feedback you’ve received? How have you been able to apply that feedback?</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What are the strengths you feel you bring to the table?</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What is your biggest weakness? </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Tell me about one of your proudest accomplishments.</a:t>
            </a:r>
            <a:endParaRPr b="1">
              <a:solidFill>
                <a:srgbClr val="FFFFF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Solving</a:t>
            </a:r>
            <a:endParaRPr/>
          </a:p>
        </p:txBody>
      </p:sp>
      <p:sp>
        <p:nvSpPr>
          <p:cNvPr id="332" name="Google Shape;332;p47"/>
          <p:cNvSpPr txBox="1"/>
          <p:nvPr>
            <p:ph idx="1" type="body"/>
          </p:nvPr>
        </p:nvSpPr>
        <p:spPr>
          <a:xfrm>
            <a:off x="311700" y="1152475"/>
            <a:ext cx="3999900" cy="34164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FFFFF"/>
                </a:solidFill>
              </a:rPr>
              <a:t>Skills to highlight:</a:t>
            </a:r>
            <a:endParaRPr b="1">
              <a:solidFill>
                <a:srgbClr val="FFFFFF"/>
              </a:solidFill>
            </a:endParaRPr>
          </a:p>
          <a:p>
            <a:pPr indent="-317500" lvl="0" marL="457200" rtl="0" algn="l">
              <a:spcBef>
                <a:spcPts val="1200"/>
              </a:spcBef>
              <a:spcAft>
                <a:spcPts val="0"/>
              </a:spcAft>
              <a:buClr>
                <a:srgbClr val="FFFFFF"/>
              </a:buClr>
              <a:buSzPts val="1400"/>
              <a:buChar char="●"/>
            </a:pPr>
            <a:r>
              <a:rPr lang="en">
                <a:solidFill>
                  <a:srgbClr val="FFFFFF"/>
                </a:solidFill>
              </a:rPr>
              <a:t>How do you solve problems and find the root of the issue and seeking help/ guidance. </a:t>
            </a:r>
            <a:endParaRPr>
              <a:solidFill>
                <a:srgbClr val="FFFFFF"/>
              </a:solidFill>
            </a:endParaRPr>
          </a:p>
        </p:txBody>
      </p:sp>
      <p:sp>
        <p:nvSpPr>
          <p:cNvPr id="333" name="Google Shape;333;p47"/>
          <p:cNvSpPr txBox="1"/>
          <p:nvPr>
            <p:ph idx="2" type="body"/>
          </p:nvPr>
        </p:nvSpPr>
        <p:spPr>
          <a:xfrm>
            <a:off x="4832400" y="1152475"/>
            <a:ext cx="3999900" cy="3416400"/>
          </a:xfrm>
          <a:prstGeom prst="rect">
            <a:avLst/>
          </a:prstGeom>
          <a:solidFill>
            <a:schemeClr val="lt2"/>
          </a:solidFill>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solidFill>
                  <a:srgbClr val="FFFFFF"/>
                </a:solidFill>
              </a:rPr>
              <a:t>Possible Questions:</a:t>
            </a:r>
            <a:endParaRPr b="1">
              <a:solidFill>
                <a:srgbClr val="FFFFFF"/>
              </a:solidFill>
            </a:endParaRPr>
          </a:p>
          <a:p>
            <a:pPr indent="-317500" lvl="0" marL="457200" rtl="0" algn="l">
              <a:spcBef>
                <a:spcPts val="1200"/>
              </a:spcBef>
              <a:spcAft>
                <a:spcPts val="0"/>
              </a:spcAft>
              <a:buClr>
                <a:srgbClr val="FFFFFF"/>
              </a:buClr>
              <a:buSzPts val="1400"/>
              <a:buAutoNum type="arabicPeriod"/>
            </a:pPr>
            <a:r>
              <a:rPr lang="en">
                <a:solidFill>
                  <a:srgbClr val="FFFFFF"/>
                </a:solidFill>
              </a:rPr>
              <a:t>Tell me about a time when you faced a problem you couldn’t solve. What did you do?</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Give me an example of a time when you didn’t know how to solve a problem and you used your resources to find the answer.</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What do you do when you have a lot of competing responsibilities? Do you have a plan for dealing with stress?</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Tell me about a time when you made a mistake or missed a deadline. What did you do to reorganize yourself in order to complete the project?</a:t>
            </a:r>
            <a:endParaRPr>
              <a:solidFill>
                <a:srgbClr val="FFFF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Leadership</a:t>
            </a:r>
            <a:endParaRPr/>
          </a:p>
        </p:txBody>
      </p:sp>
      <p:sp>
        <p:nvSpPr>
          <p:cNvPr id="339" name="Google Shape;339;p48"/>
          <p:cNvSpPr txBox="1"/>
          <p:nvPr>
            <p:ph idx="1" type="body"/>
          </p:nvPr>
        </p:nvSpPr>
        <p:spPr>
          <a:xfrm>
            <a:off x="311700" y="1152475"/>
            <a:ext cx="3999900" cy="34164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FFFFF"/>
                </a:solidFill>
              </a:rPr>
              <a:t>Skills to highlight:</a:t>
            </a:r>
            <a:endParaRPr b="1">
              <a:solidFill>
                <a:srgbClr val="FFFFFF"/>
              </a:solidFill>
            </a:endParaRPr>
          </a:p>
          <a:p>
            <a:pPr indent="-317500" lvl="0" marL="457200" rtl="0" algn="l">
              <a:spcBef>
                <a:spcPts val="1200"/>
              </a:spcBef>
              <a:spcAft>
                <a:spcPts val="0"/>
              </a:spcAft>
              <a:buClr>
                <a:srgbClr val="FFFFFF"/>
              </a:buClr>
              <a:buSzPts val="1400"/>
              <a:buChar char="●"/>
            </a:pPr>
            <a:r>
              <a:rPr b="1" lang="en">
                <a:solidFill>
                  <a:srgbClr val="FFFFFF"/>
                </a:solidFill>
              </a:rPr>
              <a:t>Communication:</a:t>
            </a:r>
            <a:r>
              <a:rPr lang="en">
                <a:solidFill>
                  <a:srgbClr val="FFFFFF"/>
                </a:solidFill>
              </a:rPr>
              <a:t> can you communicate with one person at a time/ with a group?</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Can you sense out whether or not there are issues?</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Are you aware of how to work with different people?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All-rounder? </a:t>
            </a:r>
            <a:endParaRPr>
              <a:solidFill>
                <a:srgbClr val="FFFFFF"/>
              </a:solidFill>
            </a:endParaRPr>
          </a:p>
          <a:p>
            <a:pPr indent="-317500" lvl="0" marL="457200" rtl="0" algn="l">
              <a:spcBef>
                <a:spcPts val="0"/>
              </a:spcBef>
              <a:spcAft>
                <a:spcPts val="0"/>
              </a:spcAft>
              <a:buClr>
                <a:srgbClr val="FFFFFF"/>
              </a:buClr>
              <a:buSzPts val="1400"/>
              <a:buChar char="●"/>
            </a:pPr>
            <a:r>
              <a:rPr lang="en">
                <a:solidFill>
                  <a:srgbClr val="FFFFFF"/>
                </a:solidFill>
              </a:rPr>
              <a:t>Can you take the initiative and step up when necessary. </a:t>
            </a:r>
            <a:endParaRPr>
              <a:solidFill>
                <a:srgbClr val="FFFFFF"/>
              </a:solidFill>
            </a:endParaRPr>
          </a:p>
        </p:txBody>
      </p:sp>
      <p:sp>
        <p:nvSpPr>
          <p:cNvPr id="340" name="Google Shape;340;p48"/>
          <p:cNvSpPr txBox="1"/>
          <p:nvPr>
            <p:ph idx="2" type="body"/>
          </p:nvPr>
        </p:nvSpPr>
        <p:spPr>
          <a:xfrm>
            <a:off x="4832400" y="1152475"/>
            <a:ext cx="3999900" cy="3416400"/>
          </a:xfrm>
          <a:prstGeom prst="rect">
            <a:avLst/>
          </a:prstGeom>
          <a:solidFill>
            <a:schemeClr val="lt2"/>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FFFFF"/>
                </a:solidFill>
              </a:rPr>
              <a:t>Possible Questions:</a:t>
            </a:r>
            <a:endParaRPr b="1">
              <a:solidFill>
                <a:srgbClr val="FFFFFF"/>
              </a:solidFill>
            </a:endParaRPr>
          </a:p>
          <a:p>
            <a:pPr indent="-317500" lvl="0" marL="457200" rtl="0" algn="l">
              <a:spcBef>
                <a:spcPts val="1200"/>
              </a:spcBef>
              <a:spcAft>
                <a:spcPts val="0"/>
              </a:spcAft>
              <a:buClr>
                <a:srgbClr val="FFFFFF"/>
              </a:buClr>
              <a:buSzPts val="1400"/>
              <a:buAutoNum type="arabicPeriod"/>
            </a:pPr>
            <a:r>
              <a:rPr lang="en">
                <a:solidFill>
                  <a:srgbClr val="FFFFFF"/>
                </a:solidFill>
              </a:rPr>
              <a:t>Tell me about a time that you took the lead on something.</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Tell me about a time when you had to go above and beyond the call of duty in order to get a job done. What did that process look like?</a:t>
            </a:r>
            <a:endParaRPr>
              <a:solidFill>
                <a:srgbClr val="FFFFFF"/>
              </a:solidFill>
            </a:endParaRPr>
          </a:p>
          <a:p>
            <a:pPr indent="-317500" lvl="0" marL="457200" rtl="0" algn="l">
              <a:spcBef>
                <a:spcPts val="0"/>
              </a:spcBef>
              <a:spcAft>
                <a:spcPts val="0"/>
              </a:spcAft>
              <a:buClr>
                <a:srgbClr val="FFFFFF"/>
              </a:buClr>
              <a:buSzPts val="1400"/>
              <a:buAutoNum type="arabicPeriod"/>
            </a:pPr>
            <a:r>
              <a:rPr lang="en">
                <a:solidFill>
                  <a:srgbClr val="FFFFFF"/>
                </a:solidFill>
              </a:rPr>
              <a:t>How would you go about motivating a team of people?</a:t>
            </a:r>
            <a:endParaRPr>
              <a:solidFill>
                <a:srgbClr val="FFFFFF"/>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WTF is STAR?</a:t>
            </a:r>
            <a:endParaRPr/>
          </a:p>
        </p:txBody>
      </p:sp>
      <p:sp>
        <p:nvSpPr>
          <p:cNvPr id="346" name="Google Shape;346;p4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t>S</a:t>
            </a:r>
            <a:r>
              <a:rPr lang="en"/>
              <a:t>ituation</a:t>
            </a:r>
            <a:endParaRPr/>
          </a:p>
          <a:p>
            <a:pPr indent="0" lvl="0" marL="0" rtl="0" algn="l">
              <a:spcBef>
                <a:spcPts val="1200"/>
              </a:spcBef>
              <a:spcAft>
                <a:spcPts val="0"/>
              </a:spcAft>
              <a:buNone/>
            </a:pPr>
            <a:r>
              <a:rPr b="1" lang="en"/>
              <a:t>T</a:t>
            </a:r>
            <a:r>
              <a:rPr lang="en"/>
              <a:t>ask</a:t>
            </a:r>
            <a:endParaRPr/>
          </a:p>
          <a:p>
            <a:pPr indent="0" lvl="0" marL="0" rtl="0" algn="l">
              <a:spcBef>
                <a:spcPts val="1200"/>
              </a:spcBef>
              <a:spcAft>
                <a:spcPts val="0"/>
              </a:spcAft>
              <a:buNone/>
            </a:pPr>
            <a:r>
              <a:rPr b="1" lang="en"/>
              <a:t>A</a:t>
            </a:r>
            <a:r>
              <a:rPr lang="en"/>
              <a:t>ction</a:t>
            </a:r>
            <a:endParaRPr/>
          </a:p>
          <a:p>
            <a:pPr indent="0" lvl="0" marL="0" rtl="0" algn="l">
              <a:spcBef>
                <a:spcPts val="1200"/>
              </a:spcBef>
              <a:spcAft>
                <a:spcPts val="1200"/>
              </a:spcAft>
              <a:buNone/>
            </a:pPr>
            <a:r>
              <a:rPr b="1" lang="en"/>
              <a:t>R</a:t>
            </a:r>
            <a:r>
              <a:rPr lang="en"/>
              <a:t>esult</a:t>
            </a:r>
            <a:endParaRPr/>
          </a:p>
        </p:txBody>
      </p:sp>
      <p:sp>
        <p:nvSpPr>
          <p:cNvPr id="347" name="Google Shape;347;p4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id="352" name="Google Shape;352;p50"/>
          <p:cNvPicPr preferRelativeResize="0"/>
          <p:nvPr/>
        </p:nvPicPr>
        <p:blipFill>
          <a:blip r:embed="rId3">
            <a:alphaModFix/>
          </a:blip>
          <a:stretch>
            <a:fillRect/>
          </a:stretch>
        </p:blipFill>
        <p:spPr>
          <a:xfrm>
            <a:off x="1600200" y="766763"/>
            <a:ext cx="5943600" cy="36099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1"/>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rgbClr val="FFFFFF"/>
                </a:solidFill>
              </a:rPr>
              <a:t>Use </a:t>
            </a:r>
            <a:r>
              <a:rPr b="1" lang="en">
                <a:solidFill>
                  <a:srgbClr val="FFFFFF"/>
                </a:solidFill>
              </a:rPr>
              <a:t>STAR</a:t>
            </a:r>
            <a:r>
              <a:rPr lang="en">
                <a:solidFill>
                  <a:srgbClr val="FFFFFF"/>
                </a:solidFill>
              </a:rPr>
              <a:t> for Example questions.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en">
                <a:solidFill>
                  <a:srgbClr val="FFFFFF"/>
                </a:solidFill>
              </a:rPr>
              <a:t>Use </a:t>
            </a:r>
            <a:r>
              <a:rPr b="1" lang="en">
                <a:solidFill>
                  <a:srgbClr val="FFFFFF"/>
                </a:solidFill>
              </a:rPr>
              <a:t>AR</a:t>
            </a:r>
            <a:r>
              <a:rPr lang="en">
                <a:solidFill>
                  <a:srgbClr val="FFFFFF"/>
                </a:solidFill>
              </a:rPr>
              <a:t> for Process questions</a:t>
            </a:r>
            <a:endParaRPr>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2"/>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solidFill>
                  <a:srgbClr val="FFFFFF"/>
                </a:solidFill>
              </a:rPr>
              <a:t>Don’t shy away from situations that are not ideal!</a:t>
            </a:r>
            <a:endParaRPr>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3"/>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1" lang="en">
                <a:solidFill>
                  <a:srgbClr val="FFFFFF"/>
                </a:solidFill>
              </a:rPr>
              <a:t>Let’s practice answering some questions!</a:t>
            </a:r>
            <a:endParaRPr b="1">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7"/>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employers assume</a:t>
            </a:r>
            <a:endParaRPr/>
          </a:p>
        </p:txBody>
      </p:sp>
      <p:sp>
        <p:nvSpPr>
          <p:cNvPr id="196" name="Google Shape;196;p27"/>
          <p:cNvSpPr txBox="1"/>
          <p:nvPr>
            <p:ph idx="1" type="body"/>
          </p:nvPr>
        </p:nvSpPr>
        <p:spPr>
          <a:xfrm>
            <a:off x="1234500" y="1362550"/>
            <a:ext cx="3403200" cy="291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Bootcamp Grads</a:t>
            </a:r>
            <a:endParaRPr sz="1800"/>
          </a:p>
          <a:p>
            <a:pPr indent="0" lvl="0" marL="0" rtl="0" algn="ctr">
              <a:spcBef>
                <a:spcPts val="1600"/>
              </a:spcBef>
              <a:spcAft>
                <a:spcPts val="0"/>
              </a:spcAft>
              <a:buNone/>
            </a:pPr>
            <a:r>
              <a:t/>
            </a:r>
            <a:endParaRPr sz="1800"/>
          </a:p>
          <a:p>
            <a:pPr indent="0" lvl="0" marL="0" rtl="0" algn="ctr">
              <a:spcBef>
                <a:spcPts val="1600"/>
              </a:spcBef>
              <a:spcAft>
                <a:spcPts val="0"/>
              </a:spcAft>
              <a:buNone/>
            </a:pPr>
            <a:r>
              <a:t/>
            </a:r>
            <a:endParaRPr sz="1800"/>
          </a:p>
          <a:p>
            <a:pPr indent="0" lvl="0" marL="0" rtl="0" algn="ctr">
              <a:spcBef>
                <a:spcPts val="1600"/>
              </a:spcBef>
              <a:spcAft>
                <a:spcPts val="0"/>
              </a:spcAft>
              <a:buNone/>
            </a:pPr>
            <a:r>
              <a:t/>
            </a:r>
            <a:endParaRPr sz="1800"/>
          </a:p>
          <a:p>
            <a:pPr indent="0" lvl="0" marL="0" rtl="0" algn="ctr">
              <a:spcBef>
                <a:spcPts val="1600"/>
              </a:spcBef>
              <a:spcAft>
                <a:spcPts val="0"/>
              </a:spcAft>
              <a:buNone/>
            </a:pPr>
            <a:r>
              <a:rPr lang="en" sz="1800"/>
              <a:t>No formal education</a:t>
            </a:r>
            <a:endParaRPr sz="1800"/>
          </a:p>
          <a:p>
            <a:pPr indent="0" lvl="0" marL="0" rtl="0" algn="ctr">
              <a:spcBef>
                <a:spcPts val="1600"/>
              </a:spcBef>
              <a:spcAft>
                <a:spcPts val="1600"/>
              </a:spcAft>
              <a:buNone/>
            </a:pPr>
            <a:r>
              <a:rPr lang="en" sz="1800"/>
              <a:t>Lack of understanding due to short training period </a:t>
            </a:r>
            <a:endParaRPr sz="1800"/>
          </a:p>
        </p:txBody>
      </p:sp>
      <p:sp>
        <p:nvSpPr>
          <p:cNvPr id="197" name="Google Shape;197;p27"/>
          <p:cNvSpPr txBox="1"/>
          <p:nvPr>
            <p:ph idx="2" type="body"/>
          </p:nvPr>
        </p:nvSpPr>
        <p:spPr>
          <a:xfrm>
            <a:off x="4933221" y="1362550"/>
            <a:ext cx="3403200" cy="291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College students/ grads</a:t>
            </a:r>
            <a:endParaRPr sz="1800"/>
          </a:p>
          <a:p>
            <a:pPr indent="0" lvl="0" marL="0" rtl="0" algn="ctr">
              <a:spcBef>
                <a:spcPts val="1600"/>
              </a:spcBef>
              <a:spcAft>
                <a:spcPts val="0"/>
              </a:spcAft>
              <a:buNone/>
            </a:pPr>
            <a:r>
              <a:t/>
            </a:r>
            <a:endParaRPr sz="1800"/>
          </a:p>
          <a:p>
            <a:pPr indent="0" lvl="0" marL="0" rtl="0" algn="ctr">
              <a:spcBef>
                <a:spcPts val="1600"/>
              </a:spcBef>
              <a:spcAft>
                <a:spcPts val="0"/>
              </a:spcAft>
              <a:buNone/>
            </a:pPr>
            <a:r>
              <a:t/>
            </a:r>
            <a:endParaRPr sz="1800"/>
          </a:p>
          <a:p>
            <a:pPr indent="0" lvl="0" marL="0" rtl="0" algn="ctr">
              <a:spcBef>
                <a:spcPts val="1600"/>
              </a:spcBef>
              <a:spcAft>
                <a:spcPts val="0"/>
              </a:spcAft>
              <a:buNone/>
            </a:pPr>
            <a:r>
              <a:t/>
            </a:r>
            <a:endParaRPr sz="1800"/>
          </a:p>
          <a:p>
            <a:pPr indent="0" lvl="0" marL="0" rtl="0" algn="ctr">
              <a:spcBef>
                <a:spcPts val="1600"/>
              </a:spcBef>
              <a:spcAft>
                <a:spcPts val="0"/>
              </a:spcAft>
              <a:buNone/>
            </a:pPr>
            <a:r>
              <a:rPr lang="en" sz="1800"/>
              <a:t>No hands-on experience</a:t>
            </a:r>
            <a:endParaRPr sz="1800"/>
          </a:p>
          <a:p>
            <a:pPr indent="0" lvl="0" marL="0" rtl="0" algn="ctr">
              <a:spcBef>
                <a:spcPts val="1600"/>
              </a:spcBef>
              <a:spcAft>
                <a:spcPts val="1600"/>
              </a:spcAft>
              <a:buNone/>
            </a:pPr>
            <a:r>
              <a:rPr lang="en" sz="1800"/>
              <a:t>Lack of soft skills due to lack of experience</a:t>
            </a:r>
            <a:endParaRPr sz="1800"/>
          </a:p>
        </p:txBody>
      </p:sp>
      <p:sp>
        <p:nvSpPr>
          <p:cNvPr id="198" name="Google Shape;198;p27"/>
          <p:cNvSpPr/>
          <p:nvPr/>
        </p:nvSpPr>
        <p:spPr>
          <a:xfrm>
            <a:off x="2668200" y="2121700"/>
            <a:ext cx="535800" cy="1392900"/>
          </a:xfrm>
          <a:prstGeom prst="down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7"/>
          <p:cNvSpPr/>
          <p:nvPr/>
        </p:nvSpPr>
        <p:spPr>
          <a:xfrm>
            <a:off x="6366925" y="2121700"/>
            <a:ext cx="535800" cy="1392900"/>
          </a:xfrm>
          <a:prstGeom prst="downArrow">
            <a:avLst>
              <a:gd fmla="val 50000" name="adj1"/>
              <a:gd fmla="val 50000" name="adj2"/>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 you bring to the table?</a:t>
            </a:r>
            <a:endParaRPr/>
          </a:p>
        </p:txBody>
      </p:sp>
      <p:sp>
        <p:nvSpPr>
          <p:cNvPr id="373" name="Google Shape;373;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S -</a:t>
            </a:r>
            <a:r>
              <a:rPr lang="en"/>
              <a:t> What i bring to the table: Im pride myself in being adaptable and flexible. </a:t>
            </a:r>
            <a:endParaRPr/>
          </a:p>
          <a:p>
            <a:pPr indent="0" lvl="0" marL="0" rtl="0" algn="l">
              <a:spcBef>
                <a:spcPts val="1200"/>
              </a:spcBef>
              <a:spcAft>
                <a:spcPts val="0"/>
              </a:spcAft>
              <a:buNone/>
            </a:pPr>
            <a:r>
              <a:rPr b="1" lang="en"/>
              <a:t>T -</a:t>
            </a:r>
            <a:r>
              <a:rPr lang="en"/>
              <a:t> During my time at the Tech Talent Pipeline Residency, we were tasked to learn everything about Web Development in 4 weeks in order to better prepare ourselves for our internships in the summer. HTML, CSS, JavaScript, React etc.</a:t>
            </a:r>
            <a:endParaRPr/>
          </a:p>
          <a:p>
            <a:pPr indent="0" lvl="0" marL="0" rtl="0" algn="l">
              <a:spcBef>
                <a:spcPts val="1200"/>
              </a:spcBef>
              <a:spcAft>
                <a:spcPts val="0"/>
              </a:spcAft>
              <a:buNone/>
            </a:pPr>
            <a:r>
              <a:rPr b="1" lang="en"/>
              <a:t>A -</a:t>
            </a:r>
            <a:r>
              <a:rPr lang="en"/>
              <a:t> In addition to the 6 hour classes, I realized I needed to spend time on my own to review materials from the previous day in order to successfully accomplish assignments. For days where that was not enough, I learned that I needed to also be proactive in reaching out to TA’s and the Instructor to bridge gaps in my learning. </a:t>
            </a:r>
            <a:endParaRPr/>
          </a:p>
          <a:p>
            <a:pPr indent="0" lvl="0" marL="0" rtl="0" algn="l">
              <a:spcBef>
                <a:spcPts val="1200"/>
              </a:spcBef>
              <a:spcAft>
                <a:spcPts val="1200"/>
              </a:spcAft>
              <a:buNone/>
            </a:pPr>
            <a:r>
              <a:rPr b="1" lang="en"/>
              <a:t>R -</a:t>
            </a:r>
            <a:r>
              <a:rPr lang="en"/>
              <a:t> As a result, I was able to successfully complete my capstone project that tested all of the concepts I learned. I also had a seamless transition into building useful projects for my internship.</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Practice Interviewing</a:t>
            </a:r>
            <a:endParaRPr/>
          </a:p>
        </p:txBody>
      </p:sp>
      <p:sp>
        <p:nvSpPr>
          <p:cNvPr id="379" name="Google Shape;379;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Setting up Mock Interview time with me</a:t>
            </a:r>
            <a:endParaRPr/>
          </a:p>
          <a:p>
            <a:pPr indent="-317500" lvl="1" marL="914400" rtl="0" algn="l">
              <a:spcBef>
                <a:spcPts val="0"/>
              </a:spcBef>
              <a:spcAft>
                <a:spcPts val="0"/>
              </a:spcAft>
              <a:buSzPts val="1400"/>
              <a:buChar char="○"/>
            </a:pPr>
            <a:r>
              <a:rPr lang="en"/>
              <a:t>Will be recorded and sent to you for you to review yourself.</a:t>
            </a:r>
            <a:endParaRPr/>
          </a:p>
          <a:p>
            <a:pPr indent="-317500" lvl="1" marL="914400" rtl="0" algn="l">
              <a:spcBef>
                <a:spcPts val="0"/>
              </a:spcBef>
              <a:spcAft>
                <a:spcPts val="0"/>
              </a:spcAft>
              <a:buSzPts val="1400"/>
              <a:buChar char="○"/>
            </a:pPr>
            <a:r>
              <a:rPr lang="en"/>
              <a:t>Slack me your availability and I will send you a calendar invite</a:t>
            </a:r>
            <a:endParaRPr/>
          </a:p>
          <a:p>
            <a:pPr indent="-342900" lvl="0" marL="457200" rtl="0" algn="l">
              <a:spcBef>
                <a:spcPts val="0"/>
              </a:spcBef>
              <a:spcAft>
                <a:spcPts val="0"/>
              </a:spcAft>
              <a:buSzPts val="1800"/>
              <a:buChar char="●"/>
            </a:pPr>
            <a:r>
              <a:rPr lang="en" u="sng">
                <a:solidFill>
                  <a:schemeClr val="hlink"/>
                </a:solidFill>
                <a:hlinkClick r:id="rId3"/>
              </a:rPr>
              <a:t>HireView</a:t>
            </a:r>
            <a:endParaRPr/>
          </a:p>
          <a:p>
            <a:pPr indent="-342900" lvl="0" marL="457200" rtl="0" algn="l">
              <a:spcBef>
                <a:spcPts val="0"/>
              </a:spcBef>
              <a:spcAft>
                <a:spcPts val="0"/>
              </a:spcAft>
              <a:buSzPts val="1800"/>
              <a:buChar char="●"/>
            </a:pPr>
            <a:r>
              <a:rPr lang="en"/>
              <a:t>Set up time with each other</a:t>
            </a:r>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83" name="Shape 383"/>
        <p:cNvGrpSpPr/>
        <p:nvPr/>
      </p:nvGrpSpPr>
      <p:grpSpPr>
        <a:xfrm>
          <a:off x="0" y="0"/>
          <a:ext cx="0" cy="0"/>
          <a:chOff x="0" y="0"/>
          <a:chExt cx="0" cy="0"/>
        </a:xfrm>
      </p:grpSpPr>
      <p:sp>
        <p:nvSpPr>
          <p:cNvPr id="384" name="Google Shape;384;p56"/>
          <p:cNvSpPr txBox="1"/>
          <p:nvPr>
            <p:ph type="ctrTitle"/>
          </p:nvPr>
        </p:nvSpPr>
        <p:spPr>
          <a:xfrm>
            <a:off x="3537150" y="914025"/>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Navigating Behavioral Interviews</a:t>
            </a:r>
            <a:endParaRPr/>
          </a:p>
        </p:txBody>
      </p:sp>
      <p:sp>
        <p:nvSpPr>
          <p:cNvPr id="385" name="Google Shape;385;p56"/>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2: </a:t>
            </a:r>
            <a:r>
              <a:rPr lang="en"/>
              <a:t>Decoding the Question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89" name="Shape 389"/>
        <p:cNvGrpSpPr/>
        <p:nvPr/>
      </p:nvGrpSpPr>
      <p:grpSpPr>
        <a:xfrm>
          <a:off x="0" y="0"/>
          <a:ext cx="0" cy="0"/>
          <a:chOff x="0" y="0"/>
          <a:chExt cx="0" cy="0"/>
        </a:xfrm>
      </p:grpSpPr>
      <p:sp>
        <p:nvSpPr>
          <p:cNvPr id="390" name="Google Shape;390;p57"/>
          <p:cNvSpPr txBox="1"/>
          <p:nvPr>
            <p:ph type="ctrTitle"/>
          </p:nvPr>
        </p:nvSpPr>
        <p:spPr>
          <a:xfrm>
            <a:off x="3537150" y="914025"/>
            <a:ext cx="5017500" cy="15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Navigating Behavioral Interviews</a:t>
            </a:r>
            <a:endParaRPr/>
          </a:p>
        </p:txBody>
      </p:sp>
      <p:sp>
        <p:nvSpPr>
          <p:cNvPr id="391" name="Google Shape;391;p57"/>
          <p:cNvSpPr txBox="1"/>
          <p:nvPr>
            <p:ph idx="1" type="subTitle"/>
          </p:nvPr>
        </p:nvSpPr>
        <p:spPr>
          <a:xfrm>
            <a:off x="5083950" y="3924925"/>
            <a:ext cx="3470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3: STAR Method and </a:t>
            </a:r>
            <a:r>
              <a:rPr lang="en"/>
              <a:t>Preparing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8"/>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the difference?</a:t>
            </a:r>
            <a:endParaRPr/>
          </a:p>
        </p:txBody>
      </p:sp>
      <p:sp>
        <p:nvSpPr>
          <p:cNvPr id="205" name="Google Shape;205;p28"/>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 “I’ve always been interested in technology since I was young so I majored in Computer Science at John Jay College”</a:t>
            </a:r>
            <a:endParaRPr sz="1800"/>
          </a:p>
        </p:txBody>
      </p:sp>
      <p:sp>
        <p:nvSpPr>
          <p:cNvPr id="206" name="Google Shape;206;p28"/>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“I wanted to be a cyber security specialist so I joined John Jay’s CSCI Program.”</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9"/>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1 of “Tell me about yourself”: </a:t>
            </a:r>
            <a:endParaRPr/>
          </a:p>
          <a:p>
            <a:pPr indent="457200" lvl="0" marL="2286000" rtl="0" algn="l">
              <a:spcBef>
                <a:spcPts val="0"/>
              </a:spcBef>
              <a:spcAft>
                <a:spcPts val="0"/>
              </a:spcAft>
              <a:buNone/>
            </a:pPr>
            <a:r>
              <a:rPr b="1" lang="en"/>
              <a:t>The Anchor</a:t>
            </a:r>
            <a:endParaRPr b="1"/>
          </a:p>
        </p:txBody>
      </p:sp>
      <p:sp>
        <p:nvSpPr>
          <p:cNvPr id="212" name="Google Shape;212;p29"/>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Anchor: establish yourself as a developer NOT a student </a:t>
            </a:r>
            <a:endParaRPr sz="1800"/>
          </a:p>
          <a:p>
            <a:pPr indent="0" lvl="0" marL="0" rtl="0" algn="ctr">
              <a:spcBef>
                <a:spcPts val="1600"/>
              </a:spcBef>
              <a:spcAft>
                <a:spcPts val="0"/>
              </a:spcAft>
              <a:buNone/>
            </a:pPr>
            <a:r>
              <a:rPr lang="en" sz="1800"/>
              <a:t>Most recent </a:t>
            </a:r>
            <a:r>
              <a:rPr lang="en" sz="1800"/>
              <a:t>start </a:t>
            </a:r>
            <a:r>
              <a:rPr lang="en" sz="1800"/>
              <a:t>of your dev career</a:t>
            </a:r>
            <a:endParaRPr sz="1800"/>
          </a:p>
          <a:p>
            <a:pPr indent="0" lvl="0" marL="0" rtl="0" algn="ctr">
              <a:spcBef>
                <a:spcPts val="1600"/>
              </a:spcBef>
              <a:spcAft>
                <a:spcPts val="1600"/>
              </a:spcAft>
              <a:buNone/>
            </a:pPr>
            <a:r>
              <a:rPr lang="en" sz="1800"/>
              <a:t>“I started my development career when…”</a:t>
            </a:r>
            <a:endParaRPr sz="1800"/>
          </a:p>
        </p:txBody>
      </p:sp>
      <p:sp>
        <p:nvSpPr>
          <p:cNvPr id="213" name="Google Shape;213;p29"/>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Could be reasons for:</a:t>
            </a:r>
            <a:endParaRPr sz="1800"/>
          </a:p>
          <a:p>
            <a:pPr indent="-342900" lvl="0" marL="457200" rtl="0" algn="l">
              <a:spcBef>
                <a:spcPts val="1600"/>
              </a:spcBef>
              <a:spcAft>
                <a:spcPts val="0"/>
              </a:spcAft>
              <a:buSzPts val="1800"/>
              <a:buChar char="●"/>
            </a:pPr>
            <a:r>
              <a:rPr lang="en" sz="1800"/>
              <a:t>Joining TTP</a:t>
            </a:r>
            <a:endParaRPr sz="1800"/>
          </a:p>
          <a:p>
            <a:pPr indent="-342900" lvl="0" marL="457200" rtl="0" algn="l">
              <a:spcBef>
                <a:spcPts val="0"/>
              </a:spcBef>
              <a:spcAft>
                <a:spcPts val="0"/>
              </a:spcAft>
              <a:buSzPts val="1800"/>
              <a:buChar char="●"/>
            </a:pPr>
            <a:r>
              <a:rPr lang="en" sz="1800"/>
              <a:t>Joining John Jay</a:t>
            </a:r>
            <a:endParaRPr sz="1800"/>
          </a:p>
          <a:p>
            <a:pPr indent="-342900" lvl="0" marL="457200" rtl="0" algn="l">
              <a:spcBef>
                <a:spcPts val="0"/>
              </a:spcBef>
              <a:spcAft>
                <a:spcPts val="0"/>
              </a:spcAft>
              <a:buSzPts val="1800"/>
              <a:buChar char="●"/>
            </a:pPr>
            <a:r>
              <a:rPr lang="en" sz="1800"/>
              <a:t>Career changes</a:t>
            </a:r>
            <a:endParaRPr sz="1800"/>
          </a:p>
          <a:p>
            <a:pPr indent="0" lvl="0" marL="457200" rtl="0" algn="l">
              <a:spcBef>
                <a:spcPts val="1600"/>
              </a:spcBef>
              <a:spcAft>
                <a:spcPts val="160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0"/>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a:t>
            </a:r>
            <a:endParaRPr/>
          </a:p>
        </p:txBody>
      </p:sp>
      <p:sp>
        <p:nvSpPr>
          <p:cNvPr id="219" name="Google Shape;219;p30"/>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a current CSCI student at John Jay, I joined the TTP Residency to gain hands-on experience as a developer.”</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“I was working to be in ____________ field, but found my interests actually lie in cyber security. To pursue this, I switched/ transferred to the CS program and joined the TTP Residency.”</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
              <a:t>“I discovered my passion for technology through my experience as a teacher. I saw how transformational tech could be in the education sector and wanted to build tools to maximize student learning potential.”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1"/>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2 of “Tell me about yourself”: </a:t>
            </a:r>
            <a:endParaRPr/>
          </a:p>
          <a:p>
            <a:pPr indent="457200" lvl="0" marL="2286000" rtl="0" algn="l">
              <a:spcBef>
                <a:spcPts val="0"/>
              </a:spcBef>
              <a:spcAft>
                <a:spcPts val="0"/>
              </a:spcAft>
              <a:buNone/>
            </a:pPr>
            <a:r>
              <a:rPr b="1" lang="en"/>
              <a:t>Learning Experiences</a:t>
            </a:r>
            <a:endParaRPr b="1"/>
          </a:p>
        </p:txBody>
      </p:sp>
      <p:sp>
        <p:nvSpPr>
          <p:cNvPr id="225" name="Google Shape;225;p31"/>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Technical</a:t>
            </a:r>
            <a:endParaRPr sz="1800"/>
          </a:p>
          <a:p>
            <a:pPr indent="0" lvl="0" marL="0" rtl="0" algn="l">
              <a:spcBef>
                <a:spcPts val="1600"/>
              </a:spcBef>
              <a:spcAft>
                <a:spcPts val="0"/>
              </a:spcAft>
              <a:buNone/>
            </a:pPr>
            <a:r>
              <a:rPr b="1" lang="en" sz="1800"/>
              <a:t>What</a:t>
            </a:r>
            <a:r>
              <a:rPr lang="en" sz="1800"/>
              <a:t> did you build and how?</a:t>
            </a:r>
            <a:endParaRPr sz="1800"/>
          </a:p>
          <a:p>
            <a:pPr indent="0" lvl="0" marL="0" rtl="0" algn="l">
              <a:spcBef>
                <a:spcPts val="1600"/>
              </a:spcBef>
              <a:spcAft>
                <a:spcPts val="0"/>
              </a:spcAft>
              <a:buNone/>
            </a:pPr>
            <a:r>
              <a:rPr lang="en" sz="1800"/>
              <a:t>This could be:</a:t>
            </a:r>
            <a:endParaRPr sz="1800"/>
          </a:p>
          <a:p>
            <a:pPr indent="-342900" lvl="0" marL="457200" rtl="0" algn="l">
              <a:spcBef>
                <a:spcPts val="1600"/>
              </a:spcBef>
              <a:spcAft>
                <a:spcPts val="0"/>
              </a:spcAft>
              <a:buSzPts val="1800"/>
              <a:buChar char="●"/>
            </a:pPr>
            <a:r>
              <a:rPr lang="en" sz="1800"/>
              <a:t>Technology you’ve used</a:t>
            </a:r>
            <a:endParaRPr sz="1800"/>
          </a:p>
          <a:p>
            <a:pPr indent="-342900" lvl="0" marL="457200" rtl="0" algn="l">
              <a:spcBef>
                <a:spcPts val="0"/>
              </a:spcBef>
              <a:spcAft>
                <a:spcPts val="0"/>
              </a:spcAft>
              <a:buSzPts val="1800"/>
              <a:buChar char="●"/>
            </a:pPr>
            <a:r>
              <a:rPr lang="en" sz="1800"/>
              <a:t>Things you’ve built</a:t>
            </a:r>
            <a:endParaRPr sz="1800"/>
          </a:p>
        </p:txBody>
      </p:sp>
      <p:sp>
        <p:nvSpPr>
          <p:cNvPr id="226" name="Google Shape;226;p31"/>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2. Professional/ Soft Skills</a:t>
            </a:r>
            <a:endParaRPr sz="1800"/>
          </a:p>
          <a:p>
            <a:pPr indent="0" lvl="0" marL="0" rtl="0" algn="l">
              <a:spcBef>
                <a:spcPts val="1600"/>
              </a:spcBef>
              <a:spcAft>
                <a:spcPts val="0"/>
              </a:spcAft>
              <a:buNone/>
            </a:pPr>
            <a:r>
              <a:rPr b="1" lang="en" sz="1800"/>
              <a:t>Who</a:t>
            </a:r>
            <a:r>
              <a:rPr lang="en" sz="1800"/>
              <a:t> did you build with? How many people? How did you manage this?</a:t>
            </a:r>
            <a:endParaRPr sz="1800"/>
          </a:p>
          <a:p>
            <a:pPr indent="0" lvl="0" marL="0" rtl="0" algn="l">
              <a:spcBef>
                <a:spcPts val="1600"/>
              </a:spcBef>
              <a:spcAft>
                <a:spcPts val="0"/>
              </a:spcAft>
              <a:buNone/>
            </a:pPr>
            <a:r>
              <a:rPr lang="en" sz="1800"/>
              <a:t>This could be:</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2"/>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2 of “Tell me about yourself”: </a:t>
            </a:r>
            <a:endParaRPr/>
          </a:p>
          <a:p>
            <a:pPr indent="457200" lvl="0" marL="2286000" rtl="0" algn="l">
              <a:spcBef>
                <a:spcPts val="0"/>
              </a:spcBef>
              <a:spcAft>
                <a:spcPts val="0"/>
              </a:spcAft>
              <a:buNone/>
            </a:pPr>
            <a:r>
              <a:rPr b="1" lang="en"/>
              <a:t>Learning Experiences</a:t>
            </a:r>
            <a:endParaRPr b="1"/>
          </a:p>
        </p:txBody>
      </p:sp>
      <p:sp>
        <p:nvSpPr>
          <p:cNvPr id="232" name="Google Shape;232;p32"/>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sz="1800"/>
              <a:t>Technical</a:t>
            </a:r>
            <a:endParaRPr sz="1800"/>
          </a:p>
          <a:p>
            <a:pPr indent="0" lvl="0" marL="0" rtl="0" algn="l">
              <a:spcBef>
                <a:spcPts val="1600"/>
              </a:spcBef>
              <a:spcAft>
                <a:spcPts val="0"/>
              </a:spcAft>
              <a:buNone/>
            </a:pPr>
            <a:r>
              <a:rPr lang="en" sz="1800"/>
              <a:t>This could be:</a:t>
            </a:r>
            <a:endParaRPr sz="1800"/>
          </a:p>
          <a:p>
            <a:pPr indent="-342900" lvl="0" marL="457200" rtl="0" algn="l">
              <a:spcBef>
                <a:spcPts val="1600"/>
              </a:spcBef>
              <a:spcAft>
                <a:spcPts val="0"/>
              </a:spcAft>
              <a:buSzPts val="1800"/>
              <a:buChar char="●"/>
            </a:pPr>
            <a:r>
              <a:rPr lang="en" sz="1800"/>
              <a:t>Technology you’ve used</a:t>
            </a:r>
            <a:endParaRPr sz="1800"/>
          </a:p>
          <a:p>
            <a:pPr indent="-342900" lvl="1" marL="914400" rtl="0" algn="l">
              <a:spcBef>
                <a:spcPts val="0"/>
              </a:spcBef>
              <a:spcAft>
                <a:spcPts val="0"/>
              </a:spcAft>
              <a:buSzPts val="1800"/>
              <a:buChar char="○"/>
            </a:pPr>
            <a:r>
              <a:rPr lang="en" sz="1800"/>
              <a:t>JavaScript, HTML, CSS, Bootstraps, Postgres, APIs, etc</a:t>
            </a:r>
            <a:endParaRPr sz="1800"/>
          </a:p>
          <a:p>
            <a:pPr indent="-342900" lvl="0" marL="457200" rtl="0" algn="l">
              <a:spcBef>
                <a:spcPts val="0"/>
              </a:spcBef>
              <a:spcAft>
                <a:spcPts val="0"/>
              </a:spcAft>
              <a:buSzPts val="1800"/>
              <a:buChar char="●"/>
            </a:pPr>
            <a:r>
              <a:rPr lang="en" sz="1800"/>
              <a:t>Things you’ve built</a:t>
            </a:r>
            <a:endParaRPr sz="1800"/>
          </a:p>
          <a:p>
            <a:pPr indent="-342900" lvl="1" marL="914400" rtl="0" algn="l">
              <a:spcBef>
                <a:spcPts val="0"/>
              </a:spcBef>
              <a:spcAft>
                <a:spcPts val="0"/>
              </a:spcAft>
              <a:buSzPts val="1800"/>
              <a:buChar char="○"/>
            </a:pPr>
            <a:r>
              <a:rPr lang="en" sz="1800"/>
              <a:t>Apps, websites, chrome extensions etc</a:t>
            </a:r>
            <a:endParaRPr sz="1800"/>
          </a:p>
        </p:txBody>
      </p:sp>
      <p:sp>
        <p:nvSpPr>
          <p:cNvPr id="233" name="Google Shape;233;p32"/>
          <p:cNvSpPr txBox="1"/>
          <p:nvPr>
            <p:ph idx="2" type="body"/>
          </p:nvPr>
        </p:nvSpPr>
        <p:spPr>
          <a:xfrm>
            <a:off x="4933221" y="1567550"/>
            <a:ext cx="34032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2. Professional/ Soft Skills</a:t>
            </a:r>
            <a:endParaRPr sz="1800"/>
          </a:p>
          <a:p>
            <a:pPr indent="0" lvl="0" marL="0" rtl="0" algn="l">
              <a:spcBef>
                <a:spcPts val="1600"/>
              </a:spcBef>
              <a:spcAft>
                <a:spcPts val="0"/>
              </a:spcAft>
              <a:buNone/>
            </a:pPr>
            <a:r>
              <a:rPr lang="en" sz="1800"/>
              <a:t>This could be:</a:t>
            </a:r>
            <a:endParaRPr sz="1800"/>
          </a:p>
          <a:p>
            <a:pPr indent="-311150" lvl="0" marL="457200" rtl="0" algn="l">
              <a:spcBef>
                <a:spcPts val="1600"/>
              </a:spcBef>
              <a:spcAft>
                <a:spcPts val="0"/>
              </a:spcAft>
              <a:buSzPts val="1300"/>
              <a:buChar char="●"/>
            </a:pPr>
            <a:r>
              <a:rPr lang="en"/>
              <a:t>Working in a team and collaboration</a:t>
            </a:r>
            <a:endParaRPr/>
          </a:p>
          <a:p>
            <a:pPr indent="-311150" lvl="0" marL="457200" rtl="0" algn="l">
              <a:spcBef>
                <a:spcPts val="0"/>
              </a:spcBef>
              <a:spcAft>
                <a:spcPts val="0"/>
              </a:spcAft>
              <a:buSzPts val="1300"/>
              <a:buChar char="●"/>
            </a:pPr>
            <a:r>
              <a:rPr lang="en"/>
              <a:t>Leadership</a:t>
            </a:r>
            <a:endParaRPr/>
          </a:p>
          <a:p>
            <a:pPr indent="-311150" lvl="0" marL="457200" rtl="0" algn="l">
              <a:spcBef>
                <a:spcPts val="0"/>
              </a:spcBef>
              <a:spcAft>
                <a:spcPts val="0"/>
              </a:spcAft>
              <a:buSzPts val="1300"/>
              <a:buChar char="●"/>
            </a:pPr>
            <a:r>
              <a:rPr lang="en"/>
              <a:t>Testing</a:t>
            </a:r>
            <a:endParaRPr/>
          </a:p>
          <a:p>
            <a:pPr indent="-311150" lvl="0" marL="457200" rtl="0" algn="l">
              <a:spcBef>
                <a:spcPts val="0"/>
              </a:spcBef>
              <a:spcAft>
                <a:spcPts val="0"/>
              </a:spcAft>
              <a:buSzPts val="1300"/>
              <a:buChar char="●"/>
            </a:pPr>
            <a:r>
              <a:rPr lang="en"/>
              <a:t>Communication</a:t>
            </a:r>
            <a:endParaRPr/>
          </a:p>
          <a:p>
            <a:pPr indent="-311150" lvl="0" marL="457200" rtl="0" algn="l">
              <a:spcBef>
                <a:spcPts val="0"/>
              </a:spcBef>
              <a:spcAft>
                <a:spcPts val="0"/>
              </a:spcAft>
              <a:buSzPts val="1300"/>
              <a:buChar char="●"/>
            </a:pPr>
            <a:r>
              <a:rPr lang="en"/>
              <a:t>How many people</a:t>
            </a:r>
            <a:endParaRPr/>
          </a:p>
          <a:p>
            <a:pPr indent="-311150" lvl="0" marL="457200" rtl="0" algn="l">
              <a:spcBef>
                <a:spcPts val="0"/>
              </a:spcBef>
              <a:spcAft>
                <a:spcPts val="0"/>
              </a:spcAft>
              <a:buSzPts val="1300"/>
              <a:buChar char="●"/>
            </a:pPr>
            <a:r>
              <a:rPr lang="en"/>
              <a:t>Roles (tech lead etc)</a:t>
            </a:r>
            <a:endParaRPr/>
          </a:p>
          <a:p>
            <a:pPr indent="-311150" lvl="0" marL="457200" rtl="0" algn="l">
              <a:spcBef>
                <a:spcPts val="0"/>
              </a:spcBef>
              <a:spcAft>
                <a:spcPts val="0"/>
              </a:spcAft>
              <a:buSzPts val="1300"/>
              <a:buChar char="●"/>
            </a:pPr>
            <a:r>
              <a:rPr lang="en"/>
              <a:t>Tools to improve workflow (Git/Github, slack, trello, discord etc)</a:t>
            </a:r>
            <a:endParaRPr/>
          </a:p>
          <a:p>
            <a:pPr indent="-311150" lvl="0" marL="457200" rtl="0" algn="l">
              <a:spcBef>
                <a:spcPts val="0"/>
              </a:spcBef>
              <a:spcAft>
                <a:spcPts val="0"/>
              </a:spcAft>
              <a:buSzPts val="1300"/>
              <a:buChar char="●"/>
            </a:pPr>
            <a:r>
              <a:rPr lang="en"/>
              <a:t>Time frames (more useful for longer projects like a months - years)</a:t>
            </a:r>
            <a:endParaRPr/>
          </a:p>
          <a:p>
            <a:pPr indent="0" lvl="0" marL="0" rtl="0" algn="l">
              <a:spcBef>
                <a:spcPts val="1600"/>
              </a:spcBef>
              <a:spcAft>
                <a:spcPts val="0"/>
              </a:spcAft>
              <a:buNone/>
            </a:pPr>
            <a:r>
              <a:t/>
            </a:r>
            <a:endParaRPr sz="1800"/>
          </a:p>
          <a:p>
            <a:pPr indent="0" lvl="0" marL="0" rtl="0" algn="l">
              <a:spcBef>
                <a:spcPts val="1600"/>
              </a:spcBef>
              <a:spcAft>
                <a:spcPts val="0"/>
              </a:spcAft>
              <a:buNone/>
            </a:pPr>
            <a:r>
              <a:t/>
            </a:r>
            <a:endParaRPr sz="1800"/>
          </a:p>
          <a:p>
            <a:pPr indent="0" lvl="0" marL="0" rtl="0" algn="l">
              <a:spcBef>
                <a:spcPts val="1600"/>
              </a:spcBef>
              <a:spcAft>
                <a:spcPts val="1600"/>
              </a:spcAft>
              <a:buNone/>
            </a:pPr>
            <a:r>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3"/>
          <p:cNvSpPr txBox="1"/>
          <p:nvPr>
            <p:ph type="title"/>
          </p:nvPr>
        </p:nvSpPr>
        <p:spPr>
          <a:xfrm>
            <a:off x="1297500" y="3937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239" name="Google Shape;239;p33"/>
          <p:cNvSpPr txBox="1"/>
          <p:nvPr>
            <p:ph idx="1" type="body"/>
          </p:nvPr>
        </p:nvSpPr>
        <p:spPr>
          <a:xfrm>
            <a:off x="1297500" y="15675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800"/>
              <a:t>“While there (the TTP Residency) I learned FSW development utilizing both front-end and back end technologies, such as….I had the opportunity to work in groups of 5 to build a website using Git and GitHub for version control. We also used Trello for project management and slack for communicating.”</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