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3"/>
  </p:notesMasterIdLst>
  <p:sldIdLst>
    <p:sldId id="279" r:id="rId2"/>
    <p:sldId id="256" r:id="rId3"/>
    <p:sldId id="257" r:id="rId4"/>
    <p:sldId id="281" r:id="rId5"/>
    <p:sldId id="282" r:id="rId6"/>
    <p:sldId id="283" r:id="rId7"/>
    <p:sldId id="280" r:id="rId8"/>
    <p:sldId id="284" r:id="rId9"/>
    <p:sldId id="261" r:id="rId10"/>
    <p:sldId id="269" r:id="rId11"/>
    <p:sldId id="258" r:id="rId12"/>
    <p:sldId id="285" r:id="rId13"/>
    <p:sldId id="286" r:id="rId14"/>
    <p:sldId id="288" r:id="rId15"/>
    <p:sldId id="287" r:id="rId16"/>
    <p:sldId id="259" r:id="rId17"/>
    <p:sldId id="270" r:id="rId18"/>
    <p:sldId id="276" r:id="rId19"/>
    <p:sldId id="273" r:id="rId20"/>
    <p:sldId id="277" r:id="rId21"/>
    <p:sldId id="268" r:id="rId2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9228"/>
  </p:normalViewPr>
  <p:slideViewPr>
    <p:cSldViewPr snapToGrid="0" snapToObjects="1">
      <p:cViewPr varScale="1">
        <p:scale>
          <a:sx n="120" d="100"/>
          <a:sy n="120" d="100"/>
        </p:scale>
        <p:origin x="1344" y="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1031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buNone/>
            </a:pPr>
            <a:r>
              <a:rPr lang="de-CH" dirty="0" err="1"/>
              <a:t>pecha</a:t>
            </a:r>
            <a:r>
              <a:rPr lang="de-CH" dirty="0"/>
              <a:t> </a:t>
            </a:r>
            <a:r>
              <a:rPr lang="de-CH" dirty="0" err="1"/>
              <a:t>kucha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technique</a:t>
            </a:r>
            <a:r>
              <a:rPr lang="de-CH" dirty="0"/>
              <a:t> </a:t>
            </a:r>
            <a:r>
              <a:rPr lang="de-CH" dirty="0" err="1"/>
              <a:t>invented</a:t>
            </a:r>
            <a:r>
              <a:rPr lang="de-CH" dirty="0"/>
              <a:t> in Tokio in 2003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architects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It</a:t>
            </a:r>
            <a:r>
              <a:rPr lang="de-CH" dirty="0"/>
              <a:t> was </a:t>
            </a:r>
            <a:r>
              <a:rPr lang="de-CH" dirty="0" err="1"/>
              <a:t>meant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designers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share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discuss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design </a:t>
            </a:r>
            <a:r>
              <a:rPr lang="de-CH" dirty="0" err="1"/>
              <a:t>ideas</a:t>
            </a:r>
            <a:r>
              <a:rPr lang="de-CH" dirty="0"/>
              <a:t> in a </a:t>
            </a:r>
            <a:r>
              <a:rPr lang="de-CH" dirty="0" err="1"/>
              <a:t>public</a:t>
            </a:r>
            <a:r>
              <a:rPr lang="de-CH" dirty="0"/>
              <a:t> </a:t>
            </a:r>
            <a:r>
              <a:rPr lang="de-CH" dirty="0" err="1"/>
              <a:t>environment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rather</a:t>
            </a:r>
            <a:r>
              <a:rPr lang="de-CH" dirty="0"/>
              <a:t> a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a </a:t>
            </a:r>
            <a:r>
              <a:rPr lang="de-CH" dirty="0" err="1"/>
              <a:t>presentation</a:t>
            </a:r>
            <a:r>
              <a:rPr lang="de-CH" dirty="0"/>
              <a:t>. </a:t>
            </a:r>
            <a:r>
              <a:rPr lang="de-CH" dirty="0" err="1"/>
              <a:t>pecha</a:t>
            </a:r>
            <a:r>
              <a:rPr lang="de-CH" dirty="0"/>
              <a:t> </a:t>
            </a:r>
            <a:r>
              <a:rPr lang="de-CH" dirty="0" err="1"/>
              <a:t>kucha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japanese</a:t>
            </a:r>
            <a:r>
              <a:rPr lang="de-CH" dirty="0"/>
              <a:t> </a:t>
            </a:r>
            <a:r>
              <a:rPr lang="de-CH" dirty="0" err="1"/>
              <a:t>word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 </a:t>
            </a:r>
            <a:r>
              <a:rPr lang="de-CH" dirty="0" err="1"/>
              <a:t>describes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noise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</a:t>
            </a:r>
            <a:r>
              <a:rPr lang="de-CH" dirty="0" err="1"/>
              <a:t>chatting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same time.</a:t>
            </a:r>
          </a:p>
          <a:p>
            <a:endParaRPr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/>
              <a:t>Death </a:t>
            </a:r>
            <a:r>
              <a:rPr lang="de-CH" dirty="0" err="1"/>
              <a:t>by</a:t>
            </a:r>
            <a:r>
              <a:rPr lang="de-CH" dirty="0"/>
              <a:t> PowerPoint</a:t>
            </a:r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/>
              <a:t>Performance </a:t>
            </a:r>
            <a:r>
              <a:rPr lang="de-CH" dirty="0" err="1"/>
              <a:t>rather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talk</a:t>
            </a:r>
            <a:endParaRPr lang="de-CH"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 err="1"/>
              <a:t>Social</a:t>
            </a:r>
            <a:r>
              <a:rPr lang="de-CH" dirty="0"/>
              <a:t> </a:t>
            </a:r>
            <a:r>
              <a:rPr lang="de-CH" dirty="0" err="1"/>
              <a:t>event</a:t>
            </a:r>
            <a:r>
              <a:rPr lang="de-CH" dirty="0"/>
              <a:t>,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projects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more</a:t>
            </a:r>
            <a:endParaRPr lang="de-CH" dirty="0"/>
          </a:p>
          <a:p>
            <a:pPr marL="342900" lvl="0" indent="-228600" rtl="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topic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welcome</a:t>
            </a:r>
            <a:endParaRPr lang="de-CH" dirty="0"/>
          </a:p>
          <a:p>
            <a:endParaRPr dirty="0"/>
          </a:p>
        </p:txBody>
      </p:sp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btw. did you notice that I was talking for more than 20 seconds on these slides? if 20 seconds are not enough</a:t>
            </a:r>
          </a:p>
          <a:p>
            <a:r>
              <a:rPr lang="en-US" dirty="0"/>
              <a:t>and you may just duplicate the images. Cheating is allowed but not too much.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here you see a science presentation we did last year about forecasting if a new pizza creation will be good or not. </a:t>
            </a:r>
          </a:p>
          <a:p>
            <a:r>
              <a:rPr lang="en-US" dirty="0"/>
              <a:t>Main topic was to explain to astronomers and mathematicians how </a:t>
            </a:r>
          </a:p>
          <a:p>
            <a:r>
              <a:rPr lang="en-US" dirty="0"/>
              <a:t>our machine learning framework will be working. </a:t>
            </a:r>
          </a:p>
          <a:p>
            <a:r>
              <a:rPr lang="en-US" dirty="0"/>
              <a:t>As science presentations tend to be very text centric we tried to experiment a bit. </a:t>
            </a:r>
          </a:p>
          <a:p>
            <a:r>
              <a:rPr lang="en-US" dirty="0"/>
              <a:t>For this presentation we got </a:t>
            </a:r>
            <a:r>
              <a:rPr lang="en-US" dirty="0" err="1"/>
              <a:t>spontanous</a:t>
            </a:r>
            <a:r>
              <a:rPr lang="en-US" dirty="0"/>
              <a:t> comments like: "best presentation of the meeting"</a:t>
            </a:r>
          </a:p>
        </p:txBody>
      </p:sp>
    </p:spTree>
    <p:extLst>
      <p:ext uri="{BB962C8B-B14F-4D97-AF65-F5344CB8AC3E}">
        <p14:creationId xmlns:p14="http://schemas.microsoft.com/office/powerpoint/2010/main" val="124180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here you see a science presentation we did last year about forecasting if a new pizza creation will be good or not. </a:t>
            </a:r>
          </a:p>
          <a:p>
            <a:r>
              <a:rPr lang="en-US" dirty="0"/>
              <a:t>Main topic was to explain to astronomers and mathematicians how </a:t>
            </a:r>
          </a:p>
          <a:p>
            <a:r>
              <a:rPr lang="en-US" dirty="0"/>
              <a:t>our machine learning framework will be working. </a:t>
            </a:r>
          </a:p>
          <a:p>
            <a:r>
              <a:rPr lang="en-US" dirty="0"/>
              <a:t>As science presentations tend to be very text centric we tried to experiment a bit. </a:t>
            </a:r>
          </a:p>
          <a:p>
            <a:r>
              <a:rPr lang="en-US" dirty="0"/>
              <a:t>For this presentation we got </a:t>
            </a:r>
            <a:r>
              <a:rPr lang="en-US" dirty="0" err="1"/>
              <a:t>spontanous</a:t>
            </a:r>
            <a:r>
              <a:rPr lang="en-US" dirty="0"/>
              <a:t> comments like: "best presentation of the meeting"</a:t>
            </a:r>
          </a:p>
        </p:txBody>
      </p:sp>
    </p:spTree>
    <p:extLst>
      <p:ext uri="{BB962C8B-B14F-4D97-AF65-F5344CB8AC3E}">
        <p14:creationId xmlns:p14="http://schemas.microsoft.com/office/powerpoint/2010/main" val="137081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How to create a </a:t>
            </a:r>
            <a:r>
              <a:rPr lang="en-US" dirty="0" err="1"/>
              <a:t>pecha</a:t>
            </a:r>
            <a:r>
              <a:rPr lang="en-US" dirty="0"/>
              <a:t> </a:t>
            </a:r>
            <a:r>
              <a:rPr lang="en-US" dirty="0" err="1"/>
              <a:t>kucha</a:t>
            </a:r>
            <a:r>
              <a:rPr lang="en-US" dirty="0"/>
              <a:t>? before starting you should think about what you want to transport in your presentation:</a:t>
            </a:r>
          </a:p>
          <a:p>
            <a:r>
              <a:rPr lang="en-US" dirty="0"/>
              <a:t>* would you like to inform?</a:t>
            </a:r>
          </a:p>
          <a:p>
            <a:r>
              <a:rPr lang="en-US" dirty="0"/>
              <a:t>* would you like to inspire?</a:t>
            </a:r>
          </a:p>
          <a:p>
            <a:r>
              <a:rPr lang="en-US" dirty="0"/>
              <a:t>* would you like to motivate audience to do something?</a:t>
            </a:r>
          </a:p>
          <a:p>
            <a:r>
              <a:rPr lang="en-US" dirty="0"/>
              <a:t>* what don't you want to achieve with the talk?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35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it is time to write down the story. Do not start looking for images now.</a:t>
            </a:r>
          </a:p>
          <a:p>
            <a:r>
              <a:rPr lang="en-US" dirty="0"/>
              <a:t>This is a very important step as having the complete story in the beginning will safe you a lot of time. </a:t>
            </a:r>
          </a:p>
          <a:p>
            <a:r>
              <a:rPr lang="en-US" dirty="0"/>
              <a:t>You can split the story in 20 seconds junk and associate images rather than to invent </a:t>
            </a:r>
          </a:p>
          <a:p>
            <a:r>
              <a:rPr lang="en-US" dirty="0"/>
              <a:t>20 second text blocks for given images. if you have images first you will have to adjust text which is much harder.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de-CH" dirty="0" err="1"/>
              <a:t>Sit</a:t>
            </a:r>
            <a:r>
              <a:rPr lang="de-CH" dirty="0"/>
              <a:t> down, </a:t>
            </a:r>
            <a:r>
              <a:rPr lang="de-CH" dirty="0" err="1"/>
              <a:t>take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sheets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writing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beginning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attract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?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a </a:t>
            </a:r>
            <a:r>
              <a:rPr lang="de-CH" dirty="0" err="1"/>
              <a:t>joke</a:t>
            </a:r>
            <a:r>
              <a:rPr lang="de-CH" dirty="0"/>
              <a:t>, </a:t>
            </a:r>
            <a:r>
              <a:rPr lang="de-CH" dirty="0" err="1"/>
              <a:t>present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astonishing</a:t>
            </a:r>
            <a:r>
              <a:rPr lang="de-CH" dirty="0"/>
              <a:t> </a:t>
            </a:r>
            <a:r>
              <a:rPr lang="de-CH" dirty="0" err="1"/>
              <a:t>image</a:t>
            </a:r>
            <a:r>
              <a:rPr lang="de-CH" dirty="0"/>
              <a:t>,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, etc. </a:t>
            </a:r>
          </a:p>
          <a:p>
            <a:pPr lvl="0" rtl="0">
              <a:buNone/>
            </a:pPr>
            <a:r>
              <a:rPr lang="de-CH" dirty="0" err="1"/>
              <a:t>How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conclude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. Wake </a:t>
            </a:r>
            <a:r>
              <a:rPr lang="de-CH" dirty="0" err="1"/>
              <a:t>up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audience</a:t>
            </a:r>
            <a:r>
              <a:rPr lang="de-CH" dirty="0"/>
              <a:t> </a:t>
            </a:r>
            <a:r>
              <a:rPr lang="de-CH" dirty="0" err="1"/>
              <a:t>again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about</a:t>
            </a:r>
            <a:endParaRPr lang="de-CH" dirty="0"/>
          </a:p>
          <a:p>
            <a:pPr lvl="0" rtl="0">
              <a:buNone/>
            </a:pP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, 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story</a:t>
            </a:r>
            <a:r>
              <a:rPr lang="de-CH" dirty="0"/>
              <a:t>, </a:t>
            </a:r>
            <a:r>
              <a:rPr lang="de-CH" dirty="0" err="1"/>
              <a:t>put</a:t>
            </a:r>
            <a:r>
              <a:rPr lang="de-CH" dirty="0"/>
              <a:t> a </a:t>
            </a:r>
            <a:r>
              <a:rPr lang="de-CH" dirty="0" err="1"/>
              <a:t>picture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viewers</a:t>
            </a:r>
            <a:r>
              <a:rPr lang="de-CH" dirty="0"/>
              <a:t> </a:t>
            </a:r>
            <a:r>
              <a:rPr lang="de-CH" dirty="0" err="1"/>
              <a:t>heads</a:t>
            </a:r>
            <a:r>
              <a:rPr lang="de-CH" dirty="0"/>
              <a:t>.</a:t>
            </a:r>
          </a:p>
          <a:p>
            <a:pPr lvl="0" rtl="0">
              <a:buNone/>
            </a:pP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now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filled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5 </a:t>
            </a:r>
            <a:r>
              <a:rPr lang="de-CH" dirty="0" err="1"/>
              <a:t>slides</a:t>
            </a:r>
            <a:r>
              <a:rPr lang="de-CH" dirty="0"/>
              <a:t>.</a:t>
            </a:r>
          </a:p>
          <a:p>
            <a:endParaRPr dirty="0"/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fill in the gaps. Organize your ideas in a meaningful way. </a:t>
            </a:r>
          </a:p>
          <a:p>
            <a:r>
              <a:rPr lang="en-US" dirty="0"/>
              <a:t>While writing your text read it out loud and measure the time you need. Split the text in pieces of 20 seconds.</a:t>
            </a:r>
          </a:p>
          <a:p>
            <a:r>
              <a:rPr lang="en-US" dirty="0"/>
              <a:t>If you are bored you may start looking for images for those parts that are already defined, but only for those.</a:t>
            </a:r>
            <a:endParaRPr dirty="0"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Once the text is complete, search for images. Good resources are https://</a:t>
            </a:r>
            <a:r>
              <a:rPr lang="en-US" dirty="0" err="1"/>
              <a:t>pixabay.com</a:t>
            </a:r>
            <a:r>
              <a:rPr lang="en-US" dirty="0"/>
              <a:t>/, </a:t>
            </a:r>
            <a:r>
              <a:rPr lang="en-US" dirty="0" err="1"/>
              <a:t>pinterest.ch</a:t>
            </a:r>
            <a:r>
              <a:rPr lang="en-US" dirty="0"/>
              <a:t> or google image search.</a:t>
            </a:r>
          </a:p>
          <a:p>
            <a:r>
              <a:rPr lang="en-US" dirty="0"/>
              <a:t>you may also create simple slides with one or two words or a symbol like an emoticon. 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you have to train, train, train</a:t>
            </a:r>
          </a:p>
          <a:p>
            <a:r>
              <a:rPr lang="en-US" dirty="0"/>
              <a:t>Measure the time for each slide, adjust texts where needed and make sure to get a feeling for 20 seconds.</a:t>
            </a:r>
          </a:p>
          <a:p>
            <a:r>
              <a:rPr lang="en-US" dirty="0"/>
              <a:t>Automate your presentation </a:t>
            </a:r>
            <a:r>
              <a:rPr lang="en-US" dirty="0" err="1"/>
              <a:t>programme</a:t>
            </a:r>
            <a:r>
              <a:rPr lang="en-US" dirty="0"/>
              <a:t> and do not switch the slides manually. </a:t>
            </a:r>
          </a:p>
          <a:p>
            <a:r>
              <a:rPr lang="en-US" dirty="0"/>
              <a:t>If you don't train you will fail miserably. </a:t>
            </a: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For the end I'd like you to imagine yourself listening to 20 presentations of </a:t>
            </a:r>
          </a:p>
          <a:p>
            <a:r>
              <a:rPr lang="en-US" dirty="0"/>
              <a:t>your classmates all having prepared last-minute presentations of their work. </a:t>
            </a:r>
          </a:p>
          <a:p>
            <a:r>
              <a:rPr lang="en-US" dirty="0"/>
              <a:t>I'm sure you have experienced this before and you were slightly bored listening to all of them.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Imagine a lot of highly motivated designers having worked day and night </a:t>
            </a:r>
          </a:p>
          <a:p>
            <a:r>
              <a:rPr lang="en-US" dirty="0"/>
              <a:t>on the design of the next great tool. It will be awesome, the best thing ever thought of.</a:t>
            </a:r>
          </a:p>
          <a:p>
            <a:r>
              <a:rPr lang="en-US" dirty="0"/>
              <a:t>And, of course, they want to sell their ideas to the world.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Now imagine an afternoon with well-prepared and entertaining presentation of </a:t>
            </a:r>
          </a:p>
          <a:p>
            <a:r>
              <a:rPr lang="en-US" dirty="0"/>
              <a:t>informative </a:t>
            </a:r>
            <a:r>
              <a:rPr lang="en-US" dirty="0" err="1"/>
              <a:t>visualisations</a:t>
            </a:r>
            <a:r>
              <a:rPr lang="en-US" dirty="0"/>
              <a:t> that have been worked out </a:t>
            </a:r>
            <a:r>
              <a:rPr lang="en-US" dirty="0" err="1"/>
              <a:t>durning</a:t>
            </a:r>
            <a:r>
              <a:rPr lang="en-US" dirty="0"/>
              <a:t> in this semester.</a:t>
            </a:r>
          </a:p>
          <a:p>
            <a:r>
              <a:rPr lang="en-US" dirty="0"/>
              <a:t>You will probably remember one or another. </a:t>
            </a:r>
          </a:p>
          <a:p>
            <a:r>
              <a:rPr lang="en-US" dirty="0"/>
              <a:t>Please do your best to entertain and inform your class mates.</a:t>
            </a:r>
            <a:endParaRPr dirty="0"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14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For this they are going to prepare a 30 minutes presentation starting with their first prototype</a:t>
            </a:r>
          </a:p>
          <a:p>
            <a:r>
              <a:rPr lang="en-US" dirty="0"/>
              <a:t>and chronologically iterating to explain how they reached their current state. </a:t>
            </a:r>
          </a:p>
          <a:p>
            <a:r>
              <a:rPr lang="en-US" dirty="0"/>
              <a:t>The audience is going to like it so much. </a:t>
            </a:r>
          </a:p>
        </p:txBody>
      </p:sp>
    </p:spTree>
    <p:extLst>
      <p:ext uri="{BB962C8B-B14F-4D97-AF65-F5344CB8AC3E}">
        <p14:creationId xmlns:p14="http://schemas.microsoft.com/office/powerpoint/2010/main" val="324821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imagine you would be in a jury that has to evaluate dozens of such designs and rate them. </a:t>
            </a:r>
          </a:p>
          <a:p>
            <a:r>
              <a:rPr lang="en-US" dirty="0"/>
              <a:t>Roughly after 10 minutes presentation filled with tons of bullet points you are going to fall </a:t>
            </a:r>
          </a:p>
          <a:p>
            <a:r>
              <a:rPr lang="en-US" dirty="0"/>
              <a:t>asleep and will not be objective anymore.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Now imagine you would be given a presentation that focuses on the most relevant information and </a:t>
            </a:r>
          </a:p>
          <a:p>
            <a:r>
              <a:rPr lang="en-US" dirty="0"/>
              <a:t>moreover is well prepared and entertaining. This is what </a:t>
            </a:r>
            <a:r>
              <a:rPr lang="en-US" dirty="0" err="1"/>
              <a:t>pecha</a:t>
            </a:r>
            <a:r>
              <a:rPr lang="en-US" dirty="0"/>
              <a:t> </a:t>
            </a:r>
            <a:r>
              <a:rPr lang="en-US" dirty="0" err="1"/>
              <a:t>kucha</a:t>
            </a:r>
            <a:r>
              <a:rPr lang="en-US" dirty="0"/>
              <a:t> aims to solve by giving clear rules on how the </a:t>
            </a:r>
          </a:p>
          <a:p>
            <a:r>
              <a:rPr lang="en-US" dirty="0"/>
              <a:t>presentation has to be structured.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9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First and foremost, the presentation is restricted to 20 slides</a:t>
            </a:r>
          </a:p>
          <a:p>
            <a:r>
              <a:rPr lang="en-US" dirty="0"/>
              <a:t>each slide is shown for exactly 20 seconds</a:t>
            </a:r>
          </a:p>
          <a:p>
            <a:r>
              <a:rPr lang="en-US" dirty="0"/>
              <a:t>which amounts in a total of 400 seconds</a:t>
            </a:r>
          </a:p>
          <a:p>
            <a:r>
              <a:rPr lang="en-US" dirty="0"/>
              <a:t>or 6 minutes and 20 seconds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159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This sets clear time constraints to the presenter. </a:t>
            </a:r>
          </a:p>
          <a:p>
            <a:r>
              <a:rPr lang="en-US" dirty="0"/>
              <a:t>You have to carefully think about the most relevant information you want to pass on</a:t>
            </a:r>
          </a:p>
          <a:p>
            <a:r>
              <a:rPr lang="en-US" dirty="0"/>
              <a:t>to your audience. And you have to trains in advance to be able to stick to the time.</a:t>
            </a:r>
          </a:p>
        </p:txBody>
      </p:sp>
    </p:spTree>
    <p:extLst>
      <p:ext uri="{BB962C8B-B14F-4D97-AF65-F5344CB8AC3E}">
        <p14:creationId xmlns:p14="http://schemas.microsoft.com/office/powerpoint/2010/main" val="134392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Second important rules is to use pictures rather than text.</a:t>
            </a:r>
          </a:p>
          <a:p>
            <a:r>
              <a:rPr lang="en-US" dirty="0"/>
              <a:t>Images are much easier to digest for humans. </a:t>
            </a:r>
          </a:p>
          <a:p>
            <a:r>
              <a:rPr lang="en-US" dirty="0"/>
              <a:t>With text you risk to loose the attention of the audience.</a:t>
            </a:r>
          </a:p>
          <a:p>
            <a:endParaRPr dirty="0"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01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dirty="0"/>
              <a:t>Absolutely forbitten are bullet lists as well as </a:t>
            </a:r>
          </a:p>
          <a:p>
            <a:r>
              <a:rPr lang="en-US" dirty="0"/>
              <a:t>slide transitions or other unmotivated animations. </a:t>
            </a:r>
          </a:p>
          <a:p>
            <a:r>
              <a:rPr lang="en-US" dirty="0"/>
              <a:t>you may sparsely use single words or embed a movie for illustration.</a:t>
            </a:r>
            <a:endParaRPr dirty="0"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2pPr>
            <a:lvl3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3pPr>
            <a:lvl4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4pPr>
            <a:lvl5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5pPr>
            <a:lvl6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6pPr>
            <a:lvl7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7pPr>
            <a:lvl8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8pPr>
            <a:lvl9pPr marL="0" indent="14287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25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75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228600" algn="ctr">
              <a:buSzPct val="100000"/>
              <a:defRPr sz="3600"/>
            </a:lvl1pPr>
            <a:lvl2pPr indent="228600" algn="ctr">
              <a:buSzPct val="100000"/>
              <a:defRPr sz="3600"/>
            </a:lvl2pPr>
            <a:lvl3pPr indent="228600" algn="ctr">
              <a:buSzPct val="100000"/>
              <a:defRPr sz="3600"/>
            </a:lvl3pPr>
            <a:lvl4pPr indent="228600" algn="ctr">
              <a:buSzPct val="100000"/>
              <a:defRPr sz="3600"/>
            </a:lvl4pPr>
            <a:lvl5pPr indent="228600" algn="ctr">
              <a:buSzPct val="100000"/>
              <a:defRPr sz="3600"/>
            </a:lvl5pPr>
            <a:lvl6pPr indent="228600" algn="ctr">
              <a:buSzPct val="100000"/>
              <a:defRPr sz="3600"/>
            </a:lvl6pPr>
            <a:lvl7pPr indent="228600" algn="ctr">
              <a:buSzPct val="100000"/>
              <a:defRPr sz="3600"/>
            </a:lvl7pPr>
            <a:lvl8pPr indent="228600" algn="ctr">
              <a:buSzPct val="100000"/>
              <a:defRPr sz="3600"/>
            </a:lvl8pPr>
            <a:lvl9pPr indent="228600" algn="ctr"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14313" indent="-128588" algn="ctr">
              <a:spcBef>
                <a:spcPts val="0"/>
              </a:spcBef>
              <a:buSzPct val="100000"/>
              <a:buNone/>
              <a:defRPr sz="1350"/>
            </a:lvl1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195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indent="-104775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indent="-80963" algn="l" rtl="0">
              <a:spcBef>
                <a:spcPts val="420"/>
              </a:spcBef>
              <a:buClr>
                <a:schemeClr val="dk1"/>
              </a:buClr>
              <a:buFont typeface="Calibri"/>
              <a:buChar char="–"/>
              <a:def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indent="-57150" algn="l" rtl="0">
              <a:spcBef>
                <a:spcPts val="36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–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»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indent="-76200" algn="l" rtl="0">
              <a:spcBef>
                <a:spcPts val="300"/>
              </a:spcBef>
              <a:buClr>
                <a:schemeClr val="dk1"/>
              </a:buClr>
              <a:buFont typeface="Calibri"/>
              <a:buChar char="•"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1" y="4767263"/>
            <a:ext cx="2133599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599" cy="273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9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indent="0" algn="l" rtl="0">
              <a:defRPr sz="135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advClick="0" advTm="195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marL="0" indent="228600"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advClick="0" advTm="19500">
    <p:fade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80257" y="1223445"/>
            <a:ext cx="2663827" cy="26404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Oval 1"/>
          <p:cNvSpPr/>
          <p:nvPr/>
        </p:nvSpPr>
        <p:spPr>
          <a:xfrm>
            <a:off x="3373181" y="1300877"/>
            <a:ext cx="2477979" cy="2485606"/>
          </a:xfrm>
          <a:prstGeom prst="ellipse">
            <a:avLst/>
          </a:prstGeom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4" name="Oval 3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00</a:t>
            </a:r>
            <a:endParaRPr lang="en-US" sz="7200" dirty="0"/>
          </a:p>
        </p:txBody>
      </p:sp>
      <p:sp>
        <p:nvSpPr>
          <p:cNvPr id="16" name="Oval 15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05</a:t>
            </a:r>
            <a:endParaRPr lang="en-US" sz="7200" dirty="0"/>
          </a:p>
        </p:txBody>
      </p:sp>
      <p:sp>
        <p:nvSpPr>
          <p:cNvPr id="17" name="Oval 16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10</a:t>
            </a:r>
            <a:endParaRPr lang="en-US" sz="7200" dirty="0"/>
          </a:p>
        </p:txBody>
      </p:sp>
      <p:sp>
        <p:nvSpPr>
          <p:cNvPr id="18" name="Oval 17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15</a:t>
            </a:r>
            <a:endParaRPr lang="en-US" sz="7200" dirty="0"/>
          </a:p>
        </p:txBody>
      </p:sp>
      <p:sp>
        <p:nvSpPr>
          <p:cNvPr id="19" name="Oval 18"/>
          <p:cNvSpPr/>
          <p:nvPr/>
        </p:nvSpPr>
        <p:spPr>
          <a:xfrm>
            <a:off x="3806828" y="1783270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20</a:t>
            </a:r>
            <a:endParaRPr lang="en-US" sz="7200" dirty="0"/>
          </a:p>
        </p:txBody>
      </p:sp>
      <p:sp>
        <p:nvSpPr>
          <p:cNvPr id="20" name="Oval 19"/>
          <p:cNvSpPr/>
          <p:nvPr/>
        </p:nvSpPr>
        <p:spPr>
          <a:xfrm>
            <a:off x="3806828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25</a:t>
            </a:r>
            <a:endParaRPr lang="en-US" sz="7200" dirty="0"/>
          </a:p>
        </p:txBody>
      </p:sp>
      <p:sp>
        <p:nvSpPr>
          <p:cNvPr id="21" name="Oval 20"/>
          <p:cNvSpPr/>
          <p:nvPr/>
        </p:nvSpPr>
        <p:spPr>
          <a:xfrm>
            <a:off x="3824165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30</a:t>
            </a:r>
            <a:endParaRPr lang="en-US" sz="7200" dirty="0"/>
          </a:p>
        </p:txBody>
      </p:sp>
      <p:sp>
        <p:nvSpPr>
          <p:cNvPr id="22" name="Oval 21"/>
          <p:cNvSpPr/>
          <p:nvPr/>
        </p:nvSpPr>
        <p:spPr>
          <a:xfrm>
            <a:off x="3824165" y="1767572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35</a:t>
            </a:r>
            <a:endParaRPr lang="en-US" sz="7200" dirty="0"/>
          </a:p>
        </p:txBody>
      </p:sp>
      <p:sp>
        <p:nvSpPr>
          <p:cNvPr id="23" name="Oval 22"/>
          <p:cNvSpPr/>
          <p:nvPr/>
        </p:nvSpPr>
        <p:spPr>
          <a:xfrm>
            <a:off x="3814699" y="1753548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40</a:t>
            </a:r>
            <a:endParaRPr lang="en-US" sz="7200" dirty="0"/>
          </a:p>
        </p:txBody>
      </p:sp>
      <p:sp>
        <p:nvSpPr>
          <p:cNvPr id="24" name="Oval 23"/>
          <p:cNvSpPr/>
          <p:nvPr/>
        </p:nvSpPr>
        <p:spPr>
          <a:xfrm>
            <a:off x="3806828" y="1745676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45</a:t>
            </a:r>
            <a:endParaRPr lang="en-US" sz="7200" dirty="0"/>
          </a:p>
        </p:txBody>
      </p:sp>
      <p:sp>
        <p:nvSpPr>
          <p:cNvPr id="25" name="Oval 24"/>
          <p:cNvSpPr/>
          <p:nvPr/>
        </p:nvSpPr>
        <p:spPr>
          <a:xfrm>
            <a:off x="3814699" y="1753548"/>
            <a:ext cx="1533249" cy="1556408"/>
          </a:xfrm>
          <a:prstGeom prst="ellipse">
            <a:avLst/>
          </a:prstGeom>
          <a:solidFill>
            <a:schemeClr val="tx1"/>
          </a:solidFill>
          <a:ln w="762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50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57524357"/>
      </p:ext>
    </p:extLst>
  </p:cSld>
  <p:clrMapOvr>
    <a:masterClrMapping/>
  </p:clrMapOvr>
  <p:transition advClick="0" advTm="49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3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4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5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2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4545788" y="202144"/>
            <a:ext cx="2897549" cy="651374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>
              <a:buNone/>
            </a:pPr>
            <a:r>
              <a:rPr lang="de-CH" sz="2250">
                <a:solidFill>
                  <a:schemeClr val="lt1"/>
                </a:solidFill>
              </a:rPr>
              <a:t>No animations!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689732" y="1181851"/>
            <a:ext cx="2897549" cy="651374"/>
          </a:xfrm>
          <a:prstGeom prst="rect">
            <a:avLst/>
          </a:prstGeom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marL="342900" indent="-314325" algn="ctr">
              <a:buClr>
                <a:schemeClr val="lt1"/>
              </a:buClr>
              <a:buSzPct val="100000"/>
              <a:buFont typeface="Arial"/>
              <a:buChar char="●"/>
            </a:pPr>
            <a:r>
              <a:rPr lang="de-CH" sz="2250">
                <a:solidFill>
                  <a:schemeClr val="lt1"/>
                </a:solidFill>
              </a:rPr>
              <a:t>No bullet lists!</a:t>
            </a:r>
          </a:p>
        </p:txBody>
      </p:sp>
      <p:sp>
        <p:nvSpPr>
          <p:cNvPr id="108" name="Shape 108"/>
          <p:cNvSpPr/>
          <p:nvPr/>
        </p:nvSpPr>
        <p:spPr>
          <a:xfrm rot="383999">
            <a:off x="1350449" y="2341312"/>
            <a:ext cx="2258342" cy="169376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/>
          <p:nvPr/>
        </p:nvSpPr>
        <p:spPr>
          <a:xfrm rot="-425999">
            <a:off x="3947776" y="2027194"/>
            <a:ext cx="2114399" cy="1409606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Shape 110"/>
          <p:cNvSpPr/>
          <p:nvPr/>
        </p:nvSpPr>
        <p:spPr>
          <a:xfrm rot="570000">
            <a:off x="4912837" y="2966851"/>
            <a:ext cx="1529587" cy="2039456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Shape 111"/>
          <p:cNvSpPr/>
          <p:nvPr/>
        </p:nvSpPr>
        <p:spPr>
          <a:xfrm rot="-1469978">
            <a:off x="2661616" y="3185047"/>
            <a:ext cx="2281505" cy="1603061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Shape 112"/>
          <p:cNvSpPr/>
          <p:nvPr/>
        </p:nvSpPr>
        <p:spPr>
          <a:xfrm rot="-455999">
            <a:off x="6231675" y="2226581"/>
            <a:ext cx="1577081" cy="2230988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advClick="0" advTm="195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 für stempeluhr">
            <a:extLst>
              <a:ext uri="{FF2B5EF4-FFF2-40B4-BE49-F238E27FC236}">
                <a16:creationId xmlns:a16="http://schemas.microsoft.com/office/drawing/2014/main" id="{9BFD8959-51C6-7A4B-BD6C-D7E06C10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413" y="0"/>
            <a:ext cx="68611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158D1-6466-2442-AB2F-8EEFC81C03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5145"/>
      </p:ext>
    </p:extLst>
  </p:cSld>
  <p:clrMapOvr>
    <a:masterClrMapping/>
  </p:clrMapOvr>
  <p:transition advClick="0" advTm="195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158D1-6466-2442-AB2F-8EEFC81C03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9723"/>
      </p:ext>
    </p:extLst>
  </p:cSld>
  <p:clrMapOvr>
    <a:masterClrMapping/>
  </p:clrMapOvr>
  <p:transition advClick="0" advTm="195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PREPARE?</a:t>
            </a:r>
          </a:p>
        </p:txBody>
      </p:sp>
    </p:spTree>
    <p:extLst>
      <p:ext uri="{BB962C8B-B14F-4D97-AF65-F5344CB8AC3E}">
        <p14:creationId xmlns:p14="http://schemas.microsoft.com/office/powerpoint/2010/main" val="3735826274"/>
      </p:ext>
    </p:extLst>
  </p:cSld>
  <p:clrMapOvr>
    <a:masterClrMapping/>
  </p:clrMapOvr>
  <p:transition advClick="0" advTm="195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ldergebnis für note taking">
            <a:extLst>
              <a:ext uri="{FF2B5EF4-FFF2-40B4-BE49-F238E27FC236}">
                <a16:creationId xmlns:a16="http://schemas.microsoft.com/office/drawing/2014/main" id="{928F67AC-B942-0E4B-B120-2E10175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91704"/>
            <a:ext cx="6858000" cy="456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ildergebnis für exclamation mark">
            <a:extLst>
              <a:ext uri="{FF2B5EF4-FFF2-40B4-BE49-F238E27FC236}">
                <a16:creationId xmlns:a16="http://schemas.microsoft.com/office/drawing/2014/main" id="{B09B624C-8DD4-CB4D-9EF1-52A5EFB9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2124" y="3190739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582803"/>
      </p:ext>
    </p:extLst>
  </p:cSld>
  <p:clrMapOvr>
    <a:masterClrMapping/>
  </p:clrMapOvr>
  <p:transition advClick="0" advTm="195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de-CH" b="0"/>
              <a:t>How to prepare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485900" y="1200151"/>
            <a:ext cx="6172200" cy="339447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&lt;</a:t>
            </a:r>
            <a:r>
              <a:rPr lang="de-CH" sz="7200" b="1" dirty="0" err="1">
                <a:solidFill>
                  <a:srgbClr val="FFFFFF"/>
                </a:solidFill>
              </a:rPr>
              <a:t>start</a:t>
            </a:r>
            <a:r>
              <a:rPr lang="de-CH" sz="7200" b="1" dirty="0">
                <a:solidFill>
                  <a:srgbClr val="FFFFFF"/>
                </a:solidFill>
              </a:rPr>
              <a:t>&gt;&lt;/</a:t>
            </a:r>
            <a:r>
              <a:rPr lang="de-CH" sz="7200" b="1" dirty="0" err="1">
                <a:solidFill>
                  <a:srgbClr val="FFFFFF"/>
                </a:solidFill>
              </a:rPr>
              <a:t>start</a:t>
            </a:r>
            <a:r>
              <a:rPr lang="de-CH" sz="7200" b="1" dirty="0">
                <a:solidFill>
                  <a:srgbClr val="FFFFFF"/>
                </a:solidFill>
              </a:rPr>
              <a:t>&gt;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…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&lt;end&gt;&lt;/end&gt;</a:t>
            </a:r>
          </a:p>
        </p:txBody>
      </p:sp>
    </p:spTree>
  </p:cSld>
  <p:clrMapOvr>
    <a:masterClrMapping/>
  </p:clrMapOvr>
  <p:transition advClick="0" advTm="195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143000" y="334602"/>
            <a:ext cx="6858000" cy="455417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advClick="0" advTm="195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oogle">
            <a:extLst>
              <a:ext uri="{FF2B5EF4-FFF2-40B4-BE49-F238E27FC236}">
                <a16:creationId xmlns:a16="http://schemas.microsoft.com/office/drawing/2014/main" id="{A0861438-E7A2-9F4E-925A-680942F28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6217" y="1000397"/>
            <a:ext cx="11430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Bildergebnis für pixabay logo">
            <a:extLst>
              <a:ext uri="{FF2B5EF4-FFF2-40B4-BE49-F238E27FC236}">
                <a16:creationId xmlns:a16="http://schemas.microsoft.com/office/drawing/2014/main" id="{89A8F3A3-63F3-5D44-911D-F3532079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6772" y="376918"/>
            <a:ext cx="1666058" cy="166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Bildergebnis für pinterest logo">
            <a:extLst>
              <a:ext uri="{FF2B5EF4-FFF2-40B4-BE49-F238E27FC236}">
                <a16:creationId xmlns:a16="http://schemas.microsoft.com/office/drawing/2014/main" id="{5EFE1949-6B24-1D4F-A818-2767D36A3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32217" y="2576647"/>
            <a:ext cx="3048000" cy="8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Bildergebnis für workout">
            <a:extLst>
              <a:ext uri="{FF2B5EF4-FFF2-40B4-BE49-F238E27FC236}">
                <a16:creationId xmlns:a16="http://schemas.microsoft.com/office/drawing/2014/main" id="{A36BA8A2-119D-AA4E-838F-9C021354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5750"/>
            <a:ext cx="685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277446" y="1305507"/>
            <a:ext cx="6589106" cy="20463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advClick="0" advTm="195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E6556-6212-9949-873D-7F8F3A4C0F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391885"/>
            <a:ext cx="6130693" cy="2037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AA241-29EB-EA44-96F7-89839DCD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3467" y="2996386"/>
            <a:ext cx="6397534" cy="1672499"/>
          </a:xfrm>
          <a:prstGeom prst="rect">
            <a:avLst/>
          </a:prstGeom>
        </p:spPr>
      </p:pic>
    </p:spTree>
  </p:cSld>
  <p:clrMapOvr>
    <a:masterClrMapping/>
  </p:clrMapOvr>
  <p:transition advClick="0" advTm="195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 für happy crowd">
            <a:extLst>
              <a:ext uri="{FF2B5EF4-FFF2-40B4-BE49-F238E27FC236}">
                <a16:creationId xmlns:a16="http://schemas.microsoft.com/office/drawing/2014/main" id="{8560205B-A764-2244-820E-B94E2877B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269206"/>
            <a:ext cx="685800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70815"/>
      </p:ext>
    </p:extLst>
  </p:cSld>
  <p:clrMapOvr>
    <a:masterClrMapping/>
  </p:clrMapOvr>
  <p:transition advClick="0" advTm="195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designer">
            <a:extLst>
              <a:ext uri="{FF2B5EF4-FFF2-40B4-BE49-F238E27FC236}">
                <a16:creationId xmlns:a16="http://schemas.microsoft.com/office/drawing/2014/main" id="{1248F814-0929-C64F-AF5F-4F22692E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66688"/>
            <a:ext cx="68580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95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ür boring powerpoint">
            <a:extLst>
              <a:ext uri="{FF2B5EF4-FFF2-40B4-BE49-F238E27FC236}">
                <a16:creationId xmlns:a16="http://schemas.microsoft.com/office/drawing/2014/main" id="{AE528786-F78A-0B45-8DBC-497DB62EF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288131"/>
            <a:ext cx="6858000" cy="45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062665"/>
      </p:ext>
    </p:extLst>
  </p:cSld>
  <p:clrMapOvr>
    <a:masterClrMapping/>
  </p:clrMapOvr>
  <p:transition advClick="0" advTm="195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schweizer-illustrierte.ch/sites/default/files/styles/landscape-708x472/public/teaser-images/rauswurf-button-dgst-jury.jpg?itok=6_rEfiWi">
            <a:extLst>
              <a:ext uri="{FF2B5EF4-FFF2-40B4-BE49-F238E27FC236}">
                <a16:creationId xmlns:a16="http://schemas.microsoft.com/office/drawing/2014/main" id="{5A1AB947-E193-214F-B851-7B01804A6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0150" y="323850"/>
            <a:ext cx="67437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72154"/>
      </p:ext>
    </p:extLst>
  </p:cSld>
  <p:clrMapOvr>
    <a:masterClrMapping/>
  </p:clrMapOvr>
  <p:transition advClick="0" advTm="195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dergebnis für entertaining presentation">
            <a:extLst>
              <a:ext uri="{FF2B5EF4-FFF2-40B4-BE49-F238E27FC236}">
                <a16:creationId xmlns:a16="http://schemas.microsoft.com/office/drawing/2014/main" id="{DF3DE683-518B-B04B-A56E-052A93D0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1191"/>
            <a:ext cx="6858000" cy="514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02003"/>
      </p:ext>
    </p:extLst>
  </p:cSld>
  <p:clrMapOvr>
    <a:masterClrMapping/>
  </p:clrMapOvr>
  <p:transition advClick="0" advTm="195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/>
        </p:nvSpPr>
        <p:spPr>
          <a:xfrm>
            <a:off x="1140260" y="-3393"/>
            <a:ext cx="6865425" cy="5064525"/>
          </a:xfrm>
          <a:prstGeom prst="rect">
            <a:avLst/>
          </a:prstGeom>
          <a:solidFill>
            <a:srgbClr val="000000"/>
          </a:solidFill>
        </p:spPr>
        <p:txBody>
          <a:bodyPr lIns="68569" tIns="68569" rIns="68569" bIns="68569" anchor="ctr" anchorCtr="0">
            <a:noAutofit/>
          </a:bodyPr>
          <a:lstStyle/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PECHA KUCHA</a:t>
            </a:r>
          </a:p>
          <a:p>
            <a:pPr lvl="0" algn="ctr" rtl="0">
              <a:buNone/>
            </a:pPr>
            <a:r>
              <a:rPr lang="de-CH" sz="7200" b="1" dirty="0">
                <a:solidFill>
                  <a:srgbClr val="FFFFFF"/>
                </a:solidFill>
              </a:rPr>
              <a:t>{20 x 20}</a:t>
            </a:r>
          </a:p>
        </p:txBody>
      </p:sp>
    </p:spTree>
    <p:extLst>
      <p:ext uri="{BB962C8B-B14F-4D97-AF65-F5344CB8AC3E}">
        <p14:creationId xmlns:p14="http://schemas.microsoft.com/office/powerpoint/2010/main" val="1570872448"/>
      </p:ext>
    </p:extLst>
  </p:cSld>
  <p:clrMapOvr>
    <a:masterClrMapping/>
  </p:clrMapOvr>
  <p:transition advClick="0" advTm="195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ildergebnis für clock mondaine">
            <a:extLst>
              <a:ext uri="{FF2B5EF4-FFF2-40B4-BE49-F238E27FC236}">
                <a16:creationId xmlns:a16="http://schemas.microsoft.com/office/drawing/2014/main" id="{44C9A925-F0F7-5E47-A631-0507070D5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18657" y="342901"/>
            <a:ext cx="4389121" cy="44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77197"/>
      </p:ext>
    </p:extLst>
  </p:cSld>
  <p:clrMapOvr>
    <a:masterClrMapping/>
  </p:clrMapOvr>
  <p:transition advClick="0" advTm="195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 rot="-341999">
            <a:off x="1572881" y="367238"/>
            <a:ext cx="2814826" cy="211111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56" name="Shape 56"/>
          <p:cNvSpPr/>
          <p:nvPr/>
        </p:nvSpPr>
        <p:spPr>
          <a:xfrm rot="791998">
            <a:off x="4102201" y="457050"/>
            <a:ext cx="2661578" cy="211111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Shape 57"/>
          <p:cNvSpPr/>
          <p:nvPr/>
        </p:nvSpPr>
        <p:spPr>
          <a:xfrm rot="-167999">
            <a:off x="2973113" y="2128515"/>
            <a:ext cx="3343331" cy="176998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Shape 58"/>
          <p:cNvSpPr/>
          <p:nvPr/>
        </p:nvSpPr>
        <p:spPr>
          <a:xfrm rot="-743999">
            <a:off x="4837800" y="2513925"/>
            <a:ext cx="2635387" cy="196391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 rot="629999">
            <a:off x="1370738" y="2851734"/>
            <a:ext cx="2814825" cy="211111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4650124"/>
      </p:ext>
    </p:extLst>
  </p:cSld>
  <p:clrMapOvr>
    <a:masterClrMapping/>
  </p:clrMapOvr>
  <p:transition advClick="0" advTm="19500">
    <p:fade/>
  </p:transition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1094</Words>
  <Application>Microsoft Office PowerPoint</Application>
  <PresentationFormat>Bildschirmpräsentation (16:9)</PresentationFormat>
  <Paragraphs>95</Paragraphs>
  <Slides>21</Slides>
  <Notes>20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simple-dark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to prepare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Martin Kimmig</dc:creator>
  <cp:lastModifiedBy>Martin Kimmig</cp:lastModifiedBy>
  <cp:revision>30</cp:revision>
  <dcterms:created xsi:type="dcterms:W3CDTF">2013-12-03T16:27:49Z</dcterms:created>
  <dcterms:modified xsi:type="dcterms:W3CDTF">2018-05-27T14:16:28Z</dcterms:modified>
</cp:coreProperties>
</file>