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66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C1D9-31BC-497F-9904-BEC065086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DE9DE-6DC3-436F-85A2-6FB94EEF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C342C-2AE8-4B1C-BD99-3A0B4E11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306C2-89A3-4065-A0C9-E46A067C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D038C-DB89-4D9F-AE81-AA659035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DCDC-0F1E-4157-947D-9786A3D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10250-0716-4BA5-90BA-EE3D6113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4836D-BD7B-434E-B1A7-5578E57E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2DA8E-6475-4E78-8923-1030E12C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3D51-59E3-4B30-9BED-15C0DD3F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3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FD3F9C-B627-485F-BD85-58C0DE51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08423F-7483-4B3B-98CB-38EF6F74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4DD68-56D9-4F77-A7BE-0A515D45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1C367-8387-45E5-AAA6-72595F1A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7087E-D99E-464B-9270-3EEED60B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7068F-7CAB-41FD-A700-3E27D89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D7AA9-2EDF-4E2E-87D8-BC1DC2D1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A3513-C1F5-4C5B-B76A-98D025CA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9EFFD-4F45-47C2-8C87-C647C449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32E95-04F6-497E-BE2B-39EC004E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5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ABC30-9041-4282-9EE0-716E0643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40F89-624D-4C04-82C1-FF60A221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82222-7658-404F-A4DB-EB3B4E6B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2687F-A3A2-4CA7-A208-F7F8168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BAE7B-36E4-4385-9768-1B13F812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B89E7-B2BA-467C-AE6F-D1B82639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A5771-DC5F-4E49-ABB3-A6B51CC3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8843C-7351-4353-BFDB-077CB78F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312E1-E80A-4B24-B52F-8BFEB041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9E6BB-F68C-4139-8072-5B1919D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ECF09-B9BC-471F-A09A-7552087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6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4C3D-7D33-4C7F-90A9-40638068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A67E6-922E-4EF9-A7F7-91372F77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EC737-5D42-4F92-868B-1E53E700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FBE6E-1378-4776-8E29-30D6EFED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4A4F3F-925C-4158-B59F-C394D401D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0C17E-0888-4C2B-8AE0-B11D3A53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44009-BA82-4F46-99B9-D8C133C4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E2BFC-B0B4-4B70-8D15-31A7E01B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6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7DBF-E44A-4589-8245-1043CC36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57A2B-3F60-4F28-AA6D-4EE3629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562DC-149C-4723-BD12-E51BB51F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82787-E27E-4D31-BE00-92AF1E4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D99BB9-7BF3-46D3-A6FB-8491266E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832C7-2E12-445C-A5C2-D2B796A4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3ABC90-28D8-49C8-BEE9-CDE9D437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B8AE0-C2C8-4FEC-8FA8-C0340A2B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33831-55C1-4599-B102-D7662393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C2518-0F66-48C6-92F7-0642719E5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352EC-E158-4036-A0D9-AD86C6E9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BA8D-6DE6-47E4-9FD2-0E7D282B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D7A58-86F1-415F-BB87-C67C245C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770E-09D6-4C7A-AE81-2D22FE27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9232F-C2E8-4AEF-BFEA-EAD77B92A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7A0A0-EC73-4207-8FDC-0F52EAB6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B97D7-ECAC-4096-974F-6AC621E0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80446-AEE3-433E-BC6C-8D27C566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CDDAD-90D1-4FE6-B236-0E1E7321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641D4-15F2-4891-B5A4-0F061B52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E1894-8D30-45CB-A0A0-B4B0D830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6C9F8-628B-41EC-ABD1-1EC5B60CF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11F-48E6-4CE4-84AE-976B786D51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4827-CCBA-4AD6-AB71-2076D881B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84A7-7EE9-48E6-B963-484D3AF7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054D-33C1-43B2-8CA4-A170855C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9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june.com/1311/%EC%9E%90%EB%B0%94%EC%8A%A4%ED%81%AC%EB%A6%BD%ED%8A%B8%EB%A1%9C+%EB%A7%8C%EB%93%A0+14KB%EC%A7%9C%EB%A6%AC+%EC%8A%88%ED%8D%BC+%EB%A7%88%EB%A6%AC%EC%98%A4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D7E51-665D-4B2A-B398-89583F07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3913"/>
            <a:ext cx="9144000" cy="1463894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PYTHON_PICO2D</a:t>
            </a:r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</a:t>
            </a:r>
            <a:b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 </a:t>
            </a:r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288F9-6D58-494F-A967-E70E64BD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360" y="3925151"/>
            <a:ext cx="2602999" cy="35386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게임공학부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2019182046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김미령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7173638-A827-415E-B2C6-DFF9AB7D60EA}"/>
              </a:ext>
            </a:extLst>
          </p:cNvPr>
          <p:cNvSpPr/>
          <p:nvPr/>
        </p:nvSpPr>
        <p:spPr>
          <a:xfrm rot="5400000">
            <a:off x="3863111" y="2112823"/>
            <a:ext cx="882068" cy="8608292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C2B77F-2F3F-4831-96B1-DA1F93D59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95477" y="5751699"/>
            <a:ext cx="946135" cy="94140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B4B5EB-5E5B-4164-8142-388C2323BE3E}"/>
              </a:ext>
            </a:extLst>
          </p:cNvPr>
          <p:cNvCxnSpPr>
            <a:cxnSpLocks/>
          </p:cNvCxnSpPr>
          <p:nvPr/>
        </p:nvCxnSpPr>
        <p:spPr>
          <a:xfrm>
            <a:off x="2856050" y="3626807"/>
            <a:ext cx="65578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032CE135-A3C4-46AF-BBD0-5C45506A4C3E}"/>
              </a:ext>
            </a:extLst>
          </p:cNvPr>
          <p:cNvSpPr/>
          <p:nvPr/>
        </p:nvSpPr>
        <p:spPr>
          <a:xfrm>
            <a:off x="-2" y="1464239"/>
            <a:ext cx="623455" cy="5389419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8C6F119-2C05-44AA-852B-690DA3FACC15}"/>
              </a:ext>
            </a:extLst>
          </p:cNvPr>
          <p:cNvSpPr/>
          <p:nvPr/>
        </p:nvSpPr>
        <p:spPr>
          <a:xfrm rot="10800000">
            <a:off x="11568545" y="0"/>
            <a:ext cx="623455" cy="5389419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82F0EF67-25B0-4822-906E-600A00D6EEDB}"/>
              </a:ext>
            </a:extLst>
          </p:cNvPr>
          <p:cNvSpPr/>
          <p:nvPr/>
        </p:nvSpPr>
        <p:spPr>
          <a:xfrm rot="16200000">
            <a:off x="7446820" y="-3863112"/>
            <a:ext cx="882068" cy="8608292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D3F9-8F66-4E17-B166-56C5487AECFA}"/>
              </a:ext>
            </a:extLst>
          </p:cNvPr>
          <p:cNvSpPr/>
          <p:nvPr/>
        </p:nvSpPr>
        <p:spPr>
          <a:xfrm>
            <a:off x="3807396" y="232267"/>
            <a:ext cx="166254" cy="166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E08383-E3F8-4A35-BAB7-88D8C1DEBE1B}"/>
              </a:ext>
            </a:extLst>
          </p:cNvPr>
          <p:cNvSpPr/>
          <p:nvPr/>
        </p:nvSpPr>
        <p:spPr>
          <a:xfrm>
            <a:off x="8190050" y="6526849"/>
            <a:ext cx="166254" cy="166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C789D-B771-4B3A-99F6-B66C7394E794}"/>
              </a:ext>
            </a:extLst>
          </p:cNvPr>
          <p:cNvSpPr txBox="1"/>
          <p:nvPr/>
        </p:nvSpPr>
        <p:spPr>
          <a:xfrm>
            <a:off x="8769631" y="6222401"/>
            <a:ext cx="232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한국산업기술대학교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게임공학부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44CF1C-EE7F-4EF1-B2B7-EBA72A00863B}"/>
              </a:ext>
            </a:extLst>
          </p:cNvPr>
          <p:cNvCxnSpPr>
            <a:cxnSpLocks/>
          </p:cNvCxnSpPr>
          <p:nvPr/>
        </p:nvCxnSpPr>
        <p:spPr>
          <a:xfrm>
            <a:off x="2817091" y="2047738"/>
            <a:ext cx="65578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7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1BD88F-BD99-42FA-AA7D-9185F6850B17}"/>
              </a:ext>
            </a:extLst>
          </p:cNvPr>
          <p:cNvSpPr/>
          <p:nvPr/>
        </p:nvSpPr>
        <p:spPr>
          <a:xfrm>
            <a:off x="0" y="-1838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8742D8-FC67-4B1C-ADD0-FDAA66D1191E}"/>
              </a:ext>
            </a:extLst>
          </p:cNvPr>
          <p:cNvSpPr/>
          <p:nvPr/>
        </p:nvSpPr>
        <p:spPr>
          <a:xfrm>
            <a:off x="2240" y="2649390"/>
            <a:ext cx="12192000" cy="15609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60B96F-4AE4-4C21-8277-66BFF3BD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465" y="546026"/>
            <a:ext cx="3609111" cy="829401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ATEGORY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FC6C40-E42A-4CCD-ACB4-A408CB080F97}"/>
              </a:ext>
            </a:extLst>
          </p:cNvPr>
          <p:cNvGrpSpPr/>
          <p:nvPr/>
        </p:nvGrpSpPr>
        <p:grpSpPr>
          <a:xfrm rot="10800000">
            <a:off x="223979" y="2857927"/>
            <a:ext cx="11709400" cy="3740370"/>
            <a:chOff x="415635" y="463620"/>
            <a:chExt cx="11360731" cy="6188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L 도형 14">
              <a:extLst>
                <a:ext uri="{FF2B5EF4-FFF2-40B4-BE49-F238E27FC236}">
                  <a16:creationId xmlns:a16="http://schemas.microsoft.com/office/drawing/2014/main" id="{A9FB1B0A-3EAE-4D50-87AC-DFC71EA85479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F1C440BA-7015-4BA4-9D6B-521B84727868}"/>
                </a:ext>
              </a:extLst>
            </p:cNvPr>
            <p:cNvSpPr/>
            <p:nvPr/>
          </p:nvSpPr>
          <p:spPr>
            <a:xfrm rot="5400000" flipV="1">
              <a:off x="8397011" y="-2296897"/>
              <a:ext cx="618837" cy="6139872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3E929C-AD62-4F49-9F83-8F541051A5E8}"/>
              </a:ext>
            </a:extLst>
          </p:cNvPr>
          <p:cNvSpPr txBox="1"/>
          <p:nvPr/>
        </p:nvSpPr>
        <p:spPr>
          <a:xfrm>
            <a:off x="625025" y="2876934"/>
            <a:ext cx="2077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[STEP 1]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jjj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소개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47AE68-0446-4542-BCCF-42A392F28965}"/>
              </a:ext>
            </a:extLst>
          </p:cNvPr>
          <p:cNvGrpSpPr/>
          <p:nvPr/>
        </p:nvGrpSpPr>
        <p:grpSpPr>
          <a:xfrm>
            <a:off x="205507" y="259696"/>
            <a:ext cx="11709400" cy="3674995"/>
            <a:chOff x="415635" y="463620"/>
            <a:chExt cx="11360731" cy="6188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13D131EF-6C4B-4242-B399-61ADD53494C3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L 도형 52">
              <a:extLst>
                <a:ext uri="{FF2B5EF4-FFF2-40B4-BE49-F238E27FC236}">
                  <a16:creationId xmlns:a16="http://schemas.microsoft.com/office/drawing/2014/main" id="{B1345235-E52B-457C-8EFE-698036B9EE95}"/>
                </a:ext>
              </a:extLst>
            </p:cNvPr>
            <p:cNvSpPr/>
            <p:nvPr/>
          </p:nvSpPr>
          <p:spPr>
            <a:xfrm rot="5400000" flipV="1">
              <a:off x="8397011" y="-2296897"/>
              <a:ext cx="618837" cy="6139872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279B23-7C60-429A-BCF3-A58FA32F0BC3}"/>
              </a:ext>
            </a:extLst>
          </p:cNvPr>
          <p:cNvSpPr/>
          <p:nvPr/>
        </p:nvSpPr>
        <p:spPr>
          <a:xfrm>
            <a:off x="-18473" y="-18381"/>
            <a:ext cx="242452" cy="1200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196E72-CC36-4712-8AF3-432BB52FFCA4}"/>
              </a:ext>
            </a:extLst>
          </p:cNvPr>
          <p:cNvSpPr txBox="1"/>
          <p:nvPr/>
        </p:nvSpPr>
        <p:spPr>
          <a:xfrm>
            <a:off x="3194277" y="2847698"/>
            <a:ext cx="2047552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[STEP 2]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50" dirty="0" err="1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jjj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범위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C2FE3-B7B5-44DB-834D-C7D7465AE321}"/>
              </a:ext>
            </a:extLst>
          </p:cNvPr>
          <p:cNvSpPr txBox="1"/>
          <p:nvPr/>
        </p:nvSpPr>
        <p:spPr>
          <a:xfrm>
            <a:off x="5383240" y="2826053"/>
            <a:ext cx="3730273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[STEP 3]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50" dirty="0" err="1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jjj</a:t>
            </a:r>
            <a:endParaRPr lang="en-US" altLang="ko-KR" sz="1050" dirty="0">
              <a:solidFill>
                <a:schemeClr val="accent5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예상 게임 실행흐름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BE31E0-2B82-444E-99AA-DA9F0D24C64F}"/>
              </a:ext>
            </a:extLst>
          </p:cNvPr>
          <p:cNvSpPr txBox="1"/>
          <p:nvPr/>
        </p:nvSpPr>
        <p:spPr>
          <a:xfrm>
            <a:off x="9322683" y="2836277"/>
            <a:ext cx="2193757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[STEP 4]</a:t>
            </a:r>
            <a:endParaRPr lang="en-US" altLang="ko-KR" sz="10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50" dirty="0" err="1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jjj</a:t>
            </a:r>
            <a:endParaRPr lang="en-US" altLang="ko-KR" sz="1050" dirty="0">
              <a:solidFill>
                <a:schemeClr val="accent5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2480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2F0C0A8-2F33-4FA4-AC18-D87AAACB4905}"/>
              </a:ext>
            </a:extLst>
          </p:cNvPr>
          <p:cNvGrpSpPr/>
          <p:nvPr/>
        </p:nvGrpSpPr>
        <p:grpSpPr>
          <a:xfrm>
            <a:off x="205507" y="259699"/>
            <a:ext cx="11709057" cy="890769"/>
            <a:chOff x="415635" y="463621"/>
            <a:chExt cx="11430188" cy="6188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967320D0-07E5-45ED-9D6B-781776786FD7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17E783FF-65A7-4A92-AB96-3902E936549E}"/>
                </a:ext>
              </a:extLst>
            </p:cNvPr>
            <p:cNvSpPr/>
            <p:nvPr/>
          </p:nvSpPr>
          <p:spPr>
            <a:xfrm rot="5400000" flipV="1">
              <a:off x="8431739" y="-2331625"/>
              <a:ext cx="618837" cy="6209330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065DB-9624-4B62-8F92-307DF22D6591}"/>
              </a:ext>
            </a:extLst>
          </p:cNvPr>
          <p:cNvSpPr/>
          <p:nvPr/>
        </p:nvSpPr>
        <p:spPr>
          <a:xfrm>
            <a:off x="-29672" y="613911"/>
            <a:ext cx="246376" cy="54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ABE4C82-FDFC-4D2F-AEDB-026CBFDB9A09}"/>
              </a:ext>
            </a:extLst>
          </p:cNvPr>
          <p:cNvSpPr txBox="1">
            <a:spLocks/>
          </p:cNvSpPr>
          <p:nvPr/>
        </p:nvSpPr>
        <p:spPr>
          <a:xfrm>
            <a:off x="205506" y="479925"/>
            <a:ext cx="1737174" cy="82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STEP 1</a:t>
            </a:r>
          </a:p>
          <a:p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게임소개</a:t>
            </a: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03848D33-9A47-47B9-9AFD-14DC36A76D53}"/>
              </a:ext>
            </a:extLst>
          </p:cNvPr>
          <p:cNvSpPr/>
          <p:nvPr/>
        </p:nvSpPr>
        <p:spPr>
          <a:xfrm>
            <a:off x="849745" y="1588655"/>
            <a:ext cx="3805382" cy="3112654"/>
          </a:xfrm>
          <a:prstGeom prst="bracketPair">
            <a:avLst/>
          </a:prstGeom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9C0218-2D0C-4AD6-ACF1-C559182F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6826" y="1832299"/>
            <a:ext cx="3231220" cy="2625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D9DC63-5A0E-4F75-9C3F-3E0399F23B39}"/>
              </a:ext>
            </a:extLst>
          </p:cNvPr>
          <p:cNvCxnSpPr>
            <a:cxnSpLocks/>
          </p:cNvCxnSpPr>
          <p:nvPr/>
        </p:nvCxnSpPr>
        <p:spPr>
          <a:xfrm>
            <a:off x="205506" y="1309326"/>
            <a:ext cx="0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593EEF-A920-46E6-AA43-C5B0164563B5}"/>
              </a:ext>
            </a:extLst>
          </p:cNvPr>
          <p:cNvCxnSpPr>
            <a:cxnSpLocks/>
          </p:cNvCxnSpPr>
          <p:nvPr/>
        </p:nvCxnSpPr>
        <p:spPr>
          <a:xfrm>
            <a:off x="11914564" y="1349969"/>
            <a:ext cx="9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D0E1E15-F977-4971-BAE4-498EF9E153A8}"/>
              </a:ext>
            </a:extLst>
          </p:cNvPr>
          <p:cNvSpPr txBox="1">
            <a:spLocks/>
          </p:cNvSpPr>
          <p:nvPr/>
        </p:nvSpPr>
        <p:spPr>
          <a:xfrm>
            <a:off x="381654" y="4752609"/>
            <a:ext cx="4904148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ln w="38100"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S</a:t>
            </a:r>
            <a:r>
              <a:rPr lang="en-US" altLang="ko-KR" sz="4400" dirty="0">
                <a:ln w="3810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u</a:t>
            </a:r>
            <a:r>
              <a:rPr lang="en-US" altLang="ko-KR" sz="4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p</a:t>
            </a:r>
            <a:r>
              <a:rPr lang="en-US" altLang="ko-KR" sz="44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e</a:t>
            </a:r>
            <a:r>
              <a:rPr lang="en-US" altLang="ko-KR" sz="44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r </a:t>
            </a:r>
            <a:r>
              <a:rPr lang="en-US" altLang="ko-KR" sz="4400" dirty="0" err="1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m</a:t>
            </a:r>
            <a:r>
              <a:rPr lang="en-US" altLang="ko-KR" sz="4400" dirty="0" err="1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a</a:t>
            </a:r>
            <a:r>
              <a:rPr lang="en-US" altLang="ko-KR" sz="4400" dirty="0" err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r</a:t>
            </a:r>
            <a:r>
              <a:rPr lang="en-US" altLang="ko-KR" sz="4400" dirty="0" err="1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i</a:t>
            </a:r>
            <a:r>
              <a:rPr lang="en-US" altLang="ko-KR" sz="4400" dirty="0" err="1">
                <a:ln w="3810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 Mario 256" pitchFamily="2" charset="0"/>
              </a:rPr>
              <a:t>o</a:t>
            </a:r>
            <a:endParaRPr lang="ko-KR" altLang="en-US" sz="4400" dirty="0">
              <a:ln w="38100">
                <a:solidFill>
                  <a:schemeClr val="tx1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6A2100A-029B-41CD-B2F9-A35336B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0" y="1794294"/>
            <a:ext cx="311098" cy="31109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D82DBCD-8FAD-401B-B843-BF72DEBA7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9" y="2491289"/>
            <a:ext cx="311098" cy="3110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F75662-53DE-40DC-A3DB-518B2EB8216A}"/>
              </a:ext>
            </a:extLst>
          </p:cNvPr>
          <p:cNvSpPr txBox="1"/>
          <p:nvPr/>
        </p:nvSpPr>
        <p:spPr>
          <a:xfrm>
            <a:off x="5830495" y="1794294"/>
            <a:ext cx="26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슈퍼마리오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3DDF-5049-407D-B9A9-E3E23D3677AC}"/>
              </a:ext>
            </a:extLst>
          </p:cNvPr>
          <p:cNvSpPr txBox="1"/>
          <p:nvPr/>
        </p:nvSpPr>
        <p:spPr>
          <a:xfrm>
            <a:off x="5830495" y="2475314"/>
            <a:ext cx="28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출시일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1985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B87F662-89DE-443F-B0E4-635DBBACA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9" y="3135114"/>
            <a:ext cx="311098" cy="3110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820B7AD-3AFD-4839-AF82-5F0818666788}"/>
              </a:ext>
            </a:extLst>
          </p:cNvPr>
          <p:cNvSpPr txBox="1"/>
          <p:nvPr/>
        </p:nvSpPr>
        <p:spPr>
          <a:xfrm>
            <a:off x="5830495" y="3119139"/>
            <a:ext cx="28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플랫폼 액션게임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4E31724-1F06-40AE-AADE-3639866B9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9" y="3794914"/>
            <a:ext cx="311098" cy="31109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A12A2C2-EDAC-4CEC-8251-FE6F99597073}"/>
              </a:ext>
            </a:extLst>
          </p:cNvPr>
          <p:cNvSpPr txBox="1"/>
          <p:nvPr/>
        </p:nvSpPr>
        <p:spPr>
          <a:xfrm>
            <a:off x="5830495" y="3778939"/>
            <a:ext cx="551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sz="1800" b="0" i="0" dirty="0">
                <a:effectLst/>
                <a:latin typeface="Open Sans" panose="020B0606030504020204" pitchFamily="34" charset="0"/>
              </a:rPr>
              <a:t> </a:t>
            </a:r>
            <a:r>
              <a:rPr lang="ko-KR" altLang="en-US" sz="1800" b="0" i="0" dirty="0" err="1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마리오를</a:t>
            </a:r>
            <a:r>
              <a:rPr lang="ko-KR" altLang="en-US" sz="1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조작해서 장애물과 적을 피하거나 </a:t>
            </a:r>
            <a:r>
              <a:rPr lang="en-US" altLang="ko-KR" sz="1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sz="1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쓰러뜨려 시간 내에 골까지 가서 공주를 </a:t>
            </a:r>
            <a:r>
              <a:rPr lang="en-US" altLang="ko-KR" sz="1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sz="1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구하자</a:t>
            </a:r>
            <a:r>
              <a:rPr lang="en-US" altLang="ko-KR" sz="1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7B73B7-C9DB-460D-A160-605ECDA8351A}"/>
              </a:ext>
            </a:extLst>
          </p:cNvPr>
          <p:cNvSpPr/>
          <p:nvPr/>
        </p:nvSpPr>
        <p:spPr>
          <a:xfrm>
            <a:off x="0" y="625663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8568DEC-20BE-4F04-9B75-3AAC47502F1F}"/>
              </a:ext>
            </a:extLst>
          </p:cNvPr>
          <p:cNvGrpSpPr/>
          <p:nvPr/>
        </p:nvGrpSpPr>
        <p:grpSpPr>
          <a:xfrm>
            <a:off x="205505" y="223805"/>
            <a:ext cx="11709057" cy="890769"/>
            <a:chOff x="415635" y="463621"/>
            <a:chExt cx="11430188" cy="6188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C1631B5A-2ABE-4CE4-B729-2693BED86521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D357AB9F-83B3-4F1A-B93F-623000CABDD6}"/>
                </a:ext>
              </a:extLst>
            </p:cNvPr>
            <p:cNvSpPr/>
            <p:nvPr/>
          </p:nvSpPr>
          <p:spPr>
            <a:xfrm rot="5400000" flipV="1">
              <a:off x="8431739" y="-2331625"/>
              <a:ext cx="618837" cy="6209330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1B4F8-1163-4F60-BA04-99C76A9D1164}"/>
              </a:ext>
            </a:extLst>
          </p:cNvPr>
          <p:cNvSpPr/>
          <p:nvPr/>
        </p:nvSpPr>
        <p:spPr>
          <a:xfrm>
            <a:off x="-29672" y="605522"/>
            <a:ext cx="246378" cy="54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1D2692-F357-4E50-AD28-448F6D295D2D}"/>
              </a:ext>
            </a:extLst>
          </p:cNvPr>
          <p:cNvSpPr txBox="1">
            <a:spLocks/>
          </p:cNvSpPr>
          <p:nvPr/>
        </p:nvSpPr>
        <p:spPr>
          <a:xfrm>
            <a:off x="205506" y="479925"/>
            <a:ext cx="1737174" cy="82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STEP 2</a:t>
            </a:r>
          </a:p>
          <a:p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C5EA6C-F28B-42CB-9589-B52E7C6A986B}"/>
              </a:ext>
            </a:extLst>
          </p:cNvPr>
          <p:cNvCxnSpPr>
            <a:cxnSpLocks/>
          </p:cNvCxnSpPr>
          <p:nvPr/>
        </p:nvCxnSpPr>
        <p:spPr>
          <a:xfrm>
            <a:off x="205506" y="1309326"/>
            <a:ext cx="0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8274BC-9BB7-4E6C-AB1A-F8A4CDCC464E}"/>
              </a:ext>
            </a:extLst>
          </p:cNvPr>
          <p:cNvCxnSpPr>
            <a:cxnSpLocks/>
          </p:cNvCxnSpPr>
          <p:nvPr/>
        </p:nvCxnSpPr>
        <p:spPr>
          <a:xfrm>
            <a:off x="11914564" y="1349969"/>
            <a:ext cx="9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214BB3-8A2A-40F4-B3F1-D5B5E7F617F3}"/>
              </a:ext>
            </a:extLst>
          </p:cNvPr>
          <p:cNvGrpSpPr/>
          <p:nvPr/>
        </p:nvGrpSpPr>
        <p:grpSpPr>
          <a:xfrm>
            <a:off x="701738" y="1381776"/>
            <a:ext cx="10765705" cy="570878"/>
            <a:chOff x="1384334" y="1482403"/>
            <a:chExt cx="9746684" cy="89071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AC56E8C-746B-4795-A415-BB3CB5568133}"/>
                </a:ext>
              </a:extLst>
            </p:cNvPr>
            <p:cNvSpPr/>
            <p:nvPr/>
          </p:nvSpPr>
          <p:spPr>
            <a:xfrm>
              <a:off x="1476920" y="1671783"/>
              <a:ext cx="9654098" cy="5984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상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좌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우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방향키로 방향 이동과 점프 조작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/ 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하키 누르면 굽히기 기능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 개발 범위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913454E-5A1F-4EB1-A80A-6CEBC26E37D9}"/>
                </a:ext>
              </a:extLst>
            </p:cNvPr>
            <p:cNvSpPr/>
            <p:nvPr/>
          </p:nvSpPr>
          <p:spPr>
            <a:xfrm>
              <a:off x="1384334" y="1482403"/>
              <a:ext cx="1396650" cy="8907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조작법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9C5A24-2CD6-4EC4-940A-453B0B9FD179}"/>
              </a:ext>
            </a:extLst>
          </p:cNvPr>
          <p:cNvGrpSpPr/>
          <p:nvPr/>
        </p:nvGrpSpPr>
        <p:grpSpPr>
          <a:xfrm>
            <a:off x="701738" y="2129294"/>
            <a:ext cx="10746631" cy="570878"/>
            <a:chOff x="1384334" y="1482403"/>
            <a:chExt cx="9729415" cy="89071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40F1CEF-DB9C-4684-BB34-75D01FDCD237}"/>
                </a:ext>
              </a:extLst>
            </p:cNvPr>
            <p:cNvSpPr/>
            <p:nvPr/>
          </p:nvSpPr>
          <p:spPr>
            <a:xfrm>
              <a:off x="1476920" y="1671783"/>
              <a:ext cx="9636829" cy="5984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아이템 획득 시 스페이스바 입력하면 공격능력 추가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BC6F697-FB06-43D2-8970-EC781BC4E755}"/>
                </a:ext>
              </a:extLst>
            </p:cNvPr>
            <p:cNvSpPr/>
            <p:nvPr/>
          </p:nvSpPr>
          <p:spPr>
            <a:xfrm>
              <a:off x="1384334" y="1482403"/>
              <a:ext cx="1396455" cy="8907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캐릭터 기술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5FF8168-B38F-4AE5-8D3B-57F279AF7704}"/>
              </a:ext>
            </a:extLst>
          </p:cNvPr>
          <p:cNvGrpSpPr/>
          <p:nvPr/>
        </p:nvGrpSpPr>
        <p:grpSpPr>
          <a:xfrm>
            <a:off x="701765" y="2930168"/>
            <a:ext cx="10765678" cy="570878"/>
            <a:chOff x="1384334" y="1482403"/>
            <a:chExt cx="9746659" cy="89071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F0D4C9-3F91-4BA3-B6A7-23F72336F6D4}"/>
                </a:ext>
              </a:extLst>
            </p:cNvPr>
            <p:cNvSpPr/>
            <p:nvPr/>
          </p:nvSpPr>
          <p:spPr>
            <a:xfrm>
              <a:off x="1476920" y="1671783"/>
              <a:ext cx="9654073" cy="5984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맵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 내에 스테이지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맵 한 개 더 추가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 개발 범위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15E5A38-E808-4C53-8F36-EFCA6F3017DD}"/>
                </a:ext>
              </a:extLst>
            </p:cNvPr>
            <p:cNvSpPr/>
            <p:nvPr/>
          </p:nvSpPr>
          <p:spPr>
            <a:xfrm>
              <a:off x="1384334" y="1482403"/>
              <a:ext cx="1396186" cy="8907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맵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스테이지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D2DDE5-A84E-4C9C-B901-B88DC2027A3F}"/>
              </a:ext>
            </a:extLst>
          </p:cNvPr>
          <p:cNvGrpSpPr/>
          <p:nvPr/>
        </p:nvGrpSpPr>
        <p:grpSpPr>
          <a:xfrm>
            <a:off x="701810" y="3684729"/>
            <a:ext cx="10765633" cy="570878"/>
            <a:chOff x="1384334" y="1482403"/>
            <a:chExt cx="9746619" cy="8907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B55A577-4109-42ED-9007-DAEAC6D39F97}"/>
                </a:ext>
              </a:extLst>
            </p:cNvPr>
            <p:cNvSpPr/>
            <p:nvPr/>
          </p:nvSpPr>
          <p:spPr>
            <a:xfrm>
              <a:off x="1476920" y="1671783"/>
              <a:ext cx="9654033" cy="5984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동전을 일정 수량 이상 먹으면 추가 목숨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or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아이템 지급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8CF6C3C-8CBD-410D-B897-88A393005830}"/>
                </a:ext>
              </a:extLst>
            </p:cNvPr>
            <p:cNvSpPr/>
            <p:nvPr/>
          </p:nvSpPr>
          <p:spPr>
            <a:xfrm>
              <a:off x="1384334" y="1482403"/>
              <a:ext cx="1395999" cy="8907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기능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50F5A8-1585-43D8-AC4D-4C2AC92B05E1}"/>
              </a:ext>
            </a:extLst>
          </p:cNvPr>
          <p:cNvGrpSpPr/>
          <p:nvPr/>
        </p:nvGrpSpPr>
        <p:grpSpPr>
          <a:xfrm>
            <a:off x="701738" y="4487683"/>
            <a:ext cx="10765560" cy="570878"/>
            <a:chOff x="1384334" y="1482403"/>
            <a:chExt cx="9746553" cy="89071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85C5C47-4E11-47FA-BE30-94C8D3162A62}"/>
                </a:ext>
              </a:extLst>
            </p:cNvPr>
            <p:cNvSpPr/>
            <p:nvPr/>
          </p:nvSpPr>
          <p:spPr>
            <a:xfrm>
              <a:off x="1476920" y="1671783"/>
              <a:ext cx="9653967" cy="5984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플레이어 방향으로 다가오는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AI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 기본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캐릭터를 향해 사격하는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AI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개발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추가개발범위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1AAF68C-5D04-41F2-B08D-A56B0433F4CC}"/>
                </a:ext>
              </a:extLst>
            </p:cNvPr>
            <p:cNvSpPr/>
            <p:nvPr/>
          </p:nvSpPr>
          <p:spPr>
            <a:xfrm>
              <a:off x="1384334" y="1482403"/>
              <a:ext cx="1395795" cy="8907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적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AI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82FA1A-060A-4954-A33B-CC166AAC2A0F}"/>
              </a:ext>
            </a:extLst>
          </p:cNvPr>
          <p:cNvSpPr/>
          <p:nvPr/>
        </p:nvSpPr>
        <p:spPr>
          <a:xfrm>
            <a:off x="0" y="625663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8579F5-E658-470F-9124-7EFC6883477D}"/>
              </a:ext>
            </a:extLst>
          </p:cNvPr>
          <p:cNvGrpSpPr/>
          <p:nvPr/>
        </p:nvGrpSpPr>
        <p:grpSpPr>
          <a:xfrm>
            <a:off x="701738" y="5283751"/>
            <a:ext cx="10765560" cy="570878"/>
            <a:chOff x="701738" y="5283751"/>
            <a:chExt cx="10765560" cy="570878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3100DF0-59A6-4155-9FC0-379569504CA2}"/>
                </a:ext>
              </a:extLst>
            </p:cNvPr>
            <p:cNvSpPr/>
            <p:nvPr/>
          </p:nvSpPr>
          <p:spPr>
            <a:xfrm>
              <a:off x="804004" y="5405128"/>
              <a:ext cx="10663294" cy="383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걷기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점프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크기 확대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불꽃 공격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 개발범위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 </a:t>
              </a: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05DB9F7-D47C-4238-9CA1-1B698023F875}"/>
                </a:ext>
              </a:extLst>
            </p:cNvPr>
            <p:cNvSpPr/>
            <p:nvPr/>
          </p:nvSpPr>
          <p:spPr>
            <a:xfrm>
              <a:off x="701738" y="5283751"/>
              <a:ext cx="1541726" cy="57087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애니메이션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7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훌륭한 코딩 교육 도구 &amp;#39;슈퍼마리오 메이커&amp;#39;">
            <a:extLst>
              <a:ext uri="{FF2B5EF4-FFF2-40B4-BE49-F238E27FC236}">
                <a16:creationId xmlns:a16="http://schemas.microsoft.com/office/drawing/2014/main" id="{1833742B-13C2-42FB-9FBE-AE42CA7C5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57" y="1580495"/>
            <a:ext cx="2394271" cy="221984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35DDAE8-2B68-410C-A259-3C9FF544CFCD}"/>
              </a:ext>
            </a:extLst>
          </p:cNvPr>
          <p:cNvGrpSpPr/>
          <p:nvPr/>
        </p:nvGrpSpPr>
        <p:grpSpPr>
          <a:xfrm>
            <a:off x="205505" y="223805"/>
            <a:ext cx="11709057" cy="890769"/>
            <a:chOff x="415635" y="463621"/>
            <a:chExt cx="11430188" cy="6188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L 도형 3">
              <a:extLst>
                <a:ext uri="{FF2B5EF4-FFF2-40B4-BE49-F238E27FC236}">
                  <a16:creationId xmlns:a16="http://schemas.microsoft.com/office/drawing/2014/main" id="{62DA1EEB-F5EA-46ED-95E3-855BEEB7F0A6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272BB246-78D2-4496-B536-3A65805635A7}"/>
                </a:ext>
              </a:extLst>
            </p:cNvPr>
            <p:cNvSpPr/>
            <p:nvPr/>
          </p:nvSpPr>
          <p:spPr>
            <a:xfrm rot="5400000" flipV="1">
              <a:off x="8431739" y="-2331625"/>
              <a:ext cx="618837" cy="6209330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2FB4E4-0385-4315-B713-DAF4342F7FA3}"/>
              </a:ext>
            </a:extLst>
          </p:cNvPr>
          <p:cNvSpPr/>
          <p:nvPr/>
        </p:nvSpPr>
        <p:spPr>
          <a:xfrm>
            <a:off x="-29672" y="605522"/>
            <a:ext cx="246378" cy="54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23CF27F-7861-4013-96A8-BA64804E53B5}"/>
              </a:ext>
            </a:extLst>
          </p:cNvPr>
          <p:cNvSpPr txBox="1">
            <a:spLocks/>
          </p:cNvSpPr>
          <p:nvPr/>
        </p:nvSpPr>
        <p:spPr>
          <a:xfrm>
            <a:off x="205506" y="479925"/>
            <a:ext cx="1737174" cy="82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STEP 3</a:t>
            </a:r>
          </a:p>
          <a:p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예상 게임 흐름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ECBA4F-6842-44AA-8736-01FFB3B43544}"/>
              </a:ext>
            </a:extLst>
          </p:cNvPr>
          <p:cNvCxnSpPr>
            <a:cxnSpLocks/>
          </p:cNvCxnSpPr>
          <p:nvPr/>
        </p:nvCxnSpPr>
        <p:spPr>
          <a:xfrm>
            <a:off x="205506" y="1309326"/>
            <a:ext cx="0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18A015-5087-422B-BDEF-4C46C4543329}"/>
              </a:ext>
            </a:extLst>
          </p:cNvPr>
          <p:cNvCxnSpPr>
            <a:cxnSpLocks/>
          </p:cNvCxnSpPr>
          <p:nvPr/>
        </p:nvCxnSpPr>
        <p:spPr>
          <a:xfrm>
            <a:off x="11914564" y="1349969"/>
            <a:ext cx="9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슈퍼마리오 브라더스 (Super Mario Bros.) : 네이버 블로그">
            <a:extLst>
              <a:ext uri="{FF2B5EF4-FFF2-40B4-BE49-F238E27FC236}">
                <a16:creationId xmlns:a16="http://schemas.microsoft.com/office/drawing/2014/main" id="{766F6437-90F5-466D-917C-D3BDFAF6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95" y="1580494"/>
            <a:ext cx="2336941" cy="216671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슈퍼마리오 초고수 영상 모음 | ㅍㅍㅅㅅ">
            <a:extLst>
              <a:ext uri="{FF2B5EF4-FFF2-40B4-BE49-F238E27FC236}">
                <a16:creationId xmlns:a16="http://schemas.microsoft.com/office/drawing/2014/main" id="{02DB60CE-F5E2-4F4D-8998-F2E59692F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25" y="1580494"/>
            <a:ext cx="2266236" cy="222383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609F5DC8-11DE-4602-8984-6C1CBC822B9E}"/>
              </a:ext>
            </a:extLst>
          </p:cNvPr>
          <p:cNvSpPr/>
          <p:nvPr/>
        </p:nvSpPr>
        <p:spPr>
          <a:xfrm>
            <a:off x="3867497" y="2429165"/>
            <a:ext cx="508000" cy="508000"/>
          </a:xfrm>
          <a:prstGeom prst="chevron">
            <a:avLst>
              <a:gd name="adj" fmla="val 553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705F10B7-EE5A-45F7-8E6B-4BD4ED95777D}"/>
              </a:ext>
            </a:extLst>
          </p:cNvPr>
          <p:cNvSpPr/>
          <p:nvPr/>
        </p:nvSpPr>
        <p:spPr>
          <a:xfrm>
            <a:off x="7544396" y="2429165"/>
            <a:ext cx="508000" cy="508000"/>
          </a:xfrm>
          <a:prstGeom prst="chevron">
            <a:avLst>
              <a:gd name="adj" fmla="val 5535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8844B4E5-BF15-42D3-8CA0-55C344A893EF}"/>
              </a:ext>
            </a:extLst>
          </p:cNvPr>
          <p:cNvSpPr/>
          <p:nvPr/>
        </p:nvSpPr>
        <p:spPr>
          <a:xfrm>
            <a:off x="895932" y="1440733"/>
            <a:ext cx="2711424" cy="2480388"/>
          </a:xfrm>
          <a:prstGeom prst="bracketPair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0ED3A487-2201-425B-8ECB-CF38BF3A06D5}"/>
              </a:ext>
            </a:extLst>
          </p:cNvPr>
          <p:cNvSpPr/>
          <p:nvPr/>
        </p:nvSpPr>
        <p:spPr>
          <a:xfrm>
            <a:off x="4666575" y="1440733"/>
            <a:ext cx="2711424" cy="2480388"/>
          </a:xfrm>
          <a:prstGeom prst="bracketPair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A517A8D6-8F00-4DB6-8DFF-4B3D6B25A920}"/>
              </a:ext>
            </a:extLst>
          </p:cNvPr>
          <p:cNvSpPr/>
          <p:nvPr/>
        </p:nvSpPr>
        <p:spPr>
          <a:xfrm>
            <a:off x="8345654" y="1440733"/>
            <a:ext cx="2711424" cy="2480388"/>
          </a:xfrm>
          <a:prstGeom prst="bracketPair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8AE7F-3B8C-442B-B9C5-EA3CC5814145}"/>
              </a:ext>
            </a:extLst>
          </p:cNvPr>
          <p:cNvSpPr txBox="1"/>
          <p:nvPr/>
        </p:nvSpPr>
        <p:spPr>
          <a:xfrm>
            <a:off x="600668" y="4086619"/>
            <a:ext cx="3301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&lt;1&gt;</a:t>
            </a:r>
            <a:endParaRPr lang="en-US" altLang="ko-KR" sz="1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플레이어는 기본적으로 좌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점프를 할 수 있다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140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기본적인 체력은 존재하지 않고</a:t>
            </a:r>
            <a:r>
              <a:rPr lang="en-US" altLang="ko-KR" sz="140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작은 상태인 </a:t>
            </a:r>
            <a:r>
              <a:rPr lang="ko-KR" altLang="en-US" sz="140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꼬마마리오</a:t>
            </a:r>
            <a:r>
              <a:rPr lang="ko-KR" altLang="en-US" sz="140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상태면 적이나 데미지를 주는 장애물에 닿으면 바로 즉사한다</a:t>
            </a:r>
            <a:r>
              <a:rPr lang="en-US" altLang="ko-KR" sz="140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31EF0-F03D-42D8-91D8-80F814CF920B}"/>
              </a:ext>
            </a:extLst>
          </p:cNvPr>
          <p:cNvSpPr txBox="1"/>
          <p:nvPr/>
        </p:nvSpPr>
        <p:spPr>
          <a:xfrm>
            <a:off x="4409231" y="4080314"/>
            <a:ext cx="3301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&lt;2&gt;</a:t>
            </a:r>
          </a:p>
          <a:p>
            <a:pPr algn="ctr"/>
            <a:r>
              <a:rPr lang="ko-KR" altLang="en-US" sz="1400" b="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마리오는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점프로 장애물을 피하거나 적을 </a:t>
            </a:r>
            <a:r>
              <a:rPr lang="ko-KR" altLang="en-US" sz="1400" b="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쓰러트릴수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있다</a:t>
            </a:r>
            <a:r>
              <a:rPr lang="en-US" altLang="ko-KR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여기서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r>
              <a:rPr lang="en-US" altLang="ko-KR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?]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블록을 두드려서 나오는 버섯을 먹어 슈퍼 </a:t>
            </a:r>
            <a:r>
              <a:rPr lang="ko-KR" altLang="en-US" sz="1400" b="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마리오가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되면 키가 </a:t>
            </a:r>
            <a:r>
              <a:rPr lang="en-US" altLang="ko-KR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배로 커지고</a:t>
            </a:r>
            <a:r>
              <a:rPr lang="en-US" altLang="ko-KR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장애물이나 적과 부딪혀도 </a:t>
            </a:r>
            <a:r>
              <a:rPr lang="ko-KR" altLang="en-US" sz="1400" b="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꼬마마리오로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되돌아갈 뿐 즉사하지는 않게 된다</a:t>
            </a:r>
            <a:r>
              <a:rPr lang="en-US" altLang="ko-KR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5BC18-C2A5-45F0-8FAB-471E66DA7E5B}"/>
              </a:ext>
            </a:extLst>
          </p:cNvPr>
          <p:cNvSpPr txBox="1"/>
          <p:nvPr/>
        </p:nvSpPr>
        <p:spPr>
          <a:xfrm>
            <a:off x="8106001" y="4080314"/>
            <a:ext cx="3301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&lt;3&gt;</a:t>
            </a:r>
          </a:p>
          <a:p>
            <a:pPr algn="ctr"/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이렇게 적들을 피하고 공격해서 스테이지의 끝까지 살아서 완주하면 </a:t>
            </a:r>
            <a:r>
              <a:rPr lang="ko-KR" altLang="en-US" sz="1400" b="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쿠파성의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깃발을 내려 성을 </a:t>
            </a:r>
            <a:r>
              <a:rPr lang="ko-KR" altLang="en-US" sz="1400" b="0" i="0" dirty="0" err="1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함락시키면</a:t>
            </a:r>
            <a:r>
              <a:rPr lang="ko-KR" altLang="en-US" sz="1400" b="0" i="0" dirty="0"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스테이지 클리어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6452A7-F080-4674-906D-8A79E285CC8A}"/>
              </a:ext>
            </a:extLst>
          </p:cNvPr>
          <p:cNvSpPr/>
          <p:nvPr/>
        </p:nvSpPr>
        <p:spPr>
          <a:xfrm>
            <a:off x="0" y="625663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0F27A7-8257-4A4D-8C0C-8065C8DD477D}"/>
              </a:ext>
            </a:extLst>
          </p:cNvPr>
          <p:cNvGrpSpPr/>
          <p:nvPr/>
        </p:nvGrpSpPr>
        <p:grpSpPr>
          <a:xfrm>
            <a:off x="205505" y="223805"/>
            <a:ext cx="11709057" cy="890769"/>
            <a:chOff x="415635" y="463621"/>
            <a:chExt cx="11430188" cy="61883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44922ABE-5402-4802-ADD5-D2839B61137C}"/>
                </a:ext>
              </a:extLst>
            </p:cNvPr>
            <p:cNvSpPr/>
            <p:nvPr/>
          </p:nvSpPr>
          <p:spPr>
            <a:xfrm rot="5400000">
              <a:off x="2946399" y="-2067143"/>
              <a:ext cx="618837" cy="5680365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86021B4D-F0E7-4A7A-B11D-70EFAA482F3D}"/>
                </a:ext>
              </a:extLst>
            </p:cNvPr>
            <p:cNvSpPr/>
            <p:nvPr/>
          </p:nvSpPr>
          <p:spPr>
            <a:xfrm rot="5400000" flipV="1">
              <a:off x="8431739" y="-2331625"/>
              <a:ext cx="618837" cy="6209330"/>
            </a:xfrm>
            <a:prstGeom prst="corner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F3E29-06C9-40F1-8449-E7EF9FFCEBEC}"/>
              </a:ext>
            </a:extLst>
          </p:cNvPr>
          <p:cNvSpPr/>
          <p:nvPr/>
        </p:nvSpPr>
        <p:spPr>
          <a:xfrm>
            <a:off x="-29672" y="605522"/>
            <a:ext cx="246378" cy="54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1EC1102-CF27-4C26-B4D6-901AA61B7383}"/>
              </a:ext>
            </a:extLst>
          </p:cNvPr>
          <p:cNvSpPr txBox="1">
            <a:spLocks/>
          </p:cNvSpPr>
          <p:nvPr/>
        </p:nvSpPr>
        <p:spPr>
          <a:xfrm>
            <a:off x="205506" y="479925"/>
            <a:ext cx="1737174" cy="82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STEP 4</a:t>
            </a:r>
          </a:p>
          <a:p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개발 일정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D4DACB-6BE1-4425-A0E1-E84015486E72}"/>
              </a:ext>
            </a:extLst>
          </p:cNvPr>
          <p:cNvCxnSpPr>
            <a:cxnSpLocks/>
          </p:cNvCxnSpPr>
          <p:nvPr/>
        </p:nvCxnSpPr>
        <p:spPr>
          <a:xfrm>
            <a:off x="205506" y="1309326"/>
            <a:ext cx="0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D2BC70-20CE-4189-8005-3075E1C56957}"/>
              </a:ext>
            </a:extLst>
          </p:cNvPr>
          <p:cNvCxnSpPr>
            <a:cxnSpLocks/>
          </p:cNvCxnSpPr>
          <p:nvPr/>
        </p:nvCxnSpPr>
        <p:spPr>
          <a:xfrm>
            <a:off x="11914564" y="1349969"/>
            <a:ext cx="9" cy="45038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A1344-5E08-428D-9715-92BDB006ED52}"/>
              </a:ext>
            </a:extLst>
          </p:cNvPr>
          <p:cNvSpPr/>
          <p:nvPr/>
        </p:nvSpPr>
        <p:spPr>
          <a:xfrm>
            <a:off x="0" y="6256631"/>
            <a:ext cx="12192000" cy="623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F88CEDF-131C-4319-9B0F-27B76EA5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7600"/>
              </p:ext>
            </p:extLst>
          </p:nvPr>
        </p:nvGraphicFramePr>
        <p:xfrm>
          <a:off x="414246" y="1275412"/>
          <a:ext cx="11291579" cy="477982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16915">
                  <a:extLst>
                    <a:ext uri="{9D8B030D-6E8A-4147-A177-3AD203B41FA5}">
                      <a16:colId xmlns:a16="http://schemas.microsoft.com/office/drawing/2014/main" val="2052351523"/>
                    </a:ext>
                  </a:extLst>
                </a:gridCol>
                <a:gridCol w="2256794">
                  <a:extLst>
                    <a:ext uri="{9D8B030D-6E8A-4147-A177-3AD203B41FA5}">
                      <a16:colId xmlns:a16="http://schemas.microsoft.com/office/drawing/2014/main" val="1183823786"/>
                    </a:ext>
                  </a:extLst>
                </a:gridCol>
                <a:gridCol w="7717870">
                  <a:extLst>
                    <a:ext uri="{9D8B030D-6E8A-4147-A177-3AD203B41FA5}">
                      <a16:colId xmlns:a16="http://schemas.microsoft.com/office/drawing/2014/main" val="1983593068"/>
                    </a:ext>
                  </a:extLst>
                </a:gridCol>
              </a:tblGrid>
              <a:tr h="380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배경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플레이어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보스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메인 게임 화면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BGM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24871"/>
                  </a:ext>
                </a:extLst>
              </a:tr>
              <a:tr h="380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스테이지 구현 및 좌표 처리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스테이지 이미지 리소스로 백그라운드 출력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플레이어 캐릭터 출력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 출력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획득 동전 출력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맵 좌표 출력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80520"/>
                  </a:ext>
                </a:extLst>
              </a:tr>
              <a:tr h="380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키보드 동작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각종 방향키와 스페이스바 입력 시 해당 기능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71033"/>
                  </a:ext>
                </a:extLst>
              </a:tr>
              <a:tr h="380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아군 기본 오브젝트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캐릭터 상태 구현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 획득에 따른 공격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37056"/>
                  </a:ext>
                </a:extLst>
              </a:tr>
              <a:tr h="380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적군 기본 오브젝트아군 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적들의 출현 좌표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이동 패턴</a:t>
                      </a:r>
                    </a:p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63990"/>
                  </a:ext>
                </a:extLst>
              </a:tr>
              <a:tr h="498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사운드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애니메이션 삽입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리소스 추가 수집해서 각종 효과 삽입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789"/>
                  </a:ext>
                </a:extLst>
              </a:tr>
              <a:tr h="380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아군 오브젝트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초기에 구현했던 부분에 대한 부분 수정 및 보완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아이템 추가 구현 가능하면 더 늘릴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11096"/>
                  </a:ext>
                </a:extLst>
              </a:tr>
              <a:tr h="380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아군의 공격에 따른 충돌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53321"/>
                  </a:ext>
                </a:extLst>
              </a:tr>
              <a:tr h="498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시작과 종료 처리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&amp;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밸런스 조절</a:t>
                      </a:r>
                      <a:endParaRPr lang="en-US" altLang="ko-KR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실제적인 게임 시작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스테이지 클리어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게임 종료 스코어 합산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밸런스 조절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97717"/>
                  </a:ext>
                </a:extLst>
              </a:tr>
              <a:tr h="453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마무리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1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18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D7E51-665D-4B2A-B398-89583F07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959" y="2396237"/>
            <a:ext cx="9144000" cy="882071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288F9-6D58-494F-A967-E70E64BD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360" y="3925151"/>
            <a:ext cx="2602999" cy="35386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게임공학부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2019192046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김미령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7173638-A827-415E-B2C6-DFF9AB7D60EA}"/>
              </a:ext>
            </a:extLst>
          </p:cNvPr>
          <p:cNvSpPr/>
          <p:nvPr/>
        </p:nvSpPr>
        <p:spPr>
          <a:xfrm rot="5400000">
            <a:off x="3863111" y="2112823"/>
            <a:ext cx="882068" cy="8608292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C2B77F-2F3F-4831-96B1-DA1F93D59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95477" y="5751699"/>
            <a:ext cx="946135" cy="94140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B4B5EB-5E5B-4164-8142-388C2323BE3E}"/>
              </a:ext>
            </a:extLst>
          </p:cNvPr>
          <p:cNvCxnSpPr>
            <a:cxnSpLocks/>
          </p:cNvCxnSpPr>
          <p:nvPr/>
        </p:nvCxnSpPr>
        <p:spPr>
          <a:xfrm>
            <a:off x="2856050" y="3626807"/>
            <a:ext cx="65578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032CE135-A3C4-46AF-BBD0-5C45506A4C3E}"/>
              </a:ext>
            </a:extLst>
          </p:cNvPr>
          <p:cNvSpPr/>
          <p:nvPr/>
        </p:nvSpPr>
        <p:spPr>
          <a:xfrm>
            <a:off x="-2" y="1464239"/>
            <a:ext cx="623455" cy="5389419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8C6F119-2C05-44AA-852B-690DA3FACC15}"/>
              </a:ext>
            </a:extLst>
          </p:cNvPr>
          <p:cNvSpPr/>
          <p:nvPr/>
        </p:nvSpPr>
        <p:spPr>
          <a:xfrm rot="10800000">
            <a:off x="11568545" y="0"/>
            <a:ext cx="623455" cy="5389419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82F0EF67-25B0-4822-906E-600A00D6EEDB}"/>
              </a:ext>
            </a:extLst>
          </p:cNvPr>
          <p:cNvSpPr/>
          <p:nvPr/>
        </p:nvSpPr>
        <p:spPr>
          <a:xfrm rot="16200000">
            <a:off x="7446820" y="-3863112"/>
            <a:ext cx="882068" cy="8608292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D3F9-8F66-4E17-B166-56C5487AECFA}"/>
              </a:ext>
            </a:extLst>
          </p:cNvPr>
          <p:cNvSpPr/>
          <p:nvPr/>
        </p:nvSpPr>
        <p:spPr>
          <a:xfrm>
            <a:off x="3807396" y="232267"/>
            <a:ext cx="166254" cy="166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E08383-E3F8-4A35-BAB7-88D8C1DEBE1B}"/>
              </a:ext>
            </a:extLst>
          </p:cNvPr>
          <p:cNvSpPr/>
          <p:nvPr/>
        </p:nvSpPr>
        <p:spPr>
          <a:xfrm>
            <a:off x="8190050" y="6526849"/>
            <a:ext cx="166254" cy="1662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C789D-B771-4B3A-99F6-B66C7394E794}"/>
              </a:ext>
            </a:extLst>
          </p:cNvPr>
          <p:cNvSpPr txBox="1"/>
          <p:nvPr/>
        </p:nvSpPr>
        <p:spPr>
          <a:xfrm>
            <a:off x="8769631" y="6222401"/>
            <a:ext cx="232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한국산업기술대학교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게임공학부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44CF1C-EE7F-4EF1-B2B7-EBA72A00863B}"/>
              </a:ext>
            </a:extLst>
          </p:cNvPr>
          <p:cNvCxnSpPr>
            <a:cxnSpLocks/>
          </p:cNvCxnSpPr>
          <p:nvPr/>
        </p:nvCxnSpPr>
        <p:spPr>
          <a:xfrm>
            <a:off x="2817091" y="2047738"/>
            <a:ext cx="655781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444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배달의민족 도현</vt:lpstr>
      <vt:lpstr>배달의민족 한나는 열한살</vt:lpstr>
      <vt:lpstr>Arial</vt:lpstr>
      <vt:lpstr>Open Sans</vt:lpstr>
      <vt:lpstr>Super Mario 256</vt:lpstr>
      <vt:lpstr>Office 테마</vt:lpstr>
      <vt:lpstr>PYTHON_PICO2D를 이용한  2D 게임 프로젝트</vt:lpstr>
      <vt:lpstr>CATEGORY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pico 2d를 이용한  슈퍼마리오 개발</dc:title>
  <dc:creator>Kim miryeong</dc:creator>
  <cp:lastModifiedBy>Kim miryeong</cp:lastModifiedBy>
  <cp:revision>14</cp:revision>
  <dcterms:created xsi:type="dcterms:W3CDTF">2021-09-24T13:03:02Z</dcterms:created>
  <dcterms:modified xsi:type="dcterms:W3CDTF">2021-10-19T16:19:00Z</dcterms:modified>
</cp:coreProperties>
</file>