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52" r:id="rId1"/>
  </p:sldMasterIdLst>
  <p:notesMasterIdLst>
    <p:notesMasterId r:id="rId13"/>
  </p:notesMasterIdLst>
  <p:handoutMasterIdLst>
    <p:handoutMasterId r:id="rId14"/>
  </p:handoutMasterIdLst>
  <p:sldIdLst>
    <p:sldId id="270" r:id="rId2"/>
    <p:sldId id="272" r:id="rId3"/>
    <p:sldId id="273" r:id="rId4"/>
    <p:sldId id="287" r:id="rId5"/>
    <p:sldId id="274" r:id="rId6"/>
    <p:sldId id="286" r:id="rId7"/>
    <p:sldId id="275" r:id="rId8"/>
    <p:sldId id="288" r:id="rId9"/>
    <p:sldId id="279" r:id="rId10"/>
    <p:sldId id="285" r:id="rId11"/>
    <p:sldId id="280" r:id="rId12"/>
  </p:sldIdLst>
  <p:sldSz cx="9906000" cy="6858000" type="A4"/>
  <p:notesSz cx="6729413" cy="97155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15000"/>
      </a:spcBef>
      <a:spcAft>
        <a:spcPct val="15000"/>
      </a:spcAft>
      <a:buClr>
        <a:schemeClr val="accent1"/>
      </a:buClr>
      <a:defRPr kern="1200">
        <a:solidFill>
          <a:schemeClr val="tx1"/>
        </a:solidFill>
        <a:latin typeface="Nokia Sans Wide" pitchFamily="34" charset="0"/>
        <a:ea typeface="+mn-ea"/>
        <a:cs typeface="+mn-cs"/>
      </a:defRPr>
    </a:lvl1pPr>
    <a:lvl2pPr marL="457200" algn="l" rtl="0" eaLnBrk="0" fontAlgn="base" hangingPunct="0">
      <a:spcBef>
        <a:spcPct val="15000"/>
      </a:spcBef>
      <a:spcAft>
        <a:spcPct val="15000"/>
      </a:spcAft>
      <a:buClr>
        <a:schemeClr val="accent1"/>
      </a:buClr>
      <a:defRPr kern="1200">
        <a:solidFill>
          <a:schemeClr val="tx1"/>
        </a:solidFill>
        <a:latin typeface="Nokia Sans Wide" pitchFamily="34" charset="0"/>
        <a:ea typeface="+mn-ea"/>
        <a:cs typeface="+mn-cs"/>
      </a:defRPr>
    </a:lvl2pPr>
    <a:lvl3pPr marL="914400" algn="l" rtl="0" eaLnBrk="0" fontAlgn="base" hangingPunct="0">
      <a:spcBef>
        <a:spcPct val="15000"/>
      </a:spcBef>
      <a:spcAft>
        <a:spcPct val="15000"/>
      </a:spcAft>
      <a:buClr>
        <a:schemeClr val="accent1"/>
      </a:buClr>
      <a:defRPr kern="1200">
        <a:solidFill>
          <a:schemeClr val="tx1"/>
        </a:solidFill>
        <a:latin typeface="Nokia Sans Wide" pitchFamily="34" charset="0"/>
        <a:ea typeface="+mn-ea"/>
        <a:cs typeface="+mn-cs"/>
      </a:defRPr>
    </a:lvl3pPr>
    <a:lvl4pPr marL="1371600" algn="l" rtl="0" eaLnBrk="0" fontAlgn="base" hangingPunct="0">
      <a:spcBef>
        <a:spcPct val="15000"/>
      </a:spcBef>
      <a:spcAft>
        <a:spcPct val="15000"/>
      </a:spcAft>
      <a:buClr>
        <a:schemeClr val="accent1"/>
      </a:buClr>
      <a:defRPr kern="1200">
        <a:solidFill>
          <a:schemeClr val="tx1"/>
        </a:solidFill>
        <a:latin typeface="Nokia Sans Wide" pitchFamily="34" charset="0"/>
        <a:ea typeface="+mn-ea"/>
        <a:cs typeface="+mn-cs"/>
      </a:defRPr>
    </a:lvl4pPr>
    <a:lvl5pPr marL="1828800" algn="l" rtl="0" eaLnBrk="0" fontAlgn="base" hangingPunct="0">
      <a:spcBef>
        <a:spcPct val="15000"/>
      </a:spcBef>
      <a:spcAft>
        <a:spcPct val="15000"/>
      </a:spcAft>
      <a:buClr>
        <a:schemeClr val="accent1"/>
      </a:buClr>
      <a:defRPr kern="1200">
        <a:solidFill>
          <a:schemeClr val="tx1"/>
        </a:solidFill>
        <a:latin typeface="Nokia Sans Wide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Nokia Sans Wide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Nokia Sans Wide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Nokia Sans Wide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Nokia Sans Wid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359"/>
    <a:srgbClr val="E40E62"/>
    <a:srgbClr val="EBE9D8"/>
    <a:srgbClr val="0033CC"/>
    <a:srgbClr val="FFE805"/>
    <a:srgbClr val="AFD4F0"/>
    <a:srgbClr val="024C1C"/>
    <a:srgbClr val="F9F206"/>
    <a:srgbClr val="E0DB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94" autoAdjust="0"/>
    <p:restoredTop sz="94676" autoAdjust="0"/>
  </p:normalViewPr>
  <p:slideViewPr>
    <p:cSldViewPr snapToGrid="0">
      <p:cViewPr varScale="1">
        <p:scale>
          <a:sx n="63" d="100"/>
          <a:sy n="63" d="100"/>
        </p:scale>
        <p:origin x="72" y="55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175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29150"/>
            <a:ext cx="4932363" cy="439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9312" tIns="43872" rIns="89312" bIns="438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844550"/>
            <a:ext cx="4913313" cy="340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79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5737" y="1574800"/>
            <a:ext cx="9538125" cy="2168525"/>
          </a:xfrm>
        </p:spPr>
        <p:txBody>
          <a:bodyPr/>
          <a:lstStyle>
            <a:lvl1pPr algn="ctr">
              <a:defRPr lang="en-US" sz="6000" b="1" kern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6849" y="4029075"/>
            <a:ext cx="9538125" cy="1752600"/>
          </a:xfrm>
        </p:spPr>
        <p:txBody>
          <a:bodyPr/>
          <a:lstStyle>
            <a:lvl1pPr marL="0" indent="0" algn="ctr">
              <a:buFontTx/>
              <a:buNone/>
              <a:defRPr lang="en-US" sz="2800" b="1" kern="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0602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15900" y="6518275"/>
            <a:ext cx="373063" cy="1984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5EB1D3C-F681-4CD4-B656-B6645A92FC5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0D05EC-F0E3-42E0-99A8-419F8993315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45844EF-26B6-4ECE-AAB6-523D5A8833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0E328F-AE99-47FE-BFA4-D92D807A89A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E356660-0538-4A69-9A7F-60A38AACDE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185BE88-1026-4C9B-90A5-677944297F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DCBD82-2A72-531E-C2BA-5B015154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50" y="0"/>
            <a:ext cx="9537700" cy="112871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93675" y="1128713"/>
            <a:ext cx="9539288" cy="497205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C72DE-E208-4FE0-93FF-6B978F5EB8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50" y="282625"/>
            <a:ext cx="9537700" cy="112871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3675" y="1577589"/>
            <a:ext cx="4692650" cy="45904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25" y="1577588"/>
            <a:ext cx="4694238" cy="45904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51DE196-723E-4212-84CD-3DACF65E7B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 algn="ctr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 algn="ctr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E7DF150-37AF-4B0F-8677-E332283B012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01EEB8-21C8-47B8-B56C-F3D7B12CEAF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4150" y="0"/>
            <a:ext cx="9537700" cy="1128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3675" y="1128713"/>
            <a:ext cx="9539288" cy="49720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PowerPoint Template, A4 </a:t>
            </a:r>
            <a:br>
              <a:rPr lang="en-US" dirty="0"/>
            </a:br>
            <a:r>
              <a:rPr lang="en-US" dirty="0"/>
              <a:t>Title font: Arial bold 32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/>
              <a:t>Copy font: Arial 20 </a:t>
            </a:r>
            <a:r>
              <a:rPr lang="en-US" dirty="0" err="1"/>
              <a:t>pt</a:t>
            </a:r>
            <a:r>
              <a:rPr lang="en-US" dirty="0"/>
              <a:t> (regular, bold or italic)</a:t>
            </a:r>
          </a:p>
          <a:p>
            <a:pPr lvl="0"/>
            <a:r>
              <a:rPr lang="en-US" dirty="0"/>
              <a:t>1st Level Bullet</a:t>
            </a:r>
          </a:p>
          <a:p>
            <a:pPr lvl="1"/>
            <a:r>
              <a:rPr lang="en-US" dirty="0"/>
              <a:t>2nd Level Bullet (size: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3rd Level Bullet (size: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4th Level Bullet (size: 14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10958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7800" y="6518275"/>
            <a:ext cx="373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A4D1AC0-AB4B-4E8D-BC64-B566CCCBA0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5" r:id="rId2"/>
    <p:sldLayoutId id="2147483659" r:id="rId3"/>
    <p:sldLayoutId id="2147483658" r:id="rId4"/>
    <p:sldLayoutId id="2147483654" r:id="rId5"/>
    <p:sldLayoutId id="2147483664" r:id="rId6"/>
    <p:sldLayoutId id="2147483656" r:id="rId7"/>
    <p:sldLayoutId id="2147483657" r:id="rId8"/>
    <p:sldLayoutId id="2147483660" r:id="rId9"/>
    <p:sldLayoutId id="2147483661" r:id="rId10"/>
  </p:sldLayoutIdLst>
  <p:transition>
    <p:wipe dir="d"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sz="3200" b="1" dirty="0" smtClean="0">
          <a:solidFill>
            <a:schemeClr val="accent1">
              <a:lumMod val="75000"/>
            </a:schemeClr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Nokia Larg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Nokia Larg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Nokia Larg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Nokia Larg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Nokia Larg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Nokia Larg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Nokia Larg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Nokia Large" pitchFamily="34" charset="0"/>
        </a:defRPr>
      </a:lvl9pPr>
    </p:titleStyle>
    <p:bodyStyle>
      <a:lvl1pPr marL="192088" indent="-192088" algn="l" defTabSz="762000" rtl="0" eaLnBrk="1" fontAlgn="base" hangingPunct="1">
        <a:spcBef>
          <a:spcPct val="15000"/>
        </a:spcBef>
        <a:spcAft>
          <a:spcPct val="15000"/>
        </a:spcAft>
        <a:buClr>
          <a:srgbClr val="030359"/>
        </a:buClr>
        <a:buChar char="•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66750" indent="-195263" algn="l" defTabSz="762000" rtl="0" eaLnBrk="1" fontAlgn="base" hangingPunct="1">
        <a:spcBef>
          <a:spcPct val="15000"/>
        </a:spcBef>
        <a:spcAft>
          <a:spcPct val="15000"/>
        </a:spcAft>
        <a:buClr>
          <a:srgbClr val="030359"/>
        </a:buClr>
        <a:buChar char="•"/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7763" indent="-195263" algn="l" defTabSz="762000" rtl="0" eaLnBrk="1" fontAlgn="base" hangingPunct="1">
        <a:spcBef>
          <a:spcPct val="15000"/>
        </a:spcBef>
        <a:spcAft>
          <a:spcPct val="15000"/>
        </a:spcAft>
        <a:buClr>
          <a:srgbClr val="030359"/>
        </a:buClr>
        <a:buChar char="•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712913" indent="-185738" algn="l" defTabSz="762000" rtl="0" eaLnBrk="1" fontAlgn="base" hangingPunct="1">
        <a:spcBef>
          <a:spcPct val="15000"/>
        </a:spcBef>
        <a:spcAft>
          <a:spcPct val="15000"/>
        </a:spcAft>
        <a:buClr>
          <a:srgbClr val="030359"/>
        </a:buClr>
        <a:buChar char="•"/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193925" indent="-188913" algn="l" defTabSz="762000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</a:defRPr>
      </a:lvl5pPr>
      <a:lvl6pPr marL="2651125" indent="-188913" algn="l" defTabSz="762000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</a:defRPr>
      </a:lvl6pPr>
      <a:lvl7pPr marL="3108325" indent="-188913" algn="l" defTabSz="762000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</a:defRPr>
      </a:lvl7pPr>
      <a:lvl8pPr marL="3565525" indent="-188913" algn="l" defTabSz="762000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</a:defRPr>
      </a:lvl8pPr>
      <a:lvl9pPr marL="4022725" indent="-188913" algn="l" defTabSz="762000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bto.com/cases/sorel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curl" TargetMode="External"/><Relationship Id="rId4" Type="http://schemas.openxmlformats.org/officeDocument/2006/relationships/hyperlink" Target="https://curl.s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4A0107-9A9C-CE25-B035-2290DB2B698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7421" y="224589"/>
            <a:ext cx="9878579" cy="642666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954C424-24BF-3091-3073-D732157250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Hybrid</a:t>
            </a:r>
            <a:r>
              <a:rPr lang="fi-FI" dirty="0"/>
              <a:t> Energy System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138" y="3743325"/>
            <a:ext cx="9538125" cy="1752600"/>
          </a:xfrm>
        </p:spPr>
        <p:txBody>
          <a:bodyPr/>
          <a:lstStyle/>
          <a:p>
            <a:r>
              <a:rPr lang="fi-FI" sz="3600" dirty="0">
                <a:solidFill>
                  <a:schemeClr val="accent1"/>
                </a:solidFill>
              </a:rPr>
              <a:t>Project </a:t>
            </a:r>
            <a:r>
              <a:rPr lang="fi-FI" sz="3600" dirty="0" err="1">
                <a:solidFill>
                  <a:schemeClr val="accent1"/>
                </a:solidFill>
              </a:rPr>
              <a:t>plan</a:t>
            </a:r>
            <a:endParaRPr lang="fi-FI" sz="3600" dirty="0">
              <a:solidFill>
                <a:schemeClr val="accent1"/>
              </a:solidFill>
            </a:endParaRPr>
          </a:p>
          <a:p>
            <a:br>
              <a:rPr lang="fi-FI" sz="2400" dirty="0">
                <a:solidFill>
                  <a:schemeClr val="accent1"/>
                </a:solidFill>
              </a:rPr>
            </a:br>
            <a:r>
              <a:rPr lang="fi-FI" sz="3200" dirty="0">
                <a:solidFill>
                  <a:schemeClr val="accent1"/>
                </a:solidFill>
              </a:rPr>
              <a:t>Kimmo Valkonen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C7BFAE-4D6B-04CF-A5C3-76BBF3C2E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26"/>
            <a:ext cx="9906000" cy="682474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56219-D718-96D3-8640-962F9BF9A0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C72DE-E208-4FE0-93FF-6B978F5EB8B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74F59B4-B6DB-84ED-49AD-7DE8EF383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150" y="116375"/>
            <a:ext cx="9537700" cy="1363509"/>
          </a:xfrm>
        </p:spPr>
        <p:txBody>
          <a:bodyPr/>
          <a:lstStyle/>
          <a:p>
            <a:r>
              <a:rPr lang="en-US" dirty="0"/>
              <a:t>High Level Schedule</a:t>
            </a:r>
            <a:br>
              <a:rPr lang="en-US" dirty="0"/>
            </a:br>
            <a:r>
              <a:rPr lang="en-US" sz="2000" dirty="0">
                <a:solidFill>
                  <a:schemeClr val="accent2"/>
                </a:solidFill>
              </a:rPr>
              <a:t>Critical path of most important activities</a:t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7453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Sorel</a:t>
            </a:r>
            <a:r>
              <a:rPr lang="fi-FI" dirty="0"/>
              <a:t> and </a:t>
            </a:r>
            <a:r>
              <a:rPr lang="fi-FI" dirty="0" err="1"/>
              <a:t>Nabto</a:t>
            </a:r>
            <a:r>
              <a:rPr lang="fi-FI" dirty="0"/>
              <a:t>: </a:t>
            </a:r>
            <a:r>
              <a:rPr lang="fi-FI" dirty="0">
                <a:hlinkClick r:id="rId3"/>
              </a:rPr>
              <a:t>https://www.nabto.com/cases/sorel/</a:t>
            </a:r>
            <a:endParaRPr lang="fi-FI" dirty="0"/>
          </a:p>
          <a:p>
            <a:r>
              <a:rPr lang="fi-FI" dirty="0" err="1"/>
              <a:t>cURL</a:t>
            </a:r>
            <a:r>
              <a:rPr lang="fi-FI" dirty="0"/>
              <a:t>: </a:t>
            </a:r>
            <a:r>
              <a:rPr lang="fi-FI" dirty="0">
                <a:hlinkClick r:id="rId4"/>
              </a:rPr>
              <a:t>https://curl.se/</a:t>
            </a:r>
            <a:r>
              <a:rPr lang="fi-FI" dirty="0"/>
              <a:t>, </a:t>
            </a:r>
            <a:r>
              <a:rPr lang="fi-FI" dirty="0">
                <a:hlinkClick r:id="rId5"/>
              </a:rPr>
              <a:t>https://github.com/curl</a:t>
            </a:r>
            <a:r>
              <a:rPr lang="fi-FI" dirty="0"/>
              <a:t>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83600" y="6356350"/>
            <a:ext cx="482400" cy="365125"/>
          </a:xfrm>
          <a:prstGeom prst="rect">
            <a:avLst/>
          </a:prstGeom>
        </p:spPr>
        <p:txBody>
          <a:bodyPr/>
          <a:lstStyle/>
          <a:p>
            <a:fld id="{AC378A5E-6551-4584-8F7A-97186F6CCEDB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More information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83600" y="6356350"/>
            <a:ext cx="482400" cy="365125"/>
          </a:xfrm>
          <a:prstGeom prst="rect">
            <a:avLst/>
          </a:prstGeom>
        </p:spPr>
        <p:txBody>
          <a:bodyPr/>
          <a:lstStyle/>
          <a:p>
            <a:fld id="{AC378A5E-6551-4584-8F7A-97186F6CCEDB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3600" dirty="0"/>
              <a:t>Content</a:t>
            </a:r>
            <a:endParaRPr lang="en-US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116B21-998F-C7D7-821F-D1A03F25E9A2}"/>
              </a:ext>
            </a:extLst>
          </p:cNvPr>
          <p:cNvSpPr txBox="1">
            <a:spLocks/>
          </p:cNvSpPr>
          <p:nvPr/>
        </p:nvSpPr>
        <p:spPr bwMode="auto">
          <a:xfrm>
            <a:off x="1408863" y="1330036"/>
            <a:ext cx="7088274" cy="443821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192088" indent="-192088" algn="l" defTabSz="762000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rgbClr val="030359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66750" indent="-195263" algn="l" defTabSz="762000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rgbClr val="030359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7763" indent="-195263" algn="l" defTabSz="762000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rgbClr val="030359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2913" indent="-185738" algn="l" defTabSz="762000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rgbClr val="030359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3925" indent="-188913" algn="l" defTabSz="762000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1125" indent="-188913" algn="l" defTabSz="762000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3108325" indent="-188913" algn="l" defTabSz="762000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565525" indent="-188913" algn="l" defTabSz="762000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4022725" indent="-188913" algn="l" defTabSz="762000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Purpose of the Project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Current State Analysis</a:t>
            </a:r>
            <a:endParaRPr lang="en-US" sz="2400" dirty="0">
              <a:cs typeface="Times New Roman" pitchFamily="18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Project Scope 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Mode Of Operation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Risk Analysis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Project Schedule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More Information</a:t>
            </a:r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863" y="1330035"/>
            <a:ext cx="7088274" cy="4774929"/>
          </a:xfrm>
        </p:spPr>
        <p:txBody>
          <a:bodyPr/>
          <a:lstStyle/>
          <a:p>
            <a:r>
              <a:rPr lang="fi-FI" sz="2400" dirty="0" err="1"/>
              <a:t>Purpose</a:t>
            </a:r>
            <a:r>
              <a:rPr lang="fi-FI" sz="2400" dirty="0"/>
              <a:t> of </a:t>
            </a:r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project</a:t>
            </a:r>
            <a:r>
              <a:rPr lang="fi-FI" sz="2400" dirty="0"/>
              <a:t> is to </a:t>
            </a:r>
            <a:r>
              <a:rPr lang="fi-FI" sz="2400" dirty="0" err="1"/>
              <a:t>provide</a:t>
            </a:r>
            <a:r>
              <a:rPr lang="fi-FI" sz="2400" dirty="0"/>
              <a:t> a Full </a:t>
            </a:r>
            <a:r>
              <a:rPr lang="fi-FI" sz="2400" dirty="0" err="1"/>
              <a:t>Stack</a:t>
            </a:r>
            <a:r>
              <a:rPr lang="fi-FI" sz="2400" dirty="0"/>
              <a:t> </a:t>
            </a:r>
            <a:r>
              <a:rPr lang="fi-FI" sz="2400" dirty="0" err="1"/>
              <a:t>solution</a:t>
            </a:r>
            <a:r>
              <a:rPr lang="fi-FI" sz="2400" dirty="0"/>
              <a:t> to </a:t>
            </a:r>
            <a:r>
              <a:rPr lang="fi-FI" sz="2400" dirty="0" err="1"/>
              <a:t>collect</a:t>
            </a:r>
            <a:r>
              <a:rPr lang="fi-FI" sz="2400" dirty="0"/>
              <a:t>, </a:t>
            </a:r>
            <a:r>
              <a:rPr lang="fi-FI" sz="2400" dirty="0" err="1"/>
              <a:t>store</a:t>
            </a:r>
            <a:r>
              <a:rPr lang="fi-FI" sz="2400" dirty="0"/>
              <a:t> and </a:t>
            </a:r>
            <a:r>
              <a:rPr lang="fi-FI" sz="2400" dirty="0" err="1"/>
              <a:t>display</a:t>
            </a:r>
            <a:r>
              <a:rPr lang="fi-FI" sz="2400" dirty="0"/>
              <a:t> </a:t>
            </a:r>
            <a:r>
              <a:rPr lang="fi-FI" sz="2400" dirty="0" err="1"/>
              <a:t>hybrid</a:t>
            </a:r>
            <a:r>
              <a:rPr lang="fi-FI" sz="2400" dirty="0"/>
              <a:t> </a:t>
            </a:r>
            <a:r>
              <a:rPr lang="fi-FI" sz="2400" dirty="0" err="1"/>
              <a:t>energy</a:t>
            </a:r>
            <a:r>
              <a:rPr lang="fi-FI" sz="2400" dirty="0"/>
              <a:t> </a:t>
            </a:r>
            <a:r>
              <a:rPr lang="fi-FI" sz="2400" dirty="0" err="1"/>
              <a:t>system</a:t>
            </a:r>
            <a:r>
              <a:rPr lang="fi-FI" sz="2400" dirty="0"/>
              <a:t> data.</a:t>
            </a:r>
          </a:p>
          <a:p>
            <a:r>
              <a:rPr lang="fi-FI" sz="2400" dirty="0" err="1"/>
              <a:t>Solution</a:t>
            </a:r>
            <a:r>
              <a:rPr lang="fi-FI" sz="2400" dirty="0"/>
              <a:t> </a:t>
            </a:r>
            <a:r>
              <a:rPr lang="fi-FI" sz="2400" dirty="0" err="1"/>
              <a:t>will</a:t>
            </a:r>
            <a:r>
              <a:rPr lang="fi-FI" sz="2400" dirty="0"/>
              <a:t> </a:t>
            </a:r>
            <a:r>
              <a:rPr lang="fi-FI" sz="2400" dirty="0" err="1"/>
              <a:t>be</a:t>
            </a:r>
            <a:r>
              <a:rPr lang="fi-FI" sz="2400" dirty="0"/>
              <a:t> </a:t>
            </a:r>
            <a:r>
              <a:rPr lang="fi-FI" sz="2400" dirty="0" err="1"/>
              <a:t>alternative</a:t>
            </a:r>
            <a:r>
              <a:rPr lang="fi-FI" sz="2400" dirty="0"/>
              <a:t> for </a:t>
            </a:r>
            <a:r>
              <a:rPr lang="fi-FI" sz="2400" dirty="0" err="1"/>
              <a:t>current</a:t>
            </a:r>
            <a:r>
              <a:rPr lang="fi-FI" sz="2400" dirty="0"/>
              <a:t> </a:t>
            </a:r>
            <a:r>
              <a:rPr lang="fi-FI" sz="2400" dirty="0" err="1"/>
              <a:t>legacy</a:t>
            </a:r>
            <a:r>
              <a:rPr lang="fi-FI" sz="2400" dirty="0"/>
              <a:t> </a:t>
            </a:r>
            <a:r>
              <a:rPr lang="fi-FI" sz="2400" dirty="0" err="1"/>
              <a:t>system</a:t>
            </a:r>
            <a:r>
              <a:rPr lang="fi-FI" sz="2400" dirty="0"/>
              <a:t> </a:t>
            </a:r>
            <a:r>
              <a:rPr lang="fi-FI" sz="2400" dirty="0" err="1"/>
              <a:t>used</a:t>
            </a:r>
            <a:r>
              <a:rPr lang="fi-FI" sz="2400" dirty="0"/>
              <a:t> for </a:t>
            </a:r>
            <a:r>
              <a:rPr lang="fi-FI" sz="2400" dirty="0" err="1"/>
              <a:t>collecting</a:t>
            </a:r>
            <a:r>
              <a:rPr lang="fi-FI" sz="2400" dirty="0"/>
              <a:t>, </a:t>
            </a:r>
            <a:r>
              <a:rPr lang="fi-FI" sz="2400" dirty="0" err="1"/>
              <a:t>storing</a:t>
            </a:r>
            <a:r>
              <a:rPr lang="fi-FI" sz="2400" dirty="0"/>
              <a:t> and </a:t>
            </a:r>
            <a:r>
              <a:rPr lang="fi-FI" sz="2400" dirty="0" err="1"/>
              <a:t>displaying</a:t>
            </a:r>
            <a:r>
              <a:rPr lang="fi-FI" sz="2400" dirty="0"/>
              <a:t> data.</a:t>
            </a:r>
          </a:p>
          <a:p>
            <a:r>
              <a:rPr lang="fi-FI" sz="2400" dirty="0" err="1"/>
              <a:t>Solution</a:t>
            </a:r>
            <a:r>
              <a:rPr lang="fi-FI" sz="2400" dirty="0"/>
              <a:t> </a:t>
            </a:r>
            <a:r>
              <a:rPr lang="fi-FI" sz="2400" dirty="0" err="1"/>
              <a:t>will</a:t>
            </a:r>
            <a:r>
              <a:rPr lang="fi-FI" sz="2400" dirty="0"/>
              <a:t> </a:t>
            </a:r>
            <a:r>
              <a:rPr lang="en-US" sz="2400" dirty="0"/>
              <a:t>offer</a:t>
            </a:r>
            <a:r>
              <a:rPr lang="fi-FI" sz="2400" dirty="0"/>
              <a:t> </a:t>
            </a:r>
            <a:r>
              <a:rPr lang="en-US" sz="2400" dirty="0"/>
              <a:t>more</a:t>
            </a:r>
            <a:r>
              <a:rPr lang="fi-FI" sz="2400" dirty="0"/>
              <a:t> </a:t>
            </a:r>
            <a:r>
              <a:rPr lang="en-US" sz="2400" dirty="0"/>
              <a:t>flexibility</a:t>
            </a:r>
            <a:r>
              <a:rPr lang="fi-FI" sz="2400" dirty="0"/>
              <a:t> for </a:t>
            </a:r>
            <a:r>
              <a:rPr lang="en-US" sz="2400" dirty="0"/>
              <a:t>further</a:t>
            </a:r>
            <a:r>
              <a:rPr lang="fi-FI" sz="2400" dirty="0"/>
              <a:t> </a:t>
            </a:r>
            <a:r>
              <a:rPr lang="fi-FI" sz="2400" dirty="0" err="1"/>
              <a:t>application</a:t>
            </a:r>
            <a:r>
              <a:rPr lang="fi-FI" sz="2400" dirty="0"/>
              <a:t> </a:t>
            </a:r>
            <a:r>
              <a:rPr lang="fi-FI" sz="2400" dirty="0" err="1"/>
              <a:t>development</a:t>
            </a:r>
            <a:r>
              <a:rPr lang="fi-FI" sz="2400" dirty="0"/>
              <a:t>.</a:t>
            </a:r>
          </a:p>
          <a:p>
            <a:r>
              <a:rPr lang="fi-FI" sz="2400" dirty="0"/>
              <a:t>Project </a:t>
            </a:r>
            <a:r>
              <a:rPr lang="fi-FI" sz="2400" dirty="0" err="1"/>
              <a:t>will</a:t>
            </a:r>
            <a:r>
              <a:rPr lang="fi-FI" sz="2400" dirty="0"/>
              <a:t> </a:t>
            </a:r>
            <a:r>
              <a:rPr lang="fi-FI" sz="2400" dirty="0" err="1"/>
              <a:t>deliver</a:t>
            </a:r>
            <a:r>
              <a:rPr lang="fi-FI" sz="2400" dirty="0"/>
              <a:t> </a:t>
            </a:r>
            <a:r>
              <a:rPr lang="fi-FI" sz="2400" dirty="0" err="1"/>
              <a:t>better</a:t>
            </a:r>
            <a:r>
              <a:rPr lang="fi-FI" sz="2400" dirty="0"/>
              <a:t> </a:t>
            </a:r>
            <a:r>
              <a:rPr lang="fi-FI" sz="2400" dirty="0" err="1"/>
              <a:t>application</a:t>
            </a:r>
            <a:r>
              <a:rPr lang="fi-FI" sz="2400" dirty="0"/>
              <a:t> </a:t>
            </a:r>
            <a:r>
              <a:rPr lang="fi-FI" sz="2400" dirty="0" err="1"/>
              <a:t>perfomance</a:t>
            </a:r>
            <a:r>
              <a:rPr lang="fi-FI" sz="2400" dirty="0"/>
              <a:t>, </a:t>
            </a:r>
            <a:r>
              <a:rPr lang="fi-FI" sz="2400" dirty="0" err="1"/>
              <a:t>better</a:t>
            </a:r>
            <a:r>
              <a:rPr lang="fi-FI" sz="2400" dirty="0"/>
              <a:t> </a:t>
            </a:r>
            <a:r>
              <a:rPr lang="fi-FI" sz="2400" dirty="0" err="1"/>
              <a:t>error</a:t>
            </a:r>
            <a:r>
              <a:rPr lang="fi-FI" sz="2400" dirty="0"/>
              <a:t> </a:t>
            </a:r>
            <a:r>
              <a:rPr lang="fi-FI" sz="2400" dirty="0" err="1"/>
              <a:t>handling</a:t>
            </a:r>
            <a:r>
              <a:rPr lang="fi-FI" sz="2400" dirty="0"/>
              <a:t> and </a:t>
            </a:r>
            <a:r>
              <a:rPr lang="fi-FI" sz="2400" dirty="0" err="1"/>
              <a:t>logging</a:t>
            </a:r>
            <a:r>
              <a:rPr lang="fi-FI" sz="2400" dirty="0"/>
              <a:t> </a:t>
            </a:r>
            <a:r>
              <a:rPr lang="fi-FI" sz="2400" dirty="0" err="1"/>
              <a:t>capabilities</a:t>
            </a:r>
            <a:r>
              <a:rPr lang="fi-FI" sz="2400" dirty="0"/>
              <a:t>, </a:t>
            </a:r>
            <a:r>
              <a:rPr lang="fi-FI" sz="2400" dirty="0" err="1"/>
              <a:t>secure</a:t>
            </a:r>
            <a:r>
              <a:rPr lang="fi-FI" sz="2400" dirty="0"/>
              <a:t> data </a:t>
            </a:r>
            <a:r>
              <a:rPr lang="fi-FI" sz="2400" dirty="0" err="1"/>
              <a:t>storing</a:t>
            </a:r>
            <a:r>
              <a:rPr lang="fi-FI" sz="2400" dirty="0"/>
              <a:t> and a </a:t>
            </a:r>
            <a:r>
              <a:rPr lang="fi-FI" sz="2400" dirty="0" err="1"/>
              <a:t>graphical</a:t>
            </a:r>
            <a:r>
              <a:rPr lang="fi-FI" sz="2400" dirty="0"/>
              <a:t> </a:t>
            </a:r>
            <a:r>
              <a:rPr lang="fi-FI" sz="2400" dirty="0" err="1"/>
              <a:t>user</a:t>
            </a:r>
            <a:r>
              <a:rPr lang="fi-FI" sz="2400" dirty="0"/>
              <a:t> </a:t>
            </a:r>
            <a:r>
              <a:rPr lang="fi-FI" sz="2400" dirty="0" err="1"/>
              <a:t>interface</a:t>
            </a:r>
            <a:r>
              <a:rPr lang="fi-FI" sz="2400" dirty="0"/>
              <a:t>.</a:t>
            </a:r>
          </a:p>
          <a:p>
            <a:pPr>
              <a:buNone/>
            </a:pPr>
            <a:endParaRPr lang="fi-FI" dirty="0"/>
          </a:p>
          <a:p>
            <a:pPr>
              <a:buNone/>
            </a:pPr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83600" y="6356350"/>
            <a:ext cx="482400" cy="365125"/>
          </a:xfrm>
          <a:prstGeom prst="rect">
            <a:avLst/>
          </a:prstGeom>
        </p:spPr>
        <p:txBody>
          <a:bodyPr/>
          <a:lstStyle/>
          <a:p>
            <a:fld id="{AC378A5E-6551-4584-8F7A-97186F6CCEDB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cs typeface="Times New Roman" pitchFamily="18" charset="0"/>
              </a:rPr>
              <a:t>Purpose of the Project </a:t>
            </a:r>
            <a:endParaRPr lang="en-US" sz="3600" dirty="0"/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38188D-F08A-6482-0495-4B9691FF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Current State Analysis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F296DC-DA42-10DC-2B1B-81287961F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36855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1EE721-C5B0-3F22-B9D5-C7742E0E95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85BE88-1026-4C9B-90A5-677944297FD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591450A-FA85-2945-C51E-F6D6F98BA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4847591"/>
          </a:xfrm>
        </p:spPr>
        <p:txBody>
          <a:bodyPr/>
          <a:lstStyle/>
          <a:p>
            <a:r>
              <a:rPr lang="fi-FI" sz="2400" dirty="0" err="1"/>
              <a:t>Current</a:t>
            </a:r>
            <a:r>
              <a:rPr lang="fi-FI" sz="2400" dirty="0"/>
              <a:t> </a:t>
            </a:r>
            <a:r>
              <a:rPr lang="fi-FI" sz="2400" dirty="0" err="1"/>
              <a:t>solution</a:t>
            </a:r>
            <a:r>
              <a:rPr lang="fi-FI" sz="2400" dirty="0"/>
              <a:t> is </a:t>
            </a:r>
            <a:r>
              <a:rPr lang="fi-FI" sz="2400" dirty="0" err="1"/>
              <a:t>based</a:t>
            </a:r>
            <a:r>
              <a:rPr lang="fi-FI" sz="2400" dirty="0"/>
              <a:t> on Windows </a:t>
            </a:r>
            <a:r>
              <a:rPr lang="fi-FI" sz="2400" dirty="0" err="1"/>
              <a:t>script</a:t>
            </a:r>
            <a:r>
              <a:rPr lang="fi-FI" sz="2400" dirty="0"/>
              <a:t> </a:t>
            </a:r>
            <a:r>
              <a:rPr lang="fi-FI" sz="2400" dirty="0" err="1"/>
              <a:t>executed</a:t>
            </a:r>
            <a:r>
              <a:rPr lang="fi-FI" sz="2400" dirty="0"/>
              <a:t> in </a:t>
            </a:r>
            <a:r>
              <a:rPr lang="fi-FI" sz="2400" b="1" dirty="0" err="1"/>
              <a:t>command</a:t>
            </a:r>
            <a:r>
              <a:rPr lang="fi-FI" sz="2400" b="1" dirty="0"/>
              <a:t> </a:t>
            </a:r>
            <a:r>
              <a:rPr lang="fi-FI" sz="2400" b="1" dirty="0" err="1"/>
              <a:t>shell</a:t>
            </a:r>
            <a:r>
              <a:rPr lang="fi-FI" sz="2400" b="1" dirty="0"/>
              <a:t> </a:t>
            </a:r>
            <a:r>
              <a:rPr lang="fi-FI" sz="2400" dirty="0"/>
              <a:t>(cmd.exe).</a:t>
            </a:r>
            <a:endParaRPr lang="en-US" sz="2400" dirty="0"/>
          </a:p>
          <a:p>
            <a:r>
              <a:rPr lang="en-US" sz="2400" kern="0" dirty="0"/>
              <a:t>User can </a:t>
            </a:r>
            <a:r>
              <a:rPr lang="en-US" sz="2400" b="1" kern="0" dirty="0"/>
              <a:t>press a key </a:t>
            </a:r>
            <a:r>
              <a:rPr lang="en-US" sz="2400" kern="0" dirty="0"/>
              <a:t>to request immediate refresh the data and </a:t>
            </a:r>
            <a:r>
              <a:rPr lang="en-US" sz="2400" b="1" kern="0" dirty="0"/>
              <a:t>scroll the screen</a:t>
            </a:r>
            <a:r>
              <a:rPr lang="en-US" sz="2400" kern="0" dirty="0"/>
              <a:t> to previous records.</a:t>
            </a:r>
          </a:p>
          <a:p>
            <a:r>
              <a:rPr lang="fi-FI" sz="2400" kern="0" dirty="0" err="1"/>
              <a:t>Script</a:t>
            </a:r>
            <a:r>
              <a:rPr lang="fi-FI" sz="2400" kern="0" dirty="0"/>
              <a:t> </a:t>
            </a:r>
            <a:r>
              <a:rPr lang="fi-FI" sz="2400" kern="0" dirty="0" err="1"/>
              <a:t>writes</a:t>
            </a:r>
            <a:r>
              <a:rPr lang="fi-FI" sz="2400" kern="0" dirty="0"/>
              <a:t> </a:t>
            </a:r>
            <a:r>
              <a:rPr lang="fi-FI" sz="2400" kern="0" dirty="0" err="1"/>
              <a:t>network</a:t>
            </a:r>
            <a:r>
              <a:rPr lang="fi-FI" sz="2400" kern="0" dirty="0"/>
              <a:t>, </a:t>
            </a:r>
            <a:r>
              <a:rPr lang="fi-FI" sz="2400" kern="0" dirty="0" err="1"/>
              <a:t>login</a:t>
            </a:r>
            <a:r>
              <a:rPr lang="fi-FI" sz="2400" kern="0" dirty="0"/>
              <a:t>, session and </a:t>
            </a:r>
            <a:r>
              <a:rPr lang="fi-FI" sz="2400" kern="0" dirty="0" err="1"/>
              <a:t>device</a:t>
            </a:r>
            <a:r>
              <a:rPr lang="fi-FI" sz="2400" kern="0" dirty="0"/>
              <a:t> </a:t>
            </a:r>
            <a:r>
              <a:rPr lang="fi-FI" sz="2400" kern="0" dirty="0" err="1"/>
              <a:t>failures</a:t>
            </a:r>
            <a:r>
              <a:rPr lang="fi-FI" sz="2400" kern="0" dirty="0"/>
              <a:t> to </a:t>
            </a:r>
            <a:r>
              <a:rPr lang="fi-FI" sz="2400" kern="0" dirty="0" err="1"/>
              <a:t>log</a:t>
            </a:r>
            <a:r>
              <a:rPr lang="fi-FI" sz="2400" kern="0" dirty="0"/>
              <a:t> and is </a:t>
            </a:r>
            <a:r>
              <a:rPr lang="fi-FI" sz="2400" kern="0" dirty="0" err="1"/>
              <a:t>able</a:t>
            </a:r>
            <a:r>
              <a:rPr lang="fi-FI" sz="2400" kern="0" dirty="0"/>
              <a:t> to </a:t>
            </a:r>
            <a:r>
              <a:rPr lang="fi-FI" sz="2400" dirty="0" err="1"/>
              <a:t>start</a:t>
            </a:r>
            <a:r>
              <a:rPr lang="fi-FI" sz="2400" dirty="0"/>
              <a:t> </a:t>
            </a:r>
            <a:r>
              <a:rPr lang="fi-FI" sz="2400" dirty="0" err="1"/>
              <a:t>corrective</a:t>
            </a:r>
            <a:r>
              <a:rPr lang="fi-FI" sz="2400" dirty="0"/>
              <a:t> </a:t>
            </a:r>
            <a:r>
              <a:rPr lang="fi-FI" sz="2400" kern="0" dirty="0" err="1"/>
              <a:t>actions</a:t>
            </a:r>
            <a:r>
              <a:rPr lang="fi-FI" sz="2400" kern="0" dirty="0"/>
              <a:t> </a:t>
            </a:r>
            <a:r>
              <a:rPr lang="fi-FI" sz="2400" kern="0" dirty="0" err="1"/>
              <a:t>depending</a:t>
            </a:r>
            <a:r>
              <a:rPr lang="fi-FI" sz="2400" kern="0" dirty="0"/>
              <a:t> on </a:t>
            </a:r>
            <a:r>
              <a:rPr lang="fi-FI" sz="2400" kern="0" dirty="0" err="1"/>
              <a:t>the</a:t>
            </a:r>
            <a:r>
              <a:rPr lang="fi-FI" sz="2400" kern="0" dirty="0"/>
              <a:t> </a:t>
            </a:r>
            <a:r>
              <a:rPr lang="fi-FI" sz="2400" kern="0" dirty="0" err="1"/>
              <a:t>type</a:t>
            </a:r>
            <a:r>
              <a:rPr lang="fi-FI" sz="2400" kern="0" dirty="0"/>
              <a:t> of </a:t>
            </a:r>
            <a:r>
              <a:rPr lang="fi-FI" sz="2400" kern="0" dirty="0" err="1"/>
              <a:t>error</a:t>
            </a:r>
            <a:r>
              <a:rPr lang="fi-FI" sz="2400" kern="0" dirty="0"/>
              <a:t> is in </a:t>
            </a:r>
            <a:r>
              <a:rPr lang="fi-FI" sz="2400" kern="0" dirty="0" err="1"/>
              <a:t>question</a:t>
            </a:r>
            <a:r>
              <a:rPr lang="fi-FI" sz="2400" kern="0" dirty="0"/>
              <a:t>.</a:t>
            </a:r>
          </a:p>
          <a:p>
            <a:r>
              <a:rPr lang="fi-FI" sz="2400" kern="0" dirty="0" err="1"/>
              <a:t>Command</a:t>
            </a:r>
            <a:r>
              <a:rPr lang="fi-FI" sz="2400" kern="0" dirty="0"/>
              <a:t> </a:t>
            </a:r>
            <a:r>
              <a:rPr lang="fi-FI" sz="2400" kern="0" dirty="0" err="1"/>
              <a:t>line</a:t>
            </a:r>
            <a:r>
              <a:rPr lang="fi-FI" sz="2400" kern="0" dirty="0"/>
              <a:t> </a:t>
            </a:r>
            <a:r>
              <a:rPr lang="fi-FI" sz="2400" kern="0" dirty="0" err="1"/>
              <a:t>script</a:t>
            </a:r>
            <a:r>
              <a:rPr lang="fi-FI" sz="2400" kern="0" dirty="0"/>
              <a:t> </a:t>
            </a:r>
            <a:r>
              <a:rPr lang="fi-FI" sz="2400" kern="0" dirty="0" err="1"/>
              <a:t>has</a:t>
            </a:r>
            <a:r>
              <a:rPr lang="fi-FI" sz="2400" kern="0" dirty="0"/>
              <a:t> </a:t>
            </a:r>
            <a:r>
              <a:rPr lang="fi-FI" sz="2400" b="1" kern="0" dirty="0" err="1"/>
              <a:t>low</a:t>
            </a:r>
            <a:r>
              <a:rPr lang="fi-FI" sz="2400" b="1" kern="0" dirty="0"/>
              <a:t> </a:t>
            </a:r>
            <a:r>
              <a:rPr lang="fi-FI" sz="2400" b="1" kern="0" dirty="0" err="1"/>
              <a:t>performance</a:t>
            </a:r>
            <a:r>
              <a:rPr lang="fi-FI" sz="2400" kern="0" dirty="0"/>
              <a:t>.</a:t>
            </a:r>
          </a:p>
          <a:p>
            <a:endParaRPr lang="en-US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341618B-43E1-2376-FA33-AAA2EAFD9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71" y="1435100"/>
            <a:ext cx="3259138" cy="34535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786F71C-67B1-BA21-87B5-D8394D43A0BA}"/>
              </a:ext>
            </a:extLst>
          </p:cNvPr>
          <p:cNvSpPr txBox="1"/>
          <p:nvPr/>
        </p:nvSpPr>
        <p:spPr>
          <a:xfrm>
            <a:off x="487371" y="5120635"/>
            <a:ext cx="8923329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Records are saved to .CSV file if the script can verify a real change in numbers: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2022-11-08 8:50:21;9;27;25;73;52;0.00;0.00;1.00;0;0;0;0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2022-11-08 8:54:25;10;27;25;72;52;0.00;0.00;1.00;0;0;0;0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2022-11-08 8:59:52;10;27;24;71;52;0.00;0.00;1.00;0;0;0;0</a:t>
            </a:r>
          </a:p>
        </p:txBody>
      </p:sp>
    </p:spTree>
    <p:extLst>
      <p:ext uri="{BB962C8B-B14F-4D97-AF65-F5344CB8AC3E}">
        <p14:creationId xmlns:p14="http://schemas.microsoft.com/office/powerpoint/2010/main" val="2608905586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83600" y="6356350"/>
            <a:ext cx="482400" cy="365125"/>
          </a:xfrm>
          <a:prstGeom prst="rect">
            <a:avLst/>
          </a:prstGeom>
        </p:spPr>
        <p:txBody>
          <a:bodyPr/>
          <a:lstStyle/>
          <a:p>
            <a:fld id="{AC378A5E-6551-4584-8F7A-97186F6CCEDB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cs typeface="Times New Roman" pitchFamily="18" charset="0"/>
              </a:rPr>
              <a:t>Project Scope</a:t>
            </a:r>
            <a:endParaRPr lang="en-US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21F8EC-C53C-91C7-874A-D364495AAFF8}"/>
              </a:ext>
            </a:extLst>
          </p:cNvPr>
          <p:cNvSpPr txBox="1">
            <a:spLocks/>
          </p:cNvSpPr>
          <p:nvPr/>
        </p:nvSpPr>
        <p:spPr bwMode="auto">
          <a:xfrm>
            <a:off x="1408863" y="1330036"/>
            <a:ext cx="7088274" cy="443821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192088" indent="-192088" algn="l" defTabSz="762000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rgbClr val="030359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66750" indent="-195263" algn="l" defTabSz="762000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rgbClr val="030359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7763" indent="-195263" algn="l" defTabSz="762000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rgbClr val="030359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2913" indent="-185738" algn="l" defTabSz="762000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rgbClr val="030359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3925" indent="-188913" algn="l" defTabSz="762000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1125" indent="-188913" algn="l" defTabSz="762000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3108325" indent="-188913" algn="l" defTabSz="762000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565525" indent="-188913" algn="l" defTabSz="762000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4022725" indent="-188913" algn="l" defTabSz="762000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target</a:t>
            </a:r>
            <a:r>
              <a:rPr lang="fi-FI" sz="2400" dirty="0"/>
              <a:t> is to </a:t>
            </a:r>
            <a:r>
              <a:rPr lang="fi-FI" sz="2400" dirty="0" err="1"/>
              <a:t>use</a:t>
            </a:r>
            <a:r>
              <a:rPr lang="fi-FI" sz="2400" dirty="0"/>
              <a:t> </a:t>
            </a:r>
            <a:r>
              <a:rPr lang="fi-FI" sz="2400" b="1" dirty="0"/>
              <a:t>Node.js </a:t>
            </a:r>
            <a:r>
              <a:rPr lang="fi-FI" sz="2400" dirty="0" err="1"/>
              <a:t>with</a:t>
            </a:r>
            <a:r>
              <a:rPr lang="fi-FI" sz="2400" dirty="0"/>
              <a:t> </a:t>
            </a:r>
            <a:r>
              <a:rPr lang="fi-FI" sz="2400" b="1" dirty="0"/>
              <a:t>Express</a:t>
            </a:r>
            <a:r>
              <a:rPr lang="fi-FI" sz="2400" dirty="0"/>
              <a:t> at </a:t>
            </a:r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back</a:t>
            </a:r>
            <a:r>
              <a:rPr lang="fi-FI" sz="2400" dirty="0"/>
              <a:t> </a:t>
            </a:r>
            <a:r>
              <a:rPr lang="fi-FI" sz="2400" dirty="0" err="1"/>
              <a:t>end</a:t>
            </a:r>
            <a:r>
              <a:rPr lang="fi-FI" sz="2400" dirty="0"/>
              <a:t>.</a:t>
            </a:r>
          </a:p>
          <a:p>
            <a:r>
              <a:rPr lang="fi-FI" sz="2400" dirty="0"/>
              <a:t>Back </a:t>
            </a:r>
            <a:r>
              <a:rPr lang="fi-FI" sz="2400" dirty="0" err="1"/>
              <a:t>end</a:t>
            </a:r>
            <a:r>
              <a:rPr lang="fi-FI" sz="2400" dirty="0"/>
              <a:t> </a:t>
            </a:r>
            <a:r>
              <a:rPr lang="fi-FI" sz="2400" dirty="0" err="1"/>
              <a:t>will</a:t>
            </a:r>
            <a:r>
              <a:rPr lang="fi-FI" sz="2400" dirty="0"/>
              <a:t> </a:t>
            </a:r>
            <a:r>
              <a:rPr lang="fi-FI" sz="2400" dirty="0" err="1"/>
              <a:t>use</a:t>
            </a:r>
            <a:r>
              <a:rPr lang="fi-FI" sz="2400" dirty="0"/>
              <a:t> </a:t>
            </a:r>
            <a:r>
              <a:rPr lang="fi-FI" sz="2400" b="1" dirty="0" err="1"/>
              <a:t>cURL</a:t>
            </a:r>
            <a:r>
              <a:rPr lang="fi-FI" sz="2400" b="1" dirty="0"/>
              <a:t> </a:t>
            </a:r>
            <a:r>
              <a:rPr lang="fi-FI" sz="2400" b="1" dirty="0" err="1"/>
              <a:t>libraries</a:t>
            </a:r>
            <a:r>
              <a:rPr lang="fi-FI" sz="2400" b="1" dirty="0"/>
              <a:t> </a:t>
            </a:r>
            <a:r>
              <a:rPr lang="fi-FI" sz="2400" dirty="0"/>
              <a:t>to </a:t>
            </a:r>
            <a:r>
              <a:rPr lang="fi-FI" sz="2400" dirty="0" err="1"/>
              <a:t>fetch</a:t>
            </a:r>
            <a:r>
              <a:rPr lang="fi-FI" sz="2400" dirty="0"/>
              <a:t> </a:t>
            </a:r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local</a:t>
            </a:r>
            <a:r>
              <a:rPr lang="fi-FI" sz="2400" dirty="0"/>
              <a:t> </a:t>
            </a:r>
            <a:r>
              <a:rPr lang="fi-FI" sz="2400" dirty="0" err="1"/>
              <a:t>Hybrid</a:t>
            </a:r>
            <a:r>
              <a:rPr lang="fi-FI" sz="2400" dirty="0"/>
              <a:t> Energy System data via Internet </a:t>
            </a:r>
            <a:r>
              <a:rPr lang="fi-FI" sz="2400" dirty="0" err="1"/>
              <a:t>using</a:t>
            </a:r>
            <a:r>
              <a:rPr lang="fi-FI" sz="2400" dirty="0"/>
              <a:t> </a:t>
            </a:r>
            <a:r>
              <a:rPr lang="fi-FI" sz="2400" dirty="0" err="1"/>
              <a:t>special</a:t>
            </a:r>
            <a:r>
              <a:rPr lang="fi-FI" sz="2400" dirty="0"/>
              <a:t> </a:t>
            </a:r>
            <a:r>
              <a:rPr lang="fi-FI" sz="2400" dirty="0" err="1"/>
              <a:t>Sorel</a:t>
            </a:r>
            <a:r>
              <a:rPr lang="fi-FI" sz="2400" dirty="0"/>
              <a:t> </a:t>
            </a:r>
            <a:r>
              <a:rPr lang="fi-FI" sz="2400" dirty="0" err="1"/>
              <a:t>connected</a:t>
            </a:r>
            <a:r>
              <a:rPr lang="fi-FI" sz="2400" dirty="0"/>
              <a:t> 3rd party P2P </a:t>
            </a:r>
            <a:r>
              <a:rPr lang="fi-FI" sz="2400" b="1" dirty="0" err="1"/>
              <a:t>Nabto</a:t>
            </a:r>
            <a:r>
              <a:rPr lang="fi-FI" sz="2400" b="1" dirty="0"/>
              <a:t> </a:t>
            </a:r>
            <a:r>
              <a:rPr lang="fi-FI" sz="2400" b="1" dirty="0" err="1"/>
              <a:t>interface</a:t>
            </a:r>
            <a:r>
              <a:rPr lang="fi-FI" sz="2400" dirty="0"/>
              <a:t>.</a:t>
            </a:r>
          </a:p>
          <a:p>
            <a:r>
              <a:rPr lang="fi-FI" sz="2400" dirty="0"/>
              <a:t>Back </a:t>
            </a:r>
            <a:r>
              <a:rPr lang="fi-FI" sz="2400" dirty="0" err="1"/>
              <a:t>end</a:t>
            </a:r>
            <a:r>
              <a:rPr lang="fi-FI" sz="2400" dirty="0"/>
              <a:t> </a:t>
            </a:r>
            <a:r>
              <a:rPr lang="fi-FI" sz="2400" dirty="0" err="1"/>
              <a:t>will</a:t>
            </a:r>
            <a:r>
              <a:rPr lang="fi-FI" sz="2400" dirty="0"/>
              <a:t> </a:t>
            </a:r>
            <a:r>
              <a:rPr lang="fi-FI" sz="2400" dirty="0" err="1"/>
              <a:t>use</a:t>
            </a:r>
            <a:r>
              <a:rPr lang="fi-FI" sz="2400" dirty="0"/>
              <a:t> a </a:t>
            </a:r>
            <a:r>
              <a:rPr lang="fi-FI" sz="2400" dirty="0" err="1"/>
              <a:t>database</a:t>
            </a:r>
            <a:r>
              <a:rPr lang="fi-FI" sz="2400" dirty="0"/>
              <a:t> (DB) </a:t>
            </a:r>
            <a:r>
              <a:rPr lang="fi-FI" sz="2400" dirty="0" err="1"/>
              <a:t>that</a:t>
            </a:r>
            <a:r>
              <a:rPr lang="fi-FI" sz="2400" dirty="0"/>
              <a:t> </a:t>
            </a:r>
            <a:r>
              <a:rPr lang="fi-FI" sz="2400" dirty="0" err="1"/>
              <a:t>will</a:t>
            </a:r>
            <a:r>
              <a:rPr lang="fi-FI" sz="2400" dirty="0"/>
              <a:t> </a:t>
            </a:r>
            <a:r>
              <a:rPr lang="fi-FI" sz="2400" dirty="0" err="1"/>
              <a:t>be</a:t>
            </a:r>
            <a:r>
              <a:rPr lang="fi-FI" sz="2400" dirty="0"/>
              <a:t> </a:t>
            </a:r>
            <a:r>
              <a:rPr lang="fi-FI" sz="2400" dirty="0" err="1"/>
              <a:t>able</a:t>
            </a:r>
            <a:r>
              <a:rPr lang="fi-FI" sz="2400" dirty="0"/>
              <a:t> to </a:t>
            </a:r>
            <a:r>
              <a:rPr lang="fi-FI" sz="2400" dirty="0" err="1"/>
              <a:t>fulfill</a:t>
            </a:r>
            <a:r>
              <a:rPr lang="fi-FI" sz="2400" dirty="0"/>
              <a:t> </a:t>
            </a:r>
            <a:r>
              <a:rPr lang="fi-FI" sz="2400" dirty="0" err="1"/>
              <a:t>needs</a:t>
            </a:r>
            <a:r>
              <a:rPr lang="fi-FI" sz="2400" dirty="0"/>
              <a:t>. DB </a:t>
            </a:r>
            <a:r>
              <a:rPr lang="fi-FI" sz="2400" dirty="0" err="1"/>
              <a:t>strategy</a:t>
            </a:r>
            <a:r>
              <a:rPr lang="fi-FI" sz="2400" dirty="0"/>
              <a:t> </a:t>
            </a:r>
            <a:r>
              <a:rPr lang="fi-FI" sz="2400" dirty="0" err="1"/>
              <a:t>will</a:t>
            </a:r>
            <a:r>
              <a:rPr lang="fi-FI" sz="2400" dirty="0"/>
              <a:t> </a:t>
            </a:r>
            <a:r>
              <a:rPr lang="fi-FI" sz="2400" dirty="0" err="1"/>
              <a:t>need</a:t>
            </a:r>
            <a:r>
              <a:rPr lang="fi-FI" sz="2400" dirty="0"/>
              <a:t> to </a:t>
            </a:r>
            <a:r>
              <a:rPr lang="fi-FI" sz="2400" dirty="0" err="1"/>
              <a:t>be</a:t>
            </a:r>
            <a:r>
              <a:rPr lang="fi-FI" sz="2400" dirty="0"/>
              <a:t> </a:t>
            </a:r>
            <a:r>
              <a:rPr lang="fi-FI" sz="2400" dirty="0" err="1"/>
              <a:t>agreed</a:t>
            </a:r>
            <a:r>
              <a:rPr lang="fi-FI" sz="2400" dirty="0"/>
              <a:t> </a:t>
            </a:r>
            <a:r>
              <a:rPr lang="fi-FI" sz="2400" dirty="0" err="1"/>
              <a:t>before</a:t>
            </a:r>
            <a:r>
              <a:rPr lang="fi-FI" sz="2400" dirty="0"/>
              <a:t> </a:t>
            </a:r>
            <a:r>
              <a:rPr lang="fi-FI" sz="2400" b="1" dirty="0" err="1"/>
              <a:t>Milestone</a:t>
            </a:r>
            <a:r>
              <a:rPr lang="fi-FI" sz="2400" b="1" dirty="0"/>
              <a:t> M2</a:t>
            </a:r>
            <a:r>
              <a:rPr lang="fi-FI" sz="2400" dirty="0"/>
              <a:t>.</a:t>
            </a:r>
          </a:p>
          <a:p>
            <a:r>
              <a:rPr lang="fi-FI" sz="2400" dirty="0" err="1"/>
              <a:t>Front</a:t>
            </a:r>
            <a:r>
              <a:rPr lang="fi-FI" sz="2400" dirty="0"/>
              <a:t> </a:t>
            </a:r>
            <a:r>
              <a:rPr lang="fi-FI" sz="2400" dirty="0" err="1"/>
              <a:t>end</a:t>
            </a:r>
            <a:r>
              <a:rPr lang="fi-FI" sz="2400" dirty="0"/>
              <a:t> </a:t>
            </a:r>
            <a:r>
              <a:rPr lang="fi-FI" sz="2400" dirty="0" err="1"/>
              <a:t>will</a:t>
            </a:r>
            <a:r>
              <a:rPr lang="fi-FI" sz="2400" dirty="0"/>
              <a:t> </a:t>
            </a:r>
            <a:r>
              <a:rPr lang="fi-FI" sz="2400" dirty="0" err="1"/>
              <a:t>have</a:t>
            </a:r>
            <a:r>
              <a:rPr lang="fi-FI" sz="2400" dirty="0"/>
              <a:t> an </a:t>
            </a:r>
            <a:r>
              <a:rPr lang="fi-FI" sz="2400" dirty="0" err="1"/>
              <a:t>interface</a:t>
            </a:r>
            <a:r>
              <a:rPr lang="fi-FI" sz="2400" dirty="0"/>
              <a:t> for </a:t>
            </a:r>
            <a:r>
              <a:rPr lang="fi-FI" sz="2400" dirty="0" err="1"/>
              <a:t>displaying</a:t>
            </a:r>
            <a:r>
              <a:rPr lang="fi-FI" sz="2400" dirty="0"/>
              <a:t> </a:t>
            </a:r>
            <a:r>
              <a:rPr lang="fi-FI" sz="2400" dirty="0" err="1"/>
              <a:t>records</a:t>
            </a:r>
            <a:r>
              <a:rPr lang="fi-FI" sz="2400" dirty="0"/>
              <a:t> </a:t>
            </a:r>
            <a:r>
              <a:rPr lang="fi-FI" sz="2400" dirty="0" err="1"/>
              <a:t>from</a:t>
            </a:r>
            <a:r>
              <a:rPr lang="fi-FI" sz="2400" dirty="0"/>
              <a:t> </a:t>
            </a:r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database</a:t>
            </a:r>
            <a:r>
              <a:rPr lang="fi-FI" sz="2400" dirty="0"/>
              <a:t> </a:t>
            </a:r>
            <a:r>
              <a:rPr lang="fi-FI" sz="2400" dirty="0" err="1"/>
              <a:t>using</a:t>
            </a:r>
            <a:r>
              <a:rPr lang="fi-FI" sz="2400" dirty="0"/>
              <a:t> </a:t>
            </a:r>
            <a:r>
              <a:rPr lang="fi-FI" sz="2400" b="1" dirty="0" err="1"/>
              <a:t>React</a:t>
            </a:r>
            <a:r>
              <a:rPr lang="fi-FI" sz="2400" dirty="0"/>
              <a:t>.</a:t>
            </a:r>
          </a:p>
          <a:p>
            <a:endParaRPr lang="fi-FI" kern="0" dirty="0"/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83600" y="6356350"/>
            <a:ext cx="482400" cy="365125"/>
          </a:xfrm>
          <a:prstGeom prst="rect">
            <a:avLst/>
          </a:prstGeom>
        </p:spPr>
        <p:txBody>
          <a:bodyPr/>
          <a:lstStyle/>
          <a:p>
            <a:fld id="{AC378A5E-6551-4584-8F7A-97186F6CCEDB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cs typeface="Times New Roman" pitchFamily="18" charset="0"/>
              </a:rPr>
              <a:t>Project Out of Scope</a:t>
            </a:r>
            <a:endParaRPr lang="en-US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21F8EC-C53C-91C7-874A-D364495AAFF8}"/>
              </a:ext>
            </a:extLst>
          </p:cNvPr>
          <p:cNvSpPr txBox="1">
            <a:spLocks/>
          </p:cNvSpPr>
          <p:nvPr/>
        </p:nvSpPr>
        <p:spPr bwMode="auto">
          <a:xfrm>
            <a:off x="1408863" y="1330036"/>
            <a:ext cx="7088274" cy="443821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192088" indent="-192088" algn="l" defTabSz="762000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rgbClr val="030359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66750" indent="-195263" algn="l" defTabSz="762000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rgbClr val="030359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7763" indent="-195263" algn="l" defTabSz="762000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rgbClr val="030359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2913" indent="-185738" algn="l" defTabSz="762000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rgbClr val="030359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3925" indent="-188913" algn="l" defTabSz="762000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1125" indent="-188913" algn="l" defTabSz="762000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3108325" indent="-188913" algn="l" defTabSz="762000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565525" indent="-188913" algn="l" defTabSz="762000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4022725" indent="-188913" algn="l" defTabSz="762000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i-FI" sz="2400" dirty="0"/>
              <a:t>Data </a:t>
            </a:r>
            <a:r>
              <a:rPr lang="fi-FI" sz="2400" b="1" dirty="0" err="1"/>
              <a:t>analysation</a:t>
            </a:r>
            <a:r>
              <a:rPr lang="fi-FI" sz="2400" b="1" dirty="0"/>
              <a:t> </a:t>
            </a:r>
            <a:r>
              <a:rPr lang="fi-FI" sz="2400" b="1" dirty="0" err="1"/>
              <a:t>views</a:t>
            </a:r>
            <a:r>
              <a:rPr lang="fi-FI" sz="2400" b="1" dirty="0"/>
              <a:t> </a:t>
            </a:r>
            <a:r>
              <a:rPr lang="fi-FI" sz="2400" dirty="0" err="1"/>
              <a:t>that</a:t>
            </a:r>
            <a:r>
              <a:rPr lang="fi-FI" sz="2400" dirty="0"/>
              <a:t> </a:t>
            </a:r>
            <a:r>
              <a:rPr lang="fi-FI" sz="2400" dirty="0" err="1"/>
              <a:t>are</a:t>
            </a:r>
            <a:r>
              <a:rPr lang="fi-FI" sz="2400" dirty="0"/>
              <a:t> </a:t>
            </a:r>
            <a:r>
              <a:rPr lang="fi-FI" sz="2400" dirty="0" err="1"/>
              <a:t>still</a:t>
            </a:r>
            <a:r>
              <a:rPr lang="fi-FI" sz="2400" dirty="0"/>
              <a:t> </a:t>
            </a:r>
            <a:r>
              <a:rPr lang="fi-FI" sz="2400" dirty="0" err="1"/>
              <a:t>handled</a:t>
            </a:r>
            <a:r>
              <a:rPr lang="fi-FI" sz="2400" dirty="0"/>
              <a:t> </a:t>
            </a:r>
            <a:r>
              <a:rPr lang="fi-FI" sz="2400" dirty="0" err="1"/>
              <a:t>with</a:t>
            </a:r>
            <a:r>
              <a:rPr lang="fi-FI" sz="2400" dirty="0"/>
              <a:t> </a:t>
            </a:r>
            <a:r>
              <a:rPr lang="fi-FI" sz="2400" dirty="0" err="1"/>
              <a:t>legacy</a:t>
            </a:r>
            <a:r>
              <a:rPr lang="fi-FI" sz="2400" dirty="0"/>
              <a:t> Microsoft Excel </a:t>
            </a:r>
            <a:r>
              <a:rPr lang="fi-FI" sz="2400" dirty="0" err="1"/>
              <a:t>templates</a:t>
            </a:r>
            <a:r>
              <a:rPr lang="fi-FI" sz="2400" dirty="0"/>
              <a:t>.</a:t>
            </a:r>
          </a:p>
          <a:p>
            <a:r>
              <a:rPr lang="fi-FI" sz="2400" b="1" dirty="0"/>
              <a:t>Live data </a:t>
            </a:r>
            <a:r>
              <a:rPr lang="fi-FI" sz="2400" b="1" dirty="0" err="1"/>
              <a:t>visualisations</a:t>
            </a:r>
            <a:r>
              <a:rPr lang="fi-FI" sz="2400" b="1" dirty="0"/>
              <a:t> </a:t>
            </a:r>
            <a:r>
              <a:rPr lang="fi-FI" sz="2400" dirty="0"/>
              <a:t>web </a:t>
            </a:r>
            <a:r>
              <a:rPr lang="fi-FI" sz="2400" dirty="0" err="1"/>
              <a:t>page</a:t>
            </a:r>
            <a:r>
              <a:rPr lang="fi-FI" sz="2400" dirty="0"/>
              <a:t>.</a:t>
            </a:r>
          </a:p>
          <a:p>
            <a:r>
              <a:rPr lang="fi-FI" sz="2400" dirty="0" err="1"/>
              <a:t>Hybrid</a:t>
            </a:r>
            <a:r>
              <a:rPr lang="fi-FI" sz="2400" dirty="0"/>
              <a:t> </a:t>
            </a:r>
            <a:r>
              <a:rPr lang="fi-FI" sz="2400" dirty="0" err="1"/>
              <a:t>system</a:t>
            </a:r>
            <a:r>
              <a:rPr lang="fi-FI" sz="2400" dirty="0"/>
              <a:t> </a:t>
            </a:r>
            <a:r>
              <a:rPr lang="fi-FI" sz="2400" dirty="0" err="1"/>
              <a:t>devices</a:t>
            </a:r>
            <a:r>
              <a:rPr lang="fi-FI" sz="2400" dirty="0"/>
              <a:t> </a:t>
            </a:r>
            <a:r>
              <a:rPr lang="fi-FI" sz="2400" b="1" dirty="0" err="1"/>
              <a:t>controlling</a:t>
            </a:r>
            <a:r>
              <a:rPr lang="fi-FI" sz="2400" dirty="0"/>
              <a:t>.</a:t>
            </a:r>
          </a:p>
          <a:p>
            <a:r>
              <a:rPr lang="en-US" sz="2400" b="1" dirty="0"/>
              <a:t>Other</a:t>
            </a:r>
            <a:r>
              <a:rPr lang="fi-FI" sz="2400" b="1" dirty="0"/>
              <a:t> Operating Systems </a:t>
            </a:r>
            <a:r>
              <a:rPr lang="fi-FI" sz="2400" dirty="0" err="1"/>
              <a:t>than</a:t>
            </a:r>
            <a:r>
              <a:rPr lang="fi-FI" sz="2400" dirty="0"/>
              <a:t> </a:t>
            </a:r>
            <a:r>
              <a:rPr lang="fi-FI" sz="2400" dirty="0" err="1"/>
              <a:t>Microsoft’s</a:t>
            </a:r>
            <a:r>
              <a:rPr lang="fi-FI" sz="2400" dirty="0"/>
              <a:t> </a:t>
            </a:r>
            <a:r>
              <a:rPr lang="fi-FI" sz="2400" dirty="0" err="1"/>
              <a:t>currently</a:t>
            </a:r>
            <a:r>
              <a:rPr lang="fi-FI" sz="2400" dirty="0"/>
              <a:t> </a:t>
            </a:r>
            <a:r>
              <a:rPr lang="fi-FI" sz="2400" dirty="0" err="1"/>
              <a:t>supported</a:t>
            </a:r>
            <a:r>
              <a:rPr lang="fi-FI" sz="2400" dirty="0"/>
              <a:t> Windows </a:t>
            </a:r>
            <a:r>
              <a:rPr lang="fi-FI" sz="2400" dirty="0" err="1"/>
              <a:t>platforms</a:t>
            </a:r>
            <a:r>
              <a:rPr lang="fi-FI" sz="2400" dirty="0"/>
              <a:t>.</a:t>
            </a:r>
          </a:p>
          <a:p>
            <a:endParaRPr lang="fi-FI" kern="0" dirty="0"/>
          </a:p>
        </p:txBody>
      </p:sp>
    </p:spTree>
    <p:extLst>
      <p:ext uri="{BB962C8B-B14F-4D97-AF65-F5344CB8AC3E}">
        <p14:creationId xmlns:p14="http://schemas.microsoft.com/office/powerpoint/2010/main" val="1202794231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83600" y="6356350"/>
            <a:ext cx="482400" cy="365125"/>
          </a:xfrm>
          <a:prstGeom prst="rect">
            <a:avLst/>
          </a:prstGeom>
        </p:spPr>
        <p:txBody>
          <a:bodyPr/>
          <a:lstStyle/>
          <a:p>
            <a:fld id="{AC378A5E-6551-4584-8F7A-97186F6CCEDB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Project Mode of Operation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1237AC-B323-19F8-2A6F-0D08574D8CFB}"/>
              </a:ext>
            </a:extLst>
          </p:cNvPr>
          <p:cNvSpPr txBox="1">
            <a:spLocks/>
          </p:cNvSpPr>
          <p:nvPr/>
        </p:nvSpPr>
        <p:spPr bwMode="auto">
          <a:xfrm>
            <a:off x="1408863" y="1330035"/>
            <a:ext cx="7088274" cy="4922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192088" indent="-192088" algn="l" defTabSz="762000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rgbClr val="030359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66750" indent="-195263" algn="l" defTabSz="762000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rgbClr val="030359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7763" indent="-195263" algn="l" defTabSz="762000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rgbClr val="030359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2913" indent="-185738" algn="l" defTabSz="762000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rgbClr val="030359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3925" indent="-188913" algn="l" defTabSz="762000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1125" indent="-188913" algn="l" defTabSz="762000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3108325" indent="-188913" algn="l" defTabSz="762000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565525" indent="-188913" algn="l" defTabSz="762000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4022725" indent="-188913" algn="l" defTabSz="762000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400" kern="0" dirty="0"/>
              <a:t>Agile approach and fast switch between technologies when needed.</a:t>
            </a:r>
          </a:p>
          <a:p>
            <a:pPr>
              <a:defRPr/>
            </a:pPr>
            <a:r>
              <a:rPr lang="en-US" sz="2400" kern="0" dirty="0"/>
              <a:t>Prototyping Model concept used in application development adding functionalities incrementally one by one.</a:t>
            </a:r>
          </a:p>
          <a:p>
            <a:pPr>
              <a:defRPr/>
            </a:pPr>
            <a:r>
              <a:rPr lang="en-US" sz="2400" kern="0" dirty="0"/>
              <a:t>Application development using bottom-up strategy.</a:t>
            </a:r>
          </a:p>
          <a:p>
            <a:pPr>
              <a:defRPr/>
            </a:pPr>
            <a:r>
              <a:rPr lang="en-US" sz="2400" kern="0" dirty="0"/>
              <a:t>Focus on fast delivery of the 1</a:t>
            </a:r>
            <a:r>
              <a:rPr lang="en-US" sz="2400" kern="0" baseline="30000" dirty="0"/>
              <a:t>st</a:t>
            </a:r>
            <a:r>
              <a:rPr lang="en-US" sz="2400" kern="0" dirty="0"/>
              <a:t> prototype for key user testing.</a:t>
            </a:r>
          </a:p>
          <a:p>
            <a:pPr>
              <a:defRPr/>
            </a:pPr>
            <a:r>
              <a:rPr lang="en-US" sz="2400" kern="0" dirty="0"/>
              <a:t>Project will use Git in version control and a private GitHub repository to store application and project data.</a:t>
            </a:r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C426E0-F868-269C-38A5-23D69AD1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Steering group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85F5F0E-6946-18E7-39D6-5A19DA9E8599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353450198"/>
              </p:ext>
            </p:extLst>
          </p:nvPr>
        </p:nvGraphicFramePr>
        <p:xfrm>
          <a:off x="1165860" y="1128713"/>
          <a:ext cx="8018463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8819">
                  <a:extLst>
                    <a:ext uri="{9D8B030D-6E8A-4147-A177-3AD203B41FA5}">
                      <a16:colId xmlns:a16="http://schemas.microsoft.com/office/drawing/2014/main" val="1206445700"/>
                    </a:ext>
                  </a:extLst>
                </a:gridCol>
                <a:gridCol w="4769644">
                  <a:extLst>
                    <a:ext uri="{9D8B030D-6E8A-4147-A177-3AD203B41FA5}">
                      <a16:colId xmlns:a16="http://schemas.microsoft.com/office/drawing/2014/main" val="2314763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76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Sami Ben Cheick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Representative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132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Kimmo Valkonen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8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Concept</a:t>
                      </a:r>
                      <a:r>
                        <a:rPr lang="fi-FI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8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Owner</a:t>
                      </a:r>
                      <a:r>
                        <a:rPr lang="fi-FI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fi-FI" sz="18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Configuration</a:t>
                      </a:r>
                      <a:r>
                        <a:rPr lang="fi-FI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8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Owner</a:t>
                      </a:r>
                      <a:r>
                        <a:rPr lang="fi-FI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fi-FI" sz="18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Principal</a:t>
                      </a:r>
                      <a:r>
                        <a:rPr lang="fi-FI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8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Specialist</a:t>
                      </a:r>
                      <a:r>
                        <a:rPr lang="fi-FI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Key User, Full </a:t>
                      </a:r>
                      <a:r>
                        <a:rPr lang="fi-FI" sz="18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Stack</a:t>
                      </a:r>
                      <a:r>
                        <a:rPr lang="fi-FI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8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Developer</a:t>
                      </a:r>
                      <a:r>
                        <a:rPr lang="fi-FI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Key User Network </a:t>
                      </a:r>
                      <a:r>
                        <a:rPr lang="fi-FI" sz="18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Contact</a:t>
                      </a:r>
                      <a:r>
                        <a:rPr lang="fi-FI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8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during</a:t>
                      </a:r>
                      <a:r>
                        <a:rPr lang="fi-FI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8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fi-FI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8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project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352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10CC86-F3B3-C092-B92A-A5867E8DA1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85BE88-1026-4C9B-90A5-677944297FD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742082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3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966650"/>
              </p:ext>
            </p:extLst>
          </p:nvPr>
        </p:nvGraphicFramePr>
        <p:xfrm>
          <a:off x="756972" y="1128713"/>
          <a:ext cx="8392056" cy="4640074"/>
        </p:xfrm>
        <a:graphic>
          <a:graphicData uri="http://schemas.openxmlformats.org/drawingml/2006/table">
            <a:tbl>
              <a:tblPr/>
              <a:tblGrid>
                <a:gridCol w="2459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14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Nokia Sans Wide" pitchFamily="34" charset="0"/>
                        </a:rPr>
                        <a:t>Risk</a:t>
                      </a:r>
                    </a:p>
                  </a:txBody>
                  <a:tcPr marL="92167" marR="92167" marT="44450" marB="4445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Nokia Sans Wide" pitchFamily="34" charset="0"/>
                        </a:rPr>
                        <a:t>Probability</a:t>
                      </a:r>
                    </a:p>
                  </a:txBody>
                  <a:tcPr marL="92167" marR="92167" marT="44450" marB="4445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i-FI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Nokia Sans Wide" pitchFamily="34" charset="0"/>
                        </a:rPr>
                        <a:t>Impact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okia Sans Wide" pitchFamily="34" charset="0"/>
                      </a:endParaRPr>
                    </a:p>
                  </a:txBody>
                  <a:tcPr marL="92167" marR="92167" marT="44450" marB="4445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i-FI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Nokia Sans Wide" pitchFamily="34" charset="0"/>
                        </a:rPr>
                        <a:t>Risk mgmt/ mitigation action(s)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okia Sans Wide" pitchFamily="34" charset="0"/>
                      </a:endParaRPr>
                    </a:p>
                  </a:txBody>
                  <a:tcPr marL="92167" marR="92167" marT="44450" marB="4445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7399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i-FI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kia Sans Wide" pitchFamily="34" charset="0"/>
                        </a:rPr>
                        <a:t>Project </a:t>
                      </a:r>
                      <a:r>
                        <a:rPr kumimoji="0" lang="fi-FI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kia Sans Wide" pitchFamily="34" charset="0"/>
                        </a:rPr>
                        <a:t>may</a:t>
                      </a:r>
                      <a:r>
                        <a:rPr kumimoji="0" lang="fi-FI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kia Sans Wide" pitchFamily="34" charset="0"/>
                        </a:rPr>
                        <a:t> </a:t>
                      </a:r>
                      <a:r>
                        <a:rPr kumimoji="0" lang="fi-FI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kia Sans Wide" pitchFamily="34" charset="0"/>
                        </a:rPr>
                        <a:t>face</a:t>
                      </a:r>
                      <a:r>
                        <a:rPr kumimoji="0" lang="fi-FI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kia Sans Wide" pitchFamily="34" charset="0"/>
                        </a:rPr>
                        <a:t> </a:t>
                      </a:r>
                      <a:r>
                        <a:rPr kumimoji="0" lang="fi-FI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kia Sans Wide" pitchFamily="34" charset="0"/>
                        </a:rPr>
                        <a:t>problems</a:t>
                      </a:r>
                      <a:r>
                        <a:rPr kumimoji="0" lang="fi-FI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kia Sans Wide" pitchFamily="34" charset="0"/>
                        </a:rPr>
                        <a:t> </a:t>
                      </a:r>
                      <a:r>
                        <a:rPr kumimoji="0" lang="fi-FI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kia Sans Wide" pitchFamily="34" charset="0"/>
                        </a:rPr>
                        <a:t>with</a:t>
                      </a:r>
                      <a:r>
                        <a:rPr kumimoji="0" lang="fi-FI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kia Sans Wide" pitchFamily="34" charset="0"/>
                        </a:rPr>
                        <a:t> </a:t>
                      </a:r>
                      <a:r>
                        <a:rPr kumimoji="0" lang="fi-FI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kia Sans Wide" pitchFamily="34" charset="0"/>
                        </a:rPr>
                        <a:t>cURL</a:t>
                      </a:r>
                      <a:r>
                        <a:rPr kumimoji="0" lang="fi-FI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kia Sans Wide" pitchFamily="34" charset="0"/>
                        </a:rPr>
                        <a:t> and </a:t>
                      </a:r>
                      <a:r>
                        <a:rPr kumimoji="0" lang="fi-FI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kia Sans Wide" pitchFamily="34" charset="0"/>
                        </a:rPr>
                        <a:t>Nabto</a:t>
                      </a:r>
                      <a:r>
                        <a:rPr kumimoji="0" lang="fi-FI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kia Sans Wide" pitchFamily="34" charset="0"/>
                        </a:rPr>
                        <a:t> </a:t>
                      </a:r>
                      <a:r>
                        <a:rPr kumimoji="0" lang="fi-FI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kia Sans Wide" pitchFamily="34" charset="0"/>
                        </a:rPr>
                        <a:t>interface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kia Sans Wide" pitchFamily="34" charset="0"/>
                      </a:endParaRPr>
                    </a:p>
                  </a:txBody>
                  <a:tcPr marL="92167" marR="92167" marT="44450" marB="4445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i-FI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kia Sans Wide" pitchFamily="34" charset="0"/>
                        </a:rPr>
                        <a:t>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kia Sans Wide" pitchFamily="34" charset="0"/>
                      </a:endParaRPr>
                    </a:p>
                  </a:txBody>
                  <a:tcPr marL="92167" marR="92167" marT="44450" marB="4445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i-FI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kia Sans Wide" pitchFamily="34" charset="0"/>
                        </a:rPr>
                        <a:t>Low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kia Sans Wide" pitchFamily="34" charset="0"/>
                      </a:endParaRPr>
                    </a:p>
                  </a:txBody>
                  <a:tcPr marL="92167" marR="92167" marT="44450" marB="4445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kia Sans Wide" pitchFamily="34" charset="0"/>
                        </a:rPr>
                        <a:t>Use legacy system collecting .CSV data and convert with middleware to the database in back-end and remove the monitoring display part to gain performance.</a:t>
                      </a:r>
                    </a:p>
                  </a:txBody>
                  <a:tcPr marL="92167" marR="92167" marT="44450" marB="4445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kia Sans Wide" pitchFamily="34" charset="0"/>
                        </a:rPr>
                        <a:t>Nabto</a:t>
                      </a:r>
                      <a:r>
                        <a:rPr kumimoji="0" lang="fi-FI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kia Sans Wide" pitchFamily="34" charset="0"/>
                        </a:rPr>
                        <a:t> </a:t>
                      </a:r>
                      <a:r>
                        <a:rPr kumimoji="0" lang="fi-FI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kia Sans Wide" pitchFamily="34" charset="0"/>
                        </a:rPr>
                        <a:t>interface</a:t>
                      </a:r>
                      <a:r>
                        <a:rPr kumimoji="0" lang="fi-FI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kia Sans Wide" pitchFamily="34" charset="0"/>
                        </a:rPr>
                        <a:t> </a:t>
                      </a:r>
                      <a:r>
                        <a:rPr kumimoji="0" lang="fi-FI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kia Sans Wide" pitchFamily="34" charset="0"/>
                        </a:rPr>
                        <a:t>service</a:t>
                      </a:r>
                      <a:r>
                        <a:rPr kumimoji="0" lang="fi-FI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kia Sans Wide" pitchFamily="34" charset="0"/>
                        </a:rPr>
                        <a:t> is </a:t>
                      </a:r>
                      <a:r>
                        <a:rPr kumimoji="0" lang="fi-FI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kia Sans Wide" pitchFamily="34" charset="0"/>
                        </a:rPr>
                        <a:t>down</a:t>
                      </a:r>
                      <a:endParaRPr kumimoji="0" lang="fi-FI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kia Sans Wide" pitchFamily="34" charset="0"/>
                      </a:endParaRPr>
                    </a:p>
                  </a:txBody>
                  <a:tcPr marL="92167" marR="92167" marT="44450" marB="4445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i-FI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kia Sans Wide" pitchFamily="34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kia Sans Wide" pitchFamily="34" charset="0"/>
                      </a:endParaRPr>
                    </a:p>
                  </a:txBody>
                  <a:tcPr marL="92167" marR="92167" marT="44450" marB="4445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i-FI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kia Sans Wide" pitchFamily="34" charset="0"/>
                        </a:rPr>
                        <a:t>High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kia Sans Wide" pitchFamily="34" charset="0"/>
                      </a:endParaRPr>
                    </a:p>
                  </a:txBody>
                  <a:tcPr marL="92167" marR="92167" marT="44450" marB="4445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kia Sans Wide" pitchFamily="34" charset="0"/>
                        </a:rPr>
                        <a:t>There is no immediate mitigation actions needed if downtime will be short. Building a custom interface could be one option if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kia Sans Wide" pitchFamily="34" charset="0"/>
                        </a:rPr>
                        <a:t>Nabto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kia Sans Wide" pitchFamily="34" charset="0"/>
                        </a:rPr>
                        <a:t> downtime will be longer. In practice this would mean that the project need to cancelled.</a:t>
                      </a:r>
                    </a:p>
                  </a:txBody>
                  <a:tcPr marL="92167" marR="92167" marT="44450" marB="4445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i-FI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kia Sans Wide" pitchFamily="34" charset="0"/>
                        </a:rPr>
                        <a:t>Project </a:t>
                      </a:r>
                      <a:r>
                        <a:rPr kumimoji="0" lang="fi-FI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kia Sans Wide" pitchFamily="34" charset="0"/>
                        </a:rPr>
                        <a:t>delivery</a:t>
                      </a:r>
                      <a:r>
                        <a:rPr kumimoji="0" lang="fi-FI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kia Sans Wide" pitchFamily="34" charset="0"/>
                        </a:rPr>
                        <a:t> </a:t>
                      </a:r>
                      <a:r>
                        <a:rPr kumimoji="0" lang="fi-FI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kia Sans Wide" pitchFamily="34" charset="0"/>
                        </a:rPr>
                        <a:t>schedule</a:t>
                      </a:r>
                      <a:r>
                        <a:rPr kumimoji="0" lang="fi-FI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kia Sans Wide" pitchFamily="34" charset="0"/>
                        </a:rPr>
                        <a:t> </a:t>
                      </a:r>
                      <a:r>
                        <a:rPr kumimoji="0" lang="fi-FI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kia Sans Wide" pitchFamily="34" charset="0"/>
                        </a:rPr>
                        <a:t>delays</a:t>
                      </a:r>
                      <a:r>
                        <a:rPr kumimoji="0" lang="fi-FI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kia Sans Wide" pitchFamily="34" charset="0"/>
                        </a:rPr>
                        <a:t>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kia Sans Wide" pitchFamily="34" charset="0"/>
                      </a:endParaRPr>
                    </a:p>
                  </a:txBody>
                  <a:tcPr marL="92167" marR="92167" marT="44450" marB="4445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i-FI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kia Sans Wide" pitchFamily="34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kia Sans Wide" pitchFamily="34" charset="0"/>
                      </a:endParaRPr>
                    </a:p>
                  </a:txBody>
                  <a:tcPr marL="92167" marR="92167" marT="44450" marB="4445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i-FI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kia Sans Wide" pitchFamily="34" charset="0"/>
                        </a:rPr>
                        <a:t>Low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kia Sans Wide" pitchFamily="34" charset="0"/>
                      </a:endParaRPr>
                    </a:p>
                  </a:txBody>
                  <a:tcPr marL="92167" marR="92167" marT="44450" marB="4445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kia Sans Wide" pitchFamily="34" charset="0"/>
                        </a:rPr>
                        <a:t>Prioritize critical deliveries and focus to deliver minimum requirements.</a:t>
                      </a:r>
                    </a:p>
                  </a:txBody>
                  <a:tcPr marL="92167" marR="92167" marT="44450" marB="4445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kia Sans Wide" pitchFamily="34" charset="0"/>
                      </a:endParaRPr>
                    </a:p>
                  </a:txBody>
                  <a:tcPr marL="92167" marR="92167" marT="44450" marB="4445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kia Sans Wide" pitchFamily="34" charset="0"/>
                      </a:endParaRPr>
                    </a:p>
                  </a:txBody>
                  <a:tcPr marL="92167" marR="92167" marT="44450" marB="4445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kia Sans Wide" pitchFamily="34" charset="0"/>
                      </a:endParaRPr>
                    </a:p>
                  </a:txBody>
                  <a:tcPr marL="92167" marR="92167" marT="44450" marB="4445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kia Sans Wide" pitchFamily="34" charset="0"/>
                      </a:endParaRPr>
                    </a:p>
                  </a:txBody>
                  <a:tcPr marL="92167" marR="92167" marT="44450" marB="4445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kia Sans Wide" pitchFamily="34" charset="0"/>
                      </a:endParaRPr>
                    </a:p>
                  </a:txBody>
                  <a:tcPr marL="92167" marR="92167" marT="44450" marB="4445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kia Sans Wide" pitchFamily="34" charset="0"/>
                      </a:endParaRPr>
                    </a:p>
                  </a:txBody>
                  <a:tcPr marL="92167" marR="92167" marT="44450" marB="4445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kia Sans Wide" pitchFamily="34" charset="0"/>
                      </a:endParaRPr>
                    </a:p>
                  </a:txBody>
                  <a:tcPr marL="92167" marR="92167" marT="44450" marB="4445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kia Sans Wide" pitchFamily="34" charset="0"/>
                      </a:endParaRPr>
                    </a:p>
                  </a:txBody>
                  <a:tcPr marL="92167" marR="92167" marT="44450" marB="4445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83600" y="6356350"/>
            <a:ext cx="482400" cy="365125"/>
          </a:xfrm>
          <a:prstGeom prst="rect">
            <a:avLst/>
          </a:prstGeom>
        </p:spPr>
        <p:txBody>
          <a:bodyPr/>
          <a:lstStyle/>
          <a:p>
            <a:fld id="{AC378A5E-6551-4584-8F7A-97186F6CCEDB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Risk Analysis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BLANK">
  <a:themeElements>
    <a:clrScheme name="Custom">
      <a:dk1>
        <a:srgbClr val="000000"/>
      </a:dk1>
      <a:lt1>
        <a:srgbClr val="FFFFFF"/>
      </a:lt1>
      <a:dk2>
        <a:srgbClr val="030356"/>
      </a:dk2>
      <a:lt2>
        <a:srgbClr val="D8D8D8"/>
      </a:lt2>
      <a:accent1>
        <a:srgbClr val="030356"/>
      </a:accent1>
      <a:accent2>
        <a:srgbClr val="659167"/>
      </a:accent2>
      <a:accent3>
        <a:srgbClr val="FFFFFF"/>
      </a:accent3>
      <a:accent4>
        <a:srgbClr val="000000"/>
      </a:accent4>
      <a:accent5>
        <a:srgbClr val="E6AF00"/>
      </a:accent5>
      <a:accent6>
        <a:srgbClr val="75A5C9"/>
      </a:accent6>
      <a:hlink>
        <a:srgbClr val="14436E"/>
      </a:hlink>
      <a:folHlink>
        <a:srgbClr val="7030A0"/>
      </a:folHlink>
    </a:clrScheme>
    <a:fontScheme name="BLANK">
      <a:majorFont>
        <a:latin typeface="Nokia Large"/>
        <a:ea typeface=""/>
        <a:cs typeface=""/>
      </a:majorFont>
      <a:minorFont>
        <a:latin typeface="Nokia Sans Wi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15000"/>
          </a:spcBef>
          <a:spcAft>
            <a:spcPct val="15000"/>
          </a:spcAft>
          <a:buClr>
            <a:schemeClr val="accent1"/>
          </a:buClr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okia Sans Wi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15000"/>
          </a:spcBef>
          <a:spcAft>
            <a:spcPct val="15000"/>
          </a:spcAft>
          <a:buClr>
            <a:schemeClr val="accent1"/>
          </a:buClr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okia Sans Wide" pitchFamily="3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33CC"/>
        </a:dk2>
        <a:lt2>
          <a:srgbClr val="808080"/>
        </a:lt2>
        <a:accent1>
          <a:srgbClr val="040477"/>
        </a:accent1>
        <a:accent2>
          <a:srgbClr val="AFD4F0"/>
        </a:accent2>
        <a:accent3>
          <a:srgbClr val="FFFFFF"/>
        </a:accent3>
        <a:accent4>
          <a:srgbClr val="000000"/>
        </a:accent4>
        <a:accent5>
          <a:srgbClr val="AAAABD"/>
        </a:accent5>
        <a:accent6>
          <a:srgbClr val="9EC0D9"/>
        </a:accent6>
        <a:hlink>
          <a:srgbClr val="44A51C"/>
        </a:hlink>
        <a:folHlink>
          <a:srgbClr val="F9F20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15</Pages>
  <Words>594</Words>
  <Application>Microsoft Office PowerPoint</Application>
  <PresentationFormat>A4 Paper (210x297 mm)</PresentationFormat>
  <Paragraphs>79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Nokia Large</vt:lpstr>
      <vt:lpstr>Nokia Sans Wide</vt:lpstr>
      <vt:lpstr>BLANK</vt:lpstr>
      <vt:lpstr>Hybrid Energy System Data</vt:lpstr>
      <vt:lpstr>Content</vt:lpstr>
      <vt:lpstr>Purpose of the Project </vt:lpstr>
      <vt:lpstr>Current State Analysis</vt:lpstr>
      <vt:lpstr>Project Scope</vt:lpstr>
      <vt:lpstr>Project Out of Scope</vt:lpstr>
      <vt:lpstr>Project Mode of Operation</vt:lpstr>
      <vt:lpstr>Steering group</vt:lpstr>
      <vt:lpstr>Risk Analysis</vt:lpstr>
      <vt:lpstr>High Level Schedule Critical path of most important activities </vt:lpstr>
      <vt:lpstr>More information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2022-11-07T13:06:28Z</dcterms:created>
  <dcterms:modified xsi:type="dcterms:W3CDTF">2022-11-11T18:18:17Z</dcterms:modified>
</cp:coreProperties>
</file>