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Geo" panose="020B0604020202020204"/>
      <p:regular r:id="rId15"/>
      <p:italic r:id="rId16"/>
    </p:embeddedFont>
    <p:embeddedFont>
      <p:font typeface="Play" panose="020B0604020202020204" charset="0"/>
      <p:regular r:id="rId17"/>
      <p:bold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KBGVoJ+nGzBLnvKNFWisglFIV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b15100b5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1b15100b5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15100b5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1b15100b5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b15100b50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1b15100b5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15100b50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1b15100b5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15100b50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1b15100b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178d7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1b178d71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1b178d71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15100b5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1b15100b50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1b15100b50_0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1687a1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1b1687a19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1b1687a19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15100b5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1b15100b50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b15100b50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15100b5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31b15100b50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1b15100b50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6850" y="1688500"/>
            <a:ext cx="1165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WNBA Ticket Sales Analytics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-1" y="-6145"/>
            <a:ext cx="12192001" cy="4999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2" y="6495435"/>
            <a:ext cx="12192001" cy="4063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-118900" y="6495425"/>
            <a:ext cx="122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INTRO                               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Business Problem                           Analytics Problem                Presentation of Results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b15100b50_0_31"/>
          <p:cNvSpPr/>
          <p:nvPr/>
        </p:nvSpPr>
        <p:spPr>
          <a:xfrm>
            <a:off x="0" y="-8114"/>
            <a:ext cx="12192000" cy="500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1b15100b50_0_31"/>
          <p:cNvSpPr/>
          <p:nvPr/>
        </p:nvSpPr>
        <p:spPr>
          <a:xfrm>
            <a:off x="-2" y="6495435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1b15100b50_0_31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1b15100b50_0_31"/>
          <p:cNvSpPr txBox="1"/>
          <p:nvPr/>
        </p:nvSpPr>
        <p:spPr>
          <a:xfrm>
            <a:off x="162296" y="33647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Insight Gained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31b15100b50_0_31"/>
          <p:cNvCxnSpPr/>
          <p:nvPr/>
        </p:nvCxnSpPr>
        <p:spPr>
          <a:xfrm rot="10800000" flipH="1">
            <a:off x="64800" y="1325600"/>
            <a:ext cx="558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g31b15100b50_0_31"/>
          <p:cNvSpPr txBox="1"/>
          <p:nvPr/>
        </p:nvSpPr>
        <p:spPr>
          <a:xfrm>
            <a:off x="162300" y="1526675"/>
            <a:ext cx="123522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Demonstrates COVID's Impact on the League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2020 season canceled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Multi-season recovery to pre-pandemic levels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Signs of Recovery and Growth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Record-breaking 2024 season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League trending in the right direction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Highlights Key Attendance Drivers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Star power's influence on fan engagement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Correlation between team success and attendance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3" name="Google Shape;213;g31b15100b50_0_31"/>
          <p:cNvSpPr/>
          <p:nvPr/>
        </p:nvSpPr>
        <p:spPr>
          <a:xfrm>
            <a:off x="0" y="576425"/>
            <a:ext cx="7666800" cy="5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1b15100b50_0_31"/>
          <p:cNvSpPr txBox="1"/>
          <p:nvPr/>
        </p:nvSpPr>
        <p:spPr>
          <a:xfrm>
            <a:off x="0" y="576423"/>
            <a:ext cx="7588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league rebounded strongly post-COVID, with star power and team success driving record-breaking attendance in 2024.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15" name="Google Shape;215;g31b15100b5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975" y="889650"/>
            <a:ext cx="3366826" cy="47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b15100b50_0_31"/>
          <p:cNvSpPr txBox="1"/>
          <p:nvPr/>
        </p:nvSpPr>
        <p:spPr>
          <a:xfrm>
            <a:off x="0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INTRO                                Business Problem                           Analytics Problem                Presentation of Results 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Insight Gained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b15100b50_0_110"/>
          <p:cNvSpPr/>
          <p:nvPr/>
        </p:nvSpPr>
        <p:spPr>
          <a:xfrm>
            <a:off x="0" y="-8114"/>
            <a:ext cx="12192000" cy="500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1b15100b50_0_110"/>
          <p:cNvSpPr/>
          <p:nvPr/>
        </p:nvSpPr>
        <p:spPr>
          <a:xfrm>
            <a:off x="-2" y="6495435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1b15100b50_0_110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1b15100b50_0_110"/>
          <p:cNvSpPr txBox="1"/>
          <p:nvPr/>
        </p:nvSpPr>
        <p:spPr>
          <a:xfrm>
            <a:off x="162301" y="33650"/>
            <a:ext cx="3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Strategies For Growth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31b15100b50_0_110"/>
          <p:cNvCxnSpPr/>
          <p:nvPr/>
        </p:nvCxnSpPr>
        <p:spPr>
          <a:xfrm rot="10800000" flipH="1">
            <a:off x="630850" y="1341450"/>
            <a:ext cx="558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31b15100b50_0_110"/>
          <p:cNvSpPr txBox="1"/>
          <p:nvPr/>
        </p:nvSpPr>
        <p:spPr>
          <a:xfrm flipH="1">
            <a:off x="162300" y="1558375"/>
            <a:ext cx="7137300" cy="5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Enhancing Fan Experience: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Game promotions, family-friendly events, and giveaways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Aligning game schedules with peak availability (weekends/evenings)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Leveraging Support and Data: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NBA collaboration: $15M endowment and player advocacy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Data-driven marketing: demographic insights and targeted outreach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Expanding media visibility: streaming platforms and major broadcasters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sp>
        <p:nvSpPr>
          <p:cNvPr id="227" name="Google Shape;227;g31b15100b50_0_110"/>
          <p:cNvSpPr/>
          <p:nvPr/>
        </p:nvSpPr>
        <p:spPr>
          <a:xfrm>
            <a:off x="0" y="576425"/>
            <a:ext cx="7666800" cy="5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1b15100b50_0_110"/>
          <p:cNvSpPr txBox="1"/>
          <p:nvPr/>
        </p:nvSpPr>
        <p:spPr>
          <a:xfrm>
            <a:off x="0" y="576423"/>
            <a:ext cx="7588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Focused strategies in marketing, scheduling, and community engagement can ensure sustained growth for the WNBA.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9" name="Google Shape;229;g31b15100b50_0_110"/>
          <p:cNvSpPr txBox="1"/>
          <p:nvPr/>
        </p:nvSpPr>
        <p:spPr>
          <a:xfrm>
            <a:off x="0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INTRO                                Business Problem                           Analytics Problem                Presentation of Results                Insight Gained     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Strategies For Growth</a:t>
            </a:r>
            <a:endParaRPr sz="1200" b="1" i="1">
              <a:solidFill>
                <a:schemeClr val="dk1"/>
              </a:solidFill>
            </a:endParaRPr>
          </a:p>
        </p:txBody>
      </p:sp>
      <p:pic>
        <p:nvPicPr>
          <p:cNvPr id="230" name="Google Shape;230;g31b15100b50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600" y="2204800"/>
            <a:ext cx="4583950" cy="2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15100b50_0_219"/>
          <p:cNvSpPr/>
          <p:nvPr/>
        </p:nvSpPr>
        <p:spPr>
          <a:xfrm>
            <a:off x="0" y="-8114"/>
            <a:ext cx="12192000" cy="500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1b15100b50_0_219"/>
          <p:cNvSpPr/>
          <p:nvPr/>
        </p:nvSpPr>
        <p:spPr>
          <a:xfrm>
            <a:off x="-2" y="6495435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1b15100b50_0_219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1b15100b50_0_219"/>
          <p:cNvSpPr txBox="1"/>
          <p:nvPr/>
        </p:nvSpPr>
        <p:spPr>
          <a:xfrm>
            <a:off x="162301" y="33650"/>
            <a:ext cx="3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1b15100b50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253" y="2275188"/>
            <a:ext cx="4777950" cy="2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1b15100b50_0_219"/>
          <p:cNvSpPr txBox="1"/>
          <p:nvPr/>
        </p:nvSpPr>
        <p:spPr>
          <a:xfrm>
            <a:off x="0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INTRO                                Business Problem                           Analytics Problem                Presentation of Results                Insight Gained     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Strategies For Growth</a:t>
            </a:r>
            <a:endParaRPr sz="12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-8114"/>
            <a:ext cx="12192001" cy="4999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2" y="6451510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1552902" y="67596"/>
            <a:ext cx="6390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62296" y="33647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Table of Contents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265377" y="1697576"/>
            <a:ext cx="533700" cy="5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265375" y="2381340"/>
            <a:ext cx="533700" cy="5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265374" y="3065103"/>
            <a:ext cx="533700" cy="5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265374" y="3728662"/>
            <a:ext cx="533700" cy="5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908208" y="1697574"/>
            <a:ext cx="7018500" cy="5736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Overview of Business Problem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908209" y="2381338"/>
            <a:ext cx="7018500" cy="5736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Analytics Problem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2908208" y="3065103"/>
            <a:ext cx="7018500" cy="5736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Presentation of Results 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908208" y="3728661"/>
            <a:ext cx="7018500" cy="5736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Business Insight Gained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908148" y="4397085"/>
            <a:ext cx="7018500" cy="573900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Strategies For Growth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2265298" y="4397075"/>
            <a:ext cx="5340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0" y="645465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INTRO                     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Business Problem   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Analytics Problem                Presentation of Results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b15100b50_0_87"/>
          <p:cNvSpPr/>
          <p:nvPr/>
        </p:nvSpPr>
        <p:spPr>
          <a:xfrm>
            <a:off x="0" y="-8114"/>
            <a:ext cx="12192000" cy="500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1b15100b50_0_87"/>
          <p:cNvSpPr/>
          <p:nvPr/>
        </p:nvSpPr>
        <p:spPr>
          <a:xfrm>
            <a:off x="-2" y="6495435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1b15100b50_0_87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b15100b50_0_87"/>
          <p:cNvSpPr txBox="1"/>
          <p:nvPr/>
        </p:nvSpPr>
        <p:spPr>
          <a:xfrm>
            <a:off x="162296" y="33647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Business Problem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31b15100b50_0_87"/>
          <p:cNvCxnSpPr/>
          <p:nvPr/>
        </p:nvCxnSpPr>
        <p:spPr>
          <a:xfrm rot="10800000" flipH="1">
            <a:off x="64800" y="1325600"/>
            <a:ext cx="558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g31b15100b50_0_87"/>
          <p:cNvSpPr txBox="1"/>
          <p:nvPr/>
        </p:nvSpPr>
        <p:spPr>
          <a:xfrm>
            <a:off x="-69975" y="1459750"/>
            <a:ext cx="7016400" cy="4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</a:rPr>
              <a:t>Challenges with Ticket Sales</a:t>
            </a:r>
            <a:endParaRPr sz="26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600">
                <a:solidFill>
                  <a:schemeClr val="dk1"/>
                </a:solidFill>
              </a:rPr>
              <a:t>WNBA struggles to generate consistent revenue</a:t>
            </a:r>
            <a:endParaRPr sz="26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600">
                <a:solidFill>
                  <a:schemeClr val="dk1"/>
                </a:solidFill>
              </a:rPr>
              <a:t>Frequent net losses reported</a:t>
            </a:r>
            <a:endParaRPr sz="26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600">
                <a:solidFill>
                  <a:schemeClr val="dk1"/>
                </a:solidFill>
              </a:rPr>
              <a:t>Low ticket sales as a key factor</a:t>
            </a:r>
            <a:endParaRPr sz="26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600">
                <a:solidFill>
                  <a:schemeClr val="dk1"/>
                </a:solidFill>
              </a:rPr>
              <a:t>Exploring underlying causes and potential solutions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</p:txBody>
      </p:sp>
      <p:sp>
        <p:nvSpPr>
          <p:cNvPr id="124" name="Google Shape;124;g31b15100b50_0_87"/>
          <p:cNvSpPr/>
          <p:nvPr/>
        </p:nvSpPr>
        <p:spPr>
          <a:xfrm>
            <a:off x="0" y="576425"/>
            <a:ext cx="7666800" cy="5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1b15100b50_0_87"/>
          <p:cNvSpPr txBox="1"/>
          <p:nvPr/>
        </p:nvSpPr>
        <p:spPr>
          <a:xfrm>
            <a:off x="0" y="576423"/>
            <a:ext cx="7588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Addressing low ticket sales is crucial for improving the WNBA's revenue and reducing net losses.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26" name="Google Shape;126;g31b15100b5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425" y="1459750"/>
            <a:ext cx="4779377" cy="318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b15100b50_0_87"/>
          <p:cNvSpPr txBox="1"/>
          <p:nvPr/>
        </p:nvSpPr>
        <p:spPr>
          <a:xfrm>
            <a:off x="-69975" y="6498575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INTRO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               Business Problem 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Analytics Problem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Presentation of Results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Insight Gained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  Strategies For Growth</a:t>
            </a:r>
            <a:endParaRPr sz="12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15100b50_0_70"/>
          <p:cNvSpPr/>
          <p:nvPr/>
        </p:nvSpPr>
        <p:spPr>
          <a:xfrm>
            <a:off x="0" y="-8114"/>
            <a:ext cx="12192000" cy="500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1b15100b50_0_70"/>
          <p:cNvSpPr/>
          <p:nvPr/>
        </p:nvSpPr>
        <p:spPr>
          <a:xfrm>
            <a:off x="-2" y="6495435"/>
            <a:ext cx="12192000" cy="40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1b15100b50_0_70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1b15100b50_0_70"/>
          <p:cNvSpPr txBox="1"/>
          <p:nvPr/>
        </p:nvSpPr>
        <p:spPr>
          <a:xfrm>
            <a:off x="162296" y="33647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Analytics Problem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31b15100b50_0_70"/>
          <p:cNvCxnSpPr/>
          <p:nvPr/>
        </p:nvCxnSpPr>
        <p:spPr>
          <a:xfrm rot="10800000" flipH="1">
            <a:off x="64800" y="1325600"/>
            <a:ext cx="558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g31b15100b50_0_70"/>
          <p:cNvSpPr txBox="1"/>
          <p:nvPr/>
        </p:nvSpPr>
        <p:spPr>
          <a:xfrm>
            <a:off x="207500" y="1474325"/>
            <a:ext cx="120828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Analyzed a Range of Statistical Data</a:t>
            </a:r>
            <a:endParaRPr sz="23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Average attendance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Peak attendance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Postseason attendance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Utilized Diverse Visualization Tools</a:t>
            </a:r>
            <a:endParaRPr sz="22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Line charts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Pie charts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Heat maps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Box and Whisker charts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Scatter plots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80" b="1">
              <a:solidFill>
                <a:schemeClr val="dk1"/>
              </a:solidFill>
            </a:endParaRPr>
          </a:p>
        </p:txBody>
      </p:sp>
      <p:sp>
        <p:nvSpPr>
          <p:cNvPr id="138" name="Google Shape;138;g31b15100b50_0_70"/>
          <p:cNvSpPr/>
          <p:nvPr/>
        </p:nvSpPr>
        <p:spPr>
          <a:xfrm>
            <a:off x="0" y="576425"/>
            <a:ext cx="7666800" cy="5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1b15100b50_0_70"/>
          <p:cNvSpPr txBox="1"/>
          <p:nvPr/>
        </p:nvSpPr>
        <p:spPr>
          <a:xfrm>
            <a:off x="0" y="576423"/>
            <a:ext cx="7588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 analysis revealed attendance trends using diverse visualization tools to uncover patterns and insights.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0" name="Google Shape;140;g31b15100b5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574" y="928338"/>
            <a:ext cx="3334200" cy="500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1b15100b50_0_70"/>
          <p:cNvSpPr txBox="1"/>
          <p:nvPr/>
        </p:nvSpPr>
        <p:spPr>
          <a:xfrm>
            <a:off x="0" y="6498575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INTRO                                Business Problem            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Analytics Problem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Presentation of Results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178d71c8_0_0"/>
          <p:cNvSpPr/>
          <p:nvPr/>
        </p:nvSpPr>
        <p:spPr>
          <a:xfrm>
            <a:off x="-1" y="-6145"/>
            <a:ext cx="12192000" cy="482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1b178d71c8_0_0"/>
          <p:cNvSpPr/>
          <p:nvPr/>
        </p:nvSpPr>
        <p:spPr>
          <a:xfrm>
            <a:off x="-2" y="6544451"/>
            <a:ext cx="12192000" cy="357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1b178d71c8_0_0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1b178d71c8_0_0"/>
          <p:cNvSpPr txBox="1"/>
          <p:nvPr/>
        </p:nvSpPr>
        <p:spPr>
          <a:xfrm>
            <a:off x="162296" y="16524"/>
            <a:ext cx="375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Presentation of Results  (1/5)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1b178d71c8_0_0"/>
          <p:cNvSpPr txBox="1"/>
          <p:nvPr/>
        </p:nvSpPr>
        <p:spPr>
          <a:xfrm>
            <a:off x="3025100" y="615463"/>
            <a:ext cx="59322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Growth Of WNBA Over the Years</a:t>
            </a:r>
            <a:endParaRPr/>
          </a:p>
        </p:txBody>
      </p:sp>
      <p:pic>
        <p:nvPicPr>
          <p:cNvPr id="152" name="Google Shape;152;g31b178d71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0" y="1062175"/>
            <a:ext cx="11028301" cy="519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b178d71c8_0_0"/>
          <p:cNvSpPr txBox="1"/>
          <p:nvPr/>
        </p:nvSpPr>
        <p:spPr>
          <a:xfrm>
            <a:off x="116825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INTRO                                Business Problem                           Analytics Problem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Presentation of Results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b15100b50_0_155"/>
          <p:cNvSpPr/>
          <p:nvPr/>
        </p:nvSpPr>
        <p:spPr>
          <a:xfrm>
            <a:off x="-1" y="-6145"/>
            <a:ext cx="12192000" cy="482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1b15100b50_0_155"/>
          <p:cNvSpPr/>
          <p:nvPr/>
        </p:nvSpPr>
        <p:spPr>
          <a:xfrm>
            <a:off x="-2" y="6544451"/>
            <a:ext cx="12192000" cy="357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1b15100b50_0_155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1b15100b50_0_155"/>
          <p:cNvSpPr txBox="1"/>
          <p:nvPr/>
        </p:nvSpPr>
        <p:spPr>
          <a:xfrm>
            <a:off x="162296" y="16524"/>
            <a:ext cx="375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Presentation of Results  (2/5)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1b15100b50_0_155"/>
          <p:cNvSpPr txBox="1"/>
          <p:nvPr/>
        </p:nvSpPr>
        <p:spPr>
          <a:xfrm>
            <a:off x="2784900" y="579638"/>
            <a:ext cx="5877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Viewership Per Year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1b15100b50_0_155"/>
          <p:cNvPicPr preferRelativeResize="0"/>
          <p:nvPr/>
        </p:nvPicPr>
        <p:blipFill rotWithShape="1">
          <a:blip r:embed="rId3">
            <a:alphaModFix/>
          </a:blip>
          <a:srcRect r="-70270" b="-43369"/>
          <a:stretch/>
        </p:blipFill>
        <p:spPr>
          <a:xfrm>
            <a:off x="3189214" y="1323525"/>
            <a:ext cx="8582175" cy="61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b15100b50_0_155"/>
          <p:cNvSpPr txBox="1"/>
          <p:nvPr/>
        </p:nvSpPr>
        <p:spPr>
          <a:xfrm>
            <a:off x="116825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INTRO                                Business Problem                           Analytics Problem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Presentation of Results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b1687a192_0_7"/>
          <p:cNvSpPr/>
          <p:nvPr/>
        </p:nvSpPr>
        <p:spPr>
          <a:xfrm>
            <a:off x="-1" y="-6145"/>
            <a:ext cx="12192000" cy="482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1b1687a192_0_7"/>
          <p:cNvSpPr/>
          <p:nvPr/>
        </p:nvSpPr>
        <p:spPr>
          <a:xfrm>
            <a:off x="-2" y="6544451"/>
            <a:ext cx="12192000" cy="357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b1687a192_0_7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b1687a192_0_7"/>
          <p:cNvSpPr txBox="1"/>
          <p:nvPr/>
        </p:nvSpPr>
        <p:spPr>
          <a:xfrm>
            <a:off x="162300" y="16525"/>
            <a:ext cx="41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Presentation of Results  (3/5)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b1687a192_0_7"/>
          <p:cNvSpPr txBox="1"/>
          <p:nvPr/>
        </p:nvSpPr>
        <p:spPr>
          <a:xfrm>
            <a:off x="3202350" y="583900"/>
            <a:ext cx="57873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Average Attendance Per Year</a:t>
            </a:r>
            <a:endParaRPr/>
          </a:p>
        </p:txBody>
      </p:sp>
      <p:pic>
        <p:nvPicPr>
          <p:cNvPr id="176" name="Google Shape;176;g31b1687a19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" y="1055425"/>
            <a:ext cx="11405376" cy="50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1b1687a192_0_7"/>
          <p:cNvSpPr txBox="1"/>
          <p:nvPr/>
        </p:nvSpPr>
        <p:spPr>
          <a:xfrm>
            <a:off x="0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</a:t>
            </a:r>
            <a:r>
              <a:rPr lang="en-US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INTRO                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Business Problem                           Analytics Problem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Presentation of Results</a:t>
            </a:r>
            <a:r>
              <a:rPr lang="en-US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b15100b50_0_187"/>
          <p:cNvSpPr/>
          <p:nvPr/>
        </p:nvSpPr>
        <p:spPr>
          <a:xfrm>
            <a:off x="-1" y="-6145"/>
            <a:ext cx="12192000" cy="482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1b15100b50_0_187"/>
          <p:cNvSpPr/>
          <p:nvPr/>
        </p:nvSpPr>
        <p:spPr>
          <a:xfrm>
            <a:off x="-2" y="6544451"/>
            <a:ext cx="12192000" cy="357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1b15100b50_0_187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1b15100b50_0_187"/>
          <p:cNvSpPr txBox="1"/>
          <p:nvPr/>
        </p:nvSpPr>
        <p:spPr>
          <a:xfrm>
            <a:off x="162296" y="16524"/>
            <a:ext cx="375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Presentation of Results  (4/5)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b15100b50_0_187"/>
          <p:cNvSpPr txBox="1"/>
          <p:nvPr/>
        </p:nvSpPr>
        <p:spPr>
          <a:xfrm>
            <a:off x="116825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INTRO                                Business Problem                           Analytics Problem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Presentation of Results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g31b15100b50_0_187"/>
          <p:cNvSpPr txBox="1"/>
          <p:nvPr/>
        </p:nvSpPr>
        <p:spPr>
          <a:xfrm>
            <a:off x="3202350" y="583900"/>
            <a:ext cx="6170400" cy="33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  Box and Whisker Plot for Average Ticket Sales by Team</a:t>
            </a:r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g31b15100b50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661" y="999050"/>
            <a:ext cx="3377464" cy="540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15100b50_0_208"/>
          <p:cNvSpPr/>
          <p:nvPr/>
        </p:nvSpPr>
        <p:spPr>
          <a:xfrm>
            <a:off x="-1" y="-6145"/>
            <a:ext cx="12192000" cy="482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1b15100b50_0_208"/>
          <p:cNvSpPr/>
          <p:nvPr/>
        </p:nvSpPr>
        <p:spPr>
          <a:xfrm>
            <a:off x="-2" y="6544451"/>
            <a:ext cx="12192000" cy="357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1b15100b50_0_208"/>
          <p:cNvSpPr txBox="1"/>
          <p:nvPr/>
        </p:nvSpPr>
        <p:spPr>
          <a:xfrm>
            <a:off x="11552902" y="67596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1b15100b50_0_208"/>
          <p:cNvSpPr txBox="1"/>
          <p:nvPr/>
        </p:nvSpPr>
        <p:spPr>
          <a:xfrm>
            <a:off x="162296" y="16524"/>
            <a:ext cx="375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Presentation of Results  (5/5)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1b15100b50_0_208"/>
          <p:cNvSpPr txBox="1"/>
          <p:nvPr/>
        </p:nvSpPr>
        <p:spPr>
          <a:xfrm>
            <a:off x="116825" y="65230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 INTRO                                Business Problem                           Analytics Problem               </a:t>
            </a:r>
            <a:r>
              <a:rPr lang="en-US" b="1" i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Presentation of Results</a:t>
            </a:r>
            <a:r>
              <a:rPr lang="en-US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          Insight Gained                    Strategies For Growth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g31b15100b50_0_208"/>
          <p:cNvSpPr txBox="1"/>
          <p:nvPr/>
        </p:nvSpPr>
        <p:spPr>
          <a:xfrm>
            <a:off x="3202350" y="583900"/>
            <a:ext cx="57873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g31b15100b50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50" y="1113700"/>
            <a:ext cx="6423600" cy="49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1b15100b50_0_208"/>
          <p:cNvSpPr txBox="1"/>
          <p:nvPr/>
        </p:nvSpPr>
        <p:spPr>
          <a:xfrm>
            <a:off x="4145800" y="537700"/>
            <a:ext cx="68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Average Ticket Sales Based on Wins and Losses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Geo</vt:lpstr>
      <vt:lpstr>Times New Roman</vt:lpstr>
      <vt:lpstr>Play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Jack Latimer</dc:creator>
  <cp:lastModifiedBy>Ian Kim</cp:lastModifiedBy>
  <cp:revision>1</cp:revision>
  <dcterms:created xsi:type="dcterms:W3CDTF">2024-11-29T20:30:44Z</dcterms:created>
  <dcterms:modified xsi:type="dcterms:W3CDTF">2024-12-04T19:08:14Z</dcterms:modified>
</cp:coreProperties>
</file>