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1" r:id="rId2"/>
    <p:sldId id="291" r:id="rId3"/>
    <p:sldId id="280" r:id="rId4"/>
    <p:sldId id="273" r:id="rId5"/>
    <p:sldId id="308" r:id="rId6"/>
    <p:sldId id="292" r:id="rId7"/>
    <p:sldId id="285" r:id="rId8"/>
    <p:sldId id="287" r:id="rId9"/>
    <p:sldId id="293" r:id="rId10"/>
    <p:sldId id="294" r:id="rId11"/>
    <p:sldId id="286" r:id="rId12"/>
    <p:sldId id="295" r:id="rId13"/>
    <p:sldId id="296" r:id="rId14"/>
    <p:sldId id="282" r:id="rId15"/>
    <p:sldId id="283" r:id="rId16"/>
    <p:sldId id="288" r:id="rId17"/>
    <p:sldId id="297" r:id="rId18"/>
    <p:sldId id="309" r:id="rId19"/>
    <p:sldId id="298" r:id="rId20"/>
    <p:sldId id="284" r:id="rId21"/>
    <p:sldId id="289" r:id="rId22"/>
    <p:sldId id="300" r:id="rId23"/>
    <p:sldId id="290" r:id="rId24"/>
    <p:sldId id="299" r:id="rId25"/>
    <p:sldId id="305" r:id="rId26"/>
    <p:sldId id="302" r:id="rId27"/>
    <p:sldId id="303" r:id="rId28"/>
    <p:sldId id="304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3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di, Atindra" initials="BA" lastIdx="1" clrIdx="0">
    <p:extLst>
      <p:ext uri="{19B8F6BF-5375-455C-9EA6-DF929625EA0E}">
        <p15:presenceInfo xmlns:p15="http://schemas.microsoft.com/office/powerpoint/2012/main" userId="S-1-5-21-1730119673-1358966453-930141156-1001" providerId="AD"/>
      </p:ext>
    </p:extLst>
  </p:cmAuthor>
  <p:cmAuthor id="2" name="Abraham Khan" initials="AK" lastIdx="1" clrIdx="1">
    <p:extLst>
      <p:ext uri="{19B8F6BF-5375-455C-9EA6-DF929625EA0E}">
        <p15:presenceInfo xmlns:p15="http://schemas.microsoft.com/office/powerpoint/2012/main" userId="5ca12bb69adbd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8D4"/>
    <a:srgbClr val="F53D2F"/>
    <a:srgbClr val="00359E"/>
    <a:srgbClr val="A1A3F0"/>
    <a:srgbClr val="E6E9E9"/>
    <a:srgbClr val="B27CC9"/>
    <a:srgbClr val="FFB2B2"/>
    <a:srgbClr val="1280B2"/>
    <a:srgbClr val="F8766D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3ED49-6F6F-4F99-978E-1ACE301E2737}" v="602" dt="2018-11-29T17:00:05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0075" autoAdjust="0"/>
  </p:normalViewPr>
  <p:slideViewPr>
    <p:cSldViewPr snapToGrid="0">
      <p:cViewPr varScale="1">
        <p:scale>
          <a:sx n="103" d="100"/>
          <a:sy n="103" d="100"/>
        </p:scale>
        <p:origin x="1068" y="96"/>
      </p:cViewPr>
      <p:guideLst>
        <p:guide orient="horz" pos="1152"/>
        <p:guide pos="120"/>
        <p:guide orient="horz" pos="3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am\OneDrive\UT\MSBA\Marketing\Project\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/>
                </a:solidFill>
              </a:rPr>
              <a:t>Number of Donors</a:t>
            </a:r>
          </a:p>
        </c:rich>
      </c:tx>
      <c:layout>
        <c:manualLayout>
          <c:xMode val="edge"/>
          <c:yMode val="edge"/>
          <c:x val="0.30393744531933509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11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B3-4AF2-8B74-481CFE6FCEC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B3-4AF2-8B74-481CFE6FCEC7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EB3-4AF2-8B74-481CFE6FCEC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98DE92-453B-4E7D-B2B3-66A0B7CAAA0A}" type="CATEGORYNAME">
                      <a:rPr lang="en-US"/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EB3-4AF2-8B74-481CFE6FCE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Teachers</c:v>
                </c:pt>
                <c:pt idx="1">
                  <c:v>Donors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0.104</c:v>
                </c:pt>
                <c:pt idx="1">
                  <c:v>0.89600000000000002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B3-4AF2-8B74-481CFE6FCEC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4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/>
                </a:solidFill>
              </a:rPr>
              <a:t>Number of Donations</a:t>
            </a:r>
          </a:p>
        </c:rich>
      </c:tx>
      <c:layout>
        <c:manualLayout>
          <c:xMode val="edge"/>
          <c:yMode val="edge"/>
          <c:x val="0.30393744531933509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5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B-4D6F-9C4E-A01026809CD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B-4D6F-9C4E-A01026809CD1}"/>
              </c:ext>
            </c:extLst>
          </c:dPt>
          <c:dLbls>
            <c:dLbl>
              <c:idx val="0"/>
              <c:layout>
                <c:manualLayout>
                  <c:x val="2.6352580927384076E-2"/>
                  <c:y val="-3.0844998541848936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DB-4D6F-9C4E-A01026809CD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98DE92-453B-4E7D-B2B3-66A0B7CAAA0A}" type="CATEGORYNAME">
                      <a:rPr lang="en-US"/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B-4D6F-9C4E-A01026809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Teachers</c:v>
                </c:pt>
                <c:pt idx="1">
                  <c:v>Donors</c:v>
                </c:pt>
              </c:strCache>
            </c:strRef>
          </c:cat>
          <c:val>
            <c:numRef>
              <c:f>Sheet2!$B$2:$B$3</c:f>
              <c:numCache>
                <c:formatCode>0.00%</c:formatCode>
                <c:ptCount val="2"/>
                <c:pt idx="0">
                  <c:v>0.28599999999999998</c:v>
                </c:pt>
                <c:pt idx="1">
                  <c:v>0.71399999999999997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DB-4D6F-9C4E-A01026809CD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4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/>
                </a:solidFill>
              </a:rPr>
              <a:t>Amount Donated</a:t>
            </a:r>
          </a:p>
        </c:rich>
      </c:tx>
      <c:layout>
        <c:manualLayout>
          <c:xMode val="edge"/>
          <c:yMode val="edge"/>
          <c:x val="0.30393744531933509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5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7-4B70-8124-DECD7B9C6D6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7-4B70-8124-DECD7B9C6D60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AC7-4B70-8124-DECD7B9C6D60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98DE92-453B-4E7D-B2B3-66A0B7CAAA0A}" type="CATEGORYNAME">
                      <a:rPr lang="en-US"/>
                      <a:pPr>
                        <a:defRPr sz="18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C7-4B70-8124-DECD7B9C6D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Teachers</c:v>
                </c:pt>
                <c:pt idx="1">
                  <c:v>Donors</c:v>
                </c:pt>
              </c:strCache>
            </c:strRef>
          </c:cat>
          <c:val>
            <c:numRef>
              <c:f>Sheet3!$B$2:$B$3</c:f>
              <c:numCache>
                <c:formatCode>0.00%</c:formatCode>
                <c:ptCount val="2"/>
                <c:pt idx="0">
                  <c:v>0.215</c:v>
                </c:pt>
                <c:pt idx="1">
                  <c:v>0.78500000000000003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C7-4B70-8124-DECD7B9C6D6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4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3512FD-4DA7-4768-94AC-DE504A1D8D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272C9-DCEA-46E5-B97E-CE20C5AAEA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ABC3-38F8-453E-9872-395864B724D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FCB18-80EB-4AFE-B50C-2F66FF3315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046C1-226F-4BE0-A10E-B737F7DACA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AD65F-EE2B-4069-9A1F-64688BAE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6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85F87-2AC2-47DB-9E72-7E53BD06414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8540-A0EC-402C-BC05-6D42B2C2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https://www.mckinsey.com/industries/telecommunications/our-insights/reducing-churn-in-telecom-through-advanced-analytics</a:t>
            </a:r>
          </a:p>
          <a:p>
            <a:r>
              <a:rPr lang="en-US" dirty="0"/>
              <a:t>- You can pick and choose and track where your </a:t>
            </a:r>
            <a:r>
              <a:rPr lang="en-US"/>
              <a:t>money goes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bringing in new people. Get repeat donors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is it doesn’t work well when the individual has little to no history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mention it’s too cold outside to play outdoors in the winter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from classification accuracy and all previous misclassification rates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is already being used on their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18540-A0EC-402C-BC05-6D42B2C215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2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F9F5-6F0E-4722-8C67-A3C1ED2A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A151-F464-43DD-99ED-AE3DC0F4D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9725-A800-4E5E-B115-4B47DB57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26DA-B104-4317-8567-6C3989C3F95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B943-F4A5-4A47-8D27-CB7277D7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BD82-31BF-4E0A-A65E-2E97EE18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E509-797E-4FDF-B663-A344BCD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05C8-F72B-4436-A9DF-FE1B0A90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A39B-43B6-43F1-AF8B-406AA62E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43"/>
            <a:ext cx="10515600" cy="38246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7D8DCD-2A0B-4354-B1FD-65A91162CD2A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33146"/>
            <a:ext cx="9352086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D66C9E-E496-409A-AAE2-6EC61AAE8DC1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67961"/>
            <a:ext cx="9061939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scontent-dfw5-1.xx.fbcdn.net/v/t1.0-1/p320x320/23472080_10156066345928296_7005738986117709293_n.jpg?_nc_cat=0&amp;oh=808781b4d5d0e49c7bf3c89b5970dd8d&amp;oe=5BDE899B">
            <a:extLst>
              <a:ext uri="{FF2B5EF4-FFF2-40B4-BE49-F238E27FC236}">
                <a16:creationId xmlns:a16="http://schemas.microsoft.com/office/drawing/2014/main" id="{5D977F94-F8B4-4B37-B007-DE37FCE52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15" y="281299"/>
            <a:ext cx="1025769" cy="10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6D38D-74AA-4847-9AA1-64DA165F5239}"/>
              </a:ext>
            </a:extLst>
          </p:cNvPr>
          <p:cNvGrpSpPr/>
          <p:nvPr userDrawn="1"/>
        </p:nvGrpSpPr>
        <p:grpSpPr>
          <a:xfrm>
            <a:off x="838199" y="6191980"/>
            <a:ext cx="2022232" cy="400110"/>
            <a:chOff x="838199" y="6191980"/>
            <a:chExt cx="2022232" cy="4001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4CA4D4-F037-4760-ABA5-A88CB661FC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" y="6207369"/>
              <a:ext cx="2022231" cy="0"/>
            </a:xfrm>
            <a:prstGeom prst="line">
              <a:avLst/>
            </a:prstGeom>
            <a:ln w="38100" cap="rnd">
              <a:solidFill>
                <a:srgbClr val="066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AC99E-EF94-4F93-AE53-D3C8BF0787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19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373C00-46E1-49F7-9610-E57088D72314}"/>
                </a:ext>
              </a:extLst>
            </p:cNvPr>
            <p:cNvSpPr txBox="1"/>
            <p:nvPr userDrawn="1"/>
          </p:nvSpPr>
          <p:spPr>
            <a:xfrm>
              <a:off x="838200" y="6191980"/>
              <a:ext cx="20222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Introduction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25E68-59AB-4BBD-8FBC-F43E43F273E7}"/>
              </a:ext>
            </a:extLst>
          </p:cNvPr>
          <p:cNvGrpSpPr/>
          <p:nvPr userDrawn="1"/>
        </p:nvGrpSpPr>
        <p:grpSpPr>
          <a:xfrm>
            <a:off x="3669322" y="6191980"/>
            <a:ext cx="2022232" cy="400110"/>
            <a:chOff x="3669322" y="6191980"/>
            <a:chExt cx="2022232" cy="40011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18DA31-3D34-42E2-A006-FAAFF25537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2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2F417-5727-4FD1-B08F-225DFE919A76}"/>
                </a:ext>
              </a:extLst>
            </p:cNvPr>
            <p:cNvSpPr txBox="1"/>
            <p:nvPr userDrawn="1"/>
          </p:nvSpPr>
          <p:spPr>
            <a:xfrm>
              <a:off x="3669323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5C7546-BEE7-44CA-ABE6-5BBB3AE221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3" y="6207369"/>
              <a:ext cx="2022231" cy="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D337EC-6B76-47E1-98E3-0D52F8FAFD35}"/>
              </a:ext>
            </a:extLst>
          </p:cNvPr>
          <p:cNvGrpSpPr/>
          <p:nvPr userDrawn="1"/>
        </p:nvGrpSpPr>
        <p:grpSpPr>
          <a:xfrm>
            <a:off x="6500445" y="6191980"/>
            <a:ext cx="2022232" cy="400110"/>
            <a:chOff x="6500445" y="6191980"/>
            <a:chExt cx="202223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17B849-B4A8-4F70-A343-A4F6DE2D48E0}"/>
                </a:ext>
              </a:extLst>
            </p:cNvPr>
            <p:cNvSpPr txBox="1"/>
            <p:nvPr userDrawn="1"/>
          </p:nvSpPr>
          <p:spPr>
            <a:xfrm>
              <a:off x="6500446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Analysis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6032C2-C00F-4616-92F0-54C7DAFB4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6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A0FCD8-2D40-46F5-85A5-C0FE141500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5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B2029B-E401-4279-976B-CDD91CF5841E}"/>
              </a:ext>
            </a:extLst>
          </p:cNvPr>
          <p:cNvGrpSpPr/>
          <p:nvPr userDrawn="1"/>
        </p:nvGrpSpPr>
        <p:grpSpPr>
          <a:xfrm>
            <a:off x="9331569" y="6191980"/>
            <a:ext cx="2022232" cy="400110"/>
            <a:chOff x="9331569" y="6191980"/>
            <a:chExt cx="2022232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52816-9E08-4755-BFEF-B49E6CD80B15}"/>
                </a:ext>
              </a:extLst>
            </p:cNvPr>
            <p:cNvSpPr txBox="1"/>
            <p:nvPr userDrawn="1"/>
          </p:nvSpPr>
          <p:spPr>
            <a:xfrm>
              <a:off x="9331569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u="none" dirty="0"/>
                <a:t>Conclusion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704975-8CC4-4E45-8757-CE24598F07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70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885A7C-F10A-45E8-AFC7-B1A54B86E2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6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4B524D6C-AE79-452F-8888-746F1BB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52F017A-E563-4464-9C14-CB3A0575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43"/>
            <a:ext cx="10515600" cy="38246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4DCDDA-F818-44D7-99CF-9E276BCD316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33146"/>
            <a:ext cx="9352086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524C1F-8A9D-44D2-B46B-5E873400C1BB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67961"/>
            <a:ext cx="9061939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6" descr="https://scontent-dfw5-1.xx.fbcdn.net/v/t1.0-1/p320x320/23472080_10156066345928296_7005738986117709293_n.jpg?_nc_cat=0&amp;oh=808781b4d5d0e49c7bf3c89b5970dd8d&amp;oe=5BDE899B">
            <a:extLst>
              <a:ext uri="{FF2B5EF4-FFF2-40B4-BE49-F238E27FC236}">
                <a16:creationId xmlns:a16="http://schemas.microsoft.com/office/drawing/2014/main" id="{A49553E5-50EB-4B65-95CF-99B01ACC4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15" y="281299"/>
            <a:ext cx="1025769" cy="10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6D38D-74AA-4847-9AA1-64DA165F5239}"/>
              </a:ext>
            </a:extLst>
          </p:cNvPr>
          <p:cNvGrpSpPr/>
          <p:nvPr userDrawn="1"/>
        </p:nvGrpSpPr>
        <p:grpSpPr>
          <a:xfrm>
            <a:off x="838199" y="6191980"/>
            <a:ext cx="2022232" cy="400110"/>
            <a:chOff x="838199" y="6191980"/>
            <a:chExt cx="2022232" cy="4001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4CA4D4-F037-4760-ABA5-A88CB661FC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" y="6207369"/>
              <a:ext cx="2022231" cy="0"/>
            </a:xfrm>
            <a:prstGeom prst="line">
              <a:avLst/>
            </a:prstGeom>
            <a:ln w="38100" cap="rnd">
              <a:solidFill>
                <a:srgbClr val="066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AC99E-EF94-4F93-AE53-D3C8BF0787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19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373C00-46E1-49F7-9610-E57088D72314}"/>
                </a:ext>
              </a:extLst>
            </p:cNvPr>
            <p:cNvSpPr txBox="1"/>
            <p:nvPr userDrawn="1"/>
          </p:nvSpPr>
          <p:spPr>
            <a:xfrm>
              <a:off x="838200" y="6191980"/>
              <a:ext cx="20222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Introduction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25E68-59AB-4BBD-8FBC-F43E43F273E7}"/>
              </a:ext>
            </a:extLst>
          </p:cNvPr>
          <p:cNvGrpSpPr/>
          <p:nvPr userDrawn="1"/>
        </p:nvGrpSpPr>
        <p:grpSpPr>
          <a:xfrm>
            <a:off x="3669322" y="6191980"/>
            <a:ext cx="2022232" cy="400110"/>
            <a:chOff x="3669322" y="6191980"/>
            <a:chExt cx="2022232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2F417-5727-4FD1-B08F-225DFE919A76}"/>
                </a:ext>
              </a:extLst>
            </p:cNvPr>
            <p:cNvSpPr txBox="1"/>
            <p:nvPr userDrawn="1"/>
          </p:nvSpPr>
          <p:spPr>
            <a:xfrm>
              <a:off x="3669323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5C7546-BEE7-44CA-ABE6-5BBB3AE221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3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18DA31-3D34-42E2-A006-FAAFF25537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2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D337EC-6B76-47E1-98E3-0D52F8FAFD35}"/>
              </a:ext>
            </a:extLst>
          </p:cNvPr>
          <p:cNvGrpSpPr/>
          <p:nvPr userDrawn="1"/>
        </p:nvGrpSpPr>
        <p:grpSpPr>
          <a:xfrm>
            <a:off x="6500445" y="6191980"/>
            <a:ext cx="2022232" cy="400110"/>
            <a:chOff x="6500445" y="6191980"/>
            <a:chExt cx="2022232" cy="40011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A0FCD8-2D40-46F5-85A5-C0FE141500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5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17B849-B4A8-4F70-A343-A4F6DE2D48E0}"/>
                </a:ext>
              </a:extLst>
            </p:cNvPr>
            <p:cNvSpPr txBox="1"/>
            <p:nvPr userDrawn="1"/>
          </p:nvSpPr>
          <p:spPr>
            <a:xfrm>
              <a:off x="6500446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Analysis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6032C2-C00F-4616-92F0-54C7DAFB4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6" y="6207369"/>
              <a:ext cx="2022231" cy="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B2029B-E401-4279-976B-CDD91CF5841E}"/>
              </a:ext>
            </a:extLst>
          </p:cNvPr>
          <p:cNvGrpSpPr/>
          <p:nvPr userDrawn="1"/>
        </p:nvGrpSpPr>
        <p:grpSpPr>
          <a:xfrm>
            <a:off x="9331569" y="6191980"/>
            <a:ext cx="2022232" cy="400110"/>
            <a:chOff x="9331569" y="6191980"/>
            <a:chExt cx="2022232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52816-9E08-4755-BFEF-B49E6CD80B15}"/>
                </a:ext>
              </a:extLst>
            </p:cNvPr>
            <p:cNvSpPr txBox="1"/>
            <p:nvPr userDrawn="1"/>
          </p:nvSpPr>
          <p:spPr>
            <a:xfrm>
              <a:off x="9331569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u="none" dirty="0"/>
                <a:t>Conclusion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704975-8CC4-4E45-8757-CE24598F07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70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885A7C-F10A-45E8-AFC7-B1A54B86E2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6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ABAB4EE-103A-43AA-81B6-F955E967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ECCD9F-A383-4C96-A4E8-72461629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43"/>
            <a:ext cx="10515600" cy="38246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7357A3-DC82-4944-BCD9-EFFC6745A75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33146"/>
            <a:ext cx="9352086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8635DC-ED06-449E-BF5F-4496A81741AB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67961"/>
            <a:ext cx="9061939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https://scontent-dfw5-1.xx.fbcdn.net/v/t1.0-1/p320x320/23472080_10156066345928296_7005738986117709293_n.jpg?_nc_cat=0&amp;oh=808781b4d5d0e49c7bf3c89b5970dd8d&amp;oe=5BDE899B">
            <a:extLst>
              <a:ext uri="{FF2B5EF4-FFF2-40B4-BE49-F238E27FC236}">
                <a16:creationId xmlns:a16="http://schemas.microsoft.com/office/drawing/2014/main" id="{591F1552-5DF0-4DBE-A81A-152DADEE1A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15" y="281299"/>
            <a:ext cx="1025769" cy="10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6D38D-74AA-4847-9AA1-64DA165F5239}"/>
              </a:ext>
            </a:extLst>
          </p:cNvPr>
          <p:cNvGrpSpPr/>
          <p:nvPr userDrawn="1"/>
        </p:nvGrpSpPr>
        <p:grpSpPr>
          <a:xfrm>
            <a:off x="838199" y="6191980"/>
            <a:ext cx="2022232" cy="400110"/>
            <a:chOff x="838199" y="6191980"/>
            <a:chExt cx="2022232" cy="4001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4CA4D4-F037-4760-ABA5-A88CB661FC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" y="6207369"/>
              <a:ext cx="2022231" cy="0"/>
            </a:xfrm>
            <a:prstGeom prst="line">
              <a:avLst/>
            </a:prstGeom>
            <a:ln w="38100" cap="rnd">
              <a:solidFill>
                <a:srgbClr val="066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AC99E-EF94-4F93-AE53-D3C8BF0787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19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373C00-46E1-49F7-9610-E57088D72314}"/>
                </a:ext>
              </a:extLst>
            </p:cNvPr>
            <p:cNvSpPr txBox="1"/>
            <p:nvPr userDrawn="1"/>
          </p:nvSpPr>
          <p:spPr>
            <a:xfrm>
              <a:off x="838200" y="6191980"/>
              <a:ext cx="20222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Introduction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25E68-59AB-4BBD-8FBC-F43E43F273E7}"/>
              </a:ext>
            </a:extLst>
          </p:cNvPr>
          <p:cNvGrpSpPr/>
          <p:nvPr userDrawn="1"/>
        </p:nvGrpSpPr>
        <p:grpSpPr>
          <a:xfrm>
            <a:off x="3669322" y="6191980"/>
            <a:ext cx="2022232" cy="400110"/>
            <a:chOff x="3669322" y="6191980"/>
            <a:chExt cx="2022232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2F417-5727-4FD1-B08F-225DFE919A76}"/>
                </a:ext>
              </a:extLst>
            </p:cNvPr>
            <p:cNvSpPr txBox="1"/>
            <p:nvPr userDrawn="1"/>
          </p:nvSpPr>
          <p:spPr>
            <a:xfrm>
              <a:off x="3669323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Data Exploration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5C7546-BEE7-44CA-ABE6-5BBB3AE221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3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18DA31-3D34-42E2-A006-FAAFF25537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9322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D337EC-6B76-47E1-98E3-0D52F8FAFD35}"/>
              </a:ext>
            </a:extLst>
          </p:cNvPr>
          <p:cNvGrpSpPr/>
          <p:nvPr userDrawn="1"/>
        </p:nvGrpSpPr>
        <p:grpSpPr>
          <a:xfrm>
            <a:off x="6500445" y="6191980"/>
            <a:ext cx="2022232" cy="400110"/>
            <a:chOff x="6500445" y="6191980"/>
            <a:chExt cx="202223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17B849-B4A8-4F70-A343-A4F6DE2D48E0}"/>
                </a:ext>
              </a:extLst>
            </p:cNvPr>
            <p:cNvSpPr txBox="1"/>
            <p:nvPr userDrawn="1"/>
          </p:nvSpPr>
          <p:spPr>
            <a:xfrm>
              <a:off x="6500446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Analysis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6032C2-C00F-4616-92F0-54C7DAFB4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6" y="6207369"/>
              <a:ext cx="2022231" cy="0"/>
            </a:xfrm>
            <a:prstGeom prst="line">
              <a:avLst/>
            </a:prstGeom>
            <a:ln w="38100" cap="rnd">
              <a:solidFill>
                <a:srgbClr val="D13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A0FCD8-2D40-46F5-85A5-C0FE141500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00445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B2029B-E401-4279-976B-CDD91CF5841E}"/>
              </a:ext>
            </a:extLst>
          </p:cNvPr>
          <p:cNvGrpSpPr/>
          <p:nvPr userDrawn="1"/>
        </p:nvGrpSpPr>
        <p:grpSpPr>
          <a:xfrm>
            <a:off x="9331569" y="6191980"/>
            <a:ext cx="2022232" cy="400110"/>
            <a:chOff x="9331569" y="6191980"/>
            <a:chExt cx="2022232" cy="40011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885A7C-F10A-45E8-AFC7-B1A54B86E2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69" y="6207369"/>
              <a:ext cx="2022231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52816-9E08-4755-BFEF-B49E6CD80B15}"/>
                </a:ext>
              </a:extLst>
            </p:cNvPr>
            <p:cNvSpPr txBox="1"/>
            <p:nvPr userDrawn="1"/>
          </p:nvSpPr>
          <p:spPr>
            <a:xfrm>
              <a:off x="9331569" y="6191980"/>
              <a:ext cx="202223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u="none" dirty="0"/>
                <a:t>Conclusion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704975-8CC4-4E45-8757-CE24598F07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31570" y="6207369"/>
              <a:ext cx="2022231" cy="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83F1D655-F2AE-406D-9703-B5E9EE01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A53F2A0-7B23-4554-99D9-9ACE09F3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543"/>
            <a:ext cx="10515600" cy="38246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01FE75-E5F9-4046-A341-CF951A30CA05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33146"/>
            <a:ext cx="9352086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452F8A-C282-4861-9A06-E224579CA94B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67961"/>
            <a:ext cx="9061939" cy="0"/>
          </a:xfrm>
          <a:prstGeom prst="line">
            <a:avLst/>
          </a:prstGeom>
          <a:ln w="38100" cap="rnd">
            <a:solidFill>
              <a:srgbClr val="066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https://scontent-dfw5-1.xx.fbcdn.net/v/t1.0-1/p320x320/23472080_10156066345928296_7005738986117709293_n.jpg?_nc_cat=0&amp;oh=808781b4d5d0e49c7bf3c89b5970dd8d&amp;oe=5BDE899B">
            <a:extLst>
              <a:ext uri="{FF2B5EF4-FFF2-40B4-BE49-F238E27FC236}">
                <a16:creationId xmlns:a16="http://schemas.microsoft.com/office/drawing/2014/main" id="{7F51AD06-2E1C-4FFF-B041-A06329D65C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15" y="281299"/>
            <a:ext cx="1025769" cy="10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BD392-D2DC-4E8B-950C-D19D4CC8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29F3-F391-4F8B-96A0-86314E41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4CC5-46C2-4387-BD8F-35ACD4BEB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26DA-B104-4317-8567-6C3989C3F95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086-F623-463F-9D99-0333B84A9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E02F-C10F-49CD-9F49-41E08B5DC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E509-797E-4FDF-B663-A344BCDF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0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F9A59-08DF-444A-A4C8-A4FBAC928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4" y="4525347"/>
            <a:ext cx="7261135" cy="1737360"/>
          </a:xfrm>
        </p:spPr>
        <p:txBody>
          <a:bodyPr anchor="ctr">
            <a:noAutofit/>
          </a:bodyPr>
          <a:lstStyle/>
          <a:p>
            <a:pPr algn="r"/>
            <a:r>
              <a:rPr lang="en-US" sz="4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Non-Profit Crowdfunding Recommendation System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C725D1-0C4E-437E-B45D-B0ED1E4F86FC}"/>
              </a:ext>
            </a:extLst>
          </p:cNvPr>
          <p:cNvSpPr txBox="1"/>
          <p:nvPr/>
        </p:nvSpPr>
        <p:spPr>
          <a:xfrm>
            <a:off x="8018806" y="4877712"/>
            <a:ext cx="3611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Abraham, Anisha, Atindra, Kimmy,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Sherlley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7410" name="Picture 2" descr="Photo of DonorsChoose - San Francisco, CA, United States. The organization's logo">
            <a:extLst>
              <a:ext uri="{FF2B5EF4-FFF2-40B4-BE49-F238E27FC236}">
                <a16:creationId xmlns:a16="http://schemas.microsoft.com/office/drawing/2014/main" id="{2186A167-E1F0-447D-9A69-AA76A903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97" y="800454"/>
            <a:ext cx="3055067" cy="30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99B1-CC85-4CB6-A8DD-98414B23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/>
              <a:t>1,110,015 Projects</a:t>
            </a:r>
            <a:endParaRPr lang="en-US" dirty="0"/>
          </a:p>
        </p:txBody>
      </p:sp>
      <p:pic>
        <p:nvPicPr>
          <p:cNvPr id="2050" name="Picture 2" descr="https://lh3.googleusercontent.com/epmDyFQ4CgB_1czMAyPIWtfDtd-dSlQmL0GxpbHC-y36ufCgoZE4yU84piEAasBzPDqWwZzJSdTb-yJJcfXqalngpMMolwjda-Kazn0XdD3FnDeAxgZQ4DzNNIPSuxA-CuNwn8X_7Lg">
            <a:extLst>
              <a:ext uri="{FF2B5EF4-FFF2-40B4-BE49-F238E27FC236}">
                <a16:creationId xmlns:a16="http://schemas.microsoft.com/office/drawing/2014/main" id="{FC4A56B2-CDE8-4CA7-A6CF-C77E6A7E1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548976"/>
            <a:ext cx="4256189" cy="33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4.googleusercontent.com/fdAZTvRKrGENbnC4hcNvYmolkhOiXKoD9yexTo2Y_cW-LYqiTx541fkYEDQqG0XlnCwOXjKNmo8XlYG9mcjUxwzQOgtV_xvE3J14WVx105FBjr-LXsuJjLE3q1N9ku6g_iCZFtWAbsQ">
            <a:extLst>
              <a:ext uri="{FF2B5EF4-FFF2-40B4-BE49-F238E27FC236}">
                <a16:creationId xmlns:a16="http://schemas.microsoft.com/office/drawing/2014/main" id="{BE5C5C63-59C2-4080-8313-DC1C0B0F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60" y="2643822"/>
            <a:ext cx="4279900" cy="329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A7FEFB-D229-41D0-BF3C-85E5B2E2191A}"/>
              </a:ext>
            </a:extLst>
          </p:cNvPr>
          <p:cNvSpPr txBox="1"/>
          <p:nvPr/>
        </p:nvSpPr>
        <p:spPr>
          <a:xfrm>
            <a:off x="1569721" y="1812122"/>
            <a:ext cx="304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Most Funded Projects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695B9-0F37-485D-B499-B931D4574649}"/>
              </a:ext>
            </a:extLst>
          </p:cNvPr>
          <p:cNvSpPr txBox="1"/>
          <p:nvPr/>
        </p:nvSpPr>
        <p:spPr>
          <a:xfrm>
            <a:off x="7294037" y="1812122"/>
            <a:ext cx="304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Least Funded Projects</a:t>
            </a:r>
          </a:p>
        </p:txBody>
      </p:sp>
    </p:spTree>
    <p:extLst>
      <p:ext uri="{BB962C8B-B14F-4D97-AF65-F5344CB8AC3E}">
        <p14:creationId xmlns:p14="http://schemas.microsoft.com/office/powerpoint/2010/main" val="34625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s://lh5.googleusercontent.com/kvp-tZGiG9MFl9WZCT8ncfoQxQmKrVZIUMYIQ3XkHXjBTWPEuv1f6wOgbE3UR234k4xC_o72ArCVwZlvGcM7eBKO6glv3fNusyjJoPi5kXvuHa3Oirxx3PBwyaQDp79ZsSb52-bY">
            <a:extLst>
              <a:ext uri="{FF2B5EF4-FFF2-40B4-BE49-F238E27FC236}">
                <a16:creationId xmlns:a16="http://schemas.microsoft.com/office/drawing/2014/main" id="{EA904BCB-B229-4BFC-AD71-D6B5105B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01" y="1753670"/>
            <a:ext cx="8721725" cy="442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kvp-tZGiG9MFl9WZCT8ncfoQxQmKrVZIUMYIQ3XkHXjBTWPEuv1f6wOgbE3UR234k4xC_o72ArCVwZlvGcM7eBKO6glv3fNusyjJoPi5kXvuHa3Oirxx3PBwyaQDp79ZsSb52-bY">
            <a:extLst>
              <a:ext uri="{FF2B5EF4-FFF2-40B4-BE49-F238E27FC236}">
                <a16:creationId xmlns:a16="http://schemas.microsoft.com/office/drawing/2014/main" id="{3E20229E-C139-442E-966F-FBDCD35D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01" y="1753670"/>
            <a:ext cx="8721725" cy="442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AA881-EED3-4A90-9D3B-570C687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AEBFD23-AC17-4FFD-B81B-FE58CF95F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711041"/>
              </p:ext>
            </p:extLst>
          </p:nvPr>
        </p:nvGraphicFramePr>
        <p:xfrm>
          <a:off x="385268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F97B575-BFE4-4599-A104-D70BE3C5E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201790"/>
              </p:ext>
            </p:extLst>
          </p:nvPr>
        </p:nvGraphicFramePr>
        <p:xfrm>
          <a:off x="3697864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611F3F-57A1-4193-8D2D-07197A84A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24851"/>
              </p:ext>
            </p:extLst>
          </p:nvPr>
        </p:nvGraphicFramePr>
        <p:xfrm>
          <a:off x="7234734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920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4" grpId="0">
        <p:bldAsOne/>
      </p:bldGraphic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0244-AD74-49ED-8FF9-8DB2F01E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4,697,844 Donations</a:t>
            </a:r>
          </a:p>
        </p:txBody>
      </p:sp>
      <p:pic>
        <p:nvPicPr>
          <p:cNvPr id="4" name="Picture 6" descr="https://lh3.googleusercontent.com/hGT0idIgYMuJh2DmauGI6EFfyzXAgfp-VkxQ_93GU3foASBuc_ksj412oSqmAIRoBvT4pOmgznlnmruXSND-SUgjJJPXF-3EXGWBHEkQdbQhwlQsavxcG07cs4kRYe__jnSAjHiP">
            <a:extLst>
              <a:ext uri="{FF2B5EF4-FFF2-40B4-BE49-F238E27FC236}">
                <a16:creationId xmlns:a16="http://schemas.microsoft.com/office/drawing/2014/main" id="{DD6A41AD-87E8-4A3A-9C4B-A0E5FE08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8" y="1987464"/>
            <a:ext cx="4667250" cy="35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5.googleusercontent.com/BZknk0ql8hs3TYJJ6gBoXpsKkq1LzCbC5hxN1aq_VxyfLB8E86N3RfRS5qwTjs_-PU2SHk8FRYgiOIZfyT3cqhvx-ngPxhmZbw3--UuRg8zEHE6xx976ennKzDTvJK-DAHEgYxTpX24">
            <a:extLst>
              <a:ext uri="{FF2B5EF4-FFF2-40B4-BE49-F238E27FC236}">
                <a16:creationId xmlns:a16="http://schemas.microsoft.com/office/drawing/2014/main" id="{DF1B9D88-3B4D-4FBA-AD3F-87A56DE0A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58"/>
          <a:stretch/>
        </p:blipFill>
        <p:spPr bwMode="auto">
          <a:xfrm>
            <a:off x="5034988" y="1987464"/>
            <a:ext cx="6974470" cy="35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F6A14-6991-424C-8297-1AB33656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Recommendation Systems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D943-70ED-4B12-8561-797441DC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20BA-2F7E-4C57-86D7-5A5202BF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873" y="2161310"/>
            <a:ext cx="9404927" cy="2697018"/>
          </a:xfrm>
        </p:spPr>
        <p:txBody>
          <a:bodyPr/>
          <a:lstStyle/>
          <a:p>
            <a:r>
              <a:rPr lang="en-US" sz="3200" dirty="0">
                <a:ln>
                  <a:solidFill>
                    <a:srgbClr val="0668D4"/>
                  </a:solidFill>
                </a:ln>
                <a:solidFill>
                  <a:srgbClr val="0668D4"/>
                </a:solidFill>
              </a:rPr>
              <a:t>Content-based filtering</a:t>
            </a:r>
            <a:r>
              <a:rPr lang="en-US" dirty="0"/>
              <a:t> uses an individual’s history to recommend similar topics in the future</a:t>
            </a:r>
          </a:p>
          <a:p>
            <a:endParaRPr lang="en-US" dirty="0"/>
          </a:p>
          <a:p>
            <a:r>
              <a:rPr lang="en-US" sz="3200" dirty="0">
                <a:ln>
                  <a:solidFill>
                    <a:srgbClr val="0668D4"/>
                  </a:solidFill>
                </a:ln>
                <a:solidFill>
                  <a:srgbClr val="0668D4"/>
                </a:solidFill>
              </a:rPr>
              <a:t>Collaborative filtering </a:t>
            </a:r>
            <a:r>
              <a:rPr lang="en-US" dirty="0"/>
              <a:t>uses others with similar (or opposing) histories to recommend new topics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F0307EA-BDA3-4DF4-9FDF-827E9D1A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41672"/>
            <a:ext cx="735322" cy="73532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106EC5D-FC9C-473C-ABFA-339D15BE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724416"/>
            <a:ext cx="735323" cy="73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D9E4-DBC1-4294-A120-39D2D796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EF11-8CA0-4902-85D1-6AA4F0FA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114"/>
            <a:ext cx="7576127" cy="3814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= project title and description</a:t>
            </a:r>
          </a:p>
          <a:p>
            <a:endParaRPr lang="en-US" dirty="0"/>
          </a:p>
          <a:p>
            <a:r>
              <a:rPr lang="en-US" dirty="0"/>
              <a:t>Strength of donation </a:t>
            </a:r>
            <a:r>
              <a:rPr lang="en-US" sz="3200" dirty="0"/>
              <a:t>≈</a:t>
            </a:r>
            <a:r>
              <a:rPr lang="en-US" dirty="0"/>
              <a:t> donation amount</a:t>
            </a:r>
          </a:p>
          <a:p>
            <a:endParaRPr lang="en-US" dirty="0"/>
          </a:p>
          <a:p>
            <a:r>
              <a:rPr lang="en-US" dirty="0"/>
              <a:t>Donor profile contains strongest topics</a:t>
            </a:r>
          </a:p>
          <a:p>
            <a:endParaRPr lang="en-US" dirty="0"/>
          </a:p>
          <a:p>
            <a:r>
              <a:rPr lang="en-US" dirty="0"/>
              <a:t>Recommend new projects based on cosine similarity with the donor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4AD58-EF12-4970-A8E2-818D7769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327" y="2007114"/>
            <a:ext cx="3009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A7C5-2581-4EEF-98F3-EF1DC899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active donors</a:t>
            </a:r>
          </a:p>
        </p:txBody>
      </p:sp>
      <p:pic>
        <p:nvPicPr>
          <p:cNvPr id="4098" name="Picture 2" descr="https://lh6.googleusercontent.com/25gQLOioBOD1kPxvFDKh_-T2ih7qOd8HZWzoYpbnKdcbopkoPqevtgv_R49w9K_qZ1tavMIIRu8P4xqzQYLy7HTdlwBzZxHT0uFXyUD9XsJ24-oStJZ_foujkxfV5tRtS0zyJNxGA-8">
            <a:extLst>
              <a:ext uri="{FF2B5EF4-FFF2-40B4-BE49-F238E27FC236}">
                <a16:creationId xmlns:a16="http://schemas.microsoft.com/office/drawing/2014/main" id="{0A6A4A69-3819-457C-B761-504A72DA9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2"/>
          <a:stretch/>
        </p:blipFill>
        <p:spPr bwMode="auto">
          <a:xfrm>
            <a:off x="2121905" y="1721359"/>
            <a:ext cx="6883199" cy="40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A0517-9EE2-4CC0-AD9F-BC6AB1028D69}"/>
              </a:ext>
            </a:extLst>
          </p:cNvPr>
          <p:cNvSpPr txBox="1"/>
          <p:nvPr/>
        </p:nvSpPr>
        <p:spPr>
          <a:xfrm>
            <a:off x="4738930" y="5787343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Donors</a:t>
            </a:r>
          </a:p>
        </p:txBody>
      </p:sp>
    </p:spTree>
    <p:extLst>
      <p:ext uri="{BB962C8B-B14F-4D97-AF65-F5344CB8AC3E}">
        <p14:creationId xmlns:p14="http://schemas.microsoft.com/office/powerpoint/2010/main" val="10556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3EEA-C58B-498E-AA91-278BFF4A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4D9F84-BEEF-4D2D-BE66-C1D5388131A0}"/>
              </a:ext>
            </a:extLst>
          </p:cNvPr>
          <p:cNvGrpSpPr/>
          <p:nvPr/>
        </p:nvGrpSpPr>
        <p:grpSpPr>
          <a:xfrm>
            <a:off x="1746758" y="1660006"/>
            <a:ext cx="3069728" cy="4044668"/>
            <a:chOff x="1469618" y="1660007"/>
            <a:chExt cx="3069728" cy="40446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0A3D20-2BF2-41E0-AF74-D87BF495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9618" y="2273785"/>
              <a:ext cx="3069728" cy="343089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47EF9-F070-4EE6-B6DB-C8714965012C}"/>
                </a:ext>
              </a:extLst>
            </p:cNvPr>
            <p:cNvSpPr txBox="1"/>
            <p:nvPr/>
          </p:nvSpPr>
          <p:spPr>
            <a:xfrm>
              <a:off x="1492844" y="1660007"/>
              <a:ext cx="304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Donor Profile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69F9BF-0BBF-479C-8373-07F43F15370E}"/>
              </a:ext>
            </a:extLst>
          </p:cNvPr>
          <p:cNvGrpSpPr/>
          <p:nvPr/>
        </p:nvGrpSpPr>
        <p:grpSpPr>
          <a:xfrm>
            <a:off x="6438881" y="1775752"/>
            <a:ext cx="4006361" cy="4032855"/>
            <a:chOff x="6438881" y="1660006"/>
            <a:chExt cx="4006361" cy="40328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0A5A4F-6B10-469F-8DE5-CC51510655F9}"/>
                </a:ext>
              </a:extLst>
            </p:cNvPr>
            <p:cNvSpPr txBox="1"/>
            <p:nvPr/>
          </p:nvSpPr>
          <p:spPr>
            <a:xfrm>
              <a:off x="6438881" y="1660006"/>
              <a:ext cx="4006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Recommended Projects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FDB2D0-1DCF-48E2-9999-D04E6364C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4808" y="2172660"/>
              <a:ext cx="3554505" cy="3520201"/>
            </a:xfrm>
            <a:prstGeom prst="rect">
              <a:avLst/>
            </a:prstGeom>
          </p:spPr>
        </p:pic>
      </p:grp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BC5F8F07-BA58-4A2F-8EE7-87713C99EC2F}"/>
              </a:ext>
            </a:extLst>
          </p:cNvPr>
          <p:cNvSpPr/>
          <p:nvPr/>
        </p:nvSpPr>
        <p:spPr>
          <a:xfrm rot="5400000">
            <a:off x="4294623" y="3599913"/>
            <a:ext cx="2921366" cy="570053"/>
          </a:xfrm>
          <a:prstGeom prst="flowChartExtract">
            <a:avLst/>
          </a:prstGeom>
          <a:gradFill flip="none" rotWithShape="1">
            <a:gsLst>
              <a:gs pos="71000">
                <a:srgbClr val="0668D4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294E3E-3BF1-428F-9582-5D2F7211FEA1}"/>
              </a:ext>
            </a:extLst>
          </p:cNvPr>
          <p:cNvSpPr/>
          <p:nvPr/>
        </p:nvSpPr>
        <p:spPr>
          <a:xfrm>
            <a:off x="932125" y="1059364"/>
            <a:ext cx="115751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A936CE-626F-4516-B799-39D17486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364"/>
            <a:ext cx="9264162" cy="735322"/>
          </a:xfrm>
        </p:spPr>
        <p:txBody>
          <a:bodyPr/>
          <a:lstStyle/>
          <a:p>
            <a:r>
              <a:rPr lang="en-US" dirty="0"/>
              <a:t>Content-based filtering example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3C656E-2433-46BB-B6E7-89C5CAD3A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16" y="4641778"/>
            <a:ext cx="3534218" cy="16286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EF6F4-F178-4489-AD55-D2860845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617" y="2069694"/>
            <a:ext cx="6541656" cy="567025"/>
          </a:xfrm>
        </p:spPr>
        <p:txBody>
          <a:bodyPr>
            <a:normAutofit/>
          </a:bodyPr>
          <a:lstStyle/>
          <a:p>
            <a:r>
              <a:rPr lang="en-US" dirty="0"/>
              <a:t>Many of us need to move in order to 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824BE5-3EDD-4740-8C29-20FCEBB62BCB}"/>
              </a:ext>
            </a:extLst>
          </p:cNvPr>
          <p:cNvSpPr txBox="1">
            <a:spLocks/>
          </p:cNvSpPr>
          <p:nvPr/>
        </p:nvSpPr>
        <p:spPr>
          <a:xfrm>
            <a:off x="1401616" y="3203745"/>
            <a:ext cx="8315039" cy="107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Bouncy Bands let students quietly move their feet to release energy, help them focus, and stay active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E004C-9A08-4A43-978F-395926D2F408}"/>
              </a:ext>
            </a:extLst>
          </p:cNvPr>
          <p:cNvSpPr/>
          <p:nvPr/>
        </p:nvSpPr>
        <p:spPr>
          <a:xfrm>
            <a:off x="1401616" y="4641778"/>
            <a:ext cx="5746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Multiple top donors contributed to Bouncy Band projects</a:t>
            </a:r>
          </a:p>
        </p:txBody>
      </p:sp>
    </p:spTree>
    <p:extLst>
      <p:ext uri="{BB962C8B-B14F-4D97-AF65-F5344CB8AC3E}">
        <p14:creationId xmlns:p14="http://schemas.microsoft.com/office/powerpoint/2010/main" val="38963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187F-7BD5-4BA1-8CF4-1C649795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Matches from the Top 10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DD9B-0A62-4166-B92D-3AAA778C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0539"/>
            <a:ext cx="5111188" cy="3758134"/>
          </a:xfrm>
        </p:spPr>
        <p:txBody>
          <a:bodyPr>
            <a:normAutofit/>
          </a:bodyPr>
          <a:lstStyle/>
          <a:p>
            <a:r>
              <a:rPr lang="en-US" sz="6000" dirty="0">
                <a:ln>
                  <a:solidFill>
                    <a:srgbClr val="0668D4"/>
                  </a:solidFill>
                </a:ln>
                <a:solidFill>
                  <a:srgbClr val="0668D4"/>
                </a:solidFill>
              </a:rPr>
              <a:t>4.4</a:t>
            </a:r>
            <a:r>
              <a:rPr lang="en-US" dirty="0"/>
              <a:t> average correct captures from the top 10 recommended projects</a:t>
            </a:r>
          </a:p>
          <a:p>
            <a:endParaRPr lang="en-US" dirty="0"/>
          </a:p>
          <a:p>
            <a:r>
              <a:rPr lang="en-US" dirty="0"/>
              <a:t>Potential to improve and capture the remaining 5 donations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8342AD-8B7E-4D9E-90BF-DF890038A2B0}"/>
              </a:ext>
            </a:extLst>
          </p:cNvPr>
          <p:cNvGrpSpPr/>
          <p:nvPr/>
        </p:nvGrpSpPr>
        <p:grpSpPr>
          <a:xfrm>
            <a:off x="6242615" y="2003961"/>
            <a:ext cx="5442502" cy="3898774"/>
            <a:chOff x="6095999" y="1760539"/>
            <a:chExt cx="5442502" cy="38987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F0EEAD-9AB7-4D8B-8803-891C7FE8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1760539"/>
              <a:ext cx="5442502" cy="3336921"/>
            </a:xfrm>
            <a:prstGeom prst="rect">
              <a:avLst/>
            </a:prstGeom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C6244D-D154-478E-8664-D471FECE4950}"/>
                </a:ext>
              </a:extLst>
            </p:cNvPr>
            <p:cNvSpPr txBox="1">
              <a:spLocks/>
            </p:cNvSpPr>
            <p:nvPr/>
          </p:nvSpPr>
          <p:spPr>
            <a:xfrm>
              <a:off x="8380788" y="4990875"/>
              <a:ext cx="872923" cy="6684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dirty="0"/>
                <a:t>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0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60D8-30CD-43DD-A7BE-E92E325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9BDD-AF62-448E-B50A-3A34A7E3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012" y="2005263"/>
            <a:ext cx="9444788" cy="41067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Background, scope, and EDA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Recommendation Systems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Conclusions and next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311484-67DD-4BCB-9F09-F6E056306763}"/>
              </a:ext>
            </a:extLst>
          </p:cNvPr>
          <p:cNvCxnSpPr>
            <a:cxnSpLocks/>
          </p:cNvCxnSpPr>
          <p:nvPr/>
        </p:nvCxnSpPr>
        <p:spPr>
          <a:xfrm>
            <a:off x="1591788" y="1875845"/>
            <a:ext cx="0" cy="3720948"/>
          </a:xfrm>
          <a:prstGeom prst="line">
            <a:avLst/>
          </a:prstGeom>
          <a:ln w="381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2000">
                  <a:srgbClr val="0668D4"/>
                </a:gs>
                <a:gs pos="22000">
                  <a:srgbClr val="0668D4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EA0F-B9C4-440B-A198-108532B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EEEA-F17A-4C36-9C37-8F7B3017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807" y="2029358"/>
            <a:ext cx="8067554" cy="3824650"/>
          </a:xfrm>
        </p:spPr>
        <p:txBody>
          <a:bodyPr/>
          <a:lstStyle/>
          <a:p>
            <a:r>
              <a:rPr lang="en-US" dirty="0"/>
              <a:t>Find others who donated to the same projects</a:t>
            </a:r>
          </a:p>
          <a:p>
            <a:endParaRPr lang="en-US" dirty="0"/>
          </a:p>
          <a:p>
            <a:r>
              <a:rPr lang="en-US" dirty="0"/>
              <a:t>Find nearest neighbors based on strength of donation </a:t>
            </a:r>
          </a:p>
          <a:p>
            <a:endParaRPr lang="en-US" dirty="0"/>
          </a:p>
          <a:p>
            <a:r>
              <a:rPr lang="en-US" dirty="0"/>
              <a:t>Recommend the strongest projects that the neighbors have donated to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EF07B0-C40F-4700-9526-49D14624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1" y="1948335"/>
            <a:ext cx="632594" cy="63259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F55155-3C30-489F-A306-361BAE8C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45" y="2837689"/>
            <a:ext cx="851705" cy="851705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AEE653-A441-4540-9439-D992B2AD6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45" y="3941683"/>
            <a:ext cx="857378" cy="8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E602-5C72-480F-9835-76329570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7EEF8-7BD4-48A6-B8B4-F576178E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7" y="1932566"/>
            <a:ext cx="8677275" cy="430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E7646-86DE-41F9-993A-6A2772785946}"/>
              </a:ext>
            </a:extLst>
          </p:cNvPr>
          <p:cNvSpPr txBox="1"/>
          <p:nvPr/>
        </p:nvSpPr>
        <p:spPr>
          <a:xfrm>
            <a:off x="432219" y="2520618"/>
            <a:ext cx="257944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Kids, come to the carpet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42A03E-094A-4EAC-ABBC-AB39B6657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12" y="1688148"/>
            <a:ext cx="931060" cy="9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72F8-459D-4BEF-A2E5-11FCA3E4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 vs Collaborative Recommendation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BC775-E4C4-4A82-90FD-C5BB316E6BF1}"/>
              </a:ext>
            </a:extLst>
          </p:cNvPr>
          <p:cNvGrpSpPr/>
          <p:nvPr/>
        </p:nvGrpSpPr>
        <p:grpSpPr>
          <a:xfrm>
            <a:off x="8465934" y="1660006"/>
            <a:ext cx="3046502" cy="2839728"/>
            <a:chOff x="8465934" y="1660006"/>
            <a:chExt cx="3046502" cy="2839728"/>
          </a:xfrm>
        </p:grpSpPr>
        <p:pic>
          <p:nvPicPr>
            <p:cNvPr id="8195" name="Picture 3" descr="https://lh6.googleusercontent.com/5WRgkk1n6LQQYt_geAPOWX-OQJsI616Kf0vZJs3EkMVCodjOb_Nx9rwkX665PD6TZWglluMCWbeaK02myxl6U8RnoZpnlPyhP9L0NRmPe67gXDY_6QemWVSvCx8ly8Jke7fAKrklnl0">
              <a:extLst>
                <a:ext uri="{FF2B5EF4-FFF2-40B4-BE49-F238E27FC236}">
                  <a16:creationId xmlns:a16="http://schemas.microsoft.com/office/drawing/2014/main" id="{24998AC4-1615-436D-95BB-5582F190F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4703" y="2229248"/>
              <a:ext cx="2008964" cy="2270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E8766-063A-4760-9FE0-307CF5507EFB}"/>
                </a:ext>
              </a:extLst>
            </p:cNvPr>
            <p:cNvSpPr txBox="1"/>
            <p:nvPr/>
          </p:nvSpPr>
          <p:spPr>
            <a:xfrm>
              <a:off x="8465934" y="1660006"/>
              <a:ext cx="304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Collaborative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B93872-2754-4CAC-8607-19CB9BFC7C62}"/>
              </a:ext>
            </a:extLst>
          </p:cNvPr>
          <p:cNvGrpSpPr/>
          <p:nvPr/>
        </p:nvGrpSpPr>
        <p:grpSpPr>
          <a:xfrm>
            <a:off x="562057" y="1767583"/>
            <a:ext cx="3046823" cy="4217791"/>
            <a:chOff x="562057" y="1767583"/>
            <a:chExt cx="3046823" cy="42177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9731A5-5748-4606-AD87-E94963F84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57" y="2436112"/>
              <a:ext cx="3046823" cy="35492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E16843-E4B8-441E-8581-BF9902A687A9}"/>
                </a:ext>
              </a:extLst>
            </p:cNvPr>
            <p:cNvSpPr txBox="1"/>
            <p:nvPr/>
          </p:nvSpPr>
          <p:spPr>
            <a:xfrm>
              <a:off x="562378" y="1767583"/>
              <a:ext cx="304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Donor Profile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07B343-9F23-4CBD-972F-888480DD79CA}"/>
              </a:ext>
            </a:extLst>
          </p:cNvPr>
          <p:cNvGrpSpPr/>
          <p:nvPr/>
        </p:nvGrpSpPr>
        <p:grpSpPr>
          <a:xfrm>
            <a:off x="4675924" y="1660006"/>
            <a:ext cx="3542174" cy="4325368"/>
            <a:chOff x="4675924" y="1660006"/>
            <a:chExt cx="3542174" cy="43253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E23581-C06F-4220-AF4D-D6F45E4CEE2F}"/>
                </a:ext>
              </a:extLst>
            </p:cNvPr>
            <p:cNvGrpSpPr/>
            <p:nvPr/>
          </p:nvGrpSpPr>
          <p:grpSpPr>
            <a:xfrm>
              <a:off x="4675924" y="1660006"/>
              <a:ext cx="3542174" cy="4325368"/>
              <a:chOff x="4675924" y="1660006"/>
              <a:chExt cx="3542174" cy="4325368"/>
            </a:xfrm>
          </p:grpSpPr>
          <p:pic>
            <p:nvPicPr>
              <p:cNvPr id="8194" name="Picture 2" descr="https://lh6.googleusercontent.com/PX81CfGFYTShCLi5-jH18ppca1pggTVTeX-qB3nzS9iOuNiO3oubErJc-wMp8HiiF_NnBSsQUa1qP8p5vnOg3cIVDBMOSFaLjBMwWVU8rIkQ8oI0Hfy5v9av-VgJTuOpOd-fD8qW8Cs">
                <a:extLst>
                  <a:ext uri="{FF2B5EF4-FFF2-40B4-BE49-F238E27FC236}">
                    <a16:creationId xmlns:a16="http://schemas.microsoft.com/office/drawing/2014/main" id="{9E994B83-4782-4B6F-8BC5-8997A7F57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924" y="2121671"/>
                <a:ext cx="3542174" cy="3863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2F5528-93F1-4174-B29C-5D63648679A3}"/>
                  </a:ext>
                </a:extLst>
              </p:cNvPr>
              <p:cNvSpPr txBox="1"/>
              <p:nvPr/>
            </p:nvSpPr>
            <p:spPr>
              <a:xfrm>
                <a:off x="4923760" y="1660006"/>
                <a:ext cx="3046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Content-based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47CB0D-549F-407A-B866-904D97CE3DA6}"/>
                </a:ext>
              </a:extLst>
            </p:cNvPr>
            <p:cNvSpPr/>
            <p:nvPr/>
          </p:nvSpPr>
          <p:spPr>
            <a:xfrm>
              <a:off x="4675924" y="2540381"/>
              <a:ext cx="3542174" cy="323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187AB2F-F0F7-43F4-BDC6-C0BAAD85D3F3}"/>
              </a:ext>
            </a:extLst>
          </p:cNvPr>
          <p:cNvGrpSpPr/>
          <p:nvPr/>
        </p:nvGrpSpPr>
        <p:grpSpPr>
          <a:xfrm>
            <a:off x="8411371" y="2210227"/>
            <a:ext cx="3360159" cy="2975231"/>
            <a:chOff x="1277556" y="2063236"/>
            <a:chExt cx="3823504" cy="3385497"/>
          </a:xfrm>
        </p:grpSpPr>
        <p:pic>
          <p:nvPicPr>
            <p:cNvPr id="7" name="Picture 2" descr="Image result for classroom">
              <a:extLst>
                <a:ext uri="{FF2B5EF4-FFF2-40B4-BE49-F238E27FC236}">
                  <a16:creationId xmlns:a16="http://schemas.microsoft.com/office/drawing/2014/main" id="{794AED59-1DA4-4C64-B372-B259EE1411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274"/>
            <a:stretch/>
          </p:blipFill>
          <p:spPr bwMode="auto">
            <a:xfrm>
              <a:off x="1277556" y="2063236"/>
              <a:ext cx="3823504" cy="3385497"/>
            </a:xfrm>
            <a:prstGeom prst="rect">
              <a:avLst/>
            </a:prstGeom>
            <a:gradFill flip="none" rotWithShape="1">
              <a:gsLst>
                <a:gs pos="29000">
                  <a:srgbClr val="0668D4"/>
                </a:gs>
                <a:gs pos="100000">
                  <a:schemeClr val="bg1"/>
                </a:gs>
              </a:gsLst>
              <a:lin ang="5400000" scaled="1"/>
              <a:tileRect/>
            </a:gradFill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AA2FF-D505-473E-B318-AC4B8F4F4640}"/>
                </a:ext>
              </a:extLst>
            </p:cNvPr>
            <p:cNvSpPr/>
            <p:nvPr/>
          </p:nvSpPr>
          <p:spPr>
            <a:xfrm>
              <a:off x="1277556" y="2063236"/>
              <a:ext cx="2391619" cy="3385497"/>
            </a:xfrm>
            <a:prstGeom prst="rect">
              <a:avLst/>
            </a:prstGeom>
            <a:gradFill flip="none" rotWithShape="1">
              <a:gsLst>
                <a:gs pos="1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9BADF5-A50D-432E-8BB8-5FBFEF1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404F-1DA2-4E18-AD8B-417188CD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6" y="2264744"/>
            <a:ext cx="7923836" cy="1164256"/>
          </a:xfrm>
        </p:spPr>
        <p:txBody>
          <a:bodyPr/>
          <a:lstStyle/>
          <a:p>
            <a:r>
              <a:rPr lang="en-US" dirty="0"/>
              <a:t>Recommend projects to spread awareness and reduce the 30% of donations currently made by teachers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5A144-84B5-4C2B-8C4A-24A3B8E237CA}"/>
              </a:ext>
            </a:extLst>
          </p:cNvPr>
          <p:cNvSpPr txBox="1">
            <a:spLocks/>
          </p:cNvSpPr>
          <p:nvPr/>
        </p:nvSpPr>
        <p:spPr>
          <a:xfrm>
            <a:off x="725905" y="3563037"/>
            <a:ext cx="7599745" cy="13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content-based filtering for donors with longer history, and collaborative filtering for new donors and leverage the experiences </a:t>
            </a:r>
            <a:r>
              <a:rPr lang="en-US"/>
              <a:t>of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3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158-66FD-4987-A637-2B1105C9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9ADD-D33F-477C-A9DD-657EBD162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605" y="1878888"/>
            <a:ext cx="9687045" cy="3824650"/>
          </a:xfrm>
        </p:spPr>
        <p:txBody>
          <a:bodyPr/>
          <a:lstStyle/>
          <a:p>
            <a:r>
              <a:rPr lang="en-US" dirty="0"/>
              <a:t>Hybrid model of history and collaborative filtering</a:t>
            </a:r>
          </a:p>
          <a:p>
            <a:endParaRPr lang="en-US" dirty="0"/>
          </a:p>
          <a:p>
            <a:r>
              <a:rPr lang="en-US" dirty="0"/>
              <a:t>Incorporate information on city and state</a:t>
            </a:r>
          </a:p>
          <a:p>
            <a:endParaRPr lang="en-US" dirty="0"/>
          </a:p>
          <a:p>
            <a:r>
              <a:rPr lang="en-US" dirty="0"/>
              <a:t>Include RFM information in donation strength metric</a:t>
            </a:r>
          </a:p>
          <a:p>
            <a:endParaRPr lang="en-US" dirty="0"/>
          </a:p>
          <a:p>
            <a:r>
              <a:rPr lang="en-US" dirty="0"/>
              <a:t>Live tests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DFD3C24-85A6-4AEC-ACB8-A4C771C8E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8327" y="1852958"/>
            <a:ext cx="624808" cy="62480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E40D66-CD18-43CD-9825-1E26CEA3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6" y="2839777"/>
            <a:ext cx="636382" cy="63638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AACE389-45CA-4223-A7B3-CB0092414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02787"/>
            <a:ext cx="718371" cy="718371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A932CA2-1300-4083-A61E-B972BEA23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9" y="4825468"/>
            <a:ext cx="624809" cy="6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F6A14-6991-424C-8297-1AB33656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Appendix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2B8-22FB-4A36-9B68-590E701F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pic>
        <p:nvPicPr>
          <p:cNvPr id="10242" name="Picture 2" descr="https://lh4.googleusercontent.com/eqRSb1CJq8-uCuZwqpUTle5cLYGM2aI9iA2rXstvAeg88O5yYQNYUs4n4gHrrTxFXx0W1Y9XHcZjo4I5muW1P9rZjM_yRvwgqz94YRbQLzsr7ou973eTimmeL-sHdrxpGBSSFpXMqxI">
            <a:extLst>
              <a:ext uri="{FF2B5EF4-FFF2-40B4-BE49-F238E27FC236}">
                <a16:creationId xmlns:a16="http://schemas.microsoft.com/office/drawing/2014/main" id="{B73BB0BE-C593-4A8D-BE45-2EAE4593B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0" y="1659602"/>
            <a:ext cx="9789459" cy="50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F0E7-9F26-46E2-AD2A-95D6990B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Data</a:t>
            </a:r>
          </a:p>
        </p:txBody>
      </p:sp>
      <p:pic>
        <p:nvPicPr>
          <p:cNvPr id="13314" name="Picture 2" descr="https://lh6.googleusercontent.com/B13b00JX7TNyRcnqbpWgZ1SbXF_lRAMuMQpUGwVD-KI4KsZG_jVFZi1v5ZbJIM4NH91IWNByoJpo9aVva4gq5XL7lDZdSSnBpxR9s4TylogTPX_-rtRNp5TBnjMx2I9WWJHQZ5RVPgo">
            <a:extLst>
              <a:ext uri="{FF2B5EF4-FFF2-40B4-BE49-F238E27FC236}">
                <a16:creationId xmlns:a16="http://schemas.microsoft.com/office/drawing/2014/main" id="{54B71C14-185E-486E-8D7D-56B11783F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6" y="1994188"/>
            <a:ext cx="10725374" cy="305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8726-9C0D-49BD-9691-C7AAA612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Data</a:t>
            </a:r>
          </a:p>
        </p:txBody>
      </p:sp>
      <p:pic>
        <p:nvPicPr>
          <p:cNvPr id="14338" name="Picture 2" descr="https://lh4.googleusercontent.com/g7qr0d4veMy-rP4TMArBpFqzYtSDxmIMvTuS8j5g0yvmkGDxothbJmgt6WhsZL2GzmJer1CZdwquRZi1OIEaox8XJq98kwKdJ6DOam_KGLLsG4xgWkM1HBzLDy4mJot7_4y4IGNUr1o">
            <a:extLst>
              <a:ext uri="{FF2B5EF4-FFF2-40B4-BE49-F238E27FC236}">
                <a16:creationId xmlns:a16="http://schemas.microsoft.com/office/drawing/2014/main" id="{92A53A2E-3AC1-4256-9FCC-DCEC10BC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6" y="1839558"/>
            <a:ext cx="11092328" cy="374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EA28-DD9D-4B31-8702-C2B1F3FF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Strength example</a:t>
            </a:r>
          </a:p>
        </p:txBody>
      </p:sp>
      <p:pic>
        <p:nvPicPr>
          <p:cNvPr id="15362" name="Picture 2" descr="https://lh6.googleusercontent.com/EiqWc7NDq0Rn5L_ZVaqyTp7kg_z93JVcDIqLb26cAqrM8jjGmIv3263toCefzE9NZktzZvoD4vjjBBoatZ2AYAGAZGniMpiM_sFVNRkMbv_3eqrBS5d5iYMWNoJJITcpIcNAnRyF8cA">
            <a:extLst>
              <a:ext uri="{FF2B5EF4-FFF2-40B4-BE49-F238E27FC236}">
                <a16:creationId xmlns:a16="http://schemas.microsoft.com/office/drawing/2014/main" id="{77B1EF91-2BF7-4000-B334-0BCD5804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1" y="1986928"/>
            <a:ext cx="10288077" cy="28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85CF-3A68-41DB-AA53-119E4BC5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DCA9C43-7C24-4E4E-A0E7-1801C0D483D0}"/>
              </a:ext>
            </a:extLst>
          </p:cNvPr>
          <p:cNvSpPr txBox="1">
            <a:spLocks/>
          </p:cNvSpPr>
          <p:nvPr/>
        </p:nvSpPr>
        <p:spPr>
          <a:xfrm>
            <a:off x="2279205" y="2055900"/>
            <a:ext cx="8949964" cy="3306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Public school teachers in the US spend $1.6B of their own money on classroom supplies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DonorsChoose.org is a US nonprofit organization that allows individuals to donate directly to public school classroom projects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It has funded over 1.1 million classroom requests through the support of 3 million donors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CD09F-C233-464D-B877-D6B3F2DD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97238"/>
            <a:ext cx="1102961" cy="1102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2DC58-2862-4C90-8F52-E2C0DD5071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03" b="11711"/>
          <a:stretch/>
        </p:blipFill>
        <p:spPr>
          <a:xfrm>
            <a:off x="861384" y="4506215"/>
            <a:ext cx="1056589" cy="912774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ACCB99D-3FCD-4F8B-A92A-C49455E62ECE}"/>
              </a:ext>
            </a:extLst>
          </p:cNvPr>
          <p:cNvSpPr txBox="1">
            <a:spLocks/>
          </p:cNvSpPr>
          <p:nvPr/>
        </p:nvSpPr>
        <p:spPr>
          <a:xfrm>
            <a:off x="2641679" y="5944980"/>
            <a:ext cx="9032630" cy="91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https://www.kaggle.com/donorschoose/io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CF2B17E-FC60-4F25-9B24-44289758D425}"/>
              </a:ext>
            </a:extLst>
          </p:cNvPr>
          <p:cNvSpPr txBox="1">
            <a:spLocks/>
          </p:cNvSpPr>
          <p:nvPr/>
        </p:nvSpPr>
        <p:spPr>
          <a:xfrm>
            <a:off x="690332" y="6219733"/>
            <a:ext cx="2241404" cy="390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Source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37B4AF5-463F-4EE2-9975-979BEF687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1" y="2055900"/>
            <a:ext cx="735322" cy="73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347B-F26B-418A-BA09-4763B68E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Strength example</a:t>
            </a:r>
          </a:p>
        </p:txBody>
      </p:sp>
      <p:pic>
        <p:nvPicPr>
          <p:cNvPr id="16386" name="Picture 2" descr="https://lh4.googleusercontent.com/ZYkzAEuzGiwseQB_OIC7qt-0sETzXRy7hWIaQDzsGWlFpHogg3JsN_e1fHLEetRr0HYtbpnjUqzExFqAbFfq3CtLqloCuG4k4-SvaG672O7BkdSNwJir9aiWEJS8BZEqPqMz1dbhF0U">
            <a:extLst>
              <a:ext uri="{FF2B5EF4-FFF2-40B4-BE49-F238E27FC236}">
                <a16:creationId xmlns:a16="http://schemas.microsoft.com/office/drawing/2014/main" id="{CA36AC73-F0B8-4261-8975-5BDCD6243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18" y="1683282"/>
            <a:ext cx="9531927" cy="47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01A3-8E49-4051-BC4B-6780E7E9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0" y="542786"/>
            <a:ext cx="9264162" cy="735322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Scope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CDB1D5-7704-46CD-A81A-A88BA61C143C}"/>
              </a:ext>
            </a:extLst>
          </p:cNvPr>
          <p:cNvGrpSpPr/>
          <p:nvPr/>
        </p:nvGrpSpPr>
        <p:grpSpPr>
          <a:xfrm>
            <a:off x="1043814" y="2762091"/>
            <a:ext cx="10157585" cy="3185462"/>
            <a:chOff x="1196214" y="2772251"/>
            <a:chExt cx="10157585" cy="3185462"/>
          </a:xfrm>
        </p:grpSpPr>
        <p:sp>
          <p:nvSpPr>
            <p:cNvPr id="16" name="Content Placeholder 5">
              <a:extLst>
                <a:ext uri="{FF2B5EF4-FFF2-40B4-BE49-F238E27FC236}">
                  <a16:creationId xmlns:a16="http://schemas.microsoft.com/office/drawing/2014/main" id="{1331BD77-11D2-4406-B21B-1817CF95E523}"/>
                </a:ext>
              </a:extLst>
            </p:cNvPr>
            <p:cNvSpPr txBox="1">
              <a:spLocks/>
            </p:cNvSpPr>
            <p:nvPr/>
          </p:nvSpPr>
          <p:spPr>
            <a:xfrm>
              <a:off x="2190749" y="3682383"/>
              <a:ext cx="9032630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How to pair up classroom requests to donors that will motivate them most to make additional donations?</a:t>
              </a:r>
            </a:p>
          </p:txBody>
        </p:sp>
        <p:sp>
          <p:nvSpPr>
            <p:cNvPr id="19" name="Content Placeholder 5">
              <a:extLst>
                <a:ext uri="{FF2B5EF4-FFF2-40B4-BE49-F238E27FC236}">
                  <a16:creationId xmlns:a16="http://schemas.microsoft.com/office/drawing/2014/main" id="{869E907B-4E82-447D-B38B-65BF657B14E1}"/>
                </a:ext>
              </a:extLst>
            </p:cNvPr>
            <p:cNvSpPr txBox="1">
              <a:spLocks/>
            </p:cNvSpPr>
            <p:nvPr/>
          </p:nvSpPr>
          <p:spPr>
            <a:xfrm>
              <a:off x="2321169" y="4592515"/>
              <a:ext cx="9032630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Content Placeholder 5">
              <a:extLst>
                <a:ext uri="{FF2B5EF4-FFF2-40B4-BE49-F238E27FC236}">
                  <a16:creationId xmlns:a16="http://schemas.microsoft.com/office/drawing/2014/main" id="{C892A6AF-828A-4491-BF08-E620771E3645}"/>
                </a:ext>
              </a:extLst>
            </p:cNvPr>
            <p:cNvSpPr txBox="1">
              <a:spLocks/>
            </p:cNvSpPr>
            <p:nvPr/>
          </p:nvSpPr>
          <p:spPr>
            <a:xfrm>
              <a:off x="2190749" y="5047581"/>
              <a:ext cx="9032630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How to understand the </a:t>
              </a:r>
              <a:r>
                <a:rPr lang="en-US" dirty="0">
                  <a:ln>
                    <a:solidFill>
                      <a:srgbClr val="0668D4"/>
                    </a:solidFill>
                  </a:ln>
                  <a:solidFill>
                    <a:srgbClr val="0668D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interests of different donors </a:t>
              </a:r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to help them make better donation decisions?</a:t>
              </a:r>
            </a:p>
          </p:txBody>
        </p:sp>
        <p:sp>
          <p:nvSpPr>
            <p:cNvPr id="14" name="Content Placeholder 5">
              <a:extLst>
                <a:ext uri="{FF2B5EF4-FFF2-40B4-BE49-F238E27FC236}">
                  <a16:creationId xmlns:a16="http://schemas.microsoft.com/office/drawing/2014/main" id="{1C62B34D-4685-44D7-89C9-6631DCADD388}"/>
                </a:ext>
              </a:extLst>
            </p:cNvPr>
            <p:cNvSpPr txBox="1">
              <a:spLocks/>
            </p:cNvSpPr>
            <p:nvPr/>
          </p:nvSpPr>
          <p:spPr>
            <a:xfrm>
              <a:off x="2321169" y="2772251"/>
              <a:ext cx="7549662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Key Questions:</a:t>
              </a:r>
            </a:p>
          </p:txBody>
        </p:sp>
        <p:pic>
          <p:nvPicPr>
            <p:cNvPr id="6" name="Picture 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295F811A-3FFC-444C-BA86-0F3B765C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214" y="4460124"/>
              <a:ext cx="706497" cy="7064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BF43CF-1FCF-4356-882F-01D15F33A102}"/>
              </a:ext>
            </a:extLst>
          </p:cNvPr>
          <p:cNvGrpSpPr/>
          <p:nvPr/>
        </p:nvGrpSpPr>
        <p:grpSpPr>
          <a:xfrm>
            <a:off x="898154" y="1851959"/>
            <a:ext cx="10468834" cy="910132"/>
            <a:chOff x="1050554" y="1862119"/>
            <a:chExt cx="10468834" cy="910132"/>
          </a:xfrm>
        </p:grpSpPr>
        <p:sp>
          <p:nvSpPr>
            <p:cNvPr id="11" name="Content Placeholder 5">
              <a:extLst>
                <a:ext uri="{FF2B5EF4-FFF2-40B4-BE49-F238E27FC236}">
                  <a16:creationId xmlns:a16="http://schemas.microsoft.com/office/drawing/2014/main" id="{BD734B1D-0BB8-47BC-8D15-703449F41863}"/>
                </a:ext>
              </a:extLst>
            </p:cNvPr>
            <p:cNvSpPr txBox="1">
              <a:spLocks/>
            </p:cNvSpPr>
            <p:nvPr/>
          </p:nvSpPr>
          <p:spPr>
            <a:xfrm>
              <a:off x="2155580" y="1862119"/>
              <a:ext cx="9363808" cy="9101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Decision: Build targeted email campaigns recommending specific classroom requests to prior donors</a:t>
              </a:r>
            </a:p>
          </p:txBody>
        </p:sp>
        <p:pic>
          <p:nvPicPr>
            <p:cNvPr id="12" name="Picture 1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0A5B3B7-E4A3-4226-B35D-5BB3E744B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54" y="1888496"/>
              <a:ext cx="857378" cy="857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1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40E-0AD9-4835-851F-A894FA3A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1.2GB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8E22-0E16-4A8D-AEC1-F01E74CC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164" y="1625600"/>
            <a:ext cx="9765145" cy="46027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Donations – </a:t>
            </a:r>
            <a:r>
              <a:rPr lang="en-US" sz="2400" dirty="0"/>
              <a:t>DonorID, ProjectID, Donation amount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Donors – </a:t>
            </a:r>
            <a:r>
              <a:rPr lang="en-US" sz="2400" dirty="0"/>
              <a:t>DonorID, Location, Teacher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Projects – </a:t>
            </a:r>
            <a:r>
              <a:rPr lang="en-US" sz="2400" dirty="0"/>
              <a:t>ProjectID, Category, Title, Description, Funding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Resources – </a:t>
            </a:r>
            <a:r>
              <a:rPr lang="en-US" sz="2400" dirty="0"/>
              <a:t>ProjectID, ResourceName, Quantity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Schools – </a:t>
            </a:r>
            <a:r>
              <a:rPr lang="en-US" sz="2400" dirty="0"/>
              <a:t>SchoolID, Location, Percent w/ Free Lunch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Teachers – </a:t>
            </a:r>
            <a:r>
              <a:rPr lang="en-US" sz="2400" dirty="0"/>
              <a:t>TeacherID, Active Since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907E18-BD18-465E-8FA8-E8DE988887A5}"/>
              </a:ext>
            </a:extLst>
          </p:cNvPr>
          <p:cNvCxnSpPr>
            <a:cxnSpLocks/>
          </p:cNvCxnSpPr>
          <p:nvPr/>
        </p:nvCxnSpPr>
        <p:spPr>
          <a:xfrm>
            <a:off x="1591788" y="1875845"/>
            <a:ext cx="0" cy="4352536"/>
          </a:xfrm>
          <a:prstGeom prst="line">
            <a:avLst/>
          </a:prstGeom>
          <a:ln w="381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2000">
                  <a:srgbClr val="0668D4"/>
                </a:gs>
                <a:gs pos="22000">
                  <a:srgbClr val="0668D4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F6A14-6991-424C-8297-1AB33656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Exploratory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3730-1E07-420F-BB8C-FD6E366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72,361 Schools</a:t>
            </a:r>
          </a:p>
        </p:txBody>
      </p:sp>
      <p:pic>
        <p:nvPicPr>
          <p:cNvPr id="2052" name="Picture 4" descr="https://lh4.googleusercontent.com/joGY8YB87JbxDySdPpV0MadoMD2mpsJe3jUWwZ_TGabRopbBLH07bCW5foVE8E1x-p8sRa2cy7wCuL9L7cTSsaS-kU0AmEC3x7EoixsbsKzh4Woa8TbMZTtDVRxuYPn_7gPmgEfE">
            <a:extLst>
              <a:ext uri="{FF2B5EF4-FFF2-40B4-BE49-F238E27FC236}">
                <a16:creationId xmlns:a16="http://schemas.microsoft.com/office/drawing/2014/main" id="{07892B8B-2DD6-42A6-8571-9552E6E43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53" t="5242" r="8237" b="3204"/>
          <a:stretch/>
        </p:blipFill>
        <p:spPr bwMode="auto">
          <a:xfrm>
            <a:off x="695960" y="2071936"/>
            <a:ext cx="5016480" cy="409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vmFCN91roPm4g5IbaOrFA038K9jfgBwxarVjrqG8ERVQRTixPB5FQwAcZnUKExTKI8DmAVaDzj_jNNlqnIJgp7s4J_O98U581IrX5sIuKp0VwRQX7ahzIaEaW8GVQ0I8sMA6lqpj">
            <a:extLst>
              <a:ext uri="{FF2B5EF4-FFF2-40B4-BE49-F238E27FC236}">
                <a16:creationId xmlns:a16="http://schemas.microsoft.com/office/drawing/2014/main" id="{6717F7DA-598A-41A1-A668-06AC45FBB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799" r="6890" b="2298"/>
          <a:stretch/>
        </p:blipFill>
        <p:spPr bwMode="auto">
          <a:xfrm>
            <a:off x="6634627" y="2071936"/>
            <a:ext cx="5043578" cy="363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B23F4-C0DD-4A99-A374-C25CB05D8325}"/>
              </a:ext>
            </a:extLst>
          </p:cNvPr>
          <p:cNvSpPr txBox="1"/>
          <p:nvPr/>
        </p:nvSpPr>
        <p:spPr>
          <a:xfrm rot="16200000">
            <a:off x="-777375" y="3703786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Percent of Schools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FD834-75F6-4A88-B7E9-1A2044AF4252}"/>
              </a:ext>
            </a:extLst>
          </p:cNvPr>
          <p:cNvSpPr txBox="1"/>
          <p:nvPr/>
        </p:nvSpPr>
        <p:spPr>
          <a:xfrm rot="16200000">
            <a:off x="5275364" y="3589969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Number of Schools</a:t>
            </a:r>
          </a:p>
        </p:txBody>
      </p:sp>
    </p:spTree>
    <p:extLst>
      <p:ext uri="{BB962C8B-B14F-4D97-AF65-F5344CB8AC3E}">
        <p14:creationId xmlns:p14="http://schemas.microsoft.com/office/powerpoint/2010/main" val="207615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E868-BB6C-4585-AF4E-3D223AD4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1,110,015 Projects</a:t>
            </a:r>
          </a:p>
        </p:txBody>
      </p:sp>
      <p:pic>
        <p:nvPicPr>
          <p:cNvPr id="4" name="Picture 2" descr="https://lh3.googleusercontent.com/QK8NWJzVp5hKbdVSDIbTwgTxYZ7igN9pbqr5MqUMGmi12n61WfkvscGZ1ya3AXN0t_lHzCNrcPOwyXzp2z1M2SGA8U2Be1hWraxPnJQAsf4DVarLkEZukRrnFvnQqZ7ucphmISb-">
            <a:extLst>
              <a:ext uri="{FF2B5EF4-FFF2-40B4-BE49-F238E27FC236}">
                <a16:creationId xmlns:a16="http://schemas.microsoft.com/office/drawing/2014/main" id="{6B690FF5-6F54-4B00-8D8A-E5E982212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38425"/>
          <a:stretch/>
        </p:blipFill>
        <p:spPr bwMode="auto">
          <a:xfrm>
            <a:off x="2312276" y="1596401"/>
            <a:ext cx="7064087" cy="320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2048FF-3DCF-4C5E-AE4F-72E8D2E4B4FC}"/>
              </a:ext>
            </a:extLst>
          </p:cNvPr>
          <p:cNvSpPr txBox="1"/>
          <p:nvPr/>
        </p:nvSpPr>
        <p:spPr>
          <a:xfrm>
            <a:off x="6858478" y="1763541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C46F8-00FF-4CB4-BF9B-27A0FBD81313}"/>
              </a:ext>
            </a:extLst>
          </p:cNvPr>
          <p:cNvSpPr txBox="1"/>
          <p:nvPr/>
        </p:nvSpPr>
        <p:spPr>
          <a:xfrm rot="16200000">
            <a:off x="2203302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Literature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75CB-090D-43E0-B384-35D6D14008AD}"/>
              </a:ext>
            </a:extLst>
          </p:cNvPr>
          <p:cNvSpPr txBox="1"/>
          <p:nvPr/>
        </p:nvSpPr>
        <p:spPr>
          <a:xfrm rot="16200000">
            <a:off x="2826678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Math &amp;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E2543-3DAD-4130-84DB-4576C2874E83}"/>
              </a:ext>
            </a:extLst>
          </p:cNvPr>
          <p:cNvSpPr txBox="1"/>
          <p:nvPr/>
        </p:nvSpPr>
        <p:spPr>
          <a:xfrm rot="16200000">
            <a:off x="3450054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Lit, Math, &amp;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1A362-C183-4284-9247-E0817C1CF870}"/>
              </a:ext>
            </a:extLst>
          </p:cNvPr>
          <p:cNvSpPr txBox="1"/>
          <p:nvPr/>
        </p:nvSpPr>
        <p:spPr>
          <a:xfrm rot="16200000">
            <a:off x="4073430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Music &amp; 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ED2D2-E155-4D0F-A08B-448332222AE4}"/>
              </a:ext>
            </a:extLst>
          </p:cNvPr>
          <p:cNvSpPr txBox="1"/>
          <p:nvPr/>
        </p:nvSpPr>
        <p:spPr>
          <a:xfrm rot="16200000">
            <a:off x="4696806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Health &amp; Sports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16C28-5BA2-4598-9D48-A788CEA78BAC}"/>
              </a:ext>
            </a:extLst>
          </p:cNvPr>
          <p:cNvSpPr txBox="1"/>
          <p:nvPr/>
        </p:nvSpPr>
        <p:spPr>
          <a:xfrm rot="16200000">
            <a:off x="5320182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Applied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1612B-39AD-4C9A-8749-3AA5E2BC8E01}"/>
              </a:ext>
            </a:extLst>
          </p:cNvPr>
          <p:cNvSpPr txBox="1"/>
          <p:nvPr/>
        </p:nvSpPr>
        <p:spPr>
          <a:xfrm rot="16200000">
            <a:off x="5943558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Special Needs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0A651-6BF8-40E7-8EA7-06EBB531896C}"/>
              </a:ext>
            </a:extLst>
          </p:cNvPr>
          <p:cNvSpPr txBox="1"/>
          <p:nvPr/>
        </p:nvSpPr>
        <p:spPr>
          <a:xfrm rot="16200000">
            <a:off x="6566934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Special Needs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8A9DB-C978-436E-83DD-D5E153934E0D}"/>
              </a:ext>
            </a:extLst>
          </p:cNvPr>
          <p:cNvSpPr txBox="1"/>
          <p:nvPr/>
        </p:nvSpPr>
        <p:spPr>
          <a:xfrm rot="16200000">
            <a:off x="7190310" y="571728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Applied Learning Lit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F5C42-CE14-47C3-A953-282FAE8D21ED}"/>
              </a:ext>
            </a:extLst>
          </p:cNvPr>
          <p:cNvSpPr txBox="1"/>
          <p:nvPr/>
        </p:nvSpPr>
        <p:spPr>
          <a:xfrm rot="16200000">
            <a:off x="7813684" y="5717281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Math &amp; Language</a:t>
            </a:r>
          </a:p>
        </p:txBody>
      </p:sp>
    </p:spTree>
    <p:extLst>
      <p:ext uri="{BB962C8B-B14F-4D97-AF65-F5344CB8AC3E}">
        <p14:creationId xmlns:p14="http://schemas.microsoft.com/office/powerpoint/2010/main" val="3491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7C40-D7A6-4633-B812-A5A34FC4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1,110,015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BB3DC-74F8-449E-84C4-602DC972475F}"/>
              </a:ext>
            </a:extLst>
          </p:cNvPr>
          <p:cNvSpPr txBox="1"/>
          <p:nvPr/>
        </p:nvSpPr>
        <p:spPr>
          <a:xfrm>
            <a:off x="2076752" y="201024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Percent of Goal Met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AE9F8-D16D-4710-BB45-6788FD798535}"/>
              </a:ext>
            </a:extLst>
          </p:cNvPr>
          <p:cNvSpPr txBox="1"/>
          <p:nvPr/>
        </p:nvSpPr>
        <p:spPr>
          <a:xfrm>
            <a:off x="1089660" y="2330995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C8C7F-0F29-4772-90DE-BF923913C973}"/>
              </a:ext>
            </a:extLst>
          </p:cNvPr>
          <p:cNvSpPr txBox="1"/>
          <p:nvPr/>
        </p:nvSpPr>
        <p:spPr>
          <a:xfrm>
            <a:off x="1272706" y="5596353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Literacy &amp; 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53156-70A4-49AB-BFC2-C3CEB7B44048}"/>
              </a:ext>
            </a:extLst>
          </p:cNvPr>
          <p:cNvSpPr txBox="1"/>
          <p:nvPr/>
        </p:nvSpPr>
        <p:spPr>
          <a:xfrm>
            <a:off x="1989741" y="5596353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Math &amp; Science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72A4A-D22F-44DA-998E-627C62915CE2}"/>
              </a:ext>
            </a:extLst>
          </p:cNvPr>
          <p:cNvSpPr txBox="1"/>
          <p:nvPr/>
        </p:nvSpPr>
        <p:spPr>
          <a:xfrm>
            <a:off x="2682939" y="5590417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Lit, Lang, Math &amp; Sci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A3C1B-825A-4A59-AA73-5D144832234F}"/>
              </a:ext>
            </a:extLst>
          </p:cNvPr>
          <p:cNvSpPr txBox="1"/>
          <p:nvPr/>
        </p:nvSpPr>
        <p:spPr>
          <a:xfrm>
            <a:off x="3576971" y="5590417"/>
            <a:ext cx="578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Music &amp; 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3C0CC-4631-410C-B5CD-9B03F549000C}"/>
              </a:ext>
            </a:extLst>
          </p:cNvPr>
          <p:cNvSpPr txBox="1"/>
          <p:nvPr/>
        </p:nvSpPr>
        <p:spPr>
          <a:xfrm>
            <a:off x="4041770" y="5590417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Applied Learning</a:t>
            </a:r>
          </a:p>
        </p:txBody>
      </p:sp>
      <p:pic>
        <p:nvPicPr>
          <p:cNvPr id="1026" name="Picture 2" descr="https://lh3.googleusercontent.com/goCkwAT7O08RVKjeE5v_BoDJlyvR5pB7cpBc4Efjz58QR8uGQ6S3EnJfZ6srAuQenfiMd7B9y8uEW-vh1IUjCM2yMU_rX1v52Gwvzahr-8WsbJv1sOOF2lqWWe5ZjiZKBrhkna7bAZA">
            <a:extLst>
              <a:ext uri="{FF2B5EF4-FFF2-40B4-BE49-F238E27FC236}">
                <a16:creationId xmlns:a16="http://schemas.microsoft.com/office/drawing/2014/main" id="{9C6D3215-FA4E-4D74-AE0E-F019C35A0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3" t="6290" r="1368" b="7989"/>
          <a:stretch/>
        </p:blipFill>
        <p:spPr bwMode="auto">
          <a:xfrm>
            <a:off x="1486218" y="2413000"/>
            <a:ext cx="3352482" cy="323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94F6A-C945-40AC-807E-537673487DED}"/>
              </a:ext>
            </a:extLst>
          </p:cNvPr>
          <p:cNvSpPr txBox="1"/>
          <p:nvPr/>
        </p:nvSpPr>
        <p:spPr>
          <a:xfrm>
            <a:off x="1089660" y="2728925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5E403-260B-4210-A914-F49387634ACD}"/>
              </a:ext>
            </a:extLst>
          </p:cNvPr>
          <p:cNvSpPr txBox="1"/>
          <p:nvPr/>
        </p:nvSpPr>
        <p:spPr>
          <a:xfrm>
            <a:off x="1089660" y="3125729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AF30E-D433-4AD1-92A6-C8210514C99E}"/>
              </a:ext>
            </a:extLst>
          </p:cNvPr>
          <p:cNvSpPr txBox="1"/>
          <p:nvPr/>
        </p:nvSpPr>
        <p:spPr>
          <a:xfrm>
            <a:off x="1089660" y="3484636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7CD7D-33CE-4B9F-A53D-49A9833B3510}"/>
              </a:ext>
            </a:extLst>
          </p:cNvPr>
          <p:cNvSpPr txBox="1"/>
          <p:nvPr/>
        </p:nvSpPr>
        <p:spPr>
          <a:xfrm>
            <a:off x="1089660" y="3899781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8B519-78EC-47E8-A0F9-71EB93AE08E6}"/>
              </a:ext>
            </a:extLst>
          </p:cNvPr>
          <p:cNvSpPr txBox="1"/>
          <p:nvPr/>
        </p:nvSpPr>
        <p:spPr>
          <a:xfrm>
            <a:off x="1089660" y="4297711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47783-527A-4582-9B9E-FF876C4E9897}"/>
              </a:ext>
            </a:extLst>
          </p:cNvPr>
          <p:cNvSpPr txBox="1"/>
          <p:nvPr/>
        </p:nvSpPr>
        <p:spPr>
          <a:xfrm>
            <a:off x="1089660" y="4694515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9F0449-8FB3-4973-BB5F-E512714B9CC0}"/>
              </a:ext>
            </a:extLst>
          </p:cNvPr>
          <p:cNvSpPr txBox="1"/>
          <p:nvPr/>
        </p:nvSpPr>
        <p:spPr>
          <a:xfrm>
            <a:off x="1089660" y="5053422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0EC59-5567-4DBF-AD28-90C1CB54A8C2}"/>
              </a:ext>
            </a:extLst>
          </p:cNvPr>
          <p:cNvSpPr txBox="1"/>
          <p:nvPr/>
        </p:nvSpPr>
        <p:spPr>
          <a:xfrm>
            <a:off x="1081852" y="5447433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0%</a:t>
            </a:r>
          </a:p>
        </p:txBody>
      </p:sp>
      <p:pic>
        <p:nvPicPr>
          <p:cNvPr id="1028" name="Picture 4" descr="https://lh6.googleusercontent.com/OESJzH_q-S__U1ReeYWfnUb7hDxHg_3WAAMr5HMDaLf4IlM6Gfal7lV4Tjud0DqhVPMZelkktZzvG0IJn0Vn11YVpVWsC0j-UukKoDMmefmPBSYsW__5Ikkj10u4l19fHqX6fwLNaF8">
            <a:extLst>
              <a:ext uri="{FF2B5EF4-FFF2-40B4-BE49-F238E27FC236}">
                <a16:creationId xmlns:a16="http://schemas.microsoft.com/office/drawing/2014/main" id="{6EAD65F3-723D-4654-B3A0-894DA0627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8" t="7541" r="2208" b="6754"/>
          <a:stretch/>
        </p:blipFill>
        <p:spPr bwMode="auto">
          <a:xfrm>
            <a:off x="6833509" y="2476982"/>
            <a:ext cx="3368749" cy="31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393395-2F27-4DFF-8494-D49087B2751E}"/>
              </a:ext>
            </a:extLst>
          </p:cNvPr>
          <p:cNvSpPr txBox="1"/>
          <p:nvPr/>
        </p:nvSpPr>
        <p:spPr>
          <a:xfrm>
            <a:off x="6953444" y="1931407"/>
            <a:ext cx="298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Total Amount Donated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EFAC6-D1B1-468A-9FC7-7AD0DE8985A8}"/>
              </a:ext>
            </a:extLst>
          </p:cNvPr>
          <p:cNvSpPr txBox="1"/>
          <p:nvPr/>
        </p:nvSpPr>
        <p:spPr>
          <a:xfrm>
            <a:off x="6626298" y="5590417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Literacy &amp; Language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6159C-4E78-4E2D-85D9-962F8B9C1C36}"/>
              </a:ext>
            </a:extLst>
          </p:cNvPr>
          <p:cNvSpPr txBox="1"/>
          <p:nvPr/>
        </p:nvSpPr>
        <p:spPr>
          <a:xfrm>
            <a:off x="7343333" y="5590417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Math &amp; Science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D6778B-148A-4F82-B798-4E4D064D51B4}"/>
              </a:ext>
            </a:extLst>
          </p:cNvPr>
          <p:cNvSpPr txBox="1"/>
          <p:nvPr/>
        </p:nvSpPr>
        <p:spPr>
          <a:xfrm>
            <a:off x="8036531" y="5584481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Lit, Lang, Math &amp; Sci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B9C3A7-BB87-48F5-B92E-C5698B69DAAD}"/>
              </a:ext>
            </a:extLst>
          </p:cNvPr>
          <p:cNvSpPr txBox="1"/>
          <p:nvPr/>
        </p:nvSpPr>
        <p:spPr>
          <a:xfrm>
            <a:off x="8930563" y="5584481"/>
            <a:ext cx="578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Music &amp; Arts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6C7562-8CD4-406E-90BB-FFD736369652}"/>
              </a:ext>
            </a:extLst>
          </p:cNvPr>
          <p:cNvSpPr txBox="1"/>
          <p:nvPr/>
        </p:nvSpPr>
        <p:spPr>
          <a:xfrm>
            <a:off x="9395362" y="5584481"/>
            <a:ext cx="10070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Applied Learning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B32E44-067D-4775-81C2-1A0D028A580C}"/>
              </a:ext>
            </a:extLst>
          </p:cNvPr>
          <p:cNvSpPr txBox="1"/>
          <p:nvPr/>
        </p:nvSpPr>
        <p:spPr>
          <a:xfrm>
            <a:off x="6195059" y="4991539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$10MM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8A7492-21C0-4B74-A3C2-FE9182C2F117}"/>
              </a:ext>
            </a:extLst>
          </p:cNvPr>
          <p:cNvSpPr txBox="1"/>
          <p:nvPr/>
        </p:nvSpPr>
        <p:spPr>
          <a:xfrm>
            <a:off x="6435444" y="5441497"/>
            <a:ext cx="487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8AB19A-92D8-4645-AB70-EEDC91BD1F5E}"/>
              </a:ext>
            </a:extLst>
          </p:cNvPr>
          <p:cNvSpPr txBox="1"/>
          <p:nvPr/>
        </p:nvSpPr>
        <p:spPr>
          <a:xfrm>
            <a:off x="6195059" y="4474375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$20MM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9C93D2-B3D5-4716-B41F-6A3B8E96DBA3}"/>
              </a:ext>
            </a:extLst>
          </p:cNvPr>
          <p:cNvSpPr txBox="1"/>
          <p:nvPr/>
        </p:nvSpPr>
        <p:spPr>
          <a:xfrm>
            <a:off x="6195059" y="3980314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$30MM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F18600-A70E-470C-93CD-E5AFC62AA2B0}"/>
              </a:ext>
            </a:extLst>
          </p:cNvPr>
          <p:cNvSpPr txBox="1"/>
          <p:nvPr/>
        </p:nvSpPr>
        <p:spPr>
          <a:xfrm>
            <a:off x="6195059" y="3463150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$40MM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49D3E0-B292-4FC2-B406-04B00A2E6BE5}"/>
              </a:ext>
            </a:extLst>
          </p:cNvPr>
          <p:cNvSpPr txBox="1"/>
          <p:nvPr/>
        </p:nvSpPr>
        <p:spPr>
          <a:xfrm>
            <a:off x="6195059" y="2984255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$50MM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52B998-68DC-4BAC-AB9C-CEFA0A309B17}"/>
              </a:ext>
            </a:extLst>
          </p:cNvPr>
          <p:cNvSpPr txBox="1"/>
          <p:nvPr/>
        </p:nvSpPr>
        <p:spPr>
          <a:xfrm>
            <a:off x="6195059" y="2467091"/>
            <a:ext cx="658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$60MM</a:t>
            </a:r>
          </a:p>
        </p:txBody>
      </p:sp>
    </p:spTree>
    <p:extLst>
      <p:ext uri="{BB962C8B-B14F-4D97-AF65-F5344CB8AC3E}">
        <p14:creationId xmlns:p14="http://schemas.microsoft.com/office/powerpoint/2010/main" val="190769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684</Words>
  <Application>Microsoft Office PowerPoint</Application>
  <PresentationFormat>Widescreen</PresentationFormat>
  <Paragraphs>156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Baskerville Old Face</vt:lpstr>
      <vt:lpstr>Calibri</vt:lpstr>
      <vt:lpstr>Calibri Light</vt:lpstr>
      <vt:lpstr>Segoe UI Semilight</vt:lpstr>
      <vt:lpstr>Office Theme</vt:lpstr>
      <vt:lpstr>Non-Profit Crowdfunding Recommendation System </vt:lpstr>
      <vt:lpstr>Overview</vt:lpstr>
      <vt:lpstr>Background</vt:lpstr>
      <vt:lpstr>Scope</vt:lpstr>
      <vt:lpstr>1.2GB Data</vt:lpstr>
      <vt:lpstr>Exploratory Analysis</vt:lpstr>
      <vt:lpstr>72,361 Schools</vt:lpstr>
      <vt:lpstr>1,110,015 Projects</vt:lpstr>
      <vt:lpstr>1,110,015 Projects</vt:lpstr>
      <vt:lpstr>1,110,015 Projects</vt:lpstr>
      <vt:lpstr>Donors</vt:lpstr>
      <vt:lpstr>4,697,844 Donations</vt:lpstr>
      <vt:lpstr>Recommendation Systems</vt:lpstr>
      <vt:lpstr>Recommendation Systems</vt:lpstr>
      <vt:lpstr>Content-based filtering </vt:lpstr>
      <vt:lpstr>Most active donors</vt:lpstr>
      <vt:lpstr>Content-based filtering example</vt:lpstr>
      <vt:lpstr>Content-based filtering example</vt:lpstr>
      <vt:lpstr>Matches from the Top 10 Recommended</vt:lpstr>
      <vt:lpstr>Collaborative filtering </vt:lpstr>
      <vt:lpstr>Collaborative filtering </vt:lpstr>
      <vt:lpstr>Content vs Collaborative Recommendation</vt:lpstr>
      <vt:lpstr>Conclusions</vt:lpstr>
      <vt:lpstr>Next steps</vt:lpstr>
      <vt:lpstr>Appendix</vt:lpstr>
      <vt:lpstr>Project Data</vt:lpstr>
      <vt:lpstr>Donor Data</vt:lpstr>
      <vt:lpstr>Donation Data</vt:lpstr>
      <vt:lpstr>Donation Strength example</vt:lpstr>
      <vt:lpstr>Recommendation Strength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</dc:title>
  <dc:creator>Bandi, Atindra</dc:creator>
  <cp:lastModifiedBy>Zhuo kemei</cp:lastModifiedBy>
  <cp:revision>29</cp:revision>
  <dcterms:created xsi:type="dcterms:W3CDTF">2018-09-13T05:29:27Z</dcterms:created>
  <dcterms:modified xsi:type="dcterms:W3CDTF">2019-01-23T15:23:11Z</dcterms:modified>
</cp:coreProperties>
</file>