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8" r:id="rId3"/>
    <p:sldId id="257" r:id="rId4"/>
    <p:sldId id="271" r:id="rId5"/>
    <p:sldId id="272" r:id="rId6"/>
    <p:sldId id="282" r:id="rId7"/>
    <p:sldId id="263" r:id="rId8"/>
    <p:sldId id="273" r:id="rId9"/>
    <p:sldId id="274" r:id="rId10"/>
    <p:sldId id="275" r:id="rId11"/>
    <p:sldId id="276" r:id="rId12"/>
    <p:sldId id="264" r:id="rId13"/>
    <p:sldId id="259" r:id="rId14"/>
    <p:sldId id="266" r:id="rId15"/>
    <p:sldId id="267" r:id="rId16"/>
    <p:sldId id="268" r:id="rId17"/>
    <p:sldId id="278" r:id="rId18"/>
    <p:sldId id="277" r:id="rId19"/>
    <p:sldId id="283" r:id="rId20"/>
    <p:sldId id="265" r:id="rId21"/>
    <p:sldId id="279" r:id="rId22"/>
    <p:sldId id="280" r:id="rId23"/>
    <p:sldId id="281" r:id="rId24"/>
    <p:sldId id="285" r:id="rId25"/>
    <p:sldId id="286" r:id="rId26"/>
    <p:sldId id="287" r:id="rId27"/>
    <p:sldId id="288" r:id="rId28"/>
    <p:sldId id="289" r:id="rId29"/>
    <p:sldId id="269" r:id="rId30"/>
    <p:sldId id="270" r:id="rId31"/>
  </p:sldIdLst>
  <p:sldSz cx="12192000" cy="6858000"/>
  <p:notesSz cx="10018713" cy="688816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0465" autoAdjust="0"/>
  </p:normalViewPr>
  <p:slideViewPr>
    <p:cSldViewPr snapToGrid="0">
      <p:cViewPr>
        <p:scale>
          <a:sx n="90" d="100"/>
          <a:sy n="90" d="100"/>
        </p:scale>
        <p:origin x="534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41442" cy="345604"/>
          </a:xfrm>
          <a:prstGeom prst="rect">
            <a:avLst/>
          </a:prstGeom>
        </p:spPr>
        <p:txBody>
          <a:bodyPr vert="horz" lIns="96606" tIns="48303" rIns="96606" bIns="4830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74952" y="1"/>
            <a:ext cx="4341442" cy="345604"/>
          </a:xfrm>
          <a:prstGeom prst="rect">
            <a:avLst/>
          </a:prstGeom>
        </p:spPr>
        <p:txBody>
          <a:bodyPr vert="horz" lIns="96606" tIns="48303" rIns="96606" bIns="48303" rtlCol="0"/>
          <a:lstStyle>
            <a:lvl1pPr algn="r">
              <a:defRPr sz="1300"/>
            </a:lvl1pPr>
          </a:lstStyle>
          <a:p>
            <a:fld id="{F1662CE7-F220-4B51-A8CD-EFA6E7C1DBA0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42560"/>
            <a:ext cx="4341442" cy="345603"/>
          </a:xfrm>
          <a:prstGeom prst="rect">
            <a:avLst/>
          </a:prstGeom>
        </p:spPr>
        <p:txBody>
          <a:bodyPr vert="horz" lIns="96606" tIns="48303" rIns="96606" bIns="4830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74952" y="6542560"/>
            <a:ext cx="4341442" cy="345603"/>
          </a:xfrm>
          <a:prstGeom prst="rect">
            <a:avLst/>
          </a:prstGeom>
        </p:spPr>
        <p:txBody>
          <a:bodyPr vert="horz" lIns="96606" tIns="48303" rIns="96606" bIns="48303" rtlCol="0" anchor="b"/>
          <a:lstStyle>
            <a:lvl1pPr algn="r">
              <a:defRPr sz="1300"/>
            </a:lvl1pPr>
          </a:lstStyle>
          <a:p>
            <a:fld id="{D85D8AEA-70D7-4F73-A6B6-E44A8DB39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9398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41442" cy="345604"/>
          </a:xfrm>
          <a:prstGeom prst="rect">
            <a:avLst/>
          </a:prstGeom>
        </p:spPr>
        <p:txBody>
          <a:bodyPr vert="horz" lIns="96606" tIns="48303" rIns="96606" bIns="4830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74952" y="1"/>
            <a:ext cx="4341442" cy="345604"/>
          </a:xfrm>
          <a:prstGeom prst="rect">
            <a:avLst/>
          </a:prstGeom>
        </p:spPr>
        <p:txBody>
          <a:bodyPr vert="horz" lIns="96606" tIns="48303" rIns="96606" bIns="48303" rtlCol="0"/>
          <a:lstStyle>
            <a:lvl1pPr algn="r">
              <a:defRPr sz="1300"/>
            </a:lvl1pPr>
          </a:lstStyle>
          <a:p>
            <a:fld id="{E2A4F9A9-243D-47A8-A7FB-37C94B8401DE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41638" y="860425"/>
            <a:ext cx="4135437" cy="23256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06" tIns="48303" rIns="96606" bIns="4830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1872" y="3314928"/>
            <a:ext cx="8014970" cy="2712215"/>
          </a:xfrm>
          <a:prstGeom prst="rect">
            <a:avLst/>
          </a:prstGeom>
        </p:spPr>
        <p:txBody>
          <a:bodyPr vert="horz" lIns="96606" tIns="48303" rIns="96606" bIns="48303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42560"/>
            <a:ext cx="4341442" cy="345603"/>
          </a:xfrm>
          <a:prstGeom prst="rect">
            <a:avLst/>
          </a:prstGeom>
        </p:spPr>
        <p:txBody>
          <a:bodyPr vert="horz" lIns="96606" tIns="48303" rIns="96606" bIns="4830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74952" y="6542560"/>
            <a:ext cx="4341442" cy="345603"/>
          </a:xfrm>
          <a:prstGeom prst="rect">
            <a:avLst/>
          </a:prstGeom>
        </p:spPr>
        <p:txBody>
          <a:bodyPr vert="horz" lIns="96606" tIns="48303" rIns="96606" bIns="48303" rtlCol="0" anchor="b"/>
          <a:lstStyle>
            <a:lvl1pPr algn="r">
              <a:defRPr sz="1300"/>
            </a:lvl1pPr>
          </a:lstStyle>
          <a:p>
            <a:fld id="{CE025792-37FD-4FE2-B7BD-2D29B3492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180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https://www.mathworks.com/products/simulink.html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025792-37FD-4FE2-B7BD-2D29B3492F6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796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9F0BA-9C29-4604-B287-07E7E705195B}" type="datetime1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5453647F-EE38-4BF6-B34B-F1CEA6C7B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086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DDBCE-36D8-45F2-9EEA-79CE72E6BD64}" type="datetime1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3647F-EE38-4BF6-B34B-F1CEA6C7B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653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F0E83-71D0-4FFD-92E9-C30E3820832B}" type="datetime1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3647F-EE38-4BF6-B34B-F1CEA6C7B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795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B85-0996-49C9-83C0-DE4152C4AF75}" type="datetime1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3647F-EE38-4BF6-B34B-F1CEA6C7B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101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0BFD3987-C588-4770-A70F-C0A0C78D0367}" type="datetime1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5453647F-EE38-4BF6-B34B-F1CEA6C7B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383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06E49-C124-4E03-BE46-64219E1EDD1F}" type="datetime1">
              <a:rPr lang="en-US" smtClean="0"/>
              <a:t>9/16/2023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3647F-EE38-4BF6-B34B-F1CEA6C7B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278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3AED-CF3E-4DFD-A86E-FEC6243B20CE}" type="datetime1">
              <a:rPr lang="en-US" smtClean="0"/>
              <a:t>9/16/2023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3647F-EE38-4BF6-B34B-F1CEA6C7B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135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E6D65-53E4-4F65-A830-1990FA2607FF}" type="datetime1">
              <a:rPr lang="en-US" smtClean="0"/>
              <a:t>9/16/2023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3647F-EE38-4BF6-B34B-F1CEA6C7B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749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F3E99-F1BA-4AC8-BF03-38C462077CED}" type="datetime1">
              <a:rPr lang="en-US" smtClean="0"/>
              <a:t>9/16/2023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3647F-EE38-4BF6-B34B-F1CEA6C7B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975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57334-B782-4760-9EA2-3441C4F26026}" type="datetime1">
              <a:rPr lang="en-US" smtClean="0"/>
              <a:t>9/16/2023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3647F-EE38-4BF6-B34B-F1CEA6C7B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762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46E7B-E9D0-4863-846D-EE255614440D}" type="datetime1">
              <a:rPr lang="en-US" smtClean="0"/>
              <a:t>9/16/2023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3647F-EE38-4BF6-B34B-F1CEA6C7B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52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565C818-75E7-47CF-BE1E-2B7FE69A1E74}" type="datetime1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5453647F-EE38-4BF6-B34B-F1CEA6C7B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629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eb.mit.edu/18.06/www/Spring09/matlab-cheatsheet.pdf" TargetMode="External"/><Relationship Id="rId2" Type="http://schemas.openxmlformats.org/officeDocument/2006/relationships/hyperlink" Target="http://www.mathworks.com/help/matlab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athworks.com/content/dam/mathworks/mathworks-dot-com/moler/intro.pdf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8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en-US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tutorial</a:t>
            </a:r>
            <a:endParaRPr lang="en-US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6908" y="4724231"/>
            <a:ext cx="5634596" cy="1069848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Course: Data Communications</a:t>
            </a:r>
          </a:p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Professor: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Dongkyun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Kim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9876" y="157654"/>
            <a:ext cx="1210640" cy="10878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644" y="85816"/>
            <a:ext cx="1143893" cy="11438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8831" y="330089"/>
            <a:ext cx="219075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34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735" y="219190"/>
            <a:ext cx="10058400" cy="84761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MATLAB online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3647F-EE38-4BF6-B34B-F1CEA6C7BDB4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735" y="1780171"/>
            <a:ext cx="11287336" cy="3393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90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735" y="219190"/>
            <a:ext cx="10058400" cy="847610"/>
          </a:xfrm>
        </p:spPr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simulink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3647F-EE38-4BF6-B34B-F1CEA6C7BDB4}" type="slidenum">
              <a:rPr lang="en-US" smtClean="0"/>
              <a:t>11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259" y="1847098"/>
            <a:ext cx="11644949" cy="3398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01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735" y="381115"/>
            <a:ext cx="10058400" cy="112850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to open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410" y="1509623"/>
            <a:ext cx="10058400" cy="5018768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Install from the link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https://www.mathworks.com/downloads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desktop icon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Double-click on the icon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3647F-EE38-4BF6-B34B-F1CEA6C7BDB4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0957" y="5114494"/>
            <a:ext cx="1190625" cy="12435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4414" y="2414034"/>
            <a:ext cx="7163896" cy="253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61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735" y="381115"/>
            <a:ext cx="10058400" cy="1128508"/>
          </a:xfrm>
        </p:spPr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window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3647F-EE38-4BF6-B34B-F1CEA6C7BDB4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1408" y="1844995"/>
            <a:ext cx="6019800" cy="434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>
            <a:spLocks noGrp="1" noChangeArrowheads="1"/>
          </p:cNvSpPr>
          <p:nvPr/>
        </p:nvSpPr>
        <p:spPr bwMode="auto">
          <a:xfrm>
            <a:off x="498424" y="1352870"/>
            <a:ext cx="6919417" cy="5428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70C0"/>
                </a:solidFill>
                <a:latin typeface="Times New Roman" panose="02020603050405020304" pitchFamily="18" charset="0"/>
                <a:ea typeface="굴림" charset="-127"/>
                <a:cs typeface="Times New Roman" panose="02020603050405020304" pitchFamily="18" charset="0"/>
              </a:rPr>
              <a:t>Command Window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latin typeface="Times New Roman" panose="02020603050405020304" pitchFamily="18" charset="0"/>
                <a:ea typeface="굴림" charset="-127"/>
                <a:cs typeface="Times New Roman" panose="02020603050405020304" pitchFamily="18" charset="0"/>
              </a:rPr>
              <a:t>type commands</a:t>
            </a:r>
          </a:p>
          <a:p>
            <a:pPr lvl="1">
              <a:lnSpc>
                <a:spcPct val="150000"/>
              </a:lnSpc>
              <a:buFont typeface="Wingdings" pitchFamily="2" charset="2"/>
              <a:buNone/>
            </a:pPr>
            <a:endParaRPr lang="en-US" altLang="ko-KR" sz="1600" dirty="0">
              <a:latin typeface="Times New Roman" panose="02020603050405020304" pitchFamily="18" charset="0"/>
              <a:ea typeface="굴림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70C0"/>
                </a:solidFill>
                <a:latin typeface="Times New Roman" panose="02020603050405020304" pitchFamily="18" charset="0"/>
                <a:ea typeface="굴림" charset="-127"/>
                <a:cs typeface="Times New Roman" panose="02020603050405020304" pitchFamily="18" charset="0"/>
              </a:rPr>
              <a:t>Current Directory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latin typeface="Times New Roman" panose="02020603050405020304" pitchFamily="18" charset="0"/>
                <a:ea typeface="굴림" charset="-127"/>
                <a:cs typeface="Times New Roman" panose="02020603050405020304" pitchFamily="18" charset="0"/>
              </a:rPr>
              <a:t>View folders and m-files</a:t>
            </a:r>
          </a:p>
          <a:p>
            <a:pPr lvl="1">
              <a:lnSpc>
                <a:spcPct val="150000"/>
              </a:lnSpc>
              <a:buFont typeface="Wingdings" pitchFamily="2" charset="2"/>
              <a:buNone/>
            </a:pPr>
            <a:endParaRPr lang="en-US" altLang="ko-KR" sz="1600" dirty="0">
              <a:latin typeface="Times New Roman" panose="02020603050405020304" pitchFamily="18" charset="0"/>
              <a:ea typeface="굴림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70C0"/>
                </a:solidFill>
                <a:latin typeface="Times New Roman" panose="02020603050405020304" pitchFamily="18" charset="0"/>
                <a:ea typeface="굴림" charset="-127"/>
                <a:cs typeface="Times New Roman" panose="02020603050405020304" pitchFamily="18" charset="0"/>
              </a:rPr>
              <a:t>Workspace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latin typeface="Times New Roman" panose="02020603050405020304" pitchFamily="18" charset="0"/>
                <a:ea typeface="굴림" charset="-127"/>
                <a:cs typeface="Times New Roman" panose="02020603050405020304" pitchFamily="18" charset="0"/>
              </a:rPr>
              <a:t>View program variables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 smtClean="0">
                <a:latin typeface="Times New Roman" panose="02020603050405020304" pitchFamily="18" charset="0"/>
                <a:ea typeface="굴림" charset="-127"/>
                <a:cs typeface="Times New Roman" panose="02020603050405020304" pitchFamily="18" charset="0"/>
              </a:rPr>
              <a:t>Double-click </a:t>
            </a:r>
            <a:r>
              <a:rPr lang="en-US" altLang="ko-KR" sz="1600" dirty="0">
                <a:latin typeface="Times New Roman" panose="02020603050405020304" pitchFamily="18" charset="0"/>
                <a:ea typeface="굴림" charset="-127"/>
                <a:cs typeface="Times New Roman" panose="02020603050405020304" pitchFamily="18" charset="0"/>
              </a:rPr>
              <a:t>on a </a:t>
            </a:r>
            <a:r>
              <a:rPr lang="en-US" altLang="ko-KR" sz="1600" dirty="0" smtClean="0">
                <a:latin typeface="Times New Roman" panose="02020603050405020304" pitchFamily="18" charset="0"/>
                <a:ea typeface="굴림" charset="-127"/>
                <a:cs typeface="Times New Roman" panose="02020603050405020304" pitchFamily="18" charset="0"/>
              </a:rPr>
              <a:t>variable to see it in the Array Editor</a:t>
            </a:r>
          </a:p>
          <a:p>
            <a:pPr marL="344487" lvl="1" indent="0">
              <a:lnSpc>
                <a:spcPct val="150000"/>
              </a:lnSpc>
              <a:buNone/>
            </a:pPr>
            <a:endParaRPr lang="en-US" altLang="ko-KR" sz="1600" dirty="0">
              <a:latin typeface="Times New Roman" panose="02020603050405020304" pitchFamily="18" charset="0"/>
              <a:ea typeface="굴림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70C0"/>
                </a:solidFill>
                <a:latin typeface="Times New Roman" panose="02020603050405020304" pitchFamily="18" charset="0"/>
                <a:ea typeface="굴림" charset="-127"/>
                <a:cs typeface="Times New Roman" panose="02020603050405020304" pitchFamily="18" charset="0"/>
              </a:rPr>
              <a:t>Command History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 smtClean="0">
                <a:latin typeface="Times New Roman" panose="02020603050405020304" pitchFamily="18" charset="0"/>
                <a:ea typeface="굴림" charset="-127"/>
                <a:cs typeface="Times New Roman" panose="02020603050405020304" pitchFamily="18" charset="0"/>
              </a:rPr>
              <a:t>View </a:t>
            </a:r>
            <a:r>
              <a:rPr lang="en-US" altLang="ko-KR" sz="1600" dirty="0">
                <a:latin typeface="Times New Roman" panose="02020603050405020304" pitchFamily="18" charset="0"/>
                <a:ea typeface="굴림" charset="-127"/>
                <a:cs typeface="Times New Roman" panose="02020603050405020304" pitchFamily="18" charset="0"/>
              </a:rPr>
              <a:t>past commands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latin typeface="Times New Roman" panose="02020603050405020304" pitchFamily="18" charset="0"/>
                <a:ea typeface="굴림" charset="-127"/>
                <a:cs typeface="Times New Roman" panose="02020603050405020304" pitchFamily="18" charset="0"/>
              </a:rPr>
              <a:t>save a whole session </a:t>
            </a:r>
            <a:r>
              <a:rPr lang="en-US" altLang="ko-KR" sz="1600" dirty="0" smtClean="0">
                <a:latin typeface="Times New Roman" panose="02020603050405020304" pitchFamily="18" charset="0"/>
                <a:ea typeface="굴림" charset="-127"/>
                <a:cs typeface="Times New Roman" panose="02020603050405020304" pitchFamily="18" charset="0"/>
              </a:rPr>
              <a:t>using a diary</a:t>
            </a:r>
            <a:endParaRPr lang="en-US" altLang="ko-KR" sz="1600" dirty="0">
              <a:latin typeface="Times New Roman" panose="02020603050405020304" pitchFamily="18" charset="0"/>
              <a:ea typeface="굴림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 flipV="1">
            <a:off x="2441512" y="4391126"/>
            <a:ext cx="3553694" cy="136960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 flipV="1">
            <a:off x="1896770" y="3886725"/>
            <a:ext cx="4123029" cy="19029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2377713" y="2862378"/>
            <a:ext cx="364208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2552700" y="1600200"/>
            <a:ext cx="5772150" cy="1028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1604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674" y="2443831"/>
            <a:ext cx="11571473" cy="1128508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to write source code?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3647F-EE38-4BF6-B34B-F1CEA6C7BDB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23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735" y="381115"/>
            <a:ext cx="10058400" cy="112850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410" y="1509623"/>
            <a:ext cx="10058400" cy="436135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need to define variables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3647F-EE38-4BF6-B34B-F1CEA6C7BDB4}" type="slidenum">
              <a:rPr lang="en-US" smtClean="0"/>
              <a:t>15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516352" y="3103558"/>
            <a:ext cx="10775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a;</a:t>
            </a:r>
          </a:p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a=1;</a:t>
            </a:r>
          </a:p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double b;</a:t>
            </a:r>
          </a:p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b=2+4;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52656" y="3103558"/>
            <a:ext cx="1273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&gt;&gt;a=1;</a:t>
            </a:r>
          </a:p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&gt;&gt;b=2+4;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95304" y="4345565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language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45310" y="4381899"/>
            <a:ext cx="1180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273539" y="2527212"/>
            <a:ext cx="2894637" cy="2089217"/>
            <a:chOff x="5183602" y="1790280"/>
            <a:chExt cx="2894637" cy="2089217"/>
          </a:xfrm>
        </p:grpSpPr>
        <p:grpSp>
          <p:nvGrpSpPr>
            <p:cNvPr id="12" name="Group 11"/>
            <p:cNvGrpSpPr/>
            <p:nvPr/>
          </p:nvGrpSpPr>
          <p:grpSpPr>
            <a:xfrm>
              <a:off x="5183602" y="1790280"/>
              <a:ext cx="1692654" cy="745927"/>
              <a:chOff x="5183602" y="1790280"/>
              <a:chExt cx="1692654" cy="745927"/>
            </a:xfrm>
          </p:grpSpPr>
          <p:cxnSp>
            <p:nvCxnSpPr>
              <p:cNvPr id="14" name="Straight Arrow Connector 13"/>
              <p:cNvCxnSpPr/>
              <p:nvPr/>
            </p:nvCxnSpPr>
            <p:spPr>
              <a:xfrm flipH="1">
                <a:off x="5183602" y="2104159"/>
                <a:ext cx="660525" cy="43204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5611486" y="1790280"/>
                <a:ext cx="12647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Semicolon?</a:t>
                </a:r>
                <a:endParaRPr lang="ko-KR" alt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pic>
          <p:nvPicPr>
            <p:cNvPr id="13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76256" y="2127209"/>
              <a:ext cx="1201983" cy="1752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21255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734" y="381115"/>
            <a:ext cx="11336015" cy="112850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calculations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3647F-EE38-4BF6-B34B-F1CEA6C7BDB4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425" y="2812565"/>
            <a:ext cx="1324879" cy="8453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425" y="4342420"/>
            <a:ext cx="1640822" cy="9582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2866" y="3472510"/>
            <a:ext cx="1686608" cy="91305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16688" y="1796902"/>
            <a:ext cx="56352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Syntax of variable: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name= a value or expression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64241" y="3381347"/>
            <a:ext cx="3038475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206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734" y="381115"/>
            <a:ext cx="11336015" cy="112850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calculations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3647F-EE38-4BF6-B34B-F1CEA6C7BDB4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591" y="2112998"/>
            <a:ext cx="6196234" cy="3552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9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734" y="381115"/>
            <a:ext cx="11336015" cy="112850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734" y="1317812"/>
            <a:ext cx="5064136" cy="5540188"/>
          </a:xfrm>
        </p:spPr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A=5; x=2; y=8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 =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(-a)*sin(x)+10*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sqrt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(y)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2: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log(142)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4.9558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log10(142)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2.1523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4: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 (pi/4)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0.7071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(10)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2.2026e+004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3647F-EE38-4BF6-B34B-F1CEA6C7BDB4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3870" y="1509623"/>
            <a:ext cx="5960081" cy="24833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117" y="4088684"/>
            <a:ext cx="4275339" cy="1509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528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3647F-EE38-4BF6-B34B-F1CEA6C7BDB4}" type="slidenum">
              <a:rPr lang="en-US" smtClean="0"/>
              <a:t>19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927613" y="2662701"/>
            <a:ext cx="10058400" cy="195182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Sine wave in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case 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9876" y="157654"/>
            <a:ext cx="1210640" cy="10878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108" y="157654"/>
            <a:ext cx="219075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4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3647F-EE38-4BF6-B34B-F1CEA6C7BDB4}" type="slidenum">
              <a:rPr lang="en-US" smtClean="0"/>
              <a:t>2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087101" y="2960413"/>
            <a:ext cx="10058400" cy="112850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9876" y="157654"/>
            <a:ext cx="1210640" cy="10878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108" y="157654"/>
            <a:ext cx="219075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91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735" y="381115"/>
            <a:ext cx="10058400" cy="1128508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of program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3647F-EE38-4BF6-B34B-F1CEA6C7BDB4}" type="slidenum">
              <a:rPr lang="en-US" smtClean="0"/>
              <a:t>20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828" y="1420210"/>
            <a:ext cx="9250213" cy="12042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8666" y="2535045"/>
            <a:ext cx="5605241" cy="4322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355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735" y="381115"/>
            <a:ext cx="10058400" cy="1128508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of program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3647F-EE38-4BF6-B34B-F1CEA6C7BDB4}" type="slidenum">
              <a:rPr lang="en-US" smtClean="0"/>
              <a:t>21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1897" y="1578658"/>
            <a:ext cx="7237695" cy="121266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5315" y="2860358"/>
            <a:ext cx="8173226" cy="3196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703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735" y="381115"/>
            <a:ext cx="10058400" cy="1128508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of program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3647F-EE38-4BF6-B34B-F1CEA6C7BDB4}" type="slidenum">
              <a:rPr lang="en-US" smtClean="0"/>
              <a:t>22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971" y="1674738"/>
            <a:ext cx="10656157" cy="13661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850" y="3515176"/>
            <a:ext cx="5797199" cy="235658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7517" y="3448942"/>
            <a:ext cx="5921670" cy="2484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7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735" y="381115"/>
            <a:ext cx="10058400" cy="1128508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of program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3647F-EE38-4BF6-B34B-F1CEA6C7BDB4}" type="slidenum">
              <a:rPr lang="en-US" smtClean="0"/>
              <a:t>23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7712" y="1614487"/>
            <a:ext cx="4895850" cy="8858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0807" y="3145908"/>
            <a:ext cx="5743575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28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3647F-EE38-4BF6-B34B-F1CEA6C7BDB4}" type="slidenum">
              <a:rPr lang="en-US" smtClean="0"/>
              <a:t>24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2662701"/>
            <a:ext cx="11951207" cy="234523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Sine wave in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2 (Fourier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Transformation)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9876" y="157654"/>
            <a:ext cx="1210640" cy="10878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108" y="157654"/>
            <a:ext cx="219075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735" y="381115"/>
            <a:ext cx="10058400" cy="1128508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of program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3647F-EE38-4BF6-B34B-F1CEA6C7BDB4}" type="slidenum">
              <a:rPr lang="en-US" smtClean="0"/>
              <a:t>25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7712" y="1614487"/>
            <a:ext cx="4895850" cy="8858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0807" y="3145908"/>
            <a:ext cx="5743575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43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735" y="381115"/>
            <a:ext cx="10058400" cy="1128508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of program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3647F-EE38-4BF6-B34B-F1CEA6C7BDB4}" type="slidenum">
              <a:rPr lang="en-US" smtClean="0"/>
              <a:t>26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9927" y="1696557"/>
            <a:ext cx="6071444" cy="9509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0899" y="3038585"/>
            <a:ext cx="7429500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52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735" y="381115"/>
            <a:ext cx="10058400" cy="1128508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Remove noise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3647F-EE38-4BF6-B34B-F1CEA6C7BDB4}" type="slidenum">
              <a:rPr lang="en-US" smtClean="0"/>
              <a:t>27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1316" y="2044331"/>
            <a:ext cx="7162800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97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735" y="381115"/>
            <a:ext cx="10058400" cy="1128508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Remove noise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3647F-EE38-4BF6-B34B-F1CEA6C7BDB4}" type="slidenum">
              <a:rPr lang="en-US" smtClean="0"/>
              <a:t>28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380" y="2383022"/>
            <a:ext cx="744855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94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23" y="236982"/>
            <a:ext cx="10058400" cy="1609344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028" y="1764338"/>
            <a:ext cx="10058400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MATLAB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Documentation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  <a:hlinkClick r:id="rId2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http://www.mathworks.com/help/matlab/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Cheat Sheets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http://web.mit.edu/18.06/www/Spring09/matlab-cheatsheet.pdf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www.mathworks.com/content/dam/mathworks/mathworks-dot-com/moler/intro.pdf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184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735" y="381115"/>
            <a:ext cx="10058400" cy="1128508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735" y="1784977"/>
            <a:ext cx="11440790" cy="428244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name MATLAB stands for </a:t>
            </a:r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MATrix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LABoratory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MATLAB is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modern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 environment: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sophisticated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structures,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contains built-in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editing and debugging tools, and supports object-oriented programming.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These 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factors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make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MATLAB an excellent tool for teaching and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research.</a:t>
            </a:r>
          </a:p>
          <a:p>
            <a:pPr lvl="1">
              <a:lnSpc>
                <a:spcPct val="15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3647F-EE38-4BF6-B34B-F1CEA6C7BDB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45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3647F-EE38-4BF6-B34B-F1CEA6C7BDB4}" type="slidenum">
              <a:rPr lang="en-US" smtClean="0"/>
              <a:t>30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9876" y="157654"/>
            <a:ext cx="1210640" cy="10878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108" y="157654"/>
            <a:ext cx="2190750" cy="7429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8500" y="571500"/>
            <a:ext cx="5715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36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734" y="381115"/>
            <a:ext cx="11571473" cy="1128508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Why we have to use that?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075" y="1509622"/>
            <a:ext cx="11440790" cy="534837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has powerful 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built-in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routines that enable a very wide variety of computations.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also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easy-to-use 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graphics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commands that make the visualization of results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immediately available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Specific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are collected in packages referred to as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toolboxes. 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toolboxes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signal processing, symbolic computation, control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theory, simulation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optimization, and several other fields of applied science and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3647F-EE38-4BF6-B34B-F1CEA6C7BDB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14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3647F-EE38-4BF6-B34B-F1CEA6C7BDB4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8865" y="335664"/>
            <a:ext cx="6672263" cy="63022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70184" y="504939"/>
            <a:ext cx="4468681" cy="5467235"/>
          </a:xfrm>
        </p:spPr>
        <p:txBody>
          <a:bodyPr>
            <a:normAutofit/>
          </a:bodyPr>
          <a:lstStyle/>
          <a:p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Graphical interface to the </a:t>
            </a:r>
            <a:r>
              <a:rPr lang="en-US" sz="4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workspace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9749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3647F-EE38-4BF6-B34B-F1CEA6C7BDB4}" type="slidenum">
              <a:rPr lang="en-US" smtClean="0"/>
              <a:t>6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087101" y="2960413"/>
            <a:ext cx="10058400" cy="112850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Installation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9876" y="157654"/>
            <a:ext cx="1210640" cy="10878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108" y="157654"/>
            <a:ext cx="219075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0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735" y="219190"/>
            <a:ext cx="10058400" cy="84761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to install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760" y="2449134"/>
            <a:ext cx="10058400" cy="175970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Our university provides free access to MATLAB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Online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Install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3647F-EE38-4BF6-B34B-F1CEA6C7BDB4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88" y="1066800"/>
            <a:ext cx="12016192" cy="1382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31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735" y="219190"/>
            <a:ext cx="10058400" cy="84761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Getting start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3647F-EE38-4BF6-B34B-F1CEA6C7BDB4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315" y="1609796"/>
            <a:ext cx="11962685" cy="3822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61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735" y="219190"/>
            <a:ext cx="10058400" cy="84761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3647F-EE38-4BF6-B34B-F1CEA6C7BDB4}" type="slidenum">
              <a:rPr lang="en-US" smtClean="0"/>
              <a:t>9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136" y="1498182"/>
            <a:ext cx="11601072" cy="3964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96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5486</TotalTime>
  <Words>411</Words>
  <Application>Microsoft Office PowerPoint</Application>
  <PresentationFormat>Widescreen</PresentationFormat>
  <Paragraphs>126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바탕</vt:lpstr>
      <vt:lpstr>굴림</vt:lpstr>
      <vt:lpstr>Arial</vt:lpstr>
      <vt:lpstr>Calibri</vt:lpstr>
      <vt:lpstr>Rockwell</vt:lpstr>
      <vt:lpstr>Rockwell Condensed</vt:lpstr>
      <vt:lpstr>Times New Roman</vt:lpstr>
      <vt:lpstr>Wingdings</vt:lpstr>
      <vt:lpstr>Wood Type</vt:lpstr>
      <vt:lpstr>Matlab tutorial</vt:lpstr>
      <vt:lpstr>PowerPoint Presentation</vt:lpstr>
      <vt:lpstr>What is Matlab?</vt:lpstr>
      <vt:lpstr>Why we have to use that?</vt:lpstr>
      <vt:lpstr>Graphical interface to the matlab workspace</vt:lpstr>
      <vt:lpstr>PowerPoint Presentation</vt:lpstr>
      <vt:lpstr>How to install matlab?</vt:lpstr>
      <vt:lpstr>Getting start</vt:lpstr>
      <vt:lpstr>MATLAB</vt:lpstr>
      <vt:lpstr>MATLAB online</vt:lpstr>
      <vt:lpstr>simulink</vt:lpstr>
      <vt:lpstr>How to open matlab?</vt:lpstr>
      <vt:lpstr>Matlab window</vt:lpstr>
      <vt:lpstr>How to write source code?</vt:lpstr>
      <vt:lpstr>variables</vt:lpstr>
      <vt:lpstr>calculations</vt:lpstr>
      <vt:lpstr>calculations</vt:lpstr>
      <vt:lpstr>functions</vt:lpstr>
      <vt:lpstr>PowerPoint Presentation</vt:lpstr>
      <vt:lpstr>Example of program</vt:lpstr>
      <vt:lpstr>Example of program</vt:lpstr>
      <vt:lpstr>Example of program</vt:lpstr>
      <vt:lpstr>Example of program</vt:lpstr>
      <vt:lpstr>PowerPoint Presentation</vt:lpstr>
      <vt:lpstr>Example of program</vt:lpstr>
      <vt:lpstr>Example of program</vt:lpstr>
      <vt:lpstr>Remove noise</vt:lpstr>
      <vt:lpstr>Remove noise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Matlab tutorial</dc:title>
  <dc:creator>Ayesha</dc:creator>
  <cp:lastModifiedBy>Ayesha</cp:lastModifiedBy>
  <cp:revision>37</cp:revision>
  <cp:lastPrinted>2023-09-20T02:13:05Z</cp:lastPrinted>
  <dcterms:created xsi:type="dcterms:W3CDTF">2023-09-16T08:24:27Z</dcterms:created>
  <dcterms:modified xsi:type="dcterms:W3CDTF">2023-09-20T03:50:49Z</dcterms:modified>
</cp:coreProperties>
</file>