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90" r:id="rId3"/>
    <p:sldId id="291" r:id="rId4"/>
    <p:sldId id="292" r:id="rId5"/>
    <p:sldId id="293" r:id="rId6"/>
    <p:sldId id="294" r:id="rId7"/>
    <p:sldId id="299" r:id="rId8"/>
    <p:sldId id="300" r:id="rId9"/>
    <p:sldId id="301" r:id="rId10"/>
    <p:sldId id="302" r:id="rId11"/>
    <p:sldId id="295" r:id="rId12"/>
    <p:sldId id="331" r:id="rId13"/>
    <p:sldId id="305" r:id="rId14"/>
    <p:sldId id="306" r:id="rId15"/>
    <p:sldId id="312" r:id="rId16"/>
    <p:sldId id="332" r:id="rId17"/>
    <p:sldId id="326" r:id="rId18"/>
    <p:sldId id="328" r:id="rId19"/>
    <p:sldId id="327" r:id="rId20"/>
    <p:sldId id="329" r:id="rId21"/>
    <p:sldId id="330" r:id="rId22"/>
    <p:sldId id="262" r:id="rId23"/>
    <p:sldId id="316" r:id="rId24"/>
    <p:sldId id="317" r:id="rId25"/>
    <p:sldId id="321" r:id="rId26"/>
    <p:sldId id="322" r:id="rId27"/>
    <p:sldId id="313" r:id="rId28"/>
    <p:sldId id="318" r:id="rId29"/>
    <p:sldId id="319" r:id="rId30"/>
    <p:sldId id="320" r:id="rId31"/>
    <p:sldId id="289" r:id="rId32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200" kern="1200">
        <a:solidFill>
          <a:schemeClr val="tx1"/>
        </a:solidFill>
        <a:latin typeface="Book Antiqua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>
    <p:extLst>
      <p:ext uri="{19B8F6BF-5375-455C-9EA6-DF929625EA0E}">
        <p15:presenceInfo xmlns:p15="http://schemas.microsoft.com/office/powerpoint/2012/main" userId="AutoBV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3CFDB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5314" autoAdjust="0"/>
  </p:normalViewPr>
  <p:slideViewPr>
    <p:cSldViewPr snapToGrid="0">
      <p:cViewPr varScale="1">
        <p:scale>
          <a:sx n="93" d="100"/>
          <a:sy n="93" d="100"/>
        </p:scale>
        <p:origin x="13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EE0BA-C251-4134-9012-14EB5FC2AC2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C7F09-7A0B-4B69-AEAD-44DBB730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74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패킷 검색 기능의 경우 특정 </a:t>
            </a:r>
            <a:r>
              <a:rPr lang="ko-KR" altLang="en-US" dirty="0" err="1"/>
              <a:t>헥사</a:t>
            </a:r>
            <a:r>
              <a:rPr lang="ko-KR" altLang="en-US" dirty="0"/>
              <a:t> 값을 포함하는 패킷을 찾아내는 데에 유용합니다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가 포함된 패킷 검색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8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특정 조건을 만족하는 패킷들만 추려 화면에 보여줄 수 있도록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필터 기능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 구현되어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흔히 특정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주소 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port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번호를 사용 중인 네트워크 플로우를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찾아낸다던가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프로토콜별로 패킷을 분리하는 작업을 할 때 유용한 탭입니다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 Sans Demilight"/>
            </a:endParaRPr>
          </a:p>
          <a:p>
            <a:r>
              <a:rPr lang="en-US" altLang="ko-KR" dirty="0"/>
              <a:t>https://citizen.tistory.com/6</a:t>
            </a:r>
          </a:p>
          <a:p>
            <a:endParaRPr lang="en-US" altLang="ko-KR" dirty="0"/>
          </a:p>
          <a:p>
            <a:r>
              <a:rPr lang="en-US" altLang="ko-KR" dirty="0"/>
              <a:t>https://www.engram.us/ko/grammar-check</a:t>
            </a:r>
          </a:p>
          <a:p>
            <a:r>
              <a:rPr lang="en-US" altLang="ko-KR" dirty="0"/>
              <a:t>https://blog.naver.com/comstering/222435623635</a:t>
            </a:r>
          </a:p>
          <a:p>
            <a:r>
              <a:rPr lang="en-US" altLang="ko-KR" dirty="0"/>
              <a:t>https://blog.naver.com/sj0ssjj/222175699334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7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필터링 명령어는 보통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필드정보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+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비교연산자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+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필드 값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형식을 따릅니다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"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ip.src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 eq 211.115.106.78"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라는 필터링 명령어는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source node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IP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주소가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211.115.106.78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 패킷들만 골라서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시각화해달라는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요청을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'eq'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동치를 뜻하고요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https://blog.naver.com/sj0ssjj/222175699334</a:t>
            </a:r>
          </a:p>
          <a:p>
            <a:endParaRPr lang="en-US" altLang="ko-KR" dirty="0"/>
          </a:p>
          <a:p>
            <a:r>
              <a:rPr lang="ko-KR" altLang="en-US" dirty="0"/>
              <a:t>컴퓨터가 다른 컴퓨터와 통신하기 위한 프로토콜로 신뢰성이 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필터링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Source &amp; Destination </a:t>
            </a:r>
            <a:r>
              <a:rPr lang="ko-KR" altLang="en-US" dirty="0"/>
              <a:t>둘 다 검색</a:t>
            </a:r>
            <a:r>
              <a:rPr lang="en-US" altLang="ko-KR" dirty="0"/>
              <a:t>: 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== 0.0.0.0’ </a:t>
            </a:r>
          </a:p>
          <a:p>
            <a:r>
              <a:rPr lang="en-US" altLang="ko-KR" dirty="0"/>
              <a:t>Source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만 검색 </a:t>
            </a:r>
            <a:r>
              <a:rPr lang="en-US" altLang="ko-KR" dirty="0"/>
              <a:t>: </a:t>
            </a:r>
            <a:r>
              <a:rPr lang="en-US" altLang="ko-KR" dirty="0" err="1"/>
              <a:t>ip.src</a:t>
            </a:r>
            <a:r>
              <a:rPr lang="en-US" altLang="ko-KR" dirty="0"/>
              <a:t> == </a:t>
            </a:r>
            <a:r>
              <a:rPr lang="en-US" altLang="ko-KR" sz="1200" dirty="0"/>
              <a:t>0.0.0.0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Destination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만 검색 </a:t>
            </a:r>
            <a:r>
              <a:rPr lang="en-US" altLang="ko-KR" dirty="0"/>
              <a:t>: </a:t>
            </a:r>
            <a:r>
              <a:rPr lang="en-US" altLang="ko-KR" dirty="0" err="1"/>
              <a:t>ip.dst</a:t>
            </a:r>
            <a:r>
              <a:rPr lang="en-US" altLang="ko-KR" dirty="0"/>
              <a:t> == </a:t>
            </a:r>
            <a:r>
              <a:rPr lang="en-US" altLang="ko-KR" sz="1200" dirty="0"/>
              <a:t>0.0.0.0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0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https://securitymanjoseph94.tistory.com/6</a:t>
            </a:r>
          </a:p>
          <a:p>
            <a:r>
              <a:rPr lang="en-US" altLang="ko-KR" dirty="0"/>
              <a:t>https://blog.naver.com/PostView.nhn?blogId=dlansduq&amp;logNo=221012550910</a:t>
            </a:r>
          </a:p>
          <a:p>
            <a:endParaRPr lang="en-US" altLang="ko-KR" dirty="0"/>
          </a:p>
          <a:p>
            <a:r>
              <a:rPr lang="ko-KR" altLang="en-US" dirty="0"/>
              <a:t>컴퓨터가 다른 컴퓨터와 통신하기 위한 프로토콜로 신뢰성이 높다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버전은 </a:t>
            </a:r>
            <a:r>
              <a:rPr lang="en-US" altLang="ko-KR" dirty="0"/>
              <a:t>v4, </a:t>
            </a:r>
            <a:r>
              <a:rPr lang="ko-KR" altLang="en-US" dirty="0"/>
              <a:t>헤더 길이 </a:t>
            </a:r>
            <a:r>
              <a:rPr lang="en-US" altLang="ko-KR" dirty="0"/>
              <a:t>20</a:t>
            </a:r>
            <a:r>
              <a:rPr lang="ko-KR" altLang="en-US" dirty="0"/>
              <a:t>바이트</a:t>
            </a:r>
            <a:endParaRPr lang="en-US" altLang="ko-KR" dirty="0"/>
          </a:p>
          <a:p>
            <a:r>
              <a:rPr lang="ko-KR" altLang="en-US" dirty="0"/>
              <a:t>헤더 </a:t>
            </a:r>
            <a:r>
              <a:rPr lang="en-US" altLang="ko-KR" dirty="0"/>
              <a:t>+ </a:t>
            </a:r>
            <a:r>
              <a:rPr lang="ko-KR" altLang="en-US" dirty="0"/>
              <a:t>데이터의 길이 </a:t>
            </a:r>
            <a:r>
              <a:rPr lang="en-US" altLang="ko-KR" dirty="0"/>
              <a:t>203 </a:t>
            </a:r>
            <a:r>
              <a:rPr lang="ko-KR" altLang="en-US" dirty="0"/>
              <a:t>바이트 </a:t>
            </a:r>
            <a:endParaRPr lang="en-US" altLang="ko-KR" dirty="0"/>
          </a:p>
          <a:p>
            <a:r>
              <a:rPr lang="ko-KR" altLang="en-US" dirty="0"/>
              <a:t>패킷의 고유 식별자는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en-US" altLang="ko-KR" dirty="0"/>
              <a:t>0x1bdb 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진수로 </a:t>
            </a:r>
            <a:r>
              <a:rPr lang="en-US" altLang="ko-KR" dirty="0"/>
              <a:t>7131</a:t>
            </a:r>
            <a:r>
              <a:rPr lang="ko-KR" altLang="en-US" dirty="0"/>
              <a:t> </a:t>
            </a:r>
            <a:r>
              <a:rPr lang="ko-KR" altLang="en-US" dirty="0" err="1"/>
              <a:t>인것을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패킷의 프로토콜은 </a:t>
            </a:r>
            <a:r>
              <a:rPr lang="en-US" altLang="ko-KR" dirty="0"/>
              <a:t>UDP(17) 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  <a:r>
              <a:rPr lang="ko-KR" altLang="en-US" dirty="0"/>
              <a:t>은 고유 프로토콜 번호를 나타냄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Source address</a:t>
            </a:r>
            <a:r>
              <a:rPr lang="ko-KR" altLang="en-US" dirty="0"/>
              <a:t>와 </a:t>
            </a:r>
            <a:r>
              <a:rPr lang="en-US" altLang="ko-KR" dirty="0"/>
              <a:t>Destination Address </a:t>
            </a:r>
            <a:r>
              <a:rPr lang="ko-KR" altLang="en-US" dirty="0" err="1"/>
              <a:t>둘다</a:t>
            </a:r>
            <a:r>
              <a:rPr lang="ko-KR" altLang="en-US" dirty="0"/>
              <a:t> 확인가능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https://en.wikipedia.org/wiki/Internet_Protocol_version_4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https://en.wikipedia.org/wiki/Internet_Protocol_version_4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4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https://en.wikipedia.org/wiki/Internet_Protocol_version_4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97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호스트의 </a:t>
            </a:r>
            <a:r>
              <a:rPr lang="en-US" altLang="ko-KR" dirty="0"/>
              <a:t>IP </a:t>
            </a:r>
            <a:r>
              <a:rPr lang="ko-KR" altLang="en-US" dirty="0"/>
              <a:t>주소와 각종 </a:t>
            </a:r>
            <a:r>
              <a:rPr lang="en-US" altLang="ko-KR" dirty="0"/>
              <a:t>TCP/IP </a:t>
            </a:r>
            <a:r>
              <a:rPr lang="ko-KR" altLang="en-US" dirty="0"/>
              <a:t>프로토콜의 기본 설정을 클라이언트에게 자동적으로 제공해주는 프로토콜이다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내 </a:t>
            </a:r>
            <a:r>
              <a:rPr lang="en-US" altLang="ko-KR" dirty="0"/>
              <a:t>IP</a:t>
            </a:r>
            <a:r>
              <a:rPr lang="ko-KR" altLang="en-US" dirty="0"/>
              <a:t>주소는 어떻게 설정하는데</a:t>
            </a:r>
            <a:r>
              <a:rPr lang="en-US" altLang="ko-KR" dirty="0"/>
              <a:t>? </a:t>
            </a:r>
            <a:r>
              <a:rPr lang="ko-KR" altLang="en-US" dirty="0"/>
              <a:t>하는 방법 중 하나가 </a:t>
            </a:r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24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Discover: Client</a:t>
            </a:r>
            <a:r>
              <a:rPr lang="ko-KR" altLang="en-US" dirty="0"/>
              <a:t>가 </a:t>
            </a:r>
            <a:r>
              <a:rPr lang="en-US" altLang="ko-KR" dirty="0"/>
              <a:t>broadcast</a:t>
            </a:r>
            <a:r>
              <a:rPr lang="ko-KR" altLang="en-US" dirty="0"/>
              <a:t>를 통해 </a:t>
            </a:r>
            <a:r>
              <a:rPr lang="en-US" altLang="ko-KR" dirty="0"/>
              <a:t>DHCP </a:t>
            </a:r>
            <a:r>
              <a:rPr lang="ko-KR" altLang="en-US" dirty="0"/>
              <a:t>서버를 찾는 과정이다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Offer: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메시지에는 클라이언트의 클라이언트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ID(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일반적으로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서버가 제공하는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서브넷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마스크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임대 기간 및 제안하는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DHCP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서버의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주소가 포함됩니다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altLang="ko-KR" dirty="0"/>
              <a:t>Request: Offer</a:t>
            </a:r>
            <a:r>
              <a:rPr lang="ko-KR" altLang="en-US" dirty="0"/>
              <a:t>에 대한 응답을 한다</a:t>
            </a:r>
            <a:r>
              <a:rPr lang="en-US" altLang="ko-KR" dirty="0"/>
              <a:t>. https://en.wikipedia.org/wiki/Dynamic_Host_Configuration_Protocol</a:t>
            </a:r>
          </a:p>
          <a:p>
            <a:r>
              <a:rPr lang="en-US" altLang="ko-KR" dirty="0"/>
              <a:t>ACK : DHCP Server</a:t>
            </a:r>
            <a:r>
              <a:rPr lang="ko-KR" altLang="en-US" dirty="0"/>
              <a:t>가 클라이언트로부터 </a:t>
            </a:r>
            <a:r>
              <a:rPr lang="en-US" altLang="ko-KR" dirty="0"/>
              <a:t>Request</a:t>
            </a:r>
            <a:r>
              <a:rPr lang="ko-KR" altLang="en-US" dirty="0"/>
              <a:t>를 받으면 </a:t>
            </a:r>
            <a:r>
              <a:rPr lang="en-US" altLang="ko-KR" dirty="0"/>
              <a:t>ACK </a:t>
            </a:r>
            <a:r>
              <a:rPr lang="ko-KR" altLang="en-US" dirty="0"/>
              <a:t>패킷을 보낸다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1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와이어샤크</a:t>
            </a:r>
            <a:r>
              <a:rPr lang="ko-KR" altLang="en-US" dirty="0"/>
              <a:t> 로고 넣기</a:t>
            </a:r>
            <a:endParaRPr lang="en-US" altLang="ko-KR" dirty="0"/>
          </a:p>
          <a:p>
            <a:pPr algn="l"/>
            <a:r>
              <a:rPr lang="en-US" altLang="ko-KR" b="1" i="0" dirty="0" err="1">
                <a:solidFill>
                  <a:srgbClr val="383838"/>
                </a:solidFill>
                <a:effectLst/>
                <a:latin typeface="Noto Sans KR"/>
              </a:rPr>
              <a:t>WireShark</a:t>
            </a:r>
            <a:endParaRPr lang="ko-KR" altLang="en-US" b="0" i="0" dirty="0">
              <a:solidFill>
                <a:srgbClr val="383838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83838"/>
                </a:solidFill>
                <a:effectLst/>
                <a:latin typeface="Noto Sans KR"/>
              </a:rPr>
              <a:t>가장 대표적인 </a:t>
            </a:r>
            <a:r>
              <a:rPr lang="ko-KR" altLang="en-US" b="1" i="0" dirty="0">
                <a:solidFill>
                  <a:srgbClr val="383838"/>
                </a:solidFill>
                <a:effectLst/>
                <a:latin typeface="Noto Sans KR"/>
              </a:rPr>
              <a:t>오픈소스 패킷 분석 도구</a:t>
            </a:r>
            <a:r>
              <a:rPr lang="ko-KR" altLang="en-US" b="0" i="0" dirty="0">
                <a:solidFill>
                  <a:srgbClr val="383838"/>
                </a:solidFill>
                <a:effectLst/>
                <a:latin typeface="Noto Sans KR"/>
              </a:rPr>
              <a:t>이다</a:t>
            </a:r>
            <a:r>
              <a:rPr lang="en-US" altLang="ko-KR" b="0" i="0" dirty="0">
                <a:solidFill>
                  <a:srgbClr val="383838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83838"/>
                </a:solidFill>
                <a:effectLst/>
                <a:latin typeface="Noto Sans KR"/>
              </a:rPr>
              <a:t>윈도우와 유닉스 계열 운영체제 모두에서 사용된다</a:t>
            </a:r>
            <a:r>
              <a:rPr lang="en-US" altLang="ko-KR" b="0" i="0" dirty="0">
                <a:solidFill>
                  <a:srgbClr val="383838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1" i="0" dirty="0" err="1">
                <a:solidFill>
                  <a:srgbClr val="383838"/>
                </a:solidFill>
                <a:effectLst/>
                <a:latin typeface="Noto Sans KR"/>
              </a:rPr>
              <a:t>프로미스큐어스</a:t>
            </a:r>
            <a:r>
              <a:rPr lang="ko-KR" altLang="en-US" b="1" i="0" dirty="0">
                <a:solidFill>
                  <a:srgbClr val="383838"/>
                </a:solidFill>
                <a:effectLst/>
                <a:latin typeface="Noto Sans KR"/>
              </a:rPr>
              <a:t> 모드</a:t>
            </a:r>
            <a:r>
              <a:rPr lang="ko-KR" altLang="en-US" b="0" i="0" dirty="0">
                <a:solidFill>
                  <a:srgbClr val="383838"/>
                </a:solidFill>
                <a:effectLst/>
                <a:latin typeface="Noto Sans KR"/>
              </a:rPr>
              <a:t>를 지원하여 </a:t>
            </a:r>
            <a:r>
              <a:rPr lang="ko-KR" altLang="en-US" b="0" i="0" dirty="0" err="1">
                <a:solidFill>
                  <a:srgbClr val="383838"/>
                </a:solidFill>
                <a:effectLst/>
                <a:latin typeface="Noto Sans KR"/>
              </a:rPr>
              <a:t>주소값을</a:t>
            </a:r>
            <a:r>
              <a:rPr lang="ko-KR" altLang="en-US" b="0" i="0" dirty="0">
                <a:solidFill>
                  <a:srgbClr val="383838"/>
                </a:solidFill>
                <a:effectLst/>
                <a:latin typeface="Noto Sans KR"/>
              </a:rPr>
              <a:t> 무시하고 모든 패킷을 받아들일 수 있다</a:t>
            </a:r>
            <a:r>
              <a:rPr lang="en-US" altLang="ko-KR" b="0" i="0" dirty="0">
                <a:solidFill>
                  <a:srgbClr val="383838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en-US" altLang="ko-KR" b="0" i="0" dirty="0">
                <a:solidFill>
                  <a:srgbClr val="383838"/>
                </a:solidFill>
                <a:effectLst/>
                <a:latin typeface="Noto Sans KR"/>
              </a:rPr>
              <a:t>https://m.blog.naver.com/PostView.naver?isHttpsRedirect=true&amp;blogId=thdlcldlfrl&amp;logNo=221454314317</a:t>
            </a:r>
          </a:p>
          <a:p>
            <a:pPr algn="l"/>
            <a:r>
              <a:rPr lang="en-US" altLang="ko-KR" b="0" i="0" dirty="0">
                <a:solidFill>
                  <a:srgbClr val="383838"/>
                </a:solidFill>
                <a:effectLst/>
                <a:latin typeface="Noto Sans KR"/>
              </a:rPr>
              <a:t>https://hardner.tistory.com/32</a:t>
            </a:r>
          </a:p>
          <a:p>
            <a:pPr algn="l"/>
            <a:r>
              <a:rPr lang="ko-KR" altLang="en-US" b="1" i="0" dirty="0">
                <a:solidFill>
                  <a:srgbClr val="383838"/>
                </a:solidFill>
                <a:effectLst/>
                <a:latin typeface="Noto Sans KR"/>
              </a:rPr>
              <a:t>강력한 필터 기능</a:t>
            </a:r>
            <a:r>
              <a:rPr lang="ko-KR" altLang="en-US" b="0" i="0" dirty="0">
                <a:solidFill>
                  <a:srgbClr val="383838"/>
                </a:solidFill>
                <a:effectLst/>
                <a:latin typeface="Noto Sans KR"/>
              </a:rPr>
              <a:t>을 이용하여 여러가지 패킷을 손쉽게 찾아낼 수 있다</a:t>
            </a:r>
            <a:r>
              <a:rPr lang="en-US" altLang="ko-KR" b="0" i="0" dirty="0">
                <a:solidFill>
                  <a:srgbClr val="383838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83838"/>
                </a:solidFill>
                <a:effectLst/>
                <a:latin typeface="Noto Sans KR"/>
              </a:rPr>
              <a:t> https://hongpossible.tistory.com/entry/Wireshark%EB%9E%80-%EC%84%A4%EC%B9%98%EB%B2%95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FF0000"/>
                </a:solidFill>
                <a:effectLst/>
              </a:rPr>
              <a:t>Wireshark</a:t>
            </a:r>
            <a:r>
              <a:rPr lang="ko-KR" altLang="en-US" sz="1200" b="0" i="0" dirty="0">
                <a:solidFill>
                  <a:srgbClr val="FF0000"/>
                </a:solidFill>
                <a:effectLst/>
              </a:rPr>
              <a:t>는 자체 프로그램으로 네트워크 트래픽을 캡처하는 것이 아니고</a:t>
            </a:r>
            <a:r>
              <a:rPr lang="en-US" altLang="ko-KR" sz="1200" b="0" i="0" dirty="0">
                <a:solidFill>
                  <a:srgbClr val="FF0000"/>
                </a:solidFill>
                <a:effectLst/>
              </a:rPr>
              <a:t>, </a:t>
            </a:r>
            <a:r>
              <a:rPr lang="ko-KR" altLang="en-US" sz="1200" b="0" i="0" dirty="0">
                <a:solidFill>
                  <a:srgbClr val="FF0000"/>
                </a:solidFill>
                <a:effectLst/>
              </a:rPr>
              <a:t>운영체제에서 지원하는 캡처 라이브러리를 이용하여 수집한다</a:t>
            </a:r>
            <a:r>
              <a:rPr lang="en-US" altLang="ko-KR" sz="1200" b="0" i="0" dirty="0">
                <a:solidFill>
                  <a:srgbClr val="FF0000"/>
                </a:solidFill>
                <a:effectLst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와이어샤크는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각기 다른 네트워크 프로토콜의 구조를 이해하는 소프트웨어이다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그러므로 각기 다른 네트워크 프로토콜이 규정한 각기 다른 패킷의 의미와 더불어 필드와 요약 정보를 보여줄 수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https://ko.wikipedia.org/wiki/%EC%99%80%EC%9D%B4%EC%96%B4%EC%83%A4%ED%81%AC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47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https://blog.naver.com/sj0ssjj/222175699334</a:t>
            </a:r>
          </a:p>
          <a:p>
            <a:r>
              <a:rPr lang="en-US" altLang="ko-KR" dirty="0"/>
              <a:t>TCP/IP</a:t>
            </a:r>
            <a:r>
              <a:rPr lang="ko-KR" altLang="en-US" dirty="0"/>
              <a:t>를 위해 제어</a:t>
            </a:r>
            <a:r>
              <a:rPr lang="en-US" altLang="ko-KR" dirty="0"/>
              <a:t>, </a:t>
            </a:r>
            <a:r>
              <a:rPr lang="ko-KR" altLang="en-US" dirty="0"/>
              <a:t>에러 보고</a:t>
            </a:r>
            <a:r>
              <a:rPr lang="en-US" altLang="ko-KR" dirty="0"/>
              <a:t>, </a:t>
            </a:r>
            <a:r>
              <a:rPr lang="ko-KR" altLang="en-US" dirty="0"/>
              <a:t>정보 제공 기능을 수행하는 메시지를 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패킷 클릭하고 아래의 정보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21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ICMP structure</a:t>
            </a:r>
            <a:r>
              <a:rPr lang="ko-KR" altLang="en-US" dirty="0"/>
              <a:t> 찾거나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Type: ICMP</a:t>
            </a:r>
            <a:r>
              <a:rPr lang="ko-KR" altLang="en-US" dirty="0"/>
              <a:t>의 메시지를 구별한다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Code: </a:t>
            </a:r>
            <a:r>
              <a:rPr lang="ko-KR" altLang="en-US" dirty="0"/>
              <a:t>메시지 내용에 대한 추가 정보이다</a:t>
            </a:r>
          </a:p>
          <a:p>
            <a:r>
              <a:rPr lang="en-US" altLang="ko-KR" dirty="0"/>
              <a:t>Checksum: ICMP </a:t>
            </a:r>
            <a:r>
              <a:rPr lang="ko-KR" altLang="en-US" dirty="0"/>
              <a:t>값의 변조 여부를 확인한다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Message 1,2: Type</a:t>
            </a:r>
            <a:r>
              <a:rPr lang="ko-KR" altLang="en-US" dirty="0"/>
              <a:t>에 따라 가변적으로 들어가는 내용이다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18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필터링 명령어 ‘</a:t>
            </a:r>
            <a:r>
              <a:rPr lang="en-US" altLang="ko-KR" dirty="0" err="1"/>
              <a:t>arp</a:t>
            </a:r>
            <a:r>
              <a:rPr lang="en-US" altLang="ko-KR" dirty="0"/>
              <a:t>’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84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https://blog.naver.com/s0ssjj/222175699334</a:t>
            </a:r>
          </a:p>
          <a:p>
            <a:endParaRPr lang="en-US" altLang="ko-KR" dirty="0"/>
          </a:p>
          <a:p>
            <a:r>
              <a:rPr lang="en-US" altLang="ko-KR" dirty="0"/>
              <a:t>Hardware type:  </a:t>
            </a:r>
            <a:r>
              <a:rPr lang="ko-KR" altLang="en-US" dirty="0"/>
              <a:t>사용 중인 </a:t>
            </a:r>
            <a:r>
              <a:rPr lang="en-US" altLang="ko-KR" dirty="0"/>
              <a:t>MAC </a:t>
            </a:r>
            <a:r>
              <a:rPr lang="ko-KR" altLang="en-US" dirty="0"/>
              <a:t>주소나 데이터 링크 유형</a:t>
            </a:r>
            <a:r>
              <a:rPr lang="en-US" altLang="ko-KR" dirty="0"/>
              <a:t>, </a:t>
            </a:r>
            <a:r>
              <a:rPr lang="ko-KR" altLang="en-US" dirty="0"/>
              <a:t>물리 주소 길이를 정의하는데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Protocol Type:  </a:t>
            </a:r>
            <a:r>
              <a:rPr lang="ko-KR" altLang="en-US" dirty="0"/>
              <a:t>사용 중인 프로토콜 주소 유형을 정의한다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Hardware size:  </a:t>
            </a:r>
            <a:r>
              <a:rPr lang="ko-KR" altLang="en-US" dirty="0"/>
              <a:t>해당 패킷에 사용되는 </a:t>
            </a:r>
            <a:r>
              <a:rPr lang="en-US" altLang="ko-KR" dirty="0"/>
              <a:t>MAC </a:t>
            </a:r>
            <a:r>
              <a:rPr lang="ko-KR" altLang="en-US" dirty="0"/>
              <a:t>주소의 길이를 정의</a:t>
            </a:r>
            <a:r>
              <a:rPr lang="en-US" altLang="ko-KR" dirty="0"/>
              <a:t>, </a:t>
            </a:r>
            <a:r>
              <a:rPr lang="ko-KR" altLang="en-US" dirty="0"/>
              <a:t>단위는 </a:t>
            </a:r>
            <a:r>
              <a:rPr lang="en-US" altLang="ko-KR" dirty="0"/>
              <a:t>Byte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Protocol size:  </a:t>
            </a:r>
            <a:r>
              <a:rPr lang="ko-KR" altLang="en-US" dirty="0"/>
              <a:t>패킷에 사용되는 프로토콜 주소의 길이를 정의</a:t>
            </a:r>
            <a:r>
              <a:rPr lang="en-US" altLang="ko-KR" dirty="0"/>
              <a:t>, </a:t>
            </a:r>
            <a:r>
              <a:rPr lang="ko-KR" altLang="en-US" dirty="0"/>
              <a:t>단위는 </a:t>
            </a:r>
            <a:r>
              <a:rPr lang="en-US" altLang="ko-KR" dirty="0"/>
              <a:t>Byte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Opcode: ARP Request/ Reply </a:t>
            </a:r>
            <a:r>
              <a:rPr lang="ko-KR" altLang="en-US" dirty="0"/>
              <a:t>또는 </a:t>
            </a:r>
            <a:r>
              <a:rPr lang="en-US" altLang="ko-KR" dirty="0"/>
              <a:t>RARP Request/Reply </a:t>
            </a:r>
            <a:r>
              <a:rPr lang="ko-KR" altLang="en-US" dirty="0"/>
              <a:t>패킷인지를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06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https://blog.naver.com/s0ssjj/222175699334</a:t>
            </a:r>
          </a:p>
          <a:p>
            <a:endParaRPr lang="en-US" altLang="ko-KR" dirty="0"/>
          </a:p>
          <a:p>
            <a:r>
              <a:rPr lang="en-US" altLang="ko-KR" dirty="0"/>
              <a:t>Sender MAC address:  ARP </a:t>
            </a:r>
            <a:r>
              <a:rPr lang="ko-KR" altLang="en-US" dirty="0"/>
              <a:t>요청과 응답을 전송하는 장치의 </a:t>
            </a:r>
            <a:r>
              <a:rPr lang="en-US" altLang="ko-KR" dirty="0"/>
              <a:t>MAC </a:t>
            </a:r>
            <a:r>
              <a:rPr lang="ko-KR" altLang="en-US" dirty="0"/>
              <a:t>주소를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Sender IP address: ARP </a:t>
            </a:r>
            <a:r>
              <a:rPr lang="ko-KR" altLang="en-US" dirty="0"/>
              <a:t>요청과 응답을 전송하는 장치의 </a:t>
            </a:r>
            <a:r>
              <a:rPr lang="en-US" altLang="ko-KR" dirty="0"/>
              <a:t>IP </a:t>
            </a:r>
            <a:r>
              <a:rPr lang="ko-KR" altLang="en-US" dirty="0"/>
              <a:t>주소를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Target MAC address: </a:t>
            </a:r>
            <a:r>
              <a:rPr lang="ko-KR" altLang="en-US" dirty="0"/>
              <a:t>요구되는 대상의 </a:t>
            </a:r>
            <a:r>
              <a:rPr lang="en-US" altLang="ko-KR" dirty="0"/>
              <a:t>MAC </a:t>
            </a:r>
            <a:r>
              <a:rPr lang="ko-KR" altLang="en-US" dirty="0"/>
              <a:t>주소를 정의한다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Target IP address: </a:t>
            </a:r>
            <a:r>
              <a:rPr lang="ko-KR" altLang="en-US" dirty="0"/>
              <a:t>요구되는 대상의 </a:t>
            </a:r>
            <a:r>
              <a:rPr lang="en-US" altLang="ko-KR" dirty="0"/>
              <a:t>IP </a:t>
            </a:r>
            <a:r>
              <a:rPr lang="ko-KR" altLang="en-US" dirty="0"/>
              <a:t>주소를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9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-PCAP : https://ko.wikipedia.org/wiki/%EC%99%80%EC%9D%B4%EC%96%B4%EC%83%A4%ED%81%AC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https://hongpossible.tistory.com/entry/Wireshark%EB%9E%80-%EC%84%A4%EC%B9%98%EB%B2%95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5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0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https://citizen.tistory.com/5</a:t>
            </a:r>
          </a:p>
          <a:p>
            <a:r>
              <a:rPr lang="en-US" altLang="ko-KR" b="1" dirty="0" err="1"/>
              <a:t>Intsall</a:t>
            </a:r>
            <a:r>
              <a:rPr lang="en-US" altLang="ko-KR" b="1" dirty="0"/>
              <a:t> </a:t>
            </a:r>
            <a:r>
              <a:rPr lang="ko-KR" altLang="en-US" b="1" dirty="0"/>
              <a:t>중에 </a:t>
            </a:r>
            <a:r>
              <a:rPr lang="en-US" altLang="ko-KR" b="1" dirty="0" err="1"/>
              <a:t>Npcap</a:t>
            </a:r>
            <a:r>
              <a:rPr lang="en-US" altLang="ko-KR" b="1" dirty="0"/>
              <a:t> </a:t>
            </a:r>
            <a:r>
              <a:rPr lang="ko-KR" altLang="en-US" b="1" dirty="0"/>
              <a:t>창이 뜨면 </a:t>
            </a:r>
            <a:r>
              <a:rPr lang="en-US" altLang="ko-KR" b="1" dirty="0"/>
              <a:t>agree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0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/>
              <a:t>설치가 끝나면 </a:t>
            </a:r>
            <a:r>
              <a:rPr lang="ko-KR" altLang="en-US" dirty="0" err="1"/>
              <a:t>재부팅한다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1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재부팅이 끝나면 설치된 </a:t>
            </a:r>
            <a:r>
              <a:rPr lang="en-US" altLang="ko-KR" dirty="0"/>
              <a:t>Wireshark</a:t>
            </a:r>
            <a:r>
              <a:rPr lang="ko-KR" altLang="en-US" dirty="0"/>
              <a:t>를 실행한다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27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이더넷 더블클릭</a:t>
            </a:r>
          </a:p>
          <a:p>
            <a:endParaRPr lang="en-US" altLang="ko-KR" dirty="0"/>
          </a:p>
          <a:p>
            <a:r>
              <a:rPr lang="en-US" altLang="ko-KR" dirty="0"/>
              <a:t>https://citizen.tistory.com/6</a:t>
            </a:r>
          </a:p>
          <a:p>
            <a:endParaRPr lang="en-US" altLang="ko-KR" dirty="0"/>
          </a:p>
          <a:p>
            <a:r>
              <a:rPr lang="en-US" altLang="ko-KR" dirty="0"/>
              <a:t>----------------------------------------------------------------</a:t>
            </a:r>
          </a:p>
          <a:p>
            <a:r>
              <a:rPr lang="en-US" altLang="ko-KR" dirty="0"/>
              <a:t>https://hongpossible.tistory.com/entry/Wireshark%EB%9E%80-%EC%84%A4%EC%B9%98%EB%B2%95</a:t>
            </a:r>
          </a:p>
          <a:p>
            <a:r>
              <a:rPr lang="en-US" altLang="ko-KR" dirty="0"/>
              <a:t>https://blog.naver.com/sj0ssjj/222175699334</a:t>
            </a:r>
          </a:p>
          <a:p>
            <a:r>
              <a:rPr lang="en-US" altLang="ko-KR" dirty="0"/>
              <a:t>https://taesam.tistory.com/25#toc1</a:t>
            </a:r>
          </a:p>
          <a:p>
            <a:r>
              <a:rPr lang="en-US" altLang="ko-KR" dirty="0"/>
              <a:t>https://blog.naver.com/comstering/222435623635</a:t>
            </a:r>
          </a:p>
          <a:p>
            <a:r>
              <a:rPr lang="en-US" altLang="ko-KR" dirty="0"/>
              <a:t>https://ko.wikipedia.org/wiki/%EC%99%80%EC%9D%B4%EC%96%B4%EC%83%A4%ED%81%AC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25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영어로 내용 바꾸기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7F09-7A0B-4B69-AEAD-44DBB7307E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4925" y="44450"/>
            <a:ext cx="623888" cy="623888"/>
            <a:chOff x="5163" y="542"/>
            <a:chExt cx="393" cy="393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63" y="542"/>
              <a:ext cx="75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5269" y="542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375" y="542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480" y="54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3" y="648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269" y="648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375" y="648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163" y="754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69" y="754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375" y="754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163" y="859"/>
              <a:ext cx="75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375" y="859"/>
              <a:ext cx="75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 rot="10800000">
            <a:off x="684213" y="428625"/>
            <a:ext cx="792162" cy="623888"/>
            <a:chOff x="5193" y="678"/>
            <a:chExt cx="499" cy="393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185" y="670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5185" y="784"/>
              <a:ext cx="76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5193" y="890"/>
              <a:ext cx="76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299" y="670"/>
              <a:ext cx="75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405" y="670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11" y="670"/>
              <a:ext cx="75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5616" y="670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299" y="784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405" y="784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5511" y="784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5307" y="890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413" y="890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519" y="890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5307" y="987"/>
              <a:ext cx="75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/>
            </a:p>
          </p:txBody>
        </p:sp>
      </p:grpSp>
      <p:pic>
        <p:nvPicPr>
          <p:cNvPr id="32" name="Picture 32" descr="monet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46355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50" name="Rectangle 30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844675"/>
            <a:ext cx="7772400" cy="1143000"/>
          </a:xfrm>
        </p:spPr>
        <p:txBody>
          <a:bodyPr lIns="92075" tIns="46038" rIns="92075" bIns="46038"/>
          <a:lstStyle>
            <a:lvl1pPr algn="ctr">
              <a:defRPr sz="3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3716338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9563" y="476250"/>
            <a:ext cx="2016125" cy="57610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11188" y="476250"/>
            <a:ext cx="5895975" cy="57610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11188" y="1484313"/>
            <a:ext cx="39560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9638" y="1484313"/>
            <a:ext cx="39560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41375" y="6524625"/>
            <a:ext cx="8304213" cy="2889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  <a:defRPr/>
            </a:pPr>
            <a:endParaRPr kumimoji="0" lang="ko-KR" altLang="ko-KR" sz="2400" dirty="0">
              <a:solidFill>
                <a:srgbClr val="4D4D4D"/>
              </a:solidFill>
              <a:latin typeface="Arial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0588" y="6440488"/>
            <a:ext cx="3311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 b="1"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76250"/>
            <a:ext cx="79914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folHlink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84313"/>
            <a:ext cx="80645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70763" y="6445250"/>
            <a:ext cx="134143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 b="1">
                <a:solidFill>
                  <a:srgbClr val="5F5F5F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47663" y="6508750"/>
            <a:ext cx="449262" cy="304800"/>
          </a:xfrm>
          <a:prstGeom prst="rect">
            <a:avLst/>
          </a:prstGeom>
          <a:noFill/>
          <a:ln w="127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fld id="{C3AD113F-89BF-4AF5-9FF1-C679EAD66CEE}" type="slidenum">
              <a:rPr lang="en-US" altLang="ko-KR" sz="1200" b="1">
                <a:latin typeface="굴림" pitchFamily="50" charset="-127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altLang="ko-KR" sz="1200" b="1" dirty="0">
              <a:latin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95288" y="1192213"/>
            <a:ext cx="8304212" cy="730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0"/>
              </a:spcBef>
              <a:defRPr/>
            </a:pPr>
            <a:endParaRPr kumimoji="0" lang="ko-KR" altLang="ko-KR" sz="2400" dirty="0">
              <a:solidFill>
                <a:srgbClr val="4D4D4D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 i="1">
          <a:solidFill>
            <a:srgbClr val="336699"/>
          </a:solidFill>
          <a:latin typeface="Book Antiqua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q"/>
        <a:defRPr kumimoji="1" sz="26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kumimoji="1" sz="22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q"/>
        <a:defRPr kumimoji="1" sz="20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kumimoji="1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z="3600" dirty="0"/>
              <a:t>Wireshark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71600" y="3687763"/>
            <a:ext cx="6400800" cy="1752600"/>
          </a:xfrm>
        </p:spPr>
        <p:txBody>
          <a:bodyPr/>
          <a:lstStyle/>
          <a:p>
            <a:endParaRPr lang="en-US" altLang="ko-KR" sz="1600" i="1" dirty="0"/>
          </a:p>
          <a:p>
            <a:pPr algn="ctr"/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Data Communications</a:t>
            </a:r>
          </a:p>
          <a:p>
            <a:pPr algn="ctr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Professor: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Dongkyun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08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9F311-E082-6273-3810-BE16CE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D5DD-A7F3-29D5-8942-76C8A1E2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After the reboot, run the installed Wireshark.</a:t>
            </a:r>
            <a:endParaRPr lang="ko-KR" alt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87DF4-8B1D-C5AB-43BD-4EC3756B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42" y="1958143"/>
            <a:ext cx="4826843" cy="41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EB46F-B980-729A-60B4-774DD590E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35" y="2322896"/>
            <a:ext cx="5361677" cy="3984118"/>
          </a:xfrm>
          <a:prstGeom prst="rect">
            <a:avLst/>
          </a:prstGeom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79371EE8-5661-EFD7-4A29-D88A4693BF48}"/>
              </a:ext>
            </a:extLst>
          </p:cNvPr>
          <p:cNvSpPr/>
          <p:nvPr/>
        </p:nvSpPr>
        <p:spPr bwMode="auto">
          <a:xfrm>
            <a:off x="611188" y="5728311"/>
            <a:ext cx="1229458" cy="578703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3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61D44-B609-167F-97D1-EB5CF10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How to use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48ED1-3F29-A2F4-4D2A-EF18F5E3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</a:rPr>
              <a:t>Double click </a:t>
            </a:r>
            <a:r>
              <a:rPr lang="en-US" altLang="ko-KR" dirty="0">
                <a:solidFill>
                  <a:srgbClr val="000000"/>
                </a:solidFill>
              </a:rPr>
              <a:t>on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/>
              <a:t>‘</a:t>
            </a:r>
            <a:r>
              <a:rPr lang="ko-KR" altLang="en-US" sz="2000" dirty="0">
                <a:latin typeface="+mn-ea"/>
              </a:rPr>
              <a:t>이더넷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11A77-4ADE-442D-7EE4-DA82341E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5" y="2002193"/>
            <a:ext cx="5720115" cy="423765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BD9401-A596-B7D9-C767-4C51BEE9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99" y="2003474"/>
            <a:ext cx="7446322" cy="42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D0A7E46C-E7A3-8583-2C99-FA03C9365885}"/>
              </a:ext>
            </a:extLst>
          </p:cNvPr>
          <p:cNvSpPr/>
          <p:nvPr/>
        </p:nvSpPr>
        <p:spPr bwMode="auto">
          <a:xfrm>
            <a:off x="293885" y="3429000"/>
            <a:ext cx="1167697" cy="465667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1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0332C-FCDD-84FA-CA31-2EC792FF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F6EF8-FE9F-FC45-4310-25FDC792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Toolbar</a:t>
            </a: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897955-4519-FAF9-E978-21D31164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873955"/>
            <a:ext cx="77343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18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9B5D7-FC9D-75FE-AC10-419BCC4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261EF-73C2-96E1-8453-026BAFDB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Packet discovery is useful for finding packets that contain specific hex values.</a:t>
            </a:r>
          </a:p>
          <a:p>
            <a:r>
              <a:rPr lang="en-US" altLang="ko-KR" sz="2200" dirty="0"/>
              <a:t>Retrieving packets with 15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D5DFF-A525-0801-A885-B17E20AF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6" y="2952750"/>
            <a:ext cx="58176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What is Filter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1" i="0" dirty="0">
                <a:effectLst/>
              </a:rPr>
              <a:t>Filter Toolbar</a:t>
            </a:r>
          </a:p>
          <a:p>
            <a:pPr lvl="1"/>
            <a:r>
              <a:rPr lang="en-US" altLang="ko-KR" sz="2000" b="0" i="0" dirty="0">
                <a:effectLst/>
              </a:rPr>
              <a:t>Only packets that meet certain conditions can be selected and displayed on the screen</a:t>
            </a:r>
          </a:p>
          <a:p>
            <a:pPr lvl="1"/>
            <a:r>
              <a:rPr lang="en-US" altLang="ko-KR" sz="2000" b="0" i="0" dirty="0">
                <a:effectLst/>
              </a:rPr>
              <a:t>It is useful for finding network flows using a specific IP address or port number, </a:t>
            </a:r>
            <a:r>
              <a:rPr lang="en-US" altLang="ko-KR" sz="2000" dirty="0"/>
              <a:t>as well as </a:t>
            </a:r>
            <a:r>
              <a:rPr lang="en-US" altLang="ko-KR" sz="2000" b="0" i="0" dirty="0">
                <a:effectLst/>
              </a:rPr>
              <a:t>for separating packets </a:t>
            </a:r>
          </a:p>
          <a:p>
            <a:pPr marL="400050" lvl="1" indent="0">
              <a:buNone/>
            </a:pPr>
            <a:r>
              <a:rPr lang="en-US" altLang="ko-KR" sz="2000" dirty="0"/>
              <a:t>     </a:t>
            </a:r>
            <a:r>
              <a:rPr lang="en-US" altLang="ko-KR" sz="2000" b="0" i="0" dirty="0">
                <a:effectLst/>
              </a:rPr>
              <a:t>by protocol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7F713E-EF84-DBF1-BED4-6D4B6894A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" t="30560" r="20118" b="25536"/>
          <a:stretch/>
        </p:blipFill>
        <p:spPr bwMode="auto">
          <a:xfrm>
            <a:off x="1376412" y="4571374"/>
            <a:ext cx="6179419" cy="38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7C1F8-5B31-21BF-FF12-6CF38471D17D}"/>
              </a:ext>
            </a:extLst>
          </p:cNvPr>
          <p:cNvSpPr txBox="1"/>
          <p:nvPr/>
        </p:nvSpPr>
        <p:spPr>
          <a:xfrm>
            <a:off x="16743" y="4985469"/>
            <a:ext cx="1905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Frequently used filtering grammar</a:t>
            </a:r>
          </a:p>
          <a:p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02E2A-A7E9-F770-F008-8A80FF5CDE98}"/>
              </a:ext>
            </a:extLst>
          </p:cNvPr>
          <p:cNvSpPr txBox="1"/>
          <p:nvPr/>
        </p:nvSpPr>
        <p:spPr>
          <a:xfrm>
            <a:off x="3157905" y="4990452"/>
            <a:ext cx="202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Filtering Command Input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1FA9D-D091-01A8-0CA4-DE488163DDA7}"/>
              </a:ext>
            </a:extLst>
          </p:cNvPr>
          <p:cNvSpPr txBox="1"/>
          <p:nvPr/>
        </p:nvSpPr>
        <p:spPr>
          <a:xfrm>
            <a:off x="5881854" y="3684910"/>
            <a:ext cx="1943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Recently used filtering commands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B94F2-D9C4-63E2-72FB-CEC80D50961A}"/>
              </a:ext>
            </a:extLst>
          </p:cNvPr>
          <p:cNvSpPr txBox="1"/>
          <p:nvPr/>
        </p:nvSpPr>
        <p:spPr>
          <a:xfrm>
            <a:off x="5535344" y="5012269"/>
            <a:ext cx="2020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Apply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B1EFA-C876-5EE2-C75F-1067B873EA82}"/>
              </a:ext>
            </a:extLst>
          </p:cNvPr>
          <p:cNvSpPr txBox="1"/>
          <p:nvPr/>
        </p:nvSpPr>
        <p:spPr>
          <a:xfrm>
            <a:off x="7358430" y="4515907"/>
            <a:ext cx="202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Add Frequently Used Filtering Commands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790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6D81-497A-638F-8B19-3732EE81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E394F-D396-4A77-284E-A2DDDF4D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0" i="0" dirty="0">
                <a:solidFill>
                  <a:srgbClr val="000000"/>
                </a:solidFill>
                <a:effectLst/>
              </a:rPr>
              <a:t>Filtering commands follow the format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</a:rPr>
              <a:t>    </a:t>
            </a:r>
            <a:r>
              <a:rPr lang="en-US" altLang="ko-KR" sz="2200" b="0" i="0" dirty="0">
                <a:solidFill>
                  <a:srgbClr val="000000"/>
                </a:solidFill>
                <a:effectLst/>
              </a:rPr>
              <a:t>‘Field information + Comparison operator + Field value’</a:t>
            </a:r>
          </a:p>
          <a:p>
            <a:pPr marL="400050" lvl="1" indent="0"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Ex) </a:t>
            </a:r>
            <a:r>
              <a:rPr lang="en-US" altLang="ko-KR" sz="1800" b="1" i="0" dirty="0">
                <a:solidFill>
                  <a:srgbClr val="000000"/>
                </a:solidFill>
                <a:effectLst/>
              </a:rPr>
              <a:t>"</a:t>
            </a:r>
            <a:r>
              <a:rPr lang="en-US" altLang="ko-KR" sz="1800" b="1" i="0" dirty="0" err="1">
                <a:solidFill>
                  <a:srgbClr val="000000"/>
                </a:solidFill>
                <a:effectLst/>
              </a:rPr>
              <a:t>ip.src</a:t>
            </a:r>
            <a:r>
              <a:rPr lang="en-US" altLang="ko-KR" sz="1800" b="1" i="0" dirty="0">
                <a:solidFill>
                  <a:srgbClr val="000000"/>
                </a:solidFill>
                <a:effectLst/>
              </a:rPr>
              <a:t> eq 211.115.106.78"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 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66B4D-BA82-47D4-8A46-8635D2B3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41" y="2594330"/>
            <a:ext cx="7495822" cy="39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CB0CE-D5B8-48D1-A069-A233E97C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7 Layer and TCP/IP Protocol Suite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427AC1-F9CC-419E-AEA5-537EBF36B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82" y="1743115"/>
            <a:ext cx="5310884" cy="4085295"/>
          </a:xfrm>
        </p:spPr>
      </p:pic>
    </p:spTree>
    <p:extLst>
      <p:ext uri="{BB962C8B-B14F-4D97-AF65-F5344CB8AC3E}">
        <p14:creationId xmlns:p14="http://schemas.microsoft.com/office/powerpoint/2010/main" val="404233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IP</a:t>
            </a:r>
            <a:r>
              <a:rPr lang="ko-KR" altLang="en-US" sz="2200" dirty="0"/>
              <a:t> </a:t>
            </a:r>
            <a:r>
              <a:rPr lang="en-US" altLang="ko-KR" sz="2200" dirty="0"/>
              <a:t>address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ko-KR" altLang="en-US" sz="2200" dirty="0"/>
              <a:t> </a:t>
            </a:r>
            <a:r>
              <a:rPr lang="en-US" altLang="ko-KR" sz="2200" dirty="0"/>
              <a:t>Source</a:t>
            </a:r>
            <a:r>
              <a:rPr lang="ko-KR" altLang="en-US" sz="2200" dirty="0"/>
              <a:t> </a:t>
            </a:r>
            <a:r>
              <a:rPr lang="en-US" altLang="ko-KR" sz="2200" dirty="0"/>
              <a:t>&amp;</a:t>
            </a:r>
            <a:r>
              <a:rPr lang="ko-KR" altLang="en-US" sz="2200" dirty="0"/>
              <a:t> </a:t>
            </a:r>
            <a:r>
              <a:rPr lang="en-US" altLang="ko-KR" sz="2200" dirty="0"/>
              <a:t>Destination)</a:t>
            </a:r>
          </a:p>
          <a:p>
            <a:pPr marL="0" indent="0">
              <a:buNone/>
            </a:pPr>
            <a:r>
              <a:rPr lang="en-US" altLang="ko-KR" sz="2200" dirty="0"/>
              <a:t>1. Enter filtering command ‘</a:t>
            </a:r>
            <a:r>
              <a:rPr lang="en-US" altLang="ko-KR" sz="2200" dirty="0" err="1"/>
              <a:t>ip</a:t>
            </a:r>
            <a:r>
              <a:rPr lang="en-US" altLang="ko-KR" sz="2200" dirty="0"/>
              <a:t> </a:t>
            </a:r>
            <a:r>
              <a:rPr lang="en-US" altLang="ko-KR" sz="2200" dirty="0" err="1"/>
              <a:t>addr</a:t>
            </a:r>
            <a:r>
              <a:rPr lang="en-US" altLang="ko-KR" sz="2200" dirty="0"/>
              <a:t> == 0.0.0.0’ </a:t>
            </a:r>
          </a:p>
          <a:p>
            <a:endParaRPr lang="en-US" altLang="ko-KR" sz="2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CD94CA-C42E-A980-2310-5FD4430A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01" y="2539955"/>
            <a:ext cx="8858073" cy="353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2. Click one packet and look inside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52760-B27E-483C-AE90-D9A59292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94" y="2155672"/>
            <a:ext cx="8532812" cy="28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IPv4 Structure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4638145" cy="4752975"/>
          </a:xfrm>
        </p:spPr>
        <p:txBody>
          <a:bodyPr/>
          <a:lstStyle/>
          <a:p>
            <a:r>
              <a:rPr lang="en-US" altLang="ko-KR" sz="1800" b="1" i="0" dirty="0">
                <a:solidFill>
                  <a:srgbClr val="000000"/>
                </a:solidFill>
                <a:effectLst/>
              </a:rPr>
              <a:t>Version</a:t>
            </a:r>
            <a:r>
              <a:rPr lang="en-US" altLang="ko-KR" sz="1800" i="0" dirty="0">
                <a:solidFill>
                  <a:srgbClr val="000000"/>
                </a:solidFill>
                <a:effectLst/>
              </a:rPr>
              <a:t> : For IPv4, this is always equal to 4</a:t>
            </a:r>
          </a:p>
          <a:p>
            <a:r>
              <a:rPr lang="en-US" altLang="ko-KR" sz="1800" b="1" i="0" dirty="0">
                <a:solidFill>
                  <a:srgbClr val="000000"/>
                </a:solidFill>
                <a:effectLst/>
              </a:rPr>
              <a:t>Internet Header Length (IHL) </a:t>
            </a:r>
            <a:r>
              <a:rPr lang="en-US" altLang="ko-KR" sz="1800" i="0" dirty="0">
                <a:solidFill>
                  <a:srgbClr val="000000"/>
                </a:solidFill>
                <a:effectLst/>
              </a:rPr>
              <a:t>: The IHL field contains the size of the IPv4 header</a:t>
            </a:r>
          </a:p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</a:rPr>
              <a:t>Differentiated Services Code Point (DSCP)</a:t>
            </a:r>
            <a:r>
              <a:rPr lang="en-US" altLang="ko-KR" sz="1800" i="0" u="none" strike="noStrike" dirty="0">
                <a:solidFill>
                  <a:srgbClr val="000000"/>
                </a:solidFill>
                <a:effectLst/>
              </a:rPr>
              <a:t>: Originally defined as the type of service (</a:t>
            </a:r>
            <a:r>
              <a:rPr lang="en-US" altLang="ko-KR" sz="1800" i="0" u="none" strike="noStrike" dirty="0" err="1">
                <a:solidFill>
                  <a:srgbClr val="000000"/>
                </a:solidFill>
                <a:effectLst/>
              </a:rPr>
              <a:t>ToS</a:t>
            </a:r>
            <a:r>
              <a:rPr lang="en-US" altLang="ko-KR" sz="1800" i="0" u="none" strike="noStrike" dirty="0">
                <a:solidFill>
                  <a:srgbClr val="000000"/>
                </a:solidFill>
                <a:effectLst/>
              </a:rPr>
              <a:t>), this field specifies differentiated services (</a:t>
            </a:r>
            <a:r>
              <a:rPr lang="en-US" altLang="ko-KR" sz="1800" i="0" u="none" strike="noStrike" dirty="0" err="1">
                <a:solidFill>
                  <a:srgbClr val="000000"/>
                </a:solidFill>
                <a:effectLst/>
              </a:rPr>
              <a:t>DiffServ</a:t>
            </a:r>
            <a:r>
              <a:rPr lang="en-US" altLang="ko-KR" sz="180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endParaRPr lang="en-US" altLang="ko-KR" sz="1800" dirty="0">
              <a:solidFill>
                <a:srgbClr val="000000"/>
              </a:solidFill>
            </a:endParaRPr>
          </a:p>
          <a:p>
            <a:r>
              <a:rPr lang="en-US" altLang="ko-KR" sz="1800" b="1" dirty="0">
                <a:solidFill>
                  <a:srgbClr val="000000"/>
                </a:solidFill>
              </a:rPr>
              <a:t>Explicit Congestion Notification (ECN): </a:t>
            </a:r>
            <a:r>
              <a:rPr lang="en-US" altLang="ko-KR" sz="1800" dirty="0">
                <a:solidFill>
                  <a:srgbClr val="000000"/>
                </a:solidFill>
              </a:rPr>
              <a:t>This field allows end-to-end notification of network congestion without dropping packets</a:t>
            </a:r>
          </a:p>
          <a:p>
            <a:r>
              <a:rPr lang="en-US" altLang="ko-KR" sz="1800" b="1" dirty="0">
                <a:solidFill>
                  <a:srgbClr val="000000"/>
                </a:solidFill>
              </a:rPr>
              <a:t>Total Length </a:t>
            </a:r>
            <a:r>
              <a:rPr lang="en-US" altLang="ko-KR" sz="1800" dirty="0">
                <a:solidFill>
                  <a:srgbClr val="000000"/>
                </a:solidFill>
              </a:rPr>
              <a:t>: This 16-bit field defines the entire packet size in bytes, including header and data</a:t>
            </a:r>
          </a:p>
          <a:p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5D84F-6DA5-7E69-F3EA-2EDE191DDBF9}"/>
              </a:ext>
            </a:extLst>
          </p:cNvPr>
          <p:cNvSpPr txBox="1"/>
          <p:nvPr/>
        </p:nvSpPr>
        <p:spPr>
          <a:xfrm>
            <a:off x="5575123" y="6116801"/>
            <a:ext cx="29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IPv4 Structure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AC09C7DC-9943-B2C4-BFFB-ACB24284A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3" y="4248991"/>
            <a:ext cx="3759200" cy="17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S] 그림으로 알아보는 네트워크 - 계층화와 OSI, TCP/IP, UDP의 특징과 차이점">
            <a:extLst>
              <a:ext uri="{FF2B5EF4-FFF2-40B4-BE49-F238E27FC236}">
                <a16:creationId xmlns:a16="http://schemas.microsoft.com/office/drawing/2014/main" id="{6723E97C-FC2C-49A5-A194-FD2C44FF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3" y="1216025"/>
            <a:ext cx="3797372" cy="2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78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4AD0D-DBDB-4381-8B5A-CD2E51C5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F9BC8-D195-41A0-B78F-AF807E29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 of Wireshark</a:t>
            </a:r>
          </a:p>
          <a:p>
            <a:r>
              <a:rPr lang="en-US" altLang="ko-KR" dirty="0"/>
              <a:t>How to install</a:t>
            </a:r>
          </a:p>
          <a:p>
            <a:r>
              <a:rPr lang="en-US" altLang="ko-KR" dirty="0"/>
              <a:t>How to use</a:t>
            </a:r>
          </a:p>
          <a:p>
            <a:r>
              <a:rPr lang="en-US" altLang="ko-KR" dirty="0"/>
              <a:t>What is Filter</a:t>
            </a:r>
          </a:p>
          <a:p>
            <a:r>
              <a:rPr lang="en-US" altLang="ko-KR" dirty="0"/>
              <a:t>Wireshark Example</a:t>
            </a:r>
          </a:p>
          <a:p>
            <a:pPr lvl="1"/>
            <a:r>
              <a:rPr lang="en-US" altLang="ko-KR" dirty="0"/>
              <a:t>IPv4</a:t>
            </a:r>
          </a:p>
          <a:p>
            <a:pPr lvl="1"/>
            <a:r>
              <a:rPr lang="en-US" altLang="ko-KR" dirty="0"/>
              <a:t>DHCP</a:t>
            </a:r>
          </a:p>
          <a:p>
            <a:pPr lvl="1"/>
            <a:r>
              <a:rPr lang="en-US" altLang="ko-KR" dirty="0"/>
              <a:t>ICMP</a:t>
            </a:r>
          </a:p>
          <a:p>
            <a:pPr lvl="1"/>
            <a:r>
              <a:rPr lang="en-US" altLang="ko-KR" dirty="0"/>
              <a:t>ARP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57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IPv4 Structure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4638145" cy="4752975"/>
          </a:xfrm>
        </p:spPr>
        <p:txBody>
          <a:bodyPr/>
          <a:lstStyle/>
          <a:p>
            <a:r>
              <a:rPr lang="en-US" altLang="ko-KR" sz="1800" b="1" dirty="0">
                <a:solidFill>
                  <a:srgbClr val="000000"/>
                </a:solidFill>
              </a:rPr>
              <a:t>Identification</a:t>
            </a:r>
            <a:r>
              <a:rPr lang="en-US" altLang="ko-KR" sz="1800" dirty="0">
                <a:solidFill>
                  <a:srgbClr val="000000"/>
                </a:solidFill>
              </a:rPr>
              <a:t>: This field is an identification field and is primarily used for uniquely identifying the group of fragments of a single IP datagram</a:t>
            </a:r>
            <a:endParaRPr lang="en-US" altLang="ko-KR" sz="1800" dirty="0"/>
          </a:p>
          <a:p>
            <a:r>
              <a:rPr lang="en-US" altLang="ko-KR" sz="1800" b="1" dirty="0"/>
              <a:t>Flags</a:t>
            </a:r>
            <a:r>
              <a:rPr lang="en-US" altLang="ko-KR" sz="1800" dirty="0"/>
              <a:t>: A three-bit field follows and is used to control or identify fragments They are (in order, from most significant to least significant):</a:t>
            </a:r>
          </a:p>
          <a:p>
            <a:pPr lvl="1"/>
            <a:r>
              <a:rPr lang="en-US" altLang="ko-KR" sz="1600" dirty="0"/>
              <a:t>bit 0: Reserved; must be zero</a:t>
            </a:r>
          </a:p>
          <a:p>
            <a:pPr lvl="1"/>
            <a:r>
              <a:rPr lang="en-US" altLang="ko-KR" sz="1600" dirty="0"/>
              <a:t>bit 1: Don't Fragment (DF)</a:t>
            </a:r>
          </a:p>
          <a:p>
            <a:pPr lvl="1"/>
            <a:r>
              <a:rPr lang="en-US" altLang="ko-KR" sz="1600" dirty="0"/>
              <a:t>bit 2: More Fragments (MF</a:t>
            </a:r>
            <a:r>
              <a:rPr lang="en-US" altLang="ko-KR" sz="1800" dirty="0"/>
              <a:t>)</a:t>
            </a:r>
          </a:p>
          <a:p>
            <a:r>
              <a:rPr lang="en-US" altLang="ko-KR" sz="1800" b="1" dirty="0"/>
              <a:t>Fragment offset </a:t>
            </a:r>
            <a:r>
              <a:rPr lang="en-US" altLang="ko-KR" sz="1800" dirty="0"/>
              <a:t>: This field specifies the offset of a particular fragment relative to the beginning of the original unfragmented IP datagram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40E31-2BF5-4BB4-B3E9-9F602890A45A}"/>
              </a:ext>
            </a:extLst>
          </p:cNvPr>
          <p:cNvSpPr txBox="1"/>
          <p:nvPr/>
        </p:nvSpPr>
        <p:spPr>
          <a:xfrm>
            <a:off x="5575123" y="6116801"/>
            <a:ext cx="29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IPv4 Structure</a:t>
            </a:r>
          </a:p>
        </p:txBody>
      </p:sp>
      <p:pic>
        <p:nvPicPr>
          <p:cNvPr id="8" name="Picture 2" descr="undefined">
            <a:extLst>
              <a:ext uri="{FF2B5EF4-FFF2-40B4-BE49-F238E27FC236}">
                <a16:creationId xmlns:a16="http://schemas.microsoft.com/office/drawing/2014/main" id="{A3C7B903-5042-4A04-98DB-15BA47EF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3" y="4248991"/>
            <a:ext cx="3759200" cy="17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S] 그림으로 알아보는 네트워크 - 계층화와 OSI, TCP/IP, UDP의 특징과 차이점">
            <a:extLst>
              <a:ext uri="{FF2B5EF4-FFF2-40B4-BE49-F238E27FC236}">
                <a16:creationId xmlns:a16="http://schemas.microsoft.com/office/drawing/2014/main" id="{AA30A555-76DE-4D10-95DB-5D3307C8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33" y="1216025"/>
            <a:ext cx="3797372" cy="2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4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IPv4 Structure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9" y="1484313"/>
            <a:ext cx="4735440" cy="4752975"/>
          </a:xfrm>
        </p:spPr>
        <p:txBody>
          <a:bodyPr/>
          <a:lstStyle/>
          <a:p>
            <a:r>
              <a:rPr lang="en-US" altLang="ko-KR" sz="1600" b="1" dirty="0"/>
              <a:t>Time to live (TTL) </a:t>
            </a:r>
            <a:r>
              <a:rPr lang="en-US" altLang="ko-KR" sz="1600" dirty="0"/>
              <a:t>: An eight-bit time to live field limits a datagram's lifetime to prevent network failure in the event of a routing loop </a:t>
            </a:r>
          </a:p>
          <a:p>
            <a:r>
              <a:rPr lang="en-US" altLang="ko-KR" sz="1600" b="1" dirty="0"/>
              <a:t>Protocol</a:t>
            </a:r>
            <a:r>
              <a:rPr lang="en-US" altLang="ko-KR" sz="1600" dirty="0"/>
              <a:t>: This field defines the protocol used in the data portion of the IP datagram</a:t>
            </a:r>
          </a:p>
          <a:p>
            <a:r>
              <a:rPr lang="en-US" altLang="ko-KR" sz="1600" b="1" dirty="0"/>
              <a:t>Header checksum </a:t>
            </a:r>
            <a:r>
              <a:rPr lang="en-US" altLang="ko-KR" sz="1600" dirty="0"/>
              <a:t>: The 16-bit IPv4 header checksum field is used for error-checking of the header</a:t>
            </a:r>
          </a:p>
          <a:p>
            <a:r>
              <a:rPr lang="en-US" altLang="ko-KR" sz="1600" b="1" dirty="0"/>
              <a:t>Source address </a:t>
            </a:r>
            <a:r>
              <a:rPr lang="en-US" altLang="ko-KR" sz="1600" dirty="0"/>
              <a:t>: This 32-bit field is the IPv4 address of the sender of the packet</a:t>
            </a:r>
          </a:p>
          <a:p>
            <a:r>
              <a:rPr lang="en-US" altLang="ko-KR" sz="1600" b="1" dirty="0"/>
              <a:t>Destination address </a:t>
            </a:r>
            <a:r>
              <a:rPr lang="en-US" altLang="ko-KR" sz="1600" dirty="0"/>
              <a:t>: This 32-bit field is the IPv4 address of the receiver of the packet</a:t>
            </a:r>
          </a:p>
          <a:p>
            <a:r>
              <a:rPr lang="en-US" altLang="ko-KR" sz="1600" b="1" dirty="0"/>
              <a:t>Options</a:t>
            </a:r>
            <a:r>
              <a:rPr lang="en-US" altLang="ko-KR" sz="1600" dirty="0"/>
              <a:t> : Packets containing some options may be considered as dangerous by some routers and be blocked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9C586-A9E2-4D2F-8A1D-8C8E8CF6B91E}"/>
              </a:ext>
            </a:extLst>
          </p:cNvPr>
          <p:cNvSpPr txBox="1"/>
          <p:nvPr/>
        </p:nvSpPr>
        <p:spPr>
          <a:xfrm>
            <a:off x="5672418" y="6116801"/>
            <a:ext cx="29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IPv4 Structure</a:t>
            </a:r>
          </a:p>
        </p:txBody>
      </p:sp>
      <p:pic>
        <p:nvPicPr>
          <p:cNvPr id="8" name="Picture 2" descr="undefined">
            <a:extLst>
              <a:ext uri="{FF2B5EF4-FFF2-40B4-BE49-F238E27FC236}">
                <a16:creationId xmlns:a16="http://schemas.microsoft.com/office/drawing/2014/main" id="{3F0BDBCB-8F53-438F-93FE-16305740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8" y="4248991"/>
            <a:ext cx="3759200" cy="17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S] 그림으로 알아보는 네트워크 - 계층화와 OSI, TCP/IP, UDP의 특징과 차이점">
            <a:extLst>
              <a:ext uri="{FF2B5EF4-FFF2-40B4-BE49-F238E27FC236}">
                <a16:creationId xmlns:a16="http://schemas.microsoft.com/office/drawing/2014/main" id="{2AD9C5F4-11B2-4BD2-99B4-A963F240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8" y="1216025"/>
            <a:ext cx="3797372" cy="24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1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C9B66-C074-4E13-9214-DD9E85C5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클래스 개념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CFE4F2-C541-46F1-86B9-5D954964A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8</a:t>
                </a:r>
                <a:r>
                  <a:rPr lang="ko-KR" altLang="en-US" sz="2000" dirty="0"/>
                  <a:t>비트</a:t>
                </a:r>
                <a:r>
                  <a:rPr lang="en-US" altLang="ko-KR" sz="2000" dirty="0"/>
                  <a:t>.8</a:t>
                </a:r>
                <a:r>
                  <a:rPr lang="ko-KR" altLang="en-US" sz="2000" dirty="0"/>
                  <a:t>비트</a:t>
                </a:r>
                <a:r>
                  <a:rPr lang="en-US" altLang="ko-KR" sz="2000" dirty="0"/>
                  <a:t>.8</a:t>
                </a:r>
                <a:r>
                  <a:rPr lang="ko-KR" altLang="en-US" sz="2000" dirty="0"/>
                  <a:t>비트</a:t>
                </a:r>
                <a:r>
                  <a:rPr lang="en-US" altLang="ko-KR" sz="2000" dirty="0"/>
                  <a:t>.8</a:t>
                </a:r>
                <a:r>
                  <a:rPr lang="ko-KR" altLang="en-US" sz="2000" dirty="0"/>
                  <a:t>비트로 구성</a:t>
                </a:r>
                <a:r>
                  <a:rPr lang="en-US" altLang="ko-KR" sz="2000" dirty="0"/>
                  <a:t>(32</a:t>
                </a:r>
                <a:r>
                  <a:rPr lang="ko-KR" altLang="en-US" sz="2000" dirty="0"/>
                  <a:t>비트</a:t>
                </a:r>
                <a:r>
                  <a:rPr lang="en-US" altLang="ko-KR" sz="2000" dirty="0"/>
                  <a:t>, 4</a:t>
                </a:r>
                <a:r>
                  <a:rPr lang="ko-KR" altLang="en-US" sz="2000" dirty="0"/>
                  <a:t>바이트</a:t>
                </a:r>
                <a:r>
                  <a:rPr lang="en-US" altLang="ko-KR" sz="2000" dirty="0"/>
                  <a:t>)</a:t>
                </a:r>
              </a:p>
              <a:p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=4,294,967,296</m:t>
                    </m:r>
                  </m:oMath>
                </a14:m>
                <a:r>
                  <a:rPr lang="ko-KR" altLang="en-US" sz="2000" dirty="0"/>
                  <a:t> 개의 주소를 할당할 수 있음</a:t>
                </a:r>
                <a:endParaRPr lang="en-US" altLang="ko-KR" sz="2000" dirty="0"/>
              </a:p>
              <a:p>
                <a:r>
                  <a:rPr lang="en-US" altLang="ko-KR" sz="2000" dirty="0"/>
                  <a:t>A </a:t>
                </a:r>
                <a:r>
                  <a:rPr lang="ko-KR" altLang="en-US" sz="2000" dirty="0"/>
                  <a:t>클래스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보통 국가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도시 등 행정 구역에서 많이 사용</a:t>
                </a:r>
                <a:endParaRPr lang="en-US" altLang="ko-KR" sz="2000" dirty="0"/>
              </a:p>
              <a:p>
                <a:r>
                  <a:rPr lang="en-US" altLang="ko-KR" sz="2000" dirty="0"/>
                  <a:t>B </a:t>
                </a:r>
                <a:r>
                  <a:rPr lang="ko-KR" altLang="en-US" sz="2000" dirty="0"/>
                  <a:t>클래스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기업 단위에서 많이 사용</a:t>
                </a:r>
                <a:endParaRPr lang="en-US" altLang="ko-KR" sz="2000" dirty="0"/>
              </a:p>
              <a:p>
                <a:r>
                  <a:rPr lang="en-US" altLang="ko-KR" sz="2000" dirty="0"/>
                  <a:t>C</a:t>
                </a:r>
                <a:r>
                  <a:rPr lang="ko-KR" altLang="en-US" sz="2000" dirty="0"/>
                  <a:t> 클래스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사설망에서 많이 사용</a:t>
                </a:r>
                <a:endParaRPr lang="en-US" altLang="ko-KR" sz="2000" dirty="0"/>
              </a:p>
              <a:p>
                <a:r>
                  <a:rPr lang="en-US" altLang="ko-KR" sz="2000" dirty="0"/>
                  <a:t>D </a:t>
                </a:r>
                <a:r>
                  <a:rPr lang="ko-KR" altLang="en-US" sz="2000" dirty="0"/>
                  <a:t>클래스 </a:t>
                </a:r>
                <a:r>
                  <a:rPr lang="en-US" altLang="ko-KR" sz="2000" dirty="0"/>
                  <a:t>: </a:t>
                </a:r>
                <a:r>
                  <a:rPr lang="ko-KR" altLang="en-US" sz="2000" dirty="0" err="1"/>
                  <a:t>멀티캐스트용으로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r>
                  <a:rPr lang="en-US" altLang="ko-KR" sz="2000" dirty="0"/>
                  <a:t>E </a:t>
                </a:r>
                <a:r>
                  <a:rPr lang="ko-KR" altLang="en-US" sz="2000" dirty="0"/>
                  <a:t>클래스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추후 사용을 위해 예약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CFE4F2-C541-46F1-86B9-5D954964A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28FA9C9-4564-4D18-BE8B-096A6F59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2" y="4079399"/>
            <a:ext cx="8191500" cy="16383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2A77E1-CF33-4CCB-9064-84398948F6A8}"/>
              </a:ext>
            </a:extLst>
          </p:cNvPr>
          <p:cNvCxnSpPr>
            <a:cxnSpLocks/>
          </p:cNvCxnSpPr>
          <p:nvPr/>
        </p:nvCxnSpPr>
        <p:spPr>
          <a:xfrm flipV="1">
            <a:off x="1971774" y="5116111"/>
            <a:ext cx="792088" cy="65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2F362C-2B34-4DB2-87FC-C6B041844F28}"/>
              </a:ext>
            </a:extLst>
          </p:cNvPr>
          <p:cNvSpPr txBox="1"/>
          <p:nvPr/>
        </p:nvSpPr>
        <p:spPr>
          <a:xfrm>
            <a:off x="549723" y="5766912"/>
            <a:ext cx="5636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굵은 부분이 </a:t>
            </a:r>
            <a:r>
              <a:rPr lang="en-US" altLang="ko-KR" sz="1600" dirty="0"/>
              <a:t>Network ID, </a:t>
            </a:r>
            <a:r>
              <a:rPr lang="ko-KR" altLang="en-US" sz="1600" dirty="0"/>
              <a:t>나머지 부분을 </a:t>
            </a:r>
            <a:r>
              <a:rPr lang="en-US" altLang="ko-KR" sz="1600" dirty="0"/>
              <a:t>Host ID</a:t>
            </a:r>
            <a:r>
              <a:rPr lang="ko-KR" altLang="en-US" sz="1600" dirty="0"/>
              <a:t>라고 표현함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FB783-43E1-48C2-83D5-C57955E1A09F}"/>
              </a:ext>
            </a:extLst>
          </p:cNvPr>
          <p:cNvSpPr txBox="1"/>
          <p:nvPr/>
        </p:nvSpPr>
        <p:spPr>
          <a:xfrm>
            <a:off x="626474" y="6136244"/>
            <a:ext cx="6354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Network</a:t>
            </a:r>
            <a:r>
              <a:rPr lang="ko-KR" altLang="en-US" sz="1600" dirty="0"/>
              <a:t> </a:t>
            </a:r>
            <a:r>
              <a:rPr lang="en-US" altLang="ko-KR" sz="1600" dirty="0"/>
              <a:t>ID</a:t>
            </a:r>
            <a:r>
              <a:rPr lang="ko-KR" altLang="en-US" sz="1600" dirty="0"/>
              <a:t>가 짧을수록</a:t>
            </a:r>
            <a:r>
              <a:rPr lang="en-US" altLang="ko-KR" sz="1600" dirty="0"/>
              <a:t>, Host</a:t>
            </a:r>
            <a:r>
              <a:rPr lang="ko-KR" altLang="en-US" sz="1600" dirty="0"/>
              <a:t>로 할당할 수 있는 </a:t>
            </a:r>
            <a:r>
              <a:rPr lang="en-US" altLang="ko-KR" sz="1600" dirty="0"/>
              <a:t>ID</a:t>
            </a:r>
            <a:r>
              <a:rPr lang="ko-KR" altLang="en-US" sz="1600" dirty="0"/>
              <a:t>의 개수가 증가함 </a:t>
            </a:r>
          </a:p>
        </p:txBody>
      </p:sp>
    </p:spTree>
    <p:extLst>
      <p:ext uri="{BB962C8B-B14F-4D97-AF65-F5344CB8AC3E}">
        <p14:creationId xmlns:p14="http://schemas.microsoft.com/office/powerpoint/2010/main" val="195154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DHCP</a:t>
            </a:r>
          </a:p>
          <a:p>
            <a:pPr lvl="1"/>
            <a:r>
              <a:rPr lang="en-US" altLang="ko-KR" sz="2000" dirty="0"/>
              <a:t>Automatically provides the IP address of the host and the basic settings of various TCP/IP protocols to the client. </a:t>
            </a:r>
          </a:p>
          <a:p>
            <a:pPr marL="0" indent="0">
              <a:buNone/>
            </a:pPr>
            <a:r>
              <a:rPr lang="en-US" altLang="ko-KR" sz="2200" dirty="0"/>
              <a:t>1. Enter filtering command ‘</a:t>
            </a:r>
            <a:r>
              <a:rPr lang="en-US" altLang="ko-KR" sz="2200" dirty="0" err="1"/>
              <a:t>dhcp</a:t>
            </a:r>
            <a:r>
              <a:rPr lang="en-US" altLang="ko-KR" sz="2200" dirty="0"/>
              <a:t>’ </a:t>
            </a:r>
          </a:p>
          <a:p>
            <a:endParaRPr lang="en-US" altLang="ko-KR" sz="22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1607AF-41FD-0505-D3BB-01F18E56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" y="3090657"/>
            <a:ext cx="5926667" cy="28783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7D0640-BB57-9879-92C3-08090B04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33" y="3109235"/>
            <a:ext cx="3479977" cy="329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6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4436534" cy="4752975"/>
          </a:xfrm>
        </p:spPr>
        <p:txBody>
          <a:bodyPr/>
          <a:lstStyle/>
          <a:p>
            <a:r>
              <a:rPr lang="en-US" altLang="ko-KR" sz="1800" b="1" dirty="0"/>
              <a:t>Discover</a:t>
            </a:r>
            <a:r>
              <a:rPr lang="en-US" altLang="ko-KR" sz="1800" dirty="0"/>
              <a:t>: The process in which the client finds a DHCP server through broadcast</a:t>
            </a:r>
          </a:p>
          <a:p>
            <a:r>
              <a:rPr lang="en-US" altLang="ko-KR" sz="1800" b="1" dirty="0"/>
              <a:t>Offer</a:t>
            </a:r>
            <a:r>
              <a:rPr lang="en-US" altLang="ko-KR" sz="1800" dirty="0"/>
              <a:t>: </a:t>
            </a:r>
            <a:r>
              <a:rPr lang="en-US" altLang="ko-KR" sz="1800" b="0" i="0" dirty="0">
                <a:solidFill>
                  <a:srgbClr val="202122"/>
                </a:solidFill>
                <a:effectLst/>
              </a:rPr>
              <a:t>This message contains the client's client id (traditionally a MAC address), the IP address that the server is offering, the subnet mask, the lease duration, and the IP address of the DHCP server making the offer</a:t>
            </a:r>
            <a:endParaRPr lang="en-US" altLang="ko-KR" sz="1800" dirty="0"/>
          </a:p>
          <a:p>
            <a:r>
              <a:rPr lang="en-US" altLang="ko-KR" sz="1800" b="1" dirty="0"/>
              <a:t>Request</a:t>
            </a:r>
            <a:r>
              <a:rPr lang="en-US" altLang="ko-KR" sz="1800" dirty="0"/>
              <a:t>: Respond to Offer</a:t>
            </a:r>
          </a:p>
          <a:p>
            <a:r>
              <a:rPr lang="en-US" altLang="ko-KR" sz="1800" b="1" dirty="0"/>
              <a:t>ACK</a:t>
            </a:r>
            <a:r>
              <a:rPr lang="en-US" altLang="ko-KR" sz="1800" dirty="0"/>
              <a:t>: When the DHCP server receives a request from the client, it sends an ACK packet</a:t>
            </a:r>
            <a:endParaRPr lang="ko-KR" altLang="en-US" sz="1800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CAC06D12-1C81-1EEA-7F16-B33014E47CC5}"/>
              </a:ext>
            </a:extLst>
          </p:cNvPr>
          <p:cNvGraphicFramePr>
            <a:graphicFrameLocks/>
          </p:cNvGraphicFramePr>
          <p:nvPr/>
        </p:nvGraphicFramePr>
        <p:xfrm>
          <a:off x="5047722" y="1484313"/>
          <a:ext cx="4003144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86">
                  <a:extLst>
                    <a:ext uri="{9D8B030D-6E8A-4147-A177-3AD203B41FA5}">
                      <a16:colId xmlns:a16="http://schemas.microsoft.com/office/drawing/2014/main" val="2592566894"/>
                    </a:ext>
                  </a:extLst>
                </a:gridCol>
                <a:gridCol w="1000786">
                  <a:extLst>
                    <a:ext uri="{9D8B030D-6E8A-4147-A177-3AD203B41FA5}">
                      <a16:colId xmlns:a16="http://schemas.microsoft.com/office/drawing/2014/main" val="3652545284"/>
                    </a:ext>
                  </a:extLst>
                </a:gridCol>
                <a:gridCol w="1000786">
                  <a:extLst>
                    <a:ext uri="{9D8B030D-6E8A-4147-A177-3AD203B41FA5}">
                      <a16:colId xmlns:a16="http://schemas.microsoft.com/office/drawing/2014/main" val="1447226345"/>
                    </a:ext>
                  </a:extLst>
                </a:gridCol>
                <a:gridCol w="1000786">
                  <a:extLst>
                    <a:ext uri="{9D8B030D-6E8A-4147-A177-3AD203B41FA5}">
                      <a16:colId xmlns:a16="http://schemas.microsoft.com/office/drawing/2014/main" val="2029972787"/>
                    </a:ext>
                  </a:extLst>
                </a:gridCol>
              </a:tblGrid>
              <a:tr h="294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 code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address type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address length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Hops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41045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ID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52809"/>
                  </a:ext>
                </a:extLst>
              </a:tr>
              <a:tr h="1707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9487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address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0515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Offered address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32714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r>
                        <a:rPr lang="ko-KR" altLang="en-US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81766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Relay agent address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80079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hardware address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58914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name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770797"/>
                  </a:ext>
                </a:extLst>
              </a:tr>
              <a:tr h="21604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name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4354"/>
                  </a:ext>
                </a:extLst>
              </a:tr>
              <a:tr h="17072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Options</a:t>
                      </a:r>
                      <a:endParaRPr lang="ko-KR" altLang="en-US" sz="1050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933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A9D176-A7CF-4AE6-E459-76741DE28464}"/>
              </a:ext>
            </a:extLst>
          </p:cNvPr>
          <p:cNvSpPr txBox="1"/>
          <p:nvPr/>
        </p:nvSpPr>
        <p:spPr>
          <a:xfrm>
            <a:off x="5575123" y="4638646"/>
            <a:ext cx="29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DHCP Structure</a:t>
            </a:r>
          </a:p>
        </p:txBody>
      </p:sp>
    </p:spTree>
    <p:extLst>
      <p:ext uri="{BB962C8B-B14F-4D97-AF65-F5344CB8AC3E}">
        <p14:creationId xmlns:p14="http://schemas.microsoft.com/office/powerpoint/2010/main" val="271362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ICMP</a:t>
            </a:r>
          </a:p>
          <a:p>
            <a:pPr lvl="1"/>
            <a:r>
              <a:rPr lang="en-US" altLang="ko-KR" sz="2000" dirty="0"/>
              <a:t>Sends messages that perform control, error reporting, and information provision functions for TCP/IP</a:t>
            </a:r>
          </a:p>
          <a:p>
            <a:r>
              <a:rPr lang="en-US" altLang="ko-KR" sz="2200" dirty="0"/>
              <a:t>1. Enter filtering command ‘</a:t>
            </a:r>
            <a:r>
              <a:rPr lang="en-US" altLang="ko-KR" sz="2200" dirty="0" err="1"/>
              <a:t>icmp</a:t>
            </a:r>
            <a:r>
              <a:rPr lang="en-US" altLang="ko-KR" sz="2200" dirty="0"/>
              <a:t>’ </a:t>
            </a:r>
          </a:p>
          <a:p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B9D3A-7A8B-FE91-27E4-869AE874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1" y="3152635"/>
            <a:ext cx="5445654" cy="3432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A8F3D-FD5E-81EE-1E5A-8BA9B0CD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245" y="4911375"/>
            <a:ext cx="5590646" cy="1673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F55CE6-3391-492F-A653-3DF601332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445" y="2787229"/>
            <a:ext cx="3844555" cy="17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9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8532812" cy="4752975"/>
          </a:xfrm>
        </p:spPr>
        <p:txBody>
          <a:bodyPr/>
          <a:lstStyle/>
          <a:p>
            <a:r>
              <a:rPr lang="en-US" altLang="ko-KR" sz="2200" dirty="0"/>
              <a:t>Type: Distinguishes ICMP messages.</a:t>
            </a:r>
          </a:p>
          <a:p>
            <a:r>
              <a:rPr lang="en-US" altLang="ko-KR" sz="2200" dirty="0"/>
              <a:t>Code: More information on the message content</a:t>
            </a:r>
          </a:p>
          <a:p>
            <a:r>
              <a:rPr lang="en-US" altLang="ko-KR" sz="2200" dirty="0"/>
              <a:t>Checksum: Check the ICMP value for modulation</a:t>
            </a:r>
          </a:p>
          <a:p>
            <a:r>
              <a:rPr lang="en-US" altLang="ko-KR" sz="2200" dirty="0"/>
              <a:t>Messages 1, 2: Content that is variable depending on the type</a:t>
            </a:r>
            <a:endParaRPr lang="ko-KR" altLang="en-US" sz="2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EC15048-7532-5E72-977B-33CFA313F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50624"/>
              </p:ext>
            </p:extLst>
          </p:nvPr>
        </p:nvGraphicFramePr>
        <p:xfrm>
          <a:off x="2128274" y="3818467"/>
          <a:ext cx="4738194" cy="17699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79398">
                  <a:extLst>
                    <a:ext uri="{9D8B030D-6E8A-4147-A177-3AD203B41FA5}">
                      <a16:colId xmlns:a16="http://schemas.microsoft.com/office/drawing/2014/main" val="806541235"/>
                    </a:ext>
                  </a:extLst>
                </a:gridCol>
                <a:gridCol w="1579398">
                  <a:extLst>
                    <a:ext uri="{9D8B030D-6E8A-4147-A177-3AD203B41FA5}">
                      <a16:colId xmlns:a16="http://schemas.microsoft.com/office/drawing/2014/main" val="2430616090"/>
                    </a:ext>
                  </a:extLst>
                </a:gridCol>
                <a:gridCol w="1579398">
                  <a:extLst>
                    <a:ext uri="{9D8B030D-6E8A-4147-A177-3AD203B41FA5}">
                      <a16:colId xmlns:a16="http://schemas.microsoft.com/office/drawing/2014/main" val="3177313843"/>
                    </a:ext>
                  </a:extLst>
                </a:gridCol>
              </a:tblGrid>
              <a:tr h="682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ICMP TYPE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ICMP CODE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ICMP CHECKSUM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45917"/>
                  </a:ext>
                </a:extLst>
              </a:tr>
              <a:tr h="5436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ICMP MESSAGE 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34654"/>
                  </a:ext>
                </a:extLst>
              </a:tr>
              <a:tr h="5436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ICMP MESSAGE 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120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26C760-D158-0BFB-C65F-0E8370644179}"/>
              </a:ext>
            </a:extLst>
          </p:cNvPr>
          <p:cNvSpPr txBox="1"/>
          <p:nvPr/>
        </p:nvSpPr>
        <p:spPr>
          <a:xfrm>
            <a:off x="3018526" y="5656678"/>
            <a:ext cx="29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ICMP Structure</a:t>
            </a:r>
          </a:p>
        </p:txBody>
      </p:sp>
    </p:spTree>
    <p:extLst>
      <p:ext uri="{BB962C8B-B14F-4D97-AF65-F5344CB8AC3E}">
        <p14:creationId xmlns:p14="http://schemas.microsoft.com/office/powerpoint/2010/main" val="249234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ARP </a:t>
            </a:r>
          </a:p>
          <a:p>
            <a:pPr lvl="1"/>
            <a:r>
              <a:rPr lang="en-US" altLang="ko-KR" sz="2000" dirty="0"/>
              <a:t>A protocol used when the receiver IP address is known but the MAC address is not known</a:t>
            </a:r>
          </a:p>
          <a:p>
            <a:pPr marL="0" indent="0">
              <a:buNone/>
            </a:pPr>
            <a:r>
              <a:rPr lang="en-US" altLang="ko-KR" sz="2200" dirty="0"/>
              <a:t>1. Enter filtering command '</a:t>
            </a:r>
            <a:r>
              <a:rPr lang="en-US" altLang="ko-KR" sz="2200" dirty="0" err="1"/>
              <a:t>arp</a:t>
            </a:r>
            <a:r>
              <a:rPr lang="en-US" altLang="ko-KR" sz="2200" dirty="0"/>
              <a:t>’ </a:t>
            </a:r>
          </a:p>
          <a:p>
            <a:pPr marL="0" indent="0">
              <a:buNone/>
            </a:pPr>
            <a:r>
              <a:rPr lang="en-US" altLang="ko-KR" sz="2200" dirty="0"/>
              <a:t>2. Source  </a:t>
            </a:r>
            <a:r>
              <a:rPr lang="ko-KR" altLang="en-US" sz="2200" dirty="0"/>
              <a:t>→</a:t>
            </a:r>
            <a:r>
              <a:rPr lang="en-US" altLang="ko-KR" sz="2200" dirty="0"/>
              <a:t> Destination (Broadcast)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3C4578-D88C-617B-8561-3D7E97BD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68" y="3392859"/>
            <a:ext cx="5333999" cy="3112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71D8A2-8B1B-D8AE-C13B-FFEA2F2B1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066" y="3581401"/>
            <a:ext cx="51816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5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C40C-694B-A6DC-B861-DFCCE9BB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13D08-DE9B-721F-48C8-0116627C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200" dirty="0"/>
              <a:t>3. Destination </a:t>
            </a:r>
            <a:r>
              <a:rPr lang="ko-KR" altLang="en-US" sz="2200" dirty="0"/>
              <a:t>→</a:t>
            </a:r>
            <a:r>
              <a:rPr lang="en-US" altLang="ko-KR" sz="2200" dirty="0"/>
              <a:t>  Source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0B50E-7C4E-E38F-2B82-E306EC82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891445"/>
            <a:ext cx="7902695" cy="4614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8F6A5E-78C1-DCDF-E609-F56A3DBB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74" y="3761582"/>
            <a:ext cx="5248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18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4581701" cy="4752975"/>
          </a:xfrm>
        </p:spPr>
        <p:txBody>
          <a:bodyPr/>
          <a:lstStyle/>
          <a:p>
            <a:r>
              <a:rPr lang="en-US" altLang="ko-KR" sz="1800" b="1" dirty="0"/>
              <a:t>Hardware type</a:t>
            </a:r>
            <a:r>
              <a:rPr lang="en-US" altLang="ko-KR" sz="1800" dirty="0"/>
              <a:t>: Used to define the MAC address, data link type, and physical address length in use</a:t>
            </a:r>
          </a:p>
          <a:p>
            <a:r>
              <a:rPr lang="en-US" altLang="ko-KR" sz="1800" b="1" dirty="0"/>
              <a:t>Protocol Type</a:t>
            </a:r>
            <a:r>
              <a:rPr lang="en-US" altLang="ko-KR" sz="1800" dirty="0"/>
              <a:t>: Defines the type of protocol address being used</a:t>
            </a:r>
          </a:p>
          <a:p>
            <a:r>
              <a:rPr lang="en-US" altLang="ko-KR" sz="1800" b="1" dirty="0"/>
              <a:t>Hardware size</a:t>
            </a:r>
            <a:r>
              <a:rPr lang="en-US" altLang="ko-KR" sz="1800" dirty="0"/>
              <a:t>: defines the length of the MAC address used in the packet, in units of Byte</a:t>
            </a:r>
          </a:p>
          <a:p>
            <a:r>
              <a:rPr lang="en-US" altLang="ko-KR" sz="1800" b="1" dirty="0"/>
              <a:t>Protocol size</a:t>
            </a:r>
            <a:r>
              <a:rPr lang="en-US" altLang="ko-KR" sz="1800" dirty="0"/>
              <a:t>: Defines the length of the protocol address used in the packet, and the unit is Byte</a:t>
            </a:r>
          </a:p>
          <a:p>
            <a:r>
              <a:rPr lang="en-US" altLang="ko-KR" sz="1800" b="1" dirty="0"/>
              <a:t>Opcode</a:t>
            </a:r>
            <a:r>
              <a:rPr lang="en-US" altLang="ko-KR" sz="1800" dirty="0"/>
              <a:t>: Defines whether it is an ARP Request/Reply or a RARP Request/Reply packet</a:t>
            </a:r>
          </a:p>
          <a:p>
            <a:pPr lvl="1"/>
            <a:r>
              <a:rPr lang="en-US" altLang="ko-KR" sz="1400" dirty="0"/>
              <a:t>Opcode</a:t>
            </a:r>
            <a:r>
              <a:rPr lang="ko-KR" altLang="en-US" sz="1400" dirty="0"/>
              <a:t> </a:t>
            </a:r>
            <a:r>
              <a:rPr lang="en-US" altLang="ko-KR" sz="1400" dirty="0"/>
              <a:t>(1) : ARP Request</a:t>
            </a:r>
          </a:p>
          <a:p>
            <a:pPr lvl="1"/>
            <a:r>
              <a:rPr lang="en-US" altLang="ko-KR" sz="1400" dirty="0"/>
              <a:t>Opcode (2) : ARP Reply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5461E-3F0F-4D01-FE01-0350E930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96" y="1360134"/>
            <a:ext cx="4258504" cy="1944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54F87-5899-6274-3C9D-7A5A1B02FB15}"/>
              </a:ext>
            </a:extLst>
          </p:cNvPr>
          <p:cNvSpPr txBox="1"/>
          <p:nvPr/>
        </p:nvSpPr>
        <p:spPr>
          <a:xfrm>
            <a:off x="5689600" y="3304821"/>
            <a:ext cx="29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ARP Structure</a:t>
            </a:r>
          </a:p>
        </p:txBody>
      </p:sp>
    </p:spTree>
    <p:extLst>
      <p:ext uri="{BB962C8B-B14F-4D97-AF65-F5344CB8AC3E}">
        <p14:creationId xmlns:p14="http://schemas.microsoft.com/office/powerpoint/2010/main" val="1783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4AD0D-DBDB-4381-8B5A-CD2E51C5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of Wireshark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F9BC8-D195-41A0-B78F-AF807E29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5789612" cy="4752975"/>
          </a:xfrm>
        </p:spPr>
        <p:txBody>
          <a:bodyPr/>
          <a:lstStyle/>
          <a:p>
            <a:r>
              <a:rPr lang="en-US" altLang="ko-KR" sz="2400" dirty="0"/>
              <a:t>Wireshark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Free and open-source packet analyzer</a:t>
            </a:r>
          </a:p>
          <a:p>
            <a:pPr lvl="1"/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Runs on 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</a:rPr>
              <a:t>Unix-like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 operating systems, and 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</a:rPr>
              <a:t>Microsoft Windows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Used for network troubleshooting, communication protocol development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Supports promiscuous mode, so it can ignore the address value and accept all packets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B4EE32-5A54-EA4B-55B4-1429C8B6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58" y="1766710"/>
            <a:ext cx="1410053" cy="14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B4F4E144-1569-CF39-3855-FCF8FD52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90" y="4361434"/>
            <a:ext cx="4119387" cy="23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83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EDA5-7A6F-DA1D-B6DC-E805703C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Wireshark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E9158-63EA-37FD-9D26-E0E75605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4581701" cy="4752975"/>
          </a:xfrm>
        </p:spPr>
        <p:txBody>
          <a:bodyPr/>
          <a:lstStyle/>
          <a:p>
            <a:r>
              <a:rPr lang="en-US" altLang="ko-KR" sz="1800" b="1" dirty="0"/>
              <a:t>Sender MAC address</a:t>
            </a:r>
            <a:r>
              <a:rPr lang="en-US" altLang="ko-KR" sz="1800" dirty="0"/>
              <a:t>: Defines the MAC address of the device that transmits the ARP request and response</a:t>
            </a:r>
          </a:p>
          <a:p>
            <a:r>
              <a:rPr lang="en-US" altLang="ko-KR" sz="1800" b="1" dirty="0"/>
              <a:t>Sender IP address</a:t>
            </a:r>
            <a:r>
              <a:rPr lang="en-US" altLang="ko-KR" sz="1800" dirty="0"/>
              <a:t>: Defines the IP address of the device that sends ARP requests and responses</a:t>
            </a:r>
          </a:p>
          <a:p>
            <a:r>
              <a:rPr lang="en-US" altLang="ko-KR" sz="1800" b="1" dirty="0"/>
              <a:t>Target MAC address</a:t>
            </a:r>
            <a:r>
              <a:rPr lang="en-US" altLang="ko-KR" sz="1800" dirty="0"/>
              <a:t>: Defines the MAC address of the required target</a:t>
            </a:r>
          </a:p>
          <a:p>
            <a:r>
              <a:rPr lang="en-US" altLang="ko-KR" sz="1800" b="1" dirty="0"/>
              <a:t>Target IP address</a:t>
            </a:r>
            <a:r>
              <a:rPr lang="en-US" altLang="ko-KR" sz="1800" dirty="0"/>
              <a:t>: Defines the IP address of the required target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35461E-3F0F-4D01-FE01-0350E930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96" y="1360134"/>
            <a:ext cx="4258504" cy="1944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54F87-5899-6274-3C9D-7A5A1B02FB15}"/>
              </a:ext>
            </a:extLst>
          </p:cNvPr>
          <p:cNvSpPr txBox="1"/>
          <p:nvPr/>
        </p:nvSpPr>
        <p:spPr>
          <a:xfrm>
            <a:off x="5689600" y="3304821"/>
            <a:ext cx="295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ARP Structure</a:t>
            </a:r>
          </a:p>
        </p:txBody>
      </p:sp>
    </p:spTree>
    <p:extLst>
      <p:ext uri="{BB962C8B-B14F-4D97-AF65-F5344CB8AC3E}">
        <p14:creationId xmlns:p14="http://schemas.microsoft.com/office/powerpoint/2010/main" val="157302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40F7-74AC-4F88-8B1C-3FB9E25D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156" y="3059112"/>
            <a:ext cx="1924234" cy="739775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7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75F23-5529-BA5D-AB4E-FD1CC4B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6BD-9FA3-88F5-4FC1-F3962B8F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484313"/>
            <a:ext cx="4491390" cy="4752975"/>
          </a:xfrm>
        </p:spPr>
        <p:txBody>
          <a:bodyPr/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Wireshark uses PCAP to capture packets, so it can only capture packets on the types of networks that PCAP supports.</a:t>
            </a:r>
          </a:p>
          <a:p>
            <a:pPr lvl="1"/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PCAP : Packet Capture, an API configuration that captures network traffic</a:t>
            </a:r>
          </a:p>
          <a:p>
            <a:pPr algn="l"/>
            <a:endParaRPr lang="en-US" altLang="ko-KR" sz="2000" dirty="0">
              <a:solidFill>
                <a:srgbClr val="000000"/>
              </a:solidFill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Wireshark captures network traffic by using a capture library supported by the operating system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</a:rPr>
              <a:t>Unix</a:t>
            </a:r>
            <a:r>
              <a:rPr lang="ko-KR" altLang="en-US" sz="180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800" i="0" dirty="0">
                <a:solidFill>
                  <a:srgbClr val="000000"/>
                </a:solidFill>
                <a:effectLst/>
              </a:rPr>
              <a:t>: </a:t>
            </a:r>
            <a:r>
              <a:rPr lang="en-US" altLang="ko-KR" sz="1800" i="0" dirty="0" err="1">
                <a:solidFill>
                  <a:srgbClr val="000000"/>
                </a:solidFill>
                <a:effectLst/>
              </a:rPr>
              <a:t>libpcap</a:t>
            </a:r>
            <a:endParaRPr lang="ko-KR" altLang="en-US" sz="180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altLang="ko-KR" sz="1800" dirty="0">
                <a:solidFill>
                  <a:srgbClr val="000000"/>
                </a:solidFill>
              </a:rPr>
              <a:t>Windows</a:t>
            </a:r>
            <a:r>
              <a:rPr lang="en-US" altLang="ko-KR" sz="1800" i="0" dirty="0">
                <a:solidFill>
                  <a:srgbClr val="000000"/>
                </a:solidFill>
                <a:effectLst/>
              </a:rPr>
              <a:t>: </a:t>
            </a:r>
            <a:r>
              <a:rPr lang="en-US" altLang="ko-KR" sz="1800" i="0" dirty="0" err="1">
                <a:solidFill>
                  <a:srgbClr val="000000"/>
                </a:solidFill>
                <a:effectLst/>
              </a:rPr>
              <a:t>Winpcap</a:t>
            </a:r>
            <a:endParaRPr lang="ko-KR" altLang="en-US" sz="1800" i="0" dirty="0">
              <a:solidFill>
                <a:srgbClr val="000000"/>
              </a:solidFill>
              <a:effectLst/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1DC625-8325-0C09-EA9F-C4CF01D6D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t="5005" r="1067" b="6464"/>
          <a:stretch/>
        </p:blipFill>
        <p:spPr bwMode="auto">
          <a:xfrm>
            <a:off x="5102578" y="1743958"/>
            <a:ext cx="4041422" cy="25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7A5C86A-6B22-E873-DD6B-CFD141A1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60" y="3349978"/>
            <a:ext cx="717674" cy="71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BD903-0DFF-489D-F61C-8AB3CFB6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4FD5A-9001-C50C-D960-D58B2DA7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200" dirty="0"/>
              <a:t>Download from the Home Page and then run</a:t>
            </a:r>
          </a:p>
          <a:p>
            <a:pPr marL="857250" lvl="1" indent="-457200"/>
            <a:r>
              <a:rPr lang="en-US" altLang="ko-KR" sz="2000" dirty="0"/>
              <a:t>https://www.wireshark.org/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AFD83-1F58-F0FD-9247-0EC6F5ED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78" y="2385249"/>
            <a:ext cx="4491509" cy="2649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2E3D0A-3EB0-2F61-B06B-341D4A85D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025" b="653"/>
          <a:stretch/>
        </p:blipFill>
        <p:spPr>
          <a:xfrm>
            <a:off x="4887524" y="2385249"/>
            <a:ext cx="4071974" cy="26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9F311-E082-6273-3810-BE16CE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D5DD-A7F3-29D5-8942-76C8A1E2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Next – Noted – Next – Next - Next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C14A6-089F-09CC-F2CE-DFBF3A03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3" y="1998662"/>
            <a:ext cx="4285545" cy="3350208"/>
          </a:xfrm>
          <a:prstGeom prst="rect">
            <a:avLst/>
          </a:prstGeom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942EAA02-3566-9D86-7DC6-695B66EB51A5}"/>
              </a:ext>
            </a:extLst>
          </p:cNvPr>
          <p:cNvSpPr/>
          <p:nvPr/>
        </p:nvSpPr>
        <p:spPr bwMode="auto">
          <a:xfrm>
            <a:off x="2822222" y="4820356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910634-4C16-7C09-1FF3-13CA524B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0" y="2199220"/>
            <a:ext cx="4781550" cy="3676650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37F2F6DA-99A2-062F-B895-1FD7342FF5ED}"/>
              </a:ext>
            </a:extLst>
          </p:cNvPr>
          <p:cNvSpPr/>
          <p:nvPr/>
        </p:nvSpPr>
        <p:spPr bwMode="auto">
          <a:xfrm>
            <a:off x="3515375" y="5388782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DC4F1A-90B5-247D-CDAC-9F365395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49" y="2381783"/>
            <a:ext cx="4819650" cy="3762375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DDBB427C-E56A-DA3B-A3E5-E871473BBCEF}"/>
              </a:ext>
            </a:extLst>
          </p:cNvPr>
          <p:cNvSpPr/>
          <p:nvPr/>
        </p:nvSpPr>
        <p:spPr bwMode="auto">
          <a:xfrm>
            <a:off x="3950813" y="5637392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AD6EA6-69C9-40A2-D348-FA2BF2671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227" y="2488146"/>
            <a:ext cx="4867275" cy="3838575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482EC4DC-3720-1F09-36C1-4D7D0460355F}"/>
              </a:ext>
            </a:extLst>
          </p:cNvPr>
          <p:cNvSpPr/>
          <p:nvPr/>
        </p:nvSpPr>
        <p:spPr bwMode="auto">
          <a:xfrm>
            <a:off x="4638391" y="5781767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B338D4-EAC9-668E-ADFF-DB301CB88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012" y="2738413"/>
            <a:ext cx="4838700" cy="3762375"/>
          </a:xfrm>
          <a:prstGeom prst="rect">
            <a:avLst/>
          </a:prstGeom>
        </p:spPr>
      </p:pic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0ADC648E-7191-941E-1156-E05BBE0F79D3}"/>
              </a:ext>
            </a:extLst>
          </p:cNvPr>
          <p:cNvSpPr/>
          <p:nvPr/>
        </p:nvSpPr>
        <p:spPr bwMode="auto">
          <a:xfrm>
            <a:off x="6754299" y="5960622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9F311-E082-6273-3810-BE16CE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D5DD-A7F3-29D5-8942-76C8A1E2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Next – Next - Install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8B3C0-1EAB-ACCE-15C8-D05C1BF0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012950"/>
            <a:ext cx="4819650" cy="3695700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84729ABF-91CE-5FFD-3C89-DFEB8B11E5F9}"/>
              </a:ext>
            </a:extLst>
          </p:cNvPr>
          <p:cNvSpPr/>
          <p:nvPr/>
        </p:nvSpPr>
        <p:spPr bwMode="auto">
          <a:xfrm>
            <a:off x="3696611" y="5227550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225F2-B03D-C63C-A14F-1BED9B07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36" y="2195513"/>
            <a:ext cx="4857750" cy="3781425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2C0638C7-D873-22B0-43EC-FAFBEFBD5148}"/>
              </a:ext>
            </a:extLst>
          </p:cNvPr>
          <p:cNvSpPr/>
          <p:nvPr/>
        </p:nvSpPr>
        <p:spPr bwMode="auto">
          <a:xfrm>
            <a:off x="4343885" y="5410113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E5969B-B657-09AA-BB21-20E42984A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41" y="2454276"/>
            <a:ext cx="4819650" cy="3705225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1EA5FDFA-F9A9-CC27-786C-5381EC7C8BC5}"/>
              </a:ext>
            </a:extLst>
          </p:cNvPr>
          <p:cNvSpPr/>
          <p:nvPr/>
        </p:nvSpPr>
        <p:spPr bwMode="auto">
          <a:xfrm>
            <a:off x="6302418" y="5645063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2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9F311-E082-6273-3810-BE16CE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D5DD-A7F3-29D5-8942-76C8A1E2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the </a:t>
            </a:r>
            <a:r>
              <a:rPr lang="en-US" altLang="ko-KR" dirty="0" err="1"/>
              <a:t>Npcap</a:t>
            </a:r>
            <a:r>
              <a:rPr lang="en-US" altLang="ko-KR" dirty="0"/>
              <a:t> window appears during </a:t>
            </a:r>
            <a:r>
              <a:rPr lang="en-US" altLang="ko-KR" dirty="0" err="1"/>
              <a:t>Intsall</a:t>
            </a:r>
            <a:r>
              <a:rPr lang="en-US" altLang="ko-KR" dirty="0"/>
              <a:t>, agree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89C1A-E44C-9D11-053A-E0583C2C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8" y="2806890"/>
            <a:ext cx="8064501" cy="3148304"/>
          </a:xfrm>
          <a:prstGeom prst="rect">
            <a:avLst/>
          </a:prstGeom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BDB3B460-2D00-E432-1021-F41B984E6B13}"/>
              </a:ext>
            </a:extLst>
          </p:cNvPr>
          <p:cNvSpPr/>
          <p:nvPr/>
        </p:nvSpPr>
        <p:spPr bwMode="auto">
          <a:xfrm>
            <a:off x="6874933" y="5514472"/>
            <a:ext cx="875389" cy="553331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87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9F311-E082-6273-3810-BE16CE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2D5DD-A7F3-29D5-8942-76C8A1E2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Reboot after installation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151885-A560-8F8E-790C-62FB4C52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888944"/>
            <a:ext cx="4791075" cy="377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A8B4C-3A7B-41B8-22DE-BABB46255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01" y="2165609"/>
            <a:ext cx="4800600" cy="3771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F98E5D-FB70-ED49-4B2B-FE18FF302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731" y="2255475"/>
            <a:ext cx="4848225" cy="381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1F7AEF-EFF3-7BA2-FD39-5465D2FBD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194" y="2293575"/>
            <a:ext cx="4819650" cy="3771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DA1CCD-03B6-58AE-DEC6-E1773B91F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268" y="2373655"/>
            <a:ext cx="4683068" cy="3653720"/>
          </a:xfrm>
          <a:prstGeom prst="rect">
            <a:avLst/>
          </a:prstGeom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75766DC5-518F-356D-7C6F-31B943D6A772}"/>
              </a:ext>
            </a:extLst>
          </p:cNvPr>
          <p:cNvSpPr/>
          <p:nvPr/>
        </p:nvSpPr>
        <p:spPr bwMode="auto">
          <a:xfrm>
            <a:off x="5474498" y="3923849"/>
            <a:ext cx="1229458" cy="578703"/>
          </a:xfrm>
          <a:prstGeom prst="donut">
            <a:avLst>
              <a:gd name="adj" fmla="val 1477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9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Monet Theme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Book Antiqua"/>
        <a:ea typeface="굴림"/>
        <a:cs typeface=""/>
      </a:majorFont>
      <a:minorFont>
        <a:latin typeface="Book Antiqu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net Theme" id="{578C9BF3-9E79-4850-9F07-B8743B125088}" vid="{3E1EB160-A8A9-4B3F-B417-D890C0502B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Monet Theme</Template>
  <TotalTime>4364019</TotalTime>
  <Words>2286</Words>
  <Application>Microsoft Office PowerPoint</Application>
  <PresentationFormat>화면 슬라이드 쇼(4:3)</PresentationFormat>
  <Paragraphs>284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Noto Sans Demilight</vt:lpstr>
      <vt:lpstr>Noto Sans KR</vt:lpstr>
      <vt:lpstr>굴림</vt:lpstr>
      <vt:lpstr>맑은 고딕</vt:lpstr>
      <vt:lpstr>Arial</vt:lpstr>
      <vt:lpstr>Book Antiqua</vt:lpstr>
      <vt:lpstr>Cambria Math</vt:lpstr>
      <vt:lpstr>Tahoma</vt:lpstr>
      <vt:lpstr>Times New Roman</vt:lpstr>
      <vt:lpstr>Wingdings</vt:lpstr>
      <vt:lpstr>Monet Theme</vt:lpstr>
      <vt:lpstr>Wireshark</vt:lpstr>
      <vt:lpstr>Content</vt:lpstr>
      <vt:lpstr>Introduction of Wireshark</vt:lpstr>
      <vt:lpstr>Introduction of Wireshark</vt:lpstr>
      <vt:lpstr>How to install</vt:lpstr>
      <vt:lpstr>How to install</vt:lpstr>
      <vt:lpstr>How to install</vt:lpstr>
      <vt:lpstr>How to install</vt:lpstr>
      <vt:lpstr>How to install</vt:lpstr>
      <vt:lpstr>How to install</vt:lpstr>
      <vt:lpstr>How to use</vt:lpstr>
      <vt:lpstr>How to use</vt:lpstr>
      <vt:lpstr>How to use</vt:lpstr>
      <vt:lpstr>What is Filter</vt:lpstr>
      <vt:lpstr>What is Filter</vt:lpstr>
      <vt:lpstr>OSI 7 Layer and TCP/IP Protocol Suite</vt:lpstr>
      <vt:lpstr>Wireshark Example</vt:lpstr>
      <vt:lpstr>Wireshark Example</vt:lpstr>
      <vt:lpstr>IPv4 Structure</vt:lpstr>
      <vt:lpstr>IPv4 Structure</vt:lpstr>
      <vt:lpstr>IPv4 Structure</vt:lpstr>
      <vt:lpstr>IP 주소 클래스 개념</vt:lpstr>
      <vt:lpstr>Wireshark Example</vt:lpstr>
      <vt:lpstr>Wireshark Example</vt:lpstr>
      <vt:lpstr>Wireshark Example</vt:lpstr>
      <vt:lpstr>Wireshark Example</vt:lpstr>
      <vt:lpstr>Wireshark Example</vt:lpstr>
      <vt:lpstr>Wireshark Example</vt:lpstr>
      <vt:lpstr>Wireshark Example</vt:lpstr>
      <vt:lpstr>Wireshark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서준호</dc:creator>
  <cp:lastModifiedBy>kim sunghyun</cp:lastModifiedBy>
  <cp:revision>3388</cp:revision>
  <cp:lastPrinted>2021-05-01T01:38:15Z</cp:lastPrinted>
  <dcterms:created xsi:type="dcterms:W3CDTF">2018-01-09T01:36:46Z</dcterms:created>
  <dcterms:modified xsi:type="dcterms:W3CDTF">2023-09-20T04:05:57Z</dcterms:modified>
</cp:coreProperties>
</file>