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embeddedFontLst>
    <p:embeddedFont>
      <p:font typeface="나눔바른고딕 UltraLight" panose="020B0603020101020101" pitchFamily="50" charset="-127"/>
      <p:regular r:id="rId6"/>
    </p:embeddedFont>
    <p:embeddedFont>
      <p:font typeface="나눔스퀘어 Extra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1B88B-B318-4560-917A-28A1DD1E296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178F-1869-4BC2-BDA7-1C066AC45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4423065"/>
            <a:ext cx="3228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김외솔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696781" y="2778595"/>
            <a:ext cx="6813176" cy="1143629"/>
            <a:chOff x="2570500" y="2920573"/>
            <a:chExt cx="7588589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70500" y="2920573"/>
              <a:ext cx="7588589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28968" y="2992116"/>
              <a:ext cx="6271653" cy="197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서울시 성북구 공공도서관 별 </a:t>
              </a:r>
              <a:r>
                <a:rPr lang="en-US" altLang="ko-KR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인기 아동 도서</a:t>
              </a:r>
              <a:r>
                <a:rPr lang="en-US" altLang="ko-KR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’</a:t>
              </a:r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유사도 높은 </a:t>
              </a:r>
              <a:r>
                <a:rPr lang="en-US" altLang="ko-KR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‘</a:t>
              </a:r>
              <a:r>
                <a:rPr lang="ko-KR" altLang="en-US" b="1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미대출</a:t>
              </a:r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아동 도서</a:t>
              </a:r>
              <a:r>
                <a:rPr lang="en-US" altLang="ko-KR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’ </a:t>
              </a:r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시스템 프로젝트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84" y="1953059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96456" y="1095609"/>
            <a:ext cx="1932493" cy="315590"/>
            <a:chOff x="42870" y="1186136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2870" y="1186136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8308" y="1196466"/>
              <a:ext cx="81489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취지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391464" y="2122702"/>
            <a:ext cx="1630254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#3.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기획서 작성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524003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직사각형 48"/>
          <p:cNvSpPr/>
          <p:nvPr/>
        </p:nvSpPr>
        <p:spPr>
          <a:xfrm>
            <a:off x="3784186" y="1679404"/>
            <a:ext cx="7606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도서관 별로 개관 이후 한 번도 대출이 되지 않은 도서가 다수 존재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미대출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도서 대책은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도서관 정보나루‘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[by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문화체육관광부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한국과학기술정보연구원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빅데이터 사업의 주요 주제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4585A71B-6E1D-46A7-8589-AEC8492ED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7" y="941291"/>
            <a:ext cx="1533274" cy="459116"/>
          </a:xfrm>
          <a:prstGeom prst="rect">
            <a:avLst/>
          </a:prstGeom>
        </p:spPr>
      </p:pic>
      <p:pic>
        <p:nvPicPr>
          <p:cNvPr id="61" name="Google Shape;115;p3">
            <a:extLst>
              <a:ext uri="{FF2B5EF4-FFF2-40B4-BE49-F238E27FC236}">
                <a16:creationId xmlns:a16="http://schemas.microsoft.com/office/drawing/2014/main" id="{46AC5679-884D-4B0A-AF42-D7A1EA8084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977" b="8894"/>
          <a:stretch/>
        </p:blipFill>
        <p:spPr>
          <a:xfrm>
            <a:off x="8062280" y="2233403"/>
            <a:ext cx="2847767" cy="130051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122;g6d189bcd5c_4_0">
            <a:extLst>
              <a:ext uri="{FF2B5EF4-FFF2-40B4-BE49-F238E27FC236}">
                <a16:creationId xmlns:a16="http://schemas.microsoft.com/office/drawing/2014/main" id="{3FF84BE0-F776-4265-934E-4A6514A3D2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024" y="2233404"/>
            <a:ext cx="2659879" cy="13005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117;p3">
            <a:extLst>
              <a:ext uri="{FF2B5EF4-FFF2-40B4-BE49-F238E27FC236}">
                <a16:creationId xmlns:a16="http://schemas.microsoft.com/office/drawing/2014/main" id="{BBFF0826-486A-410B-9104-6BF8E645E3CE}"/>
              </a:ext>
            </a:extLst>
          </p:cNvPr>
          <p:cNvSpPr txBox="1"/>
          <p:nvPr/>
        </p:nvSpPr>
        <p:spPr>
          <a:xfrm>
            <a:off x="9170894" y="2557473"/>
            <a:ext cx="385482" cy="156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18CE25D-4491-49D3-B69A-68ECDEFE5CB6}"/>
              </a:ext>
            </a:extLst>
          </p:cNvPr>
          <p:cNvGrpSpPr/>
          <p:nvPr/>
        </p:nvGrpSpPr>
        <p:grpSpPr>
          <a:xfrm>
            <a:off x="3796456" y="3776057"/>
            <a:ext cx="1932493" cy="315590"/>
            <a:chOff x="42870" y="1186136"/>
            <a:chExt cx="1485774" cy="315590"/>
          </a:xfrm>
        </p:grpSpPr>
        <p:sp>
          <p:nvSpPr>
            <p:cNvPr id="72" name="모서리가 둥근 직사각형 4">
              <a:extLst>
                <a:ext uri="{FF2B5EF4-FFF2-40B4-BE49-F238E27FC236}">
                  <a16:creationId xmlns:a16="http://schemas.microsoft.com/office/drawing/2014/main" id="{B70B2330-B895-444B-BA3A-32DEF7D4FA67}"/>
                </a:ext>
              </a:extLst>
            </p:cNvPr>
            <p:cNvSpPr/>
            <p:nvPr/>
          </p:nvSpPr>
          <p:spPr>
            <a:xfrm>
              <a:off x="42870" y="1186136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8B98C16-C729-404E-B75B-FBC3570C5A08}"/>
                </a:ext>
              </a:extLst>
            </p:cNvPr>
            <p:cNvSpPr/>
            <p:nvPr/>
          </p:nvSpPr>
          <p:spPr>
            <a:xfrm>
              <a:off x="378308" y="1196466"/>
              <a:ext cx="81489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내용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74EF067-08FD-458B-A65B-4095F5EA6B1B}"/>
              </a:ext>
            </a:extLst>
          </p:cNvPr>
          <p:cNvCxnSpPr/>
          <p:nvPr/>
        </p:nvCxnSpPr>
        <p:spPr>
          <a:xfrm>
            <a:off x="3796456" y="420445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325B67E-5B99-4EB0-9195-5A1843EC3670}"/>
              </a:ext>
            </a:extLst>
          </p:cNvPr>
          <p:cNvSpPr/>
          <p:nvPr/>
        </p:nvSpPr>
        <p:spPr>
          <a:xfrm>
            <a:off x="5784926" y="1115153"/>
            <a:ext cx="2170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공공도서관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미대출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도서 활성화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FDAD8B-5DE4-4B99-A883-F47B691BA7EE}"/>
              </a:ext>
            </a:extLst>
          </p:cNvPr>
          <p:cNvSpPr/>
          <p:nvPr/>
        </p:nvSpPr>
        <p:spPr>
          <a:xfrm>
            <a:off x="5784926" y="3795352"/>
            <a:ext cx="5817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이용자가 찾는 인기도서가 대출 중인 경우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미대출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도서 중 컨텐츠 유사도가 높은 도서 추천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!”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C24A76-6791-4B71-A82D-FF8D87AE28A1}"/>
              </a:ext>
            </a:extLst>
          </p:cNvPr>
          <p:cNvSpPr/>
          <p:nvPr/>
        </p:nvSpPr>
        <p:spPr>
          <a:xfrm>
            <a:off x="3796456" y="4394050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수집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(1) :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성북구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11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 도서관 각각의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2019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12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월 장서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&amp;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대출 건수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/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최근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개월 인기 대출 도서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5574C0-F10C-4CE0-8655-3392535F802B}"/>
              </a:ext>
            </a:extLst>
          </p:cNvPr>
          <p:cNvSpPr/>
          <p:nvPr/>
        </p:nvSpPr>
        <p:spPr>
          <a:xfrm>
            <a:off x="3796456" y="4788494"/>
            <a:ext cx="7806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전처리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2019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12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월 장서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대출 건수 데이터에서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     개관 이후 누적 대출 건수가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 &amp;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아동 도서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&amp;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인기 대출 도서와 주제분류 번호가 일치한 도서 추출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E8D754-BF31-4842-890E-3012FD8F740B}"/>
              </a:ext>
            </a:extLst>
          </p:cNvPr>
          <p:cNvSpPr/>
          <p:nvPr/>
        </p:nvSpPr>
        <p:spPr>
          <a:xfrm>
            <a:off x="3796451" y="4591275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수집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(2) :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 도서의 키워드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가중치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여기서 가중치는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제목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목차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소개 글에서 단어의 출현 빈도를 의미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FD40BF-885F-4C5C-86D3-9E98C99F5E65}"/>
              </a:ext>
            </a:extLst>
          </p:cNvPr>
          <p:cNvSpPr/>
          <p:nvPr/>
        </p:nvSpPr>
        <p:spPr>
          <a:xfrm>
            <a:off x="3787483" y="5191907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다차원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척도법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(MDS)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DF0762E-4178-4D6D-B5EF-E5C8B73E88DE}"/>
              </a:ext>
            </a:extLst>
          </p:cNvPr>
          <p:cNvSpPr/>
          <p:nvPr/>
        </p:nvSpPr>
        <p:spPr>
          <a:xfrm>
            <a:off x="4988752" y="5417362"/>
            <a:ext cx="4720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-&gt;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인기 아동 도서에 대한 관련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미대출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아동 도서 각각의 유사도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거리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계산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75EC26-8AA6-4956-B6F9-D31AA80A1A55}"/>
              </a:ext>
            </a:extLst>
          </p:cNvPr>
          <p:cNvSpPr/>
          <p:nvPr/>
        </p:nvSpPr>
        <p:spPr>
          <a:xfrm>
            <a:off x="4988752" y="5623891"/>
            <a:ext cx="4720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-&gt;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유사도가 높은 순서대로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미대출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도서 추천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96456" y="1095609"/>
            <a:ext cx="1932493" cy="315590"/>
            <a:chOff x="42870" y="1186136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2870" y="1186136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8308" y="1196466"/>
              <a:ext cx="81489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상세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391464" y="2122702"/>
            <a:ext cx="1630254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#3.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기획서 작성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524003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직사각형 48"/>
          <p:cNvSpPr/>
          <p:nvPr/>
        </p:nvSpPr>
        <p:spPr>
          <a:xfrm>
            <a:off x="3784186" y="1679404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기간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2019.11.18 ~ 2020.01.04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4585A71B-6E1D-46A7-8589-AEC8492ED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7" y="941291"/>
            <a:ext cx="1533274" cy="459116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D18CE25D-4491-49D3-B69A-68ECDEFE5CB6}"/>
              </a:ext>
            </a:extLst>
          </p:cNvPr>
          <p:cNvGrpSpPr/>
          <p:nvPr/>
        </p:nvGrpSpPr>
        <p:grpSpPr>
          <a:xfrm>
            <a:off x="3796456" y="3776057"/>
            <a:ext cx="1932493" cy="315590"/>
            <a:chOff x="42870" y="1186136"/>
            <a:chExt cx="1485774" cy="315590"/>
          </a:xfrm>
        </p:grpSpPr>
        <p:sp>
          <p:nvSpPr>
            <p:cNvPr id="72" name="모서리가 둥근 직사각형 4">
              <a:extLst>
                <a:ext uri="{FF2B5EF4-FFF2-40B4-BE49-F238E27FC236}">
                  <a16:creationId xmlns:a16="http://schemas.microsoft.com/office/drawing/2014/main" id="{B70B2330-B895-444B-BA3A-32DEF7D4FA67}"/>
                </a:ext>
              </a:extLst>
            </p:cNvPr>
            <p:cNvSpPr/>
            <p:nvPr/>
          </p:nvSpPr>
          <p:spPr>
            <a:xfrm>
              <a:off x="42870" y="1186136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8B98C16-C729-404E-B75B-FBC3570C5A08}"/>
                </a:ext>
              </a:extLst>
            </p:cNvPr>
            <p:cNvSpPr/>
            <p:nvPr/>
          </p:nvSpPr>
          <p:spPr>
            <a:xfrm>
              <a:off x="378308" y="1196466"/>
              <a:ext cx="81489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결과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74EF067-08FD-458B-A65B-4095F5EA6B1B}"/>
              </a:ext>
            </a:extLst>
          </p:cNvPr>
          <p:cNvCxnSpPr/>
          <p:nvPr/>
        </p:nvCxnSpPr>
        <p:spPr>
          <a:xfrm>
            <a:off x="3796456" y="420445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C24A76-6791-4B71-A82D-FF8D87AE28A1}"/>
              </a:ext>
            </a:extLst>
          </p:cNvPr>
          <p:cNvSpPr/>
          <p:nvPr/>
        </p:nvSpPr>
        <p:spPr>
          <a:xfrm>
            <a:off x="3796456" y="4376120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Multicampus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‘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서비스 산업 데이터를 활용한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머신러닝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분석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’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세미프로젝트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6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 팀 중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위   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371329-BDC5-4CA5-AC33-F1F90F27373D}"/>
              </a:ext>
            </a:extLst>
          </p:cNvPr>
          <p:cNvSpPr/>
          <p:nvPr/>
        </p:nvSpPr>
        <p:spPr>
          <a:xfrm>
            <a:off x="3784186" y="2129057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언어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R, Python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591069-A8DA-4350-BBDB-F4893DF2AB89}"/>
              </a:ext>
            </a:extLst>
          </p:cNvPr>
          <p:cNvSpPr/>
          <p:nvPr/>
        </p:nvSpPr>
        <p:spPr>
          <a:xfrm>
            <a:off x="3784186" y="2352946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맡은 역할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크롤링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전처리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탐색적 데이터 분석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도메인 리서치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 descr="스크린샷, 남자이(가) 표시된 사진&#10;&#10;자동 생성된 설명">
            <a:extLst>
              <a:ext uri="{FF2B5EF4-FFF2-40B4-BE49-F238E27FC236}">
                <a16:creationId xmlns:a16="http://schemas.microsoft.com/office/drawing/2014/main" id="{1F25E9EF-C1FD-42B2-9F02-D9FEB0260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08" y="4671049"/>
            <a:ext cx="2428863" cy="136623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CE7B7D-899B-4A51-88C7-7352A896B0B2}"/>
              </a:ext>
            </a:extLst>
          </p:cNvPr>
          <p:cNvSpPr/>
          <p:nvPr/>
        </p:nvSpPr>
        <p:spPr>
          <a:xfrm>
            <a:off x="3784186" y="1904231"/>
            <a:ext cx="760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장소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Multicampus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7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253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나눔스퀘어 ExtraBold</vt:lpstr>
      <vt:lpstr>맑은 고딕</vt:lpstr>
      <vt:lpstr>나눔바른고딕 UltraLight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김 외솔</cp:lastModifiedBy>
  <cp:revision>43</cp:revision>
  <dcterms:created xsi:type="dcterms:W3CDTF">2018-06-16T09:30:48Z</dcterms:created>
  <dcterms:modified xsi:type="dcterms:W3CDTF">2020-03-25T14:01:01Z</dcterms:modified>
</cp:coreProperties>
</file>