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Source Code Pro" panose="020B060402020202020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525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50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c165701d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c165701d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840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c165701d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c165701d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8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c165701d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c165701d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52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c165701d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c165701d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43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c165701d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c165701d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9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c165701d_3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c165701d_3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37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c165701d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c165701d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534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c165701d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c165701d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91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c165701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c165701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3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c165701d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c165701d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57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85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c165701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c165701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4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c165701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c165701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7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c165701d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c165701d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362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c165701d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c165701d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84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c165701d_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c165701d_3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서울시 공공도서관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대출 데이터 분석을 통한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아동 도서(ISBN 기준)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재배치 방안 도출</a:t>
            </a:r>
            <a:endParaRPr sz="40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2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22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(16~18년 구별) 14세 이하 인구 x 아동도서 대출 건수</a:t>
            </a:r>
            <a:endParaRPr sz="2100" b="1">
              <a:solidFill>
                <a:schemeClr val="accent3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t="13035"/>
          <a:stretch/>
        </p:blipFill>
        <p:spPr>
          <a:xfrm>
            <a:off x="485437" y="710900"/>
            <a:ext cx="8173125" cy="4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81519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결론 : 14세 이하 인구, 40대 인구가</a:t>
            </a:r>
            <a:endParaRPr sz="4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4000"/>
              <a:t>			아동 도서 대출 건수와</a:t>
            </a:r>
            <a:endParaRPr sz="4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4000"/>
              <a:t>			상관관계 있다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서울시 구별 14세 이하 인구 비율 (상/하위 3개)</a:t>
            </a:r>
            <a:endParaRPr sz="2100" b="1">
              <a:solidFill>
                <a:schemeClr val="accent3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t="5882"/>
          <a:stretch/>
        </p:blipFill>
        <p:spPr>
          <a:xfrm>
            <a:off x="938788" y="732450"/>
            <a:ext cx="7266424" cy="42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5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5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서울시 구별 14세 이하 인구 수 (상/하위 3개)</a:t>
            </a:r>
            <a:endParaRPr sz="2100" b="1">
              <a:solidFill>
                <a:schemeClr val="accent3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t="6559"/>
          <a:stretch/>
        </p:blipFill>
        <p:spPr>
          <a:xfrm>
            <a:off x="718788" y="710900"/>
            <a:ext cx="7706425" cy="43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81519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결론 : 14세 이하 인구가 적은 곳에서</a:t>
            </a:r>
            <a:endParaRPr sz="400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4000"/>
              <a:t> 	많은 곳으로 아동 도서를</a:t>
            </a:r>
            <a:endParaRPr sz="4000"/>
          </a:p>
          <a:p>
            <a:pPr marL="9144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4000"/>
              <a:t>밀어주자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7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분석 결과 및 제언 : 재배치 대상 도서 기준</a:t>
            </a:r>
            <a:endParaRPr sz="2100" b="1">
              <a:solidFill>
                <a:schemeClr val="accent3"/>
              </a:solidFill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4294967295"/>
          </p:nvPr>
        </p:nvSpPr>
        <p:spPr>
          <a:xfrm>
            <a:off x="311700" y="776525"/>
            <a:ext cx="8520600" cy="4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14세 이상 인구가 많은 지역(ex. 송파구)에서</a:t>
            </a:r>
            <a:endParaRPr sz="24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연간 (아동도서) 대출 상위목록에 들었던 도서</a:t>
            </a:r>
            <a:endParaRPr sz="24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→ </a:t>
            </a:r>
            <a:r>
              <a:rPr lang="ko" sz="2400" b="1"/>
              <a:t>아이들이 많은 지역에서, 아이들이 선호하는 도서</a:t>
            </a:r>
            <a:endParaRPr sz="2400"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14세 이상 인구가 적은 지역(ex. 중구)에서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	누적 대출 건수가 5 미만인 도서</a:t>
            </a:r>
            <a:endParaRPr sz="240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→ </a:t>
            </a:r>
            <a:r>
              <a:rPr lang="ko" sz="2400" b="1"/>
              <a:t>아이들이 적은 지역에서, 방치된 도서</a:t>
            </a:r>
            <a:endParaRPr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8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8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분석 결과 및 제언 : 재배치 대상 도서 목록</a:t>
            </a:r>
            <a:endParaRPr sz="2100" b="1">
              <a:solidFill>
                <a:schemeClr val="accent3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l="7460" r="5073" b="47919"/>
          <a:stretch/>
        </p:blipFill>
        <p:spPr>
          <a:xfrm>
            <a:off x="5157894" y="720175"/>
            <a:ext cx="3794112" cy="36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l="8427" r="4418" b="47262"/>
          <a:stretch/>
        </p:blipFill>
        <p:spPr>
          <a:xfrm>
            <a:off x="191994" y="720175"/>
            <a:ext cx="4571600" cy="36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1240575" y="4434475"/>
            <a:ext cx="22443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Source Code Pro"/>
                <a:ea typeface="Source Code Pro"/>
                <a:cs typeface="Source Code Pro"/>
                <a:sym typeface="Source Code Pro"/>
              </a:rPr>
              <a:t>중구 → 송파구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5932800" y="4488575"/>
            <a:ext cx="22443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latin typeface="Source Code Pro"/>
                <a:ea typeface="Source Code Pro"/>
                <a:cs typeface="Source Code Pro"/>
                <a:sym typeface="Source Code Pro"/>
              </a:rPr>
              <a:t>도봉구 → 송파구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개선 사항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2"/>
          </p:nvPr>
        </p:nvSpPr>
        <p:spPr>
          <a:xfrm>
            <a:off x="4920375" y="433950"/>
            <a:ext cx="3929100" cy="42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다중 공선성 문제 해결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인구 통계량 이외에 변수를 다양한 측면에서 설정할 필요가 있음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ex) ‘월별 공휴일 수’ 변수 추가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데이터 왜곡 감소 &amp; 모델 정확성 향상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기간</a:t>
            </a:r>
            <a:r>
              <a:rPr lang="ko" sz="1500" b="1">
                <a:solidFill>
                  <a:srgbClr val="000000"/>
                </a:solidFill>
              </a:rPr>
              <a:t>: </a:t>
            </a:r>
            <a:r>
              <a:rPr lang="ko" sz="1500" b="1">
                <a:solidFill>
                  <a:srgbClr val="FF0000"/>
                </a:solidFill>
              </a:rPr>
              <a:t>‘연(Year)’</a:t>
            </a:r>
            <a:r>
              <a:rPr lang="ko" sz="1500">
                <a:solidFill>
                  <a:srgbClr val="FF0000"/>
                </a:solidFill>
              </a:rPr>
              <a:t>-&gt;</a:t>
            </a:r>
            <a:r>
              <a:rPr lang="ko" sz="1500" b="1">
                <a:solidFill>
                  <a:srgbClr val="FF0000"/>
                </a:solidFill>
              </a:rPr>
              <a:t>‘월(Month)’</a:t>
            </a:r>
            <a:endParaRPr sz="15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공간</a:t>
            </a:r>
            <a:r>
              <a:rPr lang="ko" sz="1500" b="1">
                <a:solidFill>
                  <a:srgbClr val="000000"/>
                </a:solidFill>
              </a:rPr>
              <a:t>: </a:t>
            </a:r>
            <a:r>
              <a:rPr lang="ko" sz="1500" b="1">
                <a:solidFill>
                  <a:srgbClr val="FF0000"/>
                </a:solidFill>
              </a:rPr>
              <a:t>‘구’ -&gt; ‘동’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 기획 배경 및 목표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840200"/>
            <a:ext cx="8520600" cy="22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 b="1">
                <a:solidFill>
                  <a:srgbClr val="FF0000"/>
                </a:solidFill>
              </a:rPr>
              <a:t>서울시 공공도서관 아동도서(ISBN 기준) 재배치 방안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ko"/>
              <a:t>서울시 공공도서관 도서 대출 데이터 및 서울시 인구 데이터를 분석하여, 도서관 별로</a:t>
            </a:r>
            <a:r>
              <a:rPr lang="ko" sz="2000"/>
              <a:t> </a:t>
            </a:r>
            <a:r>
              <a:rPr lang="ko" sz="2000" b="1">
                <a:solidFill>
                  <a:srgbClr val="FF0000"/>
                </a:solidFill>
              </a:rPr>
              <a:t>‘다른 도서관에 보내야 할 도서 목록’</a:t>
            </a:r>
            <a:r>
              <a:rPr lang="ko" sz="2000"/>
              <a:t> </a:t>
            </a:r>
            <a:r>
              <a:rPr lang="ko"/>
              <a:t>도출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 기획 배경 및 목표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88" y="1520925"/>
            <a:ext cx="5814825" cy="3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진행상황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공유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시각화</a:t>
            </a:r>
            <a:endParaRPr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도서관 별 비인기도서 비중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서울시 구별 14세 이하 인구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상관관계 매트릭스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독립변수-종속변수 산점도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분석 결과</a:t>
            </a:r>
            <a:endParaRPr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재배치 도서 선정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7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강북구 도서관별 누적 대출건수 2건 이하 도서 비율 (20% 이상)</a:t>
            </a:r>
            <a:endParaRPr sz="2100" b="1">
              <a:solidFill>
                <a:schemeClr val="accent3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t="7192"/>
          <a:stretch/>
        </p:blipFill>
        <p:spPr>
          <a:xfrm>
            <a:off x="621125" y="655350"/>
            <a:ext cx="7901750" cy="43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8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8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도봉구 도서관별 누적 대출건수 2건 이하 도서 비율 (45% 이상)</a:t>
            </a:r>
            <a:endParaRPr sz="2100" b="1">
              <a:solidFill>
                <a:schemeClr val="accent3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t="5482"/>
          <a:stretch/>
        </p:blipFill>
        <p:spPr>
          <a:xfrm>
            <a:off x="742950" y="706475"/>
            <a:ext cx="7658101" cy="43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81519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결론 : ‘방치된 도서’의 비율이</a:t>
            </a:r>
            <a:endParaRPr sz="4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4000"/>
              <a:t> 			도서관 별로 상이하다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0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20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상관관계 매트릭스</a:t>
            </a:r>
            <a:endParaRPr sz="2100" b="1">
              <a:solidFill>
                <a:schemeClr val="accent3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t="7969" b="3283"/>
          <a:stretch/>
        </p:blipFill>
        <p:spPr>
          <a:xfrm>
            <a:off x="152400" y="838200"/>
            <a:ext cx="4201910" cy="392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t="2083" b="2759"/>
          <a:stretch/>
        </p:blipFill>
        <p:spPr>
          <a:xfrm>
            <a:off x="4597899" y="838200"/>
            <a:ext cx="4384601" cy="39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250906" y="2544291"/>
            <a:ext cx="1477550" cy="2132675"/>
          </a:xfrm>
          <a:custGeom>
            <a:avLst/>
            <a:gdLst/>
            <a:ahLst/>
            <a:cxnLst/>
            <a:rect l="l" t="t" r="r" b="b"/>
            <a:pathLst>
              <a:path w="59102" h="85307" extrusionOk="0">
                <a:moveTo>
                  <a:pt x="558" y="0"/>
                </a:moveTo>
                <a:lnTo>
                  <a:pt x="59102" y="0"/>
                </a:lnTo>
                <a:lnTo>
                  <a:pt x="59102" y="85307"/>
                </a:lnTo>
                <a:lnTo>
                  <a:pt x="0" y="85307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Google Shape;110;p20"/>
          <p:cNvSpPr/>
          <p:nvPr/>
        </p:nvSpPr>
        <p:spPr>
          <a:xfrm>
            <a:off x="4572000" y="2397500"/>
            <a:ext cx="1477550" cy="2313952"/>
          </a:xfrm>
          <a:custGeom>
            <a:avLst/>
            <a:gdLst/>
            <a:ahLst/>
            <a:cxnLst/>
            <a:rect l="l" t="t" r="r" b="b"/>
            <a:pathLst>
              <a:path w="59102" h="85307" extrusionOk="0">
                <a:moveTo>
                  <a:pt x="558" y="0"/>
                </a:moveTo>
                <a:lnTo>
                  <a:pt x="59102" y="0"/>
                </a:lnTo>
                <a:lnTo>
                  <a:pt x="59102" y="85307"/>
                </a:lnTo>
                <a:lnTo>
                  <a:pt x="0" y="85307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1"/>
          <p:cNvCxnSpPr/>
          <p:nvPr/>
        </p:nvCxnSpPr>
        <p:spPr>
          <a:xfrm>
            <a:off x="105137" y="589843"/>
            <a:ext cx="878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1"/>
          <p:cNvSpPr txBox="1">
            <a:spLocks noGrp="1"/>
          </p:cNvSpPr>
          <p:nvPr>
            <p:ph type="body" idx="4294967295"/>
          </p:nvPr>
        </p:nvSpPr>
        <p:spPr>
          <a:xfrm>
            <a:off x="105125" y="59450"/>
            <a:ext cx="8760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>
                <a:solidFill>
                  <a:schemeClr val="accent3"/>
                </a:solidFill>
              </a:rPr>
              <a:t>(16~18년 구별) 14세 이하 인구 x 아동도서 대출 건수</a:t>
            </a:r>
            <a:endParaRPr sz="2100" b="1">
              <a:solidFill>
                <a:schemeClr val="accent3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t="11551"/>
          <a:stretch/>
        </p:blipFill>
        <p:spPr>
          <a:xfrm>
            <a:off x="521450" y="704998"/>
            <a:ext cx="8101100" cy="4285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화면 슬라이드 쇼(16:9)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Source Code Pro</vt:lpstr>
      <vt:lpstr>Oswald</vt:lpstr>
      <vt:lpstr>Arial</vt:lpstr>
      <vt:lpstr>Modern Writer</vt:lpstr>
      <vt:lpstr>서울시 공공도서관 대출 데이터 분석을 통한 아동 도서(ISBN 기준) 재배치 방안 도출</vt:lpstr>
      <vt:lpstr> 프로젝트 기획 배경 및 목표</vt:lpstr>
      <vt:lpstr> 프로젝트 기획 배경 및 목표</vt:lpstr>
      <vt:lpstr>진행상황 공유</vt:lpstr>
      <vt:lpstr>PowerPoint 프레젠테이션</vt:lpstr>
      <vt:lpstr>PowerPoint 프레젠테이션</vt:lpstr>
      <vt:lpstr>결론 : ‘방치된 도서’의 비율이     도서관 별로 상이하다</vt:lpstr>
      <vt:lpstr>PowerPoint 프레젠테이션</vt:lpstr>
      <vt:lpstr>PowerPoint 프레젠테이션</vt:lpstr>
      <vt:lpstr>PowerPoint 프레젠테이션</vt:lpstr>
      <vt:lpstr>결론 : 14세 이하 인구, 40대 인구가    아동 도서 대출 건수와    상관관계 있다</vt:lpstr>
      <vt:lpstr>PowerPoint 프레젠테이션</vt:lpstr>
      <vt:lpstr>PowerPoint 프레젠테이션</vt:lpstr>
      <vt:lpstr>결론 : 14세 이하 인구가 적은 곳에서   많은 곳으로 아동 도서를 밀어주자</vt:lpstr>
      <vt:lpstr>PowerPoint 프레젠테이션</vt:lpstr>
      <vt:lpstr>PowerPoint 프레젠테이션</vt:lpstr>
      <vt:lpstr>향후 개선 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공공도서관 대출 데이터 분석을 통한 아동 도서(ISBN 기준) 재배치 방안 도출</dc:title>
  <dc:creator>student</dc:creator>
  <cp:lastModifiedBy>김 외솔</cp:lastModifiedBy>
  <cp:revision>1</cp:revision>
  <dcterms:modified xsi:type="dcterms:W3CDTF">2019-12-20T05:04:25Z</dcterms:modified>
</cp:coreProperties>
</file>