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6858000" cx="12192000"/>
  <p:notesSz cx="6858000" cy="9144000"/>
  <p:embeddedFontLst>
    <p:embeddedFont>
      <p:font typeface="Source Code Pr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8" roundtripDataSignature="AMtx7miWDJlhks+ShsZnpWezruVpa1Jv8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SourceCodePro-regular.fntdata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SourceCodePro-italic.fntdata"/><Relationship Id="rId25" Type="http://schemas.openxmlformats.org/officeDocument/2006/relationships/font" Target="fonts/SourceCodePro-bold.fntdata"/><Relationship Id="rId28" Type="http://customschemas.google.com/relationships/presentationmetadata" Target="metadata"/><Relationship Id="rId27" Type="http://schemas.openxmlformats.org/officeDocument/2006/relationships/font" Target="fonts/SourceCodePr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6d189bcd5c_7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g6d189bcd5c_7_10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6d189bcd5c_8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g6d189bcd5c_8_2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6d189bcd5c_8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g6d189bcd5c_8_3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6d189bcd5c_1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g6d189bcd5c_10_2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6d189bcd5c_7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g6d189bcd5c_7_19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6d189bcd5c_8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g6d189bcd5c_8_4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6d189bcd5c_1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g6d189bcd5c_10_5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6d189bcd5c_1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g6d189bcd5c_10_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6d189bcd5c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g6d189bcd5c_4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6d189bcd5c_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g6d189bcd5c_7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6d189bcd5c_8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g6d189bcd5c_8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6d189bcd5c_7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g6d189bcd5c_7_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6d189bcd5c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g6d189bcd5c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6d189bcd5c_7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g6d189bcd5c_7_23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 슬라이드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0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0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 및 세로 텍스트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9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세로 제목 및 텍스트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0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" name="Google Shape;81;g6d189bcd5c_7_94"/>
          <p:cNvCxnSpPr/>
          <p:nvPr/>
        </p:nvCxnSpPr>
        <p:spPr>
          <a:xfrm>
            <a:off x="572267" y="1700769"/>
            <a:ext cx="8187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82" name="Google Shape;82;g6d189bcd5c_7_94"/>
          <p:cNvSpPr txBox="1"/>
          <p:nvPr>
            <p:ph type="title"/>
          </p:nvPr>
        </p:nvSpPr>
        <p:spPr>
          <a:xfrm>
            <a:off x="415600" y="496667"/>
            <a:ext cx="11360700" cy="978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g6d189bcd5c_7_94"/>
          <p:cNvSpPr txBox="1"/>
          <p:nvPr>
            <p:ph idx="1" type="body"/>
          </p:nvPr>
        </p:nvSpPr>
        <p:spPr>
          <a:xfrm>
            <a:off x="415600" y="1958433"/>
            <a:ext cx="11360700" cy="4133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rtl="0"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1pPr>
            <a:lvl2pPr indent="-381000" lvl="1" marL="914400" rtl="0">
              <a:spcBef>
                <a:spcPts val="500"/>
              </a:spcBef>
              <a:spcAft>
                <a:spcPts val="0"/>
              </a:spcAft>
              <a:buSzPts val="2400"/>
              <a:buChar char="•"/>
              <a:defRPr/>
            </a:lvl2pPr>
            <a:lvl3pPr indent="-355600" lvl="2" marL="1371600" rtl="0">
              <a:spcBef>
                <a:spcPts val="500"/>
              </a:spcBef>
              <a:spcAft>
                <a:spcPts val="0"/>
              </a:spcAft>
              <a:buSzPts val="2000"/>
              <a:buChar char="•"/>
              <a:defRPr/>
            </a:lvl3pPr>
            <a:lvl4pPr indent="-342900" lvl="3" marL="18288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4" name="Google Shape;84;g6d189bcd5c_7_9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 및 내용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구역 머리글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2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2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콘텐츠 2개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3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3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비교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4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4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4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4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4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만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빈 화면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캡션 있는 콘텐츠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7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7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캡션 있는 그림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8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64" name="Google Shape;64;p18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9" name="Google Shape;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0" name="Google Shape;1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Relationship Id="rId4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9.png"/><Relationship Id="rId4" Type="http://schemas.openxmlformats.org/officeDocument/2006/relationships/image" Target="../media/image22.png"/><Relationship Id="rId5" Type="http://schemas.openxmlformats.org/officeDocument/2006/relationships/image" Target="../media/image18.png"/><Relationship Id="rId6" Type="http://schemas.openxmlformats.org/officeDocument/2006/relationships/image" Target="../media/image2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9.png"/><Relationship Id="rId5" Type="http://schemas.openxmlformats.org/officeDocument/2006/relationships/image" Target="../media/image6.png"/><Relationship Id="rId6" Type="http://schemas.openxmlformats.org/officeDocument/2006/relationships/image" Target="../media/image2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"/>
          <p:cNvPicPr preferRelativeResize="0"/>
          <p:nvPr/>
        </p:nvPicPr>
        <p:blipFill>
          <a:blip r:embed="rId3">
            <a:alphaModFix amt="31000"/>
          </a:blip>
          <a:stretch>
            <a:fillRect/>
          </a:stretch>
        </p:blipFill>
        <p:spPr>
          <a:xfrm>
            <a:off x="332650" y="273275"/>
            <a:ext cx="11589946" cy="651935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"/>
          <p:cNvSpPr/>
          <p:nvPr/>
        </p:nvSpPr>
        <p:spPr>
          <a:xfrm>
            <a:off x="538975" y="2056333"/>
            <a:ext cx="11169900" cy="26085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3000">
              <a:solidFill>
                <a:schemeClr val="lt1"/>
              </a:solidFill>
            </a:endParaRPr>
          </a:p>
        </p:txBody>
      </p:sp>
      <p:sp>
        <p:nvSpPr>
          <p:cNvPr id="91" name="Google Shape;91;p1"/>
          <p:cNvSpPr/>
          <p:nvPr/>
        </p:nvSpPr>
        <p:spPr>
          <a:xfrm>
            <a:off x="332650" y="377300"/>
            <a:ext cx="3697500" cy="5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서비스산업 데이터를 활용한 머신러닝 분석</a:t>
            </a:r>
            <a:endParaRPr b="1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세미프로젝트</a:t>
            </a:r>
            <a:endParaRPr b="1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2" name="Google Shape;92;p1"/>
          <p:cNvSpPr/>
          <p:nvPr/>
        </p:nvSpPr>
        <p:spPr>
          <a:xfrm>
            <a:off x="8719825" y="5174126"/>
            <a:ext cx="3067500" cy="9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6조</a:t>
            </a:r>
            <a:endParaRPr b="1" sz="18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김사무엘</a:t>
            </a:r>
            <a:endParaRPr b="1" sz="16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김외솔</a:t>
            </a:r>
            <a:endParaRPr b="1" sz="16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서승우</a:t>
            </a:r>
            <a:endParaRPr b="1" sz="16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3" name="Google Shape;93;p1"/>
          <p:cNvSpPr/>
          <p:nvPr/>
        </p:nvSpPr>
        <p:spPr>
          <a:xfrm>
            <a:off x="332658" y="585284"/>
            <a:ext cx="1095556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4" name="Google Shape;94;p1"/>
          <p:cNvSpPr txBox="1"/>
          <p:nvPr/>
        </p:nvSpPr>
        <p:spPr>
          <a:xfrm>
            <a:off x="1353033" y="2455276"/>
            <a:ext cx="9783300" cy="11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3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서울시 성북구 공공도서관 별 ‘인기 아동 도서’와 </a:t>
            </a:r>
            <a:endParaRPr sz="30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3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유사도 높은 ‘미대출 아동 도서’ 추천 시스템</a:t>
            </a:r>
            <a:endParaRPr sz="30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5" name="Google Shape;95;p1"/>
          <p:cNvSpPr txBox="1"/>
          <p:nvPr/>
        </p:nvSpPr>
        <p:spPr>
          <a:xfrm>
            <a:off x="2787798" y="3746101"/>
            <a:ext cx="6783600" cy="7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(도서관 정보나루 제공 데이터 활용)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6d189bcd5c_7_106"/>
          <p:cNvSpPr/>
          <p:nvPr/>
        </p:nvSpPr>
        <p:spPr>
          <a:xfrm>
            <a:off x="169334" y="169334"/>
            <a:ext cx="11853300" cy="6519300"/>
          </a:xfrm>
          <a:prstGeom prst="rect">
            <a:avLst/>
          </a:prstGeom>
          <a:noFill/>
          <a:ln cap="flat" cmpd="sng" w="12700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3" name="Google Shape;213;g6d189bcd5c_7_106"/>
          <p:cNvSpPr/>
          <p:nvPr/>
        </p:nvSpPr>
        <p:spPr>
          <a:xfrm>
            <a:off x="169335" y="809626"/>
            <a:ext cx="135600" cy="705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4" name="Google Shape;214;g6d189bcd5c_7_106"/>
          <p:cNvSpPr txBox="1"/>
          <p:nvPr/>
        </p:nvSpPr>
        <p:spPr>
          <a:xfrm>
            <a:off x="400049" y="868175"/>
            <a:ext cx="4857900" cy="8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 데이터 수집 및 전처리</a:t>
            </a:r>
            <a:endParaRPr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5" name="Google Shape;215;g6d189bcd5c_7_106"/>
          <p:cNvSpPr txBox="1"/>
          <p:nvPr/>
        </p:nvSpPr>
        <p:spPr>
          <a:xfrm>
            <a:off x="858600" y="1820225"/>
            <a:ext cx="10251600" cy="202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Malgun Gothic"/>
              <a:buChar char="-"/>
            </a:pPr>
            <a:r>
              <a:rPr lang="en-US" sz="1900">
                <a:latin typeface="Malgun Gothic"/>
                <a:ea typeface="Malgun Gothic"/>
                <a:cs typeface="Malgun Gothic"/>
                <a:sym typeface="Malgun Gothic"/>
              </a:rPr>
              <a:t>‘</a:t>
            </a:r>
            <a:r>
              <a:rPr lang="en-US" sz="1900">
                <a:solidFill>
                  <a:srgbClr val="424242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인기대출 도서 조회 API'를 활용해, 각 도서관의 최근 3개월 인기 아동도서 10개 수집</a:t>
            </a:r>
            <a:endParaRPr sz="1900">
              <a:solidFill>
                <a:srgbClr val="42424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42424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900"/>
              <a:buFont typeface="Malgun Gothic"/>
              <a:buChar char="-"/>
            </a:pPr>
            <a:r>
              <a:rPr lang="en-US" sz="1900">
                <a:solidFill>
                  <a:srgbClr val="424242"/>
                </a:solidFill>
                <a:latin typeface="Malgun Gothic"/>
                <a:ea typeface="Malgun Gothic"/>
                <a:cs typeface="Malgun Gothic"/>
                <a:sym typeface="Malgun Gothic"/>
              </a:rPr>
              <a:t>'2019년 12월 장서/대출 데이터'에서, 인기 아동 도서와 주제분류번호 같은 도서 수집</a:t>
            </a:r>
            <a:endParaRPr sz="1900">
              <a:solidFill>
                <a:srgbClr val="42424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6" name="Google Shape;216;g6d189bcd5c_7_106"/>
          <p:cNvSpPr txBox="1"/>
          <p:nvPr/>
        </p:nvSpPr>
        <p:spPr>
          <a:xfrm>
            <a:off x="616875" y="3718519"/>
            <a:ext cx="11091300" cy="184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>
                <a:latin typeface="Source Code Pro"/>
                <a:ea typeface="Source Code Pro"/>
                <a:cs typeface="Source Code Pro"/>
                <a:sym typeface="Source Code Pro"/>
              </a:rPr>
              <a:t>[                 ]</a:t>
            </a:r>
            <a:r>
              <a:rPr lang="en-US" sz="7200">
                <a:latin typeface="Source Code Pro"/>
                <a:ea typeface="Source Code Pro"/>
                <a:cs typeface="Source Code Pro"/>
                <a:sym typeface="Source Code Pro"/>
              </a:rPr>
              <a:t>             </a:t>
            </a:r>
            <a:endParaRPr sz="72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17" name="Google Shape;217;g6d189bcd5c_7_106"/>
          <p:cNvSpPr txBox="1"/>
          <p:nvPr/>
        </p:nvSpPr>
        <p:spPr>
          <a:xfrm>
            <a:off x="5304117" y="5461313"/>
            <a:ext cx="56082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latin typeface="Malgun Gothic"/>
                <a:ea typeface="Malgun Gothic"/>
                <a:cs typeface="Malgun Gothic"/>
                <a:sym typeface="Malgun Gothic"/>
              </a:rPr>
              <a:t>(누적대출 0 &amp; 아동 도서 &amp; 주제분류번호 일치)</a:t>
            </a:r>
            <a:endParaRPr sz="19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8" name="Google Shape;218;g6d189bcd5c_7_106"/>
          <p:cNvSpPr/>
          <p:nvPr/>
        </p:nvSpPr>
        <p:spPr>
          <a:xfrm>
            <a:off x="1276133" y="4117824"/>
            <a:ext cx="1601700" cy="9423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latin typeface="Malgun Gothic"/>
                <a:ea typeface="Malgun Gothic"/>
                <a:cs typeface="Malgun Gothic"/>
                <a:sym typeface="Malgun Gothic"/>
              </a:rPr>
              <a:t>쾌걸 조로리</a:t>
            </a:r>
            <a:endParaRPr sz="19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19" name="Google Shape;219;g6d189bcd5c_7_106"/>
          <p:cNvCxnSpPr>
            <a:stCxn id="218" idx="3"/>
          </p:cNvCxnSpPr>
          <p:nvPr/>
        </p:nvCxnSpPr>
        <p:spPr>
          <a:xfrm flipH="1" rot="10800000">
            <a:off x="2877833" y="4580874"/>
            <a:ext cx="2584500" cy="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0" name="Google Shape;220;g6d189bcd5c_7_106"/>
          <p:cNvSpPr/>
          <p:nvPr/>
        </p:nvSpPr>
        <p:spPr>
          <a:xfrm>
            <a:off x="5462325" y="3641825"/>
            <a:ext cx="5102700" cy="16422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latin typeface="Malgun Gothic"/>
                <a:ea typeface="Malgun Gothic"/>
                <a:cs typeface="Malgun Gothic"/>
                <a:sym typeface="Malgun Gothic"/>
              </a:rPr>
              <a:t>[ 도토리 마을의 모자 가게, 꽃그늘 환한 물,</a:t>
            </a:r>
            <a:endParaRPr sz="19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latin typeface="Malgun Gothic"/>
                <a:ea typeface="Malgun Gothic"/>
                <a:cs typeface="Malgun Gothic"/>
                <a:sym typeface="Malgun Gothic"/>
              </a:rPr>
              <a:t>꼴찌여도 괜찮아, … ]</a:t>
            </a:r>
            <a:endParaRPr sz="19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1" name="Google Shape;221;g6d189bcd5c_7_106"/>
          <p:cNvSpPr txBox="1"/>
          <p:nvPr/>
        </p:nvSpPr>
        <p:spPr>
          <a:xfrm>
            <a:off x="3466336" y="3879421"/>
            <a:ext cx="1367700" cy="6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latin typeface="Malgun Gothic"/>
                <a:ea typeface="Malgun Gothic"/>
                <a:cs typeface="Malgun Gothic"/>
                <a:sym typeface="Malgun Gothic"/>
              </a:rPr>
              <a:t>combine</a:t>
            </a:r>
            <a:endParaRPr sz="19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2" name="Google Shape;222;g6d189bcd5c_7_106"/>
          <p:cNvSpPr txBox="1"/>
          <p:nvPr/>
        </p:nvSpPr>
        <p:spPr>
          <a:xfrm>
            <a:off x="972733" y="5425923"/>
            <a:ext cx="2208300" cy="6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latin typeface="Malgun Gothic"/>
                <a:ea typeface="Malgun Gothic"/>
                <a:cs typeface="Malgun Gothic"/>
                <a:sym typeface="Malgun Gothic"/>
              </a:rPr>
              <a:t>(인기 아동도서)</a:t>
            </a:r>
            <a:endParaRPr sz="19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6d189bcd5c_8_24"/>
          <p:cNvSpPr/>
          <p:nvPr/>
        </p:nvSpPr>
        <p:spPr>
          <a:xfrm>
            <a:off x="169334" y="169334"/>
            <a:ext cx="11853300" cy="6519300"/>
          </a:xfrm>
          <a:prstGeom prst="rect">
            <a:avLst/>
          </a:prstGeom>
          <a:noFill/>
          <a:ln cap="flat" cmpd="sng" w="12700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8" name="Google Shape;228;g6d189bcd5c_8_24"/>
          <p:cNvSpPr/>
          <p:nvPr/>
        </p:nvSpPr>
        <p:spPr>
          <a:xfrm>
            <a:off x="169335" y="809626"/>
            <a:ext cx="135600" cy="705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9" name="Google Shape;229;g6d189bcd5c_8_24"/>
          <p:cNvSpPr txBox="1"/>
          <p:nvPr/>
        </p:nvSpPr>
        <p:spPr>
          <a:xfrm>
            <a:off x="400049" y="868175"/>
            <a:ext cx="4857900" cy="8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 데이터 수집 및 전처리</a:t>
            </a:r>
            <a:endParaRPr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0" name="Google Shape;230;g6d189bcd5c_8_24"/>
          <p:cNvSpPr txBox="1"/>
          <p:nvPr/>
        </p:nvSpPr>
        <p:spPr>
          <a:xfrm>
            <a:off x="980381" y="1977175"/>
            <a:ext cx="3902400" cy="152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69999" lvl="0" marL="2699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2000">
                <a:solidFill>
                  <a:srgbClr val="424242"/>
                </a:solidFill>
                <a:latin typeface="Malgun Gothic"/>
                <a:ea typeface="Malgun Gothic"/>
                <a:cs typeface="Malgun Gothic"/>
                <a:sym typeface="Malgun Gothic"/>
              </a:rPr>
              <a:t> '도서 키워드 목록 API'를 활용, </a:t>
            </a:r>
            <a:endParaRPr sz="2000">
              <a:solidFill>
                <a:srgbClr val="42424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69999" lvl="0" marL="269999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None/>
            </a:pPr>
            <a:r>
              <a:rPr lang="en-US" sz="2000">
                <a:solidFill>
                  <a:srgbClr val="424242"/>
                </a:solidFill>
                <a:latin typeface="Malgun Gothic"/>
                <a:ea typeface="Malgun Gothic"/>
                <a:cs typeface="Malgun Gothic"/>
                <a:sym typeface="Malgun Gothic"/>
              </a:rPr>
              <a:t>각 도서의 </a:t>
            </a:r>
            <a:r>
              <a:rPr b="1" lang="en-US" sz="2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키워드 &amp; 가중치</a:t>
            </a:r>
            <a:r>
              <a:rPr lang="en-US" sz="2000">
                <a:solidFill>
                  <a:srgbClr val="424242"/>
                </a:solidFill>
                <a:latin typeface="Malgun Gothic"/>
                <a:ea typeface="Malgun Gothic"/>
                <a:cs typeface="Malgun Gothic"/>
                <a:sym typeface="Malgun Gothic"/>
              </a:rPr>
              <a:t> 수집</a:t>
            </a:r>
            <a:endParaRPr sz="1800">
              <a:solidFill>
                <a:srgbClr val="424242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1" name="Google Shape;231;g6d189bcd5c_8_24"/>
          <p:cNvSpPr txBox="1"/>
          <p:nvPr/>
        </p:nvSpPr>
        <p:spPr>
          <a:xfrm>
            <a:off x="903875" y="3276600"/>
            <a:ext cx="4128000" cy="29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69999" lvl="0" marL="2699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※</a:t>
            </a:r>
            <a:r>
              <a:rPr b="1" lang="en-US" sz="1800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-US" sz="1800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가중치 : 제목/목차/소개글에서 단어의 출현 빈도</a:t>
            </a:r>
            <a:endParaRPr sz="1800">
              <a:solidFill>
                <a:srgbClr val="42424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269999" lvl="0" marL="269999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None/>
            </a:pPr>
            <a:r>
              <a:rPr lang="en-US" sz="1800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※ 가중치 값은 sigmoid( ) 함수로 스케일링 처리</a:t>
            </a:r>
            <a:endParaRPr sz="2000">
              <a:solidFill>
                <a:srgbClr val="42424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232" name="Google Shape;232;g6d189bcd5c_8_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10380" y="1977175"/>
            <a:ext cx="5633390" cy="3749996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33" name="Google Shape;233;g6d189bcd5c_8_24"/>
          <p:cNvSpPr txBox="1"/>
          <p:nvPr/>
        </p:nvSpPr>
        <p:spPr>
          <a:xfrm>
            <a:off x="6006725" y="5068176"/>
            <a:ext cx="5633400" cy="7050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4" name="Google Shape;234;g6d189bcd5c_8_24"/>
          <p:cNvSpPr txBox="1"/>
          <p:nvPr/>
        </p:nvSpPr>
        <p:spPr>
          <a:xfrm>
            <a:off x="6010375" y="3729099"/>
            <a:ext cx="5633400" cy="12063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6d189bcd5c_8_35"/>
          <p:cNvSpPr/>
          <p:nvPr/>
        </p:nvSpPr>
        <p:spPr>
          <a:xfrm>
            <a:off x="169334" y="169334"/>
            <a:ext cx="11853300" cy="6519300"/>
          </a:xfrm>
          <a:prstGeom prst="rect">
            <a:avLst/>
          </a:prstGeom>
          <a:noFill/>
          <a:ln cap="flat" cmpd="sng" w="12700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ㅍ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0" name="Google Shape;240;g6d189bcd5c_8_35"/>
          <p:cNvSpPr/>
          <p:nvPr/>
        </p:nvSpPr>
        <p:spPr>
          <a:xfrm>
            <a:off x="169335" y="809626"/>
            <a:ext cx="135600" cy="705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1" name="Google Shape;241;g6d189bcd5c_8_35"/>
          <p:cNvSpPr txBox="1"/>
          <p:nvPr/>
        </p:nvSpPr>
        <p:spPr>
          <a:xfrm>
            <a:off x="400050" y="868175"/>
            <a:ext cx="5695800" cy="8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r>
              <a:rPr lang="en-US" sz="3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키워드 기반의 유사도 분석</a:t>
            </a:r>
            <a:endParaRPr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2" name="Google Shape;242;g6d189bcd5c_8_35"/>
          <p:cNvSpPr txBox="1"/>
          <p:nvPr/>
        </p:nvSpPr>
        <p:spPr>
          <a:xfrm>
            <a:off x="785250" y="1760675"/>
            <a:ext cx="10621500" cy="166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69999" lvl="0" marL="2699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2000">
                <a:solidFill>
                  <a:srgbClr val="424242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인기 아동 도서에 대한 관련 미대출 장서(아동) 각각의 유사도 계산</a:t>
            </a:r>
            <a:r>
              <a:rPr lang="en-US" sz="2000">
                <a:solidFill>
                  <a:srgbClr val="424242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sz="2000">
              <a:solidFill>
                <a:srgbClr val="42424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69999" lvl="0" marL="269999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None/>
            </a:pPr>
            <a:r>
              <a:rPr lang="en-US" sz="2000">
                <a:solidFill>
                  <a:srgbClr val="424242"/>
                </a:solidFill>
                <a:latin typeface="Malgun Gothic"/>
                <a:ea typeface="Malgun Gothic"/>
                <a:cs typeface="Malgun Gothic"/>
                <a:sym typeface="Malgun Gothic"/>
              </a:rPr>
              <a:t>(다차원 척도법 MDS 개념 활용)</a:t>
            </a:r>
            <a:endParaRPr sz="1800">
              <a:solidFill>
                <a:srgbClr val="424242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43" name="Google Shape;243;g6d189bcd5c_8_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6150" y="3748801"/>
            <a:ext cx="8604725" cy="22077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44" name="Google Shape;244;g6d189bcd5c_8_35"/>
          <p:cNvSpPr txBox="1"/>
          <p:nvPr/>
        </p:nvSpPr>
        <p:spPr>
          <a:xfrm>
            <a:off x="2601650" y="6154175"/>
            <a:ext cx="6351000" cy="4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latin typeface="Malgun Gothic"/>
                <a:ea typeface="Malgun Gothic"/>
                <a:cs typeface="Malgun Gothic"/>
                <a:sym typeface="Malgun Gothic"/>
              </a:rPr>
              <a:t>11행 * 1500열의 행렬 (Bag of words) 일부</a:t>
            </a:r>
            <a:endParaRPr sz="15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5" name="Google Shape;245;g6d189bcd5c_8_35"/>
          <p:cNvSpPr txBox="1"/>
          <p:nvPr/>
        </p:nvSpPr>
        <p:spPr>
          <a:xfrm>
            <a:off x="282825" y="5026100"/>
            <a:ext cx="1184700" cy="3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미대출 장</a:t>
            </a: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서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6" name="Google Shape;246;g6d189bcd5c_8_35"/>
          <p:cNvSpPr/>
          <p:nvPr/>
        </p:nvSpPr>
        <p:spPr>
          <a:xfrm>
            <a:off x="1466069" y="4565625"/>
            <a:ext cx="166325" cy="1351825"/>
          </a:xfrm>
          <a:custGeom>
            <a:rect b="b" l="l" r="r" t="t"/>
            <a:pathLst>
              <a:path extrusionOk="0" h="54073" w="6653">
                <a:moveTo>
                  <a:pt x="6653" y="0"/>
                </a:moveTo>
                <a:cubicBezTo>
                  <a:pt x="5548" y="4676"/>
                  <a:pt x="106" y="19045"/>
                  <a:pt x="21" y="28057"/>
                </a:cubicBezTo>
                <a:cubicBezTo>
                  <a:pt x="-64" y="37069"/>
                  <a:pt x="5123" y="49737"/>
                  <a:pt x="6143" y="54073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cxnSp>
        <p:nvCxnSpPr>
          <p:cNvPr id="247" name="Google Shape;247;g6d189bcd5c_8_35"/>
          <p:cNvCxnSpPr/>
          <p:nvPr/>
        </p:nvCxnSpPr>
        <p:spPr>
          <a:xfrm flipH="1" rot="10800000">
            <a:off x="1747175" y="4476200"/>
            <a:ext cx="8506500" cy="129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8" name="Google Shape;248;g6d189bcd5c_8_35"/>
          <p:cNvSpPr txBox="1"/>
          <p:nvPr/>
        </p:nvSpPr>
        <p:spPr>
          <a:xfrm>
            <a:off x="6876825" y="3130350"/>
            <a:ext cx="1618500" cy="3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키워드 별 가중치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9" name="Google Shape;249;g6d189bcd5c_8_35"/>
          <p:cNvSpPr/>
          <p:nvPr/>
        </p:nvSpPr>
        <p:spPr>
          <a:xfrm>
            <a:off x="5126750" y="3532093"/>
            <a:ext cx="5165025" cy="179075"/>
          </a:xfrm>
          <a:custGeom>
            <a:rect b="b" l="l" r="r" t="t"/>
            <a:pathLst>
              <a:path extrusionOk="0" h="7163" w="206601">
                <a:moveTo>
                  <a:pt x="0" y="6652"/>
                </a:moveTo>
                <a:cubicBezTo>
                  <a:pt x="17259" y="5547"/>
                  <a:pt x="69123" y="-64"/>
                  <a:pt x="103556" y="21"/>
                </a:cubicBezTo>
                <a:cubicBezTo>
                  <a:pt x="137990" y="106"/>
                  <a:pt x="189427" y="5973"/>
                  <a:pt x="206601" y="7163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6d189bcd5c_10_28"/>
          <p:cNvSpPr/>
          <p:nvPr/>
        </p:nvSpPr>
        <p:spPr>
          <a:xfrm>
            <a:off x="169334" y="169334"/>
            <a:ext cx="11853300" cy="6519300"/>
          </a:xfrm>
          <a:prstGeom prst="rect">
            <a:avLst/>
          </a:prstGeom>
          <a:noFill/>
          <a:ln cap="flat" cmpd="sng" w="12700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ㅍ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5" name="Google Shape;255;g6d189bcd5c_10_28"/>
          <p:cNvSpPr/>
          <p:nvPr/>
        </p:nvSpPr>
        <p:spPr>
          <a:xfrm>
            <a:off x="169335" y="809626"/>
            <a:ext cx="135600" cy="705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6" name="Google Shape;256;g6d189bcd5c_10_28"/>
          <p:cNvSpPr txBox="1"/>
          <p:nvPr/>
        </p:nvSpPr>
        <p:spPr>
          <a:xfrm>
            <a:off x="400050" y="868175"/>
            <a:ext cx="5695800" cy="8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 키워드 기반의 유사도 분석</a:t>
            </a:r>
            <a:endParaRPr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57" name="Google Shape;257;g6d189bcd5c_10_28"/>
          <p:cNvPicPr preferRelativeResize="0"/>
          <p:nvPr/>
        </p:nvPicPr>
        <p:blipFill rotWithShape="1">
          <a:blip r:embed="rId3">
            <a:alphaModFix/>
          </a:blip>
          <a:srcRect b="37671" l="0" r="47168" t="0"/>
          <a:stretch/>
        </p:blipFill>
        <p:spPr>
          <a:xfrm>
            <a:off x="490525" y="2588900"/>
            <a:ext cx="4497151" cy="285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g6d189bcd5c_10_28"/>
          <p:cNvPicPr preferRelativeResize="0"/>
          <p:nvPr/>
        </p:nvPicPr>
        <p:blipFill rotWithShape="1">
          <a:blip r:embed="rId4">
            <a:alphaModFix/>
          </a:blip>
          <a:srcRect b="42189" l="0" r="42419" t="0"/>
          <a:stretch/>
        </p:blipFill>
        <p:spPr>
          <a:xfrm>
            <a:off x="6788725" y="2588900"/>
            <a:ext cx="4599816" cy="2856700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g6d189bcd5c_10_28"/>
          <p:cNvSpPr txBox="1"/>
          <p:nvPr/>
        </p:nvSpPr>
        <p:spPr>
          <a:xfrm>
            <a:off x="490525" y="3310853"/>
            <a:ext cx="1867200" cy="21345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0" name="Google Shape;260;g6d189bcd5c_10_28"/>
          <p:cNvSpPr txBox="1"/>
          <p:nvPr/>
        </p:nvSpPr>
        <p:spPr>
          <a:xfrm>
            <a:off x="7559358" y="2624013"/>
            <a:ext cx="3829200" cy="14004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1" name="Google Shape;261;g6d189bcd5c_10_28"/>
          <p:cNvSpPr/>
          <p:nvPr/>
        </p:nvSpPr>
        <p:spPr>
          <a:xfrm>
            <a:off x="5153650" y="3769275"/>
            <a:ext cx="1579800" cy="10587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12700">
            <a:solidFill>
              <a:srgbClr val="BFBFB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g6d189bcd5c_10_28"/>
          <p:cNvSpPr txBox="1"/>
          <p:nvPr/>
        </p:nvSpPr>
        <p:spPr>
          <a:xfrm>
            <a:off x="5042800" y="3966162"/>
            <a:ext cx="1690800" cy="67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Malgun Gothic"/>
                <a:ea typeface="Malgun Gothic"/>
                <a:cs typeface="Malgun Gothic"/>
                <a:sym typeface="Malgun Gothic"/>
              </a:rPr>
              <a:t>전치행렬</a:t>
            </a:r>
            <a:endParaRPr sz="20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6d189bcd5c_7_196"/>
          <p:cNvSpPr/>
          <p:nvPr/>
        </p:nvSpPr>
        <p:spPr>
          <a:xfrm>
            <a:off x="169334" y="169334"/>
            <a:ext cx="11853300" cy="6519300"/>
          </a:xfrm>
          <a:prstGeom prst="rect">
            <a:avLst/>
          </a:prstGeom>
          <a:noFill/>
          <a:ln cap="flat" cmpd="sng" w="12700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ㅍ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8" name="Google Shape;268;g6d189bcd5c_7_196"/>
          <p:cNvSpPr/>
          <p:nvPr/>
        </p:nvSpPr>
        <p:spPr>
          <a:xfrm>
            <a:off x="169335" y="809626"/>
            <a:ext cx="135600" cy="705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9" name="Google Shape;269;g6d189bcd5c_7_196"/>
          <p:cNvSpPr txBox="1"/>
          <p:nvPr/>
        </p:nvSpPr>
        <p:spPr>
          <a:xfrm>
            <a:off x="400050" y="868175"/>
            <a:ext cx="5695800" cy="8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 키워드 기반의 유사도 분석</a:t>
            </a:r>
            <a:endParaRPr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70" name="Google Shape;270;g6d189bcd5c_7_196"/>
          <p:cNvPicPr preferRelativeResize="0"/>
          <p:nvPr/>
        </p:nvPicPr>
        <p:blipFill rotWithShape="1">
          <a:blip r:embed="rId3">
            <a:alphaModFix/>
          </a:blip>
          <a:srcRect b="66356" l="0" r="0" t="0"/>
          <a:stretch/>
        </p:blipFill>
        <p:spPr>
          <a:xfrm>
            <a:off x="712425" y="2354524"/>
            <a:ext cx="4051264" cy="663832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g6d189bcd5c_7_19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68827" y="2033800"/>
            <a:ext cx="5056125" cy="1370988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g6d189bcd5c_7_196"/>
          <p:cNvSpPr txBox="1"/>
          <p:nvPr/>
        </p:nvSpPr>
        <p:spPr>
          <a:xfrm>
            <a:off x="5045400" y="2437911"/>
            <a:ext cx="1267500" cy="62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Source Code Pro"/>
                <a:ea typeface="Source Code Pro"/>
                <a:cs typeface="Source Code Pro"/>
                <a:sym typeface="Source Code Pro"/>
              </a:rPr>
              <a:t>행렬곱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Source Code Pro"/>
                <a:ea typeface="Source Code Pro"/>
                <a:cs typeface="Source Code Pro"/>
                <a:sym typeface="Source Code Pro"/>
              </a:rPr>
              <a:t>(%*%)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73" name="Google Shape;273;g6d189bcd5c_7_196"/>
          <p:cNvSpPr/>
          <p:nvPr/>
        </p:nvSpPr>
        <p:spPr>
          <a:xfrm>
            <a:off x="2302005" y="2664822"/>
            <a:ext cx="2494200" cy="3948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g6d189bcd5c_7_196"/>
          <p:cNvSpPr/>
          <p:nvPr/>
        </p:nvSpPr>
        <p:spPr>
          <a:xfrm>
            <a:off x="7996508" y="2299936"/>
            <a:ext cx="1549200" cy="11532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g6d189bcd5c_7_196"/>
          <p:cNvSpPr txBox="1"/>
          <p:nvPr/>
        </p:nvSpPr>
        <p:spPr>
          <a:xfrm>
            <a:off x="2192525" y="5702825"/>
            <a:ext cx="7502100" cy="62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Malgun Gothic"/>
                <a:ea typeface="Malgun Gothic"/>
                <a:cs typeface="Malgun Gothic"/>
                <a:sym typeface="Malgun Gothic"/>
              </a:rPr>
              <a:t>( 1행 * 1500열의 행렬 ) %*% ( 1500행 * 11열의 행렬 )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6" name="Google Shape;276;g6d189bcd5c_7_196"/>
          <p:cNvSpPr txBox="1"/>
          <p:nvPr/>
        </p:nvSpPr>
        <p:spPr>
          <a:xfrm>
            <a:off x="2442300" y="3813200"/>
            <a:ext cx="7307400" cy="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‘쾌걸 조로리’(인기 도서)와 ‘도토리 마을의 모자 가게’(미대출 장서)간의 </a:t>
            </a:r>
            <a:r>
              <a:rPr b="1" lang="en-US">
                <a:latin typeface="Malgun Gothic"/>
                <a:ea typeface="Malgun Gothic"/>
                <a:cs typeface="Malgun Gothic"/>
                <a:sym typeface="Malgun Gothic"/>
              </a:rPr>
              <a:t>유사도(거리)</a:t>
            </a: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 계산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7" name="Google Shape;277;g6d189bcd5c_7_196"/>
          <p:cNvSpPr/>
          <p:nvPr/>
        </p:nvSpPr>
        <p:spPr>
          <a:xfrm>
            <a:off x="4819725" y="4436825"/>
            <a:ext cx="2155200" cy="1020300"/>
          </a:xfrm>
          <a:prstGeom prst="downArrow">
            <a:avLst>
              <a:gd fmla="val 50000" name="adj1"/>
              <a:gd fmla="val 50005" name="adj2"/>
            </a:avLst>
          </a:prstGeom>
          <a:solidFill>
            <a:srgbClr val="D0E0E3"/>
          </a:solidFill>
          <a:ln cap="flat" cmpd="sng" w="9525">
            <a:solidFill>
              <a:srgbClr val="D0E0E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434343"/>
                </a:solidFill>
                <a:latin typeface="Malgun Gothic"/>
                <a:ea typeface="Malgun Gothic"/>
                <a:cs typeface="Malgun Gothic"/>
                <a:sym typeface="Malgun Gothic"/>
              </a:rPr>
              <a:t>확장</a:t>
            </a:r>
            <a:endParaRPr sz="2400">
              <a:solidFill>
                <a:srgbClr val="43434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6d189bcd5c_8_46"/>
          <p:cNvSpPr/>
          <p:nvPr/>
        </p:nvSpPr>
        <p:spPr>
          <a:xfrm>
            <a:off x="169334" y="169334"/>
            <a:ext cx="11853300" cy="6519300"/>
          </a:xfrm>
          <a:prstGeom prst="rect">
            <a:avLst/>
          </a:prstGeom>
          <a:noFill/>
          <a:ln cap="flat" cmpd="sng" w="12700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ㅍ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3" name="Google Shape;283;g6d189bcd5c_8_46"/>
          <p:cNvSpPr/>
          <p:nvPr/>
        </p:nvSpPr>
        <p:spPr>
          <a:xfrm>
            <a:off x="169335" y="809626"/>
            <a:ext cx="135600" cy="705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4" name="Google Shape;284;g6d189bcd5c_8_46"/>
          <p:cNvSpPr txBox="1"/>
          <p:nvPr/>
        </p:nvSpPr>
        <p:spPr>
          <a:xfrm>
            <a:off x="400050" y="868175"/>
            <a:ext cx="5695800" cy="8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 키워드 기반의 유사도 분석</a:t>
            </a:r>
            <a:endParaRPr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5" name="Google Shape;285;g6d189bcd5c_8_46"/>
          <p:cNvSpPr txBox="1"/>
          <p:nvPr/>
        </p:nvSpPr>
        <p:spPr>
          <a:xfrm>
            <a:off x="2920500" y="4918400"/>
            <a:ext cx="6351000" cy="4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11행 * (1500+</a:t>
            </a:r>
            <a:r>
              <a:rPr lang="en-US" sz="18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)열의 행렬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86" name="Google Shape;286;g6d189bcd5c_8_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220" y="2294950"/>
            <a:ext cx="10621550" cy="2573162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g6d189bcd5c_8_46"/>
          <p:cNvSpPr/>
          <p:nvPr/>
        </p:nvSpPr>
        <p:spPr>
          <a:xfrm>
            <a:off x="10011225" y="2294950"/>
            <a:ext cx="1395600" cy="25731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g6d189bcd5c_8_46"/>
          <p:cNvSpPr txBox="1"/>
          <p:nvPr/>
        </p:nvSpPr>
        <p:spPr>
          <a:xfrm>
            <a:off x="1236725" y="5930200"/>
            <a:ext cx="9730500" cy="3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latin typeface="Malgun Gothic"/>
                <a:ea typeface="Malgun Gothic"/>
                <a:cs typeface="Malgun Gothic"/>
                <a:sym typeface="Malgun Gothic"/>
              </a:rPr>
              <a:t>“내적값이 클수록, 인기도서와의 유사도가 크다”</a:t>
            </a:r>
            <a:endParaRPr b="1" sz="18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6d189bcd5c_10_56"/>
          <p:cNvSpPr/>
          <p:nvPr/>
        </p:nvSpPr>
        <p:spPr>
          <a:xfrm>
            <a:off x="169334" y="169334"/>
            <a:ext cx="11853300" cy="6519300"/>
          </a:xfrm>
          <a:prstGeom prst="rect">
            <a:avLst/>
          </a:prstGeom>
          <a:noFill/>
          <a:ln cap="flat" cmpd="sng" w="12700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ㅍ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4" name="Google Shape;294;g6d189bcd5c_10_56"/>
          <p:cNvSpPr/>
          <p:nvPr/>
        </p:nvSpPr>
        <p:spPr>
          <a:xfrm>
            <a:off x="169335" y="809626"/>
            <a:ext cx="135600" cy="705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5" name="Google Shape;295;g6d189bcd5c_10_56"/>
          <p:cNvSpPr txBox="1"/>
          <p:nvPr/>
        </p:nvSpPr>
        <p:spPr>
          <a:xfrm>
            <a:off x="400050" y="868175"/>
            <a:ext cx="5695800" cy="8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 키워드 기반의 유사도 분석</a:t>
            </a:r>
            <a:endParaRPr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96" name="Google Shape;296;g6d189bcd5c_10_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8550" y="2042100"/>
            <a:ext cx="9170449" cy="3814450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g6d189bcd5c_10_56"/>
          <p:cNvSpPr txBox="1"/>
          <p:nvPr/>
        </p:nvSpPr>
        <p:spPr>
          <a:xfrm>
            <a:off x="1398681" y="5446323"/>
            <a:ext cx="9100500" cy="3420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8" name="Google Shape;298;g6d189bcd5c_10_56"/>
          <p:cNvSpPr txBox="1"/>
          <p:nvPr/>
        </p:nvSpPr>
        <p:spPr>
          <a:xfrm>
            <a:off x="4829300" y="6002575"/>
            <a:ext cx="23724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latin typeface="Malgun Gothic"/>
                <a:ea typeface="Malgun Gothic"/>
                <a:cs typeface="Malgun Gothic"/>
                <a:sym typeface="Malgun Gothic"/>
              </a:rPr>
              <a:t>유사도 기준 정렬</a:t>
            </a:r>
            <a:endParaRPr b="1" sz="20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6d189bcd5c_10_9"/>
          <p:cNvSpPr/>
          <p:nvPr/>
        </p:nvSpPr>
        <p:spPr>
          <a:xfrm>
            <a:off x="169334" y="169334"/>
            <a:ext cx="11853300" cy="6519300"/>
          </a:xfrm>
          <a:prstGeom prst="rect">
            <a:avLst/>
          </a:prstGeom>
          <a:noFill/>
          <a:ln cap="flat" cmpd="sng" w="12700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ㅍ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4" name="Google Shape;304;g6d189bcd5c_10_9"/>
          <p:cNvSpPr/>
          <p:nvPr/>
        </p:nvSpPr>
        <p:spPr>
          <a:xfrm>
            <a:off x="169335" y="809626"/>
            <a:ext cx="135600" cy="705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5" name="Google Shape;305;g6d189bcd5c_10_9"/>
          <p:cNvSpPr txBox="1"/>
          <p:nvPr/>
        </p:nvSpPr>
        <p:spPr>
          <a:xfrm>
            <a:off x="400050" y="868175"/>
            <a:ext cx="5695800" cy="8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 추천 도서 목록 선정</a:t>
            </a:r>
            <a:endParaRPr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6" name="Google Shape;306;g6d189bcd5c_10_9"/>
          <p:cNvSpPr txBox="1"/>
          <p:nvPr/>
        </p:nvSpPr>
        <p:spPr>
          <a:xfrm>
            <a:off x="952568" y="2331450"/>
            <a:ext cx="1159800" cy="3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인기도서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7" name="Google Shape;307;g6d189bcd5c_10_9"/>
          <p:cNvSpPr txBox="1"/>
          <p:nvPr/>
        </p:nvSpPr>
        <p:spPr>
          <a:xfrm>
            <a:off x="5011975" y="2294600"/>
            <a:ext cx="1601100" cy="3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추천도서의 ISBN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08" name="Google Shape;308;g6d189bcd5c_10_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7175" y="2650370"/>
            <a:ext cx="6152000" cy="2869505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Google Shape;309;g6d189bcd5c_10_9"/>
          <p:cNvSpPr txBox="1"/>
          <p:nvPr/>
        </p:nvSpPr>
        <p:spPr>
          <a:xfrm>
            <a:off x="3142378" y="2307832"/>
            <a:ext cx="938700" cy="3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추천도서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10" name="Google Shape;310;g6d189bcd5c_10_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51932" y="2128800"/>
            <a:ext cx="1183926" cy="1709078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g6d189bcd5c_10_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885800" y="3989247"/>
            <a:ext cx="1183925" cy="1709078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g6d189bcd5c_10_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402575" y="3989247"/>
            <a:ext cx="1183926" cy="1709078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g6d189bcd5c_10_9"/>
          <p:cNvSpPr/>
          <p:nvPr/>
        </p:nvSpPr>
        <p:spPr>
          <a:xfrm>
            <a:off x="7766625" y="1843625"/>
            <a:ext cx="4042800" cy="4545600"/>
          </a:xfrm>
          <a:prstGeom prst="ellipse">
            <a:avLst/>
          </a:prstGeom>
          <a:noFill/>
          <a:ln cap="flat" cmpd="sng" w="28575">
            <a:solidFill>
              <a:srgbClr val="0000F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g6d189bcd5c_10_9"/>
          <p:cNvSpPr/>
          <p:nvPr/>
        </p:nvSpPr>
        <p:spPr>
          <a:xfrm>
            <a:off x="6937700" y="3429000"/>
            <a:ext cx="650400" cy="1238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D5A6BD"/>
          </a:solidFill>
          <a:ln cap="flat" cmpd="sng" w="127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g6d189bcd5c_10_9"/>
          <p:cNvSpPr txBox="1"/>
          <p:nvPr/>
        </p:nvSpPr>
        <p:spPr>
          <a:xfrm>
            <a:off x="650400" y="2908025"/>
            <a:ext cx="6096000" cy="8925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8"/>
          <p:cNvSpPr/>
          <p:nvPr/>
        </p:nvSpPr>
        <p:spPr>
          <a:xfrm>
            <a:off x="0" y="125"/>
            <a:ext cx="12192000" cy="6858000"/>
          </a:xfrm>
          <a:prstGeom prst="rect">
            <a:avLst/>
          </a:prstGeom>
          <a:solidFill>
            <a:srgbClr val="666666"/>
          </a:solidFill>
          <a:ln cap="flat" cmpd="sng" w="12700">
            <a:solidFill>
              <a:srgbClr val="6666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1" name="Google Shape;321;p8"/>
          <p:cNvSpPr txBox="1"/>
          <p:nvPr/>
        </p:nvSpPr>
        <p:spPr>
          <a:xfrm>
            <a:off x="472025" y="695825"/>
            <a:ext cx="6032100" cy="394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사용 데이터</a:t>
            </a:r>
            <a:endParaRPr sz="30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●</a:t>
            </a:r>
            <a:r>
              <a:rPr lang="en-US" sz="30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 도서관별 인기대출 도서 API</a:t>
            </a:r>
            <a:endParaRPr sz="30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●</a:t>
            </a:r>
            <a:r>
              <a:rPr lang="en-US" sz="30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 도서관별 장서/대출 데이터</a:t>
            </a:r>
            <a:endParaRPr sz="30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(csv 파일)</a:t>
            </a:r>
            <a:endParaRPr sz="30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●</a:t>
            </a:r>
            <a:r>
              <a:rPr lang="en-US" sz="30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 도서 키워드 목록 API</a:t>
            </a:r>
            <a:endParaRPr sz="30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2" name="Google Shape;322;p8"/>
          <p:cNvSpPr/>
          <p:nvPr/>
        </p:nvSpPr>
        <p:spPr>
          <a:xfrm>
            <a:off x="4820700" y="1499275"/>
            <a:ext cx="9067500" cy="7856100"/>
          </a:xfrm>
          <a:prstGeom prst="ellipse">
            <a:avLst/>
          </a:prstGeom>
          <a:solidFill>
            <a:srgbClr val="CCCCCC"/>
          </a:solidFill>
          <a:ln cap="flat" cmpd="sng" w="12700">
            <a:solidFill>
              <a:srgbClr val="666666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8"/>
          <p:cNvSpPr txBox="1"/>
          <p:nvPr/>
        </p:nvSpPr>
        <p:spPr>
          <a:xfrm>
            <a:off x="6223500" y="3003150"/>
            <a:ext cx="6261900" cy="29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0">
                <a:latin typeface="Malgun Gothic"/>
                <a:ea typeface="Malgun Gothic"/>
                <a:cs typeface="Malgun Gothic"/>
                <a:sym typeface="Malgun Gothic"/>
              </a:rPr>
              <a:t>Q</a:t>
            </a:r>
            <a:r>
              <a:rPr lang="en-US" sz="1000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b="1" lang="en-US" sz="6000">
                <a:latin typeface="Malgun Gothic"/>
                <a:ea typeface="Malgun Gothic"/>
                <a:cs typeface="Malgun Gothic"/>
                <a:sym typeface="Malgun Gothic"/>
              </a:rPr>
              <a:t>&amp;</a:t>
            </a:r>
            <a:r>
              <a:rPr lang="en-US" sz="1000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0000">
                <a:latin typeface="Malgun Gothic"/>
                <a:ea typeface="Malgun Gothic"/>
                <a:cs typeface="Malgun Gothic"/>
                <a:sym typeface="Malgun Gothic"/>
              </a:rPr>
              <a:t>A</a:t>
            </a:r>
            <a:endParaRPr sz="200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cap="flat" cmpd="sng" w="12700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1" name="Google Shape;101;p2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2" name="Google Shape;102;p2"/>
          <p:cNvSpPr txBox="1"/>
          <p:nvPr/>
        </p:nvSpPr>
        <p:spPr>
          <a:xfrm>
            <a:off x="400050" y="868175"/>
            <a:ext cx="3260100" cy="8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프로젝트 개요</a:t>
            </a:r>
            <a:endParaRPr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3" name="Google Shape;103;p2"/>
          <p:cNvSpPr/>
          <p:nvPr/>
        </p:nvSpPr>
        <p:spPr>
          <a:xfrm>
            <a:off x="169350" y="2852149"/>
            <a:ext cx="11853300" cy="20073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04" name="Google Shape;104;p2"/>
          <p:cNvGrpSpPr/>
          <p:nvPr/>
        </p:nvGrpSpPr>
        <p:grpSpPr>
          <a:xfrm>
            <a:off x="3250574" y="3415548"/>
            <a:ext cx="5666523" cy="1107196"/>
            <a:chOff x="2357966" y="3203397"/>
            <a:chExt cx="4508692" cy="523200"/>
          </a:xfrm>
        </p:grpSpPr>
        <p:sp>
          <p:nvSpPr>
            <p:cNvPr id="105" name="Google Shape;105;p2"/>
            <p:cNvSpPr txBox="1"/>
            <p:nvPr/>
          </p:nvSpPr>
          <p:spPr>
            <a:xfrm>
              <a:off x="2357966" y="3203397"/>
              <a:ext cx="12510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 </a:t>
              </a:r>
              <a:endParaRPr b="1" sz="24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문제상황</a:t>
              </a:r>
              <a:endParaRPr b="1" sz="24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6" name="Google Shape;106;p2"/>
            <p:cNvSpPr txBox="1"/>
            <p:nvPr/>
          </p:nvSpPr>
          <p:spPr>
            <a:xfrm>
              <a:off x="5615658" y="3203397"/>
              <a:ext cx="12510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r>
                <a:rPr b="1" lang="en-US" sz="24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</a:t>
              </a:r>
              <a:endParaRPr b="1" sz="24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대안</a:t>
              </a:r>
              <a:endParaRPr b="1" sz="24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cap="flat" cmpd="sng" w="12700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2" name="Google Shape;112;p3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3" name="Google Shape;113;p3"/>
          <p:cNvSpPr txBox="1"/>
          <p:nvPr/>
        </p:nvSpPr>
        <p:spPr>
          <a:xfrm>
            <a:off x="400049" y="868175"/>
            <a:ext cx="4857900" cy="8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 문제상황</a:t>
            </a:r>
            <a:endParaRPr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4" name="Google Shape;114;p3"/>
          <p:cNvSpPr txBox="1"/>
          <p:nvPr/>
        </p:nvSpPr>
        <p:spPr>
          <a:xfrm>
            <a:off x="858600" y="1820225"/>
            <a:ext cx="10251600" cy="141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Malgun Gothic"/>
              <a:buChar char="-"/>
            </a:pPr>
            <a:r>
              <a:rPr lang="en-US" sz="2400">
                <a:latin typeface="Malgun Gothic"/>
                <a:ea typeface="Malgun Gothic"/>
                <a:cs typeface="Malgun Gothic"/>
                <a:sym typeface="Malgun Gothic"/>
              </a:rPr>
              <a:t>도서관 별로 </a:t>
            </a:r>
            <a:r>
              <a:rPr lang="en-US" sz="2400">
                <a:latin typeface="Malgun Gothic"/>
                <a:ea typeface="Malgun Gothic"/>
                <a:cs typeface="Malgun Gothic"/>
                <a:sym typeface="Malgun Gothic"/>
              </a:rPr>
              <a:t>존재하는</a:t>
            </a:r>
            <a:r>
              <a:rPr lang="en-US" sz="2400">
                <a:latin typeface="Malgun Gothic"/>
                <a:ea typeface="Malgun Gothic"/>
                <a:cs typeface="Malgun Gothic"/>
                <a:sym typeface="Malgun Gothic"/>
              </a:rPr>
              <a:t> ‘</a:t>
            </a:r>
            <a:r>
              <a:rPr b="1" lang="en-US" sz="24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미대출 도서</a:t>
            </a:r>
            <a:r>
              <a:rPr lang="en-US" sz="2400">
                <a:latin typeface="Malgun Gothic"/>
                <a:ea typeface="Malgun Gothic"/>
                <a:cs typeface="Malgun Gothic"/>
                <a:sym typeface="Malgun Gothic"/>
              </a:rPr>
              <a:t>’ </a:t>
            </a:r>
            <a:r>
              <a:rPr lang="en-US" sz="1600" u="sng">
                <a:latin typeface="Malgun Gothic"/>
                <a:ea typeface="Malgun Gothic"/>
                <a:cs typeface="Malgun Gothic"/>
                <a:sym typeface="Malgun Gothic"/>
              </a:rPr>
              <a:t>(도서관 개관 이후 한 번도 대출이 없었던 도서)</a:t>
            </a:r>
            <a:endParaRPr sz="2400" u="sng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Malgun Gothic"/>
              <a:buChar char="-"/>
            </a:pPr>
            <a:r>
              <a:rPr lang="en-US" sz="2400">
                <a:latin typeface="Malgun Gothic"/>
                <a:ea typeface="Malgun Gothic"/>
                <a:cs typeface="Malgun Gothic"/>
                <a:sym typeface="Malgun Gothic"/>
              </a:rPr>
              <a:t>미대출 도서 대책은 ‘도서관 정보나루’ 빅데이터 사업의 주요 주제</a:t>
            </a:r>
            <a:endParaRPr sz="24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15" name="Google Shape;115;p3"/>
          <p:cNvPicPr preferRelativeResize="0"/>
          <p:nvPr/>
        </p:nvPicPr>
        <p:blipFill rotWithShape="1">
          <a:blip r:embed="rId3">
            <a:alphaModFix/>
          </a:blip>
          <a:srcRect b="8894" l="0" r="0" t="23977"/>
          <a:stretch/>
        </p:blipFill>
        <p:spPr>
          <a:xfrm>
            <a:off x="1116175" y="3529875"/>
            <a:ext cx="9736425" cy="2823701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16" name="Google Shape;116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093431" y="5800079"/>
            <a:ext cx="1583600" cy="39915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3"/>
          <p:cNvSpPr txBox="1"/>
          <p:nvPr/>
        </p:nvSpPr>
        <p:spPr>
          <a:xfrm>
            <a:off x="4928325" y="3503050"/>
            <a:ext cx="1253400" cy="4464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g6d189bcd5c_4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1775" y="1122275"/>
            <a:ext cx="6795549" cy="4922699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23" name="Google Shape;123;g6d189bcd5c_4_0"/>
          <p:cNvSpPr/>
          <p:nvPr/>
        </p:nvSpPr>
        <p:spPr>
          <a:xfrm>
            <a:off x="169335" y="809626"/>
            <a:ext cx="135600" cy="705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4" name="Google Shape;124;g6d189bcd5c_4_0"/>
          <p:cNvSpPr txBox="1"/>
          <p:nvPr/>
        </p:nvSpPr>
        <p:spPr>
          <a:xfrm>
            <a:off x="400049" y="868175"/>
            <a:ext cx="4857900" cy="8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 문제상황</a:t>
            </a:r>
            <a:endParaRPr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5" name="Google Shape;125;g6d189bcd5c_4_0"/>
          <p:cNvSpPr txBox="1"/>
          <p:nvPr/>
        </p:nvSpPr>
        <p:spPr>
          <a:xfrm>
            <a:off x="416425" y="1994075"/>
            <a:ext cx="4857900" cy="376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Malgun Gothic"/>
                <a:ea typeface="Malgun Gothic"/>
                <a:cs typeface="Malgun Gothic"/>
                <a:sym typeface="Malgun Gothic"/>
              </a:rPr>
              <a:t>그럼에도 불구하고,</a:t>
            </a:r>
            <a:endParaRPr sz="30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Malgun Gothic"/>
                <a:ea typeface="Malgun Gothic"/>
                <a:cs typeface="Malgun Gothic"/>
                <a:sym typeface="Malgun Gothic"/>
              </a:rPr>
              <a:t>여전히 발견되는</a:t>
            </a:r>
            <a:endParaRPr sz="30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Malgun Gothic"/>
                <a:ea typeface="Malgun Gothic"/>
                <a:cs typeface="Malgun Gothic"/>
                <a:sym typeface="Malgun Gothic"/>
              </a:rPr>
              <a:t>미대출 도서들</a:t>
            </a:r>
            <a:endParaRPr sz="30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6" name="Google Shape;126;g6d189bcd5c_4_0"/>
          <p:cNvSpPr/>
          <p:nvPr/>
        </p:nvSpPr>
        <p:spPr>
          <a:xfrm>
            <a:off x="169334" y="169334"/>
            <a:ext cx="11853300" cy="6519300"/>
          </a:xfrm>
          <a:prstGeom prst="rect">
            <a:avLst/>
          </a:prstGeom>
          <a:noFill/>
          <a:ln cap="flat" cmpd="sng" w="12700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6d189bcd5c_7_0"/>
          <p:cNvSpPr/>
          <p:nvPr/>
        </p:nvSpPr>
        <p:spPr>
          <a:xfrm>
            <a:off x="169334" y="169334"/>
            <a:ext cx="11853300" cy="6519300"/>
          </a:xfrm>
          <a:prstGeom prst="rect">
            <a:avLst/>
          </a:prstGeom>
          <a:noFill/>
          <a:ln cap="flat" cmpd="sng" w="12700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2" name="Google Shape;132;g6d189bcd5c_7_0"/>
          <p:cNvSpPr/>
          <p:nvPr/>
        </p:nvSpPr>
        <p:spPr>
          <a:xfrm>
            <a:off x="169335" y="809626"/>
            <a:ext cx="135600" cy="705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3" name="Google Shape;133;g6d189bcd5c_7_0"/>
          <p:cNvSpPr txBox="1"/>
          <p:nvPr/>
        </p:nvSpPr>
        <p:spPr>
          <a:xfrm>
            <a:off x="400050" y="868175"/>
            <a:ext cx="9765600" cy="8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r>
              <a:rPr lang="en-US" sz="3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대안 :  도서 추천 시스템  →  </a:t>
            </a:r>
            <a:r>
              <a:rPr lang="en-US" sz="3200" u="sng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미대출 도서 활성화</a:t>
            </a:r>
            <a:endParaRPr sz="3200" u="sng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4" name="Google Shape;134;g6d189bcd5c_7_0"/>
          <p:cNvSpPr txBox="1"/>
          <p:nvPr/>
        </p:nvSpPr>
        <p:spPr>
          <a:xfrm>
            <a:off x="1351350" y="1820225"/>
            <a:ext cx="9607500" cy="10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latin typeface="Malgun Gothic"/>
                <a:ea typeface="Malgun Gothic"/>
                <a:cs typeface="Malgun Gothic"/>
                <a:sym typeface="Malgun Gothic"/>
              </a:rPr>
              <a:t>이용자가 찾는 인기도서가</a:t>
            </a:r>
            <a:r>
              <a:rPr b="1" lang="en-US" sz="3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대출 중</a:t>
            </a:r>
            <a:r>
              <a:rPr b="1" lang="en-US" sz="3000">
                <a:latin typeface="Malgun Gothic"/>
                <a:ea typeface="Malgun Gothic"/>
                <a:cs typeface="Malgun Gothic"/>
                <a:sym typeface="Malgun Gothic"/>
              </a:rPr>
              <a:t>인 경우,</a:t>
            </a:r>
            <a:endParaRPr b="1" sz="30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	</a:t>
            </a:r>
            <a:r>
              <a:rPr b="1" lang="en-US" sz="3000">
                <a:latin typeface="Malgun Gothic"/>
                <a:ea typeface="Malgun Gothic"/>
                <a:cs typeface="Malgun Gothic"/>
                <a:sym typeface="Malgun Gothic"/>
              </a:rPr>
              <a:t>미대출 도서 중</a:t>
            </a:r>
            <a:r>
              <a:rPr b="1" lang="en-US" sz="3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컨텐츠 유사도가 높은 도서</a:t>
            </a:r>
            <a:r>
              <a:rPr b="1" lang="en-US" sz="3000">
                <a:latin typeface="Malgun Gothic"/>
                <a:ea typeface="Malgun Gothic"/>
                <a:cs typeface="Malgun Gothic"/>
                <a:sym typeface="Malgun Gothic"/>
              </a:rPr>
              <a:t>를 추천 !</a:t>
            </a:r>
            <a:endParaRPr b="1" sz="30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</a:t>
            </a:r>
            <a:endParaRPr sz="30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35" name="Google Shape;135;g6d189bcd5c_7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01295" y="3632725"/>
            <a:ext cx="1334700" cy="1599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6" name="Google Shape;136;g6d189bcd5c_7_0"/>
          <p:cNvCxnSpPr/>
          <p:nvPr/>
        </p:nvCxnSpPr>
        <p:spPr>
          <a:xfrm>
            <a:off x="5664460" y="4382741"/>
            <a:ext cx="2023200" cy="0"/>
          </a:xfrm>
          <a:prstGeom prst="straightConnector1">
            <a:avLst/>
          </a:prstGeom>
          <a:noFill/>
          <a:ln cap="flat" cmpd="sng" w="9525">
            <a:solidFill>
              <a:srgbClr val="42424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37" name="Google Shape;137;g6d189bcd5c_7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80129" y="3377069"/>
            <a:ext cx="3009726" cy="2129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g6d189bcd5c_7_0"/>
          <p:cNvPicPr preferRelativeResize="0"/>
          <p:nvPr/>
        </p:nvPicPr>
        <p:blipFill rotWithShape="1">
          <a:blip r:embed="rId5">
            <a:alphaModFix/>
          </a:blip>
          <a:srcRect b="18618" l="34549" r="36519" t="13456"/>
          <a:stretch/>
        </p:blipFill>
        <p:spPr>
          <a:xfrm>
            <a:off x="3277175" y="3793075"/>
            <a:ext cx="550150" cy="117935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g6d189bcd5c_7_0"/>
          <p:cNvSpPr/>
          <p:nvPr/>
        </p:nvSpPr>
        <p:spPr>
          <a:xfrm>
            <a:off x="4327913" y="3923635"/>
            <a:ext cx="681600" cy="918300"/>
          </a:xfrm>
          <a:prstGeom prst="noSmoking">
            <a:avLst>
              <a:gd fmla="val 18750" name="adj"/>
            </a:avLst>
          </a:prstGeom>
          <a:solidFill>
            <a:srgbClr val="FF0000"/>
          </a:solidFill>
          <a:ln cap="flat" cmpd="sng" w="9525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g6d189bcd5c_7_0"/>
          <p:cNvSpPr txBox="1"/>
          <p:nvPr/>
        </p:nvSpPr>
        <p:spPr>
          <a:xfrm>
            <a:off x="734550" y="5795225"/>
            <a:ext cx="10663800" cy="7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666666"/>
                </a:solidFill>
                <a:latin typeface="Malgun Gothic"/>
                <a:ea typeface="Malgun Gothic"/>
                <a:cs typeface="Malgun Gothic"/>
                <a:sym typeface="Malgun Gothic"/>
              </a:rPr>
              <a:t>※ 분석 범위는 ‘월곡꿈그림 / 아리랑어린이 도서관’, 인기 도서 목록은 ‘상위 10권’으로 한정</a:t>
            </a:r>
            <a:r>
              <a:rPr lang="en-US" sz="2000">
                <a:solidFill>
                  <a:srgbClr val="666666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</a:t>
            </a:r>
            <a:endParaRPr sz="2000">
              <a:solidFill>
                <a:srgbClr val="666666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66666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1" name="Google Shape;141;g6d189bcd5c_7_0"/>
          <p:cNvSpPr/>
          <p:nvPr/>
        </p:nvSpPr>
        <p:spPr>
          <a:xfrm>
            <a:off x="231750" y="5648975"/>
            <a:ext cx="11728500" cy="702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g6d189bcd5c_7_0"/>
          <p:cNvSpPr/>
          <p:nvPr/>
        </p:nvSpPr>
        <p:spPr>
          <a:xfrm rot="-4924384">
            <a:off x="1383060" y="3207056"/>
            <a:ext cx="1746791" cy="1598977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3" name="Google Shape;143;g6d189bcd5c_7_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170164">
            <a:off x="1708297" y="3210594"/>
            <a:ext cx="1096525" cy="15917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6d189bcd5c_8_0"/>
          <p:cNvSpPr/>
          <p:nvPr/>
        </p:nvSpPr>
        <p:spPr>
          <a:xfrm>
            <a:off x="169334" y="169334"/>
            <a:ext cx="11853300" cy="6519300"/>
          </a:xfrm>
          <a:prstGeom prst="rect">
            <a:avLst/>
          </a:prstGeom>
          <a:noFill/>
          <a:ln cap="flat" cmpd="sng" w="12700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9" name="Google Shape;149;g6d189bcd5c_8_0"/>
          <p:cNvSpPr/>
          <p:nvPr/>
        </p:nvSpPr>
        <p:spPr>
          <a:xfrm>
            <a:off x="169335" y="809626"/>
            <a:ext cx="135600" cy="705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0" name="Google Shape;150;g6d189bcd5c_8_0"/>
          <p:cNvSpPr txBox="1"/>
          <p:nvPr/>
        </p:nvSpPr>
        <p:spPr>
          <a:xfrm>
            <a:off x="400050" y="868175"/>
            <a:ext cx="3260100" cy="8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분석 내용 소개</a:t>
            </a:r>
            <a:endParaRPr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51" name="Google Shape;151;g6d189bcd5c_8_0"/>
          <p:cNvGrpSpPr/>
          <p:nvPr/>
        </p:nvGrpSpPr>
        <p:grpSpPr>
          <a:xfrm>
            <a:off x="311850" y="3415550"/>
            <a:ext cx="11568262" cy="1107196"/>
            <a:chOff x="14197" y="3203398"/>
            <a:chExt cx="9204537" cy="523200"/>
          </a:xfrm>
        </p:grpSpPr>
        <p:sp>
          <p:nvSpPr>
            <p:cNvPr id="152" name="Google Shape;152;g6d189bcd5c_8_0"/>
            <p:cNvSpPr txBox="1"/>
            <p:nvPr/>
          </p:nvSpPr>
          <p:spPr>
            <a:xfrm>
              <a:off x="14197" y="3203398"/>
              <a:ext cx="32370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lt1"/>
                  </a:solidFill>
                </a:rPr>
                <a:t>1 </a:t>
              </a:r>
              <a:endParaRPr sz="2400">
                <a:solidFill>
                  <a:schemeClr val="lt1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lt1"/>
                  </a:solidFill>
                </a:rPr>
                <a:t>데이터 수집 및 전처리</a:t>
              </a:r>
              <a:endPara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g6d189bcd5c_8_0"/>
            <p:cNvSpPr txBox="1"/>
            <p:nvPr/>
          </p:nvSpPr>
          <p:spPr>
            <a:xfrm>
              <a:off x="5981733" y="3203398"/>
              <a:ext cx="32370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lt1"/>
                  </a:solidFill>
                </a:rPr>
                <a:t>3</a:t>
              </a:r>
              <a:r>
                <a:rPr lang="en-US" sz="2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sz="2400">
                <a:solidFill>
                  <a:schemeClr val="lt1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lt1"/>
                  </a:solidFill>
                </a:rPr>
                <a:t>추천도서 목록 선정</a:t>
              </a:r>
              <a:endPara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4" name="Google Shape;154;g6d189bcd5c_8_0"/>
          <p:cNvSpPr txBox="1"/>
          <p:nvPr/>
        </p:nvSpPr>
        <p:spPr>
          <a:xfrm>
            <a:off x="4068300" y="3415500"/>
            <a:ext cx="4055400" cy="110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</a:rPr>
              <a:t>2</a:t>
            </a:r>
            <a:r>
              <a:rPr lang="en-US" sz="2400">
                <a:solidFill>
                  <a:schemeClr val="lt1"/>
                </a:solidFill>
              </a:rPr>
              <a:t> </a:t>
            </a:r>
            <a:endParaRPr sz="2400">
              <a:solidFill>
                <a:schemeClr val="lt1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</a:rPr>
              <a:t>키워드 기반의 유사도 분석</a:t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g6d189bcd5c_8_0"/>
          <p:cNvSpPr/>
          <p:nvPr/>
        </p:nvSpPr>
        <p:spPr>
          <a:xfrm>
            <a:off x="3574035" y="2768400"/>
            <a:ext cx="4970700" cy="2333700"/>
          </a:xfrm>
          <a:prstGeom prst="chevron">
            <a:avLst>
              <a:gd fmla="val 50000" name="adj"/>
            </a:avLst>
          </a:prstGeom>
          <a:solidFill>
            <a:srgbClr val="666666"/>
          </a:solidFill>
          <a:ln cap="flat" cmpd="sng" w="127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g6d189bcd5c_8_0"/>
          <p:cNvSpPr/>
          <p:nvPr/>
        </p:nvSpPr>
        <p:spPr>
          <a:xfrm>
            <a:off x="169325" y="2802300"/>
            <a:ext cx="4187400" cy="2333700"/>
          </a:xfrm>
          <a:prstGeom prst="homePlate">
            <a:avLst>
              <a:gd fmla="val 50000" name="adj"/>
            </a:avLst>
          </a:prstGeom>
          <a:solidFill>
            <a:srgbClr val="666666"/>
          </a:solidFill>
          <a:ln cap="flat" cmpd="sng" w="127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g6d189bcd5c_8_0"/>
          <p:cNvSpPr/>
          <p:nvPr/>
        </p:nvSpPr>
        <p:spPr>
          <a:xfrm>
            <a:off x="7753900" y="2768400"/>
            <a:ext cx="5445600" cy="2333700"/>
          </a:xfrm>
          <a:prstGeom prst="chevron">
            <a:avLst>
              <a:gd fmla="val 50000" name="adj"/>
            </a:avLst>
          </a:prstGeom>
          <a:solidFill>
            <a:srgbClr val="666666"/>
          </a:solidFill>
          <a:ln cap="flat" cmpd="sng" w="127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g6d189bcd5c_8_0"/>
          <p:cNvSpPr txBox="1"/>
          <p:nvPr/>
        </p:nvSpPr>
        <p:spPr>
          <a:xfrm>
            <a:off x="627900" y="3571950"/>
            <a:ext cx="2499600" cy="10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 수집,</a:t>
            </a:r>
            <a:endParaRPr b="1" sz="25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전처리</a:t>
            </a:r>
            <a:endParaRPr sz="25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9" name="Google Shape;159;g6d189bcd5c_8_0"/>
          <p:cNvSpPr txBox="1"/>
          <p:nvPr/>
        </p:nvSpPr>
        <p:spPr>
          <a:xfrm>
            <a:off x="9270275" y="3413850"/>
            <a:ext cx="2499600" cy="11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0" name="Google Shape;160;g6d189bcd5c_8_0"/>
          <p:cNvSpPr txBox="1"/>
          <p:nvPr/>
        </p:nvSpPr>
        <p:spPr>
          <a:xfrm>
            <a:off x="4872800" y="3530537"/>
            <a:ext cx="2499600" cy="17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키워드 기반의</a:t>
            </a:r>
            <a:endParaRPr b="1" sz="25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유사도 분석</a:t>
            </a:r>
            <a:endParaRPr sz="25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1" name="Google Shape;161;g6d189bcd5c_8_0"/>
          <p:cNvSpPr txBox="1"/>
          <p:nvPr/>
        </p:nvSpPr>
        <p:spPr>
          <a:xfrm>
            <a:off x="9205450" y="3538050"/>
            <a:ext cx="2499600" cy="110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추천 도서</a:t>
            </a:r>
            <a:endParaRPr b="1" sz="25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목록 선정</a:t>
            </a:r>
            <a:endParaRPr b="1" sz="25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2" name="Google Shape;162;g6d189bcd5c_8_0"/>
          <p:cNvSpPr/>
          <p:nvPr/>
        </p:nvSpPr>
        <p:spPr>
          <a:xfrm>
            <a:off x="12038950" y="2792925"/>
            <a:ext cx="1160700" cy="2309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g6d189bcd5c_8_0"/>
          <p:cNvSpPr txBox="1"/>
          <p:nvPr/>
        </p:nvSpPr>
        <p:spPr>
          <a:xfrm>
            <a:off x="1638825" y="3123125"/>
            <a:ext cx="480900" cy="4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b="1" sz="22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4" name="Google Shape;164;g6d189bcd5c_8_0"/>
          <p:cNvSpPr txBox="1"/>
          <p:nvPr/>
        </p:nvSpPr>
        <p:spPr>
          <a:xfrm>
            <a:off x="5906025" y="3123125"/>
            <a:ext cx="480900" cy="4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b="1" sz="22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5" name="Google Shape;165;g6d189bcd5c_8_0"/>
          <p:cNvSpPr txBox="1"/>
          <p:nvPr/>
        </p:nvSpPr>
        <p:spPr>
          <a:xfrm>
            <a:off x="10249425" y="3123125"/>
            <a:ext cx="480900" cy="4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b="1" sz="22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6d189bcd5c_7_16"/>
          <p:cNvSpPr/>
          <p:nvPr/>
        </p:nvSpPr>
        <p:spPr>
          <a:xfrm>
            <a:off x="169334" y="169334"/>
            <a:ext cx="11853300" cy="6519300"/>
          </a:xfrm>
          <a:prstGeom prst="rect">
            <a:avLst/>
          </a:prstGeom>
          <a:noFill/>
          <a:ln cap="flat" cmpd="sng" w="12700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1" name="Google Shape;171;g6d189bcd5c_7_16"/>
          <p:cNvSpPr/>
          <p:nvPr/>
        </p:nvSpPr>
        <p:spPr>
          <a:xfrm>
            <a:off x="169335" y="809626"/>
            <a:ext cx="135600" cy="705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2" name="Google Shape;172;g6d189bcd5c_7_16"/>
          <p:cNvSpPr txBox="1"/>
          <p:nvPr/>
        </p:nvSpPr>
        <p:spPr>
          <a:xfrm>
            <a:off x="400049" y="868175"/>
            <a:ext cx="4857900" cy="8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 데이터 수집 및 전처리</a:t>
            </a:r>
            <a:endParaRPr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3" name="Google Shape;173;g6d189bcd5c_7_16"/>
          <p:cNvSpPr txBox="1"/>
          <p:nvPr/>
        </p:nvSpPr>
        <p:spPr>
          <a:xfrm>
            <a:off x="858600" y="1820225"/>
            <a:ext cx="10251600" cy="11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Malgun Gothic"/>
                <a:ea typeface="Malgun Gothic"/>
                <a:cs typeface="Malgun Gothic"/>
                <a:sym typeface="Malgun Gothic"/>
              </a:rPr>
              <a:t>서울시 성북구 11개 도서관의 </a:t>
            </a:r>
            <a:endParaRPr sz="24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Malgun Gothic"/>
                <a:ea typeface="Malgun Gothic"/>
                <a:cs typeface="Malgun Gothic"/>
                <a:sym typeface="Malgun Gothic"/>
              </a:rPr>
              <a:t>2019년 12월 </a:t>
            </a:r>
            <a:r>
              <a:rPr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‘도서관별 장서 / 대출 데이터(csv)’ </a:t>
            </a:r>
            <a:r>
              <a:rPr lang="en-US" sz="2400">
                <a:latin typeface="Malgun Gothic"/>
                <a:ea typeface="Malgun Gothic"/>
                <a:cs typeface="Malgun Gothic"/>
                <a:sym typeface="Malgun Gothic"/>
              </a:rPr>
              <a:t>크롤링</a:t>
            </a:r>
            <a:endParaRPr sz="24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74" name="Google Shape;174;g6d189bcd5c_7_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4475" y="3218650"/>
            <a:ext cx="10443034" cy="2346823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75" name="Google Shape;175;g6d189bcd5c_7_16"/>
          <p:cNvSpPr/>
          <p:nvPr/>
        </p:nvSpPr>
        <p:spPr>
          <a:xfrm>
            <a:off x="2005425" y="3275654"/>
            <a:ext cx="939600" cy="22857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g6d189bcd5c_7_16"/>
          <p:cNvSpPr/>
          <p:nvPr/>
        </p:nvSpPr>
        <p:spPr>
          <a:xfrm>
            <a:off x="6939293" y="3275654"/>
            <a:ext cx="654300" cy="22857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g6d189bcd5c_7_16"/>
          <p:cNvSpPr/>
          <p:nvPr/>
        </p:nvSpPr>
        <p:spPr>
          <a:xfrm>
            <a:off x="9632760" y="3297346"/>
            <a:ext cx="763500" cy="22857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178" name="Google Shape;178;g6d189bcd5c_7_16"/>
          <p:cNvSpPr/>
          <p:nvPr/>
        </p:nvSpPr>
        <p:spPr>
          <a:xfrm>
            <a:off x="7979960" y="3297346"/>
            <a:ext cx="939600" cy="22857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9" name="Google Shape;179;g6d189bcd5c_7_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733924" y="5582955"/>
            <a:ext cx="1583601" cy="50339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0" name="Google Shape;180;g6d189bcd5c_7_16"/>
          <p:cNvCxnSpPr>
            <a:stCxn id="175" idx="2"/>
            <a:endCxn id="181" idx="2"/>
          </p:cNvCxnSpPr>
          <p:nvPr/>
        </p:nvCxnSpPr>
        <p:spPr>
          <a:xfrm>
            <a:off x="2475225" y="5561354"/>
            <a:ext cx="2997300" cy="50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2" name="Google Shape;182;g6d189bcd5c_7_16"/>
          <p:cNvCxnSpPr>
            <a:stCxn id="176" idx="2"/>
            <a:endCxn id="183" idx="3"/>
          </p:cNvCxnSpPr>
          <p:nvPr/>
        </p:nvCxnSpPr>
        <p:spPr>
          <a:xfrm flipH="1">
            <a:off x="6624143" y="5561354"/>
            <a:ext cx="642300" cy="43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4" name="Google Shape;184;g6d189bcd5c_7_16"/>
          <p:cNvCxnSpPr>
            <a:stCxn id="178" idx="2"/>
            <a:endCxn id="183" idx="3"/>
          </p:cNvCxnSpPr>
          <p:nvPr/>
        </p:nvCxnSpPr>
        <p:spPr>
          <a:xfrm flipH="1">
            <a:off x="6623960" y="5583046"/>
            <a:ext cx="1825800" cy="41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5" name="Google Shape;185;g6d189bcd5c_7_16"/>
          <p:cNvCxnSpPr>
            <a:endCxn id="183" idx="3"/>
          </p:cNvCxnSpPr>
          <p:nvPr/>
        </p:nvCxnSpPr>
        <p:spPr>
          <a:xfrm flipH="1">
            <a:off x="6624090" y="5556103"/>
            <a:ext cx="3387000" cy="44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1" name="Google Shape;181;g6d189bcd5c_7_16"/>
          <p:cNvSpPr/>
          <p:nvPr/>
        </p:nvSpPr>
        <p:spPr>
          <a:xfrm>
            <a:off x="5468725" y="5620822"/>
            <a:ext cx="1230444" cy="892512"/>
          </a:xfrm>
          <a:prstGeom prst="clou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g6d189bcd5c_7_16"/>
          <p:cNvSpPr txBox="1"/>
          <p:nvPr/>
        </p:nvSpPr>
        <p:spPr>
          <a:xfrm>
            <a:off x="5684490" y="5791903"/>
            <a:ext cx="939600" cy="4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추출</a:t>
            </a:r>
            <a:endParaRPr b="1" sz="24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6d189bcd5c_1_0"/>
          <p:cNvSpPr/>
          <p:nvPr/>
        </p:nvSpPr>
        <p:spPr>
          <a:xfrm>
            <a:off x="169334" y="169334"/>
            <a:ext cx="11853300" cy="6519300"/>
          </a:xfrm>
          <a:prstGeom prst="rect">
            <a:avLst/>
          </a:prstGeom>
          <a:noFill/>
          <a:ln cap="flat" cmpd="sng" w="12700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1" name="Google Shape;191;g6d189bcd5c_1_0"/>
          <p:cNvSpPr/>
          <p:nvPr/>
        </p:nvSpPr>
        <p:spPr>
          <a:xfrm>
            <a:off x="169335" y="809626"/>
            <a:ext cx="135600" cy="705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2" name="Google Shape;192;g6d189bcd5c_1_0"/>
          <p:cNvSpPr txBox="1"/>
          <p:nvPr/>
        </p:nvSpPr>
        <p:spPr>
          <a:xfrm>
            <a:off x="400049" y="868175"/>
            <a:ext cx="4857900" cy="8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 데이터 수집 및 전처리</a:t>
            </a:r>
            <a:endParaRPr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3" name="Google Shape;193;g6d189bcd5c_1_0"/>
          <p:cNvSpPr txBox="1"/>
          <p:nvPr/>
        </p:nvSpPr>
        <p:spPr>
          <a:xfrm>
            <a:off x="896250" y="2534663"/>
            <a:ext cx="3745800" cy="293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69999" lvl="0" marL="2699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24242"/>
                </a:solidFill>
                <a:latin typeface="Malgun Gothic"/>
                <a:ea typeface="Malgun Gothic"/>
                <a:cs typeface="Malgun Gothic"/>
                <a:sym typeface="Malgun Gothic"/>
              </a:rPr>
              <a:t>- 한국의 도서번호는</a:t>
            </a:r>
            <a:endParaRPr sz="2000">
              <a:solidFill>
                <a:srgbClr val="42424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69999" lvl="0" marL="269999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24242"/>
                </a:solidFill>
                <a:latin typeface="Malgun Gothic"/>
                <a:ea typeface="Malgun Gothic"/>
                <a:cs typeface="Malgun Gothic"/>
                <a:sym typeface="Malgun Gothic"/>
              </a:rPr>
              <a:t>국제표준번호(ISBN)에</a:t>
            </a:r>
            <a:endParaRPr sz="2000">
              <a:solidFill>
                <a:srgbClr val="42424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69999" lvl="0" marL="269999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000">
                <a:solidFill>
                  <a:srgbClr val="424242"/>
                </a:solidFill>
                <a:latin typeface="Malgun Gothic"/>
                <a:ea typeface="Malgun Gothic"/>
                <a:cs typeface="Malgun Gothic"/>
                <a:sym typeface="Malgun Gothic"/>
              </a:rPr>
              <a:t>‘</a:t>
            </a:r>
            <a:r>
              <a:rPr b="1" lang="en-US" sz="2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부가기호</a:t>
            </a:r>
            <a:r>
              <a:rPr b="1" lang="en-US" sz="2000">
                <a:solidFill>
                  <a:srgbClr val="424242"/>
                </a:solidFill>
                <a:latin typeface="Malgun Gothic"/>
                <a:ea typeface="Malgun Gothic"/>
                <a:cs typeface="Malgun Gothic"/>
                <a:sym typeface="Malgun Gothic"/>
              </a:rPr>
              <a:t>’</a:t>
            </a:r>
            <a:r>
              <a:rPr lang="en-US" sz="2000">
                <a:solidFill>
                  <a:srgbClr val="424242"/>
                </a:solidFill>
                <a:latin typeface="Malgun Gothic"/>
                <a:ea typeface="Malgun Gothic"/>
                <a:cs typeface="Malgun Gothic"/>
                <a:sym typeface="Malgun Gothic"/>
              </a:rPr>
              <a:t>를 덧붙여 구성</a:t>
            </a:r>
            <a:endParaRPr sz="2000">
              <a:solidFill>
                <a:srgbClr val="42424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69999" lvl="0" marL="269999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24242"/>
                </a:solidFill>
                <a:latin typeface="Malgun Gothic"/>
                <a:ea typeface="Malgun Gothic"/>
                <a:cs typeface="Malgun Gothic"/>
                <a:sym typeface="Malgun Gothic"/>
              </a:rPr>
              <a:t>(출처 : 서지정보유통원)</a:t>
            </a:r>
            <a:endParaRPr sz="160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94" name="Google Shape;194;g6d189bcd5c_1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3500" y="1675400"/>
            <a:ext cx="6716350" cy="4657325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95" name="Google Shape;195;g6d189bcd5c_1_0"/>
          <p:cNvSpPr/>
          <p:nvPr/>
        </p:nvSpPr>
        <p:spPr>
          <a:xfrm flipH="1" rot="10800000">
            <a:off x="4922700" y="5516493"/>
            <a:ext cx="6759300" cy="3954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6d189bcd5c_7_236"/>
          <p:cNvSpPr/>
          <p:nvPr/>
        </p:nvSpPr>
        <p:spPr>
          <a:xfrm>
            <a:off x="169334" y="169334"/>
            <a:ext cx="11853300" cy="6519300"/>
          </a:xfrm>
          <a:prstGeom prst="rect">
            <a:avLst/>
          </a:prstGeom>
          <a:noFill/>
          <a:ln cap="flat" cmpd="sng" w="12700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1" name="Google Shape;201;g6d189bcd5c_7_236"/>
          <p:cNvSpPr/>
          <p:nvPr/>
        </p:nvSpPr>
        <p:spPr>
          <a:xfrm>
            <a:off x="169335" y="809626"/>
            <a:ext cx="135600" cy="705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2" name="Google Shape;202;g6d189bcd5c_7_236"/>
          <p:cNvSpPr txBox="1"/>
          <p:nvPr/>
        </p:nvSpPr>
        <p:spPr>
          <a:xfrm>
            <a:off x="400049" y="868175"/>
            <a:ext cx="4857900" cy="8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 데이터 수집 및 전처리</a:t>
            </a:r>
            <a:endParaRPr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3" name="Google Shape;203;g6d189bcd5c_7_236"/>
          <p:cNvSpPr txBox="1"/>
          <p:nvPr/>
        </p:nvSpPr>
        <p:spPr>
          <a:xfrm>
            <a:off x="782400" y="2048825"/>
            <a:ext cx="3529800" cy="17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Malgun Gothic"/>
                <a:ea typeface="Malgun Gothic"/>
                <a:cs typeface="Malgun Gothic"/>
                <a:sym typeface="Malgun Gothic"/>
              </a:rPr>
              <a:t>도서관 별 </a:t>
            </a:r>
            <a:endParaRPr sz="24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Malgun Gothic"/>
                <a:ea typeface="Malgun Gothic"/>
                <a:cs typeface="Malgun Gothic"/>
                <a:sym typeface="Malgun Gothic"/>
              </a:rPr>
              <a:t>‘</a:t>
            </a:r>
            <a:r>
              <a:rPr lang="en-US" sz="24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미대출 아동 도서 비율</a:t>
            </a:r>
            <a:r>
              <a:rPr lang="en-US" sz="2400">
                <a:latin typeface="Malgun Gothic"/>
                <a:ea typeface="Malgun Gothic"/>
                <a:cs typeface="Malgun Gothic"/>
                <a:sym typeface="Malgun Gothic"/>
              </a:rPr>
              <a:t>’ 계산, 시각화</a:t>
            </a:r>
            <a:endParaRPr sz="24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6d189bcd5c_7_236"/>
          <p:cNvSpPr txBox="1"/>
          <p:nvPr/>
        </p:nvSpPr>
        <p:spPr>
          <a:xfrm>
            <a:off x="667350" y="4391500"/>
            <a:ext cx="3677100" cy="205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Malgun Gothic"/>
                <a:ea typeface="Malgun Gothic"/>
                <a:cs typeface="Malgun Gothic"/>
                <a:sym typeface="Malgun Gothic"/>
              </a:rPr>
              <a:t>  </a:t>
            </a:r>
            <a:endParaRPr sz="18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Malgun Gothic"/>
                <a:ea typeface="Malgun Gothic"/>
                <a:cs typeface="Malgun Gothic"/>
                <a:sym typeface="Malgun Gothic"/>
              </a:rPr>
              <a:t>(누적 대출건수 0인 아동 도서 수) </a:t>
            </a:r>
            <a:endParaRPr sz="18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Malgun Gothic"/>
                <a:ea typeface="Malgun Gothic"/>
                <a:cs typeface="Malgun Gothic"/>
                <a:sym typeface="Malgun Gothic"/>
              </a:rPr>
              <a:t>         (</a:t>
            </a:r>
            <a:r>
              <a:rPr lang="en-US" sz="1800">
                <a:latin typeface="Malgun Gothic"/>
                <a:ea typeface="Malgun Gothic"/>
                <a:cs typeface="Malgun Gothic"/>
                <a:sym typeface="Malgun Gothic"/>
              </a:rPr>
              <a:t>전체 아동 도서 수</a:t>
            </a:r>
            <a:r>
              <a:rPr lang="en-US" sz="1800"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sz="18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05" name="Google Shape;205;g6d189bcd5c_7_2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97227" y="1744025"/>
            <a:ext cx="7060500" cy="4706973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206" name="Google Shape;206;g6d189bcd5c_7_236"/>
          <p:cNvCxnSpPr/>
          <p:nvPr/>
        </p:nvCxnSpPr>
        <p:spPr>
          <a:xfrm>
            <a:off x="1492125" y="3456100"/>
            <a:ext cx="389400" cy="135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7" name="Google Shape;207;g6d189bcd5c_7_236"/>
          <p:cNvCxnSpPr>
            <a:stCxn id="204" idx="1"/>
          </p:cNvCxnSpPr>
          <p:nvPr/>
        </p:nvCxnSpPr>
        <p:spPr>
          <a:xfrm>
            <a:off x="667350" y="5421250"/>
            <a:ext cx="3574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2016-03-30T05:53:39Z</dcterms:created>
  <dc:creator>HP DEMO HUB</dc:creator>
</cp:coreProperties>
</file>