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888F-B1D8-E84A-7306-B07B9F24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598C-3612-5535-4A51-9FB5F12B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979E7-0452-5E02-F226-D42CE6B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E5F8-1519-BC4F-381A-D8341203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574DD-382C-4FAD-DEEA-BA5582E7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EFDD-6CB3-CEA8-333E-57F06940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AB1FF-1F3E-4EAE-F7A9-73CADFA0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4FE12-06B1-101B-4175-205BCE79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36B55-1AA5-055F-B2B6-209EE7C9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0D942-5BC1-2F64-2EA2-1B62466C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6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F6E9B3-360C-206C-7BFB-F7E334F8B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DB57C-2C51-6C5A-4CE8-E3B3991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79B1D-44A9-D1B1-DA2D-5DCDC37F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E21D9-639C-7534-9CB0-F867CC4B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236C7-EA00-6A07-11C9-9188C366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18573-3ED3-D386-133C-CB2CEE33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9635C-382D-29E8-09AB-9FE0C4C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64619-6D28-B6E5-C17A-018D223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813D7-ACBB-2992-6445-DDC72DB4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929C5-BBBE-AA5E-6E4E-E0A37DF5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9A7F-0F0B-4DF3-F599-2DDB349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7DEF5-ADAA-A6B3-DE4E-37779D29F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B809B-83DC-7276-4FF6-FA18DCD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0F-4229-E16A-7D64-4F50D894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4909E-412F-8B28-7ABF-47692E7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0EF4E-1D0E-B59F-DEF8-B17A04C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D1D3C-F0F8-6682-1CC8-C1FB31551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8C66E-DB75-F731-E488-67387D07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950DC-1A99-F810-1D8F-80457D74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A1D3E-9674-FC12-0ABE-54B67B06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27D5F-D390-737B-465E-DD327C82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49A02-314C-29A6-1584-94332004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50B56-A78D-FAAF-C287-500CDB74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65FC0-7E9A-8BAA-9B1E-4FBD540A4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AA628-5943-7EC0-3D57-0381CF90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6CF77-0E50-D288-8ADB-F0FBC7B75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994C8-C26C-FDFD-31C1-0255323A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6692E-AE01-9FEC-265A-D8E68789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1D7C6-BD4B-BEDE-DF52-545EF24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3EB2-0516-E6CB-8279-F8EAC985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2A7BF-B301-C93F-AF27-6CEDE26B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467DCE-C5B9-6427-D7A5-503D7475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F97D8-1E4C-1220-90F9-BA0655F4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A69253-C959-8CC0-2642-009A526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A8BD5-181E-8E79-02B6-1AE2CE14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D861B-93FF-13A0-7882-AEBFD4CA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1BDE-0C54-2CB6-46BE-6E0CB329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88A27-6F23-2EE9-EBD4-33A2C88E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6B3A9-9C4C-4ED0-9C05-FB0036F5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9EF51-5867-7EE1-26A8-89D175E1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77F4F-7CBC-3C7F-2398-E943600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CF824-65EB-C681-481B-61722461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9D63D-A40B-3125-191C-C6F24B25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D5E5-02C6-EF9F-5926-606CA03DF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ABE8D-872F-1072-747E-DDD478F96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8A997-A4B0-3804-413B-2D38E6F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29C24-0A30-E542-68B1-BF74490F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68A59-2E44-B5EB-C64C-BDFDAE1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2E56C-C11B-80BF-35ED-4E31ABF0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1E7C3-B1A8-FC4D-BCCB-77C7763F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740D-6BFF-A8A7-941C-23D4D7011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47E2-2F75-43E0-9A77-332322BCB5D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721A7-6CB4-9EC2-2CEE-2232DE1C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53D91-2C39-C567-0E90-4F077FF7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D421-B0BB-490C-AAAD-02C5FA2E3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05DDA-BF98-1957-2590-F10D869D8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75C26-BF4C-40FD-BED0-60F8E663E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邓钰川</a:t>
            </a:r>
            <a:r>
              <a:rPr lang="en-US" altLang="zh-CN" dirty="0"/>
              <a:t>2021141460159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0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36946F-5FAA-0C4A-3464-16E4B7B58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0369" cy="349162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7AEE30-968B-8ECA-8069-735ACC2E4F39}"/>
              </a:ext>
            </a:extLst>
          </p:cNvPr>
          <p:cNvSpPr txBox="1"/>
          <p:nvPr/>
        </p:nvSpPr>
        <p:spPr>
          <a:xfrm>
            <a:off x="2965938" y="2454137"/>
            <a:ext cx="6260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# $t2 = $t0 + 4 = &amp;A[f] + 4= &amp;A[f+1]</a:t>
            </a:r>
          </a:p>
          <a:p>
            <a:r>
              <a:rPr lang="en-US" altLang="zh-CN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# $t0 = Memory[$t2+0] = A[f+1]</a:t>
            </a:r>
          </a:p>
          <a:p>
            <a:r>
              <a:rPr lang="en-US" altLang="zh-CN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# $t0 = $t0 + $s0 = A[f + 1] + f = A[f + 1] + A[f]</a:t>
            </a:r>
          </a:p>
          <a:p>
            <a:r>
              <a:rPr lang="en-US" altLang="zh-CN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# Memory[$t1 + 0] = $t0   </a:t>
            </a:r>
          </a:p>
          <a:p>
            <a:endParaRPr lang="en-US" altLang="zh-CN" sz="16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80A918-425E-0132-35BC-B7F4D51E8B43}"/>
              </a:ext>
            </a:extLst>
          </p:cNvPr>
          <p:cNvSpPr txBox="1"/>
          <p:nvPr/>
        </p:nvSpPr>
        <p:spPr>
          <a:xfrm>
            <a:off x="498964" y="422028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B[g]=A[f]+A[f+1]</a:t>
            </a:r>
          </a:p>
        </p:txBody>
      </p:sp>
    </p:spTree>
    <p:extLst>
      <p:ext uri="{BB962C8B-B14F-4D97-AF65-F5344CB8AC3E}">
        <p14:creationId xmlns:p14="http://schemas.microsoft.com/office/powerpoint/2010/main" val="25615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6E1A03-1D78-1A0B-FCD2-87D0E9903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258"/>
            <a:ext cx="8677275" cy="96202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80BC34-8AFE-8F47-03C2-F5AE7B99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4858"/>
            <a:ext cx="8147538" cy="24668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F03AF4-CF27-D2CB-430B-FF533D015567}"/>
              </a:ext>
            </a:extLst>
          </p:cNvPr>
          <p:cNvSpPr txBox="1"/>
          <p:nvPr/>
        </p:nvSpPr>
        <p:spPr>
          <a:xfrm>
            <a:off x="7186247" y="543949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lw</a:t>
            </a:r>
            <a:r>
              <a:rPr lang="en-US" altLang="zh-CN" dirty="0"/>
              <a:t> $t0, 4($t0)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FBA187-2BD6-B148-A3C7-8C3D38026CB5}"/>
              </a:ext>
            </a:extLst>
          </p:cNvPr>
          <p:cNvSpPr txBox="1"/>
          <p:nvPr/>
        </p:nvSpPr>
        <p:spPr>
          <a:xfrm>
            <a:off x="838200" y="5368742"/>
            <a:ext cx="71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精简含有立即数加法的指令</a:t>
            </a:r>
            <a:endParaRPr lang="en-US" altLang="zh-CN" dirty="0"/>
          </a:p>
          <a:p>
            <a:r>
              <a:rPr lang="zh-CN" altLang="en-US" dirty="0"/>
              <a:t>我们要取到</a:t>
            </a:r>
            <a:r>
              <a:rPr lang="en-US" altLang="zh-CN" dirty="0"/>
              <a:t>A[f],A[f+1]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02CF7D-E720-A2D2-83D7-E4403F684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97" y="5439494"/>
            <a:ext cx="2390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ADAA9B-DDEB-E274-DA6D-6694AB63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29" y="250153"/>
            <a:ext cx="8315325" cy="30670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83B23AB-D408-3AE8-538A-13BBA2AC1DE3}"/>
              </a:ext>
            </a:extLst>
          </p:cNvPr>
          <p:cNvSpPr/>
          <p:nvPr/>
        </p:nvSpPr>
        <p:spPr>
          <a:xfrm>
            <a:off x="2848707" y="1739524"/>
            <a:ext cx="263770" cy="23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4C435F-17FA-F00C-B944-A8ED03AA6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7203"/>
            <a:ext cx="8829675" cy="225742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76DA42-726B-197D-6E2F-947B5FD6C0DD}"/>
              </a:ext>
            </a:extLst>
          </p:cNvPr>
          <p:cNvSpPr txBox="1"/>
          <p:nvPr/>
        </p:nvSpPr>
        <p:spPr>
          <a:xfrm>
            <a:off x="6655777" y="1059778"/>
            <a:ext cx="2338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40  1  4</a:t>
            </a:r>
          </a:p>
          <a:p>
            <a:r>
              <a:rPr lang="en-US" altLang="zh-CN" dirty="0"/>
              <a:t>24  2  0</a:t>
            </a:r>
          </a:p>
          <a:p>
            <a:r>
              <a:rPr lang="en-US" altLang="zh-CN" dirty="0"/>
              <a:t>32  3  2</a:t>
            </a:r>
          </a:p>
          <a:p>
            <a:r>
              <a:rPr lang="en-US" altLang="zh-CN" dirty="0"/>
              <a:t>28  4  1</a:t>
            </a:r>
          </a:p>
          <a:p>
            <a:pPr marL="342900" indent="-342900">
              <a:buAutoNum type="arabicPlain" startAt="36"/>
            </a:pPr>
            <a:r>
              <a:rPr lang="en-US" altLang="zh-CN" dirty="0"/>
              <a:t>6  3</a:t>
            </a:r>
          </a:p>
          <a:p>
            <a:r>
              <a:rPr lang="en-US" altLang="zh-CN" dirty="0"/>
              <a:t>A[2]</a:t>
            </a:r>
            <a:r>
              <a:rPr lang="zh-CN" altLang="en-US" dirty="0"/>
              <a:t>不动，共</a:t>
            </a:r>
            <a:r>
              <a:rPr lang="en-US" altLang="zh-CN" dirty="0"/>
              <a:t>4</a:t>
            </a:r>
            <a:r>
              <a:rPr lang="zh-CN" altLang="en-US" dirty="0"/>
              <a:t>个数位置交换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7460BC-D213-45EC-BB18-E10D667BA888}"/>
              </a:ext>
            </a:extLst>
          </p:cNvPr>
          <p:cNvSpPr txBox="1"/>
          <p:nvPr/>
        </p:nvSpPr>
        <p:spPr>
          <a:xfrm>
            <a:off x="9670806" y="1065074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tmp</a:t>
            </a:r>
            <a:r>
              <a:rPr lang="en-US" altLang="zh-CN" dirty="0">
                <a:latin typeface="LetterGothicStd"/>
              </a:rPr>
              <a:t>_1</a:t>
            </a:r>
            <a:r>
              <a:rPr lang="en-US" altLang="zh-CN" sz="1800" b="0" i="0" u="none" strike="noStrike" baseline="0" dirty="0">
                <a:latin typeface="LetterGothicStd"/>
              </a:rPr>
              <a:t> = Array[0];</a:t>
            </a:r>
          </a:p>
          <a:p>
            <a:pPr algn="l"/>
            <a:r>
              <a:rPr lang="en-US" altLang="zh-CN" dirty="0">
                <a:latin typeface="LetterGothicStd"/>
              </a:rPr>
              <a:t>t</a:t>
            </a:r>
            <a:r>
              <a:rPr lang="en-US" altLang="zh-CN" sz="1800" b="0" i="0" u="none" strike="noStrike" baseline="0" dirty="0">
                <a:latin typeface="LetterGothicStd"/>
              </a:rPr>
              <a:t>mp_2 = Array[1];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Array[0] = Array[4];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Array[1] = tmp_1;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Array[4] = Array[3];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Array[3] = tmp_2;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6DE783-F63C-1E5C-CF32-AD089433C392}"/>
              </a:ext>
            </a:extLst>
          </p:cNvPr>
          <p:cNvSpPr txBox="1"/>
          <p:nvPr/>
        </p:nvSpPr>
        <p:spPr>
          <a:xfrm>
            <a:off x="2725615" y="1690688"/>
            <a:ext cx="5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0521E2-4638-40FF-8641-DFFD76D1C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9233"/>
            <a:ext cx="8696325" cy="13620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2EE83C-9557-1596-4E6A-2B98508E5CDA}"/>
              </a:ext>
            </a:extLst>
          </p:cNvPr>
          <p:cNvSpPr txBox="1"/>
          <p:nvPr/>
        </p:nvSpPr>
        <p:spPr>
          <a:xfrm>
            <a:off x="7509729" y="2366336"/>
            <a:ext cx="19562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tmp</a:t>
            </a:r>
            <a:r>
              <a:rPr lang="en-US" altLang="zh-CN" dirty="0">
                <a:latin typeface="LetterGothicStd"/>
              </a:rPr>
              <a:t>_1</a:t>
            </a:r>
            <a:r>
              <a:rPr lang="en-US" altLang="zh-CN" sz="1800" b="0" i="0" u="none" strike="noStrike" baseline="0" dirty="0">
                <a:latin typeface="LetterGothicStd"/>
              </a:rPr>
              <a:t> = Array[0];</a:t>
            </a:r>
          </a:p>
          <a:p>
            <a:pPr algn="l"/>
            <a:r>
              <a:rPr lang="en-US" altLang="zh-CN" dirty="0">
                <a:latin typeface="LetterGothicStd"/>
              </a:rPr>
              <a:t>t</a:t>
            </a:r>
            <a:r>
              <a:rPr lang="en-US" altLang="zh-CN" sz="1800" b="0" i="0" u="none" strike="noStrike" baseline="0" dirty="0">
                <a:latin typeface="LetterGothicStd"/>
              </a:rPr>
              <a:t>mp_2 = Array[1];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Array[0] = Array[4];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Array[1] = tmp_1;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Array[4] = Array[3];</a:t>
            </a:r>
          </a:p>
          <a:p>
            <a:pPr algn="l"/>
            <a:r>
              <a:rPr lang="en-US" altLang="zh-CN" sz="1800" b="0" i="0" u="none" strike="noStrike" baseline="0" dirty="0">
                <a:latin typeface="LetterGothicStd"/>
              </a:rPr>
              <a:t>Array[3] = tmp_2;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E6199-4E93-3D9E-3399-F20F8EA16599}"/>
              </a:ext>
            </a:extLst>
          </p:cNvPr>
          <p:cNvSpPr txBox="1"/>
          <p:nvPr/>
        </p:nvSpPr>
        <p:spPr>
          <a:xfrm>
            <a:off x="1397977" y="2989385"/>
            <a:ext cx="305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lw</a:t>
            </a:r>
            <a:r>
              <a:rPr lang="en-US" altLang="zh-CN" dirty="0"/>
              <a:t> $t0, 0($s6)</a:t>
            </a:r>
          </a:p>
          <a:p>
            <a:r>
              <a:rPr lang="en-US" altLang="zh-CN" dirty="0" err="1"/>
              <a:t>lw</a:t>
            </a:r>
            <a:r>
              <a:rPr lang="en-US" altLang="zh-CN" dirty="0"/>
              <a:t> $t1, 4($s6)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$t0, 4($s6)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16($s6),4($s6)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12($s6),16($s6)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$t1, 12($s6)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0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BE80B6-DB29-EC50-8A80-09C8D299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82"/>
            <a:ext cx="8782050" cy="9525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3C7288-A320-F84B-FAEC-930A6FD43662}"/>
              </a:ext>
            </a:extLst>
          </p:cNvPr>
          <p:cNvSpPr txBox="1"/>
          <p:nvPr/>
        </p:nvSpPr>
        <p:spPr>
          <a:xfrm>
            <a:off x="838199" y="2556274"/>
            <a:ext cx="9088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b="0" i="0" dirty="0">
                <a:solidFill>
                  <a:srgbClr val="313131"/>
                </a:solidFill>
                <a:effectLst/>
                <a:latin typeface="-apple-system"/>
              </a:rPr>
              <a:t>Little-Endian</a:t>
            </a:r>
            <a:r>
              <a:rPr lang="zh-CN" altLang="en-US" b="0" i="0" dirty="0">
                <a:solidFill>
                  <a:srgbClr val="313131"/>
                </a:solidFill>
                <a:effectLst/>
                <a:latin typeface="-apple-system"/>
              </a:rPr>
              <a:t>就是低位字节排放在内存的低地址端，高位字节排放在内存的高地址端。（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从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最低有效字节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到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最⾼高有效字节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存储</a:t>
            </a:r>
            <a:r>
              <a:rPr lang="zh-CN" altLang="en-US" b="0" i="0" dirty="0">
                <a:solidFill>
                  <a:srgbClr val="313131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13131"/>
              </a:solidFill>
              <a:effectLst/>
              <a:latin typeface="-apple-system"/>
            </a:endParaRPr>
          </a:p>
          <a:p>
            <a:pPr marL="342900" indent="-342900">
              <a:buAutoNum type="arabicParenR"/>
            </a:pPr>
            <a:r>
              <a:rPr lang="en-US" altLang="zh-CN" b="0" i="0" dirty="0">
                <a:solidFill>
                  <a:srgbClr val="313131"/>
                </a:solidFill>
                <a:effectLst/>
                <a:latin typeface="-apple-system"/>
              </a:rPr>
              <a:t> Big-Endian</a:t>
            </a:r>
            <a:r>
              <a:rPr lang="zh-CN" altLang="en-US" b="0" i="0" dirty="0">
                <a:solidFill>
                  <a:srgbClr val="313131"/>
                </a:solidFill>
                <a:effectLst/>
                <a:latin typeface="-apple-system"/>
              </a:rPr>
              <a:t>就是高位字节排放在内存的低地址端，低位字节排放在内存的高地址端。（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从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最⾼高有效字节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到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最低有效字节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存储</a:t>
            </a:r>
            <a:r>
              <a:rPr lang="zh-CN" altLang="en-US" b="0" i="0" dirty="0">
                <a:solidFill>
                  <a:srgbClr val="313131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13131"/>
              </a:solidFill>
              <a:effectLst/>
              <a:latin typeface="-apple-system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84562BA-CBAE-091A-9147-06C9633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14975"/>
              </p:ext>
            </p:extLst>
          </p:nvPr>
        </p:nvGraphicFramePr>
        <p:xfrm>
          <a:off x="1439788" y="3965345"/>
          <a:ext cx="5267960" cy="131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7768090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81802893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900752608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5868358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kern="100" dirty="0">
                          <a:effectLst/>
                        </a:rPr>
                        <a:t>Little-endian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kern="100">
                          <a:effectLst/>
                        </a:rPr>
                        <a:t>Big-endian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Data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>
                          <a:effectLst/>
                        </a:rPr>
                        <a:t>Address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>
                          <a:effectLst/>
                        </a:rPr>
                        <a:t>Data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9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0x12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0xab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0xef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4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0xcd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19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0xcd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8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0xef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89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0xab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>
                          <a:effectLst/>
                        </a:rPr>
                        <a:t>12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0x12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3876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1E55D02-E81A-4588-74AA-E6100EF1632B}"/>
              </a:ext>
            </a:extLst>
          </p:cNvPr>
          <p:cNvSpPr txBox="1"/>
          <p:nvPr/>
        </p:nvSpPr>
        <p:spPr>
          <a:xfrm>
            <a:off x="1025036" y="5620435"/>
            <a:ext cx="6861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绝⼤大多数 </a:t>
            </a:r>
            <a:r>
              <a:rPr lang="en-US" altLang="zh-CN" sz="1800" b="0" i="0" u="none" strike="noStrike" baseline="0" dirty="0">
                <a:solidFill>
                  <a:srgbClr val="535353"/>
                </a:solidFill>
                <a:latin typeface="GillSans-Light"/>
              </a:rPr>
              <a:t>Intel 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兼容机（包括⼏几乎所有个⼈人计算机）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都只⽤用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⼩小端模式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， 即使⽤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Semibold"/>
              </a:rPr>
              <a:t>小端法</a:t>
            </a:r>
            <a:r>
              <a:rPr lang="zh-CN" altLang="en-US" sz="1800" b="0" i="0" u="none" strike="noStrike" baseline="0" dirty="0">
                <a:solidFill>
                  <a:srgbClr val="535353"/>
                </a:solidFill>
                <a:latin typeface="PingFangSC-Light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9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2430B6-9AFC-C33B-C7AB-092E2575A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9017"/>
            <a:ext cx="8647619" cy="220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28276E-1041-2936-0391-BC5830D202A3}"/>
              </a:ext>
            </a:extLst>
          </p:cNvPr>
          <p:cNvSpPr txBox="1"/>
          <p:nvPr/>
        </p:nvSpPr>
        <p:spPr>
          <a:xfrm>
            <a:off x="1239715" y="3771900"/>
            <a:ext cx="560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说白了就是取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],A[j],</a:t>
            </a:r>
            <a:r>
              <a:rPr lang="zh-CN" altLang="en-US" dirty="0"/>
              <a:t>要点就是</a:t>
            </a:r>
            <a:r>
              <a:rPr lang="en-US" altLang="zh-CN" dirty="0"/>
              <a:t>4*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4*j</a:t>
            </a:r>
            <a:r>
              <a:rPr lang="zh-CN" altLang="en-US" dirty="0"/>
              <a:t>相当于左移两位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最后肯定是</a:t>
            </a:r>
            <a:r>
              <a:rPr lang="en-US" altLang="zh-CN" dirty="0" err="1"/>
              <a:t>sw</a:t>
            </a:r>
            <a:r>
              <a:rPr lang="en-US" altLang="zh-CN" dirty="0"/>
              <a:t> xx 32($s7)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99B16E-035C-3E15-CFB3-7C7621096A8A}"/>
              </a:ext>
            </a:extLst>
          </p:cNvPr>
          <p:cNvSpPr txBox="1"/>
          <p:nvPr/>
        </p:nvSpPr>
        <p:spPr>
          <a:xfrm>
            <a:off x="8062390" y="2870536"/>
            <a:ext cx="1916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sll $t0,$s3,2</a:t>
            </a:r>
            <a:endParaRPr lang="en-US" altLang="zh-CN" dirty="0"/>
          </a:p>
          <a:p>
            <a:r>
              <a:rPr lang="zh-CN" altLang="en-US" dirty="0"/>
              <a:t>add $t0,$t0,$s6</a:t>
            </a:r>
            <a:endParaRPr lang="en-US" altLang="zh-CN" dirty="0"/>
          </a:p>
          <a:p>
            <a:r>
              <a:rPr lang="zh-CN" altLang="en-US" dirty="0"/>
              <a:t>lw $t0,0($t0)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取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sll $t1,$s4,2</a:t>
            </a:r>
            <a:endParaRPr lang="en-US" altLang="zh-CN" dirty="0"/>
          </a:p>
          <a:p>
            <a:r>
              <a:rPr lang="zh-CN" altLang="en-US" dirty="0"/>
              <a:t>add $t1,$t1,$s6</a:t>
            </a:r>
            <a:endParaRPr lang="en-US" altLang="zh-CN" dirty="0"/>
          </a:p>
          <a:p>
            <a:r>
              <a:rPr lang="zh-CN" altLang="en-US" dirty="0"/>
              <a:t>lw $t1,0($t1)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取</a:t>
            </a:r>
            <a:r>
              <a:rPr lang="en-US" altLang="zh-CN" dirty="0"/>
              <a:t>A[j]</a:t>
            </a:r>
          </a:p>
          <a:p>
            <a:r>
              <a:rPr lang="zh-CN" altLang="en-US" dirty="0"/>
              <a:t>add $t2,$t0,$t1</a:t>
            </a:r>
            <a:endParaRPr lang="en-US" altLang="zh-CN" dirty="0"/>
          </a:p>
          <a:p>
            <a:r>
              <a:rPr lang="zh-CN" altLang="en-US" dirty="0"/>
              <a:t>sw $t2,32($s7)</a:t>
            </a:r>
          </a:p>
        </p:txBody>
      </p:sp>
    </p:spTree>
    <p:extLst>
      <p:ext uri="{BB962C8B-B14F-4D97-AF65-F5344CB8AC3E}">
        <p14:creationId xmlns:p14="http://schemas.microsoft.com/office/powerpoint/2010/main" val="5233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3D-B326-8E04-407F-7E9D914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EA691A-FEA6-32B8-1BBC-F95484366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1366899"/>
            <a:ext cx="8820150" cy="300037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81F14E-AA24-08CC-FDBD-3C55F63D9011}"/>
              </a:ext>
            </a:extLst>
          </p:cNvPr>
          <p:cNvSpPr txBox="1"/>
          <p:nvPr/>
        </p:nvSpPr>
        <p:spPr>
          <a:xfrm>
            <a:off x="5492994" y="2690336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addi  $t0, $s6, 4 </a:t>
            </a:r>
            <a:r>
              <a:rPr lang="fr-FR" altLang="zh-CN" dirty="0">
                <a:solidFill>
                  <a:srgbClr val="333333"/>
                </a:solidFill>
                <a:latin typeface="PingFang SC"/>
              </a:rPr>
              <a:t> #</a:t>
            </a: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t0 = &amp;A[1]</a:t>
            </a:r>
            <a:br>
              <a:rPr lang="fr-FR" altLang="zh-CN" dirty="0"/>
            </a:b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add  $t1, $s6, $0 # t1 = &amp;A[0]</a:t>
            </a:r>
            <a:br>
              <a:rPr lang="fr-FR" altLang="zh-CN" dirty="0"/>
            </a:b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sw   $t1, 0($t0) </a:t>
            </a:r>
            <a:r>
              <a:rPr lang="fr-FR" altLang="zh-CN" dirty="0">
                <a:solidFill>
                  <a:srgbClr val="333333"/>
                </a:solidFill>
                <a:latin typeface="PingFang SC"/>
              </a:rPr>
              <a:t>#</a:t>
            </a: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 A[1] = t1=&amp;A[0]</a:t>
            </a:r>
            <a:br>
              <a:rPr lang="fr-FR" altLang="zh-CN" dirty="0"/>
            </a:b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lw   $t0, 0($t0) </a:t>
            </a:r>
            <a:r>
              <a:rPr lang="fr-FR" altLang="zh-CN" dirty="0">
                <a:solidFill>
                  <a:srgbClr val="333333"/>
                </a:solidFill>
                <a:latin typeface="PingFang SC"/>
              </a:rPr>
              <a:t>#</a:t>
            </a: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 t0 = A[1] =&amp;A[0]</a:t>
            </a:r>
            <a:br>
              <a:rPr lang="fr-FR" altLang="zh-CN" dirty="0"/>
            </a:b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add $s0, $t1, $t0 </a:t>
            </a:r>
            <a:r>
              <a:rPr lang="fr-FR" altLang="zh-CN" dirty="0">
                <a:solidFill>
                  <a:srgbClr val="333333"/>
                </a:solidFill>
                <a:latin typeface="PingFang SC"/>
              </a:rPr>
              <a:t>#</a:t>
            </a:r>
            <a:r>
              <a:rPr lang="fr-FR" altLang="zh-CN" b="0" i="0" dirty="0">
                <a:solidFill>
                  <a:srgbClr val="333333"/>
                </a:solidFill>
                <a:effectLst/>
                <a:latin typeface="PingFang SC"/>
              </a:rPr>
              <a:t> f = t1 + t0</a:t>
            </a:r>
          </a:p>
          <a:p>
            <a:endParaRPr lang="fr-FR" altLang="zh-CN" dirty="0">
              <a:solidFill>
                <a:srgbClr val="333333"/>
              </a:solidFill>
              <a:latin typeface="PingFang SC"/>
            </a:endParaRPr>
          </a:p>
          <a:p>
            <a:endParaRPr lang="fr-FR" altLang="zh-CN" dirty="0">
              <a:solidFill>
                <a:srgbClr val="333333"/>
              </a:solidFill>
              <a:latin typeface="PingFang SC"/>
            </a:endParaRPr>
          </a:p>
          <a:p>
            <a:endParaRPr lang="fr-FR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pt-BR" altLang="zh-CN" b="0" i="0" dirty="0">
                <a:solidFill>
                  <a:srgbClr val="333333"/>
                </a:solidFill>
                <a:effectLst/>
                <a:latin typeface="PingFang SC"/>
              </a:rPr>
              <a:t>f = &amp;A[0] + &amp;A[0]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3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664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-apple-system</vt:lpstr>
      <vt:lpstr>GillSans-Light</vt:lpstr>
      <vt:lpstr>LetterGothicStd</vt:lpstr>
      <vt:lpstr>Malgun Gothic</vt:lpstr>
      <vt:lpstr>PingFang SC</vt:lpstr>
      <vt:lpstr>PingFangSC-Light</vt:lpstr>
      <vt:lpstr>PingFangSC-Semibold</vt:lpstr>
      <vt:lpstr>等线</vt:lpstr>
      <vt:lpstr>等线 Light</vt:lpstr>
      <vt:lpstr>Arial</vt:lpstr>
      <vt:lpstr>Office 主题​​</vt:lpstr>
      <vt:lpstr>作业1.1</vt:lpstr>
      <vt:lpstr>PowerPoint 演示文稿</vt:lpstr>
      <vt:lpstr>2.5</vt:lpstr>
      <vt:lpstr>2.6.1</vt:lpstr>
      <vt:lpstr>2.6.2</vt:lpstr>
      <vt:lpstr>2.7</vt:lpstr>
      <vt:lpstr>2.9</vt:lpstr>
      <vt:lpstr>2.10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作业1.1</dc:title>
  <dc:creator>邓 钰川</dc:creator>
  <cp:lastModifiedBy>邓 钰川</cp:lastModifiedBy>
  <cp:revision>2</cp:revision>
  <dcterms:created xsi:type="dcterms:W3CDTF">2022-10-25T09:49:58Z</dcterms:created>
  <dcterms:modified xsi:type="dcterms:W3CDTF">2022-10-26T13:15:45Z</dcterms:modified>
</cp:coreProperties>
</file>