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 id="2147483651" r:id="rId2"/>
    <p:sldMasterId id="2147484054" r:id="rId3"/>
  </p:sldMasterIdLst>
  <p:notesMasterIdLst>
    <p:notesMasterId r:id="rId107"/>
  </p:notesMasterIdLst>
  <p:handoutMasterIdLst>
    <p:handoutMasterId r:id="rId108"/>
  </p:handoutMasterIdLst>
  <p:sldIdLst>
    <p:sldId id="373" r:id="rId4"/>
    <p:sldId id="374" r:id="rId5"/>
    <p:sldId id="488" r:id="rId6"/>
    <p:sldId id="533" r:id="rId7"/>
    <p:sldId id="376" r:id="rId8"/>
    <p:sldId id="480" r:id="rId9"/>
    <p:sldId id="481" r:id="rId10"/>
    <p:sldId id="482" r:id="rId11"/>
    <p:sldId id="484" r:id="rId12"/>
    <p:sldId id="485" r:id="rId13"/>
    <p:sldId id="486" r:id="rId14"/>
    <p:sldId id="487" r:id="rId15"/>
    <p:sldId id="378" r:id="rId16"/>
    <p:sldId id="379" r:id="rId17"/>
    <p:sldId id="534" r:id="rId18"/>
    <p:sldId id="535" r:id="rId19"/>
    <p:sldId id="536" r:id="rId20"/>
    <p:sldId id="380" r:id="rId21"/>
    <p:sldId id="381" r:id="rId22"/>
    <p:sldId id="472" r:id="rId23"/>
    <p:sldId id="489" r:id="rId24"/>
    <p:sldId id="383" r:id="rId25"/>
    <p:sldId id="384" r:id="rId26"/>
    <p:sldId id="385" r:id="rId27"/>
    <p:sldId id="386" r:id="rId28"/>
    <p:sldId id="387" r:id="rId29"/>
    <p:sldId id="473" r:id="rId30"/>
    <p:sldId id="389" r:id="rId31"/>
    <p:sldId id="390" r:id="rId32"/>
    <p:sldId id="391" r:id="rId33"/>
    <p:sldId id="490" r:id="rId34"/>
    <p:sldId id="392" r:id="rId35"/>
    <p:sldId id="393" r:id="rId36"/>
    <p:sldId id="474" r:id="rId37"/>
    <p:sldId id="475" r:id="rId38"/>
    <p:sldId id="395" r:id="rId39"/>
    <p:sldId id="396" r:id="rId40"/>
    <p:sldId id="397" r:id="rId41"/>
    <p:sldId id="398" r:id="rId42"/>
    <p:sldId id="399" r:id="rId43"/>
    <p:sldId id="476" r:id="rId44"/>
    <p:sldId id="401" r:id="rId45"/>
    <p:sldId id="492" r:id="rId46"/>
    <p:sldId id="402" r:id="rId47"/>
    <p:sldId id="403" r:id="rId48"/>
    <p:sldId id="404" r:id="rId49"/>
    <p:sldId id="405" r:id="rId50"/>
    <p:sldId id="406" r:id="rId51"/>
    <p:sldId id="407" r:id="rId52"/>
    <p:sldId id="408" r:id="rId53"/>
    <p:sldId id="409" r:id="rId54"/>
    <p:sldId id="410" r:id="rId55"/>
    <p:sldId id="411" r:id="rId56"/>
    <p:sldId id="412" r:id="rId57"/>
    <p:sldId id="413" r:id="rId58"/>
    <p:sldId id="477" r:id="rId59"/>
    <p:sldId id="415" r:id="rId60"/>
    <p:sldId id="416" r:id="rId61"/>
    <p:sldId id="417" r:id="rId62"/>
    <p:sldId id="418" r:id="rId63"/>
    <p:sldId id="491" r:id="rId64"/>
    <p:sldId id="419" r:id="rId65"/>
    <p:sldId id="420" r:id="rId66"/>
    <p:sldId id="421" r:id="rId67"/>
    <p:sldId id="422" r:id="rId68"/>
    <p:sldId id="532" r:id="rId69"/>
    <p:sldId id="423" r:id="rId70"/>
    <p:sldId id="493" r:id="rId71"/>
    <p:sldId id="494" r:id="rId72"/>
    <p:sldId id="495" r:id="rId73"/>
    <p:sldId id="537" r:id="rId74"/>
    <p:sldId id="496" r:id="rId75"/>
    <p:sldId id="511" r:id="rId76"/>
    <p:sldId id="497" r:id="rId77"/>
    <p:sldId id="498" r:id="rId78"/>
    <p:sldId id="499" r:id="rId79"/>
    <p:sldId id="513" r:id="rId80"/>
    <p:sldId id="514" r:id="rId81"/>
    <p:sldId id="515" r:id="rId82"/>
    <p:sldId id="516" r:id="rId83"/>
    <p:sldId id="501" r:id="rId84"/>
    <p:sldId id="502" r:id="rId85"/>
    <p:sldId id="503" r:id="rId86"/>
    <p:sldId id="504" r:id="rId87"/>
    <p:sldId id="505" r:id="rId88"/>
    <p:sldId id="506" r:id="rId89"/>
    <p:sldId id="507" r:id="rId90"/>
    <p:sldId id="508" r:id="rId91"/>
    <p:sldId id="510" r:id="rId92"/>
    <p:sldId id="509" r:id="rId93"/>
    <p:sldId id="517" r:id="rId94"/>
    <p:sldId id="518" r:id="rId95"/>
    <p:sldId id="519" r:id="rId96"/>
    <p:sldId id="520" r:id="rId97"/>
    <p:sldId id="523" r:id="rId98"/>
    <p:sldId id="524" r:id="rId99"/>
    <p:sldId id="521" r:id="rId100"/>
    <p:sldId id="525" r:id="rId101"/>
    <p:sldId id="526" r:id="rId102"/>
    <p:sldId id="527" r:id="rId103"/>
    <p:sldId id="528" r:id="rId104"/>
    <p:sldId id="529" r:id="rId105"/>
    <p:sldId id="530" r:id="rId106"/>
  </p:sldIdLst>
  <p:sldSz cx="9144000" cy="6858000" type="screen4x3"/>
  <p:notesSz cx="6858000" cy="9144000"/>
  <p:defaultTextStyle>
    <a:defPPr>
      <a:defRPr lang="zh-CN"/>
    </a:defPPr>
    <a:lvl1pPr algn="l" rtl="0" eaLnBrk="0" fontAlgn="base" hangingPunct="0">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0000"/>
    <a:srgbClr val="FF0066"/>
    <a:srgbClr val="A3DAFF"/>
    <a:srgbClr val="CFDAFF"/>
    <a:srgbClr val="BBCBFF"/>
    <a:srgbClr val="A5A5C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07" autoAdjust="0"/>
    <p:restoredTop sz="87432" autoAdjust="0"/>
  </p:normalViewPr>
  <p:slideViewPr>
    <p:cSldViewPr>
      <p:cViewPr varScale="1">
        <p:scale>
          <a:sx n="110" d="100"/>
          <a:sy n="110" d="100"/>
        </p:scale>
        <p:origin x="1926" y="10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1021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tableStyles" Target="tableStyles.xml"/><Relationship Id="rId16" Type="http://schemas.openxmlformats.org/officeDocument/2006/relationships/slide" Target="slides/slide13.xml"/><Relationship Id="rId107" Type="http://schemas.openxmlformats.org/officeDocument/2006/relationships/notesMaster" Target="notesMasters/notesMaster1.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handoutMaster" Target="handoutMasters/handoutMaster1.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presProps" Target="presProps.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viewProps" Target="viewProps.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buClrTx/>
              <a:defRPr sz="1200">
                <a:latin typeface="Arial" charset="0"/>
                <a:ea typeface="宋体" pitchFamily="2" charset="-122"/>
              </a:defRPr>
            </a:lvl1pPr>
          </a:lstStyle>
          <a:p>
            <a:pPr>
              <a:defRPr/>
            </a:pPr>
            <a:r>
              <a:rPr lang="en-US" altLang="zh-CN"/>
              <a:t>1.1    Introduction</a:t>
            </a:r>
          </a:p>
        </p:txBody>
      </p:sp>
      <p:sp>
        <p:nvSpPr>
          <p:cNvPr id="1638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buClrTx/>
              <a:defRPr sz="1200">
                <a:latin typeface="Arial" charset="0"/>
                <a:ea typeface="宋体" pitchFamily="2" charset="-122"/>
              </a:defRPr>
            </a:lvl1pPr>
          </a:lstStyle>
          <a:p>
            <a:pPr>
              <a:defRPr/>
            </a:pPr>
            <a:endParaRPr lang="en-US" altLang="zh-CN"/>
          </a:p>
        </p:txBody>
      </p:sp>
      <p:sp>
        <p:nvSpPr>
          <p:cNvPr id="1638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buClrTx/>
              <a:defRPr sz="1200">
                <a:latin typeface="Arial" charset="0"/>
                <a:ea typeface="宋体" pitchFamily="2" charset="-122"/>
              </a:defRPr>
            </a:lvl1pPr>
          </a:lstStyle>
          <a:p>
            <a:pPr>
              <a:defRPr/>
            </a:pPr>
            <a:endParaRPr lang="en-US" altLang="zh-CN"/>
          </a:p>
        </p:txBody>
      </p:sp>
      <p:sp>
        <p:nvSpPr>
          <p:cNvPr id="1638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buClrTx/>
              <a:defRPr sz="1200"/>
            </a:lvl1pPr>
          </a:lstStyle>
          <a:p>
            <a:pPr>
              <a:defRPr/>
            </a:pPr>
            <a:fld id="{499B48B6-6C89-479F-89D5-A9D20683ECAC}" type="slidenum">
              <a:rPr lang="en-US" altLang="zh-CN"/>
              <a:pPr>
                <a:defRPr/>
              </a:pPr>
              <a:t>‹#›</a:t>
            </a:fld>
            <a:endParaRPr lang="en-US" altLang="zh-CN"/>
          </a:p>
        </p:txBody>
      </p:sp>
    </p:spTree>
    <p:extLst>
      <p:ext uri="{BB962C8B-B14F-4D97-AF65-F5344CB8AC3E}">
        <p14:creationId xmlns:p14="http://schemas.microsoft.com/office/powerpoint/2010/main" val="33558108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buClrTx/>
              <a:defRPr sz="1200">
                <a:latin typeface="Arial" charset="0"/>
                <a:ea typeface="宋体" pitchFamily="2" charset="-122"/>
              </a:defRPr>
            </a:lvl1pPr>
          </a:lstStyle>
          <a:p>
            <a:pPr>
              <a:defRPr/>
            </a:pPr>
            <a:r>
              <a:rPr lang="en-US" altLang="zh-CN"/>
              <a:t>1.1    Introduction</a:t>
            </a:r>
          </a:p>
        </p:txBody>
      </p:sp>
      <p:sp>
        <p:nvSpPr>
          <p:cNvPr id="133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buClrTx/>
              <a:defRPr sz="1200">
                <a:latin typeface="Arial" charset="0"/>
                <a:ea typeface="宋体" pitchFamily="2" charset="-122"/>
              </a:defRPr>
            </a:lvl1pPr>
          </a:lstStyle>
          <a:p>
            <a:pPr>
              <a:defRPr/>
            </a:pPr>
            <a:endParaRPr lang="en-US" altLang="zh-CN"/>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buClrTx/>
              <a:defRPr sz="1200">
                <a:latin typeface="Arial" charset="0"/>
                <a:ea typeface="宋体" pitchFamily="2" charset="-122"/>
              </a:defRPr>
            </a:lvl1pPr>
          </a:lstStyle>
          <a:p>
            <a:pPr>
              <a:defRPr/>
            </a:pPr>
            <a:endParaRPr lang="en-US" altLang="zh-CN"/>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buClrTx/>
              <a:defRPr sz="1200"/>
            </a:lvl1pPr>
          </a:lstStyle>
          <a:p>
            <a:pPr>
              <a:defRPr/>
            </a:pPr>
            <a:fld id="{093FCFE7-81BC-4084-8325-E79B58718EE4}" type="slidenum">
              <a:rPr lang="en-US" altLang="zh-CN"/>
              <a:pPr>
                <a:defRPr/>
              </a:pPr>
              <a:t>‹#›</a:t>
            </a:fld>
            <a:endParaRPr lang="en-US" altLang="zh-CN"/>
          </a:p>
        </p:txBody>
      </p:sp>
    </p:spTree>
    <p:extLst>
      <p:ext uri="{BB962C8B-B14F-4D97-AF65-F5344CB8AC3E}">
        <p14:creationId xmlns:p14="http://schemas.microsoft.com/office/powerpoint/2010/main" val="3786778752"/>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r>
              <a:rPr lang="en-US" altLang="zh-CN">
                <a:ea typeface="Arial Unicode MS" panose="020B0604020202020204" pitchFamily="34" charset="-122"/>
                <a:cs typeface="Arial Unicode MS" panose="020B0604020202020204" pitchFamily="34" charset="-122"/>
              </a:rPr>
              <a:t>1.1    Introduction</a:t>
            </a:r>
          </a:p>
        </p:txBody>
      </p:sp>
      <p:sp>
        <p:nvSpPr>
          <p:cNvPr id="3072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643F7FF-B170-4C1C-9441-95D6486A683B}" type="slidenum">
              <a:rPr lang="en-US" altLang="zh-CN" smtClean="0">
                <a:ea typeface="Arial Unicode MS" panose="020B0604020202020204" pitchFamily="34" charset="-122"/>
                <a:cs typeface="Arial Unicode MS" panose="020B0604020202020204" pitchFamily="34" charset="-122"/>
              </a:rPr>
              <a:pPr>
                <a:spcBef>
                  <a:spcPct val="0"/>
                </a:spcBef>
              </a:pPr>
              <a:t>23</a:t>
            </a:fld>
            <a:endParaRPr lang="en-US" altLang="zh-CN">
              <a:ea typeface="Arial Unicode MS" panose="020B0604020202020204" pitchFamily="34" charset="-122"/>
              <a:cs typeface="Arial Unicode MS" panose="020B0604020202020204" pitchFamily="34" charset="-122"/>
            </a:endParaRPr>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9085627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a:ln/>
        </p:spPr>
      </p:sp>
      <p:sp>
        <p:nvSpPr>
          <p:cNvPr id="1024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uyfgjygfuyfguy</a:t>
            </a:r>
            <a:endParaRPr lang="zh-CN" altLang="en-US">
              <a:latin typeface="Arial" panose="020B0604020202020204" pitchFamily="34" charset="0"/>
            </a:endParaRPr>
          </a:p>
        </p:txBody>
      </p:sp>
      <p:sp>
        <p:nvSpPr>
          <p:cNvPr id="102404" name="页眉占位符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宋体" panose="02010600030101010101" pitchFamily="2" charset="-122"/>
              </a:defRPr>
            </a:lvl1pPr>
            <a:lvl2pPr marL="742950" indent="-285750">
              <a:defRPr sz="1400">
                <a:solidFill>
                  <a:schemeClr val="tx1"/>
                </a:solidFill>
                <a:latin typeface="Arial" panose="020B0604020202020204" pitchFamily="34" charset="0"/>
                <a:ea typeface="宋体" panose="02010600030101010101" pitchFamily="2" charset="-122"/>
              </a:defRPr>
            </a:lvl2pPr>
            <a:lvl3pPr marL="1143000" indent="-228600">
              <a:defRPr sz="1400">
                <a:solidFill>
                  <a:schemeClr val="tx1"/>
                </a:solidFill>
                <a:latin typeface="Arial" panose="020B0604020202020204" pitchFamily="34" charset="0"/>
                <a:ea typeface="宋体" panose="02010600030101010101" pitchFamily="2" charset="-122"/>
              </a:defRPr>
            </a:lvl3pPr>
            <a:lvl4pPr marL="1600200" indent="-228600">
              <a:defRPr sz="1400">
                <a:solidFill>
                  <a:schemeClr val="tx1"/>
                </a:solidFill>
                <a:latin typeface="Arial" panose="020B0604020202020204" pitchFamily="34" charset="0"/>
                <a:ea typeface="宋体" panose="02010600030101010101" pitchFamily="2" charset="-122"/>
              </a:defRPr>
            </a:lvl4pPr>
            <a:lvl5pPr marL="2057400" indent="-228600">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r>
              <a:rPr lang="en-US" altLang="zh-CN" sz="1200"/>
              <a:t>1.1    Introduction</a:t>
            </a:r>
          </a:p>
        </p:txBody>
      </p:sp>
      <p:sp>
        <p:nvSpPr>
          <p:cNvPr id="102405" name="灯片编号占位符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宋体" panose="02010600030101010101" pitchFamily="2" charset="-122"/>
              </a:defRPr>
            </a:lvl1pPr>
            <a:lvl2pPr marL="742950" indent="-285750">
              <a:defRPr sz="1400">
                <a:solidFill>
                  <a:schemeClr val="tx1"/>
                </a:solidFill>
                <a:latin typeface="Arial" panose="020B0604020202020204" pitchFamily="34" charset="0"/>
                <a:ea typeface="宋体" panose="02010600030101010101" pitchFamily="2" charset="-122"/>
              </a:defRPr>
            </a:lvl2pPr>
            <a:lvl3pPr marL="1143000" indent="-228600">
              <a:defRPr sz="1400">
                <a:solidFill>
                  <a:schemeClr val="tx1"/>
                </a:solidFill>
                <a:latin typeface="Arial" panose="020B0604020202020204" pitchFamily="34" charset="0"/>
                <a:ea typeface="宋体" panose="02010600030101010101" pitchFamily="2" charset="-122"/>
              </a:defRPr>
            </a:lvl3pPr>
            <a:lvl4pPr marL="1600200" indent="-228600">
              <a:defRPr sz="1400">
                <a:solidFill>
                  <a:schemeClr val="tx1"/>
                </a:solidFill>
                <a:latin typeface="Arial" panose="020B0604020202020204" pitchFamily="34" charset="0"/>
                <a:ea typeface="宋体" panose="02010600030101010101" pitchFamily="2" charset="-122"/>
              </a:defRPr>
            </a:lvl4pPr>
            <a:lvl5pPr marL="2057400" indent="-228600">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fld id="{EC287898-267E-41A4-B26D-B06CF8F5DC04}" type="slidenum">
              <a:rPr lang="en-US" altLang="zh-CN" sz="1200" smtClean="0"/>
              <a:pPr/>
              <a:t>95</a:t>
            </a:fld>
            <a:endParaRPr lang="en-US" altLang="zh-CN" sz="1200"/>
          </a:p>
        </p:txBody>
      </p:sp>
    </p:spTree>
    <p:extLst>
      <p:ext uri="{BB962C8B-B14F-4D97-AF65-F5344CB8AC3E}">
        <p14:creationId xmlns:p14="http://schemas.microsoft.com/office/powerpoint/2010/main" val="1298702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a:ln/>
        </p:spPr>
      </p:sp>
      <p:sp>
        <p:nvSpPr>
          <p:cNvPr id="1024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uyfgjygfuyfguy</a:t>
            </a:r>
            <a:endParaRPr lang="zh-CN" altLang="en-US">
              <a:latin typeface="Arial" panose="020B0604020202020204" pitchFamily="34" charset="0"/>
            </a:endParaRPr>
          </a:p>
        </p:txBody>
      </p:sp>
      <p:sp>
        <p:nvSpPr>
          <p:cNvPr id="102404" name="页眉占位符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宋体" panose="02010600030101010101" pitchFamily="2" charset="-122"/>
              </a:defRPr>
            </a:lvl1pPr>
            <a:lvl2pPr marL="742950" indent="-285750">
              <a:defRPr sz="1400">
                <a:solidFill>
                  <a:schemeClr val="tx1"/>
                </a:solidFill>
                <a:latin typeface="Arial" panose="020B0604020202020204" pitchFamily="34" charset="0"/>
                <a:ea typeface="宋体" panose="02010600030101010101" pitchFamily="2" charset="-122"/>
              </a:defRPr>
            </a:lvl2pPr>
            <a:lvl3pPr marL="1143000" indent="-228600">
              <a:defRPr sz="1400">
                <a:solidFill>
                  <a:schemeClr val="tx1"/>
                </a:solidFill>
                <a:latin typeface="Arial" panose="020B0604020202020204" pitchFamily="34" charset="0"/>
                <a:ea typeface="宋体" panose="02010600030101010101" pitchFamily="2" charset="-122"/>
              </a:defRPr>
            </a:lvl3pPr>
            <a:lvl4pPr marL="1600200" indent="-228600">
              <a:defRPr sz="1400">
                <a:solidFill>
                  <a:schemeClr val="tx1"/>
                </a:solidFill>
                <a:latin typeface="Arial" panose="020B0604020202020204" pitchFamily="34" charset="0"/>
                <a:ea typeface="宋体" panose="02010600030101010101" pitchFamily="2" charset="-122"/>
              </a:defRPr>
            </a:lvl4pPr>
            <a:lvl5pPr marL="2057400" indent="-228600">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r>
              <a:rPr lang="en-US" altLang="zh-CN" sz="1200"/>
              <a:t>1.1    Introduction</a:t>
            </a:r>
          </a:p>
        </p:txBody>
      </p:sp>
      <p:sp>
        <p:nvSpPr>
          <p:cNvPr id="102405" name="灯片编号占位符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宋体" panose="02010600030101010101" pitchFamily="2" charset="-122"/>
              </a:defRPr>
            </a:lvl1pPr>
            <a:lvl2pPr marL="742950" indent="-285750">
              <a:defRPr sz="1400">
                <a:solidFill>
                  <a:schemeClr val="tx1"/>
                </a:solidFill>
                <a:latin typeface="Arial" panose="020B0604020202020204" pitchFamily="34" charset="0"/>
                <a:ea typeface="宋体" panose="02010600030101010101" pitchFamily="2" charset="-122"/>
              </a:defRPr>
            </a:lvl2pPr>
            <a:lvl3pPr marL="1143000" indent="-228600">
              <a:defRPr sz="1400">
                <a:solidFill>
                  <a:schemeClr val="tx1"/>
                </a:solidFill>
                <a:latin typeface="Arial" panose="020B0604020202020204" pitchFamily="34" charset="0"/>
                <a:ea typeface="宋体" panose="02010600030101010101" pitchFamily="2" charset="-122"/>
              </a:defRPr>
            </a:lvl3pPr>
            <a:lvl4pPr marL="1600200" indent="-228600">
              <a:defRPr sz="1400">
                <a:solidFill>
                  <a:schemeClr val="tx1"/>
                </a:solidFill>
                <a:latin typeface="Arial" panose="020B0604020202020204" pitchFamily="34" charset="0"/>
                <a:ea typeface="宋体" panose="02010600030101010101" pitchFamily="2" charset="-122"/>
              </a:defRPr>
            </a:lvl4pPr>
            <a:lvl5pPr marL="2057400" indent="-228600">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fld id="{EC287898-267E-41A4-B26D-B06CF8F5DC04}" type="slidenum">
              <a:rPr lang="en-US" altLang="zh-CN" sz="1200" smtClean="0"/>
              <a:pPr/>
              <a:t>96</a:t>
            </a:fld>
            <a:endParaRPr lang="en-US" altLang="zh-CN" sz="1200"/>
          </a:p>
        </p:txBody>
      </p:sp>
    </p:spTree>
    <p:extLst>
      <p:ext uri="{BB962C8B-B14F-4D97-AF65-F5344CB8AC3E}">
        <p14:creationId xmlns:p14="http://schemas.microsoft.com/office/powerpoint/2010/main" val="127649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ln/>
        </p:spPr>
      </p:sp>
      <p:sp>
        <p:nvSpPr>
          <p:cNvPr id="389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38916" name="页眉占位符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宋体" panose="02010600030101010101" pitchFamily="2" charset="-122"/>
              </a:defRPr>
            </a:lvl1pPr>
            <a:lvl2pPr marL="742950" indent="-285750">
              <a:defRPr sz="1400">
                <a:solidFill>
                  <a:schemeClr val="tx1"/>
                </a:solidFill>
                <a:latin typeface="Arial" panose="020B0604020202020204" pitchFamily="34" charset="0"/>
                <a:ea typeface="宋体" panose="02010600030101010101" pitchFamily="2" charset="-122"/>
              </a:defRPr>
            </a:lvl2pPr>
            <a:lvl3pPr marL="1143000" indent="-228600">
              <a:defRPr sz="1400">
                <a:solidFill>
                  <a:schemeClr val="tx1"/>
                </a:solidFill>
                <a:latin typeface="Arial" panose="020B0604020202020204" pitchFamily="34" charset="0"/>
                <a:ea typeface="宋体" panose="02010600030101010101" pitchFamily="2" charset="-122"/>
              </a:defRPr>
            </a:lvl3pPr>
            <a:lvl4pPr marL="1600200" indent="-228600">
              <a:defRPr sz="1400">
                <a:solidFill>
                  <a:schemeClr val="tx1"/>
                </a:solidFill>
                <a:latin typeface="Arial" panose="020B0604020202020204" pitchFamily="34" charset="0"/>
                <a:ea typeface="宋体" panose="02010600030101010101" pitchFamily="2" charset="-122"/>
              </a:defRPr>
            </a:lvl4pPr>
            <a:lvl5pPr marL="2057400" indent="-228600">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r>
              <a:rPr lang="en-US" altLang="zh-CN" sz="1200"/>
              <a:t>1.1    Introduction</a:t>
            </a:r>
          </a:p>
        </p:txBody>
      </p:sp>
      <p:sp>
        <p:nvSpPr>
          <p:cNvPr id="38917" name="灯片编号占位符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宋体" panose="02010600030101010101" pitchFamily="2" charset="-122"/>
              </a:defRPr>
            </a:lvl1pPr>
            <a:lvl2pPr marL="742950" indent="-285750">
              <a:defRPr sz="1400">
                <a:solidFill>
                  <a:schemeClr val="tx1"/>
                </a:solidFill>
                <a:latin typeface="Arial" panose="020B0604020202020204" pitchFamily="34" charset="0"/>
                <a:ea typeface="宋体" panose="02010600030101010101" pitchFamily="2" charset="-122"/>
              </a:defRPr>
            </a:lvl2pPr>
            <a:lvl3pPr marL="1143000" indent="-228600">
              <a:defRPr sz="1400">
                <a:solidFill>
                  <a:schemeClr val="tx1"/>
                </a:solidFill>
                <a:latin typeface="Arial" panose="020B0604020202020204" pitchFamily="34" charset="0"/>
                <a:ea typeface="宋体" panose="02010600030101010101" pitchFamily="2" charset="-122"/>
              </a:defRPr>
            </a:lvl3pPr>
            <a:lvl4pPr marL="1600200" indent="-228600">
              <a:defRPr sz="1400">
                <a:solidFill>
                  <a:schemeClr val="tx1"/>
                </a:solidFill>
                <a:latin typeface="Arial" panose="020B0604020202020204" pitchFamily="34" charset="0"/>
                <a:ea typeface="宋体" panose="02010600030101010101" pitchFamily="2" charset="-122"/>
              </a:defRPr>
            </a:lvl4pPr>
            <a:lvl5pPr marL="2057400" indent="-228600">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fld id="{F9DED9C3-234F-4C01-B3A4-97CF02E2AC28}" type="slidenum">
              <a:rPr lang="en-US" altLang="zh-CN" sz="1200" smtClean="0"/>
              <a:pPr/>
              <a:t>30</a:t>
            </a:fld>
            <a:endParaRPr lang="en-US" altLang="zh-CN" sz="1200"/>
          </a:p>
        </p:txBody>
      </p:sp>
    </p:spTree>
    <p:extLst>
      <p:ext uri="{BB962C8B-B14F-4D97-AF65-F5344CB8AC3E}">
        <p14:creationId xmlns:p14="http://schemas.microsoft.com/office/powerpoint/2010/main" val="3752902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ln/>
        </p:spPr>
      </p:sp>
      <p:sp>
        <p:nvSpPr>
          <p:cNvPr id="389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38916" name="页眉占位符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宋体" panose="02010600030101010101" pitchFamily="2" charset="-122"/>
              </a:defRPr>
            </a:lvl1pPr>
            <a:lvl2pPr marL="742950" indent="-285750">
              <a:defRPr sz="1400">
                <a:solidFill>
                  <a:schemeClr val="tx1"/>
                </a:solidFill>
                <a:latin typeface="Arial" panose="020B0604020202020204" pitchFamily="34" charset="0"/>
                <a:ea typeface="宋体" panose="02010600030101010101" pitchFamily="2" charset="-122"/>
              </a:defRPr>
            </a:lvl2pPr>
            <a:lvl3pPr marL="1143000" indent="-228600">
              <a:defRPr sz="1400">
                <a:solidFill>
                  <a:schemeClr val="tx1"/>
                </a:solidFill>
                <a:latin typeface="Arial" panose="020B0604020202020204" pitchFamily="34" charset="0"/>
                <a:ea typeface="宋体" panose="02010600030101010101" pitchFamily="2" charset="-122"/>
              </a:defRPr>
            </a:lvl3pPr>
            <a:lvl4pPr marL="1600200" indent="-228600">
              <a:defRPr sz="1400">
                <a:solidFill>
                  <a:schemeClr val="tx1"/>
                </a:solidFill>
                <a:latin typeface="Arial" panose="020B0604020202020204" pitchFamily="34" charset="0"/>
                <a:ea typeface="宋体" panose="02010600030101010101" pitchFamily="2" charset="-122"/>
              </a:defRPr>
            </a:lvl4pPr>
            <a:lvl5pPr marL="2057400" indent="-228600">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r>
              <a:rPr lang="en-US" altLang="zh-CN" sz="1200"/>
              <a:t>1.1    Introduction</a:t>
            </a:r>
          </a:p>
        </p:txBody>
      </p:sp>
      <p:sp>
        <p:nvSpPr>
          <p:cNvPr id="38917" name="灯片编号占位符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宋体" panose="02010600030101010101" pitchFamily="2" charset="-122"/>
              </a:defRPr>
            </a:lvl1pPr>
            <a:lvl2pPr marL="742950" indent="-285750">
              <a:defRPr sz="1400">
                <a:solidFill>
                  <a:schemeClr val="tx1"/>
                </a:solidFill>
                <a:latin typeface="Arial" panose="020B0604020202020204" pitchFamily="34" charset="0"/>
                <a:ea typeface="宋体" panose="02010600030101010101" pitchFamily="2" charset="-122"/>
              </a:defRPr>
            </a:lvl2pPr>
            <a:lvl3pPr marL="1143000" indent="-228600">
              <a:defRPr sz="1400">
                <a:solidFill>
                  <a:schemeClr val="tx1"/>
                </a:solidFill>
                <a:latin typeface="Arial" panose="020B0604020202020204" pitchFamily="34" charset="0"/>
                <a:ea typeface="宋体" panose="02010600030101010101" pitchFamily="2" charset="-122"/>
              </a:defRPr>
            </a:lvl3pPr>
            <a:lvl4pPr marL="1600200" indent="-228600">
              <a:defRPr sz="1400">
                <a:solidFill>
                  <a:schemeClr val="tx1"/>
                </a:solidFill>
                <a:latin typeface="Arial" panose="020B0604020202020204" pitchFamily="34" charset="0"/>
                <a:ea typeface="宋体" panose="02010600030101010101" pitchFamily="2" charset="-122"/>
              </a:defRPr>
            </a:lvl4pPr>
            <a:lvl5pPr marL="2057400" indent="-228600">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fld id="{F9DED9C3-234F-4C01-B3A4-97CF02E2AC28}" type="slidenum">
              <a:rPr lang="en-US" altLang="zh-CN" sz="1200" smtClean="0"/>
              <a:pPr/>
              <a:t>31</a:t>
            </a:fld>
            <a:endParaRPr lang="en-US" altLang="zh-CN" sz="1200"/>
          </a:p>
        </p:txBody>
      </p:sp>
    </p:spTree>
    <p:extLst>
      <p:ext uri="{BB962C8B-B14F-4D97-AF65-F5344CB8AC3E}">
        <p14:creationId xmlns:p14="http://schemas.microsoft.com/office/powerpoint/2010/main" val="2166887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r>
              <a:rPr lang="en-US" altLang="zh-CN">
                <a:ea typeface="Arial Unicode MS" panose="020B0604020202020204" pitchFamily="34" charset="-122"/>
                <a:cs typeface="Arial Unicode MS" panose="020B0604020202020204" pitchFamily="34" charset="-122"/>
              </a:rPr>
              <a:t>1.1    Introduction</a:t>
            </a:r>
          </a:p>
        </p:txBody>
      </p:sp>
      <p:sp>
        <p:nvSpPr>
          <p:cNvPr id="471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D23FE83-065E-4047-9D08-A1021AE227C5}" type="slidenum">
              <a:rPr lang="en-US" altLang="zh-CN" smtClean="0">
                <a:ea typeface="Arial Unicode MS" panose="020B0604020202020204" pitchFamily="34" charset="-122"/>
                <a:cs typeface="Arial Unicode MS" panose="020B0604020202020204" pitchFamily="34" charset="-122"/>
              </a:rPr>
              <a:pPr>
                <a:spcBef>
                  <a:spcPct val="0"/>
                </a:spcBef>
              </a:pPr>
              <a:t>38</a:t>
            </a:fld>
            <a:endParaRPr lang="en-US" altLang="zh-CN">
              <a:ea typeface="Arial Unicode MS" panose="020B0604020202020204" pitchFamily="34" charset="-122"/>
              <a:cs typeface="Arial Unicode MS" panose="020B0604020202020204" pitchFamily="34" charset="-122"/>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5543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a:ln/>
        </p:spPr>
      </p:sp>
      <p:sp>
        <p:nvSpPr>
          <p:cNvPr id="655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65540" name="页眉占位符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宋体" panose="02010600030101010101" pitchFamily="2" charset="-122"/>
              </a:defRPr>
            </a:lvl1pPr>
            <a:lvl2pPr marL="742950" indent="-285750">
              <a:defRPr sz="1400">
                <a:solidFill>
                  <a:schemeClr val="tx1"/>
                </a:solidFill>
                <a:latin typeface="Arial" panose="020B0604020202020204" pitchFamily="34" charset="0"/>
                <a:ea typeface="宋体" panose="02010600030101010101" pitchFamily="2" charset="-122"/>
              </a:defRPr>
            </a:lvl2pPr>
            <a:lvl3pPr marL="1143000" indent="-228600">
              <a:defRPr sz="1400">
                <a:solidFill>
                  <a:schemeClr val="tx1"/>
                </a:solidFill>
                <a:latin typeface="Arial" panose="020B0604020202020204" pitchFamily="34" charset="0"/>
                <a:ea typeface="宋体" panose="02010600030101010101" pitchFamily="2" charset="-122"/>
              </a:defRPr>
            </a:lvl3pPr>
            <a:lvl4pPr marL="1600200" indent="-228600">
              <a:defRPr sz="1400">
                <a:solidFill>
                  <a:schemeClr val="tx1"/>
                </a:solidFill>
                <a:latin typeface="Arial" panose="020B0604020202020204" pitchFamily="34" charset="0"/>
                <a:ea typeface="宋体" panose="02010600030101010101" pitchFamily="2" charset="-122"/>
              </a:defRPr>
            </a:lvl4pPr>
            <a:lvl5pPr marL="2057400" indent="-228600">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r>
              <a:rPr lang="en-US" altLang="zh-CN" sz="1200"/>
              <a:t>1.1    Introduction</a:t>
            </a:r>
          </a:p>
        </p:txBody>
      </p:sp>
      <p:sp>
        <p:nvSpPr>
          <p:cNvPr id="65541" name="灯片编号占位符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宋体" panose="02010600030101010101" pitchFamily="2" charset="-122"/>
              </a:defRPr>
            </a:lvl1pPr>
            <a:lvl2pPr marL="742950" indent="-285750">
              <a:defRPr sz="1400">
                <a:solidFill>
                  <a:schemeClr val="tx1"/>
                </a:solidFill>
                <a:latin typeface="Arial" panose="020B0604020202020204" pitchFamily="34" charset="0"/>
                <a:ea typeface="宋体" panose="02010600030101010101" pitchFamily="2" charset="-122"/>
              </a:defRPr>
            </a:lvl2pPr>
            <a:lvl3pPr marL="1143000" indent="-228600">
              <a:defRPr sz="1400">
                <a:solidFill>
                  <a:schemeClr val="tx1"/>
                </a:solidFill>
                <a:latin typeface="Arial" panose="020B0604020202020204" pitchFamily="34" charset="0"/>
                <a:ea typeface="宋体" panose="02010600030101010101" pitchFamily="2" charset="-122"/>
              </a:defRPr>
            </a:lvl3pPr>
            <a:lvl4pPr marL="1600200" indent="-228600">
              <a:defRPr sz="1400">
                <a:solidFill>
                  <a:schemeClr val="tx1"/>
                </a:solidFill>
                <a:latin typeface="Arial" panose="020B0604020202020204" pitchFamily="34" charset="0"/>
                <a:ea typeface="宋体" panose="02010600030101010101" pitchFamily="2" charset="-122"/>
              </a:defRPr>
            </a:lvl4pPr>
            <a:lvl5pPr marL="2057400" indent="-228600">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fld id="{C75DE5EE-99CB-4CD7-BEEA-A5885974FE9D}" type="slidenum">
              <a:rPr lang="en-US" altLang="zh-CN" sz="1200" smtClean="0"/>
              <a:pPr/>
              <a:t>56</a:t>
            </a:fld>
            <a:endParaRPr lang="en-US" altLang="zh-CN" sz="1200"/>
          </a:p>
        </p:txBody>
      </p:sp>
    </p:spTree>
    <p:extLst>
      <p:ext uri="{BB962C8B-B14F-4D97-AF65-F5344CB8AC3E}">
        <p14:creationId xmlns:p14="http://schemas.microsoft.com/office/powerpoint/2010/main" val="2849643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fld id="{F5479F63-B4D4-4BEB-8A2E-C08703C447EE}" type="slidenum">
              <a:rPr lang="en-US" altLang="zh-CN" smtClean="0">
                <a:latin typeface="Gulim" pitchFamily="34" charset="-127"/>
              </a:rPr>
              <a:pPr/>
              <a:t>77</a:t>
            </a:fld>
            <a:endParaRPr lang="en-US" altLang="zh-CN">
              <a:latin typeface="Gulim" pitchFamily="34" charset="-127"/>
            </a:endParaRPr>
          </a:p>
        </p:txBody>
      </p:sp>
      <p:sp>
        <p:nvSpPr>
          <p:cNvPr id="18434" name="Rectangle 2"/>
          <p:cNvSpPr>
            <a:spLocks noGrp="1" noRot="1" noChangeAspect="1" noChangeArrowheads="1" noTextEdit="1"/>
          </p:cNvSpPr>
          <p:nvPr>
            <p:ph type="sldImg" idx="4294967295"/>
          </p:nvPr>
        </p:nvSpPr>
        <p:spPr>
          <a:ln/>
        </p:spPr>
      </p:sp>
      <p:sp>
        <p:nvSpPr>
          <p:cNvPr id="18435" name="Rectangle 3"/>
          <p:cNvSpPr>
            <a:spLocks noGrp="1" noChangeArrowheads="1"/>
          </p:cNvSpPr>
          <p:nvPr>
            <p:ph type="body" idx="4294967295"/>
          </p:nvPr>
        </p:nvSpPr>
        <p:spPr/>
        <p:txBody>
          <a:bodyPr>
            <a:prstTxWarp prst="textNoShape">
              <a:avLst/>
            </a:prstTxWarp>
          </a:bodyPr>
          <a:lstStyle/>
          <a:p>
            <a:pPr eaLnBrk="1" hangingPunct="1"/>
            <a:endParaRPr lang="en-US" altLang="zh-CN"/>
          </a:p>
        </p:txBody>
      </p:sp>
    </p:spTree>
    <p:extLst>
      <p:ext uri="{BB962C8B-B14F-4D97-AF65-F5344CB8AC3E}">
        <p14:creationId xmlns:p14="http://schemas.microsoft.com/office/powerpoint/2010/main" val="4150495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fld id="{E55CF4CD-F2A8-4C1E-A06A-6AB06F18E72C}" type="slidenum">
              <a:rPr lang="en-US" altLang="zh-CN" smtClean="0">
                <a:latin typeface="Gulim" pitchFamily="34" charset="-127"/>
              </a:rPr>
              <a:pPr/>
              <a:t>79</a:t>
            </a:fld>
            <a:endParaRPr lang="en-US" altLang="zh-CN">
              <a:latin typeface="Gulim" pitchFamily="34" charset="-127"/>
            </a:endParaRPr>
          </a:p>
        </p:txBody>
      </p:sp>
      <p:sp>
        <p:nvSpPr>
          <p:cNvPr id="21506" name="Rectangle 2"/>
          <p:cNvSpPr>
            <a:spLocks noGrp="1" noRot="1" noChangeAspect="1" noChangeArrowheads="1" noTextEdit="1"/>
          </p:cNvSpPr>
          <p:nvPr>
            <p:ph type="sldImg" idx="4294967295"/>
          </p:nvPr>
        </p:nvSpPr>
        <p:spPr>
          <a:ln/>
        </p:spPr>
      </p:sp>
      <p:sp>
        <p:nvSpPr>
          <p:cNvPr id="21507" name="Rectangle 3"/>
          <p:cNvSpPr>
            <a:spLocks noGrp="1" noChangeArrowheads="1"/>
          </p:cNvSpPr>
          <p:nvPr>
            <p:ph type="body" idx="4294967295"/>
          </p:nvPr>
        </p:nvSpPr>
        <p:spPr/>
        <p:txBody>
          <a:bodyPr>
            <a:prstTxWarp prst="textNoShape">
              <a:avLst/>
            </a:prstTxWarp>
          </a:bodyPr>
          <a:lstStyle/>
          <a:p>
            <a:pPr eaLnBrk="1" hangingPunct="1"/>
            <a:endParaRPr lang="en-US" altLang="zh-CN"/>
          </a:p>
        </p:txBody>
      </p:sp>
    </p:spTree>
    <p:extLst>
      <p:ext uri="{BB962C8B-B14F-4D97-AF65-F5344CB8AC3E}">
        <p14:creationId xmlns:p14="http://schemas.microsoft.com/office/powerpoint/2010/main" val="2433404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a:ln/>
        </p:spPr>
      </p:sp>
      <p:sp>
        <p:nvSpPr>
          <p:cNvPr id="962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96260" name="页眉占位符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宋体" panose="02010600030101010101" pitchFamily="2" charset="-122"/>
              </a:defRPr>
            </a:lvl1pPr>
            <a:lvl2pPr marL="742950" indent="-285750">
              <a:defRPr sz="1400">
                <a:solidFill>
                  <a:schemeClr val="tx1"/>
                </a:solidFill>
                <a:latin typeface="Arial" panose="020B0604020202020204" pitchFamily="34" charset="0"/>
                <a:ea typeface="宋体" panose="02010600030101010101" pitchFamily="2" charset="-122"/>
              </a:defRPr>
            </a:lvl2pPr>
            <a:lvl3pPr marL="1143000" indent="-228600">
              <a:defRPr sz="1400">
                <a:solidFill>
                  <a:schemeClr val="tx1"/>
                </a:solidFill>
                <a:latin typeface="Arial" panose="020B0604020202020204" pitchFamily="34" charset="0"/>
                <a:ea typeface="宋体" panose="02010600030101010101" pitchFamily="2" charset="-122"/>
              </a:defRPr>
            </a:lvl3pPr>
            <a:lvl4pPr marL="1600200" indent="-228600">
              <a:defRPr sz="1400">
                <a:solidFill>
                  <a:schemeClr val="tx1"/>
                </a:solidFill>
                <a:latin typeface="Arial" panose="020B0604020202020204" pitchFamily="34" charset="0"/>
                <a:ea typeface="宋体" panose="02010600030101010101" pitchFamily="2" charset="-122"/>
              </a:defRPr>
            </a:lvl4pPr>
            <a:lvl5pPr marL="2057400" indent="-228600">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r>
              <a:rPr lang="en-US" altLang="zh-CN" sz="1200"/>
              <a:t>1.1    Introduction</a:t>
            </a:r>
          </a:p>
        </p:txBody>
      </p:sp>
      <p:sp>
        <p:nvSpPr>
          <p:cNvPr id="96261" name="灯片编号占位符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宋体" panose="02010600030101010101" pitchFamily="2" charset="-122"/>
              </a:defRPr>
            </a:lvl1pPr>
            <a:lvl2pPr marL="742950" indent="-285750">
              <a:defRPr sz="1400">
                <a:solidFill>
                  <a:schemeClr val="tx1"/>
                </a:solidFill>
                <a:latin typeface="Arial" panose="020B0604020202020204" pitchFamily="34" charset="0"/>
                <a:ea typeface="宋体" panose="02010600030101010101" pitchFamily="2" charset="-122"/>
              </a:defRPr>
            </a:lvl2pPr>
            <a:lvl3pPr marL="1143000" indent="-228600">
              <a:defRPr sz="1400">
                <a:solidFill>
                  <a:schemeClr val="tx1"/>
                </a:solidFill>
                <a:latin typeface="Arial" panose="020B0604020202020204" pitchFamily="34" charset="0"/>
                <a:ea typeface="宋体" panose="02010600030101010101" pitchFamily="2" charset="-122"/>
              </a:defRPr>
            </a:lvl3pPr>
            <a:lvl4pPr marL="1600200" indent="-228600">
              <a:defRPr sz="1400">
                <a:solidFill>
                  <a:schemeClr val="tx1"/>
                </a:solidFill>
                <a:latin typeface="Arial" panose="020B0604020202020204" pitchFamily="34" charset="0"/>
                <a:ea typeface="宋体" panose="02010600030101010101" pitchFamily="2" charset="-122"/>
              </a:defRPr>
            </a:lvl4pPr>
            <a:lvl5pPr marL="2057400" indent="-228600">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fld id="{307525E5-F94D-43B0-8E13-B8E4E05D9660}" type="slidenum">
              <a:rPr lang="en-US" altLang="zh-CN" sz="1200" smtClean="0"/>
              <a:pPr/>
              <a:t>88</a:t>
            </a:fld>
            <a:endParaRPr lang="en-US" altLang="zh-CN" sz="1200"/>
          </a:p>
        </p:txBody>
      </p:sp>
    </p:spTree>
    <p:extLst>
      <p:ext uri="{BB962C8B-B14F-4D97-AF65-F5344CB8AC3E}">
        <p14:creationId xmlns:p14="http://schemas.microsoft.com/office/powerpoint/2010/main" val="2341175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a:ln/>
        </p:spPr>
      </p:sp>
      <p:sp>
        <p:nvSpPr>
          <p:cNvPr id="1024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uyfgjygfuyfguy</a:t>
            </a:r>
            <a:endParaRPr lang="zh-CN" altLang="en-US">
              <a:latin typeface="Arial" panose="020B0604020202020204" pitchFamily="34" charset="0"/>
            </a:endParaRPr>
          </a:p>
        </p:txBody>
      </p:sp>
      <p:sp>
        <p:nvSpPr>
          <p:cNvPr id="102404" name="页眉占位符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宋体" panose="02010600030101010101" pitchFamily="2" charset="-122"/>
              </a:defRPr>
            </a:lvl1pPr>
            <a:lvl2pPr marL="742950" indent="-285750">
              <a:defRPr sz="1400">
                <a:solidFill>
                  <a:schemeClr val="tx1"/>
                </a:solidFill>
                <a:latin typeface="Arial" panose="020B0604020202020204" pitchFamily="34" charset="0"/>
                <a:ea typeface="宋体" panose="02010600030101010101" pitchFamily="2" charset="-122"/>
              </a:defRPr>
            </a:lvl2pPr>
            <a:lvl3pPr marL="1143000" indent="-228600">
              <a:defRPr sz="1400">
                <a:solidFill>
                  <a:schemeClr val="tx1"/>
                </a:solidFill>
                <a:latin typeface="Arial" panose="020B0604020202020204" pitchFamily="34" charset="0"/>
                <a:ea typeface="宋体" panose="02010600030101010101" pitchFamily="2" charset="-122"/>
              </a:defRPr>
            </a:lvl3pPr>
            <a:lvl4pPr marL="1600200" indent="-228600">
              <a:defRPr sz="1400">
                <a:solidFill>
                  <a:schemeClr val="tx1"/>
                </a:solidFill>
                <a:latin typeface="Arial" panose="020B0604020202020204" pitchFamily="34" charset="0"/>
                <a:ea typeface="宋体" panose="02010600030101010101" pitchFamily="2" charset="-122"/>
              </a:defRPr>
            </a:lvl4pPr>
            <a:lvl5pPr marL="2057400" indent="-228600">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r>
              <a:rPr lang="en-US" altLang="zh-CN" sz="1200"/>
              <a:t>1.1    Introduction</a:t>
            </a:r>
          </a:p>
        </p:txBody>
      </p:sp>
      <p:sp>
        <p:nvSpPr>
          <p:cNvPr id="102405" name="灯片编号占位符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宋体" panose="02010600030101010101" pitchFamily="2" charset="-122"/>
              </a:defRPr>
            </a:lvl1pPr>
            <a:lvl2pPr marL="742950" indent="-285750">
              <a:defRPr sz="1400">
                <a:solidFill>
                  <a:schemeClr val="tx1"/>
                </a:solidFill>
                <a:latin typeface="Arial" panose="020B0604020202020204" pitchFamily="34" charset="0"/>
                <a:ea typeface="宋体" panose="02010600030101010101" pitchFamily="2" charset="-122"/>
              </a:defRPr>
            </a:lvl2pPr>
            <a:lvl3pPr marL="1143000" indent="-228600">
              <a:defRPr sz="1400">
                <a:solidFill>
                  <a:schemeClr val="tx1"/>
                </a:solidFill>
                <a:latin typeface="Arial" panose="020B0604020202020204" pitchFamily="34" charset="0"/>
                <a:ea typeface="宋体" panose="02010600030101010101" pitchFamily="2" charset="-122"/>
              </a:defRPr>
            </a:lvl3pPr>
            <a:lvl4pPr marL="1600200" indent="-228600">
              <a:defRPr sz="1400">
                <a:solidFill>
                  <a:schemeClr val="tx1"/>
                </a:solidFill>
                <a:latin typeface="Arial" panose="020B0604020202020204" pitchFamily="34" charset="0"/>
                <a:ea typeface="宋体" panose="02010600030101010101" pitchFamily="2" charset="-122"/>
              </a:defRPr>
            </a:lvl4pPr>
            <a:lvl5pPr marL="2057400" indent="-228600">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fld id="{EC287898-267E-41A4-B26D-B06CF8F5DC04}" type="slidenum">
              <a:rPr lang="en-US" altLang="zh-CN" sz="1200" smtClean="0"/>
              <a:pPr/>
              <a:t>94</a:t>
            </a:fld>
            <a:endParaRPr lang="en-US" altLang="zh-CN" sz="1200"/>
          </a:p>
        </p:txBody>
      </p:sp>
    </p:spTree>
    <p:extLst>
      <p:ext uri="{BB962C8B-B14F-4D97-AF65-F5344CB8AC3E}">
        <p14:creationId xmlns:p14="http://schemas.microsoft.com/office/powerpoint/2010/main" val="2323361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525B1B6-3BA4-49E1-8348-4FCE050E5F1B}" type="slidenum">
              <a:rPr lang="en-US" altLang="zh-CN"/>
              <a:pPr>
                <a:defRPr/>
              </a:pPr>
              <a:t>‹#›</a:t>
            </a:fld>
            <a:endParaRPr lang="en-US" altLang="zh-CN"/>
          </a:p>
        </p:txBody>
      </p:sp>
    </p:spTree>
    <p:extLst>
      <p:ext uri="{BB962C8B-B14F-4D97-AF65-F5344CB8AC3E}">
        <p14:creationId xmlns:p14="http://schemas.microsoft.com/office/powerpoint/2010/main" val="404042088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75642D0-387E-42D9-BC7E-E3B9E1F82EF5}" type="slidenum">
              <a:rPr lang="en-US" altLang="zh-CN"/>
              <a:pPr>
                <a:defRPr/>
              </a:pPr>
              <a:t>‹#›</a:t>
            </a:fld>
            <a:endParaRPr lang="en-US" altLang="zh-CN"/>
          </a:p>
        </p:txBody>
      </p:sp>
    </p:spTree>
    <p:extLst>
      <p:ext uri="{BB962C8B-B14F-4D97-AF65-F5344CB8AC3E}">
        <p14:creationId xmlns:p14="http://schemas.microsoft.com/office/powerpoint/2010/main" val="139148426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0E605B7-0985-45A8-A698-A3493BC49299}" type="slidenum">
              <a:rPr lang="en-US" altLang="zh-CN"/>
              <a:pPr>
                <a:defRPr/>
              </a:pPr>
              <a:t>‹#›</a:t>
            </a:fld>
            <a:endParaRPr lang="en-US" altLang="zh-CN"/>
          </a:p>
        </p:txBody>
      </p:sp>
    </p:spTree>
    <p:extLst>
      <p:ext uri="{BB962C8B-B14F-4D97-AF65-F5344CB8AC3E}">
        <p14:creationId xmlns:p14="http://schemas.microsoft.com/office/powerpoint/2010/main" val="394302860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7093923-5056-4E71-A121-8DF95A09EB76}" type="slidenum">
              <a:rPr lang="en-US" altLang="zh-CN"/>
              <a:pPr>
                <a:defRPr/>
              </a:pPr>
              <a:t>‹#›</a:t>
            </a:fld>
            <a:endParaRPr lang="en-US" altLang="zh-CN"/>
          </a:p>
        </p:txBody>
      </p:sp>
    </p:spTree>
    <p:extLst>
      <p:ext uri="{BB962C8B-B14F-4D97-AF65-F5344CB8AC3E}">
        <p14:creationId xmlns:p14="http://schemas.microsoft.com/office/powerpoint/2010/main" val="394715552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D91CECC-E591-4E4F-9219-31D05D325480}" type="slidenum">
              <a:rPr lang="en-US" altLang="zh-CN"/>
              <a:pPr>
                <a:defRPr/>
              </a:pPr>
              <a:t>‹#›</a:t>
            </a:fld>
            <a:endParaRPr lang="en-US" altLang="zh-CN"/>
          </a:p>
        </p:txBody>
      </p:sp>
    </p:spTree>
    <p:extLst>
      <p:ext uri="{BB962C8B-B14F-4D97-AF65-F5344CB8AC3E}">
        <p14:creationId xmlns:p14="http://schemas.microsoft.com/office/powerpoint/2010/main" val="212482882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0268ED7-0AF6-4D7A-AA9D-D98582F720BE}" type="slidenum">
              <a:rPr lang="en-US" altLang="zh-CN"/>
              <a:pPr>
                <a:defRPr/>
              </a:pPr>
              <a:t>‹#›</a:t>
            </a:fld>
            <a:endParaRPr lang="en-US" altLang="zh-CN"/>
          </a:p>
        </p:txBody>
      </p:sp>
    </p:spTree>
    <p:extLst>
      <p:ext uri="{BB962C8B-B14F-4D97-AF65-F5344CB8AC3E}">
        <p14:creationId xmlns:p14="http://schemas.microsoft.com/office/powerpoint/2010/main" val="241253622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68763" cy="226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78363" y="1600200"/>
            <a:ext cx="4070350" cy="226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02ED1A9-F310-440E-8C32-0B5D50CC5C16}" type="slidenum">
              <a:rPr lang="en-US" altLang="zh-CN"/>
              <a:pPr>
                <a:defRPr/>
              </a:pPr>
              <a:t>‹#›</a:t>
            </a:fld>
            <a:endParaRPr lang="en-US" altLang="zh-CN"/>
          </a:p>
        </p:txBody>
      </p:sp>
    </p:spTree>
    <p:extLst>
      <p:ext uri="{BB962C8B-B14F-4D97-AF65-F5344CB8AC3E}">
        <p14:creationId xmlns:p14="http://schemas.microsoft.com/office/powerpoint/2010/main" val="254107316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3DABFDAA-79FF-4050-B7E4-09A49DD1535B}" type="slidenum">
              <a:rPr lang="en-US" altLang="zh-CN"/>
              <a:pPr>
                <a:defRPr/>
              </a:pPr>
              <a:t>‹#›</a:t>
            </a:fld>
            <a:endParaRPr lang="en-US" altLang="zh-CN"/>
          </a:p>
        </p:txBody>
      </p:sp>
    </p:spTree>
    <p:extLst>
      <p:ext uri="{BB962C8B-B14F-4D97-AF65-F5344CB8AC3E}">
        <p14:creationId xmlns:p14="http://schemas.microsoft.com/office/powerpoint/2010/main" val="54130998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91A9E390-C4DF-4D85-8F12-165CF7E9D055}" type="slidenum">
              <a:rPr lang="en-US" altLang="zh-CN"/>
              <a:pPr>
                <a:defRPr/>
              </a:pPr>
              <a:t>‹#›</a:t>
            </a:fld>
            <a:endParaRPr lang="en-US" altLang="zh-CN"/>
          </a:p>
        </p:txBody>
      </p:sp>
    </p:spTree>
    <p:extLst>
      <p:ext uri="{BB962C8B-B14F-4D97-AF65-F5344CB8AC3E}">
        <p14:creationId xmlns:p14="http://schemas.microsoft.com/office/powerpoint/2010/main" val="1366310380"/>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EFB93B10-864E-46A7-8973-264D78D5C30D}" type="slidenum">
              <a:rPr lang="en-US" altLang="zh-CN"/>
              <a:pPr>
                <a:defRPr/>
              </a:pPr>
              <a:t>‹#›</a:t>
            </a:fld>
            <a:endParaRPr lang="en-US" altLang="zh-CN"/>
          </a:p>
        </p:txBody>
      </p:sp>
    </p:spTree>
    <p:extLst>
      <p:ext uri="{BB962C8B-B14F-4D97-AF65-F5344CB8AC3E}">
        <p14:creationId xmlns:p14="http://schemas.microsoft.com/office/powerpoint/2010/main" val="276236867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9045A54-C25B-4CC0-9778-169F7CB51013}" type="slidenum">
              <a:rPr lang="en-US" altLang="zh-CN"/>
              <a:pPr>
                <a:defRPr/>
              </a:pPr>
              <a:t>‹#›</a:t>
            </a:fld>
            <a:endParaRPr lang="en-US" altLang="zh-CN"/>
          </a:p>
        </p:txBody>
      </p:sp>
    </p:spTree>
    <p:extLst>
      <p:ext uri="{BB962C8B-B14F-4D97-AF65-F5344CB8AC3E}">
        <p14:creationId xmlns:p14="http://schemas.microsoft.com/office/powerpoint/2010/main" val="187173379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4497920-8C0B-4B28-9235-14CF5A50C8F5}" type="slidenum">
              <a:rPr lang="en-US" altLang="zh-CN"/>
              <a:pPr>
                <a:defRPr/>
              </a:pPr>
              <a:t>‹#›</a:t>
            </a:fld>
            <a:endParaRPr lang="en-US" altLang="zh-CN"/>
          </a:p>
        </p:txBody>
      </p:sp>
    </p:spTree>
    <p:extLst>
      <p:ext uri="{BB962C8B-B14F-4D97-AF65-F5344CB8AC3E}">
        <p14:creationId xmlns:p14="http://schemas.microsoft.com/office/powerpoint/2010/main" val="177791969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41DC02E-FCD2-4ADC-86C7-56ED96E50321}" type="slidenum">
              <a:rPr lang="en-US" altLang="zh-CN"/>
              <a:pPr>
                <a:defRPr/>
              </a:pPr>
              <a:t>‹#›</a:t>
            </a:fld>
            <a:endParaRPr lang="en-US" altLang="zh-CN"/>
          </a:p>
        </p:txBody>
      </p:sp>
    </p:spTree>
    <p:extLst>
      <p:ext uri="{BB962C8B-B14F-4D97-AF65-F5344CB8AC3E}">
        <p14:creationId xmlns:p14="http://schemas.microsoft.com/office/powerpoint/2010/main" val="3960989670"/>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213E7A1-B8AC-4812-B588-21E98C8DC57C}" type="slidenum">
              <a:rPr lang="en-US" altLang="zh-CN"/>
              <a:pPr>
                <a:defRPr/>
              </a:pPr>
              <a:t>‹#›</a:t>
            </a:fld>
            <a:endParaRPr lang="en-US" altLang="zh-CN"/>
          </a:p>
        </p:txBody>
      </p:sp>
    </p:spTree>
    <p:extLst>
      <p:ext uri="{BB962C8B-B14F-4D97-AF65-F5344CB8AC3E}">
        <p14:creationId xmlns:p14="http://schemas.microsoft.com/office/powerpoint/2010/main" val="1342969246"/>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77025" y="274638"/>
            <a:ext cx="2071688" cy="35861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67425" cy="35861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197C63B-2F29-48BF-82D3-077D0F8FE3EC}" type="slidenum">
              <a:rPr lang="en-US" altLang="zh-CN"/>
              <a:pPr>
                <a:defRPr/>
              </a:pPr>
              <a:t>‹#›</a:t>
            </a:fld>
            <a:endParaRPr lang="en-US" altLang="zh-CN"/>
          </a:p>
        </p:txBody>
      </p:sp>
    </p:spTree>
    <p:extLst>
      <p:ext uri="{BB962C8B-B14F-4D97-AF65-F5344CB8AC3E}">
        <p14:creationId xmlns:p14="http://schemas.microsoft.com/office/powerpoint/2010/main" val="3769694826"/>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71550" y="6308725"/>
            <a:ext cx="788828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93561" y="1950515"/>
            <a:ext cx="8134672" cy="1470025"/>
          </a:xfrm>
        </p:spPr>
        <p:txBody>
          <a:bodyPr>
            <a:noAutofit/>
          </a:bodyPr>
          <a:lstStyle>
            <a:lvl1pPr>
              <a:defRPr sz="5200">
                <a:solidFill>
                  <a:schemeClr val="accent5">
                    <a:lumMod val="50000"/>
                  </a:schemeClr>
                </a:solidFill>
                <a:effectLst>
                  <a:outerShdw blurRad="38100" dist="38100" dir="2700000" algn="tl">
                    <a:srgbClr val="000000">
                      <a:alpha val="43137"/>
                    </a:srgbClr>
                  </a:outerShdw>
                </a:effectLst>
                <a:latin typeface="微软雅黑" pitchFamily="34" charset="-122"/>
                <a:ea typeface="微软雅黑"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371600" y="4293096"/>
            <a:ext cx="6400800" cy="1752600"/>
          </a:xfrm>
        </p:spPr>
        <p:txBody>
          <a:bodyPr>
            <a:normAutofit/>
          </a:bodyPr>
          <a:lstStyle>
            <a:lvl1pPr marL="0" indent="0" algn="ctr">
              <a:buNone/>
              <a:defRPr sz="2400">
                <a:solidFill>
                  <a:schemeClr val="accent5">
                    <a:lumMod val="50000"/>
                  </a:schemeClr>
                </a:solidFill>
                <a:latin typeface="黑体" pitchFamily="49" charset="-122"/>
                <a:ea typeface="黑体"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8" name="日期占位符 3"/>
          <p:cNvSpPr>
            <a:spLocks noGrp="1"/>
          </p:cNvSpPr>
          <p:nvPr>
            <p:ph type="dt" sz="half" idx="10"/>
          </p:nvPr>
        </p:nvSpPr>
        <p:spPr/>
        <p:txBody>
          <a:bodyPr/>
          <a:lstStyle>
            <a:lvl1pPr fontAlgn="base">
              <a:spcBef>
                <a:spcPct val="0"/>
              </a:spcBef>
              <a:spcAft>
                <a:spcPct val="0"/>
              </a:spcAft>
              <a:defRPr>
                <a:latin typeface="Arial" pitchFamily="34" charset="0"/>
                <a:ea typeface="宋体" pitchFamily="2" charset="-122"/>
              </a:defRPr>
            </a:lvl1pPr>
          </a:lstStyle>
          <a:p>
            <a:pPr>
              <a:defRPr/>
            </a:pPr>
            <a:fld id="{E56628B9-97EE-457B-9F4A-0AE30089C2CD}" type="datetimeFigureOut">
              <a:rPr lang="zh-CN" altLang="en-US"/>
              <a:pPr>
                <a:defRPr/>
              </a:pPr>
              <a:t>2022/9/22</a:t>
            </a:fld>
            <a:endParaRPr lang="zh-CN" altLang="en-US"/>
          </a:p>
        </p:txBody>
      </p:sp>
      <p:sp>
        <p:nvSpPr>
          <p:cNvPr id="9" name="页脚占位符 4"/>
          <p:cNvSpPr>
            <a:spLocks noGrp="1"/>
          </p:cNvSpPr>
          <p:nvPr>
            <p:ph type="ftr" sz="quarter" idx="11"/>
          </p:nvPr>
        </p:nvSpPr>
        <p:spPr/>
        <p:txBody>
          <a:bodyPr/>
          <a:lstStyle>
            <a:lvl1pPr fontAlgn="base">
              <a:spcBef>
                <a:spcPct val="0"/>
              </a:spcBef>
              <a:spcAft>
                <a:spcPct val="0"/>
              </a:spcAft>
              <a:defRPr>
                <a:latin typeface="Arial" pitchFamily="34" charset="0"/>
                <a:ea typeface="宋体" pitchFamily="2" charset="-122"/>
              </a:defRPr>
            </a:lvl1pPr>
          </a:lstStyle>
          <a:p>
            <a:pPr>
              <a:defRPr/>
            </a:pPr>
            <a:endParaRPr lang="zh-CN" altLang="en-US"/>
          </a:p>
        </p:txBody>
      </p:sp>
      <p:sp>
        <p:nvSpPr>
          <p:cNvPr id="10" name="灯片编号占位符 5"/>
          <p:cNvSpPr>
            <a:spLocks noGrp="1"/>
          </p:cNvSpPr>
          <p:nvPr>
            <p:ph type="sldNum" sz="quarter" idx="12"/>
          </p:nvPr>
        </p:nvSpPr>
        <p:spPr/>
        <p:txBody>
          <a:bodyPr/>
          <a:lstStyle>
            <a:lvl1pPr>
              <a:defRPr>
                <a:latin typeface="Arial" panose="020B0604020202020204" pitchFamily="34" charset="0"/>
              </a:defRPr>
            </a:lvl1pPr>
          </a:lstStyle>
          <a:p>
            <a:pPr>
              <a:defRPr/>
            </a:pPr>
            <a:fld id="{25200AE7-5457-417B-A04D-E08B24F1B73E}" type="slidenum">
              <a:rPr lang="zh-CN" altLang="en-US"/>
              <a:pPr>
                <a:defRPr/>
              </a:pPr>
              <a:t>‹#›</a:t>
            </a:fld>
            <a:endParaRPr lang="zh-CN" altLang="en-US"/>
          </a:p>
        </p:txBody>
      </p:sp>
      <p:pic>
        <p:nvPicPr>
          <p:cNvPr id="11" name="Picture 8" descr="复件2scu(wjl)"/>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30944" y="188119"/>
            <a:ext cx="928688"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28354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30832" y="116632"/>
            <a:ext cx="7005464" cy="954360"/>
          </a:xfrm>
        </p:spPr>
        <p:txBody>
          <a:bodyPr>
            <a:normAutofit/>
          </a:bodyPr>
          <a:lstStyle>
            <a:lvl1pPr algn="l">
              <a:defRPr sz="4000" b="1">
                <a:solidFill>
                  <a:srgbClr val="3E3EFC"/>
                </a:solidFill>
                <a:effectLst/>
                <a:latin typeface="黑体"/>
                <a:ea typeface="黑体"/>
                <a:cs typeface="黑体"/>
              </a:defRPr>
            </a:lvl1pPr>
          </a:lstStyle>
          <a:p>
            <a:r>
              <a:rPr lang="zh-CN" altLang="en-US" dirty="0"/>
              <a:t>单击此处编辑母版标题样式</a:t>
            </a:r>
          </a:p>
        </p:txBody>
      </p:sp>
      <p:sp>
        <p:nvSpPr>
          <p:cNvPr id="3" name="内容占位符 2"/>
          <p:cNvSpPr>
            <a:spLocks noGrp="1"/>
          </p:cNvSpPr>
          <p:nvPr>
            <p:ph idx="1"/>
          </p:nvPr>
        </p:nvSpPr>
        <p:spPr>
          <a:xfrm>
            <a:off x="467544" y="1268760"/>
            <a:ext cx="8229600" cy="4896544"/>
          </a:xfrm>
        </p:spPr>
        <p:txBody>
          <a:bodyPr/>
          <a:lstStyle>
            <a:lvl1pPr marL="342900" indent="-342900">
              <a:buClr>
                <a:srgbClr val="FF1515"/>
              </a:buClr>
              <a:buSzPct val="80000"/>
              <a:buFont typeface="黑体" panose="02010609060101010101" pitchFamily="49" charset="-122"/>
              <a:buChar char="◎"/>
              <a:defRPr b="1">
                <a:solidFill>
                  <a:srgbClr val="242790"/>
                </a:solidFill>
                <a:latin typeface="黑体" pitchFamily="49" charset="-122"/>
                <a:ea typeface="黑体" pitchFamily="49" charset="-122"/>
              </a:defRPr>
            </a:lvl1pPr>
            <a:lvl2pPr marL="742950" indent="-285750">
              <a:buClr>
                <a:srgbClr val="002060"/>
              </a:buClr>
              <a:buSzPct val="100000"/>
              <a:buFont typeface="Times New Roman" panose="02020603050405020304" pitchFamily="18" charset="0"/>
              <a:buChar char="₠"/>
              <a:defRPr b="0">
                <a:solidFill>
                  <a:schemeClr val="tx1"/>
                </a:solidFill>
                <a:latin typeface="+mn-ea"/>
                <a:ea typeface="+mn-ea"/>
              </a:defRPr>
            </a:lvl2pPr>
            <a:lvl3pPr marL="1143000" indent="-228600">
              <a:buClr>
                <a:srgbClr val="DE0000"/>
              </a:buClr>
              <a:buSzPct val="80000"/>
              <a:buFont typeface="黑体" panose="02010609060101010101" pitchFamily="49" charset="-122"/>
              <a:buChar char="☉"/>
              <a:defRPr>
                <a:latin typeface="+mn-ea"/>
                <a:ea typeface="+mn-ea"/>
              </a:defRPr>
            </a:lvl3pPr>
            <a:lvl4pPr marL="1600200" indent="-228600">
              <a:buClr>
                <a:srgbClr val="002060"/>
              </a:buClr>
              <a:buSzPct val="60000"/>
              <a:buFont typeface="黑体" panose="02010609060101010101" pitchFamily="49" charset="-122"/>
              <a:buChar char="◆"/>
              <a:defRPr>
                <a:latin typeface="+mn-ea"/>
                <a:ea typeface="+mn-ea"/>
              </a:defRPr>
            </a:lvl4pPr>
            <a:lvl5pPr marL="2057400" indent="-228600">
              <a:buClr>
                <a:srgbClr val="FF0000"/>
              </a:buClr>
              <a:buFont typeface="Arial" panose="020B0604020202020204" pitchFamily="34" charset="0"/>
              <a:buChar char="●"/>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日期占位符 3"/>
          <p:cNvSpPr>
            <a:spLocks noGrp="1"/>
          </p:cNvSpPr>
          <p:nvPr>
            <p:ph type="dt" sz="half" idx="10"/>
          </p:nvPr>
        </p:nvSpPr>
        <p:spPr/>
        <p:txBody>
          <a:bodyPr/>
          <a:lstStyle>
            <a:lvl1pPr fontAlgn="base">
              <a:spcBef>
                <a:spcPct val="0"/>
              </a:spcBef>
              <a:spcAft>
                <a:spcPct val="0"/>
              </a:spcAft>
              <a:defRPr>
                <a:latin typeface="Arial" pitchFamily="34" charset="0"/>
                <a:ea typeface="宋体" pitchFamily="2" charset="-122"/>
              </a:defRPr>
            </a:lvl1pPr>
          </a:lstStyle>
          <a:p>
            <a:pPr>
              <a:defRPr/>
            </a:pPr>
            <a:fld id="{9F8351E7-1D71-4CBB-A3AD-50752EA41ADE}" type="datetimeFigureOut">
              <a:rPr lang="zh-CN" altLang="en-US"/>
              <a:pPr>
                <a:defRPr/>
              </a:pPr>
              <a:t>2022/9/22</a:t>
            </a:fld>
            <a:endParaRPr lang="zh-CN" altLang="en-US"/>
          </a:p>
        </p:txBody>
      </p:sp>
      <p:sp>
        <p:nvSpPr>
          <p:cNvPr id="7" name="页脚占位符 4"/>
          <p:cNvSpPr>
            <a:spLocks noGrp="1"/>
          </p:cNvSpPr>
          <p:nvPr>
            <p:ph type="ftr" sz="quarter" idx="11"/>
          </p:nvPr>
        </p:nvSpPr>
        <p:spPr/>
        <p:txBody>
          <a:bodyPr/>
          <a:lstStyle>
            <a:lvl1pPr fontAlgn="base">
              <a:spcBef>
                <a:spcPct val="0"/>
              </a:spcBef>
              <a:spcAft>
                <a:spcPct val="0"/>
              </a:spcAft>
              <a:defRPr>
                <a:latin typeface="Arial" pitchFamily="34" charset="0"/>
                <a:ea typeface="宋体" pitchFamily="2" charset="-122"/>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atin typeface="Arial" panose="020B0604020202020204" pitchFamily="34" charset="0"/>
              </a:defRPr>
            </a:lvl1pPr>
          </a:lstStyle>
          <a:p>
            <a:pPr>
              <a:defRPr/>
            </a:pPr>
            <a:fld id="{A552FBB3-F068-48F6-9956-1B59F5C16375}" type="slidenum">
              <a:rPr lang="zh-CN" altLang="en-US"/>
              <a:pPr>
                <a:defRPr/>
              </a:pPr>
              <a:t>‹#›</a:t>
            </a:fld>
            <a:endParaRPr lang="zh-CN" altLang="en-US"/>
          </a:p>
        </p:txBody>
      </p:sp>
    </p:spTree>
    <p:extLst>
      <p:ext uri="{BB962C8B-B14F-4D97-AF65-F5344CB8AC3E}">
        <p14:creationId xmlns:p14="http://schemas.microsoft.com/office/powerpoint/2010/main" val="9554297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30832" y="116632"/>
            <a:ext cx="7869560" cy="954360"/>
          </a:xfrm>
        </p:spPr>
        <p:txBody>
          <a:bodyPr>
            <a:normAutofit/>
          </a:bodyPr>
          <a:lstStyle>
            <a:lvl1pPr algn="l">
              <a:defRPr lang="zh-CN" altLang="en-US" sz="4000" b="1" kern="1200" baseline="0" dirty="0">
                <a:solidFill>
                  <a:srgbClr val="3E3EFC"/>
                </a:solidFill>
                <a:effectLst/>
                <a:latin typeface="Times New Roman" panose="02020603050405020304" pitchFamily="18" charset="0"/>
                <a:ea typeface="黑体"/>
                <a:cs typeface="黑体"/>
              </a:defRPr>
            </a:lvl1pPr>
          </a:lstStyle>
          <a:p>
            <a:r>
              <a:rPr lang="zh-CN" altLang="en-US" dirty="0"/>
              <a:t>单击此处编辑母版标题样式</a:t>
            </a:r>
          </a:p>
        </p:txBody>
      </p:sp>
      <p:sp>
        <p:nvSpPr>
          <p:cNvPr id="3" name="内容占位符 2"/>
          <p:cNvSpPr>
            <a:spLocks noGrp="1"/>
          </p:cNvSpPr>
          <p:nvPr>
            <p:ph idx="1"/>
          </p:nvPr>
        </p:nvSpPr>
        <p:spPr>
          <a:xfrm>
            <a:off x="457200" y="1268760"/>
            <a:ext cx="8229600" cy="4968552"/>
          </a:xfrm>
        </p:spPr>
        <p:txBody>
          <a:bodyPr/>
          <a:lstStyle>
            <a:lvl1pPr marL="342900" indent="-342900">
              <a:buClr>
                <a:schemeClr val="accent5">
                  <a:lumMod val="75000"/>
                </a:schemeClr>
              </a:buClr>
              <a:buSzPct val="80000"/>
              <a:buFont typeface="Wingdings" pitchFamily="2" charset="2"/>
              <a:buChar char="p"/>
              <a:defRPr lang="zh-CN" altLang="en-US" sz="3200" b="1" kern="1200" baseline="0" dirty="0" smtClean="0">
                <a:solidFill>
                  <a:srgbClr val="242790"/>
                </a:solidFill>
                <a:latin typeface="Times New Roman" panose="02020603050405020304" pitchFamily="18" charset="0"/>
                <a:ea typeface="+mj-ea"/>
                <a:cs typeface="+mn-cs"/>
              </a:defRPr>
            </a:lvl1pPr>
            <a:lvl2pPr marL="742950" indent="-285750">
              <a:buClr>
                <a:schemeClr val="accent5">
                  <a:lumMod val="75000"/>
                </a:schemeClr>
              </a:buClr>
              <a:buSzPct val="70000"/>
              <a:buFont typeface="Wingdings" pitchFamily="2" charset="2"/>
              <a:buChar char="n"/>
              <a:defRPr lang="zh-CN" altLang="en-US" sz="2800" b="0" kern="1200" baseline="0" dirty="0" smtClean="0">
                <a:solidFill>
                  <a:schemeClr val="tx1"/>
                </a:solidFill>
                <a:latin typeface="Times New Roman" panose="02020603050405020304" pitchFamily="18" charset="0"/>
                <a:ea typeface="+mn-ea"/>
                <a:cs typeface="+mn-cs"/>
              </a:defRPr>
            </a:lvl2pPr>
            <a:lvl3pPr marL="1143000" indent="-228600">
              <a:buClr>
                <a:schemeClr val="accent5">
                  <a:lumMod val="75000"/>
                </a:schemeClr>
              </a:buClr>
              <a:buSzPct val="70000"/>
              <a:buFont typeface="Wingdings" pitchFamily="2" charset="2"/>
              <a:buChar char="p"/>
              <a:defRPr lang="zh-CN" altLang="en-US" sz="2400" kern="1200" baseline="0" dirty="0" smtClean="0">
                <a:solidFill>
                  <a:schemeClr val="tx1"/>
                </a:solidFill>
                <a:latin typeface="Times New Roman" panose="02020603050405020304" pitchFamily="18" charset="0"/>
                <a:ea typeface="+mn-ea"/>
                <a:cs typeface="+mn-cs"/>
              </a:defRPr>
            </a:lvl3pPr>
            <a:lvl4pPr marL="1600200" indent="-228600">
              <a:buClr>
                <a:schemeClr val="accent5">
                  <a:lumMod val="75000"/>
                </a:schemeClr>
              </a:buClr>
              <a:buSzPct val="60000"/>
              <a:buFont typeface="Wingdings" pitchFamily="2" charset="2"/>
              <a:buChar char="n"/>
              <a:defRPr lang="zh-CN" altLang="en-US" sz="2000" kern="1200" baseline="0" dirty="0" smtClean="0">
                <a:solidFill>
                  <a:schemeClr val="tx1"/>
                </a:solidFill>
                <a:latin typeface="Times New Roman" panose="02020603050405020304" pitchFamily="18" charset="0"/>
                <a:ea typeface="+mn-ea"/>
                <a:cs typeface="+mn-cs"/>
              </a:defRPr>
            </a:lvl4pPr>
            <a:lvl5pPr marL="2057400" indent="-228600">
              <a:defRPr lang="zh-CN" altLang="en-US" sz="2000" kern="1200" baseline="0" dirty="0">
                <a:solidFill>
                  <a:schemeClr val="tx1"/>
                </a:solidFill>
                <a:latin typeface="Times New Roman" panose="02020603050405020304" pitchFamily="18" charset="0"/>
                <a:ea typeface="+mn-ea"/>
                <a:cs typeface="+mn-cs"/>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日期占位符 3"/>
          <p:cNvSpPr>
            <a:spLocks noGrp="1"/>
          </p:cNvSpPr>
          <p:nvPr>
            <p:ph type="dt" sz="half" idx="10"/>
          </p:nvPr>
        </p:nvSpPr>
        <p:spPr/>
        <p:txBody>
          <a:bodyPr/>
          <a:lstStyle>
            <a:lvl1pPr fontAlgn="base">
              <a:spcBef>
                <a:spcPct val="0"/>
              </a:spcBef>
              <a:spcAft>
                <a:spcPct val="0"/>
              </a:spcAft>
              <a:defRPr>
                <a:latin typeface="Arial" pitchFamily="34" charset="0"/>
                <a:ea typeface="宋体" pitchFamily="2" charset="-122"/>
              </a:defRPr>
            </a:lvl1pPr>
          </a:lstStyle>
          <a:p>
            <a:pPr>
              <a:defRPr/>
            </a:pPr>
            <a:fld id="{3C63E32B-B308-49CA-A68C-80FFEFE4D647}" type="datetimeFigureOut">
              <a:rPr lang="zh-CN" altLang="en-US"/>
              <a:pPr>
                <a:defRPr/>
              </a:pPr>
              <a:t>2022/9/22</a:t>
            </a:fld>
            <a:endParaRPr lang="zh-CN" altLang="en-US"/>
          </a:p>
        </p:txBody>
      </p:sp>
      <p:sp>
        <p:nvSpPr>
          <p:cNvPr id="7" name="页脚占位符 4"/>
          <p:cNvSpPr>
            <a:spLocks noGrp="1"/>
          </p:cNvSpPr>
          <p:nvPr>
            <p:ph type="ftr" sz="quarter" idx="11"/>
          </p:nvPr>
        </p:nvSpPr>
        <p:spPr/>
        <p:txBody>
          <a:bodyPr/>
          <a:lstStyle>
            <a:lvl1pPr fontAlgn="base">
              <a:spcBef>
                <a:spcPct val="0"/>
              </a:spcBef>
              <a:spcAft>
                <a:spcPct val="0"/>
              </a:spcAft>
              <a:defRPr>
                <a:latin typeface="Arial" pitchFamily="34" charset="0"/>
                <a:ea typeface="宋体" pitchFamily="2" charset="-122"/>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atin typeface="Arial" panose="020B0604020202020204" pitchFamily="34" charset="0"/>
              </a:defRPr>
            </a:lvl1pPr>
          </a:lstStyle>
          <a:p>
            <a:pPr>
              <a:defRPr/>
            </a:pPr>
            <a:fld id="{140426EC-DF53-4541-B0A2-30CA4CD927FB}" type="slidenum">
              <a:rPr lang="zh-CN" altLang="en-US"/>
              <a:pPr>
                <a:defRPr/>
              </a:pPr>
              <a:t>‹#›</a:t>
            </a:fld>
            <a:endParaRPr lang="zh-CN" altLang="en-US"/>
          </a:p>
        </p:txBody>
      </p:sp>
    </p:spTree>
    <p:extLst>
      <p:ext uri="{BB962C8B-B14F-4D97-AF65-F5344CB8AC3E}">
        <p14:creationId xmlns:p14="http://schemas.microsoft.com/office/powerpoint/2010/main" val="39821980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fontAlgn="base">
              <a:spcBef>
                <a:spcPct val="0"/>
              </a:spcBef>
              <a:spcAft>
                <a:spcPct val="0"/>
              </a:spcAft>
              <a:defRPr>
                <a:latin typeface="Arial" pitchFamily="34" charset="0"/>
                <a:ea typeface="宋体" pitchFamily="2" charset="-122"/>
              </a:defRPr>
            </a:lvl1pPr>
          </a:lstStyle>
          <a:p>
            <a:pPr>
              <a:defRPr/>
            </a:pPr>
            <a:fld id="{72D1B46A-B43A-4BB3-A3E8-61338C5C4CD7}" type="datetimeFigureOut">
              <a:rPr lang="zh-CN" altLang="en-US"/>
              <a:pPr>
                <a:defRPr/>
              </a:pPr>
              <a:t>2022/9/22</a:t>
            </a:fld>
            <a:endParaRPr lang="zh-CN" altLang="en-US"/>
          </a:p>
        </p:txBody>
      </p:sp>
      <p:sp>
        <p:nvSpPr>
          <p:cNvPr id="5" name="页脚占位符 4"/>
          <p:cNvSpPr>
            <a:spLocks noGrp="1"/>
          </p:cNvSpPr>
          <p:nvPr>
            <p:ph type="ftr" sz="quarter" idx="11"/>
          </p:nvPr>
        </p:nvSpPr>
        <p:spPr/>
        <p:txBody>
          <a:bodyPr/>
          <a:lstStyle>
            <a:lvl1pPr fontAlgn="base">
              <a:spcBef>
                <a:spcPct val="0"/>
              </a:spcBef>
              <a:spcAft>
                <a:spcPct val="0"/>
              </a:spcAft>
              <a:defRPr>
                <a:latin typeface="Arial" pitchFamily="34" charset="0"/>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defRPr>
            </a:lvl1pPr>
          </a:lstStyle>
          <a:p>
            <a:pPr>
              <a:defRPr/>
            </a:pPr>
            <a:fld id="{2D9D75C8-D488-4B2B-B55B-C4F5030DEA61}" type="slidenum">
              <a:rPr lang="zh-CN" altLang="en-US"/>
              <a:pPr>
                <a:defRPr/>
              </a:pPr>
              <a:t>‹#›</a:t>
            </a:fld>
            <a:endParaRPr lang="zh-CN" altLang="en-US"/>
          </a:p>
        </p:txBody>
      </p:sp>
    </p:spTree>
    <p:extLst>
      <p:ext uri="{BB962C8B-B14F-4D97-AF65-F5344CB8AC3E}">
        <p14:creationId xmlns:p14="http://schemas.microsoft.com/office/powerpoint/2010/main" val="14111657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fontAlgn="base">
              <a:spcBef>
                <a:spcPct val="0"/>
              </a:spcBef>
              <a:spcAft>
                <a:spcPct val="0"/>
              </a:spcAft>
              <a:defRPr>
                <a:latin typeface="Arial" pitchFamily="34" charset="0"/>
                <a:ea typeface="宋体" pitchFamily="2" charset="-122"/>
              </a:defRPr>
            </a:lvl1pPr>
          </a:lstStyle>
          <a:p>
            <a:pPr>
              <a:defRPr/>
            </a:pPr>
            <a:fld id="{2CA4DD88-603A-470D-95CB-E18F33B8A776}" type="datetimeFigureOut">
              <a:rPr lang="zh-CN" altLang="en-US"/>
              <a:pPr>
                <a:defRPr/>
              </a:pPr>
              <a:t>2022/9/22</a:t>
            </a:fld>
            <a:endParaRPr lang="zh-CN" altLang="en-US"/>
          </a:p>
        </p:txBody>
      </p:sp>
      <p:sp>
        <p:nvSpPr>
          <p:cNvPr id="6" name="页脚占位符 5"/>
          <p:cNvSpPr>
            <a:spLocks noGrp="1"/>
          </p:cNvSpPr>
          <p:nvPr>
            <p:ph type="ftr" sz="quarter" idx="11"/>
          </p:nvPr>
        </p:nvSpPr>
        <p:spPr/>
        <p:txBody>
          <a:bodyPr/>
          <a:lstStyle>
            <a:lvl1pPr fontAlgn="base">
              <a:spcBef>
                <a:spcPct val="0"/>
              </a:spcBef>
              <a:spcAft>
                <a:spcPct val="0"/>
              </a:spcAft>
              <a:defRPr>
                <a:latin typeface="Arial" pitchFamily="34" charset="0"/>
                <a:ea typeface="宋体" pitchFamily="2" charset="-122"/>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defRPr>
            </a:lvl1pPr>
          </a:lstStyle>
          <a:p>
            <a:pPr>
              <a:defRPr/>
            </a:pPr>
            <a:fld id="{E94DD260-7683-4715-875F-88526CD1DDA8}" type="slidenum">
              <a:rPr lang="zh-CN" altLang="en-US"/>
              <a:pPr>
                <a:defRPr/>
              </a:pPr>
              <a:t>‹#›</a:t>
            </a:fld>
            <a:endParaRPr lang="zh-CN" altLang="en-US"/>
          </a:p>
        </p:txBody>
      </p:sp>
    </p:spTree>
    <p:extLst>
      <p:ext uri="{BB962C8B-B14F-4D97-AF65-F5344CB8AC3E}">
        <p14:creationId xmlns:p14="http://schemas.microsoft.com/office/powerpoint/2010/main" val="27512850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fontAlgn="base">
              <a:spcBef>
                <a:spcPct val="0"/>
              </a:spcBef>
              <a:spcAft>
                <a:spcPct val="0"/>
              </a:spcAft>
              <a:defRPr>
                <a:latin typeface="Arial" pitchFamily="34" charset="0"/>
                <a:ea typeface="宋体" pitchFamily="2" charset="-122"/>
              </a:defRPr>
            </a:lvl1pPr>
          </a:lstStyle>
          <a:p>
            <a:pPr>
              <a:defRPr/>
            </a:pPr>
            <a:fld id="{7DB5736D-9B9F-4AA0-BBDA-0BBF7FF0E9C0}" type="datetimeFigureOut">
              <a:rPr lang="zh-CN" altLang="en-US"/>
              <a:pPr>
                <a:defRPr/>
              </a:pPr>
              <a:t>2022/9/22</a:t>
            </a:fld>
            <a:endParaRPr lang="zh-CN" altLang="en-US"/>
          </a:p>
        </p:txBody>
      </p:sp>
      <p:sp>
        <p:nvSpPr>
          <p:cNvPr id="8" name="页脚占位符 7"/>
          <p:cNvSpPr>
            <a:spLocks noGrp="1"/>
          </p:cNvSpPr>
          <p:nvPr>
            <p:ph type="ftr" sz="quarter" idx="11"/>
          </p:nvPr>
        </p:nvSpPr>
        <p:spPr/>
        <p:txBody>
          <a:bodyPr/>
          <a:lstStyle>
            <a:lvl1pPr fontAlgn="base">
              <a:spcBef>
                <a:spcPct val="0"/>
              </a:spcBef>
              <a:spcAft>
                <a:spcPct val="0"/>
              </a:spcAft>
              <a:defRPr>
                <a:latin typeface="Arial" pitchFamily="34" charset="0"/>
                <a:ea typeface="宋体" pitchFamily="2" charset="-122"/>
              </a:defRPr>
            </a:lvl1pPr>
          </a:lstStyle>
          <a:p>
            <a:pPr>
              <a:defRPr/>
            </a:pPr>
            <a:endParaRPr lang="zh-CN" altLang="en-US"/>
          </a:p>
        </p:txBody>
      </p:sp>
      <p:sp>
        <p:nvSpPr>
          <p:cNvPr id="9" name="灯片编号占位符 8"/>
          <p:cNvSpPr>
            <a:spLocks noGrp="1"/>
          </p:cNvSpPr>
          <p:nvPr>
            <p:ph type="sldNum" sz="quarter" idx="12"/>
          </p:nvPr>
        </p:nvSpPr>
        <p:spPr/>
        <p:txBody>
          <a:bodyPr/>
          <a:lstStyle>
            <a:lvl1pPr>
              <a:defRPr>
                <a:latin typeface="Arial" panose="020B0604020202020204" pitchFamily="34" charset="0"/>
              </a:defRPr>
            </a:lvl1pPr>
          </a:lstStyle>
          <a:p>
            <a:pPr>
              <a:defRPr/>
            </a:pPr>
            <a:fld id="{E0196CFA-5317-4232-9D59-A0DCBF381AC0}" type="slidenum">
              <a:rPr lang="zh-CN" altLang="en-US"/>
              <a:pPr>
                <a:defRPr/>
              </a:pPr>
              <a:t>‹#›</a:t>
            </a:fld>
            <a:endParaRPr lang="zh-CN" altLang="en-US"/>
          </a:p>
        </p:txBody>
      </p:sp>
    </p:spTree>
    <p:extLst>
      <p:ext uri="{BB962C8B-B14F-4D97-AF65-F5344CB8AC3E}">
        <p14:creationId xmlns:p14="http://schemas.microsoft.com/office/powerpoint/2010/main" val="42019142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fontAlgn="base">
              <a:spcBef>
                <a:spcPct val="0"/>
              </a:spcBef>
              <a:spcAft>
                <a:spcPct val="0"/>
              </a:spcAft>
              <a:defRPr>
                <a:latin typeface="Arial" pitchFamily="34" charset="0"/>
                <a:ea typeface="宋体" pitchFamily="2" charset="-122"/>
              </a:defRPr>
            </a:lvl1pPr>
          </a:lstStyle>
          <a:p>
            <a:pPr>
              <a:defRPr/>
            </a:pPr>
            <a:fld id="{268015A0-AAEF-4533-981A-AAE9414B5761}" type="datetimeFigureOut">
              <a:rPr lang="zh-CN" altLang="en-US"/>
              <a:pPr>
                <a:defRPr/>
              </a:pPr>
              <a:t>2022/9/22</a:t>
            </a:fld>
            <a:endParaRPr lang="zh-CN" altLang="en-US"/>
          </a:p>
        </p:txBody>
      </p:sp>
      <p:sp>
        <p:nvSpPr>
          <p:cNvPr id="4" name="页脚占位符 3"/>
          <p:cNvSpPr>
            <a:spLocks noGrp="1"/>
          </p:cNvSpPr>
          <p:nvPr>
            <p:ph type="ftr" sz="quarter" idx="11"/>
          </p:nvPr>
        </p:nvSpPr>
        <p:spPr/>
        <p:txBody>
          <a:bodyPr/>
          <a:lstStyle>
            <a:lvl1pPr fontAlgn="base">
              <a:spcBef>
                <a:spcPct val="0"/>
              </a:spcBef>
              <a:spcAft>
                <a:spcPct val="0"/>
              </a:spcAft>
              <a:defRPr>
                <a:latin typeface="Arial" pitchFamily="34" charset="0"/>
                <a:ea typeface="宋体" pitchFamily="2" charset="-122"/>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defRPr>
            </a:lvl1pPr>
          </a:lstStyle>
          <a:p>
            <a:pPr>
              <a:defRPr/>
            </a:pPr>
            <a:fld id="{0BF0BD99-EB94-43A2-A625-4A5789B5A91E}" type="slidenum">
              <a:rPr lang="zh-CN" altLang="en-US"/>
              <a:pPr>
                <a:defRPr/>
              </a:pPr>
              <a:t>‹#›</a:t>
            </a:fld>
            <a:endParaRPr lang="zh-CN" altLang="en-US"/>
          </a:p>
        </p:txBody>
      </p:sp>
    </p:spTree>
    <p:extLst>
      <p:ext uri="{BB962C8B-B14F-4D97-AF65-F5344CB8AC3E}">
        <p14:creationId xmlns:p14="http://schemas.microsoft.com/office/powerpoint/2010/main" val="1267843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114E708-C37D-423A-AA1B-BFE2AFBFFAC9}" type="slidenum">
              <a:rPr lang="en-US" altLang="zh-CN"/>
              <a:pPr>
                <a:defRPr/>
              </a:pPr>
              <a:t>‹#›</a:t>
            </a:fld>
            <a:endParaRPr lang="en-US" altLang="zh-CN"/>
          </a:p>
        </p:txBody>
      </p:sp>
    </p:spTree>
    <p:extLst>
      <p:ext uri="{BB962C8B-B14F-4D97-AF65-F5344CB8AC3E}">
        <p14:creationId xmlns:p14="http://schemas.microsoft.com/office/powerpoint/2010/main" val="1967057873"/>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fontAlgn="base">
              <a:spcBef>
                <a:spcPct val="0"/>
              </a:spcBef>
              <a:spcAft>
                <a:spcPct val="0"/>
              </a:spcAft>
              <a:defRPr>
                <a:latin typeface="Arial" pitchFamily="34" charset="0"/>
                <a:ea typeface="宋体" pitchFamily="2" charset="-122"/>
              </a:defRPr>
            </a:lvl1pPr>
          </a:lstStyle>
          <a:p>
            <a:pPr>
              <a:defRPr/>
            </a:pPr>
            <a:fld id="{76AC9999-5EAE-4C09-A858-F2EBD18C1D07}" type="datetimeFigureOut">
              <a:rPr lang="zh-CN" altLang="en-US"/>
              <a:pPr>
                <a:defRPr/>
              </a:pPr>
              <a:t>2022/9/22</a:t>
            </a:fld>
            <a:endParaRPr lang="zh-CN" altLang="en-US"/>
          </a:p>
        </p:txBody>
      </p:sp>
      <p:sp>
        <p:nvSpPr>
          <p:cNvPr id="3" name="页脚占位符 2"/>
          <p:cNvSpPr>
            <a:spLocks noGrp="1"/>
          </p:cNvSpPr>
          <p:nvPr>
            <p:ph type="ftr" sz="quarter" idx="11"/>
          </p:nvPr>
        </p:nvSpPr>
        <p:spPr/>
        <p:txBody>
          <a:bodyPr/>
          <a:lstStyle>
            <a:lvl1pPr fontAlgn="base">
              <a:spcBef>
                <a:spcPct val="0"/>
              </a:spcBef>
              <a:spcAft>
                <a:spcPct val="0"/>
              </a:spcAft>
              <a:defRPr>
                <a:latin typeface="Arial" pitchFamily="34" charset="0"/>
                <a:ea typeface="宋体" pitchFamily="2" charset="-122"/>
              </a:defRPr>
            </a:lvl1pPr>
          </a:lstStyle>
          <a:p>
            <a:pPr>
              <a:defRPr/>
            </a:pPr>
            <a:endParaRPr lang="zh-CN" altLang="en-US"/>
          </a:p>
        </p:txBody>
      </p:sp>
      <p:sp>
        <p:nvSpPr>
          <p:cNvPr id="4" name="灯片编号占位符 3"/>
          <p:cNvSpPr>
            <a:spLocks noGrp="1"/>
          </p:cNvSpPr>
          <p:nvPr>
            <p:ph type="sldNum" sz="quarter" idx="12"/>
          </p:nvPr>
        </p:nvSpPr>
        <p:spPr/>
        <p:txBody>
          <a:bodyPr/>
          <a:lstStyle>
            <a:lvl1pPr>
              <a:defRPr>
                <a:latin typeface="Arial" panose="020B0604020202020204" pitchFamily="34" charset="0"/>
              </a:defRPr>
            </a:lvl1pPr>
          </a:lstStyle>
          <a:p>
            <a:pPr>
              <a:defRPr/>
            </a:pPr>
            <a:fld id="{2E1184ED-16D3-45E4-AEE9-D2EBB5C3666A}" type="slidenum">
              <a:rPr lang="zh-CN" altLang="en-US"/>
              <a:pPr>
                <a:defRPr/>
              </a:pPr>
              <a:t>‹#›</a:t>
            </a:fld>
            <a:endParaRPr lang="zh-CN" altLang="en-US"/>
          </a:p>
        </p:txBody>
      </p:sp>
    </p:spTree>
    <p:extLst>
      <p:ext uri="{BB962C8B-B14F-4D97-AF65-F5344CB8AC3E}">
        <p14:creationId xmlns:p14="http://schemas.microsoft.com/office/powerpoint/2010/main" val="30543889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fontAlgn="base">
              <a:spcBef>
                <a:spcPct val="0"/>
              </a:spcBef>
              <a:spcAft>
                <a:spcPct val="0"/>
              </a:spcAft>
              <a:defRPr>
                <a:latin typeface="Arial" pitchFamily="34" charset="0"/>
                <a:ea typeface="宋体" pitchFamily="2" charset="-122"/>
              </a:defRPr>
            </a:lvl1pPr>
          </a:lstStyle>
          <a:p>
            <a:pPr>
              <a:defRPr/>
            </a:pPr>
            <a:fld id="{1E77AC20-0CD8-4A49-8C38-C5D883357305}" type="datetimeFigureOut">
              <a:rPr lang="zh-CN" altLang="en-US"/>
              <a:pPr>
                <a:defRPr/>
              </a:pPr>
              <a:t>2022/9/22</a:t>
            </a:fld>
            <a:endParaRPr lang="zh-CN" altLang="en-US"/>
          </a:p>
        </p:txBody>
      </p:sp>
      <p:sp>
        <p:nvSpPr>
          <p:cNvPr id="6" name="页脚占位符 5"/>
          <p:cNvSpPr>
            <a:spLocks noGrp="1"/>
          </p:cNvSpPr>
          <p:nvPr>
            <p:ph type="ftr" sz="quarter" idx="11"/>
          </p:nvPr>
        </p:nvSpPr>
        <p:spPr/>
        <p:txBody>
          <a:bodyPr/>
          <a:lstStyle>
            <a:lvl1pPr fontAlgn="base">
              <a:spcBef>
                <a:spcPct val="0"/>
              </a:spcBef>
              <a:spcAft>
                <a:spcPct val="0"/>
              </a:spcAft>
              <a:defRPr>
                <a:latin typeface="Arial" pitchFamily="34" charset="0"/>
                <a:ea typeface="宋体" pitchFamily="2" charset="-122"/>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defRPr>
            </a:lvl1pPr>
          </a:lstStyle>
          <a:p>
            <a:pPr>
              <a:defRPr/>
            </a:pPr>
            <a:fld id="{33555A3A-FD32-42FA-A9D4-64DBF5F5D2F2}" type="slidenum">
              <a:rPr lang="zh-CN" altLang="en-US"/>
              <a:pPr>
                <a:defRPr/>
              </a:pPr>
              <a:t>‹#›</a:t>
            </a:fld>
            <a:endParaRPr lang="zh-CN" altLang="en-US"/>
          </a:p>
        </p:txBody>
      </p:sp>
    </p:spTree>
    <p:extLst>
      <p:ext uri="{BB962C8B-B14F-4D97-AF65-F5344CB8AC3E}">
        <p14:creationId xmlns:p14="http://schemas.microsoft.com/office/powerpoint/2010/main" val="18315421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fontAlgn="base">
              <a:spcBef>
                <a:spcPct val="0"/>
              </a:spcBef>
              <a:spcAft>
                <a:spcPct val="0"/>
              </a:spcAft>
              <a:defRPr>
                <a:latin typeface="Arial" pitchFamily="34" charset="0"/>
                <a:ea typeface="宋体" pitchFamily="2" charset="-122"/>
              </a:defRPr>
            </a:lvl1pPr>
          </a:lstStyle>
          <a:p>
            <a:pPr>
              <a:defRPr/>
            </a:pPr>
            <a:fld id="{2C069002-13D2-4A8F-A5FB-9295300587F9}" type="datetimeFigureOut">
              <a:rPr lang="zh-CN" altLang="en-US"/>
              <a:pPr>
                <a:defRPr/>
              </a:pPr>
              <a:t>2022/9/22</a:t>
            </a:fld>
            <a:endParaRPr lang="zh-CN" altLang="en-US"/>
          </a:p>
        </p:txBody>
      </p:sp>
      <p:sp>
        <p:nvSpPr>
          <p:cNvPr id="6" name="页脚占位符 5"/>
          <p:cNvSpPr>
            <a:spLocks noGrp="1"/>
          </p:cNvSpPr>
          <p:nvPr>
            <p:ph type="ftr" sz="quarter" idx="11"/>
          </p:nvPr>
        </p:nvSpPr>
        <p:spPr/>
        <p:txBody>
          <a:bodyPr/>
          <a:lstStyle>
            <a:lvl1pPr fontAlgn="base">
              <a:spcBef>
                <a:spcPct val="0"/>
              </a:spcBef>
              <a:spcAft>
                <a:spcPct val="0"/>
              </a:spcAft>
              <a:defRPr>
                <a:latin typeface="Arial" pitchFamily="34" charset="0"/>
                <a:ea typeface="宋体" pitchFamily="2" charset="-122"/>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defRPr>
            </a:lvl1pPr>
          </a:lstStyle>
          <a:p>
            <a:pPr>
              <a:defRPr/>
            </a:pPr>
            <a:fld id="{98BC6436-5AD0-4DD4-94B9-38840EC7162F}" type="slidenum">
              <a:rPr lang="zh-CN" altLang="en-US"/>
              <a:pPr>
                <a:defRPr/>
              </a:pPr>
              <a:t>‹#›</a:t>
            </a:fld>
            <a:endParaRPr lang="zh-CN" altLang="en-US"/>
          </a:p>
        </p:txBody>
      </p:sp>
    </p:spTree>
    <p:extLst>
      <p:ext uri="{BB962C8B-B14F-4D97-AF65-F5344CB8AC3E}">
        <p14:creationId xmlns:p14="http://schemas.microsoft.com/office/powerpoint/2010/main" val="21602327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fontAlgn="base">
              <a:spcBef>
                <a:spcPct val="0"/>
              </a:spcBef>
              <a:spcAft>
                <a:spcPct val="0"/>
              </a:spcAft>
              <a:defRPr>
                <a:latin typeface="Arial" pitchFamily="34" charset="0"/>
                <a:ea typeface="宋体" pitchFamily="2" charset="-122"/>
              </a:defRPr>
            </a:lvl1pPr>
          </a:lstStyle>
          <a:p>
            <a:pPr>
              <a:defRPr/>
            </a:pPr>
            <a:fld id="{4657F446-C8BC-4174-91F5-B2ADA91D4DC1}" type="datetimeFigureOut">
              <a:rPr lang="zh-CN" altLang="en-US"/>
              <a:pPr>
                <a:defRPr/>
              </a:pPr>
              <a:t>2022/9/22</a:t>
            </a:fld>
            <a:endParaRPr lang="zh-CN" altLang="en-US"/>
          </a:p>
        </p:txBody>
      </p:sp>
      <p:sp>
        <p:nvSpPr>
          <p:cNvPr id="5" name="页脚占位符 4"/>
          <p:cNvSpPr>
            <a:spLocks noGrp="1"/>
          </p:cNvSpPr>
          <p:nvPr>
            <p:ph type="ftr" sz="quarter" idx="11"/>
          </p:nvPr>
        </p:nvSpPr>
        <p:spPr/>
        <p:txBody>
          <a:bodyPr/>
          <a:lstStyle>
            <a:lvl1pPr fontAlgn="base">
              <a:spcBef>
                <a:spcPct val="0"/>
              </a:spcBef>
              <a:spcAft>
                <a:spcPct val="0"/>
              </a:spcAft>
              <a:defRPr>
                <a:latin typeface="Arial" pitchFamily="34" charset="0"/>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defRPr>
            </a:lvl1pPr>
          </a:lstStyle>
          <a:p>
            <a:pPr>
              <a:defRPr/>
            </a:pPr>
            <a:fld id="{F64A5595-8072-4856-82DD-756A8E7D325C}" type="slidenum">
              <a:rPr lang="zh-CN" altLang="en-US"/>
              <a:pPr>
                <a:defRPr/>
              </a:pPr>
              <a:t>‹#›</a:t>
            </a:fld>
            <a:endParaRPr lang="zh-CN" altLang="en-US"/>
          </a:p>
        </p:txBody>
      </p:sp>
    </p:spTree>
    <p:extLst>
      <p:ext uri="{BB962C8B-B14F-4D97-AF65-F5344CB8AC3E}">
        <p14:creationId xmlns:p14="http://schemas.microsoft.com/office/powerpoint/2010/main" val="32501511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fontAlgn="base">
              <a:spcBef>
                <a:spcPct val="0"/>
              </a:spcBef>
              <a:spcAft>
                <a:spcPct val="0"/>
              </a:spcAft>
              <a:defRPr>
                <a:latin typeface="Arial" pitchFamily="34" charset="0"/>
                <a:ea typeface="宋体" pitchFamily="2" charset="-122"/>
              </a:defRPr>
            </a:lvl1pPr>
          </a:lstStyle>
          <a:p>
            <a:pPr>
              <a:defRPr/>
            </a:pPr>
            <a:fld id="{F582D565-FAF5-4B21-B815-43EBE78DFFD6}" type="datetimeFigureOut">
              <a:rPr lang="zh-CN" altLang="en-US"/>
              <a:pPr>
                <a:defRPr/>
              </a:pPr>
              <a:t>2022/9/22</a:t>
            </a:fld>
            <a:endParaRPr lang="zh-CN" altLang="en-US"/>
          </a:p>
        </p:txBody>
      </p:sp>
      <p:sp>
        <p:nvSpPr>
          <p:cNvPr id="5" name="页脚占位符 4"/>
          <p:cNvSpPr>
            <a:spLocks noGrp="1"/>
          </p:cNvSpPr>
          <p:nvPr>
            <p:ph type="ftr" sz="quarter" idx="11"/>
          </p:nvPr>
        </p:nvSpPr>
        <p:spPr/>
        <p:txBody>
          <a:bodyPr/>
          <a:lstStyle>
            <a:lvl1pPr fontAlgn="base">
              <a:spcBef>
                <a:spcPct val="0"/>
              </a:spcBef>
              <a:spcAft>
                <a:spcPct val="0"/>
              </a:spcAft>
              <a:defRPr>
                <a:latin typeface="Arial" pitchFamily="34" charset="0"/>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defRPr>
            </a:lvl1pPr>
          </a:lstStyle>
          <a:p>
            <a:pPr>
              <a:defRPr/>
            </a:pPr>
            <a:fld id="{520FE009-E75C-4A83-B02A-57F1611FDD9B}" type="slidenum">
              <a:rPr lang="zh-CN" altLang="en-US"/>
              <a:pPr>
                <a:defRPr/>
              </a:pPr>
              <a:t>‹#›</a:t>
            </a:fld>
            <a:endParaRPr lang="zh-CN" altLang="en-US"/>
          </a:p>
        </p:txBody>
      </p:sp>
    </p:spTree>
    <p:extLst>
      <p:ext uri="{BB962C8B-B14F-4D97-AF65-F5344CB8AC3E}">
        <p14:creationId xmlns:p14="http://schemas.microsoft.com/office/powerpoint/2010/main" val="232991305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382000" cy="457200"/>
          </a:xfrm>
        </p:spPr>
        <p:txBody>
          <a:bodyPr/>
          <a:lstStyle/>
          <a:p>
            <a:r>
              <a:rPr lang="zh-CN" altLang="en-US"/>
              <a:t>单击此处编辑母版标题样式</a:t>
            </a:r>
          </a:p>
        </p:txBody>
      </p:sp>
      <p:sp>
        <p:nvSpPr>
          <p:cNvPr id="3" name="表格占位符 2"/>
          <p:cNvSpPr>
            <a:spLocks noGrp="1"/>
          </p:cNvSpPr>
          <p:nvPr>
            <p:ph type="tbl" idx="1"/>
          </p:nvPr>
        </p:nvSpPr>
        <p:spPr>
          <a:xfrm>
            <a:off x="457200" y="1219200"/>
            <a:ext cx="8229600" cy="5105400"/>
          </a:xfrm>
        </p:spPr>
        <p:txBody>
          <a:bodyPr rtlCol="0">
            <a:normAutofit/>
          </a:bodyPr>
          <a:lstStyle/>
          <a:p>
            <a:pPr lvl="0"/>
            <a:endParaRPr lang="zh-CN" altLang="en-US" noProof="0"/>
          </a:p>
        </p:txBody>
      </p:sp>
      <p:sp>
        <p:nvSpPr>
          <p:cNvPr id="4" name="Rectangle 4"/>
          <p:cNvSpPr>
            <a:spLocks noGrp="1" noChangeArrowheads="1"/>
          </p:cNvSpPr>
          <p:nvPr>
            <p:ph type="dt" sz="half" idx="10"/>
          </p:nvPr>
        </p:nvSpPr>
        <p:spPr/>
        <p:txBody>
          <a:bodyPr/>
          <a:lstStyle>
            <a:lvl1pPr fontAlgn="base">
              <a:spcBef>
                <a:spcPct val="0"/>
              </a:spcBef>
              <a:spcAft>
                <a:spcPct val="0"/>
              </a:spcAft>
              <a:defRPr>
                <a:solidFill>
                  <a:prstClr val="black">
                    <a:tint val="75000"/>
                  </a:prstClr>
                </a:solidFill>
                <a:latin typeface="Arial" pitchFamily="34" charset="0"/>
                <a:ea typeface="宋体" pitchFamily="2" charset="-122"/>
              </a:defRPr>
            </a:lvl1pPr>
          </a:lstStyle>
          <a:p>
            <a:pPr>
              <a:defRPr/>
            </a:pPr>
            <a:fld id="{7DA76DF5-FF90-40D6-9068-31AC7F82F254}" type="datetime3">
              <a:rPr lang="zh-CN" altLang="en-US"/>
              <a:pPr>
                <a:defRPr/>
              </a:pPr>
              <a:t>2022年9月22日星期四</a:t>
            </a:fld>
            <a:endParaRPr lang="en-US" altLang="zh-CN"/>
          </a:p>
        </p:txBody>
      </p:sp>
      <p:sp>
        <p:nvSpPr>
          <p:cNvPr id="5" name="Rectangle 5"/>
          <p:cNvSpPr>
            <a:spLocks noGrp="1" noChangeArrowheads="1"/>
          </p:cNvSpPr>
          <p:nvPr>
            <p:ph type="ftr" sz="quarter" idx="11"/>
          </p:nvPr>
        </p:nvSpPr>
        <p:spPr/>
        <p:txBody>
          <a:bodyPr/>
          <a:lstStyle>
            <a:lvl1pPr fontAlgn="base">
              <a:spcBef>
                <a:spcPct val="0"/>
              </a:spcBef>
              <a:spcAft>
                <a:spcPct val="0"/>
              </a:spcAft>
              <a:defRPr>
                <a:solidFill>
                  <a:prstClr val="black">
                    <a:tint val="75000"/>
                  </a:prstClr>
                </a:solidFill>
                <a:latin typeface="Arial" pitchFamily="34" charset="0"/>
                <a:ea typeface="宋体" pitchFamily="2" charset="-122"/>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atin typeface="Arial" panose="020B0604020202020204" pitchFamily="34" charset="0"/>
              </a:defRPr>
            </a:lvl1pPr>
          </a:lstStyle>
          <a:p>
            <a:pPr>
              <a:defRPr/>
            </a:pPr>
            <a:fld id="{3274489C-7171-47B4-91AC-66B075ED809B}" type="slidenum">
              <a:rPr lang="zh-CN" altLang="en-US"/>
              <a:pPr>
                <a:defRPr/>
              </a:pPr>
              <a:t>‹#›</a:t>
            </a:fld>
            <a:endParaRPr lang="en-US" altLang="zh-CN"/>
          </a:p>
        </p:txBody>
      </p:sp>
    </p:spTree>
    <p:extLst>
      <p:ext uri="{BB962C8B-B14F-4D97-AF65-F5344CB8AC3E}">
        <p14:creationId xmlns:p14="http://schemas.microsoft.com/office/powerpoint/2010/main" val="2763757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6DFCE25-8B90-4DA6-BA14-BF0307A6BB82}" type="slidenum">
              <a:rPr lang="en-US" altLang="zh-CN"/>
              <a:pPr>
                <a:defRPr/>
              </a:pPr>
              <a:t>‹#›</a:t>
            </a:fld>
            <a:endParaRPr lang="en-US" altLang="zh-CN"/>
          </a:p>
        </p:txBody>
      </p:sp>
    </p:spTree>
    <p:extLst>
      <p:ext uri="{BB962C8B-B14F-4D97-AF65-F5344CB8AC3E}">
        <p14:creationId xmlns:p14="http://schemas.microsoft.com/office/powerpoint/2010/main" val="118014009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83B672B3-2F44-44D3-A411-3983AFC99E90}" type="slidenum">
              <a:rPr lang="en-US" altLang="zh-CN"/>
              <a:pPr>
                <a:defRPr/>
              </a:pPr>
              <a:t>‹#›</a:t>
            </a:fld>
            <a:endParaRPr lang="en-US" altLang="zh-CN"/>
          </a:p>
        </p:txBody>
      </p:sp>
    </p:spTree>
    <p:extLst>
      <p:ext uri="{BB962C8B-B14F-4D97-AF65-F5344CB8AC3E}">
        <p14:creationId xmlns:p14="http://schemas.microsoft.com/office/powerpoint/2010/main" val="187513952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1C70FFF2-8C78-4B8E-AA4A-57DFABD7C8F0}" type="slidenum">
              <a:rPr lang="en-US" altLang="zh-CN"/>
              <a:pPr>
                <a:defRPr/>
              </a:pPr>
              <a:t>‹#›</a:t>
            </a:fld>
            <a:endParaRPr lang="en-US" altLang="zh-CN"/>
          </a:p>
        </p:txBody>
      </p:sp>
    </p:spTree>
    <p:extLst>
      <p:ext uri="{BB962C8B-B14F-4D97-AF65-F5344CB8AC3E}">
        <p14:creationId xmlns:p14="http://schemas.microsoft.com/office/powerpoint/2010/main" val="294252088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EFE7ED17-49B4-4E52-9221-8CD0C0429FAA}" type="slidenum">
              <a:rPr lang="en-US" altLang="zh-CN"/>
              <a:pPr>
                <a:defRPr/>
              </a:pPr>
              <a:t>‹#›</a:t>
            </a:fld>
            <a:endParaRPr lang="en-US" altLang="zh-CN"/>
          </a:p>
        </p:txBody>
      </p:sp>
    </p:spTree>
    <p:extLst>
      <p:ext uri="{BB962C8B-B14F-4D97-AF65-F5344CB8AC3E}">
        <p14:creationId xmlns:p14="http://schemas.microsoft.com/office/powerpoint/2010/main" val="334310429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121CABD-0FD0-4E23-A901-B6A5777CC646}" type="slidenum">
              <a:rPr lang="en-US" altLang="zh-CN"/>
              <a:pPr>
                <a:defRPr/>
              </a:pPr>
              <a:t>‹#›</a:t>
            </a:fld>
            <a:endParaRPr lang="en-US" altLang="zh-CN"/>
          </a:p>
        </p:txBody>
      </p:sp>
    </p:spTree>
    <p:extLst>
      <p:ext uri="{BB962C8B-B14F-4D97-AF65-F5344CB8AC3E}">
        <p14:creationId xmlns:p14="http://schemas.microsoft.com/office/powerpoint/2010/main" val="86767481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75A596E-D87D-44AD-B52E-E25B2D7BB560}" type="slidenum">
              <a:rPr lang="en-US" altLang="zh-CN"/>
              <a:pPr>
                <a:defRPr/>
              </a:pPr>
              <a:t>‹#›</a:t>
            </a:fld>
            <a:endParaRPr lang="en-US" altLang="zh-CN"/>
          </a:p>
        </p:txBody>
      </p:sp>
    </p:spTree>
    <p:extLst>
      <p:ext uri="{BB962C8B-B14F-4D97-AF65-F5344CB8AC3E}">
        <p14:creationId xmlns:p14="http://schemas.microsoft.com/office/powerpoint/2010/main" val="360948242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626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buClrTx/>
              <a:defRPr>
                <a:latin typeface="Arial" charset="0"/>
                <a:ea typeface="宋体" pitchFamily="2" charset="-122"/>
              </a:defRPr>
            </a:lvl1pPr>
          </a:lstStyle>
          <a:p>
            <a:pPr>
              <a:defRPr/>
            </a:pPr>
            <a:endParaRPr lang="en-US" altLang="zh-CN"/>
          </a:p>
        </p:txBody>
      </p:sp>
      <p:sp>
        <p:nvSpPr>
          <p:cNvPr id="9626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buClrTx/>
              <a:defRPr>
                <a:latin typeface="Arial" charset="0"/>
                <a:ea typeface="宋体" pitchFamily="2" charset="-122"/>
              </a:defRPr>
            </a:lvl1pPr>
          </a:lstStyle>
          <a:p>
            <a:pPr>
              <a:defRPr/>
            </a:pPr>
            <a:endParaRPr lang="en-US" altLang="zh-CN"/>
          </a:p>
        </p:txBody>
      </p:sp>
      <p:sp>
        <p:nvSpPr>
          <p:cNvPr id="9626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buClrTx/>
              <a:defRPr/>
            </a:lvl1pPr>
          </a:lstStyle>
          <a:p>
            <a:pPr>
              <a:defRPr/>
            </a:pPr>
            <a:fld id="{C58C3DFF-4E0C-45A3-AFE1-68B16E15D4F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Ls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p:cNvSpPr>
            <a:spLocks noGrp="1" noChangeArrowheads="1"/>
          </p:cNvSpPr>
          <p:nvPr>
            <p:ph type="body" idx="1"/>
          </p:nvPr>
        </p:nvSpPr>
        <p:spPr bwMode="auto">
          <a:xfrm>
            <a:off x="457200" y="1600200"/>
            <a:ext cx="8291513" cy="226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523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buClrTx/>
              <a:defRPr>
                <a:latin typeface="Arial" charset="0"/>
                <a:ea typeface="宋体" pitchFamily="2" charset="-122"/>
              </a:defRPr>
            </a:lvl1pPr>
          </a:lstStyle>
          <a:p>
            <a:pPr>
              <a:defRPr/>
            </a:pPr>
            <a:endParaRPr lang="en-US" altLang="zh-CN"/>
          </a:p>
        </p:txBody>
      </p:sp>
      <p:sp>
        <p:nvSpPr>
          <p:cNvPr id="9523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buClrTx/>
              <a:defRPr>
                <a:latin typeface="Arial" charset="0"/>
                <a:ea typeface="宋体" pitchFamily="2" charset="-122"/>
              </a:defRPr>
            </a:lvl1pPr>
          </a:lstStyle>
          <a:p>
            <a:pPr>
              <a:defRPr/>
            </a:pPr>
            <a:endParaRPr lang="en-US" altLang="zh-CN"/>
          </a:p>
        </p:txBody>
      </p:sp>
      <p:sp>
        <p:nvSpPr>
          <p:cNvPr id="9523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buClrTx/>
              <a:defRPr/>
            </a:lvl1pPr>
          </a:lstStyle>
          <a:p>
            <a:pPr>
              <a:defRPr/>
            </a:pPr>
            <a:fld id="{78B526C4-4845-4842-AD49-5A518C23D753}" type="slidenum">
              <a:rPr lang="en-US" altLang="zh-CN"/>
              <a:pPr>
                <a:defRPr/>
              </a:pPr>
              <a:t>‹#›</a:t>
            </a:fld>
            <a:endParaRPr lang="en-US" altLang="zh-CN"/>
          </a:p>
        </p:txBody>
      </p:sp>
      <p:sp>
        <p:nvSpPr>
          <p:cNvPr id="3079" name="Text Box 7"/>
          <p:cNvSpPr txBox="1">
            <a:spLocks noChangeArrowheads="1"/>
          </p:cNvSpPr>
          <p:nvPr userDrawn="1"/>
        </p:nvSpPr>
        <p:spPr bwMode="auto">
          <a:xfrm>
            <a:off x="611188" y="4365625"/>
            <a:ext cx="81375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ea typeface="宋体" panose="02010600030101010101" pitchFamily="2" charset="-122"/>
              </a:defRPr>
            </a:lvl1pPr>
            <a:lvl2pPr marL="742950" indent="-285750" eaLnBrk="0" hangingPunct="0">
              <a:defRPr sz="1400">
                <a:solidFill>
                  <a:schemeClr val="tx1"/>
                </a:solidFill>
                <a:latin typeface="Arial" panose="020B0604020202020204" pitchFamily="34" charset="0"/>
                <a:ea typeface="宋体" panose="02010600030101010101" pitchFamily="2" charset="-122"/>
              </a:defRPr>
            </a:lvl2pPr>
            <a:lvl3pPr marL="1143000" indent="-228600" eaLnBrk="0" hangingPunct="0">
              <a:defRPr sz="1400">
                <a:solidFill>
                  <a:schemeClr val="tx1"/>
                </a:solidFill>
                <a:latin typeface="Arial" panose="020B0604020202020204" pitchFamily="34" charset="0"/>
                <a:ea typeface="宋体" panose="02010600030101010101" pitchFamily="2" charset="-122"/>
              </a:defRPr>
            </a:lvl3pPr>
            <a:lvl4pPr marL="1600200" indent="-228600" eaLnBrk="0" hangingPunct="0">
              <a:defRPr sz="1400">
                <a:solidFill>
                  <a:schemeClr val="tx1"/>
                </a:solidFill>
                <a:latin typeface="Arial" panose="020B0604020202020204" pitchFamily="34" charset="0"/>
                <a:ea typeface="宋体" panose="02010600030101010101" pitchFamily="2" charset="-122"/>
              </a:defRPr>
            </a:lvl4pPr>
            <a:lvl5pPr marL="2057400" indent="-228600" eaLnBrk="0" hangingPunct="0">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hlink"/>
              </a:buClr>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hlink"/>
              </a:buClr>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hlink"/>
              </a:buClr>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hlink"/>
              </a:buClr>
              <a:defRPr sz="1400">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defRPr/>
            </a:pPr>
            <a:r>
              <a:rPr lang="zh-CN" altLang="en-US" sz="2400">
                <a:ea typeface="Arial Unicode MS" panose="020B0604020202020204" pitchFamily="34" charset="-122"/>
                <a:cs typeface="Arial Unicode MS" panose="020B0604020202020204" pitchFamily="34" charset="-122"/>
              </a:rPr>
              <a:t>单击此处编辑母版文本样式</a:t>
            </a:r>
          </a:p>
          <a:p>
            <a:pPr eaLnBrk="1" hangingPunct="1">
              <a:spcBef>
                <a:spcPct val="20000"/>
              </a:spcBef>
              <a:defRPr/>
            </a:pPr>
            <a:endParaRPr lang="en-US" altLang="zh-CN" sz="2400">
              <a:ea typeface="Arial Unicode MS" panose="020B0604020202020204" pitchFamily="34" charset="-122"/>
              <a:cs typeface="Arial Unicode MS" panose="020B0604020202020204" pitchFamily="34" charset="-122"/>
            </a:endParaRPr>
          </a:p>
        </p:txBody>
      </p:sp>
    </p:spTree>
  </p:cSld>
  <p:clrMap bg1="lt1" tx1="dk1" bg2="lt2" tx2="dk2" accent1="accent1" accent2="accent2" accent3="accent3" accent4="accent4" accent5="accent5" accent6="accent6" hlink="hlink" folHlink="folHlink"/>
  <p:sldLayoutIdLst>
    <p:sldLayoutId id="2147484188" r:id="rId1"/>
    <p:sldLayoutId id="2147484189" r:id="rId2"/>
    <p:sldLayoutId id="2147484190" r:id="rId3"/>
    <p:sldLayoutId id="2147484191" r:id="rId4"/>
    <p:sldLayoutId id="2147484192" r:id="rId5"/>
    <p:sldLayoutId id="2147484193" r:id="rId6"/>
    <p:sldLayoutId id="2147484194" r:id="rId7"/>
    <p:sldLayoutId id="2147484195" r:id="rId8"/>
    <p:sldLayoutId id="2147484196" r:id="rId9"/>
    <p:sldLayoutId id="2147484197" r:id="rId10"/>
    <p:sldLayoutId id="2147484198" r:id="rId11"/>
  </p:sldLayoutIdLs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Calibri"/>
                <a:ea typeface="宋体"/>
              </a:defRPr>
            </a:lvl1pPr>
          </a:lstStyle>
          <a:p>
            <a:pPr>
              <a:defRPr/>
            </a:pPr>
            <a:fld id="{37C73BEE-B59C-4431-9933-0844604AD2F5}" type="datetimeFigureOut">
              <a:rPr lang="zh-CN" altLang="en-US"/>
              <a:pPr>
                <a:defRPr/>
              </a:pPr>
              <a:t>2022/9/22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Calibri"/>
                <a:ea typeface="宋体"/>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5AA9761B-3DDE-433D-B46A-EA6AB615102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199" r:id="rId1"/>
    <p:sldLayoutId id="2147484200" r:id="rId2"/>
    <p:sldLayoutId id="2147484201" r:id="rId3"/>
    <p:sldLayoutId id="2147484202" r:id="rId4"/>
    <p:sldLayoutId id="2147484203" r:id="rId5"/>
    <p:sldLayoutId id="2147484204" r:id="rId6"/>
    <p:sldLayoutId id="2147484205" r:id="rId7"/>
    <p:sldLayoutId id="2147484206" r:id="rId8"/>
    <p:sldLayoutId id="2147484207" r:id="rId9"/>
    <p:sldLayoutId id="2147484208" r:id="rId10"/>
    <p:sldLayoutId id="2147484209" r:id="rId11"/>
    <p:sldLayoutId id="2147484210" r:id="rId12"/>
    <p:sldLayoutId id="2147484211" r:id="rId1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3.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6.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1.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9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5.xml"/><Relationship Id="rId4" Type="http://schemas.openxmlformats.org/officeDocument/2006/relationships/image" Target="../media/image11.png"/></Relationships>
</file>

<file path=ppt/slides/_rels/slide9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ctrTitle"/>
          </p:nvPr>
        </p:nvSpPr>
        <p:spPr>
          <a:xfrm>
            <a:off x="107950" y="1844675"/>
            <a:ext cx="9001125" cy="1371600"/>
          </a:xfrm>
        </p:spPr>
        <p:txBody>
          <a:bodyPr/>
          <a:lstStyle/>
          <a:p>
            <a:pPr algn="l" eaLnBrk="1" hangingPunct="1">
              <a:spcBef>
                <a:spcPts val="0"/>
              </a:spcBef>
              <a:defRPr/>
            </a:pPr>
            <a:r>
              <a:rPr lang="en-US" altLang="zh-CN" sz="4600" b="1" dirty="0">
                <a:solidFill>
                  <a:schemeClr val="tx1"/>
                </a:solidFill>
                <a:effectLst/>
                <a:latin typeface="Times New Roman" panose="02020603050405020304" pitchFamily="18" charset="0"/>
                <a:cs typeface="Times New Roman" panose="02020603050405020304" pitchFamily="18" charset="0"/>
              </a:rPr>
              <a:t>Computer Organization &amp; Design </a:t>
            </a:r>
            <a:br>
              <a:rPr lang="en-US" altLang="zh-CN" sz="4600" b="1" dirty="0">
                <a:solidFill>
                  <a:schemeClr val="tx1"/>
                </a:solidFill>
                <a:effectLst/>
                <a:latin typeface="Times New Roman" panose="02020603050405020304" pitchFamily="18" charset="0"/>
                <a:cs typeface="Times New Roman" panose="02020603050405020304" pitchFamily="18" charset="0"/>
              </a:rPr>
            </a:br>
            <a:r>
              <a:rPr lang="en-US" altLang="zh-CN" sz="4600" b="1" dirty="0">
                <a:solidFill>
                  <a:schemeClr val="tx1"/>
                </a:solidFill>
                <a:effectLst/>
                <a:latin typeface="Times New Roman" panose="02020603050405020304" pitchFamily="18" charset="0"/>
                <a:cs typeface="Times New Roman" panose="02020603050405020304" pitchFamily="18" charset="0"/>
              </a:rPr>
              <a:t>           </a:t>
            </a:r>
            <a:r>
              <a:rPr lang="en-US" altLang="zh-CN" sz="3600" b="1" dirty="0">
                <a:solidFill>
                  <a:srgbClr val="003399"/>
                </a:solidFill>
                <a:effectLst/>
                <a:latin typeface="Arial" panose="020B0604020202020204" pitchFamily="34" charset="0"/>
                <a:ea typeface="宋体" panose="02010600030101010101" pitchFamily="2" charset="-122"/>
                <a:cs typeface="+mn-cs"/>
              </a:rPr>
              <a:t>The Hardware/Software Interface</a:t>
            </a:r>
            <a:endParaRPr lang="en-US" altLang="zh-CN" sz="4600" b="1" dirty="0">
              <a:solidFill>
                <a:schemeClr val="tx1"/>
              </a:solidFill>
              <a:effectLst/>
              <a:latin typeface="Times New Roman" panose="02020603050405020304" pitchFamily="18" charset="0"/>
              <a:cs typeface="Times New Roman" panose="02020603050405020304" pitchFamily="18" charset="0"/>
            </a:endParaRPr>
          </a:p>
        </p:txBody>
      </p:sp>
      <p:sp>
        <p:nvSpPr>
          <p:cNvPr id="5" name="Rectangle 8" descr="棕色大理石"/>
          <p:cNvSpPr>
            <a:spLocks noChangeArrowheads="1"/>
          </p:cNvSpPr>
          <p:nvPr/>
        </p:nvSpPr>
        <p:spPr bwMode="auto">
          <a:xfrm>
            <a:off x="298450" y="3429000"/>
            <a:ext cx="88106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3600" b="1">
                <a:latin typeface="Times New Roman" panose="02020603050405020304" pitchFamily="18" charset="0"/>
                <a:ea typeface="黑体" panose="02010609060101010101" pitchFamily="49" charset="-122"/>
              </a:rPr>
              <a:t>Chapter  2 </a:t>
            </a:r>
          </a:p>
          <a:p>
            <a:pPr algn="ctr" eaLnBrk="1" hangingPunct="1">
              <a:spcBef>
                <a:spcPct val="0"/>
              </a:spcBef>
              <a:buFontTx/>
              <a:buNone/>
            </a:pPr>
            <a:r>
              <a:rPr kumimoji="1" lang="en-US" altLang="zh-CN" sz="3600" b="1">
                <a:solidFill>
                  <a:srgbClr val="FF0000"/>
                </a:solidFill>
                <a:latin typeface="Times New Roman" panose="02020603050405020304" pitchFamily="18" charset="0"/>
                <a:ea typeface="黑体" panose="02010609060101010101" pitchFamily="49" charset="-122"/>
              </a:rPr>
              <a:t>Instructions </a:t>
            </a:r>
            <a:r>
              <a:rPr kumimoji="1" lang="zh-CN" altLang="en-US" sz="3600" b="1">
                <a:solidFill>
                  <a:srgbClr val="FF0000"/>
                </a:solidFill>
                <a:latin typeface="Times New Roman" panose="02020603050405020304" pitchFamily="18" charset="0"/>
                <a:ea typeface="黑体" panose="02010609060101010101" pitchFamily="49" charset="-122"/>
              </a:rPr>
              <a:t>：</a:t>
            </a:r>
            <a:r>
              <a:rPr kumimoji="1" lang="en-US" altLang="zh-CN" sz="3600" b="1">
                <a:solidFill>
                  <a:srgbClr val="FF0000"/>
                </a:solidFill>
                <a:latin typeface="Times New Roman" panose="02020603050405020304" pitchFamily="18" charset="0"/>
                <a:ea typeface="黑体" panose="02010609060101010101" pitchFamily="49" charset="-122"/>
              </a:rPr>
              <a:t>Language of the Machine</a:t>
            </a:r>
            <a:endParaRPr kumimoji="1" lang="en-US" altLang="zh-CN" sz="6000" b="1">
              <a:solidFill>
                <a:srgbClr val="FF0000"/>
              </a:solidFill>
              <a:latin typeface="Times New Roman" panose="02020603050405020304" pitchFamily="18" charset="0"/>
              <a:ea typeface="黑体" panose="02010609060101010101" pitchFamily="49" charset="-122"/>
            </a:endParaRPr>
          </a:p>
        </p:txBody>
      </p:sp>
      <p:graphicFrame>
        <p:nvGraphicFramePr>
          <p:cNvPr id="19462" name="对象 3">
            <a:hlinkClick r:id="" action="ppaction://hlinkshowjump?jump=nextslide" highlightClick="1"/>
          </p:cNvPr>
          <p:cNvGraphicFramePr>
            <a:graphicFrameLocks noChangeAspect="1"/>
          </p:cNvGraphicFramePr>
          <p:nvPr/>
        </p:nvGraphicFramePr>
        <p:xfrm>
          <a:off x="2868613" y="171450"/>
          <a:ext cx="3376612" cy="1219200"/>
        </p:xfrm>
        <a:graphic>
          <a:graphicData uri="http://schemas.openxmlformats.org/presentationml/2006/ole">
            <mc:AlternateContent xmlns:mc="http://schemas.openxmlformats.org/markup-compatibility/2006">
              <mc:Choice xmlns:v="urn:schemas-microsoft-com:vml" Requires="v">
                <p:oleObj spid="_x0000_s20138" name="Clip" r:id="rId3" imgW="4006850" imgH="2857500" progId="MS_ClipArt_Gallery.5">
                  <p:embed/>
                </p:oleObj>
              </mc:Choice>
              <mc:Fallback>
                <p:oleObj name="Clip" r:id="rId3" imgW="4006850" imgH="2857500" progId="MS_ClipArt_Gallery.5">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8613" y="171450"/>
                        <a:ext cx="3376612"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00063" y="109538"/>
            <a:ext cx="8312150" cy="5795433"/>
          </a:xfrm>
          <a:prstGeom prst="rect">
            <a:avLst/>
          </a:prstGeom>
          <a:noFill/>
        </p:spPr>
        <p:txBody>
          <a:bodyPr>
            <a:spAutoFit/>
          </a:bodyPr>
          <a:lstStyle/>
          <a:p>
            <a:r>
              <a:rPr lang="zh-CN" altLang="en-US" sz="2585" b="1" noProof="1">
                <a:latin typeface="Times New Roman" panose="02020603050405020304" pitchFamily="18" charset="0"/>
                <a:cs typeface="Times New Roman" panose="02020603050405020304" pitchFamily="18" charset="0"/>
              </a:rPr>
              <a:t>Registers</a:t>
            </a:r>
          </a:p>
          <a:p>
            <a:endParaRPr lang="zh-CN" altLang="en-US" sz="2955" noProof="1">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l"/>
            </a:pPr>
            <a:r>
              <a:rPr lang="zh-CN" altLang="en-US" sz="2585" noProof="1">
                <a:solidFill>
                  <a:srgbClr val="FF0000"/>
                </a:solidFill>
                <a:latin typeface="Times New Roman" panose="02020603050405020304" pitchFamily="18" charset="0"/>
                <a:cs typeface="Times New Roman" panose="02020603050405020304" pitchFamily="18" charset="0"/>
              </a:rPr>
              <a:t>32 general-purpose registers </a:t>
            </a:r>
          </a:p>
          <a:p>
            <a:r>
              <a:rPr lang="en-US" altLang="zh-CN" sz="2585" noProof="1">
                <a:latin typeface="Times New Roman" panose="02020603050405020304" pitchFamily="18" charset="0"/>
                <a:cs typeface="Times New Roman" panose="02020603050405020304" pitchFamily="18" charset="0"/>
              </a:rPr>
              <a:t>      R</a:t>
            </a:r>
            <a:r>
              <a:rPr lang="zh-CN" altLang="en-US" sz="2585" noProof="1">
                <a:latin typeface="Times New Roman" panose="02020603050405020304" pitchFamily="18" charset="0"/>
                <a:cs typeface="Times New Roman" panose="02020603050405020304" pitchFamily="18" charset="0"/>
              </a:rPr>
              <a:t>egister preceded by $ in assembly language instruction</a:t>
            </a:r>
            <a:r>
              <a:rPr lang="en-US" altLang="zh-CN" sz="2585" noProof="1">
                <a:latin typeface="Times New Roman" panose="02020603050405020304" pitchFamily="18" charset="0"/>
                <a:cs typeface="Times New Roman" panose="02020603050405020304" pitchFamily="18" charset="0"/>
              </a:rPr>
              <a:t>;</a:t>
            </a:r>
            <a:endParaRPr lang="zh-CN" altLang="en-US" sz="2585" noProof="1">
              <a:latin typeface="Times New Roman" panose="02020603050405020304" pitchFamily="18" charset="0"/>
              <a:cs typeface="Times New Roman" panose="02020603050405020304" pitchFamily="18" charset="0"/>
            </a:endParaRPr>
          </a:p>
          <a:p>
            <a:pPr lvl="1">
              <a:spcBef>
                <a:spcPts val="600"/>
              </a:spcBef>
            </a:pPr>
            <a:r>
              <a:rPr lang="en-US" altLang="zh-CN" sz="2585" noProof="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t>
            </a:r>
            <a:r>
              <a:rPr lang="zh-CN" altLang="en-US" sz="2585" noProof="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 formats for addressing</a:t>
            </a:r>
            <a:r>
              <a:rPr lang="zh-CN" altLang="en-US" sz="2585" noProof="1">
                <a:latin typeface="Times New Roman" panose="02020603050405020304" pitchFamily="18" charset="0"/>
                <a:cs typeface="Times New Roman" panose="02020603050405020304" pitchFamily="18" charset="0"/>
              </a:rPr>
              <a:t>: </a:t>
            </a:r>
          </a:p>
          <a:p>
            <a:pPr marL="971550" lvl="1" indent="-514350">
              <a:buFont typeface="+mj-ea"/>
              <a:buAutoNum type="circleNumDbPlain"/>
            </a:pPr>
            <a:r>
              <a:rPr lang="en-US" altLang="zh-CN" sz="2585" noProof="1">
                <a:latin typeface="Times New Roman" panose="02020603050405020304" pitchFamily="18" charset="0"/>
                <a:cs typeface="Times New Roman" panose="02020603050405020304" pitchFamily="18" charset="0"/>
              </a:rPr>
              <a:t>U</a:t>
            </a:r>
            <a:r>
              <a:rPr lang="zh-CN" altLang="en-US" sz="2585" noProof="1">
                <a:latin typeface="Times New Roman" panose="02020603050405020304" pitchFamily="18" charset="0"/>
                <a:cs typeface="Times New Roman" panose="02020603050405020304" pitchFamily="18" charset="0"/>
              </a:rPr>
              <a:t>sing register number e.g. $0 through $31 </a:t>
            </a:r>
          </a:p>
          <a:p>
            <a:pPr marL="971550" lvl="1" indent="-514350">
              <a:buFont typeface="+mj-ea"/>
              <a:buAutoNum type="circleNumDbPlain"/>
            </a:pPr>
            <a:r>
              <a:rPr lang="en-US" altLang="zh-CN" sz="2585" noProof="1">
                <a:latin typeface="Times New Roman" panose="02020603050405020304" pitchFamily="18" charset="0"/>
                <a:cs typeface="Times New Roman" panose="02020603050405020304" pitchFamily="18" charset="0"/>
              </a:rPr>
              <a:t>U</a:t>
            </a:r>
            <a:r>
              <a:rPr lang="zh-CN" altLang="en-US" sz="2585" noProof="1">
                <a:latin typeface="Times New Roman" panose="02020603050405020304" pitchFamily="18" charset="0"/>
                <a:cs typeface="Times New Roman" panose="02020603050405020304" pitchFamily="18" charset="0"/>
              </a:rPr>
              <a:t>sing equivalent names e.g. $t1, $sp </a:t>
            </a:r>
          </a:p>
          <a:p>
            <a:endParaRPr lang="zh-CN" altLang="en-US" sz="2585" noProof="1">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l"/>
            </a:pPr>
            <a:r>
              <a:rPr lang="en-US" altLang="zh-CN" sz="2585" noProof="1">
                <a:solidFill>
                  <a:srgbClr val="FF0000"/>
                </a:solidFill>
                <a:latin typeface="Times New Roman" panose="02020603050405020304" pitchFamily="18" charset="0"/>
                <a:cs typeface="Times New Roman" panose="02020603050405020304" pitchFamily="18" charset="0"/>
              </a:rPr>
              <a:t>S</a:t>
            </a:r>
            <a:r>
              <a:rPr lang="zh-CN" altLang="en-US" sz="2585" noProof="1">
                <a:solidFill>
                  <a:srgbClr val="FF0000"/>
                </a:solidFill>
                <a:latin typeface="Times New Roman" panose="02020603050405020304" pitchFamily="18" charset="0"/>
                <a:cs typeface="Times New Roman" panose="02020603050405020304" pitchFamily="18" charset="0"/>
              </a:rPr>
              <a:t>pecial registers Lo and Hi </a:t>
            </a:r>
            <a:r>
              <a:rPr lang="zh-CN" altLang="en-US" sz="2585" noProof="1">
                <a:latin typeface="Times New Roman" panose="02020603050405020304" pitchFamily="18" charset="0"/>
                <a:cs typeface="Times New Roman" panose="02020603050405020304" pitchFamily="18" charset="0"/>
              </a:rPr>
              <a:t>used to store result of multiplication and division not directly addressable; contents accessed with special instruction mfhi ("move from Hi") and mflo ("move from Lo") </a:t>
            </a:r>
          </a:p>
          <a:p>
            <a:pPr marL="457200" indent="-457200">
              <a:buFont typeface="Wingdings" panose="05000000000000000000" charset="0"/>
              <a:buChar char="l"/>
            </a:pPr>
            <a:endParaRPr lang="zh-CN" altLang="en-US" sz="2585" noProof="1">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l"/>
            </a:pPr>
            <a:r>
              <a:rPr lang="en-US" altLang="zh-CN" sz="2585" u="sng" noProof="1">
                <a:latin typeface="Times New Roman" panose="02020603050405020304" pitchFamily="18" charset="0"/>
                <a:cs typeface="Times New Roman" panose="02020603050405020304" pitchFamily="18" charset="0"/>
              </a:rPr>
              <a:t>S</a:t>
            </a:r>
            <a:r>
              <a:rPr lang="zh-CN" altLang="en-US" sz="2585" u="sng" noProof="1">
                <a:latin typeface="Times New Roman" panose="02020603050405020304" pitchFamily="18" charset="0"/>
                <a:cs typeface="Times New Roman" panose="02020603050405020304" pitchFamily="18" charset="0"/>
              </a:rPr>
              <a:t>tack grows from high memory to low memory </a:t>
            </a:r>
          </a:p>
        </p:txBody>
      </p:sp>
    </p:spTree>
    <p:extLst>
      <p:ext uri="{BB962C8B-B14F-4D97-AF65-F5344CB8AC3E}">
        <p14:creationId xmlns:p14="http://schemas.microsoft.com/office/powerpoint/2010/main" val="101246504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13" y="1614488"/>
            <a:ext cx="8994775" cy="397033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785033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23528" y="980728"/>
            <a:ext cx="8568952" cy="4562788"/>
          </a:xfrm>
          <a:prstGeom prst="rect">
            <a:avLst/>
          </a:prstGeom>
          <a:noFill/>
        </p:spPr>
        <p:txBody>
          <a:bodyPr wrap="square">
            <a:spAutoFit/>
          </a:bodyPr>
          <a:lstStyle/>
          <a:p>
            <a:pPr eaLnBrk="1" hangingPunct="1">
              <a:buFont typeface="Arial" panose="020B0604020202020204" pitchFamily="34" charset="0"/>
              <a:buNone/>
              <a:defRPr/>
            </a:pPr>
            <a:r>
              <a:rPr lang="zh-CN" altLang="en-US" sz="3200" b="1" noProof="1">
                <a:solidFill>
                  <a:srgbClr val="242790"/>
                </a:solidFill>
                <a:latin typeface="Times New Roman" panose="02020603050405020304" pitchFamily="18" charset="0"/>
                <a:ea typeface="+mj-ea"/>
                <a:cs typeface="Times New Roman" panose="02020603050405020304" pitchFamily="18" charset="0"/>
              </a:rPr>
              <a:t>Data Declarations</a:t>
            </a:r>
          </a:p>
          <a:p>
            <a:pPr eaLnBrk="1" hangingPunct="1">
              <a:buFont typeface="Arial" panose="020B0604020202020204" pitchFamily="34" charset="0"/>
              <a:buNone/>
              <a:defRPr/>
            </a:pPr>
            <a:endParaRPr lang="zh-CN" altLang="en-US" sz="2585" noProof="1">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defRPr/>
            </a:pPr>
            <a:r>
              <a:rPr lang="en-US" altLang="zh-CN" sz="2585" noProof="1">
                <a:latin typeface="Times New Roman" panose="02020603050405020304" pitchFamily="18" charset="0"/>
                <a:cs typeface="Times New Roman" panose="02020603050405020304" pitchFamily="18" charset="0"/>
              </a:rPr>
              <a:t>F</a:t>
            </a:r>
            <a:r>
              <a:rPr lang="zh-CN" altLang="en-US" sz="2585" noProof="1">
                <a:latin typeface="Times New Roman" panose="02020603050405020304" pitchFamily="18" charset="0"/>
                <a:cs typeface="Times New Roman" panose="02020603050405020304" pitchFamily="18" charset="0"/>
              </a:rPr>
              <a:t>ormat for declarations: </a:t>
            </a:r>
            <a:endParaRPr lang="zh-CN" altLang="en-US" sz="2955" noProof="1">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defRPr/>
            </a:pPr>
            <a:r>
              <a:rPr lang="zh-CN" altLang="en-US" sz="2585" noProof="1">
                <a:solidFill>
                  <a:srgbClr val="FF0000"/>
                </a:solidFill>
                <a:latin typeface="Times New Roman" panose="02020603050405020304" pitchFamily="18" charset="0"/>
                <a:cs typeface="Times New Roman" panose="02020603050405020304" pitchFamily="18" charset="0"/>
              </a:rPr>
              <a:t>name:	     storage_type	value(s)</a:t>
            </a:r>
            <a:r>
              <a:rPr lang="zh-CN" altLang="en-US" sz="2585" noProof="1">
                <a:latin typeface="Times New Roman" panose="02020603050405020304" pitchFamily="18" charset="0"/>
                <a:cs typeface="Times New Roman" panose="02020603050405020304" pitchFamily="18" charset="0"/>
              </a:rPr>
              <a:t>	</a:t>
            </a:r>
          </a:p>
          <a:p>
            <a:pPr eaLnBrk="1" hangingPunct="1">
              <a:buFont typeface="Arial" panose="020B0604020202020204" pitchFamily="34" charset="0"/>
              <a:buNone/>
              <a:defRPr/>
            </a:pPr>
            <a:endParaRPr lang="zh-CN" altLang="en-US" sz="2585" noProof="1">
              <a:latin typeface="Times New Roman" panose="02020603050405020304" pitchFamily="18" charset="0"/>
              <a:cs typeface="Times New Roman" panose="02020603050405020304" pitchFamily="18" charset="0"/>
            </a:endParaRPr>
          </a:p>
          <a:p>
            <a:pPr marL="457200" indent="-457200" algn="just" eaLnBrk="1" hangingPunct="1">
              <a:buFont typeface="Wingdings" panose="05000000000000000000" charset="0"/>
              <a:buChar char="l"/>
              <a:defRPr/>
            </a:pPr>
            <a:r>
              <a:rPr lang="en-US" altLang="zh-CN" sz="2585" noProof="1">
                <a:latin typeface="Times New Roman" panose="02020603050405020304" pitchFamily="18" charset="0"/>
                <a:cs typeface="Times New Roman" panose="02020603050405020304" pitchFamily="18" charset="0"/>
              </a:rPr>
              <a:t>C</a:t>
            </a:r>
            <a:r>
              <a:rPr lang="zh-CN" altLang="en-US" sz="2585" noProof="1">
                <a:latin typeface="Times New Roman" panose="02020603050405020304" pitchFamily="18" charset="0"/>
                <a:cs typeface="Times New Roman" panose="02020603050405020304" pitchFamily="18" charset="0"/>
              </a:rPr>
              <a:t>reate storage for variable of specified type with given name and specified value </a:t>
            </a:r>
          </a:p>
          <a:p>
            <a:pPr marL="457200" indent="-457200" algn="just" eaLnBrk="1" hangingPunct="1">
              <a:buFont typeface="Wingdings" panose="05000000000000000000" charset="0"/>
              <a:buChar char="l"/>
              <a:defRPr/>
            </a:pPr>
            <a:r>
              <a:rPr lang="en-US" altLang="zh-CN" sz="2585" noProof="1">
                <a:latin typeface="Times New Roman" panose="02020603050405020304" pitchFamily="18" charset="0"/>
                <a:cs typeface="Times New Roman" panose="02020603050405020304" pitchFamily="18" charset="0"/>
              </a:rPr>
              <a:t>V</a:t>
            </a:r>
            <a:r>
              <a:rPr lang="zh-CN" altLang="en-US" sz="2585" noProof="1">
                <a:latin typeface="Times New Roman" panose="02020603050405020304" pitchFamily="18" charset="0"/>
                <a:cs typeface="Times New Roman" panose="02020603050405020304" pitchFamily="18" charset="0"/>
              </a:rPr>
              <a:t>alue(s) usually gives initial value(s); for storage type .space, gives number of spaces to be allocated </a:t>
            </a:r>
          </a:p>
          <a:p>
            <a:pPr eaLnBrk="1" hangingPunct="1">
              <a:buFont typeface="Arial" panose="020B0604020202020204" pitchFamily="34" charset="0"/>
              <a:buNone/>
              <a:defRPr/>
            </a:pPr>
            <a:endParaRPr lang="zh-CN" altLang="en-US" sz="2585" noProof="1">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defRPr/>
            </a:pPr>
            <a:r>
              <a:rPr lang="zh-CN" altLang="en-US" sz="2585" noProof="1">
                <a:latin typeface="Times New Roman" panose="02020603050405020304" pitchFamily="18" charset="0"/>
                <a:cs typeface="Times New Roman" panose="02020603050405020304" pitchFamily="18" charset="0"/>
              </a:rPr>
              <a:t>Note: labels always followed by colon ( : ) </a:t>
            </a:r>
          </a:p>
        </p:txBody>
      </p:sp>
    </p:spTree>
    <p:extLst>
      <p:ext uri="{BB962C8B-B14F-4D97-AF65-F5344CB8AC3E}">
        <p14:creationId xmlns:p14="http://schemas.microsoft.com/office/powerpoint/2010/main" val="418821473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
          <p:cNvSpPr txBox="1">
            <a:spLocks noChangeArrowheads="1"/>
          </p:cNvSpPr>
          <p:nvPr/>
        </p:nvSpPr>
        <p:spPr bwMode="auto">
          <a:xfrm>
            <a:off x="17463" y="3356992"/>
            <a:ext cx="9126537" cy="326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None/>
              <a:defRPr/>
            </a:pPr>
            <a:r>
              <a:rPr lang="en-US" altLang="zh-CN" b="1" dirty="0">
                <a:solidFill>
                  <a:srgbClr val="242790"/>
                </a:solidFill>
                <a:latin typeface="Times New Roman" panose="02020603050405020304" pitchFamily="18" charset="0"/>
                <a:ea typeface="+mj-ea"/>
                <a:cs typeface="Times New Roman" panose="02020603050405020304" pitchFamily="18" charset="0"/>
              </a:rPr>
              <a:t>E</a:t>
            </a:r>
            <a:r>
              <a:rPr lang="zh-CN" altLang="en-US" b="1" dirty="0">
                <a:solidFill>
                  <a:srgbClr val="242790"/>
                </a:solidFill>
                <a:latin typeface="Times New Roman" panose="02020603050405020304" pitchFamily="18" charset="0"/>
                <a:ea typeface="+mj-ea"/>
                <a:cs typeface="Times New Roman" panose="02020603050405020304" pitchFamily="18" charset="0"/>
              </a:rPr>
              <a:t>xample </a:t>
            </a:r>
            <a:r>
              <a:rPr lang="en-US" altLang="zh-CN" b="1" dirty="0">
                <a:solidFill>
                  <a:srgbClr val="242790"/>
                </a:solidFill>
                <a:latin typeface="Times New Roman" panose="02020603050405020304" pitchFamily="18" charset="0"/>
                <a:ea typeface="+mj-ea"/>
                <a:cs typeface="Times New Roman" panose="02020603050405020304" pitchFamily="18" charset="0"/>
              </a:rPr>
              <a:t>2</a:t>
            </a:r>
            <a:r>
              <a:rPr lang="zh-CN" altLang="en-US" b="1" dirty="0">
                <a:solidFill>
                  <a:srgbClr val="242790"/>
                </a:solidFill>
                <a:latin typeface="Times New Roman" panose="02020603050405020304" pitchFamily="18" charset="0"/>
                <a:ea typeface="+mj-ea"/>
                <a:cs typeface="Times New Roman" panose="02020603050405020304" pitchFamily="18" charset="0"/>
              </a:rPr>
              <a:t>:</a:t>
            </a:r>
          </a:p>
          <a:p>
            <a:pPr eaLnBrk="1" hangingPunct="1">
              <a:spcBef>
                <a:spcPct val="0"/>
              </a:spcBef>
              <a:buFontTx/>
              <a:buNone/>
            </a:pPr>
            <a:endParaRPr lang="zh-CN" altLang="en-US" sz="1800" b="1" dirty="0"/>
          </a:p>
          <a:p>
            <a:pPr eaLnBrk="1" hangingPunct="1">
              <a:spcBef>
                <a:spcPct val="0"/>
              </a:spcBef>
              <a:buFontTx/>
              <a:buNone/>
            </a:pPr>
            <a:r>
              <a:rPr lang="zh-CN" altLang="en-US" sz="1800" dirty="0"/>
              <a:t>	.data</a:t>
            </a:r>
          </a:p>
          <a:p>
            <a:pPr eaLnBrk="1" hangingPunct="1">
              <a:spcBef>
                <a:spcPct val="0"/>
              </a:spcBef>
              <a:buFontTx/>
              <a:buNone/>
            </a:pPr>
            <a:r>
              <a:rPr lang="zh-CN" altLang="en-US" sz="1800" dirty="0"/>
              <a:t>var1:	.word	23	 </a:t>
            </a:r>
            <a:r>
              <a:rPr lang="en-US" altLang="zh-CN" sz="1800" dirty="0"/>
              <a:t>  </a:t>
            </a:r>
            <a:r>
              <a:rPr lang="zh-CN" altLang="en-US" sz="1800" dirty="0"/>
              <a:t># declare storage for var1; initial value is 23</a:t>
            </a:r>
          </a:p>
          <a:p>
            <a:pPr eaLnBrk="1" hangingPunct="1">
              <a:spcBef>
                <a:spcPct val="0"/>
              </a:spcBef>
              <a:buFontTx/>
              <a:buNone/>
            </a:pPr>
            <a:endParaRPr lang="zh-CN" altLang="en-US" sz="1600" dirty="0"/>
          </a:p>
          <a:p>
            <a:pPr eaLnBrk="1" hangingPunct="1">
              <a:spcBef>
                <a:spcPct val="0"/>
              </a:spcBef>
              <a:buFontTx/>
              <a:buNone/>
            </a:pPr>
            <a:r>
              <a:rPr lang="zh-CN" altLang="en-US" sz="1800" dirty="0"/>
              <a:t>	.text</a:t>
            </a:r>
          </a:p>
          <a:p>
            <a:pPr eaLnBrk="1" hangingPunct="1">
              <a:spcBef>
                <a:spcPct val="0"/>
              </a:spcBef>
              <a:buFontTx/>
              <a:buNone/>
            </a:pPr>
            <a:r>
              <a:rPr lang="zh-CN" altLang="en-US" sz="1800" dirty="0"/>
              <a:t>__start:</a:t>
            </a:r>
          </a:p>
          <a:p>
            <a:pPr eaLnBrk="1" hangingPunct="1">
              <a:spcBef>
                <a:spcPct val="0"/>
              </a:spcBef>
              <a:buFontTx/>
              <a:buNone/>
            </a:pPr>
            <a:r>
              <a:rPr lang="zh-CN" altLang="en-US" sz="1800" dirty="0"/>
              <a:t>	lw	$t0, var1  # load contents of RAM location into register $t0:  $t0 = var1</a:t>
            </a:r>
          </a:p>
          <a:p>
            <a:pPr eaLnBrk="1" hangingPunct="1">
              <a:spcBef>
                <a:spcPct val="0"/>
              </a:spcBef>
              <a:buFontTx/>
              <a:buNone/>
            </a:pPr>
            <a:r>
              <a:rPr lang="zh-CN" altLang="en-US" sz="1800" dirty="0"/>
              <a:t>	li	$t1, 5	 #  $t1 = 5   ("load immediate")</a:t>
            </a:r>
          </a:p>
          <a:p>
            <a:pPr eaLnBrk="1" hangingPunct="1">
              <a:spcBef>
                <a:spcPct val="0"/>
              </a:spcBef>
              <a:buFontTx/>
              <a:buNone/>
            </a:pPr>
            <a:r>
              <a:rPr lang="zh-CN" altLang="en-US" sz="1800" dirty="0"/>
              <a:t>	sw	$t1, var1	 # store contents of register $t1 into RAM:  var1 = $t1</a:t>
            </a:r>
          </a:p>
          <a:p>
            <a:pPr eaLnBrk="1" hangingPunct="1">
              <a:spcBef>
                <a:spcPct val="0"/>
              </a:spcBef>
              <a:buFontTx/>
              <a:buNone/>
            </a:pPr>
            <a:r>
              <a:rPr lang="zh-CN" altLang="en-US" sz="1800" dirty="0"/>
              <a:t>	</a:t>
            </a:r>
          </a:p>
        </p:txBody>
      </p:sp>
      <p:sp>
        <p:nvSpPr>
          <p:cNvPr id="5" name="文本框 2"/>
          <p:cNvSpPr txBox="1"/>
          <p:nvPr/>
        </p:nvSpPr>
        <p:spPr>
          <a:xfrm>
            <a:off x="35496" y="476672"/>
            <a:ext cx="8851777" cy="2572243"/>
          </a:xfrm>
          <a:prstGeom prst="rect">
            <a:avLst/>
          </a:prstGeom>
          <a:noFill/>
        </p:spPr>
        <p:txBody>
          <a:bodyPr wrap="square">
            <a:spAutoFit/>
          </a:bodyPr>
          <a:lstStyle>
            <a:defPPr>
              <a:defRPr lang="ko-KR"/>
            </a:defPPr>
            <a:lvl1pPr algn="l" rtl="0" eaLnBrk="0" fontAlgn="base" hangingPunct="0">
              <a:spcBef>
                <a:spcPct val="0"/>
              </a:spcBef>
              <a:spcAft>
                <a:spcPct val="0"/>
              </a:spcAft>
              <a:defRPr kern="1200">
                <a:solidFill>
                  <a:schemeClr val="tx1"/>
                </a:solidFill>
                <a:latin typeface="Arial Black" panose="020B0A04020102020204" pitchFamily="34" charset="0"/>
                <a:ea typeface="Gulim" pitchFamily="34" charset="-127"/>
                <a:cs typeface="+mn-cs"/>
              </a:defRPr>
            </a:lvl1pPr>
            <a:lvl2pPr marL="457200" algn="l" rtl="0" eaLnBrk="0" fontAlgn="base" hangingPunct="0">
              <a:spcBef>
                <a:spcPct val="0"/>
              </a:spcBef>
              <a:spcAft>
                <a:spcPct val="0"/>
              </a:spcAft>
              <a:defRPr kern="1200">
                <a:solidFill>
                  <a:schemeClr val="tx1"/>
                </a:solidFill>
                <a:latin typeface="Arial Black" panose="020B0A04020102020204" pitchFamily="34" charset="0"/>
                <a:ea typeface="Gulim" pitchFamily="34" charset="-127"/>
                <a:cs typeface="+mn-cs"/>
              </a:defRPr>
            </a:lvl2pPr>
            <a:lvl3pPr marL="914400" algn="l" rtl="0" eaLnBrk="0" fontAlgn="base" hangingPunct="0">
              <a:spcBef>
                <a:spcPct val="0"/>
              </a:spcBef>
              <a:spcAft>
                <a:spcPct val="0"/>
              </a:spcAft>
              <a:defRPr kern="1200">
                <a:solidFill>
                  <a:schemeClr val="tx1"/>
                </a:solidFill>
                <a:latin typeface="Arial Black" panose="020B0A04020102020204" pitchFamily="34" charset="0"/>
                <a:ea typeface="Gulim" pitchFamily="34" charset="-127"/>
                <a:cs typeface="+mn-cs"/>
              </a:defRPr>
            </a:lvl3pPr>
            <a:lvl4pPr marL="1371600" algn="l" rtl="0" eaLnBrk="0" fontAlgn="base" hangingPunct="0">
              <a:spcBef>
                <a:spcPct val="0"/>
              </a:spcBef>
              <a:spcAft>
                <a:spcPct val="0"/>
              </a:spcAft>
              <a:defRPr kern="1200">
                <a:solidFill>
                  <a:schemeClr val="tx1"/>
                </a:solidFill>
                <a:latin typeface="Arial Black" panose="020B0A04020102020204" pitchFamily="34" charset="0"/>
                <a:ea typeface="Gulim" pitchFamily="34" charset="-127"/>
                <a:cs typeface="+mn-cs"/>
              </a:defRPr>
            </a:lvl4pPr>
            <a:lvl5pPr marL="1828800" algn="l" rtl="0" eaLnBrk="0" fontAlgn="base" hangingPunct="0">
              <a:spcBef>
                <a:spcPct val="0"/>
              </a:spcBef>
              <a:spcAft>
                <a:spcPct val="0"/>
              </a:spcAft>
              <a:defRPr kern="1200">
                <a:solidFill>
                  <a:schemeClr val="tx1"/>
                </a:solidFill>
                <a:latin typeface="Arial Black" panose="020B0A04020102020204" pitchFamily="34" charset="0"/>
                <a:ea typeface="Gulim" pitchFamily="34" charset="-127"/>
                <a:cs typeface="+mn-cs"/>
              </a:defRPr>
            </a:lvl5pPr>
            <a:lvl6pPr marL="2286000" algn="l" defTabSz="914400" rtl="0" eaLnBrk="1" latinLnBrk="0" hangingPunct="1">
              <a:defRPr kern="1200">
                <a:solidFill>
                  <a:schemeClr val="tx1"/>
                </a:solidFill>
                <a:latin typeface="Arial Black" panose="020B0A04020102020204" pitchFamily="34" charset="0"/>
                <a:ea typeface="Gulim" pitchFamily="34" charset="-127"/>
                <a:cs typeface="+mn-cs"/>
              </a:defRPr>
            </a:lvl6pPr>
            <a:lvl7pPr marL="2743200" algn="l" defTabSz="914400" rtl="0" eaLnBrk="1" latinLnBrk="0" hangingPunct="1">
              <a:defRPr kern="1200">
                <a:solidFill>
                  <a:schemeClr val="tx1"/>
                </a:solidFill>
                <a:latin typeface="Arial Black" panose="020B0A04020102020204" pitchFamily="34" charset="0"/>
                <a:ea typeface="Gulim" pitchFamily="34" charset="-127"/>
                <a:cs typeface="+mn-cs"/>
              </a:defRPr>
            </a:lvl7pPr>
            <a:lvl8pPr marL="3200400" algn="l" defTabSz="914400" rtl="0" eaLnBrk="1" latinLnBrk="0" hangingPunct="1">
              <a:defRPr kern="1200">
                <a:solidFill>
                  <a:schemeClr val="tx1"/>
                </a:solidFill>
                <a:latin typeface="Arial Black" panose="020B0A04020102020204" pitchFamily="34" charset="0"/>
                <a:ea typeface="Gulim" pitchFamily="34" charset="-127"/>
                <a:cs typeface="+mn-cs"/>
              </a:defRPr>
            </a:lvl8pPr>
            <a:lvl9pPr marL="3657600" algn="l" defTabSz="914400" rtl="0" eaLnBrk="1" latinLnBrk="0" hangingPunct="1">
              <a:defRPr kern="1200">
                <a:solidFill>
                  <a:schemeClr val="tx1"/>
                </a:solidFill>
                <a:latin typeface="Arial Black" panose="020B0A04020102020204" pitchFamily="34" charset="0"/>
                <a:ea typeface="Gulim" pitchFamily="34" charset="-127"/>
                <a:cs typeface="+mn-cs"/>
              </a:defRPr>
            </a:lvl9pPr>
          </a:lstStyle>
          <a:p>
            <a:pPr eaLnBrk="1" hangingPunct="1">
              <a:buFont typeface="Arial" panose="020B0604020202020204" pitchFamily="34" charset="0"/>
              <a:buNone/>
              <a:defRPr/>
            </a:pPr>
            <a:r>
              <a:rPr lang="en-US" altLang="zh-CN" sz="2800" b="1" noProof="1">
                <a:solidFill>
                  <a:srgbClr val="242790"/>
                </a:solidFill>
                <a:latin typeface="Times New Roman" panose="02020603050405020304" pitchFamily="18" charset="0"/>
                <a:ea typeface="+mj-ea"/>
                <a:cs typeface="Times New Roman" panose="02020603050405020304" pitchFamily="18" charset="0"/>
              </a:rPr>
              <a:t>E</a:t>
            </a:r>
            <a:r>
              <a:rPr lang="zh-CN" altLang="en-US" sz="2800" b="1" noProof="1">
                <a:solidFill>
                  <a:srgbClr val="242790"/>
                </a:solidFill>
                <a:latin typeface="Times New Roman" panose="02020603050405020304" pitchFamily="18" charset="0"/>
                <a:ea typeface="+mj-ea"/>
                <a:cs typeface="Times New Roman" panose="02020603050405020304" pitchFamily="18" charset="0"/>
              </a:rPr>
              <a:t>xample </a:t>
            </a:r>
            <a:r>
              <a:rPr lang="en-US" altLang="zh-CN" sz="2800" b="1" noProof="1">
                <a:solidFill>
                  <a:srgbClr val="242790"/>
                </a:solidFill>
                <a:latin typeface="Times New Roman" panose="02020603050405020304" pitchFamily="18" charset="0"/>
                <a:ea typeface="+mj-ea"/>
                <a:cs typeface="Times New Roman" panose="02020603050405020304" pitchFamily="18" charset="0"/>
              </a:rPr>
              <a:t>1:</a:t>
            </a:r>
            <a:endParaRPr lang="zh-CN" altLang="en-US" sz="2800" b="1" noProof="1">
              <a:solidFill>
                <a:srgbClr val="242790"/>
              </a:solidFill>
              <a:latin typeface="Times New Roman" panose="02020603050405020304" pitchFamily="18" charset="0"/>
              <a:ea typeface="+mj-ea"/>
              <a:cs typeface="Times New Roman" panose="02020603050405020304" pitchFamily="18" charset="0"/>
            </a:endParaRPr>
          </a:p>
          <a:p>
            <a:pPr eaLnBrk="1" hangingPunct="1">
              <a:buFont typeface="Arial" panose="020B0604020202020204" pitchFamily="34" charset="0"/>
              <a:buNone/>
              <a:defRPr/>
            </a:pPr>
            <a:r>
              <a:rPr lang="zh-CN" altLang="en-US" sz="1845" noProof="1">
                <a:latin typeface="Times New Roman" panose="02020603050405020304" pitchFamily="18" charset="0"/>
                <a:cs typeface="Times New Roman" panose="02020603050405020304" pitchFamily="18" charset="0"/>
              </a:rPr>
              <a:t>	</a:t>
            </a:r>
          </a:p>
          <a:p>
            <a:pPr eaLnBrk="1" hangingPunct="1">
              <a:buFont typeface="Arial" panose="020B0604020202020204" pitchFamily="34" charset="0"/>
              <a:buNone/>
              <a:defRPr/>
            </a:pPr>
            <a:r>
              <a:rPr lang="zh-CN" altLang="en-US" sz="1845" noProof="1">
                <a:latin typeface="Times New Roman" panose="02020603050405020304" pitchFamily="18" charset="0"/>
                <a:cs typeface="Times New Roman" panose="02020603050405020304" pitchFamily="18" charset="0"/>
              </a:rPr>
              <a:t>var1:	.word	3           </a:t>
            </a:r>
            <a:r>
              <a:rPr lang="en-US" altLang="zh-CN" sz="1845" noProof="1">
                <a:latin typeface="Times New Roman" panose="02020603050405020304" pitchFamily="18" charset="0"/>
                <a:cs typeface="Times New Roman" panose="02020603050405020304" pitchFamily="18" charset="0"/>
              </a:rPr>
              <a:t>	</a:t>
            </a:r>
            <a:r>
              <a:rPr lang="zh-CN" altLang="en-US" sz="1845" noProof="1">
                <a:latin typeface="Times New Roman" panose="02020603050405020304" pitchFamily="18" charset="0"/>
                <a:cs typeface="Times New Roman" panose="02020603050405020304" pitchFamily="18" charset="0"/>
              </a:rPr>
              <a:t># create a single integer variable with initial value 3</a:t>
            </a:r>
          </a:p>
          <a:p>
            <a:pPr eaLnBrk="1" hangingPunct="1">
              <a:buFont typeface="Arial" panose="020B0604020202020204" pitchFamily="34" charset="0"/>
              <a:buNone/>
              <a:defRPr/>
            </a:pPr>
            <a:r>
              <a:rPr lang="zh-CN" altLang="en-US" sz="1845" noProof="1">
                <a:latin typeface="Times New Roman" panose="02020603050405020304" pitchFamily="18" charset="0"/>
                <a:cs typeface="Times New Roman" panose="02020603050405020304" pitchFamily="18" charset="0"/>
              </a:rPr>
              <a:t>array1:	.byte	'a','b' </a:t>
            </a:r>
            <a:r>
              <a:rPr lang="en-US" altLang="zh-CN" sz="1845" noProof="1">
                <a:latin typeface="Times New Roman" panose="02020603050405020304" pitchFamily="18" charset="0"/>
                <a:cs typeface="Times New Roman" panose="02020603050405020304" pitchFamily="18" charset="0"/>
              </a:rPr>
              <a:t>	</a:t>
            </a:r>
            <a:r>
              <a:rPr lang="zh-CN" altLang="en-US" sz="1845" noProof="1">
                <a:latin typeface="Times New Roman" panose="02020603050405020304" pitchFamily="18" charset="0"/>
                <a:cs typeface="Times New Roman" panose="02020603050405020304" pitchFamily="18" charset="0"/>
              </a:rPr>
              <a:t># create a 2-element character array with elements </a:t>
            </a:r>
          </a:p>
          <a:p>
            <a:pPr eaLnBrk="1" hangingPunct="1">
              <a:buFont typeface="Arial" panose="020B0604020202020204" pitchFamily="34" charset="0"/>
              <a:buNone/>
              <a:defRPr/>
            </a:pPr>
            <a:r>
              <a:rPr lang="zh-CN" altLang="en-US" sz="1845" noProof="1">
                <a:latin typeface="Times New Roman" panose="02020603050405020304" pitchFamily="18" charset="0"/>
                <a:cs typeface="Times New Roman" panose="02020603050405020304" pitchFamily="18" charset="0"/>
              </a:rPr>
              <a:t>                                    </a:t>
            </a:r>
            <a:r>
              <a:rPr lang="en-US" altLang="zh-CN" sz="1845" noProof="1">
                <a:latin typeface="Times New Roman" panose="02020603050405020304" pitchFamily="18" charset="0"/>
                <a:cs typeface="Times New Roman" panose="02020603050405020304" pitchFamily="18" charset="0"/>
              </a:rPr>
              <a:t>	# </a:t>
            </a:r>
            <a:r>
              <a:rPr lang="zh-CN" altLang="en-US" sz="1845" noProof="1">
                <a:latin typeface="Times New Roman" panose="02020603050405020304" pitchFamily="18" charset="0"/>
                <a:cs typeface="Times New Roman" panose="02020603050405020304" pitchFamily="18" charset="0"/>
              </a:rPr>
              <a:t>initialized to  a  and  b</a:t>
            </a:r>
          </a:p>
          <a:p>
            <a:pPr eaLnBrk="1" hangingPunct="1">
              <a:buFont typeface="Arial" panose="020B0604020202020204" pitchFamily="34" charset="0"/>
              <a:buNone/>
              <a:defRPr/>
            </a:pPr>
            <a:r>
              <a:rPr lang="zh-CN" altLang="en-US" sz="1845" noProof="1">
                <a:latin typeface="Times New Roman" panose="02020603050405020304" pitchFamily="18" charset="0"/>
                <a:cs typeface="Times New Roman" panose="02020603050405020304" pitchFamily="18" charset="0"/>
              </a:rPr>
              <a:t>array2:	.space	40    </a:t>
            </a:r>
            <a:r>
              <a:rPr lang="en-US" altLang="zh-CN" sz="1845" noProof="1">
                <a:latin typeface="Times New Roman" panose="02020603050405020304" pitchFamily="18" charset="0"/>
                <a:cs typeface="Times New Roman" panose="02020603050405020304" pitchFamily="18" charset="0"/>
              </a:rPr>
              <a:t>	</a:t>
            </a:r>
            <a:r>
              <a:rPr lang="zh-CN" altLang="en-US" sz="1845" noProof="1">
                <a:latin typeface="Times New Roman" panose="02020603050405020304" pitchFamily="18" charset="0"/>
                <a:cs typeface="Times New Roman" panose="02020603050405020304" pitchFamily="18" charset="0"/>
              </a:rPr>
              <a:t># allocate 40 consecutive bytes, with storage uninitialized</a:t>
            </a:r>
          </a:p>
          <a:p>
            <a:pPr eaLnBrk="1" hangingPunct="1">
              <a:buFont typeface="Arial" panose="020B0604020202020204" pitchFamily="34" charset="0"/>
              <a:buNone/>
              <a:defRPr/>
            </a:pPr>
            <a:r>
              <a:rPr lang="zh-CN" altLang="en-US" sz="1845" noProof="1">
                <a:latin typeface="Times New Roman" panose="02020603050405020304" pitchFamily="18" charset="0"/>
                <a:cs typeface="Times New Roman" panose="02020603050405020304" pitchFamily="18" charset="0"/>
              </a:rPr>
              <a:t>		        </a:t>
            </a:r>
            <a:r>
              <a:rPr lang="en-US" altLang="zh-CN" sz="1845" noProof="1">
                <a:latin typeface="Times New Roman" panose="02020603050405020304" pitchFamily="18" charset="0"/>
                <a:cs typeface="Times New Roman" panose="02020603050405020304" pitchFamily="18" charset="0"/>
              </a:rPr>
              <a:t>	</a:t>
            </a:r>
            <a:r>
              <a:rPr lang="zh-CN" altLang="en-US" sz="1845" noProof="1">
                <a:latin typeface="Times New Roman" panose="02020603050405020304" pitchFamily="18" charset="0"/>
                <a:cs typeface="Times New Roman" panose="02020603050405020304" pitchFamily="18" charset="0"/>
              </a:rPr>
              <a:t>#   could be used as a 40-element character array, or a</a:t>
            </a:r>
          </a:p>
          <a:p>
            <a:pPr eaLnBrk="1" hangingPunct="1">
              <a:buFont typeface="Arial" panose="020B0604020202020204" pitchFamily="34" charset="0"/>
              <a:buNone/>
              <a:defRPr/>
            </a:pPr>
            <a:r>
              <a:rPr lang="zh-CN" altLang="en-US" sz="1845" noProof="1">
                <a:latin typeface="Times New Roman" panose="02020603050405020304" pitchFamily="18" charset="0"/>
                <a:cs typeface="Times New Roman" panose="02020603050405020304" pitchFamily="18" charset="0"/>
              </a:rPr>
              <a:t>		        </a:t>
            </a:r>
            <a:r>
              <a:rPr lang="en-US" altLang="zh-CN" sz="1845" noProof="1">
                <a:latin typeface="Times New Roman" panose="02020603050405020304" pitchFamily="18" charset="0"/>
                <a:cs typeface="Times New Roman" panose="02020603050405020304" pitchFamily="18" charset="0"/>
              </a:rPr>
              <a:t>	</a:t>
            </a:r>
            <a:r>
              <a:rPr lang="zh-CN" altLang="en-US" sz="1845" noProof="1">
                <a:latin typeface="Times New Roman" panose="02020603050405020304" pitchFamily="18" charset="0"/>
                <a:cs typeface="Times New Roman" panose="02020603050405020304" pitchFamily="18" charset="0"/>
              </a:rPr>
              <a:t>#   10-element integer array; a comment should indicate which!</a:t>
            </a:r>
          </a:p>
        </p:txBody>
      </p:sp>
    </p:spTree>
    <p:extLst>
      <p:ext uri="{BB962C8B-B14F-4D97-AF65-F5344CB8AC3E}">
        <p14:creationId xmlns:p14="http://schemas.microsoft.com/office/powerpoint/2010/main" val="354363903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462292" y="385500"/>
            <a:ext cx="4485972" cy="523220"/>
          </a:xfrm>
          <a:prstGeom prst="rect">
            <a:avLst/>
          </a:prstGeom>
        </p:spPr>
        <p:txBody>
          <a:bodyPr wrap="none">
            <a:spAutoFit/>
          </a:bodyPr>
          <a:lstStyle/>
          <a:p>
            <a:r>
              <a:rPr lang="en-US" altLang="zh-CN" sz="2800" b="1" dirty="0">
                <a:solidFill>
                  <a:srgbClr val="3E3EFC"/>
                </a:solidFill>
                <a:latin typeface="Times New Roman" panose="02020603050405020304" pitchFamily="18" charset="0"/>
                <a:ea typeface="黑体"/>
                <a:cs typeface="黑体"/>
              </a:rPr>
              <a:t>SPIM: A MIPS32 Simulator</a:t>
            </a:r>
            <a:endParaRPr lang="zh-CN" altLang="en-US" sz="2800" dirty="0"/>
          </a:p>
        </p:txBody>
      </p:sp>
      <p:sp>
        <p:nvSpPr>
          <p:cNvPr id="6" name="矩形 5"/>
          <p:cNvSpPr/>
          <p:nvPr/>
        </p:nvSpPr>
        <p:spPr>
          <a:xfrm>
            <a:off x="179512" y="1412776"/>
            <a:ext cx="8670357" cy="2677656"/>
          </a:xfrm>
          <a:prstGeom prst="rect">
            <a:avLst/>
          </a:prstGeom>
        </p:spPr>
        <p:txBody>
          <a:bodyPr wrap="square">
            <a:spAutoFit/>
          </a:bodyPr>
          <a:lstStyle/>
          <a:p>
            <a:pPr marL="342900" indent="-342900" algn="just">
              <a:buFont typeface="Wingdings" panose="05000000000000000000" pitchFamily="2" charset="2"/>
              <a:buChar char="Ø"/>
            </a:pPr>
            <a:r>
              <a:rPr lang="en-US" altLang="zh-CN" sz="2400" i="1" dirty="0" err="1">
                <a:latin typeface="Times New Roman" panose="02020603050405020304" pitchFamily="18" charset="0"/>
                <a:cs typeface="Times New Roman" panose="02020603050405020304" pitchFamily="18" charset="0"/>
              </a:rPr>
              <a:t>Spim</a:t>
            </a:r>
            <a:r>
              <a:rPr lang="en-US" altLang="zh-CN" sz="2400" dirty="0">
                <a:latin typeface="Times New Roman" panose="02020603050405020304" pitchFamily="18" charset="0"/>
                <a:cs typeface="Times New Roman" panose="02020603050405020304" pitchFamily="18" charset="0"/>
              </a:rPr>
              <a:t> is a self-contained simulator that runs MIPS32 programs. It reads and executes assembly language programs written for this processor.</a:t>
            </a:r>
          </a:p>
          <a:p>
            <a:pPr marL="342900" indent="-342900" algn="just">
              <a:buFont typeface="Wingdings" panose="05000000000000000000" pitchFamily="2" charset="2"/>
              <a:buChar char="Ø"/>
            </a:pPr>
            <a:r>
              <a:rPr lang="en-US" altLang="zh-CN" sz="2400" i="1" dirty="0" err="1">
                <a:latin typeface="Times New Roman" panose="02020603050405020304" pitchFamily="18" charset="0"/>
                <a:cs typeface="Times New Roman" panose="02020603050405020304" pitchFamily="18" charset="0"/>
              </a:rPr>
              <a:t>Spim</a:t>
            </a:r>
            <a:r>
              <a:rPr lang="en-US" altLang="zh-CN" sz="2400" dirty="0">
                <a:latin typeface="Times New Roman" panose="02020603050405020304" pitchFamily="18" charset="0"/>
                <a:cs typeface="Times New Roman" panose="02020603050405020304" pitchFamily="18" charset="0"/>
              </a:rPr>
              <a:t> implements almost the entire MIPS32 assembler-extended instruction set.</a:t>
            </a:r>
          </a:p>
          <a:p>
            <a:pPr marL="342900" indent="-342900" algn="just">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For more information:</a:t>
            </a:r>
          </a:p>
          <a:p>
            <a:pPr algn="just"/>
            <a:r>
              <a:rPr lang="en-US" altLang="zh-CN" sz="2400" dirty="0">
                <a:latin typeface="Times New Roman" panose="02020603050405020304" pitchFamily="18" charset="0"/>
                <a:cs typeface="Times New Roman" panose="02020603050405020304" pitchFamily="18" charset="0"/>
              </a:rPr>
              <a:t>    http://spimsimulator.sourceforge.net/</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4109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52736"/>
            <a:ext cx="9144000" cy="4896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979712" y="260648"/>
            <a:ext cx="5514651" cy="461665"/>
          </a:xfrm>
          <a:prstGeom prst="rect">
            <a:avLst/>
          </a:prstGeom>
        </p:spPr>
        <p:txBody>
          <a:bodyPr wrap="none">
            <a:spAutoFit/>
          </a:bodyPr>
          <a:lstStyle/>
          <a:p>
            <a:r>
              <a:rPr lang="en-US" altLang="zh-CN" sz="2400" noProof="1">
                <a:solidFill>
                  <a:srgbClr val="FF0000"/>
                </a:solidFill>
                <a:latin typeface="Times New Roman" panose="02020603050405020304" pitchFamily="18" charset="0"/>
                <a:cs typeface="Times New Roman" panose="02020603050405020304" pitchFamily="18" charset="0"/>
              </a:rPr>
              <a:t>Description of </a:t>
            </a:r>
            <a:r>
              <a:rPr lang="zh-CN" altLang="en-US" sz="2400" noProof="1">
                <a:solidFill>
                  <a:srgbClr val="FF0000"/>
                </a:solidFill>
                <a:latin typeface="Times New Roman" panose="02020603050405020304" pitchFamily="18" charset="0"/>
                <a:cs typeface="Times New Roman" panose="02020603050405020304" pitchFamily="18" charset="0"/>
              </a:rPr>
              <a:t>32 general-purpose registers</a:t>
            </a:r>
            <a:endParaRPr lang="zh-CN" altLang="en-US" sz="2400" b="1" noProof="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3644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3" y="1052736"/>
            <a:ext cx="9107487"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979712" y="260648"/>
            <a:ext cx="5514651" cy="461665"/>
          </a:xfrm>
          <a:prstGeom prst="rect">
            <a:avLst/>
          </a:prstGeom>
        </p:spPr>
        <p:txBody>
          <a:bodyPr wrap="none">
            <a:spAutoFit/>
          </a:bodyPr>
          <a:lstStyle/>
          <a:p>
            <a:r>
              <a:rPr lang="en-US" altLang="zh-CN" sz="2400" noProof="1">
                <a:solidFill>
                  <a:srgbClr val="FF0000"/>
                </a:solidFill>
                <a:latin typeface="Times New Roman" panose="02020603050405020304" pitchFamily="18" charset="0"/>
                <a:cs typeface="Times New Roman" panose="02020603050405020304" pitchFamily="18" charset="0"/>
              </a:rPr>
              <a:t>Description of </a:t>
            </a:r>
            <a:r>
              <a:rPr lang="zh-CN" altLang="en-US" sz="2400" noProof="1">
                <a:solidFill>
                  <a:srgbClr val="FF0000"/>
                </a:solidFill>
                <a:latin typeface="Times New Roman" panose="02020603050405020304" pitchFamily="18" charset="0"/>
                <a:cs typeface="Times New Roman" panose="02020603050405020304" pitchFamily="18" charset="0"/>
              </a:rPr>
              <a:t>32 general-purpose registers</a:t>
            </a:r>
            <a:endParaRPr lang="zh-CN" altLang="en-US" sz="2400" b="1" noProof="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9661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230188" y="115888"/>
            <a:ext cx="7870825" cy="955675"/>
          </a:xfrm>
        </p:spPr>
        <p:txBody>
          <a:bodyPr>
            <a:normAutofit fontScale="90000"/>
          </a:bodyPr>
          <a:lstStyle/>
          <a:p>
            <a:pPr>
              <a:defRPr/>
            </a:pPr>
            <a:r>
              <a:rPr lang="en-US" altLang="zh-CN" dirty="0"/>
              <a:t>Instruction characteristics wide variety</a:t>
            </a:r>
            <a:endParaRPr dirty="0"/>
          </a:p>
        </p:txBody>
      </p:sp>
      <p:sp>
        <p:nvSpPr>
          <p:cNvPr id="23556" name="矩形 3"/>
          <p:cNvSpPr>
            <a:spLocks noChangeArrowheads="1"/>
          </p:cNvSpPr>
          <p:nvPr/>
        </p:nvSpPr>
        <p:spPr bwMode="auto">
          <a:xfrm>
            <a:off x="1404938" y="1719263"/>
            <a:ext cx="6335712" cy="431800"/>
          </a:xfrm>
          <a:prstGeom prst="rect">
            <a:avLst/>
          </a:prstGeom>
          <a:noFill/>
          <a:ln w="9525" cap="rnd" algn="ctr">
            <a:solidFill>
              <a:srgbClr val="007A77"/>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Clr>
                <a:schemeClr val="hlink"/>
              </a:buClr>
              <a:buFontTx/>
              <a:buNone/>
            </a:pPr>
            <a:endParaRPr lang="zh-CN" altLang="en-US" sz="1400">
              <a:latin typeface="Arial" panose="020B0604020202020204" pitchFamily="34" charset="0"/>
              <a:ea typeface="Arial Unicode MS" panose="020B0604020202020204" pitchFamily="34" charset="-122"/>
              <a:cs typeface="Arial Unicode MS" panose="020B0604020202020204" pitchFamily="34" charset="-122"/>
            </a:endParaRPr>
          </a:p>
        </p:txBody>
      </p:sp>
      <p:cxnSp>
        <p:nvCxnSpPr>
          <p:cNvPr id="23557" name="直接连接符 5"/>
          <p:cNvCxnSpPr>
            <a:cxnSpLocks noChangeShapeType="1"/>
          </p:cNvCxnSpPr>
          <p:nvPr/>
        </p:nvCxnSpPr>
        <p:spPr bwMode="auto">
          <a:xfrm>
            <a:off x="3492500" y="1719263"/>
            <a:ext cx="0" cy="431800"/>
          </a:xfrm>
          <a:prstGeom prst="line">
            <a:avLst/>
          </a:prstGeom>
          <a:noFill/>
          <a:ln w="9525" cap="rnd" algn="ctr">
            <a:solidFill>
              <a:srgbClr val="007A77"/>
            </a:solidFill>
            <a:round/>
            <a:headEnd/>
            <a:tailEnd/>
          </a:ln>
          <a:extLst>
            <a:ext uri="{909E8E84-426E-40DD-AFC4-6F175D3DCCD1}">
              <a14:hiddenFill xmlns:a14="http://schemas.microsoft.com/office/drawing/2010/main">
                <a:noFill/>
              </a14:hiddenFill>
            </a:ext>
          </a:extLst>
        </p:spPr>
      </p:cxnSp>
      <p:sp>
        <p:nvSpPr>
          <p:cNvPr id="23558" name="TextBox 6"/>
          <p:cNvSpPr txBox="1">
            <a:spLocks noChangeArrowheads="1"/>
          </p:cNvSpPr>
          <p:nvPr/>
        </p:nvSpPr>
        <p:spPr bwMode="auto">
          <a:xfrm>
            <a:off x="2268538" y="1751013"/>
            <a:ext cx="1222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Clr>
                <a:schemeClr val="hlink"/>
              </a:buClr>
              <a:buFontTx/>
              <a:buNone/>
            </a:pPr>
            <a:r>
              <a:rPr lang="en-US" altLang="zh-CN" sz="2000" b="1">
                <a:solidFill>
                  <a:srgbClr val="FF0000"/>
                </a:solidFill>
                <a:latin typeface="Arial" panose="020B0604020202020204" pitchFamily="34" charset="0"/>
                <a:ea typeface="Arial Unicode MS" panose="020B0604020202020204" pitchFamily="34" charset="-122"/>
                <a:cs typeface="Arial Unicode MS" panose="020B0604020202020204" pitchFamily="34" charset="-122"/>
              </a:rPr>
              <a:t>Op</a:t>
            </a:r>
            <a:endParaRPr lang="zh-CN" altLang="en-US" sz="2000" b="1">
              <a:solidFill>
                <a:srgbClr val="FF0000"/>
              </a:solidFill>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23559" name="TextBox 7"/>
          <p:cNvSpPr txBox="1">
            <a:spLocks noChangeArrowheads="1"/>
          </p:cNvSpPr>
          <p:nvPr/>
        </p:nvSpPr>
        <p:spPr bwMode="auto">
          <a:xfrm>
            <a:off x="4572000" y="1719263"/>
            <a:ext cx="1657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Clr>
                <a:schemeClr val="hlink"/>
              </a:buClr>
              <a:buFontTx/>
              <a:buNone/>
            </a:pPr>
            <a:r>
              <a:rPr lang="en-US" altLang="zh-CN" sz="2000" b="1">
                <a:solidFill>
                  <a:srgbClr val="FF0000"/>
                </a:solidFill>
                <a:latin typeface="Arial" panose="020B0604020202020204" pitchFamily="34" charset="0"/>
                <a:ea typeface="Arial Unicode MS" panose="020B0604020202020204" pitchFamily="34" charset="-122"/>
                <a:cs typeface="Arial Unicode MS" panose="020B0604020202020204" pitchFamily="34" charset="-122"/>
              </a:rPr>
              <a:t>Operands </a:t>
            </a:r>
            <a:endParaRPr lang="zh-CN" altLang="en-US" sz="2000" b="1">
              <a:solidFill>
                <a:srgbClr val="FF0000"/>
              </a:solidFill>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 name="TextBox 9"/>
          <p:cNvSpPr txBox="1"/>
          <p:nvPr/>
        </p:nvSpPr>
        <p:spPr>
          <a:xfrm>
            <a:off x="4572000" y="1055688"/>
            <a:ext cx="1800225" cy="461962"/>
          </a:xfrm>
          <a:prstGeom prst="rect">
            <a:avLst/>
          </a:prstGeom>
          <a:noFill/>
          <a:ln>
            <a:noFill/>
          </a:ln>
        </p:spPr>
        <p:txBody>
          <a:bodyPr>
            <a:spAutoFit/>
          </a:bodyPr>
          <a:lstStyle/>
          <a:p>
            <a:pPr eaLnBrk="1" hangingPunct="1">
              <a:buClr>
                <a:schemeClr val="hlink"/>
              </a:buClr>
              <a:defRPr/>
            </a:pPr>
            <a:r>
              <a:rPr lang="en-US" altLang="zh-CN" sz="2400" kern="0" dirty="0">
                <a:solidFill>
                  <a:srgbClr val="003399"/>
                </a:solidFill>
                <a:latin typeface="Arial"/>
                <a:ea typeface="Arial Unicode MS"/>
              </a:rPr>
              <a:t>wide variety</a:t>
            </a:r>
            <a:endParaRPr lang="zh-CN" altLang="en-US" sz="2400" dirty="0">
              <a:latin typeface="Arial" charset="0"/>
            </a:endParaRPr>
          </a:p>
        </p:txBody>
      </p:sp>
      <p:sp>
        <p:nvSpPr>
          <p:cNvPr id="23561" name="右中括号 10"/>
          <p:cNvSpPr>
            <a:spLocks/>
          </p:cNvSpPr>
          <p:nvPr/>
        </p:nvSpPr>
        <p:spPr bwMode="auto">
          <a:xfrm rot="16200000" flipV="1">
            <a:off x="5472906" y="-261143"/>
            <a:ext cx="71437" cy="3600450"/>
          </a:xfrm>
          <a:prstGeom prst="rightBracket">
            <a:avLst>
              <a:gd name="adj" fmla="val 8400"/>
            </a:avLst>
          </a:prstGeom>
          <a:noFill/>
          <a:ln w="9525" cap="rnd" algn="ctr">
            <a:solidFill>
              <a:srgbClr val="007A77"/>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Clr>
                <a:schemeClr val="hlink"/>
              </a:buClr>
              <a:buFontTx/>
              <a:buNone/>
            </a:pPr>
            <a:endParaRPr lang="zh-CN" altLang="en-US"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23562" name="矩形 1"/>
          <p:cNvSpPr>
            <a:spLocks noChangeArrowheads="1"/>
          </p:cNvSpPr>
          <p:nvPr/>
        </p:nvSpPr>
        <p:spPr bwMode="auto">
          <a:xfrm>
            <a:off x="1533525" y="1257300"/>
            <a:ext cx="1552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2400">
                <a:latin typeface="Arial" panose="020B0604020202020204" pitchFamily="34" charset="0"/>
              </a:rPr>
              <a:t>Operators</a:t>
            </a:r>
            <a:endParaRPr lang="zh-CN" altLang="en-US" sz="2400">
              <a:latin typeface="Arial" panose="020B0604020202020204" pitchFamily="34" charset="0"/>
            </a:endParaRPr>
          </a:p>
        </p:txBody>
      </p:sp>
      <p:sp>
        <p:nvSpPr>
          <p:cNvPr id="3" name="矩形 2"/>
          <p:cNvSpPr/>
          <p:nvPr/>
        </p:nvSpPr>
        <p:spPr>
          <a:xfrm>
            <a:off x="476188" y="2827740"/>
            <a:ext cx="8191623" cy="2677656"/>
          </a:xfrm>
          <a:prstGeom prst="rect">
            <a:avLst/>
          </a:prstGeom>
        </p:spPr>
        <p:txBody>
          <a:bodyPr wrap="square">
            <a:spAutoFit/>
          </a:bodyPr>
          <a:lstStyle/>
          <a:p>
            <a:pPr lvl="0"/>
            <a:r>
              <a:rPr lang="zh-CN" altLang="zh-CN" sz="2800" b="1" dirty="0">
                <a:solidFill>
                  <a:srgbClr val="FF0000"/>
                </a:solidFill>
                <a:latin typeface="Times New Roman" panose="02020603050405020304" pitchFamily="18" charset="0"/>
              </a:rPr>
              <a:t>The instruction sets can be differentiated by </a:t>
            </a:r>
          </a:p>
          <a:p>
            <a:pPr marL="514350" indent="-514350">
              <a:buFont typeface="+mj-ea"/>
              <a:buAutoNum type="circleNumDbPlain"/>
            </a:pPr>
            <a:r>
              <a:rPr lang="zh-CN" altLang="zh-CN" sz="2800" b="1" dirty="0">
                <a:solidFill>
                  <a:srgbClr val="0033CC"/>
                </a:solidFill>
                <a:latin typeface="Times New Roman" panose="02020603050405020304" pitchFamily="18" charset="0"/>
              </a:rPr>
              <a:t>Operand storage in the CPU </a:t>
            </a:r>
            <a:endParaRPr lang="en-US" altLang="zh-CN" sz="2800" b="1" dirty="0">
              <a:solidFill>
                <a:srgbClr val="0033CC"/>
              </a:solidFill>
              <a:latin typeface="Times New Roman" panose="02020603050405020304" pitchFamily="18" charset="0"/>
            </a:endParaRPr>
          </a:p>
          <a:p>
            <a:pPr marL="514350" indent="-514350">
              <a:buFont typeface="+mj-ea"/>
              <a:buAutoNum type="circleNumDbPlain"/>
            </a:pPr>
            <a:r>
              <a:rPr lang="zh-CN" altLang="zh-CN" sz="2800" b="1" dirty="0">
                <a:solidFill>
                  <a:srgbClr val="0033CC"/>
                </a:solidFill>
                <a:latin typeface="Times New Roman" panose="02020603050405020304" pitchFamily="18" charset="0"/>
              </a:rPr>
              <a:t>Number of explicit operands per instruction</a:t>
            </a:r>
            <a:endParaRPr lang="en-US" altLang="zh-CN" sz="2800" b="1" dirty="0">
              <a:solidFill>
                <a:srgbClr val="0033CC"/>
              </a:solidFill>
              <a:latin typeface="Times New Roman" panose="02020603050405020304" pitchFamily="18" charset="0"/>
            </a:endParaRPr>
          </a:p>
          <a:p>
            <a:pPr marL="514350" indent="-514350">
              <a:buFont typeface="+mj-ea"/>
              <a:buAutoNum type="circleNumDbPlain"/>
            </a:pPr>
            <a:r>
              <a:rPr lang="zh-CN" altLang="zh-CN" sz="2800" b="1" dirty="0">
                <a:solidFill>
                  <a:srgbClr val="0033CC"/>
                </a:solidFill>
                <a:latin typeface="Times New Roman" panose="02020603050405020304" pitchFamily="18" charset="0"/>
              </a:rPr>
              <a:t>Operand location </a:t>
            </a:r>
            <a:endParaRPr lang="en-US" altLang="zh-CN" sz="2800" b="1" dirty="0">
              <a:solidFill>
                <a:srgbClr val="0033CC"/>
              </a:solidFill>
              <a:latin typeface="Times New Roman" panose="02020603050405020304" pitchFamily="18" charset="0"/>
            </a:endParaRPr>
          </a:p>
          <a:p>
            <a:pPr marL="514350" indent="-514350">
              <a:buFont typeface="+mj-ea"/>
              <a:buAutoNum type="circleNumDbPlain"/>
            </a:pPr>
            <a:r>
              <a:rPr lang="zh-CN" altLang="zh-CN" sz="2800" b="1" dirty="0">
                <a:solidFill>
                  <a:srgbClr val="0033CC"/>
                </a:solidFill>
                <a:latin typeface="Times New Roman" panose="02020603050405020304" pitchFamily="18" charset="0"/>
              </a:rPr>
              <a:t>Operations </a:t>
            </a:r>
            <a:endParaRPr lang="en-US" altLang="zh-CN" sz="2800" b="1" dirty="0">
              <a:solidFill>
                <a:srgbClr val="0033CC"/>
              </a:solidFill>
              <a:latin typeface="Times New Roman" panose="02020603050405020304" pitchFamily="18" charset="0"/>
            </a:endParaRPr>
          </a:p>
          <a:p>
            <a:pPr marL="514350" indent="-514350">
              <a:buFont typeface="+mj-ea"/>
              <a:buAutoNum type="circleNumDbPlain"/>
            </a:pPr>
            <a:r>
              <a:rPr lang="zh-CN" altLang="zh-CN" sz="2800" b="1" dirty="0">
                <a:solidFill>
                  <a:srgbClr val="0033CC"/>
                </a:solidFill>
                <a:latin typeface="Times New Roman" panose="02020603050405020304" pitchFamily="18" charset="0"/>
              </a:rPr>
              <a:t>Type and size of operands</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251520" y="312738"/>
            <a:ext cx="8784976" cy="955675"/>
          </a:xfrm>
        </p:spPr>
        <p:txBody>
          <a:bodyPr>
            <a:noAutofit/>
          </a:bodyPr>
          <a:lstStyle/>
          <a:p>
            <a:pPr>
              <a:defRPr/>
            </a:pPr>
            <a:r>
              <a:rPr lang="zh-CN" altLang="zh-CN" sz="3200" dirty="0"/>
              <a:t>The type of internal storage in the CPU is the most basic differentiation</a:t>
            </a:r>
            <a:endParaRPr lang="zh-CN" altLang="en-US" sz="3200" dirty="0"/>
          </a:p>
        </p:txBody>
      </p:sp>
      <p:sp>
        <p:nvSpPr>
          <p:cNvPr id="26627" name="内容占位符 2"/>
          <p:cNvSpPr>
            <a:spLocks noGrp="1"/>
          </p:cNvSpPr>
          <p:nvPr>
            <p:ph idx="1"/>
          </p:nvPr>
        </p:nvSpPr>
        <p:spPr>
          <a:xfrm>
            <a:off x="107504" y="1484784"/>
            <a:ext cx="8928992" cy="4968875"/>
          </a:xfrm>
        </p:spPr>
        <p:txBody>
          <a:bodyPr/>
          <a:lstStyle/>
          <a:p>
            <a:pPr>
              <a:defRPr/>
            </a:pPr>
            <a:r>
              <a:rPr lang="en-US" altLang="zh-CN" dirty="0"/>
              <a:t>Stack: </a:t>
            </a:r>
            <a:r>
              <a:rPr lang="zh-CN" altLang="zh-CN" b="0" dirty="0">
                <a:solidFill>
                  <a:schemeClr val="tx1"/>
                </a:solidFill>
                <a:latin typeface="Arial" panose="020B0604020202020204" pitchFamily="34" charset="0"/>
              </a:rPr>
              <a:t>the operands are implicitly on top of the stack</a:t>
            </a:r>
            <a:endParaRPr lang="en-US" altLang="zh-CN" dirty="0"/>
          </a:p>
          <a:p>
            <a:pPr>
              <a:defRPr/>
            </a:pPr>
            <a:r>
              <a:rPr lang="en-US" altLang="zh-CN" dirty="0"/>
              <a:t>Accumulator: </a:t>
            </a:r>
            <a:r>
              <a:rPr lang="zh-CN" altLang="zh-CN" b="0" dirty="0">
                <a:solidFill>
                  <a:schemeClr val="tx1"/>
                </a:solidFill>
                <a:latin typeface="Arial" panose="020B0604020202020204" pitchFamily="34" charset="0"/>
              </a:rPr>
              <a:t>one operand is implicitly the accumulator</a:t>
            </a:r>
            <a:endParaRPr lang="en-US" altLang="zh-CN" dirty="0"/>
          </a:p>
          <a:p>
            <a:pPr>
              <a:defRPr/>
            </a:pPr>
            <a:r>
              <a:rPr lang="en-US" altLang="zh-CN" dirty="0"/>
              <a:t>Register: </a:t>
            </a:r>
            <a:r>
              <a:rPr lang="zh-CN" altLang="zh-CN" b="0" dirty="0">
                <a:solidFill>
                  <a:schemeClr val="tx1"/>
                </a:solidFill>
                <a:latin typeface="Arial" panose="020B0604020202020204" pitchFamily="34" charset="0"/>
              </a:rPr>
              <a:t>all operands are explicit either registers or memory locations</a:t>
            </a:r>
            <a:endParaRPr lang="en-US" altLang="zh-CN" dirty="0"/>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260648"/>
            <a:ext cx="8661648" cy="936104"/>
          </a:xfrm>
        </p:spPr>
        <p:txBody>
          <a:bodyPr>
            <a:normAutofit fontScale="90000"/>
          </a:bodyPr>
          <a:lstStyle/>
          <a:p>
            <a:pPr algn="just"/>
            <a:r>
              <a:rPr lang="en-US" altLang="zh-CN" sz="2800" dirty="0"/>
              <a:t>The code segment C = A + B how it would appear on the classes of instruction sets</a:t>
            </a:r>
            <a:endParaRPr lang="zh-CN" altLang="en-US" sz="2800" dirty="0"/>
          </a:p>
        </p:txBody>
      </p:sp>
      <p:graphicFrame>
        <p:nvGraphicFramePr>
          <p:cNvPr id="4" name="表格 3"/>
          <p:cNvGraphicFramePr>
            <a:graphicFrameLocks noGrp="1"/>
          </p:cNvGraphicFramePr>
          <p:nvPr>
            <p:extLst>
              <p:ext uri="{D42A27DB-BD31-4B8C-83A1-F6EECF244321}">
                <p14:modId xmlns:p14="http://schemas.microsoft.com/office/powerpoint/2010/main" val="1479477567"/>
              </p:ext>
            </p:extLst>
          </p:nvPr>
        </p:nvGraphicFramePr>
        <p:xfrm>
          <a:off x="879024" y="1230920"/>
          <a:ext cx="7406640" cy="1828800"/>
        </p:xfrm>
        <a:graphic>
          <a:graphicData uri="http://schemas.openxmlformats.org/drawingml/2006/table">
            <a:tbl>
              <a:tblPr>
                <a:tableStyleId>{3C2FFA5D-87B4-456A-9821-1D502468CF0F}</a:tableStyleId>
              </a:tblPr>
              <a:tblGrid>
                <a:gridCol w="2468880">
                  <a:extLst>
                    <a:ext uri="{9D8B030D-6E8A-4147-A177-3AD203B41FA5}">
                      <a16:colId xmlns:a16="http://schemas.microsoft.com/office/drawing/2014/main" val="20000"/>
                    </a:ext>
                  </a:extLst>
                </a:gridCol>
                <a:gridCol w="2468880">
                  <a:extLst>
                    <a:ext uri="{9D8B030D-6E8A-4147-A177-3AD203B41FA5}">
                      <a16:colId xmlns:a16="http://schemas.microsoft.com/office/drawing/2014/main" val="20001"/>
                    </a:ext>
                  </a:extLst>
                </a:gridCol>
                <a:gridCol w="2468880">
                  <a:extLst>
                    <a:ext uri="{9D8B030D-6E8A-4147-A177-3AD203B41FA5}">
                      <a16:colId xmlns:a16="http://schemas.microsoft.com/office/drawing/2014/main" val="20002"/>
                    </a:ext>
                  </a:extLst>
                </a:gridCol>
              </a:tblGrid>
              <a:tr h="0">
                <a:tc>
                  <a:txBody>
                    <a:bodyPr/>
                    <a:lstStyle/>
                    <a:p>
                      <a:r>
                        <a:rPr lang="en-US" b="1" dirty="0"/>
                        <a:t>Stack</a:t>
                      </a:r>
                    </a:p>
                  </a:txBody>
                  <a:tcPr anchor="ctr"/>
                </a:tc>
                <a:tc>
                  <a:txBody>
                    <a:bodyPr/>
                    <a:lstStyle/>
                    <a:p>
                      <a:r>
                        <a:rPr lang="en-US" b="1"/>
                        <a:t>Accumulator</a:t>
                      </a:r>
                    </a:p>
                  </a:txBody>
                  <a:tcPr anchor="ctr"/>
                </a:tc>
                <a:tc>
                  <a:txBody>
                    <a:bodyPr/>
                    <a:lstStyle/>
                    <a:p>
                      <a:r>
                        <a:rPr lang="en-US" b="1"/>
                        <a:t>Register</a:t>
                      </a:r>
                    </a:p>
                  </a:txBody>
                  <a:tcPr anchor="ctr"/>
                </a:tc>
                <a:extLst>
                  <a:ext uri="{0D108BD9-81ED-4DB2-BD59-A6C34878D82A}">
                    <a16:rowId xmlns:a16="http://schemas.microsoft.com/office/drawing/2014/main" val="10000"/>
                  </a:ext>
                </a:extLst>
              </a:tr>
              <a:tr h="0">
                <a:tc>
                  <a:txBody>
                    <a:bodyPr/>
                    <a:lstStyle/>
                    <a:p>
                      <a:r>
                        <a:rPr lang="en-US" b="1"/>
                        <a:t>PUSH A</a:t>
                      </a:r>
                    </a:p>
                  </a:txBody>
                  <a:tcPr anchor="ctr"/>
                </a:tc>
                <a:tc>
                  <a:txBody>
                    <a:bodyPr/>
                    <a:lstStyle/>
                    <a:p>
                      <a:r>
                        <a:rPr lang="en-US" b="1" dirty="0"/>
                        <a:t>Load A</a:t>
                      </a:r>
                    </a:p>
                  </a:txBody>
                  <a:tcPr anchor="ctr"/>
                </a:tc>
                <a:tc>
                  <a:txBody>
                    <a:bodyPr/>
                    <a:lstStyle/>
                    <a:p>
                      <a:r>
                        <a:rPr lang="en-US" b="1"/>
                        <a:t>Load R1,A</a:t>
                      </a:r>
                    </a:p>
                  </a:txBody>
                  <a:tcPr anchor="ctr"/>
                </a:tc>
                <a:extLst>
                  <a:ext uri="{0D108BD9-81ED-4DB2-BD59-A6C34878D82A}">
                    <a16:rowId xmlns:a16="http://schemas.microsoft.com/office/drawing/2014/main" val="10001"/>
                  </a:ext>
                </a:extLst>
              </a:tr>
              <a:tr h="0">
                <a:tc>
                  <a:txBody>
                    <a:bodyPr/>
                    <a:lstStyle/>
                    <a:p>
                      <a:r>
                        <a:rPr lang="en-US" b="1"/>
                        <a:t>PUSH B</a:t>
                      </a:r>
                    </a:p>
                  </a:txBody>
                  <a:tcPr anchor="ctr"/>
                </a:tc>
                <a:tc>
                  <a:txBody>
                    <a:bodyPr/>
                    <a:lstStyle/>
                    <a:p>
                      <a:r>
                        <a:rPr lang="en-US" b="1" dirty="0"/>
                        <a:t>ADD B</a:t>
                      </a:r>
                    </a:p>
                  </a:txBody>
                  <a:tcPr anchor="ctr"/>
                </a:tc>
                <a:tc>
                  <a:txBody>
                    <a:bodyPr/>
                    <a:lstStyle/>
                    <a:p>
                      <a:r>
                        <a:rPr lang="en-US" b="1"/>
                        <a:t>ADD R1,B</a:t>
                      </a:r>
                    </a:p>
                  </a:txBody>
                  <a:tcPr anchor="ctr"/>
                </a:tc>
                <a:extLst>
                  <a:ext uri="{0D108BD9-81ED-4DB2-BD59-A6C34878D82A}">
                    <a16:rowId xmlns:a16="http://schemas.microsoft.com/office/drawing/2014/main" val="10002"/>
                  </a:ext>
                </a:extLst>
              </a:tr>
              <a:tr h="0">
                <a:tc>
                  <a:txBody>
                    <a:bodyPr/>
                    <a:lstStyle/>
                    <a:p>
                      <a:r>
                        <a:rPr lang="en-US" b="1"/>
                        <a:t>ADD</a:t>
                      </a:r>
                    </a:p>
                  </a:txBody>
                  <a:tcPr anchor="ctr"/>
                </a:tc>
                <a:tc>
                  <a:txBody>
                    <a:bodyPr/>
                    <a:lstStyle/>
                    <a:p>
                      <a:r>
                        <a:rPr lang="en-US" b="1" dirty="0"/>
                        <a:t>Store C</a:t>
                      </a:r>
                    </a:p>
                  </a:txBody>
                  <a:tcPr anchor="ctr"/>
                </a:tc>
                <a:tc>
                  <a:txBody>
                    <a:bodyPr/>
                    <a:lstStyle/>
                    <a:p>
                      <a:r>
                        <a:rPr lang="en-US" b="1"/>
                        <a:t>Store C,R1</a:t>
                      </a:r>
                    </a:p>
                  </a:txBody>
                  <a:tcPr anchor="ctr"/>
                </a:tc>
                <a:extLst>
                  <a:ext uri="{0D108BD9-81ED-4DB2-BD59-A6C34878D82A}">
                    <a16:rowId xmlns:a16="http://schemas.microsoft.com/office/drawing/2014/main" val="10003"/>
                  </a:ext>
                </a:extLst>
              </a:tr>
              <a:tr h="0">
                <a:tc>
                  <a:txBody>
                    <a:bodyPr/>
                    <a:lstStyle/>
                    <a:p>
                      <a:r>
                        <a:rPr lang="en-US" b="1" dirty="0"/>
                        <a:t>POP C</a:t>
                      </a:r>
                    </a:p>
                  </a:txBody>
                  <a:tcPr anchor="ctr"/>
                </a:tc>
                <a:tc>
                  <a:txBody>
                    <a:bodyPr/>
                    <a:lstStyle/>
                    <a:p>
                      <a:endParaRPr lang="zh-CN" altLang="en-US" b="1" dirty="0"/>
                    </a:p>
                  </a:txBody>
                  <a:tcPr/>
                </a:tc>
                <a:tc>
                  <a:txBody>
                    <a:bodyPr/>
                    <a:lstStyle/>
                    <a:p>
                      <a:endParaRPr lang="zh-CN" altLang="en-US" b="1" dirty="0"/>
                    </a:p>
                  </a:txBody>
                  <a:tcPr/>
                </a:tc>
                <a:extLst>
                  <a:ext uri="{0D108BD9-81ED-4DB2-BD59-A6C34878D82A}">
                    <a16:rowId xmlns:a16="http://schemas.microsoft.com/office/drawing/2014/main" val="10004"/>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995421753"/>
              </p:ext>
            </p:extLst>
          </p:nvPr>
        </p:nvGraphicFramePr>
        <p:xfrm>
          <a:off x="539552" y="3356992"/>
          <a:ext cx="8229600" cy="3041079"/>
        </p:xfrm>
        <a:graphic>
          <a:graphicData uri="http://schemas.openxmlformats.org/drawingml/2006/table">
            <a:tbl>
              <a:tblPr>
                <a:tableStyleId>{284E427A-3D55-4303-BF80-6455036E1DE7}</a:tableStyleId>
              </a:tblPr>
              <a:tblGrid>
                <a:gridCol w="1512168">
                  <a:extLst>
                    <a:ext uri="{9D8B030D-6E8A-4147-A177-3AD203B41FA5}">
                      <a16:colId xmlns:a16="http://schemas.microsoft.com/office/drawing/2014/main" val="20000"/>
                    </a:ext>
                  </a:extLst>
                </a:gridCol>
                <a:gridCol w="3168352">
                  <a:extLst>
                    <a:ext uri="{9D8B030D-6E8A-4147-A177-3AD203B41FA5}">
                      <a16:colId xmlns:a16="http://schemas.microsoft.com/office/drawing/2014/main" val="20001"/>
                    </a:ext>
                  </a:extLst>
                </a:gridCol>
                <a:gridCol w="3549080">
                  <a:extLst>
                    <a:ext uri="{9D8B030D-6E8A-4147-A177-3AD203B41FA5}">
                      <a16:colId xmlns:a16="http://schemas.microsoft.com/office/drawing/2014/main" val="20002"/>
                    </a:ext>
                  </a:extLst>
                </a:gridCol>
              </a:tblGrid>
              <a:tr h="306247">
                <a:tc>
                  <a:txBody>
                    <a:bodyPr/>
                    <a:lstStyle/>
                    <a:p>
                      <a:r>
                        <a:rPr lang="en-US" b="1" dirty="0"/>
                        <a:t>Machine Type</a:t>
                      </a:r>
                    </a:p>
                  </a:txBody>
                  <a:tcPr anchor="ctr"/>
                </a:tc>
                <a:tc>
                  <a:txBody>
                    <a:bodyPr/>
                    <a:lstStyle/>
                    <a:p>
                      <a:pPr algn="ctr"/>
                      <a:r>
                        <a:rPr lang="en-US" b="1" dirty="0"/>
                        <a:t>Advantages</a:t>
                      </a:r>
                    </a:p>
                  </a:txBody>
                  <a:tcPr anchor="ctr"/>
                </a:tc>
                <a:tc>
                  <a:txBody>
                    <a:bodyPr/>
                    <a:lstStyle/>
                    <a:p>
                      <a:pPr algn="ctr"/>
                      <a:r>
                        <a:rPr lang="en-US" b="1" dirty="0"/>
                        <a:t>Disadvantages</a:t>
                      </a:r>
                    </a:p>
                  </a:txBody>
                  <a:tcPr anchor="ctr"/>
                </a:tc>
                <a:extLst>
                  <a:ext uri="{0D108BD9-81ED-4DB2-BD59-A6C34878D82A}">
                    <a16:rowId xmlns:a16="http://schemas.microsoft.com/office/drawing/2014/main" val="10000"/>
                  </a:ext>
                </a:extLst>
              </a:tr>
              <a:tr h="995302">
                <a:tc>
                  <a:txBody>
                    <a:bodyPr/>
                    <a:lstStyle/>
                    <a:p>
                      <a:r>
                        <a:rPr lang="en-US"/>
                        <a:t>Stack</a:t>
                      </a:r>
                    </a:p>
                  </a:txBody>
                  <a:tcPr anchor="ctr"/>
                </a:tc>
                <a:tc>
                  <a:txBody>
                    <a:bodyPr/>
                    <a:lstStyle/>
                    <a:p>
                      <a:r>
                        <a:rPr lang="en-US" dirty="0"/>
                        <a:t>Simple model of expression evaluation. Good code density.</a:t>
                      </a:r>
                    </a:p>
                  </a:txBody>
                  <a:tcPr anchor="ctr"/>
                </a:tc>
                <a:tc>
                  <a:txBody>
                    <a:bodyPr/>
                    <a:lstStyle/>
                    <a:p>
                      <a:r>
                        <a:rPr lang="en-US"/>
                        <a:t>A stack can't be randomly accessed. It makes it difficult to generate efficient code.</a:t>
                      </a:r>
                    </a:p>
                  </a:txBody>
                  <a:tcPr anchor="ctr"/>
                </a:tc>
                <a:extLst>
                  <a:ext uri="{0D108BD9-81ED-4DB2-BD59-A6C34878D82A}">
                    <a16:rowId xmlns:a16="http://schemas.microsoft.com/office/drawing/2014/main" val="10001"/>
                  </a:ext>
                </a:extLst>
              </a:tr>
              <a:tr h="765617">
                <a:tc>
                  <a:txBody>
                    <a:bodyPr/>
                    <a:lstStyle/>
                    <a:p>
                      <a:r>
                        <a:rPr lang="en-US"/>
                        <a:t>Accumulator</a:t>
                      </a:r>
                    </a:p>
                  </a:txBody>
                  <a:tcPr anchor="ctr"/>
                </a:tc>
                <a:tc>
                  <a:txBody>
                    <a:bodyPr/>
                    <a:lstStyle/>
                    <a:p>
                      <a:r>
                        <a:rPr lang="en-US"/>
                        <a:t>Minimizes internal state of machine. Short instructions</a:t>
                      </a:r>
                    </a:p>
                  </a:txBody>
                  <a:tcPr anchor="ctr"/>
                </a:tc>
                <a:tc>
                  <a:txBody>
                    <a:bodyPr/>
                    <a:lstStyle/>
                    <a:p>
                      <a:r>
                        <a:rPr lang="en-US" dirty="0"/>
                        <a:t>Since accumulator is only temporary storage, memory traffic is highest. </a:t>
                      </a:r>
                    </a:p>
                  </a:txBody>
                  <a:tcPr anchor="ctr"/>
                </a:tc>
                <a:extLst>
                  <a:ext uri="{0D108BD9-81ED-4DB2-BD59-A6C34878D82A}">
                    <a16:rowId xmlns:a16="http://schemas.microsoft.com/office/drawing/2014/main" val="10002"/>
                  </a:ext>
                </a:extLst>
              </a:tr>
              <a:tr h="765617">
                <a:tc>
                  <a:txBody>
                    <a:bodyPr/>
                    <a:lstStyle/>
                    <a:p>
                      <a:r>
                        <a:rPr lang="en-US"/>
                        <a:t>Register</a:t>
                      </a:r>
                    </a:p>
                  </a:txBody>
                  <a:tcPr anchor="ctr"/>
                </a:tc>
                <a:tc>
                  <a:txBody>
                    <a:bodyPr/>
                    <a:lstStyle/>
                    <a:p>
                      <a:r>
                        <a:rPr lang="en-US"/>
                        <a:t>Most general model for code generation</a:t>
                      </a:r>
                    </a:p>
                  </a:txBody>
                  <a:tcPr anchor="ctr"/>
                </a:tc>
                <a:tc>
                  <a:txBody>
                    <a:bodyPr/>
                    <a:lstStyle/>
                    <a:p>
                      <a:r>
                        <a:rPr lang="en-US" dirty="0"/>
                        <a:t>All operands must be named, leading to longer instructions.</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49227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8336" y="188640"/>
            <a:ext cx="8805664" cy="6264696"/>
          </a:xfrm>
        </p:spPr>
        <p:txBody>
          <a:bodyPr>
            <a:normAutofit/>
          </a:bodyPr>
          <a:lstStyle/>
          <a:p>
            <a:pPr lvl="0"/>
            <a:r>
              <a:rPr lang="en-US" altLang="zh-CN" sz="3200" dirty="0"/>
              <a:t>M</a:t>
            </a:r>
            <a:r>
              <a:rPr lang="zh-CN" altLang="zh-CN" sz="3200" dirty="0"/>
              <a:t>ost early machines used stack or accumulator-style architectures, all machines designed in the past ten years use a general purpose</a:t>
            </a:r>
            <a:r>
              <a:rPr lang="en-US" altLang="zh-CN" sz="3200" dirty="0"/>
              <a:t> registers</a:t>
            </a:r>
            <a:r>
              <a:rPr lang="zh-CN" altLang="zh-CN" sz="3200" dirty="0"/>
              <a:t> architecture.</a:t>
            </a:r>
            <a:br>
              <a:rPr lang="en-US" altLang="zh-CN" sz="3200" dirty="0"/>
            </a:br>
            <a:br>
              <a:rPr lang="en-US" altLang="zh-CN" b="0" dirty="0">
                <a:solidFill>
                  <a:schemeClr val="tx1"/>
                </a:solidFill>
                <a:latin typeface="Arial" panose="020B0604020202020204" pitchFamily="34" charset="0"/>
              </a:rPr>
            </a:br>
            <a:r>
              <a:rPr lang="zh-CN" altLang="zh-CN" sz="3200" dirty="0"/>
              <a:t>The reason is the registers are:</a:t>
            </a:r>
            <a:br>
              <a:rPr lang="en-US" altLang="zh-CN" sz="3200" dirty="0"/>
            </a:br>
            <a:r>
              <a:rPr lang="en-US" altLang="zh-CN" sz="3200" dirty="0"/>
              <a:t>1: </a:t>
            </a:r>
            <a:r>
              <a:rPr lang="en-US" altLang="zh-CN" sz="3200" dirty="0">
                <a:solidFill>
                  <a:srgbClr val="FF0000"/>
                </a:solidFill>
              </a:rPr>
              <a:t>F</a:t>
            </a:r>
            <a:r>
              <a:rPr lang="zh-CN" altLang="zh-CN" sz="3200" dirty="0">
                <a:solidFill>
                  <a:srgbClr val="FF0000"/>
                </a:solidFill>
              </a:rPr>
              <a:t>aster th</a:t>
            </a:r>
            <a:r>
              <a:rPr lang="en-US" altLang="zh-CN" sz="3200" dirty="0">
                <a:solidFill>
                  <a:srgbClr val="FF0000"/>
                </a:solidFill>
              </a:rPr>
              <a:t>a</a:t>
            </a:r>
            <a:r>
              <a:rPr lang="zh-CN" altLang="zh-CN" sz="3200" dirty="0">
                <a:solidFill>
                  <a:srgbClr val="FF0000"/>
                </a:solidFill>
              </a:rPr>
              <a:t>n memory </a:t>
            </a:r>
            <a:br>
              <a:rPr lang="zh-CN" altLang="zh-CN" sz="3200" dirty="0"/>
            </a:br>
            <a:r>
              <a:rPr lang="en-US" altLang="zh-CN" sz="3200" dirty="0"/>
              <a:t>2: </a:t>
            </a:r>
            <a:r>
              <a:rPr lang="en-US" altLang="zh-CN" sz="3200" dirty="0">
                <a:solidFill>
                  <a:srgbClr val="FF0000"/>
                </a:solidFill>
              </a:rPr>
              <a:t>E</a:t>
            </a:r>
            <a:r>
              <a:rPr lang="zh-CN" altLang="zh-CN" sz="3200" dirty="0">
                <a:solidFill>
                  <a:srgbClr val="FF0000"/>
                </a:solidFill>
              </a:rPr>
              <a:t>asier for a compiler to use </a:t>
            </a:r>
            <a:br>
              <a:rPr lang="zh-CN" altLang="zh-CN" sz="3200" dirty="0"/>
            </a:br>
            <a:r>
              <a:rPr lang="en-US" altLang="zh-CN" sz="3200" dirty="0"/>
              <a:t>3: </a:t>
            </a:r>
            <a:r>
              <a:rPr lang="en-US" altLang="zh-CN" sz="3200" dirty="0">
                <a:solidFill>
                  <a:srgbClr val="FF0000"/>
                </a:solidFill>
              </a:rPr>
              <a:t>C</a:t>
            </a:r>
            <a:r>
              <a:rPr lang="zh-CN" altLang="zh-CN" sz="3200" dirty="0">
                <a:solidFill>
                  <a:srgbClr val="FF0000"/>
                </a:solidFill>
              </a:rPr>
              <a:t>an be used more effectively</a:t>
            </a:r>
            <a:r>
              <a:rPr lang="zh-CN" altLang="zh-CN" sz="3200" dirty="0"/>
              <a:t> </a:t>
            </a:r>
            <a:br>
              <a:rPr lang="zh-CN" altLang="zh-CN" sz="4800" b="0" dirty="0">
                <a:solidFill>
                  <a:schemeClr val="tx1"/>
                </a:solidFill>
                <a:latin typeface="Arial" panose="020B0604020202020204" pitchFamily="34" charset="0"/>
              </a:rPr>
            </a:br>
            <a:endParaRPr lang="zh-CN" altLang="en-US" dirty="0"/>
          </a:p>
        </p:txBody>
      </p:sp>
    </p:spTree>
    <p:extLst>
      <p:ext uri="{BB962C8B-B14F-4D97-AF65-F5344CB8AC3E}">
        <p14:creationId xmlns:p14="http://schemas.microsoft.com/office/powerpoint/2010/main" val="2974987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16632"/>
            <a:ext cx="8568952" cy="1440160"/>
          </a:xfrm>
        </p:spPr>
        <p:txBody>
          <a:bodyPr>
            <a:normAutofit/>
          </a:bodyPr>
          <a:lstStyle/>
          <a:p>
            <a:pPr algn="just"/>
            <a:r>
              <a:rPr lang="en-US" altLang="zh-CN" sz="2800" dirty="0"/>
              <a:t>There are two major instruction set characteristics that divide GPR architectures. They concern</a:t>
            </a:r>
            <a:endParaRPr lang="zh-CN" altLang="en-US" sz="2800" dirty="0"/>
          </a:p>
        </p:txBody>
      </p:sp>
      <p:graphicFrame>
        <p:nvGraphicFramePr>
          <p:cNvPr id="4" name="表格 3"/>
          <p:cNvGraphicFramePr>
            <a:graphicFrameLocks noGrp="1"/>
          </p:cNvGraphicFramePr>
          <p:nvPr>
            <p:extLst>
              <p:ext uri="{D42A27DB-BD31-4B8C-83A1-F6EECF244321}">
                <p14:modId xmlns:p14="http://schemas.microsoft.com/office/powerpoint/2010/main" val="2340221692"/>
              </p:ext>
            </p:extLst>
          </p:nvPr>
        </p:nvGraphicFramePr>
        <p:xfrm>
          <a:off x="1141922" y="2576155"/>
          <a:ext cx="6120720" cy="640080"/>
        </p:xfrm>
        <a:graphic>
          <a:graphicData uri="http://schemas.openxmlformats.org/drawingml/2006/table">
            <a:tbl>
              <a:tblPr/>
              <a:tblGrid>
                <a:gridCol w="2040240">
                  <a:extLst>
                    <a:ext uri="{9D8B030D-6E8A-4147-A177-3AD203B41FA5}">
                      <a16:colId xmlns:a16="http://schemas.microsoft.com/office/drawing/2014/main" val="20000"/>
                    </a:ext>
                  </a:extLst>
                </a:gridCol>
                <a:gridCol w="2040240">
                  <a:extLst>
                    <a:ext uri="{9D8B030D-6E8A-4147-A177-3AD203B41FA5}">
                      <a16:colId xmlns:a16="http://schemas.microsoft.com/office/drawing/2014/main" val="20001"/>
                    </a:ext>
                  </a:extLst>
                </a:gridCol>
                <a:gridCol w="2040240">
                  <a:extLst>
                    <a:ext uri="{9D8B030D-6E8A-4147-A177-3AD203B41FA5}">
                      <a16:colId xmlns:a16="http://schemas.microsoft.com/office/drawing/2014/main" val="20002"/>
                    </a:ext>
                  </a:extLst>
                </a:gridCol>
              </a:tblGrid>
              <a:tr h="0">
                <a:tc>
                  <a:txBody>
                    <a:bodyPr/>
                    <a:lstStyle/>
                    <a:p>
                      <a:r>
                        <a:rPr lang="pt-BR" dirty="0"/>
                        <a:t>ADD R3, R1, R2  </a:t>
                      </a:r>
                      <a:br>
                        <a:rPr lang="pt-BR" dirty="0"/>
                      </a:br>
                      <a:r>
                        <a:rPr lang="pt-BR" dirty="0"/>
                        <a:t>R3 &lt;-R1 + R2</a:t>
                      </a:r>
                    </a:p>
                  </a:txBody>
                  <a:tcPr anchor="ctr">
                    <a:lnL>
                      <a:noFill/>
                    </a:lnL>
                    <a:lnR>
                      <a:noFill/>
                    </a:lnR>
                    <a:lnT>
                      <a:noFill/>
                    </a:lnT>
                    <a:lnB>
                      <a:noFill/>
                    </a:lnB>
                  </a:tcPr>
                </a:tc>
                <a:tc>
                  <a:txBody>
                    <a:bodyPr/>
                    <a:lstStyle/>
                    <a:p>
                      <a:r>
                        <a:rPr lang="en-US"/>
                        <a:t>              or</a:t>
                      </a:r>
                    </a:p>
                  </a:txBody>
                  <a:tcPr anchor="ctr">
                    <a:lnL>
                      <a:noFill/>
                    </a:lnL>
                    <a:lnR>
                      <a:noFill/>
                    </a:lnR>
                    <a:lnT>
                      <a:noFill/>
                    </a:lnT>
                    <a:lnB>
                      <a:noFill/>
                    </a:lnB>
                  </a:tcPr>
                </a:tc>
                <a:tc>
                  <a:txBody>
                    <a:bodyPr/>
                    <a:lstStyle/>
                    <a:p>
                      <a:r>
                        <a:rPr lang="pt-BR" dirty="0"/>
                        <a:t>ADD R1, R2  </a:t>
                      </a:r>
                      <a:br>
                        <a:rPr lang="pt-BR" dirty="0"/>
                      </a:br>
                      <a:r>
                        <a:rPr lang="pt-BR" dirty="0"/>
                        <a:t>R1 &lt;- R1 + R2</a:t>
                      </a:r>
                    </a:p>
                  </a:txBody>
                  <a:tcPr anchor="ctr">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6" name="矩形 5"/>
          <p:cNvSpPr/>
          <p:nvPr/>
        </p:nvSpPr>
        <p:spPr>
          <a:xfrm>
            <a:off x="323528" y="1894329"/>
            <a:ext cx="7757508" cy="477054"/>
          </a:xfrm>
          <a:prstGeom prst="rect">
            <a:avLst/>
          </a:prstGeom>
        </p:spPr>
        <p:txBody>
          <a:bodyPr wrap="none">
            <a:spAutoFit/>
          </a:bodyPr>
          <a:lstStyle/>
          <a:p>
            <a:r>
              <a:rPr lang="en-US" altLang="zh-CN" sz="2500" b="1" dirty="0">
                <a:solidFill>
                  <a:srgbClr val="FF0000"/>
                </a:solidFill>
                <a:latin typeface="Times New Roman" panose="02020603050405020304" pitchFamily="18" charset="0"/>
                <a:ea typeface="黑体"/>
                <a:cs typeface="黑体"/>
              </a:rPr>
              <a:t>Whether an ALU instruction has two or three operands</a:t>
            </a:r>
            <a:endParaRPr lang="zh-CN" altLang="en-US" sz="2500" b="1" dirty="0">
              <a:solidFill>
                <a:srgbClr val="FF0000"/>
              </a:solidFill>
              <a:latin typeface="Times New Roman" panose="02020603050405020304" pitchFamily="18" charset="0"/>
              <a:ea typeface="黑体"/>
              <a:cs typeface="黑体"/>
            </a:endParaRPr>
          </a:p>
        </p:txBody>
      </p:sp>
      <p:sp>
        <p:nvSpPr>
          <p:cNvPr id="7" name="矩形 6"/>
          <p:cNvSpPr/>
          <p:nvPr/>
        </p:nvSpPr>
        <p:spPr>
          <a:xfrm>
            <a:off x="325233" y="3287306"/>
            <a:ext cx="8676456" cy="861774"/>
          </a:xfrm>
          <a:prstGeom prst="rect">
            <a:avLst/>
          </a:prstGeom>
        </p:spPr>
        <p:txBody>
          <a:bodyPr wrap="square">
            <a:spAutoFit/>
          </a:bodyPr>
          <a:lstStyle/>
          <a:p>
            <a:r>
              <a:rPr lang="en-US" altLang="zh-CN" sz="2500" b="1" dirty="0">
                <a:solidFill>
                  <a:srgbClr val="FF0000"/>
                </a:solidFill>
                <a:latin typeface="Times New Roman" panose="02020603050405020304" pitchFamily="18" charset="0"/>
                <a:ea typeface="黑体"/>
                <a:cs typeface="黑体"/>
              </a:rPr>
              <a:t>How many of the operands may be memory addressed in ALU instruction</a:t>
            </a:r>
            <a:endParaRPr lang="zh-CN" altLang="en-US" sz="2500" b="1" dirty="0">
              <a:solidFill>
                <a:srgbClr val="FF0000"/>
              </a:solidFill>
              <a:latin typeface="Times New Roman" panose="02020603050405020304" pitchFamily="18" charset="0"/>
              <a:ea typeface="黑体"/>
              <a:cs typeface="黑体"/>
            </a:endParaRPr>
          </a:p>
        </p:txBody>
      </p:sp>
      <p:sp>
        <p:nvSpPr>
          <p:cNvPr id="8" name="Rectangle 7"/>
          <p:cNvSpPr>
            <a:spLocks noChangeArrowheads="1"/>
          </p:cNvSpPr>
          <p:nvPr/>
        </p:nvSpPr>
        <p:spPr bwMode="auto">
          <a:xfrm>
            <a:off x="1187624" y="4202678"/>
            <a:ext cx="734481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anose="020B0604020202020204" pitchFamily="34" charset="0"/>
              </a:rPr>
              <a:t>1. </a:t>
            </a:r>
            <a:r>
              <a:rPr kumimoji="0" lang="zh-CN" altLang="zh-CN" sz="1800" b="0" i="0" u="none" strike="noStrike" cap="none" normalizeH="0" baseline="0" dirty="0">
                <a:ln>
                  <a:noFill/>
                </a:ln>
                <a:solidFill>
                  <a:schemeClr val="tx1"/>
                </a:solidFill>
                <a:effectLst/>
                <a:latin typeface="Arial" panose="020B0604020202020204" pitchFamily="34" charset="0"/>
              </a:rPr>
              <a:t>Register- Register (Load/Store) </a:t>
            </a:r>
            <a:endParaRPr kumimoji="0" lang="en-US"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ADD R3, R1, R2     (R3 &lt;- R1 + R2)</a:t>
            </a:r>
            <a:endParaRPr kumimoji="0" lang="en-US"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anose="020B0604020202020204" pitchFamily="34" charset="0"/>
              </a:rPr>
              <a:t>2. </a:t>
            </a:r>
            <a:r>
              <a:rPr kumimoji="0" lang="zh-CN" altLang="zh-CN" sz="1800" b="0" i="0" u="none" strike="noStrike" cap="none" normalizeH="0" baseline="0" dirty="0">
                <a:ln>
                  <a:noFill/>
                </a:ln>
                <a:solidFill>
                  <a:schemeClr val="tx1"/>
                </a:solidFill>
                <a:effectLst/>
                <a:latin typeface="Arial" panose="020B0604020202020204" pitchFamily="34" charset="0"/>
              </a:rPr>
              <a:t>Register </a:t>
            </a:r>
            <a:r>
              <a:rPr kumimoji="0" lang="en-US" altLang="zh-CN" sz="1800" b="0" i="0" u="none" strike="noStrike" cap="none" normalizeH="0" baseline="0" dirty="0">
                <a:ln>
                  <a:noFill/>
                </a:ln>
                <a:solidFill>
                  <a:schemeClr val="tx1"/>
                </a:solidFill>
                <a:effectLst/>
                <a:latin typeface="Arial" panose="020B0604020202020204" pitchFamily="34" charset="0"/>
              </a:rPr>
              <a:t>–</a:t>
            </a:r>
            <a:r>
              <a:rPr kumimoji="0" lang="zh-CN" altLang="zh-CN" sz="1800" b="0" i="0" u="none" strike="noStrike" cap="none" normalizeH="0" baseline="0" dirty="0">
                <a:ln>
                  <a:noFill/>
                </a:ln>
                <a:solidFill>
                  <a:schemeClr val="tx1"/>
                </a:solidFill>
                <a:effectLst/>
                <a:latin typeface="Arial" panose="020B0604020202020204" pitchFamily="34" charset="0"/>
              </a:rPr>
              <a:t> Memory</a:t>
            </a:r>
            <a:endParaRPr kumimoji="0" lang="en-US"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ADD R1, A               (R1 &lt;- R1 + A)</a:t>
            </a:r>
            <a:endParaRPr kumimoji="0" lang="en-US"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anose="020B0604020202020204" pitchFamily="34" charset="0"/>
              </a:rPr>
              <a:t>3. </a:t>
            </a:r>
            <a:r>
              <a:rPr kumimoji="0" lang="zh-CN" altLang="zh-CN" sz="1800" b="0" i="0" u="none" strike="noStrike" cap="none" normalizeH="0" baseline="0" dirty="0">
                <a:ln>
                  <a:noFill/>
                </a:ln>
                <a:solidFill>
                  <a:schemeClr val="tx1"/>
                </a:solidFill>
                <a:effectLst/>
                <a:latin typeface="Arial" panose="020B0604020202020204" pitchFamily="34" charset="0"/>
              </a:rPr>
              <a:t>Memory </a:t>
            </a:r>
            <a:r>
              <a:rPr kumimoji="0" lang="en-US" altLang="zh-CN" sz="1800" b="0" i="0" u="none" strike="noStrike" cap="none" normalizeH="0" baseline="0" dirty="0">
                <a:ln>
                  <a:noFill/>
                </a:ln>
                <a:solidFill>
                  <a:schemeClr val="tx1"/>
                </a:solidFill>
                <a:effectLst/>
                <a:latin typeface="Arial" panose="020B0604020202020204" pitchFamily="34" charset="0"/>
              </a:rPr>
              <a:t>–</a:t>
            </a:r>
            <a:r>
              <a:rPr kumimoji="0" lang="zh-CN" altLang="zh-CN" sz="1800" b="0" i="0" u="none" strike="noStrike" cap="none" normalizeH="0" baseline="0" dirty="0">
                <a:ln>
                  <a:noFill/>
                </a:ln>
                <a:solidFill>
                  <a:schemeClr val="tx1"/>
                </a:solidFill>
                <a:effectLst/>
                <a:latin typeface="Arial" panose="020B0604020202020204" pitchFamily="34" charset="0"/>
              </a:rPr>
              <a:t> Memory</a:t>
            </a:r>
            <a:endParaRPr kumimoji="0" lang="en-US"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ADD C, A, B            (C &lt;- A + B) </a:t>
            </a:r>
          </a:p>
        </p:txBody>
      </p:sp>
    </p:spTree>
    <p:extLst>
      <p:ext uri="{BB962C8B-B14F-4D97-AF65-F5344CB8AC3E}">
        <p14:creationId xmlns:p14="http://schemas.microsoft.com/office/powerpoint/2010/main" val="3770085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230188" y="115888"/>
            <a:ext cx="7870825" cy="955675"/>
          </a:xfrm>
        </p:spPr>
        <p:txBody>
          <a:bodyPr>
            <a:normAutofit fontScale="90000"/>
          </a:bodyPr>
          <a:lstStyle/>
          <a:p>
            <a:pPr>
              <a:lnSpc>
                <a:spcPts val="3600"/>
              </a:lnSpc>
              <a:defRPr/>
            </a:pPr>
            <a:r>
              <a:rPr lang="en-US" altLang="zh-CN" dirty="0"/>
              <a:t>The number of the memory operand </a:t>
            </a:r>
            <a:br>
              <a:rPr lang="en-US" altLang="zh-CN" dirty="0"/>
            </a:br>
            <a:r>
              <a:rPr lang="en-US" altLang="zh-CN" dirty="0"/>
              <a:t>				     In the instruction </a:t>
            </a:r>
            <a:endParaRPr dirty="0"/>
          </a:p>
        </p:txBody>
      </p:sp>
      <p:sp>
        <p:nvSpPr>
          <p:cNvPr id="27651" name="内容占位符 2"/>
          <p:cNvSpPr>
            <a:spLocks noGrp="1"/>
          </p:cNvSpPr>
          <p:nvPr>
            <p:ph idx="1"/>
          </p:nvPr>
        </p:nvSpPr>
        <p:spPr>
          <a:xfrm>
            <a:off x="395288" y="1196975"/>
            <a:ext cx="8229600" cy="4968875"/>
          </a:xfrm>
        </p:spPr>
        <p:txBody>
          <a:bodyPr/>
          <a:lstStyle/>
          <a:p>
            <a:pPr>
              <a:defRPr/>
            </a:pPr>
            <a:r>
              <a:rPr lang="en-US" altLang="zh-CN" dirty="0"/>
              <a:t>Register-Register</a:t>
            </a:r>
          </a:p>
          <a:p>
            <a:pPr lvl="1">
              <a:defRPr/>
            </a:pPr>
            <a:r>
              <a:rPr lang="en-US" altLang="zh-CN" dirty="0"/>
              <a:t>Maximum number of operands allowed 3</a:t>
            </a:r>
          </a:p>
          <a:p>
            <a:pPr lvl="1">
              <a:defRPr/>
            </a:pPr>
            <a:r>
              <a:rPr lang="en-US" altLang="zh-CN" dirty="0"/>
              <a:t>Number of memory addresses is 0</a:t>
            </a:r>
          </a:p>
          <a:p>
            <a:pPr>
              <a:defRPr/>
            </a:pPr>
            <a:r>
              <a:rPr lang="en-US" altLang="zh-CN" dirty="0"/>
              <a:t>Register-memory</a:t>
            </a:r>
          </a:p>
          <a:p>
            <a:pPr lvl="1">
              <a:defRPr/>
            </a:pPr>
            <a:r>
              <a:rPr lang="en-US" altLang="zh-CN" dirty="0"/>
              <a:t>Maximum number of operands allowed 2</a:t>
            </a:r>
          </a:p>
          <a:p>
            <a:pPr lvl="1">
              <a:defRPr/>
            </a:pPr>
            <a:r>
              <a:rPr lang="en-US" altLang="zh-CN" dirty="0"/>
              <a:t>Number of memory addresses is 1</a:t>
            </a:r>
          </a:p>
          <a:p>
            <a:pPr>
              <a:defRPr/>
            </a:pPr>
            <a:r>
              <a:rPr lang="en-US" altLang="zh-CN" dirty="0"/>
              <a:t>Memory-memory</a:t>
            </a:r>
          </a:p>
          <a:p>
            <a:pPr lvl="1">
              <a:defRPr/>
            </a:pPr>
            <a:r>
              <a:rPr lang="en-US" altLang="zh-CN" dirty="0"/>
              <a:t>Maximum number of operands allowed 2 or 3</a:t>
            </a:r>
          </a:p>
          <a:p>
            <a:pPr lvl="1">
              <a:defRPr/>
            </a:pPr>
            <a:r>
              <a:rPr lang="en-US" altLang="zh-CN" dirty="0"/>
              <a:t>Number of memory addresses is 2 or 3</a:t>
            </a:r>
          </a:p>
          <a:p>
            <a:pPr lvl="1">
              <a:defRPr/>
            </a:pPr>
            <a:endParaRPr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651">
                                            <p:txEl>
                                              <p:pRg st="4" end="4"/>
                                            </p:txEl>
                                          </p:spTgt>
                                        </p:tgtEl>
                                        <p:attrNameLst>
                                          <p:attrName>style.visibility</p:attrName>
                                        </p:attrNameLst>
                                      </p:cBhvr>
                                      <p:to>
                                        <p:strVal val="visible"/>
                                      </p:to>
                                    </p:set>
                                    <p:animEffect transition="in" filter="fade">
                                      <p:cBhvr>
                                        <p:cTn id="7" dur="500"/>
                                        <p:tgtEl>
                                          <p:spTgt spid="27651">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7651">
                                            <p:txEl>
                                              <p:pRg st="5" end="5"/>
                                            </p:txEl>
                                          </p:spTgt>
                                        </p:tgtEl>
                                        <p:attrNameLst>
                                          <p:attrName>style.visibility</p:attrName>
                                        </p:attrNameLst>
                                      </p:cBhvr>
                                      <p:to>
                                        <p:strVal val="visible"/>
                                      </p:to>
                                    </p:set>
                                    <p:animEffect transition="in" filter="fade">
                                      <p:cBhvr>
                                        <p:cTn id="10" dur="500"/>
                                        <p:tgtEl>
                                          <p:spTgt spid="27651">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7651">
                                            <p:txEl>
                                              <p:pRg st="7" end="7"/>
                                            </p:txEl>
                                          </p:spTgt>
                                        </p:tgtEl>
                                        <p:attrNameLst>
                                          <p:attrName>style.visibility</p:attrName>
                                        </p:attrNameLst>
                                      </p:cBhvr>
                                      <p:to>
                                        <p:strVal val="visible"/>
                                      </p:to>
                                    </p:set>
                                    <p:animEffect transition="in" filter="fade">
                                      <p:cBhvr>
                                        <p:cTn id="15" dur="500"/>
                                        <p:tgtEl>
                                          <p:spTgt spid="27651">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7651">
                                            <p:txEl>
                                              <p:pRg st="8" end="8"/>
                                            </p:txEl>
                                          </p:spTgt>
                                        </p:tgtEl>
                                        <p:attrNameLst>
                                          <p:attrName>style.visibility</p:attrName>
                                        </p:attrNameLst>
                                      </p:cBhvr>
                                      <p:to>
                                        <p:strVal val="visible"/>
                                      </p:to>
                                    </p:set>
                                    <p:animEffect transition="in" filter="fade">
                                      <p:cBhvr>
                                        <p:cTn id="18" dur="500"/>
                                        <p:tgtEl>
                                          <p:spTgt spid="2765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230188" y="115888"/>
            <a:ext cx="7870825" cy="955675"/>
          </a:xfrm>
        </p:spPr>
        <p:txBody>
          <a:bodyPr/>
          <a:lstStyle/>
          <a:p>
            <a:r>
              <a:rPr lang="en-US" altLang="zh-CN">
                <a:ea typeface="黑体" panose="02010609060101010101" pitchFamily="49" charset="-122"/>
              </a:rPr>
              <a:t>Variables difference </a:t>
            </a:r>
            <a:endParaRPr>
              <a:ea typeface="黑体" panose="02010609060101010101" pitchFamily="49" charset="-122"/>
            </a:endParaRPr>
          </a:p>
        </p:txBody>
      </p:sp>
      <p:sp>
        <p:nvSpPr>
          <p:cNvPr id="28675" name="内容占位符 2"/>
          <p:cNvSpPr>
            <a:spLocks noGrp="1"/>
          </p:cNvSpPr>
          <p:nvPr>
            <p:ph idx="1"/>
          </p:nvPr>
        </p:nvSpPr>
        <p:spPr>
          <a:xfrm>
            <a:off x="568325" y="1412875"/>
            <a:ext cx="8540750" cy="4194175"/>
          </a:xfrm>
        </p:spPr>
        <p:txBody>
          <a:bodyPr/>
          <a:lstStyle/>
          <a:p>
            <a:pPr>
              <a:defRPr/>
            </a:pPr>
            <a:r>
              <a:rPr lang="en-US" altLang="zh-CN" sz="3600" dirty="0"/>
              <a:t>C</a:t>
            </a:r>
          </a:p>
          <a:p>
            <a:pPr lvl="1">
              <a:defRPr/>
            </a:pPr>
            <a:r>
              <a:rPr lang="en-US" altLang="zh-CN" dirty="0" err="1"/>
              <a:t>Int</a:t>
            </a:r>
            <a:r>
              <a:rPr lang="en-US" altLang="zh-CN" dirty="0"/>
              <a:t>   char   f</a:t>
            </a:r>
          </a:p>
          <a:p>
            <a:pPr>
              <a:defRPr/>
            </a:pPr>
            <a:r>
              <a:rPr lang="en-US" altLang="zh-CN" dirty="0"/>
              <a:t>Instruction Set</a:t>
            </a:r>
          </a:p>
          <a:p>
            <a:pPr lvl="1">
              <a:defRPr/>
            </a:pPr>
            <a:r>
              <a:rPr lang="en-US" altLang="zh-CN" dirty="0"/>
              <a:t>Register</a:t>
            </a:r>
          </a:p>
          <a:p>
            <a:pPr lvl="1">
              <a:defRPr/>
            </a:pPr>
            <a:r>
              <a:rPr lang="en-US" altLang="zh-CN" dirty="0"/>
              <a:t>Memory address</a:t>
            </a:r>
          </a:p>
          <a:p>
            <a:pPr lvl="2">
              <a:defRPr/>
            </a:pPr>
            <a:r>
              <a:rPr lang="en-US" altLang="zh-CN" dirty="0"/>
              <a:t>Displacement</a:t>
            </a:r>
          </a:p>
          <a:p>
            <a:pPr lvl="2">
              <a:defRPr/>
            </a:pPr>
            <a:r>
              <a:rPr lang="en-US" altLang="zh-CN" dirty="0"/>
              <a:t>Immediate</a:t>
            </a:r>
          </a:p>
          <a:p>
            <a:pPr lvl="1">
              <a:defRPr/>
            </a:pPr>
            <a:r>
              <a:rPr lang="en-US" altLang="zh-CN" dirty="0"/>
              <a:t>Stack</a:t>
            </a:r>
          </a:p>
          <a:p>
            <a:pPr>
              <a:defRPr/>
            </a:pPr>
            <a:endParaRPr dirty="0"/>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57200" y="274638"/>
            <a:ext cx="8229600" cy="1143000"/>
          </a:xfrm>
        </p:spPr>
        <p:txBody>
          <a:bodyPr/>
          <a:lstStyle/>
          <a:p>
            <a:pPr eaLnBrk="1" hangingPunct="1"/>
            <a:r>
              <a:rPr lang="en-US" altLang="ko-KR" dirty="0">
                <a:ea typeface="Gulim" pitchFamily="34" charset="-127"/>
              </a:rPr>
              <a:t>Topics to cover in Chapter 2</a:t>
            </a:r>
          </a:p>
        </p:txBody>
      </p:sp>
      <p:sp>
        <p:nvSpPr>
          <p:cNvPr id="7" name="Rectangle 3"/>
          <p:cNvSpPr>
            <a:spLocks noGrp="1" noChangeArrowheads="1"/>
          </p:cNvSpPr>
          <p:nvPr>
            <p:ph idx="1"/>
          </p:nvPr>
        </p:nvSpPr>
        <p:spPr>
          <a:xfrm>
            <a:off x="457200" y="1600200"/>
            <a:ext cx="8229600" cy="4525963"/>
          </a:xfrm>
        </p:spPr>
        <p:txBody>
          <a:bodyPr/>
          <a:lstStyle/>
          <a:p>
            <a:pPr eaLnBrk="1" hangingPunct="1"/>
            <a:r>
              <a:rPr lang="en-US" altLang="ko-KR" dirty="0">
                <a:ea typeface="Gulim" pitchFamily="34" charset="-127"/>
              </a:rPr>
              <a:t>MIPS operations and operands</a:t>
            </a:r>
          </a:p>
          <a:p>
            <a:pPr eaLnBrk="1" hangingPunct="1"/>
            <a:r>
              <a:rPr lang="en-US" altLang="ko-KR" dirty="0">
                <a:ea typeface="Gulim" pitchFamily="34" charset="-127"/>
              </a:rPr>
              <a:t>MIPS registers</a:t>
            </a:r>
          </a:p>
          <a:p>
            <a:pPr eaLnBrk="1" hangingPunct="1"/>
            <a:r>
              <a:rPr lang="en-US" altLang="ko-KR" dirty="0">
                <a:ea typeface="Gulim" pitchFamily="34" charset="-127"/>
              </a:rPr>
              <a:t>Memory view</a:t>
            </a:r>
          </a:p>
          <a:p>
            <a:pPr eaLnBrk="1" hangingPunct="1"/>
            <a:r>
              <a:rPr lang="en-US" altLang="ko-KR" dirty="0">
                <a:ea typeface="Gulim" pitchFamily="34" charset="-127"/>
              </a:rPr>
              <a:t>Instruction encoding</a:t>
            </a:r>
          </a:p>
          <a:p>
            <a:pPr eaLnBrk="1" hangingPunct="1"/>
            <a:endParaRPr lang="en-US" altLang="ko-KR" dirty="0">
              <a:ea typeface="Gulim" pitchFamily="34" charset="-127"/>
            </a:endParaRPr>
          </a:p>
          <a:p>
            <a:pPr eaLnBrk="1" hangingPunct="1"/>
            <a:r>
              <a:rPr lang="en-US" altLang="ko-KR" dirty="0">
                <a:ea typeface="Gulim" pitchFamily="34" charset="-127"/>
              </a:rPr>
              <a:t>Arithmetic operations</a:t>
            </a:r>
          </a:p>
          <a:p>
            <a:pPr eaLnBrk="1" hangingPunct="1"/>
            <a:r>
              <a:rPr lang="en-US" altLang="ko-KR" dirty="0">
                <a:ea typeface="Gulim" pitchFamily="34" charset="-127"/>
              </a:rPr>
              <a:t>Logic operations</a:t>
            </a:r>
          </a:p>
          <a:p>
            <a:pPr eaLnBrk="1" hangingPunct="1"/>
            <a:r>
              <a:rPr lang="en-US" altLang="ko-KR" dirty="0">
                <a:ea typeface="Gulim" pitchFamily="34" charset="-127"/>
              </a:rPr>
              <a:t>Memory transfer operations</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188" y="170656"/>
            <a:ext cx="7870825" cy="954088"/>
          </a:xfrm>
        </p:spPr>
        <p:txBody>
          <a:bodyPr>
            <a:normAutofit fontScale="90000"/>
          </a:bodyPr>
          <a:lstStyle/>
          <a:p>
            <a:pPr>
              <a:lnSpc>
                <a:spcPts val="3500"/>
              </a:lnSpc>
              <a:defRPr/>
            </a:pPr>
            <a:r>
              <a:rPr lang="en-US" altLang="zh-CN" sz="3600" dirty="0"/>
              <a:t>2.2</a:t>
            </a:r>
            <a:r>
              <a:rPr lang="en-US" altLang="zh-CN" dirty="0">
                <a:solidFill>
                  <a:srgbClr val="FF0000"/>
                </a:solidFill>
              </a:rPr>
              <a:t> Operations</a:t>
            </a:r>
            <a:r>
              <a:rPr lang="en-US" altLang="zh-CN" dirty="0"/>
              <a:t> </a:t>
            </a:r>
            <a:br>
              <a:rPr lang="en-US" altLang="zh-CN" dirty="0"/>
            </a:br>
            <a:r>
              <a:rPr lang="en-US" altLang="zh-CN" dirty="0"/>
              <a:t>		   of the Computer Hardware</a:t>
            </a:r>
            <a:endParaRPr dirty="0"/>
          </a:p>
        </p:txBody>
      </p:sp>
      <p:sp>
        <p:nvSpPr>
          <p:cNvPr id="3" name="内容占位符 2"/>
          <p:cNvSpPr>
            <a:spLocks noGrp="1"/>
          </p:cNvSpPr>
          <p:nvPr>
            <p:ph idx="1"/>
          </p:nvPr>
        </p:nvSpPr>
        <p:spPr>
          <a:xfrm>
            <a:off x="331788" y="1052736"/>
            <a:ext cx="8229600" cy="5616624"/>
          </a:xfrm>
        </p:spPr>
        <p:txBody>
          <a:bodyPr/>
          <a:lstStyle/>
          <a:p>
            <a:pPr algn="just">
              <a:spcBef>
                <a:spcPts val="0"/>
              </a:spcBef>
              <a:defRPr/>
            </a:pPr>
            <a:r>
              <a:rPr lang="en-US" altLang="zh-CN" dirty="0"/>
              <a:t>Every computer must be able to perform arithmetic</a:t>
            </a:r>
          </a:p>
          <a:p>
            <a:pPr lvl="1" algn="just">
              <a:spcBef>
                <a:spcPts val="0"/>
              </a:spcBef>
              <a:defRPr/>
            </a:pPr>
            <a:r>
              <a:rPr lang="en-US" altLang="zh-CN" dirty="0"/>
              <a:t> Only one operation per instruction</a:t>
            </a:r>
          </a:p>
          <a:p>
            <a:pPr lvl="1" algn="just">
              <a:spcBef>
                <a:spcPts val="0"/>
              </a:spcBef>
              <a:defRPr/>
            </a:pPr>
            <a:r>
              <a:rPr lang="en-US" altLang="zh-CN" dirty="0"/>
              <a:t> </a:t>
            </a:r>
            <a:r>
              <a:rPr lang="en-US" altLang="zh-CN" dirty="0">
                <a:solidFill>
                  <a:srgbClr val="FF0000"/>
                </a:solidFill>
              </a:rPr>
              <a:t>Exactly</a:t>
            </a:r>
            <a:r>
              <a:rPr lang="en-US" altLang="zh-CN" dirty="0"/>
              <a:t> three variables	add a, b, c    </a:t>
            </a:r>
            <a:r>
              <a:rPr lang="en-US" altLang="zh-CN" dirty="0" err="1"/>
              <a:t>a←b+c</a:t>
            </a:r>
            <a:endParaRPr lang="en-US" altLang="zh-CN" dirty="0"/>
          </a:p>
          <a:p>
            <a:pPr algn="just"/>
            <a:r>
              <a:rPr lang="en-US" altLang="zh-CN" sz="2800" b="0" dirty="0"/>
              <a:t>The natural number of operands for an operation like addition is three: the two numbers being added together and a place to put the sum.</a:t>
            </a:r>
            <a:endParaRPr lang="en-US" altLang="zh-CN" sz="2800" dirty="0"/>
          </a:p>
          <a:p>
            <a:pPr algn="just"/>
            <a:r>
              <a:rPr lang="en-US" altLang="zh-CN" sz="2800" b="0" dirty="0"/>
              <a:t>Requiring every instruction to have </a:t>
            </a:r>
            <a:r>
              <a:rPr lang="en-US" altLang="zh-CN" sz="2800" dirty="0"/>
              <a:t>exactly three operands, no more and no less</a:t>
            </a:r>
            <a:r>
              <a:rPr lang="en-US" altLang="zh-CN" sz="2800" b="0" dirty="0"/>
              <a:t>, conforms to </a:t>
            </a:r>
            <a:r>
              <a:rPr lang="en-US" altLang="zh-CN" sz="2800" b="0" dirty="0">
                <a:effectLst>
                  <a:outerShdw blurRad="38100" dist="38100" dir="2700000" algn="tl">
                    <a:srgbClr val="000000">
                      <a:alpha val="43137"/>
                    </a:srgbClr>
                  </a:outerShdw>
                </a:effectLst>
              </a:rPr>
              <a:t>the philosophy of keeping the hardware simple</a:t>
            </a:r>
            <a:r>
              <a:rPr lang="en-US" altLang="zh-CN" sz="2800" b="0" dirty="0"/>
              <a:t>: hardware for a variable number of operands is more complicated than hardware for a fixed number.</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188" y="386680"/>
            <a:ext cx="7870825" cy="954088"/>
          </a:xfrm>
        </p:spPr>
        <p:txBody>
          <a:bodyPr>
            <a:normAutofit fontScale="90000"/>
          </a:bodyPr>
          <a:lstStyle/>
          <a:p>
            <a:pPr>
              <a:lnSpc>
                <a:spcPts val="3500"/>
              </a:lnSpc>
              <a:defRPr/>
            </a:pPr>
            <a:r>
              <a:rPr lang="en-US" altLang="zh-CN" sz="3600"/>
              <a:t>2.2</a:t>
            </a:r>
            <a:r>
              <a:rPr lang="en-US" altLang="zh-CN">
                <a:solidFill>
                  <a:srgbClr val="FF0000"/>
                </a:solidFill>
              </a:rPr>
              <a:t> Operations</a:t>
            </a:r>
            <a:r>
              <a:rPr lang="en-US" altLang="zh-CN"/>
              <a:t> </a:t>
            </a:r>
            <a:br>
              <a:rPr lang="en-US" altLang="zh-CN"/>
            </a:br>
            <a:r>
              <a:rPr lang="en-US" altLang="zh-CN"/>
              <a:t>		   of the Computer Hardware</a:t>
            </a:r>
            <a:endParaRPr/>
          </a:p>
        </p:txBody>
      </p:sp>
      <p:sp>
        <p:nvSpPr>
          <p:cNvPr id="3" name="内容占位符 2"/>
          <p:cNvSpPr>
            <a:spLocks noGrp="1"/>
          </p:cNvSpPr>
          <p:nvPr>
            <p:ph idx="1"/>
          </p:nvPr>
        </p:nvSpPr>
        <p:spPr>
          <a:xfrm>
            <a:off x="331788" y="1772493"/>
            <a:ext cx="8229600" cy="4968875"/>
          </a:xfrm>
        </p:spPr>
        <p:txBody>
          <a:bodyPr/>
          <a:lstStyle/>
          <a:p>
            <a:pPr>
              <a:spcBef>
                <a:spcPts val="0"/>
              </a:spcBef>
              <a:defRPr/>
            </a:pPr>
            <a:r>
              <a:rPr lang="en-US" altLang="zh-CN" dirty="0"/>
              <a:t>Design Principle 1</a:t>
            </a:r>
          </a:p>
          <a:p>
            <a:pPr lvl="1">
              <a:spcBef>
                <a:spcPts val="0"/>
              </a:spcBef>
              <a:defRPr/>
            </a:pPr>
            <a:r>
              <a:rPr lang="en-US" altLang="zh-CN" dirty="0"/>
              <a:t> </a:t>
            </a:r>
            <a:r>
              <a:rPr lang="en-US" altLang="zh-CN" dirty="0">
                <a:effectLst>
                  <a:outerShdw blurRad="38100" dist="38100" dir="2700000" algn="tl">
                    <a:srgbClr val="000000">
                      <a:alpha val="43137"/>
                    </a:srgbClr>
                  </a:outerShdw>
                </a:effectLst>
              </a:rPr>
              <a:t>Simplicity favors regularity</a:t>
            </a:r>
          </a:p>
          <a:p>
            <a:pPr lvl="1">
              <a:spcBef>
                <a:spcPts val="0"/>
              </a:spcBef>
              <a:defRPr/>
            </a:pPr>
            <a:endParaRPr lang="en-US" altLang="zh-CN" dirty="0">
              <a:effectLst>
                <a:outerShdw blurRad="38100" dist="38100" dir="2700000" algn="tl">
                  <a:srgbClr val="000000">
                    <a:alpha val="43137"/>
                  </a:srgbClr>
                </a:outerShdw>
              </a:effectLst>
            </a:endParaRPr>
          </a:p>
          <a:p>
            <a:pPr>
              <a:spcBef>
                <a:spcPts val="0"/>
              </a:spcBef>
              <a:defRPr/>
            </a:pPr>
            <a:r>
              <a:rPr lang="en-US" altLang="zh-CN" dirty="0"/>
              <a:t> Example 2.1    </a:t>
            </a:r>
          </a:p>
          <a:p>
            <a:pPr marL="0" indent="0">
              <a:spcBef>
                <a:spcPts val="0"/>
              </a:spcBef>
              <a:buFont typeface="Wingdings" pitchFamily="2" charset="2"/>
              <a:buNone/>
              <a:defRPr/>
            </a:pPr>
            <a:r>
              <a:rPr lang="en-US" altLang="zh-CN" sz="2800" dirty="0"/>
              <a:t>	Compiling two simple C statements into MIPS</a:t>
            </a:r>
          </a:p>
          <a:p>
            <a:pPr lvl="1">
              <a:spcBef>
                <a:spcPts val="0"/>
              </a:spcBef>
              <a:defRPr/>
            </a:pPr>
            <a:r>
              <a:rPr lang="en-US" altLang="zh-CN" dirty="0"/>
              <a:t> C code:  			</a:t>
            </a:r>
          </a:p>
          <a:p>
            <a:pPr marL="457200" lvl="1" indent="0">
              <a:spcBef>
                <a:spcPts val="0"/>
              </a:spcBef>
              <a:buFont typeface="Wingdings" pitchFamily="2" charset="2"/>
              <a:buNone/>
              <a:defRPr/>
            </a:pPr>
            <a:r>
              <a:rPr lang="en-US" altLang="zh-CN" dirty="0"/>
              <a:t>        a = b + c;		</a:t>
            </a:r>
          </a:p>
          <a:p>
            <a:pPr marL="457200" lvl="1" indent="0">
              <a:lnSpc>
                <a:spcPts val="2000"/>
              </a:lnSpc>
              <a:spcBef>
                <a:spcPts val="0"/>
              </a:spcBef>
              <a:buFont typeface="Wingdings" pitchFamily="2" charset="2"/>
              <a:buNone/>
              <a:defRPr/>
            </a:pPr>
            <a:r>
              <a:rPr lang="en-US" altLang="zh-CN" dirty="0"/>
              <a:t>        d = a – e;</a:t>
            </a:r>
          </a:p>
          <a:p>
            <a:pPr>
              <a:spcBef>
                <a:spcPts val="0"/>
              </a:spcBef>
              <a:defRPr/>
            </a:pPr>
            <a:endParaRPr dirty="0"/>
          </a:p>
        </p:txBody>
      </p:sp>
      <p:sp>
        <p:nvSpPr>
          <p:cNvPr id="4" name="Rectangle 33"/>
          <p:cNvSpPr>
            <a:spLocks noChangeArrowheads="1"/>
          </p:cNvSpPr>
          <p:nvPr/>
        </p:nvSpPr>
        <p:spPr bwMode="auto">
          <a:xfrm>
            <a:off x="4165600" y="4653136"/>
            <a:ext cx="3673475" cy="1149350"/>
          </a:xfrm>
          <a:prstGeom prst="rect">
            <a:avLst/>
          </a:prstGeom>
          <a:solidFill>
            <a:schemeClr val="tx2">
              <a:lumMod val="20000"/>
              <a:lumOff val="80000"/>
            </a:schemeClr>
          </a:solidFill>
          <a:ln>
            <a:noFill/>
          </a:ln>
        </p:spPr>
        <p:txBody>
          <a:bodyPr>
            <a:spAutoFit/>
          </a:bodyPr>
          <a:lstStyle>
            <a:lvl1pPr marL="342900" indent="-342900">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lvl="1" eaLnBrk="1" hangingPunct="1">
              <a:spcBef>
                <a:spcPts val="0"/>
              </a:spcBef>
              <a:defRPr/>
            </a:pPr>
            <a:r>
              <a:rPr lang="en-US" altLang="zh-CN" dirty="0">
                <a:solidFill>
                  <a:schemeClr val="tx1"/>
                </a:solidFill>
              </a:rPr>
              <a:t>MIPS code:  </a:t>
            </a:r>
          </a:p>
          <a:p>
            <a:pPr lvl="1" eaLnBrk="1" hangingPunct="1">
              <a:spcBef>
                <a:spcPts val="0"/>
              </a:spcBef>
              <a:buFont typeface="Wingdings" panose="05000000000000000000" pitchFamily="2" charset="2"/>
              <a:buNone/>
              <a:defRPr/>
            </a:pPr>
            <a:r>
              <a:rPr lang="en-US" altLang="zh-CN" sz="2800" dirty="0">
                <a:solidFill>
                  <a:schemeClr val="tx1"/>
                </a:solidFill>
                <a:latin typeface="Times New Roman" panose="02020603050405020304" pitchFamily="18" charset="0"/>
              </a:rPr>
              <a:t>        </a:t>
            </a:r>
            <a:r>
              <a:rPr lang="en-US" altLang="zh-CN" sz="2800" b="1" dirty="0">
                <a:solidFill>
                  <a:schemeClr val="tx1"/>
                </a:solidFill>
                <a:latin typeface="Times New Roman" panose="02020603050405020304" pitchFamily="18" charset="0"/>
              </a:rPr>
              <a:t>add  a, b, c</a:t>
            </a:r>
          </a:p>
          <a:p>
            <a:pPr lvl="1" eaLnBrk="1" hangingPunct="1">
              <a:lnSpc>
                <a:spcPts val="2000"/>
              </a:lnSpc>
              <a:spcBef>
                <a:spcPts val="0"/>
              </a:spcBef>
              <a:buFont typeface="Wingdings" panose="05000000000000000000" pitchFamily="2" charset="2"/>
              <a:buNone/>
              <a:defRPr/>
            </a:pPr>
            <a:r>
              <a:rPr lang="en-US" altLang="zh-CN" sz="2800" b="1" dirty="0">
                <a:solidFill>
                  <a:schemeClr val="tx1"/>
                </a:solidFill>
                <a:latin typeface="Times New Roman" panose="02020603050405020304" pitchFamily="18" charset="0"/>
              </a:rPr>
              <a:t>        sub  d, a, e</a:t>
            </a:r>
          </a:p>
        </p:txBody>
      </p:sp>
    </p:spTree>
    <p:extLst>
      <p:ext uri="{BB962C8B-B14F-4D97-AF65-F5344CB8AC3E}">
        <p14:creationId xmlns:p14="http://schemas.microsoft.com/office/powerpoint/2010/main" val="3068318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Rot="1" noChangeArrowheads="1"/>
          </p:cNvSpPr>
          <p:nvPr>
            <p:ph type="body" idx="1"/>
          </p:nvPr>
        </p:nvSpPr>
        <p:spPr>
          <a:xfrm>
            <a:off x="287338" y="968375"/>
            <a:ext cx="8856662" cy="3154363"/>
          </a:xfrm>
        </p:spPr>
        <p:txBody>
          <a:bodyPr/>
          <a:lstStyle/>
          <a:p>
            <a:pPr eaLnBrk="1" hangingPunct="1">
              <a:lnSpc>
                <a:spcPct val="90000"/>
              </a:lnSpc>
              <a:defRPr/>
            </a:pPr>
            <a:r>
              <a:rPr lang="en-US" altLang="zh-CN" sz="2800" dirty="0"/>
              <a:t>Example 2.2     Compiling a complex C statement</a:t>
            </a:r>
          </a:p>
          <a:p>
            <a:pPr lvl="1" eaLnBrk="1" hangingPunct="1">
              <a:lnSpc>
                <a:spcPct val="90000"/>
              </a:lnSpc>
              <a:defRPr/>
            </a:pPr>
            <a:r>
              <a:rPr lang="en-US" altLang="zh-CN" sz="2200" dirty="0"/>
              <a:t> C code:  </a:t>
            </a:r>
          </a:p>
          <a:p>
            <a:pPr lvl="1" eaLnBrk="1" hangingPunct="1">
              <a:lnSpc>
                <a:spcPct val="90000"/>
              </a:lnSpc>
              <a:buFont typeface="Wingdings" pitchFamily="2" charset="2"/>
              <a:buNone/>
              <a:defRPr/>
            </a:pPr>
            <a:r>
              <a:rPr lang="en-US" altLang="zh-CN" sz="2200" dirty="0"/>
              <a:t>        f = ( g + h ) – ( </a:t>
            </a:r>
            <a:r>
              <a:rPr lang="en-US" altLang="zh-CN" sz="2200" dirty="0" err="1"/>
              <a:t>i</a:t>
            </a:r>
            <a:r>
              <a:rPr lang="en-US" altLang="zh-CN" sz="2200" dirty="0"/>
              <a:t> + j );</a:t>
            </a:r>
          </a:p>
          <a:p>
            <a:pPr lvl="1" eaLnBrk="1" hangingPunct="1">
              <a:lnSpc>
                <a:spcPct val="90000"/>
              </a:lnSpc>
              <a:buFont typeface="Wingdings" pitchFamily="2" charset="2"/>
              <a:buNone/>
              <a:defRPr/>
            </a:pPr>
            <a:endParaRPr lang="en-US" altLang="zh-CN" sz="1000" dirty="0"/>
          </a:p>
          <a:p>
            <a:pPr lvl="1" eaLnBrk="1" hangingPunct="1">
              <a:lnSpc>
                <a:spcPct val="90000"/>
              </a:lnSpc>
              <a:defRPr/>
            </a:pPr>
            <a:r>
              <a:rPr lang="en-US" altLang="zh-CN" sz="2200" dirty="0"/>
              <a:t> MIPS code: </a:t>
            </a:r>
          </a:p>
          <a:p>
            <a:pPr lvl="1" eaLnBrk="1" hangingPunct="1">
              <a:lnSpc>
                <a:spcPct val="90000"/>
              </a:lnSpc>
              <a:buFont typeface="Wingdings" pitchFamily="2" charset="2"/>
              <a:buNone/>
              <a:defRPr/>
            </a:pPr>
            <a:r>
              <a:rPr lang="en-US" altLang="zh-CN" sz="2200" dirty="0"/>
              <a:t>        add  t0, g, h                   # temporary variable t0 contains g + h</a:t>
            </a:r>
          </a:p>
          <a:p>
            <a:pPr lvl="1" eaLnBrk="1" hangingPunct="1">
              <a:lnSpc>
                <a:spcPct val="90000"/>
              </a:lnSpc>
              <a:buFont typeface="Wingdings" pitchFamily="2" charset="2"/>
              <a:buNone/>
              <a:defRPr/>
            </a:pPr>
            <a:r>
              <a:rPr lang="en-US" altLang="zh-CN" sz="2200" dirty="0"/>
              <a:t>        add  t1, </a:t>
            </a:r>
            <a:r>
              <a:rPr lang="en-US" altLang="zh-CN" sz="2200" dirty="0" err="1"/>
              <a:t>i</a:t>
            </a:r>
            <a:r>
              <a:rPr lang="en-US" altLang="zh-CN" sz="2200" dirty="0"/>
              <a:t>, j                    # temporary variable t1 contains </a:t>
            </a:r>
            <a:r>
              <a:rPr lang="en-US" altLang="zh-CN" sz="2200" dirty="0" err="1"/>
              <a:t>i</a:t>
            </a:r>
            <a:r>
              <a:rPr lang="en-US" altLang="zh-CN" sz="2200" dirty="0"/>
              <a:t> + j</a:t>
            </a:r>
          </a:p>
          <a:p>
            <a:pPr lvl="1" eaLnBrk="1" hangingPunct="1">
              <a:lnSpc>
                <a:spcPct val="90000"/>
              </a:lnSpc>
              <a:buFont typeface="Wingdings" pitchFamily="2" charset="2"/>
              <a:buNone/>
              <a:defRPr/>
            </a:pPr>
            <a:r>
              <a:rPr lang="en-US" altLang="zh-CN" sz="2200" dirty="0"/>
              <a:t>        sub  f, t0, t1                   # f gets t0 – t1</a:t>
            </a:r>
          </a:p>
        </p:txBody>
      </p:sp>
      <p:sp>
        <p:nvSpPr>
          <p:cNvPr id="28675" name="Text Box 4"/>
          <p:cNvSpPr txBox="1">
            <a:spLocks noChangeArrowheads="1"/>
          </p:cNvSpPr>
          <p:nvPr/>
        </p:nvSpPr>
        <p:spPr bwMode="auto">
          <a:xfrm>
            <a:off x="971550" y="4819650"/>
            <a:ext cx="7632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Clr>
                <a:schemeClr val="hlink"/>
              </a:buClr>
              <a:buFontTx/>
              <a:buNone/>
            </a:pP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graphicFrame>
        <p:nvGraphicFramePr>
          <p:cNvPr id="88128" name="Group 64"/>
          <p:cNvGraphicFramePr>
            <a:graphicFrameLocks noGrp="1"/>
          </p:cNvGraphicFramePr>
          <p:nvPr/>
        </p:nvGraphicFramePr>
        <p:xfrm>
          <a:off x="238125" y="4724400"/>
          <a:ext cx="8655050" cy="1465263"/>
        </p:xfrm>
        <a:graphic>
          <a:graphicData uri="http://schemas.openxmlformats.org/drawingml/2006/table">
            <a:tbl>
              <a:tblPr/>
              <a:tblGrid>
                <a:gridCol w="1539875">
                  <a:extLst>
                    <a:ext uri="{9D8B030D-6E8A-4147-A177-3AD203B41FA5}">
                      <a16:colId xmlns:a16="http://schemas.microsoft.com/office/drawing/2014/main" val="20000"/>
                    </a:ext>
                  </a:extLst>
                </a:gridCol>
                <a:gridCol w="1590675">
                  <a:extLst>
                    <a:ext uri="{9D8B030D-6E8A-4147-A177-3AD203B41FA5}">
                      <a16:colId xmlns:a16="http://schemas.microsoft.com/office/drawing/2014/main" val="20001"/>
                    </a:ext>
                  </a:extLst>
                </a:gridCol>
                <a:gridCol w="1471613">
                  <a:extLst>
                    <a:ext uri="{9D8B030D-6E8A-4147-A177-3AD203B41FA5}">
                      <a16:colId xmlns:a16="http://schemas.microsoft.com/office/drawing/2014/main" val="20002"/>
                    </a:ext>
                  </a:extLst>
                </a:gridCol>
                <a:gridCol w="1658937">
                  <a:extLst>
                    <a:ext uri="{9D8B030D-6E8A-4147-A177-3AD203B41FA5}">
                      <a16:colId xmlns:a16="http://schemas.microsoft.com/office/drawing/2014/main" val="20003"/>
                    </a:ext>
                  </a:extLst>
                </a:gridCol>
                <a:gridCol w="2393950">
                  <a:extLst>
                    <a:ext uri="{9D8B030D-6E8A-4147-A177-3AD203B41FA5}">
                      <a16:colId xmlns:a16="http://schemas.microsoft.com/office/drawing/2014/main" val="20004"/>
                    </a:ext>
                  </a:extLst>
                </a:gridCol>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Category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a:ln>
                            <a:noFill/>
                          </a:ln>
                          <a:solidFill>
                            <a:srgbClr val="000000"/>
                          </a:solidFill>
                          <a:effectLst/>
                          <a:latin typeface="Arial" charset="0"/>
                          <a:ea typeface="Arial Unicode MS" pitchFamily="34" charset="-122"/>
                          <a:cs typeface="Arial Unicode MS" pitchFamily="34" charset="-122"/>
                        </a:rPr>
                        <a:t>Instruction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a:ln>
                            <a:noFill/>
                          </a:ln>
                          <a:solidFill>
                            <a:srgbClr val="000000"/>
                          </a:solidFill>
                          <a:effectLst/>
                          <a:latin typeface="Arial" charset="0"/>
                          <a:ea typeface="Arial Unicode MS" pitchFamily="34" charset="-122"/>
                          <a:cs typeface="Arial Unicode MS" pitchFamily="34" charset="-122"/>
                        </a:rPr>
                        <a:t>Example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a:ln>
                            <a:noFill/>
                          </a:ln>
                          <a:solidFill>
                            <a:srgbClr val="000000"/>
                          </a:solidFill>
                          <a:effectLst/>
                          <a:latin typeface="Arial" charset="0"/>
                          <a:ea typeface="Arial Unicode MS" pitchFamily="34" charset="-122"/>
                          <a:cs typeface="Arial Unicode MS" pitchFamily="34" charset="-122"/>
                        </a:rPr>
                        <a:t>Meaning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a:ln>
                            <a:noFill/>
                          </a:ln>
                          <a:solidFill>
                            <a:srgbClr val="000000"/>
                          </a:solidFill>
                          <a:effectLst/>
                          <a:latin typeface="Arial" charset="0"/>
                          <a:ea typeface="Arial Unicode MS" pitchFamily="34" charset="-122"/>
                          <a:cs typeface="Arial Unicode MS" pitchFamily="34" charset="-122"/>
                        </a:rPr>
                        <a:t>Comments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7050">
                <a:tc rowSpan="2">
                  <a:txBody>
                    <a:bodyPr/>
                    <a:lstStyle/>
                    <a:p>
                      <a:pPr marL="0" marR="0" lvl="0" indent="0" algn="l" defTabSz="914400" rtl="0" eaLnBrk="1" fontAlgn="b"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dirty="0">
                          <a:ln>
                            <a:noFill/>
                          </a:ln>
                          <a:solidFill>
                            <a:srgbClr val="FF0066"/>
                          </a:solidFill>
                          <a:effectLst/>
                          <a:latin typeface="Arial" charset="0"/>
                          <a:ea typeface="Arial Unicode MS" pitchFamily="34" charset="-122"/>
                          <a:cs typeface="Arial Unicode MS" pitchFamily="34" charset="-122"/>
                        </a:rPr>
                        <a:t>Arithmetic</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a:ln>
                            <a:noFill/>
                          </a:ln>
                          <a:solidFill>
                            <a:srgbClr val="FF0000"/>
                          </a:solidFill>
                          <a:effectLst/>
                          <a:latin typeface="Arial" charset="0"/>
                          <a:ea typeface="Arial Unicode MS" pitchFamily="34" charset="-122"/>
                          <a:cs typeface="Arial Unicode MS" pitchFamily="34" charset="-122"/>
                        </a:rPr>
                        <a:t>add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a:ln>
                            <a:noFill/>
                          </a:ln>
                          <a:solidFill>
                            <a:srgbClr val="000000"/>
                          </a:solidFill>
                          <a:effectLst/>
                          <a:latin typeface="Arial" charset="0"/>
                          <a:ea typeface="Arial Unicode MS" pitchFamily="34" charset="-122"/>
                          <a:cs typeface="Arial Unicode MS" pitchFamily="34" charset="-122"/>
                        </a:rPr>
                        <a:t>add a,b,c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a:ln>
                            <a:noFill/>
                          </a:ln>
                          <a:solidFill>
                            <a:srgbClr val="000000"/>
                          </a:solidFill>
                          <a:effectLst/>
                          <a:latin typeface="Arial" charset="0"/>
                          <a:ea typeface="Arial Unicode MS" pitchFamily="34" charset="-122"/>
                          <a:cs typeface="Arial Unicode MS" pitchFamily="34" charset="-122"/>
                        </a:rPr>
                        <a:t>a←b+c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0" i="0" u="none" strike="noStrike" cap="none" normalizeH="0" baseline="0">
                          <a:ln>
                            <a:noFill/>
                          </a:ln>
                          <a:solidFill>
                            <a:srgbClr val="000000"/>
                          </a:solidFill>
                          <a:effectLst/>
                          <a:latin typeface="Arial" charset="0"/>
                          <a:ea typeface="Arial Unicode MS" pitchFamily="34" charset="-122"/>
                          <a:cs typeface="Arial Unicode MS" pitchFamily="34" charset="-122"/>
                        </a:rPr>
                        <a:t>Always three operand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a:ln>
                            <a:noFill/>
                          </a:ln>
                          <a:solidFill>
                            <a:srgbClr val="FF0000"/>
                          </a:solidFill>
                          <a:effectLst/>
                          <a:latin typeface="Arial" charset="0"/>
                          <a:ea typeface="Arial Unicode MS" pitchFamily="34" charset="-122"/>
                          <a:cs typeface="Arial Unicode MS" pitchFamily="34" charset="-122"/>
                        </a:rPr>
                        <a:t>subtract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a:ln>
                            <a:noFill/>
                          </a:ln>
                          <a:solidFill>
                            <a:srgbClr val="000000"/>
                          </a:solidFill>
                          <a:effectLst/>
                          <a:latin typeface="Arial" charset="0"/>
                          <a:ea typeface="Arial Unicode MS" pitchFamily="34" charset="-122"/>
                          <a:cs typeface="Arial Unicode MS" pitchFamily="34" charset="-122"/>
                        </a:rPr>
                        <a:t>sub a,b,c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a:ln>
                            <a:noFill/>
                          </a:ln>
                          <a:solidFill>
                            <a:srgbClr val="000000"/>
                          </a:solidFill>
                          <a:effectLst/>
                          <a:latin typeface="Arial" charset="0"/>
                          <a:ea typeface="Arial Unicode MS" pitchFamily="34" charset="-122"/>
                          <a:cs typeface="Arial Unicode MS" pitchFamily="34" charset="-122"/>
                        </a:rPr>
                        <a:t>a←b-c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0" i="0" u="none" strike="noStrike" cap="none" normalizeH="0" baseline="0">
                          <a:ln>
                            <a:noFill/>
                          </a:ln>
                          <a:solidFill>
                            <a:srgbClr val="000000"/>
                          </a:solidFill>
                          <a:effectLst/>
                          <a:latin typeface="Arial" charset="0"/>
                          <a:ea typeface="Arial Unicode MS" pitchFamily="34" charset="-122"/>
                          <a:cs typeface="Arial Unicode MS" pitchFamily="34" charset="-122"/>
                        </a:rPr>
                        <a:t>Always three operand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8701" name="Rectangle 63"/>
          <p:cNvSpPr>
            <a:spLocks noChangeArrowheads="1"/>
          </p:cNvSpPr>
          <p:nvPr/>
        </p:nvSpPr>
        <p:spPr bwMode="auto">
          <a:xfrm>
            <a:off x="1908175" y="4122738"/>
            <a:ext cx="4281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lvl="1" algn="ctr" eaLnBrk="1" hangingPunct="1">
              <a:buClr>
                <a:schemeClr val="accent2"/>
              </a:buClr>
              <a:buSzPct val="85000"/>
              <a:buFont typeface="Wingdings" panose="05000000000000000000" pitchFamily="2" charset="2"/>
              <a:buNone/>
            </a:pPr>
            <a:r>
              <a:rPr lang="en-US" altLang="zh-CN" sz="2400" b="1" dirty="0">
                <a:solidFill>
                  <a:srgbClr val="FF0000"/>
                </a:solidFill>
                <a:latin typeface="Arial" panose="020B0604020202020204" pitchFamily="34" charset="0"/>
                <a:ea typeface="Arial Unicode MS" panose="020B0604020202020204" pitchFamily="34" charset="-122"/>
                <a:cs typeface="Arial Unicode MS" panose="020B0604020202020204" pitchFamily="34" charset="-122"/>
              </a:rPr>
              <a:t>MPIS assembly language</a:t>
            </a:r>
          </a:p>
        </p:txBody>
      </p:sp>
      <p:sp>
        <p:nvSpPr>
          <p:cNvPr id="28702" name="标题 1"/>
          <p:cNvSpPr>
            <a:spLocks noGrp="1"/>
          </p:cNvSpPr>
          <p:nvPr>
            <p:ph type="title"/>
          </p:nvPr>
        </p:nvSpPr>
        <p:spPr>
          <a:xfrm>
            <a:off x="211138" y="53975"/>
            <a:ext cx="7870825" cy="954088"/>
          </a:xfrm>
        </p:spPr>
        <p:txBody>
          <a:bodyPr/>
          <a:lstStyle/>
          <a:p>
            <a:r>
              <a:rPr lang="en-US" altLang="zh-CN">
                <a:ea typeface="黑体" panose="02010609060101010101" pitchFamily="49" charset="-122"/>
              </a:rPr>
              <a:t>Arithmetic </a:t>
            </a:r>
            <a:endParaRPr>
              <a:ea typeface="黑体" panose="02010609060101010101"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1747">
                                            <p:txEl>
                                              <p:pRg st="4" end="4"/>
                                            </p:txEl>
                                          </p:spTgt>
                                        </p:tgtEl>
                                        <p:attrNameLst>
                                          <p:attrName>style.visibility</p:attrName>
                                        </p:attrNameLst>
                                      </p:cBhvr>
                                      <p:to>
                                        <p:strVal val="visible"/>
                                      </p:to>
                                    </p:set>
                                    <p:animEffect transition="in" filter="fade">
                                      <p:cBhvr>
                                        <p:cTn id="7" dur="1000"/>
                                        <p:tgtEl>
                                          <p:spTgt spid="31747">
                                            <p:txEl>
                                              <p:pRg st="4" end="4"/>
                                            </p:txEl>
                                          </p:spTgt>
                                        </p:tgtEl>
                                      </p:cBhvr>
                                    </p:animEffect>
                                    <p:anim calcmode="lin" valueType="num">
                                      <p:cBhvr>
                                        <p:cTn id="8" dur="1000" fill="hold"/>
                                        <p:tgtEl>
                                          <p:spTgt spid="31747">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1747">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1747">
                                            <p:txEl>
                                              <p:pRg st="5" end="5"/>
                                            </p:txEl>
                                          </p:spTgt>
                                        </p:tgtEl>
                                        <p:attrNameLst>
                                          <p:attrName>style.visibility</p:attrName>
                                        </p:attrNameLst>
                                      </p:cBhvr>
                                      <p:to>
                                        <p:strVal val="visible"/>
                                      </p:to>
                                    </p:set>
                                    <p:animEffect transition="in" filter="fade">
                                      <p:cBhvr>
                                        <p:cTn id="12" dur="1000"/>
                                        <p:tgtEl>
                                          <p:spTgt spid="31747">
                                            <p:txEl>
                                              <p:pRg st="5" end="5"/>
                                            </p:txEl>
                                          </p:spTgt>
                                        </p:tgtEl>
                                      </p:cBhvr>
                                    </p:animEffect>
                                    <p:anim calcmode="lin" valueType="num">
                                      <p:cBhvr>
                                        <p:cTn id="13" dur="1000" fill="hold"/>
                                        <p:tgtEl>
                                          <p:spTgt spid="31747">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1747">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1747">
                                            <p:txEl>
                                              <p:pRg st="6" end="6"/>
                                            </p:txEl>
                                          </p:spTgt>
                                        </p:tgtEl>
                                        <p:attrNameLst>
                                          <p:attrName>style.visibility</p:attrName>
                                        </p:attrNameLst>
                                      </p:cBhvr>
                                      <p:to>
                                        <p:strVal val="visible"/>
                                      </p:to>
                                    </p:set>
                                    <p:animEffect transition="in" filter="fade">
                                      <p:cBhvr>
                                        <p:cTn id="17" dur="1000"/>
                                        <p:tgtEl>
                                          <p:spTgt spid="31747">
                                            <p:txEl>
                                              <p:pRg st="6" end="6"/>
                                            </p:txEl>
                                          </p:spTgt>
                                        </p:tgtEl>
                                      </p:cBhvr>
                                    </p:animEffect>
                                    <p:anim calcmode="lin" valueType="num">
                                      <p:cBhvr>
                                        <p:cTn id="18" dur="1000" fill="hold"/>
                                        <p:tgtEl>
                                          <p:spTgt spid="31747">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31747">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1747">
                                            <p:txEl>
                                              <p:pRg st="7" end="7"/>
                                            </p:txEl>
                                          </p:spTgt>
                                        </p:tgtEl>
                                        <p:attrNameLst>
                                          <p:attrName>style.visibility</p:attrName>
                                        </p:attrNameLst>
                                      </p:cBhvr>
                                      <p:to>
                                        <p:strVal val="visible"/>
                                      </p:to>
                                    </p:set>
                                    <p:animEffect transition="in" filter="fade">
                                      <p:cBhvr>
                                        <p:cTn id="22" dur="1000"/>
                                        <p:tgtEl>
                                          <p:spTgt spid="31747">
                                            <p:txEl>
                                              <p:pRg st="7" end="7"/>
                                            </p:txEl>
                                          </p:spTgt>
                                        </p:tgtEl>
                                      </p:cBhvr>
                                    </p:animEffect>
                                    <p:anim calcmode="lin" valueType="num">
                                      <p:cBhvr>
                                        <p:cTn id="23" dur="1000" fill="hold"/>
                                        <p:tgtEl>
                                          <p:spTgt spid="31747">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3174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8701"/>
                                        </p:tgtEl>
                                        <p:attrNameLst>
                                          <p:attrName>style.visibility</p:attrName>
                                        </p:attrNameLst>
                                      </p:cBhvr>
                                      <p:to>
                                        <p:strVal val="visible"/>
                                      </p:to>
                                    </p:set>
                                    <p:animEffect transition="in" filter="fade">
                                      <p:cBhvr>
                                        <p:cTn id="29" dur="1000"/>
                                        <p:tgtEl>
                                          <p:spTgt spid="28701"/>
                                        </p:tgtEl>
                                      </p:cBhvr>
                                    </p:animEffect>
                                    <p:anim calcmode="lin" valueType="num">
                                      <p:cBhvr>
                                        <p:cTn id="30" dur="1000" fill="hold"/>
                                        <p:tgtEl>
                                          <p:spTgt spid="28701"/>
                                        </p:tgtEl>
                                        <p:attrNameLst>
                                          <p:attrName>ppt_x</p:attrName>
                                        </p:attrNameLst>
                                      </p:cBhvr>
                                      <p:tavLst>
                                        <p:tav tm="0">
                                          <p:val>
                                            <p:strVal val="#ppt_x"/>
                                          </p:val>
                                        </p:tav>
                                        <p:tav tm="100000">
                                          <p:val>
                                            <p:strVal val="#ppt_x"/>
                                          </p:val>
                                        </p:tav>
                                      </p:tavLst>
                                    </p:anim>
                                    <p:anim calcmode="lin" valueType="num">
                                      <p:cBhvr>
                                        <p:cTn id="31" dur="1000" fill="hold"/>
                                        <p:tgtEl>
                                          <p:spTgt spid="28701"/>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88128"/>
                                        </p:tgtEl>
                                        <p:attrNameLst>
                                          <p:attrName>style.visibility</p:attrName>
                                        </p:attrNameLst>
                                      </p:cBhvr>
                                      <p:to>
                                        <p:strVal val="visible"/>
                                      </p:to>
                                    </p:set>
                                    <p:animEffect transition="in" filter="fade">
                                      <p:cBhvr>
                                        <p:cTn id="34" dur="1000"/>
                                        <p:tgtEl>
                                          <p:spTgt spid="88128"/>
                                        </p:tgtEl>
                                      </p:cBhvr>
                                    </p:animEffect>
                                    <p:anim calcmode="lin" valueType="num">
                                      <p:cBhvr>
                                        <p:cTn id="35" dur="1000" fill="hold"/>
                                        <p:tgtEl>
                                          <p:spTgt spid="88128"/>
                                        </p:tgtEl>
                                        <p:attrNameLst>
                                          <p:attrName>ppt_x</p:attrName>
                                        </p:attrNameLst>
                                      </p:cBhvr>
                                      <p:tavLst>
                                        <p:tav tm="0">
                                          <p:val>
                                            <p:strVal val="#ppt_x"/>
                                          </p:val>
                                        </p:tav>
                                        <p:tav tm="100000">
                                          <p:val>
                                            <p:strVal val="#ppt_x"/>
                                          </p:val>
                                        </p:tav>
                                      </p:tavLst>
                                    </p:anim>
                                    <p:anim calcmode="lin" valueType="num">
                                      <p:cBhvr>
                                        <p:cTn id="36" dur="1000" fill="hold"/>
                                        <p:tgtEl>
                                          <p:spTgt spid="881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0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a:xfrm>
            <a:off x="250825" y="-243408"/>
            <a:ext cx="8642350" cy="1090613"/>
          </a:xfrm>
        </p:spPr>
        <p:txBody>
          <a:bodyPr/>
          <a:lstStyle/>
          <a:p>
            <a:pPr eaLnBrk="1" hangingPunct="1"/>
            <a:r>
              <a:rPr lang="en-US" altLang="zh-CN" sz="3200" dirty="0">
                <a:ea typeface="黑体" panose="02010609060101010101" pitchFamily="49" charset="-122"/>
              </a:rPr>
              <a:t>2.3</a:t>
            </a:r>
            <a:r>
              <a:rPr lang="en-US" altLang="zh-CN" sz="3200" dirty="0">
                <a:solidFill>
                  <a:srgbClr val="FF0000"/>
                </a:solidFill>
                <a:ea typeface="黑体" panose="02010609060101010101" pitchFamily="49" charset="-122"/>
              </a:rPr>
              <a:t> Operands</a:t>
            </a:r>
            <a:r>
              <a:rPr lang="en-US" altLang="zh-CN" sz="3200" dirty="0">
                <a:ea typeface="黑体" panose="02010609060101010101" pitchFamily="49" charset="-122"/>
              </a:rPr>
              <a:t> of the Computer Hardware</a:t>
            </a:r>
          </a:p>
        </p:txBody>
      </p:sp>
      <p:sp>
        <p:nvSpPr>
          <p:cNvPr id="32771" name="Rectangle 3"/>
          <p:cNvSpPr>
            <a:spLocks noGrp="1" noRot="1" noChangeArrowheads="1"/>
          </p:cNvSpPr>
          <p:nvPr>
            <p:ph type="body" idx="1"/>
          </p:nvPr>
        </p:nvSpPr>
        <p:spPr>
          <a:xfrm>
            <a:off x="250825" y="548680"/>
            <a:ext cx="8675688" cy="6309320"/>
          </a:xfrm>
        </p:spPr>
        <p:txBody>
          <a:bodyPr/>
          <a:lstStyle/>
          <a:p>
            <a:pPr algn="just" eaLnBrk="1" hangingPunct="1">
              <a:spcBef>
                <a:spcPts val="0"/>
              </a:spcBef>
              <a:defRPr/>
            </a:pPr>
            <a:r>
              <a:rPr lang="en-US" altLang="zh-CN" dirty="0">
                <a:solidFill>
                  <a:srgbClr val="3E3EFC"/>
                </a:solidFill>
                <a:ea typeface="黑体"/>
                <a:cs typeface="黑体"/>
              </a:rPr>
              <a:t>Register Operands </a:t>
            </a:r>
          </a:p>
          <a:p>
            <a:pPr lvl="1" algn="just" eaLnBrk="1" hangingPunct="1">
              <a:spcBef>
                <a:spcPts val="0"/>
              </a:spcBef>
              <a:defRPr/>
            </a:pPr>
            <a:r>
              <a:rPr lang="en-US" altLang="zh-CN" sz="2800" b="0" dirty="0">
                <a:solidFill>
                  <a:schemeClr val="tx1"/>
                </a:solidFill>
                <a:ea typeface="+mn-ea"/>
              </a:rPr>
              <a:t>Unlike programs in high-level languages, the operands of arithmetic instructions are </a:t>
            </a:r>
            <a:r>
              <a:rPr lang="en-US" altLang="zh-CN" sz="2800" b="0" dirty="0">
                <a:solidFill>
                  <a:schemeClr val="tx1"/>
                </a:solidFill>
                <a:effectLst>
                  <a:outerShdw blurRad="38100" dist="38100" dir="2700000" algn="tl">
                    <a:srgbClr val="000000">
                      <a:alpha val="43137"/>
                    </a:srgbClr>
                  </a:outerShdw>
                </a:effectLst>
                <a:ea typeface="+mn-ea"/>
              </a:rPr>
              <a:t>restricted</a:t>
            </a:r>
            <a:r>
              <a:rPr lang="en-US" altLang="zh-CN" sz="2800" b="0" dirty="0">
                <a:solidFill>
                  <a:schemeClr val="tx1"/>
                </a:solidFill>
                <a:ea typeface="+mn-ea"/>
              </a:rPr>
              <a:t>; they must be from a limited number of special locations built directly in hardware called </a:t>
            </a:r>
            <a:r>
              <a:rPr lang="en-US" altLang="zh-CN" sz="2800" b="1" i="1" dirty="0">
                <a:solidFill>
                  <a:schemeClr val="tx1"/>
                </a:solidFill>
                <a:ea typeface="+mn-ea"/>
              </a:rPr>
              <a:t>registers</a:t>
            </a:r>
            <a:r>
              <a:rPr lang="en-US" altLang="zh-CN" sz="2800" b="0" dirty="0">
                <a:solidFill>
                  <a:schemeClr val="tx1"/>
                </a:solidFill>
                <a:ea typeface="+mn-ea"/>
              </a:rPr>
              <a:t>.</a:t>
            </a:r>
          </a:p>
          <a:p>
            <a:pPr lvl="1" algn="just" eaLnBrk="1" hangingPunct="1">
              <a:spcBef>
                <a:spcPts val="0"/>
              </a:spcBef>
              <a:defRPr/>
            </a:pPr>
            <a:r>
              <a:rPr lang="en-US" altLang="zh-CN" dirty="0"/>
              <a:t>Arithmetic instructions operands must be registers</a:t>
            </a:r>
            <a:endParaRPr lang="en-US" altLang="zh-CN" sz="2800" b="0" dirty="0">
              <a:solidFill>
                <a:schemeClr val="tx1"/>
              </a:solidFill>
              <a:ea typeface="+mn-ea"/>
            </a:endParaRPr>
          </a:p>
          <a:p>
            <a:pPr lvl="2" algn="just" eaLnBrk="1" hangingPunct="1">
              <a:spcBef>
                <a:spcPts val="0"/>
              </a:spcBef>
              <a:defRPr/>
            </a:pPr>
            <a:r>
              <a:rPr lang="en-US" altLang="zh-CN" dirty="0"/>
              <a:t>Registers is limited number of  </a:t>
            </a:r>
          </a:p>
          <a:p>
            <a:pPr lvl="3" algn="just" eaLnBrk="1" hangingPunct="1">
              <a:spcBef>
                <a:spcPts val="0"/>
              </a:spcBef>
              <a:defRPr/>
            </a:pPr>
            <a:r>
              <a:rPr lang="en-US" altLang="zh-CN" sz="2400" dirty="0">
                <a:effectLst>
                  <a:outerShdw blurRad="38100" dist="38100" dir="2700000" algn="tl">
                    <a:srgbClr val="000000">
                      <a:alpha val="43137"/>
                    </a:srgbClr>
                  </a:outerShdw>
                </a:effectLst>
              </a:rPr>
              <a:t>32 registers in MIPS</a:t>
            </a:r>
          </a:p>
          <a:p>
            <a:pPr lvl="3" algn="just" eaLnBrk="1" hangingPunct="1">
              <a:spcBef>
                <a:spcPts val="0"/>
              </a:spcBef>
              <a:defRPr/>
            </a:pPr>
            <a:r>
              <a:rPr lang="en-US" altLang="zh-CN" sz="2400" dirty="0">
                <a:effectLst>
                  <a:outerShdw blurRad="38100" dist="38100" dir="2700000" algn="tl">
                    <a:srgbClr val="000000">
                      <a:alpha val="43137"/>
                    </a:srgbClr>
                  </a:outerShdw>
                </a:effectLst>
              </a:rPr>
              <a:t>32 bits for each register in MIPS</a:t>
            </a:r>
          </a:p>
          <a:p>
            <a:pPr algn="just" eaLnBrk="1" hangingPunct="1">
              <a:spcBef>
                <a:spcPts val="0"/>
              </a:spcBef>
              <a:defRPr/>
            </a:pPr>
            <a:r>
              <a:rPr lang="en-US" altLang="zh-CN" dirty="0">
                <a:solidFill>
                  <a:srgbClr val="FF3300"/>
                </a:solidFill>
              </a:rPr>
              <a:t>Design Principle 2</a:t>
            </a:r>
          </a:p>
          <a:p>
            <a:pPr lvl="1" algn="just" eaLnBrk="1" hangingPunct="1">
              <a:spcBef>
                <a:spcPts val="0"/>
              </a:spcBef>
              <a:defRPr/>
            </a:pPr>
            <a:r>
              <a:rPr lang="en-US" altLang="zh-CN" b="1" dirty="0"/>
              <a:t> </a:t>
            </a:r>
            <a:r>
              <a:rPr lang="en-US" altLang="zh-CN" b="1" i="1" dirty="0">
                <a:solidFill>
                  <a:srgbClr val="FF0000"/>
                </a:solidFill>
              </a:rPr>
              <a:t>Smaller is faster</a:t>
            </a:r>
          </a:p>
          <a:p>
            <a:pPr algn="just" eaLnBrk="1" hangingPunct="1">
              <a:spcBef>
                <a:spcPts val="0"/>
              </a:spcBef>
              <a:defRPr/>
            </a:pPr>
            <a:r>
              <a:rPr lang="en-US" altLang="zh-CN" i="1" dirty="0"/>
              <a:t> </a:t>
            </a:r>
            <a:r>
              <a:rPr lang="en-US" altLang="zh-CN" dirty="0"/>
              <a:t>MIPS convention for registers</a:t>
            </a:r>
          </a:p>
          <a:p>
            <a:pPr lvl="1" algn="just" eaLnBrk="1" hangingPunct="1">
              <a:spcBef>
                <a:spcPts val="0"/>
              </a:spcBef>
              <a:defRPr/>
            </a:pPr>
            <a:r>
              <a:rPr lang="en-US" altLang="zh-CN" sz="2400" dirty="0"/>
              <a:t>$s0, $s1, </a:t>
            </a:r>
            <a:r>
              <a:rPr lang="en-US" altLang="zh-CN" sz="2400" dirty="0">
                <a:latin typeface="Arial Unicode MS" panose="020B0604020202020204" pitchFamily="34" charset="-122"/>
              </a:rPr>
              <a:t>…</a:t>
            </a:r>
            <a:r>
              <a:rPr lang="en-US" altLang="zh-CN" sz="2400" dirty="0"/>
              <a:t> for registers corresponding to variables in C</a:t>
            </a:r>
          </a:p>
          <a:p>
            <a:pPr lvl="1" algn="just" eaLnBrk="1" hangingPunct="1">
              <a:spcBef>
                <a:spcPts val="0"/>
              </a:spcBef>
              <a:defRPr/>
            </a:pPr>
            <a:r>
              <a:rPr lang="en-US" altLang="zh-CN" sz="2400" dirty="0"/>
              <a:t>$t0, $t1, </a:t>
            </a:r>
            <a:r>
              <a:rPr lang="en-US" altLang="zh-CN" sz="2400" dirty="0">
                <a:latin typeface="Arial Unicode MS" panose="020B0604020202020204" pitchFamily="34" charset="-122"/>
              </a:rPr>
              <a:t>…</a:t>
            </a:r>
            <a:r>
              <a:rPr lang="en-US" altLang="zh-CN" sz="2400" dirty="0"/>
              <a:t> for temporary registers for compiler</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2771">
                                            <p:txEl>
                                              <p:pRg st="6" end="6"/>
                                            </p:txEl>
                                          </p:spTgt>
                                        </p:tgtEl>
                                        <p:attrNameLst>
                                          <p:attrName>style.visibility</p:attrName>
                                        </p:attrNameLst>
                                      </p:cBhvr>
                                      <p:to>
                                        <p:strVal val="visible"/>
                                      </p:to>
                                    </p:set>
                                    <p:animEffect transition="in" filter="fade">
                                      <p:cBhvr>
                                        <p:cTn id="7" dur="1000"/>
                                        <p:tgtEl>
                                          <p:spTgt spid="32771">
                                            <p:txEl>
                                              <p:pRg st="6" end="6"/>
                                            </p:txEl>
                                          </p:spTgt>
                                        </p:tgtEl>
                                      </p:cBhvr>
                                    </p:animEffect>
                                    <p:anim calcmode="lin" valueType="num">
                                      <p:cBhvr>
                                        <p:cTn id="8" dur="1000" fill="hold"/>
                                        <p:tgtEl>
                                          <p:spTgt spid="32771">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32771">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2771">
                                            <p:txEl>
                                              <p:pRg st="7" end="7"/>
                                            </p:txEl>
                                          </p:spTgt>
                                        </p:tgtEl>
                                        <p:attrNameLst>
                                          <p:attrName>style.visibility</p:attrName>
                                        </p:attrNameLst>
                                      </p:cBhvr>
                                      <p:to>
                                        <p:strVal val="visible"/>
                                      </p:to>
                                    </p:set>
                                    <p:animEffect transition="in" filter="fade">
                                      <p:cBhvr>
                                        <p:cTn id="12" dur="1000"/>
                                        <p:tgtEl>
                                          <p:spTgt spid="32771">
                                            <p:txEl>
                                              <p:pRg st="7" end="7"/>
                                            </p:txEl>
                                          </p:spTgt>
                                        </p:tgtEl>
                                      </p:cBhvr>
                                    </p:animEffect>
                                    <p:anim calcmode="lin" valueType="num">
                                      <p:cBhvr>
                                        <p:cTn id="13" dur="1000" fill="hold"/>
                                        <p:tgtEl>
                                          <p:spTgt spid="32771">
                                            <p:txEl>
                                              <p:pRg st="7" end="7"/>
                                            </p:txEl>
                                          </p:spTgt>
                                        </p:tgtEl>
                                        <p:attrNameLst>
                                          <p:attrName>ppt_x</p:attrName>
                                        </p:attrNameLst>
                                      </p:cBhvr>
                                      <p:tavLst>
                                        <p:tav tm="0">
                                          <p:val>
                                            <p:strVal val="#ppt_x"/>
                                          </p:val>
                                        </p:tav>
                                        <p:tav tm="100000">
                                          <p:val>
                                            <p:strVal val="#ppt_x"/>
                                          </p:val>
                                        </p:tav>
                                      </p:tavLst>
                                    </p:anim>
                                    <p:anim calcmode="lin" valueType="num">
                                      <p:cBhvr>
                                        <p:cTn id="14" dur="1000" fill="hold"/>
                                        <p:tgtEl>
                                          <p:spTgt spid="32771">
                                            <p:txEl>
                                              <p:pRg st="7" end="7"/>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2771">
                                            <p:txEl>
                                              <p:pRg st="8" end="8"/>
                                            </p:txEl>
                                          </p:spTgt>
                                        </p:tgtEl>
                                        <p:attrNameLst>
                                          <p:attrName>style.visibility</p:attrName>
                                        </p:attrNameLst>
                                      </p:cBhvr>
                                      <p:to>
                                        <p:strVal val="visible"/>
                                      </p:to>
                                    </p:set>
                                    <p:animEffect transition="in" filter="fade">
                                      <p:cBhvr>
                                        <p:cTn id="17" dur="1000"/>
                                        <p:tgtEl>
                                          <p:spTgt spid="32771">
                                            <p:txEl>
                                              <p:pRg st="8" end="8"/>
                                            </p:txEl>
                                          </p:spTgt>
                                        </p:tgtEl>
                                      </p:cBhvr>
                                    </p:animEffect>
                                    <p:anim calcmode="lin" valueType="num">
                                      <p:cBhvr>
                                        <p:cTn id="18" dur="1000" fill="hold"/>
                                        <p:tgtEl>
                                          <p:spTgt spid="32771">
                                            <p:txEl>
                                              <p:pRg st="8" end="8"/>
                                            </p:txEl>
                                          </p:spTgt>
                                        </p:tgtEl>
                                        <p:attrNameLst>
                                          <p:attrName>ppt_x</p:attrName>
                                        </p:attrNameLst>
                                      </p:cBhvr>
                                      <p:tavLst>
                                        <p:tav tm="0">
                                          <p:val>
                                            <p:strVal val="#ppt_x"/>
                                          </p:val>
                                        </p:tav>
                                        <p:tav tm="100000">
                                          <p:val>
                                            <p:strVal val="#ppt_x"/>
                                          </p:val>
                                        </p:tav>
                                      </p:tavLst>
                                    </p:anim>
                                    <p:anim calcmode="lin" valueType="num">
                                      <p:cBhvr>
                                        <p:cTn id="19" dur="1000" fill="hold"/>
                                        <p:tgtEl>
                                          <p:spTgt spid="32771">
                                            <p:txEl>
                                              <p:pRg st="8" end="8"/>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2771">
                                            <p:txEl>
                                              <p:pRg st="9" end="9"/>
                                            </p:txEl>
                                          </p:spTgt>
                                        </p:tgtEl>
                                        <p:attrNameLst>
                                          <p:attrName>style.visibility</p:attrName>
                                        </p:attrNameLst>
                                      </p:cBhvr>
                                      <p:to>
                                        <p:strVal val="visible"/>
                                      </p:to>
                                    </p:set>
                                    <p:animEffect transition="in" filter="fade">
                                      <p:cBhvr>
                                        <p:cTn id="22" dur="1000"/>
                                        <p:tgtEl>
                                          <p:spTgt spid="32771">
                                            <p:txEl>
                                              <p:pRg st="9" end="9"/>
                                            </p:txEl>
                                          </p:spTgt>
                                        </p:tgtEl>
                                      </p:cBhvr>
                                    </p:animEffect>
                                    <p:anim calcmode="lin" valueType="num">
                                      <p:cBhvr>
                                        <p:cTn id="23" dur="1000" fill="hold"/>
                                        <p:tgtEl>
                                          <p:spTgt spid="32771">
                                            <p:txEl>
                                              <p:pRg st="9" end="9"/>
                                            </p:txEl>
                                          </p:spTgt>
                                        </p:tgtEl>
                                        <p:attrNameLst>
                                          <p:attrName>ppt_x</p:attrName>
                                        </p:attrNameLst>
                                      </p:cBhvr>
                                      <p:tavLst>
                                        <p:tav tm="0">
                                          <p:val>
                                            <p:strVal val="#ppt_x"/>
                                          </p:val>
                                        </p:tav>
                                        <p:tav tm="100000">
                                          <p:val>
                                            <p:strVal val="#ppt_x"/>
                                          </p:val>
                                        </p:tav>
                                      </p:tavLst>
                                    </p:anim>
                                    <p:anim calcmode="lin" valueType="num">
                                      <p:cBhvr>
                                        <p:cTn id="24" dur="1000" fill="hold"/>
                                        <p:tgtEl>
                                          <p:spTgt spid="32771">
                                            <p:txEl>
                                              <p:pRg st="9" end="9"/>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2771">
                                            <p:txEl>
                                              <p:pRg st="10" end="10"/>
                                            </p:txEl>
                                          </p:spTgt>
                                        </p:tgtEl>
                                        <p:attrNameLst>
                                          <p:attrName>style.visibility</p:attrName>
                                        </p:attrNameLst>
                                      </p:cBhvr>
                                      <p:to>
                                        <p:strVal val="visible"/>
                                      </p:to>
                                    </p:set>
                                    <p:animEffect transition="in" filter="fade">
                                      <p:cBhvr>
                                        <p:cTn id="27" dur="1000"/>
                                        <p:tgtEl>
                                          <p:spTgt spid="32771">
                                            <p:txEl>
                                              <p:pRg st="10" end="10"/>
                                            </p:txEl>
                                          </p:spTgt>
                                        </p:tgtEl>
                                      </p:cBhvr>
                                    </p:animEffect>
                                    <p:anim calcmode="lin" valueType="num">
                                      <p:cBhvr>
                                        <p:cTn id="28" dur="1000" fill="hold"/>
                                        <p:tgtEl>
                                          <p:spTgt spid="32771">
                                            <p:txEl>
                                              <p:pRg st="10" end="10"/>
                                            </p:txEl>
                                          </p:spTgt>
                                        </p:tgtEl>
                                        <p:attrNameLst>
                                          <p:attrName>ppt_x</p:attrName>
                                        </p:attrNameLst>
                                      </p:cBhvr>
                                      <p:tavLst>
                                        <p:tav tm="0">
                                          <p:val>
                                            <p:strVal val="#ppt_x"/>
                                          </p:val>
                                        </p:tav>
                                        <p:tav tm="100000">
                                          <p:val>
                                            <p:strVal val="#ppt_x"/>
                                          </p:val>
                                        </p:tav>
                                      </p:tavLst>
                                    </p:anim>
                                    <p:anim calcmode="lin" valueType="num">
                                      <p:cBhvr>
                                        <p:cTn id="29" dur="1000" fill="hold"/>
                                        <p:tgtEl>
                                          <p:spTgt spid="32771">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Rot="1" noChangeArrowheads="1"/>
          </p:cNvSpPr>
          <p:nvPr>
            <p:ph type="body" idx="1"/>
          </p:nvPr>
        </p:nvSpPr>
        <p:spPr>
          <a:xfrm>
            <a:off x="301625" y="1125538"/>
            <a:ext cx="8540750" cy="4032250"/>
          </a:xfrm>
        </p:spPr>
        <p:txBody>
          <a:bodyPr/>
          <a:lstStyle/>
          <a:p>
            <a:pPr eaLnBrk="1" hangingPunct="1">
              <a:defRPr/>
            </a:pPr>
            <a:r>
              <a:rPr lang="en-US" altLang="zh-CN"/>
              <a:t> Example 2.3     </a:t>
            </a:r>
            <a:r>
              <a:rPr lang="en-US" altLang="zh-CN" sz="2200"/>
              <a:t>Compiling a C statement using registers</a:t>
            </a:r>
          </a:p>
          <a:p>
            <a:pPr lvl="1" eaLnBrk="1" hangingPunct="1">
              <a:defRPr/>
            </a:pPr>
            <a:r>
              <a:rPr lang="en-US" altLang="zh-CN"/>
              <a:t> C code</a:t>
            </a:r>
          </a:p>
          <a:p>
            <a:pPr lvl="1" eaLnBrk="1" hangingPunct="1">
              <a:buFont typeface="Wingdings" pitchFamily="2" charset="2"/>
              <a:buNone/>
              <a:defRPr/>
            </a:pPr>
            <a:r>
              <a:rPr lang="en-US" altLang="zh-CN"/>
              <a:t>         f  =  ( g  +  h )  –  (  </a:t>
            </a:r>
            <a:r>
              <a:rPr lang="en-US" altLang="zh-CN" err="1"/>
              <a:t>i</a:t>
            </a:r>
            <a:r>
              <a:rPr lang="en-US" altLang="zh-CN"/>
              <a:t>  +  j  ) ;</a:t>
            </a:r>
          </a:p>
          <a:p>
            <a:pPr lvl="1" eaLnBrk="1" hangingPunct="1">
              <a:buFont typeface="Wingdings" pitchFamily="2" charset="2"/>
              <a:buNone/>
              <a:defRPr/>
            </a:pPr>
            <a:endParaRPr lang="en-US" altLang="zh-CN"/>
          </a:p>
          <a:p>
            <a:pPr lvl="1" eaLnBrk="1" hangingPunct="1">
              <a:defRPr/>
            </a:pPr>
            <a:r>
              <a:rPr lang="en-US" altLang="zh-CN"/>
              <a:t> MIPS code</a:t>
            </a:r>
          </a:p>
          <a:p>
            <a:pPr lvl="1" eaLnBrk="1" hangingPunct="1">
              <a:buFont typeface="Wingdings" pitchFamily="2" charset="2"/>
              <a:buNone/>
              <a:defRPr/>
            </a:pPr>
            <a:r>
              <a:rPr lang="en-US" altLang="zh-CN"/>
              <a:t>        add    </a:t>
            </a:r>
            <a:r>
              <a:rPr lang="en-US" altLang="zh-CN">
                <a:solidFill>
                  <a:srgbClr val="FF0000"/>
                </a:solidFill>
              </a:rPr>
              <a:t>$t0, $s1, $s2</a:t>
            </a:r>
            <a:r>
              <a:rPr lang="en-US" altLang="zh-CN"/>
              <a:t>     # $t0 contains g + h</a:t>
            </a:r>
          </a:p>
          <a:p>
            <a:pPr lvl="1" eaLnBrk="1" hangingPunct="1">
              <a:buFont typeface="Wingdings" pitchFamily="2" charset="2"/>
              <a:buNone/>
              <a:defRPr/>
            </a:pPr>
            <a:r>
              <a:rPr lang="en-US" altLang="zh-CN"/>
              <a:t>        add    </a:t>
            </a:r>
            <a:r>
              <a:rPr lang="en-US" altLang="zh-CN">
                <a:solidFill>
                  <a:srgbClr val="FF0000"/>
                </a:solidFill>
              </a:rPr>
              <a:t>$t1, $s3, $s4</a:t>
            </a:r>
            <a:r>
              <a:rPr lang="en-US" altLang="zh-CN"/>
              <a:t>     # $t1 contains </a:t>
            </a:r>
            <a:r>
              <a:rPr lang="en-US" altLang="zh-CN" err="1"/>
              <a:t>i</a:t>
            </a:r>
            <a:r>
              <a:rPr lang="en-US" altLang="zh-CN"/>
              <a:t> + j</a:t>
            </a:r>
          </a:p>
          <a:p>
            <a:pPr lvl="1" eaLnBrk="1" hangingPunct="1">
              <a:buFont typeface="Wingdings" pitchFamily="2" charset="2"/>
              <a:buNone/>
              <a:defRPr/>
            </a:pPr>
            <a:r>
              <a:rPr lang="en-US" altLang="zh-CN"/>
              <a:t>        sub    </a:t>
            </a:r>
            <a:r>
              <a:rPr lang="en-US" altLang="zh-CN">
                <a:solidFill>
                  <a:srgbClr val="FF0000"/>
                </a:solidFill>
              </a:rPr>
              <a:t>$s0, $t0, $t1</a:t>
            </a:r>
            <a:r>
              <a:rPr lang="en-US" altLang="zh-CN"/>
              <a:t>      # f gets $t0 - $t1</a:t>
            </a:r>
          </a:p>
        </p:txBody>
      </p:sp>
      <p:sp>
        <p:nvSpPr>
          <p:cNvPr id="31747" name="Rectangle 2"/>
          <p:cNvSpPr>
            <a:spLocks noGrp="1" noRot="1" noChangeArrowheads="1"/>
          </p:cNvSpPr>
          <p:nvPr>
            <p:ph type="title"/>
          </p:nvPr>
        </p:nvSpPr>
        <p:spPr>
          <a:xfrm>
            <a:off x="250825" y="0"/>
            <a:ext cx="8642350" cy="1090613"/>
          </a:xfrm>
        </p:spPr>
        <p:txBody>
          <a:bodyPr/>
          <a:lstStyle/>
          <a:p>
            <a:pPr eaLnBrk="1" hangingPunct="1"/>
            <a:r>
              <a:rPr lang="en-US" altLang="zh-CN" sz="3200">
                <a:ea typeface="黑体" panose="02010609060101010101" pitchFamily="49" charset="-122"/>
              </a:rPr>
              <a:t>Operate with Register Operands </a:t>
            </a: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Rot="1" noChangeArrowheads="1"/>
          </p:cNvSpPr>
          <p:nvPr>
            <p:ph type="body" idx="1"/>
          </p:nvPr>
        </p:nvSpPr>
        <p:spPr>
          <a:xfrm>
            <a:off x="71438" y="738502"/>
            <a:ext cx="8878887" cy="4634714"/>
          </a:xfrm>
        </p:spPr>
        <p:txBody>
          <a:bodyPr/>
          <a:lstStyle/>
          <a:p>
            <a:pPr algn="just" eaLnBrk="1" hangingPunct="1">
              <a:lnSpc>
                <a:spcPct val="80000"/>
              </a:lnSpc>
              <a:defRPr/>
            </a:pPr>
            <a:r>
              <a:rPr lang="en-US" altLang="zh-CN" dirty="0">
                <a:solidFill>
                  <a:srgbClr val="FF3300"/>
                </a:solidFill>
              </a:rPr>
              <a:t>Memory operands</a:t>
            </a:r>
          </a:p>
          <a:p>
            <a:pPr lvl="1" algn="just" eaLnBrk="1" hangingPunct="1">
              <a:lnSpc>
                <a:spcPct val="80000"/>
              </a:lnSpc>
              <a:defRPr/>
            </a:pPr>
            <a:r>
              <a:rPr lang="en-US" altLang="zh-CN" dirty="0"/>
              <a:t>Save complex data structures</a:t>
            </a:r>
          </a:p>
          <a:p>
            <a:pPr lvl="2" algn="just" eaLnBrk="1" hangingPunct="1">
              <a:lnSpc>
                <a:spcPct val="80000"/>
              </a:lnSpc>
              <a:defRPr/>
            </a:pPr>
            <a:r>
              <a:rPr lang="en-US" altLang="zh-CN" dirty="0"/>
              <a:t>Arrays and structures</a:t>
            </a:r>
          </a:p>
          <a:p>
            <a:pPr algn="just"/>
            <a:r>
              <a:rPr lang="en-US" altLang="zh-CN" sz="2800" b="0" dirty="0">
                <a:solidFill>
                  <a:schemeClr val="tx1"/>
                </a:solidFill>
              </a:rPr>
              <a:t>Complex data structures can contain many more data elements than there are registers in a computer. How can a computer represent and access such large structures?</a:t>
            </a:r>
            <a:endParaRPr lang="en-US" altLang="zh-CN" sz="2800" dirty="0">
              <a:solidFill>
                <a:schemeClr val="tx1"/>
              </a:solidFill>
            </a:endParaRPr>
          </a:p>
          <a:p>
            <a:pPr lvl="2" algn="just" eaLnBrk="1" hangingPunct="1">
              <a:lnSpc>
                <a:spcPct val="80000"/>
              </a:lnSpc>
              <a:defRPr/>
            </a:pPr>
            <a:endParaRPr lang="en-US" altLang="zh-CN" dirty="0"/>
          </a:p>
          <a:p>
            <a:pPr algn="just" eaLnBrk="1" hangingPunct="1">
              <a:lnSpc>
                <a:spcPct val="80000"/>
              </a:lnSpc>
              <a:defRPr/>
            </a:pPr>
            <a:r>
              <a:rPr lang="en-US" altLang="zh-CN" dirty="0"/>
              <a:t> Data transfer instructions</a:t>
            </a:r>
          </a:p>
          <a:p>
            <a:pPr lvl="1" algn="just" eaLnBrk="1" hangingPunct="1">
              <a:lnSpc>
                <a:spcPct val="80000"/>
              </a:lnSpc>
              <a:defRPr/>
            </a:pPr>
            <a:r>
              <a:rPr lang="en-US" altLang="zh-CN" dirty="0">
                <a:solidFill>
                  <a:srgbClr val="FF0000"/>
                </a:solidFill>
              </a:rPr>
              <a:t>Load: </a:t>
            </a:r>
            <a:r>
              <a:rPr lang="en-US" altLang="zh-CN" dirty="0"/>
              <a:t>from memory to register; </a:t>
            </a:r>
          </a:p>
          <a:p>
            <a:pPr lvl="1" algn="just" eaLnBrk="1" hangingPunct="1">
              <a:lnSpc>
                <a:spcPct val="80000"/>
              </a:lnSpc>
              <a:defRPr/>
            </a:pPr>
            <a:r>
              <a:rPr lang="en-US" altLang="zh-CN" dirty="0">
                <a:solidFill>
                  <a:srgbClr val="FF0000"/>
                </a:solidFill>
              </a:rPr>
              <a:t>Store: </a:t>
            </a:r>
            <a:r>
              <a:rPr lang="en-US" altLang="zh-CN" dirty="0"/>
              <a:t>from register to memory; </a:t>
            </a:r>
          </a:p>
        </p:txBody>
      </p:sp>
      <p:grpSp>
        <p:nvGrpSpPr>
          <p:cNvPr id="32771" name="Group 6"/>
          <p:cNvGrpSpPr>
            <a:grpSpLocks noChangeAspect="1"/>
          </p:cNvGrpSpPr>
          <p:nvPr/>
        </p:nvGrpSpPr>
        <p:grpSpPr bwMode="auto">
          <a:xfrm>
            <a:off x="5002213" y="3501033"/>
            <a:ext cx="4141787" cy="2808287"/>
            <a:chOff x="1275" y="1759"/>
            <a:chExt cx="3583" cy="2268"/>
          </a:xfrm>
        </p:grpSpPr>
        <p:sp>
          <p:nvSpPr>
            <p:cNvPr id="32772" name="AutoShape 5"/>
            <p:cNvSpPr>
              <a:spLocks noChangeAspect="1" noChangeArrowheads="1" noTextEdit="1"/>
            </p:cNvSpPr>
            <p:nvPr/>
          </p:nvSpPr>
          <p:spPr bwMode="auto">
            <a:xfrm>
              <a:off x="1275" y="1759"/>
              <a:ext cx="3583" cy="2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845" name="Freeform 7"/>
            <p:cNvSpPr>
              <a:spLocks/>
            </p:cNvSpPr>
            <p:nvPr/>
          </p:nvSpPr>
          <p:spPr bwMode="auto">
            <a:xfrm>
              <a:off x="3710" y="1965"/>
              <a:ext cx="1104" cy="1191"/>
            </a:xfrm>
            <a:custGeom>
              <a:avLst/>
              <a:gdLst>
                <a:gd name="T0" fmla="*/ 1104 w 1104"/>
                <a:gd name="T1" fmla="*/ 1188 h 1192"/>
                <a:gd name="T2" fmla="*/ 1104 w 1104"/>
                <a:gd name="T3" fmla="*/ 0 h 1192"/>
                <a:gd name="T4" fmla="*/ 0 w 1104"/>
                <a:gd name="T5" fmla="*/ 0 h 1192"/>
                <a:gd name="T6" fmla="*/ 0 w 1104"/>
                <a:gd name="T7" fmla="*/ 1192 h 1192"/>
                <a:gd name="T8" fmla="*/ 1104 w 1104"/>
                <a:gd name="T9" fmla="*/ 1192 h 1192"/>
                <a:gd name="T10" fmla="*/ 1104 w 1104"/>
                <a:gd name="T11" fmla="*/ 1192 h 11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04" h="1192">
                  <a:moveTo>
                    <a:pt x="1104" y="1188"/>
                  </a:moveTo>
                  <a:lnTo>
                    <a:pt x="1104" y="0"/>
                  </a:lnTo>
                  <a:lnTo>
                    <a:pt x="0" y="0"/>
                  </a:lnTo>
                  <a:lnTo>
                    <a:pt x="0" y="1192"/>
                  </a:lnTo>
                  <a:lnTo>
                    <a:pt x="1104" y="1192"/>
                  </a:lnTo>
                </a:path>
              </a:pathLst>
            </a:custGeom>
            <a:solidFill>
              <a:schemeClr val="accent1">
                <a:lumMod val="20000"/>
                <a:lumOff val="80000"/>
              </a:schemeClr>
            </a:solidFill>
            <a:ln w="33338">
              <a:solidFill>
                <a:srgbClr val="000000"/>
              </a:solidFill>
              <a:prstDash val="solid"/>
              <a:round/>
              <a:headEnd/>
              <a:tailEnd/>
            </a:ln>
          </p:spPr>
          <p:txBody>
            <a:bodyPr/>
            <a:lstStyle/>
            <a:p>
              <a:pPr algn="ctr">
                <a:defRPr/>
              </a:pPr>
              <a:endParaRPr lang="zh-CN" altLang="en-US"/>
            </a:p>
          </p:txBody>
        </p:sp>
        <p:sp>
          <p:nvSpPr>
            <p:cNvPr id="32774" name="Line 8"/>
            <p:cNvSpPr>
              <a:spLocks noChangeShapeType="1"/>
            </p:cNvSpPr>
            <p:nvPr/>
          </p:nvSpPr>
          <p:spPr bwMode="auto">
            <a:xfrm flipH="1">
              <a:off x="3710" y="2260"/>
              <a:ext cx="1104" cy="4"/>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75" name="Line 9"/>
            <p:cNvSpPr>
              <a:spLocks noChangeShapeType="1"/>
            </p:cNvSpPr>
            <p:nvPr/>
          </p:nvSpPr>
          <p:spPr bwMode="auto">
            <a:xfrm flipH="1">
              <a:off x="3710" y="2558"/>
              <a:ext cx="1104" cy="4"/>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76" name="Line 10"/>
            <p:cNvSpPr>
              <a:spLocks noChangeShapeType="1"/>
            </p:cNvSpPr>
            <p:nvPr/>
          </p:nvSpPr>
          <p:spPr bwMode="auto">
            <a:xfrm flipH="1">
              <a:off x="3710" y="2856"/>
              <a:ext cx="1104" cy="4"/>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77" name="Rectangle 11"/>
            <p:cNvSpPr>
              <a:spLocks noChangeArrowheads="1"/>
            </p:cNvSpPr>
            <p:nvPr/>
          </p:nvSpPr>
          <p:spPr bwMode="auto">
            <a:xfrm>
              <a:off x="4152" y="2038"/>
              <a:ext cx="76"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
                  <a:schemeClr val="hlink"/>
                </a:buClr>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1</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2778" name="Rectangle 12"/>
            <p:cNvSpPr>
              <a:spLocks noChangeArrowheads="1"/>
            </p:cNvSpPr>
            <p:nvPr/>
          </p:nvSpPr>
          <p:spPr bwMode="auto">
            <a:xfrm>
              <a:off x="4251" y="2038"/>
              <a:ext cx="76"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
                  <a:schemeClr val="hlink"/>
                </a:buClr>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0</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2779" name="Rectangle 13"/>
            <p:cNvSpPr>
              <a:spLocks noChangeArrowheads="1"/>
            </p:cNvSpPr>
            <p:nvPr/>
          </p:nvSpPr>
          <p:spPr bwMode="auto">
            <a:xfrm>
              <a:off x="4345" y="2038"/>
              <a:ext cx="76"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
                  <a:schemeClr val="hlink"/>
                </a:buClr>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0</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2780" name="Rectangle 14"/>
            <p:cNvSpPr>
              <a:spLocks noChangeArrowheads="1"/>
            </p:cNvSpPr>
            <p:nvPr/>
          </p:nvSpPr>
          <p:spPr bwMode="auto">
            <a:xfrm>
              <a:off x="4204" y="2336"/>
              <a:ext cx="76"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
                  <a:schemeClr val="hlink"/>
                </a:buClr>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1</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2781" name="Rectangle 15"/>
            <p:cNvSpPr>
              <a:spLocks noChangeArrowheads="1"/>
            </p:cNvSpPr>
            <p:nvPr/>
          </p:nvSpPr>
          <p:spPr bwMode="auto">
            <a:xfrm>
              <a:off x="4303" y="2336"/>
              <a:ext cx="76"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
                  <a:schemeClr val="hlink"/>
                </a:buClr>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0</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2782" name="Rectangle 16"/>
            <p:cNvSpPr>
              <a:spLocks noChangeArrowheads="1"/>
            </p:cNvSpPr>
            <p:nvPr/>
          </p:nvSpPr>
          <p:spPr bwMode="auto">
            <a:xfrm>
              <a:off x="4152" y="2634"/>
              <a:ext cx="76"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
                  <a:schemeClr val="hlink"/>
                </a:buClr>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1</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2783" name="Rectangle 17"/>
            <p:cNvSpPr>
              <a:spLocks noChangeArrowheads="1"/>
            </p:cNvSpPr>
            <p:nvPr/>
          </p:nvSpPr>
          <p:spPr bwMode="auto">
            <a:xfrm>
              <a:off x="4251" y="2634"/>
              <a:ext cx="76"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
                  <a:schemeClr val="hlink"/>
                </a:buClr>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0</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2784" name="Rectangle 18"/>
            <p:cNvSpPr>
              <a:spLocks noChangeArrowheads="1"/>
            </p:cNvSpPr>
            <p:nvPr/>
          </p:nvSpPr>
          <p:spPr bwMode="auto">
            <a:xfrm>
              <a:off x="4345" y="2634"/>
              <a:ext cx="76"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
                  <a:schemeClr val="hlink"/>
                </a:buClr>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1</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2785" name="Rectangle 19"/>
            <p:cNvSpPr>
              <a:spLocks noChangeArrowheads="1"/>
            </p:cNvSpPr>
            <p:nvPr/>
          </p:nvSpPr>
          <p:spPr bwMode="auto">
            <a:xfrm>
              <a:off x="4256" y="2932"/>
              <a:ext cx="76"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
                  <a:schemeClr val="hlink"/>
                </a:buClr>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1</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2786" name="Rectangle 20"/>
            <p:cNvSpPr>
              <a:spLocks noChangeArrowheads="1"/>
            </p:cNvSpPr>
            <p:nvPr/>
          </p:nvSpPr>
          <p:spPr bwMode="auto">
            <a:xfrm>
              <a:off x="3230" y="2038"/>
              <a:ext cx="76"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
                  <a:schemeClr val="hlink"/>
                </a:buClr>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3</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2787" name="Rectangle 21"/>
            <p:cNvSpPr>
              <a:spLocks noChangeArrowheads="1"/>
            </p:cNvSpPr>
            <p:nvPr/>
          </p:nvSpPr>
          <p:spPr bwMode="auto">
            <a:xfrm>
              <a:off x="3230" y="2336"/>
              <a:ext cx="76"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
                  <a:schemeClr val="hlink"/>
                </a:buClr>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2</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2788" name="Rectangle 22"/>
            <p:cNvSpPr>
              <a:spLocks noChangeArrowheads="1"/>
            </p:cNvSpPr>
            <p:nvPr/>
          </p:nvSpPr>
          <p:spPr bwMode="auto">
            <a:xfrm>
              <a:off x="3230" y="2634"/>
              <a:ext cx="76"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
                  <a:schemeClr val="hlink"/>
                </a:buClr>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1</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2789" name="Rectangle 23"/>
            <p:cNvSpPr>
              <a:spLocks noChangeArrowheads="1"/>
            </p:cNvSpPr>
            <p:nvPr/>
          </p:nvSpPr>
          <p:spPr bwMode="auto">
            <a:xfrm>
              <a:off x="3230" y="2932"/>
              <a:ext cx="76"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
                  <a:schemeClr val="hlink"/>
                </a:buClr>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0</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62" name="Freeform 24"/>
            <p:cNvSpPr>
              <a:spLocks/>
            </p:cNvSpPr>
            <p:nvPr/>
          </p:nvSpPr>
          <p:spPr bwMode="auto">
            <a:xfrm>
              <a:off x="1731" y="1988"/>
              <a:ext cx="867" cy="1191"/>
            </a:xfrm>
            <a:custGeom>
              <a:avLst/>
              <a:gdLst>
                <a:gd name="T0" fmla="*/ 1104 w 1104"/>
                <a:gd name="T1" fmla="*/ 1188 h 1192"/>
                <a:gd name="T2" fmla="*/ 1104 w 1104"/>
                <a:gd name="T3" fmla="*/ 0 h 1192"/>
                <a:gd name="T4" fmla="*/ 0 w 1104"/>
                <a:gd name="T5" fmla="*/ 0 h 1192"/>
                <a:gd name="T6" fmla="*/ 0 w 1104"/>
                <a:gd name="T7" fmla="*/ 1192 h 1192"/>
                <a:gd name="T8" fmla="*/ 1104 w 1104"/>
                <a:gd name="T9" fmla="*/ 1192 h 1192"/>
                <a:gd name="T10" fmla="*/ 1104 w 1104"/>
                <a:gd name="T11" fmla="*/ 1192 h 11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04" h="1192">
                  <a:moveTo>
                    <a:pt x="1104" y="1188"/>
                  </a:moveTo>
                  <a:lnTo>
                    <a:pt x="1104" y="0"/>
                  </a:lnTo>
                  <a:lnTo>
                    <a:pt x="0" y="0"/>
                  </a:lnTo>
                  <a:lnTo>
                    <a:pt x="0" y="1192"/>
                  </a:lnTo>
                  <a:lnTo>
                    <a:pt x="1104" y="1192"/>
                  </a:lnTo>
                </a:path>
              </a:pathLst>
            </a:custGeom>
            <a:solidFill>
              <a:schemeClr val="accent6">
                <a:lumMod val="40000"/>
                <a:lumOff val="60000"/>
              </a:schemeClr>
            </a:solidFill>
            <a:ln w="33338">
              <a:solidFill>
                <a:schemeClr val="tx2">
                  <a:lumMod val="40000"/>
                  <a:lumOff val="60000"/>
                </a:schemeClr>
              </a:solidFill>
              <a:prstDash val="solid"/>
              <a:round/>
              <a:headEnd/>
              <a:tailEnd/>
            </a:ln>
          </p:spPr>
          <p:txBody>
            <a:bodyPr/>
            <a:lstStyle/>
            <a:p>
              <a:pPr algn="ctr">
                <a:defRPr/>
              </a:pPr>
              <a:endParaRPr lang="zh-CN" altLang="en-US"/>
            </a:p>
          </p:txBody>
        </p:sp>
        <p:sp>
          <p:nvSpPr>
            <p:cNvPr id="32791" name="Rectangle 25"/>
            <p:cNvSpPr>
              <a:spLocks noChangeArrowheads="1"/>
            </p:cNvSpPr>
            <p:nvPr/>
          </p:nvSpPr>
          <p:spPr bwMode="auto">
            <a:xfrm>
              <a:off x="4135" y="3234"/>
              <a:ext cx="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
                  <a:schemeClr val="hlink"/>
                </a:buClr>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D</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2792" name="Rectangle 26"/>
            <p:cNvSpPr>
              <a:spLocks noChangeArrowheads="1"/>
            </p:cNvSpPr>
            <p:nvPr/>
          </p:nvSpPr>
          <p:spPr bwMode="auto">
            <a:xfrm>
              <a:off x="4253" y="3234"/>
              <a:ext cx="76"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
                  <a:schemeClr val="hlink"/>
                </a:buClr>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a</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2793" name="Rectangle 27"/>
            <p:cNvSpPr>
              <a:spLocks noChangeArrowheads="1"/>
            </p:cNvSpPr>
            <p:nvPr/>
          </p:nvSpPr>
          <p:spPr bwMode="auto">
            <a:xfrm>
              <a:off x="4347" y="3234"/>
              <a:ext cx="3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
                  <a:schemeClr val="hlink"/>
                </a:buClr>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t</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2794" name="Rectangle 28"/>
            <p:cNvSpPr>
              <a:spLocks noChangeArrowheads="1"/>
            </p:cNvSpPr>
            <p:nvPr/>
          </p:nvSpPr>
          <p:spPr bwMode="auto">
            <a:xfrm>
              <a:off x="4399" y="3234"/>
              <a:ext cx="76"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
                  <a:schemeClr val="hlink"/>
                </a:buClr>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a</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2795" name="Rectangle 29"/>
            <p:cNvSpPr>
              <a:spLocks noChangeArrowheads="1"/>
            </p:cNvSpPr>
            <p:nvPr/>
          </p:nvSpPr>
          <p:spPr bwMode="auto">
            <a:xfrm>
              <a:off x="2891" y="3246"/>
              <a:ext cx="650"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
                  <a:schemeClr val="hlink"/>
                </a:buClr>
                <a:buFontTx/>
                <a:buNone/>
              </a:pPr>
              <a:r>
                <a:rPr lang="en-US"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Address</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2796" name="Rectangle 33"/>
            <p:cNvSpPr>
              <a:spLocks noChangeArrowheads="1"/>
            </p:cNvSpPr>
            <p:nvPr/>
          </p:nvSpPr>
          <p:spPr bwMode="auto">
            <a:xfrm>
              <a:off x="3374" y="3234"/>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
                  <a:schemeClr val="hlink"/>
                </a:buClr>
                <a:buFontTx/>
                <a:buNone/>
              </a:pP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2797" name="Freeform 36"/>
            <p:cNvSpPr>
              <a:spLocks/>
            </p:cNvSpPr>
            <p:nvPr/>
          </p:nvSpPr>
          <p:spPr bwMode="auto">
            <a:xfrm>
              <a:off x="2264" y="3821"/>
              <a:ext cx="1932" cy="151"/>
            </a:xfrm>
            <a:custGeom>
              <a:avLst/>
              <a:gdLst>
                <a:gd name="T0" fmla="*/ 1927 w 1932"/>
                <a:gd name="T1" fmla="*/ 0 h 151"/>
                <a:gd name="T2" fmla="*/ 1932 w 1932"/>
                <a:gd name="T3" fmla="*/ 151 h 151"/>
                <a:gd name="T4" fmla="*/ 0 w 1932"/>
                <a:gd name="T5" fmla="*/ 151 h 151"/>
                <a:gd name="T6" fmla="*/ 0 w 1932"/>
                <a:gd name="T7" fmla="*/ 0 h 1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2" h="151">
                  <a:moveTo>
                    <a:pt x="1927" y="0"/>
                  </a:moveTo>
                  <a:lnTo>
                    <a:pt x="1932" y="151"/>
                  </a:lnTo>
                  <a:lnTo>
                    <a:pt x="0" y="151"/>
                  </a:lnTo>
                  <a:lnTo>
                    <a:pt x="0" y="0"/>
                  </a:lnTo>
                </a:path>
              </a:pathLst>
            </a:custGeom>
            <a:noFill/>
            <a:ln w="333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98" name="Rectangle 38"/>
            <p:cNvSpPr>
              <a:spLocks noChangeArrowheads="1"/>
            </p:cNvSpPr>
            <p:nvPr/>
          </p:nvSpPr>
          <p:spPr bwMode="auto">
            <a:xfrm>
              <a:off x="3878" y="3478"/>
              <a:ext cx="85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
                  <a:schemeClr val="hlink"/>
                </a:buClr>
                <a:buFontTx/>
                <a:buNone/>
              </a:pPr>
              <a:r>
                <a:rPr lang="en-US" altLang="zh-CN" sz="2000" b="1" dirty="0">
                  <a:latin typeface="Arial" panose="020B0604020202020204" pitchFamily="34" charset="0"/>
                  <a:ea typeface="Arial Unicode MS" panose="020B0604020202020204" pitchFamily="34" charset="-122"/>
                  <a:cs typeface="Arial Unicode MS" panose="020B0604020202020204" pitchFamily="34" charset="-122"/>
                </a:rPr>
                <a:t>Memory</a:t>
              </a:r>
              <a:endParaRPr lang="zh-CN" altLang="zh-CN" sz="2000" b="1" dirty="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2799" name="Rectangle 43"/>
            <p:cNvSpPr>
              <a:spLocks noChangeArrowheads="1"/>
            </p:cNvSpPr>
            <p:nvPr/>
          </p:nvSpPr>
          <p:spPr bwMode="auto">
            <a:xfrm>
              <a:off x="1552" y="3463"/>
              <a:ext cx="108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
                  <a:schemeClr val="hlink"/>
                </a:buClr>
                <a:buFontTx/>
                <a:buNone/>
              </a:pPr>
              <a:r>
                <a:rPr lang="zh-CN" altLang="zh-CN"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P</a:t>
              </a:r>
              <a:r>
                <a:rPr lang="en-US" altLang="zh-CN"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rocessor</a:t>
              </a:r>
              <a:endParaRPr lang="zh-CN" altLang="zh-CN" sz="2000" b="1">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2800" name="Rectangle 47"/>
            <p:cNvSpPr>
              <a:spLocks noChangeArrowheads="1"/>
            </p:cNvSpPr>
            <p:nvPr/>
          </p:nvSpPr>
          <p:spPr bwMode="auto">
            <a:xfrm>
              <a:off x="1869" y="3532"/>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
                  <a:schemeClr val="hlink"/>
                </a:buClr>
                <a:buFontTx/>
                <a:buNone/>
              </a:pP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2801" name="Freeform 52"/>
            <p:cNvSpPr>
              <a:spLocks/>
            </p:cNvSpPr>
            <p:nvPr/>
          </p:nvSpPr>
          <p:spPr bwMode="auto">
            <a:xfrm>
              <a:off x="4247" y="1760"/>
              <a:ext cx="31" cy="24"/>
            </a:xfrm>
            <a:custGeom>
              <a:avLst/>
              <a:gdLst>
                <a:gd name="T0" fmla="*/ 10 w 31"/>
                <a:gd name="T1" fmla="*/ 20 h 24"/>
                <a:gd name="T2" fmla="*/ 15 w 31"/>
                <a:gd name="T3" fmla="*/ 24 h 24"/>
                <a:gd name="T4" fmla="*/ 21 w 31"/>
                <a:gd name="T5" fmla="*/ 24 h 24"/>
                <a:gd name="T6" fmla="*/ 21 w 31"/>
                <a:gd name="T7" fmla="*/ 24 h 24"/>
                <a:gd name="T8" fmla="*/ 26 w 31"/>
                <a:gd name="T9" fmla="*/ 20 h 24"/>
                <a:gd name="T10" fmla="*/ 26 w 31"/>
                <a:gd name="T11" fmla="*/ 20 h 24"/>
                <a:gd name="T12" fmla="*/ 26 w 31"/>
                <a:gd name="T13" fmla="*/ 20 h 24"/>
                <a:gd name="T14" fmla="*/ 31 w 31"/>
                <a:gd name="T15" fmla="*/ 16 h 24"/>
                <a:gd name="T16" fmla="*/ 31 w 31"/>
                <a:gd name="T17" fmla="*/ 16 h 24"/>
                <a:gd name="T18" fmla="*/ 31 w 31"/>
                <a:gd name="T19" fmla="*/ 12 h 24"/>
                <a:gd name="T20" fmla="*/ 31 w 31"/>
                <a:gd name="T21" fmla="*/ 12 h 24"/>
                <a:gd name="T22" fmla="*/ 31 w 31"/>
                <a:gd name="T23" fmla="*/ 8 h 24"/>
                <a:gd name="T24" fmla="*/ 31 w 31"/>
                <a:gd name="T25" fmla="*/ 8 h 24"/>
                <a:gd name="T26" fmla="*/ 31 w 31"/>
                <a:gd name="T27" fmla="*/ 4 h 24"/>
                <a:gd name="T28" fmla="*/ 26 w 31"/>
                <a:gd name="T29" fmla="*/ 4 h 24"/>
                <a:gd name="T30" fmla="*/ 26 w 31"/>
                <a:gd name="T31" fmla="*/ 4 h 24"/>
                <a:gd name="T32" fmla="*/ 26 w 31"/>
                <a:gd name="T33" fmla="*/ 0 h 24"/>
                <a:gd name="T34" fmla="*/ 21 w 31"/>
                <a:gd name="T35" fmla="*/ 0 h 24"/>
                <a:gd name="T36" fmla="*/ 21 w 31"/>
                <a:gd name="T37" fmla="*/ 0 h 24"/>
                <a:gd name="T38" fmla="*/ 15 w 31"/>
                <a:gd name="T39" fmla="*/ 0 h 24"/>
                <a:gd name="T40" fmla="*/ 15 w 31"/>
                <a:gd name="T41" fmla="*/ 0 h 24"/>
                <a:gd name="T42" fmla="*/ 10 w 31"/>
                <a:gd name="T43" fmla="*/ 0 h 24"/>
                <a:gd name="T44" fmla="*/ 10 w 31"/>
                <a:gd name="T45" fmla="*/ 0 h 24"/>
                <a:gd name="T46" fmla="*/ 5 w 31"/>
                <a:gd name="T47" fmla="*/ 0 h 24"/>
                <a:gd name="T48" fmla="*/ 5 w 31"/>
                <a:gd name="T49" fmla="*/ 0 h 24"/>
                <a:gd name="T50" fmla="*/ 5 w 31"/>
                <a:gd name="T51" fmla="*/ 4 h 24"/>
                <a:gd name="T52" fmla="*/ 0 w 31"/>
                <a:gd name="T53" fmla="*/ 4 h 24"/>
                <a:gd name="T54" fmla="*/ 0 w 31"/>
                <a:gd name="T55" fmla="*/ 4 h 24"/>
                <a:gd name="T56" fmla="*/ 0 w 31"/>
                <a:gd name="T57" fmla="*/ 8 h 24"/>
                <a:gd name="T58" fmla="*/ 0 w 31"/>
                <a:gd name="T59" fmla="*/ 8 h 24"/>
                <a:gd name="T60" fmla="*/ 0 w 31"/>
                <a:gd name="T61" fmla="*/ 12 h 24"/>
                <a:gd name="T62" fmla="*/ 0 w 31"/>
                <a:gd name="T63" fmla="*/ 12 h 24"/>
                <a:gd name="T64" fmla="*/ 0 w 31"/>
                <a:gd name="T65" fmla="*/ 16 h 24"/>
                <a:gd name="T66" fmla="*/ 0 w 31"/>
                <a:gd name="T67" fmla="*/ 16 h 24"/>
                <a:gd name="T68" fmla="*/ 0 w 31"/>
                <a:gd name="T69" fmla="*/ 20 h 24"/>
                <a:gd name="T70" fmla="*/ 5 w 31"/>
                <a:gd name="T71" fmla="*/ 20 h 24"/>
                <a:gd name="T72" fmla="*/ 5 w 31"/>
                <a:gd name="T73" fmla="*/ 20 h 24"/>
                <a:gd name="T74" fmla="*/ 5 w 31"/>
                <a:gd name="T75" fmla="*/ 24 h 24"/>
                <a:gd name="T76" fmla="*/ 10 w 31"/>
                <a:gd name="T77" fmla="*/ 24 h 24"/>
                <a:gd name="T78" fmla="*/ 10 w 31"/>
                <a:gd name="T79" fmla="*/ 24 h 24"/>
                <a:gd name="T80" fmla="*/ 15 w 31"/>
                <a:gd name="T81" fmla="*/ 24 h 24"/>
                <a:gd name="T82" fmla="*/ 15 w 31"/>
                <a:gd name="T83" fmla="*/ 24 h 24"/>
                <a:gd name="T84" fmla="*/ 10 w 31"/>
                <a:gd name="T85" fmla="*/ 20 h 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1" h="24">
                  <a:moveTo>
                    <a:pt x="10" y="20"/>
                  </a:moveTo>
                  <a:lnTo>
                    <a:pt x="15" y="24"/>
                  </a:lnTo>
                  <a:lnTo>
                    <a:pt x="21" y="24"/>
                  </a:lnTo>
                  <a:lnTo>
                    <a:pt x="26" y="20"/>
                  </a:lnTo>
                  <a:lnTo>
                    <a:pt x="31" y="16"/>
                  </a:lnTo>
                  <a:lnTo>
                    <a:pt x="31" y="12"/>
                  </a:lnTo>
                  <a:lnTo>
                    <a:pt x="31" y="8"/>
                  </a:lnTo>
                  <a:lnTo>
                    <a:pt x="31" y="4"/>
                  </a:lnTo>
                  <a:lnTo>
                    <a:pt x="26" y="4"/>
                  </a:lnTo>
                  <a:lnTo>
                    <a:pt x="26" y="0"/>
                  </a:lnTo>
                  <a:lnTo>
                    <a:pt x="21" y="0"/>
                  </a:lnTo>
                  <a:lnTo>
                    <a:pt x="15" y="0"/>
                  </a:lnTo>
                  <a:lnTo>
                    <a:pt x="10" y="0"/>
                  </a:lnTo>
                  <a:lnTo>
                    <a:pt x="5" y="0"/>
                  </a:lnTo>
                  <a:lnTo>
                    <a:pt x="5" y="4"/>
                  </a:lnTo>
                  <a:lnTo>
                    <a:pt x="0" y="4"/>
                  </a:lnTo>
                  <a:lnTo>
                    <a:pt x="0" y="8"/>
                  </a:lnTo>
                  <a:lnTo>
                    <a:pt x="0" y="12"/>
                  </a:lnTo>
                  <a:lnTo>
                    <a:pt x="0" y="16"/>
                  </a:lnTo>
                  <a:lnTo>
                    <a:pt x="0" y="20"/>
                  </a:lnTo>
                  <a:lnTo>
                    <a:pt x="5" y="20"/>
                  </a:lnTo>
                  <a:lnTo>
                    <a:pt x="5" y="24"/>
                  </a:lnTo>
                  <a:lnTo>
                    <a:pt x="10" y="24"/>
                  </a:lnTo>
                  <a:lnTo>
                    <a:pt x="15" y="24"/>
                  </a:lnTo>
                  <a:lnTo>
                    <a:pt x="10"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802" name="Freeform 53"/>
            <p:cNvSpPr>
              <a:spLocks/>
            </p:cNvSpPr>
            <p:nvPr/>
          </p:nvSpPr>
          <p:spPr bwMode="auto">
            <a:xfrm>
              <a:off x="4247" y="1823"/>
              <a:ext cx="31" cy="28"/>
            </a:xfrm>
            <a:custGeom>
              <a:avLst/>
              <a:gdLst>
                <a:gd name="T0" fmla="*/ 10 w 31"/>
                <a:gd name="T1" fmla="*/ 24 h 28"/>
                <a:gd name="T2" fmla="*/ 15 w 31"/>
                <a:gd name="T3" fmla="*/ 24 h 28"/>
                <a:gd name="T4" fmla="*/ 21 w 31"/>
                <a:gd name="T5" fmla="*/ 24 h 28"/>
                <a:gd name="T6" fmla="*/ 21 w 31"/>
                <a:gd name="T7" fmla="*/ 24 h 28"/>
                <a:gd name="T8" fmla="*/ 26 w 31"/>
                <a:gd name="T9" fmla="*/ 24 h 28"/>
                <a:gd name="T10" fmla="*/ 26 w 31"/>
                <a:gd name="T11" fmla="*/ 24 h 28"/>
                <a:gd name="T12" fmla="*/ 26 w 31"/>
                <a:gd name="T13" fmla="*/ 20 h 28"/>
                <a:gd name="T14" fmla="*/ 31 w 31"/>
                <a:gd name="T15" fmla="*/ 20 h 28"/>
                <a:gd name="T16" fmla="*/ 31 w 31"/>
                <a:gd name="T17" fmla="*/ 16 h 28"/>
                <a:gd name="T18" fmla="*/ 31 w 31"/>
                <a:gd name="T19" fmla="*/ 16 h 28"/>
                <a:gd name="T20" fmla="*/ 31 w 31"/>
                <a:gd name="T21" fmla="*/ 12 h 28"/>
                <a:gd name="T22" fmla="*/ 31 w 31"/>
                <a:gd name="T23" fmla="*/ 12 h 28"/>
                <a:gd name="T24" fmla="*/ 31 w 31"/>
                <a:gd name="T25" fmla="*/ 8 h 28"/>
                <a:gd name="T26" fmla="*/ 31 w 31"/>
                <a:gd name="T27" fmla="*/ 8 h 28"/>
                <a:gd name="T28" fmla="*/ 26 w 31"/>
                <a:gd name="T29" fmla="*/ 8 h 28"/>
                <a:gd name="T30" fmla="*/ 26 w 31"/>
                <a:gd name="T31" fmla="*/ 4 h 28"/>
                <a:gd name="T32" fmla="*/ 26 w 31"/>
                <a:gd name="T33" fmla="*/ 4 h 28"/>
                <a:gd name="T34" fmla="*/ 21 w 31"/>
                <a:gd name="T35" fmla="*/ 4 h 28"/>
                <a:gd name="T36" fmla="*/ 21 w 31"/>
                <a:gd name="T37" fmla="*/ 0 h 28"/>
                <a:gd name="T38" fmla="*/ 15 w 31"/>
                <a:gd name="T39" fmla="*/ 0 h 28"/>
                <a:gd name="T40" fmla="*/ 15 w 31"/>
                <a:gd name="T41" fmla="*/ 0 h 28"/>
                <a:gd name="T42" fmla="*/ 10 w 31"/>
                <a:gd name="T43" fmla="*/ 0 h 28"/>
                <a:gd name="T44" fmla="*/ 10 w 31"/>
                <a:gd name="T45" fmla="*/ 0 h 28"/>
                <a:gd name="T46" fmla="*/ 5 w 31"/>
                <a:gd name="T47" fmla="*/ 4 h 28"/>
                <a:gd name="T48" fmla="*/ 5 w 31"/>
                <a:gd name="T49" fmla="*/ 4 h 28"/>
                <a:gd name="T50" fmla="*/ 5 w 31"/>
                <a:gd name="T51" fmla="*/ 4 h 28"/>
                <a:gd name="T52" fmla="*/ 0 w 31"/>
                <a:gd name="T53" fmla="*/ 8 h 28"/>
                <a:gd name="T54" fmla="*/ 0 w 31"/>
                <a:gd name="T55" fmla="*/ 8 h 28"/>
                <a:gd name="T56" fmla="*/ 0 w 31"/>
                <a:gd name="T57" fmla="*/ 8 h 28"/>
                <a:gd name="T58" fmla="*/ 0 w 31"/>
                <a:gd name="T59" fmla="*/ 12 h 28"/>
                <a:gd name="T60" fmla="*/ 0 w 31"/>
                <a:gd name="T61" fmla="*/ 12 h 28"/>
                <a:gd name="T62" fmla="*/ 0 w 31"/>
                <a:gd name="T63" fmla="*/ 16 h 28"/>
                <a:gd name="T64" fmla="*/ 0 w 31"/>
                <a:gd name="T65" fmla="*/ 16 h 28"/>
                <a:gd name="T66" fmla="*/ 0 w 31"/>
                <a:gd name="T67" fmla="*/ 20 h 28"/>
                <a:gd name="T68" fmla="*/ 0 w 31"/>
                <a:gd name="T69" fmla="*/ 20 h 28"/>
                <a:gd name="T70" fmla="*/ 5 w 31"/>
                <a:gd name="T71" fmla="*/ 24 h 28"/>
                <a:gd name="T72" fmla="*/ 5 w 31"/>
                <a:gd name="T73" fmla="*/ 24 h 28"/>
                <a:gd name="T74" fmla="*/ 5 w 31"/>
                <a:gd name="T75" fmla="*/ 24 h 28"/>
                <a:gd name="T76" fmla="*/ 10 w 31"/>
                <a:gd name="T77" fmla="*/ 24 h 28"/>
                <a:gd name="T78" fmla="*/ 10 w 31"/>
                <a:gd name="T79" fmla="*/ 24 h 28"/>
                <a:gd name="T80" fmla="*/ 15 w 31"/>
                <a:gd name="T81" fmla="*/ 28 h 28"/>
                <a:gd name="T82" fmla="*/ 15 w 31"/>
                <a:gd name="T83" fmla="*/ 28 h 28"/>
                <a:gd name="T84" fmla="*/ 10 w 31"/>
                <a:gd name="T85" fmla="*/ 24 h 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1" h="28">
                  <a:moveTo>
                    <a:pt x="10" y="24"/>
                  </a:moveTo>
                  <a:lnTo>
                    <a:pt x="15" y="24"/>
                  </a:lnTo>
                  <a:lnTo>
                    <a:pt x="21" y="24"/>
                  </a:lnTo>
                  <a:lnTo>
                    <a:pt x="26" y="24"/>
                  </a:lnTo>
                  <a:lnTo>
                    <a:pt x="26" y="20"/>
                  </a:lnTo>
                  <a:lnTo>
                    <a:pt x="31" y="20"/>
                  </a:lnTo>
                  <a:lnTo>
                    <a:pt x="31" y="16"/>
                  </a:lnTo>
                  <a:lnTo>
                    <a:pt x="31" y="12"/>
                  </a:lnTo>
                  <a:lnTo>
                    <a:pt x="31" y="8"/>
                  </a:lnTo>
                  <a:lnTo>
                    <a:pt x="26" y="8"/>
                  </a:lnTo>
                  <a:lnTo>
                    <a:pt x="26" y="4"/>
                  </a:lnTo>
                  <a:lnTo>
                    <a:pt x="21" y="4"/>
                  </a:lnTo>
                  <a:lnTo>
                    <a:pt x="21" y="0"/>
                  </a:lnTo>
                  <a:lnTo>
                    <a:pt x="15" y="0"/>
                  </a:lnTo>
                  <a:lnTo>
                    <a:pt x="10" y="0"/>
                  </a:lnTo>
                  <a:lnTo>
                    <a:pt x="5" y="4"/>
                  </a:lnTo>
                  <a:lnTo>
                    <a:pt x="0" y="8"/>
                  </a:lnTo>
                  <a:lnTo>
                    <a:pt x="0" y="12"/>
                  </a:lnTo>
                  <a:lnTo>
                    <a:pt x="0" y="16"/>
                  </a:lnTo>
                  <a:lnTo>
                    <a:pt x="0" y="20"/>
                  </a:lnTo>
                  <a:lnTo>
                    <a:pt x="5" y="24"/>
                  </a:lnTo>
                  <a:lnTo>
                    <a:pt x="10" y="24"/>
                  </a:lnTo>
                  <a:lnTo>
                    <a:pt x="15" y="28"/>
                  </a:lnTo>
                  <a:lnTo>
                    <a:pt x="1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803" name="Freeform 54"/>
            <p:cNvSpPr>
              <a:spLocks/>
            </p:cNvSpPr>
            <p:nvPr/>
          </p:nvSpPr>
          <p:spPr bwMode="auto">
            <a:xfrm>
              <a:off x="4247" y="1891"/>
              <a:ext cx="31" cy="24"/>
            </a:xfrm>
            <a:custGeom>
              <a:avLst/>
              <a:gdLst>
                <a:gd name="T0" fmla="*/ 10 w 31"/>
                <a:gd name="T1" fmla="*/ 24 h 24"/>
                <a:gd name="T2" fmla="*/ 15 w 31"/>
                <a:gd name="T3" fmla="*/ 24 h 24"/>
                <a:gd name="T4" fmla="*/ 21 w 31"/>
                <a:gd name="T5" fmla="*/ 24 h 24"/>
                <a:gd name="T6" fmla="*/ 21 w 31"/>
                <a:gd name="T7" fmla="*/ 24 h 24"/>
                <a:gd name="T8" fmla="*/ 26 w 31"/>
                <a:gd name="T9" fmla="*/ 24 h 24"/>
                <a:gd name="T10" fmla="*/ 26 w 31"/>
                <a:gd name="T11" fmla="*/ 20 h 24"/>
                <a:gd name="T12" fmla="*/ 26 w 31"/>
                <a:gd name="T13" fmla="*/ 20 h 24"/>
                <a:gd name="T14" fmla="*/ 31 w 31"/>
                <a:gd name="T15" fmla="*/ 20 h 24"/>
                <a:gd name="T16" fmla="*/ 31 w 31"/>
                <a:gd name="T17" fmla="*/ 16 h 24"/>
                <a:gd name="T18" fmla="*/ 31 w 31"/>
                <a:gd name="T19" fmla="*/ 16 h 24"/>
                <a:gd name="T20" fmla="*/ 31 w 31"/>
                <a:gd name="T21" fmla="*/ 12 h 24"/>
                <a:gd name="T22" fmla="*/ 31 w 31"/>
                <a:gd name="T23" fmla="*/ 12 h 24"/>
                <a:gd name="T24" fmla="*/ 31 w 31"/>
                <a:gd name="T25" fmla="*/ 8 h 24"/>
                <a:gd name="T26" fmla="*/ 31 w 31"/>
                <a:gd name="T27" fmla="*/ 8 h 24"/>
                <a:gd name="T28" fmla="*/ 26 w 31"/>
                <a:gd name="T29" fmla="*/ 4 h 24"/>
                <a:gd name="T30" fmla="*/ 26 w 31"/>
                <a:gd name="T31" fmla="*/ 4 h 24"/>
                <a:gd name="T32" fmla="*/ 26 w 31"/>
                <a:gd name="T33" fmla="*/ 4 h 24"/>
                <a:gd name="T34" fmla="*/ 21 w 31"/>
                <a:gd name="T35" fmla="*/ 0 h 24"/>
                <a:gd name="T36" fmla="*/ 21 w 31"/>
                <a:gd name="T37" fmla="*/ 0 h 24"/>
                <a:gd name="T38" fmla="*/ 15 w 31"/>
                <a:gd name="T39" fmla="*/ 0 h 24"/>
                <a:gd name="T40" fmla="*/ 15 w 31"/>
                <a:gd name="T41" fmla="*/ 0 h 24"/>
                <a:gd name="T42" fmla="*/ 10 w 31"/>
                <a:gd name="T43" fmla="*/ 0 h 24"/>
                <a:gd name="T44" fmla="*/ 10 w 31"/>
                <a:gd name="T45" fmla="*/ 0 h 24"/>
                <a:gd name="T46" fmla="*/ 5 w 31"/>
                <a:gd name="T47" fmla="*/ 0 h 24"/>
                <a:gd name="T48" fmla="*/ 5 w 31"/>
                <a:gd name="T49" fmla="*/ 4 h 24"/>
                <a:gd name="T50" fmla="*/ 5 w 31"/>
                <a:gd name="T51" fmla="*/ 4 h 24"/>
                <a:gd name="T52" fmla="*/ 0 w 31"/>
                <a:gd name="T53" fmla="*/ 4 h 24"/>
                <a:gd name="T54" fmla="*/ 0 w 31"/>
                <a:gd name="T55" fmla="*/ 8 h 24"/>
                <a:gd name="T56" fmla="*/ 0 w 31"/>
                <a:gd name="T57" fmla="*/ 8 h 24"/>
                <a:gd name="T58" fmla="*/ 0 w 31"/>
                <a:gd name="T59" fmla="*/ 12 h 24"/>
                <a:gd name="T60" fmla="*/ 0 w 31"/>
                <a:gd name="T61" fmla="*/ 12 h 24"/>
                <a:gd name="T62" fmla="*/ 0 w 31"/>
                <a:gd name="T63" fmla="*/ 16 h 24"/>
                <a:gd name="T64" fmla="*/ 0 w 31"/>
                <a:gd name="T65" fmla="*/ 16 h 24"/>
                <a:gd name="T66" fmla="*/ 0 w 31"/>
                <a:gd name="T67" fmla="*/ 20 h 24"/>
                <a:gd name="T68" fmla="*/ 0 w 31"/>
                <a:gd name="T69" fmla="*/ 20 h 24"/>
                <a:gd name="T70" fmla="*/ 5 w 31"/>
                <a:gd name="T71" fmla="*/ 20 h 24"/>
                <a:gd name="T72" fmla="*/ 5 w 31"/>
                <a:gd name="T73" fmla="*/ 24 h 24"/>
                <a:gd name="T74" fmla="*/ 5 w 31"/>
                <a:gd name="T75" fmla="*/ 24 h 24"/>
                <a:gd name="T76" fmla="*/ 10 w 31"/>
                <a:gd name="T77" fmla="*/ 24 h 24"/>
                <a:gd name="T78" fmla="*/ 10 w 31"/>
                <a:gd name="T79" fmla="*/ 24 h 24"/>
                <a:gd name="T80" fmla="*/ 15 w 31"/>
                <a:gd name="T81" fmla="*/ 24 h 24"/>
                <a:gd name="T82" fmla="*/ 15 w 31"/>
                <a:gd name="T83" fmla="*/ 24 h 24"/>
                <a:gd name="T84" fmla="*/ 10 w 31"/>
                <a:gd name="T85" fmla="*/ 24 h 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1" h="24">
                  <a:moveTo>
                    <a:pt x="10" y="24"/>
                  </a:moveTo>
                  <a:lnTo>
                    <a:pt x="15" y="24"/>
                  </a:lnTo>
                  <a:lnTo>
                    <a:pt x="21" y="24"/>
                  </a:lnTo>
                  <a:lnTo>
                    <a:pt x="26" y="24"/>
                  </a:lnTo>
                  <a:lnTo>
                    <a:pt x="26" y="20"/>
                  </a:lnTo>
                  <a:lnTo>
                    <a:pt x="31" y="20"/>
                  </a:lnTo>
                  <a:lnTo>
                    <a:pt x="31" y="16"/>
                  </a:lnTo>
                  <a:lnTo>
                    <a:pt x="31" y="12"/>
                  </a:lnTo>
                  <a:lnTo>
                    <a:pt x="31" y="8"/>
                  </a:lnTo>
                  <a:lnTo>
                    <a:pt x="26" y="4"/>
                  </a:lnTo>
                  <a:lnTo>
                    <a:pt x="21" y="0"/>
                  </a:lnTo>
                  <a:lnTo>
                    <a:pt x="15" y="0"/>
                  </a:lnTo>
                  <a:lnTo>
                    <a:pt x="10" y="0"/>
                  </a:lnTo>
                  <a:lnTo>
                    <a:pt x="5" y="0"/>
                  </a:lnTo>
                  <a:lnTo>
                    <a:pt x="5" y="4"/>
                  </a:lnTo>
                  <a:lnTo>
                    <a:pt x="0" y="4"/>
                  </a:lnTo>
                  <a:lnTo>
                    <a:pt x="0" y="8"/>
                  </a:lnTo>
                  <a:lnTo>
                    <a:pt x="0" y="12"/>
                  </a:lnTo>
                  <a:lnTo>
                    <a:pt x="0" y="16"/>
                  </a:lnTo>
                  <a:lnTo>
                    <a:pt x="0" y="20"/>
                  </a:lnTo>
                  <a:lnTo>
                    <a:pt x="5" y="20"/>
                  </a:lnTo>
                  <a:lnTo>
                    <a:pt x="5" y="24"/>
                  </a:lnTo>
                  <a:lnTo>
                    <a:pt x="10" y="24"/>
                  </a:lnTo>
                  <a:lnTo>
                    <a:pt x="15" y="24"/>
                  </a:lnTo>
                  <a:lnTo>
                    <a:pt x="1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804" name="Freeform 55"/>
            <p:cNvSpPr>
              <a:spLocks/>
            </p:cNvSpPr>
            <p:nvPr/>
          </p:nvSpPr>
          <p:spPr bwMode="auto">
            <a:xfrm>
              <a:off x="3216" y="1760"/>
              <a:ext cx="31" cy="24"/>
            </a:xfrm>
            <a:custGeom>
              <a:avLst/>
              <a:gdLst>
                <a:gd name="T0" fmla="*/ 15 w 31"/>
                <a:gd name="T1" fmla="*/ 20 h 24"/>
                <a:gd name="T2" fmla="*/ 20 w 31"/>
                <a:gd name="T3" fmla="*/ 24 h 24"/>
                <a:gd name="T4" fmla="*/ 20 w 31"/>
                <a:gd name="T5" fmla="*/ 24 h 24"/>
                <a:gd name="T6" fmla="*/ 26 w 31"/>
                <a:gd name="T7" fmla="*/ 24 h 24"/>
                <a:gd name="T8" fmla="*/ 26 w 31"/>
                <a:gd name="T9" fmla="*/ 20 h 24"/>
                <a:gd name="T10" fmla="*/ 26 w 31"/>
                <a:gd name="T11" fmla="*/ 20 h 24"/>
                <a:gd name="T12" fmla="*/ 31 w 31"/>
                <a:gd name="T13" fmla="*/ 20 h 24"/>
                <a:gd name="T14" fmla="*/ 31 w 31"/>
                <a:gd name="T15" fmla="*/ 16 h 24"/>
                <a:gd name="T16" fmla="*/ 31 w 31"/>
                <a:gd name="T17" fmla="*/ 16 h 24"/>
                <a:gd name="T18" fmla="*/ 31 w 31"/>
                <a:gd name="T19" fmla="*/ 12 h 24"/>
                <a:gd name="T20" fmla="*/ 31 w 31"/>
                <a:gd name="T21" fmla="*/ 12 h 24"/>
                <a:gd name="T22" fmla="*/ 31 w 31"/>
                <a:gd name="T23" fmla="*/ 8 h 24"/>
                <a:gd name="T24" fmla="*/ 31 w 31"/>
                <a:gd name="T25" fmla="*/ 8 h 24"/>
                <a:gd name="T26" fmla="*/ 31 w 31"/>
                <a:gd name="T27" fmla="*/ 4 h 24"/>
                <a:gd name="T28" fmla="*/ 31 w 31"/>
                <a:gd name="T29" fmla="*/ 4 h 24"/>
                <a:gd name="T30" fmla="*/ 26 w 31"/>
                <a:gd name="T31" fmla="*/ 4 h 24"/>
                <a:gd name="T32" fmla="*/ 26 w 31"/>
                <a:gd name="T33" fmla="*/ 0 h 24"/>
                <a:gd name="T34" fmla="*/ 26 w 31"/>
                <a:gd name="T35" fmla="*/ 0 h 24"/>
                <a:gd name="T36" fmla="*/ 20 w 31"/>
                <a:gd name="T37" fmla="*/ 0 h 24"/>
                <a:gd name="T38" fmla="*/ 20 w 31"/>
                <a:gd name="T39" fmla="*/ 0 h 24"/>
                <a:gd name="T40" fmla="*/ 15 w 31"/>
                <a:gd name="T41" fmla="*/ 0 h 24"/>
                <a:gd name="T42" fmla="*/ 15 w 31"/>
                <a:gd name="T43" fmla="*/ 0 h 24"/>
                <a:gd name="T44" fmla="*/ 10 w 31"/>
                <a:gd name="T45" fmla="*/ 0 h 24"/>
                <a:gd name="T46" fmla="*/ 10 w 31"/>
                <a:gd name="T47" fmla="*/ 0 h 24"/>
                <a:gd name="T48" fmla="*/ 5 w 31"/>
                <a:gd name="T49" fmla="*/ 0 h 24"/>
                <a:gd name="T50" fmla="*/ 5 w 31"/>
                <a:gd name="T51" fmla="*/ 4 h 24"/>
                <a:gd name="T52" fmla="*/ 5 w 31"/>
                <a:gd name="T53" fmla="*/ 4 h 24"/>
                <a:gd name="T54" fmla="*/ 0 w 31"/>
                <a:gd name="T55" fmla="*/ 4 h 24"/>
                <a:gd name="T56" fmla="*/ 0 w 31"/>
                <a:gd name="T57" fmla="*/ 8 h 24"/>
                <a:gd name="T58" fmla="*/ 0 w 31"/>
                <a:gd name="T59" fmla="*/ 8 h 24"/>
                <a:gd name="T60" fmla="*/ 0 w 31"/>
                <a:gd name="T61" fmla="*/ 12 h 24"/>
                <a:gd name="T62" fmla="*/ 0 w 31"/>
                <a:gd name="T63" fmla="*/ 12 h 24"/>
                <a:gd name="T64" fmla="*/ 0 w 31"/>
                <a:gd name="T65" fmla="*/ 16 h 24"/>
                <a:gd name="T66" fmla="*/ 0 w 31"/>
                <a:gd name="T67" fmla="*/ 16 h 24"/>
                <a:gd name="T68" fmla="*/ 5 w 31"/>
                <a:gd name="T69" fmla="*/ 20 h 24"/>
                <a:gd name="T70" fmla="*/ 5 w 31"/>
                <a:gd name="T71" fmla="*/ 20 h 24"/>
                <a:gd name="T72" fmla="*/ 5 w 31"/>
                <a:gd name="T73" fmla="*/ 20 h 24"/>
                <a:gd name="T74" fmla="*/ 10 w 31"/>
                <a:gd name="T75" fmla="*/ 24 h 24"/>
                <a:gd name="T76" fmla="*/ 10 w 31"/>
                <a:gd name="T77" fmla="*/ 24 h 24"/>
                <a:gd name="T78" fmla="*/ 15 w 31"/>
                <a:gd name="T79" fmla="*/ 24 h 24"/>
                <a:gd name="T80" fmla="*/ 15 w 31"/>
                <a:gd name="T81" fmla="*/ 24 h 24"/>
                <a:gd name="T82" fmla="*/ 15 w 31"/>
                <a:gd name="T83" fmla="*/ 24 h 24"/>
                <a:gd name="T84" fmla="*/ 15 w 31"/>
                <a:gd name="T85" fmla="*/ 20 h 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1" h="24">
                  <a:moveTo>
                    <a:pt x="15" y="20"/>
                  </a:moveTo>
                  <a:lnTo>
                    <a:pt x="20" y="24"/>
                  </a:lnTo>
                  <a:lnTo>
                    <a:pt x="26" y="24"/>
                  </a:lnTo>
                  <a:lnTo>
                    <a:pt x="26" y="20"/>
                  </a:lnTo>
                  <a:lnTo>
                    <a:pt x="31" y="20"/>
                  </a:lnTo>
                  <a:lnTo>
                    <a:pt x="31" y="16"/>
                  </a:lnTo>
                  <a:lnTo>
                    <a:pt x="31" y="12"/>
                  </a:lnTo>
                  <a:lnTo>
                    <a:pt x="31" y="8"/>
                  </a:lnTo>
                  <a:lnTo>
                    <a:pt x="31" y="4"/>
                  </a:lnTo>
                  <a:lnTo>
                    <a:pt x="26" y="4"/>
                  </a:lnTo>
                  <a:lnTo>
                    <a:pt x="26" y="0"/>
                  </a:lnTo>
                  <a:lnTo>
                    <a:pt x="20" y="0"/>
                  </a:lnTo>
                  <a:lnTo>
                    <a:pt x="15" y="0"/>
                  </a:lnTo>
                  <a:lnTo>
                    <a:pt x="10" y="0"/>
                  </a:lnTo>
                  <a:lnTo>
                    <a:pt x="5" y="0"/>
                  </a:lnTo>
                  <a:lnTo>
                    <a:pt x="5" y="4"/>
                  </a:lnTo>
                  <a:lnTo>
                    <a:pt x="0" y="4"/>
                  </a:lnTo>
                  <a:lnTo>
                    <a:pt x="0" y="8"/>
                  </a:lnTo>
                  <a:lnTo>
                    <a:pt x="0" y="12"/>
                  </a:lnTo>
                  <a:lnTo>
                    <a:pt x="0" y="16"/>
                  </a:lnTo>
                  <a:lnTo>
                    <a:pt x="5" y="20"/>
                  </a:lnTo>
                  <a:lnTo>
                    <a:pt x="10" y="24"/>
                  </a:lnTo>
                  <a:lnTo>
                    <a:pt x="15" y="24"/>
                  </a:lnTo>
                  <a:lnTo>
                    <a:pt x="15"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805" name="Freeform 56"/>
            <p:cNvSpPr>
              <a:spLocks/>
            </p:cNvSpPr>
            <p:nvPr/>
          </p:nvSpPr>
          <p:spPr bwMode="auto">
            <a:xfrm>
              <a:off x="3216" y="1823"/>
              <a:ext cx="31" cy="28"/>
            </a:xfrm>
            <a:custGeom>
              <a:avLst/>
              <a:gdLst>
                <a:gd name="T0" fmla="*/ 15 w 31"/>
                <a:gd name="T1" fmla="*/ 24 h 28"/>
                <a:gd name="T2" fmla="*/ 20 w 31"/>
                <a:gd name="T3" fmla="*/ 24 h 28"/>
                <a:gd name="T4" fmla="*/ 20 w 31"/>
                <a:gd name="T5" fmla="*/ 24 h 28"/>
                <a:gd name="T6" fmla="*/ 26 w 31"/>
                <a:gd name="T7" fmla="*/ 24 h 28"/>
                <a:gd name="T8" fmla="*/ 26 w 31"/>
                <a:gd name="T9" fmla="*/ 24 h 28"/>
                <a:gd name="T10" fmla="*/ 26 w 31"/>
                <a:gd name="T11" fmla="*/ 24 h 28"/>
                <a:gd name="T12" fmla="*/ 31 w 31"/>
                <a:gd name="T13" fmla="*/ 20 h 28"/>
                <a:gd name="T14" fmla="*/ 31 w 31"/>
                <a:gd name="T15" fmla="*/ 20 h 28"/>
                <a:gd name="T16" fmla="*/ 31 w 31"/>
                <a:gd name="T17" fmla="*/ 16 h 28"/>
                <a:gd name="T18" fmla="*/ 31 w 31"/>
                <a:gd name="T19" fmla="*/ 16 h 28"/>
                <a:gd name="T20" fmla="*/ 31 w 31"/>
                <a:gd name="T21" fmla="*/ 12 h 28"/>
                <a:gd name="T22" fmla="*/ 31 w 31"/>
                <a:gd name="T23" fmla="*/ 12 h 28"/>
                <a:gd name="T24" fmla="*/ 31 w 31"/>
                <a:gd name="T25" fmla="*/ 8 h 28"/>
                <a:gd name="T26" fmla="*/ 31 w 31"/>
                <a:gd name="T27" fmla="*/ 8 h 28"/>
                <a:gd name="T28" fmla="*/ 31 w 31"/>
                <a:gd name="T29" fmla="*/ 8 h 28"/>
                <a:gd name="T30" fmla="*/ 26 w 31"/>
                <a:gd name="T31" fmla="*/ 4 h 28"/>
                <a:gd name="T32" fmla="*/ 26 w 31"/>
                <a:gd name="T33" fmla="*/ 4 h 28"/>
                <a:gd name="T34" fmla="*/ 26 w 31"/>
                <a:gd name="T35" fmla="*/ 4 h 28"/>
                <a:gd name="T36" fmla="*/ 20 w 31"/>
                <a:gd name="T37" fmla="*/ 0 h 28"/>
                <a:gd name="T38" fmla="*/ 20 w 31"/>
                <a:gd name="T39" fmla="*/ 0 h 28"/>
                <a:gd name="T40" fmla="*/ 15 w 31"/>
                <a:gd name="T41" fmla="*/ 0 h 28"/>
                <a:gd name="T42" fmla="*/ 15 w 31"/>
                <a:gd name="T43" fmla="*/ 0 h 28"/>
                <a:gd name="T44" fmla="*/ 10 w 31"/>
                <a:gd name="T45" fmla="*/ 0 h 28"/>
                <a:gd name="T46" fmla="*/ 10 w 31"/>
                <a:gd name="T47" fmla="*/ 4 h 28"/>
                <a:gd name="T48" fmla="*/ 5 w 31"/>
                <a:gd name="T49" fmla="*/ 4 h 28"/>
                <a:gd name="T50" fmla="*/ 5 w 31"/>
                <a:gd name="T51" fmla="*/ 4 h 28"/>
                <a:gd name="T52" fmla="*/ 5 w 31"/>
                <a:gd name="T53" fmla="*/ 8 h 28"/>
                <a:gd name="T54" fmla="*/ 0 w 31"/>
                <a:gd name="T55" fmla="*/ 8 h 28"/>
                <a:gd name="T56" fmla="*/ 0 w 31"/>
                <a:gd name="T57" fmla="*/ 8 h 28"/>
                <a:gd name="T58" fmla="*/ 0 w 31"/>
                <a:gd name="T59" fmla="*/ 12 h 28"/>
                <a:gd name="T60" fmla="*/ 0 w 31"/>
                <a:gd name="T61" fmla="*/ 12 h 28"/>
                <a:gd name="T62" fmla="*/ 0 w 31"/>
                <a:gd name="T63" fmla="*/ 16 h 28"/>
                <a:gd name="T64" fmla="*/ 0 w 31"/>
                <a:gd name="T65" fmla="*/ 16 h 28"/>
                <a:gd name="T66" fmla="*/ 0 w 31"/>
                <a:gd name="T67" fmla="*/ 20 h 28"/>
                <a:gd name="T68" fmla="*/ 5 w 31"/>
                <a:gd name="T69" fmla="*/ 20 h 28"/>
                <a:gd name="T70" fmla="*/ 5 w 31"/>
                <a:gd name="T71" fmla="*/ 24 h 28"/>
                <a:gd name="T72" fmla="*/ 5 w 31"/>
                <a:gd name="T73" fmla="*/ 24 h 28"/>
                <a:gd name="T74" fmla="*/ 10 w 31"/>
                <a:gd name="T75" fmla="*/ 24 h 28"/>
                <a:gd name="T76" fmla="*/ 10 w 31"/>
                <a:gd name="T77" fmla="*/ 24 h 28"/>
                <a:gd name="T78" fmla="*/ 15 w 31"/>
                <a:gd name="T79" fmla="*/ 24 h 28"/>
                <a:gd name="T80" fmla="*/ 15 w 31"/>
                <a:gd name="T81" fmla="*/ 28 h 28"/>
                <a:gd name="T82" fmla="*/ 15 w 31"/>
                <a:gd name="T83" fmla="*/ 28 h 28"/>
                <a:gd name="T84" fmla="*/ 15 w 31"/>
                <a:gd name="T85" fmla="*/ 24 h 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1" h="28">
                  <a:moveTo>
                    <a:pt x="15" y="24"/>
                  </a:moveTo>
                  <a:lnTo>
                    <a:pt x="20" y="24"/>
                  </a:lnTo>
                  <a:lnTo>
                    <a:pt x="26" y="24"/>
                  </a:lnTo>
                  <a:lnTo>
                    <a:pt x="31" y="20"/>
                  </a:lnTo>
                  <a:lnTo>
                    <a:pt x="31" y="16"/>
                  </a:lnTo>
                  <a:lnTo>
                    <a:pt x="31" y="12"/>
                  </a:lnTo>
                  <a:lnTo>
                    <a:pt x="31" y="8"/>
                  </a:lnTo>
                  <a:lnTo>
                    <a:pt x="26" y="4"/>
                  </a:lnTo>
                  <a:lnTo>
                    <a:pt x="20" y="0"/>
                  </a:lnTo>
                  <a:lnTo>
                    <a:pt x="15" y="0"/>
                  </a:lnTo>
                  <a:lnTo>
                    <a:pt x="10" y="0"/>
                  </a:lnTo>
                  <a:lnTo>
                    <a:pt x="10" y="4"/>
                  </a:lnTo>
                  <a:lnTo>
                    <a:pt x="5" y="4"/>
                  </a:lnTo>
                  <a:lnTo>
                    <a:pt x="5" y="8"/>
                  </a:lnTo>
                  <a:lnTo>
                    <a:pt x="0" y="8"/>
                  </a:lnTo>
                  <a:lnTo>
                    <a:pt x="0" y="12"/>
                  </a:lnTo>
                  <a:lnTo>
                    <a:pt x="0" y="16"/>
                  </a:lnTo>
                  <a:lnTo>
                    <a:pt x="0" y="20"/>
                  </a:lnTo>
                  <a:lnTo>
                    <a:pt x="5" y="20"/>
                  </a:lnTo>
                  <a:lnTo>
                    <a:pt x="5" y="24"/>
                  </a:lnTo>
                  <a:lnTo>
                    <a:pt x="10" y="24"/>
                  </a:lnTo>
                  <a:lnTo>
                    <a:pt x="15" y="24"/>
                  </a:lnTo>
                  <a:lnTo>
                    <a:pt x="15" y="28"/>
                  </a:lnTo>
                  <a:lnTo>
                    <a:pt x="15"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806" name="Freeform 57"/>
            <p:cNvSpPr>
              <a:spLocks/>
            </p:cNvSpPr>
            <p:nvPr/>
          </p:nvSpPr>
          <p:spPr bwMode="auto">
            <a:xfrm>
              <a:off x="3216" y="1891"/>
              <a:ext cx="31" cy="24"/>
            </a:xfrm>
            <a:custGeom>
              <a:avLst/>
              <a:gdLst>
                <a:gd name="T0" fmla="*/ 15 w 31"/>
                <a:gd name="T1" fmla="*/ 24 h 24"/>
                <a:gd name="T2" fmla="*/ 20 w 31"/>
                <a:gd name="T3" fmla="*/ 24 h 24"/>
                <a:gd name="T4" fmla="*/ 20 w 31"/>
                <a:gd name="T5" fmla="*/ 24 h 24"/>
                <a:gd name="T6" fmla="*/ 26 w 31"/>
                <a:gd name="T7" fmla="*/ 24 h 24"/>
                <a:gd name="T8" fmla="*/ 26 w 31"/>
                <a:gd name="T9" fmla="*/ 24 h 24"/>
                <a:gd name="T10" fmla="*/ 26 w 31"/>
                <a:gd name="T11" fmla="*/ 20 h 24"/>
                <a:gd name="T12" fmla="*/ 31 w 31"/>
                <a:gd name="T13" fmla="*/ 20 h 24"/>
                <a:gd name="T14" fmla="*/ 31 w 31"/>
                <a:gd name="T15" fmla="*/ 20 h 24"/>
                <a:gd name="T16" fmla="*/ 31 w 31"/>
                <a:gd name="T17" fmla="*/ 16 h 24"/>
                <a:gd name="T18" fmla="*/ 31 w 31"/>
                <a:gd name="T19" fmla="*/ 16 h 24"/>
                <a:gd name="T20" fmla="*/ 31 w 31"/>
                <a:gd name="T21" fmla="*/ 12 h 24"/>
                <a:gd name="T22" fmla="*/ 31 w 31"/>
                <a:gd name="T23" fmla="*/ 12 h 24"/>
                <a:gd name="T24" fmla="*/ 31 w 31"/>
                <a:gd name="T25" fmla="*/ 8 h 24"/>
                <a:gd name="T26" fmla="*/ 31 w 31"/>
                <a:gd name="T27" fmla="*/ 8 h 24"/>
                <a:gd name="T28" fmla="*/ 31 w 31"/>
                <a:gd name="T29" fmla="*/ 4 h 24"/>
                <a:gd name="T30" fmla="*/ 26 w 31"/>
                <a:gd name="T31" fmla="*/ 4 h 24"/>
                <a:gd name="T32" fmla="*/ 26 w 31"/>
                <a:gd name="T33" fmla="*/ 4 h 24"/>
                <a:gd name="T34" fmla="*/ 26 w 31"/>
                <a:gd name="T35" fmla="*/ 0 h 24"/>
                <a:gd name="T36" fmla="*/ 20 w 31"/>
                <a:gd name="T37" fmla="*/ 0 h 24"/>
                <a:gd name="T38" fmla="*/ 20 w 31"/>
                <a:gd name="T39" fmla="*/ 0 h 24"/>
                <a:gd name="T40" fmla="*/ 15 w 31"/>
                <a:gd name="T41" fmla="*/ 0 h 24"/>
                <a:gd name="T42" fmla="*/ 15 w 31"/>
                <a:gd name="T43" fmla="*/ 0 h 24"/>
                <a:gd name="T44" fmla="*/ 10 w 31"/>
                <a:gd name="T45" fmla="*/ 0 h 24"/>
                <a:gd name="T46" fmla="*/ 10 w 31"/>
                <a:gd name="T47" fmla="*/ 0 h 24"/>
                <a:gd name="T48" fmla="*/ 5 w 31"/>
                <a:gd name="T49" fmla="*/ 4 h 24"/>
                <a:gd name="T50" fmla="*/ 5 w 31"/>
                <a:gd name="T51" fmla="*/ 4 h 24"/>
                <a:gd name="T52" fmla="*/ 5 w 31"/>
                <a:gd name="T53" fmla="*/ 4 h 24"/>
                <a:gd name="T54" fmla="*/ 0 w 31"/>
                <a:gd name="T55" fmla="*/ 8 h 24"/>
                <a:gd name="T56" fmla="*/ 0 w 31"/>
                <a:gd name="T57" fmla="*/ 8 h 24"/>
                <a:gd name="T58" fmla="*/ 0 w 31"/>
                <a:gd name="T59" fmla="*/ 12 h 24"/>
                <a:gd name="T60" fmla="*/ 0 w 31"/>
                <a:gd name="T61" fmla="*/ 12 h 24"/>
                <a:gd name="T62" fmla="*/ 0 w 31"/>
                <a:gd name="T63" fmla="*/ 16 h 24"/>
                <a:gd name="T64" fmla="*/ 0 w 31"/>
                <a:gd name="T65" fmla="*/ 16 h 24"/>
                <a:gd name="T66" fmla="*/ 0 w 31"/>
                <a:gd name="T67" fmla="*/ 20 h 24"/>
                <a:gd name="T68" fmla="*/ 5 w 31"/>
                <a:gd name="T69" fmla="*/ 20 h 24"/>
                <a:gd name="T70" fmla="*/ 5 w 31"/>
                <a:gd name="T71" fmla="*/ 20 h 24"/>
                <a:gd name="T72" fmla="*/ 5 w 31"/>
                <a:gd name="T73" fmla="*/ 24 h 24"/>
                <a:gd name="T74" fmla="*/ 10 w 31"/>
                <a:gd name="T75" fmla="*/ 24 h 24"/>
                <a:gd name="T76" fmla="*/ 10 w 31"/>
                <a:gd name="T77" fmla="*/ 24 h 24"/>
                <a:gd name="T78" fmla="*/ 15 w 31"/>
                <a:gd name="T79" fmla="*/ 24 h 24"/>
                <a:gd name="T80" fmla="*/ 15 w 31"/>
                <a:gd name="T81" fmla="*/ 24 h 24"/>
                <a:gd name="T82" fmla="*/ 15 w 31"/>
                <a:gd name="T83" fmla="*/ 24 h 2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31" h="24">
                  <a:moveTo>
                    <a:pt x="15" y="24"/>
                  </a:moveTo>
                  <a:lnTo>
                    <a:pt x="20" y="24"/>
                  </a:lnTo>
                  <a:lnTo>
                    <a:pt x="26" y="24"/>
                  </a:lnTo>
                  <a:lnTo>
                    <a:pt x="26" y="20"/>
                  </a:lnTo>
                  <a:lnTo>
                    <a:pt x="31" y="20"/>
                  </a:lnTo>
                  <a:lnTo>
                    <a:pt x="31" y="16"/>
                  </a:lnTo>
                  <a:lnTo>
                    <a:pt x="31" y="12"/>
                  </a:lnTo>
                  <a:lnTo>
                    <a:pt x="31" y="8"/>
                  </a:lnTo>
                  <a:lnTo>
                    <a:pt x="31" y="4"/>
                  </a:lnTo>
                  <a:lnTo>
                    <a:pt x="26" y="4"/>
                  </a:lnTo>
                  <a:lnTo>
                    <a:pt x="26" y="0"/>
                  </a:lnTo>
                  <a:lnTo>
                    <a:pt x="20" y="0"/>
                  </a:lnTo>
                  <a:lnTo>
                    <a:pt x="15" y="0"/>
                  </a:lnTo>
                  <a:lnTo>
                    <a:pt x="10" y="0"/>
                  </a:lnTo>
                  <a:lnTo>
                    <a:pt x="5" y="4"/>
                  </a:lnTo>
                  <a:lnTo>
                    <a:pt x="0" y="8"/>
                  </a:lnTo>
                  <a:lnTo>
                    <a:pt x="0" y="12"/>
                  </a:lnTo>
                  <a:lnTo>
                    <a:pt x="0" y="16"/>
                  </a:lnTo>
                  <a:lnTo>
                    <a:pt x="0" y="20"/>
                  </a:lnTo>
                  <a:lnTo>
                    <a:pt x="5" y="20"/>
                  </a:lnTo>
                  <a:lnTo>
                    <a:pt x="5" y="24"/>
                  </a:lnTo>
                  <a:lnTo>
                    <a:pt x="10" y="24"/>
                  </a:lnTo>
                  <a:lnTo>
                    <a:pt x="15"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842">
                                            <p:txEl>
                                              <p:pRg st="5" end="5"/>
                                            </p:txEl>
                                          </p:spTgt>
                                        </p:tgtEl>
                                        <p:attrNameLst>
                                          <p:attrName>style.visibility</p:attrName>
                                        </p:attrNameLst>
                                      </p:cBhvr>
                                      <p:to>
                                        <p:strVal val="visible"/>
                                      </p:to>
                                    </p:set>
                                    <p:animEffect transition="in" filter="fade">
                                      <p:cBhvr>
                                        <p:cTn id="7" dur="500"/>
                                        <p:tgtEl>
                                          <p:spTgt spid="35842">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5842">
                                            <p:txEl>
                                              <p:pRg st="6" end="6"/>
                                            </p:txEl>
                                          </p:spTgt>
                                        </p:tgtEl>
                                        <p:attrNameLst>
                                          <p:attrName>style.visibility</p:attrName>
                                        </p:attrNameLst>
                                      </p:cBhvr>
                                      <p:to>
                                        <p:strVal val="visible"/>
                                      </p:to>
                                    </p:set>
                                    <p:animEffect transition="in" filter="fade">
                                      <p:cBhvr>
                                        <p:cTn id="10" dur="500"/>
                                        <p:tgtEl>
                                          <p:spTgt spid="35842">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5842">
                                            <p:txEl>
                                              <p:pRg st="7" end="7"/>
                                            </p:txEl>
                                          </p:spTgt>
                                        </p:tgtEl>
                                        <p:attrNameLst>
                                          <p:attrName>style.visibility</p:attrName>
                                        </p:attrNameLst>
                                      </p:cBhvr>
                                      <p:to>
                                        <p:strVal val="visible"/>
                                      </p:to>
                                    </p:set>
                                    <p:animEffect transition="in" filter="fade">
                                      <p:cBhvr>
                                        <p:cTn id="13" dur="500"/>
                                        <p:tgtEl>
                                          <p:spTgt spid="3584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4"/>
          <p:cNvSpPr>
            <a:spLocks noGrp="1" noRot="1" noChangeArrowheads="1"/>
          </p:cNvSpPr>
          <p:nvPr>
            <p:ph type="body" sz="half" idx="1"/>
          </p:nvPr>
        </p:nvSpPr>
        <p:spPr>
          <a:xfrm>
            <a:off x="214313" y="1028700"/>
            <a:ext cx="8713787" cy="5329238"/>
          </a:xfrm>
        </p:spPr>
        <p:txBody>
          <a:bodyPr/>
          <a:lstStyle/>
          <a:p>
            <a:pPr eaLnBrk="1" hangingPunct="1">
              <a:spcBef>
                <a:spcPts val="0"/>
              </a:spcBef>
              <a:defRPr/>
            </a:pPr>
            <a:r>
              <a:rPr lang="en-US" altLang="zh-CN" dirty="0"/>
              <a:t> Example 2.4    </a:t>
            </a:r>
            <a:r>
              <a:rPr lang="en-US" altLang="zh-CN" sz="2400" dirty="0"/>
              <a:t>Compiling with an operand in memory</a:t>
            </a:r>
          </a:p>
          <a:p>
            <a:pPr eaLnBrk="1" hangingPunct="1">
              <a:spcBef>
                <a:spcPts val="0"/>
              </a:spcBef>
              <a:buFont typeface="Wingdings" pitchFamily="2" charset="2"/>
              <a:buNone/>
              <a:defRPr/>
            </a:pPr>
            <a:r>
              <a:rPr lang="en-US" altLang="zh-CN" dirty="0"/>
              <a:t>C code:</a:t>
            </a:r>
          </a:p>
          <a:p>
            <a:pPr lvl="1" eaLnBrk="1" hangingPunct="1">
              <a:spcBef>
                <a:spcPts val="0"/>
              </a:spcBef>
              <a:buFont typeface="Wingdings" pitchFamily="2" charset="2"/>
              <a:buNone/>
              <a:defRPr/>
            </a:pPr>
            <a:r>
              <a:rPr lang="en-US" altLang="zh-CN" sz="2000" dirty="0"/>
              <a:t>         g  =  h  +  A[8] ;            // A is an array of 100 words</a:t>
            </a:r>
            <a:br>
              <a:rPr lang="en-US" altLang="zh-CN" sz="2000" dirty="0"/>
            </a:br>
            <a:r>
              <a:rPr lang="en-US" altLang="zh-CN" sz="1800" dirty="0"/>
              <a:t>( Assume: g ---- $s1     h ---- $s2     base address of A ---- </a:t>
            </a:r>
            <a:r>
              <a:rPr lang="en-US" altLang="zh-CN" sz="1800" b="1" dirty="0">
                <a:solidFill>
                  <a:srgbClr val="FF0000"/>
                </a:solidFill>
              </a:rPr>
              <a:t>$s3</a:t>
            </a:r>
            <a:r>
              <a:rPr lang="en-US" altLang="zh-CN" sz="1800" dirty="0"/>
              <a:t> )</a:t>
            </a:r>
          </a:p>
          <a:p>
            <a:pPr lvl="1" eaLnBrk="1" hangingPunct="1">
              <a:spcBef>
                <a:spcPts val="0"/>
              </a:spcBef>
              <a:buFont typeface="Wingdings" pitchFamily="2" charset="2"/>
              <a:buNone/>
              <a:defRPr/>
            </a:pPr>
            <a:r>
              <a:rPr lang="en-US" altLang="zh-CN" dirty="0"/>
              <a:t> MIPS code:</a:t>
            </a:r>
          </a:p>
          <a:p>
            <a:pPr lvl="1" eaLnBrk="1" hangingPunct="1">
              <a:spcBef>
                <a:spcPts val="0"/>
              </a:spcBef>
              <a:buFont typeface="Wingdings" pitchFamily="2" charset="2"/>
              <a:buNone/>
              <a:defRPr/>
            </a:pPr>
            <a:r>
              <a:rPr lang="en-US" altLang="zh-CN" sz="2000" dirty="0"/>
              <a:t>        </a:t>
            </a:r>
            <a:r>
              <a:rPr lang="en-US" altLang="zh-CN" sz="2000" b="1" dirty="0" err="1">
                <a:solidFill>
                  <a:srgbClr val="FF0000"/>
                </a:solidFill>
              </a:rPr>
              <a:t>lw</a:t>
            </a:r>
            <a:r>
              <a:rPr lang="en-US" altLang="zh-CN" sz="2000" dirty="0"/>
              <a:t>       </a:t>
            </a:r>
            <a:r>
              <a:rPr lang="en-US" altLang="zh-CN" sz="2000" b="1" dirty="0"/>
              <a:t>$t0, 8($s3)</a:t>
            </a:r>
            <a:r>
              <a:rPr lang="en-US" altLang="zh-CN" sz="2000" dirty="0"/>
              <a:t>          	#  temporary </a:t>
            </a:r>
            <a:r>
              <a:rPr lang="en-US" altLang="zh-CN" sz="2000" dirty="0" err="1"/>
              <a:t>reg</a:t>
            </a:r>
            <a:r>
              <a:rPr lang="en-US" altLang="zh-CN" sz="2000" dirty="0"/>
              <a:t> $t0 gets A[8]</a:t>
            </a:r>
          </a:p>
          <a:p>
            <a:pPr lvl="1" eaLnBrk="1" hangingPunct="1">
              <a:spcBef>
                <a:spcPts val="0"/>
              </a:spcBef>
              <a:buFont typeface="Wingdings" pitchFamily="2" charset="2"/>
              <a:buNone/>
              <a:defRPr/>
            </a:pPr>
            <a:r>
              <a:rPr lang="en-US" altLang="zh-CN" sz="2000" dirty="0"/>
              <a:t>         add     $s1, $s2, $ t0        	# g = h + A[8]</a:t>
            </a:r>
          </a:p>
          <a:p>
            <a:pPr lvl="1" eaLnBrk="1" hangingPunct="1">
              <a:spcBef>
                <a:spcPts val="0"/>
              </a:spcBef>
              <a:defRPr/>
            </a:pPr>
            <a:r>
              <a:rPr lang="en-US" altLang="zh-CN" sz="2400" dirty="0"/>
              <a:t> Offset: the constant in a data transfer instruction →</a:t>
            </a:r>
            <a:r>
              <a:rPr lang="en-US" altLang="zh-CN" sz="2400" dirty="0">
                <a:solidFill>
                  <a:srgbClr val="FF0000"/>
                </a:solidFill>
              </a:rPr>
              <a:t>8</a:t>
            </a:r>
            <a:r>
              <a:rPr lang="en-US" altLang="zh-CN" sz="2400" b="1" dirty="0"/>
              <a:t>($s3)</a:t>
            </a:r>
            <a:r>
              <a:rPr lang="en-US" altLang="zh-CN" sz="2400" dirty="0"/>
              <a:t> </a:t>
            </a:r>
          </a:p>
          <a:p>
            <a:pPr lvl="1" eaLnBrk="1" hangingPunct="1">
              <a:spcBef>
                <a:spcPts val="0"/>
              </a:spcBef>
              <a:defRPr/>
            </a:pPr>
            <a:r>
              <a:rPr lang="en-US" altLang="zh-CN" sz="2400" dirty="0"/>
              <a:t> Base register: the register added to form the address</a:t>
            </a:r>
          </a:p>
          <a:p>
            <a:pPr eaLnBrk="1" hangingPunct="1">
              <a:spcBef>
                <a:spcPts val="0"/>
              </a:spcBef>
              <a:defRPr/>
            </a:pPr>
            <a:r>
              <a:rPr lang="en-US" altLang="zh-CN" dirty="0"/>
              <a:t>Byte addressing</a:t>
            </a:r>
          </a:p>
          <a:p>
            <a:pPr lvl="1" eaLnBrk="1" hangingPunct="1">
              <a:spcBef>
                <a:spcPts val="0"/>
              </a:spcBef>
              <a:defRPr/>
            </a:pPr>
            <a:r>
              <a:rPr lang="en-US" altLang="zh-CN" dirty="0"/>
              <a:t>→</a:t>
            </a:r>
            <a:r>
              <a:rPr lang="en-US" altLang="zh-CN" dirty="0">
                <a:solidFill>
                  <a:srgbClr val="FF0000"/>
                </a:solidFill>
              </a:rPr>
              <a:t>8</a:t>
            </a:r>
            <a:r>
              <a:rPr lang="en-US" altLang="zh-CN" sz="2000" b="1" dirty="0"/>
              <a:t>($</a:t>
            </a:r>
            <a:r>
              <a:rPr lang="en-US" altLang="zh-CN" sz="2000" dirty="0"/>
              <a:t>s3</a:t>
            </a:r>
            <a:r>
              <a:rPr lang="en-US" altLang="zh-CN" sz="2000" b="1" dirty="0"/>
              <a:t>)</a:t>
            </a:r>
            <a:r>
              <a:rPr lang="en-US" altLang="zh-CN" sz="2000" dirty="0"/>
              <a:t> </a:t>
            </a:r>
            <a:endParaRPr lang="en-US" altLang="zh-CN" dirty="0"/>
          </a:p>
          <a:p>
            <a:pPr eaLnBrk="1" hangingPunct="1">
              <a:spcBef>
                <a:spcPts val="0"/>
              </a:spcBef>
              <a:defRPr/>
            </a:pPr>
            <a:r>
              <a:rPr lang="en-US" altLang="zh-CN" dirty="0"/>
              <a:t>Alignment restriction </a:t>
            </a:r>
          </a:p>
          <a:p>
            <a:pPr lvl="1" eaLnBrk="1" hangingPunct="1">
              <a:spcBef>
                <a:spcPts val="0"/>
              </a:spcBef>
              <a:defRPr/>
            </a:pPr>
            <a:r>
              <a:rPr lang="en-US" altLang="zh-CN" sz="2400" dirty="0"/>
              <a:t> Addresses of words are multiples of 4 in MIPS</a:t>
            </a:r>
          </a:p>
        </p:txBody>
      </p:sp>
      <p:sp>
        <p:nvSpPr>
          <p:cNvPr id="33795" name="矩形 1"/>
          <p:cNvSpPr>
            <a:spLocks noChangeArrowheads="1"/>
          </p:cNvSpPr>
          <p:nvPr/>
        </p:nvSpPr>
        <p:spPr bwMode="auto">
          <a:xfrm>
            <a:off x="7019925" y="5732463"/>
            <a:ext cx="1562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dirty="0">
                <a:latin typeface="Arial" panose="020B0604020202020204" pitchFamily="34" charset="0"/>
              </a:rPr>
              <a:t>→</a:t>
            </a:r>
            <a:r>
              <a:rPr lang="en-US" altLang="zh-CN" sz="2800" dirty="0">
                <a:solidFill>
                  <a:srgbClr val="FF0000"/>
                </a:solidFill>
                <a:latin typeface="Times New Roman" panose="02020603050405020304" pitchFamily="18" charset="0"/>
              </a:rPr>
              <a:t>32</a:t>
            </a:r>
            <a:r>
              <a:rPr lang="en-US" altLang="zh-CN" sz="2400" b="1" dirty="0">
                <a:latin typeface="Times New Roman" panose="02020603050405020304" pitchFamily="18" charset="0"/>
              </a:rPr>
              <a:t>($</a:t>
            </a:r>
            <a:r>
              <a:rPr lang="en-US" altLang="zh-CN" sz="2400" dirty="0">
                <a:latin typeface="Times New Roman" panose="02020603050405020304" pitchFamily="18" charset="0"/>
              </a:rPr>
              <a:t>s3</a:t>
            </a:r>
            <a:r>
              <a:rPr lang="en-US" altLang="zh-CN" sz="2400" b="1" dirty="0">
                <a:latin typeface="Times New Roman" panose="02020603050405020304" pitchFamily="18" charset="0"/>
              </a:rPr>
              <a:t>)</a:t>
            </a:r>
            <a:r>
              <a:rPr lang="en-US" altLang="zh-CN" sz="2400" dirty="0">
                <a:latin typeface="Times New Roman" panose="02020603050405020304" pitchFamily="18" charset="0"/>
              </a:rPr>
              <a:t> </a:t>
            </a:r>
            <a:endParaRPr lang="en-US" altLang="zh-CN" sz="2400" dirty="0">
              <a:latin typeface="Arial" panose="020B0604020202020204" pitchFamily="34" charset="0"/>
            </a:endParaRP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230188" y="115888"/>
            <a:ext cx="7870825" cy="955675"/>
          </a:xfrm>
        </p:spPr>
        <p:txBody>
          <a:bodyPr/>
          <a:lstStyle/>
          <a:p>
            <a:r>
              <a:rPr lang="en-US" altLang="zh-CN">
                <a:solidFill>
                  <a:srgbClr val="FF0000"/>
                </a:solidFill>
                <a:ea typeface="黑体" panose="02010609060101010101" pitchFamily="49" charset="-122"/>
              </a:rPr>
              <a:t>Software/hardware interface</a:t>
            </a:r>
            <a:endParaRPr>
              <a:solidFill>
                <a:srgbClr val="FF0000"/>
              </a:solidFill>
              <a:ea typeface="黑体" panose="02010609060101010101" pitchFamily="49" charset="-122"/>
            </a:endParaRPr>
          </a:p>
        </p:txBody>
      </p:sp>
      <p:sp>
        <p:nvSpPr>
          <p:cNvPr id="3" name="内容占位符 2"/>
          <p:cNvSpPr>
            <a:spLocks noGrp="1"/>
          </p:cNvSpPr>
          <p:nvPr>
            <p:ph idx="1"/>
          </p:nvPr>
        </p:nvSpPr>
        <p:spPr>
          <a:xfrm>
            <a:off x="395288" y="1196975"/>
            <a:ext cx="8229600" cy="4968875"/>
          </a:xfrm>
        </p:spPr>
        <p:txBody>
          <a:bodyPr/>
          <a:lstStyle/>
          <a:p>
            <a:pPr marL="0" indent="0" eaLnBrk="1" hangingPunct="1">
              <a:spcBef>
                <a:spcPct val="50000"/>
              </a:spcBef>
              <a:buClrTx/>
              <a:buSzTx/>
              <a:buFont typeface="Wingdings" pitchFamily="2" charset="2"/>
              <a:buNone/>
              <a:defRPr/>
            </a:pPr>
            <a:r>
              <a:rPr lang="en-US" altLang="zh-CN" sz="2800">
                <a:solidFill>
                  <a:srgbClr val="FF0000"/>
                </a:solidFill>
                <a:cs typeface="Times New Roman" panose="02020603050405020304" pitchFamily="18" charset="0"/>
              </a:rPr>
              <a:t>	Compiler allocates data structures to memory</a:t>
            </a:r>
            <a:br>
              <a:rPr lang="en-US" altLang="zh-CN" sz="2800">
                <a:solidFill>
                  <a:srgbClr val="FF0000"/>
                </a:solidFill>
                <a:cs typeface="Times New Roman" panose="02020603050405020304" pitchFamily="18" charset="0"/>
              </a:rPr>
            </a:br>
            <a:r>
              <a:rPr lang="en-US" altLang="zh-CN" sz="2800">
                <a:solidFill>
                  <a:srgbClr val="FF0000"/>
                </a:solidFill>
                <a:cs typeface="Times New Roman" panose="02020603050405020304" pitchFamily="18" charset="0"/>
              </a:rPr>
              <a:t>	Compiler associating variables with registers</a:t>
            </a:r>
          </a:p>
          <a:p>
            <a:pPr>
              <a:defRPr/>
            </a:pPr>
            <a:endParaRPr/>
          </a:p>
        </p:txBody>
      </p:sp>
      <p:sp>
        <p:nvSpPr>
          <p:cNvPr id="34820" name="Rectangle 2"/>
          <p:cNvSpPr txBox="1">
            <a:spLocks noRot="1" noChangeArrowheads="1"/>
          </p:cNvSpPr>
          <p:nvPr/>
        </p:nvSpPr>
        <p:spPr bwMode="auto">
          <a:xfrm>
            <a:off x="1312863" y="2136775"/>
            <a:ext cx="854075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a:solidFill>
                  <a:srgbClr val="3E3EFC"/>
                </a:solidFill>
                <a:latin typeface="Times New Roman" panose="02020603050405020304" pitchFamily="18" charset="0"/>
                <a:ea typeface="黑体" panose="02010609060101010101" pitchFamily="49" charset="-122"/>
              </a:rPr>
              <a:t>Actual </a:t>
            </a:r>
            <a:r>
              <a:rPr lang="en-US" altLang="zh-CN" sz="2800">
                <a:solidFill>
                  <a:srgbClr val="3E3EFC"/>
                </a:solidFill>
                <a:latin typeface="Times New Roman" panose="02020603050405020304" pitchFamily="18" charset="0"/>
                <a:ea typeface="黑体" panose="02010609060101010101" pitchFamily="49" charset="-122"/>
                <a:cs typeface="Times New Roman" panose="02020603050405020304" pitchFamily="18" charset="0"/>
              </a:rPr>
              <a:t>MIPS</a:t>
            </a:r>
            <a:r>
              <a:rPr lang="en-US" altLang="zh-CN" sz="2800">
                <a:solidFill>
                  <a:srgbClr val="3E3EFC"/>
                </a:solidFill>
                <a:latin typeface="Times New Roman" panose="02020603050405020304" pitchFamily="18" charset="0"/>
                <a:ea typeface="黑体" panose="02010609060101010101" pitchFamily="49" charset="-122"/>
              </a:rPr>
              <a:t> memory addresses and contents</a:t>
            </a:r>
          </a:p>
        </p:txBody>
      </p:sp>
      <p:grpSp>
        <p:nvGrpSpPr>
          <p:cNvPr id="34821" name="Group 6"/>
          <p:cNvGrpSpPr>
            <a:grpSpLocks noChangeAspect="1"/>
          </p:cNvGrpSpPr>
          <p:nvPr/>
        </p:nvGrpSpPr>
        <p:grpSpPr bwMode="auto">
          <a:xfrm>
            <a:off x="1312863" y="2574925"/>
            <a:ext cx="6624637" cy="3825875"/>
            <a:chOff x="1275" y="1759"/>
            <a:chExt cx="3583" cy="2268"/>
          </a:xfrm>
        </p:grpSpPr>
        <p:sp>
          <p:nvSpPr>
            <p:cNvPr id="34824" name="AutoShape 5"/>
            <p:cNvSpPr>
              <a:spLocks noChangeAspect="1" noChangeArrowheads="1" noTextEdit="1"/>
            </p:cNvSpPr>
            <p:nvPr/>
          </p:nvSpPr>
          <p:spPr bwMode="auto">
            <a:xfrm>
              <a:off x="1275" y="1759"/>
              <a:ext cx="3583" cy="2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 name="Freeform 7"/>
            <p:cNvSpPr>
              <a:spLocks/>
            </p:cNvSpPr>
            <p:nvPr/>
          </p:nvSpPr>
          <p:spPr bwMode="auto">
            <a:xfrm>
              <a:off x="3710" y="1966"/>
              <a:ext cx="1104" cy="1192"/>
            </a:xfrm>
            <a:custGeom>
              <a:avLst/>
              <a:gdLst>
                <a:gd name="T0" fmla="*/ 1104 w 1104"/>
                <a:gd name="T1" fmla="*/ 1188 h 1192"/>
                <a:gd name="T2" fmla="*/ 1104 w 1104"/>
                <a:gd name="T3" fmla="*/ 0 h 1192"/>
                <a:gd name="T4" fmla="*/ 0 w 1104"/>
                <a:gd name="T5" fmla="*/ 0 h 1192"/>
                <a:gd name="T6" fmla="*/ 0 w 1104"/>
                <a:gd name="T7" fmla="*/ 1192 h 1192"/>
                <a:gd name="T8" fmla="*/ 1104 w 1104"/>
                <a:gd name="T9" fmla="*/ 1192 h 1192"/>
                <a:gd name="T10" fmla="*/ 1104 w 1104"/>
                <a:gd name="T11" fmla="*/ 1192 h 11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04" h="1192">
                  <a:moveTo>
                    <a:pt x="1104" y="1188"/>
                  </a:moveTo>
                  <a:lnTo>
                    <a:pt x="1104" y="0"/>
                  </a:lnTo>
                  <a:lnTo>
                    <a:pt x="0" y="0"/>
                  </a:lnTo>
                  <a:lnTo>
                    <a:pt x="0" y="1192"/>
                  </a:lnTo>
                  <a:lnTo>
                    <a:pt x="1104" y="1192"/>
                  </a:lnTo>
                </a:path>
              </a:pathLst>
            </a:custGeom>
            <a:solidFill>
              <a:schemeClr val="accent1">
                <a:lumMod val="20000"/>
                <a:lumOff val="80000"/>
              </a:schemeClr>
            </a:solidFill>
            <a:ln w="33338">
              <a:solidFill>
                <a:srgbClr val="000000"/>
              </a:solidFill>
              <a:prstDash val="solid"/>
              <a:round/>
              <a:headEnd/>
              <a:tailEnd/>
            </a:ln>
          </p:spPr>
          <p:txBody>
            <a:bodyPr/>
            <a:lstStyle/>
            <a:p>
              <a:pPr algn="ctr">
                <a:defRPr/>
              </a:pPr>
              <a:endParaRPr lang="zh-CN" altLang="en-US"/>
            </a:p>
          </p:txBody>
        </p:sp>
        <p:sp>
          <p:nvSpPr>
            <p:cNvPr id="34826" name="Line 8"/>
            <p:cNvSpPr>
              <a:spLocks noChangeShapeType="1"/>
            </p:cNvSpPr>
            <p:nvPr/>
          </p:nvSpPr>
          <p:spPr bwMode="auto">
            <a:xfrm flipH="1">
              <a:off x="3710" y="2260"/>
              <a:ext cx="1104" cy="4"/>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7" name="Line 9"/>
            <p:cNvSpPr>
              <a:spLocks noChangeShapeType="1"/>
            </p:cNvSpPr>
            <p:nvPr/>
          </p:nvSpPr>
          <p:spPr bwMode="auto">
            <a:xfrm flipH="1">
              <a:off x="3710" y="2558"/>
              <a:ext cx="1104" cy="4"/>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8" name="Line 10"/>
            <p:cNvSpPr>
              <a:spLocks noChangeShapeType="1"/>
            </p:cNvSpPr>
            <p:nvPr/>
          </p:nvSpPr>
          <p:spPr bwMode="auto">
            <a:xfrm flipH="1">
              <a:off x="3710" y="2856"/>
              <a:ext cx="1104" cy="4"/>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9" name="Rectangle 11"/>
            <p:cNvSpPr>
              <a:spLocks noChangeArrowheads="1"/>
            </p:cNvSpPr>
            <p:nvPr/>
          </p:nvSpPr>
          <p:spPr bwMode="auto">
            <a:xfrm>
              <a:off x="4152" y="2038"/>
              <a:ext cx="76"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
                  <a:schemeClr val="hlink"/>
                </a:buClr>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1</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4830" name="Rectangle 12"/>
            <p:cNvSpPr>
              <a:spLocks noChangeArrowheads="1"/>
            </p:cNvSpPr>
            <p:nvPr/>
          </p:nvSpPr>
          <p:spPr bwMode="auto">
            <a:xfrm>
              <a:off x="4251" y="2038"/>
              <a:ext cx="76"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
                  <a:schemeClr val="hlink"/>
                </a:buClr>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0</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4831" name="Rectangle 13"/>
            <p:cNvSpPr>
              <a:spLocks noChangeArrowheads="1"/>
            </p:cNvSpPr>
            <p:nvPr/>
          </p:nvSpPr>
          <p:spPr bwMode="auto">
            <a:xfrm>
              <a:off x="4345" y="2038"/>
              <a:ext cx="76"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
                  <a:schemeClr val="hlink"/>
                </a:buClr>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0</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4832" name="Rectangle 14"/>
            <p:cNvSpPr>
              <a:spLocks noChangeArrowheads="1"/>
            </p:cNvSpPr>
            <p:nvPr/>
          </p:nvSpPr>
          <p:spPr bwMode="auto">
            <a:xfrm>
              <a:off x="4204" y="2336"/>
              <a:ext cx="76"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
                  <a:schemeClr val="hlink"/>
                </a:buClr>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1</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4833" name="Rectangle 15"/>
            <p:cNvSpPr>
              <a:spLocks noChangeArrowheads="1"/>
            </p:cNvSpPr>
            <p:nvPr/>
          </p:nvSpPr>
          <p:spPr bwMode="auto">
            <a:xfrm>
              <a:off x="4303" y="2336"/>
              <a:ext cx="76"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
                  <a:schemeClr val="hlink"/>
                </a:buClr>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0</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4834" name="Rectangle 16"/>
            <p:cNvSpPr>
              <a:spLocks noChangeArrowheads="1"/>
            </p:cNvSpPr>
            <p:nvPr/>
          </p:nvSpPr>
          <p:spPr bwMode="auto">
            <a:xfrm>
              <a:off x="4152" y="2634"/>
              <a:ext cx="76"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
                  <a:schemeClr val="hlink"/>
                </a:buClr>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1</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4835" name="Rectangle 17"/>
            <p:cNvSpPr>
              <a:spLocks noChangeArrowheads="1"/>
            </p:cNvSpPr>
            <p:nvPr/>
          </p:nvSpPr>
          <p:spPr bwMode="auto">
            <a:xfrm>
              <a:off x="4251" y="2634"/>
              <a:ext cx="76"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
                  <a:schemeClr val="hlink"/>
                </a:buClr>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0</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4836" name="Rectangle 18"/>
            <p:cNvSpPr>
              <a:spLocks noChangeArrowheads="1"/>
            </p:cNvSpPr>
            <p:nvPr/>
          </p:nvSpPr>
          <p:spPr bwMode="auto">
            <a:xfrm>
              <a:off x="4345" y="2634"/>
              <a:ext cx="76"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
                  <a:schemeClr val="hlink"/>
                </a:buClr>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1</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4837" name="Rectangle 19"/>
            <p:cNvSpPr>
              <a:spLocks noChangeArrowheads="1"/>
            </p:cNvSpPr>
            <p:nvPr/>
          </p:nvSpPr>
          <p:spPr bwMode="auto">
            <a:xfrm>
              <a:off x="4256" y="2932"/>
              <a:ext cx="76"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
                  <a:schemeClr val="hlink"/>
                </a:buClr>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1</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4838" name="Rectangle 20"/>
            <p:cNvSpPr>
              <a:spLocks noChangeArrowheads="1"/>
            </p:cNvSpPr>
            <p:nvPr/>
          </p:nvSpPr>
          <p:spPr bwMode="auto">
            <a:xfrm>
              <a:off x="3014" y="2038"/>
              <a:ext cx="10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
                  <a:schemeClr val="hlink"/>
                </a:buClr>
                <a:buFontTx/>
                <a:buNone/>
              </a:pPr>
              <a:r>
                <a:rPr lang="en-US" altLang="zh-CN" sz="2000" b="1">
                  <a:solidFill>
                    <a:srgbClr val="FF0000"/>
                  </a:solidFill>
                  <a:latin typeface="Arial" panose="020B0604020202020204" pitchFamily="34" charset="0"/>
                  <a:ea typeface="Arial Unicode MS" panose="020B0604020202020204" pitchFamily="34" charset="-122"/>
                  <a:cs typeface="Arial Unicode MS" panose="020B0604020202020204" pitchFamily="34" charset="-122"/>
                </a:rPr>
                <a:t>C</a:t>
              </a:r>
              <a:endParaRPr lang="zh-CN" altLang="zh-CN" sz="2000" b="1">
                <a:solidFill>
                  <a:srgbClr val="FF0000"/>
                </a:solidFill>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4839" name="Rectangle 21"/>
            <p:cNvSpPr>
              <a:spLocks noChangeArrowheads="1"/>
            </p:cNvSpPr>
            <p:nvPr/>
          </p:nvSpPr>
          <p:spPr bwMode="auto">
            <a:xfrm>
              <a:off x="3026" y="2336"/>
              <a:ext cx="7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
                  <a:schemeClr val="hlink"/>
                </a:buClr>
                <a:buFontTx/>
                <a:buNone/>
              </a:pPr>
              <a:r>
                <a:rPr lang="en-US" altLang="zh-CN" sz="2000" b="1">
                  <a:solidFill>
                    <a:srgbClr val="FF0000"/>
                  </a:solidFill>
                  <a:latin typeface="Arial" panose="020B0604020202020204" pitchFamily="34" charset="0"/>
                  <a:ea typeface="Arial Unicode MS" panose="020B0604020202020204" pitchFamily="34" charset="-122"/>
                  <a:cs typeface="Arial Unicode MS" panose="020B0604020202020204" pitchFamily="34" charset="-122"/>
                </a:rPr>
                <a:t>8</a:t>
              </a:r>
              <a:endParaRPr lang="zh-CN" altLang="zh-CN" sz="2000" b="1">
                <a:solidFill>
                  <a:srgbClr val="FF0000"/>
                </a:solidFill>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4840" name="Rectangle 22"/>
            <p:cNvSpPr>
              <a:spLocks noChangeArrowheads="1"/>
            </p:cNvSpPr>
            <p:nvPr/>
          </p:nvSpPr>
          <p:spPr bwMode="auto">
            <a:xfrm>
              <a:off x="3026" y="2634"/>
              <a:ext cx="7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
                  <a:schemeClr val="hlink"/>
                </a:buClr>
                <a:buFontTx/>
                <a:buNone/>
              </a:pPr>
              <a:r>
                <a:rPr lang="en-US" altLang="zh-CN" sz="2000" b="1">
                  <a:solidFill>
                    <a:srgbClr val="FF0000"/>
                  </a:solidFill>
                  <a:latin typeface="Arial" panose="020B0604020202020204" pitchFamily="34" charset="0"/>
                  <a:ea typeface="Arial Unicode MS" panose="020B0604020202020204" pitchFamily="34" charset="-122"/>
                  <a:cs typeface="Arial Unicode MS" panose="020B0604020202020204" pitchFamily="34" charset="-122"/>
                </a:rPr>
                <a:t>4</a:t>
              </a:r>
              <a:endParaRPr lang="zh-CN" altLang="zh-CN" sz="2000" b="1">
                <a:solidFill>
                  <a:srgbClr val="FF0000"/>
                </a:solidFill>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4841" name="Rectangle 23"/>
            <p:cNvSpPr>
              <a:spLocks noChangeArrowheads="1"/>
            </p:cNvSpPr>
            <p:nvPr/>
          </p:nvSpPr>
          <p:spPr bwMode="auto">
            <a:xfrm>
              <a:off x="3026" y="2932"/>
              <a:ext cx="7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
                  <a:schemeClr val="hlink"/>
                </a:buClr>
                <a:buFontTx/>
                <a:buNone/>
              </a:pPr>
              <a:r>
                <a:rPr lang="zh-CN" altLang="zh-CN" sz="2000" b="1">
                  <a:solidFill>
                    <a:srgbClr val="FF0000"/>
                  </a:solidFill>
                  <a:latin typeface="Arial" panose="020B0604020202020204" pitchFamily="34" charset="0"/>
                  <a:ea typeface="Arial Unicode MS" panose="020B0604020202020204" pitchFamily="34" charset="-122"/>
                  <a:cs typeface="Arial Unicode MS" panose="020B0604020202020204" pitchFamily="34" charset="-122"/>
                </a:rPr>
                <a:t>0</a:t>
              </a:r>
            </a:p>
          </p:txBody>
        </p:sp>
        <p:sp>
          <p:nvSpPr>
            <p:cNvPr id="24" name="Freeform 24"/>
            <p:cNvSpPr>
              <a:spLocks/>
            </p:cNvSpPr>
            <p:nvPr/>
          </p:nvSpPr>
          <p:spPr bwMode="auto">
            <a:xfrm>
              <a:off x="1413" y="1989"/>
              <a:ext cx="865" cy="1192"/>
            </a:xfrm>
            <a:custGeom>
              <a:avLst/>
              <a:gdLst>
                <a:gd name="T0" fmla="*/ 1104 w 1104"/>
                <a:gd name="T1" fmla="*/ 1188 h 1192"/>
                <a:gd name="T2" fmla="*/ 1104 w 1104"/>
                <a:gd name="T3" fmla="*/ 0 h 1192"/>
                <a:gd name="T4" fmla="*/ 0 w 1104"/>
                <a:gd name="T5" fmla="*/ 0 h 1192"/>
                <a:gd name="T6" fmla="*/ 0 w 1104"/>
                <a:gd name="T7" fmla="*/ 1192 h 1192"/>
                <a:gd name="T8" fmla="*/ 1104 w 1104"/>
                <a:gd name="T9" fmla="*/ 1192 h 1192"/>
                <a:gd name="T10" fmla="*/ 1104 w 1104"/>
                <a:gd name="T11" fmla="*/ 1192 h 11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04" h="1192">
                  <a:moveTo>
                    <a:pt x="1104" y="1188"/>
                  </a:moveTo>
                  <a:lnTo>
                    <a:pt x="1104" y="0"/>
                  </a:lnTo>
                  <a:lnTo>
                    <a:pt x="0" y="0"/>
                  </a:lnTo>
                  <a:lnTo>
                    <a:pt x="0" y="1192"/>
                  </a:lnTo>
                  <a:lnTo>
                    <a:pt x="1104" y="1192"/>
                  </a:lnTo>
                </a:path>
              </a:pathLst>
            </a:custGeom>
            <a:solidFill>
              <a:schemeClr val="accent6">
                <a:lumMod val="40000"/>
                <a:lumOff val="60000"/>
              </a:schemeClr>
            </a:solidFill>
            <a:ln w="33338">
              <a:solidFill>
                <a:schemeClr val="tx2">
                  <a:lumMod val="40000"/>
                  <a:lumOff val="60000"/>
                </a:schemeClr>
              </a:solidFill>
              <a:prstDash val="solid"/>
              <a:round/>
              <a:headEnd/>
              <a:tailEnd/>
            </a:ln>
          </p:spPr>
          <p:txBody>
            <a:bodyPr/>
            <a:lstStyle/>
            <a:p>
              <a:pPr algn="ctr">
                <a:defRPr/>
              </a:pPr>
              <a:endParaRPr lang="zh-CN" altLang="en-US"/>
            </a:p>
          </p:txBody>
        </p:sp>
        <p:sp>
          <p:nvSpPr>
            <p:cNvPr id="34843" name="Rectangle 25"/>
            <p:cNvSpPr>
              <a:spLocks noChangeArrowheads="1"/>
            </p:cNvSpPr>
            <p:nvPr/>
          </p:nvSpPr>
          <p:spPr bwMode="auto">
            <a:xfrm>
              <a:off x="4152" y="3136"/>
              <a:ext cx="30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
                  <a:schemeClr val="hlink"/>
                </a:buClr>
                <a:buFontTx/>
                <a:buNone/>
              </a:pPr>
              <a:r>
                <a:rPr lang="zh-CN" altLang="zh-CN"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D</a:t>
              </a:r>
              <a:r>
                <a:rPr lang="en-US" altLang="zh-CN"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ata</a:t>
              </a:r>
              <a:endParaRPr lang="zh-CN" altLang="zh-CN" sz="2000" b="1">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4844" name="Rectangle 29"/>
            <p:cNvSpPr>
              <a:spLocks noChangeArrowheads="1"/>
            </p:cNvSpPr>
            <p:nvPr/>
          </p:nvSpPr>
          <p:spPr bwMode="auto">
            <a:xfrm>
              <a:off x="2839" y="3150"/>
              <a:ext cx="48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
                  <a:schemeClr val="hlink"/>
                </a:buClr>
                <a:buFontTx/>
                <a:buNone/>
              </a:pPr>
              <a:r>
                <a:rPr lang="en-US" altLang="zh-CN"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Address</a:t>
              </a:r>
              <a:endParaRPr lang="zh-CN" altLang="zh-CN" sz="2000" b="1">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4845" name="Rectangle 33"/>
            <p:cNvSpPr>
              <a:spLocks noChangeArrowheads="1"/>
            </p:cNvSpPr>
            <p:nvPr/>
          </p:nvSpPr>
          <p:spPr bwMode="auto">
            <a:xfrm>
              <a:off x="3374" y="3234"/>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
                  <a:schemeClr val="hlink"/>
                </a:buClr>
                <a:buFontTx/>
                <a:buNone/>
              </a:pP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4846" name="Freeform 36"/>
            <p:cNvSpPr>
              <a:spLocks/>
            </p:cNvSpPr>
            <p:nvPr/>
          </p:nvSpPr>
          <p:spPr bwMode="auto">
            <a:xfrm>
              <a:off x="1869" y="3551"/>
              <a:ext cx="2410" cy="154"/>
            </a:xfrm>
            <a:custGeom>
              <a:avLst/>
              <a:gdLst>
                <a:gd name="T0" fmla="*/ 3741 w 1932"/>
                <a:gd name="T1" fmla="*/ 0 h 151"/>
                <a:gd name="T2" fmla="*/ 3750 w 1932"/>
                <a:gd name="T3" fmla="*/ 160 h 151"/>
                <a:gd name="T4" fmla="*/ 0 w 1932"/>
                <a:gd name="T5" fmla="*/ 160 h 151"/>
                <a:gd name="T6" fmla="*/ 0 w 1932"/>
                <a:gd name="T7" fmla="*/ 0 h 1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2" h="151">
                  <a:moveTo>
                    <a:pt x="1927" y="0"/>
                  </a:moveTo>
                  <a:lnTo>
                    <a:pt x="1932" y="151"/>
                  </a:lnTo>
                  <a:lnTo>
                    <a:pt x="0" y="151"/>
                  </a:lnTo>
                  <a:lnTo>
                    <a:pt x="0" y="0"/>
                  </a:lnTo>
                </a:path>
              </a:pathLst>
            </a:custGeom>
            <a:noFill/>
            <a:ln w="333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47" name="Rectangle 38"/>
            <p:cNvSpPr>
              <a:spLocks noChangeArrowheads="1"/>
            </p:cNvSpPr>
            <p:nvPr/>
          </p:nvSpPr>
          <p:spPr bwMode="auto">
            <a:xfrm>
              <a:off x="3916" y="3340"/>
              <a:ext cx="85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
                  <a:schemeClr val="hlink"/>
                </a:buClr>
                <a:buFontTx/>
                <a:buNone/>
              </a:pPr>
              <a:r>
                <a:rPr lang="en-US" altLang="zh-CN" sz="2000" b="1">
                  <a:latin typeface="Arial" panose="020B0604020202020204" pitchFamily="34" charset="0"/>
                  <a:ea typeface="Arial Unicode MS" panose="020B0604020202020204" pitchFamily="34" charset="-122"/>
                  <a:cs typeface="Arial Unicode MS" panose="020B0604020202020204" pitchFamily="34" charset="-122"/>
                </a:rPr>
                <a:t>Memory</a:t>
              </a:r>
              <a:endParaRPr lang="zh-CN" altLang="zh-CN" sz="2000" b="1">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4848" name="Rectangle 43"/>
            <p:cNvSpPr>
              <a:spLocks noChangeArrowheads="1"/>
            </p:cNvSpPr>
            <p:nvPr/>
          </p:nvSpPr>
          <p:spPr bwMode="auto">
            <a:xfrm>
              <a:off x="1330" y="3295"/>
              <a:ext cx="108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
                  <a:schemeClr val="hlink"/>
                </a:buClr>
                <a:buFontTx/>
                <a:buNone/>
              </a:pPr>
              <a:r>
                <a:rPr lang="zh-CN" altLang="zh-CN"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P</a:t>
              </a:r>
              <a:r>
                <a:rPr lang="en-US" altLang="zh-CN"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rocessor</a:t>
              </a:r>
              <a:endParaRPr lang="zh-CN" altLang="zh-CN" sz="2000" b="1">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4849" name="Rectangle 47"/>
            <p:cNvSpPr>
              <a:spLocks noChangeArrowheads="1"/>
            </p:cNvSpPr>
            <p:nvPr/>
          </p:nvSpPr>
          <p:spPr bwMode="auto">
            <a:xfrm>
              <a:off x="1869" y="3532"/>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
                  <a:schemeClr val="hlink"/>
                </a:buClr>
                <a:buFontTx/>
                <a:buNone/>
              </a:pP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4850" name="Freeform 52"/>
            <p:cNvSpPr>
              <a:spLocks/>
            </p:cNvSpPr>
            <p:nvPr/>
          </p:nvSpPr>
          <p:spPr bwMode="auto">
            <a:xfrm>
              <a:off x="4247" y="1760"/>
              <a:ext cx="31" cy="24"/>
            </a:xfrm>
            <a:custGeom>
              <a:avLst/>
              <a:gdLst>
                <a:gd name="T0" fmla="*/ 10 w 31"/>
                <a:gd name="T1" fmla="*/ 20 h 24"/>
                <a:gd name="T2" fmla="*/ 15 w 31"/>
                <a:gd name="T3" fmla="*/ 24 h 24"/>
                <a:gd name="T4" fmla="*/ 21 w 31"/>
                <a:gd name="T5" fmla="*/ 24 h 24"/>
                <a:gd name="T6" fmla="*/ 21 w 31"/>
                <a:gd name="T7" fmla="*/ 24 h 24"/>
                <a:gd name="T8" fmla="*/ 26 w 31"/>
                <a:gd name="T9" fmla="*/ 20 h 24"/>
                <a:gd name="T10" fmla="*/ 26 w 31"/>
                <a:gd name="T11" fmla="*/ 20 h 24"/>
                <a:gd name="T12" fmla="*/ 26 w 31"/>
                <a:gd name="T13" fmla="*/ 20 h 24"/>
                <a:gd name="T14" fmla="*/ 31 w 31"/>
                <a:gd name="T15" fmla="*/ 16 h 24"/>
                <a:gd name="T16" fmla="*/ 31 w 31"/>
                <a:gd name="T17" fmla="*/ 16 h 24"/>
                <a:gd name="T18" fmla="*/ 31 w 31"/>
                <a:gd name="T19" fmla="*/ 12 h 24"/>
                <a:gd name="T20" fmla="*/ 31 w 31"/>
                <a:gd name="T21" fmla="*/ 12 h 24"/>
                <a:gd name="T22" fmla="*/ 31 w 31"/>
                <a:gd name="T23" fmla="*/ 8 h 24"/>
                <a:gd name="T24" fmla="*/ 31 w 31"/>
                <a:gd name="T25" fmla="*/ 8 h 24"/>
                <a:gd name="T26" fmla="*/ 31 w 31"/>
                <a:gd name="T27" fmla="*/ 4 h 24"/>
                <a:gd name="T28" fmla="*/ 26 w 31"/>
                <a:gd name="T29" fmla="*/ 4 h 24"/>
                <a:gd name="T30" fmla="*/ 26 w 31"/>
                <a:gd name="T31" fmla="*/ 4 h 24"/>
                <a:gd name="T32" fmla="*/ 26 w 31"/>
                <a:gd name="T33" fmla="*/ 0 h 24"/>
                <a:gd name="T34" fmla="*/ 21 w 31"/>
                <a:gd name="T35" fmla="*/ 0 h 24"/>
                <a:gd name="T36" fmla="*/ 21 w 31"/>
                <a:gd name="T37" fmla="*/ 0 h 24"/>
                <a:gd name="T38" fmla="*/ 15 w 31"/>
                <a:gd name="T39" fmla="*/ 0 h 24"/>
                <a:gd name="T40" fmla="*/ 15 w 31"/>
                <a:gd name="T41" fmla="*/ 0 h 24"/>
                <a:gd name="T42" fmla="*/ 10 w 31"/>
                <a:gd name="T43" fmla="*/ 0 h 24"/>
                <a:gd name="T44" fmla="*/ 10 w 31"/>
                <a:gd name="T45" fmla="*/ 0 h 24"/>
                <a:gd name="T46" fmla="*/ 5 w 31"/>
                <a:gd name="T47" fmla="*/ 0 h 24"/>
                <a:gd name="T48" fmla="*/ 5 w 31"/>
                <a:gd name="T49" fmla="*/ 0 h 24"/>
                <a:gd name="T50" fmla="*/ 5 w 31"/>
                <a:gd name="T51" fmla="*/ 4 h 24"/>
                <a:gd name="T52" fmla="*/ 0 w 31"/>
                <a:gd name="T53" fmla="*/ 4 h 24"/>
                <a:gd name="T54" fmla="*/ 0 w 31"/>
                <a:gd name="T55" fmla="*/ 4 h 24"/>
                <a:gd name="T56" fmla="*/ 0 w 31"/>
                <a:gd name="T57" fmla="*/ 8 h 24"/>
                <a:gd name="T58" fmla="*/ 0 w 31"/>
                <a:gd name="T59" fmla="*/ 8 h 24"/>
                <a:gd name="T60" fmla="*/ 0 w 31"/>
                <a:gd name="T61" fmla="*/ 12 h 24"/>
                <a:gd name="T62" fmla="*/ 0 w 31"/>
                <a:gd name="T63" fmla="*/ 12 h 24"/>
                <a:gd name="T64" fmla="*/ 0 w 31"/>
                <a:gd name="T65" fmla="*/ 16 h 24"/>
                <a:gd name="T66" fmla="*/ 0 w 31"/>
                <a:gd name="T67" fmla="*/ 16 h 24"/>
                <a:gd name="T68" fmla="*/ 0 w 31"/>
                <a:gd name="T69" fmla="*/ 20 h 24"/>
                <a:gd name="T70" fmla="*/ 5 w 31"/>
                <a:gd name="T71" fmla="*/ 20 h 24"/>
                <a:gd name="T72" fmla="*/ 5 w 31"/>
                <a:gd name="T73" fmla="*/ 20 h 24"/>
                <a:gd name="T74" fmla="*/ 5 w 31"/>
                <a:gd name="T75" fmla="*/ 24 h 24"/>
                <a:gd name="T76" fmla="*/ 10 w 31"/>
                <a:gd name="T77" fmla="*/ 24 h 24"/>
                <a:gd name="T78" fmla="*/ 10 w 31"/>
                <a:gd name="T79" fmla="*/ 24 h 24"/>
                <a:gd name="T80" fmla="*/ 15 w 31"/>
                <a:gd name="T81" fmla="*/ 24 h 24"/>
                <a:gd name="T82" fmla="*/ 15 w 31"/>
                <a:gd name="T83" fmla="*/ 24 h 24"/>
                <a:gd name="T84" fmla="*/ 10 w 31"/>
                <a:gd name="T85" fmla="*/ 20 h 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1" h="24">
                  <a:moveTo>
                    <a:pt x="10" y="20"/>
                  </a:moveTo>
                  <a:lnTo>
                    <a:pt x="15" y="24"/>
                  </a:lnTo>
                  <a:lnTo>
                    <a:pt x="21" y="24"/>
                  </a:lnTo>
                  <a:lnTo>
                    <a:pt x="26" y="20"/>
                  </a:lnTo>
                  <a:lnTo>
                    <a:pt x="31" y="16"/>
                  </a:lnTo>
                  <a:lnTo>
                    <a:pt x="31" y="12"/>
                  </a:lnTo>
                  <a:lnTo>
                    <a:pt x="31" y="8"/>
                  </a:lnTo>
                  <a:lnTo>
                    <a:pt x="31" y="4"/>
                  </a:lnTo>
                  <a:lnTo>
                    <a:pt x="26" y="4"/>
                  </a:lnTo>
                  <a:lnTo>
                    <a:pt x="26" y="0"/>
                  </a:lnTo>
                  <a:lnTo>
                    <a:pt x="21" y="0"/>
                  </a:lnTo>
                  <a:lnTo>
                    <a:pt x="15" y="0"/>
                  </a:lnTo>
                  <a:lnTo>
                    <a:pt x="10" y="0"/>
                  </a:lnTo>
                  <a:lnTo>
                    <a:pt x="5" y="0"/>
                  </a:lnTo>
                  <a:lnTo>
                    <a:pt x="5" y="4"/>
                  </a:lnTo>
                  <a:lnTo>
                    <a:pt x="0" y="4"/>
                  </a:lnTo>
                  <a:lnTo>
                    <a:pt x="0" y="8"/>
                  </a:lnTo>
                  <a:lnTo>
                    <a:pt x="0" y="12"/>
                  </a:lnTo>
                  <a:lnTo>
                    <a:pt x="0" y="16"/>
                  </a:lnTo>
                  <a:lnTo>
                    <a:pt x="0" y="20"/>
                  </a:lnTo>
                  <a:lnTo>
                    <a:pt x="5" y="20"/>
                  </a:lnTo>
                  <a:lnTo>
                    <a:pt x="5" y="24"/>
                  </a:lnTo>
                  <a:lnTo>
                    <a:pt x="10" y="24"/>
                  </a:lnTo>
                  <a:lnTo>
                    <a:pt x="15" y="24"/>
                  </a:lnTo>
                  <a:lnTo>
                    <a:pt x="10"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51" name="Freeform 53"/>
            <p:cNvSpPr>
              <a:spLocks/>
            </p:cNvSpPr>
            <p:nvPr/>
          </p:nvSpPr>
          <p:spPr bwMode="auto">
            <a:xfrm>
              <a:off x="4247" y="1823"/>
              <a:ext cx="31" cy="28"/>
            </a:xfrm>
            <a:custGeom>
              <a:avLst/>
              <a:gdLst>
                <a:gd name="T0" fmla="*/ 10 w 31"/>
                <a:gd name="T1" fmla="*/ 24 h 28"/>
                <a:gd name="T2" fmla="*/ 15 w 31"/>
                <a:gd name="T3" fmla="*/ 24 h 28"/>
                <a:gd name="T4" fmla="*/ 21 w 31"/>
                <a:gd name="T5" fmla="*/ 24 h 28"/>
                <a:gd name="T6" fmla="*/ 21 w 31"/>
                <a:gd name="T7" fmla="*/ 24 h 28"/>
                <a:gd name="T8" fmla="*/ 26 w 31"/>
                <a:gd name="T9" fmla="*/ 24 h 28"/>
                <a:gd name="T10" fmla="*/ 26 w 31"/>
                <a:gd name="T11" fmla="*/ 24 h 28"/>
                <a:gd name="T12" fmla="*/ 26 w 31"/>
                <a:gd name="T13" fmla="*/ 20 h 28"/>
                <a:gd name="T14" fmla="*/ 31 w 31"/>
                <a:gd name="T15" fmla="*/ 20 h 28"/>
                <a:gd name="T16" fmla="*/ 31 w 31"/>
                <a:gd name="T17" fmla="*/ 16 h 28"/>
                <a:gd name="T18" fmla="*/ 31 w 31"/>
                <a:gd name="T19" fmla="*/ 16 h 28"/>
                <a:gd name="T20" fmla="*/ 31 w 31"/>
                <a:gd name="T21" fmla="*/ 12 h 28"/>
                <a:gd name="T22" fmla="*/ 31 w 31"/>
                <a:gd name="T23" fmla="*/ 12 h 28"/>
                <a:gd name="T24" fmla="*/ 31 w 31"/>
                <a:gd name="T25" fmla="*/ 8 h 28"/>
                <a:gd name="T26" fmla="*/ 31 w 31"/>
                <a:gd name="T27" fmla="*/ 8 h 28"/>
                <a:gd name="T28" fmla="*/ 26 w 31"/>
                <a:gd name="T29" fmla="*/ 8 h 28"/>
                <a:gd name="T30" fmla="*/ 26 w 31"/>
                <a:gd name="T31" fmla="*/ 4 h 28"/>
                <a:gd name="T32" fmla="*/ 26 w 31"/>
                <a:gd name="T33" fmla="*/ 4 h 28"/>
                <a:gd name="T34" fmla="*/ 21 w 31"/>
                <a:gd name="T35" fmla="*/ 4 h 28"/>
                <a:gd name="T36" fmla="*/ 21 w 31"/>
                <a:gd name="T37" fmla="*/ 0 h 28"/>
                <a:gd name="T38" fmla="*/ 15 w 31"/>
                <a:gd name="T39" fmla="*/ 0 h 28"/>
                <a:gd name="T40" fmla="*/ 15 w 31"/>
                <a:gd name="T41" fmla="*/ 0 h 28"/>
                <a:gd name="T42" fmla="*/ 10 w 31"/>
                <a:gd name="T43" fmla="*/ 0 h 28"/>
                <a:gd name="T44" fmla="*/ 10 w 31"/>
                <a:gd name="T45" fmla="*/ 0 h 28"/>
                <a:gd name="T46" fmla="*/ 5 w 31"/>
                <a:gd name="T47" fmla="*/ 4 h 28"/>
                <a:gd name="T48" fmla="*/ 5 w 31"/>
                <a:gd name="T49" fmla="*/ 4 h 28"/>
                <a:gd name="T50" fmla="*/ 5 w 31"/>
                <a:gd name="T51" fmla="*/ 4 h 28"/>
                <a:gd name="T52" fmla="*/ 0 w 31"/>
                <a:gd name="T53" fmla="*/ 8 h 28"/>
                <a:gd name="T54" fmla="*/ 0 w 31"/>
                <a:gd name="T55" fmla="*/ 8 h 28"/>
                <a:gd name="T56" fmla="*/ 0 w 31"/>
                <a:gd name="T57" fmla="*/ 8 h 28"/>
                <a:gd name="T58" fmla="*/ 0 w 31"/>
                <a:gd name="T59" fmla="*/ 12 h 28"/>
                <a:gd name="T60" fmla="*/ 0 w 31"/>
                <a:gd name="T61" fmla="*/ 12 h 28"/>
                <a:gd name="T62" fmla="*/ 0 w 31"/>
                <a:gd name="T63" fmla="*/ 16 h 28"/>
                <a:gd name="T64" fmla="*/ 0 w 31"/>
                <a:gd name="T65" fmla="*/ 16 h 28"/>
                <a:gd name="T66" fmla="*/ 0 w 31"/>
                <a:gd name="T67" fmla="*/ 20 h 28"/>
                <a:gd name="T68" fmla="*/ 0 w 31"/>
                <a:gd name="T69" fmla="*/ 20 h 28"/>
                <a:gd name="T70" fmla="*/ 5 w 31"/>
                <a:gd name="T71" fmla="*/ 24 h 28"/>
                <a:gd name="T72" fmla="*/ 5 w 31"/>
                <a:gd name="T73" fmla="*/ 24 h 28"/>
                <a:gd name="T74" fmla="*/ 5 w 31"/>
                <a:gd name="T75" fmla="*/ 24 h 28"/>
                <a:gd name="T76" fmla="*/ 10 w 31"/>
                <a:gd name="T77" fmla="*/ 24 h 28"/>
                <a:gd name="T78" fmla="*/ 10 w 31"/>
                <a:gd name="T79" fmla="*/ 24 h 28"/>
                <a:gd name="T80" fmla="*/ 15 w 31"/>
                <a:gd name="T81" fmla="*/ 28 h 28"/>
                <a:gd name="T82" fmla="*/ 15 w 31"/>
                <a:gd name="T83" fmla="*/ 28 h 28"/>
                <a:gd name="T84" fmla="*/ 10 w 31"/>
                <a:gd name="T85" fmla="*/ 24 h 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1" h="28">
                  <a:moveTo>
                    <a:pt x="10" y="24"/>
                  </a:moveTo>
                  <a:lnTo>
                    <a:pt x="15" y="24"/>
                  </a:lnTo>
                  <a:lnTo>
                    <a:pt x="21" y="24"/>
                  </a:lnTo>
                  <a:lnTo>
                    <a:pt x="26" y="24"/>
                  </a:lnTo>
                  <a:lnTo>
                    <a:pt x="26" y="20"/>
                  </a:lnTo>
                  <a:lnTo>
                    <a:pt x="31" y="20"/>
                  </a:lnTo>
                  <a:lnTo>
                    <a:pt x="31" y="16"/>
                  </a:lnTo>
                  <a:lnTo>
                    <a:pt x="31" y="12"/>
                  </a:lnTo>
                  <a:lnTo>
                    <a:pt x="31" y="8"/>
                  </a:lnTo>
                  <a:lnTo>
                    <a:pt x="26" y="8"/>
                  </a:lnTo>
                  <a:lnTo>
                    <a:pt x="26" y="4"/>
                  </a:lnTo>
                  <a:lnTo>
                    <a:pt x="21" y="4"/>
                  </a:lnTo>
                  <a:lnTo>
                    <a:pt x="21" y="0"/>
                  </a:lnTo>
                  <a:lnTo>
                    <a:pt x="15" y="0"/>
                  </a:lnTo>
                  <a:lnTo>
                    <a:pt x="10" y="0"/>
                  </a:lnTo>
                  <a:lnTo>
                    <a:pt x="5" y="4"/>
                  </a:lnTo>
                  <a:lnTo>
                    <a:pt x="0" y="8"/>
                  </a:lnTo>
                  <a:lnTo>
                    <a:pt x="0" y="12"/>
                  </a:lnTo>
                  <a:lnTo>
                    <a:pt x="0" y="16"/>
                  </a:lnTo>
                  <a:lnTo>
                    <a:pt x="0" y="20"/>
                  </a:lnTo>
                  <a:lnTo>
                    <a:pt x="5" y="24"/>
                  </a:lnTo>
                  <a:lnTo>
                    <a:pt x="10" y="24"/>
                  </a:lnTo>
                  <a:lnTo>
                    <a:pt x="15" y="28"/>
                  </a:lnTo>
                  <a:lnTo>
                    <a:pt x="1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52" name="Freeform 54"/>
            <p:cNvSpPr>
              <a:spLocks/>
            </p:cNvSpPr>
            <p:nvPr/>
          </p:nvSpPr>
          <p:spPr bwMode="auto">
            <a:xfrm>
              <a:off x="4247" y="1891"/>
              <a:ext cx="31" cy="24"/>
            </a:xfrm>
            <a:custGeom>
              <a:avLst/>
              <a:gdLst>
                <a:gd name="T0" fmla="*/ 10 w 31"/>
                <a:gd name="T1" fmla="*/ 24 h 24"/>
                <a:gd name="T2" fmla="*/ 15 w 31"/>
                <a:gd name="T3" fmla="*/ 24 h 24"/>
                <a:gd name="T4" fmla="*/ 21 w 31"/>
                <a:gd name="T5" fmla="*/ 24 h 24"/>
                <a:gd name="T6" fmla="*/ 21 w 31"/>
                <a:gd name="T7" fmla="*/ 24 h 24"/>
                <a:gd name="T8" fmla="*/ 26 w 31"/>
                <a:gd name="T9" fmla="*/ 24 h 24"/>
                <a:gd name="T10" fmla="*/ 26 w 31"/>
                <a:gd name="T11" fmla="*/ 20 h 24"/>
                <a:gd name="T12" fmla="*/ 26 w 31"/>
                <a:gd name="T13" fmla="*/ 20 h 24"/>
                <a:gd name="T14" fmla="*/ 31 w 31"/>
                <a:gd name="T15" fmla="*/ 20 h 24"/>
                <a:gd name="T16" fmla="*/ 31 w 31"/>
                <a:gd name="T17" fmla="*/ 16 h 24"/>
                <a:gd name="T18" fmla="*/ 31 w 31"/>
                <a:gd name="T19" fmla="*/ 16 h 24"/>
                <a:gd name="T20" fmla="*/ 31 w 31"/>
                <a:gd name="T21" fmla="*/ 12 h 24"/>
                <a:gd name="T22" fmla="*/ 31 w 31"/>
                <a:gd name="T23" fmla="*/ 12 h 24"/>
                <a:gd name="T24" fmla="*/ 31 w 31"/>
                <a:gd name="T25" fmla="*/ 8 h 24"/>
                <a:gd name="T26" fmla="*/ 31 w 31"/>
                <a:gd name="T27" fmla="*/ 8 h 24"/>
                <a:gd name="T28" fmla="*/ 26 w 31"/>
                <a:gd name="T29" fmla="*/ 4 h 24"/>
                <a:gd name="T30" fmla="*/ 26 w 31"/>
                <a:gd name="T31" fmla="*/ 4 h 24"/>
                <a:gd name="T32" fmla="*/ 26 w 31"/>
                <a:gd name="T33" fmla="*/ 4 h 24"/>
                <a:gd name="T34" fmla="*/ 21 w 31"/>
                <a:gd name="T35" fmla="*/ 0 h 24"/>
                <a:gd name="T36" fmla="*/ 21 w 31"/>
                <a:gd name="T37" fmla="*/ 0 h 24"/>
                <a:gd name="T38" fmla="*/ 15 w 31"/>
                <a:gd name="T39" fmla="*/ 0 h 24"/>
                <a:gd name="T40" fmla="*/ 15 w 31"/>
                <a:gd name="T41" fmla="*/ 0 h 24"/>
                <a:gd name="T42" fmla="*/ 10 w 31"/>
                <a:gd name="T43" fmla="*/ 0 h 24"/>
                <a:gd name="T44" fmla="*/ 10 w 31"/>
                <a:gd name="T45" fmla="*/ 0 h 24"/>
                <a:gd name="T46" fmla="*/ 5 w 31"/>
                <a:gd name="T47" fmla="*/ 0 h 24"/>
                <a:gd name="T48" fmla="*/ 5 w 31"/>
                <a:gd name="T49" fmla="*/ 4 h 24"/>
                <a:gd name="T50" fmla="*/ 5 w 31"/>
                <a:gd name="T51" fmla="*/ 4 h 24"/>
                <a:gd name="T52" fmla="*/ 0 w 31"/>
                <a:gd name="T53" fmla="*/ 4 h 24"/>
                <a:gd name="T54" fmla="*/ 0 w 31"/>
                <a:gd name="T55" fmla="*/ 8 h 24"/>
                <a:gd name="T56" fmla="*/ 0 w 31"/>
                <a:gd name="T57" fmla="*/ 8 h 24"/>
                <a:gd name="T58" fmla="*/ 0 w 31"/>
                <a:gd name="T59" fmla="*/ 12 h 24"/>
                <a:gd name="T60" fmla="*/ 0 w 31"/>
                <a:gd name="T61" fmla="*/ 12 h 24"/>
                <a:gd name="T62" fmla="*/ 0 w 31"/>
                <a:gd name="T63" fmla="*/ 16 h 24"/>
                <a:gd name="T64" fmla="*/ 0 w 31"/>
                <a:gd name="T65" fmla="*/ 16 h 24"/>
                <a:gd name="T66" fmla="*/ 0 w 31"/>
                <a:gd name="T67" fmla="*/ 20 h 24"/>
                <a:gd name="T68" fmla="*/ 0 w 31"/>
                <a:gd name="T69" fmla="*/ 20 h 24"/>
                <a:gd name="T70" fmla="*/ 5 w 31"/>
                <a:gd name="T71" fmla="*/ 20 h 24"/>
                <a:gd name="T72" fmla="*/ 5 w 31"/>
                <a:gd name="T73" fmla="*/ 24 h 24"/>
                <a:gd name="T74" fmla="*/ 5 w 31"/>
                <a:gd name="T75" fmla="*/ 24 h 24"/>
                <a:gd name="T76" fmla="*/ 10 w 31"/>
                <a:gd name="T77" fmla="*/ 24 h 24"/>
                <a:gd name="T78" fmla="*/ 10 w 31"/>
                <a:gd name="T79" fmla="*/ 24 h 24"/>
                <a:gd name="T80" fmla="*/ 15 w 31"/>
                <a:gd name="T81" fmla="*/ 24 h 24"/>
                <a:gd name="T82" fmla="*/ 15 w 31"/>
                <a:gd name="T83" fmla="*/ 24 h 24"/>
                <a:gd name="T84" fmla="*/ 10 w 31"/>
                <a:gd name="T85" fmla="*/ 24 h 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1" h="24">
                  <a:moveTo>
                    <a:pt x="10" y="24"/>
                  </a:moveTo>
                  <a:lnTo>
                    <a:pt x="15" y="24"/>
                  </a:lnTo>
                  <a:lnTo>
                    <a:pt x="21" y="24"/>
                  </a:lnTo>
                  <a:lnTo>
                    <a:pt x="26" y="24"/>
                  </a:lnTo>
                  <a:lnTo>
                    <a:pt x="26" y="20"/>
                  </a:lnTo>
                  <a:lnTo>
                    <a:pt x="31" y="20"/>
                  </a:lnTo>
                  <a:lnTo>
                    <a:pt x="31" y="16"/>
                  </a:lnTo>
                  <a:lnTo>
                    <a:pt x="31" y="12"/>
                  </a:lnTo>
                  <a:lnTo>
                    <a:pt x="31" y="8"/>
                  </a:lnTo>
                  <a:lnTo>
                    <a:pt x="26" y="4"/>
                  </a:lnTo>
                  <a:lnTo>
                    <a:pt x="21" y="0"/>
                  </a:lnTo>
                  <a:lnTo>
                    <a:pt x="15" y="0"/>
                  </a:lnTo>
                  <a:lnTo>
                    <a:pt x="10" y="0"/>
                  </a:lnTo>
                  <a:lnTo>
                    <a:pt x="5" y="0"/>
                  </a:lnTo>
                  <a:lnTo>
                    <a:pt x="5" y="4"/>
                  </a:lnTo>
                  <a:lnTo>
                    <a:pt x="0" y="4"/>
                  </a:lnTo>
                  <a:lnTo>
                    <a:pt x="0" y="8"/>
                  </a:lnTo>
                  <a:lnTo>
                    <a:pt x="0" y="12"/>
                  </a:lnTo>
                  <a:lnTo>
                    <a:pt x="0" y="16"/>
                  </a:lnTo>
                  <a:lnTo>
                    <a:pt x="0" y="20"/>
                  </a:lnTo>
                  <a:lnTo>
                    <a:pt x="5" y="20"/>
                  </a:lnTo>
                  <a:lnTo>
                    <a:pt x="5" y="24"/>
                  </a:lnTo>
                  <a:lnTo>
                    <a:pt x="10" y="24"/>
                  </a:lnTo>
                  <a:lnTo>
                    <a:pt x="15" y="24"/>
                  </a:lnTo>
                  <a:lnTo>
                    <a:pt x="1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53" name="Freeform 55"/>
            <p:cNvSpPr>
              <a:spLocks/>
            </p:cNvSpPr>
            <p:nvPr/>
          </p:nvSpPr>
          <p:spPr bwMode="auto">
            <a:xfrm>
              <a:off x="3066" y="1760"/>
              <a:ext cx="31" cy="24"/>
            </a:xfrm>
            <a:custGeom>
              <a:avLst/>
              <a:gdLst>
                <a:gd name="T0" fmla="*/ 15 w 31"/>
                <a:gd name="T1" fmla="*/ 20 h 24"/>
                <a:gd name="T2" fmla="*/ 20 w 31"/>
                <a:gd name="T3" fmla="*/ 24 h 24"/>
                <a:gd name="T4" fmla="*/ 20 w 31"/>
                <a:gd name="T5" fmla="*/ 24 h 24"/>
                <a:gd name="T6" fmla="*/ 26 w 31"/>
                <a:gd name="T7" fmla="*/ 24 h 24"/>
                <a:gd name="T8" fmla="*/ 26 w 31"/>
                <a:gd name="T9" fmla="*/ 20 h 24"/>
                <a:gd name="T10" fmla="*/ 26 w 31"/>
                <a:gd name="T11" fmla="*/ 20 h 24"/>
                <a:gd name="T12" fmla="*/ 31 w 31"/>
                <a:gd name="T13" fmla="*/ 20 h 24"/>
                <a:gd name="T14" fmla="*/ 31 w 31"/>
                <a:gd name="T15" fmla="*/ 16 h 24"/>
                <a:gd name="T16" fmla="*/ 31 w 31"/>
                <a:gd name="T17" fmla="*/ 16 h 24"/>
                <a:gd name="T18" fmla="*/ 31 w 31"/>
                <a:gd name="T19" fmla="*/ 12 h 24"/>
                <a:gd name="T20" fmla="*/ 31 w 31"/>
                <a:gd name="T21" fmla="*/ 12 h 24"/>
                <a:gd name="T22" fmla="*/ 31 w 31"/>
                <a:gd name="T23" fmla="*/ 8 h 24"/>
                <a:gd name="T24" fmla="*/ 31 w 31"/>
                <a:gd name="T25" fmla="*/ 8 h 24"/>
                <a:gd name="T26" fmla="*/ 31 w 31"/>
                <a:gd name="T27" fmla="*/ 4 h 24"/>
                <a:gd name="T28" fmla="*/ 31 w 31"/>
                <a:gd name="T29" fmla="*/ 4 h 24"/>
                <a:gd name="T30" fmla="*/ 26 w 31"/>
                <a:gd name="T31" fmla="*/ 4 h 24"/>
                <a:gd name="T32" fmla="*/ 26 w 31"/>
                <a:gd name="T33" fmla="*/ 0 h 24"/>
                <a:gd name="T34" fmla="*/ 26 w 31"/>
                <a:gd name="T35" fmla="*/ 0 h 24"/>
                <a:gd name="T36" fmla="*/ 20 w 31"/>
                <a:gd name="T37" fmla="*/ 0 h 24"/>
                <a:gd name="T38" fmla="*/ 20 w 31"/>
                <a:gd name="T39" fmla="*/ 0 h 24"/>
                <a:gd name="T40" fmla="*/ 15 w 31"/>
                <a:gd name="T41" fmla="*/ 0 h 24"/>
                <a:gd name="T42" fmla="*/ 15 w 31"/>
                <a:gd name="T43" fmla="*/ 0 h 24"/>
                <a:gd name="T44" fmla="*/ 10 w 31"/>
                <a:gd name="T45" fmla="*/ 0 h 24"/>
                <a:gd name="T46" fmla="*/ 10 w 31"/>
                <a:gd name="T47" fmla="*/ 0 h 24"/>
                <a:gd name="T48" fmla="*/ 5 w 31"/>
                <a:gd name="T49" fmla="*/ 0 h 24"/>
                <a:gd name="T50" fmla="*/ 5 w 31"/>
                <a:gd name="T51" fmla="*/ 4 h 24"/>
                <a:gd name="T52" fmla="*/ 5 w 31"/>
                <a:gd name="T53" fmla="*/ 4 h 24"/>
                <a:gd name="T54" fmla="*/ 0 w 31"/>
                <a:gd name="T55" fmla="*/ 4 h 24"/>
                <a:gd name="T56" fmla="*/ 0 w 31"/>
                <a:gd name="T57" fmla="*/ 8 h 24"/>
                <a:gd name="T58" fmla="*/ 0 w 31"/>
                <a:gd name="T59" fmla="*/ 8 h 24"/>
                <a:gd name="T60" fmla="*/ 0 w 31"/>
                <a:gd name="T61" fmla="*/ 12 h 24"/>
                <a:gd name="T62" fmla="*/ 0 w 31"/>
                <a:gd name="T63" fmla="*/ 12 h 24"/>
                <a:gd name="T64" fmla="*/ 0 w 31"/>
                <a:gd name="T65" fmla="*/ 16 h 24"/>
                <a:gd name="T66" fmla="*/ 0 w 31"/>
                <a:gd name="T67" fmla="*/ 16 h 24"/>
                <a:gd name="T68" fmla="*/ 5 w 31"/>
                <a:gd name="T69" fmla="*/ 20 h 24"/>
                <a:gd name="T70" fmla="*/ 5 w 31"/>
                <a:gd name="T71" fmla="*/ 20 h 24"/>
                <a:gd name="T72" fmla="*/ 5 w 31"/>
                <a:gd name="T73" fmla="*/ 20 h 24"/>
                <a:gd name="T74" fmla="*/ 10 w 31"/>
                <a:gd name="T75" fmla="*/ 24 h 24"/>
                <a:gd name="T76" fmla="*/ 10 w 31"/>
                <a:gd name="T77" fmla="*/ 24 h 24"/>
                <a:gd name="T78" fmla="*/ 15 w 31"/>
                <a:gd name="T79" fmla="*/ 24 h 24"/>
                <a:gd name="T80" fmla="*/ 15 w 31"/>
                <a:gd name="T81" fmla="*/ 24 h 24"/>
                <a:gd name="T82" fmla="*/ 15 w 31"/>
                <a:gd name="T83" fmla="*/ 24 h 24"/>
                <a:gd name="T84" fmla="*/ 15 w 31"/>
                <a:gd name="T85" fmla="*/ 20 h 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1" h="24">
                  <a:moveTo>
                    <a:pt x="15" y="20"/>
                  </a:moveTo>
                  <a:lnTo>
                    <a:pt x="20" y="24"/>
                  </a:lnTo>
                  <a:lnTo>
                    <a:pt x="26" y="24"/>
                  </a:lnTo>
                  <a:lnTo>
                    <a:pt x="26" y="20"/>
                  </a:lnTo>
                  <a:lnTo>
                    <a:pt x="31" y="20"/>
                  </a:lnTo>
                  <a:lnTo>
                    <a:pt x="31" y="16"/>
                  </a:lnTo>
                  <a:lnTo>
                    <a:pt x="31" y="12"/>
                  </a:lnTo>
                  <a:lnTo>
                    <a:pt x="31" y="8"/>
                  </a:lnTo>
                  <a:lnTo>
                    <a:pt x="31" y="4"/>
                  </a:lnTo>
                  <a:lnTo>
                    <a:pt x="26" y="4"/>
                  </a:lnTo>
                  <a:lnTo>
                    <a:pt x="26" y="0"/>
                  </a:lnTo>
                  <a:lnTo>
                    <a:pt x="20" y="0"/>
                  </a:lnTo>
                  <a:lnTo>
                    <a:pt x="15" y="0"/>
                  </a:lnTo>
                  <a:lnTo>
                    <a:pt x="10" y="0"/>
                  </a:lnTo>
                  <a:lnTo>
                    <a:pt x="5" y="0"/>
                  </a:lnTo>
                  <a:lnTo>
                    <a:pt x="5" y="4"/>
                  </a:lnTo>
                  <a:lnTo>
                    <a:pt x="0" y="4"/>
                  </a:lnTo>
                  <a:lnTo>
                    <a:pt x="0" y="8"/>
                  </a:lnTo>
                  <a:lnTo>
                    <a:pt x="0" y="12"/>
                  </a:lnTo>
                  <a:lnTo>
                    <a:pt x="0" y="16"/>
                  </a:lnTo>
                  <a:lnTo>
                    <a:pt x="5" y="20"/>
                  </a:lnTo>
                  <a:lnTo>
                    <a:pt x="10" y="24"/>
                  </a:lnTo>
                  <a:lnTo>
                    <a:pt x="15" y="24"/>
                  </a:lnTo>
                  <a:lnTo>
                    <a:pt x="15"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54" name="Freeform 56"/>
            <p:cNvSpPr>
              <a:spLocks/>
            </p:cNvSpPr>
            <p:nvPr/>
          </p:nvSpPr>
          <p:spPr bwMode="auto">
            <a:xfrm>
              <a:off x="3066" y="1823"/>
              <a:ext cx="31" cy="28"/>
            </a:xfrm>
            <a:custGeom>
              <a:avLst/>
              <a:gdLst>
                <a:gd name="T0" fmla="*/ 15 w 31"/>
                <a:gd name="T1" fmla="*/ 24 h 28"/>
                <a:gd name="T2" fmla="*/ 20 w 31"/>
                <a:gd name="T3" fmla="*/ 24 h 28"/>
                <a:gd name="T4" fmla="*/ 20 w 31"/>
                <a:gd name="T5" fmla="*/ 24 h 28"/>
                <a:gd name="T6" fmla="*/ 26 w 31"/>
                <a:gd name="T7" fmla="*/ 24 h 28"/>
                <a:gd name="T8" fmla="*/ 26 w 31"/>
                <a:gd name="T9" fmla="*/ 24 h 28"/>
                <a:gd name="T10" fmla="*/ 26 w 31"/>
                <a:gd name="T11" fmla="*/ 24 h 28"/>
                <a:gd name="T12" fmla="*/ 31 w 31"/>
                <a:gd name="T13" fmla="*/ 20 h 28"/>
                <a:gd name="T14" fmla="*/ 31 w 31"/>
                <a:gd name="T15" fmla="*/ 20 h 28"/>
                <a:gd name="T16" fmla="*/ 31 w 31"/>
                <a:gd name="T17" fmla="*/ 16 h 28"/>
                <a:gd name="T18" fmla="*/ 31 w 31"/>
                <a:gd name="T19" fmla="*/ 16 h 28"/>
                <a:gd name="T20" fmla="*/ 31 w 31"/>
                <a:gd name="T21" fmla="*/ 12 h 28"/>
                <a:gd name="T22" fmla="*/ 31 w 31"/>
                <a:gd name="T23" fmla="*/ 12 h 28"/>
                <a:gd name="T24" fmla="*/ 31 w 31"/>
                <a:gd name="T25" fmla="*/ 8 h 28"/>
                <a:gd name="T26" fmla="*/ 31 w 31"/>
                <a:gd name="T27" fmla="*/ 8 h 28"/>
                <a:gd name="T28" fmla="*/ 31 w 31"/>
                <a:gd name="T29" fmla="*/ 8 h 28"/>
                <a:gd name="T30" fmla="*/ 26 w 31"/>
                <a:gd name="T31" fmla="*/ 4 h 28"/>
                <a:gd name="T32" fmla="*/ 26 w 31"/>
                <a:gd name="T33" fmla="*/ 4 h 28"/>
                <a:gd name="T34" fmla="*/ 26 w 31"/>
                <a:gd name="T35" fmla="*/ 4 h 28"/>
                <a:gd name="T36" fmla="*/ 20 w 31"/>
                <a:gd name="T37" fmla="*/ 0 h 28"/>
                <a:gd name="T38" fmla="*/ 20 w 31"/>
                <a:gd name="T39" fmla="*/ 0 h 28"/>
                <a:gd name="T40" fmla="*/ 15 w 31"/>
                <a:gd name="T41" fmla="*/ 0 h 28"/>
                <a:gd name="T42" fmla="*/ 15 w 31"/>
                <a:gd name="T43" fmla="*/ 0 h 28"/>
                <a:gd name="T44" fmla="*/ 10 w 31"/>
                <a:gd name="T45" fmla="*/ 0 h 28"/>
                <a:gd name="T46" fmla="*/ 10 w 31"/>
                <a:gd name="T47" fmla="*/ 4 h 28"/>
                <a:gd name="T48" fmla="*/ 5 w 31"/>
                <a:gd name="T49" fmla="*/ 4 h 28"/>
                <a:gd name="T50" fmla="*/ 5 w 31"/>
                <a:gd name="T51" fmla="*/ 4 h 28"/>
                <a:gd name="T52" fmla="*/ 5 w 31"/>
                <a:gd name="T53" fmla="*/ 8 h 28"/>
                <a:gd name="T54" fmla="*/ 0 w 31"/>
                <a:gd name="T55" fmla="*/ 8 h 28"/>
                <a:gd name="T56" fmla="*/ 0 w 31"/>
                <a:gd name="T57" fmla="*/ 8 h 28"/>
                <a:gd name="T58" fmla="*/ 0 w 31"/>
                <a:gd name="T59" fmla="*/ 12 h 28"/>
                <a:gd name="T60" fmla="*/ 0 w 31"/>
                <a:gd name="T61" fmla="*/ 12 h 28"/>
                <a:gd name="T62" fmla="*/ 0 w 31"/>
                <a:gd name="T63" fmla="*/ 16 h 28"/>
                <a:gd name="T64" fmla="*/ 0 w 31"/>
                <a:gd name="T65" fmla="*/ 16 h 28"/>
                <a:gd name="T66" fmla="*/ 0 w 31"/>
                <a:gd name="T67" fmla="*/ 20 h 28"/>
                <a:gd name="T68" fmla="*/ 5 w 31"/>
                <a:gd name="T69" fmla="*/ 20 h 28"/>
                <a:gd name="T70" fmla="*/ 5 w 31"/>
                <a:gd name="T71" fmla="*/ 24 h 28"/>
                <a:gd name="T72" fmla="*/ 5 w 31"/>
                <a:gd name="T73" fmla="*/ 24 h 28"/>
                <a:gd name="T74" fmla="*/ 10 w 31"/>
                <a:gd name="T75" fmla="*/ 24 h 28"/>
                <a:gd name="T76" fmla="*/ 10 w 31"/>
                <a:gd name="T77" fmla="*/ 24 h 28"/>
                <a:gd name="T78" fmla="*/ 15 w 31"/>
                <a:gd name="T79" fmla="*/ 24 h 28"/>
                <a:gd name="T80" fmla="*/ 15 w 31"/>
                <a:gd name="T81" fmla="*/ 28 h 28"/>
                <a:gd name="T82" fmla="*/ 15 w 31"/>
                <a:gd name="T83" fmla="*/ 28 h 28"/>
                <a:gd name="T84" fmla="*/ 15 w 31"/>
                <a:gd name="T85" fmla="*/ 24 h 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1" h="28">
                  <a:moveTo>
                    <a:pt x="15" y="24"/>
                  </a:moveTo>
                  <a:lnTo>
                    <a:pt x="20" y="24"/>
                  </a:lnTo>
                  <a:lnTo>
                    <a:pt x="26" y="24"/>
                  </a:lnTo>
                  <a:lnTo>
                    <a:pt x="31" y="20"/>
                  </a:lnTo>
                  <a:lnTo>
                    <a:pt x="31" y="16"/>
                  </a:lnTo>
                  <a:lnTo>
                    <a:pt x="31" y="12"/>
                  </a:lnTo>
                  <a:lnTo>
                    <a:pt x="31" y="8"/>
                  </a:lnTo>
                  <a:lnTo>
                    <a:pt x="26" y="4"/>
                  </a:lnTo>
                  <a:lnTo>
                    <a:pt x="20" y="0"/>
                  </a:lnTo>
                  <a:lnTo>
                    <a:pt x="15" y="0"/>
                  </a:lnTo>
                  <a:lnTo>
                    <a:pt x="10" y="0"/>
                  </a:lnTo>
                  <a:lnTo>
                    <a:pt x="10" y="4"/>
                  </a:lnTo>
                  <a:lnTo>
                    <a:pt x="5" y="4"/>
                  </a:lnTo>
                  <a:lnTo>
                    <a:pt x="5" y="8"/>
                  </a:lnTo>
                  <a:lnTo>
                    <a:pt x="0" y="8"/>
                  </a:lnTo>
                  <a:lnTo>
                    <a:pt x="0" y="12"/>
                  </a:lnTo>
                  <a:lnTo>
                    <a:pt x="0" y="16"/>
                  </a:lnTo>
                  <a:lnTo>
                    <a:pt x="0" y="20"/>
                  </a:lnTo>
                  <a:lnTo>
                    <a:pt x="5" y="20"/>
                  </a:lnTo>
                  <a:lnTo>
                    <a:pt x="5" y="24"/>
                  </a:lnTo>
                  <a:lnTo>
                    <a:pt x="10" y="24"/>
                  </a:lnTo>
                  <a:lnTo>
                    <a:pt x="15" y="24"/>
                  </a:lnTo>
                  <a:lnTo>
                    <a:pt x="15" y="28"/>
                  </a:lnTo>
                  <a:lnTo>
                    <a:pt x="15"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55" name="Freeform 57"/>
            <p:cNvSpPr>
              <a:spLocks/>
            </p:cNvSpPr>
            <p:nvPr/>
          </p:nvSpPr>
          <p:spPr bwMode="auto">
            <a:xfrm>
              <a:off x="3066" y="1891"/>
              <a:ext cx="31" cy="24"/>
            </a:xfrm>
            <a:custGeom>
              <a:avLst/>
              <a:gdLst>
                <a:gd name="T0" fmla="*/ 15 w 31"/>
                <a:gd name="T1" fmla="*/ 24 h 24"/>
                <a:gd name="T2" fmla="*/ 20 w 31"/>
                <a:gd name="T3" fmla="*/ 24 h 24"/>
                <a:gd name="T4" fmla="*/ 20 w 31"/>
                <a:gd name="T5" fmla="*/ 24 h 24"/>
                <a:gd name="T6" fmla="*/ 26 w 31"/>
                <a:gd name="T7" fmla="*/ 24 h 24"/>
                <a:gd name="T8" fmla="*/ 26 w 31"/>
                <a:gd name="T9" fmla="*/ 24 h 24"/>
                <a:gd name="T10" fmla="*/ 26 w 31"/>
                <a:gd name="T11" fmla="*/ 20 h 24"/>
                <a:gd name="T12" fmla="*/ 31 w 31"/>
                <a:gd name="T13" fmla="*/ 20 h 24"/>
                <a:gd name="T14" fmla="*/ 31 w 31"/>
                <a:gd name="T15" fmla="*/ 20 h 24"/>
                <a:gd name="T16" fmla="*/ 31 w 31"/>
                <a:gd name="T17" fmla="*/ 16 h 24"/>
                <a:gd name="T18" fmla="*/ 31 w 31"/>
                <a:gd name="T19" fmla="*/ 16 h 24"/>
                <a:gd name="T20" fmla="*/ 31 w 31"/>
                <a:gd name="T21" fmla="*/ 12 h 24"/>
                <a:gd name="T22" fmla="*/ 31 w 31"/>
                <a:gd name="T23" fmla="*/ 12 h 24"/>
                <a:gd name="T24" fmla="*/ 31 w 31"/>
                <a:gd name="T25" fmla="*/ 8 h 24"/>
                <a:gd name="T26" fmla="*/ 31 w 31"/>
                <a:gd name="T27" fmla="*/ 8 h 24"/>
                <a:gd name="T28" fmla="*/ 31 w 31"/>
                <a:gd name="T29" fmla="*/ 4 h 24"/>
                <a:gd name="T30" fmla="*/ 26 w 31"/>
                <a:gd name="T31" fmla="*/ 4 h 24"/>
                <a:gd name="T32" fmla="*/ 26 w 31"/>
                <a:gd name="T33" fmla="*/ 4 h 24"/>
                <a:gd name="T34" fmla="*/ 26 w 31"/>
                <a:gd name="T35" fmla="*/ 0 h 24"/>
                <a:gd name="T36" fmla="*/ 20 w 31"/>
                <a:gd name="T37" fmla="*/ 0 h 24"/>
                <a:gd name="T38" fmla="*/ 20 w 31"/>
                <a:gd name="T39" fmla="*/ 0 h 24"/>
                <a:gd name="T40" fmla="*/ 15 w 31"/>
                <a:gd name="T41" fmla="*/ 0 h 24"/>
                <a:gd name="T42" fmla="*/ 15 w 31"/>
                <a:gd name="T43" fmla="*/ 0 h 24"/>
                <a:gd name="T44" fmla="*/ 10 w 31"/>
                <a:gd name="T45" fmla="*/ 0 h 24"/>
                <a:gd name="T46" fmla="*/ 10 w 31"/>
                <a:gd name="T47" fmla="*/ 0 h 24"/>
                <a:gd name="T48" fmla="*/ 5 w 31"/>
                <a:gd name="T49" fmla="*/ 4 h 24"/>
                <a:gd name="T50" fmla="*/ 5 w 31"/>
                <a:gd name="T51" fmla="*/ 4 h 24"/>
                <a:gd name="T52" fmla="*/ 5 w 31"/>
                <a:gd name="T53" fmla="*/ 4 h 24"/>
                <a:gd name="T54" fmla="*/ 0 w 31"/>
                <a:gd name="T55" fmla="*/ 8 h 24"/>
                <a:gd name="T56" fmla="*/ 0 w 31"/>
                <a:gd name="T57" fmla="*/ 8 h 24"/>
                <a:gd name="T58" fmla="*/ 0 w 31"/>
                <a:gd name="T59" fmla="*/ 12 h 24"/>
                <a:gd name="T60" fmla="*/ 0 w 31"/>
                <a:gd name="T61" fmla="*/ 12 h 24"/>
                <a:gd name="T62" fmla="*/ 0 w 31"/>
                <a:gd name="T63" fmla="*/ 16 h 24"/>
                <a:gd name="T64" fmla="*/ 0 w 31"/>
                <a:gd name="T65" fmla="*/ 16 h 24"/>
                <a:gd name="T66" fmla="*/ 0 w 31"/>
                <a:gd name="T67" fmla="*/ 20 h 24"/>
                <a:gd name="T68" fmla="*/ 5 w 31"/>
                <a:gd name="T69" fmla="*/ 20 h 24"/>
                <a:gd name="T70" fmla="*/ 5 w 31"/>
                <a:gd name="T71" fmla="*/ 20 h 24"/>
                <a:gd name="T72" fmla="*/ 5 w 31"/>
                <a:gd name="T73" fmla="*/ 24 h 24"/>
                <a:gd name="T74" fmla="*/ 10 w 31"/>
                <a:gd name="T75" fmla="*/ 24 h 24"/>
                <a:gd name="T76" fmla="*/ 10 w 31"/>
                <a:gd name="T77" fmla="*/ 24 h 24"/>
                <a:gd name="T78" fmla="*/ 15 w 31"/>
                <a:gd name="T79" fmla="*/ 24 h 24"/>
                <a:gd name="T80" fmla="*/ 15 w 31"/>
                <a:gd name="T81" fmla="*/ 24 h 24"/>
                <a:gd name="T82" fmla="*/ 15 w 31"/>
                <a:gd name="T83" fmla="*/ 24 h 2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31" h="24">
                  <a:moveTo>
                    <a:pt x="15" y="24"/>
                  </a:moveTo>
                  <a:lnTo>
                    <a:pt x="20" y="24"/>
                  </a:lnTo>
                  <a:lnTo>
                    <a:pt x="26" y="24"/>
                  </a:lnTo>
                  <a:lnTo>
                    <a:pt x="26" y="20"/>
                  </a:lnTo>
                  <a:lnTo>
                    <a:pt x="31" y="20"/>
                  </a:lnTo>
                  <a:lnTo>
                    <a:pt x="31" y="16"/>
                  </a:lnTo>
                  <a:lnTo>
                    <a:pt x="31" y="12"/>
                  </a:lnTo>
                  <a:lnTo>
                    <a:pt x="31" y="8"/>
                  </a:lnTo>
                  <a:lnTo>
                    <a:pt x="31" y="4"/>
                  </a:lnTo>
                  <a:lnTo>
                    <a:pt x="26" y="4"/>
                  </a:lnTo>
                  <a:lnTo>
                    <a:pt x="26" y="0"/>
                  </a:lnTo>
                  <a:lnTo>
                    <a:pt x="20" y="0"/>
                  </a:lnTo>
                  <a:lnTo>
                    <a:pt x="15" y="0"/>
                  </a:lnTo>
                  <a:lnTo>
                    <a:pt x="10" y="0"/>
                  </a:lnTo>
                  <a:lnTo>
                    <a:pt x="5" y="4"/>
                  </a:lnTo>
                  <a:lnTo>
                    <a:pt x="0" y="8"/>
                  </a:lnTo>
                  <a:lnTo>
                    <a:pt x="0" y="12"/>
                  </a:lnTo>
                  <a:lnTo>
                    <a:pt x="0" y="16"/>
                  </a:lnTo>
                  <a:lnTo>
                    <a:pt x="0" y="20"/>
                  </a:lnTo>
                  <a:lnTo>
                    <a:pt x="5" y="20"/>
                  </a:lnTo>
                  <a:lnTo>
                    <a:pt x="5" y="24"/>
                  </a:lnTo>
                  <a:lnTo>
                    <a:pt x="10" y="24"/>
                  </a:lnTo>
                  <a:lnTo>
                    <a:pt x="15"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4822" name="Text Box 10"/>
          <p:cNvSpPr txBox="1">
            <a:spLocks noChangeArrowheads="1"/>
          </p:cNvSpPr>
          <p:nvPr/>
        </p:nvSpPr>
        <p:spPr bwMode="auto">
          <a:xfrm>
            <a:off x="1691680" y="3417888"/>
            <a:ext cx="14049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Clr>
                <a:schemeClr val="hlink"/>
              </a:buClr>
              <a:buFontTx/>
              <a:buNone/>
            </a:pPr>
            <a:r>
              <a:rPr lang="en-US" altLang="zh-CN" sz="2000" b="1" dirty="0">
                <a:solidFill>
                  <a:srgbClr val="FF0000"/>
                </a:solidFill>
                <a:latin typeface="Arial" panose="020B0604020202020204" pitchFamily="34" charset="0"/>
                <a:ea typeface="Arial Unicode MS" panose="020B0604020202020204" pitchFamily="34" charset="-122"/>
                <a:cs typeface="Arial Unicode MS" panose="020B0604020202020204" pitchFamily="34" charset="-122"/>
              </a:rPr>
              <a:t>Registers </a:t>
            </a:r>
          </a:p>
        </p:txBody>
      </p:sp>
      <p:sp>
        <p:nvSpPr>
          <p:cNvPr id="34823" name="文本框 38"/>
          <p:cNvSpPr txBox="1">
            <a:spLocks noChangeArrowheads="1"/>
          </p:cNvSpPr>
          <p:nvPr/>
        </p:nvSpPr>
        <p:spPr bwMode="auto">
          <a:xfrm>
            <a:off x="106363" y="5805488"/>
            <a:ext cx="82285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2800" b="1" dirty="0">
                <a:solidFill>
                  <a:srgbClr val="FF0000"/>
                </a:solidFill>
                <a:latin typeface="Times New Roman" panose="02020603050405020304" pitchFamily="18" charset="0"/>
                <a:cs typeface="Times New Roman" panose="02020603050405020304" pitchFamily="18" charset="0"/>
              </a:rPr>
              <a:t>The offset to be added to $s3 in Example 2.4 must be</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2" name="矩形 1"/>
          <p:cNvSpPr/>
          <p:nvPr/>
        </p:nvSpPr>
        <p:spPr>
          <a:xfrm>
            <a:off x="8204089" y="5805264"/>
            <a:ext cx="904415" cy="523220"/>
          </a:xfrm>
          <a:prstGeom prst="rect">
            <a:avLst/>
          </a:prstGeom>
        </p:spPr>
        <p:txBody>
          <a:bodyPr wrap="none">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rPr>
              <a:t>4×8</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Rot="1" noChangeArrowheads="1"/>
          </p:cNvSpPr>
          <p:nvPr>
            <p:ph type="body" idx="1"/>
          </p:nvPr>
        </p:nvSpPr>
        <p:spPr>
          <a:xfrm>
            <a:off x="323850" y="1125538"/>
            <a:ext cx="8540750" cy="4464050"/>
          </a:xfrm>
        </p:spPr>
        <p:txBody>
          <a:bodyPr/>
          <a:lstStyle/>
          <a:p>
            <a:pPr eaLnBrk="1" hangingPunct="1">
              <a:spcBef>
                <a:spcPts val="0"/>
              </a:spcBef>
              <a:defRPr/>
            </a:pPr>
            <a:r>
              <a:rPr lang="en-US" altLang="zh-CN" dirty="0"/>
              <a:t>Example 2.5 Compiling using </a:t>
            </a:r>
            <a:r>
              <a:rPr lang="en-US" altLang="zh-CN" dirty="0">
                <a:solidFill>
                  <a:srgbClr val="FF0000"/>
                </a:solidFill>
              </a:rPr>
              <a:t>load and store</a:t>
            </a:r>
          </a:p>
          <a:p>
            <a:pPr lvl="1" eaLnBrk="1" hangingPunct="1">
              <a:spcBef>
                <a:spcPts val="0"/>
              </a:spcBef>
              <a:defRPr/>
            </a:pPr>
            <a:r>
              <a:rPr lang="en-US" altLang="zh-CN" dirty="0"/>
              <a:t>C code:</a:t>
            </a:r>
          </a:p>
          <a:p>
            <a:pPr lvl="1" eaLnBrk="1" hangingPunct="1">
              <a:spcBef>
                <a:spcPts val="0"/>
              </a:spcBef>
              <a:buFont typeface="Wingdings" pitchFamily="2" charset="2"/>
              <a:buNone/>
              <a:defRPr/>
            </a:pPr>
            <a:r>
              <a:rPr lang="en-US" altLang="zh-CN" sz="2400" dirty="0"/>
              <a:t>        A[12]  =  h  +  A[8] ;    // A is an array of 100 words</a:t>
            </a:r>
            <a:br>
              <a:rPr lang="en-US" altLang="zh-CN" sz="2400" dirty="0"/>
            </a:br>
            <a:r>
              <a:rPr lang="en-US" altLang="zh-CN" sz="2400" dirty="0"/>
              <a:t>         ( Assume: h ---- $s2    base address of A ---- $s3 )</a:t>
            </a:r>
          </a:p>
          <a:p>
            <a:pPr lvl="1" eaLnBrk="1" hangingPunct="1">
              <a:spcBef>
                <a:spcPts val="0"/>
              </a:spcBef>
              <a:buFont typeface="Wingdings" pitchFamily="2" charset="2"/>
              <a:buNone/>
              <a:defRPr/>
            </a:pPr>
            <a:endParaRPr lang="en-US" altLang="zh-CN" sz="2000" dirty="0"/>
          </a:p>
          <a:p>
            <a:pPr lvl="1" eaLnBrk="1" hangingPunct="1">
              <a:spcBef>
                <a:spcPts val="0"/>
              </a:spcBef>
              <a:defRPr/>
            </a:pPr>
            <a:r>
              <a:rPr lang="en-US" altLang="zh-CN" dirty="0"/>
              <a:t> MIPS code:</a:t>
            </a:r>
          </a:p>
          <a:p>
            <a:pPr lvl="1" eaLnBrk="1" hangingPunct="1">
              <a:spcBef>
                <a:spcPts val="0"/>
              </a:spcBef>
              <a:buFont typeface="Wingdings" pitchFamily="2" charset="2"/>
              <a:buNone/>
              <a:defRPr/>
            </a:pPr>
            <a:r>
              <a:rPr lang="en-US" altLang="zh-CN" sz="2400" dirty="0"/>
              <a:t>       </a:t>
            </a:r>
            <a:r>
              <a:rPr lang="en-US" altLang="zh-CN" sz="2400" dirty="0" err="1"/>
              <a:t>lw</a:t>
            </a:r>
            <a:r>
              <a:rPr lang="en-US" altLang="zh-CN" sz="2400" dirty="0"/>
              <a:t>      $t0 , </a:t>
            </a:r>
            <a:r>
              <a:rPr lang="en-US" altLang="zh-CN" sz="2400" dirty="0">
                <a:solidFill>
                  <a:srgbClr val="FF3300"/>
                </a:solidFill>
              </a:rPr>
              <a:t>32</a:t>
            </a:r>
            <a:r>
              <a:rPr lang="en-US" altLang="zh-CN" sz="2400" dirty="0"/>
              <a:t>($s3)        #  temporary </a:t>
            </a:r>
            <a:r>
              <a:rPr lang="en-US" altLang="zh-CN" sz="2400" dirty="0" err="1"/>
              <a:t>reg</a:t>
            </a:r>
            <a:r>
              <a:rPr lang="en-US" altLang="zh-CN" sz="2400" dirty="0"/>
              <a:t> $t0 gets A[8]</a:t>
            </a:r>
          </a:p>
          <a:p>
            <a:pPr lvl="1" eaLnBrk="1" hangingPunct="1">
              <a:spcBef>
                <a:spcPts val="0"/>
              </a:spcBef>
              <a:buFont typeface="Wingdings" pitchFamily="2" charset="2"/>
              <a:buNone/>
              <a:defRPr/>
            </a:pPr>
            <a:r>
              <a:rPr lang="en-US" altLang="zh-CN" sz="2400" dirty="0"/>
              <a:t>       add    $t0, $s2, $ t0       #  temporary </a:t>
            </a:r>
            <a:r>
              <a:rPr lang="en-US" altLang="zh-CN" sz="2400" dirty="0" err="1"/>
              <a:t>reg</a:t>
            </a:r>
            <a:r>
              <a:rPr lang="en-US" altLang="zh-CN" sz="2400" dirty="0"/>
              <a:t> $t0 gets h + A[8]</a:t>
            </a:r>
          </a:p>
          <a:p>
            <a:pPr lvl="1" eaLnBrk="1" hangingPunct="1">
              <a:spcBef>
                <a:spcPts val="0"/>
              </a:spcBef>
              <a:buFont typeface="Wingdings" pitchFamily="2" charset="2"/>
              <a:buNone/>
              <a:defRPr/>
            </a:pPr>
            <a:r>
              <a:rPr lang="en-US" altLang="zh-CN" sz="2400" dirty="0"/>
              <a:t>       </a:t>
            </a:r>
            <a:r>
              <a:rPr lang="en-US" altLang="zh-CN" sz="2400" dirty="0" err="1"/>
              <a:t>sw</a:t>
            </a:r>
            <a:r>
              <a:rPr lang="en-US" altLang="zh-CN" sz="2400" dirty="0"/>
              <a:t>     $t0, 48($s3)         # stores  h + A[8]  back into A[12]</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8915">
                                            <p:txEl>
                                              <p:pRg st="4" end="4"/>
                                            </p:txEl>
                                          </p:spTgt>
                                        </p:tgtEl>
                                        <p:attrNameLst>
                                          <p:attrName>style.visibility</p:attrName>
                                        </p:attrNameLst>
                                      </p:cBhvr>
                                      <p:to>
                                        <p:strVal val="visible"/>
                                      </p:to>
                                    </p:set>
                                    <p:animEffect transition="in" filter="fade">
                                      <p:cBhvr>
                                        <p:cTn id="7" dur="1000"/>
                                        <p:tgtEl>
                                          <p:spTgt spid="38915">
                                            <p:txEl>
                                              <p:pRg st="4" end="4"/>
                                            </p:txEl>
                                          </p:spTgt>
                                        </p:tgtEl>
                                      </p:cBhvr>
                                    </p:animEffect>
                                    <p:anim calcmode="lin" valueType="num">
                                      <p:cBhvr>
                                        <p:cTn id="8" dur="1000" fill="hold"/>
                                        <p:tgtEl>
                                          <p:spTgt spid="38915">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8915">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8915">
                                            <p:txEl>
                                              <p:pRg st="5" end="5"/>
                                            </p:txEl>
                                          </p:spTgt>
                                        </p:tgtEl>
                                        <p:attrNameLst>
                                          <p:attrName>style.visibility</p:attrName>
                                        </p:attrNameLst>
                                      </p:cBhvr>
                                      <p:to>
                                        <p:strVal val="visible"/>
                                      </p:to>
                                    </p:set>
                                    <p:animEffect transition="in" filter="fade">
                                      <p:cBhvr>
                                        <p:cTn id="12" dur="1000"/>
                                        <p:tgtEl>
                                          <p:spTgt spid="38915">
                                            <p:txEl>
                                              <p:pRg st="5" end="5"/>
                                            </p:txEl>
                                          </p:spTgt>
                                        </p:tgtEl>
                                      </p:cBhvr>
                                    </p:animEffect>
                                    <p:anim calcmode="lin" valueType="num">
                                      <p:cBhvr>
                                        <p:cTn id="13" dur="1000" fill="hold"/>
                                        <p:tgtEl>
                                          <p:spTgt spid="38915">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8915">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8915">
                                            <p:txEl>
                                              <p:pRg st="6" end="6"/>
                                            </p:txEl>
                                          </p:spTgt>
                                        </p:tgtEl>
                                        <p:attrNameLst>
                                          <p:attrName>style.visibility</p:attrName>
                                        </p:attrNameLst>
                                      </p:cBhvr>
                                      <p:to>
                                        <p:strVal val="visible"/>
                                      </p:to>
                                    </p:set>
                                    <p:animEffect transition="in" filter="fade">
                                      <p:cBhvr>
                                        <p:cTn id="17" dur="1000"/>
                                        <p:tgtEl>
                                          <p:spTgt spid="38915">
                                            <p:txEl>
                                              <p:pRg st="6" end="6"/>
                                            </p:txEl>
                                          </p:spTgt>
                                        </p:tgtEl>
                                      </p:cBhvr>
                                    </p:animEffect>
                                    <p:anim calcmode="lin" valueType="num">
                                      <p:cBhvr>
                                        <p:cTn id="18" dur="1000" fill="hold"/>
                                        <p:tgtEl>
                                          <p:spTgt spid="38915">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38915">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8915">
                                            <p:txEl>
                                              <p:pRg st="7" end="7"/>
                                            </p:txEl>
                                          </p:spTgt>
                                        </p:tgtEl>
                                        <p:attrNameLst>
                                          <p:attrName>style.visibility</p:attrName>
                                        </p:attrNameLst>
                                      </p:cBhvr>
                                      <p:to>
                                        <p:strVal val="visible"/>
                                      </p:to>
                                    </p:set>
                                    <p:animEffect transition="in" filter="fade">
                                      <p:cBhvr>
                                        <p:cTn id="22" dur="1000"/>
                                        <p:tgtEl>
                                          <p:spTgt spid="38915">
                                            <p:txEl>
                                              <p:pRg st="7" end="7"/>
                                            </p:txEl>
                                          </p:spTgt>
                                        </p:tgtEl>
                                      </p:cBhvr>
                                    </p:animEffect>
                                    <p:anim calcmode="lin" valueType="num">
                                      <p:cBhvr>
                                        <p:cTn id="23" dur="1000" fill="hold"/>
                                        <p:tgtEl>
                                          <p:spTgt spid="38915">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3891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230188" y="115888"/>
            <a:ext cx="7870825" cy="955675"/>
          </a:xfrm>
        </p:spPr>
        <p:txBody>
          <a:bodyPr>
            <a:normAutofit fontScale="90000"/>
          </a:bodyPr>
          <a:lstStyle/>
          <a:p>
            <a:pPr>
              <a:defRPr/>
            </a:pPr>
            <a:r>
              <a:rPr lang="en-US" altLang="zh-CN" sz="4800">
                <a:cs typeface="Times New Roman" panose="02020603050405020304" pitchFamily="18" charset="0"/>
              </a:rPr>
              <a:t>Discussion</a:t>
            </a:r>
            <a:r>
              <a:rPr sz="4800">
                <a:cs typeface="Times New Roman" panose="02020603050405020304" pitchFamily="18" charset="0"/>
              </a:rPr>
              <a:t>：</a:t>
            </a:r>
            <a:r>
              <a:rPr lang="en-US" altLang="zh-CN" sz="4800">
                <a:cs typeface="Times New Roman" panose="02020603050405020304" pitchFamily="18" charset="0"/>
              </a:rPr>
              <a:t>How to represent?</a:t>
            </a:r>
            <a:endParaRPr sz="4800">
              <a:cs typeface="Times New Roman" panose="02020603050405020304" pitchFamily="18" charset="0"/>
            </a:endParaRPr>
          </a:p>
        </p:txBody>
      </p:sp>
      <p:sp>
        <p:nvSpPr>
          <p:cNvPr id="3" name="内容占位符 2"/>
          <p:cNvSpPr>
            <a:spLocks noGrp="1"/>
          </p:cNvSpPr>
          <p:nvPr>
            <p:ph idx="1"/>
          </p:nvPr>
        </p:nvSpPr>
        <p:spPr>
          <a:xfrm>
            <a:off x="228600" y="2708275"/>
            <a:ext cx="8540750" cy="1081088"/>
          </a:xfrm>
        </p:spPr>
        <p:txBody>
          <a:bodyPr/>
          <a:lstStyle/>
          <a:p>
            <a:pPr marL="0" indent="0" algn="ctr">
              <a:buFont typeface="Wingdings" pitchFamily="2" charset="2"/>
              <a:buNone/>
              <a:defRPr/>
            </a:pPr>
            <a:r>
              <a:rPr lang="en-US" altLang="zh-CN" sz="4800">
                <a:latin typeface="+mj-lt"/>
              </a:rPr>
              <a:t> </a:t>
            </a:r>
            <a:r>
              <a:rPr lang="en-US" altLang="zh-CN" sz="6000">
                <a:latin typeface="Comic Sans MS" panose="030F0702030302020204" pitchFamily="66" charset="0"/>
              </a:rPr>
              <a:t>g  =  h  +  A[</a:t>
            </a:r>
            <a:r>
              <a:rPr lang="en-US" altLang="zh-CN" sz="6000" i="1" err="1">
                <a:solidFill>
                  <a:srgbClr val="FF0000"/>
                </a:solidFill>
                <a:cs typeface="Times New Roman" panose="02020603050405020304" pitchFamily="18" charset="0"/>
              </a:rPr>
              <a:t>i</a:t>
            </a:r>
            <a:r>
              <a:rPr lang="en-US" altLang="zh-CN" sz="6000">
                <a:latin typeface="Comic Sans MS" panose="030F0702030302020204" pitchFamily="66" charset="0"/>
              </a:rPr>
              <a:t>] </a:t>
            </a:r>
            <a:endParaRPr sz="6000">
              <a:latin typeface="Comic Sans MS" panose="030F0702030302020204" pitchFamily="66" charset="0"/>
            </a:endParaRPr>
          </a:p>
        </p:txBody>
      </p:sp>
      <p:sp>
        <p:nvSpPr>
          <p:cNvPr id="36868" name="矩形 1"/>
          <p:cNvSpPr>
            <a:spLocks noChangeArrowheads="1"/>
          </p:cNvSpPr>
          <p:nvPr/>
        </p:nvSpPr>
        <p:spPr bwMode="auto">
          <a:xfrm>
            <a:off x="433388" y="4508500"/>
            <a:ext cx="8353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Wingdings" panose="05000000000000000000" pitchFamily="2" charset="2"/>
              <a:buNone/>
            </a:pPr>
            <a:r>
              <a:rPr lang="en-US" altLang="zh-CN" sz="2400">
                <a:latin typeface="Arial" panose="020B0604020202020204" pitchFamily="34" charset="0"/>
              </a:rPr>
              <a:t>( Assume: g, h,</a:t>
            </a:r>
            <a:r>
              <a:rPr lang="en-US" altLang="zh-CN" sz="2400" b="1" i="1">
                <a:solidFill>
                  <a:srgbClr val="FF0000"/>
                </a:solidFill>
                <a:latin typeface="Arial" panose="020B0604020202020204" pitchFamily="34" charset="0"/>
              </a:rPr>
              <a:t> </a:t>
            </a:r>
            <a:r>
              <a:rPr lang="en-US" altLang="zh-CN" sz="2400" b="1" i="1">
                <a:solidFill>
                  <a:srgbClr val="FF0000"/>
                </a:solidFill>
                <a:latin typeface="Times New Roman" panose="02020603050405020304" pitchFamily="18" charset="0"/>
                <a:cs typeface="Times New Roman" panose="02020603050405020304" pitchFamily="18" charset="0"/>
              </a:rPr>
              <a:t>i</a:t>
            </a:r>
            <a:r>
              <a:rPr lang="en-US" altLang="zh-CN" sz="2400">
                <a:latin typeface="Arial" panose="020B0604020202020204" pitchFamily="34" charset="0"/>
              </a:rPr>
              <a:t> -- $s1, $s2, </a:t>
            </a:r>
            <a:r>
              <a:rPr lang="en-US" altLang="zh-CN" sz="2400" b="1" i="1">
                <a:solidFill>
                  <a:srgbClr val="FF0000"/>
                </a:solidFill>
                <a:latin typeface="Arial" panose="020B0604020202020204" pitchFamily="34" charset="0"/>
              </a:rPr>
              <a:t>$s4</a:t>
            </a:r>
            <a:r>
              <a:rPr lang="en-US" altLang="zh-CN" sz="2400">
                <a:latin typeface="Arial" panose="020B0604020202020204" pitchFamily="34" charset="0"/>
              </a:rPr>
              <a:t>   base address of A -- $s3 )</a:t>
            </a:r>
            <a:endParaRPr lang="en-US" altLang="zh-CN" sz="2400">
              <a:latin typeface="Times New Roman" panose="02020603050405020304" pitchFamily="18" charset="0"/>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404664"/>
            <a:ext cx="8579296" cy="5832648"/>
          </a:xfrm>
        </p:spPr>
        <p:txBody>
          <a:bodyPr/>
          <a:lstStyle/>
          <a:p>
            <a:pPr algn="just"/>
            <a:r>
              <a:rPr lang="en-US" altLang="zh-CN" sz="2800" dirty="0"/>
              <a:t>MIPS: Million Instructions Per Second</a:t>
            </a:r>
            <a:r>
              <a:rPr lang="zh-CN" altLang="en-US" sz="2800" i="1" dirty="0"/>
              <a:t>每秒处理的百万级的机器语言指令数</a:t>
            </a:r>
            <a:endParaRPr lang="en-US" altLang="zh-CN" sz="2800" i="1" dirty="0"/>
          </a:p>
          <a:p>
            <a:pPr algn="just"/>
            <a:r>
              <a:rPr lang="en-US" altLang="zh-CN" sz="2800" dirty="0"/>
              <a:t>The number of MIPS (million instructions per second) is a general measure of computing performance and, by implication, the amount of work a larger computer can do.</a:t>
            </a:r>
          </a:p>
          <a:p>
            <a:pPr algn="just"/>
            <a:r>
              <a:rPr lang="en-US" altLang="zh-CN" sz="2800" dirty="0">
                <a:solidFill>
                  <a:srgbClr val="FF0000"/>
                </a:solidFill>
              </a:rPr>
              <a:t>MIPS: Microprocessor without interlocked piped stages</a:t>
            </a:r>
            <a:r>
              <a:rPr lang="zh-CN" altLang="en-US" sz="2800" i="1" dirty="0">
                <a:solidFill>
                  <a:srgbClr val="FF0000"/>
                </a:solidFill>
              </a:rPr>
              <a:t>无内部互锁流水级的微处理器</a:t>
            </a:r>
            <a:endParaRPr lang="en-US" altLang="zh-CN" sz="2800" i="1" dirty="0">
              <a:solidFill>
                <a:srgbClr val="FF0000"/>
              </a:solidFill>
            </a:endParaRPr>
          </a:p>
          <a:p>
            <a:pPr algn="just"/>
            <a:r>
              <a:rPr lang="en-US" altLang="zh-CN" sz="2800" dirty="0">
                <a:solidFill>
                  <a:srgbClr val="FF0000"/>
                </a:solidFill>
              </a:rPr>
              <a:t>MIPS (originally an acronym for Microprocessor without Interlocked Pipeline Stages) is a reduced instruction set computer (RISC) instruction set architecture (ISA) developed by MIPS Technologies</a:t>
            </a:r>
          </a:p>
        </p:txBody>
      </p:sp>
    </p:spTree>
    <p:extLst>
      <p:ext uri="{BB962C8B-B14F-4D97-AF65-F5344CB8AC3E}">
        <p14:creationId xmlns:p14="http://schemas.microsoft.com/office/powerpoint/2010/main" val="6876860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Rot="1" noChangeArrowheads="1"/>
          </p:cNvSpPr>
          <p:nvPr>
            <p:ph type="body" idx="1"/>
          </p:nvPr>
        </p:nvSpPr>
        <p:spPr>
          <a:xfrm>
            <a:off x="301625" y="1074738"/>
            <a:ext cx="8540750" cy="5307012"/>
          </a:xfrm>
        </p:spPr>
        <p:txBody>
          <a:bodyPr/>
          <a:lstStyle/>
          <a:p>
            <a:pPr eaLnBrk="1" hangingPunct="1">
              <a:spcBef>
                <a:spcPts val="0"/>
              </a:spcBef>
              <a:defRPr/>
            </a:pPr>
            <a:r>
              <a:rPr lang="en-US" altLang="zh-CN" dirty="0"/>
              <a:t>Example 2.6    </a:t>
            </a:r>
            <a:r>
              <a:rPr lang="en-US" altLang="zh-CN" sz="2400" dirty="0"/>
              <a:t>Compiling using a variable array index</a:t>
            </a:r>
            <a:endParaRPr lang="en-US" altLang="zh-CN" dirty="0"/>
          </a:p>
          <a:p>
            <a:pPr lvl="1" eaLnBrk="1" hangingPunct="1">
              <a:spcBef>
                <a:spcPts val="0"/>
              </a:spcBef>
              <a:defRPr/>
            </a:pPr>
            <a:r>
              <a:rPr lang="en-US" altLang="zh-CN" dirty="0"/>
              <a:t>C code:</a:t>
            </a:r>
          </a:p>
          <a:p>
            <a:pPr lvl="1" eaLnBrk="1" hangingPunct="1">
              <a:spcBef>
                <a:spcPts val="0"/>
              </a:spcBef>
              <a:buFont typeface="Wingdings" pitchFamily="2" charset="2"/>
              <a:buNone/>
              <a:defRPr/>
            </a:pPr>
            <a:r>
              <a:rPr lang="en-US" altLang="zh-CN" dirty="0"/>
              <a:t>        g  =  h  +  A[</a:t>
            </a:r>
            <a:r>
              <a:rPr lang="en-US" altLang="zh-CN" dirty="0" err="1"/>
              <a:t>i</a:t>
            </a:r>
            <a:r>
              <a:rPr lang="en-US" altLang="zh-CN" dirty="0"/>
              <a:t>] ;          // A is an array of 100 words</a:t>
            </a:r>
            <a:br>
              <a:rPr lang="en-US" altLang="zh-CN" dirty="0"/>
            </a:br>
            <a:r>
              <a:rPr lang="en-US" altLang="zh-CN" dirty="0"/>
              <a:t>    </a:t>
            </a:r>
            <a:r>
              <a:rPr lang="en-US" altLang="zh-CN" sz="2400" dirty="0"/>
              <a:t>( Assume: g, h,</a:t>
            </a:r>
            <a:r>
              <a:rPr lang="en-US" altLang="zh-CN" sz="2400" b="1" i="1" dirty="0">
                <a:solidFill>
                  <a:srgbClr val="FF0000"/>
                </a:solidFill>
              </a:rPr>
              <a:t> </a:t>
            </a:r>
            <a:r>
              <a:rPr lang="en-US" altLang="zh-CN" sz="2400" b="1" i="1" dirty="0" err="1">
                <a:solidFill>
                  <a:srgbClr val="FF0000"/>
                </a:solidFill>
              </a:rPr>
              <a:t>i</a:t>
            </a:r>
            <a:r>
              <a:rPr lang="en-US" altLang="zh-CN" sz="2400" dirty="0"/>
              <a:t> -- $s1, $s2, </a:t>
            </a:r>
            <a:r>
              <a:rPr lang="en-US" altLang="zh-CN" sz="2400" b="1" i="1" dirty="0">
                <a:solidFill>
                  <a:srgbClr val="FF0000"/>
                </a:solidFill>
              </a:rPr>
              <a:t>$s4</a:t>
            </a:r>
            <a:r>
              <a:rPr lang="en-US" altLang="zh-CN" sz="2400" dirty="0"/>
              <a:t>   base address of A -- $s3 )</a:t>
            </a:r>
          </a:p>
          <a:p>
            <a:pPr lvl="1" eaLnBrk="1" hangingPunct="1">
              <a:spcBef>
                <a:spcPts val="0"/>
              </a:spcBef>
              <a:defRPr/>
            </a:pPr>
            <a:r>
              <a:rPr lang="en-US" altLang="zh-CN" dirty="0"/>
              <a:t> MIPS code: </a:t>
            </a:r>
          </a:p>
          <a:p>
            <a:pPr lvl="1" eaLnBrk="1" hangingPunct="1">
              <a:spcBef>
                <a:spcPts val="0"/>
              </a:spcBef>
              <a:buFont typeface="Wingdings" pitchFamily="2" charset="2"/>
              <a:buNone/>
              <a:defRPr/>
            </a:pPr>
            <a:r>
              <a:rPr lang="en-US" altLang="zh-CN" sz="2000" dirty="0"/>
              <a:t>         </a:t>
            </a:r>
            <a:r>
              <a:rPr lang="en-US" altLang="zh-CN" sz="2400" dirty="0"/>
              <a:t>add    $t1, $s4, $s4      #  temp </a:t>
            </a:r>
            <a:r>
              <a:rPr lang="en-US" altLang="zh-CN" sz="2400" dirty="0" err="1"/>
              <a:t>reg</a:t>
            </a:r>
            <a:r>
              <a:rPr lang="en-US" altLang="zh-CN" sz="2400" dirty="0"/>
              <a:t> $t1 = 2 * </a:t>
            </a:r>
            <a:r>
              <a:rPr lang="en-US" altLang="zh-CN" sz="2400" dirty="0" err="1"/>
              <a:t>i</a:t>
            </a:r>
            <a:endParaRPr lang="en-US" altLang="zh-CN" sz="2400" dirty="0"/>
          </a:p>
          <a:p>
            <a:pPr lvl="1" eaLnBrk="1" hangingPunct="1">
              <a:spcBef>
                <a:spcPts val="0"/>
              </a:spcBef>
              <a:buFont typeface="Wingdings" pitchFamily="2" charset="2"/>
              <a:buNone/>
              <a:defRPr/>
            </a:pPr>
            <a:r>
              <a:rPr lang="en-US" altLang="zh-CN" sz="2400" dirty="0"/>
              <a:t>       add    $t1, $t1, $t1        #  temp </a:t>
            </a:r>
            <a:r>
              <a:rPr lang="en-US" altLang="zh-CN" sz="2400" dirty="0" err="1"/>
              <a:t>reg</a:t>
            </a:r>
            <a:r>
              <a:rPr lang="en-US" altLang="zh-CN" sz="2400" dirty="0"/>
              <a:t> $t1 = 4 * </a:t>
            </a:r>
            <a:r>
              <a:rPr lang="en-US" altLang="zh-CN" sz="2400" dirty="0" err="1"/>
              <a:t>i</a:t>
            </a:r>
            <a:endParaRPr lang="en-US" altLang="zh-CN" sz="2400" dirty="0"/>
          </a:p>
          <a:p>
            <a:pPr lvl="1" eaLnBrk="1" hangingPunct="1">
              <a:spcBef>
                <a:spcPts val="0"/>
              </a:spcBef>
              <a:buFont typeface="Wingdings" pitchFamily="2" charset="2"/>
              <a:buNone/>
              <a:defRPr/>
            </a:pPr>
            <a:r>
              <a:rPr lang="en-US" altLang="zh-CN" sz="2400" dirty="0"/>
              <a:t>        add    $t1, $t1, $s3      #  $t1 = address of A[</a:t>
            </a:r>
            <a:r>
              <a:rPr lang="en-US" altLang="zh-CN" sz="2400" dirty="0" err="1"/>
              <a:t>i</a:t>
            </a:r>
            <a:r>
              <a:rPr lang="en-US" altLang="zh-CN" sz="2400" dirty="0"/>
              <a:t>] (</a:t>
            </a:r>
            <a:r>
              <a:rPr lang="en-US" altLang="zh-CN" sz="2400" dirty="0">
                <a:solidFill>
                  <a:srgbClr val="FF3300"/>
                </a:solidFill>
              </a:rPr>
              <a:t>4 * </a:t>
            </a:r>
            <a:r>
              <a:rPr lang="en-US" altLang="zh-CN" sz="2400" dirty="0" err="1">
                <a:solidFill>
                  <a:srgbClr val="FF3300"/>
                </a:solidFill>
              </a:rPr>
              <a:t>i</a:t>
            </a:r>
            <a:r>
              <a:rPr lang="en-US" altLang="zh-CN" sz="2400" dirty="0">
                <a:solidFill>
                  <a:srgbClr val="FF3300"/>
                </a:solidFill>
              </a:rPr>
              <a:t> + $s3</a:t>
            </a:r>
            <a:r>
              <a:rPr lang="en-US" altLang="zh-CN" sz="2400" dirty="0"/>
              <a:t>)</a:t>
            </a:r>
          </a:p>
          <a:p>
            <a:pPr lvl="1" eaLnBrk="1" hangingPunct="1">
              <a:spcBef>
                <a:spcPts val="0"/>
              </a:spcBef>
              <a:buFont typeface="Wingdings" pitchFamily="2" charset="2"/>
              <a:buNone/>
              <a:defRPr/>
            </a:pPr>
            <a:r>
              <a:rPr lang="en-US" altLang="zh-CN" sz="2400" dirty="0"/>
              <a:t>        </a:t>
            </a:r>
            <a:r>
              <a:rPr lang="en-US" altLang="zh-CN" sz="2400" dirty="0" err="1"/>
              <a:t>lw</a:t>
            </a:r>
            <a:r>
              <a:rPr lang="en-US" altLang="zh-CN" sz="2400" dirty="0"/>
              <a:t>      $t0 , 0($t1)        #  temp </a:t>
            </a:r>
            <a:r>
              <a:rPr lang="en-US" altLang="zh-CN" sz="2400" dirty="0" err="1"/>
              <a:t>reg</a:t>
            </a:r>
            <a:r>
              <a:rPr lang="en-US" altLang="zh-CN" sz="2400" dirty="0"/>
              <a:t> $t0 = A[</a:t>
            </a:r>
            <a:r>
              <a:rPr lang="en-US" altLang="zh-CN" sz="2400" dirty="0" err="1"/>
              <a:t>i</a:t>
            </a:r>
            <a:r>
              <a:rPr lang="en-US" altLang="zh-CN" sz="2400" dirty="0"/>
              <a:t>]</a:t>
            </a:r>
          </a:p>
          <a:p>
            <a:pPr lvl="1" eaLnBrk="1" hangingPunct="1">
              <a:spcBef>
                <a:spcPts val="0"/>
              </a:spcBef>
              <a:buFont typeface="Wingdings" pitchFamily="2" charset="2"/>
              <a:buNone/>
              <a:defRPr/>
            </a:pPr>
            <a:r>
              <a:rPr lang="en-US" altLang="zh-CN" sz="2400" dirty="0"/>
              <a:t>        add    $s1, $s2, $t0     #  g = h + A[</a:t>
            </a:r>
            <a:r>
              <a:rPr lang="en-US" altLang="zh-CN" sz="2400" dirty="0" err="1"/>
              <a:t>i</a:t>
            </a:r>
            <a:r>
              <a:rPr lang="en-US" altLang="zh-CN" sz="2400" dirty="0"/>
              <a:t>]</a:t>
            </a:r>
            <a:endParaRPr lang="en-US" altLang="zh-CN" sz="1400" dirty="0"/>
          </a:p>
          <a:p>
            <a:pPr eaLnBrk="1" hangingPunct="1">
              <a:spcBef>
                <a:spcPts val="0"/>
              </a:spcBef>
              <a:defRPr/>
            </a:pPr>
            <a:r>
              <a:rPr lang="en-US" altLang="zh-CN" dirty="0"/>
              <a:t> Spilling registers</a:t>
            </a:r>
            <a:br>
              <a:rPr lang="en-US" altLang="zh-CN" dirty="0"/>
            </a:br>
            <a:r>
              <a:rPr lang="en-US" altLang="zh-CN" sz="2400" dirty="0"/>
              <a:t>Putting less commonly used variables(or those needed later) </a:t>
            </a:r>
          </a:p>
          <a:p>
            <a:pPr marL="0" indent="0" eaLnBrk="1" hangingPunct="1">
              <a:spcBef>
                <a:spcPts val="0"/>
              </a:spcBef>
              <a:buFont typeface="Wingdings" pitchFamily="2" charset="2"/>
              <a:buNone/>
              <a:defRPr/>
            </a:pPr>
            <a:r>
              <a:rPr lang="en-US" altLang="zh-CN" sz="2400" dirty="0"/>
              <a:t>							</a:t>
            </a:r>
            <a:r>
              <a:rPr lang="en-US" altLang="zh-CN" sz="2400" dirty="0">
                <a:solidFill>
                  <a:srgbClr val="FF0000"/>
                </a:solidFill>
              </a:rPr>
              <a:t>  into memory</a:t>
            </a:r>
            <a:endParaRPr lang="en-US" altLang="zh-CN" dirty="0">
              <a:solidFill>
                <a:srgbClr val="FF0000"/>
              </a:solidFill>
            </a:endParaRPr>
          </a:p>
        </p:txBody>
      </p:sp>
      <p:sp>
        <p:nvSpPr>
          <p:cNvPr id="37891" name="标题 1"/>
          <p:cNvSpPr>
            <a:spLocks noGrp="1"/>
          </p:cNvSpPr>
          <p:nvPr>
            <p:ph type="title"/>
          </p:nvPr>
        </p:nvSpPr>
        <p:spPr>
          <a:xfrm>
            <a:off x="230188" y="115888"/>
            <a:ext cx="7870825" cy="955675"/>
          </a:xfrm>
        </p:spPr>
        <p:txBody>
          <a:bodyPr/>
          <a:lstStyle/>
          <a:p>
            <a:r>
              <a:rPr lang="en-US" altLang="zh-CN" sz="4800">
                <a:ea typeface="黑体" panose="02010609060101010101" pitchFamily="49" charset="-122"/>
                <a:cs typeface="Times New Roman" panose="02020603050405020304" pitchFamily="18" charset="0"/>
              </a:rPr>
              <a:t>g  =  h  +  A[i]</a:t>
            </a:r>
            <a:endParaRPr sz="4800">
              <a:ea typeface="黑体" panose="02010609060101010101" pitchFamily="49" charset="-122"/>
              <a:cs typeface="Times New Roman" panose="02020603050405020304" pitchFamily="18" charset="0"/>
            </a:endParaRP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Rot="1" noChangeArrowheads="1"/>
          </p:cNvSpPr>
          <p:nvPr>
            <p:ph type="body" idx="1"/>
          </p:nvPr>
        </p:nvSpPr>
        <p:spPr>
          <a:xfrm>
            <a:off x="301625" y="1074738"/>
            <a:ext cx="8540750" cy="5307012"/>
          </a:xfrm>
        </p:spPr>
        <p:txBody>
          <a:bodyPr/>
          <a:lstStyle/>
          <a:p>
            <a:pPr eaLnBrk="1" hangingPunct="1">
              <a:spcBef>
                <a:spcPts val="0"/>
              </a:spcBef>
              <a:defRPr/>
            </a:pPr>
            <a:r>
              <a:rPr lang="en-US" altLang="zh-CN" dirty="0"/>
              <a:t>Spilling registers</a:t>
            </a:r>
            <a:br>
              <a:rPr lang="en-US" altLang="zh-CN" dirty="0"/>
            </a:br>
            <a:endParaRPr lang="en-US" altLang="zh-CN" dirty="0"/>
          </a:p>
          <a:p>
            <a:pPr algn="just"/>
            <a:r>
              <a:rPr lang="en-US" altLang="zh-CN" sz="2800" b="0" dirty="0"/>
              <a:t>Many programs have more variables than computers have registers. </a:t>
            </a:r>
          </a:p>
          <a:p>
            <a:pPr algn="just"/>
            <a:r>
              <a:rPr lang="en-US" altLang="zh-CN" sz="2800" b="0" dirty="0"/>
              <a:t>Consequently, the compiler tries to keep the most frequently used variables in registers and places the rest in memory, using loads and stores to move variables between registers and memory.</a:t>
            </a:r>
            <a:endParaRPr lang="en-US" altLang="zh-CN" sz="2800" dirty="0"/>
          </a:p>
          <a:p>
            <a:pPr algn="just" eaLnBrk="1" hangingPunct="1">
              <a:spcBef>
                <a:spcPts val="0"/>
              </a:spcBef>
              <a:defRPr/>
            </a:pPr>
            <a:r>
              <a:rPr lang="en-US" altLang="zh-CN" sz="2800" dirty="0"/>
              <a:t>Putting less commonly used variables(or those needed later) </a:t>
            </a:r>
            <a:r>
              <a:rPr lang="en-US" altLang="zh-CN" sz="2800" dirty="0">
                <a:solidFill>
                  <a:srgbClr val="FF0000"/>
                </a:solidFill>
              </a:rPr>
              <a:t>  into memory</a:t>
            </a:r>
          </a:p>
        </p:txBody>
      </p:sp>
    </p:spTree>
    <p:extLst>
      <p:ext uri="{BB962C8B-B14F-4D97-AF65-F5344CB8AC3E}">
        <p14:creationId xmlns:p14="http://schemas.microsoft.com/office/powerpoint/2010/main" val="2136123857"/>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a:xfrm>
            <a:off x="230188" y="115888"/>
            <a:ext cx="7870825" cy="955675"/>
          </a:xfrm>
        </p:spPr>
        <p:txBody>
          <a:bodyPr>
            <a:normAutofit fontScale="90000"/>
          </a:bodyPr>
          <a:lstStyle/>
          <a:p>
            <a:pPr>
              <a:defRPr/>
            </a:pPr>
            <a:r>
              <a:rPr lang="en-US" altLang="zh-CN" sz="4800">
                <a:cs typeface="Times New Roman" panose="02020603050405020304" pitchFamily="18" charset="0"/>
              </a:rPr>
              <a:t>Discussion</a:t>
            </a:r>
            <a:r>
              <a:rPr sz="4800">
                <a:cs typeface="Times New Roman" panose="02020603050405020304" pitchFamily="18" charset="0"/>
              </a:rPr>
              <a:t>：</a:t>
            </a:r>
            <a:r>
              <a:rPr lang="en-US" altLang="zh-CN" sz="4800">
                <a:cs typeface="Times New Roman" panose="02020603050405020304" pitchFamily="18" charset="0"/>
              </a:rPr>
              <a:t>How to represent?</a:t>
            </a:r>
            <a:endParaRPr sz="4800">
              <a:cs typeface="Times New Roman" panose="02020603050405020304" pitchFamily="18" charset="0"/>
            </a:endParaRPr>
          </a:p>
        </p:txBody>
      </p:sp>
      <p:sp>
        <p:nvSpPr>
          <p:cNvPr id="3" name="内容占位符 2"/>
          <p:cNvSpPr>
            <a:spLocks noGrp="1"/>
          </p:cNvSpPr>
          <p:nvPr>
            <p:ph idx="1"/>
          </p:nvPr>
        </p:nvSpPr>
        <p:spPr>
          <a:xfrm>
            <a:off x="279400" y="1989138"/>
            <a:ext cx="8540750" cy="1878012"/>
          </a:xfrm>
        </p:spPr>
        <p:txBody>
          <a:bodyPr/>
          <a:lstStyle/>
          <a:p>
            <a:pPr marL="0" indent="0" algn="ctr">
              <a:buFont typeface="Wingdings" pitchFamily="2" charset="2"/>
              <a:buNone/>
              <a:defRPr/>
            </a:pPr>
            <a:r>
              <a:rPr lang="en-US" altLang="zh-CN" sz="4800">
                <a:latin typeface="+mj-lt"/>
              </a:rPr>
              <a:t> </a:t>
            </a:r>
            <a:r>
              <a:rPr lang="en-US" altLang="zh-CN" sz="6000">
                <a:solidFill>
                  <a:srgbClr val="FF3300"/>
                </a:solidFill>
              </a:rPr>
              <a:t>Constant</a:t>
            </a:r>
          </a:p>
          <a:p>
            <a:pPr marL="0" indent="0" algn="ctr">
              <a:buFont typeface="Wingdings" pitchFamily="2" charset="2"/>
              <a:buNone/>
              <a:defRPr/>
            </a:pPr>
            <a:endParaRPr sz="6000">
              <a:latin typeface="Comic Sans MS" panose="030F0702030302020204" pitchFamily="66" charset="0"/>
            </a:endParaRPr>
          </a:p>
        </p:txBody>
      </p:sp>
      <p:sp>
        <p:nvSpPr>
          <p:cNvPr id="5" name="矩形 4"/>
          <p:cNvSpPr/>
          <p:nvPr/>
        </p:nvSpPr>
        <p:spPr>
          <a:xfrm>
            <a:off x="279400" y="4252913"/>
            <a:ext cx="8351838" cy="1090612"/>
          </a:xfrm>
          <a:prstGeom prst="rect">
            <a:avLst/>
          </a:prstGeom>
        </p:spPr>
        <p:txBody>
          <a:bodyPr>
            <a:spAutoFit/>
          </a:bodyPr>
          <a:lstStyle/>
          <a:p>
            <a:pPr lvl="1" algn="ctr" eaLnBrk="1" hangingPunct="1">
              <a:lnSpc>
                <a:spcPct val="80000"/>
              </a:lnSpc>
              <a:spcBef>
                <a:spcPct val="20000"/>
              </a:spcBef>
              <a:buClr>
                <a:srgbClr val="3366FF"/>
              </a:buClr>
              <a:buSzPct val="85000"/>
              <a:defRPr/>
            </a:pPr>
            <a:r>
              <a:rPr lang="en-US" altLang="zh-CN" sz="3600" b="1" kern="0" dirty="0">
                <a:solidFill>
                  <a:srgbClr val="000000"/>
                </a:solidFill>
                <a:latin typeface="Times New Roman" panose="02020603050405020304" pitchFamily="18" charset="0"/>
                <a:ea typeface="Arial Unicode MS"/>
                <a:cs typeface="Times New Roman" panose="02020603050405020304" pitchFamily="18" charset="0"/>
              </a:rPr>
              <a:t>Many time a program </a:t>
            </a:r>
          </a:p>
          <a:p>
            <a:pPr lvl="1" algn="ctr" eaLnBrk="1" hangingPunct="1">
              <a:lnSpc>
                <a:spcPct val="80000"/>
              </a:lnSpc>
              <a:spcBef>
                <a:spcPct val="20000"/>
              </a:spcBef>
              <a:buClr>
                <a:srgbClr val="3366FF"/>
              </a:buClr>
              <a:buSzPct val="85000"/>
              <a:defRPr/>
            </a:pPr>
            <a:r>
              <a:rPr lang="en-US" altLang="zh-CN" sz="3600" b="1" kern="0" dirty="0">
                <a:solidFill>
                  <a:srgbClr val="000000"/>
                </a:solidFill>
                <a:latin typeface="Times New Roman" panose="02020603050405020304" pitchFamily="18" charset="0"/>
                <a:ea typeface="Arial Unicode MS"/>
                <a:cs typeface="Times New Roman" panose="02020603050405020304" pitchFamily="18" charset="0"/>
              </a:rPr>
              <a:t>will use a constant in an operation</a:t>
            </a:r>
          </a:p>
        </p:txBody>
      </p:sp>
      <p:sp>
        <p:nvSpPr>
          <p:cNvPr id="6" name="内容占位符 2"/>
          <p:cNvSpPr txBox="1">
            <a:spLocks/>
          </p:cNvSpPr>
          <p:nvPr/>
        </p:nvSpPr>
        <p:spPr bwMode="auto">
          <a:xfrm>
            <a:off x="184150" y="2927350"/>
            <a:ext cx="8540750"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accent5">
                  <a:lumMod val="75000"/>
                </a:schemeClr>
              </a:buClr>
              <a:buSzPct val="80000"/>
              <a:buFont typeface="Wingdings" pitchFamily="2" charset="2"/>
              <a:buChar char="p"/>
              <a:defRPr lang="zh-CN" altLang="en-US" sz="3200" b="1" kern="1200" baseline="0" dirty="0" smtClean="0">
                <a:solidFill>
                  <a:srgbClr val="242790"/>
                </a:solidFill>
                <a:latin typeface="Times New Roman" panose="02020603050405020304" pitchFamily="18" charset="0"/>
                <a:ea typeface="+mj-ea"/>
                <a:cs typeface="+mn-cs"/>
              </a:defRPr>
            </a:lvl1pPr>
            <a:lvl2pPr marL="742950" indent="-285750" algn="l" rtl="0" eaLnBrk="0" fontAlgn="base" hangingPunct="0">
              <a:spcBef>
                <a:spcPct val="20000"/>
              </a:spcBef>
              <a:spcAft>
                <a:spcPct val="0"/>
              </a:spcAft>
              <a:buClr>
                <a:schemeClr val="accent5">
                  <a:lumMod val="75000"/>
                </a:schemeClr>
              </a:buClr>
              <a:buSzPct val="70000"/>
              <a:buFont typeface="Wingdings" pitchFamily="2" charset="2"/>
              <a:buChar char="n"/>
              <a:defRPr lang="zh-CN" altLang="en-US" sz="2800" b="0" kern="1200" baseline="0" dirty="0" smtClean="0">
                <a:solidFill>
                  <a:schemeClr val="tx1"/>
                </a:solidFill>
                <a:latin typeface="Times New Roman" panose="02020603050405020304" pitchFamily="18" charset="0"/>
                <a:ea typeface="+mn-ea"/>
                <a:cs typeface="+mn-cs"/>
              </a:defRPr>
            </a:lvl2pPr>
            <a:lvl3pPr marL="1143000" indent="-228600" algn="l" rtl="0" eaLnBrk="0" fontAlgn="base" hangingPunct="0">
              <a:spcBef>
                <a:spcPct val="20000"/>
              </a:spcBef>
              <a:spcAft>
                <a:spcPct val="0"/>
              </a:spcAft>
              <a:buClr>
                <a:schemeClr val="accent5">
                  <a:lumMod val="75000"/>
                </a:schemeClr>
              </a:buClr>
              <a:buSzPct val="70000"/>
              <a:buFont typeface="Wingdings" pitchFamily="2" charset="2"/>
              <a:buChar char="p"/>
              <a:defRPr lang="zh-CN" altLang="en-US" sz="2400" kern="1200" baseline="0" dirty="0" smtClean="0">
                <a:solidFill>
                  <a:schemeClr val="tx1"/>
                </a:solidFill>
                <a:latin typeface="Times New Roman" panose="02020603050405020304" pitchFamily="18" charset="0"/>
                <a:ea typeface="+mn-ea"/>
                <a:cs typeface="+mn-cs"/>
              </a:defRPr>
            </a:lvl3pPr>
            <a:lvl4pPr marL="1600200" indent="-228600" algn="l" rtl="0" eaLnBrk="0" fontAlgn="base" hangingPunct="0">
              <a:spcBef>
                <a:spcPct val="20000"/>
              </a:spcBef>
              <a:spcAft>
                <a:spcPct val="0"/>
              </a:spcAft>
              <a:buClr>
                <a:schemeClr val="accent5">
                  <a:lumMod val="75000"/>
                </a:schemeClr>
              </a:buClr>
              <a:buSzPct val="60000"/>
              <a:buFont typeface="Wingdings" pitchFamily="2" charset="2"/>
              <a:buChar char="n"/>
              <a:defRPr lang="zh-CN" altLang="en-US" sz="2000" kern="1200" baseline="0" dirty="0" smtClean="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lang="zh-CN" altLang="en-US" sz="2000" kern="1200" baseline="0" dirty="0">
                <a:solidFill>
                  <a:schemeClr val="tx1"/>
                </a:solidFill>
                <a:latin typeface="Times New Roman" panose="020206030504050203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itchFamily="2" charset="2"/>
              <a:buNone/>
              <a:defRPr/>
            </a:pPr>
            <a:r>
              <a:rPr lang="en-US" altLang="zh-CN" sz="4800">
                <a:latin typeface="+mj-lt"/>
              </a:rPr>
              <a:t> </a:t>
            </a:r>
            <a:r>
              <a:rPr lang="en-US" altLang="zh-CN" sz="6000">
                <a:latin typeface="Comic Sans MS" panose="030F0702030302020204" pitchFamily="66" charset="0"/>
              </a:rPr>
              <a:t>g  =  h  +  </a:t>
            </a:r>
            <a:r>
              <a:rPr lang="en-US" altLang="zh-CN" sz="6000" i="1">
                <a:solidFill>
                  <a:srgbClr val="FF0000"/>
                </a:solidFill>
                <a:latin typeface="Comic Sans MS" panose="030F0702030302020204" pitchFamily="66" charset="0"/>
              </a:rPr>
              <a:t>55</a:t>
            </a:r>
            <a:r>
              <a:rPr lang="en-US" altLang="zh-CN" sz="6000">
                <a:latin typeface="Comic Sans MS" panose="030F0702030302020204" pitchFamily="66" charset="0"/>
              </a:rPr>
              <a:t> </a:t>
            </a:r>
            <a:endParaRPr lang="en-US" sz="6000">
              <a:latin typeface="Comic Sans MS" panose="030F0702030302020204" pitchFamily="66" charset="0"/>
            </a:endParaRP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Rot="1" noChangeArrowheads="1"/>
          </p:cNvSpPr>
          <p:nvPr>
            <p:ph type="body" idx="1"/>
          </p:nvPr>
        </p:nvSpPr>
        <p:spPr>
          <a:xfrm>
            <a:off x="238125" y="1025525"/>
            <a:ext cx="8424863" cy="5832475"/>
          </a:xfrm>
        </p:spPr>
        <p:txBody>
          <a:bodyPr/>
          <a:lstStyle/>
          <a:p>
            <a:pPr eaLnBrk="1" hangingPunct="1">
              <a:spcBef>
                <a:spcPts val="0"/>
              </a:spcBef>
              <a:defRPr/>
            </a:pPr>
            <a:r>
              <a:rPr lang="en-US" altLang="zh-CN" dirty="0">
                <a:solidFill>
                  <a:srgbClr val="FF3300"/>
                </a:solidFill>
              </a:rPr>
              <a:t>Constant or immediate Operands</a:t>
            </a:r>
          </a:p>
          <a:p>
            <a:pPr lvl="1" eaLnBrk="1" hangingPunct="1">
              <a:spcBef>
                <a:spcPts val="0"/>
              </a:spcBef>
              <a:defRPr/>
            </a:pPr>
            <a:r>
              <a:rPr lang="en-US" altLang="zh-CN" sz="2400" dirty="0"/>
              <a:t>Many time a program will use a constant in an operation</a:t>
            </a:r>
          </a:p>
          <a:p>
            <a:pPr lvl="2" eaLnBrk="1" hangingPunct="1">
              <a:spcBef>
                <a:spcPts val="0"/>
              </a:spcBef>
              <a:defRPr/>
            </a:pPr>
            <a:r>
              <a:rPr lang="en-US" altLang="zh-CN" sz="2200" dirty="0"/>
              <a:t>Incrementing index to point to next element of array</a:t>
            </a:r>
          </a:p>
          <a:p>
            <a:pPr lvl="2" eaLnBrk="1" hangingPunct="1">
              <a:spcBef>
                <a:spcPts val="0"/>
              </a:spcBef>
              <a:defRPr/>
            </a:pPr>
            <a:r>
              <a:rPr lang="en-US" altLang="zh-CN" sz="2200" dirty="0"/>
              <a:t>Add the constant 4 to register $s3</a:t>
            </a:r>
          </a:p>
          <a:p>
            <a:pPr lvl="2" eaLnBrk="1" hangingPunct="1">
              <a:spcBef>
                <a:spcPts val="0"/>
              </a:spcBef>
              <a:defRPr/>
            </a:pPr>
            <a:r>
              <a:rPr lang="en-US" altLang="zh-CN" sz="2200" dirty="0"/>
              <a:t>Assuming </a:t>
            </a:r>
            <a:r>
              <a:rPr lang="en-US" altLang="zh-CN" sz="2200" dirty="0">
                <a:solidFill>
                  <a:srgbClr val="FF3300"/>
                </a:solidFill>
              </a:rPr>
              <a:t>AddrConstants4</a:t>
            </a:r>
            <a:r>
              <a:rPr lang="en-US" altLang="zh-CN" sz="2200" dirty="0"/>
              <a:t> is address</a:t>
            </a:r>
            <a:r>
              <a:rPr lang="en-US" altLang="zh-CN" sz="2200" dirty="0">
                <a:solidFill>
                  <a:srgbClr val="FF3300"/>
                </a:solidFill>
              </a:rPr>
              <a:t> pointer</a:t>
            </a:r>
            <a:r>
              <a:rPr lang="en-US" altLang="zh-CN" sz="2200" dirty="0"/>
              <a:t> of constant 4</a:t>
            </a:r>
          </a:p>
          <a:p>
            <a:pPr lvl="2" eaLnBrk="1" hangingPunct="1">
              <a:spcBef>
                <a:spcPts val="0"/>
              </a:spcBef>
              <a:defRPr/>
            </a:pPr>
            <a:endParaRPr lang="en-US" altLang="zh-CN" dirty="0"/>
          </a:p>
          <a:p>
            <a:pPr eaLnBrk="1" hangingPunct="1">
              <a:spcBef>
                <a:spcPts val="0"/>
              </a:spcBef>
              <a:defRPr/>
            </a:pPr>
            <a:r>
              <a:rPr lang="en-US" altLang="zh-CN" dirty="0" err="1"/>
              <a:t>Prestored</a:t>
            </a:r>
            <a:r>
              <a:rPr lang="en-US" altLang="zh-CN" dirty="0"/>
              <a:t> in memory</a:t>
            </a:r>
          </a:p>
          <a:p>
            <a:pPr eaLnBrk="1" hangingPunct="1">
              <a:spcBef>
                <a:spcPts val="0"/>
              </a:spcBef>
              <a:defRPr/>
            </a:pPr>
            <a:endParaRPr lang="en-US" altLang="zh-CN" sz="2400" dirty="0"/>
          </a:p>
          <a:p>
            <a:pPr eaLnBrk="1" hangingPunct="1">
              <a:spcBef>
                <a:spcPts val="0"/>
              </a:spcBef>
              <a:buFont typeface="Wingdings" pitchFamily="2" charset="2"/>
              <a:buNone/>
              <a:defRPr/>
            </a:pPr>
            <a:r>
              <a:rPr lang="en-US" altLang="zh-CN" sz="2400" dirty="0"/>
              <a:t>	</a:t>
            </a:r>
            <a:r>
              <a:rPr lang="en-US" altLang="zh-CN" sz="2400" dirty="0" err="1"/>
              <a:t>lw</a:t>
            </a:r>
            <a:r>
              <a:rPr lang="en-US" altLang="zh-CN" sz="2400" dirty="0"/>
              <a:t>    $t0, </a:t>
            </a:r>
            <a:r>
              <a:rPr lang="en-US" altLang="zh-CN" sz="2400" dirty="0">
                <a:solidFill>
                  <a:srgbClr val="FF0000"/>
                </a:solidFill>
              </a:rPr>
              <a:t>AddrConstant4</a:t>
            </a:r>
            <a:r>
              <a:rPr lang="en-US" altLang="zh-CN" sz="2400" dirty="0"/>
              <a:t>($s1) </a:t>
            </a:r>
            <a:r>
              <a:rPr lang="en-US" altLang="zh-CN" sz="2000" dirty="0"/>
              <a:t># $t0=constant 4</a:t>
            </a:r>
          </a:p>
          <a:p>
            <a:pPr eaLnBrk="1" hangingPunct="1">
              <a:spcBef>
                <a:spcPts val="0"/>
              </a:spcBef>
              <a:buFont typeface="Wingdings" pitchFamily="2" charset="2"/>
              <a:buNone/>
              <a:defRPr/>
            </a:pPr>
            <a:r>
              <a:rPr lang="en-US" altLang="zh-CN" sz="2400" dirty="0"/>
              <a:t>	add  $s3, $s3, $t0		         </a:t>
            </a:r>
            <a:r>
              <a:rPr lang="en-US" altLang="zh-CN" sz="2000" dirty="0"/>
              <a:t>#$s3=$s3+$t0</a:t>
            </a:r>
            <a:r>
              <a:rPr lang="en-US" altLang="zh-CN" sz="2000" dirty="0">
                <a:solidFill>
                  <a:srgbClr val="FF3300"/>
                </a:solidFill>
              </a:rPr>
              <a:t>($t0==4)</a:t>
            </a:r>
          </a:p>
        </p:txBody>
      </p:sp>
      <p:grpSp>
        <p:nvGrpSpPr>
          <p:cNvPr id="40963" name="组合 1"/>
          <p:cNvGrpSpPr>
            <a:grpSpLocks/>
          </p:cNvGrpSpPr>
          <p:nvPr/>
        </p:nvGrpSpPr>
        <p:grpSpPr bwMode="auto">
          <a:xfrm>
            <a:off x="6300788" y="3213100"/>
            <a:ext cx="2087562" cy="3024188"/>
            <a:chOff x="6804298" y="2924944"/>
            <a:chExt cx="2087562" cy="3024187"/>
          </a:xfrm>
        </p:grpSpPr>
        <p:grpSp>
          <p:nvGrpSpPr>
            <p:cNvPr id="40964" name="Group 16"/>
            <p:cNvGrpSpPr>
              <a:grpSpLocks/>
            </p:cNvGrpSpPr>
            <p:nvPr/>
          </p:nvGrpSpPr>
          <p:grpSpPr bwMode="auto">
            <a:xfrm>
              <a:off x="7812360" y="2924944"/>
              <a:ext cx="1079500" cy="3024187"/>
              <a:chOff x="4967" y="391"/>
              <a:chExt cx="680" cy="1905"/>
            </a:xfrm>
          </p:grpSpPr>
          <p:sp>
            <p:nvSpPr>
              <p:cNvPr id="40967" name="Line 5"/>
              <p:cNvSpPr>
                <a:spLocks noChangeShapeType="1"/>
              </p:cNvSpPr>
              <p:nvPr/>
            </p:nvSpPr>
            <p:spPr bwMode="auto">
              <a:xfrm>
                <a:off x="5193" y="436"/>
                <a:ext cx="0" cy="1860"/>
              </a:xfrm>
              <a:prstGeom prst="line">
                <a:avLst/>
              </a:prstGeom>
              <a:noFill/>
              <a:ln w="9525" cap="rnd">
                <a:solidFill>
                  <a:srgbClr val="007A7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68" name="Line 6"/>
              <p:cNvSpPr>
                <a:spLocks noChangeShapeType="1"/>
              </p:cNvSpPr>
              <p:nvPr/>
            </p:nvSpPr>
            <p:spPr bwMode="auto">
              <a:xfrm>
                <a:off x="5647" y="391"/>
                <a:ext cx="0" cy="1905"/>
              </a:xfrm>
              <a:prstGeom prst="line">
                <a:avLst/>
              </a:prstGeom>
              <a:noFill/>
              <a:ln w="9525" cap="rnd">
                <a:solidFill>
                  <a:srgbClr val="007A7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69" name="Rectangle 7"/>
              <p:cNvSpPr>
                <a:spLocks noChangeArrowheads="1"/>
              </p:cNvSpPr>
              <p:nvPr/>
            </p:nvSpPr>
            <p:spPr bwMode="auto">
              <a:xfrm>
                <a:off x="5193" y="1071"/>
                <a:ext cx="454" cy="182"/>
              </a:xfrm>
              <a:prstGeom prst="rect">
                <a:avLst/>
              </a:prstGeom>
              <a:noFill/>
              <a:ln w="9525" cap="rnd" algn="ctr">
                <a:solidFill>
                  <a:srgbClr val="007A77"/>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
                    <a:schemeClr val="hlink"/>
                  </a:buClr>
                  <a:buFontTx/>
                  <a:buNone/>
                </a:pP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40970" name="Rectangle 8"/>
              <p:cNvSpPr>
                <a:spLocks noChangeArrowheads="1"/>
              </p:cNvSpPr>
              <p:nvPr/>
            </p:nvSpPr>
            <p:spPr bwMode="auto">
              <a:xfrm>
                <a:off x="5193" y="1253"/>
                <a:ext cx="454" cy="182"/>
              </a:xfrm>
              <a:prstGeom prst="rect">
                <a:avLst/>
              </a:prstGeom>
              <a:noFill/>
              <a:ln w="9525" cap="rnd" algn="ctr">
                <a:solidFill>
                  <a:srgbClr val="007A77"/>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Clr>
                    <a:schemeClr val="hlink"/>
                  </a:buClr>
                  <a:buFontTx/>
                  <a:buNone/>
                </a:pPr>
                <a:endParaRPr lang="zh-CN" altLang="en-US"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40971" name="Rectangle 9"/>
              <p:cNvSpPr>
                <a:spLocks noChangeArrowheads="1"/>
              </p:cNvSpPr>
              <p:nvPr/>
            </p:nvSpPr>
            <p:spPr bwMode="auto">
              <a:xfrm>
                <a:off x="5193" y="1434"/>
                <a:ext cx="454" cy="182"/>
              </a:xfrm>
              <a:prstGeom prst="rect">
                <a:avLst/>
              </a:prstGeom>
              <a:noFill/>
              <a:ln w="9525" cap="rnd" algn="ctr">
                <a:solidFill>
                  <a:srgbClr val="007A77"/>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Clr>
                    <a:schemeClr val="hlink"/>
                  </a:buClr>
                  <a:buFontTx/>
                  <a:buNone/>
                </a:pPr>
                <a:endParaRPr lang="zh-CN" altLang="en-US"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40972" name="Line 10"/>
              <p:cNvSpPr>
                <a:spLocks noChangeShapeType="1"/>
              </p:cNvSpPr>
              <p:nvPr/>
            </p:nvSpPr>
            <p:spPr bwMode="auto">
              <a:xfrm>
                <a:off x="5057" y="1616"/>
                <a:ext cx="137" cy="0"/>
              </a:xfrm>
              <a:prstGeom prst="line">
                <a:avLst/>
              </a:prstGeom>
              <a:noFill/>
              <a:ln w="9525" cap="rnd">
                <a:solidFill>
                  <a:srgbClr val="007A77"/>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73" name="Rectangle 11"/>
              <p:cNvSpPr>
                <a:spLocks noChangeArrowheads="1"/>
              </p:cNvSpPr>
              <p:nvPr/>
            </p:nvSpPr>
            <p:spPr bwMode="auto">
              <a:xfrm>
                <a:off x="5193" y="1616"/>
                <a:ext cx="454" cy="182"/>
              </a:xfrm>
              <a:prstGeom prst="rect">
                <a:avLst/>
              </a:prstGeom>
              <a:noFill/>
              <a:ln w="9525" cap="rnd" algn="ctr">
                <a:solidFill>
                  <a:srgbClr val="007A77"/>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
                    <a:schemeClr val="hlink"/>
                  </a:buClr>
                  <a:buFontTx/>
                  <a:buNone/>
                </a:pPr>
                <a:r>
                  <a:rPr lang="en-US" altLang="zh-CN" sz="1400" dirty="0">
                    <a:latin typeface="Arial" panose="020B0604020202020204" pitchFamily="34" charset="0"/>
                    <a:ea typeface="Arial Unicode MS" panose="020B0604020202020204" pitchFamily="34" charset="-122"/>
                    <a:cs typeface="Arial Unicode MS" panose="020B0604020202020204" pitchFamily="34" charset="-122"/>
                  </a:rPr>
                  <a:t>4</a:t>
                </a:r>
              </a:p>
            </p:txBody>
          </p:sp>
          <p:sp>
            <p:nvSpPr>
              <p:cNvPr id="40974" name="Rectangle 12"/>
              <p:cNvSpPr>
                <a:spLocks noChangeArrowheads="1"/>
              </p:cNvSpPr>
              <p:nvPr/>
            </p:nvSpPr>
            <p:spPr bwMode="auto">
              <a:xfrm>
                <a:off x="5193" y="618"/>
                <a:ext cx="454" cy="182"/>
              </a:xfrm>
              <a:prstGeom prst="rect">
                <a:avLst/>
              </a:prstGeom>
              <a:noFill/>
              <a:ln w="9525" cap="rnd" algn="ctr">
                <a:solidFill>
                  <a:srgbClr val="007A77"/>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
                    <a:schemeClr val="hlink"/>
                  </a:buClr>
                  <a:buFontTx/>
                  <a:buNone/>
                </a:pP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40975" name="Line 13"/>
              <p:cNvSpPr>
                <a:spLocks noChangeShapeType="1"/>
              </p:cNvSpPr>
              <p:nvPr/>
            </p:nvSpPr>
            <p:spPr bwMode="auto">
              <a:xfrm>
                <a:off x="4967" y="618"/>
                <a:ext cx="181" cy="0"/>
              </a:xfrm>
              <a:prstGeom prst="line">
                <a:avLst/>
              </a:prstGeom>
              <a:noFill/>
              <a:ln w="9525" cap="rnd">
                <a:solidFill>
                  <a:srgbClr val="007A77"/>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76" name="Text Box 14"/>
              <p:cNvSpPr txBox="1">
                <a:spLocks noChangeArrowheads="1"/>
              </p:cNvSpPr>
              <p:nvPr/>
            </p:nvSpPr>
            <p:spPr bwMode="auto">
              <a:xfrm>
                <a:off x="5239" y="845"/>
                <a:ext cx="36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Clr>
                    <a:schemeClr val="hlink"/>
                  </a:buClr>
                  <a:buFontTx/>
                  <a:buNone/>
                </a:pPr>
                <a:r>
                  <a:rPr lang="en-US" altLang="zh-CN" sz="1400">
                    <a:latin typeface="Arial" panose="020B0604020202020204" pitchFamily="34" charset="0"/>
                    <a:ea typeface="Arial Unicode MS" panose="020B0604020202020204" pitchFamily="34" charset="-122"/>
                    <a:cs typeface="Arial Unicode MS" panose="020B0604020202020204" pitchFamily="34" charset="-122"/>
                  </a:rPr>
                  <a:t>….</a:t>
                </a:r>
              </a:p>
            </p:txBody>
          </p:sp>
        </p:grpSp>
        <p:sp>
          <p:nvSpPr>
            <p:cNvPr id="40965" name="Rectangle 15"/>
            <p:cNvSpPr>
              <a:spLocks noChangeArrowheads="1"/>
            </p:cNvSpPr>
            <p:nvPr/>
          </p:nvSpPr>
          <p:spPr bwMode="auto">
            <a:xfrm>
              <a:off x="7380560" y="3140844"/>
              <a:ext cx="511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Clr>
                  <a:schemeClr val="hlink"/>
                </a:buClr>
                <a:buFontTx/>
                <a:buNone/>
              </a:pPr>
              <a:r>
                <a:rPr lang="en-US"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$s1</a:t>
              </a:r>
            </a:p>
          </p:txBody>
        </p:sp>
        <p:sp>
          <p:nvSpPr>
            <p:cNvPr id="40966" name="Rectangle 18"/>
            <p:cNvSpPr>
              <a:spLocks noChangeArrowheads="1"/>
            </p:cNvSpPr>
            <p:nvPr/>
          </p:nvSpPr>
          <p:spPr bwMode="auto">
            <a:xfrm>
              <a:off x="6804298" y="4753744"/>
              <a:ext cx="12170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Clr>
                  <a:schemeClr val="hlink"/>
                </a:buClr>
                <a:buFontTx/>
                <a:buNone/>
              </a:pPr>
              <a:r>
                <a:rPr lang="en-US" altLang="zh-CN" sz="1000" b="1" dirty="0" err="1">
                  <a:solidFill>
                    <a:srgbClr val="FF3300"/>
                  </a:solidFill>
                  <a:latin typeface="Arial" panose="020B0604020202020204" pitchFamily="34" charset="0"/>
                  <a:ea typeface="Arial Unicode MS" panose="020B0604020202020204" pitchFamily="34" charset="-122"/>
                  <a:cs typeface="Arial Unicode MS" panose="020B0604020202020204" pitchFamily="34" charset="-122"/>
                </a:rPr>
                <a:t>AddrConstants</a:t>
              </a:r>
              <a:r>
                <a:rPr lang="en-US" altLang="zh-CN" sz="1000" b="1" dirty="0">
                  <a:solidFill>
                    <a:srgbClr val="FF3300"/>
                  </a:solidFill>
                  <a:latin typeface="Arial" panose="020B0604020202020204" pitchFamily="34" charset="0"/>
                  <a:ea typeface="Arial Unicode MS" panose="020B0604020202020204" pitchFamily="34" charset="-122"/>
                  <a:cs typeface="Arial Unicode MS" panose="020B0604020202020204" pitchFamily="34" charset="-122"/>
                </a:rPr>
                <a:t> 4</a:t>
              </a:r>
            </a:p>
          </p:txBody>
        </p:sp>
      </p:gr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a:xfrm>
            <a:off x="230188" y="115888"/>
            <a:ext cx="7870825" cy="955675"/>
          </a:xfrm>
        </p:spPr>
        <p:txBody>
          <a:bodyPr/>
          <a:lstStyle/>
          <a:p>
            <a:r>
              <a:rPr lang="en-US" altLang="zh-CN">
                <a:ea typeface="黑体" panose="02010609060101010101" pitchFamily="49" charset="-122"/>
              </a:rPr>
              <a:t>Immediate Operands</a:t>
            </a:r>
            <a:endParaRPr>
              <a:ea typeface="黑体" panose="02010609060101010101" pitchFamily="49" charset="-122"/>
            </a:endParaRPr>
          </a:p>
        </p:txBody>
      </p:sp>
      <p:sp>
        <p:nvSpPr>
          <p:cNvPr id="3" name="内容占位符 2"/>
          <p:cNvSpPr>
            <a:spLocks noGrp="1"/>
          </p:cNvSpPr>
          <p:nvPr>
            <p:ph idx="1"/>
          </p:nvPr>
        </p:nvSpPr>
        <p:spPr>
          <a:xfrm>
            <a:off x="395288" y="1196975"/>
            <a:ext cx="8229600" cy="4968875"/>
          </a:xfrm>
        </p:spPr>
        <p:txBody>
          <a:bodyPr/>
          <a:lstStyle/>
          <a:p>
            <a:pPr eaLnBrk="1" hangingPunct="1">
              <a:spcBef>
                <a:spcPts val="0"/>
              </a:spcBef>
              <a:defRPr/>
            </a:pPr>
            <a:r>
              <a:rPr lang="en-US" altLang="zh-CN" dirty="0" err="1"/>
              <a:t>Prestored</a:t>
            </a:r>
            <a:r>
              <a:rPr lang="en-US" altLang="zh-CN" dirty="0"/>
              <a:t> with in Instruction</a:t>
            </a:r>
            <a:endParaRPr lang="en-US" altLang="zh-CN" sz="2200" dirty="0">
              <a:solidFill>
                <a:srgbClr val="FF0000"/>
              </a:solidFill>
            </a:endParaRPr>
          </a:p>
          <a:p>
            <a:pPr lvl="1" eaLnBrk="1" hangingPunct="1">
              <a:spcBef>
                <a:spcPts val="0"/>
              </a:spcBef>
              <a:buClr>
                <a:srgbClr val="4BACC6">
                  <a:lumMod val="75000"/>
                </a:srgbClr>
              </a:buClr>
              <a:defRPr/>
            </a:pPr>
            <a:r>
              <a:rPr lang="en-US" altLang="zh-CN" dirty="0">
                <a:solidFill>
                  <a:prstClr val="black"/>
                </a:solidFill>
              </a:rPr>
              <a:t>Avoids the load instruction</a:t>
            </a:r>
          </a:p>
          <a:p>
            <a:pPr lvl="1" eaLnBrk="1" hangingPunct="1">
              <a:spcBef>
                <a:spcPts val="0"/>
              </a:spcBef>
              <a:buClr>
                <a:srgbClr val="4BACC6">
                  <a:lumMod val="75000"/>
                </a:srgbClr>
              </a:buClr>
              <a:defRPr/>
            </a:pPr>
            <a:r>
              <a:rPr lang="en-US" altLang="zh-CN" sz="2200" b="1" dirty="0">
                <a:solidFill>
                  <a:srgbClr val="FF0000"/>
                </a:solidFill>
              </a:rPr>
              <a:t>Immediate:</a:t>
            </a:r>
            <a:r>
              <a:rPr lang="en-US" altLang="zh-CN" sz="2200" dirty="0">
                <a:solidFill>
                  <a:prstClr val="black"/>
                </a:solidFill>
              </a:rPr>
              <a:t> Other method for adding constant 4 to $s3</a:t>
            </a:r>
          </a:p>
          <a:p>
            <a:pPr lvl="2" eaLnBrk="1" hangingPunct="1">
              <a:spcBef>
                <a:spcPts val="0"/>
              </a:spcBef>
              <a:buClr>
                <a:srgbClr val="4BACC6">
                  <a:lumMod val="75000"/>
                </a:srgbClr>
              </a:buClr>
              <a:defRPr/>
            </a:pPr>
            <a:r>
              <a:rPr lang="en-US" altLang="zh-CN" dirty="0">
                <a:solidFill>
                  <a:prstClr val="black"/>
                </a:solidFill>
              </a:rPr>
              <a:t>Offer versions of the instruction </a:t>
            </a:r>
          </a:p>
          <a:p>
            <a:pPr lvl="2" eaLnBrk="1" hangingPunct="1">
              <a:spcBef>
                <a:spcPts val="0"/>
              </a:spcBef>
              <a:buClr>
                <a:srgbClr val="4BACC6">
                  <a:lumMod val="75000"/>
                </a:srgbClr>
              </a:buClr>
              <a:buFont typeface="Wingdings" pitchFamily="2" charset="2"/>
              <a:buNone/>
              <a:defRPr/>
            </a:pPr>
            <a:r>
              <a:rPr lang="en-US" altLang="zh-CN" dirty="0">
                <a:solidFill>
                  <a:prstClr val="black"/>
                </a:solidFill>
              </a:rPr>
              <a:t>		</a:t>
            </a:r>
            <a:r>
              <a:rPr lang="en-US" altLang="zh-CN" dirty="0" err="1">
                <a:solidFill>
                  <a:prstClr val="black"/>
                </a:solidFill>
              </a:rPr>
              <a:t>addi</a:t>
            </a:r>
            <a:r>
              <a:rPr lang="en-US" altLang="zh-CN" dirty="0">
                <a:solidFill>
                  <a:prstClr val="black"/>
                </a:solidFill>
              </a:rPr>
              <a:t>   $s3, $s3, </a:t>
            </a:r>
            <a:r>
              <a:rPr lang="en-US" altLang="zh-CN" b="1" dirty="0">
                <a:solidFill>
                  <a:srgbClr val="FF0000"/>
                </a:solidFill>
              </a:rPr>
              <a:t>4</a:t>
            </a:r>
            <a:r>
              <a:rPr lang="en-US" altLang="zh-CN" dirty="0">
                <a:solidFill>
                  <a:prstClr val="black"/>
                </a:solidFill>
              </a:rPr>
              <a:t>	#$s3= $s3+ 4 </a:t>
            </a:r>
          </a:p>
          <a:p>
            <a:pPr lvl="1" eaLnBrk="1" hangingPunct="1">
              <a:spcBef>
                <a:spcPts val="0"/>
              </a:spcBef>
              <a:buClr>
                <a:srgbClr val="4BACC6">
                  <a:lumMod val="75000"/>
                </a:srgbClr>
              </a:buClr>
              <a:defRPr/>
            </a:pPr>
            <a:r>
              <a:rPr lang="en-US" altLang="zh-CN" dirty="0">
                <a:solidFill>
                  <a:prstClr val="black"/>
                </a:solidFill>
              </a:rPr>
              <a:t>Short Literal</a:t>
            </a:r>
          </a:p>
          <a:p>
            <a:pPr lvl="1" eaLnBrk="1" hangingPunct="1">
              <a:spcBef>
                <a:spcPts val="0"/>
              </a:spcBef>
              <a:buClr>
                <a:srgbClr val="4BACC6">
                  <a:lumMod val="75000"/>
                </a:srgbClr>
              </a:buClr>
              <a:defRPr/>
            </a:pPr>
            <a:endParaRPr lang="en-US" altLang="zh-CN" dirty="0">
              <a:solidFill>
                <a:prstClr val="black"/>
              </a:solidFill>
            </a:endParaRPr>
          </a:p>
          <a:p>
            <a:pPr eaLnBrk="1" hangingPunct="1">
              <a:spcBef>
                <a:spcPts val="0"/>
              </a:spcBef>
              <a:buClr>
                <a:srgbClr val="4BACC6">
                  <a:lumMod val="75000"/>
                </a:srgbClr>
              </a:buClr>
              <a:defRPr/>
            </a:pPr>
            <a:r>
              <a:rPr lang="en-US" altLang="zh-CN" dirty="0">
                <a:solidFill>
                  <a:srgbClr val="FF3300"/>
                </a:solidFill>
              </a:rPr>
              <a:t>Design Principle 3</a:t>
            </a:r>
          </a:p>
          <a:p>
            <a:pPr lvl="1" eaLnBrk="1" hangingPunct="1">
              <a:spcBef>
                <a:spcPts val="0"/>
              </a:spcBef>
              <a:buClr>
                <a:srgbClr val="4BACC6">
                  <a:lumMod val="75000"/>
                </a:srgbClr>
              </a:buClr>
              <a:defRPr/>
            </a:pPr>
            <a:r>
              <a:rPr lang="en-US" altLang="zh-CN" b="1" i="1" dirty="0">
                <a:solidFill>
                  <a:prstClr val="black"/>
                </a:solidFill>
              </a:rPr>
              <a:t> </a:t>
            </a:r>
            <a:r>
              <a:rPr lang="en-US" altLang="zh-CN" b="1" i="1" dirty="0">
                <a:solidFill>
                  <a:srgbClr val="FF0000"/>
                </a:solidFill>
              </a:rPr>
              <a:t>Make the common case fast</a:t>
            </a:r>
            <a:r>
              <a:rPr lang="en-US" altLang="zh-CN" b="1" i="1" dirty="0">
                <a:solidFill>
                  <a:prstClr val="black"/>
                </a:solidFill>
              </a:rPr>
              <a:t>: (why?)</a:t>
            </a:r>
            <a:br>
              <a:rPr lang="en-US" altLang="zh-CN" b="1" i="1" dirty="0">
                <a:solidFill>
                  <a:prstClr val="black"/>
                </a:solidFill>
              </a:rPr>
            </a:br>
            <a:r>
              <a:rPr lang="en-US" altLang="zh-CN" sz="2200" i="1" dirty="0">
                <a:solidFill>
                  <a:prstClr val="black"/>
                </a:solidFill>
              </a:rPr>
              <a:t>	</a:t>
            </a:r>
            <a:r>
              <a:rPr lang="en-US" altLang="zh-CN" sz="2200" dirty="0">
                <a:solidFill>
                  <a:prstClr val="black"/>
                </a:solidFill>
              </a:rPr>
              <a:t>Constant operands occur frequently</a:t>
            </a:r>
            <a:br>
              <a:rPr lang="en-US" altLang="zh-CN" sz="2200" dirty="0">
                <a:solidFill>
                  <a:prstClr val="black"/>
                </a:solidFill>
              </a:rPr>
            </a:br>
            <a:r>
              <a:rPr lang="en-US" altLang="zh-CN" sz="2200" dirty="0">
                <a:solidFill>
                  <a:prstClr val="black"/>
                </a:solidFill>
              </a:rPr>
              <a:t>	it is  very common</a:t>
            </a:r>
            <a:br>
              <a:rPr lang="en-US" altLang="zh-CN" sz="2200" dirty="0">
                <a:solidFill>
                  <a:prstClr val="black"/>
                </a:solidFill>
              </a:rPr>
            </a:br>
            <a:r>
              <a:rPr lang="en-US" altLang="zh-CN" sz="2200" dirty="0">
                <a:solidFill>
                  <a:prstClr val="black"/>
                </a:solidFill>
              </a:rPr>
              <a:t>	Loading them from memory is very slow</a:t>
            </a:r>
          </a:p>
          <a:p>
            <a:pPr>
              <a:defRPr/>
            </a:pPr>
            <a:endParaRPr dirty="0"/>
          </a:p>
        </p:txBody>
      </p:sp>
      <p:sp>
        <p:nvSpPr>
          <p:cNvPr id="4" name="矩形 3"/>
          <p:cNvSpPr/>
          <p:nvPr/>
        </p:nvSpPr>
        <p:spPr>
          <a:xfrm>
            <a:off x="4845050" y="3519488"/>
            <a:ext cx="3779838" cy="32385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6" name="直接连接符 5"/>
          <p:cNvCxnSpPr>
            <a:stCxn id="4" idx="0"/>
          </p:cNvCxnSpPr>
          <p:nvPr/>
        </p:nvCxnSpPr>
        <p:spPr>
          <a:xfrm flipH="1">
            <a:off x="6732588" y="3519488"/>
            <a:ext cx="3175" cy="341312"/>
          </a:xfrm>
          <a:prstGeom prst="line">
            <a:avLst/>
          </a:prstGeom>
        </p:spPr>
        <p:style>
          <a:lnRef idx="1">
            <a:schemeClr val="accent1"/>
          </a:lnRef>
          <a:fillRef idx="0">
            <a:schemeClr val="accent1"/>
          </a:fillRef>
          <a:effectRef idx="0">
            <a:schemeClr val="accent1"/>
          </a:effectRef>
          <a:fontRef idx="minor">
            <a:schemeClr val="tx1"/>
          </a:fontRef>
        </p:style>
      </p:cxnSp>
      <p:sp>
        <p:nvSpPr>
          <p:cNvPr id="41990" name="矩形 6"/>
          <p:cNvSpPr>
            <a:spLocks noChangeArrowheads="1"/>
          </p:cNvSpPr>
          <p:nvPr/>
        </p:nvSpPr>
        <p:spPr bwMode="auto">
          <a:xfrm>
            <a:off x="6664325" y="3552825"/>
            <a:ext cx="16113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lvl="1" eaLnBrk="1" hangingPunct="1">
              <a:spcBef>
                <a:spcPct val="0"/>
              </a:spcBef>
              <a:buClr>
                <a:srgbClr val="31859C"/>
              </a:buClr>
              <a:buFontTx/>
              <a:buNone/>
            </a:pPr>
            <a:r>
              <a:rPr lang="en-US" altLang="zh-CN" sz="1400">
                <a:solidFill>
                  <a:srgbClr val="FF0000"/>
                </a:solidFill>
                <a:latin typeface="Arial" panose="020B0604020202020204" pitchFamily="34" charset="0"/>
              </a:rPr>
              <a:t>Short Literal</a:t>
            </a:r>
          </a:p>
        </p:txBody>
      </p:sp>
      <p:sp>
        <p:nvSpPr>
          <p:cNvPr id="8" name="矩形 7"/>
          <p:cNvSpPr/>
          <p:nvPr/>
        </p:nvSpPr>
        <p:spPr>
          <a:xfrm>
            <a:off x="4859338" y="3538538"/>
            <a:ext cx="649287" cy="307975"/>
          </a:xfrm>
          <a:prstGeom prst="rect">
            <a:avLst/>
          </a:prstGeom>
          <a:ln>
            <a:solidFill>
              <a:schemeClr val="tx2">
                <a:lumMod val="40000"/>
                <a:lumOff val="60000"/>
              </a:schemeClr>
            </a:solidFill>
          </a:ln>
        </p:spPr>
        <p:txBody>
          <a:bodyPr>
            <a:spAutoFit/>
          </a:bodyPr>
          <a:lstStyle/>
          <a:p>
            <a:pPr algn="ctr" eaLnBrk="1" hangingPunct="1">
              <a:spcBef>
                <a:spcPts val="0"/>
              </a:spcBef>
              <a:buClr>
                <a:srgbClr val="4BACC6">
                  <a:lumMod val="75000"/>
                </a:srgbClr>
              </a:buClr>
              <a:defRPr/>
            </a:pPr>
            <a:r>
              <a:rPr lang="en-US" altLang="zh-CN" dirty="0">
                <a:solidFill>
                  <a:srgbClr val="FF0000"/>
                </a:solidFill>
              </a:rPr>
              <a:t>OP</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230188" y="115888"/>
            <a:ext cx="7870825" cy="955675"/>
          </a:xfrm>
        </p:spPr>
        <p:txBody>
          <a:bodyPr/>
          <a:lstStyle/>
          <a:p>
            <a:r>
              <a:rPr lang="en-US" altLang="zh-CN">
                <a:ea typeface="黑体" panose="02010609060101010101" pitchFamily="49" charset="-122"/>
              </a:rPr>
              <a:t>Brief summary</a:t>
            </a:r>
            <a:endParaRPr>
              <a:ea typeface="黑体" panose="02010609060101010101" pitchFamily="49" charset="-122"/>
            </a:endParaRPr>
          </a:p>
        </p:txBody>
      </p:sp>
      <p:graphicFrame>
        <p:nvGraphicFramePr>
          <p:cNvPr id="4" name="Group 375"/>
          <p:cNvGraphicFramePr>
            <a:graphicFrameLocks/>
          </p:cNvGraphicFramePr>
          <p:nvPr>
            <p:extLst>
              <p:ext uri="{D42A27DB-BD31-4B8C-83A1-F6EECF244321}">
                <p14:modId xmlns:p14="http://schemas.microsoft.com/office/powerpoint/2010/main" val="352515287"/>
              </p:ext>
            </p:extLst>
          </p:nvPr>
        </p:nvGraphicFramePr>
        <p:xfrm>
          <a:off x="107950" y="1484313"/>
          <a:ext cx="8856663" cy="2232043"/>
        </p:xfrm>
        <a:graphic>
          <a:graphicData uri="http://schemas.openxmlformats.org/drawingml/2006/table">
            <a:tbl>
              <a:tblPr/>
              <a:tblGrid>
                <a:gridCol w="1511300">
                  <a:extLst>
                    <a:ext uri="{9D8B030D-6E8A-4147-A177-3AD203B41FA5}">
                      <a16:colId xmlns:a16="http://schemas.microsoft.com/office/drawing/2014/main" val="20000"/>
                    </a:ext>
                  </a:extLst>
                </a:gridCol>
                <a:gridCol w="2737172">
                  <a:extLst>
                    <a:ext uri="{9D8B030D-6E8A-4147-A177-3AD203B41FA5}">
                      <a16:colId xmlns:a16="http://schemas.microsoft.com/office/drawing/2014/main" val="20001"/>
                    </a:ext>
                  </a:extLst>
                </a:gridCol>
                <a:gridCol w="4608191">
                  <a:extLst>
                    <a:ext uri="{9D8B030D-6E8A-4147-A177-3AD203B41FA5}">
                      <a16:colId xmlns:a16="http://schemas.microsoft.com/office/drawing/2014/main" val="20002"/>
                    </a:ext>
                  </a:extLst>
                </a:gridCol>
              </a:tblGrid>
              <a:tr h="457199">
                <a:tc>
                  <a:txBody>
                    <a:bodyPr/>
                    <a:lstStyle/>
                    <a:p>
                      <a:pPr marL="0" marR="0" lvl="0" indent="0" algn="l" defTabSz="914400" rtl="0" eaLnBrk="1" fontAlgn="base" latinLnBrk="0" hangingPunct="1">
                        <a:lnSpc>
                          <a:spcPct val="100000"/>
                        </a:lnSpc>
                        <a:spcBef>
                          <a:spcPts val="0"/>
                        </a:spcBef>
                        <a:spcAft>
                          <a:spcPct val="0"/>
                        </a:spcAft>
                        <a:buClr>
                          <a:schemeClr val="hlink"/>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Arial" charset="0"/>
                          <a:ea typeface="Arial Unicode MS" pitchFamily="34" charset="-122"/>
                          <a:cs typeface="Arial Unicode MS" pitchFamily="34" charset="-122"/>
                        </a:rPr>
                        <a:t>Name</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100000"/>
                        </a:lnSpc>
                        <a:spcBef>
                          <a:spcPts val="0"/>
                        </a:spcBef>
                        <a:spcAft>
                          <a:spcPct val="0"/>
                        </a:spcAft>
                        <a:buClr>
                          <a:schemeClr val="hlink"/>
                        </a:buClr>
                        <a:buSzPct val="75000"/>
                        <a:buFont typeface="Wingdings" pitchFamily="2" charset="2"/>
                        <a:buNone/>
                        <a:tabLst/>
                      </a:pPr>
                      <a:r>
                        <a:rPr kumimoji="0" lang="en-US" altLang="zh-CN" sz="2400" b="0" i="0" u="none" strike="noStrike" cap="none" normalizeH="0" baseline="0">
                          <a:ln>
                            <a:noFill/>
                          </a:ln>
                          <a:solidFill>
                            <a:schemeClr val="bg1"/>
                          </a:solidFill>
                          <a:effectLst/>
                          <a:latin typeface="Arial" charset="0"/>
                          <a:ea typeface="Arial Unicode MS" pitchFamily="34" charset="-122"/>
                          <a:cs typeface="Arial Unicode MS" pitchFamily="34" charset="-122"/>
                        </a:rPr>
                        <a:t>Example</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100000"/>
                        </a:lnSpc>
                        <a:spcBef>
                          <a:spcPts val="0"/>
                        </a:spcBef>
                        <a:spcAft>
                          <a:spcPct val="0"/>
                        </a:spcAft>
                        <a:buClr>
                          <a:schemeClr val="hlink"/>
                        </a:buClr>
                        <a:buSzPct val="75000"/>
                        <a:buFont typeface="Wingdings" pitchFamily="2" charset="2"/>
                        <a:buNone/>
                        <a:tabLst/>
                      </a:pPr>
                      <a:r>
                        <a:rPr kumimoji="0" lang="en-US" altLang="zh-CN" sz="2400" b="0" i="0" u="none" strike="noStrike" cap="none" normalizeH="0" baseline="0">
                          <a:ln>
                            <a:noFill/>
                          </a:ln>
                          <a:solidFill>
                            <a:schemeClr val="bg1"/>
                          </a:solidFill>
                          <a:effectLst/>
                          <a:latin typeface="Arial" charset="0"/>
                          <a:ea typeface="Arial Unicode MS" pitchFamily="34" charset="-122"/>
                          <a:cs typeface="Arial Unicode MS" pitchFamily="34" charset="-122"/>
                        </a:rPr>
                        <a:t>Comments</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01035">
                <a:tc>
                  <a:txBody>
                    <a:bodyPr/>
                    <a:lstStyle/>
                    <a:p>
                      <a:pPr marL="0" marR="0" lvl="0" indent="0" algn="l" defTabSz="914400" rtl="0" eaLnBrk="1" fontAlgn="base" latinLnBrk="0" hangingPunct="1">
                        <a:lnSpc>
                          <a:spcPct val="100000"/>
                        </a:lnSpc>
                        <a:spcBef>
                          <a:spcPts val="0"/>
                        </a:spcBef>
                        <a:spcAft>
                          <a:spcPct val="0"/>
                        </a:spcAft>
                        <a:buClr>
                          <a:schemeClr val="hlink"/>
                        </a:buClr>
                        <a:buSzPct val="75000"/>
                        <a:buFont typeface="Wingdings" pitchFamily="2" charset="2"/>
                        <a:buNone/>
                        <a:tabLst/>
                      </a:pPr>
                      <a:r>
                        <a:rPr kumimoji="0" lang="en-US" altLang="zh-CN" sz="2000" b="0" i="0" u="none" strike="noStrike" cap="none" normalizeH="0" baseline="0">
                          <a:ln>
                            <a:noFill/>
                          </a:ln>
                          <a:solidFill>
                            <a:srgbClr val="000000"/>
                          </a:solidFill>
                          <a:effectLst/>
                          <a:latin typeface="Arial" charset="0"/>
                          <a:ea typeface="Arial Unicode MS" pitchFamily="34" charset="-122"/>
                          <a:cs typeface="Arial Unicode MS" pitchFamily="34" charset="-122"/>
                        </a:rPr>
                        <a:t>32 register</a:t>
                      </a:r>
                    </a:p>
                  </a:txBody>
                  <a:tcPr marL="90000" marR="90000" marT="46803" marB="4680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
                          <a:schemeClr val="hlink"/>
                        </a:buClr>
                        <a:buSzPct val="75000"/>
                        <a:buFont typeface="Wingdings" pitchFamily="2" charset="2"/>
                        <a:buNone/>
                        <a:tabLst/>
                      </a:pPr>
                      <a:r>
                        <a:rPr kumimoji="0" lang="en-US" altLang="zh-CN" sz="20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$s0,$s1</a:t>
                      </a:r>
                      <a:r>
                        <a:rPr kumimoji="0" lang="en-US" altLang="zh-CN" sz="2000" b="0" i="0" u="none" strike="noStrike" cap="none" normalizeH="0" baseline="0" dirty="0">
                          <a:ln>
                            <a:noFill/>
                          </a:ln>
                          <a:solidFill>
                            <a:srgbClr val="000000"/>
                          </a:solidFill>
                          <a:effectLst/>
                          <a:latin typeface="Arial Unicode MS"/>
                          <a:ea typeface="Arial Unicode MS" pitchFamily="34" charset="-122"/>
                          <a:cs typeface="Arial Unicode MS" pitchFamily="34" charset="-122"/>
                        </a:rPr>
                        <a:t>……</a:t>
                      </a:r>
                      <a:endParaRPr kumimoji="0" lang="en-US" altLang="zh-CN" sz="2000" b="0" i="0" u="none" strike="noStrike" cap="none" normalizeH="0" baseline="0" dirty="0">
                        <a:ln>
                          <a:noFill/>
                        </a:ln>
                        <a:solidFill>
                          <a:srgbClr val="000000"/>
                        </a:solidFill>
                        <a:effectLst/>
                        <a:latin typeface="Arial" charset="0"/>
                        <a:ea typeface="Arial Unicode MS" pitchFamily="34" charset="-122"/>
                        <a:cs typeface="Arial Unicode MS" pitchFamily="34" charset="-122"/>
                      </a:endParaRPr>
                    </a:p>
                    <a:p>
                      <a:pPr marL="0" marR="0" lvl="0" indent="0" algn="l" defTabSz="914400" rtl="0" eaLnBrk="1" fontAlgn="base" latinLnBrk="0" hangingPunct="1">
                        <a:lnSpc>
                          <a:spcPct val="100000"/>
                        </a:lnSpc>
                        <a:spcBef>
                          <a:spcPts val="0"/>
                        </a:spcBef>
                        <a:spcAft>
                          <a:spcPct val="0"/>
                        </a:spcAft>
                        <a:buClr>
                          <a:schemeClr val="hlink"/>
                        </a:buClr>
                        <a:buSzPct val="75000"/>
                        <a:buFont typeface="Wingdings" pitchFamily="2" charset="2"/>
                        <a:buNone/>
                        <a:tabLst/>
                      </a:pPr>
                      <a:r>
                        <a:rPr kumimoji="0" lang="en-US" altLang="zh-CN" sz="20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$t0, $t1</a:t>
                      </a:r>
                      <a:r>
                        <a:rPr kumimoji="0" lang="en-US" altLang="zh-CN" sz="2000" b="0" i="0" u="none" strike="noStrike" cap="none" normalizeH="0" baseline="0" dirty="0">
                          <a:ln>
                            <a:noFill/>
                          </a:ln>
                          <a:solidFill>
                            <a:srgbClr val="000000"/>
                          </a:solidFill>
                          <a:effectLst/>
                          <a:latin typeface="Arial Unicode MS"/>
                          <a:ea typeface="Arial Unicode MS" pitchFamily="34" charset="-122"/>
                          <a:cs typeface="Arial Unicode MS" pitchFamily="34" charset="-122"/>
                        </a:rPr>
                        <a:t>……</a:t>
                      </a:r>
                      <a:r>
                        <a:rPr kumimoji="0" lang="en-US" altLang="zh-CN" sz="20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
                          <a:schemeClr val="hlink"/>
                        </a:buClr>
                        <a:buSzPct val="75000"/>
                        <a:buFont typeface="Wingdings" pitchFamily="2" charset="2"/>
                        <a:buNone/>
                        <a:tabLst/>
                      </a:pPr>
                      <a:r>
                        <a:rPr kumimoji="0" lang="en-US" altLang="zh-CN" sz="16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Fast locations for data. In MIPS, data must be in registers to perform arithmetic.</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73791">
                <a:tc>
                  <a:txBody>
                    <a:bodyPr/>
                    <a:lstStyle/>
                    <a:p>
                      <a:pPr marL="0" marR="0" lvl="0" indent="0" algn="l" defTabSz="914400" rtl="0" eaLnBrk="1" fontAlgn="base" latinLnBrk="0" hangingPunct="1">
                        <a:lnSpc>
                          <a:spcPct val="100000"/>
                        </a:lnSpc>
                        <a:spcBef>
                          <a:spcPts val="0"/>
                        </a:spcBef>
                        <a:spcAft>
                          <a:spcPct val="0"/>
                        </a:spcAft>
                        <a:buClr>
                          <a:schemeClr val="hlink"/>
                        </a:buClr>
                        <a:buSzPct val="75000"/>
                        <a:buFont typeface="Wingdings" pitchFamily="2" charset="2"/>
                        <a:buNone/>
                        <a:tabLst/>
                      </a:pPr>
                      <a:r>
                        <a:rPr kumimoji="0" lang="en-US" altLang="zh-CN" sz="2000" b="0" i="0" u="none" strike="noStrike" cap="none" normalizeH="0" baseline="0" dirty="0">
                          <a:ln>
                            <a:noFill/>
                          </a:ln>
                          <a:solidFill>
                            <a:srgbClr val="FF0000"/>
                          </a:solidFill>
                          <a:effectLst/>
                          <a:latin typeface="Arial" charset="0"/>
                          <a:ea typeface="Arial Unicode MS" pitchFamily="34" charset="-122"/>
                          <a:cs typeface="Arial Unicode MS" pitchFamily="34" charset="-122"/>
                        </a:rPr>
                        <a:t>2</a:t>
                      </a:r>
                      <a:r>
                        <a:rPr kumimoji="0" lang="en-US" altLang="zh-CN" sz="2000" b="0" i="0" u="none" strike="noStrike" cap="none" normalizeH="0" baseline="30000" dirty="0">
                          <a:ln>
                            <a:noFill/>
                          </a:ln>
                          <a:solidFill>
                            <a:srgbClr val="FF0000"/>
                          </a:solidFill>
                          <a:effectLst/>
                          <a:latin typeface="Arial" charset="0"/>
                          <a:ea typeface="Arial Unicode MS" pitchFamily="34" charset="-122"/>
                          <a:cs typeface="Arial Unicode MS" pitchFamily="34" charset="-122"/>
                        </a:rPr>
                        <a:t>30</a:t>
                      </a:r>
                      <a:r>
                        <a:rPr kumimoji="0" lang="en-US" altLang="zh-CN" sz="20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 </a:t>
                      </a:r>
                    </a:p>
                    <a:p>
                      <a:pPr marL="0" marR="0" lvl="0" indent="0" algn="l" defTabSz="914400" rtl="0" eaLnBrk="1" fontAlgn="base" latinLnBrk="0" hangingPunct="1">
                        <a:lnSpc>
                          <a:spcPct val="100000"/>
                        </a:lnSpc>
                        <a:spcBef>
                          <a:spcPts val="0"/>
                        </a:spcBef>
                        <a:spcAft>
                          <a:spcPct val="0"/>
                        </a:spcAft>
                        <a:buClr>
                          <a:schemeClr val="hlink"/>
                        </a:buClr>
                        <a:buSzPct val="75000"/>
                        <a:buFont typeface="Wingdings" pitchFamily="2" charset="2"/>
                        <a:buNone/>
                        <a:tabLst/>
                      </a:pPr>
                      <a:r>
                        <a:rPr kumimoji="0" lang="en-US" altLang="zh-CN" sz="1600" b="0" i="0" u="none" strike="noStrike" cap="none" normalizeH="0" baseline="0" dirty="0">
                          <a:ln>
                            <a:noFill/>
                          </a:ln>
                          <a:solidFill>
                            <a:srgbClr val="000000"/>
                          </a:solidFill>
                          <a:effectLst/>
                          <a:latin typeface="Times New Roman" panose="02020603050405020304" pitchFamily="18" charset="0"/>
                          <a:ea typeface="Arial Unicode MS" pitchFamily="34" charset="-122"/>
                          <a:cs typeface="Times New Roman" panose="02020603050405020304" pitchFamily="18" charset="0"/>
                        </a:rPr>
                        <a:t>memory words</a:t>
                      </a:r>
                    </a:p>
                  </a:txBody>
                  <a:tcPr marL="90000" marR="90000" marT="46803" marB="4680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
                          <a:schemeClr val="hlink"/>
                        </a:buClr>
                        <a:buSzPct val="75000"/>
                        <a:buFont typeface="Wingdings" pitchFamily="2" charset="2"/>
                        <a:buNone/>
                        <a:tabLst/>
                      </a:pPr>
                      <a:r>
                        <a:rPr kumimoji="0" lang="en-US" altLang="zh-CN" sz="16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 </a:t>
                      </a:r>
                      <a:r>
                        <a:rPr kumimoji="0" lang="en-US" altLang="zh-CN" sz="18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Memory[0],  Memory[4] , </a:t>
                      </a:r>
                    </a:p>
                    <a:p>
                      <a:pPr marL="0" marR="0" lvl="0" indent="0" algn="l" defTabSz="914400" rtl="0" eaLnBrk="1" fontAlgn="base" latinLnBrk="0" hangingPunct="1">
                        <a:lnSpc>
                          <a:spcPct val="100000"/>
                        </a:lnSpc>
                        <a:spcBef>
                          <a:spcPts val="0"/>
                        </a:spcBef>
                        <a:spcAft>
                          <a:spcPct val="0"/>
                        </a:spcAft>
                        <a:buClr>
                          <a:schemeClr val="hlink"/>
                        </a:buClr>
                        <a:buSzPct val="75000"/>
                        <a:buFont typeface="Wingdings" pitchFamily="2" charset="2"/>
                        <a:buNone/>
                        <a:tabLst/>
                      </a:pPr>
                      <a:r>
                        <a:rPr kumimoji="0" lang="en-US" altLang="zh-CN" sz="18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 Memory[8],   </a:t>
                      </a:r>
                      <a:r>
                        <a:rPr kumimoji="0" lang="en-US" altLang="zh-CN" sz="1800" b="0" i="0" u="none" strike="noStrike" cap="none" normalizeH="0" baseline="0" dirty="0">
                          <a:ln>
                            <a:noFill/>
                          </a:ln>
                          <a:solidFill>
                            <a:srgbClr val="000000"/>
                          </a:solidFill>
                          <a:effectLst/>
                          <a:latin typeface="Arial Unicode MS"/>
                          <a:ea typeface="Arial Unicode MS" pitchFamily="34" charset="-122"/>
                          <a:cs typeface="Arial Unicode MS" pitchFamily="34" charset="-122"/>
                        </a:rPr>
                        <a:t>……</a:t>
                      </a:r>
                      <a:r>
                        <a:rPr kumimoji="0" lang="en-US" altLang="zh-CN" sz="18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 , </a:t>
                      </a:r>
                    </a:p>
                    <a:p>
                      <a:pPr marL="0" marR="0" lvl="0" indent="0" algn="l" defTabSz="914400" rtl="0" eaLnBrk="1" fontAlgn="base" latinLnBrk="0" hangingPunct="1">
                        <a:lnSpc>
                          <a:spcPct val="100000"/>
                        </a:lnSpc>
                        <a:spcBef>
                          <a:spcPts val="0"/>
                        </a:spcBef>
                        <a:spcAft>
                          <a:spcPct val="0"/>
                        </a:spcAft>
                        <a:buClr>
                          <a:schemeClr val="hlink"/>
                        </a:buClr>
                        <a:buSzPct val="75000"/>
                        <a:buFont typeface="Wingdings" pitchFamily="2" charset="2"/>
                        <a:buNone/>
                        <a:tabLst/>
                      </a:pPr>
                      <a:r>
                        <a:rPr kumimoji="0" lang="en-US" altLang="zh-CN" sz="20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 </a:t>
                      </a:r>
                      <a:r>
                        <a:rPr kumimoji="0" lang="en-US" altLang="zh-CN" sz="2000" b="0" i="0" u="none" strike="noStrike" cap="none" normalizeH="0" baseline="0" dirty="0" err="1">
                          <a:ln>
                            <a:noFill/>
                          </a:ln>
                          <a:solidFill>
                            <a:srgbClr val="000000"/>
                          </a:solidFill>
                          <a:effectLst/>
                          <a:latin typeface="Arial" charset="0"/>
                          <a:ea typeface="Arial Unicode MS" pitchFamily="34" charset="-122"/>
                          <a:cs typeface="Arial Unicode MS" pitchFamily="34" charset="-122"/>
                        </a:rPr>
                        <a:t>Menory</a:t>
                      </a:r>
                      <a:r>
                        <a:rPr kumimoji="0" lang="en-US" altLang="zh-CN" sz="20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[4294967292] </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
                          <a:schemeClr val="hlink"/>
                        </a:buClr>
                        <a:buSzPct val="75000"/>
                        <a:buFont typeface="Wingdings" pitchFamily="2" charset="2"/>
                        <a:buNone/>
                        <a:tabLst/>
                      </a:pPr>
                      <a:r>
                        <a:rPr kumimoji="0" lang="en-US" altLang="zh-CN" sz="16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Accessed only by data transfer instructions in MIPS. MIPS uses byte </a:t>
                      </a:r>
                      <a:r>
                        <a:rPr kumimoji="0" lang="en-US" altLang="zh-CN" sz="1600" b="0" i="0" u="none" strike="noStrike" cap="none" normalizeH="0" baseline="0" dirty="0" err="1">
                          <a:ln>
                            <a:noFill/>
                          </a:ln>
                          <a:solidFill>
                            <a:srgbClr val="000000"/>
                          </a:solidFill>
                          <a:effectLst/>
                          <a:latin typeface="Arial" charset="0"/>
                          <a:ea typeface="Arial Unicode MS" pitchFamily="34" charset="-122"/>
                          <a:cs typeface="Arial Unicode MS" pitchFamily="34" charset="-122"/>
                        </a:rPr>
                        <a:t>addr</a:t>
                      </a:r>
                      <a:r>
                        <a:rPr kumimoji="0" lang="en-US" altLang="zh-CN" sz="16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 , so sequential word </a:t>
                      </a:r>
                      <a:r>
                        <a:rPr kumimoji="0" lang="en-US" altLang="zh-CN" sz="1600" b="0" i="0" u="none" strike="noStrike" cap="none" normalizeH="0" baseline="0" dirty="0" err="1">
                          <a:ln>
                            <a:noFill/>
                          </a:ln>
                          <a:solidFill>
                            <a:srgbClr val="000000"/>
                          </a:solidFill>
                          <a:effectLst/>
                          <a:latin typeface="Arial" charset="0"/>
                          <a:ea typeface="Arial Unicode MS" pitchFamily="34" charset="-122"/>
                          <a:cs typeface="Arial Unicode MS" pitchFamily="34" charset="-122"/>
                        </a:rPr>
                        <a:t>addr</a:t>
                      </a:r>
                      <a:r>
                        <a:rPr kumimoji="0" lang="en-US" altLang="zh-CN" sz="16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 Differ by 4. Memory holds data structures, arrays, and  spilled registers.</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3029" name="Text Box 52"/>
          <p:cNvSpPr txBox="1">
            <a:spLocks noChangeArrowheads="1"/>
          </p:cNvSpPr>
          <p:nvPr/>
        </p:nvSpPr>
        <p:spPr bwMode="auto">
          <a:xfrm>
            <a:off x="2195513" y="908050"/>
            <a:ext cx="61198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Clr>
                <a:schemeClr val="hlink"/>
              </a:buClr>
              <a:buFontTx/>
              <a:buNone/>
            </a:pPr>
            <a:r>
              <a:rPr lang="en-US" altLang="zh-CN" b="1">
                <a:solidFill>
                  <a:srgbClr val="FF0066"/>
                </a:solidFill>
                <a:latin typeface="Arial" panose="020B0604020202020204" pitchFamily="34" charset="0"/>
                <a:ea typeface="Arial Unicode MS" panose="020B0604020202020204" pitchFamily="34" charset="-122"/>
                <a:cs typeface="Arial Unicode MS" panose="020B0604020202020204" pitchFamily="34" charset="-122"/>
              </a:rPr>
              <a:t>MIPS operands	</a:t>
            </a:r>
          </a:p>
        </p:txBody>
      </p:sp>
      <p:graphicFrame>
        <p:nvGraphicFramePr>
          <p:cNvPr id="6" name="Group 373"/>
          <p:cNvGraphicFramePr>
            <a:graphicFrameLocks noGrp="1"/>
          </p:cNvGraphicFramePr>
          <p:nvPr/>
        </p:nvGraphicFramePr>
        <p:xfrm>
          <a:off x="107950" y="4235450"/>
          <a:ext cx="8888413" cy="1897064"/>
        </p:xfrm>
        <a:graphic>
          <a:graphicData uri="http://schemas.openxmlformats.org/drawingml/2006/table">
            <a:tbl>
              <a:tblPr/>
              <a:tblGrid>
                <a:gridCol w="1277938">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603375">
                  <a:extLst>
                    <a:ext uri="{9D8B030D-6E8A-4147-A177-3AD203B41FA5}">
                      <a16:colId xmlns:a16="http://schemas.microsoft.com/office/drawing/2014/main" val="20002"/>
                    </a:ext>
                  </a:extLst>
                </a:gridCol>
                <a:gridCol w="1995487">
                  <a:extLst>
                    <a:ext uri="{9D8B030D-6E8A-4147-A177-3AD203B41FA5}">
                      <a16:colId xmlns:a16="http://schemas.microsoft.com/office/drawing/2014/main" val="20003"/>
                    </a:ext>
                  </a:extLst>
                </a:gridCol>
                <a:gridCol w="2487613">
                  <a:extLst>
                    <a:ext uri="{9D8B030D-6E8A-4147-A177-3AD203B41FA5}">
                      <a16:colId xmlns:a16="http://schemas.microsoft.com/office/drawing/2014/main" val="20004"/>
                    </a:ext>
                  </a:extLst>
                </a:gridCol>
              </a:tblGrid>
              <a:tr h="36598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dirty="0">
                          <a:ln>
                            <a:noFill/>
                          </a:ln>
                          <a:solidFill>
                            <a:schemeClr val="bg1"/>
                          </a:solidFill>
                          <a:effectLst/>
                          <a:latin typeface="Arial" charset="0"/>
                          <a:ea typeface="Arial Unicode MS" pitchFamily="34" charset="-122"/>
                          <a:cs typeface="Arial Unicode MS" pitchFamily="34" charset="-122"/>
                        </a:rPr>
                        <a:t>Category</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a:ln>
                            <a:noFill/>
                          </a:ln>
                          <a:solidFill>
                            <a:schemeClr val="bg1"/>
                          </a:solidFill>
                          <a:effectLst/>
                          <a:latin typeface="Arial" charset="0"/>
                          <a:ea typeface="Arial Unicode MS" pitchFamily="34" charset="-122"/>
                          <a:cs typeface="Arial Unicode MS" pitchFamily="34" charset="-122"/>
                        </a:rPr>
                        <a:t>Instruction</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a:ln>
                            <a:noFill/>
                          </a:ln>
                          <a:solidFill>
                            <a:schemeClr val="bg1"/>
                          </a:solidFill>
                          <a:effectLst/>
                          <a:latin typeface="Arial" charset="0"/>
                          <a:ea typeface="Arial Unicode MS" pitchFamily="34" charset="-122"/>
                          <a:cs typeface="Arial Unicode MS" pitchFamily="34" charset="-122"/>
                        </a:rPr>
                        <a:t>Example</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a:ln>
                            <a:noFill/>
                          </a:ln>
                          <a:solidFill>
                            <a:schemeClr val="bg1"/>
                          </a:solidFill>
                          <a:effectLst/>
                          <a:latin typeface="Arial" charset="0"/>
                          <a:ea typeface="Arial Unicode MS" pitchFamily="34" charset="-122"/>
                          <a:cs typeface="Arial Unicode MS" pitchFamily="34" charset="-122"/>
                        </a:rPr>
                        <a:t>Meaning</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a:ln>
                            <a:noFill/>
                          </a:ln>
                          <a:solidFill>
                            <a:schemeClr val="bg1"/>
                          </a:solidFill>
                          <a:effectLst/>
                          <a:latin typeface="Arial" charset="0"/>
                          <a:ea typeface="Arial Unicode MS" pitchFamily="34" charset="-122"/>
                          <a:cs typeface="Arial Unicode MS" pitchFamily="34" charset="-122"/>
                        </a:rPr>
                        <a:t>Comments</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04975">
                <a:tc rowSpan="3">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a:ln>
                            <a:noFill/>
                          </a:ln>
                          <a:solidFill>
                            <a:srgbClr val="000000"/>
                          </a:solidFill>
                          <a:effectLst/>
                          <a:latin typeface="Arial" charset="0"/>
                          <a:ea typeface="Arial Unicode MS" pitchFamily="34" charset="-122"/>
                          <a:cs typeface="Arial Unicode MS" pitchFamily="34" charset="-122"/>
                        </a:rPr>
                        <a:t>Arithmetic</a:t>
                      </a: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add</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add $s1,$s2,$s3</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$s1=$s2 + $s3</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Three register operands</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9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subtract</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sub $s1,$s2,$s3</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$s1=$s2</a:t>
                      </a:r>
                      <a:r>
                        <a:rPr kumimoji="0" lang="zh-CN" altLang="en-US" sz="1400" b="1" i="0" u="none" strike="noStrike" cap="none" normalizeH="0" baseline="0">
                          <a:ln>
                            <a:noFill/>
                          </a:ln>
                          <a:solidFill>
                            <a:srgbClr val="000000"/>
                          </a:solidFill>
                          <a:effectLst/>
                          <a:latin typeface="Arial" charset="0"/>
                          <a:ea typeface="Arial Unicode MS" pitchFamily="34" charset="-122"/>
                          <a:cs typeface="Arial Unicode MS" pitchFamily="34" charset="-122"/>
                        </a:rPr>
                        <a:t>－</a:t>
                      </a: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$s3</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Three register operands</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9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dirty="0">
                          <a:ln>
                            <a:noFill/>
                          </a:ln>
                          <a:solidFill>
                            <a:srgbClr val="000000"/>
                          </a:solidFill>
                          <a:effectLst/>
                          <a:latin typeface="Arial" charset="0"/>
                          <a:ea typeface="Arial Unicode MS" pitchFamily="34" charset="-122"/>
                          <a:cs typeface="Arial Unicode MS" pitchFamily="34" charset="-122"/>
                        </a:rPr>
                        <a:t>Add immediate</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addi $s1,$s2,100 </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$s1=$s2+100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Used to add constants</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4975">
                <a:tc rowSpan="2">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dirty="0">
                          <a:ln>
                            <a:noFill/>
                          </a:ln>
                          <a:solidFill>
                            <a:srgbClr val="FF0066"/>
                          </a:solidFill>
                          <a:effectLst/>
                          <a:latin typeface="Arial" charset="0"/>
                          <a:ea typeface="Arial Unicode MS" pitchFamily="34" charset="-122"/>
                          <a:cs typeface="Arial Unicode MS" pitchFamily="34" charset="-122"/>
                        </a:rPr>
                        <a:t>Data transfer</a:t>
                      </a: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load word</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lw $1, 100($s2)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$s1=Memory[$s2+100]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Data from memory to register</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118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store word</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sw $s1, 100($s2)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Memory[$s2+100]=$s1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Data from register to memory</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3072" name="Text Box 77"/>
          <p:cNvSpPr txBox="1">
            <a:spLocks noChangeArrowheads="1"/>
          </p:cNvSpPr>
          <p:nvPr/>
        </p:nvSpPr>
        <p:spPr bwMode="auto">
          <a:xfrm>
            <a:off x="1908175" y="3716338"/>
            <a:ext cx="53990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Clr>
                <a:schemeClr val="hlink"/>
              </a:buClr>
              <a:buFontTx/>
              <a:buNone/>
            </a:pPr>
            <a:r>
              <a:rPr lang="en-US" altLang="zh-CN" sz="2800" b="1">
                <a:solidFill>
                  <a:srgbClr val="FF0066"/>
                </a:solidFill>
                <a:latin typeface="Arial" panose="020B0604020202020204" pitchFamily="34" charset="0"/>
                <a:ea typeface="Arial Unicode MS" panose="020B0604020202020204" pitchFamily="34" charset="-122"/>
                <a:cs typeface="Arial Unicode MS" panose="020B0604020202020204" pitchFamily="34" charset="-122"/>
              </a:rPr>
              <a:t>MIPS assembly language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rrowheads="1"/>
          </p:cNvSpPr>
          <p:nvPr>
            <p:ph type="title"/>
          </p:nvPr>
        </p:nvSpPr>
        <p:spPr>
          <a:xfrm>
            <a:off x="165100" y="188913"/>
            <a:ext cx="9144000" cy="771525"/>
          </a:xfrm>
        </p:spPr>
        <p:txBody>
          <a:bodyPr>
            <a:normAutofit fontScale="90000"/>
          </a:bodyPr>
          <a:lstStyle/>
          <a:p>
            <a:pPr eaLnBrk="1" hangingPunct="1">
              <a:defRPr/>
            </a:pPr>
            <a:r>
              <a:rPr lang="en-US" altLang="zh-CN" sz="3200" dirty="0"/>
              <a:t>2.5    </a:t>
            </a:r>
            <a:r>
              <a:rPr lang="en-US" altLang="zh-CN" sz="3000" dirty="0"/>
              <a:t>Representing Instructions in the Computer</a:t>
            </a:r>
            <a:br>
              <a:rPr lang="en-US" altLang="zh-CN" sz="3000" dirty="0"/>
            </a:br>
            <a:r>
              <a:rPr lang="en-US" altLang="zh-CN" sz="3000" dirty="0"/>
              <a:t> 				           --</a:t>
            </a:r>
            <a:r>
              <a:rPr lang="en-US" altLang="zh-CN" sz="3200" dirty="0"/>
              <a:t>Instruction Format</a:t>
            </a:r>
          </a:p>
        </p:txBody>
      </p:sp>
      <p:sp>
        <p:nvSpPr>
          <p:cNvPr id="45059" name="Rectangle 3"/>
          <p:cNvSpPr>
            <a:spLocks noGrp="1" noRot="1" noChangeArrowheads="1"/>
          </p:cNvSpPr>
          <p:nvPr>
            <p:ph type="body" idx="1"/>
          </p:nvPr>
        </p:nvSpPr>
        <p:spPr>
          <a:xfrm>
            <a:off x="107950" y="1196975"/>
            <a:ext cx="8964613" cy="5661025"/>
          </a:xfrm>
        </p:spPr>
        <p:txBody>
          <a:bodyPr/>
          <a:lstStyle/>
          <a:p>
            <a:pPr eaLnBrk="1" hangingPunct="1">
              <a:spcBef>
                <a:spcPts val="0"/>
              </a:spcBef>
              <a:defRPr/>
            </a:pPr>
            <a:r>
              <a:rPr lang="en-US" altLang="zh-CN" sz="2800"/>
              <a:t> All information in computer consists of  binary bits</a:t>
            </a:r>
          </a:p>
          <a:p>
            <a:pPr eaLnBrk="1" hangingPunct="1">
              <a:spcBef>
                <a:spcPts val="0"/>
              </a:spcBef>
              <a:defRPr/>
            </a:pPr>
            <a:r>
              <a:rPr lang="en-US" altLang="zh-CN" sz="2800"/>
              <a:t> Mapping registers into numbers</a:t>
            </a:r>
            <a:r>
              <a:rPr lang="en-US" altLang="zh-CN" sz="2400"/>
              <a:t>(</a:t>
            </a:r>
            <a:r>
              <a:rPr lang="en-US" altLang="zh-CN" sz="2400">
                <a:solidFill>
                  <a:srgbClr val="FF0000"/>
                </a:solidFill>
              </a:rPr>
              <a:t>index</a:t>
            </a:r>
            <a:r>
              <a:rPr lang="en-US" altLang="zh-CN" sz="2400"/>
              <a:t>)</a:t>
            </a:r>
          </a:p>
          <a:p>
            <a:pPr lvl="1" eaLnBrk="1" hangingPunct="1">
              <a:spcBef>
                <a:spcPts val="0"/>
              </a:spcBef>
              <a:defRPr/>
            </a:pPr>
            <a:r>
              <a:rPr lang="en-US" altLang="zh-CN"/>
              <a:t> </a:t>
            </a:r>
            <a:r>
              <a:rPr lang="en-US" altLang="zh-CN" sz="2400"/>
              <a:t>Map registers </a:t>
            </a:r>
            <a:r>
              <a:rPr lang="en-US" altLang="zh-CN" sz="2400" b="1">
                <a:solidFill>
                  <a:srgbClr val="FF0066"/>
                </a:solidFill>
              </a:rPr>
              <a:t>$s0 to $s7</a:t>
            </a:r>
            <a:r>
              <a:rPr lang="en-US" altLang="zh-CN" sz="2400"/>
              <a:t> onto registers </a:t>
            </a:r>
            <a:r>
              <a:rPr lang="en-US" altLang="zh-CN" sz="2400" b="1">
                <a:solidFill>
                  <a:srgbClr val="FF0066"/>
                </a:solidFill>
              </a:rPr>
              <a:t>16 to 23</a:t>
            </a:r>
          </a:p>
          <a:p>
            <a:pPr lvl="1" eaLnBrk="1" hangingPunct="1">
              <a:spcBef>
                <a:spcPts val="0"/>
              </a:spcBef>
              <a:defRPr/>
            </a:pPr>
            <a:r>
              <a:rPr lang="en-US" altLang="zh-CN" sz="2400"/>
              <a:t> Map registers </a:t>
            </a:r>
            <a:r>
              <a:rPr lang="en-US" altLang="zh-CN" sz="2400" b="1">
                <a:solidFill>
                  <a:srgbClr val="FF0066"/>
                </a:solidFill>
              </a:rPr>
              <a:t>$t0 to $t7</a:t>
            </a:r>
            <a:r>
              <a:rPr lang="en-US" altLang="zh-CN" sz="2400"/>
              <a:t> onto registers   </a:t>
            </a:r>
            <a:r>
              <a:rPr lang="en-US" altLang="zh-CN" sz="2400" b="1">
                <a:solidFill>
                  <a:srgbClr val="FF0066"/>
                </a:solidFill>
              </a:rPr>
              <a:t>8  to 15</a:t>
            </a:r>
          </a:p>
          <a:p>
            <a:pPr eaLnBrk="1" hangingPunct="1">
              <a:spcBef>
                <a:spcPts val="0"/>
              </a:spcBef>
              <a:defRPr/>
            </a:pPr>
            <a:r>
              <a:rPr lang="en-US" altLang="zh-CN"/>
              <a:t> </a:t>
            </a:r>
            <a:r>
              <a:rPr lang="en-US" altLang="zh-CN" sz="2800"/>
              <a:t>Example 2.7   </a:t>
            </a:r>
            <a:r>
              <a:rPr lang="en-US" altLang="zh-CN" sz="2400"/>
              <a:t>Translating assembly into machine instruction</a:t>
            </a:r>
          </a:p>
          <a:p>
            <a:pPr lvl="1" eaLnBrk="1" hangingPunct="1">
              <a:spcBef>
                <a:spcPts val="0"/>
              </a:spcBef>
              <a:defRPr/>
            </a:pPr>
            <a:r>
              <a:rPr lang="en-US" altLang="zh-CN"/>
              <a:t> </a:t>
            </a:r>
            <a:r>
              <a:rPr lang="en-US" altLang="zh-CN">
                <a:latin typeface="Arial Unicode MS" panose="020B0604020202020204" pitchFamily="34" charset="-122"/>
              </a:rPr>
              <a:t>MIPS code</a:t>
            </a:r>
          </a:p>
          <a:p>
            <a:pPr lvl="1" eaLnBrk="1" hangingPunct="1">
              <a:spcBef>
                <a:spcPts val="0"/>
              </a:spcBef>
              <a:buFont typeface="Wingdings" pitchFamily="2" charset="2"/>
              <a:buNone/>
              <a:defRPr/>
            </a:pPr>
            <a:r>
              <a:rPr lang="en-US" altLang="zh-CN"/>
              <a:t>         add    $t0, $s1, $s2</a:t>
            </a:r>
          </a:p>
          <a:p>
            <a:pPr lvl="1" eaLnBrk="1" hangingPunct="1">
              <a:spcBef>
                <a:spcPts val="0"/>
              </a:spcBef>
              <a:defRPr/>
            </a:pPr>
            <a:r>
              <a:rPr lang="en-US" altLang="zh-CN"/>
              <a:t> </a:t>
            </a:r>
            <a:r>
              <a:rPr lang="en-US" altLang="zh-CN" b="1">
                <a:solidFill>
                  <a:srgbClr val="FF0066"/>
                </a:solidFill>
                <a:latin typeface="Arial Unicode MS" panose="020B0604020202020204" pitchFamily="34" charset="-122"/>
              </a:rPr>
              <a:t>Decimal</a:t>
            </a:r>
            <a:r>
              <a:rPr lang="en-US" altLang="zh-CN">
                <a:solidFill>
                  <a:srgbClr val="FF0066"/>
                </a:solidFill>
                <a:latin typeface="Arial Unicode MS" panose="020B0604020202020204" pitchFamily="34" charset="-122"/>
              </a:rPr>
              <a:t> </a:t>
            </a:r>
            <a:r>
              <a:rPr lang="en-US" altLang="zh-CN">
                <a:latin typeface="Arial Unicode MS" panose="020B0604020202020204" pitchFamily="34" charset="-122"/>
              </a:rPr>
              <a:t>version of machine code</a:t>
            </a:r>
            <a:r>
              <a:rPr lang="en-US" altLang="zh-CN"/>
              <a:t>   </a:t>
            </a:r>
          </a:p>
          <a:p>
            <a:pPr lvl="1" eaLnBrk="1" hangingPunct="1">
              <a:spcBef>
                <a:spcPts val="0"/>
              </a:spcBef>
              <a:buFont typeface="Wingdings" pitchFamily="2" charset="2"/>
              <a:buNone/>
              <a:defRPr/>
            </a:pPr>
            <a:r>
              <a:rPr lang="en-US" altLang="zh-CN" sz="2400" b="1"/>
              <a:t>          </a:t>
            </a:r>
            <a:r>
              <a:rPr lang="en-US" altLang="zh-CN" sz="2400" b="1" u="sng"/>
              <a:t>|        0      |     17     |     18     |     8       |       0     |       32     |</a:t>
            </a:r>
          </a:p>
          <a:p>
            <a:pPr lvl="1" eaLnBrk="1" hangingPunct="1">
              <a:spcBef>
                <a:spcPts val="0"/>
              </a:spcBef>
              <a:defRPr/>
            </a:pPr>
            <a:r>
              <a:rPr lang="en-US" altLang="zh-CN"/>
              <a:t> </a:t>
            </a:r>
            <a:r>
              <a:rPr lang="en-US" altLang="zh-CN" b="1">
                <a:solidFill>
                  <a:srgbClr val="FF0066"/>
                </a:solidFill>
              </a:rPr>
              <a:t>Binary</a:t>
            </a:r>
            <a:r>
              <a:rPr lang="en-US" altLang="zh-CN"/>
              <a:t> </a:t>
            </a:r>
            <a:r>
              <a:rPr lang="en-US" altLang="zh-CN">
                <a:latin typeface="Arial Unicode MS" panose="020B0604020202020204" pitchFamily="34" charset="-122"/>
              </a:rPr>
              <a:t>version of machine code</a:t>
            </a:r>
            <a:r>
              <a:rPr lang="en-US" altLang="zh-CN"/>
              <a:t> </a:t>
            </a:r>
          </a:p>
          <a:p>
            <a:pPr lvl="1" eaLnBrk="1" hangingPunct="1">
              <a:spcBef>
                <a:spcPts val="0"/>
              </a:spcBef>
              <a:buFont typeface="Wingdings" pitchFamily="2" charset="2"/>
              <a:buNone/>
              <a:defRPr/>
            </a:pPr>
            <a:r>
              <a:rPr lang="en-US" altLang="zh-CN"/>
              <a:t>          </a:t>
            </a:r>
            <a:r>
              <a:rPr lang="en-US" altLang="zh-CN" sz="2400" b="1" u="sng"/>
              <a:t>|  000000  |  10001  |  10010  |  01000  |  00000  |  100000  |</a:t>
            </a:r>
          </a:p>
          <a:p>
            <a:pPr lvl="1" eaLnBrk="1" hangingPunct="1">
              <a:spcBef>
                <a:spcPts val="0"/>
              </a:spcBef>
              <a:buFont typeface="Wingdings" pitchFamily="2" charset="2"/>
              <a:buNone/>
              <a:defRPr/>
            </a:pPr>
            <a:r>
              <a:rPr lang="en-US" altLang="zh-CN"/>
              <a:t>             </a:t>
            </a:r>
            <a:r>
              <a:rPr lang="en-US" altLang="zh-CN" sz="2400" b="1"/>
              <a:t>6 bits       5 bits      5 bits       5 bits      5 bits      6 bits</a:t>
            </a:r>
            <a:r>
              <a:rPr lang="en-US" altLang="zh-CN" b="1"/>
              <a:t> </a:t>
            </a:r>
          </a:p>
        </p:txBody>
      </p:sp>
      <p:sp>
        <p:nvSpPr>
          <p:cNvPr id="44036" name="Rectangle 136"/>
          <p:cNvSpPr>
            <a:spLocks noChangeArrowheads="1"/>
          </p:cNvSpPr>
          <p:nvPr/>
        </p:nvSpPr>
        <p:spPr bwMode="auto">
          <a:xfrm>
            <a:off x="6516688" y="4289425"/>
            <a:ext cx="2525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Clr>
                <a:schemeClr val="hlink"/>
              </a:buClr>
              <a:buFontTx/>
              <a:buNone/>
            </a:pPr>
            <a:r>
              <a:rPr lang="en-US" altLang="zh-CN" sz="2000" b="1">
                <a:solidFill>
                  <a:srgbClr val="FF0066"/>
                </a:solidFill>
                <a:latin typeface="Arial" panose="020B0604020202020204" pitchFamily="34" charset="0"/>
                <a:ea typeface="Arial Unicode MS" panose="020B0604020202020204" pitchFamily="34" charset="-122"/>
                <a:cs typeface="Arial Unicode MS" panose="020B0604020202020204" pitchFamily="34" charset="-122"/>
              </a:rPr>
              <a:t>Sometime use Hex!</a:t>
            </a: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Rot="1" noChangeArrowheads="1"/>
          </p:cNvSpPr>
          <p:nvPr>
            <p:ph type="body" idx="1"/>
          </p:nvPr>
        </p:nvSpPr>
        <p:spPr>
          <a:xfrm>
            <a:off x="350838" y="3451225"/>
            <a:ext cx="8540750" cy="2732088"/>
          </a:xfrm>
        </p:spPr>
        <p:txBody>
          <a:bodyPr/>
          <a:lstStyle/>
          <a:p>
            <a:pPr eaLnBrk="1" hangingPunct="1">
              <a:lnSpc>
                <a:spcPct val="90000"/>
              </a:lnSpc>
              <a:defRPr/>
            </a:pPr>
            <a:r>
              <a:rPr lang="en-US" altLang="zh-CN" sz="2400" dirty="0">
                <a:solidFill>
                  <a:srgbClr val="FF0000"/>
                </a:solidFill>
                <a:latin typeface="Arial Unicode MS" panose="020B0604020202020204" pitchFamily="34" charset="-122"/>
              </a:rPr>
              <a:t>op</a:t>
            </a:r>
            <a:r>
              <a:rPr sz="2400" dirty="0">
                <a:solidFill>
                  <a:srgbClr val="FF0000"/>
                </a:solidFill>
                <a:latin typeface="Arial Unicode MS" panose="020B0604020202020204" pitchFamily="34" charset="-122"/>
              </a:rPr>
              <a:t>：</a:t>
            </a:r>
            <a:r>
              <a:rPr lang="en-US" altLang="zh-CN" sz="2200" b="0" i="1" dirty="0">
                <a:cs typeface="Times New Roman" panose="02020603050405020304" pitchFamily="18" charset="0"/>
              </a:rPr>
              <a:t>basic operation of the instruction, traditionally called the </a:t>
            </a:r>
            <a:r>
              <a:rPr lang="en-US" altLang="zh-CN" sz="2200" b="0" i="1" dirty="0" err="1">
                <a:cs typeface="Times New Roman" panose="02020603050405020304" pitchFamily="18" charset="0"/>
              </a:rPr>
              <a:t>opcode</a:t>
            </a:r>
            <a:r>
              <a:rPr lang="en-US" altLang="zh-CN" sz="2200" b="0" i="1" dirty="0">
                <a:cs typeface="Times New Roman" panose="02020603050405020304" pitchFamily="18" charset="0"/>
              </a:rPr>
              <a:t>.</a:t>
            </a:r>
          </a:p>
          <a:p>
            <a:pPr eaLnBrk="1" hangingPunct="1">
              <a:lnSpc>
                <a:spcPct val="90000"/>
              </a:lnSpc>
              <a:defRPr/>
            </a:pPr>
            <a:r>
              <a:rPr lang="en-US" altLang="zh-CN" sz="2400" dirty="0" err="1">
                <a:solidFill>
                  <a:srgbClr val="FF0000"/>
                </a:solidFill>
                <a:latin typeface="Arial Unicode MS" panose="020B0604020202020204" pitchFamily="34" charset="-122"/>
              </a:rPr>
              <a:t>rs</a:t>
            </a:r>
            <a:r>
              <a:rPr sz="2400" dirty="0">
                <a:solidFill>
                  <a:srgbClr val="FF0000"/>
                </a:solidFill>
                <a:latin typeface="Arial Unicode MS" panose="020B0604020202020204" pitchFamily="34" charset="-122"/>
              </a:rPr>
              <a:t>：</a:t>
            </a:r>
            <a:r>
              <a:rPr lang="en-US" altLang="zh-CN" sz="2400" dirty="0">
                <a:solidFill>
                  <a:srgbClr val="FF0000"/>
                </a:solidFill>
                <a:latin typeface="Arial Unicode MS" panose="020B0604020202020204" pitchFamily="34" charset="-122"/>
              </a:rPr>
              <a:t>          </a:t>
            </a:r>
            <a:r>
              <a:rPr lang="en-US" altLang="zh-CN" sz="2400" b="0" i="1" dirty="0">
                <a:cs typeface="Times New Roman" panose="02020603050405020304" pitchFamily="18" charset="0"/>
              </a:rPr>
              <a:t>the first register source operand.</a:t>
            </a:r>
          </a:p>
          <a:p>
            <a:pPr eaLnBrk="1" hangingPunct="1">
              <a:lnSpc>
                <a:spcPct val="90000"/>
              </a:lnSpc>
              <a:defRPr/>
            </a:pPr>
            <a:r>
              <a:rPr lang="en-US" altLang="zh-CN" sz="2400" dirty="0" err="1">
                <a:solidFill>
                  <a:srgbClr val="FF0000"/>
                </a:solidFill>
                <a:latin typeface="Arial Unicode MS" panose="020B0604020202020204" pitchFamily="34" charset="-122"/>
              </a:rPr>
              <a:t>rt</a:t>
            </a:r>
            <a:r>
              <a:rPr sz="2400" dirty="0">
                <a:solidFill>
                  <a:srgbClr val="FF0000"/>
                </a:solidFill>
                <a:latin typeface="Arial Unicode MS" panose="020B0604020202020204" pitchFamily="34" charset="-122"/>
              </a:rPr>
              <a:t>：</a:t>
            </a:r>
            <a:r>
              <a:rPr lang="en-US" altLang="zh-CN" sz="2400" b="0" dirty="0">
                <a:solidFill>
                  <a:srgbClr val="FF0000"/>
                </a:solidFill>
                <a:latin typeface="Arial Unicode MS" panose="020B0604020202020204" pitchFamily="34" charset="-122"/>
              </a:rPr>
              <a:t>          </a:t>
            </a:r>
            <a:r>
              <a:rPr lang="en-US" altLang="zh-CN" sz="2400" b="0" i="1" dirty="0">
                <a:cs typeface="Times New Roman" panose="02020603050405020304" pitchFamily="18" charset="0"/>
              </a:rPr>
              <a:t>the second register source operand.</a:t>
            </a:r>
          </a:p>
          <a:p>
            <a:pPr eaLnBrk="1" hangingPunct="1">
              <a:lnSpc>
                <a:spcPct val="90000"/>
              </a:lnSpc>
              <a:defRPr/>
            </a:pPr>
            <a:r>
              <a:rPr lang="en-US" altLang="zh-CN" sz="2400" dirty="0" err="1">
                <a:solidFill>
                  <a:srgbClr val="FF0000"/>
                </a:solidFill>
                <a:latin typeface="Arial Unicode MS" panose="020B0604020202020204" pitchFamily="34" charset="-122"/>
              </a:rPr>
              <a:t>rd</a:t>
            </a:r>
            <a:r>
              <a:rPr sz="2400" dirty="0">
                <a:solidFill>
                  <a:srgbClr val="FF0000"/>
                </a:solidFill>
                <a:latin typeface="Arial Unicode MS" panose="020B0604020202020204" pitchFamily="34" charset="-122"/>
              </a:rPr>
              <a:t>：</a:t>
            </a:r>
            <a:r>
              <a:rPr lang="en-US" altLang="zh-CN" sz="2400" dirty="0">
                <a:solidFill>
                  <a:srgbClr val="FF0000"/>
                </a:solidFill>
                <a:latin typeface="Arial Unicode MS" panose="020B0604020202020204" pitchFamily="34" charset="-122"/>
              </a:rPr>
              <a:t>         </a:t>
            </a:r>
            <a:r>
              <a:rPr lang="en-US" altLang="zh-CN" sz="2400" b="0" i="1" dirty="0">
                <a:cs typeface="Times New Roman" panose="02020603050405020304" pitchFamily="18" charset="0"/>
              </a:rPr>
              <a:t>the register destination operand.</a:t>
            </a:r>
          </a:p>
          <a:p>
            <a:pPr eaLnBrk="1" hangingPunct="1">
              <a:lnSpc>
                <a:spcPct val="90000"/>
              </a:lnSpc>
              <a:defRPr/>
            </a:pPr>
            <a:r>
              <a:rPr lang="en-US" altLang="zh-CN" sz="2400" dirty="0" err="1">
                <a:solidFill>
                  <a:srgbClr val="FF0000"/>
                </a:solidFill>
                <a:latin typeface="Arial Unicode MS" panose="020B0604020202020204" pitchFamily="34" charset="-122"/>
              </a:rPr>
              <a:t>shamt</a:t>
            </a:r>
            <a:r>
              <a:rPr sz="2400" dirty="0">
                <a:solidFill>
                  <a:srgbClr val="FF0000"/>
                </a:solidFill>
                <a:latin typeface="Arial Unicode MS" panose="020B0604020202020204" pitchFamily="34" charset="-122"/>
              </a:rPr>
              <a:t>：</a:t>
            </a:r>
            <a:r>
              <a:rPr lang="en-US" altLang="zh-CN" sz="2400" dirty="0">
                <a:solidFill>
                  <a:srgbClr val="FF0000"/>
                </a:solidFill>
                <a:latin typeface="Arial Unicode MS" panose="020B0604020202020204" pitchFamily="34" charset="-122"/>
              </a:rPr>
              <a:t>  </a:t>
            </a:r>
            <a:r>
              <a:rPr lang="en-US" altLang="zh-CN" sz="2400" b="0" i="1" dirty="0">
                <a:cs typeface="Times New Roman" panose="02020603050405020304" pitchFamily="18" charset="0"/>
              </a:rPr>
              <a:t>shift amount.</a:t>
            </a:r>
          </a:p>
          <a:p>
            <a:pPr eaLnBrk="1" hangingPunct="1">
              <a:lnSpc>
                <a:spcPct val="90000"/>
              </a:lnSpc>
              <a:defRPr/>
            </a:pPr>
            <a:r>
              <a:rPr lang="en-US" altLang="zh-CN" sz="2400" dirty="0" err="1">
                <a:solidFill>
                  <a:srgbClr val="FF0000"/>
                </a:solidFill>
                <a:latin typeface="Arial Unicode MS" panose="020B0604020202020204" pitchFamily="34" charset="-122"/>
              </a:rPr>
              <a:t>funct</a:t>
            </a:r>
            <a:r>
              <a:rPr sz="2400" dirty="0">
                <a:solidFill>
                  <a:srgbClr val="FF0000"/>
                </a:solidFill>
                <a:latin typeface="Arial Unicode MS" panose="020B0604020202020204" pitchFamily="34" charset="-122"/>
              </a:rPr>
              <a:t>：</a:t>
            </a:r>
            <a:r>
              <a:rPr lang="en-US" altLang="zh-CN" sz="2400" dirty="0">
                <a:solidFill>
                  <a:srgbClr val="FF0000"/>
                </a:solidFill>
                <a:latin typeface="Arial Unicode MS" panose="020B0604020202020204" pitchFamily="34" charset="-122"/>
              </a:rPr>
              <a:t> </a:t>
            </a:r>
            <a:r>
              <a:rPr lang="en-US" altLang="zh-CN" sz="2400" b="0" i="1" dirty="0">
                <a:cs typeface="Times New Roman" panose="02020603050405020304" pitchFamily="18" charset="0"/>
              </a:rPr>
              <a:t>function, this field selects the specific variant of the operation in the op field. </a:t>
            </a:r>
          </a:p>
        </p:txBody>
      </p:sp>
      <p:sp>
        <p:nvSpPr>
          <p:cNvPr id="45059" name="Text Box 5"/>
          <p:cNvSpPr txBox="1">
            <a:spLocks noChangeArrowheads="1"/>
          </p:cNvSpPr>
          <p:nvPr/>
        </p:nvSpPr>
        <p:spPr bwMode="auto">
          <a:xfrm>
            <a:off x="1547813" y="2782888"/>
            <a:ext cx="46085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Clr>
                <a:schemeClr val="hlink"/>
              </a:buClr>
              <a:buFontTx/>
              <a:buNone/>
            </a:pPr>
            <a:r>
              <a:rPr lang="en-US" altLang="zh-CN" sz="3600" b="1">
                <a:solidFill>
                  <a:srgbClr val="FF3300"/>
                </a:solidFill>
                <a:latin typeface="Arial" panose="020B0604020202020204" pitchFamily="34" charset="0"/>
                <a:ea typeface="Arial Unicode MS" panose="020B0604020202020204" pitchFamily="34" charset="-122"/>
                <a:cs typeface="Arial Unicode MS" panose="020B0604020202020204" pitchFamily="34" charset="-122"/>
              </a:rPr>
              <a:t>Must bear in mind !</a:t>
            </a:r>
          </a:p>
        </p:txBody>
      </p:sp>
      <p:graphicFrame>
        <p:nvGraphicFramePr>
          <p:cNvPr id="7" name="内容占位符 3"/>
          <p:cNvGraphicFramePr>
            <a:graphicFrameLocks/>
          </p:cNvGraphicFramePr>
          <p:nvPr/>
        </p:nvGraphicFramePr>
        <p:xfrm>
          <a:off x="361757" y="1376755"/>
          <a:ext cx="8530624" cy="1341120"/>
        </p:xfrm>
        <a:graphic>
          <a:graphicData uri="http://schemas.openxmlformats.org/drawingml/2006/table">
            <a:tbl>
              <a:tblPr/>
              <a:tblGrid>
                <a:gridCol w="1151930">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gridCol w="668655">
                  <a:extLst>
                    <a:ext uri="{9D8B030D-6E8A-4147-A177-3AD203B41FA5}">
                      <a16:colId xmlns:a16="http://schemas.microsoft.com/office/drawing/2014/main" val="20002"/>
                    </a:ext>
                  </a:extLst>
                </a:gridCol>
                <a:gridCol w="668655">
                  <a:extLst>
                    <a:ext uri="{9D8B030D-6E8A-4147-A177-3AD203B41FA5}">
                      <a16:colId xmlns:a16="http://schemas.microsoft.com/office/drawing/2014/main" val="20003"/>
                    </a:ext>
                  </a:extLst>
                </a:gridCol>
                <a:gridCol w="668655">
                  <a:extLst>
                    <a:ext uri="{9D8B030D-6E8A-4147-A177-3AD203B41FA5}">
                      <a16:colId xmlns:a16="http://schemas.microsoft.com/office/drawing/2014/main" val="20004"/>
                    </a:ext>
                  </a:extLst>
                </a:gridCol>
                <a:gridCol w="794067">
                  <a:extLst>
                    <a:ext uri="{9D8B030D-6E8A-4147-A177-3AD203B41FA5}">
                      <a16:colId xmlns:a16="http://schemas.microsoft.com/office/drawing/2014/main" val="20005"/>
                    </a:ext>
                  </a:extLst>
                </a:gridCol>
                <a:gridCol w="856178">
                  <a:extLst>
                    <a:ext uri="{9D8B030D-6E8A-4147-A177-3AD203B41FA5}">
                      <a16:colId xmlns:a16="http://schemas.microsoft.com/office/drawing/2014/main" val="20006"/>
                    </a:ext>
                  </a:extLst>
                </a:gridCol>
                <a:gridCol w="2786380">
                  <a:extLst>
                    <a:ext uri="{9D8B030D-6E8A-4147-A177-3AD203B41FA5}">
                      <a16:colId xmlns:a16="http://schemas.microsoft.com/office/drawing/2014/main" val="20007"/>
                    </a:ext>
                  </a:extLst>
                </a:gridCol>
              </a:tblGrid>
              <a:tr h="301625">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dirty="0">
                          <a:ln>
                            <a:noFill/>
                          </a:ln>
                          <a:solidFill>
                            <a:schemeClr val="bg1"/>
                          </a:solidFill>
                          <a:effectLst/>
                          <a:latin typeface="Arial" charset="0"/>
                          <a:ea typeface="Arial Unicode MS" pitchFamily="34" charset="-122"/>
                          <a:cs typeface="Arial Unicode MS" pitchFamily="34" charset="-122"/>
                        </a:rPr>
                        <a:t>Field size</a:t>
                      </a:r>
                    </a:p>
                  </a:txBody>
                  <a:tcPr horzOverflow="overflow">
                    <a:lnL w="28575"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rgbClr val="3366FF"/>
                    </a:solid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dirty="0">
                          <a:ln>
                            <a:noFill/>
                          </a:ln>
                          <a:solidFill>
                            <a:schemeClr val="bg1"/>
                          </a:solidFill>
                          <a:effectLst/>
                          <a:latin typeface="Arial" charset="0"/>
                          <a:ea typeface="Arial Unicode MS" pitchFamily="34" charset="-122"/>
                          <a:cs typeface="Arial Unicode MS" pitchFamily="34" charset="-122"/>
                        </a:rPr>
                        <a:t>6bits</a:t>
                      </a:r>
                    </a:p>
                  </a:txBody>
                  <a:tcPr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rgbClr val="3366FF"/>
                    </a:solid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a:ln>
                            <a:noFill/>
                          </a:ln>
                          <a:solidFill>
                            <a:schemeClr val="bg1"/>
                          </a:solidFill>
                          <a:effectLst/>
                          <a:latin typeface="Arial" charset="0"/>
                          <a:ea typeface="Arial Unicode MS" pitchFamily="34" charset="-122"/>
                          <a:cs typeface="Arial Unicode MS" pitchFamily="34" charset="-122"/>
                        </a:rPr>
                        <a:t>5bits</a:t>
                      </a:r>
                    </a:p>
                  </a:txBody>
                  <a:tcPr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rgbClr val="3366FF"/>
                    </a:solid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dirty="0">
                          <a:ln>
                            <a:noFill/>
                          </a:ln>
                          <a:solidFill>
                            <a:schemeClr val="bg1"/>
                          </a:solidFill>
                          <a:effectLst/>
                          <a:latin typeface="Arial" charset="0"/>
                          <a:ea typeface="Arial Unicode MS" pitchFamily="34" charset="-122"/>
                          <a:cs typeface="Arial Unicode MS" pitchFamily="34" charset="-122"/>
                        </a:rPr>
                        <a:t>5bits</a:t>
                      </a:r>
                    </a:p>
                  </a:txBody>
                  <a:tcPr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rgbClr val="3366FF"/>
                    </a:solid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a:ln>
                            <a:noFill/>
                          </a:ln>
                          <a:solidFill>
                            <a:schemeClr val="bg1"/>
                          </a:solidFill>
                          <a:effectLst/>
                          <a:latin typeface="Arial" charset="0"/>
                          <a:ea typeface="Arial Unicode MS" pitchFamily="34" charset="-122"/>
                          <a:cs typeface="Arial Unicode MS" pitchFamily="34" charset="-122"/>
                        </a:rPr>
                        <a:t>5bits</a:t>
                      </a:r>
                    </a:p>
                  </a:txBody>
                  <a:tcPr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rgbClr val="3366FF"/>
                    </a:solid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a:ln>
                            <a:noFill/>
                          </a:ln>
                          <a:solidFill>
                            <a:schemeClr val="bg1"/>
                          </a:solidFill>
                          <a:effectLst/>
                          <a:latin typeface="Arial" charset="0"/>
                          <a:ea typeface="Arial Unicode MS" pitchFamily="34" charset="-122"/>
                          <a:cs typeface="Arial Unicode MS" pitchFamily="34" charset="-122"/>
                        </a:rPr>
                        <a:t>5bits</a:t>
                      </a:r>
                    </a:p>
                  </a:txBody>
                  <a:tcPr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rgbClr val="3366FF"/>
                    </a:solid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dirty="0">
                          <a:ln>
                            <a:noFill/>
                          </a:ln>
                          <a:solidFill>
                            <a:schemeClr val="bg1"/>
                          </a:solidFill>
                          <a:effectLst/>
                          <a:latin typeface="Arial" charset="0"/>
                          <a:ea typeface="Arial Unicode MS" pitchFamily="34" charset="-122"/>
                          <a:cs typeface="Arial Unicode MS" pitchFamily="34" charset="-122"/>
                        </a:rPr>
                        <a:t>6bits</a:t>
                      </a:r>
                    </a:p>
                  </a:txBody>
                  <a:tcPr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rgbClr val="3366FF"/>
                    </a:solid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dirty="0">
                          <a:ln>
                            <a:noFill/>
                          </a:ln>
                          <a:solidFill>
                            <a:schemeClr val="bg1"/>
                          </a:solidFill>
                          <a:effectLst/>
                          <a:latin typeface="Arial" charset="0"/>
                          <a:ea typeface="Arial Unicode MS" pitchFamily="34" charset="-122"/>
                          <a:cs typeface="Arial Unicode MS" pitchFamily="34" charset="-122"/>
                        </a:rPr>
                        <a:t>All MIPS instruction 32 bits</a:t>
                      </a:r>
                    </a:p>
                  </a:txBody>
                  <a:tcPr horzOverflow="overflow">
                    <a:lnL w="12700" cap="flat" cmpd="sng" algn="ctr">
                      <a:solidFill>
                        <a:srgbClr val="007A77"/>
                      </a:solidFill>
                      <a:prstDash val="solid"/>
                      <a:round/>
                      <a:headEnd type="none" w="med" len="med"/>
                      <a:tailEnd type="none" w="med" len="med"/>
                    </a:lnL>
                    <a:lnR w="28575"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rgbClr val="3366FF"/>
                    </a:solidFill>
                  </a:tcPr>
                </a:tc>
                <a:extLst>
                  <a:ext uri="{0D108BD9-81ED-4DB2-BD59-A6C34878D82A}">
                    <a16:rowId xmlns:a16="http://schemas.microsoft.com/office/drawing/2014/main" val="10000"/>
                  </a:ext>
                </a:extLst>
              </a:tr>
              <a:tr h="180975">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dirty="0">
                          <a:ln>
                            <a:noFill/>
                          </a:ln>
                          <a:solidFill>
                            <a:srgbClr val="000000"/>
                          </a:solidFill>
                          <a:effectLst/>
                          <a:latin typeface="Arial" charset="0"/>
                          <a:ea typeface="Arial Unicode MS" pitchFamily="34" charset="-122"/>
                          <a:cs typeface="Arial Unicode MS" pitchFamily="34" charset="-122"/>
                        </a:rPr>
                        <a:t>R-format</a:t>
                      </a:r>
                    </a:p>
                  </a:txBody>
                  <a:tcPr horzOverflow="overflow">
                    <a:lnL w="28575"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chemeClr val="accent6">
                        <a:lumMod val="20000"/>
                        <a:lumOff val="80000"/>
                      </a:schemeClr>
                    </a:solid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op</a:t>
                      </a:r>
                    </a:p>
                  </a:txBody>
                  <a:tcPr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rgbClr val="FFFFFF"/>
                    </a:solid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dirty="0" err="1">
                          <a:ln>
                            <a:noFill/>
                          </a:ln>
                          <a:solidFill>
                            <a:srgbClr val="000000"/>
                          </a:solidFill>
                          <a:effectLst/>
                          <a:latin typeface="Arial" charset="0"/>
                          <a:ea typeface="Arial Unicode MS" pitchFamily="34" charset="-122"/>
                          <a:cs typeface="Arial Unicode MS" pitchFamily="34" charset="-122"/>
                        </a:rPr>
                        <a:t>rs</a:t>
                      </a:r>
                      <a:endParaRPr kumimoji="0" lang="en-US" altLang="zh-CN" sz="1600" b="0" i="0" u="none" strike="noStrike" cap="none" normalizeH="0" baseline="0" dirty="0">
                        <a:ln>
                          <a:noFill/>
                        </a:ln>
                        <a:solidFill>
                          <a:srgbClr val="000000"/>
                        </a:solidFill>
                        <a:effectLst/>
                        <a:latin typeface="Arial" charset="0"/>
                        <a:ea typeface="Arial Unicode MS" pitchFamily="34" charset="-122"/>
                        <a:cs typeface="Arial Unicode MS" pitchFamily="34" charset="-122"/>
                      </a:endParaRPr>
                    </a:p>
                  </a:txBody>
                  <a:tcPr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rgbClr val="FFFFFF"/>
                    </a:solid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a:ln>
                            <a:noFill/>
                          </a:ln>
                          <a:solidFill>
                            <a:srgbClr val="000000"/>
                          </a:solidFill>
                          <a:effectLst/>
                          <a:latin typeface="Arial" charset="0"/>
                          <a:ea typeface="Arial Unicode MS" pitchFamily="34" charset="-122"/>
                          <a:cs typeface="Arial Unicode MS" pitchFamily="34" charset="-122"/>
                        </a:rPr>
                        <a:t>rt</a:t>
                      </a:r>
                    </a:p>
                  </a:txBody>
                  <a:tcPr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rgbClr val="FFFFFF"/>
                    </a:solid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a:ln>
                            <a:noFill/>
                          </a:ln>
                          <a:solidFill>
                            <a:srgbClr val="000000"/>
                          </a:solidFill>
                          <a:effectLst/>
                          <a:latin typeface="Arial" charset="0"/>
                          <a:ea typeface="Arial Unicode MS" pitchFamily="34" charset="-122"/>
                          <a:cs typeface="Arial Unicode MS" pitchFamily="34" charset="-122"/>
                        </a:rPr>
                        <a:t>rd</a:t>
                      </a:r>
                    </a:p>
                  </a:txBody>
                  <a:tcPr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rgbClr val="FFFFFF"/>
                    </a:solid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a:ln>
                            <a:noFill/>
                          </a:ln>
                          <a:solidFill>
                            <a:srgbClr val="000000"/>
                          </a:solidFill>
                          <a:effectLst/>
                          <a:latin typeface="Arial" charset="0"/>
                          <a:ea typeface="Arial Unicode MS" pitchFamily="34" charset="-122"/>
                          <a:cs typeface="Arial Unicode MS" pitchFamily="34" charset="-122"/>
                        </a:rPr>
                        <a:t>shamt</a:t>
                      </a:r>
                    </a:p>
                  </a:txBody>
                  <a:tcPr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rgbClr val="FFFFFF"/>
                    </a:solid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a:ln>
                            <a:noFill/>
                          </a:ln>
                          <a:solidFill>
                            <a:srgbClr val="000000"/>
                          </a:solidFill>
                          <a:effectLst/>
                          <a:latin typeface="Arial" charset="0"/>
                          <a:ea typeface="Arial Unicode MS" pitchFamily="34" charset="-122"/>
                          <a:cs typeface="Arial Unicode MS" pitchFamily="34" charset="-122"/>
                        </a:rPr>
                        <a:t>funct</a:t>
                      </a:r>
                    </a:p>
                  </a:txBody>
                  <a:tcPr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rgbClr val="FFFFFF"/>
                    </a:solid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Arithmetic instruction format</a:t>
                      </a:r>
                    </a:p>
                  </a:txBody>
                  <a:tcPr horzOverflow="overflow">
                    <a:lnL w="12700" cap="flat" cmpd="sng" algn="ctr">
                      <a:solidFill>
                        <a:srgbClr val="007A77"/>
                      </a:solidFill>
                      <a:prstDash val="solid"/>
                      <a:round/>
                      <a:headEnd type="none" w="med" len="med"/>
                      <a:tailEnd type="none" w="med" len="med"/>
                    </a:lnL>
                    <a:lnR w="28575"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chemeClr val="accent6">
                        <a:lumMod val="20000"/>
                        <a:lumOff val="80000"/>
                      </a:schemeClr>
                    </a:solidFill>
                  </a:tcPr>
                </a:tc>
                <a:extLst>
                  <a:ext uri="{0D108BD9-81ED-4DB2-BD59-A6C34878D82A}">
                    <a16:rowId xmlns:a16="http://schemas.microsoft.com/office/drawing/2014/main" val="10001"/>
                  </a:ext>
                </a:extLst>
              </a:tr>
              <a:tr h="180975">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dirty="0" err="1">
                          <a:ln>
                            <a:noFill/>
                          </a:ln>
                          <a:solidFill>
                            <a:srgbClr val="000000"/>
                          </a:solidFill>
                          <a:effectLst/>
                          <a:latin typeface="Arial" charset="0"/>
                          <a:ea typeface="Arial Unicode MS" pitchFamily="34" charset="-122"/>
                          <a:cs typeface="Arial Unicode MS" pitchFamily="34" charset="-122"/>
                        </a:rPr>
                        <a:t>i</a:t>
                      </a:r>
                      <a:r>
                        <a:rPr kumimoji="0" lang="en-US" altLang="zh-CN" sz="1600" b="1" i="0" u="none" strike="noStrike" cap="none" normalizeH="0" baseline="0" dirty="0">
                          <a:ln>
                            <a:noFill/>
                          </a:ln>
                          <a:solidFill>
                            <a:srgbClr val="000000"/>
                          </a:solidFill>
                          <a:effectLst/>
                          <a:latin typeface="Arial" charset="0"/>
                          <a:ea typeface="Arial Unicode MS" pitchFamily="34" charset="-122"/>
                          <a:cs typeface="Arial Unicode MS" pitchFamily="34" charset="-122"/>
                        </a:rPr>
                        <a:t>-format</a:t>
                      </a:r>
                    </a:p>
                  </a:txBody>
                  <a:tcPr horzOverflow="overflow">
                    <a:lnL w="28575"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chemeClr val="accent6">
                        <a:lumMod val="20000"/>
                        <a:lumOff val="80000"/>
                      </a:schemeClr>
                    </a:solid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op</a:t>
                      </a:r>
                    </a:p>
                  </a:txBody>
                  <a:tcPr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rgbClr val="FFFFFF"/>
                    </a:solid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dirty="0" err="1">
                          <a:ln>
                            <a:noFill/>
                          </a:ln>
                          <a:solidFill>
                            <a:srgbClr val="000000"/>
                          </a:solidFill>
                          <a:effectLst/>
                          <a:latin typeface="Arial" charset="0"/>
                          <a:ea typeface="Arial Unicode MS" pitchFamily="34" charset="-122"/>
                          <a:cs typeface="Arial Unicode MS" pitchFamily="34" charset="-122"/>
                        </a:rPr>
                        <a:t>rs</a:t>
                      </a:r>
                      <a:endParaRPr kumimoji="0" lang="en-US" altLang="zh-CN" sz="1600" b="0" i="0" u="none" strike="noStrike" cap="none" normalizeH="0" baseline="0" dirty="0">
                        <a:ln>
                          <a:noFill/>
                        </a:ln>
                        <a:solidFill>
                          <a:srgbClr val="000000"/>
                        </a:solidFill>
                        <a:effectLst/>
                        <a:latin typeface="Arial" charset="0"/>
                        <a:ea typeface="Arial Unicode MS" pitchFamily="34" charset="-122"/>
                        <a:cs typeface="Arial Unicode MS" pitchFamily="34" charset="-122"/>
                      </a:endParaRPr>
                    </a:p>
                  </a:txBody>
                  <a:tcPr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rgbClr val="FFFFFF"/>
                    </a:solid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dirty="0" err="1">
                          <a:ln>
                            <a:noFill/>
                          </a:ln>
                          <a:solidFill>
                            <a:srgbClr val="000000"/>
                          </a:solidFill>
                          <a:effectLst/>
                          <a:latin typeface="Arial" charset="0"/>
                          <a:ea typeface="Arial Unicode MS" pitchFamily="34" charset="-122"/>
                          <a:cs typeface="Arial Unicode MS" pitchFamily="34" charset="-122"/>
                        </a:rPr>
                        <a:t>rt</a:t>
                      </a:r>
                      <a:endParaRPr kumimoji="0" lang="en-US" altLang="zh-CN" sz="1600" b="0" i="0" u="none" strike="noStrike" cap="none" normalizeH="0" baseline="0" dirty="0">
                        <a:ln>
                          <a:noFill/>
                        </a:ln>
                        <a:solidFill>
                          <a:srgbClr val="000000"/>
                        </a:solidFill>
                        <a:effectLst/>
                        <a:latin typeface="Arial" charset="0"/>
                        <a:ea typeface="Arial Unicode MS" pitchFamily="34" charset="-122"/>
                        <a:cs typeface="Arial Unicode MS" pitchFamily="34" charset="-122"/>
                      </a:endParaRPr>
                    </a:p>
                  </a:txBody>
                  <a:tcPr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rgbClr val="FFFFFF"/>
                    </a:solidFill>
                  </a:tcPr>
                </a:tc>
                <a:tc gridSpan="3">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dirty="0" err="1">
                          <a:ln>
                            <a:noFill/>
                          </a:ln>
                          <a:solidFill>
                            <a:srgbClr val="000000"/>
                          </a:solidFill>
                          <a:effectLst/>
                          <a:latin typeface="Arial" charset="0"/>
                          <a:ea typeface="Arial Unicode MS" pitchFamily="34" charset="-122"/>
                          <a:cs typeface="Arial Unicode MS" pitchFamily="34" charset="-122"/>
                        </a:rPr>
                        <a:t>Imm</a:t>
                      </a:r>
                      <a:r>
                        <a:rPr kumimoji="0" lang="en-US" altLang="zh-CN" sz="16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/Word address</a:t>
                      </a:r>
                    </a:p>
                  </a:txBody>
                  <a:tcPr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rgbClr val="FFFFFF"/>
                    </a:solidFill>
                  </a:tcPr>
                </a:tc>
                <a:tc hMerge="1">
                  <a:txBody>
                    <a:bodyPr/>
                    <a:lstStyle/>
                    <a:p>
                      <a:endParaRPr lang="zh-CN" altLang="en-US"/>
                    </a:p>
                  </a:txBody>
                  <a:tcPr/>
                </a:tc>
                <a:tc hMerge="1">
                  <a:txBody>
                    <a:bodyPr/>
                    <a:lstStyle/>
                    <a:p>
                      <a:endParaRPr lang="zh-CN" altLang="en-US"/>
                    </a:p>
                  </a:txBody>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Data transfer ,branch format</a:t>
                      </a:r>
                    </a:p>
                  </a:txBody>
                  <a:tcPr horzOverflow="overflow">
                    <a:lnL w="12700" cap="flat" cmpd="sng" algn="ctr">
                      <a:solidFill>
                        <a:srgbClr val="007A77"/>
                      </a:solidFill>
                      <a:prstDash val="solid"/>
                      <a:round/>
                      <a:headEnd type="none" w="med" len="med"/>
                      <a:tailEnd type="none" w="med" len="med"/>
                    </a:lnL>
                    <a:lnR w="28575"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chemeClr val="accent6">
                        <a:lumMod val="20000"/>
                        <a:lumOff val="80000"/>
                      </a:schemeClr>
                    </a:solidFill>
                  </a:tcPr>
                </a:tc>
                <a:extLst>
                  <a:ext uri="{0D108BD9-81ED-4DB2-BD59-A6C34878D82A}">
                    <a16:rowId xmlns:a16="http://schemas.microsoft.com/office/drawing/2014/main" val="10002"/>
                  </a:ext>
                </a:extLst>
              </a:tr>
              <a:tr h="180975">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dirty="0">
                          <a:ln>
                            <a:noFill/>
                          </a:ln>
                          <a:solidFill>
                            <a:srgbClr val="000000"/>
                          </a:solidFill>
                          <a:effectLst/>
                          <a:latin typeface="Arial" charset="0"/>
                          <a:ea typeface="Arial Unicode MS" pitchFamily="34" charset="-122"/>
                          <a:cs typeface="Arial Unicode MS" pitchFamily="34" charset="-122"/>
                        </a:rPr>
                        <a:t>J-format</a:t>
                      </a:r>
                    </a:p>
                  </a:txBody>
                  <a:tcPr horzOverflow="overflow">
                    <a:lnL w="28575"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28575"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chemeClr val="accent6">
                        <a:lumMod val="20000"/>
                        <a:lumOff val="80000"/>
                      </a:schemeClr>
                    </a:solid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op</a:t>
                      </a:r>
                    </a:p>
                  </a:txBody>
                  <a:tcPr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28575"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rgbClr val="FFFFFF"/>
                    </a:solidFill>
                  </a:tcPr>
                </a:tc>
                <a:tc gridSpan="5">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target address (word)</a:t>
                      </a:r>
                    </a:p>
                  </a:txBody>
                  <a:tcPr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28575"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rgbClr val="FFFFFF"/>
                    </a:solidFill>
                  </a:tcPr>
                </a:tc>
                <a:tc hMerge="1">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en-US" altLang="zh-CN" sz="1400" b="0" i="0" u="none" strike="noStrike" cap="none" normalizeH="0" baseline="0" dirty="0">
                        <a:ln>
                          <a:noFill/>
                        </a:ln>
                        <a:solidFill>
                          <a:srgbClr val="000000"/>
                        </a:solidFill>
                        <a:effectLst/>
                        <a:latin typeface="Arial" charset="0"/>
                        <a:ea typeface="Arial Unicode MS" pitchFamily="34" charset="-122"/>
                        <a:cs typeface="Arial Unicode MS"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en-US" altLang="zh-CN" sz="1400" b="0" i="0" u="none" strike="noStrike" cap="none" normalizeH="0" baseline="0" dirty="0">
                        <a:ln>
                          <a:noFill/>
                        </a:ln>
                        <a:solidFill>
                          <a:srgbClr val="000000"/>
                        </a:solidFill>
                        <a:effectLst/>
                        <a:latin typeface="Arial" charset="0"/>
                        <a:ea typeface="Arial Unicode MS" pitchFamily="34" charset="-122"/>
                        <a:cs typeface="Arial Unicode MS"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dirty="0" err="1">
                          <a:ln>
                            <a:noFill/>
                          </a:ln>
                          <a:solidFill>
                            <a:srgbClr val="000000"/>
                          </a:solidFill>
                          <a:effectLst/>
                          <a:latin typeface="Arial" charset="0"/>
                          <a:ea typeface="Arial Unicode MS" pitchFamily="34" charset="-122"/>
                          <a:cs typeface="Arial Unicode MS" pitchFamily="34" charset="-122"/>
                        </a:rPr>
                        <a:t>Uncondition</a:t>
                      </a:r>
                      <a:r>
                        <a:rPr kumimoji="0" lang="en-US" altLang="zh-CN" sz="16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-al jump</a:t>
                      </a:r>
                    </a:p>
                  </a:txBody>
                  <a:tcPr horzOverflow="overflow">
                    <a:lnL w="12700" cap="flat" cmpd="sng" algn="ctr">
                      <a:solidFill>
                        <a:srgbClr val="007A77"/>
                      </a:solidFill>
                      <a:prstDash val="solid"/>
                      <a:round/>
                      <a:headEnd type="none" w="med" len="med"/>
                      <a:tailEnd type="none" w="med" len="med"/>
                    </a:lnL>
                    <a:lnR w="28575"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28575"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chemeClr val="accent6">
                        <a:lumMod val="20000"/>
                        <a:lumOff val="80000"/>
                      </a:schemeClr>
                    </a:solidFill>
                  </a:tcPr>
                </a:tc>
                <a:extLst>
                  <a:ext uri="{0D108BD9-81ED-4DB2-BD59-A6C34878D82A}">
                    <a16:rowId xmlns:a16="http://schemas.microsoft.com/office/drawing/2014/main" val="10003"/>
                  </a:ext>
                </a:extLst>
              </a:tr>
            </a:tbl>
          </a:graphicData>
        </a:graphic>
      </p:graphicFrame>
      <p:sp>
        <p:nvSpPr>
          <p:cNvPr id="45061" name="AutoShape 4"/>
          <p:cNvSpPr>
            <a:spLocks noChangeArrowheads="1"/>
          </p:cNvSpPr>
          <p:nvPr/>
        </p:nvSpPr>
        <p:spPr bwMode="auto">
          <a:xfrm>
            <a:off x="6588125" y="3063875"/>
            <a:ext cx="2016125" cy="360363"/>
          </a:xfrm>
          <a:prstGeom prst="wedgeRoundRectCallout">
            <a:avLst>
              <a:gd name="adj1" fmla="val -101699"/>
              <a:gd name="adj2" fmla="val -297250"/>
              <a:gd name="adj3" fmla="val 16667"/>
            </a:avLst>
          </a:prstGeom>
          <a:noFill/>
          <a:ln w="9525" cap="rnd" algn="ctr">
            <a:solidFill>
              <a:srgbClr val="007A77"/>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
                <a:schemeClr val="hlink"/>
              </a:buClr>
              <a:buFontTx/>
              <a:buNone/>
            </a:pPr>
            <a:r>
              <a:rPr lang="en-US" altLang="zh-CN" sz="2000" b="1">
                <a:solidFill>
                  <a:srgbClr val="FF0066"/>
                </a:solidFill>
                <a:latin typeface="Arial" panose="020B0604020202020204" pitchFamily="34" charset="0"/>
                <a:ea typeface="Arial Unicode MS" panose="020B0604020202020204" pitchFamily="34" charset="-122"/>
                <a:cs typeface="Arial Unicode MS" panose="020B0604020202020204" pitchFamily="34" charset="-122"/>
              </a:rPr>
              <a:t>Region: ±2</a:t>
            </a:r>
            <a:r>
              <a:rPr lang="en-US" altLang="zh-CN" sz="2000" b="1" baseline="30000">
                <a:solidFill>
                  <a:srgbClr val="FF0066"/>
                </a:solidFill>
                <a:latin typeface="Arial" panose="020B0604020202020204" pitchFamily="34" charset="0"/>
                <a:ea typeface="Arial Unicode MS" panose="020B0604020202020204" pitchFamily="34" charset="-122"/>
                <a:cs typeface="Arial Unicode MS" panose="020B0604020202020204" pitchFamily="34" charset="-122"/>
              </a:rPr>
              <a:t>15</a:t>
            </a:r>
          </a:p>
        </p:txBody>
      </p:sp>
      <p:sp>
        <p:nvSpPr>
          <p:cNvPr id="45062" name="标题 1"/>
          <p:cNvSpPr>
            <a:spLocks noGrp="1"/>
          </p:cNvSpPr>
          <p:nvPr>
            <p:ph type="title"/>
          </p:nvPr>
        </p:nvSpPr>
        <p:spPr>
          <a:xfrm>
            <a:off x="230188" y="115888"/>
            <a:ext cx="7870825" cy="955675"/>
          </a:xfrm>
        </p:spPr>
        <p:txBody>
          <a:bodyPr/>
          <a:lstStyle/>
          <a:p>
            <a:r>
              <a:rPr lang="en-US" altLang="zh-CN">
                <a:solidFill>
                  <a:srgbClr val="FF3300"/>
                </a:solidFill>
                <a:latin typeface="Arial Unicode MS" panose="020B0604020202020204" pitchFamily="34" charset="-122"/>
                <a:ea typeface="黑体" panose="02010609060101010101" pitchFamily="49" charset="-122"/>
              </a:rPr>
              <a:t>MIPS fields (format)</a:t>
            </a:r>
            <a:endParaRPr>
              <a:ea typeface="黑体" panose="02010609060101010101" pitchFamily="49" charset="-122"/>
            </a:endParaRP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rrowheads="1"/>
          </p:cNvSpPr>
          <p:nvPr>
            <p:ph type="title"/>
          </p:nvPr>
        </p:nvSpPr>
        <p:spPr>
          <a:xfrm>
            <a:off x="230188" y="115888"/>
            <a:ext cx="7870825" cy="955675"/>
          </a:xfrm>
        </p:spPr>
        <p:txBody>
          <a:bodyPr/>
          <a:lstStyle/>
          <a:p>
            <a:pPr eaLnBrk="1" hangingPunct="1"/>
            <a:endParaRPr altLang="zh-CN">
              <a:ea typeface="黑体" panose="02010609060101010101" pitchFamily="49" charset="-122"/>
            </a:endParaRPr>
          </a:p>
        </p:txBody>
      </p:sp>
      <p:sp>
        <p:nvSpPr>
          <p:cNvPr id="47107" name="Rectangle 3"/>
          <p:cNvSpPr>
            <a:spLocks noGrp="1" noRot="1" noChangeArrowheads="1"/>
          </p:cNvSpPr>
          <p:nvPr>
            <p:ph type="body" idx="1"/>
          </p:nvPr>
        </p:nvSpPr>
        <p:spPr>
          <a:xfrm>
            <a:off x="457200" y="1268413"/>
            <a:ext cx="8229600" cy="4968875"/>
          </a:xfrm>
        </p:spPr>
        <p:txBody>
          <a:bodyPr/>
          <a:lstStyle/>
          <a:p>
            <a:pPr eaLnBrk="1" hangingPunct="1">
              <a:defRPr/>
            </a:pPr>
            <a:r>
              <a:rPr lang="en-US" altLang="zh-CN" dirty="0">
                <a:solidFill>
                  <a:srgbClr val="FF3300"/>
                </a:solidFill>
                <a:latin typeface="Arial Unicode MS" panose="020B0604020202020204" pitchFamily="34" charset="-122"/>
              </a:rPr>
              <a:t>Design Principle 3</a:t>
            </a:r>
          </a:p>
          <a:p>
            <a:pPr lvl="1" eaLnBrk="1" hangingPunct="1">
              <a:defRPr/>
            </a:pPr>
            <a:r>
              <a:rPr lang="en-US" altLang="zh-CN" b="1" i="1" dirty="0">
                <a:latin typeface="Arial Unicode MS" panose="020B0604020202020204" pitchFamily="34" charset="-122"/>
              </a:rPr>
              <a:t> </a:t>
            </a:r>
            <a:r>
              <a:rPr lang="en-US" altLang="zh-CN" b="1" i="1" dirty="0">
                <a:solidFill>
                  <a:srgbClr val="FF0066"/>
                </a:solidFill>
                <a:latin typeface="Arial Unicode MS" panose="020B0604020202020204" pitchFamily="34" charset="-122"/>
              </a:rPr>
              <a:t>Good design demands good compromises</a:t>
            </a:r>
          </a:p>
          <a:p>
            <a:pPr eaLnBrk="1" hangingPunct="1">
              <a:defRPr/>
            </a:pPr>
            <a:endParaRPr lang="en-US" altLang="zh-CN" dirty="0">
              <a:latin typeface="Arial Unicode MS" panose="020B0604020202020204" pitchFamily="34" charset="-122"/>
            </a:endParaRPr>
          </a:p>
          <a:p>
            <a:pPr eaLnBrk="1" hangingPunct="1">
              <a:defRPr/>
            </a:pPr>
            <a:r>
              <a:rPr lang="en-US" altLang="zh-CN" sz="2800" dirty="0">
                <a:latin typeface="Arial Unicode MS" panose="020B0604020202020204" pitchFamily="34" charset="-122"/>
              </a:rPr>
              <a:t>All instructions in MIPS have the same length</a:t>
            </a:r>
          </a:p>
          <a:p>
            <a:pPr lvl="1" eaLnBrk="1" hangingPunct="1">
              <a:defRPr/>
            </a:pPr>
            <a:r>
              <a:rPr lang="en-US" altLang="zh-CN" dirty="0">
                <a:latin typeface="Arial Unicode MS" panose="020B0604020202020204" pitchFamily="34" charset="-122"/>
              </a:rPr>
              <a:t>Conflict: same length ←  → single format</a:t>
            </a:r>
          </a:p>
          <a:p>
            <a:pPr eaLnBrk="1" hangingPunct="1">
              <a:buFont typeface="Wingdings" pitchFamily="2" charset="2"/>
              <a:buNone/>
              <a:defRPr/>
            </a:pPr>
            <a:endParaRPr lang="en-US" altLang="zh-CN" sz="2400" dirty="0"/>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Rot="1" noChangeArrowheads="1"/>
          </p:cNvSpPr>
          <p:nvPr>
            <p:ph type="body" idx="1"/>
          </p:nvPr>
        </p:nvSpPr>
        <p:spPr>
          <a:xfrm>
            <a:off x="215900" y="1082675"/>
            <a:ext cx="8712200" cy="5010150"/>
          </a:xfrm>
        </p:spPr>
        <p:txBody>
          <a:bodyPr/>
          <a:lstStyle/>
          <a:p>
            <a:pPr eaLnBrk="1" hangingPunct="1">
              <a:spcBef>
                <a:spcPts val="0"/>
              </a:spcBef>
              <a:defRPr/>
            </a:pPr>
            <a:r>
              <a:rPr lang="en-US" altLang="zh-CN" dirty="0"/>
              <a:t> Example 2.8  </a:t>
            </a:r>
            <a:r>
              <a:rPr lang="en-US" altLang="zh-CN" sz="2200" dirty="0"/>
              <a:t>Translating assembly into machine instruction</a:t>
            </a:r>
            <a:r>
              <a:rPr lang="en-US" altLang="zh-CN" sz="2000" dirty="0"/>
              <a:t> </a:t>
            </a:r>
          </a:p>
          <a:p>
            <a:pPr eaLnBrk="1" hangingPunct="1">
              <a:spcBef>
                <a:spcPts val="0"/>
              </a:spcBef>
              <a:buFont typeface="Wingdings" pitchFamily="2" charset="2"/>
              <a:buNone/>
              <a:defRPr/>
            </a:pPr>
            <a:r>
              <a:rPr lang="en-US" altLang="zh-CN" dirty="0"/>
              <a:t>      C code:</a:t>
            </a:r>
          </a:p>
          <a:p>
            <a:pPr lvl="1" eaLnBrk="1" hangingPunct="1">
              <a:spcBef>
                <a:spcPts val="0"/>
              </a:spcBef>
              <a:buFont typeface="Wingdings" pitchFamily="2" charset="2"/>
              <a:buNone/>
              <a:defRPr/>
            </a:pPr>
            <a:r>
              <a:rPr lang="en-US" altLang="zh-CN" sz="2000" dirty="0"/>
              <a:t>       A[300]  =  h  +  A[300] ;</a:t>
            </a:r>
            <a:br>
              <a:rPr lang="en-US" altLang="zh-CN" sz="2000" dirty="0"/>
            </a:br>
            <a:r>
              <a:rPr lang="en-US" altLang="zh-CN" sz="2000" dirty="0"/>
              <a:t> </a:t>
            </a:r>
            <a:r>
              <a:rPr lang="en-US" altLang="zh-CN" sz="1800" dirty="0"/>
              <a:t>( Assume: h ---- $s2        base address of A ---- $t1 )</a:t>
            </a:r>
            <a:endParaRPr lang="en-US" altLang="zh-CN" sz="2000" dirty="0"/>
          </a:p>
          <a:p>
            <a:pPr lvl="1" eaLnBrk="1" hangingPunct="1">
              <a:spcBef>
                <a:spcPts val="0"/>
              </a:spcBef>
              <a:defRPr/>
            </a:pPr>
            <a:r>
              <a:rPr lang="en-US" altLang="zh-CN" dirty="0"/>
              <a:t> MIPS assembly code:</a:t>
            </a:r>
          </a:p>
          <a:p>
            <a:pPr lvl="1" eaLnBrk="1" hangingPunct="1">
              <a:spcBef>
                <a:spcPts val="0"/>
              </a:spcBef>
              <a:buFont typeface="Wingdings" pitchFamily="2" charset="2"/>
              <a:buNone/>
              <a:defRPr/>
            </a:pPr>
            <a:r>
              <a:rPr lang="en-US" altLang="zh-CN" sz="2000" dirty="0"/>
              <a:t>       </a:t>
            </a:r>
            <a:r>
              <a:rPr lang="en-US" altLang="zh-CN" sz="2000" dirty="0" err="1"/>
              <a:t>lw</a:t>
            </a:r>
            <a:r>
              <a:rPr lang="en-US" altLang="zh-CN" sz="2000" dirty="0"/>
              <a:t>     $t0, 1200($t1)    # temporary </a:t>
            </a:r>
            <a:r>
              <a:rPr lang="en-US" altLang="zh-CN" sz="2000" dirty="0" err="1"/>
              <a:t>reg</a:t>
            </a:r>
            <a:r>
              <a:rPr lang="en-US" altLang="zh-CN" sz="2000" dirty="0"/>
              <a:t> $t0 gets A[300]</a:t>
            </a:r>
          </a:p>
          <a:p>
            <a:pPr lvl="1" eaLnBrk="1" hangingPunct="1">
              <a:spcBef>
                <a:spcPts val="0"/>
              </a:spcBef>
              <a:buFont typeface="Wingdings" pitchFamily="2" charset="2"/>
              <a:buNone/>
              <a:defRPr/>
            </a:pPr>
            <a:r>
              <a:rPr lang="en-US" altLang="zh-CN" sz="2000" dirty="0"/>
              <a:t>       add   $t0, $s2, $t0       # temporary </a:t>
            </a:r>
            <a:r>
              <a:rPr lang="en-US" altLang="zh-CN" sz="2000" dirty="0" err="1"/>
              <a:t>reg</a:t>
            </a:r>
            <a:r>
              <a:rPr lang="en-US" altLang="zh-CN" sz="2000" dirty="0"/>
              <a:t> $t0 gets  h  +  A[300]</a:t>
            </a:r>
          </a:p>
          <a:p>
            <a:pPr lvl="1" eaLnBrk="1" hangingPunct="1">
              <a:spcBef>
                <a:spcPts val="0"/>
              </a:spcBef>
              <a:buFont typeface="Wingdings" pitchFamily="2" charset="2"/>
              <a:buNone/>
              <a:defRPr/>
            </a:pPr>
            <a:r>
              <a:rPr lang="en-US" altLang="zh-CN" sz="2000" dirty="0"/>
              <a:t>       </a:t>
            </a:r>
            <a:r>
              <a:rPr lang="en-US" altLang="zh-CN" sz="2000" dirty="0" err="1"/>
              <a:t>sw</a:t>
            </a:r>
            <a:r>
              <a:rPr lang="en-US" altLang="zh-CN" sz="2000" dirty="0"/>
              <a:t>    $t0, 1200($t1)    # stores h  +  A[300]  back into A[300]</a:t>
            </a:r>
          </a:p>
          <a:p>
            <a:pPr lvl="1" eaLnBrk="1" hangingPunct="1">
              <a:spcBef>
                <a:spcPts val="0"/>
              </a:spcBef>
              <a:defRPr/>
            </a:pPr>
            <a:r>
              <a:rPr lang="en-US" altLang="zh-CN" dirty="0"/>
              <a:t> MIPS machine language code:</a:t>
            </a:r>
          </a:p>
          <a:p>
            <a:pPr lvl="2" eaLnBrk="1" hangingPunct="1">
              <a:spcBef>
                <a:spcPts val="0"/>
              </a:spcBef>
              <a:defRPr/>
            </a:pPr>
            <a:r>
              <a:rPr lang="en-US" altLang="zh-CN" dirty="0"/>
              <a:t> Decimal version</a:t>
            </a:r>
            <a:r>
              <a:rPr lang="en-US" altLang="zh-CN" sz="1800" dirty="0"/>
              <a:t>                                             </a:t>
            </a:r>
            <a:r>
              <a:rPr lang="en-US" altLang="zh-CN" sz="1800" b="1" dirty="0"/>
              <a:t>address/</a:t>
            </a:r>
          </a:p>
          <a:p>
            <a:pPr lvl="2" eaLnBrk="1" hangingPunct="1">
              <a:spcBef>
                <a:spcPts val="0"/>
              </a:spcBef>
              <a:buFont typeface="Wingdings" pitchFamily="2" charset="2"/>
              <a:buNone/>
              <a:defRPr/>
            </a:pPr>
            <a:r>
              <a:rPr lang="en-US" altLang="zh-CN" sz="1800" b="1" dirty="0"/>
              <a:t>                     op            </a:t>
            </a:r>
            <a:r>
              <a:rPr lang="en-US" altLang="zh-CN" sz="1800" b="1" dirty="0" err="1"/>
              <a:t>rs</a:t>
            </a:r>
            <a:r>
              <a:rPr lang="en-US" altLang="zh-CN" sz="1800" b="1" dirty="0"/>
              <a:t>            </a:t>
            </a:r>
            <a:r>
              <a:rPr lang="en-US" altLang="zh-CN" sz="1800" b="1" dirty="0" err="1"/>
              <a:t>rt</a:t>
            </a:r>
            <a:r>
              <a:rPr lang="en-US" altLang="zh-CN" sz="1800" b="1" dirty="0"/>
              <a:t>           </a:t>
            </a:r>
            <a:r>
              <a:rPr lang="en-US" altLang="zh-CN" sz="1800" b="1" dirty="0" err="1"/>
              <a:t>rd</a:t>
            </a:r>
            <a:r>
              <a:rPr lang="en-US" altLang="zh-CN" sz="1800" b="1" dirty="0"/>
              <a:t>              </a:t>
            </a:r>
            <a:r>
              <a:rPr lang="en-US" altLang="zh-CN" sz="1800" b="1" dirty="0" err="1"/>
              <a:t>shamt</a:t>
            </a:r>
            <a:r>
              <a:rPr lang="en-US" altLang="zh-CN" sz="1800" b="1" dirty="0"/>
              <a:t>          </a:t>
            </a:r>
            <a:r>
              <a:rPr lang="en-US" altLang="zh-CN" sz="1800" b="1" dirty="0" err="1"/>
              <a:t>funct</a:t>
            </a:r>
            <a:endParaRPr lang="en-US" altLang="zh-CN" sz="1800" b="1" dirty="0"/>
          </a:p>
          <a:p>
            <a:pPr lvl="1" eaLnBrk="1" hangingPunct="1">
              <a:lnSpc>
                <a:spcPct val="90000"/>
              </a:lnSpc>
              <a:spcBef>
                <a:spcPts val="0"/>
              </a:spcBef>
              <a:buFont typeface="Wingdings" pitchFamily="2" charset="2"/>
              <a:buNone/>
              <a:defRPr/>
            </a:pPr>
            <a:r>
              <a:rPr lang="en-US" altLang="zh-CN" sz="2000" dirty="0"/>
              <a:t>                 </a:t>
            </a:r>
            <a:r>
              <a:rPr lang="en-US" altLang="zh-CN" sz="2000" u="sng" dirty="0"/>
              <a:t>|       35     |      9      |      8      |                   1200                   |</a:t>
            </a:r>
          </a:p>
          <a:p>
            <a:pPr lvl="1" eaLnBrk="1" hangingPunct="1">
              <a:lnSpc>
                <a:spcPct val="90000"/>
              </a:lnSpc>
              <a:spcBef>
                <a:spcPts val="0"/>
              </a:spcBef>
              <a:buFont typeface="Wingdings" pitchFamily="2" charset="2"/>
              <a:buNone/>
              <a:defRPr/>
            </a:pPr>
            <a:r>
              <a:rPr lang="en-US" altLang="zh-CN" sz="2000" dirty="0"/>
              <a:t>                 </a:t>
            </a:r>
            <a:r>
              <a:rPr lang="en-US" altLang="zh-CN" sz="2000" u="sng" dirty="0"/>
              <a:t>|        0      |     18     |      8      |     8       |       0     |       32     |</a:t>
            </a:r>
          </a:p>
          <a:p>
            <a:pPr lvl="1" eaLnBrk="1" hangingPunct="1">
              <a:lnSpc>
                <a:spcPct val="90000"/>
              </a:lnSpc>
              <a:spcBef>
                <a:spcPts val="0"/>
              </a:spcBef>
              <a:buFont typeface="Wingdings" pitchFamily="2" charset="2"/>
              <a:buNone/>
              <a:defRPr/>
            </a:pPr>
            <a:r>
              <a:rPr lang="en-US" altLang="zh-CN" sz="2000" dirty="0"/>
              <a:t>                 </a:t>
            </a:r>
            <a:r>
              <a:rPr lang="en-US" altLang="zh-CN" sz="2000" u="sng" dirty="0"/>
              <a:t>|       43     |      9      |      8      |                   1200                   |</a:t>
            </a:r>
          </a:p>
        </p:txBody>
      </p:sp>
      <p:sp>
        <p:nvSpPr>
          <p:cNvPr id="48131" name="Text Box 4"/>
          <p:cNvSpPr txBox="1">
            <a:spLocks noChangeArrowheads="1"/>
          </p:cNvSpPr>
          <p:nvPr/>
        </p:nvSpPr>
        <p:spPr bwMode="auto">
          <a:xfrm>
            <a:off x="1114425" y="5238750"/>
            <a:ext cx="720725"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lnSpc>
                <a:spcPct val="50000"/>
              </a:lnSpc>
              <a:spcBef>
                <a:spcPct val="50000"/>
              </a:spcBef>
              <a:buClr>
                <a:schemeClr val="hlink"/>
              </a:buClr>
              <a:buFontTx/>
              <a:buNone/>
            </a:pPr>
            <a:r>
              <a:rPr lang="en-US" altLang="zh-CN" sz="2000">
                <a:solidFill>
                  <a:srgbClr val="FF0066"/>
                </a:solidFill>
                <a:latin typeface="Arial" panose="020B0604020202020204" pitchFamily="34" charset="0"/>
                <a:ea typeface="Arial Unicode MS" panose="020B0604020202020204" pitchFamily="34" charset="-122"/>
                <a:cs typeface="Arial Unicode MS" panose="020B0604020202020204" pitchFamily="34" charset="-122"/>
              </a:rPr>
              <a:t>lw</a:t>
            </a:r>
          </a:p>
          <a:p>
            <a:pPr algn="r" eaLnBrk="1" hangingPunct="1">
              <a:lnSpc>
                <a:spcPct val="50000"/>
              </a:lnSpc>
              <a:spcBef>
                <a:spcPct val="50000"/>
              </a:spcBef>
              <a:buClr>
                <a:schemeClr val="hlink"/>
              </a:buClr>
              <a:buFontTx/>
              <a:buNone/>
            </a:pPr>
            <a:r>
              <a:rPr lang="en-US" altLang="zh-CN" sz="2000">
                <a:solidFill>
                  <a:srgbClr val="FF0066"/>
                </a:solidFill>
                <a:latin typeface="Arial" panose="020B0604020202020204" pitchFamily="34" charset="0"/>
                <a:ea typeface="Arial Unicode MS" panose="020B0604020202020204" pitchFamily="34" charset="-122"/>
                <a:cs typeface="Arial Unicode MS" panose="020B0604020202020204" pitchFamily="34" charset="-122"/>
              </a:rPr>
              <a:t>add</a:t>
            </a:r>
          </a:p>
          <a:p>
            <a:pPr algn="r" eaLnBrk="1" hangingPunct="1">
              <a:lnSpc>
                <a:spcPct val="50000"/>
              </a:lnSpc>
              <a:spcBef>
                <a:spcPct val="50000"/>
              </a:spcBef>
              <a:buClr>
                <a:schemeClr val="hlink"/>
              </a:buClr>
              <a:buFontTx/>
              <a:buNone/>
            </a:pPr>
            <a:r>
              <a:rPr lang="en-US" altLang="zh-CN" sz="2000">
                <a:solidFill>
                  <a:srgbClr val="FF0066"/>
                </a:solidFill>
                <a:latin typeface="Arial" panose="020B0604020202020204" pitchFamily="34" charset="0"/>
                <a:ea typeface="Arial Unicode MS" panose="020B0604020202020204" pitchFamily="34" charset="-122"/>
                <a:cs typeface="Arial Unicode MS" panose="020B0604020202020204" pitchFamily="34" charset="-122"/>
              </a:rPr>
              <a:t>sw</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9155">
                                            <p:txEl>
                                              <p:pRg st="4" end="4"/>
                                            </p:txEl>
                                          </p:spTgt>
                                        </p:tgtEl>
                                        <p:attrNameLst>
                                          <p:attrName>style.visibility</p:attrName>
                                        </p:attrNameLst>
                                      </p:cBhvr>
                                      <p:to>
                                        <p:strVal val="visible"/>
                                      </p:to>
                                    </p:set>
                                    <p:animEffect transition="in" filter="fade">
                                      <p:cBhvr>
                                        <p:cTn id="7" dur="1000"/>
                                        <p:tgtEl>
                                          <p:spTgt spid="49155">
                                            <p:txEl>
                                              <p:pRg st="4" end="4"/>
                                            </p:txEl>
                                          </p:spTgt>
                                        </p:tgtEl>
                                      </p:cBhvr>
                                    </p:animEffect>
                                    <p:anim calcmode="lin" valueType="num">
                                      <p:cBhvr>
                                        <p:cTn id="8" dur="1000" fill="hold"/>
                                        <p:tgtEl>
                                          <p:spTgt spid="49155">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49155">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9155">
                                            <p:txEl>
                                              <p:pRg st="5" end="5"/>
                                            </p:txEl>
                                          </p:spTgt>
                                        </p:tgtEl>
                                        <p:attrNameLst>
                                          <p:attrName>style.visibility</p:attrName>
                                        </p:attrNameLst>
                                      </p:cBhvr>
                                      <p:to>
                                        <p:strVal val="visible"/>
                                      </p:to>
                                    </p:set>
                                    <p:animEffect transition="in" filter="fade">
                                      <p:cBhvr>
                                        <p:cTn id="12" dur="1000"/>
                                        <p:tgtEl>
                                          <p:spTgt spid="49155">
                                            <p:txEl>
                                              <p:pRg st="5" end="5"/>
                                            </p:txEl>
                                          </p:spTgt>
                                        </p:tgtEl>
                                      </p:cBhvr>
                                    </p:animEffect>
                                    <p:anim calcmode="lin" valueType="num">
                                      <p:cBhvr>
                                        <p:cTn id="13" dur="1000" fill="hold"/>
                                        <p:tgtEl>
                                          <p:spTgt spid="49155">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49155">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9155">
                                            <p:txEl>
                                              <p:pRg st="6" end="6"/>
                                            </p:txEl>
                                          </p:spTgt>
                                        </p:tgtEl>
                                        <p:attrNameLst>
                                          <p:attrName>style.visibility</p:attrName>
                                        </p:attrNameLst>
                                      </p:cBhvr>
                                      <p:to>
                                        <p:strVal val="visible"/>
                                      </p:to>
                                    </p:set>
                                    <p:animEffect transition="in" filter="fade">
                                      <p:cBhvr>
                                        <p:cTn id="17" dur="1000"/>
                                        <p:tgtEl>
                                          <p:spTgt spid="49155">
                                            <p:txEl>
                                              <p:pRg st="6" end="6"/>
                                            </p:txEl>
                                          </p:spTgt>
                                        </p:tgtEl>
                                      </p:cBhvr>
                                    </p:animEffect>
                                    <p:anim calcmode="lin" valueType="num">
                                      <p:cBhvr>
                                        <p:cTn id="18" dur="1000" fill="hold"/>
                                        <p:tgtEl>
                                          <p:spTgt spid="49155">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4915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9155">
                                            <p:txEl>
                                              <p:pRg st="8" end="8"/>
                                            </p:txEl>
                                          </p:spTgt>
                                        </p:tgtEl>
                                        <p:attrNameLst>
                                          <p:attrName>style.visibility</p:attrName>
                                        </p:attrNameLst>
                                      </p:cBhvr>
                                      <p:to>
                                        <p:strVal val="visible"/>
                                      </p:to>
                                    </p:set>
                                    <p:animEffect transition="in" filter="fade">
                                      <p:cBhvr>
                                        <p:cTn id="24" dur="1000"/>
                                        <p:tgtEl>
                                          <p:spTgt spid="49155">
                                            <p:txEl>
                                              <p:pRg st="8" end="8"/>
                                            </p:txEl>
                                          </p:spTgt>
                                        </p:tgtEl>
                                      </p:cBhvr>
                                    </p:animEffect>
                                    <p:anim calcmode="lin" valueType="num">
                                      <p:cBhvr>
                                        <p:cTn id="25" dur="1000" fill="hold"/>
                                        <p:tgtEl>
                                          <p:spTgt spid="49155">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49155">
                                            <p:txEl>
                                              <p:pRg st="8" end="8"/>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9155">
                                            <p:txEl>
                                              <p:pRg st="9" end="9"/>
                                            </p:txEl>
                                          </p:spTgt>
                                        </p:tgtEl>
                                        <p:attrNameLst>
                                          <p:attrName>style.visibility</p:attrName>
                                        </p:attrNameLst>
                                      </p:cBhvr>
                                      <p:to>
                                        <p:strVal val="visible"/>
                                      </p:to>
                                    </p:set>
                                    <p:animEffect transition="in" filter="fade">
                                      <p:cBhvr>
                                        <p:cTn id="29" dur="1000"/>
                                        <p:tgtEl>
                                          <p:spTgt spid="49155">
                                            <p:txEl>
                                              <p:pRg st="9" end="9"/>
                                            </p:txEl>
                                          </p:spTgt>
                                        </p:tgtEl>
                                      </p:cBhvr>
                                    </p:animEffect>
                                    <p:anim calcmode="lin" valueType="num">
                                      <p:cBhvr>
                                        <p:cTn id="30" dur="1000" fill="hold"/>
                                        <p:tgtEl>
                                          <p:spTgt spid="49155">
                                            <p:txEl>
                                              <p:pRg st="9" end="9"/>
                                            </p:txEl>
                                          </p:spTgt>
                                        </p:tgtEl>
                                        <p:attrNameLst>
                                          <p:attrName>ppt_x</p:attrName>
                                        </p:attrNameLst>
                                      </p:cBhvr>
                                      <p:tavLst>
                                        <p:tav tm="0">
                                          <p:val>
                                            <p:strVal val="#ppt_x"/>
                                          </p:val>
                                        </p:tav>
                                        <p:tav tm="100000">
                                          <p:val>
                                            <p:strVal val="#ppt_x"/>
                                          </p:val>
                                        </p:tav>
                                      </p:tavLst>
                                    </p:anim>
                                    <p:anim calcmode="lin" valueType="num">
                                      <p:cBhvr>
                                        <p:cTn id="31" dur="1000" fill="hold"/>
                                        <p:tgtEl>
                                          <p:spTgt spid="49155">
                                            <p:txEl>
                                              <p:pRg st="9" end="9"/>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9155">
                                            <p:txEl>
                                              <p:pRg st="10" end="10"/>
                                            </p:txEl>
                                          </p:spTgt>
                                        </p:tgtEl>
                                        <p:attrNameLst>
                                          <p:attrName>style.visibility</p:attrName>
                                        </p:attrNameLst>
                                      </p:cBhvr>
                                      <p:to>
                                        <p:strVal val="visible"/>
                                      </p:to>
                                    </p:set>
                                    <p:animEffect transition="in" filter="fade">
                                      <p:cBhvr>
                                        <p:cTn id="34" dur="1000"/>
                                        <p:tgtEl>
                                          <p:spTgt spid="49155">
                                            <p:txEl>
                                              <p:pRg st="10" end="10"/>
                                            </p:txEl>
                                          </p:spTgt>
                                        </p:tgtEl>
                                      </p:cBhvr>
                                    </p:animEffect>
                                    <p:anim calcmode="lin" valueType="num">
                                      <p:cBhvr>
                                        <p:cTn id="35" dur="1000" fill="hold"/>
                                        <p:tgtEl>
                                          <p:spTgt spid="49155">
                                            <p:txEl>
                                              <p:pRg st="10" end="10"/>
                                            </p:txEl>
                                          </p:spTgt>
                                        </p:tgtEl>
                                        <p:attrNameLst>
                                          <p:attrName>ppt_x</p:attrName>
                                        </p:attrNameLst>
                                      </p:cBhvr>
                                      <p:tavLst>
                                        <p:tav tm="0">
                                          <p:val>
                                            <p:strVal val="#ppt_x"/>
                                          </p:val>
                                        </p:tav>
                                        <p:tav tm="100000">
                                          <p:val>
                                            <p:strVal val="#ppt_x"/>
                                          </p:val>
                                        </p:tav>
                                      </p:tavLst>
                                    </p:anim>
                                    <p:anim calcmode="lin" valueType="num">
                                      <p:cBhvr>
                                        <p:cTn id="36" dur="1000" fill="hold"/>
                                        <p:tgtEl>
                                          <p:spTgt spid="49155">
                                            <p:txEl>
                                              <p:pRg st="10" end="10"/>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49155">
                                            <p:txEl>
                                              <p:pRg st="11" end="11"/>
                                            </p:txEl>
                                          </p:spTgt>
                                        </p:tgtEl>
                                        <p:attrNameLst>
                                          <p:attrName>style.visibility</p:attrName>
                                        </p:attrNameLst>
                                      </p:cBhvr>
                                      <p:to>
                                        <p:strVal val="visible"/>
                                      </p:to>
                                    </p:set>
                                    <p:animEffect transition="in" filter="fade">
                                      <p:cBhvr>
                                        <p:cTn id="39" dur="1000"/>
                                        <p:tgtEl>
                                          <p:spTgt spid="49155">
                                            <p:txEl>
                                              <p:pRg st="11" end="11"/>
                                            </p:txEl>
                                          </p:spTgt>
                                        </p:tgtEl>
                                      </p:cBhvr>
                                    </p:animEffect>
                                    <p:anim calcmode="lin" valueType="num">
                                      <p:cBhvr>
                                        <p:cTn id="40" dur="1000" fill="hold"/>
                                        <p:tgtEl>
                                          <p:spTgt spid="49155">
                                            <p:txEl>
                                              <p:pRg st="11" end="11"/>
                                            </p:txEl>
                                          </p:spTgt>
                                        </p:tgtEl>
                                        <p:attrNameLst>
                                          <p:attrName>ppt_x</p:attrName>
                                        </p:attrNameLst>
                                      </p:cBhvr>
                                      <p:tavLst>
                                        <p:tav tm="0">
                                          <p:val>
                                            <p:strVal val="#ppt_x"/>
                                          </p:val>
                                        </p:tav>
                                        <p:tav tm="100000">
                                          <p:val>
                                            <p:strVal val="#ppt_x"/>
                                          </p:val>
                                        </p:tav>
                                      </p:tavLst>
                                    </p:anim>
                                    <p:anim calcmode="lin" valueType="num">
                                      <p:cBhvr>
                                        <p:cTn id="41" dur="1000" fill="hold"/>
                                        <p:tgtEl>
                                          <p:spTgt spid="49155">
                                            <p:txEl>
                                              <p:pRg st="11" end="11"/>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49155">
                                            <p:txEl>
                                              <p:pRg st="12" end="12"/>
                                            </p:txEl>
                                          </p:spTgt>
                                        </p:tgtEl>
                                        <p:attrNameLst>
                                          <p:attrName>style.visibility</p:attrName>
                                        </p:attrNameLst>
                                      </p:cBhvr>
                                      <p:to>
                                        <p:strVal val="visible"/>
                                      </p:to>
                                    </p:set>
                                    <p:animEffect transition="in" filter="fade">
                                      <p:cBhvr>
                                        <p:cTn id="44" dur="1000"/>
                                        <p:tgtEl>
                                          <p:spTgt spid="49155">
                                            <p:txEl>
                                              <p:pRg st="12" end="12"/>
                                            </p:txEl>
                                          </p:spTgt>
                                        </p:tgtEl>
                                      </p:cBhvr>
                                    </p:animEffect>
                                    <p:anim calcmode="lin" valueType="num">
                                      <p:cBhvr>
                                        <p:cTn id="45" dur="1000" fill="hold"/>
                                        <p:tgtEl>
                                          <p:spTgt spid="49155">
                                            <p:txEl>
                                              <p:pRg st="12" end="12"/>
                                            </p:txEl>
                                          </p:spTgt>
                                        </p:tgtEl>
                                        <p:attrNameLst>
                                          <p:attrName>ppt_x</p:attrName>
                                        </p:attrNameLst>
                                      </p:cBhvr>
                                      <p:tavLst>
                                        <p:tav tm="0">
                                          <p:val>
                                            <p:strVal val="#ppt_x"/>
                                          </p:val>
                                        </p:tav>
                                        <p:tav tm="100000">
                                          <p:val>
                                            <p:strVal val="#ppt_x"/>
                                          </p:val>
                                        </p:tav>
                                      </p:tavLst>
                                    </p:anim>
                                    <p:anim calcmode="lin" valueType="num">
                                      <p:cBhvr>
                                        <p:cTn id="46" dur="1000" fill="hold"/>
                                        <p:tgtEl>
                                          <p:spTgt spid="49155">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259283"/>
            <a:ext cx="7344816" cy="707886"/>
          </a:xfrm>
          <a:prstGeom prst="rect">
            <a:avLst/>
          </a:prstGeom>
        </p:spPr>
        <p:txBody>
          <a:bodyPr wrap="square">
            <a:spAutoFit/>
          </a:bodyPr>
          <a:lstStyle/>
          <a:p>
            <a:r>
              <a:rPr lang="zh-CN" altLang="en-US" sz="2000" b="1" dirty="0">
                <a:solidFill>
                  <a:srgbClr val="242790"/>
                </a:solidFill>
                <a:latin typeface="Times New Roman" panose="02020603050405020304" pitchFamily="18" charset="0"/>
              </a:rPr>
              <a:t>当前</a:t>
            </a:r>
            <a:r>
              <a:rPr lang="en-US" altLang="zh-CN" sz="2000" b="1" dirty="0">
                <a:solidFill>
                  <a:srgbClr val="242790"/>
                </a:solidFill>
                <a:latin typeface="Times New Roman" panose="02020603050405020304" pitchFamily="18" charset="0"/>
              </a:rPr>
              <a:t>CPU</a:t>
            </a:r>
            <a:r>
              <a:rPr lang="zh-CN" altLang="en-US" sz="2000" b="1" dirty="0">
                <a:solidFill>
                  <a:srgbClr val="242790"/>
                </a:solidFill>
                <a:latin typeface="Times New Roman" panose="02020603050405020304" pitchFamily="18" charset="0"/>
              </a:rPr>
              <a:t>的两种架构：</a:t>
            </a:r>
            <a:r>
              <a:rPr lang="en-US" altLang="zh-CN" sz="2000" b="1" dirty="0">
                <a:solidFill>
                  <a:srgbClr val="242790"/>
                </a:solidFill>
                <a:latin typeface="Times New Roman" panose="02020603050405020304" pitchFamily="18" charset="0"/>
                <a:ea typeface="+mj-ea"/>
              </a:rPr>
              <a:t>RISC(Reduced Instruction Set Computer)</a:t>
            </a:r>
          </a:p>
          <a:p>
            <a:r>
              <a:rPr lang="zh-CN" altLang="en-US" sz="2000" b="1" dirty="0">
                <a:solidFill>
                  <a:srgbClr val="242790"/>
                </a:solidFill>
                <a:latin typeface="Times New Roman" panose="02020603050405020304" pitchFamily="18" charset="0"/>
                <a:ea typeface="+mj-ea"/>
              </a:rPr>
              <a:t>                                        </a:t>
            </a:r>
            <a:r>
              <a:rPr lang="en-US" altLang="zh-CN" sz="2000" b="1" dirty="0">
                <a:solidFill>
                  <a:srgbClr val="242790"/>
                </a:solidFill>
                <a:latin typeface="Times New Roman" panose="02020603050405020304" pitchFamily="18" charset="0"/>
                <a:ea typeface="+mj-ea"/>
              </a:rPr>
              <a:t>CISC(Complex Instruction Set Computer)</a:t>
            </a:r>
            <a:endParaRPr lang="zh-CN" altLang="en-US" sz="2000" b="1" dirty="0">
              <a:solidFill>
                <a:srgbClr val="242790"/>
              </a:solidFill>
              <a:latin typeface="Times New Roman" panose="02020603050405020304" pitchFamily="18" charset="0"/>
              <a:ea typeface="+mj-ea"/>
            </a:endParaRPr>
          </a:p>
        </p:txBody>
      </p:sp>
      <p:sp>
        <p:nvSpPr>
          <p:cNvPr id="5" name="矩形 4"/>
          <p:cNvSpPr/>
          <p:nvPr/>
        </p:nvSpPr>
        <p:spPr>
          <a:xfrm>
            <a:off x="251520" y="1014308"/>
            <a:ext cx="8568952" cy="1015663"/>
          </a:xfrm>
          <a:prstGeom prst="rect">
            <a:avLst/>
          </a:prstGeom>
        </p:spPr>
        <p:txBody>
          <a:bodyPr wrap="square">
            <a:spAutoFit/>
          </a:bodyPr>
          <a:lstStyle/>
          <a:p>
            <a:pPr marL="342900" indent="-342900">
              <a:buFont typeface="Wingdings" panose="05000000000000000000" pitchFamily="2" charset="2"/>
              <a:buChar char="l"/>
            </a:pPr>
            <a:r>
              <a:rPr lang="en-US" altLang="zh-CN" sz="2000" dirty="0">
                <a:solidFill>
                  <a:srgbClr val="242790"/>
                </a:solidFill>
                <a:latin typeface="Times New Roman" panose="02020603050405020304" pitchFamily="18" charset="0"/>
                <a:ea typeface="+mj-ea"/>
              </a:rPr>
              <a:t>CISC</a:t>
            </a:r>
            <a:r>
              <a:rPr lang="zh-CN" altLang="en-US" sz="2000" dirty="0">
                <a:solidFill>
                  <a:srgbClr val="242790"/>
                </a:solidFill>
                <a:latin typeface="Times New Roman" panose="02020603050405020304" pitchFamily="18" charset="0"/>
                <a:ea typeface="+mj-ea"/>
              </a:rPr>
              <a:t>架构，它的设计目的是要用最少的机器语言指令来完成所需的计算任务，复杂操作依赖于</a:t>
            </a:r>
            <a:r>
              <a:rPr lang="en-US" altLang="zh-CN" sz="2000" dirty="0">
                <a:solidFill>
                  <a:srgbClr val="242790"/>
                </a:solidFill>
                <a:latin typeface="Times New Roman" panose="02020603050405020304" pitchFamily="18" charset="0"/>
                <a:ea typeface="+mj-ea"/>
              </a:rPr>
              <a:t>CPU</a:t>
            </a:r>
            <a:r>
              <a:rPr lang="zh-CN" altLang="en-US" sz="2000" dirty="0">
                <a:solidFill>
                  <a:srgbClr val="242790"/>
                </a:solidFill>
                <a:latin typeface="Times New Roman" panose="02020603050405020304" pitchFamily="18" charset="0"/>
                <a:ea typeface="+mj-ea"/>
              </a:rPr>
              <a:t>中设计的逻辑来实现；</a:t>
            </a:r>
            <a:endParaRPr lang="en-US" altLang="zh-CN" sz="2000" dirty="0">
              <a:solidFill>
                <a:srgbClr val="242790"/>
              </a:solidFill>
              <a:latin typeface="Times New Roman" panose="02020603050405020304" pitchFamily="18" charset="0"/>
              <a:ea typeface="+mj-ea"/>
            </a:endParaRPr>
          </a:p>
          <a:p>
            <a:pPr marL="342900" indent="-342900">
              <a:buFont typeface="Wingdings" panose="05000000000000000000" pitchFamily="2" charset="2"/>
              <a:buChar char="l"/>
            </a:pPr>
            <a:r>
              <a:rPr lang="en-US" altLang="zh-CN" sz="2000" dirty="0">
                <a:solidFill>
                  <a:srgbClr val="242790"/>
                </a:solidFill>
                <a:latin typeface="Times New Roman" panose="02020603050405020304" pitchFamily="18" charset="0"/>
                <a:ea typeface="+mj-ea"/>
              </a:rPr>
              <a:t>RISC</a:t>
            </a:r>
            <a:r>
              <a:rPr lang="zh-CN" altLang="en-US" sz="2000" dirty="0">
                <a:solidFill>
                  <a:srgbClr val="242790"/>
                </a:solidFill>
                <a:latin typeface="Times New Roman" panose="02020603050405020304" pitchFamily="18" charset="0"/>
                <a:ea typeface="+mj-ea"/>
              </a:rPr>
              <a:t>架构要求软件来指定各个操作步骤，复杂操作都必须由软件来实现</a:t>
            </a:r>
          </a:p>
        </p:txBody>
      </p:sp>
      <p:sp>
        <p:nvSpPr>
          <p:cNvPr id="6" name="矩形 5"/>
          <p:cNvSpPr/>
          <p:nvPr/>
        </p:nvSpPr>
        <p:spPr>
          <a:xfrm>
            <a:off x="251520" y="2142653"/>
            <a:ext cx="6624736" cy="400110"/>
          </a:xfrm>
          <a:prstGeom prst="rect">
            <a:avLst/>
          </a:prstGeom>
        </p:spPr>
        <p:txBody>
          <a:bodyPr wrap="square">
            <a:spAutoFit/>
          </a:bodyPr>
          <a:lstStyle/>
          <a:p>
            <a:r>
              <a:rPr lang="zh-CN" altLang="en-US" sz="2000" b="1" dirty="0">
                <a:solidFill>
                  <a:srgbClr val="242790"/>
                </a:solidFill>
                <a:latin typeface="Times New Roman" panose="02020603050405020304" pitchFamily="18" charset="0"/>
              </a:rPr>
              <a:t>四大</a:t>
            </a:r>
            <a:r>
              <a:rPr lang="en-US" altLang="zh-CN" sz="2000" b="1" dirty="0">
                <a:solidFill>
                  <a:srgbClr val="242790"/>
                </a:solidFill>
                <a:latin typeface="Times New Roman" panose="02020603050405020304" pitchFamily="18" charset="0"/>
              </a:rPr>
              <a:t>CPU</a:t>
            </a:r>
            <a:r>
              <a:rPr lang="zh-CN" altLang="en-US" sz="2000" b="1" dirty="0">
                <a:solidFill>
                  <a:srgbClr val="242790"/>
                </a:solidFill>
                <a:latin typeface="Times New Roman" panose="02020603050405020304" pitchFamily="18" charset="0"/>
              </a:rPr>
              <a:t>体系结构</a:t>
            </a:r>
            <a:r>
              <a:rPr lang="en-US" altLang="zh-CN" sz="2000" b="1" dirty="0">
                <a:solidFill>
                  <a:srgbClr val="242790"/>
                </a:solidFill>
                <a:latin typeface="Times New Roman" panose="02020603050405020304" pitchFamily="18" charset="0"/>
              </a:rPr>
              <a:t>:ARM/MIPS/PowerPC/X86</a:t>
            </a:r>
            <a:endParaRPr lang="zh-CN" altLang="en-US" sz="2000" b="1" dirty="0">
              <a:solidFill>
                <a:srgbClr val="242790"/>
              </a:solidFill>
              <a:latin typeface="Times New Roman" panose="02020603050405020304" pitchFamily="18" charset="0"/>
            </a:endParaRPr>
          </a:p>
        </p:txBody>
      </p:sp>
      <p:sp>
        <p:nvSpPr>
          <p:cNvPr id="8" name="矩形 7"/>
          <p:cNvSpPr/>
          <p:nvPr/>
        </p:nvSpPr>
        <p:spPr>
          <a:xfrm>
            <a:off x="251026" y="2625936"/>
            <a:ext cx="8566110" cy="4093428"/>
          </a:xfrm>
          <a:prstGeom prst="rect">
            <a:avLst/>
          </a:prstGeom>
        </p:spPr>
        <p:txBody>
          <a:bodyPr wrap="square">
            <a:spAutoFit/>
          </a:bodyPr>
          <a:lstStyle/>
          <a:p>
            <a:pPr marL="342900" indent="-342900" algn="just">
              <a:buFont typeface="Wingdings" panose="05000000000000000000" pitchFamily="2" charset="2"/>
              <a:buChar char="l"/>
            </a:pPr>
            <a:r>
              <a:rPr lang="en-US" altLang="zh-CN" sz="2000" b="1" dirty="0">
                <a:solidFill>
                  <a:srgbClr val="242790"/>
                </a:solidFill>
                <a:latin typeface="Times New Roman" panose="02020603050405020304" pitchFamily="18" charset="0"/>
                <a:ea typeface="+mj-ea"/>
              </a:rPr>
              <a:t>ARM</a:t>
            </a:r>
            <a:r>
              <a:rPr lang="zh-CN" altLang="en-US" sz="2000" dirty="0">
                <a:solidFill>
                  <a:srgbClr val="242790"/>
                </a:solidFill>
                <a:latin typeface="Times New Roman" panose="02020603050405020304" pitchFamily="18" charset="0"/>
                <a:ea typeface="+mj-ea"/>
              </a:rPr>
              <a:t>架构（价格低、能耗低），是一个</a:t>
            </a:r>
            <a:r>
              <a:rPr lang="en-US" altLang="zh-CN" sz="2000" dirty="0">
                <a:solidFill>
                  <a:srgbClr val="242790"/>
                </a:solidFill>
                <a:latin typeface="Times New Roman" panose="02020603050405020304" pitchFamily="18" charset="0"/>
                <a:ea typeface="+mj-ea"/>
              </a:rPr>
              <a:t>32</a:t>
            </a:r>
            <a:r>
              <a:rPr lang="zh-CN" altLang="en-US" sz="2000" dirty="0">
                <a:solidFill>
                  <a:srgbClr val="242790"/>
                </a:solidFill>
                <a:latin typeface="Times New Roman" panose="02020603050405020304" pitchFamily="18" charset="0"/>
                <a:ea typeface="+mj-ea"/>
              </a:rPr>
              <a:t>位精简指令集（</a:t>
            </a:r>
            <a:r>
              <a:rPr lang="en-US" altLang="zh-CN" sz="2000" dirty="0">
                <a:solidFill>
                  <a:srgbClr val="242790"/>
                </a:solidFill>
                <a:latin typeface="Times New Roman" panose="02020603050405020304" pitchFamily="18" charset="0"/>
                <a:ea typeface="+mj-ea"/>
              </a:rPr>
              <a:t>RISC</a:t>
            </a:r>
            <a:r>
              <a:rPr lang="zh-CN" altLang="en-US" sz="2000" dirty="0">
                <a:solidFill>
                  <a:srgbClr val="242790"/>
                </a:solidFill>
                <a:latin typeface="Times New Roman" panose="02020603050405020304" pitchFamily="18" charset="0"/>
                <a:ea typeface="+mj-ea"/>
              </a:rPr>
              <a:t>）处理器架构，其广泛地使用在许多嵌入式系统设计。由于节能的特点，</a:t>
            </a:r>
            <a:r>
              <a:rPr lang="en-US" altLang="zh-CN" sz="2000" dirty="0">
                <a:solidFill>
                  <a:srgbClr val="242790"/>
                </a:solidFill>
                <a:latin typeface="Times New Roman" panose="02020603050405020304" pitchFamily="18" charset="0"/>
                <a:ea typeface="+mj-ea"/>
              </a:rPr>
              <a:t>ARM</a:t>
            </a:r>
            <a:r>
              <a:rPr lang="zh-CN" altLang="en-US" sz="2000" dirty="0">
                <a:solidFill>
                  <a:srgbClr val="242790"/>
                </a:solidFill>
                <a:latin typeface="Times New Roman" panose="02020603050405020304" pitchFamily="18" charset="0"/>
                <a:ea typeface="+mj-ea"/>
              </a:rPr>
              <a:t>处理器非常适用于行动通讯领域，符合其主要设计目标为低耗电的特性</a:t>
            </a:r>
            <a:endParaRPr lang="en-US" altLang="zh-CN" sz="2000" dirty="0">
              <a:solidFill>
                <a:srgbClr val="242790"/>
              </a:solidFill>
              <a:latin typeface="Times New Roman" panose="02020603050405020304" pitchFamily="18" charset="0"/>
              <a:ea typeface="+mj-ea"/>
            </a:endParaRPr>
          </a:p>
          <a:p>
            <a:pPr marL="342900" indent="-342900" algn="just">
              <a:buFont typeface="Wingdings" panose="05000000000000000000" pitchFamily="2" charset="2"/>
              <a:buChar char="l"/>
            </a:pPr>
            <a:r>
              <a:rPr lang="en-US" altLang="zh-CN" sz="2000" b="1" dirty="0">
                <a:solidFill>
                  <a:srgbClr val="242790"/>
                </a:solidFill>
                <a:latin typeface="Times New Roman" panose="02020603050405020304" pitchFamily="18" charset="0"/>
                <a:ea typeface="+mj-ea"/>
              </a:rPr>
              <a:t>x86</a:t>
            </a:r>
            <a:r>
              <a:rPr lang="zh-CN" altLang="en-US" sz="2000" b="1" dirty="0">
                <a:solidFill>
                  <a:srgbClr val="242790"/>
                </a:solidFill>
                <a:latin typeface="Times New Roman" panose="02020603050405020304" pitchFamily="18" charset="0"/>
                <a:ea typeface="+mj-ea"/>
              </a:rPr>
              <a:t>或</a:t>
            </a:r>
            <a:r>
              <a:rPr lang="en-US" altLang="zh-CN" sz="2000" b="1" dirty="0">
                <a:solidFill>
                  <a:srgbClr val="242790"/>
                </a:solidFill>
                <a:latin typeface="Times New Roman" panose="02020603050405020304" pitchFamily="18" charset="0"/>
                <a:ea typeface="+mj-ea"/>
              </a:rPr>
              <a:t>80x86</a:t>
            </a:r>
            <a:r>
              <a:rPr lang="zh-CN" altLang="en-US" sz="2000" dirty="0">
                <a:solidFill>
                  <a:srgbClr val="242790"/>
                </a:solidFill>
                <a:latin typeface="Times New Roman" panose="02020603050405020304" pitchFamily="18" charset="0"/>
                <a:ea typeface="+mj-ea"/>
              </a:rPr>
              <a:t>是英代尔</a:t>
            </a:r>
            <a:r>
              <a:rPr lang="en-US" altLang="zh-CN" sz="2000" dirty="0">
                <a:solidFill>
                  <a:srgbClr val="242790"/>
                </a:solidFill>
                <a:latin typeface="Times New Roman" panose="02020603050405020304" pitchFamily="18" charset="0"/>
                <a:ea typeface="+mj-ea"/>
              </a:rPr>
              <a:t>Intel</a:t>
            </a:r>
            <a:r>
              <a:rPr lang="zh-CN" altLang="en-US" sz="2000" dirty="0">
                <a:solidFill>
                  <a:srgbClr val="242790"/>
                </a:solidFill>
                <a:latin typeface="Times New Roman" panose="02020603050405020304" pitchFamily="18" charset="0"/>
                <a:ea typeface="+mj-ea"/>
              </a:rPr>
              <a:t>首先开发制造的一种微处理器体系结构的泛称。</a:t>
            </a:r>
            <a:r>
              <a:rPr lang="en-US" altLang="zh-CN" sz="2000" dirty="0">
                <a:solidFill>
                  <a:srgbClr val="242790"/>
                </a:solidFill>
                <a:latin typeface="Times New Roman" panose="02020603050405020304" pitchFamily="18" charset="0"/>
                <a:ea typeface="+mj-ea"/>
              </a:rPr>
              <a:t>x86</a:t>
            </a:r>
            <a:r>
              <a:rPr lang="zh-CN" altLang="en-US" sz="2000" dirty="0">
                <a:solidFill>
                  <a:srgbClr val="242790"/>
                </a:solidFill>
                <a:latin typeface="Times New Roman" panose="02020603050405020304" pitchFamily="18" charset="0"/>
                <a:ea typeface="+mj-ea"/>
              </a:rPr>
              <a:t>架构是重要地可变指令长度的</a:t>
            </a:r>
            <a:r>
              <a:rPr lang="en-US" altLang="zh-CN" sz="2000" dirty="0">
                <a:solidFill>
                  <a:srgbClr val="242790"/>
                </a:solidFill>
                <a:latin typeface="Times New Roman" panose="02020603050405020304" pitchFamily="18" charset="0"/>
                <a:ea typeface="+mj-ea"/>
              </a:rPr>
              <a:t>CISC</a:t>
            </a:r>
            <a:r>
              <a:rPr lang="zh-CN" altLang="en-US" sz="2000" dirty="0">
                <a:solidFill>
                  <a:srgbClr val="242790"/>
                </a:solidFill>
                <a:latin typeface="Times New Roman" panose="02020603050405020304" pitchFamily="18" charset="0"/>
                <a:ea typeface="+mj-ea"/>
              </a:rPr>
              <a:t>。</a:t>
            </a:r>
            <a:endParaRPr lang="en-US" altLang="zh-CN" sz="2000" dirty="0">
              <a:solidFill>
                <a:srgbClr val="242790"/>
              </a:solidFill>
              <a:latin typeface="Times New Roman" panose="02020603050405020304" pitchFamily="18" charset="0"/>
              <a:ea typeface="+mj-ea"/>
            </a:endParaRPr>
          </a:p>
          <a:p>
            <a:pPr marL="342900" indent="-342900" algn="just">
              <a:buFont typeface="Wingdings" panose="05000000000000000000" pitchFamily="2" charset="2"/>
              <a:buChar char="l"/>
            </a:pPr>
            <a:r>
              <a:rPr lang="en-US" altLang="zh-CN" sz="2000" b="1" dirty="0">
                <a:solidFill>
                  <a:srgbClr val="242790"/>
                </a:solidFill>
                <a:latin typeface="Times New Roman" panose="02020603050405020304" pitchFamily="18" charset="0"/>
                <a:ea typeface="+mj-ea"/>
              </a:rPr>
              <a:t>MIPS</a:t>
            </a:r>
            <a:r>
              <a:rPr lang="zh-CN" altLang="en-US" sz="2000" dirty="0">
                <a:solidFill>
                  <a:srgbClr val="242790"/>
                </a:solidFill>
                <a:latin typeface="Times New Roman" panose="02020603050405020304" pitchFamily="18" charset="0"/>
                <a:ea typeface="+mj-ea"/>
              </a:rPr>
              <a:t>是世界上很流行的一种</a:t>
            </a:r>
            <a:r>
              <a:rPr lang="en-US" altLang="zh-CN" sz="2000" dirty="0">
                <a:solidFill>
                  <a:srgbClr val="242790"/>
                </a:solidFill>
                <a:latin typeface="Times New Roman" panose="02020603050405020304" pitchFamily="18" charset="0"/>
                <a:ea typeface="+mj-ea"/>
              </a:rPr>
              <a:t>RISC</a:t>
            </a:r>
            <a:r>
              <a:rPr lang="zh-CN" altLang="en-US" sz="2000" dirty="0">
                <a:solidFill>
                  <a:srgbClr val="242790"/>
                </a:solidFill>
                <a:latin typeface="Times New Roman" panose="02020603050405020304" pitchFamily="18" charset="0"/>
                <a:ea typeface="+mj-ea"/>
              </a:rPr>
              <a:t>处理器。其机制是尽量利用软件办法避免流水线中的数据相关问题。和英特尔采用的复杂指令系统计算结构</a:t>
            </a:r>
            <a:r>
              <a:rPr lang="en-US" altLang="zh-CN" sz="2000" dirty="0">
                <a:solidFill>
                  <a:srgbClr val="242790"/>
                </a:solidFill>
                <a:latin typeface="Times New Roman" panose="02020603050405020304" pitchFamily="18" charset="0"/>
                <a:ea typeface="+mj-ea"/>
              </a:rPr>
              <a:t>(CISC)</a:t>
            </a:r>
            <a:r>
              <a:rPr lang="zh-CN" altLang="en-US" sz="2000" dirty="0">
                <a:solidFill>
                  <a:srgbClr val="242790"/>
                </a:solidFill>
                <a:latin typeface="Times New Roman" panose="02020603050405020304" pitchFamily="18" charset="0"/>
                <a:ea typeface="+mj-ea"/>
              </a:rPr>
              <a:t>相比，</a:t>
            </a:r>
            <a:r>
              <a:rPr lang="en-US" altLang="zh-CN" sz="2000" dirty="0">
                <a:solidFill>
                  <a:srgbClr val="242790"/>
                </a:solidFill>
                <a:latin typeface="Times New Roman" panose="02020603050405020304" pitchFamily="18" charset="0"/>
                <a:ea typeface="+mj-ea"/>
              </a:rPr>
              <a:t>RISC</a:t>
            </a:r>
            <a:r>
              <a:rPr lang="zh-CN" altLang="en-US" sz="2000" dirty="0">
                <a:solidFill>
                  <a:srgbClr val="242790"/>
                </a:solidFill>
                <a:latin typeface="Times New Roman" panose="02020603050405020304" pitchFamily="18" charset="0"/>
                <a:ea typeface="+mj-ea"/>
              </a:rPr>
              <a:t>具有设计更简单、设计周期更短等优点，并可以应用更多先进的技术，开发更快的下一代处理器</a:t>
            </a:r>
            <a:endParaRPr lang="en-US" altLang="zh-CN" sz="2000" dirty="0">
              <a:solidFill>
                <a:srgbClr val="242790"/>
              </a:solidFill>
              <a:latin typeface="Times New Roman" panose="02020603050405020304" pitchFamily="18" charset="0"/>
              <a:ea typeface="+mj-ea"/>
            </a:endParaRPr>
          </a:p>
          <a:p>
            <a:pPr marL="342900" indent="-342900" algn="just">
              <a:buFont typeface="Wingdings" panose="05000000000000000000" pitchFamily="2" charset="2"/>
              <a:buChar char="l"/>
            </a:pPr>
            <a:r>
              <a:rPr lang="en-US" altLang="zh-CN" sz="2000" b="1" dirty="0">
                <a:solidFill>
                  <a:srgbClr val="242790"/>
                </a:solidFill>
                <a:latin typeface="Times New Roman" panose="02020603050405020304" pitchFamily="18" charset="0"/>
                <a:ea typeface="+mj-ea"/>
              </a:rPr>
              <a:t>PowerPC</a:t>
            </a:r>
            <a:r>
              <a:rPr lang="en-US" altLang="zh-CN" sz="2000" dirty="0">
                <a:solidFill>
                  <a:srgbClr val="242790"/>
                </a:solidFill>
                <a:latin typeface="Times New Roman" panose="02020603050405020304" pitchFamily="18" charset="0"/>
                <a:ea typeface="+mj-ea"/>
              </a:rPr>
              <a:t> </a:t>
            </a:r>
            <a:r>
              <a:rPr lang="zh-CN" altLang="en-US" sz="2000" dirty="0">
                <a:solidFill>
                  <a:srgbClr val="242790"/>
                </a:solidFill>
                <a:latin typeface="Times New Roman" panose="02020603050405020304" pitchFamily="18" charset="0"/>
                <a:ea typeface="+mj-ea"/>
              </a:rPr>
              <a:t>是一种精简指令集（</a:t>
            </a:r>
            <a:r>
              <a:rPr lang="en-US" altLang="zh-CN" sz="2000" dirty="0">
                <a:solidFill>
                  <a:srgbClr val="242790"/>
                </a:solidFill>
                <a:latin typeface="Times New Roman" panose="02020603050405020304" pitchFamily="18" charset="0"/>
                <a:ea typeface="+mj-ea"/>
              </a:rPr>
              <a:t>RISC</a:t>
            </a:r>
            <a:r>
              <a:rPr lang="zh-CN" altLang="en-US" sz="2000" dirty="0">
                <a:solidFill>
                  <a:srgbClr val="242790"/>
                </a:solidFill>
                <a:latin typeface="Times New Roman" panose="02020603050405020304" pitchFamily="18" charset="0"/>
                <a:ea typeface="+mj-ea"/>
              </a:rPr>
              <a:t>）架构的中央处理器（</a:t>
            </a:r>
            <a:r>
              <a:rPr lang="en-US" altLang="zh-CN" sz="2000" dirty="0">
                <a:solidFill>
                  <a:srgbClr val="242790"/>
                </a:solidFill>
                <a:latin typeface="Times New Roman" panose="02020603050405020304" pitchFamily="18" charset="0"/>
                <a:ea typeface="+mj-ea"/>
              </a:rPr>
              <a:t>CPU</a:t>
            </a:r>
            <a:r>
              <a:rPr lang="zh-CN" altLang="en-US" sz="2000" dirty="0">
                <a:solidFill>
                  <a:srgbClr val="242790"/>
                </a:solidFill>
                <a:latin typeface="Times New Roman" panose="02020603050405020304" pitchFamily="18" charset="0"/>
                <a:ea typeface="+mj-ea"/>
              </a:rPr>
              <a:t>），其基本的设计源自</a:t>
            </a:r>
            <a:r>
              <a:rPr lang="en-US" altLang="zh-CN" sz="2000" dirty="0">
                <a:solidFill>
                  <a:srgbClr val="242790"/>
                </a:solidFill>
                <a:latin typeface="Times New Roman" panose="02020603050405020304" pitchFamily="18" charset="0"/>
                <a:ea typeface="+mj-ea"/>
              </a:rPr>
              <a:t>IBM</a:t>
            </a:r>
            <a:r>
              <a:rPr lang="zh-CN" altLang="en-US" sz="2000" dirty="0">
                <a:solidFill>
                  <a:srgbClr val="242790"/>
                </a:solidFill>
                <a:latin typeface="Times New Roman" panose="02020603050405020304" pitchFamily="18" charset="0"/>
                <a:ea typeface="+mj-ea"/>
              </a:rPr>
              <a:t>（国际商用机器公司）的</a:t>
            </a:r>
            <a:r>
              <a:rPr lang="en-US" altLang="zh-CN" sz="2000" dirty="0">
                <a:solidFill>
                  <a:srgbClr val="242790"/>
                </a:solidFill>
                <a:latin typeface="Times New Roman" panose="02020603050405020304" pitchFamily="18" charset="0"/>
                <a:ea typeface="+mj-ea"/>
              </a:rPr>
              <a:t>IBM PowerPC 601 </a:t>
            </a:r>
            <a:r>
              <a:rPr lang="zh-CN" altLang="en-US" sz="2000" dirty="0">
                <a:solidFill>
                  <a:srgbClr val="242790"/>
                </a:solidFill>
                <a:latin typeface="Times New Roman" panose="02020603050405020304" pitchFamily="18" charset="0"/>
                <a:ea typeface="+mj-ea"/>
              </a:rPr>
              <a:t>微处理器</a:t>
            </a:r>
            <a:r>
              <a:rPr lang="en-US" altLang="zh-CN" sz="2000" dirty="0">
                <a:solidFill>
                  <a:srgbClr val="242790"/>
                </a:solidFill>
                <a:latin typeface="Times New Roman" panose="02020603050405020304" pitchFamily="18" charset="0"/>
                <a:ea typeface="+mj-ea"/>
              </a:rPr>
              <a:t>POWER</a:t>
            </a:r>
            <a:r>
              <a:rPr lang="zh-CN" altLang="en-US" sz="2000" dirty="0">
                <a:solidFill>
                  <a:srgbClr val="242790"/>
                </a:solidFill>
                <a:latin typeface="Times New Roman" panose="02020603050405020304" pitchFamily="18" charset="0"/>
                <a:ea typeface="+mj-ea"/>
              </a:rPr>
              <a:t>（</a:t>
            </a:r>
            <a:r>
              <a:rPr lang="en-US" altLang="zh-CN" sz="2000" dirty="0">
                <a:solidFill>
                  <a:srgbClr val="242790"/>
                </a:solidFill>
                <a:latin typeface="Times New Roman" panose="02020603050405020304" pitchFamily="18" charset="0"/>
                <a:ea typeface="+mj-ea"/>
              </a:rPr>
              <a:t>Performance Optimized With Enhanced RISC</a:t>
            </a:r>
            <a:r>
              <a:rPr lang="zh-CN" altLang="en-US" sz="2000" dirty="0">
                <a:solidFill>
                  <a:srgbClr val="242790"/>
                </a:solidFill>
                <a:latin typeface="Times New Roman" panose="02020603050405020304" pitchFamily="18" charset="0"/>
                <a:ea typeface="+mj-ea"/>
              </a:rPr>
              <a:t>，特点是可伸缩性好、方便灵活</a:t>
            </a:r>
          </a:p>
        </p:txBody>
      </p:sp>
    </p:spTree>
    <p:extLst>
      <p:ext uri="{BB962C8B-B14F-4D97-AF65-F5344CB8AC3E}">
        <p14:creationId xmlns:p14="http://schemas.microsoft.com/office/powerpoint/2010/main" val="864970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Rot="1" noChangeArrowheads="1"/>
          </p:cNvSpPr>
          <p:nvPr>
            <p:ph type="body" idx="1"/>
          </p:nvPr>
        </p:nvSpPr>
        <p:spPr>
          <a:xfrm>
            <a:off x="287338" y="981075"/>
            <a:ext cx="8569325" cy="4824413"/>
          </a:xfrm>
        </p:spPr>
        <p:txBody>
          <a:bodyPr/>
          <a:lstStyle/>
          <a:p>
            <a:pPr lvl="1" eaLnBrk="1" hangingPunct="1">
              <a:spcBef>
                <a:spcPts val="0"/>
              </a:spcBef>
              <a:buFont typeface="Wingdings" pitchFamily="2" charset="2"/>
              <a:buNone/>
              <a:defRPr/>
            </a:pPr>
            <a:endParaRPr lang="en-US" altLang="zh-CN" sz="1000"/>
          </a:p>
          <a:p>
            <a:pPr lvl="2" eaLnBrk="1" hangingPunct="1">
              <a:spcBef>
                <a:spcPts val="0"/>
              </a:spcBef>
              <a:defRPr/>
            </a:pPr>
            <a:r>
              <a:rPr lang="en-US" altLang="zh-CN"/>
              <a:t> Binary version</a:t>
            </a:r>
            <a:endParaRPr lang="en-US" altLang="zh-CN" sz="1800" b="1"/>
          </a:p>
          <a:p>
            <a:pPr lvl="1" eaLnBrk="1" hangingPunct="1">
              <a:spcBef>
                <a:spcPts val="0"/>
              </a:spcBef>
              <a:buFont typeface="Wingdings" pitchFamily="2" charset="2"/>
              <a:buNone/>
              <a:defRPr/>
            </a:pPr>
            <a:r>
              <a:rPr lang="en-US" altLang="zh-CN" sz="2000"/>
              <a:t>                 </a:t>
            </a:r>
            <a:r>
              <a:rPr lang="en-US" altLang="zh-CN" sz="2000" u="sng"/>
              <a:t>|  10</a:t>
            </a:r>
            <a:r>
              <a:rPr lang="en-US" altLang="zh-CN" b="1" u="sng">
                <a:solidFill>
                  <a:srgbClr val="FF0066"/>
                </a:solidFill>
              </a:rPr>
              <a:t>0</a:t>
            </a:r>
            <a:r>
              <a:rPr lang="en-US" altLang="zh-CN" sz="2000" u="sng"/>
              <a:t>011  |  01001  |  01000  |      *0000 0100 1011 0000  |</a:t>
            </a:r>
          </a:p>
          <a:p>
            <a:pPr lvl="1" eaLnBrk="1" hangingPunct="1">
              <a:spcBef>
                <a:spcPts val="0"/>
              </a:spcBef>
              <a:buFont typeface="Wingdings" pitchFamily="2" charset="2"/>
              <a:buNone/>
              <a:defRPr/>
            </a:pPr>
            <a:r>
              <a:rPr lang="en-US" altLang="zh-CN" sz="2000"/>
              <a:t>                 </a:t>
            </a:r>
            <a:r>
              <a:rPr lang="en-US" altLang="zh-CN" sz="2000" u="sng"/>
              <a:t>|  000000  |  10010  |  01000  | 01000   |  00000  |  100000  |</a:t>
            </a:r>
          </a:p>
          <a:p>
            <a:pPr lvl="1" eaLnBrk="1" hangingPunct="1">
              <a:spcBef>
                <a:spcPts val="0"/>
              </a:spcBef>
              <a:buFont typeface="Wingdings" pitchFamily="2" charset="2"/>
              <a:buNone/>
              <a:defRPr/>
            </a:pPr>
            <a:r>
              <a:rPr lang="en-US" altLang="zh-CN" sz="2000"/>
              <a:t>                 </a:t>
            </a:r>
            <a:r>
              <a:rPr lang="en-US" altLang="zh-CN" sz="2000" u="sng"/>
              <a:t>|  10</a:t>
            </a:r>
            <a:r>
              <a:rPr lang="en-US" altLang="zh-CN" b="1" u="sng">
                <a:solidFill>
                  <a:srgbClr val="FF0066"/>
                </a:solidFill>
              </a:rPr>
              <a:t>1</a:t>
            </a:r>
            <a:r>
              <a:rPr lang="en-US" altLang="zh-CN" sz="2000" u="sng"/>
              <a:t>011  |  01001  |  01000  |      0000 0100 1011 0000    |</a:t>
            </a:r>
          </a:p>
          <a:p>
            <a:pPr lvl="1" eaLnBrk="1" hangingPunct="1">
              <a:spcBef>
                <a:spcPts val="0"/>
              </a:spcBef>
              <a:buFont typeface="Wingdings" pitchFamily="2" charset="2"/>
              <a:buNone/>
              <a:defRPr/>
            </a:pPr>
            <a:r>
              <a:rPr lang="en-US" altLang="zh-CN" sz="2000">
                <a:latin typeface="Arial Unicode MS" panose="020B0604020202020204" pitchFamily="34" charset="-122"/>
              </a:rPr>
              <a:t>           </a:t>
            </a:r>
          </a:p>
          <a:p>
            <a:pPr lvl="1" eaLnBrk="1" hangingPunct="1">
              <a:spcBef>
                <a:spcPts val="0"/>
              </a:spcBef>
              <a:buFont typeface="Wingdings" pitchFamily="2" charset="2"/>
              <a:buNone/>
              <a:defRPr/>
            </a:pPr>
            <a:r>
              <a:rPr lang="en-US" altLang="zh-CN" sz="2000">
                <a:latin typeface="Arial Unicode MS" panose="020B0604020202020204" pitchFamily="34" charset="-122"/>
              </a:rPr>
              <a:t>	 </a:t>
            </a:r>
            <a:r>
              <a:rPr lang="en-US" altLang="zh-CN" sz="2000" b="1">
                <a:solidFill>
                  <a:srgbClr val="FF0000"/>
                </a:solidFill>
                <a:latin typeface="Arial Unicode MS" panose="020B0604020202020204" pitchFamily="34" charset="-122"/>
              </a:rPr>
              <a:t>Note the only difference of the first and last instructions</a:t>
            </a:r>
            <a:r>
              <a:rPr lang="en-US" altLang="zh-CN" sz="2000">
                <a:solidFill>
                  <a:srgbClr val="FF0000"/>
                </a:solidFill>
                <a:latin typeface="Arial Unicode MS" panose="020B0604020202020204" pitchFamily="34" charset="-122"/>
              </a:rPr>
              <a:t>!</a:t>
            </a:r>
          </a:p>
          <a:p>
            <a:pPr lvl="1" eaLnBrk="1" hangingPunct="1">
              <a:spcBef>
                <a:spcPts val="0"/>
              </a:spcBef>
              <a:buFont typeface="Wingdings" pitchFamily="2" charset="2"/>
              <a:buNone/>
              <a:defRPr/>
            </a:pPr>
            <a:endParaRPr lang="en-US" altLang="zh-CN" sz="2000">
              <a:solidFill>
                <a:srgbClr val="FF0000"/>
              </a:solidFill>
              <a:latin typeface="Arial Unicode MS" panose="020B0604020202020204" pitchFamily="34" charset="-122"/>
            </a:endParaRPr>
          </a:p>
          <a:p>
            <a:pPr eaLnBrk="1" hangingPunct="1">
              <a:spcBef>
                <a:spcPts val="0"/>
              </a:spcBef>
              <a:defRPr/>
            </a:pPr>
            <a:r>
              <a:rPr lang="en-US" altLang="zh-CN"/>
              <a:t> Two </a:t>
            </a:r>
            <a:r>
              <a:rPr lang="en-US" altLang="zh-CN">
                <a:solidFill>
                  <a:srgbClr val="FF0000"/>
                </a:solidFill>
              </a:rPr>
              <a:t>key</a:t>
            </a:r>
            <a:r>
              <a:rPr lang="en-US" altLang="zh-CN"/>
              <a:t> </a:t>
            </a:r>
            <a:r>
              <a:rPr lang="en-US" altLang="zh-CN">
                <a:solidFill>
                  <a:srgbClr val="FF0000"/>
                </a:solidFill>
              </a:rPr>
              <a:t>principles</a:t>
            </a:r>
            <a:r>
              <a:rPr lang="en-US" altLang="zh-CN"/>
              <a:t> of today</a:t>
            </a:r>
            <a:r>
              <a:rPr lang="en-US" altLang="zh-CN">
                <a:latin typeface="Arial Unicode MS" panose="020B0604020202020204" pitchFamily="34" charset="-122"/>
              </a:rPr>
              <a:t>’</a:t>
            </a:r>
            <a:r>
              <a:rPr lang="en-US" altLang="zh-CN"/>
              <a:t>s computers</a:t>
            </a:r>
          </a:p>
          <a:p>
            <a:pPr lvl="1" eaLnBrk="1" hangingPunct="1">
              <a:spcBef>
                <a:spcPts val="0"/>
              </a:spcBef>
              <a:defRPr/>
            </a:pPr>
            <a:r>
              <a:rPr lang="en-US" altLang="zh-CN"/>
              <a:t> Instructions are represented as numbers</a:t>
            </a:r>
          </a:p>
          <a:p>
            <a:pPr lvl="1" eaLnBrk="1" hangingPunct="1">
              <a:spcBef>
                <a:spcPts val="0"/>
              </a:spcBef>
              <a:defRPr/>
            </a:pPr>
            <a:r>
              <a:rPr lang="en-US" altLang="zh-CN"/>
              <a:t> Programs can be stored in memory like numbers</a:t>
            </a:r>
          </a:p>
        </p:txBody>
      </p:sp>
      <p:sp>
        <p:nvSpPr>
          <p:cNvPr id="49155" name="AutoShape 7"/>
          <p:cNvSpPr>
            <a:spLocks noChangeArrowheads="1"/>
          </p:cNvSpPr>
          <p:nvPr/>
        </p:nvSpPr>
        <p:spPr bwMode="auto">
          <a:xfrm>
            <a:off x="5076825" y="5072063"/>
            <a:ext cx="3240088" cy="1008062"/>
          </a:xfrm>
          <a:prstGeom prst="cloudCallout">
            <a:avLst>
              <a:gd name="adj1" fmla="val -62352"/>
              <a:gd name="adj2" fmla="val -104194"/>
            </a:avLst>
          </a:prstGeom>
          <a:noFill/>
          <a:ln w="9525" cap="rnd">
            <a:solidFill>
              <a:srgbClr val="007A77"/>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
                <a:schemeClr val="hlink"/>
              </a:buClr>
              <a:buFontTx/>
              <a:buNone/>
            </a:pPr>
            <a:r>
              <a:rPr lang="en-US" altLang="zh-CN" sz="2400">
                <a:solidFill>
                  <a:srgbClr val="FF0066"/>
                </a:solidFill>
                <a:latin typeface="Arial" panose="020B0604020202020204" pitchFamily="34" charset="0"/>
                <a:ea typeface="Arial Unicode MS" panose="020B0604020202020204" pitchFamily="34" charset="-122"/>
                <a:cs typeface="Arial Unicode MS" panose="020B0604020202020204" pitchFamily="34" charset="-122"/>
              </a:rPr>
              <a:t>Store-program</a:t>
            </a:r>
          </a:p>
        </p:txBody>
      </p:sp>
      <p:sp>
        <p:nvSpPr>
          <p:cNvPr id="49156" name="Text Box 8"/>
          <p:cNvSpPr txBox="1">
            <a:spLocks noChangeArrowheads="1"/>
          </p:cNvSpPr>
          <p:nvPr/>
        </p:nvSpPr>
        <p:spPr bwMode="auto">
          <a:xfrm>
            <a:off x="1116013" y="1773238"/>
            <a:ext cx="720725"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lnSpc>
                <a:spcPct val="50000"/>
              </a:lnSpc>
              <a:spcBef>
                <a:spcPct val="50000"/>
              </a:spcBef>
              <a:buClr>
                <a:schemeClr val="hlink"/>
              </a:buClr>
              <a:buFontTx/>
              <a:buNone/>
            </a:pPr>
            <a:r>
              <a:rPr lang="en-US" altLang="zh-CN" sz="2000">
                <a:solidFill>
                  <a:srgbClr val="FF0066"/>
                </a:solidFill>
                <a:latin typeface="Arial" panose="020B0604020202020204" pitchFamily="34" charset="0"/>
                <a:ea typeface="Arial Unicode MS" panose="020B0604020202020204" pitchFamily="34" charset="-122"/>
                <a:cs typeface="Arial Unicode MS" panose="020B0604020202020204" pitchFamily="34" charset="-122"/>
              </a:rPr>
              <a:t>lw</a:t>
            </a:r>
          </a:p>
          <a:p>
            <a:pPr algn="r" eaLnBrk="1" hangingPunct="1">
              <a:lnSpc>
                <a:spcPct val="50000"/>
              </a:lnSpc>
              <a:spcBef>
                <a:spcPct val="50000"/>
              </a:spcBef>
              <a:buClr>
                <a:schemeClr val="hlink"/>
              </a:buClr>
              <a:buFontTx/>
              <a:buNone/>
            </a:pPr>
            <a:r>
              <a:rPr lang="en-US" altLang="zh-CN" sz="2000">
                <a:solidFill>
                  <a:srgbClr val="FF0066"/>
                </a:solidFill>
                <a:latin typeface="Arial" panose="020B0604020202020204" pitchFamily="34" charset="0"/>
                <a:ea typeface="Arial Unicode MS" panose="020B0604020202020204" pitchFamily="34" charset="-122"/>
                <a:cs typeface="Arial Unicode MS" panose="020B0604020202020204" pitchFamily="34" charset="-122"/>
              </a:rPr>
              <a:t>add</a:t>
            </a:r>
          </a:p>
          <a:p>
            <a:pPr algn="r" eaLnBrk="1" hangingPunct="1">
              <a:lnSpc>
                <a:spcPct val="50000"/>
              </a:lnSpc>
              <a:spcBef>
                <a:spcPct val="50000"/>
              </a:spcBef>
              <a:buClr>
                <a:schemeClr val="hlink"/>
              </a:buClr>
              <a:buFontTx/>
              <a:buNone/>
            </a:pPr>
            <a:r>
              <a:rPr lang="en-US" altLang="zh-CN" sz="2000">
                <a:solidFill>
                  <a:srgbClr val="FF0066"/>
                </a:solidFill>
                <a:latin typeface="Arial" panose="020B0604020202020204" pitchFamily="34" charset="0"/>
                <a:ea typeface="Arial Unicode MS" panose="020B0604020202020204" pitchFamily="34" charset="-122"/>
                <a:cs typeface="Arial Unicode MS" panose="020B0604020202020204" pitchFamily="34" charset="-122"/>
              </a:rPr>
              <a:t>sw</a:t>
            </a:r>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230188" y="115888"/>
            <a:ext cx="7870825" cy="955675"/>
          </a:xfrm>
        </p:spPr>
        <p:txBody>
          <a:bodyPr>
            <a:normAutofit/>
          </a:bodyPr>
          <a:lstStyle/>
          <a:p>
            <a:r>
              <a:rPr lang="en-US" altLang="zh-CN" dirty="0">
                <a:ea typeface="黑体" panose="02010609060101010101" pitchFamily="49" charset="-122"/>
              </a:rPr>
              <a:t>Stored-program </a:t>
            </a:r>
            <a:r>
              <a:rPr lang="en-US" altLang="zh-CN" dirty="0">
                <a:ea typeface="宋体" panose="02010600030101010101" pitchFamily="2" charset="-122"/>
              </a:rPr>
              <a:t>computers</a:t>
            </a:r>
            <a:endParaRPr dirty="0">
              <a:ea typeface="黑体" panose="02010609060101010101" pitchFamily="49" charset="-122"/>
            </a:endParaRPr>
          </a:p>
        </p:txBody>
      </p:sp>
      <p:sp>
        <p:nvSpPr>
          <p:cNvPr id="5" name="Rectangle 3"/>
          <p:cNvSpPr txBox="1">
            <a:spLocks noChangeArrowheads="1"/>
          </p:cNvSpPr>
          <p:nvPr/>
        </p:nvSpPr>
        <p:spPr bwMode="auto">
          <a:xfrm>
            <a:off x="3564756" y="1125538"/>
            <a:ext cx="5246688"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5">
                  <a:lumMod val="75000"/>
                </a:schemeClr>
              </a:buClr>
              <a:buSzPct val="80000"/>
              <a:buFont typeface="Wingdings" pitchFamily="2" charset="2"/>
              <a:buChar char="p"/>
              <a:defRPr lang="zh-CN" altLang="en-US" sz="3200" b="1" kern="1200" baseline="0" dirty="0" smtClean="0">
                <a:solidFill>
                  <a:srgbClr val="242790"/>
                </a:solidFill>
                <a:latin typeface="Times New Roman" panose="02020603050405020304" pitchFamily="18" charset="0"/>
                <a:ea typeface="+mj-ea"/>
                <a:cs typeface="+mn-cs"/>
              </a:defRPr>
            </a:lvl1pPr>
            <a:lvl2pPr marL="742950" indent="-285750" algn="l" rtl="0" eaLnBrk="0" fontAlgn="base" hangingPunct="0">
              <a:spcBef>
                <a:spcPct val="20000"/>
              </a:spcBef>
              <a:spcAft>
                <a:spcPct val="0"/>
              </a:spcAft>
              <a:buClr>
                <a:schemeClr val="accent5">
                  <a:lumMod val="75000"/>
                </a:schemeClr>
              </a:buClr>
              <a:buSzPct val="70000"/>
              <a:buFont typeface="Wingdings" pitchFamily="2" charset="2"/>
              <a:buChar char="n"/>
              <a:defRPr lang="zh-CN" altLang="en-US" sz="2800" b="0" kern="1200" baseline="0" dirty="0" smtClean="0">
                <a:solidFill>
                  <a:schemeClr val="tx1"/>
                </a:solidFill>
                <a:latin typeface="Times New Roman" panose="02020603050405020304" pitchFamily="18" charset="0"/>
                <a:ea typeface="+mn-ea"/>
                <a:cs typeface="+mn-cs"/>
              </a:defRPr>
            </a:lvl2pPr>
            <a:lvl3pPr marL="1143000" indent="-228600" algn="l" rtl="0" eaLnBrk="0" fontAlgn="base" hangingPunct="0">
              <a:spcBef>
                <a:spcPct val="20000"/>
              </a:spcBef>
              <a:spcAft>
                <a:spcPct val="0"/>
              </a:spcAft>
              <a:buClr>
                <a:schemeClr val="accent5">
                  <a:lumMod val="75000"/>
                </a:schemeClr>
              </a:buClr>
              <a:buSzPct val="70000"/>
              <a:buFont typeface="Wingdings" pitchFamily="2" charset="2"/>
              <a:buChar char="p"/>
              <a:defRPr lang="zh-CN" altLang="en-US" sz="2400" kern="1200" baseline="0" dirty="0" smtClean="0">
                <a:solidFill>
                  <a:schemeClr val="tx1"/>
                </a:solidFill>
                <a:latin typeface="Times New Roman" panose="02020603050405020304" pitchFamily="18" charset="0"/>
                <a:ea typeface="+mn-ea"/>
                <a:cs typeface="+mn-cs"/>
              </a:defRPr>
            </a:lvl3pPr>
            <a:lvl4pPr marL="1600200" indent="-228600" algn="l" rtl="0" eaLnBrk="0" fontAlgn="base" hangingPunct="0">
              <a:spcBef>
                <a:spcPct val="20000"/>
              </a:spcBef>
              <a:spcAft>
                <a:spcPct val="0"/>
              </a:spcAft>
              <a:buClr>
                <a:schemeClr val="accent5">
                  <a:lumMod val="75000"/>
                </a:schemeClr>
              </a:buClr>
              <a:buSzPct val="60000"/>
              <a:buFont typeface="Wingdings" pitchFamily="2" charset="2"/>
              <a:buChar char="n"/>
              <a:defRPr lang="zh-CN" altLang="en-US" sz="2000" kern="1200" baseline="0" dirty="0" smtClean="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lang="zh-CN" altLang="en-US" sz="2000" kern="1200" baseline="0" dirty="0">
                <a:solidFill>
                  <a:schemeClr val="tx1"/>
                </a:solidFill>
                <a:latin typeface="Times New Roman" panose="020206030504050203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90000"/>
              </a:lnSpc>
            </a:pPr>
            <a:r>
              <a:rPr lang="en-US" altLang="zh-CN" sz="2800" dirty="0">
                <a:ea typeface="宋体" panose="02010600030101010101" pitchFamily="2" charset="-122"/>
              </a:rPr>
              <a:t>Instructions represented in binary, just like data</a:t>
            </a:r>
          </a:p>
          <a:p>
            <a:pPr eaLnBrk="1" hangingPunct="1">
              <a:lnSpc>
                <a:spcPct val="90000"/>
              </a:lnSpc>
            </a:pPr>
            <a:r>
              <a:rPr lang="en-US" altLang="zh-CN" sz="2800" dirty="0">
                <a:ea typeface="宋体" panose="02010600030101010101" pitchFamily="2" charset="-122"/>
              </a:rPr>
              <a:t>Instructions and data stored in memory</a:t>
            </a:r>
          </a:p>
          <a:p>
            <a:pPr eaLnBrk="1" hangingPunct="1">
              <a:lnSpc>
                <a:spcPct val="90000"/>
              </a:lnSpc>
            </a:pPr>
            <a:r>
              <a:rPr lang="en-US" altLang="zh-CN" sz="2800" dirty="0">
                <a:ea typeface="宋体" panose="02010600030101010101" pitchFamily="2" charset="-122"/>
              </a:rPr>
              <a:t>Programs can operate on programs</a:t>
            </a:r>
          </a:p>
          <a:p>
            <a:pPr lvl="1" eaLnBrk="1" hangingPunct="1">
              <a:lnSpc>
                <a:spcPct val="90000"/>
              </a:lnSpc>
            </a:pPr>
            <a:r>
              <a:rPr lang="en-US" altLang="zh-CN" sz="2400" dirty="0">
                <a:ea typeface="宋体" panose="02010600030101010101" pitchFamily="2" charset="-122"/>
              </a:rPr>
              <a:t>e.g., compilers, linkers, …</a:t>
            </a:r>
          </a:p>
          <a:p>
            <a:pPr eaLnBrk="1" hangingPunct="1">
              <a:lnSpc>
                <a:spcPct val="90000"/>
              </a:lnSpc>
            </a:pPr>
            <a:r>
              <a:rPr lang="en-US" altLang="zh-CN" sz="2800" dirty="0">
                <a:ea typeface="宋体" panose="02010600030101010101" pitchFamily="2" charset="-122"/>
              </a:rPr>
              <a:t>Binary compatibility allows compiled programs to work on different computers</a:t>
            </a:r>
          </a:p>
          <a:p>
            <a:pPr lvl="1" eaLnBrk="1" hangingPunct="1">
              <a:lnSpc>
                <a:spcPct val="90000"/>
              </a:lnSpc>
            </a:pPr>
            <a:r>
              <a:rPr lang="en-US" altLang="zh-CN" sz="2400" dirty="0">
                <a:ea typeface="宋体" panose="02010600030101010101" pitchFamily="2" charset="-122"/>
              </a:rPr>
              <a:t>Standardized ISAs</a:t>
            </a:r>
            <a:endParaRPr lang="en-AU" altLang="zh-CN" sz="2400" dirty="0">
              <a:ea typeface="宋体" panose="02010600030101010101" pitchFamily="2" charset="-122"/>
            </a:endParaRPr>
          </a:p>
        </p:txBody>
      </p:sp>
      <p:pic>
        <p:nvPicPr>
          <p:cNvPr id="6" name="Picture 7" descr="f02-07-P3744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060575"/>
            <a:ext cx="2908300" cy="384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title"/>
          </p:nvPr>
        </p:nvSpPr>
        <p:spPr>
          <a:xfrm>
            <a:off x="301625" y="34925"/>
            <a:ext cx="8540750" cy="298450"/>
          </a:xfrm>
        </p:spPr>
        <p:txBody>
          <a:bodyPr>
            <a:normAutofit fontScale="90000"/>
          </a:bodyPr>
          <a:lstStyle/>
          <a:p>
            <a:pPr eaLnBrk="1" hangingPunct="1">
              <a:defRPr/>
            </a:pPr>
            <a:r>
              <a:rPr lang="en-US" altLang="zh-CN" sz="2600">
                <a:solidFill>
                  <a:srgbClr val="FF3300"/>
                </a:solidFill>
              </a:rPr>
              <a:t>MIPS operands, assembly and machine language</a:t>
            </a:r>
            <a:endParaRPr lang="en-US" altLang="zh-CN" sz="1800">
              <a:solidFill>
                <a:srgbClr val="000000"/>
              </a:solidFill>
            </a:endParaRPr>
          </a:p>
        </p:txBody>
      </p:sp>
      <p:graphicFrame>
        <p:nvGraphicFramePr>
          <p:cNvPr id="253947" name="Group 1019"/>
          <p:cNvGraphicFramePr>
            <a:graphicFrameLocks noGrp="1"/>
          </p:cNvGraphicFramePr>
          <p:nvPr/>
        </p:nvGraphicFramePr>
        <p:xfrm>
          <a:off x="107950" y="4059238"/>
          <a:ext cx="8928100" cy="1890712"/>
        </p:xfrm>
        <a:graphic>
          <a:graphicData uri="http://schemas.openxmlformats.org/drawingml/2006/table">
            <a:tbl>
              <a:tblPr/>
              <a:tblGrid>
                <a:gridCol w="1295400">
                  <a:extLst>
                    <a:ext uri="{9D8B030D-6E8A-4147-A177-3AD203B41FA5}">
                      <a16:colId xmlns:a16="http://schemas.microsoft.com/office/drawing/2014/main" val="20000"/>
                    </a:ext>
                  </a:extLst>
                </a:gridCol>
                <a:gridCol w="1022350">
                  <a:extLst>
                    <a:ext uri="{9D8B030D-6E8A-4147-A177-3AD203B41FA5}">
                      <a16:colId xmlns:a16="http://schemas.microsoft.com/office/drawing/2014/main" val="20001"/>
                    </a:ext>
                  </a:extLst>
                </a:gridCol>
                <a:gridCol w="558800">
                  <a:extLst>
                    <a:ext uri="{9D8B030D-6E8A-4147-A177-3AD203B41FA5}">
                      <a16:colId xmlns:a16="http://schemas.microsoft.com/office/drawing/2014/main" val="20002"/>
                    </a:ext>
                  </a:extLst>
                </a:gridCol>
                <a:gridCol w="558800">
                  <a:extLst>
                    <a:ext uri="{9D8B030D-6E8A-4147-A177-3AD203B41FA5}">
                      <a16:colId xmlns:a16="http://schemas.microsoft.com/office/drawing/2014/main" val="20003"/>
                    </a:ext>
                  </a:extLst>
                </a:gridCol>
                <a:gridCol w="558800">
                  <a:extLst>
                    <a:ext uri="{9D8B030D-6E8A-4147-A177-3AD203B41FA5}">
                      <a16:colId xmlns:a16="http://schemas.microsoft.com/office/drawing/2014/main" val="20004"/>
                    </a:ext>
                  </a:extLst>
                </a:gridCol>
                <a:gridCol w="558800">
                  <a:extLst>
                    <a:ext uri="{9D8B030D-6E8A-4147-A177-3AD203B41FA5}">
                      <a16:colId xmlns:a16="http://schemas.microsoft.com/office/drawing/2014/main" val="20005"/>
                    </a:ext>
                  </a:extLst>
                </a:gridCol>
                <a:gridCol w="666750">
                  <a:extLst>
                    <a:ext uri="{9D8B030D-6E8A-4147-A177-3AD203B41FA5}">
                      <a16:colId xmlns:a16="http://schemas.microsoft.com/office/drawing/2014/main" val="20006"/>
                    </a:ext>
                  </a:extLst>
                </a:gridCol>
                <a:gridCol w="661988">
                  <a:extLst>
                    <a:ext uri="{9D8B030D-6E8A-4147-A177-3AD203B41FA5}">
                      <a16:colId xmlns:a16="http://schemas.microsoft.com/office/drawing/2014/main" val="20007"/>
                    </a:ext>
                  </a:extLst>
                </a:gridCol>
                <a:gridCol w="3046412">
                  <a:extLst>
                    <a:ext uri="{9D8B030D-6E8A-4147-A177-3AD203B41FA5}">
                      <a16:colId xmlns:a16="http://schemas.microsoft.com/office/drawing/2014/main" val="20008"/>
                    </a:ext>
                  </a:extLst>
                </a:gridCol>
              </a:tblGrid>
              <a:tr h="365952">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dirty="0">
                          <a:ln>
                            <a:noFill/>
                          </a:ln>
                          <a:solidFill>
                            <a:schemeClr val="bg1"/>
                          </a:solidFill>
                          <a:effectLst/>
                          <a:latin typeface="Arial" charset="0"/>
                          <a:ea typeface="Arial Unicode MS" pitchFamily="34" charset="-122"/>
                          <a:cs typeface="Arial Unicode MS" pitchFamily="34" charset="-122"/>
                        </a:rPr>
                        <a:t>Name </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a:ln>
                            <a:noFill/>
                          </a:ln>
                          <a:solidFill>
                            <a:schemeClr val="bg1"/>
                          </a:solidFill>
                          <a:effectLst/>
                          <a:latin typeface="Arial" charset="0"/>
                          <a:ea typeface="Arial Unicode MS" pitchFamily="34" charset="-122"/>
                          <a:cs typeface="Arial Unicode MS" pitchFamily="34" charset="-122"/>
                        </a:rPr>
                        <a:t>Format </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gridSpan="6">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dirty="0">
                          <a:ln>
                            <a:noFill/>
                          </a:ln>
                          <a:solidFill>
                            <a:schemeClr val="bg1"/>
                          </a:solidFill>
                          <a:effectLst/>
                          <a:latin typeface="Arial" charset="0"/>
                          <a:ea typeface="Arial Unicode MS" pitchFamily="34" charset="-122"/>
                          <a:cs typeface="Arial Unicode MS" pitchFamily="34" charset="-122"/>
                        </a:rPr>
                        <a:t>Example </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a:ln>
                            <a:noFill/>
                          </a:ln>
                          <a:solidFill>
                            <a:schemeClr val="bg1"/>
                          </a:solidFill>
                          <a:effectLst/>
                          <a:latin typeface="Arial" charset="0"/>
                          <a:ea typeface="Arial Unicode MS" pitchFamily="34" charset="-122"/>
                          <a:cs typeface="Arial Unicode MS" pitchFamily="34" charset="-122"/>
                        </a:rPr>
                        <a:t>Comment</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04952">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add</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R</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18</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19</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17</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32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add $s1, $s2, $s3 </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952">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sub</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R</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18</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19</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17</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34</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sub $s1, $s2, $s3 </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extLst>
                  <a:ext uri="{0D108BD9-81ED-4DB2-BD59-A6C34878D82A}">
                    <a16:rowId xmlns:a16="http://schemas.microsoft.com/office/drawing/2014/main" val="10002"/>
                  </a:ext>
                </a:extLst>
              </a:tr>
              <a:tr h="304952">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dirty="0" err="1">
                          <a:ln>
                            <a:noFill/>
                          </a:ln>
                          <a:solidFill>
                            <a:srgbClr val="000000"/>
                          </a:solidFill>
                          <a:effectLst/>
                          <a:latin typeface="Arial" charset="0"/>
                          <a:ea typeface="Arial Unicode MS" pitchFamily="34" charset="-122"/>
                          <a:cs typeface="Arial Unicode MS" pitchFamily="34" charset="-122"/>
                        </a:rPr>
                        <a:t>addi</a:t>
                      </a:r>
                      <a:endParaRPr kumimoji="0" lang="en-US" altLang="zh-CN" sz="1400" b="1" i="0" u="none" strike="noStrike" cap="none" normalizeH="0" baseline="0" dirty="0">
                        <a:ln>
                          <a:noFill/>
                        </a:ln>
                        <a:solidFill>
                          <a:srgbClr val="000000"/>
                        </a:solidFill>
                        <a:effectLst/>
                        <a:latin typeface="Arial" charset="0"/>
                        <a:ea typeface="Arial Unicode MS" pitchFamily="34" charset="-122"/>
                        <a:cs typeface="Arial Unicode MS" pitchFamily="34"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I</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8</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18</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17</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3">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100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c hMerge="1">
                  <a:txBody>
                    <a:bodyPr/>
                    <a:lstStyle/>
                    <a:p>
                      <a:endParaRPr lang="zh-CN" altLang="en-US"/>
                    </a:p>
                  </a:txBody>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dirty="0" err="1">
                          <a:ln>
                            <a:noFill/>
                          </a:ln>
                          <a:solidFill>
                            <a:srgbClr val="000000"/>
                          </a:solidFill>
                          <a:effectLst/>
                          <a:latin typeface="Arial" charset="0"/>
                          <a:ea typeface="Arial Unicode MS" pitchFamily="34" charset="-122"/>
                          <a:cs typeface="Arial Unicode MS" pitchFamily="34" charset="-122"/>
                        </a:rPr>
                        <a:t>addi</a:t>
                      </a:r>
                      <a:r>
                        <a:rPr kumimoji="0" lang="en-US" altLang="zh-CN" sz="14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 $s1,$s2,100</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04952">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lw</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I</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35</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18</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17</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gridSpan="3">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100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hMerge="1">
                  <a:txBody>
                    <a:bodyPr/>
                    <a:lstStyle/>
                    <a:p>
                      <a:endParaRPr lang="zh-CN" altLang="en-US"/>
                    </a:p>
                  </a:txBody>
                  <a:tcPr/>
                </a:tc>
                <a:tc hMerge="1">
                  <a:txBody>
                    <a:bodyPr/>
                    <a:lstStyle/>
                    <a:p>
                      <a:endParaRPr lang="zh-CN" altLang="en-US"/>
                    </a:p>
                  </a:txBody>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lw $s1, 100($s2) </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extLst>
                  <a:ext uri="{0D108BD9-81ED-4DB2-BD59-A6C34878D82A}">
                    <a16:rowId xmlns:a16="http://schemas.microsoft.com/office/drawing/2014/main" val="10004"/>
                  </a:ext>
                </a:extLst>
              </a:tr>
              <a:tr h="304952">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sw</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I</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43</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18</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17</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3">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100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c hMerge="1">
                  <a:txBody>
                    <a:bodyPr/>
                    <a:lstStyle/>
                    <a:p>
                      <a:endParaRPr lang="zh-CN" altLang="en-US"/>
                    </a:p>
                  </a:txBody>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dirty="0" err="1">
                          <a:ln>
                            <a:noFill/>
                          </a:ln>
                          <a:solidFill>
                            <a:srgbClr val="000000"/>
                          </a:solidFill>
                          <a:effectLst/>
                          <a:latin typeface="Arial" charset="0"/>
                          <a:ea typeface="Arial Unicode MS" pitchFamily="34" charset="-122"/>
                          <a:cs typeface="Arial Unicode MS" pitchFamily="34" charset="-122"/>
                        </a:rPr>
                        <a:t>sw</a:t>
                      </a:r>
                      <a:r>
                        <a:rPr kumimoji="0" lang="en-US" altLang="zh-CN" sz="14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 $s1, 100($s2) </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graphicFrame>
        <p:nvGraphicFramePr>
          <p:cNvPr id="259072" name="Group 1024"/>
          <p:cNvGraphicFramePr>
            <a:graphicFrameLocks noGrp="1"/>
          </p:cNvGraphicFramePr>
          <p:nvPr/>
        </p:nvGraphicFramePr>
        <p:xfrm>
          <a:off x="107950" y="5949950"/>
          <a:ext cx="8928100" cy="914400"/>
        </p:xfrm>
        <a:graphic>
          <a:graphicData uri="http://schemas.openxmlformats.org/drawingml/2006/table">
            <a:tbl>
              <a:tblPr/>
              <a:tblGrid>
                <a:gridCol w="1295400">
                  <a:extLst>
                    <a:ext uri="{9D8B030D-6E8A-4147-A177-3AD203B41FA5}">
                      <a16:colId xmlns:a16="http://schemas.microsoft.com/office/drawing/2014/main" val="20000"/>
                    </a:ext>
                  </a:extLst>
                </a:gridCol>
                <a:gridCol w="660400">
                  <a:extLst>
                    <a:ext uri="{9D8B030D-6E8A-4147-A177-3AD203B41FA5}">
                      <a16:colId xmlns:a16="http://schemas.microsoft.com/office/drawing/2014/main" val="20001"/>
                    </a:ext>
                  </a:extLst>
                </a:gridCol>
                <a:gridCol w="558800">
                  <a:extLst>
                    <a:ext uri="{9D8B030D-6E8A-4147-A177-3AD203B41FA5}">
                      <a16:colId xmlns:a16="http://schemas.microsoft.com/office/drawing/2014/main" val="20002"/>
                    </a:ext>
                  </a:extLst>
                </a:gridCol>
                <a:gridCol w="558800">
                  <a:extLst>
                    <a:ext uri="{9D8B030D-6E8A-4147-A177-3AD203B41FA5}">
                      <a16:colId xmlns:a16="http://schemas.microsoft.com/office/drawing/2014/main" val="20003"/>
                    </a:ext>
                  </a:extLst>
                </a:gridCol>
                <a:gridCol w="558800">
                  <a:extLst>
                    <a:ext uri="{9D8B030D-6E8A-4147-A177-3AD203B41FA5}">
                      <a16:colId xmlns:a16="http://schemas.microsoft.com/office/drawing/2014/main" val="20004"/>
                    </a:ext>
                  </a:extLst>
                </a:gridCol>
                <a:gridCol w="558800">
                  <a:extLst>
                    <a:ext uri="{9D8B030D-6E8A-4147-A177-3AD203B41FA5}">
                      <a16:colId xmlns:a16="http://schemas.microsoft.com/office/drawing/2014/main" val="20005"/>
                    </a:ext>
                  </a:extLst>
                </a:gridCol>
                <a:gridCol w="706438">
                  <a:extLst>
                    <a:ext uri="{9D8B030D-6E8A-4147-A177-3AD203B41FA5}">
                      <a16:colId xmlns:a16="http://schemas.microsoft.com/office/drawing/2014/main" val="20006"/>
                    </a:ext>
                  </a:extLst>
                </a:gridCol>
                <a:gridCol w="661987">
                  <a:extLst>
                    <a:ext uri="{9D8B030D-6E8A-4147-A177-3AD203B41FA5}">
                      <a16:colId xmlns:a16="http://schemas.microsoft.com/office/drawing/2014/main" val="20007"/>
                    </a:ext>
                  </a:extLst>
                </a:gridCol>
                <a:gridCol w="3368675">
                  <a:extLst>
                    <a:ext uri="{9D8B030D-6E8A-4147-A177-3AD203B41FA5}">
                      <a16:colId xmlns:a16="http://schemas.microsoft.com/office/drawing/2014/main" val="20008"/>
                    </a:ext>
                  </a:extLst>
                </a:gridCol>
              </a:tblGrid>
              <a:tr h="303213">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300" b="1" i="0" u="none" strike="noStrike" cap="none" normalizeH="0" baseline="0">
                          <a:ln>
                            <a:noFill/>
                          </a:ln>
                          <a:solidFill>
                            <a:schemeClr val="bg1"/>
                          </a:solidFill>
                          <a:effectLst/>
                          <a:latin typeface="Arial" charset="0"/>
                          <a:ea typeface="Arial Unicode MS" pitchFamily="34" charset="-122"/>
                          <a:cs typeface="Arial Unicode MS" pitchFamily="34" charset="-122"/>
                        </a:rPr>
                        <a:t>Field 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1400" b="0" i="0" u="none" strike="noStrike" cap="none" normalizeH="0" baseline="0">
                        <a:ln>
                          <a:noFill/>
                        </a:ln>
                        <a:solidFill>
                          <a:schemeClr val="bg1"/>
                        </a:solidFill>
                        <a:effectLst/>
                        <a:latin typeface="Arial" charset="0"/>
                        <a:ea typeface="Arial Unicode MS" pitchFamily="34" charset="-122"/>
                        <a:cs typeface="Arial Unicode MS"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chemeClr val="bg1"/>
                          </a:solidFill>
                          <a:effectLst/>
                          <a:latin typeface="Arial" charset="0"/>
                          <a:ea typeface="Arial Unicode MS" pitchFamily="34" charset="-122"/>
                          <a:cs typeface="Arial Unicode MS" pitchFamily="34" charset="-122"/>
                        </a:rPr>
                        <a:t>6bits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chemeClr val="bg1"/>
                          </a:solidFill>
                          <a:effectLst/>
                          <a:latin typeface="Arial" charset="0"/>
                          <a:ea typeface="Arial Unicode MS" pitchFamily="34" charset="-122"/>
                          <a:cs typeface="Arial Unicode MS" pitchFamily="34" charset="-122"/>
                        </a:rPr>
                        <a:t>5bits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chemeClr val="bg1"/>
                          </a:solidFill>
                          <a:effectLst/>
                          <a:latin typeface="Arial" charset="0"/>
                          <a:ea typeface="Arial Unicode MS" pitchFamily="34" charset="-122"/>
                          <a:cs typeface="Arial Unicode MS" pitchFamily="34" charset="-122"/>
                        </a:rPr>
                        <a:t>5bits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chemeClr val="bg1"/>
                          </a:solidFill>
                          <a:effectLst/>
                          <a:latin typeface="Arial" charset="0"/>
                          <a:ea typeface="Arial Unicode MS" pitchFamily="34" charset="-122"/>
                          <a:cs typeface="Arial Unicode MS" pitchFamily="34" charset="-122"/>
                        </a:rPr>
                        <a:t>5bits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chemeClr val="bg1"/>
                          </a:solidFill>
                          <a:effectLst/>
                          <a:latin typeface="Arial" charset="0"/>
                          <a:ea typeface="Arial Unicode MS" pitchFamily="34" charset="-122"/>
                          <a:cs typeface="Arial Unicode MS" pitchFamily="34" charset="-122"/>
                        </a:rPr>
                        <a:t>5bits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chemeClr val="bg1"/>
                          </a:solidFill>
                          <a:effectLst/>
                          <a:latin typeface="Arial" charset="0"/>
                          <a:ea typeface="Arial Unicode MS" pitchFamily="34" charset="-122"/>
                          <a:cs typeface="Arial Unicode MS" pitchFamily="34" charset="-122"/>
                        </a:rPr>
                        <a:t>6bits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chemeClr val="bg1"/>
                          </a:solidFill>
                          <a:effectLst/>
                          <a:latin typeface="Arial" charset="0"/>
                          <a:ea typeface="Arial Unicode MS" pitchFamily="34" charset="-122"/>
                          <a:cs typeface="Arial Unicode MS" pitchFamily="34" charset="-122"/>
                        </a:rPr>
                        <a:t>All MIPS instruction 32 bits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03213">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R-format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rd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shamt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funct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Arithmetic instruction format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03213">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I-format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3">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c hMerge="1">
                  <a:txBody>
                    <a:bodyPr/>
                    <a:lstStyle/>
                    <a:p>
                      <a:endParaRPr lang="zh-CN" altLang="en-US"/>
                    </a:p>
                  </a:txBody>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Data transfer ,branch format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259077" name="Group 1029"/>
          <p:cNvGraphicFramePr>
            <a:graphicFrameLocks noGrp="1"/>
          </p:cNvGraphicFramePr>
          <p:nvPr/>
        </p:nvGraphicFramePr>
        <p:xfrm>
          <a:off x="107950" y="363538"/>
          <a:ext cx="8829675" cy="1852612"/>
        </p:xfrm>
        <a:graphic>
          <a:graphicData uri="http://schemas.openxmlformats.org/drawingml/2006/table">
            <a:tbl>
              <a:tblPr/>
              <a:tblGrid>
                <a:gridCol w="1295475">
                  <a:extLst>
                    <a:ext uri="{9D8B030D-6E8A-4147-A177-3AD203B41FA5}">
                      <a16:colId xmlns:a16="http://schemas.microsoft.com/office/drawing/2014/main" val="20000"/>
                    </a:ext>
                  </a:extLst>
                </a:gridCol>
                <a:gridCol w="2016639">
                  <a:extLst>
                    <a:ext uri="{9D8B030D-6E8A-4147-A177-3AD203B41FA5}">
                      <a16:colId xmlns:a16="http://schemas.microsoft.com/office/drawing/2014/main" val="20001"/>
                    </a:ext>
                  </a:extLst>
                </a:gridCol>
                <a:gridCol w="5517561">
                  <a:extLst>
                    <a:ext uri="{9D8B030D-6E8A-4147-A177-3AD203B41FA5}">
                      <a16:colId xmlns:a16="http://schemas.microsoft.com/office/drawing/2014/main" val="20002"/>
                    </a:ext>
                  </a:extLst>
                </a:gridCol>
              </a:tblGrid>
              <a:tr h="365747">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dirty="0">
                          <a:ln>
                            <a:noFill/>
                          </a:ln>
                          <a:solidFill>
                            <a:schemeClr val="bg1"/>
                          </a:solidFill>
                          <a:effectLst/>
                          <a:latin typeface="Arial" charset="0"/>
                          <a:ea typeface="Arial Unicode MS" pitchFamily="34" charset="-122"/>
                          <a:cs typeface="Arial Unicode MS" pitchFamily="34" charset="-122"/>
                        </a:rPr>
                        <a:t>Name</a:t>
                      </a:r>
                    </a:p>
                  </a:txBody>
                  <a:tcPr marL="91445" marR="91445"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a:ln>
                            <a:noFill/>
                          </a:ln>
                          <a:solidFill>
                            <a:schemeClr val="bg1"/>
                          </a:solidFill>
                          <a:effectLst/>
                          <a:latin typeface="Arial" charset="0"/>
                          <a:ea typeface="Arial Unicode MS" pitchFamily="34" charset="-122"/>
                          <a:cs typeface="Arial Unicode MS" pitchFamily="34" charset="-122"/>
                        </a:rPr>
                        <a:t>Example</a:t>
                      </a:r>
                    </a:p>
                  </a:txBody>
                  <a:tcPr marL="91445" marR="91445"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a:ln>
                            <a:noFill/>
                          </a:ln>
                          <a:solidFill>
                            <a:schemeClr val="bg1"/>
                          </a:solidFill>
                          <a:effectLst/>
                          <a:latin typeface="Arial" charset="0"/>
                          <a:ea typeface="Arial Unicode MS" pitchFamily="34" charset="-122"/>
                          <a:cs typeface="Arial Unicode MS" pitchFamily="34" charset="-122"/>
                        </a:rPr>
                        <a:t>Comments</a:t>
                      </a:r>
                    </a:p>
                  </a:txBody>
                  <a:tcPr marL="91445" marR="91445"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31544">
                <a:tc>
                  <a:txBody>
                    <a:bodyPr/>
                    <a:lstStyle/>
                    <a:p>
                      <a:pPr marL="0" marR="0" lvl="0" indent="0" algn="l" defTabSz="914400" rtl="0" eaLnBrk="1" fontAlgn="base" latinLnBrk="0" hangingPunct="1">
                        <a:lnSpc>
                          <a:spcPct val="100000"/>
                        </a:lnSpc>
                        <a:spcBef>
                          <a:spcPts val="0"/>
                        </a:spcBef>
                        <a:spcAft>
                          <a:spcPct val="0"/>
                        </a:spcAft>
                        <a:buClr>
                          <a:schemeClr val="hlink"/>
                        </a:buClr>
                        <a:buSzPct val="75000"/>
                        <a:buFont typeface="Wingdings" pitchFamily="2" charset="2"/>
                        <a:buNone/>
                        <a:tabLst/>
                      </a:pPr>
                      <a:r>
                        <a:rPr kumimoji="0" lang="en-US" altLang="zh-CN" sz="1600" b="1" i="0" u="none" strike="noStrike" cap="none" normalizeH="0" baseline="0" dirty="0">
                          <a:ln>
                            <a:noFill/>
                          </a:ln>
                          <a:solidFill>
                            <a:srgbClr val="000000"/>
                          </a:solidFill>
                          <a:effectLst/>
                          <a:latin typeface="Arial" charset="0"/>
                          <a:ea typeface="Arial Unicode MS" pitchFamily="34" charset="-122"/>
                          <a:cs typeface="Arial Unicode MS" pitchFamily="34" charset="-122"/>
                        </a:rPr>
                        <a:t>32 register</a:t>
                      </a:r>
                    </a:p>
                  </a:txBody>
                  <a:tcPr marL="91445" marR="91445"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0"/>
                        </a:spcBef>
                        <a:spcAft>
                          <a:spcPct val="0"/>
                        </a:spcAft>
                        <a:buClr>
                          <a:schemeClr val="hlink"/>
                        </a:buClr>
                        <a:buSzPct val="75000"/>
                        <a:buFont typeface="Wingdings" pitchFamily="2" charset="2"/>
                        <a:buNone/>
                        <a:tabLst/>
                      </a:pPr>
                      <a:r>
                        <a:rPr kumimoji="0" lang="en-US" altLang="zh-CN" sz="14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$s0,$s1</a:t>
                      </a:r>
                      <a:r>
                        <a:rPr kumimoji="0" lang="en-US" altLang="zh-CN" sz="1400" b="0" i="0" u="none" strike="noStrike" cap="none" normalizeH="0" baseline="0" dirty="0">
                          <a:ln>
                            <a:noFill/>
                          </a:ln>
                          <a:solidFill>
                            <a:srgbClr val="000000"/>
                          </a:solidFill>
                          <a:effectLst/>
                          <a:latin typeface="Arial Unicode MS"/>
                          <a:ea typeface="Arial Unicode MS" pitchFamily="34" charset="-122"/>
                          <a:cs typeface="Arial Unicode MS" pitchFamily="34" charset="-122"/>
                        </a:rPr>
                        <a:t>……</a:t>
                      </a:r>
                      <a:r>
                        <a:rPr kumimoji="0" lang="en-US" altLang="zh-CN" sz="14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,$s7</a:t>
                      </a:r>
                    </a:p>
                    <a:p>
                      <a:pPr marL="0" marR="0" lvl="0" indent="0" algn="l" defTabSz="914400" rtl="0" eaLnBrk="1" fontAlgn="base" latinLnBrk="0" hangingPunct="1">
                        <a:lnSpc>
                          <a:spcPct val="100000"/>
                        </a:lnSpc>
                        <a:spcBef>
                          <a:spcPts val="0"/>
                        </a:spcBef>
                        <a:spcAft>
                          <a:spcPct val="0"/>
                        </a:spcAft>
                        <a:buClr>
                          <a:schemeClr val="hlink"/>
                        </a:buClr>
                        <a:buSzPct val="75000"/>
                        <a:buFont typeface="Wingdings" pitchFamily="2" charset="2"/>
                        <a:buNone/>
                        <a:tabLst/>
                      </a:pPr>
                      <a:r>
                        <a:rPr kumimoji="0" lang="en-US" altLang="zh-CN" sz="14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$t0, $t1</a:t>
                      </a:r>
                      <a:r>
                        <a:rPr kumimoji="0" lang="en-US" altLang="zh-CN" sz="1400" b="0" i="0" u="none" strike="noStrike" cap="none" normalizeH="0" baseline="0" dirty="0">
                          <a:ln>
                            <a:noFill/>
                          </a:ln>
                          <a:solidFill>
                            <a:srgbClr val="000000"/>
                          </a:solidFill>
                          <a:effectLst/>
                          <a:latin typeface="Arial Unicode MS"/>
                          <a:ea typeface="Arial Unicode MS" pitchFamily="34" charset="-122"/>
                          <a:cs typeface="Arial Unicode MS" pitchFamily="34" charset="-122"/>
                        </a:rPr>
                        <a:t>……</a:t>
                      </a:r>
                      <a:r>
                        <a:rPr kumimoji="0" lang="en-US" altLang="zh-CN" sz="14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.,$t7</a:t>
                      </a:r>
                    </a:p>
                  </a:txBody>
                  <a:tcPr marL="91445" marR="91445"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0"/>
                        </a:spcBef>
                        <a:spcAft>
                          <a:spcPct val="0"/>
                        </a:spcAft>
                        <a:buClr>
                          <a:schemeClr val="hlink"/>
                        </a:buClr>
                        <a:buSzPct val="75000"/>
                        <a:buFont typeface="Wingdings" pitchFamily="2" charset="2"/>
                        <a:buNone/>
                        <a:tabLst/>
                      </a:pPr>
                      <a:r>
                        <a:rPr kumimoji="0" lang="en-US" altLang="zh-CN" sz="14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Fast locations for data. In MIPS, data must be in registers to perform arithmetic. Registers $s0-$s7 map to 16-23 and $t0-$t7 map to 8-15.</a:t>
                      </a:r>
                    </a:p>
                  </a:txBody>
                  <a:tcPr marL="91445" marR="91445"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75532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dirty="0">
                          <a:ln>
                            <a:noFill/>
                          </a:ln>
                          <a:solidFill>
                            <a:srgbClr val="000000"/>
                          </a:solidFill>
                          <a:effectLst/>
                          <a:latin typeface="Arial" charset="0"/>
                          <a:ea typeface="Arial Unicode MS" pitchFamily="34" charset="-122"/>
                          <a:cs typeface="Arial Unicode MS" pitchFamily="34" charset="-122"/>
                        </a:rPr>
                        <a:t>2</a:t>
                      </a:r>
                      <a:r>
                        <a:rPr kumimoji="0" lang="en-US" altLang="zh-CN" sz="1600" b="1" i="0" u="none" strike="noStrike" cap="none" normalizeH="0" baseline="30000" dirty="0">
                          <a:ln>
                            <a:noFill/>
                          </a:ln>
                          <a:solidFill>
                            <a:srgbClr val="000000"/>
                          </a:solidFill>
                          <a:effectLst/>
                          <a:latin typeface="Arial" charset="0"/>
                          <a:ea typeface="Arial Unicode MS" pitchFamily="34" charset="-122"/>
                          <a:cs typeface="Arial Unicode MS" pitchFamily="34" charset="-122"/>
                        </a:rPr>
                        <a:t>30</a:t>
                      </a:r>
                      <a:r>
                        <a:rPr kumimoji="0" lang="en-US" altLang="zh-CN" sz="1600" b="1" i="0" u="none" strike="noStrike" cap="none" normalizeH="0" baseline="0" dirty="0">
                          <a:ln>
                            <a:noFill/>
                          </a:ln>
                          <a:solidFill>
                            <a:srgbClr val="000000"/>
                          </a:solidFill>
                          <a:effectLst/>
                          <a:latin typeface="Arial" charset="0"/>
                          <a:ea typeface="Arial Unicode MS" pitchFamily="34" charset="-122"/>
                          <a:cs typeface="Arial Unicode MS" pitchFamily="34" charset="-122"/>
                        </a:rPr>
                        <a:t> memory words</a:t>
                      </a:r>
                    </a:p>
                  </a:txBody>
                  <a:tcPr marL="91445" marR="91445"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
                          <a:schemeClr val="hlink"/>
                        </a:buClr>
                        <a:buSzPct val="75000"/>
                        <a:buFont typeface="Wingdings" pitchFamily="2" charset="2"/>
                        <a:buNone/>
                        <a:tabLst/>
                      </a:pPr>
                      <a:r>
                        <a:rPr kumimoji="0" lang="en-US" altLang="zh-CN" sz="11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 </a:t>
                      </a:r>
                      <a:r>
                        <a:rPr kumimoji="0" lang="en-US" altLang="zh-CN" sz="14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Memory[0], Memory[4],</a:t>
                      </a:r>
                    </a:p>
                    <a:p>
                      <a:pPr marL="0" marR="0" lvl="0" indent="0" algn="l" defTabSz="914400" rtl="0" eaLnBrk="1" fontAlgn="base" latinLnBrk="0" hangingPunct="1">
                        <a:lnSpc>
                          <a:spcPct val="100000"/>
                        </a:lnSpc>
                        <a:spcBef>
                          <a:spcPts val="0"/>
                        </a:spcBef>
                        <a:spcAft>
                          <a:spcPct val="0"/>
                        </a:spcAft>
                        <a:buClr>
                          <a:schemeClr val="hlink"/>
                        </a:buClr>
                        <a:buSzPct val="75000"/>
                        <a:buFont typeface="Wingdings" pitchFamily="2" charset="2"/>
                        <a:buNone/>
                        <a:tabLst/>
                      </a:pPr>
                      <a:r>
                        <a:rPr kumimoji="0" lang="en-US" altLang="zh-CN" sz="14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 Memory[8],   </a:t>
                      </a:r>
                      <a:r>
                        <a:rPr kumimoji="0" lang="en-US" altLang="zh-CN" sz="1400" b="0" i="0" u="none" strike="noStrike" cap="none" normalizeH="0" baseline="0" dirty="0">
                          <a:ln>
                            <a:noFill/>
                          </a:ln>
                          <a:solidFill>
                            <a:srgbClr val="000000"/>
                          </a:solidFill>
                          <a:effectLst/>
                          <a:latin typeface="Arial Unicode MS"/>
                          <a:ea typeface="Arial Unicode MS" pitchFamily="34" charset="-122"/>
                          <a:cs typeface="Arial Unicode MS" pitchFamily="34" charset="-122"/>
                        </a:rPr>
                        <a:t>……</a:t>
                      </a:r>
                      <a:r>
                        <a:rPr kumimoji="0" lang="en-US" altLang="zh-CN" sz="14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 , </a:t>
                      </a:r>
                    </a:p>
                    <a:p>
                      <a:pPr marL="0" marR="0" lvl="0" indent="0" algn="l" defTabSz="914400" rtl="0" eaLnBrk="1" fontAlgn="base" latinLnBrk="0" hangingPunct="1">
                        <a:lnSpc>
                          <a:spcPct val="100000"/>
                        </a:lnSpc>
                        <a:spcBef>
                          <a:spcPts val="0"/>
                        </a:spcBef>
                        <a:spcAft>
                          <a:spcPct val="0"/>
                        </a:spcAft>
                        <a:buClr>
                          <a:schemeClr val="hlink"/>
                        </a:buClr>
                        <a:buSzPct val="75000"/>
                        <a:buFont typeface="Wingdings" pitchFamily="2" charset="2"/>
                        <a:buNone/>
                        <a:tabLst/>
                      </a:pPr>
                      <a:r>
                        <a:rPr kumimoji="0" lang="en-US" altLang="zh-CN" sz="14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 </a:t>
                      </a:r>
                      <a:r>
                        <a:rPr kumimoji="0" lang="en-US" altLang="zh-CN" sz="1400" b="0" i="0" u="none" strike="noStrike" cap="none" normalizeH="0" baseline="0" dirty="0" err="1">
                          <a:ln>
                            <a:noFill/>
                          </a:ln>
                          <a:solidFill>
                            <a:srgbClr val="000000"/>
                          </a:solidFill>
                          <a:effectLst/>
                          <a:latin typeface="Arial" charset="0"/>
                          <a:ea typeface="Arial Unicode MS" pitchFamily="34" charset="-122"/>
                          <a:cs typeface="Arial Unicode MS" pitchFamily="34" charset="-122"/>
                        </a:rPr>
                        <a:t>Menory</a:t>
                      </a:r>
                      <a:r>
                        <a:rPr kumimoji="0" lang="en-US" altLang="zh-CN" sz="14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[4294967292] </a:t>
                      </a:r>
                    </a:p>
                  </a:txBody>
                  <a:tcPr marL="0" marR="0"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
                          <a:schemeClr val="hlink"/>
                        </a:buClr>
                        <a:buSzPct val="75000"/>
                        <a:buFont typeface="Wingdings" pitchFamily="2" charset="2"/>
                        <a:buNone/>
                        <a:tabLst/>
                      </a:pPr>
                      <a:r>
                        <a:rPr kumimoji="0" lang="en-US" altLang="zh-CN" sz="14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Accessed only by data transfer instructions in MIPS. MIPS uses byte </a:t>
                      </a:r>
                      <a:r>
                        <a:rPr kumimoji="0" lang="en-US" altLang="zh-CN" sz="1400" b="0" i="0" u="none" strike="noStrike" cap="none" normalizeH="0" baseline="0" dirty="0" err="1">
                          <a:ln>
                            <a:noFill/>
                          </a:ln>
                          <a:solidFill>
                            <a:srgbClr val="000000"/>
                          </a:solidFill>
                          <a:effectLst/>
                          <a:latin typeface="Arial" charset="0"/>
                          <a:ea typeface="Arial Unicode MS" pitchFamily="34" charset="-122"/>
                          <a:cs typeface="Arial Unicode MS" pitchFamily="34" charset="-122"/>
                        </a:rPr>
                        <a:t>addr</a:t>
                      </a:r>
                      <a:r>
                        <a:rPr kumimoji="0" lang="en-US" altLang="zh-CN" sz="14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 so sequential word </a:t>
                      </a:r>
                      <a:r>
                        <a:rPr kumimoji="0" lang="en-US" altLang="zh-CN" sz="1400" b="0" i="0" u="none" strike="noStrike" cap="none" normalizeH="0" baseline="0" dirty="0" err="1">
                          <a:ln>
                            <a:noFill/>
                          </a:ln>
                          <a:solidFill>
                            <a:srgbClr val="000000"/>
                          </a:solidFill>
                          <a:effectLst/>
                          <a:latin typeface="Arial" charset="0"/>
                          <a:ea typeface="Arial Unicode MS" pitchFamily="34" charset="-122"/>
                          <a:cs typeface="Arial Unicode MS" pitchFamily="34" charset="-122"/>
                        </a:rPr>
                        <a:t>addr</a:t>
                      </a:r>
                      <a:r>
                        <a:rPr kumimoji="0" lang="en-US" altLang="zh-CN" sz="14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 Differ by 4. Memory holds data </a:t>
                      </a:r>
                      <a:r>
                        <a:rPr kumimoji="0" lang="en-US" altLang="zh-CN" sz="1400" b="0" i="0" u="none" strike="noStrike" cap="none" normalizeH="0" baseline="0" dirty="0" err="1">
                          <a:ln>
                            <a:noFill/>
                          </a:ln>
                          <a:solidFill>
                            <a:srgbClr val="000000"/>
                          </a:solidFill>
                          <a:effectLst/>
                          <a:latin typeface="Arial" charset="0"/>
                          <a:ea typeface="Arial Unicode MS" pitchFamily="34" charset="-122"/>
                          <a:cs typeface="Arial Unicode MS" pitchFamily="34" charset="-122"/>
                        </a:rPr>
                        <a:t>structures,arrays</a:t>
                      </a:r>
                      <a:r>
                        <a:rPr kumimoji="0" lang="en-US" altLang="zh-CN" sz="14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 and  spilled registers.</a:t>
                      </a:r>
                    </a:p>
                  </a:txBody>
                  <a:tcPr marL="91445" marR="91445"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253930" name="Group 1002"/>
          <p:cNvGraphicFramePr>
            <a:graphicFrameLocks noGrp="1"/>
          </p:cNvGraphicFramePr>
          <p:nvPr/>
        </p:nvGraphicFramePr>
        <p:xfrm>
          <a:off x="107950" y="2181225"/>
          <a:ext cx="8928100" cy="1895510"/>
        </p:xfrm>
        <a:graphic>
          <a:graphicData uri="http://schemas.openxmlformats.org/drawingml/2006/table">
            <a:tbl>
              <a:tblPr/>
              <a:tblGrid>
                <a:gridCol w="1277938">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603375">
                  <a:extLst>
                    <a:ext uri="{9D8B030D-6E8A-4147-A177-3AD203B41FA5}">
                      <a16:colId xmlns:a16="http://schemas.microsoft.com/office/drawing/2014/main" val="20002"/>
                    </a:ext>
                  </a:extLst>
                </a:gridCol>
                <a:gridCol w="1995487">
                  <a:extLst>
                    <a:ext uri="{9D8B030D-6E8A-4147-A177-3AD203B41FA5}">
                      <a16:colId xmlns:a16="http://schemas.microsoft.com/office/drawing/2014/main" val="20003"/>
                    </a:ext>
                  </a:extLst>
                </a:gridCol>
                <a:gridCol w="2527300">
                  <a:extLst>
                    <a:ext uri="{9D8B030D-6E8A-4147-A177-3AD203B41FA5}">
                      <a16:colId xmlns:a16="http://schemas.microsoft.com/office/drawing/2014/main" val="20004"/>
                    </a:ext>
                  </a:extLst>
                </a:gridCol>
              </a:tblGrid>
              <a:tr h="365682">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dirty="0">
                          <a:ln>
                            <a:noFill/>
                          </a:ln>
                          <a:solidFill>
                            <a:schemeClr val="bg1"/>
                          </a:solidFill>
                          <a:effectLst/>
                          <a:latin typeface="Arial" charset="0"/>
                          <a:ea typeface="Arial Unicode MS" pitchFamily="34" charset="-122"/>
                          <a:cs typeface="Arial Unicode MS" pitchFamily="34" charset="-122"/>
                        </a:rPr>
                        <a:t>Category</a:t>
                      </a:r>
                    </a:p>
                  </a:txBody>
                  <a:tcPr marT="45685" marB="456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a:ln>
                            <a:noFill/>
                          </a:ln>
                          <a:solidFill>
                            <a:schemeClr val="bg1"/>
                          </a:solidFill>
                          <a:effectLst/>
                          <a:latin typeface="Arial" charset="0"/>
                          <a:ea typeface="Arial Unicode MS" pitchFamily="34" charset="-122"/>
                          <a:cs typeface="Arial Unicode MS" pitchFamily="34" charset="-122"/>
                        </a:rPr>
                        <a:t>Instruction</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a:ln>
                            <a:noFill/>
                          </a:ln>
                          <a:solidFill>
                            <a:schemeClr val="bg1"/>
                          </a:solidFill>
                          <a:effectLst/>
                          <a:latin typeface="Arial" charset="0"/>
                          <a:ea typeface="Arial Unicode MS" pitchFamily="34" charset="-122"/>
                          <a:cs typeface="Arial Unicode MS" pitchFamily="34" charset="-122"/>
                        </a:rPr>
                        <a:t>Example</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a:ln>
                            <a:noFill/>
                          </a:ln>
                          <a:solidFill>
                            <a:schemeClr val="bg1"/>
                          </a:solidFill>
                          <a:effectLst/>
                          <a:latin typeface="Arial" charset="0"/>
                          <a:ea typeface="Arial Unicode MS" pitchFamily="34" charset="-122"/>
                          <a:cs typeface="Arial Unicode MS" pitchFamily="34" charset="-122"/>
                        </a:rPr>
                        <a:t>Meaning</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a:ln>
                            <a:noFill/>
                          </a:ln>
                          <a:solidFill>
                            <a:schemeClr val="bg1"/>
                          </a:solidFill>
                          <a:effectLst/>
                          <a:latin typeface="Arial" charset="0"/>
                          <a:ea typeface="Arial Unicode MS" pitchFamily="34" charset="-122"/>
                          <a:cs typeface="Arial Unicode MS" pitchFamily="34" charset="-122"/>
                        </a:rPr>
                        <a:t>Comments</a:t>
                      </a:r>
                    </a:p>
                  </a:txBody>
                  <a:tcPr marT="45685" marB="456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04723">
                <a:tc rowSpan="3">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dirty="0">
                          <a:ln>
                            <a:noFill/>
                          </a:ln>
                          <a:solidFill>
                            <a:srgbClr val="000000"/>
                          </a:solidFill>
                          <a:effectLst/>
                          <a:latin typeface="Arial" charset="0"/>
                          <a:ea typeface="Arial Unicode MS" pitchFamily="34" charset="-122"/>
                          <a:cs typeface="Arial Unicode MS" pitchFamily="34" charset="-122"/>
                        </a:rPr>
                        <a:t>Arithmetic</a:t>
                      </a:r>
                    </a:p>
                  </a:txBody>
                  <a:tcPr marT="45685" marB="4568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add</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add $s1,$s2,$s3</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$s1=$s2 + $s3</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Three register operands</a:t>
                      </a:r>
                    </a:p>
                  </a:txBody>
                  <a:tcPr marT="45685" marB="456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72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dirty="0">
                          <a:ln>
                            <a:noFill/>
                          </a:ln>
                          <a:solidFill>
                            <a:srgbClr val="000000"/>
                          </a:solidFill>
                          <a:effectLst/>
                          <a:latin typeface="Arial" charset="0"/>
                          <a:ea typeface="Arial Unicode MS" pitchFamily="34" charset="-122"/>
                          <a:cs typeface="Arial Unicode MS" pitchFamily="34" charset="-122"/>
                        </a:rPr>
                        <a:t>subtract</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sub $s1,$s2,$s3</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$s1=$s2</a:t>
                      </a:r>
                      <a:r>
                        <a:rPr kumimoji="0" lang="zh-CN" altLang="en-US" sz="1400" b="1" i="0" u="none" strike="noStrike" cap="none" normalizeH="0" baseline="0">
                          <a:ln>
                            <a:noFill/>
                          </a:ln>
                          <a:solidFill>
                            <a:srgbClr val="000000"/>
                          </a:solidFill>
                          <a:effectLst/>
                          <a:latin typeface="Arial" charset="0"/>
                          <a:ea typeface="Arial Unicode MS" pitchFamily="34" charset="-122"/>
                          <a:cs typeface="Arial Unicode MS" pitchFamily="34" charset="-122"/>
                        </a:rPr>
                        <a:t>－</a:t>
                      </a: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$s3</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Three register operands</a:t>
                      </a:r>
                    </a:p>
                  </a:txBody>
                  <a:tcPr marT="45685" marB="456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72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Add immediate</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addi $s1,$s2,100 </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$s1=$s2+100</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Used to add constants</a:t>
                      </a:r>
                    </a:p>
                  </a:txBody>
                  <a:tcPr marT="45685" marB="456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4723">
                <a:tc rowSpan="2">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Data transfer</a:t>
                      </a:r>
                    </a:p>
                  </a:txBody>
                  <a:tcPr marT="45685" marB="4568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load word</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lw $1, 100($s2)</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$s1=Memory[$s2+100]</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Data from memory to register</a:t>
                      </a:r>
                    </a:p>
                  </a:txBody>
                  <a:tcPr marT="45685" marB="456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09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store word</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sw $s1, 100($s2)</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Memory[$s2+100]=$s1</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Data from register to memory</a:t>
                      </a:r>
                    </a:p>
                  </a:txBody>
                  <a:tcPr marT="45685" marB="456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980728"/>
            <a:ext cx="8424936" cy="3528392"/>
          </a:xfrm>
          <a:prstGeom prst="rect">
            <a:avLst/>
          </a:prstGeom>
        </p:spPr>
      </p:pic>
    </p:spTree>
    <p:extLst>
      <p:ext uri="{BB962C8B-B14F-4D97-AF65-F5344CB8AC3E}">
        <p14:creationId xmlns:p14="http://schemas.microsoft.com/office/powerpoint/2010/main" val="9027051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title"/>
          </p:nvPr>
        </p:nvSpPr>
        <p:spPr>
          <a:xfrm>
            <a:off x="190500" y="188913"/>
            <a:ext cx="8540750" cy="771525"/>
          </a:xfrm>
        </p:spPr>
        <p:txBody>
          <a:bodyPr/>
          <a:lstStyle/>
          <a:p>
            <a:pPr eaLnBrk="1" hangingPunct="1"/>
            <a:r>
              <a:rPr lang="en-US" altLang="zh-CN">
                <a:ea typeface="黑体" panose="02010609060101010101" pitchFamily="49" charset="-122"/>
              </a:rPr>
              <a:t>2.5    Logical Operation</a:t>
            </a:r>
          </a:p>
        </p:txBody>
      </p:sp>
      <p:sp>
        <p:nvSpPr>
          <p:cNvPr id="53251" name="Rectangle 3"/>
          <p:cNvSpPr>
            <a:spLocks noGrp="1" noRot="1" noChangeArrowheads="1"/>
          </p:cNvSpPr>
          <p:nvPr>
            <p:ph type="body" idx="1"/>
          </p:nvPr>
        </p:nvSpPr>
        <p:spPr>
          <a:xfrm>
            <a:off x="171450" y="1125538"/>
            <a:ext cx="8864600" cy="5400675"/>
          </a:xfrm>
        </p:spPr>
        <p:txBody>
          <a:bodyPr/>
          <a:lstStyle/>
          <a:p>
            <a:pPr eaLnBrk="1" hangingPunct="1">
              <a:defRPr/>
            </a:pPr>
            <a:r>
              <a:rPr lang="en-US" altLang="zh-CN" sz="3000"/>
              <a:t> Operating some bits within word or individual bit</a:t>
            </a:r>
          </a:p>
          <a:p>
            <a:pPr eaLnBrk="1" hangingPunct="1">
              <a:defRPr/>
            </a:pPr>
            <a:endParaRPr lang="en-US" altLang="zh-CN" sz="3000"/>
          </a:p>
        </p:txBody>
      </p:sp>
      <p:graphicFrame>
        <p:nvGraphicFramePr>
          <p:cNvPr id="124005" name="Group 101"/>
          <p:cNvGraphicFramePr>
            <a:graphicFrameLocks noGrp="1"/>
          </p:cNvGraphicFramePr>
          <p:nvPr/>
        </p:nvGraphicFramePr>
        <p:xfrm>
          <a:off x="755650" y="2565400"/>
          <a:ext cx="7975600" cy="2873375"/>
        </p:xfrm>
        <a:graphic>
          <a:graphicData uri="http://schemas.openxmlformats.org/drawingml/2006/table">
            <a:tbl>
              <a:tblPr/>
              <a:tblGrid>
                <a:gridCol w="2047875">
                  <a:extLst>
                    <a:ext uri="{9D8B030D-6E8A-4147-A177-3AD203B41FA5}">
                      <a16:colId xmlns:a16="http://schemas.microsoft.com/office/drawing/2014/main" val="20000"/>
                    </a:ext>
                  </a:extLst>
                </a:gridCol>
                <a:gridCol w="1509713">
                  <a:extLst>
                    <a:ext uri="{9D8B030D-6E8A-4147-A177-3AD203B41FA5}">
                      <a16:colId xmlns:a16="http://schemas.microsoft.com/office/drawing/2014/main" val="20001"/>
                    </a:ext>
                  </a:extLst>
                </a:gridCol>
                <a:gridCol w="1862137">
                  <a:extLst>
                    <a:ext uri="{9D8B030D-6E8A-4147-A177-3AD203B41FA5}">
                      <a16:colId xmlns:a16="http://schemas.microsoft.com/office/drawing/2014/main" val="20002"/>
                    </a:ext>
                  </a:extLst>
                </a:gridCol>
                <a:gridCol w="2555875">
                  <a:extLst>
                    <a:ext uri="{9D8B030D-6E8A-4147-A177-3AD203B41FA5}">
                      <a16:colId xmlns:a16="http://schemas.microsoft.com/office/drawing/2014/main" val="20003"/>
                    </a:ext>
                  </a:extLst>
                </a:gridCol>
              </a:tblGrid>
              <a:tr h="587375">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a:ln>
                            <a:noFill/>
                          </a:ln>
                          <a:solidFill>
                            <a:srgbClr val="000000"/>
                          </a:solidFill>
                          <a:effectLst/>
                          <a:latin typeface="Arial" charset="0"/>
                          <a:ea typeface="Arial Unicode MS" pitchFamily="34" charset="-122"/>
                          <a:cs typeface="Arial Unicode MS" pitchFamily="34" charset="-122"/>
                        </a:rPr>
                        <a:t>Logic operations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a:ln>
                            <a:noFill/>
                          </a:ln>
                          <a:solidFill>
                            <a:srgbClr val="000000"/>
                          </a:solidFill>
                          <a:effectLst/>
                          <a:latin typeface="Arial" charset="0"/>
                          <a:ea typeface="Arial Unicode MS" pitchFamily="34" charset="-122"/>
                          <a:cs typeface="Arial Unicode MS" pitchFamily="34" charset="-122"/>
                        </a:rPr>
                        <a:t>C operators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a:ln>
                            <a:noFill/>
                          </a:ln>
                          <a:solidFill>
                            <a:srgbClr val="000000"/>
                          </a:solidFill>
                          <a:effectLst/>
                          <a:latin typeface="Arial" charset="0"/>
                          <a:ea typeface="Arial Unicode MS" pitchFamily="34" charset="-122"/>
                          <a:cs typeface="Arial Unicode MS" pitchFamily="34" charset="-122"/>
                        </a:rPr>
                        <a:t>Java operators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a:ln>
                            <a:noFill/>
                          </a:ln>
                          <a:solidFill>
                            <a:srgbClr val="FF0066"/>
                          </a:solidFill>
                          <a:effectLst/>
                          <a:latin typeface="Arial" charset="0"/>
                          <a:ea typeface="Arial Unicode MS" pitchFamily="34" charset="-122"/>
                          <a:cs typeface="Arial Unicode MS" pitchFamily="34" charset="-122"/>
                        </a:rPr>
                        <a:t>MIPS instructions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688">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a:ln>
                            <a:noFill/>
                          </a:ln>
                          <a:solidFill>
                            <a:srgbClr val="000000"/>
                          </a:solidFill>
                          <a:effectLst/>
                          <a:latin typeface="Arial" charset="0"/>
                          <a:ea typeface="Arial Unicode MS" pitchFamily="34" charset="-122"/>
                          <a:cs typeface="Arial Unicode MS" pitchFamily="34" charset="-122"/>
                        </a:rPr>
                        <a:t>Shift left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a:ln>
                            <a:noFill/>
                          </a:ln>
                          <a:solidFill>
                            <a:srgbClr val="000000"/>
                          </a:solidFill>
                          <a:effectLst/>
                          <a:latin typeface="Arial" charset="0"/>
                          <a:ea typeface="Arial Unicode MS" pitchFamily="34" charset="-122"/>
                          <a:cs typeface="Arial Unicode MS" pitchFamily="34"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a:ln>
                            <a:noFill/>
                          </a:ln>
                          <a:solidFill>
                            <a:srgbClr val="000000"/>
                          </a:solidFill>
                          <a:effectLst/>
                          <a:latin typeface="Arial" charset="0"/>
                          <a:ea typeface="Arial Unicode MS" pitchFamily="34" charset="-122"/>
                          <a:cs typeface="Arial Unicode MS" pitchFamily="34"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1" i="0" u="none" strike="noStrike" cap="none" normalizeH="0" baseline="0">
                          <a:ln>
                            <a:noFill/>
                          </a:ln>
                          <a:solidFill>
                            <a:srgbClr val="FF0066"/>
                          </a:solidFill>
                          <a:effectLst/>
                          <a:latin typeface="Arial" charset="0"/>
                          <a:ea typeface="Arial Unicode MS" pitchFamily="34" charset="-122"/>
                          <a:cs typeface="Arial Unicode MS" pitchFamily="34" charset="-122"/>
                        </a:rPr>
                        <a:t>sll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3200">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a:ln>
                            <a:noFill/>
                          </a:ln>
                          <a:solidFill>
                            <a:srgbClr val="000000"/>
                          </a:solidFill>
                          <a:effectLst/>
                          <a:latin typeface="Arial" charset="0"/>
                          <a:ea typeface="Arial Unicode MS" pitchFamily="34" charset="-122"/>
                          <a:cs typeface="Arial Unicode MS" pitchFamily="34" charset="-122"/>
                        </a:rPr>
                        <a:t>Shift right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a:ln>
                            <a:noFill/>
                          </a:ln>
                          <a:solidFill>
                            <a:srgbClr val="000000"/>
                          </a:solidFill>
                          <a:effectLst/>
                          <a:latin typeface="Arial" charset="0"/>
                          <a:ea typeface="Arial Unicode MS" pitchFamily="34" charset="-122"/>
                          <a:cs typeface="Arial Unicode MS" pitchFamily="34"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a:ln>
                            <a:noFill/>
                          </a:ln>
                          <a:solidFill>
                            <a:srgbClr val="000000"/>
                          </a:solidFill>
                          <a:effectLst/>
                          <a:latin typeface="Arial" charset="0"/>
                          <a:ea typeface="Arial Unicode MS" pitchFamily="34" charset="-122"/>
                          <a:cs typeface="Arial Unicode MS" pitchFamily="34"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1" i="0" u="none" strike="noStrike" cap="none" normalizeH="0" baseline="0">
                          <a:ln>
                            <a:noFill/>
                          </a:ln>
                          <a:solidFill>
                            <a:srgbClr val="FF0066"/>
                          </a:solidFill>
                          <a:effectLst/>
                          <a:latin typeface="Arial" charset="0"/>
                          <a:ea typeface="Arial Unicode MS" pitchFamily="34" charset="-122"/>
                          <a:cs typeface="Arial Unicode MS" pitchFamily="34" charset="-122"/>
                        </a:rPr>
                        <a:t>srl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200" b="0" i="0" u="none" strike="noStrike" cap="none" normalizeH="0" baseline="0">
                          <a:ln>
                            <a:noFill/>
                          </a:ln>
                          <a:solidFill>
                            <a:srgbClr val="000000"/>
                          </a:solidFill>
                          <a:effectLst/>
                          <a:latin typeface="Arial" charset="0"/>
                          <a:ea typeface="Arial Unicode MS" pitchFamily="34" charset="-122"/>
                          <a:cs typeface="Arial Unicode MS" pitchFamily="34" charset="-122"/>
                        </a:rPr>
                        <a:t>Bit-by-bit AND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a:ln>
                            <a:noFill/>
                          </a:ln>
                          <a:solidFill>
                            <a:srgbClr val="000000"/>
                          </a:solidFill>
                          <a:effectLst/>
                          <a:latin typeface="Arial" charset="0"/>
                          <a:ea typeface="Arial Unicode MS" pitchFamily="34" charset="-122"/>
                          <a:cs typeface="Arial Unicode MS" pitchFamily="34" charset="-122"/>
                        </a:rPr>
                        <a:t>&amp;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a:ln>
                            <a:noFill/>
                          </a:ln>
                          <a:solidFill>
                            <a:srgbClr val="000000"/>
                          </a:solidFill>
                          <a:effectLst/>
                          <a:latin typeface="Arial" charset="0"/>
                          <a:ea typeface="Arial Unicode MS" pitchFamily="34" charset="-122"/>
                          <a:cs typeface="Arial Unicode MS" pitchFamily="34" charset="-122"/>
                        </a:rPr>
                        <a:t>&amp;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1" i="0" u="none" strike="noStrike" cap="none" normalizeH="0" baseline="0">
                          <a:ln>
                            <a:noFill/>
                          </a:ln>
                          <a:solidFill>
                            <a:srgbClr val="FF0066"/>
                          </a:solidFill>
                          <a:effectLst/>
                          <a:latin typeface="Arial" charset="0"/>
                          <a:ea typeface="Arial Unicode MS" pitchFamily="34" charset="-122"/>
                          <a:cs typeface="Arial Unicode MS" pitchFamily="34" charset="-122"/>
                        </a:rPr>
                        <a:t>And, andi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2438">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200" b="0" i="0" u="none" strike="noStrike" cap="none" normalizeH="0" baseline="0">
                          <a:ln>
                            <a:noFill/>
                          </a:ln>
                          <a:solidFill>
                            <a:srgbClr val="000000"/>
                          </a:solidFill>
                          <a:effectLst/>
                          <a:latin typeface="Arial" charset="0"/>
                          <a:ea typeface="Arial Unicode MS" pitchFamily="34" charset="-122"/>
                          <a:cs typeface="Arial Unicode MS" pitchFamily="34" charset="-122"/>
                        </a:rPr>
                        <a:t>Bit-by-bit OP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a:ln>
                            <a:noFill/>
                          </a:ln>
                          <a:solidFill>
                            <a:srgbClr val="000000"/>
                          </a:solidFill>
                          <a:effectLst/>
                          <a:latin typeface="Arial" charset="0"/>
                          <a:ea typeface="Arial Unicode MS" pitchFamily="34" charset="-122"/>
                          <a:cs typeface="Arial Unicode MS" pitchFamily="34"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a:ln>
                            <a:noFill/>
                          </a:ln>
                          <a:solidFill>
                            <a:srgbClr val="000000"/>
                          </a:solidFill>
                          <a:effectLst/>
                          <a:latin typeface="Arial" charset="0"/>
                          <a:ea typeface="Arial Unicode MS" pitchFamily="34" charset="-122"/>
                          <a:cs typeface="Arial Unicode MS" pitchFamily="34"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1" i="0" u="none" strike="noStrike" cap="none" normalizeH="0" baseline="0">
                          <a:ln>
                            <a:noFill/>
                          </a:ln>
                          <a:solidFill>
                            <a:srgbClr val="FF0066"/>
                          </a:solidFill>
                          <a:effectLst/>
                          <a:latin typeface="Arial" charset="0"/>
                          <a:ea typeface="Arial Unicode MS" pitchFamily="34" charset="-122"/>
                          <a:cs typeface="Arial Unicode MS" pitchFamily="34" charset="-122"/>
                        </a:rPr>
                        <a:t>Or, ori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0663">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200" b="0" i="0" u="none" strike="noStrike" cap="none" normalizeH="0" baseline="0">
                          <a:ln>
                            <a:noFill/>
                          </a:ln>
                          <a:solidFill>
                            <a:srgbClr val="000000"/>
                          </a:solidFill>
                          <a:effectLst/>
                          <a:latin typeface="Arial" charset="0"/>
                          <a:ea typeface="Arial Unicode MS" pitchFamily="34" charset="-122"/>
                          <a:cs typeface="Arial Unicode MS" pitchFamily="34" charset="-122"/>
                        </a:rPr>
                        <a:t>Bit-by-bit NOT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a:ln>
                            <a:noFill/>
                          </a:ln>
                          <a:solidFill>
                            <a:srgbClr val="000000"/>
                          </a:solidFill>
                          <a:effectLst/>
                          <a:latin typeface="Arial" charset="0"/>
                          <a:ea typeface="Arial Unicode MS" pitchFamily="34" charset="-122"/>
                          <a:cs typeface="Arial Unicode MS" pitchFamily="34"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a:ln>
                            <a:noFill/>
                          </a:ln>
                          <a:solidFill>
                            <a:srgbClr val="000000"/>
                          </a:solidFill>
                          <a:effectLst/>
                          <a:latin typeface="Arial" charset="0"/>
                          <a:ea typeface="Arial Unicode MS" pitchFamily="34" charset="-122"/>
                          <a:cs typeface="Arial Unicode MS" pitchFamily="34"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1" i="1" u="none" strike="noStrike" cap="none" normalizeH="0" baseline="0" dirty="0">
                          <a:ln>
                            <a:noFill/>
                          </a:ln>
                          <a:solidFill>
                            <a:srgbClr val="FF0066"/>
                          </a:solidFill>
                          <a:effectLst/>
                          <a:latin typeface="Arial" charset="0"/>
                          <a:ea typeface="Arial Unicode MS" pitchFamily="34" charset="-122"/>
                          <a:cs typeface="Arial Unicode MS" pitchFamily="34" charset="-122"/>
                        </a:rPr>
                        <a:t>nor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A3DAFF"/>
                    </a:solidFill>
                  </a:tcPr>
                </a:tc>
                <a:extLst>
                  <a:ext uri="{0D108BD9-81ED-4DB2-BD59-A6C34878D82A}">
                    <a16:rowId xmlns:a16="http://schemas.microsoft.com/office/drawing/2014/main" val="10005"/>
                  </a:ext>
                </a:extLst>
              </a:tr>
            </a:tbl>
          </a:graphicData>
        </a:graphic>
      </p:graphicFrame>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Rot="1" noChangeArrowheads="1"/>
          </p:cNvSpPr>
          <p:nvPr>
            <p:ph type="body" idx="1"/>
          </p:nvPr>
        </p:nvSpPr>
        <p:spPr>
          <a:xfrm>
            <a:off x="107950" y="908050"/>
            <a:ext cx="8864600" cy="5400675"/>
          </a:xfrm>
        </p:spPr>
        <p:txBody>
          <a:bodyPr/>
          <a:lstStyle/>
          <a:p>
            <a:pPr algn="just" eaLnBrk="1" hangingPunct="1">
              <a:spcBef>
                <a:spcPts val="0"/>
              </a:spcBef>
              <a:defRPr/>
            </a:pPr>
            <a:r>
              <a:rPr lang="en-US" altLang="zh-CN" sz="3000" i="1" dirty="0">
                <a:solidFill>
                  <a:srgbClr val="FF3300"/>
                </a:solidFill>
              </a:rPr>
              <a:t>Shift</a:t>
            </a:r>
            <a:r>
              <a:rPr lang="en-US" altLang="zh-CN" sz="3000" dirty="0"/>
              <a:t> operator</a:t>
            </a:r>
          </a:p>
          <a:p>
            <a:pPr lvl="1" algn="just" eaLnBrk="1" hangingPunct="1">
              <a:spcBef>
                <a:spcPts val="0"/>
              </a:spcBef>
              <a:defRPr/>
            </a:pPr>
            <a:r>
              <a:rPr lang="en-US" altLang="zh-CN" sz="2600" dirty="0">
                <a:solidFill>
                  <a:srgbClr val="FF0000"/>
                </a:solidFill>
              </a:rPr>
              <a:t>Move</a:t>
            </a:r>
            <a:r>
              <a:rPr lang="en-US" altLang="zh-CN" sz="2600" dirty="0"/>
              <a:t> all the bits in a word to left or right, </a:t>
            </a:r>
            <a:r>
              <a:rPr lang="en-US" altLang="zh-CN" sz="2600" dirty="0">
                <a:solidFill>
                  <a:srgbClr val="FF0000"/>
                </a:solidFill>
              </a:rPr>
              <a:t>filling</a:t>
            </a:r>
            <a:r>
              <a:rPr lang="en-US" altLang="zh-CN" sz="2600" dirty="0"/>
              <a:t> emptied bits with 0</a:t>
            </a:r>
          </a:p>
          <a:p>
            <a:pPr lvl="1" algn="just" eaLnBrk="1" hangingPunct="1">
              <a:spcBef>
                <a:spcPts val="0"/>
              </a:spcBef>
              <a:defRPr/>
            </a:pPr>
            <a:r>
              <a:rPr lang="en-US" altLang="zh-CN" sz="2600" u="sng" dirty="0"/>
              <a:t>Shifting left by </a:t>
            </a:r>
            <a:r>
              <a:rPr lang="en-US" altLang="zh-CN" sz="2600" b="1" i="1" u="sng" dirty="0" err="1">
                <a:solidFill>
                  <a:srgbClr val="FF0066"/>
                </a:solidFill>
              </a:rPr>
              <a:t>i</a:t>
            </a:r>
            <a:r>
              <a:rPr lang="en-US" altLang="zh-CN" sz="2600" u="sng" dirty="0"/>
              <a:t> is same result as multiplying by 2</a:t>
            </a:r>
            <a:r>
              <a:rPr lang="en-US" altLang="zh-CN" sz="2600" b="1" i="1" u="sng" baseline="30000" dirty="0">
                <a:solidFill>
                  <a:srgbClr val="FF0000"/>
                </a:solidFill>
              </a:rPr>
              <a:t>i</a:t>
            </a:r>
          </a:p>
          <a:p>
            <a:pPr lvl="1" algn="just" eaLnBrk="1" hangingPunct="1">
              <a:spcBef>
                <a:spcPts val="0"/>
              </a:spcBef>
              <a:buFont typeface="Wingdings" pitchFamily="2" charset="2"/>
              <a:buNone/>
              <a:defRPr/>
            </a:pPr>
            <a:r>
              <a:rPr lang="en-US" altLang="zh-CN" sz="2600" dirty="0"/>
              <a:t>0000 0000 0000 0000 0000 0000 0000 1001    	 (9)</a:t>
            </a:r>
            <a:r>
              <a:rPr lang="en-US" altLang="zh-CN" sz="2600" baseline="-25000" dirty="0"/>
              <a:t>10 </a:t>
            </a:r>
          </a:p>
          <a:p>
            <a:pPr lvl="1" algn="just" eaLnBrk="1" hangingPunct="1">
              <a:spcBef>
                <a:spcPts val="0"/>
              </a:spcBef>
              <a:buFont typeface="Wingdings" pitchFamily="2" charset="2"/>
              <a:buNone/>
              <a:defRPr/>
            </a:pPr>
            <a:r>
              <a:rPr lang="en-US" altLang="zh-CN" sz="2600" dirty="0"/>
              <a:t>Shift left 4</a:t>
            </a:r>
          </a:p>
          <a:p>
            <a:pPr lvl="1" algn="just" eaLnBrk="1" hangingPunct="1">
              <a:spcBef>
                <a:spcPts val="0"/>
              </a:spcBef>
              <a:buFont typeface="Wingdings" pitchFamily="2" charset="2"/>
              <a:buNone/>
              <a:defRPr/>
            </a:pPr>
            <a:r>
              <a:rPr lang="en-US" altLang="zh-CN" sz="2600" dirty="0"/>
              <a:t>0000 0000 0000 0000 0000 0000 1001 </a:t>
            </a:r>
            <a:r>
              <a:rPr lang="en-US" altLang="zh-CN" sz="2600" dirty="0">
                <a:solidFill>
                  <a:srgbClr val="FF0066"/>
                </a:solidFill>
              </a:rPr>
              <a:t>0000</a:t>
            </a:r>
            <a:r>
              <a:rPr lang="en-US" altLang="zh-CN" sz="2600" dirty="0"/>
              <a:t>     (9×16=144)</a:t>
            </a:r>
            <a:r>
              <a:rPr lang="en-US" altLang="zh-CN" sz="2600" baseline="-25000" dirty="0"/>
              <a:t>10 </a:t>
            </a:r>
          </a:p>
          <a:p>
            <a:pPr lvl="1" algn="just" eaLnBrk="1" hangingPunct="1">
              <a:spcBef>
                <a:spcPts val="0"/>
              </a:spcBef>
              <a:buFont typeface="Wingdings" pitchFamily="2" charset="2"/>
              <a:buNone/>
              <a:defRPr/>
            </a:pPr>
            <a:endParaRPr lang="en-US" altLang="zh-CN" sz="2600" dirty="0"/>
          </a:p>
          <a:p>
            <a:pPr lvl="1" algn="just" eaLnBrk="1" hangingPunct="1">
              <a:spcBef>
                <a:spcPts val="0"/>
              </a:spcBef>
              <a:buFont typeface="Wingdings" pitchFamily="2" charset="2"/>
              <a:buNone/>
              <a:defRPr/>
            </a:pPr>
            <a:r>
              <a:rPr lang="en-US" altLang="zh-CN" sz="2600" dirty="0"/>
              <a:t>	</a:t>
            </a:r>
            <a:r>
              <a:rPr lang="en-US" altLang="zh-CN" sz="2600" dirty="0" err="1"/>
              <a:t>sll</a:t>
            </a:r>
            <a:r>
              <a:rPr lang="en-US" altLang="zh-CN" sz="2600" dirty="0"/>
              <a:t> $t2, $s0, 4	#</a:t>
            </a:r>
            <a:r>
              <a:rPr lang="en-US" altLang="zh-CN" sz="2600" dirty="0" err="1"/>
              <a:t>reg</a:t>
            </a:r>
            <a:r>
              <a:rPr lang="en-US" altLang="zh-CN" sz="2600" dirty="0"/>
              <a:t> $t2=</a:t>
            </a:r>
            <a:r>
              <a:rPr lang="en-US" altLang="zh-CN" sz="2600" dirty="0" err="1"/>
              <a:t>reg</a:t>
            </a:r>
            <a:r>
              <a:rPr lang="en-US" altLang="zh-CN" sz="2600" dirty="0"/>
              <a:t> $s0&lt;&lt;4 bit</a:t>
            </a:r>
          </a:p>
        </p:txBody>
      </p:sp>
      <p:sp>
        <p:nvSpPr>
          <p:cNvPr id="53251" name="Line 42"/>
          <p:cNvSpPr>
            <a:spLocks noChangeShapeType="1"/>
          </p:cNvSpPr>
          <p:nvPr/>
        </p:nvSpPr>
        <p:spPr bwMode="auto">
          <a:xfrm flipH="1">
            <a:off x="2555875" y="3213100"/>
            <a:ext cx="3384550" cy="0"/>
          </a:xfrm>
          <a:prstGeom prst="line">
            <a:avLst/>
          </a:prstGeom>
          <a:noFill/>
          <a:ln w="5715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21427" name="Group 243"/>
          <p:cNvGraphicFramePr>
            <a:graphicFrameLocks noGrp="1"/>
          </p:cNvGraphicFramePr>
          <p:nvPr/>
        </p:nvGraphicFramePr>
        <p:xfrm>
          <a:off x="1200150" y="4797425"/>
          <a:ext cx="6096000" cy="1152525"/>
        </p:xfrm>
        <a:graphic>
          <a:graphicData uri="http://schemas.openxmlformats.org/drawingml/2006/table">
            <a:tbl>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568325">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a:ln>
                            <a:noFill/>
                          </a:ln>
                          <a:solidFill>
                            <a:srgbClr val="000000"/>
                          </a:solidFill>
                          <a:effectLst/>
                          <a:latin typeface="Arial" charset="0"/>
                          <a:ea typeface="Arial Unicode MS" pitchFamily="34" charset="-122"/>
                          <a:cs typeface="Arial Unicode MS" pitchFamily="34" charset="-122"/>
                        </a:rPr>
                        <a:t>op</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a:ln>
                            <a:noFill/>
                          </a:ln>
                          <a:solidFill>
                            <a:srgbClr val="000000"/>
                          </a:solidFill>
                          <a:effectLst/>
                          <a:latin typeface="Arial" charset="0"/>
                          <a:ea typeface="Arial Unicode MS" pitchFamily="34" charset="-122"/>
                          <a:cs typeface="Arial Unicode MS" pitchFamily="34" charset="-122"/>
                        </a:rPr>
                        <a:t>rs</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a:ln>
                            <a:noFill/>
                          </a:ln>
                          <a:solidFill>
                            <a:srgbClr val="000000"/>
                          </a:solidFill>
                          <a:effectLst/>
                          <a:latin typeface="Arial" charset="0"/>
                          <a:ea typeface="Arial Unicode MS" pitchFamily="34" charset="-122"/>
                          <a:cs typeface="Arial Unicode MS" pitchFamily="34" charset="-122"/>
                        </a:rPr>
                        <a:t>rt</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a:ln>
                            <a:noFill/>
                          </a:ln>
                          <a:solidFill>
                            <a:srgbClr val="000000"/>
                          </a:solidFill>
                          <a:effectLst/>
                          <a:latin typeface="Arial" charset="0"/>
                          <a:ea typeface="Arial Unicode MS" pitchFamily="34" charset="-122"/>
                          <a:cs typeface="Arial Unicode MS" pitchFamily="34" charset="-122"/>
                        </a:rPr>
                        <a:t>rd</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a:ln>
                            <a:noFill/>
                          </a:ln>
                          <a:solidFill>
                            <a:srgbClr val="FF0066"/>
                          </a:solidFill>
                          <a:effectLst/>
                          <a:latin typeface="Arial" charset="0"/>
                          <a:ea typeface="Arial Unicode MS" pitchFamily="34" charset="-122"/>
                          <a:cs typeface="Arial Unicode MS" pitchFamily="34" charset="-122"/>
                        </a:rPr>
                        <a:t>shamt</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a:ln>
                            <a:noFill/>
                          </a:ln>
                          <a:solidFill>
                            <a:srgbClr val="000000"/>
                          </a:solidFill>
                          <a:effectLst/>
                          <a:latin typeface="Arial" charset="0"/>
                          <a:ea typeface="Arial Unicode MS" pitchFamily="34" charset="-122"/>
                          <a:cs typeface="Arial Unicode MS" pitchFamily="34" charset="-122"/>
                        </a:rPr>
                        <a:t>funct</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4200">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a:ln>
                            <a:noFill/>
                          </a:ln>
                          <a:solidFill>
                            <a:srgbClr val="000000"/>
                          </a:solidFill>
                          <a:effectLst/>
                          <a:latin typeface="Arial" charset="0"/>
                          <a:ea typeface="Arial Unicode MS" pitchFamily="34" charset="-122"/>
                          <a:cs typeface="Arial Unicode MS" pitchFamily="34"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a:ln>
                            <a:noFill/>
                          </a:ln>
                          <a:solidFill>
                            <a:srgbClr val="000000"/>
                          </a:solidFill>
                          <a:effectLst/>
                          <a:latin typeface="Arial" charset="0"/>
                          <a:ea typeface="Arial Unicode MS" pitchFamily="34" charset="-122"/>
                          <a:cs typeface="Arial Unicode MS" pitchFamily="34"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a:ln>
                            <a:noFill/>
                          </a:ln>
                          <a:solidFill>
                            <a:srgbClr val="000000"/>
                          </a:solidFill>
                          <a:effectLst/>
                          <a:latin typeface="Arial" charset="0"/>
                          <a:ea typeface="Arial Unicode MS" pitchFamily="34" charset="-122"/>
                          <a:cs typeface="Arial Unicode MS" pitchFamily="34"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a:ln>
                            <a:noFill/>
                          </a:ln>
                          <a:solidFill>
                            <a:srgbClr val="000000"/>
                          </a:solidFill>
                          <a:effectLst/>
                          <a:latin typeface="Arial" charset="0"/>
                          <a:ea typeface="Arial Unicode MS" pitchFamily="34" charset="-122"/>
                          <a:cs typeface="Arial Unicode MS" pitchFamily="34"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a:ln>
                            <a:noFill/>
                          </a:ln>
                          <a:solidFill>
                            <a:srgbClr val="FF0066"/>
                          </a:solidFill>
                          <a:effectLst/>
                          <a:latin typeface="Arial" charset="0"/>
                          <a:ea typeface="Arial Unicode MS" pitchFamily="34" charset="-122"/>
                          <a:cs typeface="Arial Unicode MS" pitchFamily="34"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rrowheads="1"/>
          </p:cNvSpPr>
          <p:nvPr>
            <p:ph type="body" idx="1"/>
          </p:nvPr>
        </p:nvSpPr>
        <p:spPr>
          <a:xfrm>
            <a:off x="179388" y="1169988"/>
            <a:ext cx="8864600" cy="5688012"/>
          </a:xfrm>
        </p:spPr>
        <p:txBody>
          <a:bodyPr/>
          <a:lstStyle/>
          <a:p>
            <a:pPr eaLnBrk="1" hangingPunct="1">
              <a:spcBef>
                <a:spcPts val="0"/>
              </a:spcBef>
              <a:defRPr/>
            </a:pPr>
            <a:r>
              <a:rPr lang="en-US" altLang="zh-CN" sz="3000"/>
              <a:t> </a:t>
            </a:r>
            <a:r>
              <a:rPr lang="en-US" altLang="zh-CN" sz="3000" i="1">
                <a:solidFill>
                  <a:srgbClr val="FF0066"/>
                </a:solidFill>
              </a:rPr>
              <a:t>AND</a:t>
            </a:r>
            <a:r>
              <a:rPr lang="en-US" altLang="zh-CN" sz="3000"/>
              <a:t> operator</a:t>
            </a:r>
          </a:p>
          <a:p>
            <a:pPr lvl="1" eaLnBrk="1" hangingPunct="1">
              <a:spcBef>
                <a:spcPts val="0"/>
              </a:spcBef>
              <a:defRPr/>
            </a:pPr>
            <a:r>
              <a:rPr lang="en-US" altLang="zh-CN" sz="2600"/>
              <a:t>It is bit-by-bit</a:t>
            </a:r>
          </a:p>
          <a:p>
            <a:pPr lvl="2" eaLnBrk="1" hangingPunct="1">
              <a:spcBef>
                <a:spcPts val="0"/>
              </a:spcBef>
              <a:defRPr/>
            </a:pPr>
            <a:r>
              <a:rPr lang="en-US" altLang="zh-CN" sz="2200"/>
              <a:t>Result=1 : both bits of the operands are 1 </a:t>
            </a:r>
          </a:p>
          <a:p>
            <a:pPr lvl="1" eaLnBrk="1" hangingPunct="1">
              <a:spcBef>
                <a:spcPts val="0"/>
              </a:spcBef>
              <a:buFont typeface="Wingdings" pitchFamily="2" charset="2"/>
              <a:buNone/>
              <a:defRPr/>
            </a:pPr>
            <a:r>
              <a:rPr lang="en-US" altLang="zh-CN" sz="2600"/>
              <a:t>$t2:</a:t>
            </a:r>
          </a:p>
          <a:p>
            <a:pPr lvl="1" eaLnBrk="1" hangingPunct="1">
              <a:spcBef>
                <a:spcPts val="0"/>
              </a:spcBef>
              <a:buFont typeface="Wingdings" pitchFamily="2" charset="2"/>
              <a:buNone/>
              <a:defRPr/>
            </a:pPr>
            <a:r>
              <a:rPr lang="en-US" altLang="zh-CN" sz="2600"/>
              <a:t>0000 0000 0000 0000 0000 </a:t>
            </a:r>
            <a:r>
              <a:rPr lang="en-US" altLang="zh-CN" sz="2600">
                <a:solidFill>
                  <a:srgbClr val="FF0066"/>
                </a:solidFill>
              </a:rPr>
              <a:t>11</a:t>
            </a:r>
            <a:r>
              <a:rPr lang="en-US" altLang="zh-CN" sz="2600"/>
              <a:t>01 0000 0000 	 </a:t>
            </a:r>
            <a:endParaRPr lang="en-US" altLang="zh-CN" sz="2600" baseline="-25000"/>
          </a:p>
          <a:p>
            <a:pPr lvl="1" eaLnBrk="1" hangingPunct="1">
              <a:spcBef>
                <a:spcPts val="0"/>
              </a:spcBef>
              <a:buFont typeface="Wingdings" pitchFamily="2" charset="2"/>
              <a:buNone/>
              <a:defRPr/>
            </a:pPr>
            <a:r>
              <a:rPr lang="en-US" altLang="zh-CN" sz="2600"/>
              <a:t>$t1:</a:t>
            </a:r>
          </a:p>
          <a:p>
            <a:pPr lvl="1" eaLnBrk="1" hangingPunct="1">
              <a:spcBef>
                <a:spcPts val="0"/>
              </a:spcBef>
              <a:buFont typeface="Wingdings" pitchFamily="2" charset="2"/>
              <a:buNone/>
              <a:defRPr/>
            </a:pPr>
            <a:r>
              <a:rPr lang="en-US" altLang="zh-CN" sz="2600"/>
              <a:t>0000 0000 0000 0000 0011</a:t>
            </a:r>
            <a:r>
              <a:rPr lang="en-US" altLang="zh-CN" sz="2600">
                <a:solidFill>
                  <a:srgbClr val="FF0066"/>
                </a:solidFill>
              </a:rPr>
              <a:t> 11</a:t>
            </a:r>
            <a:r>
              <a:rPr lang="en-US" altLang="zh-CN" sz="2600"/>
              <a:t>0</a:t>
            </a:r>
            <a:r>
              <a:rPr lang="en-US" altLang="zh-CN" sz="2600">
                <a:solidFill>
                  <a:srgbClr val="FF0066"/>
                </a:solidFill>
              </a:rPr>
              <a:t>0</a:t>
            </a:r>
            <a:r>
              <a:rPr lang="en-US" altLang="zh-CN" sz="2600"/>
              <a:t> 0000 0000 </a:t>
            </a:r>
            <a:r>
              <a:rPr lang="en-US" altLang="zh-CN" sz="2600" baseline="-25000"/>
              <a:t> </a:t>
            </a:r>
          </a:p>
          <a:p>
            <a:pPr lvl="1" eaLnBrk="1" hangingPunct="1">
              <a:spcBef>
                <a:spcPts val="0"/>
              </a:spcBef>
              <a:buFont typeface="Wingdings" pitchFamily="2" charset="2"/>
              <a:buNone/>
              <a:defRPr/>
            </a:pPr>
            <a:endParaRPr lang="en-US" altLang="zh-CN" sz="2600" baseline="-25000"/>
          </a:p>
          <a:p>
            <a:pPr lvl="1" eaLnBrk="1" hangingPunct="1">
              <a:spcBef>
                <a:spcPts val="0"/>
              </a:spcBef>
              <a:buFont typeface="Wingdings" pitchFamily="2" charset="2"/>
              <a:buNone/>
              <a:defRPr/>
            </a:pPr>
            <a:r>
              <a:rPr lang="en-US" altLang="zh-CN" sz="2600"/>
              <a:t>	and $t0, $t1, $t2	#</a:t>
            </a:r>
            <a:r>
              <a:rPr lang="en-US" altLang="zh-CN" sz="2600" err="1"/>
              <a:t>reg</a:t>
            </a:r>
            <a:r>
              <a:rPr lang="en-US" altLang="zh-CN" sz="2600"/>
              <a:t> $t0=</a:t>
            </a:r>
            <a:r>
              <a:rPr lang="en-US" altLang="zh-CN" sz="2600" err="1"/>
              <a:t>reg</a:t>
            </a:r>
            <a:r>
              <a:rPr lang="en-US" altLang="zh-CN" sz="2600"/>
              <a:t> $t1 &amp; </a:t>
            </a:r>
            <a:r>
              <a:rPr lang="en-US" altLang="zh-CN" sz="2600" err="1"/>
              <a:t>reg</a:t>
            </a:r>
            <a:r>
              <a:rPr lang="en-US" altLang="zh-CN" sz="2600"/>
              <a:t> $t2</a:t>
            </a:r>
          </a:p>
          <a:p>
            <a:pPr lvl="1" eaLnBrk="1" hangingPunct="1">
              <a:spcBef>
                <a:spcPts val="0"/>
              </a:spcBef>
              <a:buFont typeface="Wingdings" pitchFamily="2" charset="2"/>
              <a:buNone/>
              <a:defRPr/>
            </a:pPr>
            <a:endParaRPr lang="en-US" altLang="zh-CN" sz="2600"/>
          </a:p>
          <a:p>
            <a:pPr lvl="1" eaLnBrk="1" hangingPunct="1">
              <a:spcBef>
                <a:spcPts val="0"/>
              </a:spcBef>
              <a:buFont typeface="Wingdings" pitchFamily="2" charset="2"/>
              <a:buNone/>
              <a:defRPr/>
            </a:pPr>
            <a:r>
              <a:rPr lang="en-US" altLang="zh-CN" sz="2600"/>
              <a:t>Result:</a:t>
            </a:r>
          </a:p>
          <a:p>
            <a:pPr lvl="1" eaLnBrk="1" hangingPunct="1">
              <a:spcBef>
                <a:spcPts val="0"/>
              </a:spcBef>
              <a:buFont typeface="Wingdings" pitchFamily="2" charset="2"/>
              <a:buNone/>
              <a:defRPr/>
            </a:pPr>
            <a:r>
              <a:rPr lang="en-US" altLang="zh-CN" sz="2600"/>
              <a:t>0000 0000 0000 0000 00</a:t>
            </a:r>
            <a:r>
              <a:rPr lang="en-US" altLang="zh-CN" sz="2600">
                <a:solidFill>
                  <a:srgbClr val="FF0066"/>
                </a:solidFill>
              </a:rPr>
              <a:t>00</a:t>
            </a:r>
            <a:r>
              <a:rPr lang="en-US" altLang="zh-CN" sz="2600"/>
              <a:t> </a:t>
            </a:r>
            <a:r>
              <a:rPr lang="en-US" altLang="zh-CN" sz="2600" b="1" i="1">
                <a:solidFill>
                  <a:srgbClr val="FF0066"/>
                </a:solidFill>
              </a:rPr>
              <a:t>11</a:t>
            </a:r>
            <a:r>
              <a:rPr lang="en-US" altLang="zh-CN" sz="2600"/>
              <a:t>0</a:t>
            </a:r>
            <a:r>
              <a:rPr lang="en-US" altLang="zh-CN" sz="2600">
                <a:solidFill>
                  <a:srgbClr val="FF0066"/>
                </a:solidFill>
              </a:rPr>
              <a:t>0</a:t>
            </a:r>
            <a:r>
              <a:rPr lang="en-US" altLang="zh-CN" sz="2600"/>
              <a:t> 0000 0000</a:t>
            </a:r>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rrowheads="1"/>
          </p:cNvSpPr>
          <p:nvPr>
            <p:ph type="body" idx="1"/>
          </p:nvPr>
        </p:nvSpPr>
        <p:spPr>
          <a:xfrm>
            <a:off x="244475" y="1169988"/>
            <a:ext cx="8215313" cy="4851400"/>
          </a:xfrm>
        </p:spPr>
        <p:txBody>
          <a:bodyPr/>
          <a:lstStyle/>
          <a:p>
            <a:pPr eaLnBrk="1" hangingPunct="1">
              <a:spcBef>
                <a:spcPts val="0"/>
              </a:spcBef>
              <a:defRPr/>
            </a:pPr>
            <a:r>
              <a:rPr lang="en-US" altLang="zh-CN" sz="3000"/>
              <a:t> </a:t>
            </a:r>
            <a:r>
              <a:rPr lang="en-US" altLang="zh-CN" sz="3000" i="1">
                <a:solidFill>
                  <a:srgbClr val="FF0066"/>
                </a:solidFill>
              </a:rPr>
              <a:t>OR</a:t>
            </a:r>
            <a:r>
              <a:rPr lang="en-US" altLang="zh-CN" sz="3000"/>
              <a:t> operator</a:t>
            </a:r>
          </a:p>
          <a:p>
            <a:pPr lvl="1" eaLnBrk="1" hangingPunct="1">
              <a:spcBef>
                <a:spcPts val="0"/>
              </a:spcBef>
              <a:defRPr/>
            </a:pPr>
            <a:r>
              <a:rPr lang="en-US" altLang="zh-CN" sz="2600"/>
              <a:t>It is bit-by-bit</a:t>
            </a:r>
          </a:p>
          <a:p>
            <a:pPr lvl="2" eaLnBrk="1" hangingPunct="1">
              <a:spcBef>
                <a:spcPts val="0"/>
              </a:spcBef>
              <a:defRPr/>
            </a:pPr>
            <a:r>
              <a:rPr lang="en-US" altLang="zh-CN" sz="2200"/>
              <a:t>Result=1 : </a:t>
            </a:r>
            <a:r>
              <a:rPr lang="en-US" altLang="zh-CN" sz="2200" b="1" i="1">
                <a:solidFill>
                  <a:srgbClr val="FF0066"/>
                </a:solidFill>
              </a:rPr>
              <a:t>either</a:t>
            </a:r>
            <a:r>
              <a:rPr lang="en-US" altLang="zh-CN" sz="2200"/>
              <a:t> bits of the operands is 1 </a:t>
            </a:r>
          </a:p>
          <a:p>
            <a:pPr lvl="1" eaLnBrk="1" hangingPunct="1">
              <a:spcBef>
                <a:spcPts val="0"/>
              </a:spcBef>
              <a:buFont typeface="Wingdings" pitchFamily="2" charset="2"/>
              <a:buNone/>
              <a:defRPr/>
            </a:pPr>
            <a:r>
              <a:rPr lang="en-US" altLang="zh-CN" sz="2600"/>
              <a:t>$t2:</a:t>
            </a:r>
          </a:p>
          <a:p>
            <a:pPr lvl="1" eaLnBrk="1" hangingPunct="1">
              <a:spcBef>
                <a:spcPts val="0"/>
              </a:spcBef>
              <a:buFont typeface="Wingdings" pitchFamily="2" charset="2"/>
              <a:buNone/>
              <a:defRPr/>
            </a:pPr>
            <a:r>
              <a:rPr lang="en-US" altLang="zh-CN" sz="2600"/>
              <a:t>0000 0000 0000 0000 0000 110</a:t>
            </a:r>
            <a:r>
              <a:rPr lang="en-US" altLang="zh-CN" sz="2600">
                <a:solidFill>
                  <a:srgbClr val="FF0066"/>
                </a:solidFill>
              </a:rPr>
              <a:t>1</a:t>
            </a:r>
            <a:r>
              <a:rPr lang="en-US" altLang="zh-CN" sz="2600"/>
              <a:t> 0000 0000 	 </a:t>
            </a:r>
            <a:endParaRPr lang="en-US" altLang="zh-CN" sz="2600" baseline="-25000"/>
          </a:p>
          <a:p>
            <a:pPr lvl="1" eaLnBrk="1" hangingPunct="1">
              <a:spcBef>
                <a:spcPts val="0"/>
              </a:spcBef>
              <a:buFont typeface="Wingdings" pitchFamily="2" charset="2"/>
              <a:buNone/>
              <a:defRPr/>
            </a:pPr>
            <a:r>
              <a:rPr lang="en-US" altLang="zh-CN" sz="2600"/>
              <a:t>$t1:</a:t>
            </a:r>
          </a:p>
          <a:p>
            <a:pPr lvl="1" eaLnBrk="1" hangingPunct="1">
              <a:spcBef>
                <a:spcPts val="0"/>
              </a:spcBef>
              <a:buFont typeface="Wingdings" pitchFamily="2" charset="2"/>
              <a:buNone/>
              <a:defRPr/>
            </a:pPr>
            <a:r>
              <a:rPr lang="en-US" altLang="zh-CN" sz="2600"/>
              <a:t>0000 0000 0000 0000 00</a:t>
            </a:r>
            <a:r>
              <a:rPr lang="en-US" altLang="zh-CN" sz="2600">
                <a:solidFill>
                  <a:srgbClr val="FF0066"/>
                </a:solidFill>
              </a:rPr>
              <a:t>11 11</a:t>
            </a:r>
            <a:r>
              <a:rPr lang="en-US" altLang="zh-CN" sz="2600"/>
              <a:t>00 0000 0000 </a:t>
            </a:r>
            <a:r>
              <a:rPr lang="en-US" altLang="zh-CN" sz="2600" baseline="-25000"/>
              <a:t> </a:t>
            </a:r>
          </a:p>
          <a:p>
            <a:pPr lvl="1" eaLnBrk="1" hangingPunct="1">
              <a:spcBef>
                <a:spcPts val="0"/>
              </a:spcBef>
              <a:buFont typeface="Wingdings" pitchFamily="2" charset="2"/>
              <a:buNone/>
              <a:defRPr/>
            </a:pPr>
            <a:endParaRPr lang="en-US" altLang="zh-CN" sz="2600" baseline="-25000"/>
          </a:p>
          <a:p>
            <a:pPr lvl="1" eaLnBrk="1" hangingPunct="1">
              <a:spcBef>
                <a:spcPts val="0"/>
              </a:spcBef>
              <a:buFont typeface="Wingdings" pitchFamily="2" charset="2"/>
              <a:buNone/>
              <a:defRPr/>
            </a:pPr>
            <a:r>
              <a:rPr lang="en-US" altLang="zh-CN" sz="2600"/>
              <a:t>	or $t0, $t1, $t2		#</a:t>
            </a:r>
            <a:r>
              <a:rPr lang="en-US" altLang="zh-CN" sz="2600" err="1"/>
              <a:t>reg</a:t>
            </a:r>
            <a:r>
              <a:rPr lang="en-US" altLang="zh-CN" sz="2600"/>
              <a:t> $t0=</a:t>
            </a:r>
            <a:r>
              <a:rPr lang="en-US" altLang="zh-CN" sz="2600" err="1"/>
              <a:t>reg</a:t>
            </a:r>
            <a:r>
              <a:rPr lang="en-US" altLang="zh-CN" sz="2600"/>
              <a:t> $t1 </a:t>
            </a:r>
            <a:r>
              <a:rPr lang="en-US" altLang="zh-CN" sz="2600" b="1">
                <a:solidFill>
                  <a:srgbClr val="FF0066"/>
                </a:solidFill>
              </a:rPr>
              <a:t>| </a:t>
            </a:r>
            <a:r>
              <a:rPr lang="en-US" altLang="zh-CN" sz="2600" err="1"/>
              <a:t>reg</a:t>
            </a:r>
            <a:r>
              <a:rPr lang="en-US" altLang="zh-CN" sz="2600"/>
              <a:t> $t2</a:t>
            </a:r>
          </a:p>
          <a:p>
            <a:pPr lvl="1" eaLnBrk="1" hangingPunct="1">
              <a:spcBef>
                <a:spcPts val="0"/>
              </a:spcBef>
              <a:buFont typeface="Wingdings" pitchFamily="2" charset="2"/>
              <a:buNone/>
              <a:defRPr/>
            </a:pPr>
            <a:endParaRPr lang="en-US" altLang="zh-CN" sz="2600"/>
          </a:p>
          <a:p>
            <a:pPr lvl="1" eaLnBrk="1" hangingPunct="1">
              <a:spcBef>
                <a:spcPts val="0"/>
              </a:spcBef>
              <a:buFont typeface="Wingdings" pitchFamily="2" charset="2"/>
              <a:buNone/>
              <a:defRPr/>
            </a:pPr>
            <a:r>
              <a:rPr lang="en-US" altLang="zh-CN" sz="2600"/>
              <a:t>Result:</a:t>
            </a:r>
          </a:p>
          <a:p>
            <a:pPr lvl="1" eaLnBrk="1" hangingPunct="1">
              <a:spcBef>
                <a:spcPts val="0"/>
              </a:spcBef>
              <a:buFont typeface="Wingdings" pitchFamily="2" charset="2"/>
              <a:buNone/>
              <a:defRPr/>
            </a:pPr>
            <a:r>
              <a:rPr lang="en-US" altLang="zh-CN" sz="2600"/>
              <a:t>0000 0000 0000 0000 00</a:t>
            </a:r>
            <a:r>
              <a:rPr lang="en-US" altLang="zh-CN" sz="2600">
                <a:solidFill>
                  <a:srgbClr val="FF0066"/>
                </a:solidFill>
              </a:rPr>
              <a:t>11</a:t>
            </a:r>
            <a:r>
              <a:rPr lang="en-US" altLang="zh-CN" sz="2600"/>
              <a:t> </a:t>
            </a:r>
            <a:r>
              <a:rPr lang="en-US" altLang="zh-CN" sz="2600" b="1" i="1">
                <a:solidFill>
                  <a:srgbClr val="FF0066"/>
                </a:solidFill>
              </a:rPr>
              <a:t>11</a:t>
            </a:r>
            <a:r>
              <a:rPr lang="en-US" altLang="zh-CN" sz="2600"/>
              <a:t>0</a:t>
            </a:r>
            <a:r>
              <a:rPr lang="en-US" altLang="zh-CN" sz="2600">
                <a:solidFill>
                  <a:srgbClr val="FF0066"/>
                </a:solidFill>
              </a:rPr>
              <a:t>1</a:t>
            </a:r>
            <a:r>
              <a:rPr lang="en-US" altLang="zh-CN" sz="2600"/>
              <a:t> 0000 0000</a:t>
            </a:r>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rrowheads="1"/>
          </p:cNvSpPr>
          <p:nvPr>
            <p:ph type="body" idx="1"/>
          </p:nvPr>
        </p:nvSpPr>
        <p:spPr>
          <a:xfrm>
            <a:off x="251520" y="2990"/>
            <a:ext cx="8648700" cy="6738378"/>
          </a:xfrm>
        </p:spPr>
        <p:txBody>
          <a:bodyPr/>
          <a:lstStyle/>
          <a:p>
            <a:r>
              <a:rPr lang="en-US" altLang="zh-CN" sz="3000" i="1" dirty="0">
                <a:solidFill>
                  <a:srgbClr val="FF0066"/>
                </a:solidFill>
              </a:rPr>
              <a:t>NOT</a:t>
            </a:r>
            <a:r>
              <a:rPr lang="en-US" altLang="zh-CN" sz="2800" dirty="0"/>
              <a:t> operator </a:t>
            </a:r>
            <a:r>
              <a:rPr lang="en-US" altLang="zh-CN" sz="2800" b="0" dirty="0"/>
              <a:t>takes one operand and places a </a:t>
            </a:r>
            <a:r>
              <a:rPr lang="en-US" altLang="zh-CN" sz="2800" u="sng" dirty="0"/>
              <a:t>1</a:t>
            </a:r>
            <a:r>
              <a:rPr lang="en-US" altLang="zh-CN" sz="2800" b="0" dirty="0"/>
              <a:t>in the result if one operand bit is a </a:t>
            </a:r>
            <a:r>
              <a:rPr lang="en-US" altLang="zh-CN" sz="2800" u="sng" dirty="0"/>
              <a:t>0</a:t>
            </a:r>
            <a:r>
              <a:rPr lang="en-US" altLang="zh-CN" sz="2800" b="0" dirty="0"/>
              <a:t>, and </a:t>
            </a:r>
            <a:r>
              <a:rPr lang="en-US" altLang="zh-CN" sz="2800" u="sng" dirty="0"/>
              <a:t>vice versa</a:t>
            </a:r>
            <a:r>
              <a:rPr lang="en-US" altLang="zh-CN" sz="2800" b="0" dirty="0"/>
              <a:t>.</a:t>
            </a:r>
          </a:p>
          <a:p>
            <a:r>
              <a:rPr lang="en-US" altLang="zh-CN" sz="2800" b="0" dirty="0"/>
              <a:t>In keeping with the three-operand format, the designers of MIPS decided to include the instruction </a:t>
            </a:r>
            <a:r>
              <a:rPr lang="en-US" altLang="zh-CN" sz="3000" i="1" dirty="0">
                <a:solidFill>
                  <a:srgbClr val="FF0066"/>
                </a:solidFill>
              </a:rPr>
              <a:t>NOR</a:t>
            </a:r>
            <a:r>
              <a:rPr lang="en-US" altLang="zh-CN" sz="2800" dirty="0"/>
              <a:t> </a:t>
            </a:r>
            <a:r>
              <a:rPr lang="en-US" altLang="zh-CN" sz="2800" b="0" dirty="0"/>
              <a:t>(NOT OR) instead of </a:t>
            </a:r>
            <a:r>
              <a:rPr lang="en-US" altLang="zh-CN" sz="3000" i="1" dirty="0">
                <a:solidFill>
                  <a:srgbClr val="FF0066"/>
                </a:solidFill>
              </a:rPr>
              <a:t>NOT</a:t>
            </a:r>
            <a:r>
              <a:rPr lang="en-US" altLang="zh-CN" sz="2800" b="0" dirty="0"/>
              <a:t>.</a:t>
            </a:r>
            <a:endParaRPr lang="en-US" altLang="zh-CN" sz="3000" i="1" dirty="0">
              <a:solidFill>
                <a:srgbClr val="FF0066"/>
              </a:solidFill>
            </a:endParaRPr>
          </a:p>
          <a:p>
            <a:pPr eaLnBrk="1" hangingPunct="1">
              <a:spcBef>
                <a:spcPts val="0"/>
              </a:spcBef>
              <a:defRPr/>
            </a:pPr>
            <a:r>
              <a:rPr lang="en-US" altLang="zh-CN" sz="3000" i="1" dirty="0">
                <a:solidFill>
                  <a:srgbClr val="FF0066"/>
                </a:solidFill>
              </a:rPr>
              <a:t>NOR</a:t>
            </a:r>
            <a:r>
              <a:rPr lang="en-US" altLang="zh-CN" sz="3000" dirty="0"/>
              <a:t> operator</a:t>
            </a:r>
          </a:p>
          <a:p>
            <a:pPr lvl="1" eaLnBrk="1" hangingPunct="1">
              <a:spcBef>
                <a:spcPts val="0"/>
              </a:spcBef>
              <a:defRPr/>
            </a:pPr>
            <a:r>
              <a:rPr lang="en-US" altLang="zh-CN" sz="2600" dirty="0">
                <a:solidFill>
                  <a:srgbClr val="FF0066"/>
                </a:solidFill>
              </a:rPr>
              <a:t>NOT</a:t>
            </a:r>
            <a:r>
              <a:rPr lang="en-US" altLang="zh-CN" sz="2600" dirty="0"/>
              <a:t>(A </a:t>
            </a:r>
            <a:r>
              <a:rPr lang="en-US" altLang="zh-CN" sz="2600" dirty="0">
                <a:solidFill>
                  <a:srgbClr val="FF0066"/>
                </a:solidFill>
              </a:rPr>
              <a:t>OR</a:t>
            </a:r>
            <a:r>
              <a:rPr lang="en-US" altLang="zh-CN" sz="2600" dirty="0"/>
              <a:t> B)</a:t>
            </a:r>
          </a:p>
          <a:p>
            <a:pPr lvl="2" eaLnBrk="1" hangingPunct="1">
              <a:spcBef>
                <a:spcPts val="0"/>
              </a:spcBef>
              <a:defRPr/>
            </a:pPr>
            <a:r>
              <a:rPr lang="en-US" altLang="zh-CN" sz="2200" dirty="0"/>
              <a:t>A NOR 0 =NOT(A OR 0)=</a:t>
            </a:r>
            <a:r>
              <a:rPr lang="en-US" altLang="zh-CN" sz="2200" b="1" i="1" dirty="0">
                <a:solidFill>
                  <a:srgbClr val="FF0066"/>
                </a:solidFill>
              </a:rPr>
              <a:t>NOT</a:t>
            </a:r>
            <a:r>
              <a:rPr lang="en-US" altLang="zh-CN" sz="2200" dirty="0"/>
              <a:t>(A) </a:t>
            </a:r>
          </a:p>
          <a:p>
            <a:pPr lvl="1" eaLnBrk="1" hangingPunct="1">
              <a:spcBef>
                <a:spcPts val="0"/>
              </a:spcBef>
              <a:buFont typeface="Wingdings" pitchFamily="2" charset="2"/>
              <a:buNone/>
              <a:defRPr/>
            </a:pPr>
            <a:r>
              <a:rPr lang="en-US" altLang="zh-CN" sz="2600" dirty="0"/>
              <a:t>$t1:</a:t>
            </a:r>
          </a:p>
          <a:p>
            <a:pPr lvl="1" eaLnBrk="1" hangingPunct="1">
              <a:spcBef>
                <a:spcPts val="0"/>
              </a:spcBef>
              <a:buFont typeface="Wingdings" pitchFamily="2" charset="2"/>
              <a:buNone/>
              <a:defRPr/>
            </a:pPr>
            <a:r>
              <a:rPr lang="en-US" altLang="zh-CN" sz="2600" dirty="0"/>
              <a:t>0000 0000 0000 0000 0011 1100 0000 0000 	 </a:t>
            </a:r>
            <a:endParaRPr lang="en-US" altLang="zh-CN" sz="2600" baseline="-25000" dirty="0"/>
          </a:p>
          <a:p>
            <a:pPr lvl="1" eaLnBrk="1" hangingPunct="1">
              <a:spcBef>
                <a:spcPts val="0"/>
              </a:spcBef>
              <a:buFont typeface="Wingdings" pitchFamily="2" charset="2"/>
              <a:buNone/>
              <a:defRPr/>
            </a:pPr>
            <a:r>
              <a:rPr lang="en-US" altLang="zh-CN" sz="2600" dirty="0"/>
              <a:t>$t3:</a:t>
            </a:r>
          </a:p>
          <a:p>
            <a:pPr lvl="1" eaLnBrk="1" hangingPunct="1">
              <a:spcBef>
                <a:spcPts val="0"/>
              </a:spcBef>
              <a:buFont typeface="Wingdings" pitchFamily="2" charset="2"/>
              <a:buNone/>
              <a:defRPr/>
            </a:pPr>
            <a:r>
              <a:rPr lang="en-US" altLang="zh-CN" sz="2600" dirty="0"/>
              <a:t>0000 0000 0000 0000 0000 0000 0000 0000 </a:t>
            </a:r>
            <a:r>
              <a:rPr lang="en-US" altLang="zh-CN" sz="2600" baseline="-25000" dirty="0"/>
              <a:t> </a:t>
            </a:r>
          </a:p>
          <a:p>
            <a:pPr lvl="1" eaLnBrk="1" hangingPunct="1">
              <a:spcBef>
                <a:spcPts val="0"/>
              </a:spcBef>
              <a:buFont typeface="Wingdings" pitchFamily="2" charset="2"/>
              <a:buNone/>
              <a:defRPr/>
            </a:pPr>
            <a:endParaRPr lang="en-US" altLang="zh-CN" sz="2600" baseline="-25000" dirty="0"/>
          </a:p>
          <a:p>
            <a:pPr lvl="1" eaLnBrk="1" hangingPunct="1">
              <a:spcBef>
                <a:spcPts val="0"/>
              </a:spcBef>
              <a:buFont typeface="Wingdings" pitchFamily="2" charset="2"/>
              <a:buNone/>
              <a:defRPr/>
            </a:pPr>
            <a:r>
              <a:rPr lang="en-US" altLang="zh-CN" sz="2600" dirty="0"/>
              <a:t>	nor $t0, $t1, $t3	#</a:t>
            </a:r>
            <a:r>
              <a:rPr lang="en-US" altLang="zh-CN" sz="2600" dirty="0" err="1"/>
              <a:t>reg</a:t>
            </a:r>
            <a:r>
              <a:rPr lang="en-US" altLang="zh-CN" sz="2600" dirty="0"/>
              <a:t> $t0=~(</a:t>
            </a:r>
            <a:r>
              <a:rPr lang="en-US" altLang="zh-CN" sz="2600" dirty="0" err="1"/>
              <a:t>reg</a:t>
            </a:r>
            <a:r>
              <a:rPr lang="en-US" altLang="zh-CN" sz="2600" dirty="0"/>
              <a:t> $t1 </a:t>
            </a:r>
            <a:r>
              <a:rPr lang="en-US" altLang="zh-CN" sz="2600" b="1" dirty="0">
                <a:solidFill>
                  <a:srgbClr val="FF0066"/>
                </a:solidFill>
              </a:rPr>
              <a:t>| </a:t>
            </a:r>
            <a:r>
              <a:rPr lang="en-US" altLang="zh-CN" sz="2600" dirty="0" err="1"/>
              <a:t>reg</a:t>
            </a:r>
            <a:r>
              <a:rPr lang="en-US" altLang="zh-CN" sz="2600" dirty="0"/>
              <a:t> $t3)</a:t>
            </a:r>
          </a:p>
          <a:p>
            <a:pPr lvl="1" eaLnBrk="1" hangingPunct="1">
              <a:spcBef>
                <a:spcPts val="0"/>
              </a:spcBef>
              <a:buFont typeface="Wingdings" pitchFamily="2" charset="2"/>
              <a:buNone/>
              <a:defRPr/>
            </a:pPr>
            <a:r>
              <a:rPr lang="en-US" altLang="zh-CN" sz="2600" dirty="0"/>
              <a:t>Result:</a:t>
            </a:r>
          </a:p>
          <a:p>
            <a:pPr lvl="1" eaLnBrk="1" hangingPunct="1">
              <a:spcBef>
                <a:spcPts val="0"/>
              </a:spcBef>
              <a:buFont typeface="Wingdings" pitchFamily="2" charset="2"/>
              <a:buNone/>
              <a:defRPr/>
            </a:pPr>
            <a:r>
              <a:rPr lang="en-US" altLang="zh-CN" sz="2600" dirty="0"/>
              <a:t>1111 1111 1111 1111 11</a:t>
            </a:r>
            <a:r>
              <a:rPr lang="en-US" altLang="zh-CN" sz="2600" b="1" i="1" dirty="0">
                <a:solidFill>
                  <a:srgbClr val="FF0066"/>
                </a:solidFill>
              </a:rPr>
              <a:t>00</a:t>
            </a:r>
            <a:r>
              <a:rPr lang="en-US" altLang="zh-CN" sz="2600" dirty="0"/>
              <a:t> </a:t>
            </a:r>
            <a:r>
              <a:rPr lang="en-US" altLang="zh-CN" sz="2600" b="1" i="1" dirty="0">
                <a:solidFill>
                  <a:srgbClr val="FF0066"/>
                </a:solidFill>
              </a:rPr>
              <a:t>00</a:t>
            </a:r>
            <a:r>
              <a:rPr lang="en-US" altLang="zh-CN" sz="2600" dirty="0"/>
              <a:t>11 1111 1111</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7346">
                                            <p:txEl>
                                              <p:pRg st="1" end="1"/>
                                            </p:txEl>
                                          </p:spTgt>
                                        </p:tgtEl>
                                        <p:attrNameLst>
                                          <p:attrName>style.visibility</p:attrName>
                                        </p:attrNameLst>
                                      </p:cBhvr>
                                      <p:to>
                                        <p:strVal val="visible"/>
                                      </p:to>
                                    </p:set>
                                    <p:animEffect transition="in" filter="fade">
                                      <p:cBhvr>
                                        <p:cTn id="7" dur="1000"/>
                                        <p:tgtEl>
                                          <p:spTgt spid="57346">
                                            <p:txEl>
                                              <p:pRg st="1" end="1"/>
                                            </p:txEl>
                                          </p:spTgt>
                                        </p:tgtEl>
                                      </p:cBhvr>
                                    </p:animEffect>
                                    <p:anim calcmode="lin" valueType="num">
                                      <p:cBhvr>
                                        <p:cTn id="8" dur="1000" fill="hold"/>
                                        <p:tgtEl>
                                          <p:spTgt spid="5734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734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7346">
                                            <p:txEl>
                                              <p:pRg st="2" end="2"/>
                                            </p:txEl>
                                          </p:spTgt>
                                        </p:tgtEl>
                                        <p:attrNameLst>
                                          <p:attrName>style.visibility</p:attrName>
                                        </p:attrNameLst>
                                      </p:cBhvr>
                                      <p:to>
                                        <p:strVal val="visible"/>
                                      </p:to>
                                    </p:set>
                                    <p:animEffect transition="in" filter="fade">
                                      <p:cBhvr>
                                        <p:cTn id="14" dur="1000"/>
                                        <p:tgtEl>
                                          <p:spTgt spid="57346">
                                            <p:txEl>
                                              <p:pRg st="2" end="2"/>
                                            </p:txEl>
                                          </p:spTgt>
                                        </p:tgtEl>
                                      </p:cBhvr>
                                    </p:animEffect>
                                    <p:anim calcmode="lin" valueType="num">
                                      <p:cBhvr>
                                        <p:cTn id="15" dur="1000" fill="hold"/>
                                        <p:tgtEl>
                                          <p:spTgt spid="5734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7346">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7346">
                                            <p:txEl>
                                              <p:pRg st="3" end="3"/>
                                            </p:txEl>
                                          </p:spTgt>
                                        </p:tgtEl>
                                        <p:attrNameLst>
                                          <p:attrName>style.visibility</p:attrName>
                                        </p:attrNameLst>
                                      </p:cBhvr>
                                      <p:to>
                                        <p:strVal val="visible"/>
                                      </p:to>
                                    </p:set>
                                    <p:animEffect transition="in" filter="fade">
                                      <p:cBhvr>
                                        <p:cTn id="19" dur="1000"/>
                                        <p:tgtEl>
                                          <p:spTgt spid="57346">
                                            <p:txEl>
                                              <p:pRg st="3" end="3"/>
                                            </p:txEl>
                                          </p:spTgt>
                                        </p:tgtEl>
                                      </p:cBhvr>
                                    </p:animEffect>
                                    <p:anim calcmode="lin" valueType="num">
                                      <p:cBhvr>
                                        <p:cTn id="20" dur="1000" fill="hold"/>
                                        <p:tgtEl>
                                          <p:spTgt spid="57346">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57346">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7346">
                                            <p:txEl>
                                              <p:pRg st="4" end="4"/>
                                            </p:txEl>
                                          </p:spTgt>
                                        </p:tgtEl>
                                        <p:attrNameLst>
                                          <p:attrName>style.visibility</p:attrName>
                                        </p:attrNameLst>
                                      </p:cBhvr>
                                      <p:to>
                                        <p:strVal val="visible"/>
                                      </p:to>
                                    </p:set>
                                    <p:animEffect transition="in" filter="fade">
                                      <p:cBhvr>
                                        <p:cTn id="24" dur="1000"/>
                                        <p:tgtEl>
                                          <p:spTgt spid="57346">
                                            <p:txEl>
                                              <p:pRg st="4" end="4"/>
                                            </p:txEl>
                                          </p:spTgt>
                                        </p:tgtEl>
                                      </p:cBhvr>
                                    </p:animEffect>
                                    <p:anim calcmode="lin" valueType="num">
                                      <p:cBhvr>
                                        <p:cTn id="25" dur="1000" fill="hold"/>
                                        <p:tgtEl>
                                          <p:spTgt spid="57346">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57346">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7346">
                                            <p:txEl>
                                              <p:pRg st="5" end="5"/>
                                            </p:txEl>
                                          </p:spTgt>
                                        </p:tgtEl>
                                        <p:attrNameLst>
                                          <p:attrName>style.visibility</p:attrName>
                                        </p:attrNameLst>
                                      </p:cBhvr>
                                      <p:to>
                                        <p:strVal val="visible"/>
                                      </p:to>
                                    </p:set>
                                    <p:animEffect transition="in" filter="fade">
                                      <p:cBhvr>
                                        <p:cTn id="29" dur="1000"/>
                                        <p:tgtEl>
                                          <p:spTgt spid="57346">
                                            <p:txEl>
                                              <p:pRg st="5" end="5"/>
                                            </p:txEl>
                                          </p:spTgt>
                                        </p:tgtEl>
                                      </p:cBhvr>
                                    </p:animEffect>
                                    <p:anim calcmode="lin" valueType="num">
                                      <p:cBhvr>
                                        <p:cTn id="30" dur="1000" fill="hold"/>
                                        <p:tgtEl>
                                          <p:spTgt spid="57346">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57346">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7346">
                                            <p:txEl>
                                              <p:pRg st="6" end="6"/>
                                            </p:txEl>
                                          </p:spTgt>
                                        </p:tgtEl>
                                        <p:attrNameLst>
                                          <p:attrName>style.visibility</p:attrName>
                                        </p:attrNameLst>
                                      </p:cBhvr>
                                      <p:to>
                                        <p:strVal val="visible"/>
                                      </p:to>
                                    </p:set>
                                    <p:animEffect transition="in" filter="fade">
                                      <p:cBhvr>
                                        <p:cTn id="34" dur="1000"/>
                                        <p:tgtEl>
                                          <p:spTgt spid="57346">
                                            <p:txEl>
                                              <p:pRg st="6" end="6"/>
                                            </p:txEl>
                                          </p:spTgt>
                                        </p:tgtEl>
                                      </p:cBhvr>
                                    </p:animEffect>
                                    <p:anim calcmode="lin" valueType="num">
                                      <p:cBhvr>
                                        <p:cTn id="35" dur="1000" fill="hold"/>
                                        <p:tgtEl>
                                          <p:spTgt spid="57346">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57346">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7346">
                                            <p:txEl>
                                              <p:pRg st="7" end="7"/>
                                            </p:txEl>
                                          </p:spTgt>
                                        </p:tgtEl>
                                        <p:attrNameLst>
                                          <p:attrName>style.visibility</p:attrName>
                                        </p:attrNameLst>
                                      </p:cBhvr>
                                      <p:to>
                                        <p:strVal val="visible"/>
                                      </p:to>
                                    </p:set>
                                    <p:animEffect transition="in" filter="fade">
                                      <p:cBhvr>
                                        <p:cTn id="39" dur="1000"/>
                                        <p:tgtEl>
                                          <p:spTgt spid="57346">
                                            <p:txEl>
                                              <p:pRg st="7" end="7"/>
                                            </p:txEl>
                                          </p:spTgt>
                                        </p:tgtEl>
                                      </p:cBhvr>
                                    </p:animEffect>
                                    <p:anim calcmode="lin" valueType="num">
                                      <p:cBhvr>
                                        <p:cTn id="40" dur="1000" fill="hold"/>
                                        <p:tgtEl>
                                          <p:spTgt spid="57346">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57346">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57346">
                                            <p:txEl>
                                              <p:pRg st="8" end="8"/>
                                            </p:txEl>
                                          </p:spTgt>
                                        </p:tgtEl>
                                        <p:attrNameLst>
                                          <p:attrName>style.visibility</p:attrName>
                                        </p:attrNameLst>
                                      </p:cBhvr>
                                      <p:to>
                                        <p:strVal val="visible"/>
                                      </p:to>
                                    </p:set>
                                    <p:animEffect transition="in" filter="fade">
                                      <p:cBhvr>
                                        <p:cTn id="44" dur="1000"/>
                                        <p:tgtEl>
                                          <p:spTgt spid="57346">
                                            <p:txEl>
                                              <p:pRg st="8" end="8"/>
                                            </p:txEl>
                                          </p:spTgt>
                                        </p:tgtEl>
                                      </p:cBhvr>
                                    </p:animEffect>
                                    <p:anim calcmode="lin" valueType="num">
                                      <p:cBhvr>
                                        <p:cTn id="45" dur="1000" fill="hold"/>
                                        <p:tgtEl>
                                          <p:spTgt spid="57346">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57346">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57346">
                                            <p:txEl>
                                              <p:pRg st="10" end="10"/>
                                            </p:txEl>
                                          </p:spTgt>
                                        </p:tgtEl>
                                        <p:attrNameLst>
                                          <p:attrName>style.visibility</p:attrName>
                                        </p:attrNameLst>
                                      </p:cBhvr>
                                      <p:to>
                                        <p:strVal val="visible"/>
                                      </p:to>
                                    </p:set>
                                    <p:animEffect transition="in" filter="fade">
                                      <p:cBhvr>
                                        <p:cTn id="49" dur="1000"/>
                                        <p:tgtEl>
                                          <p:spTgt spid="57346">
                                            <p:txEl>
                                              <p:pRg st="10" end="10"/>
                                            </p:txEl>
                                          </p:spTgt>
                                        </p:tgtEl>
                                      </p:cBhvr>
                                    </p:animEffect>
                                    <p:anim calcmode="lin" valueType="num">
                                      <p:cBhvr>
                                        <p:cTn id="50" dur="1000" fill="hold"/>
                                        <p:tgtEl>
                                          <p:spTgt spid="57346">
                                            <p:txEl>
                                              <p:pRg st="10" end="10"/>
                                            </p:txEl>
                                          </p:spTgt>
                                        </p:tgtEl>
                                        <p:attrNameLst>
                                          <p:attrName>ppt_x</p:attrName>
                                        </p:attrNameLst>
                                      </p:cBhvr>
                                      <p:tavLst>
                                        <p:tav tm="0">
                                          <p:val>
                                            <p:strVal val="#ppt_x"/>
                                          </p:val>
                                        </p:tav>
                                        <p:tav tm="100000">
                                          <p:val>
                                            <p:strVal val="#ppt_x"/>
                                          </p:val>
                                        </p:tav>
                                      </p:tavLst>
                                    </p:anim>
                                    <p:anim calcmode="lin" valueType="num">
                                      <p:cBhvr>
                                        <p:cTn id="51" dur="1000" fill="hold"/>
                                        <p:tgtEl>
                                          <p:spTgt spid="57346">
                                            <p:txEl>
                                              <p:pRg st="10" end="10"/>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57346">
                                            <p:txEl>
                                              <p:pRg st="11" end="11"/>
                                            </p:txEl>
                                          </p:spTgt>
                                        </p:tgtEl>
                                        <p:attrNameLst>
                                          <p:attrName>style.visibility</p:attrName>
                                        </p:attrNameLst>
                                      </p:cBhvr>
                                      <p:to>
                                        <p:strVal val="visible"/>
                                      </p:to>
                                    </p:set>
                                    <p:animEffect transition="in" filter="fade">
                                      <p:cBhvr>
                                        <p:cTn id="54" dur="1000"/>
                                        <p:tgtEl>
                                          <p:spTgt spid="57346">
                                            <p:txEl>
                                              <p:pRg st="11" end="11"/>
                                            </p:txEl>
                                          </p:spTgt>
                                        </p:tgtEl>
                                      </p:cBhvr>
                                    </p:animEffect>
                                    <p:anim calcmode="lin" valueType="num">
                                      <p:cBhvr>
                                        <p:cTn id="55" dur="1000" fill="hold"/>
                                        <p:tgtEl>
                                          <p:spTgt spid="57346">
                                            <p:txEl>
                                              <p:pRg st="11" end="11"/>
                                            </p:txEl>
                                          </p:spTgt>
                                        </p:tgtEl>
                                        <p:attrNameLst>
                                          <p:attrName>ppt_x</p:attrName>
                                        </p:attrNameLst>
                                      </p:cBhvr>
                                      <p:tavLst>
                                        <p:tav tm="0">
                                          <p:val>
                                            <p:strVal val="#ppt_x"/>
                                          </p:val>
                                        </p:tav>
                                        <p:tav tm="100000">
                                          <p:val>
                                            <p:strVal val="#ppt_x"/>
                                          </p:val>
                                        </p:tav>
                                      </p:tavLst>
                                    </p:anim>
                                    <p:anim calcmode="lin" valueType="num">
                                      <p:cBhvr>
                                        <p:cTn id="56" dur="1000" fill="hold"/>
                                        <p:tgtEl>
                                          <p:spTgt spid="57346">
                                            <p:txEl>
                                              <p:pRg st="11" end="11"/>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57346">
                                            <p:txEl>
                                              <p:pRg st="12" end="12"/>
                                            </p:txEl>
                                          </p:spTgt>
                                        </p:tgtEl>
                                        <p:attrNameLst>
                                          <p:attrName>style.visibility</p:attrName>
                                        </p:attrNameLst>
                                      </p:cBhvr>
                                      <p:to>
                                        <p:strVal val="visible"/>
                                      </p:to>
                                    </p:set>
                                    <p:animEffect transition="in" filter="fade">
                                      <p:cBhvr>
                                        <p:cTn id="59" dur="1000"/>
                                        <p:tgtEl>
                                          <p:spTgt spid="57346">
                                            <p:txEl>
                                              <p:pRg st="12" end="12"/>
                                            </p:txEl>
                                          </p:spTgt>
                                        </p:tgtEl>
                                      </p:cBhvr>
                                    </p:animEffect>
                                    <p:anim calcmode="lin" valueType="num">
                                      <p:cBhvr>
                                        <p:cTn id="60" dur="1000" fill="hold"/>
                                        <p:tgtEl>
                                          <p:spTgt spid="57346">
                                            <p:txEl>
                                              <p:pRg st="12" end="12"/>
                                            </p:txEl>
                                          </p:spTgt>
                                        </p:tgtEl>
                                        <p:attrNameLst>
                                          <p:attrName>ppt_x</p:attrName>
                                        </p:attrNameLst>
                                      </p:cBhvr>
                                      <p:tavLst>
                                        <p:tav tm="0">
                                          <p:val>
                                            <p:strVal val="#ppt_x"/>
                                          </p:val>
                                        </p:tav>
                                        <p:tav tm="100000">
                                          <p:val>
                                            <p:strVal val="#ppt_x"/>
                                          </p:val>
                                        </p:tav>
                                      </p:tavLst>
                                    </p:anim>
                                    <p:anim calcmode="lin" valueType="num">
                                      <p:cBhvr>
                                        <p:cTn id="61" dur="1000" fill="hold"/>
                                        <p:tgtEl>
                                          <p:spTgt spid="57346">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rrowheads="1"/>
          </p:cNvSpPr>
          <p:nvPr>
            <p:ph type="title"/>
          </p:nvPr>
        </p:nvSpPr>
        <p:spPr>
          <a:xfrm>
            <a:off x="301625" y="44450"/>
            <a:ext cx="8540750" cy="360363"/>
          </a:xfrm>
        </p:spPr>
        <p:txBody>
          <a:bodyPr>
            <a:normAutofit fontScale="90000"/>
          </a:bodyPr>
          <a:lstStyle/>
          <a:p>
            <a:pPr eaLnBrk="1" hangingPunct="1">
              <a:defRPr/>
            </a:pPr>
            <a:r>
              <a:rPr lang="en-US" altLang="zh-CN" sz="2400"/>
              <a:t>			MIPS operands			</a:t>
            </a:r>
            <a:endParaRPr lang="en-US" altLang="zh-CN" sz="1800">
              <a:solidFill>
                <a:srgbClr val="000000"/>
              </a:solidFill>
            </a:endParaRPr>
          </a:p>
        </p:txBody>
      </p:sp>
      <p:sp>
        <p:nvSpPr>
          <p:cNvPr id="58371" name="Rectangle 3"/>
          <p:cNvSpPr>
            <a:spLocks noGrp="1" noRot="1" noChangeArrowheads="1"/>
          </p:cNvSpPr>
          <p:nvPr>
            <p:ph type="body" idx="1"/>
          </p:nvPr>
        </p:nvSpPr>
        <p:spPr>
          <a:xfrm>
            <a:off x="323850" y="2349500"/>
            <a:ext cx="8540750" cy="431800"/>
          </a:xfrm>
        </p:spPr>
        <p:txBody>
          <a:bodyPr/>
          <a:lstStyle/>
          <a:p>
            <a:pPr algn="ctr" eaLnBrk="1" hangingPunct="1">
              <a:lnSpc>
                <a:spcPct val="90000"/>
              </a:lnSpc>
              <a:buFont typeface="Wingdings" pitchFamily="2" charset="2"/>
              <a:buNone/>
              <a:defRPr/>
            </a:pPr>
            <a:r>
              <a:rPr lang="en-US" altLang="zh-CN" sz="2400"/>
              <a:t>MIPS assembly language</a:t>
            </a:r>
          </a:p>
        </p:txBody>
      </p:sp>
      <p:graphicFrame>
        <p:nvGraphicFramePr>
          <p:cNvPr id="260120" name="Group 24"/>
          <p:cNvGraphicFramePr>
            <a:graphicFrameLocks noGrp="1"/>
          </p:cNvGraphicFramePr>
          <p:nvPr/>
        </p:nvGraphicFramePr>
        <p:xfrm>
          <a:off x="107950" y="549275"/>
          <a:ext cx="8928100" cy="1743083"/>
        </p:xfrm>
        <a:graphic>
          <a:graphicData uri="http://schemas.openxmlformats.org/drawingml/2006/table">
            <a:tbl>
              <a:tblPr/>
              <a:tblGrid>
                <a:gridCol w="1295400">
                  <a:extLst>
                    <a:ext uri="{9D8B030D-6E8A-4147-A177-3AD203B41FA5}">
                      <a16:colId xmlns:a16="http://schemas.microsoft.com/office/drawing/2014/main" val="20000"/>
                    </a:ext>
                  </a:extLst>
                </a:gridCol>
                <a:gridCol w="1906588">
                  <a:extLst>
                    <a:ext uri="{9D8B030D-6E8A-4147-A177-3AD203B41FA5}">
                      <a16:colId xmlns:a16="http://schemas.microsoft.com/office/drawing/2014/main" val="20001"/>
                    </a:ext>
                  </a:extLst>
                </a:gridCol>
                <a:gridCol w="5726112">
                  <a:extLst>
                    <a:ext uri="{9D8B030D-6E8A-4147-A177-3AD203B41FA5}">
                      <a16:colId xmlns:a16="http://schemas.microsoft.com/office/drawing/2014/main" val="20002"/>
                    </a:ext>
                  </a:extLst>
                </a:gridCol>
              </a:tblGrid>
              <a:tr h="36569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dirty="0">
                          <a:ln>
                            <a:noFill/>
                          </a:ln>
                          <a:solidFill>
                            <a:schemeClr val="bg1"/>
                          </a:solidFill>
                          <a:effectLst/>
                          <a:latin typeface="Arial" charset="0"/>
                          <a:ea typeface="Arial Unicode MS" pitchFamily="34" charset="-122"/>
                          <a:cs typeface="Arial Unicode MS" pitchFamily="34" charset="-122"/>
                        </a:rPr>
                        <a:t>Name</a:t>
                      </a:r>
                    </a:p>
                  </a:txBody>
                  <a:tcPr marT="45690" marB="456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dirty="0">
                          <a:ln>
                            <a:noFill/>
                          </a:ln>
                          <a:solidFill>
                            <a:schemeClr val="bg1"/>
                          </a:solidFill>
                          <a:effectLst/>
                          <a:latin typeface="Arial" charset="0"/>
                          <a:ea typeface="Arial Unicode MS" pitchFamily="34" charset="-122"/>
                          <a:cs typeface="Arial Unicode MS" pitchFamily="34" charset="-122"/>
                        </a:rPr>
                        <a:t>Example</a:t>
                      </a: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dirty="0">
                          <a:ln>
                            <a:noFill/>
                          </a:ln>
                          <a:solidFill>
                            <a:schemeClr val="bg1"/>
                          </a:solidFill>
                          <a:effectLst/>
                          <a:latin typeface="Arial" charset="0"/>
                          <a:ea typeface="Arial Unicode MS" pitchFamily="34" charset="-122"/>
                          <a:cs typeface="Arial Unicode MS" pitchFamily="34" charset="-122"/>
                        </a:rPr>
                        <a:t>Comments</a:t>
                      </a:r>
                    </a:p>
                  </a:txBody>
                  <a:tcPr marT="45690" marB="456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extLst>
                  <a:ext uri="{0D108BD9-81ED-4DB2-BD59-A6C34878D82A}">
                    <a16:rowId xmlns:a16="http://schemas.microsoft.com/office/drawing/2014/main" val="10000"/>
                  </a:ext>
                </a:extLst>
              </a:tr>
              <a:tr h="560767">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a:ln>
                            <a:noFill/>
                          </a:ln>
                          <a:solidFill>
                            <a:srgbClr val="000000"/>
                          </a:solidFill>
                          <a:effectLst/>
                          <a:latin typeface="Arial" charset="0"/>
                          <a:ea typeface="Arial Unicode MS" pitchFamily="34" charset="-122"/>
                          <a:cs typeface="Arial Unicode MS" pitchFamily="34" charset="-122"/>
                        </a:rPr>
                        <a:t>32 register</a:t>
                      </a:r>
                    </a:p>
                  </a:txBody>
                  <a:tcPr marT="45690" marB="456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$s0,$s1</a:t>
                      </a:r>
                      <a:r>
                        <a:rPr kumimoji="0" lang="en-US" altLang="zh-CN" sz="1400" b="0" i="0" u="none" strike="noStrike" cap="none" normalizeH="0" baseline="0">
                          <a:ln>
                            <a:noFill/>
                          </a:ln>
                          <a:solidFill>
                            <a:srgbClr val="000000"/>
                          </a:solidFill>
                          <a:effectLst/>
                          <a:latin typeface="Arial Unicode MS"/>
                          <a:ea typeface="Arial Unicode MS" pitchFamily="34" charset="-122"/>
                          <a:cs typeface="Arial Unicode MS" pitchFamily="34" charset="-122"/>
                        </a:rPr>
                        <a:t>……</a:t>
                      </a: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,$s7</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$t0, $t1</a:t>
                      </a:r>
                      <a:r>
                        <a:rPr kumimoji="0" lang="en-US" altLang="zh-CN" sz="1400" b="0" i="0" u="none" strike="noStrike" cap="none" normalizeH="0" baseline="0">
                          <a:ln>
                            <a:noFill/>
                          </a:ln>
                          <a:solidFill>
                            <a:srgbClr val="000000"/>
                          </a:solidFill>
                          <a:effectLst/>
                          <a:latin typeface="Arial Unicode MS"/>
                          <a:ea typeface="Arial Unicode MS" pitchFamily="34" charset="-122"/>
                          <a:cs typeface="Arial Unicode MS" pitchFamily="34" charset="-122"/>
                        </a:rPr>
                        <a:t>……</a:t>
                      </a: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.,$t7</a:t>
                      </a: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Fast locations for data. In MIPS, data must be in registers to perform arithmetic. Registers $s0-$s7 map to 16-23 and $t0-$t7 map to 8-15.</a:t>
                      </a:r>
                    </a:p>
                  </a:txBody>
                  <a:tcPr marT="45690" marB="456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81661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dirty="0">
                          <a:ln>
                            <a:noFill/>
                          </a:ln>
                          <a:solidFill>
                            <a:srgbClr val="000000"/>
                          </a:solidFill>
                          <a:effectLst/>
                          <a:latin typeface="Arial" charset="0"/>
                          <a:ea typeface="Arial Unicode MS" pitchFamily="34" charset="-122"/>
                          <a:cs typeface="Arial Unicode MS" pitchFamily="34" charset="-122"/>
                        </a:rPr>
                        <a:t>2</a:t>
                      </a:r>
                      <a:r>
                        <a:rPr kumimoji="0" lang="en-US" altLang="zh-CN" sz="1600" b="1" i="0" u="none" strike="noStrike" cap="none" normalizeH="0" baseline="30000" dirty="0">
                          <a:ln>
                            <a:noFill/>
                          </a:ln>
                          <a:solidFill>
                            <a:srgbClr val="000000"/>
                          </a:solidFill>
                          <a:effectLst/>
                          <a:latin typeface="Arial" charset="0"/>
                          <a:ea typeface="Arial Unicode MS" pitchFamily="34" charset="-122"/>
                          <a:cs typeface="Arial Unicode MS" pitchFamily="34" charset="-122"/>
                        </a:rPr>
                        <a:t>30</a:t>
                      </a:r>
                      <a:r>
                        <a:rPr kumimoji="0" lang="en-US" altLang="zh-CN" sz="1600" b="1" i="0" u="none" strike="noStrike" cap="none" normalizeH="0" baseline="0" dirty="0">
                          <a:ln>
                            <a:noFill/>
                          </a:ln>
                          <a:solidFill>
                            <a:srgbClr val="000000"/>
                          </a:solidFill>
                          <a:effectLst/>
                          <a:latin typeface="Arial" charset="0"/>
                          <a:ea typeface="Arial Unicode MS" pitchFamily="34" charset="-122"/>
                          <a:cs typeface="Arial Unicode MS" pitchFamily="34" charset="-122"/>
                        </a:rPr>
                        <a:t> memory words </a:t>
                      </a:r>
                    </a:p>
                  </a:txBody>
                  <a:tcPr marT="45690" marB="456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0"/>
                        </a:spcBef>
                        <a:spcAft>
                          <a:spcPct val="0"/>
                        </a:spcAft>
                        <a:buClr>
                          <a:schemeClr val="hlink"/>
                        </a:buClr>
                        <a:buSzPct val="75000"/>
                        <a:buFont typeface="Wingdings" pitchFamily="2" charset="2"/>
                        <a:buNone/>
                        <a:tabLst/>
                      </a:pPr>
                      <a:r>
                        <a:rPr kumimoji="0" lang="en-US" altLang="zh-CN" sz="14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 Memory[0],Memory[4] , </a:t>
                      </a:r>
                    </a:p>
                    <a:p>
                      <a:pPr marL="0" marR="0" lvl="0" indent="0" algn="l" defTabSz="914400" rtl="0" eaLnBrk="1" fontAlgn="base" latinLnBrk="0" hangingPunct="1">
                        <a:lnSpc>
                          <a:spcPct val="100000"/>
                        </a:lnSpc>
                        <a:spcBef>
                          <a:spcPts val="0"/>
                        </a:spcBef>
                        <a:spcAft>
                          <a:spcPct val="0"/>
                        </a:spcAft>
                        <a:buClr>
                          <a:schemeClr val="hlink"/>
                        </a:buClr>
                        <a:buSzPct val="75000"/>
                        <a:buFont typeface="Wingdings" pitchFamily="2" charset="2"/>
                        <a:buNone/>
                        <a:tabLst/>
                      </a:pPr>
                      <a:r>
                        <a:rPr kumimoji="0" lang="en-US" altLang="zh-CN" sz="14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 Memory[8] ,     </a:t>
                      </a:r>
                      <a:r>
                        <a:rPr kumimoji="0" lang="en-US" altLang="zh-CN" sz="1400" b="0" i="0" u="none" strike="noStrike" cap="none" normalizeH="0" baseline="0" dirty="0">
                          <a:ln>
                            <a:noFill/>
                          </a:ln>
                          <a:solidFill>
                            <a:srgbClr val="000000"/>
                          </a:solidFill>
                          <a:effectLst/>
                          <a:latin typeface="Arial Unicode MS"/>
                          <a:ea typeface="Arial Unicode MS" pitchFamily="34" charset="-122"/>
                          <a:cs typeface="Arial Unicode MS" pitchFamily="34" charset="-122"/>
                        </a:rPr>
                        <a:t>……</a:t>
                      </a:r>
                      <a:r>
                        <a:rPr kumimoji="0" lang="en-US" altLang="zh-CN" sz="14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 , </a:t>
                      </a:r>
                    </a:p>
                    <a:p>
                      <a:pPr marL="0" marR="0" lvl="0" indent="0" algn="l" defTabSz="914400" rtl="0" eaLnBrk="1" fontAlgn="base" latinLnBrk="0" hangingPunct="1">
                        <a:lnSpc>
                          <a:spcPct val="100000"/>
                        </a:lnSpc>
                        <a:spcBef>
                          <a:spcPts val="0"/>
                        </a:spcBef>
                        <a:spcAft>
                          <a:spcPct val="0"/>
                        </a:spcAft>
                        <a:buClr>
                          <a:schemeClr val="hlink"/>
                        </a:buClr>
                        <a:buSzPct val="75000"/>
                        <a:buFont typeface="Wingdings" pitchFamily="2" charset="2"/>
                        <a:buNone/>
                        <a:tabLst/>
                      </a:pPr>
                      <a:r>
                        <a:rPr kumimoji="0" lang="en-US" altLang="zh-CN" sz="14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 </a:t>
                      </a:r>
                      <a:r>
                        <a:rPr kumimoji="0" lang="en-US" altLang="zh-CN" sz="1400" b="0" i="0" u="none" strike="noStrike" cap="none" normalizeH="0" baseline="0" dirty="0" err="1">
                          <a:ln>
                            <a:noFill/>
                          </a:ln>
                          <a:solidFill>
                            <a:srgbClr val="000000"/>
                          </a:solidFill>
                          <a:effectLst/>
                          <a:latin typeface="Arial" charset="0"/>
                          <a:ea typeface="Arial Unicode MS" pitchFamily="34" charset="-122"/>
                          <a:cs typeface="Arial Unicode MS" pitchFamily="34" charset="-122"/>
                        </a:rPr>
                        <a:t>Menory</a:t>
                      </a:r>
                      <a:r>
                        <a:rPr kumimoji="0" lang="en-US" altLang="zh-CN" sz="14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[4294967292] </a:t>
                      </a:r>
                    </a:p>
                  </a:txBody>
                  <a:tcPr marL="0" marR="0"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Accessed only by data transfer instructions in MIPS. MIPS uses byte </a:t>
                      </a:r>
                      <a:r>
                        <a:rPr kumimoji="0" lang="en-US" altLang="zh-CN" sz="1400" b="0" i="0" u="none" strike="noStrike" cap="none" normalizeH="0" baseline="0" dirty="0" err="1">
                          <a:ln>
                            <a:noFill/>
                          </a:ln>
                          <a:solidFill>
                            <a:srgbClr val="000000"/>
                          </a:solidFill>
                          <a:effectLst/>
                          <a:latin typeface="Arial" charset="0"/>
                          <a:ea typeface="Arial Unicode MS" pitchFamily="34" charset="-122"/>
                          <a:cs typeface="Arial Unicode MS" pitchFamily="34" charset="-122"/>
                        </a:rPr>
                        <a:t>addr</a:t>
                      </a:r>
                      <a:r>
                        <a:rPr kumimoji="0" lang="en-US" altLang="zh-CN" sz="14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 so sequential word </a:t>
                      </a:r>
                      <a:r>
                        <a:rPr kumimoji="0" lang="en-US" altLang="zh-CN" sz="1400" b="0" i="0" u="none" strike="noStrike" cap="none" normalizeH="0" baseline="0" dirty="0" err="1">
                          <a:ln>
                            <a:noFill/>
                          </a:ln>
                          <a:solidFill>
                            <a:srgbClr val="000000"/>
                          </a:solidFill>
                          <a:effectLst/>
                          <a:latin typeface="Arial" charset="0"/>
                          <a:ea typeface="Arial Unicode MS" pitchFamily="34" charset="-122"/>
                          <a:cs typeface="Arial Unicode MS" pitchFamily="34" charset="-122"/>
                        </a:rPr>
                        <a:t>addr</a:t>
                      </a:r>
                      <a:r>
                        <a:rPr kumimoji="0" lang="en-US" altLang="zh-CN" sz="14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 Differ by 4. Memory holds data </a:t>
                      </a:r>
                      <a:r>
                        <a:rPr kumimoji="0" lang="en-US" altLang="zh-CN" sz="1400" b="0" i="0" u="none" strike="noStrike" cap="none" normalizeH="0" baseline="0" dirty="0" err="1">
                          <a:ln>
                            <a:noFill/>
                          </a:ln>
                          <a:solidFill>
                            <a:srgbClr val="000000"/>
                          </a:solidFill>
                          <a:effectLst/>
                          <a:latin typeface="Arial" charset="0"/>
                          <a:ea typeface="Arial Unicode MS" pitchFamily="34" charset="-122"/>
                          <a:cs typeface="Arial Unicode MS" pitchFamily="34" charset="-122"/>
                        </a:rPr>
                        <a:t>structures,arrays</a:t>
                      </a:r>
                      <a:r>
                        <a:rPr kumimoji="0" lang="en-US" altLang="zh-CN" sz="14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 and  spilled registers.</a:t>
                      </a:r>
                    </a:p>
                  </a:txBody>
                  <a:tcPr marT="45690" marB="456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260752" name="Group 656"/>
          <p:cNvGraphicFramePr>
            <a:graphicFrameLocks noGrp="1"/>
          </p:cNvGraphicFramePr>
          <p:nvPr/>
        </p:nvGraphicFramePr>
        <p:xfrm>
          <a:off x="107950" y="2781300"/>
          <a:ext cx="8928100" cy="4029124"/>
        </p:xfrm>
        <a:graphic>
          <a:graphicData uri="http://schemas.openxmlformats.org/drawingml/2006/table">
            <a:tbl>
              <a:tblPr/>
              <a:tblGrid>
                <a:gridCol w="1277938">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33525">
                  <a:extLst>
                    <a:ext uri="{9D8B030D-6E8A-4147-A177-3AD203B41FA5}">
                      <a16:colId xmlns:a16="http://schemas.microsoft.com/office/drawing/2014/main" val="20002"/>
                    </a:ext>
                  </a:extLst>
                </a:gridCol>
                <a:gridCol w="1995487">
                  <a:extLst>
                    <a:ext uri="{9D8B030D-6E8A-4147-A177-3AD203B41FA5}">
                      <a16:colId xmlns:a16="http://schemas.microsoft.com/office/drawing/2014/main" val="20003"/>
                    </a:ext>
                  </a:extLst>
                </a:gridCol>
                <a:gridCol w="2597150">
                  <a:extLst>
                    <a:ext uri="{9D8B030D-6E8A-4147-A177-3AD203B41FA5}">
                      <a16:colId xmlns:a16="http://schemas.microsoft.com/office/drawing/2014/main" val="20004"/>
                    </a:ext>
                  </a:extLst>
                </a:gridCol>
              </a:tblGrid>
              <a:tr h="365717">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a:ln>
                            <a:noFill/>
                          </a:ln>
                          <a:solidFill>
                            <a:schemeClr val="bg1"/>
                          </a:solidFill>
                          <a:effectLst/>
                          <a:latin typeface="Arial" charset="0"/>
                          <a:ea typeface="Arial Unicode MS" pitchFamily="34" charset="-122"/>
                          <a:cs typeface="Arial Unicode MS" pitchFamily="34" charset="-122"/>
                        </a:rPr>
                        <a:t>Category</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a:ln>
                            <a:noFill/>
                          </a:ln>
                          <a:solidFill>
                            <a:schemeClr val="bg1"/>
                          </a:solidFill>
                          <a:effectLst/>
                          <a:latin typeface="Arial" charset="0"/>
                          <a:ea typeface="Arial Unicode MS" pitchFamily="34" charset="-122"/>
                          <a:cs typeface="Arial Unicode MS" pitchFamily="34" charset="-122"/>
                        </a:rPr>
                        <a:t>Instruction</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a:ln>
                            <a:noFill/>
                          </a:ln>
                          <a:solidFill>
                            <a:schemeClr val="bg1"/>
                          </a:solidFill>
                          <a:effectLst/>
                          <a:latin typeface="Arial" charset="0"/>
                          <a:ea typeface="Arial Unicode MS" pitchFamily="34" charset="-122"/>
                          <a:cs typeface="Arial Unicode MS" pitchFamily="34" charset="-122"/>
                        </a:rPr>
                        <a:t>Example</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a:ln>
                            <a:noFill/>
                          </a:ln>
                          <a:solidFill>
                            <a:schemeClr val="bg1"/>
                          </a:solidFill>
                          <a:effectLst/>
                          <a:latin typeface="Arial" charset="0"/>
                          <a:ea typeface="Arial Unicode MS" pitchFamily="34" charset="-122"/>
                          <a:cs typeface="Arial Unicode MS" pitchFamily="34" charset="-122"/>
                        </a:rPr>
                        <a:t>Meaning</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a:ln>
                            <a:noFill/>
                          </a:ln>
                          <a:solidFill>
                            <a:schemeClr val="bg1"/>
                          </a:solidFill>
                          <a:effectLst/>
                          <a:latin typeface="Arial" charset="0"/>
                          <a:ea typeface="Arial Unicode MS" pitchFamily="34" charset="-122"/>
                          <a:cs typeface="Arial Unicode MS" pitchFamily="34" charset="-122"/>
                        </a:rPr>
                        <a:t>Comments</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04758">
                <a:tc rowSpan="3">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a:ln>
                            <a:noFill/>
                          </a:ln>
                          <a:solidFill>
                            <a:srgbClr val="000000"/>
                          </a:solidFill>
                          <a:effectLst/>
                          <a:latin typeface="Arial" charset="0"/>
                          <a:ea typeface="Arial Unicode MS" pitchFamily="34" charset="-122"/>
                          <a:cs typeface="Arial Unicode MS" pitchFamily="34" charset="-122"/>
                        </a:rPr>
                        <a:t>Arithmetic</a:t>
                      </a:r>
                    </a:p>
                  </a:txBody>
                  <a:tcPr marT="45701" marB="457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add</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Add $s1,$s2,$s3</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$s1=$s2 + $s3</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Three register operands</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75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subtract</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Sub $s1,$s2,$s3</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$s1=$s2</a:t>
                      </a:r>
                      <a:r>
                        <a:rPr kumimoji="0" lang="zh-CN" altLang="en-US" sz="1400" b="0" i="0" u="none" strike="noStrike" cap="none" normalizeH="0" baseline="0">
                          <a:ln>
                            <a:noFill/>
                          </a:ln>
                          <a:solidFill>
                            <a:srgbClr val="000000"/>
                          </a:solidFill>
                          <a:effectLst/>
                          <a:latin typeface="Arial" charset="0"/>
                          <a:ea typeface="Arial Unicode MS" pitchFamily="34" charset="-122"/>
                          <a:cs typeface="Arial Unicode MS" pitchFamily="34" charset="-122"/>
                        </a:rPr>
                        <a:t>－</a:t>
                      </a: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$s3</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Three register operands</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75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Add immediate</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addi $s1,$s2,100 </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$s1=$s2+100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+constants; overflow detected</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4758">
                <a:tc rowSpan="2">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Data transfer</a:t>
                      </a:r>
                    </a:p>
                  </a:txBody>
                  <a:tcPr marT="45701" marB="457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load word</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lw $1, 100($s2)</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$s1=Memory[$s2+100]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Data from memory to register</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102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store word</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sw $s1, 100($s2)</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Memory[$s2+100]=$s1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Data from register to memory</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4758">
                <a:tc rowSpan="7">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1" i="0" u="none" strike="noStrike" cap="none" normalizeH="0" baseline="0">
                          <a:ln>
                            <a:noFill/>
                          </a:ln>
                          <a:solidFill>
                            <a:srgbClr val="FF0066"/>
                          </a:solidFill>
                          <a:effectLst/>
                          <a:latin typeface="Arial" charset="0"/>
                          <a:ea typeface="Arial Unicode MS" pitchFamily="34" charset="-122"/>
                          <a:cs typeface="Arial Unicode MS" pitchFamily="34" charset="-122"/>
                        </a:rPr>
                        <a:t>logical</a:t>
                      </a:r>
                    </a:p>
                  </a:txBody>
                  <a:tcPr marT="45701" marB="457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and</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and $s1,$s2,$s3</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$s1=$s2 &amp; $s3</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000" b="1" i="0" u="none" strike="noStrike" cap="none" normalizeH="0" baseline="0">
                          <a:ln>
                            <a:noFill/>
                          </a:ln>
                          <a:solidFill>
                            <a:srgbClr val="000000"/>
                          </a:solidFill>
                          <a:effectLst/>
                          <a:latin typeface="Arial" charset="0"/>
                          <a:ea typeface="Arial Unicode MS" pitchFamily="34" charset="-122"/>
                          <a:cs typeface="Arial Unicode MS" pitchFamily="34" charset="-122"/>
                        </a:rPr>
                        <a:t>three reg. operands;bit-by-bit AND</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0475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or</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or $s1,$s2,$s3</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$s1=$s2 | $s3</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000" b="1" i="0" u="none" strike="noStrike" cap="none" normalizeH="0" baseline="0">
                          <a:ln>
                            <a:noFill/>
                          </a:ln>
                          <a:solidFill>
                            <a:srgbClr val="000000"/>
                          </a:solidFill>
                          <a:effectLst/>
                          <a:latin typeface="Arial" charset="0"/>
                          <a:ea typeface="Arial Unicode MS" pitchFamily="34" charset="-122"/>
                          <a:cs typeface="Arial Unicode MS" pitchFamily="34" charset="-122"/>
                        </a:rPr>
                        <a:t>three reg. operands;bit-by-bit OR</a:t>
                      </a:r>
                      <a:endPar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30475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nor</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nor $s1,$s2,$s3</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$s1=~($s2 | $s3)</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000" b="1" i="0" u="none" strike="noStrike" cap="none" normalizeH="0" baseline="0">
                          <a:ln>
                            <a:noFill/>
                          </a:ln>
                          <a:solidFill>
                            <a:srgbClr val="000000"/>
                          </a:solidFill>
                          <a:effectLst/>
                          <a:latin typeface="Arial" charset="0"/>
                          <a:ea typeface="Arial Unicode MS" pitchFamily="34" charset="-122"/>
                          <a:cs typeface="Arial Unicode MS" pitchFamily="34" charset="-122"/>
                        </a:rPr>
                        <a:t>three reg. operands;bit-by-bit NOR</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30475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and immediate</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addi $s1,$s2,100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$s1=$s2 &amp; 100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200" b="0" i="0" u="none" strike="noStrike" cap="none" normalizeH="0" baseline="0">
                          <a:ln>
                            <a:noFill/>
                          </a:ln>
                          <a:solidFill>
                            <a:srgbClr val="000000"/>
                          </a:solidFill>
                          <a:effectLst/>
                          <a:latin typeface="Arial" charset="0"/>
                          <a:ea typeface="Arial Unicode MS" pitchFamily="34" charset="-122"/>
                          <a:cs typeface="Arial Unicode MS" pitchFamily="34" charset="-122"/>
                        </a:rPr>
                        <a:t>Bit-by-bit AND reg with constant</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30475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or immediate</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ori $s1,$s2,100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$s1=$s2 | 100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200" b="0" i="0" u="none" strike="noStrike" cap="none" normalizeH="0" baseline="0">
                          <a:ln>
                            <a:noFill/>
                          </a:ln>
                          <a:solidFill>
                            <a:srgbClr val="000000"/>
                          </a:solidFill>
                          <a:effectLst/>
                          <a:latin typeface="Arial" charset="0"/>
                          <a:ea typeface="Arial Unicode MS" pitchFamily="34" charset="-122"/>
                          <a:cs typeface="Arial Unicode MS" pitchFamily="34" charset="-122"/>
                        </a:rPr>
                        <a:t>Bit-by-bit OR reg with constant</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30475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shift left logical</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sll $s1,$s2,10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$s1=$s2 &lt;&lt; 10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Shift left by </a:t>
                      </a:r>
                      <a:r>
                        <a:rPr kumimoji="0" lang="en-US" altLang="zh-CN" sz="1200" b="0" i="0" u="none" strike="noStrike" cap="none" normalizeH="0" baseline="0">
                          <a:ln>
                            <a:noFill/>
                          </a:ln>
                          <a:solidFill>
                            <a:srgbClr val="000000"/>
                          </a:solidFill>
                          <a:effectLst/>
                          <a:latin typeface="Arial" charset="0"/>
                          <a:ea typeface="Arial Unicode MS" pitchFamily="34" charset="-122"/>
                          <a:cs typeface="Arial Unicode MS" pitchFamily="34" charset="-122"/>
                        </a:rPr>
                        <a:t>constant</a:t>
                      </a:r>
                      <a:endPar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1"/>
                  </a:ext>
                </a:extLst>
              </a:tr>
              <a:tr h="30475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shift right logical</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srl $s1,$s2,10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$s1=$s2 &gt;&gt; 10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Shift right by </a:t>
                      </a:r>
                      <a:r>
                        <a:rPr kumimoji="0" lang="en-US" altLang="zh-CN" sz="1200" b="0" i="0" u="none" strike="noStrike" cap="none" normalizeH="0" baseline="0">
                          <a:ln>
                            <a:noFill/>
                          </a:ln>
                          <a:solidFill>
                            <a:srgbClr val="000000"/>
                          </a:solidFill>
                          <a:effectLst/>
                          <a:latin typeface="Arial" charset="0"/>
                          <a:ea typeface="Arial Unicode MS" pitchFamily="34" charset="-122"/>
                          <a:cs typeface="Arial Unicode MS" pitchFamily="34" charset="-122"/>
                        </a:rPr>
                        <a:t>constant</a:t>
                      </a:r>
                      <a:endPar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2"/>
                  </a:ext>
                </a:extLst>
              </a:tr>
            </a:tbl>
          </a:graphicData>
        </a:graphic>
      </p:graphicFrame>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a:xfrm>
            <a:off x="107950" y="188913"/>
            <a:ext cx="8518525" cy="1019175"/>
          </a:xfrm>
        </p:spPr>
        <p:txBody>
          <a:bodyPr/>
          <a:lstStyle/>
          <a:p>
            <a:pPr eaLnBrk="1" hangingPunct="1"/>
            <a:r>
              <a:rPr lang="en-US" altLang="zh-CN" sz="3600">
                <a:ea typeface="黑体" panose="02010609060101010101" pitchFamily="49" charset="-122"/>
              </a:rPr>
              <a:t>Introduction</a:t>
            </a:r>
          </a:p>
        </p:txBody>
      </p:sp>
      <p:sp>
        <p:nvSpPr>
          <p:cNvPr id="24579" name="Rectangle 3"/>
          <p:cNvSpPr>
            <a:spLocks noGrp="1" noRot="1" noChangeArrowheads="1"/>
          </p:cNvSpPr>
          <p:nvPr>
            <p:ph type="body" idx="1"/>
          </p:nvPr>
        </p:nvSpPr>
        <p:spPr>
          <a:xfrm>
            <a:off x="250825" y="1125538"/>
            <a:ext cx="8540750" cy="5327798"/>
          </a:xfrm>
        </p:spPr>
        <p:txBody>
          <a:bodyPr/>
          <a:lstStyle/>
          <a:p>
            <a:pPr eaLnBrk="1" hangingPunct="1">
              <a:spcBef>
                <a:spcPts val="600"/>
              </a:spcBef>
              <a:defRPr/>
            </a:pPr>
            <a:r>
              <a:rPr lang="en-US" altLang="zh-CN" dirty="0"/>
              <a:t> Language of  the machine</a:t>
            </a:r>
          </a:p>
          <a:p>
            <a:pPr lvl="1" eaLnBrk="1" hangingPunct="1">
              <a:spcBef>
                <a:spcPts val="600"/>
              </a:spcBef>
              <a:defRPr/>
            </a:pPr>
            <a:r>
              <a:rPr lang="en-US" altLang="zh-CN" dirty="0"/>
              <a:t>Instructions		</a:t>
            </a:r>
            <a:r>
              <a:rPr dirty="0"/>
              <a:t>→</a:t>
            </a:r>
            <a:r>
              <a:rPr lang="en-US" altLang="zh-CN" dirty="0"/>
              <a:t> </a:t>
            </a:r>
            <a:r>
              <a:rPr lang="en-US" altLang="zh-CN" dirty="0">
                <a:solidFill>
                  <a:srgbClr val="FF0000"/>
                </a:solidFill>
              </a:rPr>
              <a:t>Statement</a:t>
            </a:r>
          </a:p>
          <a:p>
            <a:pPr lvl="1" eaLnBrk="1" hangingPunct="1">
              <a:spcBef>
                <a:spcPts val="600"/>
              </a:spcBef>
              <a:defRPr/>
            </a:pPr>
            <a:r>
              <a:rPr lang="en-US" altLang="zh-CN" dirty="0"/>
              <a:t>Instruction set	</a:t>
            </a:r>
            <a:r>
              <a:rPr dirty="0"/>
              <a:t>→ </a:t>
            </a:r>
            <a:r>
              <a:rPr lang="en-US" altLang="zh-CN" dirty="0">
                <a:solidFill>
                  <a:srgbClr val="FF0000"/>
                </a:solidFill>
              </a:rPr>
              <a:t>Syntax</a:t>
            </a:r>
          </a:p>
          <a:p>
            <a:pPr eaLnBrk="1" hangingPunct="1">
              <a:spcBef>
                <a:spcPts val="600"/>
              </a:spcBef>
              <a:defRPr/>
            </a:pPr>
            <a:r>
              <a:rPr lang="en-US" altLang="zh-CN" i="1" dirty="0"/>
              <a:t> </a:t>
            </a:r>
            <a:r>
              <a:rPr lang="en-US" altLang="zh-CN" dirty="0">
                <a:latin typeface="Arial Unicode MS" panose="020B0604020202020204" pitchFamily="34" charset="-122"/>
              </a:rPr>
              <a:t>Design goals</a:t>
            </a:r>
          </a:p>
          <a:p>
            <a:pPr lvl="1" eaLnBrk="1" hangingPunct="1">
              <a:spcBef>
                <a:spcPts val="600"/>
              </a:spcBef>
              <a:defRPr/>
            </a:pPr>
            <a:r>
              <a:rPr lang="en-US" altLang="zh-CN" dirty="0">
                <a:latin typeface="Arial Unicode MS" panose="020B0604020202020204" pitchFamily="34" charset="-122"/>
              </a:rPr>
              <a:t> Maximize performance</a:t>
            </a:r>
          </a:p>
          <a:p>
            <a:pPr lvl="1" eaLnBrk="1" hangingPunct="1">
              <a:spcBef>
                <a:spcPts val="600"/>
              </a:spcBef>
              <a:defRPr/>
            </a:pPr>
            <a:r>
              <a:rPr lang="en-US" altLang="zh-CN" dirty="0">
                <a:latin typeface="Arial Unicode MS" panose="020B0604020202020204" pitchFamily="34" charset="-122"/>
              </a:rPr>
              <a:t> Minimize cost</a:t>
            </a:r>
          </a:p>
          <a:p>
            <a:pPr lvl="1" eaLnBrk="1" hangingPunct="1">
              <a:spcBef>
                <a:spcPts val="600"/>
              </a:spcBef>
              <a:defRPr/>
            </a:pPr>
            <a:r>
              <a:rPr lang="en-US" altLang="zh-CN" dirty="0">
                <a:latin typeface="Arial Unicode MS" panose="020B0604020202020204" pitchFamily="34" charset="-122"/>
              </a:rPr>
              <a:t> Reduce design time</a:t>
            </a:r>
          </a:p>
          <a:p>
            <a:pPr eaLnBrk="1" hangingPunct="1">
              <a:spcBef>
                <a:spcPts val="600"/>
              </a:spcBef>
              <a:defRPr/>
            </a:pPr>
            <a:r>
              <a:rPr lang="en-US" altLang="zh-CN" dirty="0"/>
              <a:t> Our chosen instruction set: MIPS</a:t>
            </a:r>
          </a:p>
          <a:p>
            <a:pPr lvl="1" eaLnBrk="1" hangingPunct="1">
              <a:spcBef>
                <a:spcPts val="600"/>
              </a:spcBef>
              <a:defRPr/>
            </a:pPr>
            <a:r>
              <a:rPr lang="en-US" altLang="zh-CN" dirty="0"/>
              <a:t> Similar to other ones developed since the 1980's</a:t>
            </a:r>
          </a:p>
          <a:p>
            <a:pPr lvl="1" eaLnBrk="1" hangingPunct="1">
              <a:spcBef>
                <a:spcPts val="600"/>
              </a:spcBef>
              <a:defRPr/>
            </a:pPr>
            <a:r>
              <a:rPr lang="en-US" altLang="zh-CN" dirty="0"/>
              <a:t> Used by NEC, Nintendo, Silicon Graphics, Sony</a:t>
            </a: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rrowheads="1"/>
          </p:cNvSpPr>
          <p:nvPr>
            <p:ph type="title"/>
          </p:nvPr>
        </p:nvSpPr>
        <p:spPr>
          <a:xfrm>
            <a:off x="300038" y="188913"/>
            <a:ext cx="8540750" cy="771525"/>
          </a:xfrm>
        </p:spPr>
        <p:txBody>
          <a:bodyPr/>
          <a:lstStyle/>
          <a:p>
            <a:pPr eaLnBrk="1" hangingPunct="1"/>
            <a:r>
              <a:rPr lang="en-US" altLang="zh-CN" sz="3200">
                <a:ea typeface="黑体" panose="02010609060101010101" pitchFamily="49" charset="-122"/>
              </a:rPr>
              <a:t>2.6    Instructions for making decisions</a:t>
            </a:r>
          </a:p>
        </p:txBody>
      </p:sp>
      <p:sp>
        <p:nvSpPr>
          <p:cNvPr id="59395" name="Rectangle 3"/>
          <p:cNvSpPr>
            <a:spLocks noGrp="1" noRot="1" noChangeArrowheads="1"/>
          </p:cNvSpPr>
          <p:nvPr>
            <p:ph type="body" idx="1"/>
          </p:nvPr>
        </p:nvSpPr>
        <p:spPr>
          <a:xfrm>
            <a:off x="323850" y="1125538"/>
            <a:ext cx="8540750" cy="4967287"/>
          </a:xfrm>
        </p:spPr>
        <p:txBody>
          <a:bodyPr/>
          <a:lstStyle/>
          <a:p>
            <a:pPr eaLnBrk="1" hangingPunct="1">
              <a:spcBef>
                <a:spcPts val="0"/>
              </a:spcBef>
              <a:defRPr/>
            </a:pPr>
            <a:r>
              <a:rPr lang="en-US" altLang="zh-CN" dirty="0"/>
              <a:t> </a:t>
            </a:r>
            <a:r>
              <a:rPr lang="en-US" altLang="zh-CN" dirty="0">
                <a:solidFill>
                  <a:srgbClr val="FF3300"/>
                </a:solidFill>
              </a:rPr>
              <a:t>Branch instructions</a:t>
            </a:r>
          </a:p>
          <a:p>
            <a:pPr lvl="1" eaLnBrk="1" hangingPunct="1">
              <a:spcBef>
                <a:spcPts val="0"/>
              </a:spcBef>
              <a:defRPr/>
            </a:pPr>
            <a:r>
              <a:rPr lang="en-US" altLang="zh-CN" dirty="0"/>
              <a:t> </a:t>
            </a:r>
            <a:r>
              <a:rPr lang="en-US" altLang="zh-CN" dirty="0" err="1"/>
              <a:t>beq</a:t>
            </a:r>
            <a:r>
              <a:rPr lang="en-US" altLang="zh-CN" dirty="0"/>
              <a:t>  register1, register2, L1</a:t>
            </a:r>
          </a:p>
          <a:p>
            <a:pPr lvl="1" eaLnBrk="1" hangingPunct="1">
              <a:spcBef>
                <a:spcPts val="0"/>
              </a:spcBef>
              <a:defRPr/>
            </a:pPr>
            <a:r>
              <a:rPr lang="en-US" altLang="zh-CN" dirty="0"/>
              <a:t> </a:t>
            </a:r>
            <a:r>
              <a:rPr lang="en-US" altLang="zh-CN" dirty="0" err="1"/>
              <a:t>bne</a:t>
            </a:r>
            <a:r>
              <a:rPr lang="en-US" altLang="zh-CN" dirty="0"/>
              <a:t>  register1, register2, L1</a:t>
            </a:r>
          </a:p>
          <a:p>
            <a:pPr eaLnBrk="1" hangingPunct="1">
              <a:spcBef>
                <a:spcPts val="0"/>
              </a:spcBef>
              <a:defRPr/>
            </a:pPr>
            <a:r>
              <a:rPr lang="en-US" altLang="zh-CN" dirty="0"/>
              <a:t> Example 2.9</a:t>
            </a:r>
            <a:r>
              <a:rPr lang="en-US" altLang="zh-CN" sz="2400" dirty="0"/>
              <a:t>    Compiling an </a:t>
            </a:r>
            <a:r>
              <a:rPr lang="en-US" altLang="zh-CN" sz="2400" i="1" dirty="0">
                <a:solidFill>
                  <a:srgbClr val="FF0066"/>
                </a:solidFill>
              </a:rPr>
              <a:t>if</a:t>
            </a:r>
            <a:r>
              <a:rPr lang="en-US" altLang="zh-CN" sz="2400" dirty="0"/>
              <a:t> statement to a branch</a:t>
            </a:r>
          </a:p>
          <a:p>
            <a:pPr eaLnBrk="1" hangingPunct="1">
              <a:spcBef>
                <a:spcPts val="0"/>
              </a:spcBef>
              <a:buFont typeface="Wingdings" pitchFamily="2" charset="2"/>
              <a:buNone/>
              <a:defRPr/>
            </a:pPr>
            <a:r>
              <a:rPr lang="en-US" altLang="zh-CN" sz="2000" dirty="0"/>
              <a:t>         ( Assume: f ~ j  ---- $s0 ~ $s4 )</a:t>
            </a:r>
            <a:endParaRPr lang="en-US" altLang="zh-CN" dirty="0"/>
          </a:p>
          <a:p>
            <a:pPr lvl="1" eaLnBrk="1" hangingPunct="1">
              <a:spcBef>
                <a:spcPts val="0"/>
              </a:spcBef>
              <a:defRPr/>
            </a:pPr>
            <a:r>
              <a:rPr lang="en-US" altLang="zh-CN" dirty="0"/>
              <a:t> C code:</a:t>
            </a:r>
          </a:p>
          <a:p>
            <a:pPr lvl="1" eaLnBrk="1" hangingPunct="1">
              <a:spcBef>
                <a:spcPts val="0"/>
              </a:spcBef>
              <a:buFont typeface="Wingdings" pitchFamily="2" charset="2"/>
              <a:buNone/>
              <a:defRPr/>
            </a:pPr>
            <a:r>
              <a:rPr lang="en-US" altLang="zh-CN" sz="2000" dirty="0"/>
              <a:t>                   if ( </a:t>
            </a:r>
            <a:r>
              <a:rPr lang="en-US" altLang="zh-CN" sz="2000" dirty="0" err="1"/>
              <a:t>i</a:t>
            </a:r>
            <a:r>
              <a:rPr lang="en-US" altLang="zh-CN" sz="2000" dirty="0"/>
              <a:t>  = =  j )   </a:t>
            </a:r>
            <a:r>
              <a:rPr lang="en-US" altLang="zh-CN" sz="2000" dirty="0" err="1"/>
              <a:t>goto</a:t>
            </a:r>
            <a:r>
              <a:rPr lang="en-US" altLang="zh-CN" sz="2000" dirty="0"/>
              <a:t>  L1 ;</a:t>
            </a:r>
          </a:p>
          <a:p>
            <a:pPr lvl="1" eaLnBrk="1" hangingPunct="1">
              <a:spcBef>
                <a:spcPts val="0"/>
              </a:spcBef>
              <a:buFont typeface="Wingdings" pitchFamily="2" charset="2"/>
              <a:buNone/>
              <a:defRPr/>
            </a:pPr>
            <a:r>
              <a:rPr lang="en-US" altLang="zh-CN" sz="2000" dirty="0"/>
              <a:t>                   f  =  g  +  h;</a:t>
            </a:r>
          </a:p>
          <a:p>
            <a:pPr lvl="1" eaLnBrk="1" hangingPunct="1">
              <a:spcBef>
                <a:spcPts val="0"/>
              </a:spcBef>
              <a:buFont typeface="Wingdings" pitchFamily="2" charset="2"/>
              <a:buNone/>
              <a:defRPr/>
            </a:pPr>
            <a:r>
              <a:rPr lang="en-US" altLang="zh-CN" sz="2000" dirty="0"/>
              <a:t>       L1:      f  =  f   -  </a:t>
            </a:r>
            <a:r>
              <a:rPr lang="en-US" altLang="zh-CN" sz="2000" dirty="0" err="1"/>
              <a:t>i</a:t>
            </a:r>
            <a:r>
              <a:rPr lang="en-US" altLang="zh-CN" sz="2000" dirty="0"/>
              <a:t>; </a:t>
            </a:r>
          </a:p>
          <a:p>
            <a:pPr lvl="1" eaLnBrk="1" hangingPunct="1">
              <a:spcBef>
                <a:spcPts val="0"/>
              </a:spcBef>
              <a:defRPr/>
            </a:pPr>
            <a:r>
              <a:rPr lang="en-US" altLang="zh-CN" dirty="0"/>
              <a:t> MIPS assembly code:</a:t>
            </a:r>
          </a:p>
          <a:p>
            <a:pPr lvl="1" eaLnBrk="1" hangingPunct="1">
              <a:spcBef>
                <a:spcPts val="0"/>
              </a:spcBef>
              <a:buFont typeface="Wingdings" pitchFamily="2" charset="2"/>
              <a:buNone/>
              <a:defRPr/>
            </a:pPr>
            <a:r>
              <a:rPr lang="en-US" altLang="zh-CN" sz="2000" dirty="0"/>
              <a:t>                  </a:t>
            </a:r>
            <a:r>
              <a:rPr lang="en-US" altLang="zh-CN" sz="2000" dirty="0" err="1"/>
              <a:t>beq</a:t>
            </a:r>
            <a:r>
              <a:rPr lang="en-US" altLang="zh-CN" sz="2000" dirty="0"/>
              <a:t>     $s3, $s4, L1    # go to L1 if </a:t>
            </a:r>
            <a:r>
              <a:rPr lang="en-US" altLang="zh-CN" sz="2000" dirty="0">
                <a:solidFill>
                  <a:srgbClr val="FF3300"/>
                </a:solidFill>
              </a:rPr>
              <a:t> </a:t>
            </a:r>
            <a:r>
              <a:rPr lang="en-US" altLang="zh-CN" sz="2000" b="1" i="1" dirty="0" err="1">
                <a:solidFill>
                  <a:srgbClr val="FF3300"/>
                </a:solidFill>
              </a:rPr>
              <a:t>i</a:t>
            </a:r>
            <a:r>
              <a:rPr lang="en-US" altLang="zh-CN" sz="2000" dirty="0"/>
              <a:t>  equals </a:t>
            </a:r>
            <a:r>
              <a:rPr lang="en-US" altLang="zh-CN" sz="2000" b="1" i="1" dirty="0">
                <a:solidFill>
                  <a:srgbClr val="FF3300"/>
                </a:solidFill>
              </a:rPr>
              <a:t> j</a:t>
            </a:r>
          </a:p>
          <a:p>
            <a:pPr lvl="1" eaLnBrk="1" hangingPunct="1">
              <a:spcBef>
                <a:spcPts val="0"/>
              </a:spcBef>
              <a:buFont typeface="Wingdings" pitchFamily="2" charset="2"/>
              <a:buNone/>
              <a:defRPr/>
            </a:pPr>
            <a:r>
              <a:rPr lang="en-US" altLang="zh-CN" sz="2000" dirty="0"/>
              <a:t>                  add     $s0, $s1, $s2   # f  =  g  +  h  ( skipped if  </a:t>
            </a:r>
            <a:r>
              <a:rPr lang="en-US" altLang="zh-CN" sz="2000" dirty="0" err="1"/>
              <a:t>i</a:t>
            </a:r>
            <a:r>
              <a:rPr lang="en-US" altLang="zh-CN" sz="2000" dirty="0"/>
              <a:t>  equals  j )</a:t>
            </a:r>
          </a:p>
          <a:p>
            <a:pPr lvl="1" eaLnBrk="1" hangingPunct="1">
              <a:spcBef>
                <a:spcPts val="0"/>
              </a:spcBef>
              <a:buFont typeface="Wingdings" pitchFamily="2" charset="2"/>
              <a:buNone/>
              <a:defRPr/>
            </a:pPr>
            <a:r>
              <a:rPr lang="en-US" altLang="zh-CN" sz="2000" dirty="0"/>
              <a:t>       L1:      sub     $s0, $s0, $s3   # f  =  f  -  </a:t>
            </a:r>
            <a:r>
              <a:rPr lang="en-US" altLang="zh-CN" sz="2000" dirty="0" err="1"/>
              <a:t>i</a:t>
            </a:r>
            <a:r>
              <a:rPr lang="en-US" altLang="zh-CN" sz="2000" dirty="0"/>
              <a:t>  ( always executed )</a:t>
            </a:r>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Rot="1" noChangeArrowheads="1"/>
          </p:cNvSpPr>
          <p:nvPr>
            <p:ph type="body" idx="1"/>
          </p:nvPr>
        </p:nvSpPr>
        <p:spPr>
          <a:xfrm>
            <a:off x="88900" y="1025525"/>
            <a:ext cx="8964613" cy="5211763"/>
          </a:xfrm>
        </p:spPr>
        <p:txBody>
          <a:bodyPr/>
          <a:lstStyle/>
          <a:p>
            <a:pPr eaLnBrk="1" hangingPunct="1">
              <a:spcBef>
                <a:spcPts val="0"/>
              </a:spcBef>
              <a:defRPr/>
            </a:pPr>
            <a:r>
              <a:rPr lang="en-US" altLang="zh-CN" dirty="0"/>
              <a:t> Example 2.10</a:t>
            </a:r>
            <a:r>
              <a:rPr lang="en-US" altLang="zh-CN" sz="2400" dirty="0"/>
              <a:t>    </a:t>
            </a:r>
          </a:p>
          <a:p>
            <a:pPr eaLnBrk="1" hangingPunct="1">
              <a:spcBef>
                <a:spcPts val="0"/>
              </a:spcBef>
              <a:buFont typeface="Wingdings" pitchFamily="2" charset="2"/>
              <a:buNone/>
              <a:defRPr/>
            </a:pPr>
            <a:r>
              <a:rPr lang="en-US" altLang="zh-CN" sz="2400" dirty="0"/>
              <a:t>	Compiling </a:t>
            </a:r>
            <a:r>
              <a:rPr lang="en-US" altLang="zh-CN" sz="2400" i="1" dirty="0">
                <a:solidFill>
                  <a:srgbClr val="FF0066"/>
                </a:solidFill>
              </a:rPr>
              <a:t>if-then-else</a:t>
            </a:r>
            <a:r>
              <a:rPr lang="en-US" altLang="zh-CN" sz="2400" dirty="0"/>
              <a:t> into Conditional Branches</a:t>
            </a:r>
          </a:p>
          <a:p>
            <a:pPr eaLnBrk="1" hangingPunct="1">
              <a:spcBef>
                <a:spcPts val="0"/>
              </a:spcBef>
              <a:buFont typeface="Wingdings" pitchFamily="2" charset="2"/>
              <a:buNone/>
              <a:defRPr/>
            </a:pPr>
            <a:r>
              <a:rPr lang="en-US" altLang="zh-CN" sz="2000" dirty="0"/>
              <a:t>         ( Assume: f ~ j  ---- $s0 ~ $s4 )</a:t>
            </a:r>
            <a:br>
              <a:rPr lang="en-US" altLang="zh-CN" sz="2000" dirty="0"/>
            </a:br>
            <a:endParaRPr lang="en-US" altLang="zh-CN" sz="1000" dirty="0"/>
          </a:p>
          <a:p>
            <a:pPr lvl="1" eaLnBrk="1" hangingPunct="1">
              <a:spcBef>
                <a:spcPts val="0"/>
              </a:spcBef>
              <a:defRPr/>
            </a:pPr>
            <a:r>
              <a:rPr lang="en-US" altLang="zh-CN" dirty="0"/>
              <a:t>C code:</a:t>
            </a:r>
          </a:p>
          <a:p>
            <a:pPr lvl="1" eaLnBrk="1" hangingPunct="1">
              <a:spcBef>
                <a:spcPts val="0"/>
              </a:spcBef>
              <a:buFont typeface="Wingdings" pitchFamily="2" charset="2"/>
              <a:buNone/>
              <a:defRPr/>
            </a:pPr>
            <a:r>
              <a:rPr lang="en-US" altLang="zh-CN" sz="2000" dirty="0"/>
              <a:t>     </a:t>
            </a:r>
            <a:r>
              <a:rPr lang="en-US" altLang="zh-CN" sz="2200" dirty="0">
                <a:solidFill>
                  <a:srgbClr val="FF0066"/>
                </a:solidFill>
              </a:rPr>
              <a:t>if </a:t>
            </a:r>
            <a:r>
              <a:rPr lang="en-US" altLang="zh-CN" sz="2200" dirty="0"/>
              <a:t>( </a:t>
            </a:r>
            <a:r>
              <a:rPr lang="en-US" altLang="zh-CN" sz="2200" dirty="0" err="1"/>
              <a:t>i</a:t>
            </a:r>
            <a:r>
              <a:rPr lang="en-US" altLang="zh-CN" sz="2200" dirty="0"/>
              <a:t>  = =  j )  f  =  g  +  h ;    </a:t>
            </a:r>
            <a:br>
              <a:rPr lang="en-US" altLang="zh-CN" sz="2200" dirty="0"/>
            </a:br>
            <a:r>
              <a:rPr lang="en-US" altLang="zh-CN" sz="2200" dirty="0">
                <a:solidFill>
                  <a:srgbClr val="FF0066"/>
                </a:solidFill>
              </a:rPr>
              <a:t>else</a:t>
            </a:r>
            <a:r>
              <a:rPr lang="en-US" altLang="zh-CN" sz="2200" dirty="0"/>
              <a:t>    f  =  g  -  h ; </a:t>
            </a:r>
          </a:p>
          <a:p>
            <a:pPr lvl="1" eaLnBrk="1" hangingPunct="1">
              <a:spcBef>
                <a:spcPts val="0"/>
              </a:spcBef>
              <a:buFont typeface="Wingdings" pitchFamily="2" charset="2"/>
              <a:buNone/>
              <a:defRPr/>
            </a:pPr>
            <a:endParaRPr lang="en-US" altLang="zh-CN" sz="1000" dirty="0"/>
          </a:p>
          <a:p>
            <a:pPr lvl="1" eaLnBrk="1" hangingPunct="1">
              <a:spcBef>
                <a:spcPts val="0"/>
              </a:spcBef>
              <a:defRPr/>
            </a:pPr>
            <a:r>
              <a:rPr lang="en-US" altLang="zh-CN" dirty="0"/>
              <a:t> MIPS assembly code:</a:t>
            </a:r>
          </a:p>
          <a:p>
            <a:pPr lvl="1" eaLnBrk="1" hangingPunct="1">
              <a:spcBef>
                <a:spcPts val="0"/>
              </a:spcBef>
              <a:buFont typeface="Wingdings" pitchFamily="2" charset="2"/>
              <a:buNone/>
              <a:defRPr/>
            </a:pPr>
            <a:r>
              <a:rPr lang="en-US" altLang="zh-CN" sz="2000" dirty="0"/>
              <a:t>           </a:t>
            </a:r>
            <a:r>
              <a:rPr lang="en-US" altLang="zh-CN" sz="2200" dirty="0" err="1"/>
              <a:t>bne</a:t>
            </a:r>
            <a:r>
              <a:rPr lang="en-US" altLang="zh-CN" sz="2200" dirty="0"/>
              <a:t>     $s3, $s4, </a:t>
            </a:r>
            <a:r>
              <a:rPr lang="en-US" altLang="zh-CN" sz="2200" b="1" dirty="0">
                <a:solidFill>
                  <a:srgbClr val="FF0066"/>
                </a:solidFill>
              </a:rPr>
              <a:t>Else</a:t>
            </a:r>
            <a:r>
              <a:rPr lang="en-US" altLang="zh-CN" sz="2200" dirty="0"/>
              <a:t>    # go to Else if  </a:t>
            </a:r>
            <a:r>
              <a:rPr lang="en-US" altLang="zh-CN" sz="2200" dirty="0" err="1"/>
              <a:t>i</a:t>
            </a:r>
            <a:r>
              <a:rPr lang="en-US" altLang="zh-CN" sz="2200" dirty="0"/>
              <a:t>  ≠  j</a:t>
            </a:r>
          </a:p>
          <a:p>
            <a:pPr lvl="1" eaLnBrk="1" hangingPunct="1">
              <a:spcBef>
                <a:spcPts val="0"/>
              </a:spcBef>
              <a:buFont typeface="Wingdings" pitchFamily="2" charset="2"/>
              <a:buNone/>
              <a:defRPr/>
            </a:pPr>
            <a:r>
              <a:rPr lang="en-US" altLang="zh-CN" sz="2200" dirty="0"/>
              <a:t>          add     $s0, $s1, $s2      # f  =  g  +  h  ( Executed if  </a:t>
            </a:r>
            <a:r>
              <a:rPr lang="en-US" altLang="zh-CN" sz="2200" dirty="0" err="1"/>
              <a:t>i</a:t>
            </a:r>
            <a:r>
              <a:rPr lang="en-US" altLang="zh-CN" sz="2200" dirty="0"/>
              <a:t>  = =  j  </a:t>
            </a:r>
            <a:r>
              <a:rPr lang="en-US" altLang="zh-CN" sz="2200" b="1" i="1" dirty="0">
                <a:solidFill>
                  <a:srgbClr val="FF0066"/>
                </a:solidFill>
              </a:rPr>
              <a:t>if</a:t>
            </a:r>
            <a:r>
              <a:rPr lang="en-US" altLang="zh-CN" sz="2200" dirty="0"/>
              <a:t>)</a:t>
            </a:r>
          </a:p>
          <a:p>
            <a:pPr lvl="1" eaLnBrk="1" hangingPunct="1">
              <a:spcBef>
                <a:spcPts val="0"/>
              </a:spcBef>
              <a:buFont typeface="Wingdings" pitchFamily="2" charset="2"/>
              <a:buNone/>
              <a:defRPr/>
            </a:pPr>
            <a:r>
              <a:rPr lang="en-US" altLang="zh-CN" sz="2200" dirty="0"/>
              <a:t>           j          Exit                  # go to Exit</a:t>
            </a:r>
          </a:p>
          <a:p>
            <a:pPr eaLnBrk="1" hangingPunct="1">
              <a:spcBef>
                <a:spcPts val="0"/>
              </a:spcBef>
              <a:buFont typeface="Wingdings" pitchFamily="2" charset="2"/>
              <a:buNone/>
              <a:defRPr/>
            </a:pPr>
            <a:r>
              <a:rPr lang="en-US" altLang="zh-CN" sz="2200" dirty="0"/>
              <a:t>      Else:   sub     $s0, $s1, $s2     # f  =  g  -  h  ( Executed if </a:t>
            </a:r>
            <a:r>
              <a:rPr lang="en-US" altLang="zh-CN" sz="2200" dirty="0" err="1"/>
              <a:t>i</a:t>
            </a:r>
            <a:r>
              <a:rPr lang="en-US" altLang="zh-CN" sz="2200" dirty="0"/>
              <a:t> ≠ j </a:t>
            </a:r>
            <a:r>
              <a:rPr sz="2200" dirty="0"/>
              <a:t>　</a:t>
            </a:r>
            <a:r>
              <a:rPr lang="en-US" altLang="zh-CN" sz="2200" i="1" dirty="0">
                <a:solidFill>
                  <a:srgbClr val="FF0066"/>
                </a:solidFill>
              </a:rPr>
              <a:t>else</a:t>
            </a:r>
            <a:r>
              <a:rPr lang="en-US" altLang="zh-CN" sz="2200" dirty="0"/>
              <a:t>) </a:t>
            </a:r>
          </a:p>
          <a:p>
            <a:pPr eaLnBrk="1" hangingPunct="1">
              <a:spcBef>
                <a:spcPts val="0"/>
              </a:spcBef>
              <a:buFont typeface="Wingdings" pitchFamily="2" charset="2"/>
              <a:buNone/>
              <a:defRPr/>
            </a:pPr>
            <a:r>
              <a:rPr lang="en-US" altLang="zh-CN" sz="2600" dirty="0"/>
              <a:t>     </a:t>
            </a:r>
            <a:r>
              <a:rPr lang="en-US" altLang="zh-CN" sz="2200" dirty="0"/>
              <a:t>Exit:                                       # the first instruction of the next C   </a:t>
            </a:r>
          </a:p>
          <a:p>
            <a:pPr eaLnBrk="1" hangingPunct="1">
              <a:spcBef>
                <a:spcPts val="0"/>
              </a:spcBef>
              <a:buFont typeface="Wingdings" pitchFamily="2" charset="2"/>
              <a:buNone/>
              <a:defRPr/>
            </a:pPr>
            <a:r>
              <a:rPr lang="en-US" altLang="zh-CN" sz="2200" dirty="0"/>
              <a:t> 		    …… statement</a:t>
            </a:r>
          </a:p>
        </p:txBody>
      </p:sp>
      <p:grpSp>
        <p:nvGrpSpPr>
          <p:cNvPr id="59395" name="Group 19"/>
          <p:cNvGrpSpPr>
            <a:grpSpLocks/>
          </p:cNvGrpSpPr>
          <p:nvPr/>
        </p:nvGrpSpPr>
        <p:grpSpPr bwMode="auto">
          <a:xfrm>
            <a:off x="5880100" y="1412875"/>
            <a:ext cx="3240088" cy="3060700"/>
            <a:chOff x="3651" y="663"/>
            <a:chExt cx="2041" cy="1928"/>
          </a:xfrm>
        </p:grpSpPr>
        <p:sp>
          <p:nvSpPr>
            <p:cNvPr id="59396" name="AutoShape 9"/>
            <p:cNvSpPr>
              <a:spLocks noChangeArrowheads="1"/>
            </p:cNvSpPr>
            <p:nvPr/>
          </p:nvSpPr>
          <p:spPr bwMode="auto">
            <a:xfrm>
              <a:off x="4195" y="963"/>
              <a:ext cx="999" cy="408"/>
            </a:xfrm>
            <a:prstGeom prst="flowChartDecision">
              <a:avLst/>
            </a:prstGeom>
            <a:solidFill>
              <a:schemeClr val="bg2"/>
            </a:solidFill>
            <a:ln w="9525" cap="rnd" algn="ctr">
              <a:solidFill>
                <a:srgbClr val="0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
                  <a:schemeClr val="hlink"/>
                </a:buClr>
                <a:buFontTx/>
                <a:buNone/>
              </a:pPr>
              <a:r>
                <a:rPr lang="en-US" altLang="zh-CN" sz="2000" i="1">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i==j?</a:t>
              </a:r>
            </a:p>
          </p:txBody>
        </p:sp>
        <p:sp>
          <p:nvSpPr>
            <p:cNvPr id="59397" name="AutoShape 10"/>
            <p:cNvSpPr>
              <a:spLocks noChangeArrowheads="1"/>
            </p:cNvSpPr>
            <p:nvPr/>
          </p:nvSpPr>
          <p:spPr bwMode="auto">
            <a:xfrm>
              <a:off x="3651" y="1525"/>
              <a:ext cx="771" cy="317"/>
            </a:xfrm>
            <a:prstGeom prst="flowChartProcess">
              <a:avLst/>
            </a:prstGeom>
            <a:solidFill>
              <a:schemeClr val="bg2"/>
            </a:solidFill>
            <a:ln w="9525" cap="rnd" algn="ctr">
              <a:solidFill>
                <a:srgbClr val="0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
                  <a:schemeClr val="hlink"/>
                </a:buClr>
                <a:buFontTx/>
                <a:buNone/>
              </a:pPr>
              <a:r>
                <a:rPr lang="en-US" altLang="zh-CN" sz="2000" i="1">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F=g+h</a:t>
              </a:r>
            </a:p>
          </p:txBody>
        </p:sp>
        <p:sp>
          <p:nvSpPr>
            <p:cNvPr id="59398" name="AutoShape 11"/>
            <p:cNvSpPr>
              <a:spLocks noChangeArrowheads="1"/>
            </p:cNvSpPr>
            <p:nvPr/>
          </p:nvSpPr>
          <p:spPr bwMode="auto">
            <a:xfrm>
              <a:off x="4921" y="1525"/>
              <a:ext cx="771" cy="317"/>
            </a:xfrm>
            <a:prstGeom prst="flowChartProcess">
              <a:avLst/>
            </a:prstGeom>
            <a:solidFill>
              <a:schemeClr val="bg2"/>
            </a:solidFill>
            <a:ln w="9525" cap="rnd" algn="ctr">
              <a:solidFill>
                <a:srgbClr val="0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
                  <a:schemeClr val="hlink"/>
                </a:buClr>
                <a:buFontTx/>
                <a:buNone/>
              </a:pPr>
              <a:r>
                <a:rPr lang="en-US" altLang="zh-CN" sz="2000" i="1">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F=g - h</a:t>
              </a:r>
            </a:p>
          </p:txBody>
        </p:sp>
        <p:sp>
          <p:nvSpPr>
            <p:cNvPr id="59399" name="Freeform 12"/>
            <p:cNvSpPr>
              <a:spLocks/>
            </p:cNvSpPr>
            <p:nvPr/>
          </p:nvSpPr>
          <p:spPr bwMode="auto">
            <a:xfrm>
              <a:off x="5193" y="1162"/>
              <a:ext cx="182" cy="363"/>
            </a:xfrm>
            <a:custGeom>
              <a:avLst/>
              <a:gdLst>
                <a:gd name="T0" fmla="*/ 0 w 272"/>
                <a:gd name="T1" fmla="*/ 0 h 363"/>
                <a:gd name="T2" fmla="*/ 11 w 272"/>
                <a:gd name="T3" fmla="*/ 0 h 363"/>
                <a:gd name="T4" fmla="*/ 11 w 272"/>
                <a:gd name="T5" fmla="*/ 363 h 363"/>
                <a:gd name="T6" fmla="*/ 0 60000 65536"/>
                <a:gd name="T7" fmla="*/ 0 60000 65536"/>
                <a:gd name="T8" fmla="*/ 0 60000 65536"/>
                <a:gd name="T9" fmla="*/ 0 w 272"/>
                <a:gd name="T10" fmla="*/ 0 h 363"/>
                <a:gd name="T11" fmla="*/ 272 w 272"/>
                <a:gd name="T12" fmla="*/ 363 h 363"/>
              </a:gdLst>
              <a:ahLst/>
              <a:cxnLst>
                <a:cxn ang="T6">
                  <a:pos x="T0" y="T1"/>
                </a:cxn>
                <a:cxn ang="T7">
                  <a:pos x="T2" y="T3"/>
                </a:cxn>
                <a:cxn ang="T8">
                  <a:pos x="T4" y="T5"/>
                </a:cxn>
              </a:cxnLst>
              <a:rect l="T9" t="T10" r="T11" b="T12"/>
              <a:pathLst>
                <a:path w="272" h="363">
                  <a:moveTo>
                    <a:pt x="0" y="0"/>
                  </a:moveTo>
                  <a:lnTo>
                    <a:pt x="272" y="0"/>
                  </a:lnTo>
                  <a:lnTo>
                    <a:pt x="272" y="363"/>
                  </a:lnTo>
                </a:path>
              </a:pathLst>
            </a:custGeom>
            <a:noFill/>
            <a:ln w="9525" cap="rnd"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00" name="Freeform 13"/>
            <p:cNvSpPr>
              <a:spLocks/>
            </p:cNvSpPr>
            <p:nvPr/>
          </p:nvSpPr>
          <p:spPr bwMode="auto">
            <a:xfrm flipH="1">
              <a:off x="4013" y="1162"/>
              <a:ext cx="182" cy="363"/>
            </a:xfrm>
            <a:custGeom>
              <a:avLst/>
              <a:gdLst>
                <a:gd name="T0" fmla="*/ 0 w 272"/>
                <a:gd name="T1" fmla="*/ 0 h 363"/>
                <a:gd name="T2" fmla="*/ 11 w 272"/>
                <a:gd name="T3" fmla="*/ 0 h 363"/>
                <a:gd name="T4" fmla="*/ 11 w 272"/>
                <a:gd name="T5" fmla="*/ 363 h 363"/>
                <a:gd name="T6" fmla="*/ 0 60000 65536"/>
                <a:gd name="T7" fmla="*/ 0 60000 65536"/>
                <a:gd name="T8" fmla="*/ 0 60000 65536"/>
                <a:gd name="T9" fmla="*/ 0 w 272"/>
                <a:gd name="T10" fmla="*/ 0 h 363"/>
                <a:gd name="T11" fmla="*/ 272 w 272"/>
                <a:gd name="T12" fmla="*/ 363 h 363"/>
              </a:gdLst>
              <a:ahLst/>
              <a:cxnLst>
                <a:cxn ang="T6">
                  <a:pos x="T0" y="T1"/>
                </a:cxn>
                <a:cxn ang="T7">
                  <a:pos x="T2" y="T3"/>
                </a:cxn>
                <a:cxn ang="T8">
                  <a:pos x="T4" y="T5"/>
                </a:cxn>
              </a:cxnLst>
              <a:rect l="T9" t="T10" r="T11" b="T12"/>
              <a:pathLst>
                <a:path w="272" h="363">
                  <a:moveTo>
                    <a:pt x="0" y="0"/>
                  </a:moveTo>
                  <a:lnTo>
                    <a:pt x="272" y="0"/>
                  </a:lnTo>
                  <a:lnTo>
                    <a:pt x="272" y="363"/>
                  </a:lnTo>
                </a:path>
              </a:pathLst>
            </a:custGeom>
            <a:noFill/>
            <a:ln w="9525" cap="rnd"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01" name="Freeform 14"/>
            <p:cNvSpPr>
              <a:spLocks/>
            </p:cNvSpPr>
            <p:nvPr/>
          </p:nvSpPr>
          <p:spPr bwMode="auto">
            <a:xfrm>
              <a:off x="4014" y="1842"/>
              <a:ext cx="1315" cy="273"/>
            </a:xfrm>
            <a:custGeom>
              <a:avLst/>
              <a:gdLst>
                <a:gd name="T0" fmla="*/ 0 w 1179"/>
                <a:gd name="T1" fmla="*/ 0 h 409"/>
                <a:gd name="T2" fmla="*/ 0 w 1179"/>
                <a:gd name="T3" fmla="*/ 16 h 409"/>
                <a:gd name="T4" fmla="*/ 2825 w 1179"/>
                <a:gd name="T5" fmla="*/ 16 h 409"/>
                <a:gd name="T6" fmla="*/ 2825 w 1179"/>
                <a:gd name="T7" fmla="*/ 0 h 409"/>
                <a:gd name="T8" fmla="*/ 0 60000 65536"/>
                <a:gd name="T9" fmla="*/ 0 60000 65536"/>
                <a:gd name="T10" fmla="*/ 0 60000 65536"/>
                <a:gd name="T11" fmla="*/ 0 60000 65536"/>
                <a:gd name="T12" fmla="*/ 0 w 1179"/>
                <a:gd name="T13" fmla="*/ 0 h 409"/>
                <a:gd name="T14" fmla="*/ 1179 w 1179"/>
                <a:gd name="T15" fmla="*/ 409 h 409"/>
              </a:gdLst>
              <a:ahLst/>
              <a:cxnLst>
                <a:cxn ang="T8">
                  <a:pos x="T0" y="T1"/>
                </a:cxn>
                <a:cxn ang="T9">
                  <a:pos x="T2" y="T3"/>
                </a:cxn>
                <a:cxn ang="T10">
                  <a:pos x="T4" y="T5"/>
                </a:cxn>
                <a:cxn ang="T11">
                  <a:pos x="T6" y="T7"/>
                </a:cxn>
              </a:cxnLst>
              <a:rect l="T12" t="T13" r="T14" b="T15"/>
              <a:pathLst>
                <a:path w="1179" h="409">
                  <a:moveTo>
                    <a:pt x="0" y="0"/>
                  </a:moveTo>
                  <a:lnTo>
                    <a:pt x="0" y="409"/>
                  </a:lnTo>
                  <a:lnTo>
                    <a:pt x="1179" y="409"/>
                  </a:lnTo>
                  <a:lnTo>
                    <a:pt x="1179" y="0"/>
                  </a:lnTo>
                </a:path>
              </a:pathLst>
            </a:custGeom>
            <a:noFill/>
            <a:ln w="9525" cap="rnd"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02" name="Line 15"/>
            <p:cNvSpPr>
              <a:spLocks noChangeShapeType="1"/>
            </p:cNvSpPr>
            <p:nvPr/>
          </p:nvSpPr>
          <p:spPr bwMode="auto">
            <a:xfrm>
              <a:off x="4649" y="2115"/>
              <a:ext cx="0" cy="408"/>
            </a:xfrm>
            <a:prstGeom prst="line">
              <a:avLst/>
            </a:prstGeom>
            <a:noFill/>
            <a:ln w="9525" cap="rnd">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03" name="Line 16"/>
            <p:cNvSpPr>
              <a:spLocks noChangeShapeType="1"/>
            </p:cNvSpPr>
            <p:nvPr/>
          </p:nvSpPr>
          <p:spPr bwMode="auto">
            <a:xfrm>
              <a:off x="4694" y="663"/>
              <a:ext cx="0" cy="317"/>
            </a:xfrm>
            <a:prstGeom prst="line">
              <a:avLst/>
            </a:prstGeom>
            <a:noFill/>
            <a:ln w="9525" cap="rnd">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04" name="Text Box 17"/>
            <p:cNvSpPr txBox="1">
              <a:spLocks noChangeArrowheads="1"/>
            </p:cNvSpPr>
            <p:nvPr/>
          </p:nvSpPr>
          <p:spPr bwMode="auto">
            <a:xfrm>
              <a:off x="5103" y="845"/>
              <a:ext cx="4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Clr>
                  <a:schemeClr val="hlink"/>
                </a:buClr>
                <a:buFontTx/>
                <a:buNone/>
              </a:pPr>
              <a:r>
                <a:rPr lang="en-US" altLang="zh-CN" sz="2000" b="1" i="1">
                  <a:solidFill>
                    <a:srgbClr val="000000"/>
                  </a:solidFill>
                  <a:latin typeface="Times New Roman" panose="02020603050405020304" pitchFamily="18" charset="0"/>
                  <a:ea typeface="Arial Unicode MS" panose="020B0604020202020204" pitchFamily="34" charset="-122"/>
                  <a:cs typeface="Arial Unicode MS" panose="020B0604020202020204" pitchFamily="34" charset="-122"/>
                </a:rPr>
                <a:t>i</a:t>
              </a:r>
              <a:r>
                <a:rPr lang="en-US" altLang="zh-CN" sz="2000" b="1">
                  <a:solidFill>
                    <a:srgbClr val="000000"/>
                  </a:solidFill>
                  <a:latin typeface="Times New Roman" panose="02020603050405020304" pitchFamily="18" charset="0"/>
                  <a:ea typeface="Arial Unicode MS" panose="020B0604020202020204" pitchFamily="34" charset="-122"/>
                  <a:cs typeface="Arial Unicode MS" panose="020B0604020202020204" pitchFamily="34" charset="-122"/>
                </a:rPr>
                <a:t>↑</a:t>
              </a:r>
              <a:r>
                <a:rPr lang="en-US" altLang="zh-CN" sz="2000" b="1" i="1">
                  <a:solidFill>
                    <a:srgbClr val="000000"/>
                  </a:solidFill>
                  <a:latin typeface="Times New Roman" panose="02020603050405020304" pitchFamily="18" charset="0"/>
                  <a:ea typeface="Arial Unicode MS" panose="020B0604020202020204" pitchFamily="34" charset="-122"/>
                  <a:cs typeface="Arial Unicode MS" panose="020B0604020202020204" pitchFamily="34" charset="-122"/>
                </a:rPr>
                <a:t>j</a:t>
              </a:r>
            </a:p>
          </p:txBody>
        </p:sp>
        <p:sp>
          <p:nvSpPr>
            <p:cNvPr id="59405" name="Text Box 18"/>
            <p:cNvSpPr txBox="1">
              <a:spLocks noChangeArrowheads="1"/>
            </p:cNvSpPr>
            <p:nvPr/>
          </p:nvSpPr>
          <p:spPr bwMode="auto">
            <a:xfrm>
              <a:off x="4694" y="2341"/>
              <a:ext cx="4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Clr>
                  <a:schemeClr val="hlink"/>
                </a:buClr>
                <a:buFontTx/>
                <a:buNone/>
              </a:pPr>
              <a:r>
                <a:rPr lang="en-US" altLang="zh-CN" sz="2000" b="1" i="1">
                  <a:solidFill>
                    <a:srgbClr val="000000"/>
                  </a:solidFill>
                  <a:latin typeface="Times New Roman" panose="02020603050405020304" pitchFamily="18" charset="0"/>
                  <a:ea typeface="Arial Unicode MS" panose="020B0604020202020204" pitchFamily="34" charset="-122"/>
                  <a:cs typeface="Arial Unicode MS" panose="020B0604020202020204" pitchFamily="34" charset="-122"/>
                </a:rPr>
                <a:t>Exit</a:t>
              </a:r>
              <a:r>
                <a:rPr lang="en-US" altLang="zh-CN" sz="2000" b="1">
                  <a:solidFill>
                    <a:srgbClr val="000000"/>
                  </a:solidFill>
                  <a:latin typeface="Times New Roman" panose="02020603050405020304" pitchFamily="18" charset="0"/>
                  <a:ea typeface="Arial Unicode MS" panose="020B0604020202020204" pitchFamily="34" charset="-122"/>
                  <a:cs typeface="Arial Unicode MS" panose="020B0604020202020204" pitchFamily="34" charset="-122"/>
                </a:rPr>
                <a:t>:</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0419">
                                            <p:txEl>
                                              <p:pRg st="7" end="7"/>
                                            </p:txEl>
                                          </p:spTgt>
                                        </p:tgtEl>
                                        <p:attrNameLst>
                                          <p:attrName>style.visibility</p:attrName>
                                        </p:attrNameLst>
                                      </p:cBhvr>
                                      <p:to>
                                        <p:strVal val="visible"/>
                                      </p:to>
                                    </p:set>
                                    <p:animEffect transition="in" filter="fade">
                                      <p:cBhvr>
                                        <p:cTn id="7" dur="1000"/>
                                        <p:tgtEl>
                                          <p:spTgt spid="60419">
                                            <p:txEl>
                                              <p:pRg st="7" end="7"/>
                                            </p:txEl>
                                          </p:spTgt>
                                        </p:tgtEl>
                                      </p:cBhvr>
                                    </p:animEffect>
                                    <p:anim calcmode="lin" valueType="num">
                                      <p:cBhvr>
                                        <p:cTn id="8" dur="1000" fill="hold"/>
                                        <p:tgtEl>
                                          <p:spTgt spid="60419">
                                            <p:txEl>
                                              <p:pRg st="7" end="7"/>
                                            </p:txEl>
                                          </p:spTgt>
                                        </p:tgtEl>
                                        <p:attrNameLst>
                                          <p:attrName>ppt_x</p:attrName>
                                        </p:attrNameLst>
                                      </p:cBhvr>
                                      <p:tavLst>
                                        <p:tav tm="0">
                                          <p:val>
                                            <p:strVal val="#ppt_x"/>
                                          </p:val>
                                        </p:tav>
                                        <p:tav tm="100000">
                                          <p:val>
                                            <p:strVal val="#ppt_x"/>
                                          </p:val>
                                        </p:tav>
                                      </p:tavLst>
                                    </p:anim>
                                    <p:anim calcmode="lin" valueType="num">
                                      <p:cBhvr>
                                        <p:cTn id="9" dur="1000" fill="hold"/>
                                        <p:tgtEl>
                                          <p:spTgt spid="60419">
                                            <p:txEl>
                                              <p:pRg st="7" end="7"/>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0419">
                                            <p:txEl>
                                              <p:pRg st="8" end="8"/>
                                            </p:txEl>
                                          </p:spTgt>
                                        </p:tgtEl>
                                        <p:attrNameLst>
                                          <p:attrName>style.visibility</p:attrName>
                                        </p:attrNameLst>
                                      </p:cBhvr>
                                      <p:to>
                                        <p:strVal val="visible"/>
                                      </p:to>
                                    </p:set>
                                    <p:animEffect transition="in" filter="fade">
                                      <p:cBhvr>
                                        <p:cTn id="12" dur="1000"/>
                                        <p:tgtEl>
                                          <p:spTgt spid="60419">
                                            <p:txEl>
                                              <p:pRg st="8" end="8"/>
                                            </p:txEl>
                                          </p:spTgt>
                                        </p:tgtEl>
                                      </p:cBhvr>
                                    </p:animEffect>
                                    <p:anim calcmode="lin" valueType="num">
                                      <p:cBhvr>
                                        <p:cTn id="13" dur="1000" fill="hold"/>
                                        <p:tgtEl>
                                          <p:spTgt spid="60419">
                                            <p:txEl>
                                              <p:pRg st="8" end="8"/>
                                            </p:txEl>
                                          </p:spTgt>
                                        </p:tgtEl>
                                        <p:attrNameLst>
                                          <p:attrName>ppt_x</p:attrName>
                                        </p:attrNameLst>
                                      </p:cBhvr>
                                      <p:tavLst>
                                        <p:tav tm="0">
                                          <p:val>
                                            <p:strVal val="#ppt_x"/>
                                          </p:val>
                                        </p:tav>
                                        <p:tav tm="100000">
                                          <p:val>
                                            <p:strVal val="#ppt_x"/>
                                          </p:val>
                                        </p:tav>
                                      </p:tavLst>
                                    </p:anim>
                                    <p:anim calcmode="lin" valueType="num">
                                      <p:cBhvr>
                                        <p:cTn id="14" dur="1000" fill="hold"/>
                                        <p:tgtEl>
                                          <p:spTgt spid="60419">
                                            <p:txEl>
                                              <p:pRg st="8" end="8"/>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0419">
                                            <p:txEl>
                                              <p:pRg st="9" end="9"/>
                                            </p:txEl>
                                          </p:spTgt>
                                        </p:tgtEl>
                                        <p:attrNameLst>
                                          <p:attrName>style.visibility</p:attrName>
                                        </p:attrNameLst>
                                      </p:cBhvr>
                                      <p:to>
                                        <p:strVal val="visible"/>
                                      </p:to>
                                    </p:set>
                                    <p:animEffect transition="in" filter="fade">
                                      <p:cBhvr>
                                        <p:cTn id="17" dur="1000"/>
                                        <p:tgtEl>
                                          <p:spTgt spid="60419">
                                            <p:txEl>
                                              <p:pRg st="9" end="9"/>
                                            </p:txEl>
                                          </p:spTgt>
                                        </p:tgtEl>
                                      </p:cBhvr>
                                    </p:animEffect>
                                    <p:anim calcmode="lin" valueType="num">
                                      <p:cBhvr>
                                        <p:cTn id="18" dur="1000" fill="hold"/>
                                        <p:tgtEl>
                                          <p:spTgt spid="60419">
                                            <p:txEl>
                                              <p:pRg st="9" end="9"/>
                                            </p:txEl>
                                          </p:spTgt>
                                        </p:tgtEl>
                                        <p:attrNameLst>
                                          <p:attrName>ppt_x</p:attrName>
                                        </p:attrNameLst>
                                      </p:cBhvr>
                                      <p:tavLst>
                                        <p:tav tm="0">
                                          <p:val>
                                            <p:strVal val="#ppt_x"/>
                                          </p:val>
                                        </p:tav>
                                        <p:tav tm="100000">
                                          <p:val>
                                            <p:strVal val="#ppt_x"/>
                                          </p:val>
                                        </p:tav>
                                      </p:tavLst>
                                    </p:anim>
                                    <p:anim calcmode="lin" valueType="num">
                                      <p:cBhvr>
                                        <p:cTn id="19" dur="1000" fill="hold"/>
                                        <p:tgtEl>
                                          <p:spTgt spid="60419">
                                            <p:txEl>
                                              <p:pRg st="9" end="9"/>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0419">
                                            <p:txEl>
                                              <p:pRg st="10" end="10"/>
                                            </p:txEl>
                                          </p:spTgt>
                                        </p:tgtEl>
                                        <p:attrNameLst>
                                          <p:attrName>style.visibility</p:attrName>
                                        </p:attrNameLst>
                                      </p:cBhvr>
                                      <p:to>
                                        <p:strVal val="visible"/>
                                      </p:to>
                                    </p:set>
                                    <p:animEffect transition="in" filter="fade">
                                      <p:cBhvr>
                                        <p:cTn id="22" dur="1000"/>
                                        <p:tgtEl>
                                          <p:spTgt spid="60419">
                                            <p:txEl>
                                              <p:pRg st="10" end="10"/>
                                            </p:txEl>
                                          </p:spTgt>
                                        </p:tgtEl>
                                      </p:cBhvr>
                                    </p:animEffect>
                                    <p:anim calcmode="lin" valueType="num">
                                      <p:cBhvr>
                                        <p:cTn id="23" dur="1000" fill="hold"/>
                                        <p:tgtEl>
                                          <p:spTgt spid="60419">
                                            <p:txEl>
                                              <p:pRg st="10" end="10"/>
                                            </p:txEl>
                                          </p:spTgt>
                                        </p:tgtEl>
                                        <p:attrNameLst>
                                          <p:attrName>ppt_x</p:attrName>
                                        </p:attrNameLst>
                                      </p:cBhvr>
                                      <p:tavLst>
                                        <p:tav tm="0">
                                          <p:val>
                                            <p:strVal val="#ppt_x"/>
                                          </p:val>
                                        </p:tav>
                                        <p:tav tm="100000">
                                          <p:val>
                                            <p:strVal val="#ppt_x"/>
                                          </p:val>
                                        </p:tav>
                                      </p:tavLst>
                                    </p:anim>
                                    <p:anim calcmode="lin" valueType="num">
                                      <p:cBhvr>
                                        <p:cTn id="24" dur="1000" fill="hold"/>
                                        <p:tgtEl>
                                          <p:spTgt spid="60419">
                                            <p:txEl>
                                              <p:pRg st="10" end="10"/>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60419">
                                            <p:txEl>
                                              <p:pRg st="11" end="11"/>
                                            </p:txEl>
                                          </p:spTgt>
                                        </p:tgtEl>
                                        <p:attrNameLst>
                                          <p:attrName>style.visibility</p:attrName>
                                        </p:attrNameLst>
                                      </p:cBhvr>
                                      <p:to>
                                        <p:strVal val="visible"/>
                                      </p:to>
                                    </p:set>
                                    <p:animEffect transition="in" filter="fade">
                                      <p:cBhvr>
                                        <p:cTn id="27" dur="1000"/>
                                        <p:tgtEl>
                                          <p:spTgt spid="60419">
                                            <p:txEl>
                                              <p:pRg st="11" end="11"/>
                                            </p:txEl>
                                          </p:spTgt>
                                        </p:tgtEl>
                                      </p:cBhvr>
                                    </p:animEffect>
                                    <p:anim calcmode="lin" valueType="num">
                                      <p:cBhvr>
                                        <p:cTn id="28" dur="1000" fill="hold"/>
                                        <p:tgtEl>
                                          <p:spTgt spid="60419">
                                            <p:txEl>
                                              <p:pRg st="11" end="11"/>
                                            </p:txEl>
                                          </p:spTgt>
                                        </p:tgtEl>
                                        <p:attrNameLst>
                                          <p:attrName>ppt_x</p:attrName>
                                        </p:attrNameLst>
                                      </p:cBhvr>
                                      <p:tavLst>
                                        <p:tav tm="0">
                                          <p:val>
                                            <p:strVal val="#ppt_x"/>
                                          </p:val>
                                        </p:tav>
                                        <p:tav tm="100000">
                                          <p:val>
                                            <p:strVal val="#ppt_x"/>
                                          </p:val>
                                        </p:tav>
                                      </p:tavLst>
                                    </p:anim>
                                    <p:anim calcmode="lin" valueType="num">
                                      <p:cBhvr>
                                        <p:cTn id="29" dur="1000" fill="hold"/>
                                        <p:tgtEl>
                                          <p:spTgt spid="60419">
                                            <p:txEl>
                                              <p:pRg st="11" end="11"/>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60419">
                                            <p:txEl>
                                              <p:pRg st="12" end="12"/>
                                            </p:txEl>
                                          </p:spTgt>
                                        </p:tgtEl>
                                        <p:attrNameLst>
                                          <p:attrName>style.visibility</p:attrName>
                                        </p:attrNameLst>
                                      </p:cBhvr>
                                      <p:to>
                                        <p:strVal val="visible"/>
                                      </p:to>
                                    </p:set>
                                    <p:animEffect transition="in" filter="fade">
                                      <p:cBhvr>
                                        <p:cTn id="32" dur="1000"/>
                                        <p:tgtEl>
                                          <p:spTgt spid="60419">
                                            <p:txEl>
                                              <p:pRg st="12" end="12"/>
                                            </p:txEl>
                                          </p:spTgt>
                                        </p:tgtEl>
                                      </p:cBhvr>
                                    </p:animEffect>
                                    <p:anim calcmode="lin" valueType="num">
                                      <p:cBhvr>
                                        <p:cTn id="33" dur="1000" fill="hold"/>
                                        <p:tgtEl>
                                          <p:spTgt spid="60419">
                                            <p:txEl>
                                              <p:pRg st="12" end="12"/>
                                            </p:txEl>
                                          </p:spTgt>
                                        </p:tgtEl>
                                        <p:attrNameLst>
                                          <p:attrName>ppt_x</p:attrName>
                                        </p:attrNameLst>
                                      </p:cBhvr>
                                      <p:tavLst>
                                        <p:tav tm="0">
                                          <p:val>
                                            <p:strVal val="#ppt_x"/>
                                          </p:val>
                                        </p:tav>
                                        <p:tav tm="100000">
                                          <p:val>
                                            <p:strVal val="#ppt_x"/>
                                          </p:val>
                                        </p:tav>
                                      </p:tavLst>
                                    </p:anim>
                                    <p:anim calcmode="lin" valueType="num">
                                      <p:cBhvr>
                                        <p:cTn id="34" dur="1000" fill="hold"/>
                                        <p:tgtEl>
                                          <p:spTgt spid="60419">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D367025-D660-4DC7-AB9E-E8DAFDFB78D3}" type="slidenum">
              <a:rPr lang="en-US" altLang="zh-CN" sz="1400" smtClean="0">
                <a:latin typeface="Arial" panose="020B0604020202020204" pitchFamily="34" charset="0"/>
                <a:ea typeface="Arial Unicode MS" panose="020B0604020202020204" pitchFamily="34" charset="-122"/>
                <a:cs typeface="Arial Unicode MS" panose="020B0604020202020204" pitchFamily="34" charset="-122"/>
              </a:rPr>
              <a:pPr>
                <a:spcBef>
                  <a:spcPct val="0"/>
                </a:spcBef>
                <a:buFontTx/>
                <a:buNone/>
              </a:pPr>
              <a:t>52</a:t>
            </a:fld>
            <a:endParaRPr lang="en-US"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61444" name="Rectangle 3"/>
          <p:cNvSpPr>
            <a:spLocks noGrp="1" noRot="1" noChangeArrowheads="1"/>
          </p:cNvSpPr>
          <p:nvPr>
            <p:ph type="body" idx="1"/>
          </p:nvPr>
        </p:nvSpPr>
        <p:spPr>
          <a:xfrm>
            <a:off x="250825" y="974725"/>
            <a:ext cx="8785225" cy="5262563"/>
          </a:xfrm>
        </p:spPr>
        <p:txBody>
          <a:bodyPr/>
          <a:lstStyle/>
          <a:p>
            <a:pPr eaLnBrk="1" hangingPunct="1">
              <a:spcBef>
                <a:spcPts val="0"/>
              </a:spcBef>
              <a:defRPr/>
            </a:pPr>
            <a:r>
              <a:rPr lang="en-US" altLang="zh-CN" dirty="0"/>
              <a:t> Example 2.11</a:t>
            </a:r>
            <a:r>
              <a:rPr lang="en-US" altLang="zh-CN" sz="2400" dirty="0"/>
              <a:t>   Compiling a loop with variable array index</a:t>
            </a:r>
          </a:p>
          <a:p>
            <a:pPr eaLnBrk="1" hangingPunct="1">
              <a:spcBef>
                <a:spcPts val="0"/>
              </a:spcBef>
              <a:buFont typeface="Wingdings" pitchFamily="2" charset="2"/>
              <a:buNone/>
              <a:defRPr/>
            </a:pPr>
            <a:r>
              <a:rPr lang="en-US" altLang="zh-CN" sz="2000" dirty="0"/>
              <a:t>         ( Assume: g ~ j ---- $s1 ~ $s4      base of A[</a:t>
            </a:r>
            <a:r>
              <a:rPr lang="en-US" altLang="zh-CN" sz="2000" dirty="0" err="1"/>
              <a:t>i</a:t>
            </a:r>
            <a:r>
              <a:rPr lang="en-US" altLang="zh-CN" sz="2000" dirty="0"/>
              <a:t>] ---- $s5)</a:t>
            </a:r>
            <a:endParaRPr lang="en-US" altLang="zh-CN" dirty="0"/>
          </a:p>
          <a:p>
            <a:pPr lvl="1" eaLnBrk="1" hangingPunct="1">
              <a:spcBef>
                <a:spcPts val="0"/>
              </a:spcBef>
              <a:defRPr/>
            </a:pPr>
            <a:r>
              <a:rPr lang="en-US" altLang="zh-CN" dirty="0"/>
              <a:t> C code:</a:t>
            </a:r>
          </a:p>
          <a:p>
            <a:pPr lvl="1" eaLnBrk="1" hangingPunct="1">
              <a:spcBef>
                <a:spcPts val="0"/>
              </a:spcBef>
              <a:buFont typeface="Wingdings" pitchFamily="2" charset="2"/>
              <a:buNone/>
              <a:defRPr/>
            </a:pPr>
            <a:r>
              <a:rPr lang="en-US" altLang="zh-CN" sz="2000" dirty="0"/>
              <a:t>        Loop:      g  =  g  +  A[</a:t>
            </a:r>
            <a:r>
              <a:rPr lang="en-US" altLang="zh-CN" sz="2000" dirty="0" err="1"/>
              <a:t>i</a:t>
            </a:r>
            <a:r>
              <a:rPr lang="en-US" altLang="zh-CN" sz="2000" dirty="0"/>
              <a:t>] ;         // A is an array of 100 words</a:t>
            </a:r>
          </a:p>
          <a:p>
            <a:pPr lvl="1" eaLnBrk="1" hangingPunct="1">
              <a:spcBef>
                <a:spcPts val="0"/>
              </a:spcBef>
              <a:buFont typeface="Wingdings" pitchFamily="2" charset="2"/>
              <a:buNone/>
              <a:defRPr/>
            </a:pPr>
            <a:r>
              <a:rPr lang="en-US" altLang="zh-CN" sz="2000" dirty="0"/>
              <a:t>                        </a:t>
            </a:r>
            <a:r>
              <a:rPr lang="en-US" altLang="zh-CN" sz="2000" dirty="0" err="1"/>
              <a:t>i</a:t>
            </a:r>
            <a:r>
              <a:rPr lang="en-US" altLang="zh-CN" sz="2000" dirty="0"/>
              <a:t>  =   </a:t>
            </a:r>
            <a:r>
              <a:rPr lang="en-US" altLang="zh-CN" sz="2000" dirty="0" err="1"/>
              <a:t>i</a:t>
            </a:r>
            <a:r>
              <a:rPr lang="en-US" altLang="zh-CN" sz="2000" dirty="0"/>
              <a:t>  +  j ;</a:t>
            </a:r>
          </a:p>
          <a:p>
            <a:pPr lvl="1" eaLnBrk="1" hangingPunct="1">
              <a:spcBef>
                <a:spcPts val="0"/>
              </a:spcBef>
              <a:buFont typeface="Wingdings" pitchFamily="2" charset="2"/>
              <a:buNone/>
              <a:defRPr/>
            </a:pPr>
            <a:r>
              <a:rPr lang="en-US" altLang="zh-CN" sz="2000" dirty="0"/>
              <a:t>                        if ( </a:t>
            </a:r>
            <a:r>
              <a:rPr lang="en-US" altLang="zh-CN" sz="2000" dirty="0" err="1"/>
              <a:t>i</a:t>
            </a:r>
            <a:r>
              <a:rPr lang="en-US" altLang="zh-CN" sz="2000" dirty="0"/>
              <a:t>  !=  h )    </a:t>
            </a:r>
            <a:r>
              <a:rPr lang="en-US" altLang="zh-CN" sz="2000" dirty="0" err="1"/>
              <a:t>goto</a:t>
            </a:r>
            <a:r>
              <a:rPr lang="en-US" altLang="zh-CN" sz="2000" dirty="0"/>
              <a:t>  Loop ;</a:t>
            </a:r>
          </a:p>
          <a:p>
            <a:pPr lvl="1" eaLnBrk="1" hangingPunct="1">
              <a:spcBef>
                <a:spcPts val="0"/>
              </a:spcBef>
              <a:defRPr/>
            </a:pPr>
            <a:r>
              <a:rPr lang="en-US" altLang="zh-CN" dirty="0"/>
              <a:t> MIPS assembly code:</a:t>
            </a:r>
          </a:p>
          <a:p>
            <a:pPr lvl="1" eaLnBrk="1" hangingPunct="1">
              <a:spcBef>
                <a:spcPts val="0"/>
              </a:spcBef>
              <a:buFont typeface="Wingdings" pitchFamily="2" charset="2"/>
              <a:buNone/>
              <a:defRPr/>
            </a:pPr>
            <a:r>
              <a:rPr lang="en-US" altLang="zh-CN" sz="2000" dirty="0"/>
              <a:t>       Loop:       add     $t1, $s3, $s3        # temp reg $t1  =  2  *  </a:t>
            </a:r>
            <a:r>
              <a:rPr lang="en-US" altLang="zh-CN" sz="2000" dirty="0" err="1"/>
              <a:t>i</a:t>
            </a:r>
            <a:endParaRPr lang="en-US" altLang="zh-CN" sz="2000" dirty="0"/>
          </a:p>
          <a:p>
            <a:pPr lvl="1" eaLnBrk="1" hangingPunct="1">
              <a:spcBef>
                <a:spcPts val="0"/>
              </a:spcBef>
              <a:buFont typeface="Wingdings" pitchFamily="2" charset="2"/>
              <a:buNone/>
              <a:defRPr/>
            </a:pPr>
            <a:r>
              <a:rPr lang="en-US" altLang="zh-CN" sz="2000" dirty="0"/>
              <a:t>                        add     $t1, $t1, $t1        # temp reg $t1  =  4  *  </a:t>
            </a:r>
            <a:r>
              <a:rPr lang="en-US" altLang="zh-CN" sz="2000" dirty="0" err="1"/>
              <a:t>i</a:t>
            </a:r>
            <a:endParaRPr lang="en-US" altLang="zh-CN" sz="2000" dirty="0"/>
          </a:p>
          <a:p>
            <a:pPr lvl="1" eaLnBrk="1" hangingPunct="1">
              <a:spcBef>
                <a:spcPts val="0"/>
              </a:spcBef>
              <a:buFont typeface="Wingdings" pitchFamily="2" charset="2"/>
              <a:buNone/>
              <a:defRPr/>
            </a:pPr>
            <a:r>
              <a:rPr lang="en-US" altLang="zh-CN" sz="2000" dirty="0"/>
              <a:t>                        add     $t1, $t1, $s5       # $t1  =  address of A[</a:t>
            </a:r>
            <a:r>
              <a:rPr lang="en-US" altLang="zh-CN" sz="2000" dirty="0" err="1"/>
              <a:t>i</a:t>
            </a:r>
            <a:r>
              <a:rPr lang="en-US" altLang="zh-CN" sz="2000" dirty="0"/>
              <a:t>]</a:t>
            </a:r>
          </a:p>
          <a:p>
            <a:pPr lvl="1" eaLnBrk="1" hangingPunct="1">
              <a:spcBef>
                <a:spcPts val="0"/>
              </a:spcBef>
              <a:buFont typeface="Wingdings" pitchFamily="2" charset="2"/>
              <a:buNone/>
              <a:defRPr/>
            </a:pPr>
            <a:r>
              <a:rPr lang="en-US" altLang="zh-CN" sz="2000" dirty="0"/>
              <a:t>                         </a:t>
            </a:r>
            <a:r>
              <a:rPr lang="en-US" altLang="zh-CN" sz="2000" dirty="0" err="1"/>
              <a:t>lw</a:t>
            </a:r>
            <a:r>
              <a:rPr lang="en-US" altLang="zh-CN" sz="2000" dirty="0"/>
              <a:t>      $t0, 0($t1)          # temp reg $t0  =  A[</a:t>
            </a:r>
            <a:r>
              <a:rPr lang="en-US" altLang="zh-CN" sz="2000" dirty="0" err="1"/>
              <a:t>i</a:t>
            </a:r>
            <a:r>
              <a:rPr lang="en-US" altLang="zh-CN" sz="2000" dirty="0"/>
              <a:t>]</a:t>
            </a:r>
          </a:p>
          <a:p>
            <a:pPr lvl="1" eaLnBrk="1" hangingPunct="1">
              <a:spcBef>
                <a:spcPts val="0"/>
              </a:spcBef>
              <a:buFont typeface="Wingdings" pitchFamily="2" charset="2"/>
              <a:buNone/>
              <a:defRPr/>
            </a:pPr>
            <a:r>
              <a:rPr lang="en-US" altLang="zh-CN" sz="2000" dirty="0"/>
              <a:t>                         add    $s1, $s1, $t0       # g  =  g  +  A[</a:t>
            </a:r>
            <a:r>
              <a:rPr lang="en-US" altLang="zh-CN" sz="2000" dirty="0" err="1"/>
              <a:t>i</a:t>
            </a:r>
            <a:r>
              <a:rPr lang="en-US" altLang="zh-CN" sz="2000" dirty="0"/>
              <a:t>]</a:t>
            </a:r>
          </a:p>
          <a:p>
            <a:pPr lvl="1" eaLnBrk="1" hangingPunct="1">
              <a:spcBef>
                <a:spcPts val="0"/>
              </a:spcBef>
              <a:buFont typeface="Wingdings" pitchFamily="2" charset="2"/>
              <a:buNone/>
              <a:defRPr/>
            </a:pPr>
            <a:r>
              <a:rPr lang="en-US" altLang="zh-CN" dirty="0"/>
              <a:t>                  </a:t>
            </a:r>
            <a:r>
              <a:rPr lang="en-US" altLang="zh-CN" sz="2000" dirty="0"/>
              <a:t>add    $s3, $s3, $s4      #  </a:t>
            </a:r>
            <a:r>
              <a:rPr lang="en-US" altLang="zh-CN" sz="2000" dirty="0" err="1"/>
              <a:t>i</a:t>
            </a:r>
            <a:r>
              <a:rPr lang="en-US" altLang="zh-CN" sz="2000" dirty="0"/>
              <a:t>  =   </a:t>
            </a:r>
            <a:r>
              <a:rPr lang="en-US" altLang="zh-CN" sz="2000" dirty="0" err="1"/>
              <a:t>i</a:t>
            </a:r>
            <a:r>
              <a:rPr lang="en-US" altLang="zh-CN" sz="2000" dirty="0"/>
              <a:t>  +  j</a:t>
            </a:r>
          </a:p>
          <a:p>
            <a:pPr lvl="1" eaLnBrk="1" hangingPunct="1">
              <a:spcBef>
                <a:spcPts val="0"/>
              </a:spcBef>
              <a:buFont typeface="Wingdings" pitchFamily="2" charset="2"/>
              <a:buNone/>
              <a:defRPr/>
            </a:pPr>
            <a:r>
              <a:rPr lang="en-US" altLang="zh-CN" sz="2000" dirty="0"/>
              <a:t>                         </a:t>
            </a:r>
            <a:r>
              <a:rPr lang="en-US" altLang="zh-CN" sz="2000" dirty="0" err="1"/>
              <a:t>bne</a:t>
            </a:r>
            <a:r>
              <a:rPr lang="en-US" altLang="zh-CN" sz="2000" dirty="0"/>
              <a:t>     $s3, $s2, Loop   # go to Loop  if  </a:t>
            </a:r>
            <a:r>
              <a:rPr lang="en-US" altLang="zh-CN" sz="2000" dirty="0" err="1"/>
              <a:t>i</a:t>
            </a:r>
            <a:r>
              <a:rPr lang="en-US" altLang="zh-CN" sz="2000" dirty="0"/>
              <a:t>  !=  h</a:t>
            </a:r>
            <a:endParaRPr lang="en-US" altLang="zh-CN" dirty="0"/>
          </a:p>
        </p:txBody>
      </p:sp>
      <p:sp>
        <p:nvSpPr>
          <p:cNvPr id="60420" name="Text Box 4"/>
          <p:cNvSpPr txBox="1">
            <a:spLocks noChangeArrowheads="1"/>
          </p:cNvSpPr>
          <p:nvPr/>
        </p:nvSpPr>
        <p:spPr bwMode="auto">
          <a:xfrm>
            <a:off x="395288" y="273050"/>
            <a:ext cx="4752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Clr>
                <a:schemeClr val="hlink"/>
              </a:buClr>
              <a:buFontTx/>
              <a:buNone/>
            </a:pPr>
            <a:r>
              <a:rPr lang="en-US" altLang="zh-CN" sz="2400" b="1">
                <a:solidFill>
                  <a:srgbClr val="FF0066"/>
                </a:solidFill>
                <a:latin typeface="Arial" panose="020B0604020202020204" pitchFamily="34" charset="0"/>
                <a:ea typeface="Arial Unicode MS" panose="020B0604020202020204" pitchFamily="34" charset="-122"/>
                <a:cs typeface="Arial Unicode MS" panose="020B0604020202020204" pitchFamily="34" charset="-122"/>
              </a:rPr>
              <a:t>Supports LOOPs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444">
                                            <p:txEl>
                                              <p:pRg st="7" end="7"/>
                                            </p:txEl>
                                          </p:spTgt>
                                        </p:tgtEl>
                                        <p:attrNameLst>
                                          <p:attrName>style.visibility</p:attrName>
                                        </p:attrNameLst>
                                      </p:cBhvr>
                                      <p:to>
                                        <p:strVal val="visible"/>
                                      </p:to>
                                    </p:set>
                                    <p:animEffect transition="in" filter="fade">
                                      <p:cBhvr>
                                        <p:cTn id="7" dur="1000"/>
                                        <p:tgtEl>
                                          <p:spTgt spid="61444">
                                            <p:txEl>
                                              <p:pRg st="7" end="7"/>
                                            </p:txEl>
                                          </p:spTgt>
                                        </p:tgtEl>
                                      </p:cBhvr>
                                    </p:animEffect>
                                    <p:anim calcmode="lin" valueType="num">
                                      <p:cBhvr>
                                        <p:cTn id="8" dur="1000" fill="hold"/>
                                        <p:tgtEl>
                                          <p:spTgt spid="61444">
                                            <p:txEl>
                                              <p:pRg st="7" end="7"/>
                                            </p:txEl>
                                          </p:spTgt>
                                        </p:tgtEl>
                                        <p:attrNameLst>
                                          <p:attrName>ppt_x</p:attrName>
                                        </p:attrNameLst>
                                      </p:cBhvr>
                                      <p:tavLst>
                                        <p:tav tm="0">
                                          <p:val>
                                            <p:strVal val="#ppt_x"/>
                                          </p:val>
                                        </p:tav>
                                        <p:tav tm="100000">
                                          <p:val>
                                            <p:strVal val="#ppt_x"/>
                                          </p:val>
                                        </p:tav>
                                      </p:tavLst>
                                    </p:anim>
                                    <p:anim calcmode="lin" valueType="num">
                                      <p:cBhvr>
                                        <p:cTn id="9" dur="1000" fill="hold"/>
                                        <p:tgtEl>
                                          <p:spTgt spid="61444">
                                            <p:txEl>
                                              <p:pRg st="7" end="7"/>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1444">
                                            <p:txEl>
                                              <p:pRg st="8" end="8"/>
                                            </p:txEl>
                                          </p:spTgt>
                                        </p:tgtEl>
                                        <p:attrNameLst>
                                          <p:attrName>style.visibility</p:attrName>
                                        </p:attrNameLst>
                                      </p:cBhvr>
                                      <p:to>
                                        <p:strVal val="visible"/>
                                      </p:to>
                                    </p:set>
                                    <p:animEffect transition="in" filter="fade">
                                      <p:cBhvr>
                                        <p:cTn id="12" dur="1000"/>
                                        <p:tgtEl>
                                          <p:spTgt spid="61444">
                                            <p:txEl>
                                              <p:pRg st="8" end="8"/>
                                            </p:txEl>
                                          </p:spTgt>
                                        </p:tgtEl>
                                      </p:cBhvr>
                                    </p:animEffect>
                                    <p:anim calcmode="lin" valueType="num">
                                      <p:cBhvr>
                                        <p:cTn id="13" dur="1000" fill="hold"/>
                                        <p:tgtEl>
                                          <p:spTgt spid="61444">
                                            <p:txEl>
                                              <p:pRg st="8" end="8"/>
                                            </p:txEl>
                                          </p:spTgt>
                                        </p:tgtEl>
                                        <p:attrNameLst>
                                          <p:attrName>ppt_x</p:attrName>
                                        </p:attrNameLst>
                                      </p:cBhvr>
                                      <p:tavLst>
                                        <p:tav tm="0">
                                          <p:val>
                                            <p:strVal val="#ppt_x"/>
                                          </p:val>
                                        </p:tav>
                                        <p:tav tm="100000">
                                          <p:val>
                                            <p:strVal val="#ppt_x"/>
                                          </p:val>
                                        </p:tav>
                                      </p:tavLst>
                                    </p:anim>
                                    <p:anim calcmode="lin" valueType="num">
                                      <p:cBhvr>
                                        <p:cTn id="14" dur="1000" fill="hold"/>
                                        <p:tgtEl>
                                          <p:spTgt spid="61444">
                                            <p:txEl>
                                              <p:pRg st="8" end="8"/>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1444">
                                            <p:txEl>
                                              <p:pRg st="9" end="9"/>
                                            </p:txEl>
                                          </p:spTgt>
                                        </p:tgtEl>
                                        <p:attrNameLst>
                                          <p:attrName>style.visibility</p:attrName>
                                        </p:attrNameLst>
                                      </p:cBhvr>
                                      <p:to>
                                        <p:strVal val="visible"/>
                                      </p:to>
                                    </p:set>
                                    <p:animEffect transition="in" filter="fade">
                                      <p:cBhvr>
                                        <p:cTn id="17" dur="1000"/>
                                        <p:tgtEl>
                                          <p:spTgt spid="61444">
                                            <p:txEl>
                                              <p:pRg st="9" end="9"/>
                                            </p:txEl>
                                          </p:spTgt>
                                        </p:tgtEl>
                                      </p:cBhvr>
                                    </p:animEffect>
                                    <p:anim calcmode="lin" valueType="num">
                                      <p:cBhvr>
                                        <p:cTn id="18" dur="1000" fill="hold"/>
                                        <p:tgtEl>
                                          <p:spTgt spid="61444">
                                            <p:txEl>
                                              <p:pRg st="9" end="9"/>
                                            </p:txEl>
                                          </p:spTgt>
                                        </p:tgtEl>
                                        <p:attrNameLst>
                                          <p:attrName>ppt_x</p:attrName>
                                        </p:attrNameLst>
                                      </p:cBhvr>
                                      <p:tavLst>
                                        <p:tav tm="0">
                                          <p:val>
                                            <p:strVal val="#ppt_x"/>
                                          </p:val>
                                        </p:tav>
                                        <p:tav tm="100000">
                                          <p:val>
                                            <p:strVal val="#ppt_x"/>
                                          </p:val>
                                        </p:tav>
                                      </p:tavLst>
                                    </p:anim>
                                    <p:anim calcmode="lin" valueType="num">
                                      <p:cBhvr>
                                        <p:cTn id="19" dur="1000" fill="hold"/>
                                        <p:tgtEl>
                                          <p:spTgt spid="61444">
                                            <p:txEl>
                                              <p:pRg st="9" end="9"/>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1444">
                                            <p:txEl>
                                              <p:pRg st="10" end="10"/>
                                            </p:txEl>
                                          </p:spTgt>
                                        </p:tgtEl>
                                        <p:attrNameLst>
                                          <p:attrName>style.visibility</p:attrName>
                                        </p:attrNameLst>
                                      </p:cBhvr>
                                      <p:to>
                                        <p:strVal val="visible"/>
                                      </p:to>
                                    </p:set>
                                    <p:animEffect transition="in" filter="fade">
                                      <p:cBhvr>
                                        <p:cTn id="22" dur="1000"/>
                                        <p:tgtEl>
                                          <p:spTgt spid="61444">
                                            <p:txEl>
                                              <p:pRg st="10" end="10"/>
                                            </p:txEl>
                                          </p:spTgt>
                                        </p:tgtEl>
                                      </p:cBhvr>
                                    </p:animEffect>
                                    <p:anim calcmode="lin" valueType="num">
                                      <p:cBhvr>
                                        <p:cTn id="23" dur="1000" fill="hold"/>
                                        <p:tgtEl>
                                          <p:spTgt spid="61444">
                                            <p:txEl>
                                              <p:pRg st="10" end="10"/>
                                            </p:txEl>
                                          </p:spTgt>
                                        </p:tgtEl>
                                        <p:attrNameLst>
                                          <p:attrName>ppt_x</p:attrName>
                                        </p:attrNameLst>
                                      </p:cBhvr>
                                      <p:tavLst>
                                        <p:tav tm="0">
                                          <p:val>
                                            <p:strVal val="#ppt_x"/>
                                          </p:val>
                                        </p:tav>
                                        <p:tav tm="100000">
                                          <p:val>
                                            <p:strVal val="#ppt_x"/>
                                          </p:val>
                                        </p:tav>
                                      </p:tavLst>
                                    </p:anim>
                                    <p:anim calcmode="lin" valueType="num">
                                      <p:cBhvr>
                                        <p:cTn id="24" dur="1000" fill="hold"/>
                                        <p:tgtEl>
                                          <p:spTgt spid="61444">
                                            <p:txEl>
                                              <p:pRg st="10" end="10"/>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61444">
                                            <p:txEl>
                                              <p:pRg st="11" end="11"/>
                                            </p:txEl>
                                          </p:spTgt>
                                        </p:tgtEl>
                                        <p:attrNameLst>
                                          <p:attrName>style.visibility</p:attrName>
                                        </p:attrNameLst>
                                      </p:cBhvr>
                                      <p:to>
                                        <p:strVal val="visible"/>
                                      </p:to>
                                    </p:set>
                                    <p:animEffect transition="in" filter="fade">
                                      <p:cBhvr>
                                        <p:cTn id="27" dur="1000"/>
                                        <p:tgtEl>
                                          <p:spTgt spid="61444">
                                            <p:txEl>
                                              <p:pRg st="11" end="11"/>
                                            </p:txEl>
                                          </p:spTgt>
                                        </p:tgtEl>
                                      </p:cBhvr>
                                    </p:animEffect>
                                    <p:anim calcmode="lin" valueType="num">
                                      <p:cBhvr>
                                        <p:cTn id="28" dur="1000" fill="hold"/>
                                        <p:tgtEl>
                                          <p:spTgt spid="61444">
                                            <p:txEl>
                                              <p:pRg st="11" end="11"/>
                                            </p:txEl>
                                          </p:spTgt>
                                        </p:tgtEl>
                                        <p:attrNameLst>
                                          <p:attrName>ppt_x</p:attrName>
                                        </p:attrNameLst>
                                      </p:cBhvr>
                                      <p:tavLst>
                                        <p:tav tm="0">
                                          <p:val>
                                            <p:strVal val="#ppt_x"/>
                                          </p:val>
                                        </p:tav>
                                        <p:tav tm="100000">
                                          <p:val>
                                            <p:strVal val="#ppt_x"/>
                                          </p:val>
                                        </p:tav>
                                      </p:tavLst>
                                    </p:anim>
                                    <p:anim calcmode="lin" valueType="num">
                                      <p:cBhvr>
                                        <p:cTn id="29" dur="1000" fill="hold"/>
                                        <p:tgtEl>
                                          <p:spTgt spid="61444">
                                            <p:txEl>
                                              <p:pRg st="11" end="11"/>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61444">
                                            <p:txEl>
                                              <p:pRg st="12" end="12"/>
                                            </p:txEl>
                                          </p:spTgt>
                                        </p:tgtEl>
                                        <p:attrNameLst>
                                          <p:attrName>style.visibility</p:attrName>
                                        </p:attrNameLst>
                                      </p:cBhvr>
                                      <p:to>
                                        <p:strVal val="visible"/>
                                      </p:to>
                                    </p:set>
                                    <p:animEffect transition="in" filter="fade">
                                      <p:cBhvr>
                                        <p:cTn id="32" dur="1000"/>
                                        <p:tgtEl>
                                          <p:spTgt spid="61444">
                                            <p:txEl>
                                              <p:pRg st="12" end="12"/>
                                            </p:txEl>
                                          </p:spTgt>
                                        </p:tgtEl>
                                      </p:cBhvr>
                                    </p:animEffect>
                                    <p:anim calcmode="lin" valueType="num">
                                      <p:cBhvr>
                                        <p:cTn id="33" dur="1000" fill="hold"/>
                                        <p:tgtEl>
                                          <p:spTgt spid="61444">
                                            <p:txEl>
                                              <p:pRg st="12" end="12"/>
                                            </p:txEl>
                                          </p:spTgt>
                                        </p:tgtEl>
                                        <p:attrNameLst>
                                          <p:attrName>ppt_x</p:attrName>
                                        </p:attrNameLst>
                                      </p:cBhvr>
                                      <p:tavLst>
                                        <p:tav tm="0">
                                          <p:val>
                                            <p:strVal val="#ppt_x"/>
                                          </p:val>
                                        </p:tav>
                                        <p:tav tm="100000">
                                          <p:val>
                                            <p:strVal val="#ppt_x"/>
                                          </p:val>
                                        </p:tav>
                                      </p:tavLst>
                                    </p:anim>
                                    <p:anim calcmode="lin" valueType="num">
                                      <p:cBhvr>
                                        <p:cTn id="34" dur="1000" fill="hold"/>
                                        <p:tgtEl>
                                          <p:spTgt spid="61444">
                                            <p:txEl>
                                              <p:pRg st="12" end="12"/>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61444">
                                            <p:txEl>
                                              <p:pRg st="13" end="13"/>
                                            </p:txEl>
                                          </p:spTgt>
                                        </p:tgtEl>
                                        <p:attrNameLst>
                                          <p:attrName>style.visibility</p:attrName>
                                        </p:attrNameLst>
                                      </p:cBhvr>
                                      <p:to>
                                        <p:strVal val="visible"/>
                                      </p:to>
                                    </p:set>
                                    <p:animEffect transition="in" filter="fade">
                                      <p:cBhvr>
                                        <p:cTn id="37" dur="1000"/>
                                        <p:tgtEl>
                                          <p:spTgt spid="61444">
                                            <p:txEl>
                                              <p:pRg st="13" end="13"/>
                                            </p:txEl>
                                          </p:spTgt>
                                        </p:tgtEl>
                                      </p:cBhvr>
                                    </p:animEffect>
                                    <p:anim calcmode="lin" valueType="num">
                                      <p:cBhvr>
                                        <p:cTn id="38" dur="1000" fill="hold"/>
                                        <p:tgtEl>
                                          <p:spTgt spid="61444">
                                            <p:txEl>
                                              <p:pRg st="13" end="13"/>
                                            </p:txEl>
                                          </p:spTgt>
                                        </p:tgtEl>
                                        <p:attrNameLst>
                                          <p:attrName>ppt_x</p:attrName>
                                        </p:attrNameLst>
                                      </p:cBhvr>
                                      <p:tavLst>
                                        <p:tav tm="0">
                                          <p:val>
                                            <p:strVal val="#ppt_x"/>
                                          </p:val>
                                        </p:tav>
                                        <p:tav tm="100000">
                                          <p:val>
                                            <p:strVal val="#ppt_x"/>
                                          </p:val>
                                        </p:tav>
                                      </p:tavLst>
                                    </p:anim>
                                    <p:anim calcmode="lin" valueType="num">
                                      <p:cBhvr>
                                        <p:cTn id="39" dur="1000" fill="hold"/>
                                        <p:tgtEl>
                                          <p:spTgt spid="61444">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5C60408B-ED6C-431C-A20E-14FAA3FEDB8F}" type="slidenum">
              <a:rPr lang="en-US" altLang="zh-CN" sz="1400" smtClean="0">
                <a:latin typeface="Arial" panose="020B0604020202020204" pitchFamily="34" charset="0"/>
                <a:ea typeface="Arial Unicode MS" panose="020B0604020202020204" pitchFamily="34" charset="-122"/>
                <a:cs typeface="Arial Unicode MS" panose="020B0604020202020204" pitchFamily="34" charset="-122"/>
              </a:rPr>
              <a:pPr>
                <a:spcBef>
                  <a:spcPct val="0"/>
                </a:spcBef>
                <a:buFontTx/>
                <a:buNone/>
              </a:pPr>
              <a:t>53</a:t>
            </a:fld>
            <a:endParaRPr lang="en-US"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62468" name="Rectangle 2"/>
          <p:cNvSpPr>
            <a:spLocks noGrp="1" noRot="1" noChangeArrowheads="1"/>
          </p:cNvSpPr>
          <p:nvPr>
            <p:ph type="body" idx="1"/>
          </p:nvPr>
        </p:nvSpPr>
        <p:spPr>
          <a:xfrm>
            <a:off x="179388" y="1006475"/>
            <a:ext cx="8785225" cy="5014913"/>
          </a:xfrm>
        </p:spPr>
        <p:txBody>
          <a:bodyPr/>
          <a:lstStyle/>
          <a:p>
            <a:pPr eaLnBrk="1" hangingPunct="1">
              <a:spcBef>
                <a:spcPts val="0"/>
              </a:spcBef>
              <a:defRPr/>
            </a:pPr>
            <a:r>
              <a:rPr lang="en-US" altLang="zh-CN" dirty="0"/>
              <a:t> Example 2.12</a:t>
            </a:r>
            <a:r>
              <a:rPr lang="en-US" altLang="zh-CN" sz="2400" dirty="0"/>
              <a:t>   Compiling a </a:t>
            </a:r>
            <a:r>
              <a:rPr lang="en-US" altLang="zh-CN" sz="2400" i="1" dirty="0">
                <a:solidFill>
                  <a:srgbClr val="FF0066"/>
                </a:solidFill>
              </a:rPr>
              <a:t>while</a:t>
            </a:r>
            <a:r>
              <a:rPr lang="en-US" altLang="zh-CN" sz="2400" dirty="0"/>
              <a:t> loop</a:t>
            </a:r>
          </a:p>
          <a:p>
            <a:pPr eaLnBrk="1" hangingPunct="1">
              <a:spcBef>
                <a:spcPts val="0"/>
              </a:spcBef>
              <a:buFont typeface="Wingdings" pitchFamily="2" charset="2"/>
              <a:buNone/>
              <a:defRPr/>
            </a:pPr>
            <a:r>
              <a:rPr lang="en-US" altLang="zh-CN" sz="2000" dirty="0"/>
              <a:t>         ( Assume: </a:t>
            </a:r>
            <a:r>
              <a:rPr lang="en-US" altLang="zh-CN" sz="2000" dirty="0" err="1"/>
              <a:t>i</a:t>
            </a:r>
            <a:r>
              <a:rPr lang="en-US" altLang="zh-CN" sz="2000" dirty="0"/>
              <a:t> ~ k---- $s3 ~ $s5      base of save ---- $s6 )</a:t>
            </a:r>
            <a:endParaRPr lang="en-US" altLang="zh-CN" dirty="0"/>
          </a:p>
          <a:p>
            <a:pPr lvl="1" eaLnBrk="1" hangingPunct="1">
              <a:spcBef>
                <a:spcPts val="0"/>
              </a:spcBef>
              <a:defRPr/>
            </a:pPr>
            <a:r>
              <a:rPr lang="en-US" altLang="zh-CN" dirty="0"/>
              <a:t> C code:</a:t>
            </a:r>
          </a:p>
          <a:p>
            <a:pPr lvl="1" eaLnBrk="1" hangingPunct="1">
              <a:spcBef>
                <a:spcPts val="0"/>
              </a:spcBef>
              <a:buFont typeface="Wingdings" pitchFamily="2" charset="2"/>
              <a:buNone/>
              <a:defRPr/>
            </a:pPr>
            <a:r>
              <a:rPr lang="en-US" altLang="zh-CN" sz="2000" dirty="0"/>
              <a:t>        while ( save[</a:t>
            </a:r>
            <a:r>
              <a:rPr lang="en-US" altLang="zh-CN" sz="2000" dirty="0" err="1"/>
              <a:t>i</a:t>
            </a:r>
            <a:r>
              <a:rPr lang="en-US" altLang="zh-CN" sz="2000" dirty="0"/>
              <a:t>]  = =  k )</a:t>
            </a:r>
          </a:p>
          <a:p>
            <a:pPr lvl="1" eaLnBrk="1" hangingPunct="1">
              <a:spcBef>
                <a:spcPts val="0"/>
              </a:spcBef>
              <a:buFont typeface="Wingdings" pitchFamily="2" charset="2"/>
              <a:buNone/>
              <a:defRPr/>
            </a:pPr>
            <a:r>
              <a:rPr lang="en-US" altLang="zh-CN" sz="2000" dirty="0"/>
              <a:t>                    </a:t>
            </a:r>
            <a:r>
              <a:rPr lang="en-US" altLang="zh-CN" sz="2000" dirty="0" err="1"/>
              <a:t>i</a:t>
            </a:r>
            <a:r>
              <a:rPr lang="en-US" altLang="zh-CN" sz="2000" dirty="0"/>
              <a:t>  =  </a:t>
            </a:r>
            <a:r>
              <a:rPr lang="en-US" altLang="zh-CN" sz="2000" dirty="0" err="1"/>
              <a:t>i</a:t>
            </a:r>
            <a:r>
              <a:rPr lang="en-US" altLang="zh-CN" sz="2000" dirty="0"/>
              <a:t>  +  j ;</a:t>
            </a:r>
          </a:p>
          <a:p>
            <a:pPr lvl="1" eaLnBrk="1" hangingPunct="1">
              <a:spcBef>
                <a:spcPts val="0"/>
              </a:spcBef>
              <a:defRPr/>
            </a:pPr>
            <a:r>
              <a:rPr lang="en-US" altLang="zh-CN" dirty="0"/>
              <a:t> MIPS assembly code:</a:t>
            </a:r>
          </a:p>
          <a:p>
            <a:pPr lvl="1" eaLnBrk="1" hangingPunct="1">
              <a:spcBef>
                <a:spcPts val="0"/>
              </a:spcBef>
              <a:buFont typeface="Wingdings" pitchFamily="2" charset="2"/>
              <a:buNone/>
              <a:defRPr/>
            </a:pPr>
            <a:r>
              <a:rPr lang="en-US" altLang="zh-CN" sz="2000" dirty="0"/>
              <a:t>       Loop:       add     $t1, $s3, $s3        # temp </a:t>
            </a:r>
            <a:r>
              <a:rPr lang="en-US" altLang="zh-CN" sz="2000" dirty="0" err="1"/>
              <a:t>reg</a:t>
            </a:r>
            <a:r>
              <a:rPr lang="en-US" altLang="zh-CN" sz="2000" dirty="0"/>
              <a:t> $t1  =  2  *  </a:t>
            </a:r>
            <a:r>
              <a:rPr lang="en-US" altLang="zh-CN" sz="2000" dirty="0" err="1"/>
              <a:t>i</a:t>
            </a:r>
            <a:endParaRPr lang="en-US" altLang="zh-CN" sz="2000" dirty="0"/>
          </a:p>
          <a:p>
            <a:pPr lvl="1" eaLnBrk="1" hangingPunct="1">
              <a:spcBef>
                <a:spcPts val="0"/>
              </a:spcBef>
              <a:buFont typeface="Wingdings" pitchFamily="2" charset="2"/>
              <a:buNone/>
              <a:defRPr/>
            </a:pPr>
            <a:r>
              <a:rPr lang="en-US" altLang="zh-CN" sz="2000" dirty="0"/>
              <a:t>                        add     $t1, $t1, $t1        # temp </a:t>
            </a:r>
            <a:r>
              <a:rPr lang="en-US" altLang="zh-CN" sz="2000" dirty="0" err="1"/>
              <a:t>reg</a:t>
            </a:r>
            <a:r>
              <a:rPr lang="en-US" altLang="zh-CN" sz="2000" dirty="0"/>
              <a:t> $t1  =  4  *  </a:t>
            </a:r>
            <a:r>
              <a:rPr lang="en-US" altLang="zh-CN" sz="2000" dirty="0" err="1"/>
              <a:t>i</a:t>
            </a:r>
            <a:endParaRPr lang="en-US" altLang="zh-CN" sz="2000" dirty="0"/>
          </a:p>
          <a:p>
            <a:pPr lvl="1" eaLnBrk="1" hangingPunct="1">
              <a:spcBef>
                <a:spcPts val="0"/>
              </a:spcBef>
              <a:buFont typeface="Wingdings" pitchFamily="2" charset="2"/>
              <a:buNone/>
              <a:defRPr/>
            </a:pPr>
            <a:r>
              <a:rPr lang="en-US" altLang="zh-CN" sz="2000" dirty="0"/>
              <a:t>                        add     $t1, $t1, $s6       # $t1  =  address of save[</a:t>
            </a:r>
            <a:r>
              <a:rPr lang="en-US" altLang="zh-CN" sz="2000" dirty="0" err="1"/>
              <a:t>i</a:t>
            </a:r>
            <a:r>
              <a:rPr lang="en-US" altLang="zh-CN" sz="2000" dirty="0"/>
              <a:t>]</a:t>
            </a:r>
          </a:p>
          <a:p>
            <a:pPr lvl="1" eaLnBrk="1" hangingPunct="1">
              <a:spcBef>
                <a:spcPts val="0"/>
              </a:spcBef>
              <a:buFont typeface="Wingdings" pitchFamily="2" charset="2"/>
              <a:buNone/>
              <a:defRPr/>
            </a:pPr>
            <a:r>
              <a:rPr lang="en-US" altLang="zh-CN" sz="2000" dirty="0"/>
              <a:t>                         </a:t>
            </a:r>
            <a:r>
              <a:rPr lang="en-US" altLang="zh-CN" sz="2000" dirty="0" err="1"/>
              <a:t>lw</a:t>
            </a:r>
            <a:r>
              <a:rPr lang="en-US" altLang="zh-CN" sz="2000" dirty="0"/>
              <a:t>      $t0, 0($t1)          # temp </a:t>
            </a:r>
            <a:r>
              <a:rPr lang="en-US" altLang="zh-CN" sz="2000" dirty="0" err="1"/>
              <a:t>reg</a:t>
            </a:r>
            <a:r>
              <a:rPr lang="en-US" altLang="zh-CN" sz="2000" dirty="0"/>
              <a:t> $t0  =  save[</a:t>
            </a:r>
            <a:r>
              <a:rPr lang="en-US" altLang="zh-CN" sz="2000" dirty="0" err="1"/>
              <a:t>i</a:t>
            </a:r>
            <a:r>
              <a:rPr lang="en-US" altLang="zh-CN" sz="2000" dirty="0"/>
              <a:t>]</a:t>
            </a:r>
          </a:p>
          <a:p>
            <a:pPr lvl="1" eaLnBrk="1" hangingPunct="1">
              <a:spcBef>
                <a:spcPts val="0"/>
              </a:spcBef>
              <a:buFont typeface="Wingdings" pitchFamily="2" charset="2"/>
              <a:buNone/>
              <a:defRPr/>
            </a:pPr>
            <a:r>
              <a:rPr lang="en-US" altLang="zh-CN" sz="2000" dirty="0"/>
              <a:t>                         </a:t>
            </a:r>
            <a:r>
              <a:rPr lang="en-US" altLang="zh-CN" sz="2000" b="1" dirty="0" err="1">
                <a:solidFill>
                  <a:srgbClr val="FF0066"/>
                </a:solidFill>
              </a:rPr>
              <a:t>bne</a:t>
            </a:r>
            <a:r>
              <a:rPr lang="en-US" altLang="zh-CN" sz="2000" b="1" dirty="0">
                <a:solidFill>
                  <a:srgbClr val="FF0066"/>
                </a:solidFill>
              </a:rPr>
              <a:t>    $t0, $s5, Exit      # go to Exit  if  save[</a:t>
            </a:r>
            <a:r>
              <a:rPr lang="en-US" altLang="zh-CN" sz="2000" b="1" dirty="0" err="1">
                <a:solidFill>
                  <a:srgbClr val="FF0066"/>
                </a:solidFill>
              </a:rPr>
              <a:t>i</a:t>
            </a:r>
            <a:r>
              <a:rPr lang="en-US" altLang="zh-CN" sz="2000" b="1" dirty="0">
                <a:solidFill>
                  <a:srgbClr val="FF0066"/>
                </a:solidFill>
              </a:rPr>
              <a:t>]  !=  k</a:t>
            </a:r>
          </a:p>
          <a:p>
            <a:pPr lvl="1" eaLnBrk="1" hangingPunct="1">
              <a:spcBef>
                <a:spcPts val="0"/>
              </a:spcBef>
              <a:buFont typeface="Wingdings" pitchFamily="2" charset="2"/>
              <a:buNone/>
              <a:defRPr/>
            </a:pPr>
            <a:r>
              <a:rPr lang="en-US" altLang="zh-CN" dirty="0"/>
              <a:t>                  </a:t>
            </a:r>
            <a:r>
              <a:rPr lang="en-US" altLang="zh-CN" sz="2000" dirty="0"/>
              <a:t>add    $s3, $s3, $s4      #  </a:t>
            </a:r>
            <a:r>
              <a:rPr lang="en-US" altLang="zh-CN" sz="2000" dirty="0" err="1"/>
              <a:t>i</a:t>
            </a:r>
            <a:r>
              <a:rPr lang="en-US" altLang="zh-CN" sz="2000" dirty="0"/>
              <a:t>  =   </a:t>
            </a:r>
            <a:r>
              <a:rPr lang="en-US" altLang="zh-CN" sz="2000" dirty="0" err="1"/>
              <a:t>i</a:t>
            </a:r>
            <a:r>
              <a:rPr lang="en-US" altLang="zh-CN" sz="2000" dirty="0"/>
              <a:t>  +  j</a:t>
            </a:r>
          </a:p>
          <a:p>
            <a:pPr lvl="1" eaLnBrk="1" hangingPunct="1">
              <a:spcBef>
                <a:spcPts val="0"/>
              </a:spcBef>
              <a:buFont typeface="Wingdings" pitchFamily="2" charset="2"/>
              <a:buNone/>
              <a:defRPr/>
            </a:pPr>
            <a:r>
              <a:rPr lang="en-US" altLang="zh-CN" sz="2000" dirty="0"/>
              <a:t>                         j         Loop                  # go to Loop</a:t>
            </a:r>
          </a:p>
          <a:p>
            <a:pPr lvl="1" eaLnBrk="1" hangingPunct="1">
              <a:spcBef>
                <a:spcPts val="0"/>
              </a:spcBef>
              <a:buFont typeface="Wingdings" pitchFamily="2" charset="2"/>
              <a:buNone/>
              <a:defRPr/>
            </a:pPr>
            <a:r>
              <a:rPr lang="en-US" altLang="zh-CN" sz="2000" dirty="0"/>
              <a:t>       Exit:</a:t>
            </a:r>
            <a:endParaRPr lang="en-US" altLang="zh-CN"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2468">
                                            <p:txEl>
                                              <p:pRg st="5" end="5"/>
                                            </p:txEl>
                                          </p:spTgt>
                                        </p:tgtEl>
                                        <p:attrNameLst>
                                          <p:attrName>style.visibility</p:attrName>
                                        </p:attrNameLst>
                                      </p:cBhvr>
                                      <p:to>
                                        <p:strVal val="visible"/>
                                      </p:to>
                                    </p:set>
                                    <p:animEffect transition="in" filter="fade">
                                      <p:cBhvr>
                                        <p:cTn id="7" dur="1000"/>
                                        <p:tgtEl>
                                          <p:spTgt spid="62468">
                                            <p:txEl>
                                              <p:pRg st="5" end="5"/>
                                            </p:txEl>
                                          </p:spTgt>
                                        </p:tgtEl>
                                      </p:cBhvr>
                                    </p:animEffect>
                                    <p:anim calcmode="lin" valueType="num">
                                      <p:cBhvr>
                                        <p:cTn id="8" dur="1000" fill="hold"/>
                                        <p:tgtEl>
                                          <p:spTgt spid="62468">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62468">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2468">
                                            <p:txEl>
                                              <p:pRg st="6" end="6"/>
                                            </p:txEl>
                                          </p:spTgt>
                                        </p:tgtEl>
                                        <p:attrNameLst>
                                          <p:attrName>style.visibility</p:attrName>
                                        </p:attrNameLst>
                                      </p:cBhvr>
                                      <p:to>
                                        <p:strVal val="visible"/>
                                      </p:to>
                                    </p:set>
                                    <p:animEffect transition="in" filter="fade">
                                      <p:cBhvr>
                                        <p:cTn id="12" dur="1000"/>
                                        <p:tgtEl>
                                          <p:spTgt spid="62468">
                                            <p:txEl>
                                              <p:pRg st="6" end="6"/>
                                            </p:txEl>
                                          </p:spTgt>
                                        </p:tgtEl>
                                      </p:cBhvr>
                                    </p:animEffect>
                                    <p:anim calcmode="lin" valueType="num">
                                      <p:cBhvr>
                                        <p:cTn id="13" dur="1000" fill="hold"/>
                                        <p:tgtEl>
                                          <p:spTgt spid="62468">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62468">
                                            <p:txEl>
                                              <p:pRg st="6" end="6"/>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2468">
                                            <p:txEl>
                                              <p:pRg st="7" end="7"/>
                                            </p:txEl>
                                          </p:spTgt>
                                        </p:tgtEl>
                                        <p:attrNameLst>
                                          <p:attrName>style.visibility</p:attrName>
                                        </p:attrNameLst>
                                      </p:cBhvr>
                                      <p:to>
                                        <p:strVal val="visible"/>
                                      </p:to>
                                    </p:set>
                                    <p:animEffect transition="in" filter="fade">
                                      <p:cBhvr>
                                        <p:cTn id="17" dur="1000"/>
                                        <p:tgtEl>
                                          <p:spTgt spid="62468">
                                            <p:txEl>
                                              <p:pRg st="7" end="7"/>
                                            </p:txEl>
                                          </p:spTgt>
                                        </p:tgtEl>
                                      </p:cBhvr>
                                    </p:animEffect>
                                    <p:anim calcmode="lin" valueType="num">
                                      <p:cBhvr>
                                        <p:cTn id="18" dur="1000" fill="hold"/>
                                        <p:tgtEl>
                                          <p:spTgt spid="62468">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62468">
                                            <p:txEl>
                                              <p:pRg st="7" end="7"/>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2468">
                                            <p:txEl>
                                              <p:pRg st="8" end="8"/>
                                            </p:txEl>
                                          </p:spTgt>
                                        </p:tgtEl>
                                        <p:attrNameLst>
                                          <p:attrName>style.visibility</p:attrName>
                                        </p:attrNameLst>
                                      </p:cBhvr>
                                      <p:to>
                                        <p:strVal val="visible"/>
                                      </p:to>
                                    </p:set>
                                    <p:animEffect transition="in" filter="fade">
                                      <p:cBhvr>
                                        <p:cTn id="22" dur="1000"/>
                                        <p:tgtEl>
                                          <p:spTgt spid="62468">
                                            <p:txEl>
                                              <p:pRg st="8" end="8"/>
                                            </p:txEl>
                                          </p:spTgt>
                                        </p:tgtEl>
                                      </p:cBhvr>
                                    </p:animEffect>
                                    <p:anim calcmode="lin" valueType="num">
                                      <p:cBhvr>
                                        <p:cTn id="23" dur="1000" fill="hold"/>
                                        <p:tgtEl>
                                          <p:spTgt spid="62468">
                                            <p:txEl>
                                              <p:pRg st="8" end="8"/>
                                            </p:txEl>
                                          </p:spTgt>
                                        </p:tgtEl>
                                        <p:attrNameLst>
                                          <p:attrName>ppt_x</p:attrName>
                                        </p:attrNameLst>
                                      </p:cBhvr>
                                      <p:tavLst>
                                        <p:tav tm="0">
                                          <p:val>
                                            <p:strVal val="#ppt_x"/>
                                          </p:val>
                                        </p:tav>
                                        <p:tav tm="100000">
                                          <p:val>
                                            <p:strVal val="#ppt_x"/>
                                          </p:val>
                                        </p:tav>
                                      </p:tavLst>
                                    </p:anim>
                                    <p:anim calcmode="lin" valueType="num">
                                      <p:cBhvr>
                                        <p:cTn id="24" dur="1000" fill="hold"/>
                                        <p:tgtEl>
                                          <p:spTgt spid="62468">
                                            <p:txEl>
                                              <p:pRg st="8" end="8"/>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62468">
                                            <p:txEl>
                                              <p:pRg st="9" end="9"/>
                                            </p:txEl>
                                          </p:spTgt>
                                        </p:tgtEl>
                                        <p:attrNameLst>
                                          <p:attrName>style.visibility</p:attrName>
                                        </p:attrNameLst>
                                      </p:cBhvr>
                                      <p:to>
                                        <p:strVal val="visible"/>
                                      </p:to>
                                    </p:set>
                                    <p:animEffect transition="in" filter="fade">
                                      <p:cBhvr>
                                        <p:cTn id="27" dur="1000"/>
                                        <p:tgtEl>
                                          <p:spTgt spid="62468">
                                            <p:txEl>
                                              <p:pRg st="9" end="9"/>
                                            </p:txEl>
                                          </p:spTgt>
                                        </p:tgtEl>
                                      </p:cBhvr>
                                    </p:animEffect>
                                    <p:anim calcmode="lin" valueType="num">
                                      <p:cBhvr>
                                        <p:cTn id="28" dur="1000" fill="hold"/>
                                        <p:tgtEl>
                                          <p:spTgt spid="62468">
                                            <p:txEl>
                                              <p:pRg st="9" end="9"/>
                                            </p:txEl>
                                          </p:spTgt>
                                        </p:tgtEl>
                                        <p:attrNameLst>
                                          <p:attrName>ppt_x</p:attrName>
                                        </p:attrNameLst>
                                      </p:cBhvr>
                                      <p:tavLst>
                                        <p:tav tm="0">
                                          <p:val>
                                            <p:strVal val="#ppt_x"/>
                                          </p:val>
                                        </p:tav>
                                        <p:tav tm="100000">
                                          <p:val>
                                            <p:strVal val="#ppt_x"/>
                                          </p:val>
                                        </p:tav>
                                      </p:tavLst>
                                    </p:anim>
                                    <p:anim calcmode="lin" valueType="num">
                                      <p:cBhvr>
                                        <p:cTn id="29" dur="1000" fill="hold"/>
                                        <p:tgtEl>
                                          <p:spTgt spid="62468">
                                            <p:txEl>
                                              <p:pRg st="9" end="9"/>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62468">
                                            <p:txEl>
                                              <p:pRg st="10" end="10"/>
                                            </p:txEl>
                                          </p:spTgt>
                                        </p:tgtEl>
                                        <p:attrNameLst>
                                          <p:attrName>style.visibility</p:attrName>
                                        </p:attrNameLst>
                                      </p:cBhvr>
                                      <p:to>
                                        <p:strVal val="visible"/>
                                      </p:to>
                                    </p:set>
                                    <p:animEffect transition="in" filter="fade">
                                      <p:cBhvr>
                                        <p:cTn id="32" dur="1000"/>
                                        <p:tgtEl>
                                          <p:spTgt spid="62468">
                                            <p:txEl>
                                              <p:pRg st="10" end="10"/>
                                            </p:txEl>
                                          </p:spTgt>
                                        </p:tgtEl>
                                      </p:cBhvr>
                                    </p:animEffect>
                                    <p:anim calcmode="lin" valueType="num">
                                      <p:cBhvr>
                                        <p:cTn id="33" dur="1000" fill="hold"/>
                                        <p:tgtEl>
                                          <p:spTgt spid="62468">
                                            <p:txEl>
                                              <p:pRg st="10" end="10"/>
                                            </p:txEl>
                                          </p:spTgt>
                                        </p:tgtEl>
                                        <p:attrNameLst>
                                          <p:attrName>ppt_x</p:attrName>
                                        </p:attrNameLst>
                                      </p:cBhvr>
                                      <p:tavLst>
                                        <p:tav tm="0">
                                          <p:val>
                                            <p:strVal val="#ppt_x"/>
                                          </p:val>
                                        </p:tav>
                                        <p:tav tm="100000">
                                          <p:val>
                                            <p:strVal val="#ppt_x"/>
                                          </p:val>
                                        </p:tav>
                                      </p:tavLst>
                                    </p:anim>
                                    <p:anim calcmode="lin" valueType="num">
                                      <p:cBhvr>
                                        <p:cTn id="34" dur="1000" fill="hold"/>
                                        <p:tgtEl>
                                          <p:spTgt spid="62468">
                                            <p:txEl>
                                              <p:pRg st="10" end="10"/>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62468">
                                            <p:txEl>
                                              <p:pRg st="11" end="11"/>
                                            </p:txEl>
                                          </p:spTgt>
                                        </p:tgtEl>
                                        <p:attrNameLst>
                                          <p:attrName>style.visibility</p:attrName>
                                        </p:attrNameLst>
                                      </p:cBhvr>
                                      <p:to>
                                        <p:strVal val="visible"/>
                                      </p:to>
                                    </p:set>
                                    <p:animEffect transition="in" filter="fade">
                                      <p:cBhvr>
                                        <p:cTn id="37" dur="1000"/>
                                        <p:tgtEl>
                                          <p:spTgt spid="62468">
                                            <p:txEl>
                                              <p:pRg st="11" end="11"/>
                                            </p:txEl>
                                          </p:spTgt>
                                        </p:tgtEl>
                                      </p:cBhvr>
                                    </p:animEffect>
                                    <p:anim calcmode="lin" valueType="num">
                                      <p:cBhvr>
                                        <p:cTn id="38" dur="1000" fill="hold"/>
                                        <p:tgtEl>
                                          <p:spTgt spid="62468">
                                            <p:txEl>
                                              <p:pRg st="11" end="11"/>
                                            </p:txEl>
                                          </p:spTgt>
                                        </p:tgtEl>
                                        <p:attrNameLst>
                                          <p:attrName>ppt_x</p:attrName>
                                        </p:attrNameLst>
                                      </p:cBhvr>
                                      <p:tavLst>
                                        <p:tav tm="0">
                                          <p:val>
                                            <p:strVal val="#ppt_x"/>
                                          </p:val>
                                        </p:tav>
                                        <p:tav tm="100000">
                                          <p:val>
                                            <p:strVal val="#ppt_x"/>
                                          </p:val>
                                        </p:tav>
                                      </p:tavLst>
                                    </p:anim>
                                    <p:anim calcmode="lin" valueType="num">
                                      <p:cBhvr>
                                        <p:cTn id="39" dur="1000" fill="hold"/>
                                        <p:tgtEl>
                                          <p:spTgt spid="62468">
                                            <p:txEl>
                                              <p:pRg st="11" end="11"/>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62468">
                                            <p:txEl>
                                              <p:pRg st="12" end="12"/>
                                            </p:txEl>
                                          </p:spTgt>
                                        </p:tgtEl>
                                        <p:attrNameLst>
                                          <p:attrName>style.visibility</p:attrName>
                                        </p:attrNameLst>
                                      </p:cBhvr>
                                      <p:to>
                                        <p:strVal val="visible"/>
                                      </p:to>
                                    </p:set>
                                    <p:animEffect transition="in" filter="fade">
                                      <p:cBhvr>
                                        <p:cTn id="42" dur="1000"/>
                                        <p:tgtEl>
                                          <p:spTgt spid="62468">
                                            <p:txEl>
                                              <p:pRg st="12" end="12"/>
                                            </p:txEl>
                                          </p:spTgt>
                                        </p:tgtEl>
                                      </p:cBhvr>
                                    </p:animEffect>
                                    <p:anim calcmode="lin" valueType="num">
                                      <p:cBhvr>
                                        <p:cTn id="43" dur="1000" fill="hold"/>
                                        <p:tgtEl>
                                          <p:spTgt spid="62468">
                                            <p:txEl>
                                              <p:pRg st="12" end="12"/>
                                            </p:txEl>
                                          </p:spTgt>
                                        </p:tgtEl>
                                        <p:attrNameLst>
                                          <p:attrName>ppt_x</p:attrName>
                                        </p:attrNameLst>
                                      </p:cBhvr>
                                      <p:tavLst>
                                        <p:tav tm="0">
                                          <p:val>
                                            <p:strVal val="#ppt_x"/>
                                          </p:val>
                                        </p:tav>
                                        <p:tav tm="100000">
                                          <p:val>
                                            <p:strVal val="#ppt_x"/>
                                          </p:val>
                                        </p:tav>
                                      </p:tavLst>
                                    </p:anim>
                                    <p:anim calcmode="lin" valueType="num">
                                      <p:cBhvr>
                                        <p:cTn id="44" dur="1000" fill="hold"/>
                                        <p:tgtEl>
                                          <p:spTgt spid="62468">
                                            <p:txEl>
                                              <p:pRg st="12" end="12"/>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62468">
                                            <p:txEl>
                                              <p:pRg st="13" end="13"/>
                                            </p:txEl>
                                          </p:spTgt>
                                        </p:tgtEl>
                                        <p:attrNameLst>
                                          <p:attrName>style.visibility</p:attrName>
                                        </p:attrNameLst>
                                      </p:cBhvr>
                                      <p:to>
                                        <p:strVal val="visible"/>
                                      </p:to>
                                    </p:set>
                                    <p:animEffect transition="in" filter="fade">
                                      <p:cBhvr>
                                        <p:cTn id="47" dur="1000"/>
                                        <p:tgtEl>
                                          <p:spTgt spid="62468">
                                            <p:txEl>
                                              <p:pRg st="13" end="13"/>
                                            </p:txEl>
                                          </p:spTgt>
                                        </p:tgtEl>
                                      </p:cBhvr>
                                    </p:animEffect>
                                    <p:anim calcmode="lin" valueType="num">
                                      <p:cBhvr>
                                        <p:cTn id="48" dur="1000" fill="hold"/>
                                        <p:tgtEl>
                                          <p:spTgt spid="62468">
                                            <p:txEl>
                                              <p:pRg st="13" end="13"/>
                                            </p:txEl>
                                          </p:spTgt>
                                        </p:tgtEl>
                                        <p:attrNameLst>
                                          <p:attrName>ppt_x</p:attrName>
                                        </p:attrNameLst>
                                      </p:cBhvr>
                                      <p:tavLst>
                                        <p:tav tm="0">
                                          <p:val>
                                            <p:strVal val="#ppt_x"/>
                                          </p:val>
                                        </p:tav>
                                        <p:tav tm="100000">
                                          <p:val>
                                            <p:strVal val="#ppt_x"/>
                                          </p:val>
                                        </p:tav>
                                      </p:tavLst>
                                    </p:anim>
                                    <p:anim calcmode="lin" valueType="num">
                                      <p:cBhvr>
                                        <p:cTn id="49" dur="1000" fill="hold"/>
                                        <p:tgtEl>
                                          <p:spTgt spid="62468">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Rot="1" noChangeArrowheads="1"/>
          </p:cNvSpPr>
          <p:nvPr>
            <p:ph type="body" idx="1"/>
          </p:nvPr>
        </p:nvSpPr>
        <p:spPr>
          <a:xfrm>
            <a:off x="107950" y="836712"/>
            <a:ext cx="9036050" cy="4970462"/>
          </a:xfrm>
        </p:spPr>
        <p:txBody>
          <a:bodyPr/>
          <a:lstStyle/>
          <a:p>
            <a:pPr eaLnBrk="1" hangingPunct="1">
              <a:spcBef>
                <a:spcPts val="600"/>
              </a:spcBef>
              <a:defRPr/>
            </a:pPr>
            <a:r>
              <a:rPr lang="en-US" altLang="zh-CN" dirty="0">
                <a:solidFill>
                  <a:srgbClr val="FF0066"/>
                </a:solidFill>
              </a:rPr>
              <a:t>set on less than--</a:t>
            </a:r>
            <a:r>
              <a:rPr lang="en-US" altLang="zh-CN" dirty="0" err="1">
                <a:solidFill>
                  <a:srgbClr val="FF0066"/>
                </a:solidFill>
              </a:rPr>
              <a:t>slt</a:t>
            </a:r>
            <a:endParaRPr lang="en-US" altLang="zh-CN" dirty="0"/>
          </a:p>
          <a:p>
            <a:pPr lvl="1" eaLnBrk="1" hangingPunct="1">
              <a:spcBef>
                <a:spcPts val="600"/>
              </a:spcBef>
              <a:defRPr/>
            </a:pPr>
            <a:r>
              <a:rPr lang="en-US" altLang="zh-CN" sz="2300" dirty="0"/>
              <a:t>If the first reg. is less than second reg. then sets third </a:t>
            </a:r>
            <a:r>
              <a:rPr lang="en-US" altLang="zh-CN" sz="2300" dirty="0" err="1"/>
              <a:t>reg</a:t>
            </a:r>
            <a:r>
              <a:rPr lang="en-US" altLang="zh-CN" sz="2300" dirty="0"/>
              <a:t> to 1 </a:t>
            </a:r>
          </a:p>
          <a:p>
            <a:pPr lvl="1" eaLnBrk="1" hangingPunct="1">
              <a:spcBef>
                <a:spcPts val="600"/>
              </a:spcBef>
              <a:buFont typeface="Wingdings" pitchFamily="2" charset="2"/>
              <a:buNone/>
              <a:defRPr/>
            </a:pPr>
            <a:r>
              <a:rPr lang="en-US" altLang="zh-CN" dirty="0"/>
              <a:t> 		</a:t>
            </a:r>
            <a:r>
              <a:rPr lang="en-US" altLang="zh-CN" dirty="0" err="1"/>
              <a:t>slt</a:t>
            </a:r>
            <a:r>
              <a:rPr lang="en-US" altLang="zh-CN" dirty="0"/>
              <a:t>   $t0, $s3, $s4	# $t0=1 if $s3 &lt; $s4 </a:t>
            </a:r>
          </a:p>
          <a:p>
            <a:pPr eaLnBrk="1" hangingPunct="1">
              <a:spcBef>
                <a:spcPts val="600"/>
              </a:spcBef>
              <a:defRPr/>
            </a:pPr>
            <a:r>
              <a:rPr lang="en-US" altLang="zh-CN" sz="2600" dirty="0"/>
              <a:t>Example 2.13   Compiling a less than test</a:t>
            </a:r>
          </a:p>
          <a:p>
            <a:pPr eaLnBrk="1" hangingPunct="1">
              <a:spcBef>
                <a:spcPts val="600"/>
              </a:spcBef>
              <a:buFont typeface="Wingdings" pitchFamily="2" charset="2"/>
              <a:buNone/>
              <a:defRPr/>
            </a:pPr>
            <a:r>
              <a:rPr lang="en-US" altLang="zh-CN" sz="2400" dirty="0"/>
              <a:t>         ( Assume: a ---- $s0       b ---- $s1 )</a:t>
            </a:r>
            <a:endParaRPr lang="en-US" altLang="zh-CN" dirty="0"/>
          </a:p>
          <a:p>
            <a:pPr lvl="1" eaLnBrk="1" hangingPunct="1">
              <a:spcBef>
                <a:spcPts val="600"/>
              </a:spcBef>
              <a:defRPr/>
            </a:pPr>
            <a:r>
              <a:rPr lang="en-US" altLang="zh-CN" sz="2600" dirty="0"/>
              <a:t> C language: </a:t>
            </a:r>
          </a:p>
          <a:p>
            <a:pPr lvl="1" eaLnBrk="1" hangingPunct="1">
              <a:spcBef>
                <a:spcPts val="600"/>
              </a:spcBef>
              <a:buFont typeface="Wingdings" pitchFamily="2" charset="2"/>
              <a:buNone/>
              <a:defRPr/>
            </a:pPr>
            <a:r>
              <a:rPr lang="en-US" altLang="zh-CN" dirty="0"/>
              <a:t>	</a:t>
            </a:r>
            <a:r>
              <a:rPr lang="en-US" altLang="zh-CN" sz="2400" dirty="0"/>
              <a:t> </a:t>
            </a:r>
            <a:r>
              <a:rPr lang="en-US" altLang="zh-CN" sz="2400" dirty="0">
                <a:latin typeface="Arial Unicode MS" panose="020B0604020202020204" pitchFamily="34" charset="-122"/>
              </a:rPr>
              <a:t>if (a  &lt; b),  </a:t>
            </a:r>
            <a:r>
              <a:rPr lang="en-US" altLang="zh-CN" sz="2400" dirty="0" err="1">
                <a:latin typeface="Arial Unicode MS" panose="020B0604020202020204" pitchFamily="34" charset="-122"/>
              </a:rPr>
              <a:t>goto</a:t>
            </a:r>
            <a:r>
              <a:rPr lang="en-US" altLang="zh-CN" sz="2400" dirty="0"/>
              <a:t>  Less           </a:t>
            </a:r>
          </a:p>
          <a:p>
            <a:pPr lvl="1" eaLnBrk="1" hangingPunct="1">
              <a:spcBef>
                <a:spcPts val="600"/>
              </a:spcBef>
              <a:defRPr/>
            </a:pPr>
            <a:r>
              <a:rPr lang="en-US" altLang="zh-CN" sz="2600" dirty="0"/>
              <a:t> MIPS assembly code:</a:t>
            </a:r>
          </a:p>
          <a:p>
            <a:pPr lvl="1" eaLnBrk="1" hangingPunct="1">
              <a:spcBef>
                <a:spcPts val="600"/>
              </a:spcBef>
              <a:buFont typeface="Wingdings" pitchFamily="2" charset="2"/>
              <a:buNone/>
              <a:defRPr/>
            </a:pPr>
            <a:r>
              <a:rPr lang="en-US" altLang="zh-CN" sz="2400" dirty="0" err="1"/>
              <a:t>slt</a:t>
            </a:r>
            <a:r>
              <a:rPr lang="en-US" altLang="zh-CN" sz="2400" dirty="0"/>
              <a:t>     $t0, $s0, $s1        # $t0 gets 1  if  $s0  &lt; $s1   ( a &lt; b)    </a:t>
            </a:r>
          </a:p>
          <a:p>
            <a:pPr lvl="1" eaLnBrk="1" hangingPunct="1">
              <a:spcBef>
                <a:spcPts val="600"/>
              </a:spcBef>
              <a:buFont typeface="Wingdings" pitchFamily="2" charset="2"/>
              <a:buNone/>
              <a:defRPr/>
            </a:pPr>
            <a:r>
              <a:rPr lang="en-US" altLang="zh-CN" sz="2400" dirty="0" err="1"/>
              <a:t>bne</a:t>
            </a:r>
            <a:r>
              <a:rPr lang="en-US" altLang="zh-CN" sz="2400" dirty="0"/>
              <a:t>   $t0, </a:t>
            </a:r>
            <a:r>
              <a:rPr lang="en-US" altLang="zh-CN" sz="2400" dirty="0">
                <a:solidFill>
                  <a:srgbClr val="FF0066"/>
                </a:solidFill>
              </a:rPr>
              <a:t>$zero</a:t>
            </a:r>
            <a:r>
              <a:rPr lang="en-US" altLang="zh-CN" sz="2400" dirty="0"/>
              <a:t>, Less  # go to Less  if  $t0  !=  0  (that is,  if  a  &lt;  b )</a:t>
            </a:r>
          </a:p>
        </p:txBody>
      </p:sp>
      <p:sp>
        <p:nvSpPr>
          <p:cNvPr id="62468" name="Text Box 3"/>
          <p:cNvSpPr txBox="1">
            <a:spLocks noChangeArrowheads="1"/>
          </p:cNvSpPr>
          <p:nvPr/>
        </p:nvSpPr>
        <p:spPr bwMode="auto">
          <a:xfrm>
            <a:off x="107950" y="188640"/>
            <a:ext cx="81280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Clr>
                <a:schemeClr val="hlink"/>
              </a:buClr>
              <a:buFontTx/>
              <a:buNone/>
            </a:pPr>
            <a:r>
              <a:rPr lang="en-US" altLang="zh-CN" sz="2600" b="1" dirty="0">
                <a:solidFill>
                  <a:srgbClr val="FF0066"/>
                </a:solidFill>
                <a:latin typeface="Times New Roman" panose="02020603050405020304" pitchFamily="18" charset="0"/>
                <a:cs typeface="Times New Roman" panose="02020603050405020304" pitchFamily="18" charset="0"/>
              </a:rPr>
              <a:t>Most popular Compare Operation -- set on less than : </a:t>
            </a:r>
            <a:r>
              <a:rPr lang="en-US" altLang="zh-CN" sz="2600" b="1" i="1" dirty="0" err="1">
                <a:solidFill>
                  <a:srgbClr val="FF0066"/>
                </a:solidFill>
                <a:latin typeface="Times New Roman" panose="02020603050405020304" pitchFamily="18" charset="0"/>
                <a:cs typeface="Times New Roman" panose="02020603050405020304" pitchFamily="18" charset="0"/>
              </a:rPr>
              <a:t>slt</a:t>
            </a:r>
            <a:endParaRPr lang="en-US" altLang="zh-CN" sz="2600" b="1" i="1" dirty="0">
              <a:solidFill>
                <a:srgbClr val="FF0066"/>
              </a:solidFill>
              <a:latin typeface="Times New Roman" panose="02020603050405020304" pitchFamily="18" charset="0"/>
              <a:cs typeface="Times New Roman" panose="02020603050405020304" pitchFamily="18" charset="0"/>
            </a:endParaRPr>
          </a:p>
        </p:txBody>
      </p:sp>
      <p:sp>
        <p:nvSpPr>
          <p:cNvPr id="2" name="矩形 1"/>
          <p:cNvSpPr/>
          <p:nvPr/>
        </p:nvSpPr>
        <p:spPr>
          <a:xfrm>
            <a:off x="107950" y="5661248"/>
            <a:ext cx="9023853" cy="1015663"/>
          </a:xfrm>
          <a:prstGeom prst="rect">
            <a:avLst/>
          </a:prstGeom>
        </p:spPr>
        <p:txBody>
          <a:bodyPr wrap="square">
            <a:spAutoFit/>
          </a:bodyPr>
          <a:lstStyle/>
          <a:p>
            <a:pPr algn="just"/>
            <a:r>
              <a:rPr lang="en-US" altLang="zh-CN" sz="2000" i="1" dirty="0">
                <a:latin typeface="Times New Roman" panose="02020603050405020304" pitchFamily="18" charset="0"/>
                <a:cs typeface="Times New Roman" panose="02020603050405020304" pitchFamily="18" charset="0"/>
              </a:rPr>
              <a:t>MIPS architecture doesn’t include </a:t>
            </a:r>
            <a:r>
              <a:rPr lang="en-US" altLang="zh-CN" sz="2000" i="1" dirty="0">
                <a:solidFill>
                  <a:srgbClr val="FF0000"/>
                </a:solidFill>
                <a:latin typeface="Times New Roman" panose="02020603050405020304" pitchFamily="18" charset="0"/>
                <a:cs typeface="Times New Roman" panose="02020603050405020304" pitchFamily="18" charset="0"/>
              </a:rPr>
              <a:t>branch on less than </a:t>
            </a:r>
            <a:r>
              <a:rPr lang="en-US" altLang="zh-CN" sz="2000" i="1" dirty="0">
                <a:latin typeface="Times New Roman" panose="02020603050405020304" pitchFamily="18" charset="0"/>
                <a:cs typeface="Times New Roman" panose="02020603050405020304" pitchFamily="18" charset="0"/>
              </a:rPr>
              <a:t>because it is too complicated; either it would stretch the clock cycle time or it would take extra clock cycles per instruction. Two faster instructions are more useful.</a:t>
            </a:r>
            <a:endParaRPr lang="zh-CN" altLang="en-US" sz="2000" i="1" dirty="0">
              <a:latin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3491">
                                            <p:txEl>
                                              <p:pRg st="8" end="8"/>
                                            </p:txEl>
                                          </p:spTgt>
                                        </p:tgtEl>
                                        <p:attrNameLst>
                                          <p:attrName>style.visibility</p:attrName>
                                        </p:attrNameLst>
                                      </p:cBhvr>
                                      <p:to>
                                        <p:strVal val="visible"/>
                                      </p:to>
                                    </p:set>
                                    <p:animEffect transition="in" filter="fade">
                                      <p:cBhvr>
                                        <p:cTn id="7" dur="1000"/>
                                        <p:tgtEl>
                                          <p:spTgt spid="63491">
                                            <p:txEl>
                                              <p:pRg st="8" end="8"/>
                                            </p:txEl>
                                          </p:spTgt>
                                        </p:tgtEl>
                                      </p:cBhvr>
                                    </p:animEffect>
                                    <p:anim calcmode="lin" valueType="num">
                                      <p:cBhvr>
                                        <p:cTn id="8" dur="1000" fill="hold"/>
                                        <p:tgtEl>
                                          <p:spTgt spid="63491">
                                            <p:txEl>
                                              <p:pRg st="8" end="8"/>
                                            </p:txEl>
                                          </p:spTgt>
                                        </p:tgtEl>
                                        <p:attrNameLst>
                                          <p:attrName>ppt_x</p:attrName>
                                        </p:attrNameLst>
                                      </p:cBhvr>
                                      <p:tavLst>
                                        <p:tav tm="0">
                                          <p:val>
                                            <p:strVal val="#ppt_x"/>
                                          </p:val>
                                        </p:tav>
                                        <p:tav tm="100000">
                                          <p:val>
                                            <p:strVal val="#ppt_x"/>
                                          </p:val>
                                        </p:tav>
                                      </p:tavLst>
                                    </p:anim>
                                    <p:anim calcmode="lin" valueType="num">
                                      <p:cBhvr>
                                        <p:cTn id="9" dur="1000" fill="hold"/>
                                        <p:tgtEl>
                                          <p:spTgt spid="63491">
                                            <p:txEl>
                                              <p:pRg st="8" end="8"/>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3491">
                                            <p:txEl>
                                              <p:pRg st="9" end="9"/>
                                            </p:txEl>
                                          </p:spTgt>
                                        </p:tgtEl>
                                        <p:attrNameLst>
                                          <p:attrName>style.visibility</p:attrName>
                                        </p:attrNameLst>
                                      </p:cBhvr>
                                      <p:to>
                                        <p:strVal val="visible"/>
                                      </p:to>
                                    </p:set>
                                    <p:animEffect transition="in" filter="fade">
                                      <p:cBhvr>
                                        <p:cTn id="12" dur="1000"/>
                                        <p:tgtEl>
                                          <p:spTgt spid="63491">
                                            <p:txEl>
                                              <p:pRg st="9" end="9"/>
                                            </p:txEl>
                                          </p:spTgt>
                                        </p:tgtEl>
                                      </p:cBhvr>
                                    </p:animEffect>
                                    <p:anim calcmode="lin" valueType="num">
                                      <p:cBhvr>
                                        <p:cTn id="13" dur="1000" fill="hold"/>
                                        <p:tgtEl>
                                          <p:spTgt spid="63491">
                                            <p:txEl>
                                              <p:pRg st="9" end="9"/>
                                            </p:txEl>
                                          </p:spTgt>
                                        </p:tgtEl>
                                        <p:attrNameLst>
                                          <p:attrName>ppt_x</p:attrName>
                                        </p:attrNameLst>
                                      </p:cBhvr>
                                      <p:tavLst>
                                        <p:tav tm="0">
                                          <p:val>
                                            <p:strVal val="#ppt_x"/>
                                          </p:val>
                                        </p:tav>
                                        <p:tav tm="100000">
                                          <p:val>
                                            <p:strVal val="#ppt_x"/>
                                          </p:val>
                                        </p:tav>
                                      </p:tavLst>
                                    </p:anim>
                                    <p:anim calcmode="lin" valueType="num">
                                      <p:cBhvr>
                                        <p:cTn id="14" dur="1000" fill="hold"/>
                                        <p:tgtEl>
                                          <p:spTgt spid="63491">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animEffect transition="in" filter="fade">
                                      <p:cBhvr>
                                        <p:cTn id="19" dur="1000"/>
                                        <p:tgtEl>
                                          <p:spTgt spid="2">
                                            <p:txEl>
                                              <p:pRg st="0" end="0"/>
                                            </p:txEl>
                                          </p:spTgt>
                                        </p:tgtEl>
                                      </p:cBhvr>
                                    </p:animEffect>
                                    <p:anim calcmode="lin" valueType="num">
                                      <p:cBhvr>
                                        <p:cTn id="20"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Rot="1" noChangeArrowheads="1"/>
          </p:cNvSpPr>
          <p:nvPr>
            <p:ph type="body" idx="1"/>
          </p:nvPr>
        </p:nvSpPr>
        <p:spPr>
          <a:xfrm>
            <a:off x="323850" y="1196975"/>
            <a:ext cx="8712200" cy="5256213"/>
          </a:xfrm>
        </p:spPr>
        <p:txBody>
          <a:bodyPr/>
          <a:lstStyle/>
          <a:p>
            <a:pPr eaLnBrk="1" hangingPunct="1">
              <a:spcBef>
                <a:spcPts val="0"/>
              </a:spcBef>
              <a:defRPr/>
            </a:pPr>
            <a:r>
              <a:rPr lang="en-US" altLang="zh-CN" dirty="0"/>
              <a:t>Used to select one of many alternatives</a:t>
            </a:r>
          </a:p>
          <a:p>
            <a:pPr eaLnBrk="1" hangingPunct="1">
              <a:spcBef>
                <a:spcPts val="0"/>
              </a:spcBef>
              <a:defRPr/>
            </a:pPr>
            <a:r>
              <a:rPr lang="en-US" altLang="zh-CN" dirty="0"/>
              <a:t>Example 2.14   </a:t>
            </a:r>
          </a:p>
          <a:p>
            <a:pPr eaLnBrk="1" hangingPunct="1">
              <a:spcBef>
                <a:spcPts val="0"/>
              </a:spcBef>
              <a:buFont typeface="Wingdings" pitchFamily="2" charset="2"/>
              <a:buNone/>
              <a:defRPr/>
            </a:pPr>
            <a:r>
              <a:rPr lang="en-US" altLang="zh-CN" sz="2600" dirty="0"/>
              <a:t>		</a:t>
            </a:r>
            <a:r>
              <a:rPr lang="en-US" altLang="zh-CN" sz="2400" dirty="0"/>
              <a:t>         ( Assume: f ~ k ---- $s0 ~ $s5       $t2 contains 4 )</a:t>
            </a:r>
            <a:endParaRPr lang="en-US" altLang="zh-CN" dirty="0"/>
          </a:p>
          <a:p>
            <a:pPr marL="457200" lvl="1" indent="0" eaLnBrk="1" hangingPunct="1">
              <a:spcBef>
                <a:spcPts val="0"/>
              </a:spcBef>
              <a:buFont typeface="Wingdings" pitchFamily="2" charset="2"/>
              <a:buNone/>
              <a:defRPr/>
            </a:pPr>
            <a:r>
              <a:rPr lang="en-US" altLang="zh-CN" dirty="0"/>
              <a:t> C code:</a:t>
            </a:r>
          </a:p>
          <a:p>
            <a:pPr lvl="1" eaLnBrk="1" hangingPunct="1">
              <a:spcBef>
                <a:spcPts val="0"/>
              </a:spcBef>
              <a:buFont typeface="Wingdings" pitchFamily="2" charset="2"/>
              <a:buNone/>
              <a:defRPr/>
            </a:pPr>
            <a:r>
              <a:rPr lang="en-US" altLang="zh-CN" sz="2400" dirty="0"/>
              <a:t>           switch ( k )  {</a:t>
            </a:r>
          </a:p>
          <a:p>
            <a:pPr lvl="1" eaLnBrk="1" hangingPunct="1">
              <a:spcBef>
                <a:spcPts val="0"/>
              </a:spcBef>
              <a:buFont typeface="Wingdings" pitchFamily="2" charset="2"/>
              <a:buNone/>
              <a:defRPr/>
            </a:pPr>
            <a:r>
              <a:rPr lang="en-US" altLang="zh-CN" sz="2400" dirty="0"/>
              <a:t>                          case  0 :    f  =  </a:t>
            </a:r>
            <a:r>
              <a:rPr lang="en-US" altLang="zh-CN" sz="2400" dirty="0" err="1"/>
              <a:t>i</a:t>
            </a:r>
            <a:r>
              <a:rPr lang="en-US" altLang="zh-CN" sz="2400" dirty="0"/>
              <a:t>  +  j ;  break ;    /*  k  =  0  */</a:t>
            </a:r>
          </a:p>
          <a:p>
            <a:pPr lvl="1" eaLnBrk="1" hangingPunct="1">
              <a:spcBef>
                <a:spcPts val="0"/>
              </a:spcBef>
              <a:buFont typeface="Wingdings" pitchFamily="2" charset="2"/>
              <a:buNone/>
              <a:defRPr/>
            </a:pPr>
            <a:r>
              <a:rPr lang="en-US" altLang="zh-CN" sz="2400" dirty="0"/>
              <a:t>                          case  1 :    f  =  g +  h ;  break ;   /*  k  =  1  */</a:t>
            </a:r>
          </a:p>
          <a:p>
            <a:pPr lvl="1" eaLnBrk="1" hangingPunct="1">
              <a:spcBef>
                <a:spcPts val="0"/>
              </a:spcBef>
              <a:buFont typeface="Wingdings" pitchFamily="2" charset="2"/>
              <a:buNone/>
              <a:defRPr/>
            </a:pPr>
            <a:r>
              <a:rPr lang="en-US" altLang="zh-CN" sz="2400" dirty="0"/>
              <a:t>                          case  2 :    f  =  g  -  h ;  break ;   /*  k  =  2  */</a:t>
            </a:r>
          </a:p>
          <a:p>
            <a:pPr lvl="1" eaLnBrk="1" hangingPunct="1">
              <a:spcBef>
                <a:spcPts val="0"/>
              </a:spcBef>
              <a:buFont typeface="Wingdings" pitchFamily="2" charset="2"/>
              <a:buNone/>
              <a:defRPr/>
            </a:pPr>
            <a:r>
              <a:rPr lang="en-US" altLang="zh-CN" sz="2400" dirty="0"/>
              <a:t>                          case  3 :    f  =  </a:t>
            </a:r>
            <a:r>
              <a:rPr lang="en-US" altLang="zh-CN" sz="2400" dirty="0" err="1"/>
              <a:t>i</a:t>
            </a:r>
            <a:r>
              <a:rPr lang="en-US" altLang="zh-CN" sz="2400" dirty="0"/>
              <a:t>  -  j ;  break ;    /*  k  =  3  */</a:t>
            </a:r>
          </a:p>
          <a:p>
            <a:pPr lvl="1" eaLnBrk="1" hangingPunct="1">
              <a:spcBef>
                <a:spcPts val="0"/>
              </a:spcBef>
              <a:buFont typeface="Wingdings" pitchFamily="2" charset="2"/>
              <a:buNone/>
              <a:defRPr/>
            </a:pPr>
            <a:r>
              <a:rPr lang="en-US" altLang="zh-CN" sz="2400" dirty="0"/>
              <a:t>           }</a:t>
            </a:r>
          </a:p>
        </p:txBody>
      </p:sp>
      <p:sp>
        <p:nvSpPr>
          <p:cNvPr id="63491" name="Text Box 3"/>
          <p:cNvSpPr txBox="1">
            <a:spLocks noChangeArrowheads="1"/>
          </p:cNvSpPr>
          <p:nvPr/>
        </p:nvSpPr>
        <p:spPr bwMode="auto">
          <a:xfrm>
            <a:off x="250825" y="254000"/>
            <a:ext cx="88931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Clr>
                <a:schemeClr val="hlink"/>
              </a:buClr>
              <a:buFontTx/>
              <a:buNone/>
            </a:pPr>
            <a:r>
              <a:rPr lang="en-US" altLang="zh-CN" sz="3600" b="1">
                <a:solidFill>
                  <a:srgbClr val="FF0066"/>
                </a:solidFill>
                <a:latin typeface="Arial" panose="020B0604020202020204" pitchFamily="34" charset="0"/>
                <a:ea typeface="Arial Unicode MS" panose="020B0604020202020204" pitchFamily="34" charset="-122"/>
                <a:cs typeface="Arial Unicode MS" panose="020B0604020202020204" pitchFamily="34" charset="-122"/>
              </a:rPr>
              <a:t>Hold out Case/Switch </a:t>
            </a:r>
            <a:endParaRPr lang="en-US" altLang="zh-CN" sz="3600" b="1" i="1">
              <a:solidFill>
                <a:srgbClr val="FF0066"/>
              </a:solidFill>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2" name="矩形 1"/>
          <p:cNvSpPr/>
          <p:nvPr/>
        </p:nvSpPr>
        <p:spPr>
          <a:xfrm>
            <a:off x="683568" y="5642084"/>
            <a:ext cx="7284366" cy="523220"/>
          </a:xfrm>
          <a:prstGeom prst="rect">
            <a:avLst/>
          </a:prstGeom>
        </p:spPr>
        <p:txBody>
          <a:bodyPr wrap="none">
            <a:spAutoFit/>
          </a:bodyPr>
          <a:lstStyle/>
          <a:p>
            <a:pPr eaLnBrk="1" hangingPunct="1">
              <a:spcBef>
                <a:spcPts val="0"/>
              </a:spcBef>
              <a:buFont typeface="Wingdings" pitchFamily="2" charset="2"/>
              <a:buNone/>
              <a:defRPr/>
            </a:pPr>
            <a:r>
              <a:rPr lang="en-US" altLang="zh-CN" sz="2800" dirty="0"/>
              <a:t>Compiling a switch using </a:t>
            </a:r>
            <a:r>
              <a:rPr lang="en-US" altLang="zh-CN" sz="2800" i="1" dirty="0">
                <a:solidFill>
                  <a:srgbClr val="FF0066"/>
                </a:solidFill>
              </a:rPr>
              <a:t>jump address table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a:xfrm>
            <a:off x="35496" y="-243408"/>
            <a:ext cx="7870825" cy="955675"/>
          </a:xfrm>
        </p:spPr>
        <p:txBody>
          <a:bodyPr/>
          <a:lstStyle/>
          <a:p>
            <a:r>
              <a:rPr lang="en-US" altLang="zh-CN" sz="4400" b="0" dirty="0">
                <a:solidFill>
                  <a:srgbClr val="FF0066"/>
                </a:solidFill>
                <a:latin typeface="Calibri" panose="020F0502020204030204" pitchFamily="34" charset="0"/>
                <a:ea typeface="黑体" panose="02010609060101010101" pitchFamily="49" charset="-122"/>
              </a:rPr>
              <a:t>Jump register &amp; </a:t>
            </a:r>
            <a:r>
              <a:rPr lang="en-US" altLang="zh-CN" sz="3200" b="0" dirty="0">
                <a:solidFill>
                  <a:srgbClr val="FF0066"/>
                </a:solidFill>
                <a:latin typeface="Calibri" panose="020F0502020204030204" pitchFamily="34" charset="0"/>
                <a:ea typeface="黑体" panose="02010609060101010101" pitchFamily="49" charset="-122"/>
              </a:rPr>
              <a:t>jump address table</a:t>
            </a:r>
            <a:endParaRPr dirty="0">
              <a:ea typeface="黑体" panose="02010609060101010101" pitchFamily="49" charset="-122"/>
            </a:endParaRPr>
          </a:p>
        </p:txBody>
      </p:sp>
      <p:sp>
        <p:nvSpPr>
          <p:cNvPr id="3" name="内容占位符 2"/>
          <p:cNvSpPr>
            <a:spLocks noGrp="1"/>
          </p:cNvSpPr>
          <p:nvPr>
            <p:ph idx="1"/>
          </p:nvPr>
        </p:nvSpPr>
        <p:spPr>
          <a:xfrm>
            <a:off x="35496" y="404664"/>
            <a:ext cx="8229600" cy="4967287"/>
          </a:xfrm>
        </p:spPr>
        <p:txBody>
          <a:bodyPr/>
          <a:lstStyle/>
          <a:p>
            <a:pPr>
              <a:defRPr/>
            </a:pPr>
            <a:r>
              <a:rPr lang="en-US" altLang="zh-CN" dirty="0">
                <a:solidFill>
                  <a:schemeClr val="tx1"/>
                </a:solidFill>
              </a:rPr>
              <a:t>Jump with register content </a:t>
            </a:r>
          </a:p>
          <a:p>
            <a:pPr marL="0" indent="0">
              <a:buFont typeface="Wingdings" pitchFamily="2" charset="2"/>
              <a:buNone/>
              <a:defRPr/>
            </a:pPr>
            <a:r>
              <a:rPr lang="en-US" altLang="zh-CN" dirty="0"/>
              <a:t>	</a:t>
            </a:r>
            <a:r>
              <a:rPr lang="en-US" altLang="zh-CN" dirty="0" err="1">
                <a:solidFill>
                  <a:srgbClr val="FF0000"/>
                </a:solidFill>
              </a:rPr>
              <a:t>jr</a:t>
            </a:r>
            <a:r>
              <a:rPr lang="en-US" altLang="zh-CN" dirty="0">
                <a:solidFill>
                  <a:srgbClr val="FF0000"/>
                </a:solidFill>
              </a:rPr>
              <a:t> $r </a:t>
            </a:r>
          </a:p>
          <a:p>
            <a:pPr>
              <a:defRPr/>
            </a:pPr>
            <a:r>
              <a:rPr lang="en-US" altLang="zh-CN" dirty="0">
                <a:solidFill>
                  <a:schemeClr val="tx1"/>
                </a:solidFill>
              </a:rPr>
              <a:t>jump address table</a:t>
            </a:r>
          </a:p>
          <a:p>
            <a:pPr>
              <a:defRPr/>
            </a:pPr>
            <a:endParaRPr dirty="0"/>
          </a:p>
        </p:txBody>
      </p:sp>
      <p:graphicFrame>
        <p:nvGraphicFramePr>
          <p:cNvPr id="5" name="Group 79"/>
          <p:cNvGraphicFramePr>
            <a:graphicFrameLocks noGrp="1"/>
          </p:cNvGraphicFramePr>
          <p:nvPr>
            <p:extLst>
              <p:ext uri="{D42A27DB-BD31-4B8C-83A1-F6EECF244321}">
                <p14:modId xmlns:p14="http://schemas.microsoft.com/office/powerpoint/2010/main" val="542058301"/>
              </p:ext>
            </p:extLst>
          </p:nvPr>
        </p:nvGraphicFramePr>
        <p:xfrm>
          <a:off x="1241425" y="2921024"/>
          <a:ext cx="2665413" cy="2743200"/>
        </p:xfrm>
        <a:graphic>
          <a:graphicData uri="http://schemas.openxmlformats.org/drawingml/2006/table">
            <a:tbl>
              <a:tblPr/>
              <a:tblGrid>
                <a:gridCol w="788988">
                  <a:extLst>
                    <a:ext uri="{9D8B030D-6E8A-4147-A177-3AD203B41FA5}">
                      <a16:colId xmlns:a16="http://schemas.microsoft.com/office/drawing/2014/main" val="20000"/>
                    </a:ext>
                  </a:extLst>
                </a:gridCol>
                <a:gridCol w="1876425">
                  <a:extLst>
                    <a:ext uri="{9D8B030D-6E8A-4147-A177-3AD203B41FA5}">
                      <a16:colId xmlns:a16="http://schemas.microsoft.com/office/drawing/2014/main" val="20001"/>
                    </a:ext>
                  </a:extLst>
                </a:gridCol>
              </a:tblGrid>
              <a:tr h="4381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400" b="0" i="0" u="none" strike="noStrike" cap="none" normalizeH="0" baseline="0">
                        <a:ln>
                          <a:noFill/>
                        </a:ln>
                        <a:solidFill>
                          <a:srgbClr val="000000"/>
                        </a:solidFill>
                        <a:effectLst/>
                        <a:latin typeface="Arial" panose="020B0604020202020204" pitchFamily="34" charset="0"/>
                        <a:ea typeface="Arial Unicode MS" panose="020B0604020202020204" pitchFamily="34" charset="-122"/>
                        <a:cs typeface="Arial Unicode MS" panose="020B0604020202020204" pitchFamily="34"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Arial" panose="020B0604020202020204" pitchFamily="34" charset="0"/>
                        <a:ea typeface="Arial Unicode MS" panose="020B0604020202020204" pitchFamily="34" charset="-122"/>
                        <a:cs typeface="Arial Unicode MS" panose="020B0604020202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656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0" i="0" u="none" strike="noStrike" cap="none" normalizeH="0" baseline="0">
                          <a:ln>
                            <a:noFill/>
                          </a:ln>
                          <a:solidFill>
                            <a:srgbClr val="000000"/>
                          </a:solidFill>
                          <a:effectLst/>
                          <a:latin typeface="Arial" panose="020B0604020202020204" pitchFamily="34" charset="0"/>
                          <a:ea typeface="Arial Unicode MS" panose="020B0604020202020204" pitchFamily="34" charset="-122"/>
                          <a:cs typeface="Arial Unicode MS" panose="020B0604020202020204" pitchFamily="34" charset="-122"/>
                        </a:rPr>
                        <a:t>K=0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Arial Unicode MS" panose="020B0604020202020204" pitchFamily="34" charset="-122"/>
                          <a:cs typeface="Arial Unicode MS" panose="020B0604020202020204" pitchFamily="34" charset="-122"/>
                        </a:rPr>
                        <a:t>P1 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81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0" i="0" u="none" strike="noStrike" cap="none" normalizeH="0" baseline="0">
                          <a:ln>
                            <a:noFill/>
                          </a:ln>
                          <a:solidFill>
                            <a:srgbClr val="000000"/>
                          </a:solidFill>
                          <a:effectLst/>
                          <a:latin typeface="Arial" panose="020B0604020202020204" pitchFamily="34" charset="0"/>
                          <a:ea typeface="Arial Unicode MS" panose="020B0604020202020204" pitchFamily="34" charset="-122"/>
                          <a:cs typeface="Arial Unicode MS" panose="020B0604020202020204" pitchFamily="34" charset="-122"/>
                        </a:rPr>
                        <a:t>K=1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Arial Unicode MS" panose="020B0604020202020204" pitchFamily="34" charset="-122"/>
                          <a:cs typeface="Arial Unicode MS" panose="020B0604020202020204" pitchFamily="34" charset="-122"/>
                        </a:rPr>
                        <a:t>P2 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561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0" i="0" u="none" strike="noStrike" cap="none" normalizeH="0" baseline="0">
                          <a:ln>
                            <a:noFill/>
                          </a:ln>
                          <a:solidFill>
                            <a:srgbClr val="000000"/>
                          </a:solidFill>
                          <a:effectLst/>
                          <a:latin typeface="Arial" panose="020B0604020202020204" pitchFamily="34" charset="0"/>
                          <a:ea typeface="Arial Unicode MS" panose="020B0604020202020204" pitchFamily="34" charset="-122"/>
                          <a:cs typeface="Arial Unicode MS" panose="020B0604020202020204" pitchFamily="34" charset="-122"/>
                        </a:rPr>
                        <a:t>K=2</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Arial Unicode MS" panose="020B0604020202020204" pitchFamily="34" charset="-122"/>
                          <a:cs typeface="Arial Unicode MS" panose="020B0604020202020204" pitchFamily="34" charset="-122"/>
                        </a:rPr>
                        <a:t>P3 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561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0" i="0" u="none" strike="noStrike" cap="none" normalizeH="0" baseline="0">
                          <a:ln>
                            <a:noFill/>
                          </a:ln>
                          <a:solidFill>
                            <a:srgbClr val="000000"/>
                          </a:solidFill>
                          <a:effectLst/>
                          <a:latin typeface="Arial" panose="020B0604020202020204" pitchFamily="34" charset="0"/>
                          <a:ea typeface="Arial Unicode MS" panose="020B0604020202020204" pitchFamily="34" charset="-122"/>
                          <a:cs typeface="Arial Unicode MS" panose="020B0604020202020204" pitchFamily="34" charset="-122"/>
                        </a:rPr>
                        <a:t>K=3</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Arial Unicode MS" panose="020B0604020202020204" pitchFamily="34" charset="-122"/>
                          <a:cs typeface="Arial Unicode MS" panose="020B0604020202020204" pitchFamily="34" charset="-122"/>
                        </a:rPr>
                        <a:t>P4 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81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400" b="0" i="0" u="none" strike="noStrike" cap="none" normalizeH="0" baseline="0">
                        <a:ln>
                          <a:noFill/>
                        </a:ln>
                        <a:solidFill>
                          <a:srgbClr val="000000"/>
                        </a:solidFill>
                        <a:effectLst/>
                        <a:latin typeface="Arial" panose="020B0604020202020204" pitchFamily="34" charset="0"/>
                        <a:ea typeface="Arial Unicode MS" panose="020B0604020202020204" pitchFamily="34" charset="-122"/>
                        <a:cs typeface="Arial Unicode MS" panose="020B0604020202020204" pitchFamily="34"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400" b="0" i="0" u="none" strike="noStrike" cap="none" normalizeH="0" baseline="0" dirty="0">
                        <a:ln>
                          <a:noFill/>
                        </a:ln>
                        <a:solidFill>
                          <a:schemeClr val="tx1"/>
                        </a:solidFill>
                        <a:effectLst/>
                        <a:latin typeface="Arial" panose="020B0604020202020204" pitchFamily="34" charset="0"/>
                        <a:ea typeface="Arial Unicode MS" panose="020B0604020202020204" pitchFamily="34" charset="-122"/>
                        <a:cs typeface="Arial Unicode MS" panose="020B0604020202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4536" name="Line 62"/>
          <p:cNvSpPr>
            <a:spLocks noChangeShapeType="1"/>
          </p:cNvSpPr>
          <p:nvPr/>
        </p:nvSpPr>
        <p:spPr bwMode="auto">
          <a:xfrm>
            <a:off x="1044575" y="3636987"/>
            <a:ext cx="935038" cy="0"/>
          </a:xfrm>
          <a:prstGeom prst="line">
            <a:avLst/>
          </a:prstGeom>
          <a:noFill/>
          <a:ln w="9525" cap="rnd">
            <a:solidFill>
              <a:srgbClr val="007A77"/>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37" name="Rectangle 63"/>
          <p:cNvSpPr>
            <a:spLocks noChangeArrowheads="1"/>
          </p:cNvSpPr>
          <p:nvPr/>
        </p:nvSpPr>
        <p:spPr bwMode="auto">
          <a:xfrm>
            <a:off x="539750" y="3429024"/>
            <a:ext cx="550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Clr>
                <a:schemeClr val="hlink"/>
              </a:buClr>
              <a:buFontTx/>
              <a:buNone/>
            </a:pPr>
            <a:r>
              <a:rPr lang="en-US" altLang="zh-CN"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$t4</a:t>
            </a:r>
          </a:p>
        </p:txBody>
      </p:sp>
      <p:graphicFrame>
        <p:nvGraphicFramePr>
          <p:cNvPr id="8" name="Group 175"/>
          <p:cNvGraphicFramePr>
            <a:graphicFrameLocks noGrp="1"/>
          </p:cNvGraphicFramePr>
          <p:nvPr>
            <p:extLst>
              <p:ext uri="{D42A27DB-BD31-4B8C-83A1-F6EECF244321}">
                <p14:modId xmlns:p14="http://schemas.microsoft.com/office/powerpoint/2010/main" val="2827185256"/>
              </p:ext>
            </p:extLst>
          </p:nvPr>
        </p:nvGraphicFramePr>
        <p:xfrm>
          <a:off x="4932363" y="671537"/>
          <a:ext cx="3602037" cy="5565775"/>
        </p:xfrm>
        <a:graphic>
          <a:graphicData uri="http://schemas.openxmlformats.org/drawingml/2006/table">
            <a:tbl>
              <a:tblPr/>
              <a:tblGrid>
                <a:gridCol w="1439862">
                  <a:extLst>
                    <a:ext uri="{9D8B030D-6E8A-4147-A177-3AD203B41FA5}">
                      <a16:colId xmlns:a16="http://schemas.microsoft.com/office/drawing/2014/main" val="20000"/>
                    </a:ext>
                  </a:extLst>
                </a:gridCol>
                <a:gridCol w="2162175">
                  <a:extLst>
                    <a:ext uri="{9D8B030D-6E8A-4147-A177-3AD203B41FA5}">
                      <a16:colId xmlns:a16="http://schemas.microsoft.com/office/drawing/2014/main" val="20001"/>
                    </a:ext>
                  </a:extLst>
                </a:gridCol>
              </a:tblGrid>
              <a:tr h="457211">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400" b="0" i="0" u="none" strike="noStrike" cap="none" normalizeH="0" baseline="0">
                        <a:ln>
                          <a:noFill/>
                        </a:ln>
                        <a:solidFill>
                          <a:srgbClr val="000000"/>
                        </a:solidFill>
                        <a:effectLst/>
                        <a:latin typeface="Arial" panose="020B0604020202020204" pitchFamily="34" charset="0"/>
                        <a:ea typeface="Arial Unicode MS" panose="020B0604020202020204" pitchFamily="34" charset="-122"/>
                        <a:cs typeface="Arial Unicode MS" panose="020B0604020202020204" pitchFamily="34" charset="-122"/>
                      </a:endParaRPr>
                    </a:p>
                  </a:txBody>
                  <a:tcPr marT="45722" marB="45722"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Arial Unicode MS" panose="020B0604020202020204" pitchFamily="34" charset="-122"/>
                          <a:cs typeface="Arial Unicode MS" panose="020B0604020202020204" pitchFamily="34" charset="-122"/>
                        </a:rPr>
                        <a:t>…………</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82767">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t"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Arial Unicode MS" panose="020B0604020202020204" pitchFamily="34" charset="-122"/>
                          <a:cs typeface="Arial Unicode MS" panose="020B0604020202020204" pitchFamily="34" charset="-122"/>
                        </a:rPr>
                        <a:t>P1 address</a:t>
                      </a:r>
                    </a:p>
                  </a:txBody>
                  <a:tcPr marT="45722" marB="45722"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en-US" altLang="zh-CN" sz="1000" b="0" i="0" u="none" strike="noStrike" cap="none" normalizeH="0" baseline="0">
                        <a:ln>
                          <a:noFill/>
                        </a:ln>
                        <a:solidFill>
                          <a:schemeClr val="tx1"/>
                        </a:solidFill>
                        <a:effectLst/>
                        <a:latin typeface="Arial" panose="020B0604020202020204" pitchFamily="34" charset="0"/>
                        <a:ea typeface="Arial Unicode MS" panose="020B0604020202020204" pitchFamily="34" charset="-122"/>
                        <a:cs typeface="Arial Unicode MS" panose="020B0604020202020204" pitchFamily="34" charset="-122"/>
                      </a:endParaRPr>
                    </a:p>
                    <a:p>
                      <a:pPr marL="0" marR="0" lvl="0" indent="0" algn="ctr" defTabSz="914400" rtl="0" eaLnBrk="1" fontAlgn="ctr"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Arial Unicode MS" panose="020B0604020202020204" pitchFamily="34" charset="-122"/>
                          <a:cs typeface="Arial Unicode MS" panose="020B0604020202020204" pitchFamily="34" charset="-122"/>
                        </a:rPr>
                        <a:t>Program 1</a:t>
                      </a:r>
                      <a:endParaRPr kumimoji="0" lang="en-US" altLang="zh-CN" sz="1000" b="0" i="0" u="none" strike="noStrike" cap="none" normalizeH="0" baseline="0">
                        <a:ln>
                          <a:noFill/>
                        </a:ln>
                        <a:solidFill>
                          <a:schemeClr val="tx1"/>
                        </a:solidFill>
                        <a:effectLst/>
                        <a:latin typeface="Arial" panose="020B0604020202020204" pitchFamily="34" charset="0"/>
                        <a:ea typeface="Arial Unicode MS" panose="020B0604020202020204" pitchFamily="34" charset="-122"/>
                        <a:cs typeface="Arial Unicode MS" panose="020B0604020202020204" pitchFamily="34" charset="-122"/>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11">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t"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1800" b="0" i="0" u="none" strike="noStrike" cap="none" normalizeH="0" baseline="0">
                        <a:ln>
                          <a:noFill/>
                        </a:ln>
                        <a:solidFill>
                          <a:schemeClr val="tx1"/>
                        </a:solidFill>
                        <a:effectLst/>
                        <a:latin typeface="Arial" panose="020B0604020202020204" pitchFamily="34" charset="0"/>
                        <a:ea typeface="Arial Unicode MS" panose="020B0604020202020204" pitchFamily="34" charset="-122"/>
                        <a:cs typeface="Arial Unicode MS" panose="020B0604020202020204" pitchFamily="34" charset="-122"/>
                      </a:endParaRPr>
                    </a:p>
                  </a:txBody>
                  <a:tcPr marT="45722" marB="45722"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Arial Unicode MS" panose="020B0604020202020204" pitchFamily="34" charset="-122"/>
                          <a:cs typeface="Arial Unicode MS" panose="020B0604020202020204" pitchFamily="34" charset="-122"/>
                        </a:rPr>
                        <a:t>…………</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65651">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t"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Arial Unicode MS" panose="020B0604020202020204" pitchFamily="34" charset="-122"/>
                          <a:cs typeface="Arial Unicode MS" panose="020B0604020202020204" pitchFamily="34" charset="-122"/>
                        </a:rPr>
                        <a:t>P2 address</a:t>
                      </a:r>
                    </a:p>
                  </a:txBody>
                  <a:tcPr marT="45722" marB="45722"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en-US" altLang="zh-CN" sz="1000" b="0" i="0" u="none" strike="noStrike" cap="none" normalizeH="0" baseline="0">
                        <a:ln>
                          <a:noFill/>
                        </a:ln>
                        <a:solidFill>
                          <a:schemeClr val="tx1"/>
                        </a:solidFill>
                        <a:effectLst/>
                        <a:latin typeface="Arial" panose="020B0604020202020204" pitchFamily="34" charset="0"/>
                        <a:ea typeface="Arial Unicode MS" panose="020B0604020202020204" pitchFamily="34" charset="-122"/>
                        <a:cs typeface="Arial Unicode MS" panose="020B0604020202020204" pitchFamily="34" charset="-122"/>
                      </a:endParaRPr>
                    </a:p>
                    <a:p>
                      <a:pPr marL="0" marR="0" lvl="0" indent="0" algn="ctr" defTabSz="914400" rtl="0" eaLnBrk="1" fontAlgn="ctr"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Arial Unicode MS" panose="020B0604020202020204" pitchFamily="34" charset="-122"/>
                          <a:cs typeface="Arial Unicode MS" panose="020B0604020202020204" pitchFamily="34" charset="-122"/>
                        </a:rPr>
                        <a:t>Program 2</a:t>
                      </a:r>
                    </a:p>
                    <a:p>
                      <a:pPr marL="0" marR="0" lvl="0" indent="0" algn="ctr" defTabSz="914400" rtl="0" eaLnBrk="1" fontAlgn="ctr"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en-US" altLang="zh-CN" sz="1000" b="0" i="0" u="none" strike="noStrike" cap="none" normalizeH="0" baseline="0">
                        <a:ln>
                          <a:noFill/>
                        </a:ln>
                        <a:solidFill>
                          <a:schemeClr val="tx1"/>
                        </a:solidFill>
                        <a:effectLst/>
                        <a:latin typeface="Arial" panose="020B0604020202020204" pitchFamily="34" charset="0"/>
                        <a:ea typeface="Arial Unicode MS" panose="020B0604020202020204" pitchFamily="34" charset="-122"/>
                        <a:cs typeface="Arial Unicode MS" panose="020B0604020202020204" pitchFamily="34" charset="-122"/>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11">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t"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1800" b="0" i="0" u="none" strike="noStrike" cap="none" normalizeH="0" baseline="0">
                        <a:ln>
                          <a:noFill/>
                        </a:ln>
                        <a:solidFill>
                          <a:schemeClr val="tx1"/>
                        </a:solidFill>
                        <a:effectLst/>
                        <a:latin typeface="Arial" panose="020B0604020202020204" pitchFamily="34" charset="0"/>
                        <a:ea typeface="Arial Unicode MS" panose="020B0604020202020204" pitchFamily="34" charset="-122"/>
                        <a:cs typeface="Arial Unicode MS" panose="020B0604020202020204" pitchFamily="34" charset="-122"/>
                      </a:endParaRPr>
                    </a:p>
                  </a:txBody>
                  <a:tcPr marT="45722" marB="45722"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Arial Unicode MS" panose="020B0604020202020204" pitchFamily="34" charset="-122"/>
                          <a:cs typeface="Arial Unicode MS" panose="020B0604020202020204" pitchFamily="34" charset="-122"/>
                        </a:rPr>
                        <a:t>…………</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65651">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t"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Arial Unicode MS" panose="020B0604020202020204" pitchFamily="34" charset="-122"/>
                          <a:cs typeface="Arial Unicode MS" panose="020B0604020202020204" pitchFamily="34" charset="-122"/>
                        </a:rPr>
                        <a:t>P3 address</a:t>
                      </a:r>
                    </a:p>
                  </a:txBody>
                  <a:tcPr marT="45722" marB="45722"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en-US" altLang="zh-CN" sz="1000" b="0" i="0" u="none" strike="noStrike" cap="none" normalizeH="0" baseline="0">
                        <a:ln>
                          <a:noFill/>
                        </a:ln>
                        <a:solidFill>
                          <a:schemeClr val="tx1"/>
                        </a:solidFill>
                        <a:effectLst/>
                        <a:latin typeface="Arial" panose="020B0604020202020204" pitchFamily="34" charset="0"/>
                        <a:ea typeface="Arial Unicode MS" panose="020B0604020202020204" pitchFamily="34" charset="-122"/>
                        <a:cs typeface="Arial Unicode MS" panose="020B0604020202020204" pitchFamily="34" charset="-122"/>
                      </a:endParaRPr>
                    </a:p>
                    <a:p>
                      <a:pPr marL="0" marR="0" lvl="0" indent="0" algn="ctr" defTabSz="914400" rtl="0" eaLnBrk="1" fontAlgn="ctr"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Arial Unicode MS" panose="020B0604020202020204" pitchFamily="34" charset="-122"/>
                          <a:cs typeface="Arial Unicode MS" panose="020B0604020202020204" pitchFamily="34" charset="-122"/>
                        </a:rPr>
                        <a:t>Program 3</a:t>
                      </a:r>
                    </a:p>
                    <a:p>
                      <a:pPr marL="0" marR="0" lvl="0" indent="0" algn="ctr" defTabSz="914400" rtl="0" eaLnBrk="1" fontAlgn="ctr"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en-US" altLang="zh-CN" sz="1000" b="0" i="0" u="none" strike="noStrike" cap="none" normalizeH="0" baseline="0">
                        <a:ln>
                          <a:noFill/>
                        </a:ln>
                        <a:solidFill>
                          <a:schemeClr val="tx1"/>
                        </a:solidFill>
                        <a:effectLst/>
                        <a:latin typeface="Arial" panose="020B0604020202020204" pitchFamily="34" charset="0"/>
                        <a:ea typeface="Arial Unicode MS" panose="020B0604020202020204" pitchFamily="34" charset="-122"/>
                        <a:cs typeface="Arial Unicode MS" panose="020B0604020202020204" pitchFamily="34" charset="-122"/>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11">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t"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400" b="0" i="0" u="none" strike="noStrike" cap="none" normalizeH="0" baseline="0">
                        <a:ln>
                          <a:noFill/>
                        </a:ln>
                        <a:solidFill>
                          <a:srgbClr val="000000"/>
                        </a:solidFill>
                        <a:effectLst/>
                        <a:latin typeface="Arial" panose="020B0604020202020204" pitchFamily="34" charset="0"/>
                        <a:ea typeface="Arial Unicode MS" panose="020B0604020202020204" pitchFamily="34" charset="-122"/>
                        <a:cs typeface="Arial Unicode MS" panose="020B0604020202020204" pitchFamily="34" charset="-122"/>
                      </a:endParaRPr>
                    </a:p>
                  </a:txBody>
                  <a:tcPr marT="45722" marB="45722"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Arial Unicode MS" panose="020B0604020202020204" pitchFamily="34" charset="-122"/>
                          <a:cs typeface="Arial Unicode MS" panose="020B0604020202020204" pitchFamily="34" charset="-122"/>
                        </a:rPr>
                        <a:t>…………</a:t>
                      </a:r>
                      <a:endParaRPr kumimoji="0" lang="en-US" altLang="zh-CN" sz="1000" b="0" i="0" u="none" strike="noStrike" cap="none" normalizeH="0" baseline="0">
                        <a:ln>
                          <a:noFill/>
                        </a:ln>
                        <a:solidFill>
                          <a:schemeClr val="tx1"/>
                        </a:solidFill>
                        <a:effectLst/>
                        <a:latin typeface="Arial" panose="020B0604020202020204" pitchFamily="34" charset="0"/>
                        <a:ea typeface="Arial Unicode MS" panose="020B0604020202020204" pitchFamily="34" charset="-122"/>
                        <a:cs typeface="Arial Unicode MS" panose="020B0604020202020204" pitchFamily="34" charset="-122"/>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865651">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t"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Arial Unicode MS" panose="020B0604020202020204" pitchFamily="34" charset="-122"/>
                          <a:cs typeface="Arial Unicode MS" panose="020B0604020202020204" pitchFamily="34" charset="-122"/>
                        </a:rPr>
                        <a:t>P4 address</a:t>
                      </a:r>
                    </a:p>
                  </a:txBody>
                  <a:tcPr marT="45722" marB="45722"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en-US" altLang="zh-CN" sz="1000" b="0" i="0" u="none" strike="noStrike" cap="none" normalizeH="0" baseline="0">
                        <a:ln>
                          <a:noFill/>
                        </a:ln>
                        <a:solidFill>
                          <a:schemeClr val="tx1"/>
                        </a:solidFill>
                        <a:effectLst/>
                        <a:latin typeface="Arial" panose="020B0604020202020204" pitchFamily="34" charset="0"/>
                        <a:ea typeface="Arial Unicode MS" panose="020B0604020202020204" pitchFamily="34" charset="-122"/>
                        <a:cs typeface="Arial Unicode MS" panose="020B0604020202020204" pitchFamily="34" charset="-122"/>
                      </a:endParaRPr>
                    </a:p>
                    <a:p>
                      <a:pPr marL="0" marR="0" lvl="0" indent="0" algn="ctr" defTabSz="914400" rtl="0" eaLnBrk="1" fontAlgn="ctr"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Arial Unicode MS" panose="020B0604020202020204" pitchFamily="34" charset="-122"/>
                          <a:cs typeface="Arial Unicode MS" panose="020B0604020202020204" pitchFamily="34" charset="-122"/>
                        </a:rPr>
                        <a:t>Program 3</a:t>
                      </a:r>
                    </a:p>
                    <a:p>
                      <a:pPr marL="0" marR="0" lvl="0" indent="0" algn="ctr" defTabSz="914400" rtl="0" eaLnBrk="1" fontAlgn="ctr"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en-US" altLang="zh-CN" sz="1000" b="0" i="0" u="none" strike="noStrike" cap="none" normalizeH="0" baseline="0">
                        <a:ln>
                          <a:noFill/>
                        </a:ln>
                        <a:solidFill>
                          <a:schemeClr val="tx1"/>
                        </a:solidFill>
                        <a:effectLst/>
                        <a:latin typeface="Arial" panose="020B0604020202020204" pitchFamily="34" charset="0"/>
                        <a:ea typeface="Arial Unicode MS" panose="020B0604020202020204" pitchFamily="34" charset="-122"/>
                        <a:cs typeface="Arial Unicode MS" panose="020B0604020202020204" pitchFamily="34" charset="-122"/>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7211">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2400" b="0" i="0" u="none" strike="noStrike" cap="none" normalizeH="0" baseline="0">
                        <a:ln>
                          <a:noFill/>
                        </a:ln>
                        <a:solidFill>
                          <a:srgbClr val="000000"/>
                        </a:solidFill>
                        <a:effectLst/>
                        <a:latin typeface="Arial" panose="020B0604020202020204" pitchFamily="34" charset="0"/>
                        <a:ea typeface="Arial Unicode MS" panose="020B0604020202020204" pitchFamily="34" charset="-122"/>
                        <a:cs typeface="Arial Unicode MS" panose="020B0604020202020204" pitchFamily="34" charset="-122"/>
                      </a:endParaRPr>
                    </a:p>
                  </a:txBody>
                  <a:tcPr marT="45722" marB="45722"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Arial Unicode MS" panose="020B0604020202020204" pitchFamily="34" charset="-122"/>
                          <a:cs typeface="Arial Unicode MS" panose="020B0604020202020204" pitchFamily="34" charset="-122"/>
                        </a:rPr>
                        <a:t>…………</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8"/>
                  </a:ext>
                </a:extLst>
              </a:tr>
            </a:tbl>
          </a:graphicData>
        </a:graphic>
      </p:graphicFrame>
      <p:sp>
        <p:nvSpPr>
          <p:cNvPr id="64567" name="Freeform 180"/>
          <p:cNvSpPr>
            <a:spLocks/>
          </p:cNvSpPr>
          <p:nvPr/>
        </p:nvSpPr>
        <p:spPr bwMode="auto">
          <a:xfrm>
            <a:off x="3725863" y="1125562"/>
            <a:ext cx="2647950" cy="2519362"/>
          </a:xfrm>
          <a:custGeom>
            <a:avLst/>
            <a:gdLst>
              <a:gd name="T0" fmla="*/ 0 w 2223"/>
              <a:gd name="T1" fmla="*/ 2147483646 h 1769"/>
              <a:gd name="T2" fmla="*/ 2147483646 w 2223"/>
              <a:gd name="T3" fmla="*/ 2147483646 h 1769"/>
              <a:gd name="T4" fmla="*/ 2147483646 w 2223"/>
              <a:gd name="T5" fmla="*/ 2147483646 h 1769"/>
              <a:gd name="T6" fmla="*/ 2147483646 w 2223"/>
              <a:gd name="T7" fmla="*/ 2147483646 h 1769"/>
              <a:gd name="T8" fmla="*/ 0 60000 65536"/>
              <a:gd name="T9" fmla="*/ 0 60000 65536"/>
              <a:gd name="T10" fmla="*/ 0 60000 65536"/>
              <a:gd name="T11" fmla="*/ 0 60000 65536"/>
              <a:gd name="T12" fmla="*/ 0 w 2223"/>
              <a:gd name="T13" fmla="*/ 0 h 1769"/>
              <a:gd name="T14" fmla="*/ 2223 w 2223"/>
              <a:gd name="T15" fmla="*/ 1769 h 1769"/>
            </a:gdLst>
            <a:ahLst/>
            <a:cxnLst>
              <a:cxn ang="T8">
                <a:pos x="T0" y="T1"/>
              </a:cxn>
              <a:cxn ang="T9">
                <a:pos x="T2" y="T3"/>
              </a:cxn>
              <a:cxn ang="T10">
                <a:pos x="T4" y="T5"/>
              </a:cxn>
              <a:cxn ang="T11">
                <a:pos x="T6" y="T7"/>
              </a:cxn>
            </a:cxnLst>
            <a:rect l="T12" t="T13" r="T14" b="T15"/>
            <a:pathLst>
              <a:path w="2223" h="1769">
                <a:moveTo>
                  <a:pt x="0" y="1769"/>
                </a:moveTo>
                <a:cubicBezTo>
                  <a:pt x="336" y="1451"/>
                  <a:pt x="673" y="1134"/>
                  <a:pt x="907" y="862"/>
                </a:cubicBezTo>
                <a:cubicBezTo>
                  <a:pt x="1141" y="590"/>
                  <a:pt x="1187" y="272"/>
                  <a:pt x="1406" y="136"/>
                </a:cubicBezTo>
                <a:cubicBezTo>
                  <a:pt x="1625" y="0"/>
                  <a:pt x="1924" y="23"/>
                  <a:pt x="2223" y="46"/>
                </a:cubicBezTo>
              </a:path>
            </a:pathLst>
          </a:custGeom>
          <a:noFill/>
          <a:ln w="9525" cap="rnd" cmpd="sng">
            <a:solidFill>
              <a:srgbClr val="FF0000"/>
            </a:solidFill>
            <a:prstDash val="solid"/>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568" name="Freeform 181"/>
          <p:cNvSpPr>
            <a:spLocks/>
          </p:cNvSpPr>
          <p:nvPr/>
        </p:nvSpPr>
        <p:spPr bwMode="auto">
          <a:xfrm>
            <a:off x="3779838" y="2276499"/>
            <a:ext cx="2592387" cy="1800225"/>
          </a:xfrm>
          <a:custGeom>
            <a:avLst/>
            <a:gdLst>
              <a:gd name="T0" fmla="*/ 0 w 2223"/>
              <a:gd name="T1" fmla="*/ 2147483646 h 1769"/>
              <a:gd name="T2" fmla="*/ 2147483646 w 2223"/>
              <a:gd name="T3" fmla="*/ 2147483646 h 1769"/>
              <a:gd name="T4" fmla="*/ 2147483646 w 2223"/>
              <a:gd name="T5" fmla="*/ 2147483646 h 1769"/>
              <a:gd name="T6" fmla="*/ 2147483646 w 2223"/>
              <a:gd name="T7" fmla="*/ 2147483646 h 1769"/>
              <a:gd name="T8" fmla="*/ 0 60000 65536"/>
              <a:gd name="T9" fmla="*/ 0 60000 65536"/>
              <a:gd name="T10" fmla="*/ 0 60000 65536"/>
              <a:gd name="T11" fmla="*/ 0 60000 65536"/>
              <a:gd name="T12" fmla="*/ 0 w 2223"/>
              <a:gd name="T13" fmla="*/ 0 h 1769"/>
              <a:gd name="T14" fmla="*/ 2223 w 2223"/>
              <a:gd name="T15" fmla="*/ 1769 h 1769"/>
            </a:gdLst>
            <a:ahLst/>
            <a:cxnLst>
              <a:cxn ang="T8">
                <a:pos x="T0" y="T1"/>
              </a:cxn>
              <a:cxn ang="T9">
                <a:pos x="T2" y="T3"/>
              </a:cxn>
              <a:cxn ang="T10">
                <a:pos x="T4" y="T5"/>
              </a:cxn>
              <a:cxn ang="T11">
                <a:pos x="T6" y="T7"/>
              </a:cxn>
            </a:cxnLst>
            <a:rect l="T12" t="T13" r="T14" b="T15"/>
            <a:pathLst>
              <a:path w="2223" h="1769">
                <a:moveTo>
                  <a:pt x="0" y="1769"/>
                </a:moveTo>
                <a:cubicBezTo>
                  <a:pt x="336" y="1451"/>
                  <a:pt x="673" y="1134"/>
                  <a:pt x="907" y="862"/>
                </a:cubicBezTo>
                <a:cubicBezTo>
                  <a:pt x="1141" y="590"/>
                  <a:pt x="1187" y="272"/>
                  <a:pt x="1406" y="136"/>
                </a:cubicBezTo>
                <a:cubicBezTo>
                  <a:pt x="1625" y="0"/>
                  <a:pt x="1924" y="23"/>
                  <a:pt x="2223" y="46"/>
                </a:cubicBezTo>
              </a:path>
            </a:pathLst>
          </a:custGeom>
          <a:noFill/>
          <a:ln w="9525" cap="rnd" cmpd="sng">
            <a:solidFill>
              <a:srgbClr val="FF0000"/>
            </a:solidFill>
            <a:prstDash val="solid"/>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569" name="Freeform 182"/>
          <p:cNvSpPr>
            <a:spLocks/>
          </p:cNvSpPr>
          <p:nvPr/>
        </p:nvSpPr>
        <p:spPr bwMode="auto">
          <a:xfrm>
            <a:off x="3762375" y="3636987"/>
            <a:ext cx="2538413" cy="873125"/>
          </a:xfrm>
          <a:custGeom>
            <a:avLst/>
            <a:gdLst>
              <a:gd name="T0" fmla="*/ 0 w 2223"/>
              <a:gd name="T1" fmla="*/ 2147483646 h 1769"/>
              <a:gd name="T2" fmla="*/ 2147483646 w 2223"/>
              <a:gd name="T3" fmla="*/ 2147483646 h 1769"/>
              <a:gd name="T4" fmla="*/ 2147483646 w 2223"/>
              <a:gd name="T5" fmla="*/ 2147483646 h 1769"/>
              <a:gd name="T6" fmla="*/ 2147483646 w 2223"/>
              <a:gd name="T7" fmla="*/ 2147483646 h 1769"/>
              <a:gd name="T8" fmla="*/ 0 60000 65536"/>
              <a:gd name="T9" fmla="*/ 0 60000 65536"/>
              <a:gd name="T10" fmla="*/ 0 60000 65536"/>
              <a:gd name="T11" fmla="*/ 0 60000 65536"/>
              <a:gd name="T12" fmla="*/ 0 w 2223"/>
              <a:gd name="T13" fmla="*/ 0 h 1769"/>
              <a:gd name="T14" fmla="*/ 2223 w 2223"/>
              <a:gd name="T15" fmla="*/ 1769 h 1769"/>
            </a:gdLst>
            <a:ahLst/>
            <a:cxnLst>
              <a:cxn ang="T8">
                <a:pos x="T0" y="T1"/>
              </a:cxn>
              <a:cxn ang="T9">
                <a:pos x="T2" y="T3"/>
              </a:cxn>
              <a:cxn ang="T10">
                <a:pos x="T4" y="T5"/>
              </a:cxn>
              <a:cxn ang="T11">
                <a:pos x="T6" y="T7"/>
              </a:cxn>
            </a:cxnLst>
            <a:rect l="T12" t="T13" r="T14" b="T15"/>
            <a:pathLst>
              <a:path w="2223" h="1769">
                <a:moveTo>
                  <a:pt x="0" y="1769"/>
                </a:moveTo>
                <a:cubicBezTo>
                  <a:pt x="336" y="1451"/>
                  <a:pt x="673" y="1134"/>
                  <a:pt x="907" y="862"/>
                </a:cubicBezTo>
                <a:cubicBezTo>
                  <a:pt x="1141" y="590"/>
                  <a:pt x="1187" y="272"/>
                  <a:pt x="1406" y="136"/>
                </a:cubicBezTo>
                <a:cubicBezTo>
                  <a:pt x="1625" y="0"/>
                  <a:pt x="1924" y="23"/>
                  <a:pt x="2223" y="46"/>
                </a:cubicBezTo>
              </a:path>
            </a:pathLst>
          </a:custGeom>
          <a:noFill/>
          <a:ln w="9525" cap="rnd" cmpd="sng">
            <a:solidFill>
              <a:srgbClr val="FF0000"/>
            </a:solidFill>
            <a:prstDash val="solid"/>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570" name="Rectangle 184"/>
          <p:cNvSpPr>
            <a:spLocks noChangeArrowheads="1"/>
          </p:cNvSpPr>
          <p:nvPr/>
        </p:nvSpPr>
        <p:spPr bwMode="auto">
          <a:xfrm>
            <a:off x="1106488" y="2468587"/>
            <a:ext cx="2495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Clr>
                <a:schemeClr val="hlink"/>
              </a:buClr>
              <a:buFontTx/>
              <a:buNone/>
            </a:pPr>
            <a:r>
              <a:rPr lang="en-US" altLang="zh-CN" sz="2400" b="1">
                <a:solidFill>
                  <a:srgbClr val="FF0066"/>
                </a:solidFill>
                <a:latin typeface="Arial" panose="020B0604020202020204" pitchFamily="34" charset="0"/>
                <a:ea typeface="Arial Unicode MS" panose="020B0604020202020204" pitchFamily="34" charset="-122"/>
                <a:cs typeface="Arial Unicode MS" panose="020B0604020202020204" pitchFamily="34" charset="-122"/>
              </a:rPr>
              <a:t>$r←$t4+4*K</a:t>
            </a:r>
          </a:p>
        </p:txBody>
      </p:sp>
      <p:sp>
        <p:nvSpPr>
          <p:cNvPr id="64571" name="Freeform 186"/>
          <p:cNvSpPr>
            <a:spLocks/>
          </p:cNvSpPr>
          <p:nvPr/>
        </p:nvSpPr>
        <p:spPr bwMode="auto">
          <a:xfrm>
            <a:off x="300038" y="2467843"/>
            <a:ext cx="2111375" cy="1485900"/>
          </a:xfrm>
          <a:custGeom>
            <a:avLst/>
            <a:gdLst>
              <a:gd name="T0" fmla="*/ 2147483646 w 1330"/>
              <a:gd name="T1" fmla="*/ 0 h 1369"/>
              <a:gd name="T2" fmla="*/ 2147483646 w 1330"/>
              <a:gd name="T3" fmla="*/ 2147483646 h 1369"/>
              <a:gd name="T4" fmla="*/ 2147483646 w 1330"/>
              <a:gd name="T5" fmla="*/ 2147483646 h 1369"/>
              <a:gd name="T6" fmla="*/ 2147483646 w 1330"/>
              <a:gd name="T7" fmla="*/ 2147483646 h 1369"/>
              <a:gd name="T8" fmla="*/ 2147483646 w 1330"/>
              <a:gd name="T9" fmla="*/ 2147483646 h 1369"/>
              <a:gd name="T10" fmla="*/ 2147483646 w 1330"/>
              <a:gd name="T11" fmla="*/ 2147483646 h 1369"/>
              <a:gd name="T12" fmla="*/ 2147483646 w 1330"/>
              <a:gd name="T13" fmla="*/ 2147483646 h 1369"/>
              <a:gd name="T14" fmla="*/ 2147483646 w 1330"/>
              <a:gd name="T15" fmla="*/ 2147483646 h 1369"/>
              <a:gd name="T16" fmla="*/ 0 60000 65536"/>
              <a:gd name="T17" fmla="*/ 0 60000 65536"/>
              <a:gd name="T18" fmla="*/ 0 60000 65536"/>
              <a:gd name="T19" fmla="*/ 0 60000 65536"/>
              <a:gd name="T20" fmla="*/ 0 60000 65536"/>
              <a:gd name="T21" fmla="*/ 0 60000 65536"/>
              <a:gd name="T22" fmla="*/ 0 60000 65536"/>
              <a:gd name="T23" fmla="*/ 0 60000 65536"/>
              <a:gd name="T24" fmla="*/ 0 w 1330"/>
              <a:gd name="T25" fmla="*/ 0 h 1369"/>
              <a:gd name="T26" fmla="*/ 1330 w 1330"/>
              <a:gd name="T27" fmla="*/ 1369 h 136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30" h="1369">
                <a:moveTo>
                  <a:pt x="1330" y="0"/>
                </a:moveTo>
                <a:cubicBezTo>
                  <a:pt x="1273" y="87"/>
                  <a:pt x="1217" y="174"/>
                  <a:pt x="1058" y="227"/>
                </a:cubicBezTo>
                <a:cubicBezTo>
                  <a:pt x="899" y="280"/>
                  <a:pt x="529" y="288"/>
                  <a:pt x="378" y="318"/>
                </a:cubicBezTo>
                <a:cubicBezTo>
                  <a:pt x="227" y="348"/>
                  <a:pt x="211" y="287"/>
                  <a:pt x="151" y="408"/>
                </a:cubicBezTo>
                <a:cubicBezTo>
                  <a:pt x="91" y="529"/>
                  <a:pt x="30" y="892"/>
                  <a:pt x="15" y="1043"/>
                </a:cubicBezTo>
                <a:cubicBezTo>
                  <a:pt x="0" y="1194"/>
                  <a:pt x="15" y="1263"/>
                  <a:pt x="60" y="1316"/>
                </a:cubicBezTo>
                <a:cubicBezTo>
                  <a:pt x="105" y="1369"/>
                  <a:pt x="211" y="1353"/>
                  <a:pt x="287" y="1361"/>
                </a:cubicBezTo>
                <a:cubicBezTo>
                  <a:pt x="363" y="1369"/>
                  <a:pt x="438" y="1365"/>
                  <a:pt x="514" y="1361"/>
                </a:cubicBezTo>
              </a:path>
            </a:pathLst>
          </a:custGeom>
          <a:noFill/>
          <a:ln w="9525" cap="rnd" cmpd="sng">
            <a:solidFill>
              <a:srgbClr val="FF0000"/>
            </a:solidFill>
            <a:prstDash val="solid"/>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572" name="AutoShape 187"/>
          <p:cNvSpPr>
            <a:spLocks/>
          </p:cNvSpPr>
          <p:nvPr/>
        </p:nvSpPr>
        <p:spPr bwMode="auto">
          <a:xfrm>
            <a:off x="1116013" y="3573487"/>
            <a:ext cx="142875" cy="1439862"/>
          </a:xfrm>
          <a:prstGeom prst="leftBrace">
            <a:avLst>
              <a:gd name="adj1" fmla="val 83981"/>
              <a:gd name="adj2" fmla="val 50000"/>
            </a:avLst>
          </a:prstGeom>
          <a:noFill/>
          <a:ln w="9525" cap="rnd">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Clr>
                <a:schemeClr val="hlink"/>
              </a:buClr>
              <a:buFontTx/>
              <a:buNone/>
            </a:pPr>
            <a:endParaRPr lang="zh-CN" altLang="en-US"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6" name="任意多边形 15"/>
          <p:cNvSpPr/>
          <p:nvPr/>
        </p:nvSpPr>
        <p:spPr>
          <a:xfrm>
            <a:off x="3805238" y="4599012"/>
            <a:ext cx="2495550" cy="338137"/>
          </a:xfrm>
          <a:custGeom>
            <a:avLst/>
            <a:gdLst>
              <a:gd name="connsiteX0" fmla="*/ 0 w 2566219"/>
              <a:gd name="connsiteY0" fmla="*/ 295006 h 295006"/>
              <a:gd name="connsiteX1" fmla="*/ 619432 w 2566219"/>
              <a:gd name="connsiteY1" fmla="*/ 132774 h 295006"/>
              <a:gd name="connsiteX2" fmla="*/ 1194619 w 2566219"/>
              <a:gd name="connsiteY2" fmla="*/ 14787 h 295006"/>
              <a:gd name="connsiteX3" fmla="*/ 1740310 w 2566219"/>
              <a:gd name="connsiteY3" fmla="*/ 29535 h 295006"/>
              <a:gd name="connsiteX4" fmla="*/ 2566219 w 2566219"/>
              <a:gd name="connsiteY4" fmla="*/ 265509 h 295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6219" h="295006">
                <a:moveTo>
                  <a:pt x="0" y="295006"/>
                </a:moveTo>
                <a:cubicBezTo>
                  <a:pt x="210164" y="237241"/>
                  <a:pt x="420329" y="179477"/>
                  <a:pt x="619432" y="132774"/>
                </a:cubicBezTo>
                <a:cubicBezTo>
                  <a:pt x="818535" y="86071"/>
                  <a:pt x="1007806" y="31994"/>
                  <a:pt x="1194619" y="14787"/>
                </a:cubicBezTo>
                <a:cubicBezTo>
                  <a:pt x="1381432" y="-2420"/>
                  <a:pt x="1511710" y="-12252"/>
                  <a:pt x="1740310" y="29535"/>
                </a:cubicBezTo>
                <a:cubicBezTo>
                  <a:pt x="1968910" y="71322"/>
                  <a:pt x="2267564" y="168415"/>
                  <a:pt x="2566219" y="265509"/>
                </a:cubicBezTo>
              </a:path>
            </a:pathLst>
          </a:custGeom>
          <a:noFill/>
          <a:ln w="12700">
            <a:solidFill>
              <a:srgbClr val="FF0000"/>
            </a:solidFill>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矩形 1"/>
          <p:cNvSpPr/>
          <p:nvPr/>
        </p:nvSpPr>
        <p:spPr>
          <a:xfrm>
            <a:off x="300038" y="5733256"/>
            <a:ext cx="5712122" cy="1015663"/>
          </a:xfrm>
          <a:prstGeom prst="rect">
            <a:avLst/>
          </a:prstGeom>
        </p:spPr>
        <p:txBody>
          <a:bodyPr wrap="square">
            <a:spAutoFit/>
          </a:bodyPr>
          <a:lstStyle/>
          <a:p>
            <a:pPr algn="just"/>
            <a:r>
              <a:rPr lang="en-US" altLang="zh-CN" sz="2000" b="1" dirty="0">
                <a:latin typeface="Times New Roman" panose="02020603050405020304" pitchFamily="18" charset="0"/>
                <a:cs typeface="Times New Roman" panose="02020603050405020304" pitchFamily="18" charset="0"/>
              </a:rPr>
              <a:t>The </a:t>
            </a:r>
            <a:r>
              <a:rPr lang="en-US" altLang="zh-CN" sz="2000" b="1" dirty="0">
                <a:solidFill>
                  <a:srgbClr val="FF0000"/>
                </a:solidFill>
                <a:latin typeface="Times New Roman" panose="02020603050405020304" pitchFamily="18" charset="0"/>
                <a:cs typeface="Times New Roman" panose="02020603050405020304" pitchFamily="18" charset="0"/>
              </a:rPr>
              <a:t>jump table </a:t>
            </a:r>
            <a:r>
              <a:rPr lang="en-US" altLang="zh-CN" sz="2000" b="1" dirty="0">
                <a:latin typeface="Times New Roman" panose="02020603050405020304" pitchFamily="18" charset="0"/>
                <a:cs typeface="Times New Roman" panose="02020603050405020304" pitchFamily="18" charset="0"/>
              </a:rPr>
              <a:t>is just an array of words containing addresses that correspond to labels in the code.</a:t>
            </a:r>
            <a:endParaRPr lang="zh-CN" altLang="en-US"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4"/>
          <p:cNvSpPr>
            <a:spLocks noChangeArrowheads="1"/>
          </p:cNvSpPr>
          <p:nvPr/>
        </p:nvSpPr>
        <p:spPr bwMode="auto">
          <a:xfrm>
            <a:off x="2197100" y="4076700"/>
            <a:ext cx="6911975" cy="2447925"/>
          </a:xfrm>
          <a:prstGeom prst="rect">
            <a:avLst/>
          </a:prstGeom>
          <a:solidFill>
            <a:schemeClr val="accent6">
              <a:lumMod val="20000"/>
              <a:lumOff val="80000"/>
            </a:schemeClr>
          </a:solidFill>
          <a:ln>
            <a:noFill/>
          </a:ln>
        </p:spPr>
        <p:txBody>
          <a:bodyPr wrap="none" anchor="ct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eaLnBrk="1" hangingPunct="1">
              <a:spcBef>
                <a:spcPct val="0"/>
              </a:spcBef>
              <a:buSzTx/>
              <a:buFontTx/>
              <a:buNone/>
              <a:defRPr/>
            </a:pPr>
            <a:r>
              <a:rPr lang="en-US" altLang="zh-CN" sz="1800" b="1">
                <a:ea typeface="宋体" panose="02010600030101010101" pitchFamily="2" charset="-122"/>
              </a:rPr>
              <a:t>L0:    add    $s0, $s3, $s4         # k  =  0  so  f  gets  i  +  j</a:t>
            </a:r>
          </a:p>
          <a:p>
            <a:pPr lvl="1" eaLnBrk="1" hangingPunct="1">
              <a:spcBef>
                <a:spcPct val="0"/>
              </a:spcBef>
              <a:buClr>
                <a:schemeClr val="hlink"/>
              </a:buClr>
              <a:buSzTx/>
              <a:buFontTx/>
              <a:buNone/>
              <a:defRPr/>
            </a:pPr>
            <a:r>
              <a:rPr lang="en-US" altLang="zh-CN" sz="1800" b="1">
                <a:ea typeface="宋体" panose="02010600030101010101" pitchFamily="2" charset="-122"/>
              </a:rPr>
              <a:t>   j        Exit                         # end of this case so go to Exit </a:t>
            </a:r>
          </a:p>
          <a:p>
            <a:pPr eaLnBrk="1" hangingPunct="1">
              <a:spcBef>
                <a:spcPct val="0"/>
              </a:spcBef>
              <a:buSzTx/>
              <a:buFontTx/>
              <a:buNone/>
              <a:defRPr/>
            </a:pPr>
            <a:r>
              <a:rPr lang="en-US" altLang="zh-CN" sz="1800" b="1">
                <a:ea typeface="宋体" panose="02010600030101010101" pitchFamily="2" charset="-122"/>
              </a:rPr>
              <a:t>L1:    add    $s0, $s1, $s2         # k  =  1  so  f  gets  g  +  h</a:t>
            </a:r>
          </a:p>
          <a:p>
            <a:pPr lvl="1" eaLnBrk="1" hangingPunct="1">
              <a:spcBef>
                <a:spcPct val="0"/>
              </a:spcBef>
              <a:buClr>
                <a:schemeClr val="hlink"/>
              </a:buClr>
              <a:buSzTx/>
              <a:buFontTx/>
              <a:buNone/>
              <a:defRPr/>
            </a:pPr>
            <a:r>
              <a:rPr lang="en-US" altLang="zh-CN" sz="1800" b="1">
                <a:ea typeface="宋体" panose="02010600030101010101" pitchFamily="2" charset="-122"/>
              </a:rPr>
              <a:t>   j        Exit                         # end of this case so go to Exit </a:t>
            </a:r>
          </a:p>
          <a:p>
            <a:pPr eaLnBrk="1" hangingPunct="1">
              <a:spcBef>
                <a:spcPct val="0"/>
              </a:spcBef>
              <a:buSzTx/>
              <a:buFontTx/>
              <a:buNone/>
              <a:defRPr/>
            </a:pPr>
            <a:r>
              <a:rPr lang="en-US" altLang="zh-CN" sz="1800" b="1">
                <a:ea typeface="宋体" panose="02010600030101010101" pitchFamily="2" charset="-122"/>
              </a:rPr>
              <a:t>L2:    sub    $s0, $s1, $s2         # k  =  2  so  f  gets  g  -  h</a:t>
            </a:r>
          </a:p>
          <a:p>
            <a:pPr lvl="1" eaLnBrk="1" hangingPunct="1">
              <a:spcBef>
                <a:spcPct val="0"/>
              </a:spcBef>
              <a:buClr>
                <a:schemeClr val="hlink"/>
              </a:buClr>
              <a:buSzTx/>
              <a:buFontTx/>
              <a:buNone/>
              <a:defRPr/>
            </a:pPr>
            <a:r>
              <a:rPr lang="en-US" altLang="zh-CN" sz="1800" b="1">
                <a:ea typeface="宋体" panose="02010600030101010101" pitchFamily="2" charset="-122"/>
              </a:rPr>
              <a:t>   j        Exit                         # end of this case so go to Exit </a:t>
            </a:r>
          </a:p>
          <a:p>
            <a:pPr eaLnBrk="1" hangingPunct="1">
              <a:spcBef>
                <a:spcPct val="0"/>
              </a:spcBef>
              <a:buSzTx/>
              <a:buFontTx/>
              <a:buNone/>
              <a:defRPr/>
            </a:pPr>
            <a:r>
              <a:rPr lang="en-US" altLang="zh-CN" sz="1800" b="1">
                <a:ea typeface="宋体" panose="02010600030101010101" pitchFamily="2" charset="-122"/>
              </a:rPr>
              <a:t>L3:    sub    $s0, $s3, $s4         # k  =  3  so  f  gets  i  -  j</a:t>
            </a:r>
          </a:p>
          <a:p>
            <a:pPr lvl="1" eaLnBrk="1" hangingPunct="1">
              <a:spcBef>
                <a:spcPct val="0"/>
              </a:spcBef>
              <a:buClr>
                <a:schemeClr val="hlink"/>
              </a:buClr>
              <a:buSzTx/>
              <a:buFontTx/>
              <a:buNone/>
              <a:defRPr/>
            </a:pPr>
            <a:r>
              <a:rPr lang="en-US" altLang="zh-CN" sz="1800" b="1">
                <a:ea typeface="宋体" panose="02010600030101010101" pitchFamily="2" charset="-122"/>
              </a:rPr>
              <a:t>             Exit:                      # end of  switch statement</a:t>
            </a:r>
          </a:p>
        </p:txBody>
      </p:sp>
      <p:sp>
        <p:nvSpPr>
          <p:cNvPr id="66564" name="Rectangle 3"/>
          <p:cNvSpPr>
            <a:spLocks noGrp="1" noRot="1" noChangeArrowheads="1"/>
          </p:cNvSpPr>
          <p:nvPr>
            <p:ph type="body" idx="1"/>
          </p:nvPr>
        </p:nvSpPr>
        <p:spPr>
          <a:xfrm>
            <a:off x="495300" y="44450"/>
            <a:ext cx="8540750" cy="3744913"/>
          </a:xfrm>
        </p:spPr>
        <p:txBody>
          <a:bodyPr/>
          <a:lstStyle/>
          <a:p>
            <a:pPr lvl="1" eaLnBrk="1" hangingPunct="1">
              <a:defRPr/>
            </a:pPr>
            <a:r>
              <a:rPr lang="en-US" altLang="zh-CN" dirty="0"/>
              <a:t> </a:t>
            </a:r>
            <a:r>
              <a:rPr lang="en-US" altLang="zh-CN" b="1" dirty="0"/>
              <a:t>MIPS assembly code:</a:t>
            </a:r>
          </a:p>
          <a:p>
            <a:pPr lvl="1" eaLnBrk="1" hangingPunct="1">
              <a:buFont typeface="Wingdings" pitchFamily="2" charset="2"/>
              <a:buNone/>
              <a:defRPr/>
            </a:pPr>
            <a:r>
              <a:rPr lang="en-US" altLang="zh-CN" sz="2000" dirty="0"/>
              <a:t>                  </a:t>
            </a:r>
            <a:r>
              <a:rPr lang="en-US" altLang="zh-CN" sz="2000" dirty="0" err="1"/>
              <a:t>slt</a:t>
            </a:r>
            <a:r>
              <a:rPr lang="en-US" altLang="zh-CN" sz="2000" dirty="0"/>
              <a:t>     $t3, $s5, $zero          # test if  k  &lt;  0        </a:t>
            </a:r>
          </a:p>
          <a:p>
            <a:pPr lvl="1" eaLnBrk="1" hangingPunct="1">
              <a:buFont typeface="Wingdings" pitchFamily="2" charset="2"/>
              <a:buNone/>
              <a:defRPr/>
            </a:pPr>
            <a:r>
              <a:rPr lang="en-US" altLang="zh-CN" sz="2000" dirty="0"/>
              <a:t>                  </a:t>
            </a:r>
            <a:r>
              <a:rPr lang="en-US" altLang="zh-CN" sz="2000" dirty="0" err="1"/>
              <a:t>bne</a:t>
            </a:r>
            <a:r>
              <a:rPr lang="en-US" altLang="zh-CN" sz="2000" dirty="0"/>
              <a:t>   $t3, $zero, Exit        # if  k  &lt;  0,  go to Exit</a:t>
            </a:r>
          </a:p>
          <a:p>
            <a:pPr lvl="1" eaLnBrk="1" hangingPunct="1">
              <a:buFont typeface="Wingdings" pitchFamily="2" charset="2"/>
              <a:buNone/>
              <a:defRPr/>
            </a:pPr>
            <a:r>
              <a:rPr lang="en-US" altLang="zh-CN" sz="2000" dirty="0"/>
              <a:t>                  </a:t>
            </a:r>
            <a:r>
              <a:rPr lang="en-US" altLang="zh-CN" sz="2000" dirty="0" err="1"/>
              <a:t>slt</a:t>
            </a:r>
            <a:r>
              <a:rPr lang="en-US" altLang="zh-CN" sz="2000" dirty="0"/>
              <a:t>     $t3, $s5, $t2             # test if  k  &lt;  4</a:t>
            </a:r>
          </a:p>
          <a:p>
            <a:pPr lvl="1" eaLnBrk="1" hangingPunct="1">
              <a:buFont typeface="Wingdings" pitchFamily="2" charset="2"/>
              <a:buNone/>
              <a:defRPr/>
            </a:pPr>
            <a:r>
              <a:rPr lang="en-US" altLang="zh-CN" sz="2000" dirty="0"/>
              <a:t>                  </a:t>
            </a:r>
            <a:r>
              <a:rPr lang="en-US" altLang="zh-CN" sz="2000" dirty="0" err="1"/>
              <a:t>beq</a:t>
            </a:r>
            <a:r>
              <a:rPr lang="en-US" altLang="zh-CN" sz="2000" dirty="0"/>
              <a:t>   $t3, $zero, Exit        # if  k  &gt;=  4,  go to Exit</a:t>
            </a:r>
          </a:p>
          <a:p>
            <a:pPr lvl="1" eaLnBrk="1" hangingPunct="1">
              <a:buFont typeface="Wingdings" pitchFamily="2" charset="2"/>
              <a:buNone/>
              <a:defRPr/>
            </a:pPr>
            <a:r>
              <a:rPr lang="en-US" altLang="zh-CN" sz="2000" dirty="0"/>
              <a:t>                  add   $t1, $s5, $s5            # temp </a:t>
            </a:r>
            <a:r>
              <a:rPr lang="en-US" altLang="zh-CN" sz="2000" dirty="0" err="1"/>
              <a:t>reg</a:t>
            </a:r>
            <a:r>
              <a:rPr lang="en-US" altLang="zh-CN" sz="2000" dirty="0"/>
              <a:t> $t1  =  2  *  k (0&lt;=k&lt;=3)</a:t>
            </a:r>
          </a:p>
          <a:p>
            <a:pPr lvl="1" eaLnBrk="1" hangingPunct="1">
              <a:buFont typeface="Wingdings" pitchFamily="2" charset="2"/>
              <a:buNone/>
              <a:defRPr/>
            </a:pPr>
            <a:r>
              <a:rPr lang="en-US" altLang="zh-CN" sz="2000" dirty="0"/>
              <a:t>                  add   $t1, $t1, $t1             # temp </a:t>
            </a:r>
            <a:r>
              <a:rPr lang="en-US" altLang="zh-CN" sz="2000" dirty="0" err="1"/>
              <a:t>reg</a:t>
            </a:r>
            <a:r>
              <a:rPr lang="en-US" altLang="zh-CN" sz="2000" dirty="0"/>
              <a:t> $t1  =  4  *  k</a:t>
            </a:r>
          </a:p>
          <a:p>
            <a:pPr lvl="1" eaLnBrk="1" hangingPunct="1">
              <a:buFont typeface="Wingdings" pitchFamily="2" charset="2"/>
              <a:buNone/>
              <a:defRPr/>
            </a:pPr>
            <a:r>
              <a:rPr lang="en-US" altLang="zh-CN" sz="2000" dirty="0"/>
              <a:t>                  add   $t1, $t1, $t4             # $t1  =  address of </a:t>
            </a:r>
            <a:r>
              <a:rPr lang="en-US" altLang="zh-CN" sz="2000" dirty="0" err="1"/>
              <a:t>JumpTable</a:t>
            </a:r>
            <a:r>
              <a:rPr lang="en-US" altLang="zh-CN" sz="2000" dirty="0"/>
              <a:t>[k]</a:t>
            </a:r>
          </a:p>
          <a:p>
            <a:pPr lvl="1" eaLnBrk="1" hangingPunct="1">
              <a:buFont typeface="Wingdings" pitchFamily="2" charset="2"/>
              <a:buNone/>
              <a:defRPr/>
            </a:pPr>
            <a:r>
              <a:rPr lang="en-US" altLang="zh-CN" sz="2000" dirty="0"/>
              <a:t>                  </a:t>
            </a:r>
            <a:r>
              <a:rPr lang="en-US" altLang="zh-CN" sz="2000" dirty="0" err="1"/>
              <a:t>lw</a:t>
            </a:r>
            <a:r>
              <a:rPr lang="en-US" altLang="zh-CN" sz="2000" dirty="0"/>
              <a:t>    $t0, 0($t1)                 # temp </a:t>
            </a:r>
            <a:r>
              <a:rPr lang="en-US" altLang="zh-CN" sz="2000" dirty="0" err="1"/>
              <a:t>reg</a:t>
            </a:r>
            <a:r>
              <a:rPr lang="en-US" altLang="zh-CN" sz="2000" dirty="0"/>
              <a:t> $t0  =  </a:t>
            </a:r>
            <a:r>
              <a:rPr lang="en-US" altLang="zh-CN" sz="2000" dirty="0" err="1"/>
              <a:t>JumpTable</a:t>
            </a:r>
            <a:r>
              <a:rPr lang="en-US" altLang="zh-CN" sz="2000" dirty="0"/>
              <a:t>[k]</a:t>
            </a:r>
          </a:p>
          <a:p>
            <a:pPr lvl="1" eaLnBrk="1" hangingPunct="1">
              <a:buFont typeface="Wingdings" pitchFamily="2" charset="2"/>
              <a:buNone/>
              <a:defRPr/>
            </a:pPr>
            <a:r>
              <a:rPr lang="en-US" altLang="zh-CN" sz="2000" dirty="0"/>
              <a:t>                  </a:t>
            </a:r>
            <a:r>
              <a:rPr lang="en-US" altLang="zh-CN" sz="2000" dirty="0" err="1"/>
              <a:t>jr</a:t>
            </a:r>
            <a:r>
              <a:rPr lang="en-US" altLang="zh-CN" sz="2000" dirty="0"/>
              <a:t>      $t0                            # jump based on register $t0</a:t>
            </a:r>
            <a:endParaRPr lang="en-US" altLang="zh-CN" sz="2000" dirty="0">
              <a:solidFill>
                <a:srgbClr val="FF0066"/>
              </a:solidFill>
            </a:endParaRPr>
          </a:p>
        </p:txBody>
      </p:sp>
      <p:sp>
        <p:nvSpPr>
          <p:cNvPr id="2" name="Rectangle 5"/>
          <p:cNvSpPr>
            <a:spLocks noChangeArrowheads="1"/>
          </p:cNvSpPr>
          <p:nvPr/>
        </p:nvSpPr>
        <p:spPr bwMode="auto">
          <a:xfrm>
            <a:off x="0" y="3867150"/>
            <a:ext cx="2266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Clr>
                <a:schemeClr val="hlink"/>
              </a:buClr>
              <a:buFontTx/>
              <a:buNone/>
            </a:pPr>
            <a:r>
              <a:rPr lang="en-US" altLang="zh-CN" sz="1800" b="1" i="1">
                <a:solidFill>
                  <a:srgbClr val="FF0066"/>
                </a:solidFill>
                <a:latin typeface="Arial" panose="020B0604020202020204" pitchFamily="34" charset="0"/>
                <a:ea typeface="Arial Unicode MS" panose="020B0604020202020204" pitchFamily="34" charset="-122"/>
                <a:cs typeface="Arial Unicode MS" panose="020B0604020202020204" pitchFamily="34" charset="-122"/>
              </a:rPr>
              <a:t>jump address table</a:t>
            </a:r>
          </a:p>
          <a:p>
            <a:pPr eaLnBrk="1" hangingPunct="1">
              <a:spcBef>
                <a:spcPct val="0"/>
              </a:spcBef>
              <a:buClr>
                <a:schemeClr val="hlink"/>
              </a:buClr>
              <a:buFontTx/>
              <a:buNone/>
            </a:pPr>
            <a:r>
              <a:rPr lang="en-US" altLang="zh-CN" sz="1800">
                <a:latin typeface="Arial" panose="020B0604020202020204" pitchFamily="34" charset="0"/>
                <a:ea typeface="Arial Unicode MS" panose="020B0604020202020204" pitchFamily="34" charset="-122"/>
                <a:cs typeface="Arial Unicode MS" panose="020B0604020202020204" pitchFamily="34" charset="-122"/>
              </a:rPr>
              <a:t>  $t1= $t4+4 </a:t>
            </a:r>
            <a:r>
              <a:rPr lang="en-US" altLang="zh-CN" sz="14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a:t>
            </a:r>
            <a:r>
              <a:rPr lang="en-US" altLang="zh-CN" sz="1400">
                <a:latin typeface="Arial" panose="020B0604020202020204" pitchFamily="34" charset="0"/>
                <a:ea typeface="Arial Unicode MS" panose="020B0604020202020204" pitchFamily="34" charset="-122"/>
                <a:cs typeface="Arial Unicode MS" panose="020B0604020202020204" pitchFamily="34" charset="-122"/>
              </a:rPr>
              <a:t> </a:t>
            </a:r>
            <a:r>
              <a:rPr lang="en-US" altLang="zh-CN" sz="1800">
                <a:latin typeface="Arial" panose="020B0604020202020204" pitchFamily="34" charset="0"/>
                <a:ea typeface="Arial Unicode MS" panose="020B0604020202020204" pitchFamily="34" charset="-122"/>
                <a:cs typeface="Arial Unicode MS" panose="020B0604020202020204" pitchFamily="34" charset="-122"/>
              </a:rPr>
              <a:t>k:</a:t>
            </a:r>
          </a:p>
        </p:txBody>
      </p:sp>
      <p:sp>
        <p:nvSpPr>
          <p:cNvPr id="66565" name="Text Box 6"/>
          <p:cNvSpPr txBox="1">
            <a:spLocks noChangeArrowheads="1"/>
          </p:cNvSpPr>
          <p:nvPr/>
        </p:nvSpPr>
        <p:spPr bwMode="auto">
          <a:xfrm>
            <a:off x="0" y="4468813"/>
            <a:ext cx="1873250" cy="1858962"/>
          </a:xfrm>
          <a:prstGeom prst="rect">
            <a:avLst/>
          </a:prstGeom>
          <a:solidFill>
            <a:schemeClr val="bg2"/>
          </a:solidFill>
          <a:ln>
            <a:noFill/>
          </a:ln>
          <a:extLs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60000"/>
              </a:spcBef>
              <a:buClr>
                <a:schemeClr val="hlink"/>
              </a:buClr>
              <a:buFontTx/>
              <a:buNone/>
            </a:pPr>
            <a:r>
              <a:rPr lang="en-US" altLang="zh-CN" sz="2000">
                <a:latin typeface="Arial" panose="020B0604020202020204" pitchFamily="34" charset="0"/>
                <a:ea typeface="Arial Unicode MS" panose="020B0604020202020204" pitchFamily="34" charset="-122"/>
                <a:cs typeface="Arial Unicode MS" panose="020B0604020202020204" pitchFamily="34" charset="-122"/>
              </a:rPr>
              <a:t>L0:address</a:t>
            </a:r>
          </a:p>
          <a:p>
            <a:pPr algn="ctr" eaLnBrk="1" hangingPunct="1">
              <a:spcBef>
                <a:spcPct val="60000"/>
              </a:spcBef>
              <a:buClr>
                <a:schemeClr val="hlink"/>
              </a:buClr>
              <a:buFontTx/>
              <a:buNone/>
            </a:pPr>
            <a:r>
              <a:rPr lang="en-US" altLang="zh-CN" sz="2000">
                <a:latin typeface="Arial" panose="020B0604020202020204" pitchFamily="34" charset="0"/>
                <a:ea typeface="Arial Unicode MS" panose="020B0604020202020204" pitchFamily="34" charset="-122"/>
                <a:cs typeface="Arial Unicode MS" panose="020B0604020202020204" pitchFamily="34" charset="-122"/>
              </a:rPr>
              <a:t>L1:address</a:t>
            </a:r>
          </a:p>
          <a:p>
            <a:pPr algn="ctr" eaLnBrk="1" hangingPunct="1">
              <a:spcBef>
                <a:spcPct val="60000"/>
              </a:spcBef>
              <a:buClr>
                <a:schemeClr val="hlink"/>
              </a:buClr>
              <a:buFontTx/>
              <a:buNone/>
            </a:pPr>
            <a:r>
              <a:rPr lang="en-US" altLang="zh-CN" sz="2000">
                <a:latin typeface="Arial" panose="020B0604020202020204" pitchFamily="34" charset="0"/>
                <a:ea typeface="Arial Unicode MS" panose="020B0604020202020204" pitchFamily="34" charset="-122"/>
                <a:cs typeface="Arial Unicode MS" panose="020B0604020202020204" pitchFamily="34" charset="-122"/>
              </a:rPr>
              <a:t>L2: address</a:t>
            </a:r>
          </a:p>
          <a:p>
            <a:pPr algn="ctr" eaLnBrk="1" hangingPunct="1">
              <a:spcBef>
                <a:spcPct val="60000"/>
              </a:spcBef>
              <a:buClr>
                <a:schemeClr val="hlink"/>
              </a:buClr>
              <a:buFontTx/>
              <a:buNone/>
            </a:pPr>
            <a:r>
              <a:rPr lang="en-US" altLang="zh-CN" sz="2000">
                <a:latin typeface="Arial" panose="020B0604020202020204" pitchFamily="34" charset="0"/>
                <a:ea typeface="Arial Unicode MS" panose="020B0604020202020204" pitchFamily="34" charset="-122"/>
                <a:cs typeface="Arial Unicode MS" panose="020B0604020202020204" pitchFamily="34" charset="-122"/>
              </a:rPr>
              <a:t>L3:address</a:t>
            </a:r>
          </a:p>
        </p:txBody>
      </p:sp>
      <p:sp>
        <p:nvSpPr>
          <p:cNvPr id="66566" name="Freeform 7"/>
          <p:cNvSpPr>
            <a:spLocks/>
          </p:cNvSpPr>
          <p:nvPr/>
        </p:nvSpPr>
        <p:spPr bwMode="auto">
          <a:xfrm>
            <a:off x="971550" y="3140075"/>
            <a:ext cx="1152525" cy="793750"/>
          </a:xfrm>
          <a:custGeom>
            <a:avLst/>
            <a:gdLst>
              <a:gd name="T0" fmla="*/ 2147483646 w 726"/>
              <a:gd name="T1" fmla="*/ 2147483646 h 590"/>
              <a:gd name="T2" fmla="*/ 2147483646 w 726"/>
              <a:gd name="T3" fmla="*/ 2147483646 h 590"/>
              <a:gd name="T4" fmla="*/ 0 w 726"/>
              <a:gd name="T5" fmla="*/ 2147483646 h 590"/>
              <a:gd name="T6" fmla="*/ 0 60000 65536"/>
              <a:gd name="T7" fmla="*/ 0 60000 65536"/>
              <a:gd name="T8" fmla="*/ 0 60000 65536"/>
              <a:gd name="T9" fmla="*/ 0 w 726"/>
              <a:gd name="T10" fmla="*/ 0 h 590"/>
              <a:gd name="T11" fmla="*/ 726 w 726"/>
              <a:gd name="T12" fmla="*/ 590 h 590"/>
            </a:gdLst>
            <a:ahLst/>
            <a:cxnLst>
              <a:cxn ang="T6">
                <a:pos x="T0" y="T1"/>
              </a:cxn>
              <a:cxn ang="T7">
                <a:pos x="T2" y="T3"/>
              </a:cxn>
              <a:cxn ang="T8">
                <a:pos x="T4" y="T5"/>
              </a:cxn>
            </a:cxnLst>
            <a:rect l="T9" t="T10" r="T11" b="T12"/>
            <a:pathLst>
              <a:path w="726" h="590">
                <a:moveTo>
                  <a:pt x="726" y="46"/>
                </a:moveTo>
                <a:cubicBezTo>
                  <a:pt x="582" y="23"/>
                  <a:pt x="439" y="0"/>
                  <a:pt x="318" y="91"/>
                </a:cubicBezTo>
                <a:cubicBezTo>
                  <a:pt x="197" y="182"/>
                  <a:pt x="53" y="507"/>
                  <a:pt x="0" y="590"/>
                </a:cubicBezTo>
              </a:path>
            </a:pathLst>
          </a:custGeom>
          <a:noFill/>
          <a:ln w="38100" cap="flat" cmpd="sng">
            <a:solidFill>
              <a:schemeClr val="tx1"/>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567" name="Freeform 8"/>
          <p:cNvSpPr>
            <a:spLocks/>
          </p:cNvSpPr>
          <p:nvPr/>
        </p:nvSpPr>
        <p:spPr bwMode="auto">
          <a:xfrm>
            <a:off x="3095625" y="3705225"/>
            <a:ext cx="741363" cy="504825"/>
          </a:xfrm>
          <a:custGeom>
            <a:avLst/>
            <a:gdLst>
              <a:gd name="T0" fmla="*/ 2147483646 w 332"/>
              <a:gd name="T1" fmla="*/ 0 h 318"/>
              <a:gd name="T2" fmla="*/ 2147483646 w 332"/>
              <a:gd name="T3" fmla="*/ 2147483646 h 318"/>
              <a:gd name="T4" fmla="*/ 2147483646 w 332"/>
              <a:gd name="T5" fmla="*/ 2147483646 h 318"/>
              <a:gd name="T6" fmla="*/ 2147483646 w 332"/>
              <a:gd name="T7" fmla="*/ 2147483646 h 318"/>
              <a:gd name="T8" fmla="*/ 0 60000 65536"/>
              <a:gd name="T9" fmla="*/ 0 60000 65536"/>
              <a:gd name="T10" fmla="*/ 0 60000 65536"/>
              <a:gd name="T11" fmla="*/ 0 60000 65536"/>
              <a:gd name="T12" fmla="*/ 0 w 332"/>
              <a:gd name="T13" fmla="*/ 0 h 318"/>
              <a:gd name="T14" fmla="*/ 332 w 332"/>
              <a:gd name="T15" fmla="*/ 318 h 318"/>
            </a:gdLst>
            <a:ahLst/>
            <a:cxnLst>
              <a:cxn ang="T8">
                <a:pos x="T0" y="T1"/>
              </a:cxn>
              <a:cxn ang="T9">
                <a:pos x="T2" y="T3"/>
              </a:cxn>
              <a:cxn ang="T10">
                <a:pos x="T4" y="T5"/>
              </a:cxn>
              <a:cxn ang="T11">
                <a:pos x="T6" y="T7"/>
              </a:cxn>
            </a:cxnLst>
            <a:rect l="T12" t="T13" r="T14" b="T15"/>
            <a:pathLst>
              <a:path w="332" h="318">
                <a:moveTo>
                  <a:pt x="8" y="0"/>
                </a:moveTo>
                <a:cubicBezTo>
                  <a:pt x="163" y="23"/>
                  <a:pt x="318" y="46"/>
                  <a:pt x="325" y="91"/>
                </a:cubicBezTo>
                <a:cubicBezTo>
                  <a:pt x="332" y="136"/>
                  <a:pt x="106" y="234"/>
                  <a:pt x="53" y="272"/>
                </a:cubicBezTo>
                <a:cubicBezTo>
                  <a:pt x="0" y="310"/>
                  <a:pt x="4" y="314"/>
                  <a:pt x="8" y="318"/>
                </a:cubicBezTo>
              </a:path>
            </a:pathLst>
          </a:custGeom>
          <a:noFill/>
          <a:ln w="57150" cap="rnd"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568" name="Line 9"/>
          <p:cNvSpPr>
            <a:spLocks noChangeShapeType="1"/>
          </p:cNvSpPr>
          <p:nvPr/>
        </p:nvSpPr>
        <p:spPr bwMode="auto">
          <a:xfrm>
            <a:off x="1620838" y="5229225"/>
            <a:ext cx="647700" cy="0"/>
          </a:xfrm>
          <a:prstGeom prst="line">
            <a:avLst/>
          </a:prstGeom>
          <a:noFill/>
          <a:ln w="762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569" name="Rectangle 10"/>
          <p:cNvSpPr>
            <a:spLocks noChangeArrowheads="1"/>
          </p:cNvSpPr>
          <p:nvPr/>
        </p:nvSpPr>
        <p:spPr bwMode="auto">
          <a:xfrm>
            <a:off x="2124075" y="476250"/>
            <a:ext cx="5688013" cy="1439863"/>
          </a:xfrm>
          <a:prstGeom prst="rect">
            <a:avLst/>
          </a:prstGeom>
          <a:noFill/>
          <a:ln w="9525" algn="ctr">
            <a:solidFill>
              <a:srgbClr val="FF0000"/>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Clr>
                <a:schemeClr val="hlink"/>
              </a:buClr>
              <a:buFontTx/>
              <a:buNone/>
            </a:pPr>
            <a:endParaRPr lang="zh-CN" altLang="en-US" sz="1400">
              <a:latin typeface="Arial" panose="020B0604020202020204" pitchFamily="34" charset="0"/>
              <a:ea typeface="Arial Unicode MS" panose="020B0604020202020204" pitchFamily="34" charset="-122"/>
              <a:cs typeface="Arial Unicode MS" panose="020B0604020202020204" pitchFamily="34" charset="-122"/>
            </a:endParaRPr>
          </a:p>
        </p:txBody>
      </p:sp>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Rot="1" noChangeArrowheads="1"/>
          </p:cNvSpPr>
          <p:nvPr>
            <p:ph type="body" idx="1"/>
          </p:nvPr>
        </p:nvSpPr>
        <p:spPr>
          <a:xfrm>
            <a:off x="301625" y="765646"/>
            <a:ext cx="8540750" cy="2015282"/>
          </a:xfrm>
        </p:spPr>
        <p:txBody>
          <a:bodyPr/>
          <a:lstStyle/>
          <a:p>
            <a:pPr eaLnBrk="1" hangingPunct="1">
              <a:defRPr/>
            </a:pPr>
            <a:r>
              <a:rPr lang="en-US" altLang="zh-CN" sz="3600" dirty="0"/>
              <a:t>Important conception--</a:t>
            </a:r>
            <a:r>
              <a:rPr lang="en-US" altLang="zh-CN" sz="3600" i="1" dirty="0">
                <a:solidFill>
                  <a:srgbClr val="FF0066"/>
                </a:solidFill>
              </a:rPr>
              <a:t>basic block</a:t>
            </a:r>
          </a:p>
          <a:p>
            <a:pPr lvl="1" eaLnBrk="1" hangingPunct="1">
              <a:defRPr/>
            </a:pPr>
            <a:r>
              <a:rPr lang="en-US" altLang="zh-CN" sz="3200" b="1" i="1" dirty="0"/>
              <a:t>A sequence of instructions without branches  and </a:t>
            </a:r>
            <a:r>
              <a:rPr lang="en-US" altLang="zh-CN" sz="3200" b="1" i="1" dirty="0">
                <a:solidFill>
                  <a:srgbClr val="FF0000"/>
                </a:solidFill>
              </a:rPr>
              <a:t>without</a:t>
            </a:r>
            <a:r>
              <a:rPr lang="en-US" altLang="zh-CN" sz="3200" b="1" i="1" dirty="0"/>
              <a:t> branch </a:t>
            </a:r>
            <a:r>
              <a:rPr lang="en-US" altLang="zh-CN" sz="3200" b="1" i="1" dirty="0">
                <a:solidFill>
                  <a:srgbClr val="FF0000"/>
                </a:solidFill>
              </a:rPr>
              <a:t>target</a:t>
            </a:r>
            <a:r>
              <a:rPr lang="en-US" altLang="zh-CN" sz="3200" b="1" i="1" dirty="0"/>
              <a:t> or branch </a:t>
            </a:r>
            <a:r>
              <a:rPr lang="en-US" altLang="zh-CN" sz="3200" b="1" i="1" dirty="0" err="1">
                <a:solidFill>
                  <a:srgbClr val="FF0000"/>
                </a:solidFill>
              </a:rPr>
              <a:t>lables</a:t>
            </a:r>
            <a:endParaRPr lang="en-US" altLang="zh-CN" sz="3200" b="1" i="1" dirty="0">
              <a:solidFill>
                <a:srgbClr val="FF0066"/>
              </a:solidFill>
            </a:endParaRPr>
          </a:p>
        </p:txBody>
      </p:sp>
      <p:grpSp>
        <p:nvGrpSpPr>
          <p:cNvPr id="4" name="Group 4"/>
          <p:cNvGrpSpPr>
            <a:grpSpLocks/>
          </p:cNvGrpSpPr>
          <p:nvPr/>
        </p:nvGrpSpPr>
        <p:grpSpPr bwMode="auto">
          <a:xfrm>
            <a:off x="683568" y="3500909"/>
            <a:ext cx="3311525" cy="2592387"/>
            <a:chOff x="1429" y="2296"/>
            <a:chExt cx="2086" cy="1633"/>
          </a:xfrm>
        </p:grpSpPr>
        <p:sp>
          <p:nvSpPr>
            <p:cNvPr id="5" name="Rectangle 5"/>
            <p:cNvSpPr>
              <a:spLocks noChangeArrowheads="1"/>
            </p:cNvSpPr>
            <p:nvPr/>
          </p:nvSpPr>
          <p:spPr bwMode="auto">
            <a:xfrm>
              <a:off x="1791" y="2614"/>
              <a:ext cx="1270" cy="13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6" name="Rectangle 6"/>
            <p:cNvSpPr>
              <a:spLocks noChangeArrowheads="1"/>
            </p:cNvSpPr>
            <p:nvPr/>
          </p:nvSpPr>
          <p:spPr bwMode="auto">
            <a:xfrm>
              <a:off x="1791" y="2750"/>
              <a:ext cx="1270" cy="13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7" name="Rectangle 7"/>
            <p:cNvSpPr>
              <a:spLocks noChangeArrowheads="1"/>
            </p:cNvSpPr>
            <p:nvPr/>
          </p:nvSpPr>
          <p:spPr bwMode="auto">
            <a:xfrm>
              <a:off x="1791" y="2886"/>
              <a:ext cx="1270" cy="13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8" name="Rectangle 8"/>
            <p:cNvSpPr>
              <a:spLocks noChangeArrowheads="1"/>
            </p:cNvSpPr>
            <p:nvPr/>
          </p:nvSpPr>
          <p:spPr bwMode="auto">
            <a:xfrm>
              <a:off x="1791" y="3022"/>
              <a:ext cx="1270" cy="13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9" name="Rectangle 9"/>
            <p:cNvSpPr>
              <a:spLocks noChangeArrowheads="1"/>
            </p:cNvSpPr>
            <p:nvPr/>
          </p:nvSpPr>
          <p:spPr bwMode="auto">
            <a:xfrm>
              <a:off x="1791" y="3158"/>
              <a:ext cx="1270" cy="13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10" name="Rectangle 10"/>
            <p:cNvSpPr>
              <a:spLocks noChangeArrowheads="1"/>
            </p:cNvSpPr>
            <p:nvPr/>
          </p:nvSpPr>
          <p:spPr bwMode="auto">
            <a:xfrm>
              <a:off x="1791" y="3294"/>
              <a:ext cx="1270" cy="13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11" name="Rectangle 11"/>
            <p:cNvSpPr>
              <a:spLocks noChangeArrowheads="1"/>
            </p:cNvSpPr>
            <p:nvPr/>
          </p:nvSpPr>
          <p:spPr bwMode="auto">
            <a:xfrm>
              <a:off x="1791" y="3430"/>
              <a:ext cx="1270" cy="13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12" name="Line 12"/>
            <p:cNvSpPr>
              <a:spLocks noChangeShapeType="1"/>
            </p:cNvSpPr>
            <p:nvPr/>
          </p:nvSpPr>
          <p:spPr bwMode="auto">
            <a:xfrm>
              <a:off x="2426" y="2296"/>
              <a:ext cx="0" cy="31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Line 13"/>
            <p:cNvSpPr>
              <a:spLocks noChangeShapeType="1"/>
            </p:cNvSpPr>
            <p:nvPr/>
          </p:nvSpPr>
          <p:spPr bwMode="auto">
            <a:xfrm>
              <a:off x="2426" y="2614"/>
              <a:ext cx="0" cy="90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Line 14"/>
            <p:cNvSpPr>
              <a:spLocks noChangeShapeType="1"/>
            </p:cNvSpPr>
            <p:nvPr/>
          </p:nvSpPr>
          <p:spPr bwMode="auto">
            <a:xfrm>
              <a:off x="2426" y="3521"/>
              <a:ext cx="0" cy="40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Line 15"/>
            <p:cNvSpPr>
              <a:spLocks noChangeShapeType="1"/>
            </p:cNvSpPr>
            <p:nvPr/>
          </p:nvSpPr>
          <p:spPr bwMode="auto">
            <a:xfrm>
              <a:off x="2426" y="3521"/>
              <a:ext cx="1089"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 name="Line 16"/>
            <p:cNvSpPr>
              <a:spLocks noChangeShapeType="1"/>
            </p:cNvSpPr>
            <p:nvPr/>
          </p:nvSpPr>
          <p:spPr bwMode="auto">
            <a:xfrm>
              <a:off x="1429" y="2659"/>
              <a:ext cx="36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 name="Rectangle 17"/>
            <p:cNvSpPr>
              <a:spLocks noChangeArrowheads="1"/>
            </p:cNvSpPr>
            <p:nvPr/>
          </p:nvSpPr>
          <p:spPr bwMode="auto">
            <a:xfrm>
              <a:off x="1791" y="2478"/>
              <a:ext cx="1270" cy="1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18" name="Rectangle 18"/>
            <p:cNvSpPr>
              <a:spLocks noChangeArrowheads="1"/>
            </p:cNvSpPr>
            <p:nvPr/>
          </p:nvSpPr>
          <p:spPr bwMode="auto">
            <a:xfrm>
              <a:off x="1791" y="2341"/>
              <a:ext cx="1270" cy="1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19" name="Rectangle 19"/>
            <p:cNvSpPr>
              <a:spLocks noChangeArrowheads="1"/>
            </p:cNvSpPr>
            <p:nvPr/>
          </p:nvSpPr>
          <p:spPr bwMode="auto">
            <a:xfrm>
              <a:off x="1791" y="3566"/>
              <a:ext cx="1270" cy="1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20" name="Rectangle 20"/>
            <p:cNvSpPr>
              <a:spLocks noChangeArrowheads="1"/>
            </p:cNvSpPr>
            <p:nvPr/>
          </p:nvSpPr>
          <p:spPr bwMode="auto">
            <a:xfrm>
              <a:off x="1791" y="3702"/>
              <a:ext cx="1270" cy="1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grpSp>
      <p:sp>
        <p:nvSpPr>
          <p:cNvPr id="21" name="Rectangle 21"/>
          <p:cNvSpPr>
            <a:spLocks noChangeArrowheads="1"/>
          </p:cNvSpPr>
          <p:nvPr/>
        </p:nvSpPr>
        <p:spPr bwMode="auto">
          <a:xfrm>
            <a:off x="4139556" y="3643784"/>
            <a:ext cx="4670425"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en-US" altLang="zh-CN" sz="2800" dirty="0">
                <a:ea typeface="宋体" panose="02010600030101010101" pitchFamily="2" charset="-122"/>
              </a:rPr>
              <a:t>A compiler identifies basic blocks for optimization</a:t>
            </a:r>
          </a:p>
          <a:p>
            <a:pPr eaLnBrk="1" hangingPunct="1"/>
            <a:r>
              <a:rPr lang="en-US" altLang="zh-CN" sz="2800" dirty="0">
                <a:ea typeface="宋体" panose="02010600030101010101" pitchFamily="2" charset="-122"/>
              </a:rPr>
              <a:t>An advanced processor can accelerate execution of basic blocks</a:t>
            </a:r>
          </a:p>
        </p:txBody>
      </p:sp>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rrowheads="1"/>
          </p:cNvSpPr>
          <p:nvPr>
            <p:ph type="title"/>
          </p:nvPr>
        </p:nvSpPr>
        <p:spPr>
          <a:xfrm>
            <a:off x="230188" y="115888"/>
            <a:ext cx="7870825" cy="955675"/>
          </a:xfrm>
        </p:spPr>
        <p:txBody>
          <a:bodyPr>
            <a:normAutofit fontScale="90000"/>
          </a:bodyPr>
          <a:lstStyle/>
          <a:p>
            <a:pPr eaLnBrk="1" hangingPunct="1">
              <a:defRPr/>
            </a:pPr>
            <a:r>
              <a:rPr lang="en-US" altLang="zh-CN" sz="3200"/>
              <a:t>2.7   Supporting Procedures </a:t>
            </a:r>
            <a:br>
              <a:rPr lang="en-US" altLang="zh-CN" sz="3200"/>
            </a:br>
            <a:r>
              <a:rPr lang="en-US" altLang="zh-CN" sz="3200"/>
              <a:t>				in Computer Hardware</a:t>
            </a:r>
          </a:p>
        </p:txBody>
      </p:sp>
      <p:sp>
        <p:nvSpPr>
          <p:cNvPr id="68611" name="Rectangle 3"/>
          <p:cNvSpPr>
            <a:spLocks noGrp="1" noRot="1" noChangeArrowheads="1"/>
          </p:cNvSpPr>
          <p:nvPr>
            <p:ph type="body" idx="1"/>
          </p:nvPr>
        </p:nvSpPr>
        <p:spPr>
          <a:xfrm>
            <a:off x="107950" y="1268413"/>
            <a:ext cx="8748713" cy="4968875"/>
          </a:xfrm>
        </p:spPr>
        <p:txBody>
          <a:bodyPr/>
          <a:lstStyle/>
          <a:p>
            <a:pPr marL="533400" indent="-533400" algn="just" eaLnBrk="1" hangingPunct="1">
              <a:spcBef>
                <a:spcPts val="0"/>
              </a:spcBef>
              <a:defRPr/>
            </a:pPr>
            <a:r>
              <a:rPr lang="en-US" altLang="zh-CN" sz="2800" dirty="0">
                <a:solidFill>
                  <a:srgbClr val="FF0000"/>
                </a:solidFill>
              </a:rPr>
              <a:t>Procedure/function</a:t>
            </a:r>
            <a:r>
              <a:rPr lang="en-US" altLang="zh-CN" sz="2800" dirty="0"/>
              <a:t>  be used to structure programs</a:t>
            </a:r>
          </a:p>
          <a:p>
            <a:pPr marL="914400" lvl="1" indent="-457200" algn="just" eaLnBrk="1" hangingPunct="1">
              <a:spcBef>
                <a:spcPts val="0"/>
              </a:spcBef>
              <a:defRPr/>
            </a:pPr>
            <a:r>
              <a:rPr lang="en-US" altLang="zh-CN" sz="2400" dirty="0"/>
              <a:t>A stored subroutine that performs a specific task based on the </a:t>
            </a:r>
            <a:r>
              <a:rPr lang="en-US" altLang="zh-CN" sz="2400" dirty="0">
                <a:solidFill>
                  <a:srgbClr val="FF0000"/>
                </a:solidFill>
              </a:rPr>
              <a:t>parameters</a:t>
            </a:r>
            <a:r>
              <a:rPr lang="en-US" altLang="zh-CN" sz="2400" dirty="0"/>
              <a:t> with which it is provided</a:t>
            </a:r>
          </a:p>
          <a:p>
            <a:pPr marL="1295400" lvl="2" indent="-381000" algn="just" eaLnBrk="1" hangingPunct="1">
              <a:spcBef>
                <a:spcPts val="0"/>
              </a:spcBef>
              <a:defRPr/>
            </a:pPr>
            <a:r>
              <a:rPr lang="en-US" altLang="zh-CN" dirty="0"/>
              <a:t>easier to understand,  allow code to be reused</a:t>
            </a:r>
          </a:p>
          <a:p>
            <a:pPr marL="914400" lvl="1" indent="-457200" algn="just" eaLnBrk="1" hangingPunct="1">
              <a:spcBef>
                <a:spcPts val="0"/>
              </a:spcBef>
              <a:defRPr/>
            </a:pPr>
            <a:r>
              <a:rPr lang="en-US" altLang="zh-CN" sz="2400" b="1" dirty="0">
                <a:solidFill>
                  <a:srgbClr val="FF0066"/>
                </a:solidFill>
              </a:rPr>
              <a:t>Six step</a:t>
            </a:r>
          </a:p>
          <a:p>
            <a:pPr marL="914400" lvl="1" indent="-457200" algn="just" eaLnBrk="1" hangingPunct="1">
              <a:spcBef>
                <a:spcPts val="600"/>
              </a:spcBef>
              <a:buFont typeface="Wingdings" pitchFamily="2" charset="2"/>
              <a:buAutoNum type="arabicPeriod"/>
              <a:defRPr/>
            </a:pPr>
            <a:r>
              <a:rPr lang="en-US" altLang="zh-CN" sz="2200" dirty="0">
                <a:solidFill>
                  <a:srgbClr val="FF0000"/>
                </a:solidFill>
              </a:rPr>
              <a:t>Place Parameters </a:t>
            </a:r>
            <a:r>
              <a:rPr lang="en-US" altLang="zh-CN" sz="2200" dirty="0"/>
              <a:t>in a place where the procedure can access them</a:t>
            </a:r>
          </a:p>
          <a:p>
            <a:pPr marL="914400" lvl="1" indent="-457200" algn="just" eaLnBrk="1" hangingPunct="1">
              <a:spcBef>
                <a:spcPts val="600"/>
              </a:spcBef>
              <a:buFont typeface="Wingdings" pitchFamily="2" charset="2"/>
              <a:buAutoNum type="arabicPeriod"/>
              <a:defRPr/>
            </a:pPr>
            <a:r>
              <a:rPr lang="en-US" altLang="zh-CN" sz="2200" dirty="0">
                <a:solidFill>
                  <a:srgbClr val="FF0000"/>
                </a:solidFill>
              </a:rPr>
              <a:t>Transfer </a:t>
            </a:r>
            <a:r>
              <a:rPr lang="en-US" altLang="zh-CN" sz="2200" dirty="0"/>
              <a:t>control to the procedure</a:t>
            </a:r>
            <a:r>
              <a:rPr sz="2200" dirty="0"/>
              <a:t>：</a:t>
            </a:r>
            <a:r>
              <a:rPr lang="en-US" altLang="zh-CN" sz="2200" dirty="0">
                <a:solidFill>
                  <a:srgbClr val="FF0000"/>
                </a:solidFill>
              </a:rPr>
              <a:t>jump to </a:t>
            </a:r>
          </a:p>
          <a:p>
            <a:pPr marL="914400" lvl="1" indent="-457200" algn="just" eaLnBrk="1" hangingPunct="1">
              <a:spcBef>
                <a:spcPts val="600"/>
              </a:spcBef>
              <a:buFont typeface="Wingdings" pitchFamily="2" charset="2"/>
              <a:buAutoNum type="arabicPeriod"/>
              <a:defRPr/>
            </a:pPr>
            <a:r>
              <a:rPr lang="en-US" altLang="zh-CN" sz="2200" dirty="0"/>
              <a:t>Acquire the </a:t>
            </a:r>
            <a:r>
              <a:rPr lang="en-US" altLang="zh-CN" sz="2200" dirty="0">
                <a:solidFill>
                  <a:srgbClr val="FF0000"/>
                </a:solidFill>
              </a:rPr>
              <a:t>storage resources </a:t>
            </a:r>
            <a:r>
              <a:rPr lang="en-US" altLang="zh-CN" sz="2200" dirty="0"/>
              <a:t>needed for the procedure</a:t>
            </a:r>
          </a:p>
          <a:p>
            <a:pPr marL="914400" lvl="1" indent="-457200" algn="just" eaLnBrk="1" hangingPunct="1">
              <a:spcBef>
                <a:spcPts val="600"/>
              </a:spcBef>
              <a:buFont typeface="Wingdings" pitchFamily="2" charset="2"/>
              <a:buAutoNum type="arabicPeriod"/>
              <a:defRPr/>
            </a:pPr>
            <a:r>
              <a:rPr lang="en-US" altLang="zh-CN" sz="2200" dirty="0">
                <a:solidFill>
                  <a:srgbClr val="FF0000"/>
                </a:solidFill>
              </a:rPr>
              <a:t>Perform</a:t>
            </a:r>
            <a:r>
              <a:rPr lang="en-US" altLang="zh-CN" sz="2200" dirty="0"/>
              <a:t> the desired task</a:t>
            </a:r>
          </a:p>
          <a:p>
            <a:pPr marL="914400" lvl="1" indent="-457200" algn="just" eaLnBrk="1" hangingPunct="1">
              <a:spcBef>
                <a:spcPts val="600"/>
              </a:spcBef>
              <a:buFont typeface="Wingdings" pitchFamily="2" charset="2"/>
              <a:buAutoNum type="arabicPeriod"/>
              <a:defRPr/>
            </a:pPr>
            <a:r>
              <a:rPr lang="en-US" altLang="zh-CN" sz="2200" dirty="0"/>
              <a:t>Place </a:t>
            </a:r>
            <a:r>
              <a:rPr lang="en-US" altLang="zh-CN" sz="2200" dirty="0">
                <a:solidFill>
                  <a:srgbClr val="FF0000"/>
                </a:solidFill>
              </a:rPr>
              <a:t>the result </a:t>
            </a:r>
            <a:r>
              <a:rPr lang="en-US" altLang="zh-CN" sz="2200" dirty="0"/>
              <a:t>value in a place where the calling program can access it </a:t>
            </a:r>
          </a:p>
          <a:p>
            <a:pPr marL="914400" lvl="1" indent="-457200" algn="just" eaLnBrk="1" hangingPunct="1">
              <a:spcBef>
                <a:spcPts val="600"/>
              </a:spcBef>
              <a:buFont typeface="Wingdings" pitchFamily="2" charset="2"/>
              <a:buAutoNum type="arabicPeriod"/>
              <a:defRPr/>
            </a:pPr>
            <a:r>
              <a:rPr lang="en-US" altLang="zh-CN" sz="2200" dirty="0">
                <a:solidFill>
                  <a:srgbClr val="FF0000"/>
                </a:solidFill>
              </a:rPr>
              <a:t>Return</a:t>
            </a:r>
            <a:r>
              <a:rPr lang="en-US" altLang="zh-CN" sz="2200" dirty="0"/>
              <a:t> control to the point of origin </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46856" y="-99392"/>
            <a:ext cx="8229600" cy="1143000"/>
          </a:xfrm>
        </p:spPr>
        <p:txBody>
          <a:bodyPr/>
          <a:lstStyle/>
          <a:p>
            <a:pPr eaLnBrk="1" hangingPunct="1"/>
            <a:r>
              <a:rPr lang="en-US" altLang="ko-KR" dirty="0">
                <a:ea typeface="Gulim" pitchFamily="34" charset="-127"/>
              </a:rPr>
              <a:t>MIPS Operations/Operands</a:t>
            </a:r>
          </a:p>
        </p:txBody>
      </p:sp>
      <p:sp>
        <p:nvSpPr>
          <p:cNvPr id="7" name="Rectangle 3"/>
          <p:cNvSpPr>
            <a:spLocks noGrp="1" noChangeArrowheads="1"/>
          </p:cNvSpPr>
          <p:nvPr>
            <p:ph idx="1"/>
          </p:nvPr>
        </p:nvSpPr>
        <p:spPr>
          <a:xfrm>
            <a:off x="35496" y="1052736"/>
            <a:ext cx="9108504" cy="5233417"/>
          </a:xfrm>
        </p:spPr>
        <p:txBody>
          <a:bodyPr/>
          <a:lstStyle/>
          <a:p>
            <a:pPr eaLnBrk="1" hangingPunct="1">
              <a:lnSpc>
                <a:spcPct val="80000"/>
              </a:lnSpc>
            </a:pPr>
            <a:r>
              <a:rPr lang="en-US" altLang="ko-KR" sz="2800" dirty="0">
                <a:ea typeface="Gulim" pitchFamily="34" charset="-127"/>
              </a:rPr>
              <a:t>“Operation” (instruction)</a:t>
            </a:r>
          </a:p>
          <a:p>
            <a:pPr eaLnBrk="1" hangingPunct="1">
              <a:lnSpc>
                <a:spcPct val="80000"/>
              </a:lnSpc>
            </a:pPr>
            <a:r>
              <a:rPr lang="en-US" altLang="ko-KR" sz="2800" dirty="0">
                <a:ea typeface="Gulim" pitchFamily="34" charset="-127"/>
              </a:rPr>
              <a:t>“Operand”</a:t>
            </a:r>
            <a:endParaRPr lang="en-US" altLang="ko-KR" sz="2800" dirty="0">
              <a:solidFill>
                <a:srgbClr val="0000FF"/>
              </a:solidFill>
              <a:ea typeface="Gulim" pitchFamily="34" charset="-127"/>
            </a:endParaRPr>
          </a:p>
          <a:p>
            <a:pPr eaLnBrk="1" hangingPunct="1">
              <a:lnSpc>
                <a:spcPct val="80000"/>
              </a:lnSpc>
            </a:pPr>
            <a:r>
              <a:rPr lang="en-US" altLang="ko-KR" sz="2800" dirty="0">
                <a:ea typeface="Gulim" pitchFamily="34" charset="-127"/>
              </a:rPr>
              <a:t>MIPS operations</a:t>
            </a:r>
          </a:p>
          <a:p>
            <a:pPr lvl="1" eaLnBrk="1" hangingPunct="1">
              <a:lnSpc>
                <a:spcPct val="80000"/>
              </a:lnSpc>
            </a:pPr>
            <a:r>
              <a:rPr lang="en-US" altLang="ko-KR" dirty="0">
                <a:ea typeface="Gulim" pitchFamily="34" charset="-127"/>
              </a:rPr>
              <a:t>Arithmetic operations (integer/floating-point) </a:t>
            </a:r>
            <a:r>
              <a:rPr lang="en-US" altLang="ko-KR" dirty="0">
                <a:solidFill>
                  <a:srgbClr val="0000FF"/>
                </a:solidFill>
                <a:ea typeface="Gulim" pitchFamily="34" charset="-127"/>
              </a:rPr>
              <a:t>(add, sub,…)</a:t>
            </a:r>
          </a:p>
          <a:p>
            <a:pPr lvl="1" eaLnBrk="1" hangingPunct="1">
              <a:lnSpc>
                <a:spcPct val="80000"/>
              </a:lnSpc>
            </a:pPr>
            <a:r>
              <a:rPr lang="en-US" altLang="ko-KR" dirty="0">
                <a:ea typeface="Gulim" pitchFamily="34" charset="-127"/>
              </a:rPr>
              <a:t>Logical operations </a:t>
            </a:r>
            <a:r>
              <a:rPr lang="en-US" altLang="ko-KR" dirty="0">
                <a:solidFill>
                  <a:srgbClr val="0000FF"/>
                </a:solidFill>
                <a:ea typeface="Gulim" pitchFamily="34" charset="-127"/>
              </a:rPr>
              <a:t>(and, or,…)</a:t>
            </a:r>
          </a:p>
          <a:p>
            <a:pPr lvl="1" eaLnBrk="1" hangingPunct="1">
              <a:lnSpc>
                <a:spcPct val="80000"/>
              </a:lnSpc>
            </a:pPr>
            <a:r>
              <a:rPr lang="en-US" altLang="ko-KR" dirty="0">
                <a:ea typeface="Gulim" pitchFamily="34" charset="-127"/>
              </a:rPr>
              <a:t>Shift operations </a:t>
            </a:r>
            <a:r>
              <a:rPr lang="en-US" altLang="ko-KR" dirty="0">
                <a:solidFill>
                  <a:srgbClr val="0000FF"/>
                </a:solidFill>
                <a:ea typeface="Gulim" pitchFamily="34" charset="-127"/>
              </a:rPr>
              <a:t>(shift a certain number of bits to the left or right)</a:t>
            </a:r>
          </a:p>
          <a:p>
            <a:pPr lvl="1" eaLnBrk="1" hangingPunct="1">
              <a:lnSpc>
                <a:spcPct val="80000"/>
              </a:lnSpc>
            </a:pPr>
            <a:r>
              <a:rPr lang="en-US" altLang="ko-KR" dirty="0">
                <a:ea typeface="Gulim" pitchFamily="34" charset="-127"/>
              </a:rPr>
              <a:t>Compare operations </a:t>
            </a:r>
            <a:r>
              <a:rPr lang="en-US" altLang="ko-KR" dirty="0">
                <a:solidFill>
                  <a:srgbClr val="0000FF"/>
                </a:solidFill>
                <a:ea typeface="Gulim" pitchFamily="34" charset="-127"/>
              </a:rPr>
              <a:t>(do something if one operand is less than another,…)</a:t>
            </a:r>
          </a:p>
          <a:p>
            <a:pPr lvl="1" eaLnBrk="1" hangingPunct="1">
              <a:lnSpc>
                <a:spcPct val="80000"/>
              </a:lnSpc>
            </a:pPr>
            <a:r>
              <a:rPr lang="en-US" altLang="ko-KR" dirty="0">
                <a:ea typeface="Gulim" pitchFamily="34" charset="-127"/>
              </a:rPr>
              <a:t>Load/stores </a:t>
            </a:r>
            <a:r>
              <a:rPr lang="en-US" altLang="ko-KR" dirty="0">
                <a:solidFill>
                  <a:srgbClr val="0000FF"/>
                </a:solidFill>
                <a:ea typeface="Gulim" pitchFamily="34" charset="-127"/>
              </a:rPr>
              <a:t>to transfer data from/to memory</a:t>
            </a:r>
          </a:p>
          <a:p>
            <a:pPr lvl="1" eaLnBrk="1" hangingPunct="1">
              <a:lnSpc>
                <a:spcPct val="80000"/>
              </a:lnSpc>
            </a:pPr>
            <a:r>
              <a:rPr lang="en-US" altLang="ko-KR" dirty="0">
                <a:ea typeface="Gulim" pitchFamily="34" charset="-127"/>
              </a:rPr>
              <a:t>Branch/jump operations</a:t>
            </a:r>
          </a:p>
          <a:p>
            <a:pPr lvl="1" eaLnBrk="1" hangingPunct="1">
              <a:lnSpc>
                <a:spcPct val="80000"/>
              </a:lnSpc>
            </a:pPr>
            <a:r>
              <a:rPr lang="en-US" altLang="ko-KR" dirty="0">
                <a:ea typeface="Gulim" pitchFamily="34" charset="-127"/>
              </a:rPr>
              <a:t>System control operations/coprocessor operations</a:t>
            </a:r>
          </a:p>
          <a:p>
            <a:pPr lvl="1" eaLnBrk="1" hangingPunct="1">
              <a:lnSpc>
                <a:spcPct val="80000"/>
              </a:lnSpc>
            </a:pPr>
            <a:endParaRPr lang="en-US" altLang="ko-KR" dirty="0">
              <a:ea typeface="Gulim" pitchFamily="34" charset="-127"/>
            </a:endParaRPr>
          </a:p>
        </p:txBody>
      </p:sp>
    </p:spTree>
    <p:extLst>
      <p:ext uri="{BB962C8B-B14F-4D97-AF65-F5344CB8AC3E}">
        <p14:creationId xmlns:p14="http://schemas.microsoft.com/office/powerpoint/2010/main" val="12505454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Rot="1" noChangeArrowheads="1"/>
          </p:cNvSpPr>
          <p:nvPr>
            <p:ph type="body" idx="1"/>
          </p:nvPr>
        </p:nvSpPr>
        <p:spPr>
          <a:xfrm>
            <a:off x="295275" y="995363"/>
            <a:ext cx="8237538" cy="4953917"/>
          </a:xfrm>
        </p:spPr>
        <p:txBody>
          <a:bodyPr/>
          <a:lstStyle/>
          <a:p>
            <a:pPr eaLnBrk="1" hangingPunct="1">
              <a:spcBef>
                <a:spcPts val="0"/>
              </a:spcBef>
              <a:defRPr/>
            </a:pPr>
            <a:r>
              <a:rPr lang="en-US" altLang="zh-CN" dirty="0"/>
              <a:t> Registers for procedure calling</a:t>
            </a:r>
          </a:p>
          <a:p>
            <a:pPr lvl="1" eaLnBrk="1" hangingPunct="1">
              <a:spcBef>
                <a:spcPts val="0"/>
              </a:spcBef>
              <a:defRPr/>
            </a:pPr>
            <a:r>
              <a:rPr lang="en-US" altLang="zh-CN" dirty="0"/>
              <a:t> </a:t>
            </a:r>
            <a:r>
              <a:rPr lang="en-US" altLang="zh-CN" sz="2400" dirty="0"/>
              <a:t>$a0 ~ $a3: four argument registers to pass parameters</a:t>
            </a:r>
          </a:p>
          <a:p>
            <a:pPr lvl="1" eaLnBrk="1" hangingPunct="1">
              <a:spcBef>
                <a:spcPts val="0"/>
              </a:spcBef>
              <a:defRPr/>
            </a:pPr>
            <a:r>
              <a:rPr lang="en-US" altLang="zh-CN" dirty="0"/>
              <a:t> </a:t>
            </a:r>
            <a:r>
              <a:rPr lang="en-US" altLang="zh-CN" sz="2400" dirty="0"/>
              <a:t>$v0 ~ $v1: two value registers to return values</a:t>
            </a:r>
          </a:p>
          <a:p>
            <a:pPr lvl="1" eaLnBrk="1" hangingPunct="1">
              <a:spcBef>
                <a:spcPts val="0"/>
              </a:spcBef>
              <a:defRPr/>
            </a:pPr>
            <a:r>
              <a:rPr lang="en-US" altLang="zh-CN" sz="2400" dirty="0"/>
              <a:t> $</a:t>
            </a:r>
            <a:r>
              <a:rPr lang="en-US" altLang="zh-CN" sz="2400" dirty="0" err="1"/>
              <a:t>ra</a:t>
            </a:r>
            <a:r>
              <a:rPr lang="en-US" altLang="zh-CN" sz="2400" dirty="0"/>
              <a:t>: one return address register to return to origin point</a:t>
            </a:r>
          </a:p>
          <a:p>
            <a:pPr eaLnBrk="1" hangingPunct="1">
              <a:spcBef>
                <a:spcPts val="0"/>
              </a:spcBef>
              <a:defRPr/>
            </a:pPr>
            <a:r>
              <a:rPr lang="en-US" altLang="zh-CN" dirty="0"/>
              <a:t> </a:t>
            </a:r>
            <a:r>
              <a:rPr lang="en-US" altLang="zh-CN" sz="2800" dirty="0"/>
              <a:t>Instruction for procedures:</a:t>
            </a:r>
            <a:r>
              <a:rPr lang="en-US" altLang="zh-CN" sz="2800" dirty="0">
                <a:solidFill>
                  <a:srgbClr val="FF0000"/>
                </a:solidFill>
              </a:rPr>
              <a:t> </a:t>
            </a:r>
            <a:r>
              <a:rPr lang="en-US" altLang="zh-CN" sz="2800" dirty="0" err="1">
                <a:solidFill>
                  <a:srgbClr val="FF0000"/>
                </a:solidFill>
              </a:rPr>
              <a:t>jal</a:t>
            </a:r>
            <a:r>
              <a:rPr lang="en-US" altLang="zh-CN" sz="2800" dirty="0"/>
              <a:t> ( jump-and-link )</a:t>
            </a:r>
          </a:p>
          <a:p>
            <a:pPr eaLnBrk="1" hangingPunct="1">
              <a:spcBef>
                <a:spcPts val="0"/>
              </a:spcBef>
              <a:buFont typeface="Wingdings" pitchFamily="2" charset="2"/>
              <a:buNone/>
              <a:defRPr/>
            </a:pPr>
            <a:r>
              <a:rPr lang="en-US" altLang="zh-CN" dirty="0"/>
              <a:t>		Caller	 </a:t>
            </a:r>
            <a:r>
              <a:rPr lang="en-US" altLang="zh-CN" dirty="0" err="1">
                <a:solidFill>
                  <a:srgbClr val="FF0000"/>
                </a:solidFill>
              </a:rPr>
              <a:t>jal</a:t>
            </a:r>
            <a:r>
              <a:rPr lang="en-US" altLang="zh-CN" dirty="0">
                <a:solidFill>
                  <a:srgbClr val="FF0000"/>
                </a:solidFill>
              </a:rPr>
              <a:t>   </a:t>
            </a:r>
            <a:r>
              <a:rPr lang="en-US" altLang="zh-CN" dirty="0" err="1">
                <a:solidFill>
                  <a:srgbClr val="FF0000"/>
                </a:solidFill>
              </a:rPr>
              <a:t>ProcedureAddress</a:t>
            </a:r>
            <a:endParaRPr lang="en-US" altLang="zh-CN" dirty="0">
              <a:solidFill>
                <a:srgbClr val="FF0000"/>
              </a:solidFill>
            </a:endParaRPr>
          </a:p>
          <a:p>
            <a:pPr eaLnBrk="1" hangingPunct="1">
              <a:spcBef>
                <a:spcPts val="0"/>
              </a:spcBef>
              <a:buFont typeface="Wingdings" pitchFamily="2" charset="2"/>
              <a:buNone/>
              <a:defRPr/>
            </a:pPr>
            <a:r>
              <a:rPr lang="en-US" altLang="zh-CN" dirty="0">
                <a:solidFill>
                  <a:srgbClr val="FF0000"/>
                </a:solidFill>
              </a:rPr>
              <a:t>		</a:t>
            </a:r>
            <a:r>
              <a:rPr lang="en-US" altLang="zh-CN" dirty="0" err="1"/>
              <a:t>Callee</a:t>
            </a:r>
            <a:r>
              <a:rPr lang="en-US" altLang="zh-CN" dirty="0">
                <a:solidFill>
                  <a:srgbClr val="FF0000"/>
                </a:solidFill>
              </a:rPr>
              <a:t>	 </a:t>
            </a:r>
            <a:r>
              <a:rPr lang="en-US" altLang="zh-CN" dirty="0" err="1">
                <a:solidFill>
                  <a:srgbClr val="FF0000"/>
                </a:solidFill>
              </a:rPr>
              <a:t>jr</a:t>
            </a:r>
            <a:r>
              <a:rPr lang="en-US" altLang="zh-CN" dirty="0">
                <a:solidFill>
                  <a:srgbClr val="FF0000"/>
                </a:solidFill>
              </a:rPr>
              <a:t>	$</a:t>
            </a:r>
            <a:r>
              <a:rPr lang="en-US" altLang="zh-CN" dirty="0" err="1">
                <a:solidFill>
                  <a:srgbClr val="FF0000"/>
                </a:solidFill>
              </a:rPr>
              <a:t>ra</a:t>
            </a:r>
            <a:endParaRPr lang="en-US" altLang="zh-CN" dirty="0">
              <a:solidFill>
                <a:srgbClr val="FF0000"/>
              </a:solidFill>
            </a:endParaRPr>
          </a:p>
          <a:p>
            <a:pPr eaLnBrk="1" hangingPunct="1">
              <a:spcBef>
                <a:spcPts val="0"/>
              </a:spcBef>
              <a:buFont typeface="Wingdings" pitchFamily="2" charset="2"/>
              <a:buNone/>
              <a:defRPr/>
            </a:pPr>
            <a:endParaRPr lang="en-US" altLang="zh-CN" sz="2000" dirty="0">
              <a:solidFill>
                <a:srgbClr val="FF0000"/>
              </a:solidFill>
            </a:endParaRPr>
          </a:p>
        </p:txBody>
      </p:sp>
      <p:sp>
        <p:nvSpPr>
          <p:cNvPr id="69635" name="AutoShape 4"/>
          <p:cNvSpPr>
            <a:spLocks noChangeArrowheads="1"/>
          </p:cNvSpPr>
          <p:nvPr/>
        </p:nvSpPr>
        <p:spPr bwMode="auto">
          <a:xfrm>
            <a:off x="5187506" y="4940300"/>
            <a:ext cx="1655763" cy="576263"/>
          </a:xfrm>
          <a:prstGeom prst="wedgeEllipseCallout">
            <a:avLst>
              <a:gd name="adj1" fmla="val -16385"/>
              <a:gd name="adj2" fmla="val -254646"/>
            </a:avLst>
          </a:prstGeom>
          <a:noFill/>
          <a:ln w="952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
                <a:schemeClr val="hlink"/>
              </a:buClr>
              <a:buFontTx/>
              <a:buNone/>
            </a:pPr>
            <a:r>
              <a:rPr lang="en-US" altLang="zh-CN" sz="1800" b="1">
                <a:solidFill>
                  <a:srgbClr val="FF0000"/>
                </a:solidFill>
                <a:latin typeface="Arial" panose="020B0604020202020204" pitchFamily="34" charset="0"/>
                <a:ea typeface="Arial Unicode MS" panose="020B0604020202020204" pitchFamily="34" charset="-122"/>
                <a:cs typeface="Arial Unicode MS" panose="020B0604020202020204" pitchFamily="34" charset="-122"/>
              </a:rPr>
              <a:t>PC+4→$ra</a:t>
            </a:r>
          </a:p>
        </p:txBody>
      </p:sp>
      <p:sp>
        <p:nvSpPr>
          <p:cNvPr id="69636" name="AutoShape 5"/>
          <p:cNvSpPr>
            <a:spLocks noChangeArrowheads="1"/>
          </p:cNvSpPr>
          <p:nvPr/>
        </p:nvSpPr>
        <p:spPr bwMode="auto">
          <a:xfrm>
            <a:off x="295275" y="5298195"/>
            <a:ext cx="5040560" cy="1083133"/>
          </a:xfrm>
          <a:prstGeom prst="wedgeEllipseCallout">
            <a:avLst>
              <a:gd name="adj1" fmla="val 50952"/>
              <a:gd name="adj2" fmla="val -56186"/>
            </a:avLst>
          </a:prstGeom>
          <a:noFill/>
          <a:ln w="9525" algn="ctr">
            <a:solidFill>
              <a:schemeClr val="tx2"/>
            </a:solidFill>
            <a:prstDash val="dash"/>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
                <a:schemeClr val="hlink"/>
              </a:buClr>
              <a:buFontTx/>
              <a:buNone/>
            </a:pPr>
            <a:r>
              <a:rPr lang="en-US" altLang="zh-CN" sz="1800" b="1" dirty="0">
                <a:solidFill>
                  <a:srgbClr val="FF0000"/>
                </a:solidFill>
                <a:latin typeface="Arial" panose="020B0604020202020204" pitchFamily="34" charset="0"/>
                <a:ea typeface="Arial Unicode MS" panose="020B0604020202020204" pitchFamily="34" charset="-122"/>
                <a:cs typeface="Arial Unicode MS" panose="020B0604020202020204" pitchFamily="34" charset="-122"/>
              </a:rPr>
              <a:t>Special registers:</a:t>
            </a:r>
          </a:p>
          <a:p>
            <a:pPr>
              <a:buNone/>
            </a:pPr>
            <a:r>
              <a:rPr lang="en-US" altLang="zh-CN" sz="1800" b="1" dirty="0">
                <a:solidFill>
                  <a:srgbClr val="FF0000"/>
                </a:solidFill>
                <a:latin typeface="Arial" panose="020B0604020202020204" pitchFamily="34" charset="0"/>
                <a:ea typeface="Arial Unicode MS" panose="020B0604020202020204" pitchFamily="34" charset="-122"/>
                <a:cs typeface="Arial Unicode MS" panose="020B0604020202020204" pitchFamily="34" charset="-122"/>
              </a:rPr>
              <a:t>instruction address register</a:t>
            </a:r>
          </a:p>
        </p:txBody>
      </p:sp>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Rot="1" noChangeArrowheads="1"/>
          </p:cNvSpPr>
          <p:nvPr>
            <p:ph type="body" idx="1"/>
          </p:nvPr>
        </p:nvSpPr>
        <p:spPr>
          <a:xfrm>
            <a:off x="295275" y="995363"/>
            <a:ext cx="8237538" cy="5832475"/>
          </a:xfrm>
        </p:spPr>
        <p:txBody>
          <a:bodyPr/>
          <a:lstStyle/>
          <a:p>
            <a:pPr algn="just" eaLnBrk="1" hangingPunct="1">
              <a:spcBef>
                <a:spcPts val="0"/>
              </a:spcBef>
              <a:defRPr/>
            </a:pPr>
            <a:r>
              <a:rPr lang="en-US" altLang="zh-CN" dirty="0"/>
              <a:t> Using more registers</a:t>
            </a:r>
          </a:p>
          <a:p>
            <a:pPr lvl="1" algn="just" eaLnBrk="1" hangingPunct="1">
              <a:spcBef>
                <a:spcPts val="0"/>
              </a:spcBef>
              <a:defRPr/>
            </a:pPr>
            <a:r>
              <a:rPr lang="en-US" altLang="zh-CN" dirty="0"/>
              <a:t>Suppose a compiler needs </a:t>
            </a:r>
            <a:r>
              <a:rPr lang="en-US" altLang="zh-CN" dirty="0">
                <a:solidFill>
                  <a:srgbClr val="FF0000"/>
                </a:solidFill>
              </a:rPr>
              <a:t>more registers </a:t>
            </a:r>
            <a:r>
              <a:rPr lang="en-US" altLang="zh-CN" dirty="0"/>
              <a:t>for a procedure </a:t>
            </a:r>
            <a:r>
              <a:rPr lang="en-US" altLang="zh-CN" dirty="0">
                <a:solidFill>
                  <a:srgbClr val="FF0000"/>
                </a:solidFill>
              </a:rPr>
              <a:t>than</a:t>
            </a:r>
            <a:r>
              <a:rPr lang="en-US" altLang="zh-CN" dirty="0"/>
              <a:t> the </a:t>
            </a:r>
            <a:r>
              <a:rPr lang="en-US" altLang="zh-CN" dirty="0">
                <a:solidFill>
                  <a:srgbClr val="FF0000"/>
                </a:solidFill>
              </a:rPr>
              <a:t>four argument </a:t>
            </a:r>
            <a:r>
              <a:rPr lang="en-US" altLang="zh-CN" dirty="0"/>
              <a:t>and </a:t>
            </a:r>
            <a:r>
              <a:rPr lang="en-US" altLang="zh-CN" dirty="0">
                <a:solidFill>
                  <a:srgbClr val="FF0000"/>
                </a:solidFill>
              </a:rPr>
              <a:t>two return value registers</a:t>
            </a:r>
            <a:r>
              <a:rPr lang="en-US" altLang="zh-CN" dirty="0"/>
              <a:t>. Since we must cover our tracks after our mission is complete, any registers needed by the caller must be restored to the values that they contained before the procedure was invoked. </a:t>
            </a:r>
          </a:p>
          <a:p>
            <a:pPr lvl="1" algn="just" eaLnBrk="1" hangingPunct="1">
              <a:spcBef>
                <a:spcPts val="0"/>
              </a:spcBef>
              <a:defRPr/>
            </a:pPr>
            <a:r>
              <a:rPr lang="en-US" altLang="zh-CN" b="1" dirty="0"/>
              <a:t>Stack</a:t>
            </a:r>
            <a:r>
              <a:rPr lang="en-US" altLang="zh-CN" dirty="0"/>
              <a:t>: ideal data structure for spilling registers</a:t>
            </a:r>
          </a:p>
          <a:p>
            <a:pPr lvl="2" algn="just" eaLnBrk="1" hangingPunct="1">
              <a:spcBef>
                <a:spcPts val="0"/>
              </a:spcBef>
              <a:defRPr/>
            </a:pPr>
            <a:r>
              <a:rPr lang="en-US" altLang="zh-CN" dirty="0"/>
              <a:t> </a:t>
            </a:r>
            <a:r>
              <a:rPr lang="en-US" altLang="zh-CN" dirty="0">
                <a:solidFill>
                  <a:srgbClr val="FF0000"/>
                </a:solidFill>
              </a:rPr>
              <a:t>Push, pop</a:t>
            </a:r>
          </a:p>
          <a:p>
            <a:pPr lvl="2" algn="just" eaLnBrk="1" hangingPunct="1">
              <a:spcBef>
                <a:spcPts val="0"/>
              </a:spcBef>
              <a:defRPr/>
            </a:pPr>
            <a:r>
              <a:rPr lang="en-US" altLang="zh-CN" dirty="0"/>
              <a:t> Stack pointer </a:t>
            </a:r>
            <a:r>
              <a:rPr lang="en-US" altLang="zh-CN" b="1" dirty="0">
                <a:solidFill>
                  <a:srgbClr val="FF0000"/>
                </a:solidFill>
              </a:rPr>
              <a:t>( $</a:t>
            </a:r>
            <a:r>
              <a:rPr lang="en-US" altLang="zh-CN" b="1" dirty="0" err="1">
                <a:solidFill>
                  <a:srgbClr val="FF0000"/>
                </a:solidFill>
              </a:rPr>
              <a:t>sp</a:t>
            </a:r>
            <a:r>
              <a:rPr lang="en-US" altLang="zh-CN" b="1" dirty="0">
                <a:solidFill>
                  <a:srgbClr val="FF0000"/>
                </a:solidFill>
              </a:rPr>
              <a:t> </a:t>
            </a:r>
            <a:r>
              <a:rPr lang="en-US" altLang="zh-CN" dirty="0"/>
              <a:t>)</a:t>
            </a:r>
          </a:p>
        </p:txBody>
      </p:sp>
    </p:spTree>
    <p:extLst>
      <p:ext uri="{BB962C8B-B14F-4D97-AF65-F5344CB8AC3E}">
        <p14:creationId xmlns:p14="http://schemas.microsoft.com/office/powerpoint/2010/main" val="3971996456"/>
      </p:ext>
    </p:extLst>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Rot="1" noChangeArrowheads="1"/>
          </p:cNvSpPr>
          <p:nvPr>
            <p:ph type="body" idx="1"/>
          </p:nvPr>
        </p:nvSpPr>
        <p:spPr>
          <a:xfrm>
            <a:off x="498475" y="1084263"/>
            <a:ext cx="8145463" cy="5008562"/>
          </a:xfrm>
        </p:spPr>
        <p:txBody>
          <a:bodyPr/>
          <a:lstStyle/>
          <a:p>
            <a:pPr eaLnBrk="1" hangingPunct="1">
              <a:spcBef>
                <a:spcPts val="0"/>
              </a:spcBef>
              <a:defRPr/>
            </a:pPr>
            <a:r>
              <a:rPr lang="en-US" altLang="zh-CN" dirty="0"/>
              <a:t> Example 2.15</a:t>
            </a:r>
            <a:r>
              <a:rPr lang="en-US" altLang="zh-CN" sz="2400" dirty="0"/>
              <a:t>   Compiling a </a:t>
            </a:r>
            <a:r>
              <a:rPr lang="en-US" altLang="zh-CN" sz="2400" dirty="0">
                <a:solidFill>
                  <a:srgbClr val="FF0000"/>
                </a:solidFill>
              </a:rPr>
              <a:t>leaf</a:t>
            </a:r>
            <a:r>
              <a:rPr lang="en-US" altLang="zh-CN" sz="2400" dirty="0"/>
              <a:t> procedure</a:t>
            </a:r>
          </a:p>
          <a:p>
            <a:pPr eaLnBrk="1" hangingPunct="1">
              <a:spcBef>
                <a:spcPts val="0"/>
              </a:spcBef>
              <a:buFont typeface="Wingdings" pitchFamily="2" charset="2"/>
              <a:buNone/>
              <a:defRPr/>
            </a:pPr>
            <a:r>
              <a:rPr lang="en-US" altLang="zh-CN" sz="2000" dirty="0"/>
              <a:t>         ( Assume: g ~ j ---- $a0 ~ $a3       f ---- $s0)</a:t>
            </a:r>
            <a:endParaRPr lang="en-US" altLang="zh-CN" dirty="0"/>
          </a:p>
          <a:p>
            <a:pPr lvl="1" eaLnBrk="1" hangingPunct="1">
              <a:spcBef>
                <a:spcPts val="0"/>
              </a:spcBef>
              <a:defRPr/>
            </a:pPr>
            <a:r>
              <a:rPr lang="en-US" altLang="zh-CN" dirty="0"/>
              <a:t> C code:</a:t>
            </a:r>
          </a:p>
          <a:p>
            <a:pPr lvl="1" eaLnBrk="1" hangingPunct="1">
              <a:spcBef>
                <a:spcPts val="0"/>
              </a:spcBef>
              <a:buFont typeface="Wingdings" pitchFamily="2" charset="2"/>
              <a:buNone/>
              <a:defRPr/>
            </a:pPr>
            <a:r>
              <a:rPr lang="en-US" altLang="zh-CN" sz="2000" dirty="0"/>
              <a:t>          </a:t>
            </a:r>
            <a:r>
              <a:rPr lang="en-US" altLang="zh-CN" sz="2000" dirty="0" err="1"/>
              <a:t>int</a:t>
            </a:r>
            <a:r>
              <a:rPr lang="en-US" altLang="zh-CN" sz="2000" dirty="0"/>
              <a:t>  </a:t>
            </a:r>
            <a:r>
              <a:rPr lang="en-US" altLang="zh-CN" sz="2000" dirty="0" err="1"/>
              <a:t>leaf_example</a:t>
            </a:r>
            <a:r>
              <a:rPr lang="en-US" altLang="zh-CN" sz="2000" dirty="0"/>
              <a:t> ( </a:t>
            </a:r>
            <a:r>
              <a:rPr lang="en-US" altLang="zh-CN" sz="2000" dirty="0" err="1"/>
              <a:t>int</a:t>
            </a:r>
            <a:r>
              <a:rPr lang="en-US" altLang="zh-CN" sz="2000" dirty="0"/>
              <a:t>  g,  </a:t>
            </a:r>
            <a:r>
              <a:rPr lang="en-US" altLang="zh-CN" sz="2000" dirty="0" err="1"/>
              <a:t>int</a:t>
            </a:r>
            <a:r>
              <a:rPr lang="en-US" altLang="zh-CN" sz="2000" dirty="0"/>
              <a:t>  h,  </a:t>
            </a:r>
            <a:r>
              <a:rPr lang="en-US" altLang="zh-CN" sz="2000" dirty="0" err="1"/>
              <a:t>int</a:t>
            </a:r>
            <a:r>
              <a:rPr lang="en-US" altLang="zh-CN" sz="2000" dirty="0"/>
              <a:t>  </a:t>
            </a:r>
            <a:r>
              <a:rPr lang="en-US" altLang="zh-CN" sz="2000" dirty="0" err="1"/>
              <a:t>i</a:t>
            </a:r>
            <a:r>
              <a:rPr lang="en-US" altLang="zh-CN" sz="2000" dirty="0"/>
              <a:t>,  </a:t>
            </a:r>
            <a:r>
              <a:rPr lang="en-US" altLang="zh-CN" sz="2000" dirty="0" err="1"/>
              <a:t>int</a:t>
            </a:r>
            <a:r>
              <a:rPr lang="en-US" altLang="zh-CN" sz="2000" dirty="0"/>
              <a:t>   j )</a:t>
            </a:r>
          </a:p>
          <a:p>
            <a:pPr lvl="1" eaLnBrk="1" hangingPunct="1">
              <a:spcBef>
                <a:spcPts val="0"/>
              </a:spcBef>
              <a:buFont typeface="Wingdings" pitchFamily="2" charset="2"/>
              <a:buNone/>
              <a:defRPr/>
            </a:pPr>
            <a:r>
              <a:rPr lang="en-US" altLang="zh-CN" sz="2000" dirty="0"/>
              <a:t>          {</a:t>
            </a:r>
          </a:p>
          <a:p>
            <a:pPr lvl="1" eaLnBrk="1" hangingPunct="1">
              <a:spcBef>
                <a:spcPts val="0"/>
              </a:spcBef>
              <a:buFont typeface="Wingdings" pitchFamily="2" charset="2"/>
              <a:buNone/>
              <a:defRPr/>
            </a:pPr>
            <a:r>
              <a:rPr lang="en-US" altLang="zh-CN" sz="2000" dirty="0"/>
              <a:t>                    </a:t>
            </a:r>
            <a:r>
              <a:rPr lang="en-US" altLang="zh-CN" sz="2000" dirty="0" err="1"/>
              <a:t>int</a:t>
            </a:r>
            <a:r>
              <a:rPr lang="en-US" altLang="zh-CN" sz="2000" dirty="0"/>
              <a:t>    f ;           </a:t>
            </a:r>
          </a:p>
          <a:p>
            <a:pPr lvl="1" eaLnBrk="1" hangingPunct="1">
              <a:spcBef>
                <a:spcPts val="0"/>
              </a:spcBef>
              <a:buFont typeface="Wingdings" pitchFamily="2" charset="2"/>
              <a:buNone/>
              <a:defRPr/>
            </a:pPr>
            <a:r>
              <a:rPr lang="en-US" altLang="zh-CN" sz="2000" dirty="0"/>
              <a:t>                    f  =  ( g  +  h )  -  ( </a:t>
            </a:r>
            <a:r>
              <a:rPr lang="en-US" altLang="zh-CN" sz="2000" dirty="0" err="1"/>
              <a:t>i</a:t>
            </a:r>
            <a:r>
              <a:rPr lang="en-US" altLang="zh-CN" sz="2000" dirty="0"/>
              <a:t>  +  j ) ;</a:t>
            </a:r>
          </a:p>
          <a:p>
            <a:pPr lvl="1" eaLnBrk="1" hangingPunct="1">
              <a:spcBef>
                <a:spcPts val="0"/>
              </a:spcBef>
              <a:buFont typeface="Wingdings" pitchFamily="2" charset="2"/>
              <a:buNone/>
              <a:defRPr/>
            </a:pPr>
            <a:r>
              <a:rPr lang="en-US" altLang="zh-CN" sz="2000" dirty="0"/>
              <a:t>                    return   f ;</a:t>
            </a:r>
          </a:p>
          <a:p>
            <a:pPr lvl="1" eaLnBrk="1" hangingPunct="1">
              <a:spcBef>
                <a:spcPts val="0"/>
              </a:spcBef>
              <a:buFont typeface="Wingdings" pitchFamily="2" charset="2"/>
              <a:buNone/>
              <a:defRPr/>
            </a:pPr>
            <a:r>
              <a:rPr lang="en-US" altLang="zh-CN" sz="2000" dirty="0"/>
              <a:t>          }</a:t>
            </a:r>
          </a:p>
          <a:p>
            <a:pPr lvl="1" eaLnBrk="1" hangingPunct="1">
              <a:spcBef>
                <a:spcPts val="0"/>
              </a:spcBef>
              <a:defRPr/>
            </a:pPr>
            <a:r>
              <a:rPr lang="en-US" altLang="zh-CN" dirty="0"/>
              <a:t> MIPS assembly code:</a:t>
            </a:r>
          </a:p>
          <a:p>
            <a:pPr lvl="1" eaLnBrk="1" hangingPunct="1">
              <a:spcBef>
                <a:spcPts val="0"/>
              </a:spcBef>
              <a:buFont typeface="Wingdings" pitchFamily="2" charset="2"/>
              <a:buNone/>
              <a:defRPr/>
            </a:pPr>
            <a:r>
              <a:rPr lang="en-US" altLang="zh-CN" sz="2000" dirty="0"/>
              <a:t>          </a:t>
            </a:r>
            <a:r>
              <a:rPr lang="en-US" altLang="zh-CN" sz="2000" b="1" i="1" dirty="0" err="1"/>
              <a:t>subi</a:t>
            </a:r>
            <a:r>
              <a:rPr lang="en-US" altLang="zh-CN" sz="2000" b="1" i="1" dirty="0"/>
              <a:t>     $</a:t>
            </a:r>
            <a:r>
              <a:rPr lang="en-US" altLang="zh-CN" sz="2000" b="1" i="1" dirty="0" err="1"/>
              <a:t>sp</a:t>
            </a:r>
            <a:r>
              <a:rPr lang="en-US" altLang="zh-CN" sz="2000" b="1" i="1" dirty="0"/>
              <a:t>, $sp,12</a:t>
            </a:r>
            <a:r>
              <a:rPr lang="en-US" altLang="zh-CN" sz="2000" dirty="0"/>
              <a:t>          # adjust stack to make room for 3 items     </a:t>
            </a:r>
          </a:p>
          <a:p>
            <a:pPr lvl="1" eaLnBrk="1" hangingPunct="1">
              <a:spcBef>
                <a:spcPts val="0"/>
              </a:spcBef>
              <a:buFont typeface="Wingdings" pitchFamily="2" charset="2"/>
              <a:buNone/>
              <a:defRPr/>
            </a:pPr>
            <a:r>
              <a:rPr lang="en-US" altLang="zh-CN" sz="2000" dirty="0"/>
              <a:t>          </a:t>
            </a:r>
            <a:r>
              <a:rPr lang="en-US" altLang="zh-CN" sz="2000" dirty="0" err="1"/>
              <a:t>sw</a:t>
            </a:r>
            <a:r>
              <a:rPr lang="en-US" altLang="zh-CN" sz="2000" dirty="0"/>
              <a:t>      </a:t>
            </a:r>
            <a:r>
              <a:rPr lang="en-US" altLang="zh-CN" sz="2000" dirty="0">
                <a:solidFill>
                  <a:srgbClr val="FF0000"/>
                </a:solidFill>
              </a:rPr>
              <a:t>$t1</a:t>
            </a:r>
            <a:r>
              <a:rPr lang="en-US" altLang="zh-CN" sz="2000" dirty="0"/>
              <a:t>, 8($</a:t>
            </a:r>
            <a:r>
              <a:rPr lang="en-US" altLang="zh-CN" sz="2000" dirty="0" err="1"/>
              <a:t>sp</a:t>
            </a:r>
            <a:r>
              <a:rPr lang="en-US" altLang="zh-CN" sz="2000" dirty="0"/>
              <a:t>)            #These three instructions save three  </a:t>
            </a:r>
          </a:p>
          <a:p>
            <a:pPr lvl="1" eaLnBrk="1" hangingPunct="1">
              <a:spcBef>
                <a:spcPts val="0"/>
              </a:spcBef>
              <a:buFont typeface="Wingdings" pitchFamily="2" charset="2"/>
              <a:buNone/>
              <a:defRPr/>
            </a:pPr>
            <a:r>
              <a:rPr lang="en-US" altLang="zh-CN" sz="2000" dirty="0"/>
              <a:t>          </a:t>
            </a:r>
            <a:r>
              <a:rPr lang="en-US" altLang="zh-CN" sz="2000" dirty="0" err="1"/>
              <a:t>sw</a:t>
            </a:r>
            <a:r>
              <a:rPr lang="en-US" altLang="zh-CN" sz="2000" dirty="0"/>
              <a:t>      </a:t>
            </a:r>
            <a:r>
              <a:rPr lang="en-US" altLang="zh-CN" sz="2000" dirty="0">
                <a:solidFill>
                  <a:srgbClr val="FF0000"/>
                </a:solidFill>
              </a:rPr>
              <a:t>$t0</a:t>
            </a:r>
            <a:r>
              <a:rPr lang="en-US" altLang="zh-CN" sz="2000" dirty="0"/>
              <a:t>, 4($</a:t>
            </a:r>
            <a:r>
              <a:rPr lang="en-US" altLang="zh-CN" sz="2000" dirty="0" err="1"/>
              <a:t>sp</a:t>
            </a:r>
            <a:r>
              <a:rPr lang="en-US" altLang="zh-CN" sz="2000" dirty="0"/>
              <a:t>)            # register </a:t>
            </a:r>
            <a:r>
              <a:rPr lang="en-US" altLang="zh-CN" sz="2000" dirty="0">
                <a:solidFill>
                  <a:srgbClr val="FF0000"/>
                </a:solidFill>
              </a:rPr>
              <a:t>$t1,$t0</a:t>
            </a:r>
            <a:r>
              <a:rPr lang="en-US" altLang="zh-CN" sz="2000" dirty="0"/>
              <a:t>,</a:t>
            </a:r>
            <a:r>
              <a:rPr lang="en-US" altLang="zh-CN" sz="2000" b="1" dirty="0">
                <a:solidFill>
                  <a:srgbClr val="FF0000"/>
                </a:solidFill>
              </a:rPr>
              <a:t>$s0</a:t>
            </a:r>
          </a:p>
          <a:p>
            <a:pPr lvl="1" eaLnBrk="1" hangingPunct="1">
              <a:spcBef>
                <a:spcPts val="0"/>
              </a:spcBef>
              <a:buFont typeface="Wingdings" pitchFamily="2" charset="2"/>
              <a:buNone/>
              <a:defRPr/>
            </a:pPr>
            <a:r>
              <a:rPr lang="en-US" altLang="zh-CN" sz="2000" dirty="0"/>
              <a:t>          </a:t>
            </a:r>
            <a:r>
              <a:rPr lang="en-US" altLang="zh-CN" sz="2000" dirty="0" err="1"/>
              <a:t>sw</a:t>
            </a:r>
            <a:r>
              <a:rPr lang="en-US" altLang="zh-CN" sz="2000" dirty="0"/>
              <a:t>      </a:t>
            </a:r>
            <a:r>
              <a:rPr lang="en-US" altLang="zh-CN" sz="2000" dirty="0">
                <a:solidFill>
                  <a:srgbClr val="FF0000"/>
                </a:solidFill>
              </a:rPr>
              <a:t>$s0</a:t>
            </a:r>
            <a:r>
              <a:rPr lang="en-US" altLang="zh-CN" sz="2000" dirty="0"/>
              <a:t>, 0($</a:t>
            </a:r>
            <a:r>
              <a:rPr lang="en-US" altLang="zh-CN" sz="2000" dirty="0" err="1"/>
              <a:t>sp</a:t>
            </a:r>
            <a:r>
              <a:rPr lang="en-US" altLang="zh-CN" sz="2000" dirty="0"/>
              <a:t>)           #  Let’s consider why it need to be done.</a:t>
            </a:r>
          </a:p>
        </p:txBody>
      </p:sp>
      <p:sp>
        <p:nvSpPr>
          <p:cNvPr id="2" name="AutoShape 4"/>
          <p:cNvSpPr>
            <a:spLocks noChangeArrowheads="1"/>
          </p:cNvSpPr>
          <p:nvPr/>
        </p:nvSpPr>
        <p:spPr bwMode="auto">
          <a:xfrm>
            <a:off x="4540250" y="3817938"/>
            <a:ext cx="1871663" cy="433387"/>
          </a:xfrm>
          <a:prstGeom prst="wedgeEllipseCallout">
            <a:avLst>
              <a:gd name="adj1" fmla="val 4398"/>
              <a:gd name="adj2" fmla="val 270574"/>
            </a:avLst>
          </a:prstGeom>
          <a:noFill/>
          <a:ln w="952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
                <a:schemeClr val="hlink"/>
              </a:buClr>
              <a:buFontTx/>
              <a:buNone/>
            </a:pPr>
            <a:r>
              <a:rPr lang="en-US" altLang="zh-CN" sz="1800" b="1">
                <a:solidFill>
                  <a:srgbClr val="FF0000"/>
                </a:solidFill>
                <a:latin typeface="Arial" panose="020B0604020202020204" pitchFamily="34" charset="0"/>
                <a:ea typeface="Arial Unicode MS" panose="020B0604020202020204" pitchFamily="34" charset="-122"/>
                <a:cs typeface="Arial Unicode MS" panose="020B0604020202020204" pitchFamily="34" charset="-122"/>
              </a:rPr>
              <a:t>Save value</a:t>
            </a:r>
          </a:p>
        </p:txBody>
      </p:sp>
      <p:sp>
        <p:nvSpPr>
          <p:cNvPr id="70660" name="AutoShape 5"/>
          <p:cNvSpPr>
            <a:spLocks noChangeArrowheads="1"/>
          </p:cNvSpPr>
          <p:nvPr/>
        </p:nvSpPr>
        <p:spPr bwMode="auto">
          <a:xfrm>
            <a:off x="6692900" y="4073525"/>
            <a:ext cx="2232025" cy="433388"/>
          </a:xfrm>
          <a:prstGeom prst="wedgeEllipseCallout">
            <a:avLst>
              <a:gd name="adj1" fmla="val -59829"/>
              <a:gd name="adj2" fmla="val 239222"/>
            </a:avLst>
          </a:prstGeom>
          <a:noFill/>
          <a:ln w="952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
                <a:schemeClr val="hlink"/>
              </a:buClr>
              <a:buFontTx/>
              <a:buNone/>
            </a:pPr>
            <a:r>
              <a:rPr lang="en-US" altLang="zh-CN" sz="1800" b="1" dirty="0">
                <a:solidFill>
                  <a:srgbClr val="FF0000"/>
                </a:solidFill>
                <a:latin typeface="Arial" panose="020B0604020202020204" pitchFamily="34" charset="0"/>
                <a:ea typeface="Arial Unicode MS" panose="020B0604020202020204" pitchFamily="34" charset="-122"/>
                <a:cs typeface="Arial Unicode MS" panose="020B0604020202020204" pitchFamily="34" charset="-122"/>
              </a:rPr>
              <a:t>Return value</a:t>
            </a:r>
          </a:p>
        </p:txBody>
      </p:sp>
      <p:sp>
        <p:nvSpPr>
          <p:cNvPr id="70661" name="Line 6"/>
          <p:cNvSpPr>
            <a:spLocks noChangeShapeType="1"/>
          </p:cNvSpPr>
          <p:nvPr/>
        </p:nvSpPr>
        <p:spPr bwMode="auto">
          <a:xfrm>
            <a:off x="2268538" y="4941888"/>
            <a:ext cx="0" cy="863600"/>
          </a:xfrm>
          <a:prstGeom prst="line">
            <a:avLst/>
          </a:prstGeom>
          <a:noFill/>
          <a:ln w="9525"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70662" name="Group 17"/>
          <p:cNvGrpSpPr>
            <a:grpSpLocks/>
          </p:cNvGrpSpPr>
          <p:nvPr/>
        </p:nvGrpSpPr>
        <p:grpSpPr bwMode="auto">
          <a:xfrm>
            <a:off x="6261100" y="1628775"/>
            <a:ext cx="2663825" cy="2230438"/>
            <a:chOff x="4196" y="346"/>
            <a:chExt cx="1360" cy="1405"/>
          </a:xfrm>
        </p:grpSpPr>
        <p:sp>
          <p:nvSpPr>
            <p:cNvPr id="70663" name="Line 8"/>
            <p:cNvSpPr>
              <a:spLocks noChangeShapeType="1"/>
            </p:cNvSpPr>
            <p:nvPr/>
          </p:nvSpPr>
          <p:spPr bwMode="auto">
            <a:xfrm>
              <a:off x="4830" y="527"/>
              <a:ext cx="0" cy="1043"/>
            </a:xfrm>
            <a:prstGeom prst="line">
              <a:avLst/>
            </a:prstGeom>
            <a:noFill/>
            <a:ln w="9525" cap="rnd">
              <a:solidFill>
                <a:srgbClr val="007A7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64" name="Line 9"/>
            <p:cNvSpPr>
              <a:spLocks noChangeShapeType="1"/>
            </p:cNvSpPr>
            <p:nvPr/>
          </p:nvSpPr>
          <p:spPr bwMode="auto">
            <a:xfrm>
              <a:off x="5556" y="527"/>
              <a:ext cx="0" cy="1043"/>
            </a:xfrm>
            <a:prstGeom prst="line">
              <a:avLst/>
            </a:prstGeom>
            <a:noFill/>
            <a:ln w="9525" cap="rnd">
              <a:solidFill>
                <a:srgbClr val="007A7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65" name="Rectangle 10"/>
            <p:cNvSpPr>
              <a:spLocks noChangeArrowheads="1"/>
            </p:cNvSpPr>
            <p:nvPr/>
          </p:nvSpPr>
          <p:spPr bwMode="auto">
            <a:xfrm>
              <a:off x="4830" y="663"/>
              <a:ext cx="726" cy="182"/>
            </a:xfrm>
            <a:prstGeom prst="rect">
              <a:avLst/>
            </a:prstGeom>
            <a:noFill/>
            <a:ln w="9525" cap="rnd" algn="ctr">
              <a:solidFill>
                <a:srgbClr val="007A77"/>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
                  <a:schemeClr val="hlink"/>
                </a:buClr>
                <a:buFontTx/>
                <a:buNone/>
              </a:pPr>
              <a:r>
                <a:rPr lang="en-US" altLang="zh-CN" sz="1800" dirty="0">
                  <a:latin typeface="Arial" panose="020B0604020202020204" pitchFamily="34" charset="0"/>
                  <a:ea typeface="Arial Unicode MS" panose="020B0604020202020204" pitchFamily="34" charset="-122"/>
                  <a:cs typeface="Arial Unicode MS" panose="020B0604020202020204" pitchFamily="34" charset="-122"/>
                </a:rPr>
                <a:t>($t1)</a:t>
              </a:r>
            </a:p>
          </p:txBody>
        </p:sp>
        <p:sp>
          <p:nvSpPr>
            <p:cNvPr id="70666" name="Rectangle 11"/>
            <p:cNvSpPr>
              <a:spLocks noChangeArrowheads="1"/>
            </p:cNvSpPr>
            <p:nvPr/>
          </p:nvSpPr>
          <p:spPr bwMode="auto">
            <a:xfrm>
              <a:off x="4830" y="845"/>
              <a:ext cx="726" cy="182"/>
            </a:xfrm>
            <a:prstGeom prst="rect">
              <a:avLst/>
            </a:prstGeom>
            <a:noFill/>
            <a:ln w="9525" cap="rnd" algn="ctr">
              <a:solidFill>
                <a:srgbClr val="007A77"/>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
                  <a:schemeClr val="hlink"/>
                </a:buClr>
                <a:buFontTx/>
                <a:buNone/>
              </a:pPr>
              <a:r>
                <a:rPr lang="en-US" altLang="zh-CN" sz="1800" dirty="0">
                  <a:latin typeface="Arial" panose="020B0604020202020204" pitchFamily="34" charset="0"/>
                  <a:ea typeface="Arial Unicode MS" panose="020B0604020202020204" pitchFamily="34" charset="-122"/>
                  <a:cs typeface="Arial Unicode MS" panose="020B0604020202020204" pitchFamily="34" charset="-122"/>
                </a:rPr>
                <a:t>($t0)</a:t>
              </a:r>
            </a:p>
          </p:txBody>
        </p:sp>
        <p:sp>
          <p:nvSpPr>
            <p:cNvPr id="70667" name="Rectangle 12"/>
            <p:cNvSpPr>
              <a:spLocks noChangeArrowheads="1"/>
            </p:cNvSpPr>
            <p:nvPr/>
          </p:nvSpPr>
          <p:spPr bwMode="auto">
            <a:xfrm>
              <a:off x="4830" y="1026"/>
              <a:ext cx="726" cy="182"/>
            </a:xfrm>
            <a:prstGeom prst="rect">
              <a:avLst/>
            </a:prstGeom>
            <a:noFill/>
            <a:ln w="9525" cap="rnd" algn="ctr">
              <a:solidFill>
                <a:srgbClr val="007A77"/>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
                  <a:schemeClr val="hlink"/>
                </a:buClr>
                <a:buFontTx/>
                <a:buNone/>
              </a:pPr>
              <a:r>
                <a:rPr lang="en-US" altLang="zh-CN" sz="1800" dirty="0">
                  <a:latin typeface="Arial" panose="020B0604020202020204" pitchFamily="34" charset="0"/>
                  <a:ea typeface="Arial Unicode MS" panose="020B0604020202020204" pitchFamily="34" charset="-122"/>
                  <a:cs typeface="Arial Unicode MS" panose="020B0604020202020204" pitchFamily="34" charset="-122"/>
                </a:rPr>
                <a:t>($s0)</a:t>
              </a:r>
            </a:p>
          </p:txBody>
        </p:sp>
        <p:sp>
          <p:nvSpPr>
            <p:cNvPr id="70668" name="Rectangle 13"/>
            <p:cNvSpPr>
              <a:spLocks noChangeArrowheads="1"/>
            </p:cNvSpPr>
            <p:nvPr/>
          </p:nvSpPr>
          <p:spPr bwMode="auto">
            <a:xfrm>
              <a:off x="4196" y="1117"/>
              <a:ext cx="54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
                  <a:schemeClr val="hlink"/>
                </a:buClr>
                <a:buFontTx/>
                <a:buNone/>
              </a:pPr>
              <a:r>
                <a:rPr lang="en-US" altLang="zh-CN" sz="1800" b="1">
                  <a:solidFill>
                    <a:srgbClr val="FF0066"/>
                  </a:solidFill>
                  <a:latin typeface="Arial" panose="020B0604020202020204" pitchFamily="34" charset="0"/>
                  <a:ea typeface="Arial Unicode MS" panose="020B0604020202020204" pitchFamily="34" charset="-122"/>
                  <a:cs typeface="Arial Unicode MS" panose="020B0604020202020204" pitchFamily="34" charset="-122"/>
                </a:rPr>
                <a:t>$sp(-12)</a:t>
              </a:r>
            </a:p>
          </p:txBody>
        </p:sp>
        <p:sp>
          <p:nvSpPr>
            <p:cNvPr id="70669" name="Line 14"/>
            <p:cNvSpPr>
              <a:spLocks noChangeShapeType="1"/>
            </p:cNvSpPr>
            <p:nvPr/>
          </p:nvSpPr>
          <p:spPr bwMode="auto">
            <a:xfrm>
              <a:off x="4685" y="1208"/>
              <a:ext cx="136" cy="0"/>
            </a:xfrm>
            <a:prstGeom prst="line">
              <a:avLst/>
            </a:prstGeom>
            <a:noFill/>
            <a:ln w="9525"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670" name="Rectangle 15"/>
            <p:cNvSpPr>
              <a:spLocks noChangeArrowheads="1"/>
            </p:cNvSpPr>
            <p:nvPr/>
          </p:nvSpPr>
          <p:spPr bwMode="auto">
            <a:xfrm>
              <a:off x="4422" y="346"/>
              <a:ext cx="54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
                  <a:schemeClr val="hlink"/>
                </a:buClr>
                <a:buFontTx/>
                <a:buNone/>
              </a:pPr>
              <a:r>
                <a:rPr lang="en-US" altLang="zh-CN" sz="1200" b="1">
                  <a:solidFill>
                    <a:srgbClr val="FF0066"/>
                  </a:solidFill>
                  <a:latin typeface="Arial" panose="020B0604020202020204" pitchFamily="34" charset="0"/>
                  <a:ea typeface="Arial Unicode MS" panose="020B0604020202020204" pitchFamily="34" charset="-122"/>
                  <a:cs typeface="Arial Unicode MS" panose="020B0604020202020204" pitchFamily="34" charset="-122"/>
                </a:rPr>
                <a:t>High address</a:t>
              </a:r>
            </a:p>
          </p:txBody>
        </p:sp>
        <p:sp>
          <p:nvSpPr>
            <p:cNvPr id="70671" name="Rectangle 16"/>
            <p:cNvSpPr>
              <a:spLocks noChangeArrowheads="1"/>
            </p:cNvSpPr>
            <p:nvPr/>
          </p:nvSpPr>
          <p:spPr bwMode="auto">
            <a:xfrm>
              <a:off x="4286" y="1570"/>
              <a:ext cx="54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
                  <a:schemeClr val="hlink"/>
                </a:buClr>
                <a:buFontTx/>
                <a:buNone/>
              </a:pPr>
              <a:r>
                <a:rPr lang="en-US" altLang="zh-CN" sz="1200" b="1">
                  <a:solidFill>
                    <a:srgbClr val="FF0066"/>
                  </a:solidFill>
                  <a:latin typeface="Arial" panose="020B0604020202020204" pitchFamily="34" charset="0"/>
                  <a:ea typeface="Arial Unicode MS" panose="020B0604020202020204" pitchFamily="34" charset="-122"/>
                  <a:cs typeface="Arial Unicode MS" panose="020B0604020202020204" pitchFamily="34" charset="-122"/>
                </a:rPr>
                <a:t>Low address</a:t>
              </a:r>
            </a:p>
          </p:txBody>
        </p:sp>
      </p:grpSp>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Rot="1" noChangeArrowheads="1"/>
          </p:cNvSpPr>
          <p:nvPr>
            <p:ph type="body" idx="1"/>
          </p:nvPr>
        </p:nvSpPr>
        <p:spPr>
          <a:xfrm>
            <a:off x="352425" y="1125538"/>
            <a:ext cx="8540750" cy="5407025"/>
          </a:xfrm>
        </p:spPr>
        <p:txBody>
          <a:bodyPr/>
          <a:lstStyle/>
          <a:p>
            <a:pPr eaLnBrk="1" hangingPunct="1">
              <a:lnSpc>
                <a:spcPct val="90000"/>
              </a:lnSpc>
              <a:spcBef>
                <a:spcPts val="300"/>
              </a:spcBef>
              <a:buFont typeface="Wingdings" pitchFamily="2" charset="2"/>
              <a:buNone/>
              <a:defRPr/>
            </a:pPr>
            <a:r>
              <a:rPr lang="en-US" altLang="zh-CN" sz="2000" dirty="0"/>
              <a:t>                    add    </a:t>
            </a:r>
            <a:r>
              <a:rPr lang="en-US" altLang="zh-CN" sz="2000" dirty="0">
                <a:solidFill>
                  <a:srgbClr val="FF0000"/>
                </a:solidFill>
              </a:rPr>
              <a:t>$t0</a:t>
            </a:r>
            <a:r>
              <a:rPr lang="en-US" altLang="zh-CN" sz="2000" dirty="0"/>
              <a:t>, $a0, $a1      # register $t0 contains   g  +  h</a:t>
            </a:r>
          </a:p>
          <a:p>
            <a:pPr eaLnBrk="1" hangingPunct="1">
              <a:lnSpc>
                <a:spcPct val="90000"/>
              </a:lnSpc>
              <a:spcBef>
                <a:spcPts val="300"/>
              </a:spcBef>
              <a:buFont typeface="Wingdings" pitchFamily="2" charset="2"/>
              <a:buNone/>
              <a:defRPr/>
            </a:pPr>
            <a:r>
              <a:rPr lang="en-US" altLang="zh-CN" sz="2000" dirty="0"/>
              <a:t>                    add    </a:t>
            </a:r>
            <a:r>
              <a:rPr lang="en-US" altLang="zh-CN" sz="2000" dirty="0">
                <a:solidFill>
                  <a:srgbClr val="FF0000"/>
                </a:solidFill>
              </a:rPr>
              <a:t>$t1</a:t>
            </a:r>
            <a:r>
              <a:rPr lang="en-US" altLang="zh-CN" sz="2000" dirty="0"/>
              <a:t>, $a2, $a3      # register $t1 contains   </a:t>
            </a:r>
            <a:r>
              <a:rPr lang="en-US" altLang="zh-CN" sz="2000" dirty="0" err="1"/>
              <a:t>i</a:t>
            </a:r>
            <a:r>
              <a:rPr lang="en-US" altLang="zh-CN" sz="2000" dirty="0"/>
              <a:t>  +  j</a:t>
            </a:r>
          </a:p>
          <a:p>
            <a:pPr eaLnBrk="1" hangingPunct="1">
              <a:lnSpc>
                <a:spcPct val="90000"/>
              </a:lnSpc>
              <a:spcBef>
                <a:spcPts val="300"/>
              </a:spcBef>
              <a:buFont typeface="Wingdings" pitchFamily="2" charset="2"/>
              <a:buNone/>
              <a:defRPr/>
            </a:pPr>
            <a:r>
              <a:rPr lang="en-US" altLang="zh-CN" sz="2000" dirty="0"/>
              <a:t>                    sub    </a:t>
            </a:r>
            <a:r>
              <a:rPr lang="en-US" altLang="zh-CN" sz="2000" dirty="0">
                <a:solidFill>
                  <a:srgbClr val="FF0000"/>
                </a:solidFill>
              </a:rPr>
              <a:t>$s0</a:t>
            </a:r>
            <a:r>
              <a:rPr lang="en-US" altLang="zh-CN" sz="2000" dirty="0"/>
              <a:t>, $t0, $t1       # f  =  $t0 -  $t1, which is ( g  +  h ) – ( </a:t>
            </a:r>
            <a:r>
              <a:rPr lang="en-US" altLang="zh-CN" sz="2000" dirty="0" err="1"/>
              <a:t>i</a:t>
            </a:r>
            <a:r>
              <a:rPr lang="en-US" altLang="zh-CN" sz="2000" dirty="0"/>
              <a:t>  +  j )</a:t>
            </a:r>
          </a:p>
          <a:p>
            <a:pPr eaLnBrk="1" hangingPunct="1">
              <a:lnSpc>
                <a:spcPct val="90000"/>
              </a:lnSpc>
              <a:spcBef>
                <a:spcPts val="300"/>
              </a:spcBef>
              <a:buFont typeface="Wingdings" pitchFamily="2" charset="2"/>
              <a:buNone/>
              <a:defRPr/>
            </a:pPr>
            <a:endParaRPr lang="en-US" altLang="zh-CN" sz="1000" dirty="0"/>
          </a:p>
          <a:p>
            <a:pPr eaLnBrk="1" hangingPunct="1">
              <a:lnSpc>
                <a:spcPct val="90000"/>
              </a:lnSpc>
              <a:spcBef>
                <a:spcPts val="300"/>
              </a:spcBef>
              <a:buFont typeface="Wingdings" pitchFamily="2" charset="2"/>
              <a:buNone/>
              <a:defRPr/>
            </a:pPr>
            <a:r>
              <a:rPr lang="en-US" altLang="zh-CN" sz="2000" dirty="0"/>
              <a:t>                    add    $v0, $s0, $zero  # returns  f  (  $v0  =  $s0  +  0)</a:t>
            </a:r>
          </a:p>
          <a:p>
            <a:pPr eaLnBrk="1" hangingPunct="1">
              <a:lnSpc>
                <a:spcPct val="90000"/>
              </a:lnSpc>
              <a:spcBef>
                <a:spcPts val="300"/>
              </a:spcBef>
              <a:buFont typeface="Wingdings" pitchFamily="2" charset="2"/>
              <a:buNone/>
              <a:defRPr/>
            </a:pPr>
            <a:endParaRPr lang="en-US" altLang="zh-CN" sz="1000" dirty="0"/>
          </a:p>
          <a:p>
            <a:pPr eaLnBrk="1" hangingPunct="1">
              <a:lnSpc>
                <a:spcPct val="90000"/>
              </a:lnSpc>
              <a:spcBef>
                <a:spcPts val="300"/>
              </a:spcBef>
              <a:buFont typeface="Wingdings" pitchFamily="2" charset="2"/>
              <a:buNone/>
              <a:defRPr/>
            </a:pPr>
            <a:r>
              <a:rPr lang="en-US" altLang="zh-CN" sz="2000" dirty="0"/>
              <a:t>                     </a:t>
            </a:r>
            <a:r>
              <a:rPr lang="en-US" altLang="zh-CN" sz="2000" dirty="0" err="1"/>
              <a:t>lw</a:t>
            </a:r>
            <a:r>
              <a:rPr lang="en-US" altLang="zh-CN" sz="2000" dirty="0"/>
              <a:t>    </a:t>
            </a:r>
            <a:r>
              <a:rPr lang="en-US" altLang="zh-CN" sz="2000" dirty="0">
                <a:solidFill>
                  <a:srgbClr val="FF0000"/>
                </a:solidFill>
              </a:rPr>
              <a:t>$s0</a:t>
            </a:r>
            <a:r>
              <a:rPr lang="en-US" altLang="zh-CN" sz="2000" dirty="0"/>
              <a:t>, 0($</a:t>
            </a:r>
            <a:r>
              <a:rPr lang="en-US" altLang="zh-CN" sz="2000" dirty="0" err="1"/>
              <a:t>sp</a:t>
            </a:r>
            <a:r>
              <a:rPr lang="en-US" altLang="zh-CN" sz="2000" dirty="0"/>
              <a:t>)         # restore register $s0 for caller</a:t>
            </a:r>
          </a:p>
          <a:p>
            <a:pPr eaLnBrk="1" hangingPunct="1">
              <a:lnSpc>
                <a:spcPct val="90000"/>
              </a:lnSpc>
              <a:spcBef>
                <a:spcPts val="300"/>
              </a:spcBef>
              <a:buFont typeface="Wingdings" pitchFamily="2" charset="2"/>
              <a:buNone/>
              <a:defRPr/>
            </a:pPr>
            <a:r>
              <a:rPr lang="en-US" altLang="zh-CN" sz="2000" dirty="0"/>
              <a:t>                     </a:t>
            </a:r>
            <a:r>
              <a:rPr lang="en-US" altLang="zh-CN" sz="2000" dirty="0" err="1"/>
              <a:t>lw</a:t>
            </a:r>
            <a:r>
              <a:rPr lang="en-US" altLang="zh-CN" sz="2000" dirty="0"/>
              <a:t>    </a:t>
            </a:r>
            <a:r>
              <a:rPr lang="en-US" altLang="zh-CN" sz="2000" dirty="0">
                <a:solidFill>
                  <a:srgbClr val="FF0000"/>
                </a:solidFill>
              </a:rPr>
              <a:t>$t0</a:t>
            </a:r>
            <a:r>
              <a:rPr lang="en-US" altLang="zh-CN" sz="2000" dirty="0"/>
              <a:t>, 4($</a:t>
            </a:r>
            <a:r>
              <a:rPr lang="en-US" altLang="zh-CN" sz="2000" dirty="0" err="1"/>
              <a:t>sp</a:t>
            </a:r>
            <a:r>
              <a:rPr lang="en-US" altLang="zh-CN" sz="2000" dirty="0"/>
              <a:t>)         # restore register $t0 for caller</a:t>
            </a:r>
          </a:p>
          <a:p>
            <a:pPr eaLnBrk="1" hangingPunct="1">
              <a:lnSpc>
                <a:spcPct val="90000"/>
              </a:lnSpc>
              <a:spcBef>
                <a:spcPts val="300"/>
              </a:spcBef>
              <a:buFont typeface="Wingdings" pitchFamily="2" charset="2"/>
              <a:buNone/>
              <a:defRPr/>
            </a:pPr>
            <a:r>
              <a:rPr lang="en-US" altLang="zh-CN" sz="2000" dirty="0"/>
              <a:t>                     </a:t>
            </a:r>
            <a:r>
              <a:rPr lang="en-US" altLang="zh-CN" sz="2000" dirty="0" err="1"/>
              <a:t>lw</a:t>
            </a:r>
            <a:r>
              <a:rPr lang="en-US" altLang="zh-CN" sz="2000" dirty="0"/>
              <a:t>    </a:t>
            </a:r>
            <a:r>
              <a:rPr lang="en-US" altLang="zh-CN" sz="2000" dirty="0">
                <a:solidFill>
                  <a:srgbClr val="FF0000"/>
                </a:solidFill>
              </a:rPr>
              <a:t>$t1</a:t>
            </a:r>
            <a:r>
              <a:rPr lang="en-US" altLang="zh-CN" sz="2000" dirty="0"/>
              <a:t>, 8($</a:t>
            </a:r>
            <a:r>
              <a:rPr lang="en-US" altLang="zh-CN" sz="2000" dirty="0" err="1"/>
              <a:t>sp</a:t>
            </a:r>
            <a:r>
              <a:rPr lang="en-US" altLang="zh-CN" sz="2000" dirty="0"/>
              <a:t>)         # restore register $t1 for caller</a:t>
            </a:r>
          </a:p>
          <a:p>
            <a:pPr eaLnBrk="1" hangingPunct="1">
              <a:lnSpc>
                <a:spcPct val="90000"/>
              </a:lnSpc>
              <a:spcBef>
                <a:spcPts val="300"/>
              </a:spcBef>
              <a:buFont typeface="Wingdings" pitchFamily="2" charset="2"/>
              <a:buNone/>
              <a:defRPr/>
            </a:pPr>
            <a:r>
              <a:rPr lang="en-US" altLang="zh-CN" sz="2000" dirty="0"/>
              <a:t>                     add  $</a:t>
            </a:r>
            <a:r>
              <a:rPr lang="en-US" altLang="zh-CN" sz="2000" dirty="0" err="1"/>
              <a:t>sp</a:t>
            </a:r>
            <a:r>
              <a:rPr lang="en-US" altLang="zh-CN" sz="2000" dirty="0"/>
              <a:t>, $</a:t>
            </a:r>
            <a:r>
              <a:rPr lang="en-US" altLang="zh-CN" sz="2000" dirty="0" err="1"/>
              <a:t>sp</a:t>
            </a:r>
            <a:r>
              <a:rPr lang="en-US" altLang="zh-CN" sz="2000" dirty="0"/>
              <a:t>, 12        # adjust stack to delete 3 items</a:t>
            </a:r>
          </a:p>
          <a:p>
            <a:pPr eaLnBrk="1" hangingPunct="1">
              <a:lnSpc>
                <a:spcPct val="90000"/>
              </a:lnSpc>
              <a:spcBef>
                <a:spcPts val="300"/>
              </a:spcBef>
              <a:buFont typeface="Wingdings" pitchFamily="2" charset="2"/>
              <a:buNone/>
              <a:defRPr/>
            </a:pPr>
            <a:r>
              <a:rPr lang="en-US" altLang="zh-CN" sz="2000" dirty="0"/>
              <a:t>                     </a:t>
            </a:r>
            <a:r>
              <a:rPr lang="en-US" altLang="zh-CN" sz="2000" dirty="0" err="1"/>
              <a:t>jr</a:t>
            </a:r>
            <a:r>
              <a:rPr lang="en-US" altLang="zh-CN" sz="2000" dirty="0"/>
              <a:t>      $</a:t>
            </a:r>
            <a:r>
              <a:rPr lang="en-US" altLang="zh-CN" sz="2000" dirty="0" err="1"/>
              <a:t>ra</a:t>
            </a:r>
            <a:r>
              <a:rPr lang="en-US" altLang="zh-CN" sz="2000" dirty="0"/>
              <a:t>                     # jump back to calling routine</a:t>
            </a:r>
          </a:p>
          <a:p>
            <a:pPr eaLnBrk="1" hangingPunct="1">
              <a:lnSpc>
                <a:spcPct val="90000"/>
              </a:lnSpc>
              <a:spcBef>
                <a:spcPts val="300"/>
              </a:spcBef>
              <a:defRPr/>
            </a:pPr>
            <a:r>
              <a:rPr lang="en-US" altLang="zh-CN" dirty="0"/>
              <a:t> </a:t>
            </a:r>
            <a:r>
              <a:rPr lang="en-US" altLang="zh-CN" sz="2600" dirty="0"/>
              <a:t>But maybe some of the three are </a:t>
            </a:r>
            <a:r>
              <a:rPr lang="en-US" altLang="zh-CN" sz="2600" dirty="0">
                <a:solidFill>
                  <a:srgbClr val="FF0000"/>
                </a:solidFill>
              </a:rPr>
              <a:t>not used by the caller</a:t>
            </a:r>
          </a:p>
          <a:p>
            <a:pPr lvl="1" eaLnBrk="1" hangingPunct="1">
              <a:lnSpc>
                <a:spcPct val="90000"/>
              </a:lnSpc>
              <a:spcBef>
                <a:spcPts val="300"/>
              </a:spcBef>
              <a:defRPr/>
            </a:pPr>
            <a:r>
              <a:rPr lang="en-US" altLang="zh-CN" sz="2200" dirty="0"/>
              <a:t> </a:t>
            </a:r>
            <a:r>
              <a:rPr lang="en-US" altLang="zh-CN" sz="2400" dirty="0"/>
              <a:t>So, this way might be </a:t>
            </a:r>
            <a:r>
              <a:rPr lang="en-US" altLang="zh-CN" sz="2400" dirty="0">
                <a:solidFill>
                  <a:srgbClr val="FF0000"/>
                </a:solidFill>
              </a:rPr>
              <a:t>inefficient</a:t>
            </a:r>
            <a:endParaRPr lang="en-US" altLang="zh-CN" sz="2400" dirty="0"/>
          </a:p>
          <a:p>
            <a:pPr lvl="1" eaLnBrk="1" hangingPunct="1">
              <a:lnSpc>
                <a:spcPct val="90000"/>
              </a:lnSpc>
              <a:spcBef>
                <a:spcPts val="300"/>
              </a:spcBef>
              <a:defRPr/>
            </a:pPr>
            <a:r>
              <a:rPr lang="en-US" altLang="zh-CN" sz="2400" dirty="0"/>
              <a:t>Two classes of registers</a:t>
            </a:r>
          </a:p>
          <a:p>
            <a:pPr lvl="2" eaLnBrk="1" hangingPunct="1">
              <a:lnSpc>
                <a:spcPct val="90000"/>
              </a:lnSpc>
              <a:spcBef>
                <a:spcPts val="300"/>
              </a:spcBef>
              <a:defRPr/>
            </a:pPr>
            <a:r>
              <a:rPr lang="en-US" altLang="zh-CN" dirty="0"/>
              <a:t> </a:t>
            </a:r>
            <a:r>
              <a:rPr lang="en-US" altLang="zh-CN" sz="2200" dirty="0"/>
              <a:t>$t0 ~ $t9:    10 temporary registers , </a:t>
            </a:r>
            <a:r>
              <a:rPr lang="en-US" altLang="zh-CN" sz="2200" dirty="0">
                <a:solidFill>
                  <a:srgbClr val="FF0000"/>
                </a:solidFill>
              </a:rPr>
              <a:t>not preserved</a:t>
            </a:r>
          </a:p>
          <a:p>
            <a:pPr lvl="2" eaLnBrk="1" hangingPunct="1">
              <a:lnSpc>
                <a:spcPct val="90000"/>
              </a:lnSpc>
              <a:spcBef>
                <a:spcPts val="300"/>
              </a:spcBef>
              <a:defRPr/>
            </a:pPr>
            <a:r>
              <a:rPr lang="en-US" altLang="zh-CN" sz="2200" dirty="0"/>
              <a:t> $s0 ~ $s7:   8 saved registers, must be </a:t>
            </a:r>
            <a:r>
              <a:rPr lang="en-US" altLang="zh-CN" sz="2200" dirty="0">
                <a:solidFill>
                  <a:srgbClr val="FF0000"/>
                </a:solidFill>
              </a:rPr>
              <a:t>preserved</a:t>
            </a:r>
          </a:p>
        </p:txBody>
      </p:sp>
      <p:sp>
        <p:nvSpPr>
          <p:cNvPr id="2" name="Line 4"/>
          <p:cNvSpPr>
            <a:spLocks noChangeShapeType="1"/>
          </p:cNvSpPr>
          <p:nvPr/>
        </p:nvSpPr>
        <p:spPr bwMode="auto">
          <a:xfrm flipV="1">
            <a:off x="2051050" y="2852738"/>
            <a:ext cx="0" cy="792162"/>
          </a:xfrm>
          <a:prstGeom prst="line">
            <a:avLst/>
          </a:prstGeom>
          <a:noFill/>
          <a:ln w="9525"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rrowheads="1"/>
          </p:cNvSpPr>
          <p:nvPr>
            <p:ph type="title"/>
          </p:nvPr>
        </p:nvSpPr>
        <p:spPr>
          <a:xfrm>
            <a:off x="301625" y="17463"/>
            <a:ext cx="8540750" cy="1143000"/>
          </a:xfrm>
        </p:spPr>
        <p:txBody>
          <a:bodyPr/>
          <a:lstStyle/>
          <a:p>
            <a:pPr eaLnBrk="1" hangingPunct="1">
              <a:lnSpc>
                <a:spcPts val="2600"/>
              </a:lnSpc>
            </a:pPr>
            <a:r>
              <a:rPr lang="en-US" altLang="zh-CN" sz="2800">
                <a:solidFill>
                  <a:srgbClr val="000000"/>
                </a:solidFill>
                <a:ea typeface="黑体" panose="02010609060101010101" pitchFamily="49" charset="-122"/>
              </a:rPr>
              <a:t>The values of the stack pointer and stack before,   </a:t>
            </a:r>
            <a:br>
              <a:rPr lang="en-US" altLang="zh-CN" sz="2800">
                <a:solidFill>
                  <a:srgbClr val="000000"/>
                </a:solidFill>
                <a:ea typeface="黑体" panose="02010609060101010101" pitchFamily="49" charset="-122"/>
              </a:rPr>
            </a:br>
            <a:r>
              <a:rPr lang="en-US" altLang="zh-CN" sz="2800">
                <a:solidFill>
                  <a:srgbClr val="000000"/>
                </a:solidFill>
                <a:ea typeface="黑体" panose="02010609060101010101" pitchFamily="49" charset="-122"/>
              </a:rPr>
              <a:t>     during and after procedure call in Example 2.15</a:t>
            </a:r>
          </a:p>
        </p:txBody>
      </p:sp>
      <p:grpSp>
        <p:nvGrpSpPr>
          <p:cNvPr id="72707" name="Group 166"/>
          <p:cNvGrpSpPr>
            <a:grpSpLocks/>
          </p:cNvGrpSpPr>
          <p:nvPr/>
        </p:nvGrpSpPr>
        <p:grpSpPr bwMode="auto">
          <a:xfrm>
            <a:off x="496888" y="1160463"/>
            <a:ext cx="8178800" cy="3651250"/>
            <a:chOff x="269" y="618"/>
            <a:chExt cx="5152" cy="2572"/>
          </a:xfrm>
        </p:grpSpPr>
        <p:sp>
          <p:nvSpPr>
            <p:cNvPr id="72709" name="Freeform 17"/>
            <p:cNvSpPr>
              <a:spLocks/>
            </p:cNvSpPr>
            <p:nvPr/>
          </p:nvSpPr>
          <p:spPr bwMode="auto">
            <a:xfrm>
              <a:off x="2576" y="1727"/>
              <a:ext cx="1255" cy="850"/>
            </a:xfrm>
            <a:custGeom>
              <a:avLst/>
              <a:gdLst>
                <a:gd name="T0" fmla="*/ 1252 w 1255"/>
                <a:gd name="T1" fmla="*/ 845 h 850"/>
                <a:gd name="T2" fmla="*/ 0 w 1255"/>
                <a:gd name="T3" fmla="*/ 850 h 850"/>
                <a:gd name="T4" fmla="*/ 0 w 1255"/>
                <a:gd name="T5" fmla="*/ 0 h 850"/>
                <a:gd name="T6" fmla="*/ 1255 w 1255"/>
                <a:gd name="T7" fmla="*/ 0 h 850"/>
                <a:gd name="T8" fmla="*/ 1255 w 1255"/>
                <a:gd name="T9" fmla="*/ 850 h 850"/>
                <a:gd name="T10" fmla="*/ 1255 w 1255"/>
                <a:gd name="T11" fmla="*/ 850 h 850"/>
                <a:gd name="T12" fmla="*/ 1252 w 1255"/>
                <a:gd name="T13" fmla="*/ 845 h 850"/>
                <a:gd name="T14" fmla="*/ 0 60000 65536"/>
                <a:gd name="T15" fmla="*/ 0 60000 65536"/>
                <a:gd name="T16" fmla="*/ 0 60000 65536"/>
                <a:gd name="T17" fmla="*/ 0 60000 65536"/>
                <a:gd name="T18" fmla="*/ 0 60000 65536"/>
                <a:gd name="T19" fmla="*/ 0 60000 65536"/>
                <a:gd name="T20" fmla="*/ 0 60000 65536"/>
                <a:gd name="T21" fmla="*/ 0 w 1255"/>
                <a:gd name="T22" fmla="*/ 0 h 850"/>
                <a:gd name="T23" fmla="*/ 1255 w 1255"/>
                <a:gd name="T24" fmla="*/ 850 h 8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55" h="850">
                  <a:moveTo>
                    <a:pt x="1252" y="845"/>
                  </a:moveTo>
                  <a:lnTo>
                    <a:pt x="0" y="850"/>
                  </a:lnTo>
                  <a:lnTo>
                    <a:pt x="0" y="0"/>
                  </a:lnTo>
                  <a:lnTo>
                    <a:pt x="1255" y="0"/>
                  </a:lnTo>
                  <a:lnTo>
                    <a:pt x="1255" y="850"/>
                  </a:lnTo>
                  <a:lnTo>
                    <a:pt x="1252" y="845"/>
                  </a:lnTo>
                  <a:close/>
                </a:path>
              </a:pathLst>
            </a:custGeom>
            <a:solidFill>
              <a:srgbClr val="F7C5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710" name="Line 90"/>
            <p:cNvSpPr>
              <a:spLocks noChangeShapeType="1"/>
            </p:cNvSpPr>
            <p:nvPr/>
          </p:nvSpPr>
          <p:spPr bwMode="auto">
            <a:xfrm>
              <a:off x="2576" y="1727"/>
              <a:ext cx="1255" cy="1"/>
            </a:xfrm>
            <a:prstGeom prst="line">
              <a:avLst/>
            </a:prstGeom>
            <a:noFill/>
            <a:ln w="41275">
              <a:solidFill>
                <a:srgbClr val="EB75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11" name="Line 91"/>
            <p:cNvSpPr>
              <a:spLocks noChangeShapeType="1"/>
            </p:cNvSpPr>
            <p:nvPr/>
          </p:nvSpPr>
          <p:spPr bwMode="auto">
            <a:xfrm>
              <a:off x="2572" y="2572"/>
              <a:ext cx="1259" cy="5"/>
            </a:xfrm>
            <a:prstGeom prst="line">
              <a:avLst/>
            </a:prstGeom>
            <a:noFill/>
            <a:ln w="41275">
              <a:solidFill>
                <a:srgbClr val="EB75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12" name="Freeform 92"/>
            <p:cNvSpPr>
              <a:spLocks/>
            </p:cNvSpPr>
            <p:nvPr/>
          </p:nvSpPr>
          <p:spPr bwMode="auto">
            <a:xfrm>
              <a:off x="2576" y="1992"/>
              <a:ext cx="1239" cy="5"/>
            </a:xfrm>
            <a:custGeom>
              <a:avLst/>
              <a:gdLst>
                <a:gd name="T0" fmla="*/ 0 w 1239"/>
                <a:gd name="T1" fmla="*/ 0 h 5"/>
                <a:gd name="T2" fmla="*/ 1239 w 1239"/>
                <a:gd name="T3" fmla="*/ 5 h 5"/>
                <a:gd name="T4" fmla="*/ 0 w 1239"/>
                <a:gd name="T5" fmla="*/ 0 h 5"/>
                <a:gd name="T6" fmla="*/ 0 60000 65536"/>
                <a:gd name="T7" fmla="*/ 0 60000 65536"/>
                <a:gd name="T8" fmla="*/ 0 60000 65536"/>
                <a:gd name="T9" fmla="*/ 0 w 1239"/>
                <a:gd name="T10" fmla="*/ 0 h 5"/>
                <a:gd name="T11" fmla="*/ 1239 w 1239"/>
                <a:gd name="T12" fmla="*/ 5 h 5"/>
              </a:gdLst>
              <a:ahLst/>
              <a:cxnLst>
                <a:cxn ang="T6">
                  <a:pos x="T0" y="T1"/>
                </a:cxn>
                <a:cxn ang="T7">
                  <a:pos x="T2" y="T3"/>
                </a:cxn>
                <a:cxn ang="T8">
                  <a:pos x="T4" y="T5"/>
                </a:cxn>
              </a:cxnLst>
              <a:rect l="T9" t="T10" r="T11" b="T12"/>
              <a:pathLst>
                <a:path w="1239" h="5">
                  <a:moveTo>
                    <a:pt x="0" y="0"/>
                  </a:moveTo>
                  <a:lnTo>
                    <a:pt x="1239" y="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713" name="Line 93"/>
            <p:cNvSpPr>
              <a:spLocks noChangeShapeType="1"/>
            </p:cNvSpPr>
            <p:nvPr/>
          </p:nvSpPr>
          <p:spPr bwMode="auto">
            <a:xfrm>
              <a:off x="2576" y="1992"/>
              <a:ext cx="1239" cy="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14" name="Line 95"/>
            <p:cNvSpPr>
              <a:spLocks noChangeShapeType="1"/>
            </p:cNvSpPr>
            <p:nvPr/>
          </p:nvSpPr>
          <p:spPr bwMode="auto">
            <a:xfrm>
              <a:off x="2576" y="2284"/>
              <a:ext cx="1239"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15" name="Rectangle 96"/>
            <p:cNvSpPr>
              <a:spLocks noChangeArrowheads="1"/>
            </p:cNvSpPr>
            <p:nvPr/>
          </p:nvSpPr>
          <p:spPr bwMode="auto">
            <a:xfrm>
              <a:off x="3977" y="1546"/>
              <a:ext cx="20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Clr>
                  <a:schemeClr val="hlink"/>
                </a:buClr>
                <a:buFontTx/>
                <a:buNone/>
              </a:pPr>
              <a:r>
                <a:rPr lang="en-US"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$sp</a:t>
              </a:r>
              <a:endParaRPr lang="en-US"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72716" name="Freeform 105"/>
            <p:cNvSpPr>
              <a:spLocks/>
            </p:cNvSpPr>
            <p:nvPr/>
          </p:nvSpPr>
          <p:spPr bwMode="auto">
            <a:xfrm>
              <a:off x="3828" y="785"/>
              <a:ext cx="3" cy="2144"/>
            </a:xfrm>
            <a:custGeom>
              <a:avLst/>
              <a:gdLst>
                <a:gd name="T0" fmla="*/ 0 w 3"/>
                <a:gd name="T1" fmla="*/ 0 h 2144"/>
                <a:gd name="T2" fmla="*/ 3 w 3"/>
                <a:gd name="T3" fmla="*/ 2144 h 2144"/>
                <a:gd name="T4" fmla="*/ 0 w 3"/>
                <a:gd name="T5" fmla="*/ 0 h 2144"/>
                <a:gd name="T6" fmla="*/ 0 60000 65536"/>
                <a:gd name="T7" fmla="*/ 0 60000 65536"/>
                <a:gd name="T8" fmla="*/ 0 60000 65536"/>
                <a:gd name="T9" fmla="*/ 0 w 3"/>
                <a:gd name="T10" fmla="*/ 0 h 2144"/>
                <a:gd name="T11" fmla="*/ 3 w 3"/>
                <a:gd name="T12" fmla="*/ 2144 h 2144"/>
              </a:gdLst>
              <a:ahLst/>
              <a:cxnLst>
                <a:cxn ang="T6">
                  <a:pos x="T0" y="T1"/>
                </a:cxn>
                <a:cxn ang="T7">
                  <a:pos x="T2" y="T3"/>
                </a:cxn>
                <a:cxn ang="T8">
                  <a:pos x="T4" y="T5"/>
                </a:cxn>
              </a:cxnLst>
              <a:rect l="T9" t="T10" r="T11" b="T12"/>
              <a:pathLst>
                <a:path w="3" h="2144">
                  <a:moveTo>
                    <a:pt x="0" y="0"/>
                  </a:moveTo>
                  <a:lnTo>
                    <a:pt x="3" y="214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717" name="Line 106"/>
            <p:cNvSpPr>
              <a:spLocks noChangeShapeType="1"/>
            </p:cNvSpPr>
            <p:nvPr/>
          </p:nvSpPr>
          <p:spPr bwMode="auto">
            <a:xfrm>
              <a:off x="3828" y="785"/>
              <a:ext cx="3" cy="2144"/>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18" name="Line 108"/>
            <p:cNvSpPr>
              <a:spLocks noChangeShapeType="1"/>
            </p:cNvSpPr>
            <p:nvPr/>
          </p:nvSpPr>
          <p:spPr bwMode="auto">
            <a:xfrm>
              <a:off x="5420" y="799"/>
              <a:ext cx="1" cy="2126"/>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19" name="Line 109"/>
            <p:cNvSpPr>
              <a:spLocks noChangeShapeType="1"/>
            </p:cNvSpPr>
            <p:nvPr/>
          </p:nvSpPr>
          <p:spPr bwMode="auto">
            <a:xfrm>
              <a:off x="4468" y="1752"/>
              <a:ext cx="952" cy="0"/>
            </a:xfrm>
            <a:prstGeom prst="line">
              <a:avLst/>
            </a:prstGeom>
            <a:noFill/>
            <a:ln w="41275">
              <a:solidFill>
                <a:srgbClr val="EB75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20" name="Line 111"/>
            <p:cNvSpPr>
              <a:spLocks noChangeShapeType="1"/>
            </p:cNvSpPr>
            <p:nvPr/>
          </p:nvSpPr>
          <p:spPr bwMode="auto">
            <a:xfrm>
              <a:off x="1941" y="799"/>
              <a:ext cx="1" cy="2126"/>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21" name="Line 112"/>
            <p:cNvSpPr>
              <a:spLocks noChangeShapeType="1"/>
            </p:cNvSpPr>
            <p:nvPr/>
          </p:nvSpPr>
          <p:spPr bwMode="auto">
            <a:xfrm flipV="1">
              <a:off x="1020" y="1742"/>
              <a:ext cx="921" cy="10"/>
            </a:xfrm>
            <a:prstGeom prst="line">
              <a:avLst/>
            </a:prstGeom>
            <a:noFill/>
            <a:ln w="41275">
              <a:solidFill>
                <a:srgbClr val="EB75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22" name="Rectangle 136"/>
            <p:cNvSpPr>
              <a:spLocks noChangeArrowheads="1"/>
            </p:cNvSpPr>
            <p:nvPr/>
          </p:nvSpPr>
          <p:spPr bwMode="auto">
            <a:xfrm>
              <a:off x="1328" y="3008"/>
              <a:ext cx="8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Clr>
                  <a:schemeClr val="hlink"/>
                </a:buClr>
                <a:buFontTx/>
                <a:buNone/>
              </a:pPr>
              <a:r>
                <a:rPr lang="en-US" altLang="zh-CN" sz="19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a</a:t>
              </a:r>
              <a:endParaRPr lang="en-US"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72723" name="Rectangle 137"/>
            <p:cNvSpPr>
              <a:spLocks noChangeArrowheads="1"/>
            </p:cNvSpPr>
            <p:nvPr/>
          </p:nvSpPr>
          <p:spPr bwMode="auto">
            <a:xfrm>
              <a:off x="1387" y="3008"/>
              <a:ext cx="4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Clr>
                  <a:schemeClr val="hlink"/>
                </a:buClr>
                <a:buFontTx/>
                <a:buNone/>
              </a:pPr>
              <a:r>
                <a:rPr lang="en-US" altLang="zh-CN" sz="19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a:t>
              </a:r>
              <a:endParaRPr lang="en-US"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72724" name="Rectangle 138"/>
            <p:cNvSpPr>
              <a:spLocks noChangeArrowheads="1"/>
            </p:cNvSpPr>
            <p:nvPr/>
          </p:nvSpPr>
          <p:spPr bwMode="auto">
            <a:xfrm>
              <a:off x="3158" y="3008"/>
              <a:ext cx="8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Clr>
                  <a:schemeClr val="hlink"/>
                </a:buClr>
                <a:buFontTx/>
                <a:buNone/>
              </a:pPr>
              <a:r>
                <a:rPr lang="en-US" altLang="zh-CN" sz="19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b</a:t>
              </a:r>
              <a:endParaRPr lang="en-US"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72725" name="Rectangle 139"/>
            <p:cNvSpPr>
              <a:spLocks noChangeArrowheads="1"/>
            </p:cNvSpPr>
            <p:nvPr/>
          </p:nvSpPr>
          <p:spPr bwMode="auto">
            <a:xfrm>
              <a:off x="3216" y="3008"/>
              <a:ext cx="4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Clr>
                  <a:schemeClr val="hlink"/>
                </a:buClr>
                <a:buFontTx/>
                <a:buNone/>
              </a:pPr>
              <a:r>
                <a:rPr lang="en-US" altLang="zh-CN" sz="19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a:t>
              </a:r>
              <a:endParaRPr lang="en-US"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72726" name="Rectangle 140"/>
            <p:cNvSpPr>
              <a:spLocks noChangeArrowheads="1"/>
            </p:cNvSpPr>
            <p:nvPr/>
          </p:nvSpPr>
          <p:spPr bwMode="auto">
            <a:xfrm>
              <a:off x="4876" y="3008"/>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Clr>
                  <a:schemeClr val="hlink"/>
                </a:buClr>
                <a:buFontTx/>
                <a:buNone/>
              </a:pPr>
              <a:r>
                <a:rPr lang="en-US" altLang="zh-CN" sz="19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c</a:t>
              </a:r>
              <a:endParaRPr lang="en-US"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72727" name="Rectangle 141"/>
            <p:cNvSpPr>
              <a:spLocks noChangeArrowheads="1"/>
            </p:cNvSpPr>
            <p:nvPr/>
          </p:nvSpPr>
          <p:spPr bwMode="auto">
            <a:xfrm>
              <a:off x="4932" y="3008"/>
              <a:ext cx="4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Clr>
                  <a:schemeClr val="hlink"/>
                </a:buClr>
                <a:buFontTx/>
                <a:buNone/>
              </a:pPr>
              <a:r>
                <a:rPr lang="en-US" altLang="zh-CN" sz="19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a:t>
              </a:r>
              <a:endParaRPr lang="en-US"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72728" name="Line 143"/>
            <p:cNvSpPr>
              <a:spLocks noChangeShapeType="1"/>
            </p:cNvSpPr>
            <p:nvPr/>
          </p:nvSpPr>
          <p:spPr bwMode="auto">
            <a:xfrm>
              <a:off x="2572" y="720"/>
              <a:ext cx="1" cy="2195"/>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29" name="Freeform 144"/>
            <p:cNvSpPr>
              <a:spLocks/>
            </p:cNvSpPr>
            <p:nvPr/>
          </p:nvSpPr>
          <p:spPr bwMode="auto">
            <a:xfrm>
              <a:off x="959" y="1597"/>
              <a:ext cx="55" cy="79"/>
            </a:xfrm>
            <a:custGeom>
              <a:avLst/>
              <a:gdLst>
                <a:gd name="T0" fmla="*/ 0 w 55"/>
                <a:gd name="T1" fmla="*/ 0 h 79"/>
                <a:gd name="T2" fmla="*/ 0 w 55"/>
                <a:gd name="T3" fmla="*/ 79 h 79"/>
                <a:gd name="T4" fmla="*/ 55 w 55"/>
                <a:gd name="T5" fmla="*/ 42 h 79"/>
                <a:gd name="T6" fmla="*/ 0 w 55"/>
                <a:gd name="T7" fmla="*/ 0 h 79"/>
                <a:gd name="T8" fmla="*/ 0 w 55"/>
                <a:gd name="T9" fmla="*/ 0 h 79"/>
                <a:gd name="T10" fmla="*/ 0 60000 65536"/>
                <a:gd name="T11" fmla="*/ 0 60000 65536"/>
                <a:gd name="T12" fmla="*/ 0 60000 65536"/>
                <a:gd name="T13" fmla="*/ 0 60000 65536"/>
                <a:gd name="T14" fmla="*/ 0 60000 65536"/>
                <a:gd name="T15" fmla="*/ 0 w 55"/>
                <a:gd name="T16" fmla="*/ 0 h 79"/>
                <a:gd name="T17" fmla="*/ 55 w 55"/>
                <a:gd name="T18" fmla="*/ 79 h 79"/>
              </a:gdLst>
              <a:ahLst/>
              <a:cxnLst>
                <a:cxn ang="T10">
                  <a:pos x="T0" y="T1"/>
                </a:cxn>
                <a:cxn ang="T11">
                  <a:pos x="T2" y="T3"/>
                </a:cxn>
                <a:cxn ang="T12">
                  <a:pos x="T4" y="T5"/>
                </a:cxn>
                <a:cxn ang="T13">
                  <a:pos x="T6" y="T7"/>
                </a:cxn>
                <a:cxn ang="T14">
                  <a:pos x="T8" y="T9"/>
                </a:cxn>
              </a:cxnLst>
              <a:rect l="T15" t="T16" r="T17" b="T18"/>
              <a:pathLst>
                <a:path w="55" h="79">
                  <a:moveTo>
                    <a:pt x="0" y="0"/>
                  </a:moveTo>
                  <a:lnTo>
                    <a:pt x="0" y="79"/>
                  </a:lnTo>
                  <a:lnTo>
                    <a:pt x="55" y="42"/>
                  </a:lnTo>
                  <a:lnTo>
                    <a:pt x="0" y="0"/>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730" name="Line 145"/>
            <p:cNvSpPr>
              <a:spLocks noChangeShapeType="1"/>
            </p:cNvSpPr>
            <p:nvPr/>
          </p:nvSpPr>
          <p:spPr bwMode="auto">
            <a:xfrm flipH="1">
              <a:off x="741" y="1635"/>
              <a:ext cx="227" cy="4"/>
            </a:xfrm>
            <a:prstGeom prst="line">
              <a:avLst/>
            </a:prstGeom>
            <a:noFill/>
            <a:ln w="20638">
              <a:solidFill>
                <a:srgbClr val="EB75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31" name="Freeform 146"/>
            <p:cNvSpPr>
              <a:spLocks/>
            </p:cNvSpPr>
            <p:nvPr/>
          </p:nvSpPr>
          <p:spPr bwMode="auto">
            <a:xfrm>
              <a:off x="2511" y="2400"/>
              <a:ext cx="55" cy="79"/>
            </a:xfrm>
            <a:custGeom>
              <a:avLst/>
              <a:gdLst>
                <a:gd name="T0" fmla="*/ 0 w 55"/>
                <a:gd name="T1" fmla="*/ 0 h 79"/>
                <a:gd name="T2" fmla="*/ 0 w 55"/>
                <a:gd name="T3" fmla="*/ 79 h 79"/>
                <a:gd name="T4" fmla="*/ 55 w 55"/>
                <a:gd name="T5" fmla="*/ 42 h 79"/>
                <a:gd name="T6" fmla="*/ 0 w 55"/>
                <a:gd name="T7" fmla="*/ 5 h 79"/>
                <a:gd name="T8" fmla="*/ 0 w 55"/>
                <a:gd name="T9" fmla="*/ 5 h 79"/>
                <a:gd name="T10" fmla="*/ 0 w 55"/>
                <a:gd name="T11" fmla="*/ 0 h 79"/>
                <a:gd name="T12" fmla="*/ 0 60000 65536"/>
                <a:gd name="T13" fmla="*/ 0 60000 65536"/>
                <a:gd name="T14" fmla="*/ 0 60000 65536"/>
                <a:gd name="T15" fmla="*/ 0 60000 65536"/>
                <a:gd name="T16" fmla="*/ 0 60000 65536"/>
                <a:gd name="T17" fmla="*/ 0 60000 65536"/>
                <a:gd name="T18" fmla="*/ 0 w 55"/>
                <a:gd name="T19" fmla="*/ 0 h 79"/>
                <a:gd name="T20" fmla="*/ 55 w 55"/>
                <a:gd name="T21" fmla="*/ 79 h 79"/>
              </a:gdLst>
              <a:ahLst/>
              <a:cxnLst>
                <a:cxn ang="T12">
                  <a:pos x="T0" y="T1"/>
                </a:cxn>
                <a:cxn ang="T13">
                  <a:pos x="T2" y="T3"/>
                </a:cxn>
                <a:cxn ang="T14">
                  <a:pos x="T4" y="T5"/>
                </a:cxn>
                <a:cxn ang="T15">
                  <a:pos x="T6" y="T7"/>
                </a:cxn>
                <a:cxn ang="T16">
                  <a:pos x="T8" y="T9"/>
                </a:cxn>
                <a:cxn ang="T17">
                  <a:pos x="T10" y="T11"/>
                </a:cxn>
              </a:cxnLst>
              <a:rect l="T18" t="T19" r="T20" b="T21"/>
              <a:pathLst>
                <a:path w="55" h="79">
                  <a:moveTo>
                    <a:pt x="0" y="0"/>
                  </a:moveTo>
                  <a:lnTo>
                    <a:pt x="0" y="79"/>
                  </a:lnTo>
                  <a:lnTo>
                    <a:pt x="55" y="42"/>
                  </a:lnTo>
                  <a:lnTo>
                    <a:pt x="0" y="5"/>
                  </a:lnTo>
                  <a:lnTo>
                    <a:pt x="0" y="0"/>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732" name="Line 147"/>
            <p:cNvSpPr>
              <a:spLocks noChangeShapeType="1"/>
            </p:cNvSpPr>
            <p:nvPr/>
          </p:nvSpPr>
          <p:spPr bwMode="auto">
            <a:xfrm flipH="1">
              <a:off x="2263" y="2442"/>
              <a:ext cx="257" cy="1"/>
            </a:xfrm>
            <a:prstGeom prst="line">
              <a:avLst/>
            </a:prstGeom>
            <a:noFill/>
            <a:ln w="20638">
              <a:solidFill>
                <a:srgbClr val="EB75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33" name="Freeform 148"/>
            <p:cNvSpPr>
              <a:spLocks/>
            </p:cNvSpPr>
            <p:nvPr/>
          </p:nvSpPr>
          <p:spPr bwMode="auto">
            <a:xfrm>
              <a:off x="4391" y="1602"/>
              <a:ext cx="55" cy="79"/>
            </a:xfrm>
            <a:custGeom>
              <a:avLst/>
              <a:gdLst>
                <a:gd name="T0" fmla="*/ 0 w 55"/>
                <a:gd name="T1" fmla="*/ 0 h 79"/>
                <a:gd name="T2" fmla="*/ 3 w 55"/>
                <a:gd name="T3" fmla="*/ 79 h 79"/>
                <a:gd name="T4" fmla="*/ 55 w 55"/>
                <a:gd name="T5" fmla="*/ 42 h 79"/>
                <a:gd name="T6" fmla="*/ 3 w 55"/>
                <a:gd name="T7" fmla="*/ 5 h 79"/>
                <a:gd name="T8" fmla="*/ 3 w 55"/>
                <a:gd name="T9" fmla="*/ 5 h 79"/>
                <a:gd name="T10" fmla="*/ 0 w 55"/>
                <a:gd name="T11" fmla="*/ 0 h 79"/>
                <a:gd name="T12" fmla="*/ 0 60000 65536"/>
                <a:gd name="T13" fmla="*/ 0 60000 65536"/>
                <a:gd name="T14" fmla="*/ 0 60000 65536"/>
                <a:gd name="T15" fmla="*/ 0 60000 65536"/>
                <a:gd name="T16" fmla="*/ 0 60000 65536"/>
                <a:gd name="T17" fmla="*/ 0 60000 65536"/>
                <a:gd name="T18" fmla="*/ 0 w 55"/>
                <a:gd name="T19" fmla="*/ 0 h 79"/>
                <a:gd name="T20" fmla="*/ 55 w 55"/>
                <a:gd name="T21" fmla="*/ 79 h 79"/>
              </a:gdLst>
              <a:ahLst/>
              <a:cxnLst>
                <a:cxn ang="T12">
                  <a:pos x="T0" y="T1"/>
                </a:cxn>
                <a:cxn ang="T13">
                  <a:pos x="T2" y="T3"/>
                </a:cxn>
                <a:cxn ang="T14">
                  <a:pos x="T4" y="T5"/>
                </a:cxn>
                <a:cxn ang="T15">
                  <a:pos x="T6" y="T7"/>
                </a:cxn>
                <a:cxn ang="T16">
                  <a:pos x="T8" y="T9"/>
                </a:cxn>
                <a:cxn ang="T17">
                  <a:pos x="T10" y="T11"/>
                </a:cxn>
              </a:cxnLst>
              <a:rect l="T18" t="T19" r="T20" b="T21"/>
              <a:pathLst>
                <a:path w="55" h="79">
                  <a:moveTo>
                    <a:pt x="0" y="0"/>
                  </a:moveTo>
                  <a:lnTo>
                    <a:pt x="3" y="79"/>
                  </a:lnTo>
                  <a:lnTo>
                    <a:pt x="55" y="42"/>
                  </a:lnTo>
                  <a:lnTo>
                    <a:pt x="3" y="5"/>
                  </a:lnTo>
                  <a:lnTo>
                    <a:pt x="0" y="0"/>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734" name="Line 149"/>
            <p:cNvSpPr>
              <a:spLocks noChangeShapeType="1"/>
            </p:cNvSpPr>
            <p:nvPr/>
          </p:nvSpPr>
          <p:spPr bwMode="auto">
            <a:xfrm flipH="1">
              <a:off x="4173" y="1644"/>
              <a:ext cx="227" cy="1"/>
            </a:xfrm>
            <a:prstGeom prst="line">
              <a:avLst/>
            </a:prstGeom>
            <a:noFill/>
            <a:ln w="20638">
              <a:solidFill>
                <a:srgbClr val="EB75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35" name="Line 151"/>
            <p:cNvSpPr>
              <a:spLocks noChangeShapeType="1"/>
            </p:cNvSpPr>
            <p:nvPr/>
          </p:nvSpPr>
          <p:spPr bwMode="auto">
            <a:xfrm>
              <a:off x="1020" y="790"/>
              <a:ext cx="1" cy="2139"/>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36" name="Line 153"/>
            <p:cNvSpPr>
              <a:spLocks noChangeShapeType="1"/>
            </p:cNvSpPr>
            <p:nvPr/>
          </p:nvSpPr>
          <p:spPr bwMode="auto">
            <a:xfrm>
              <a:off x="4452" y="785"/>
              <a:ext cx="1" cy="2144"/>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37" name="Text Box 154"/>
            <p:cNvSpPr txBox="1">
              <a:spLocks noChangeArrowheads="1"/>
            </p:cNvSpPr>
            <p:nvPr/>
          </p:nvSpPr>
          <p:spPr bwMode="auto">
            <a:xfrm>
              <a:off x="2522" y="1752"/>
              <a:ext cx="13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Clr>
                  <a:schemeClr val="hlink"/>
                </a:buClr>
                <a:buFontTx/>
                <a:buNone/>
              </a:pPr>
              <a:r>
                <a:rPr lang="en-US" altLang="zh-CN" sz="1600" b="1">
                  <a:solidFill>
                    <a:srgbClr val="000000"/>
                  </a:solidFill>
                  <a:latin typeface="Times New Roman" panose="02020603050405020304" pitchFamily="18" charset="0"/>
                  <a:ea typeface="Arial Unicode MS" panose="020B0604020202020204" pitchFamily="34" charset="-122"/>
                  <a:cs typeface="Arial Unicode MS" panose="020B0604020202020204" pitchFamily="34" charset="-122"/>
                </a:rPr>
                <a:t>Content of register $t1</a:t>
              </a:r>
            </a:p>
          </p:txBody>
        </p:sp>
        <p:sp>
          <p:nvSpPr>
            <p:cNvPr id="72738" name="Text Box 155"/>
            <p:cNvSpPr txBox="1">
              <a:spLocks noChangeArrowheads="1"/>
            </p:cNvSpPr>
            <p:nvPr/>
          </p:nvSpPr>
          <p:spPr bwMode="auto">
            <a:xfrm>
              <a:off x="2522" y="2069"/>
              <a:ext cx="13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Clr>
                  <a:schemeClr val="hlink"/>
                </a:buClr>
                <a:buFontTx/>
                <a:buNone/>
              </a:pPr>
              <a:r>
                <a:rPr lang="en-US" altLang="zh-CN" sz="1600" b="1">
                  <a:solidFill>
                    <a:srgbClr val="000000"/>
                  </a:solidFill>
                  <a:latin typeface="Times New Roman" panose="02020603050405020304" pitchFamily="18" charset="0"/>
                  <a:ea typeface="Arial Unicode MS" panose="020B0604020202020204" pitchFamily="34" charset="-122"/>
                  <a:cs typeface="Arial Unicode MS" panose="020B0604020202020204" pitchFamily="34" charset="-122"/>
                </a:rPr>
                <a:t>Content of register $t0</a:t>
              </a:r>
            </a:p>
          </p:txBody>
        </p:sp>
        <p:sp>
          <p:nvSpPr>
            <p:cNvPr id="72739" name="Text Box 156"/>
            <p:cNvSpPr txBox="1">
              <a:spLocks noChangeArrowheads="1"/>
            </p:cNvSpPr>
            <p:nvPr/>
          </p:nvSpPr>
          <p:spPr bwMode="auto">
            <a:xfrm>
              <a:off x="2522" y="2341"/>
              <a:ext cx="13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Clr>
                  <a:schemeClr val="hlink"/>
                </a:buClr>
                <a:buFontTx/>
                <a:buNone/>
              </a:pPr>
              <a:r>
                <a:rPr lang="en-US" altLang="zh-CN" sz="1600" b="1">
                  <a:solidFill>
                    <a:srgbClr val="000000"/>
                  </a:solidFill>
                  <a:latin typeface="Times New Roman" panose="02020603050405020304" pitchFamily="18" charset="0"/>
                  <a:ea typeface="Arial Unicode MS" panose="020B0604020202020204" pitchFamily="34" charset="-122"/>
                  <a:cs typeface="Arial Unicode MS" panose="020B0604020202020204" pitchFamily="34" charset="-122"/>
                </a:rPr>
                <a:t>Content of register $s0</a:t>
              </a:r>
            </a:p>
          </p:txBody>
        </p:sp>
        <p:sp>
          <p:nvSpPr>
            <p:cNvPr id="72740" name="Rectangle 157"/>
            <p:cNvSpPr>
              <a:spLocks noChangeArrowheads="1"/>
            </p:cNvSpPr>
            <p:nvPr/>
          </p:nvSpPr>
          <p:spPr bwMode="auto">
            <a:xfrm>
              <a:off x="2015" y="2341"/>
              <a:ext cx="20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Clr>
                  <a:schemeClr val="hlink"/>
                </a:buClr>
                <a:buFontTx/>
                <a:buNone/>
              </a:pPr>
              <a:r>
                <a:rPr lang="en-US"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$sp</a:t>
              </a:r>
              <a:endParaRPr lang="en-US"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72741" name="Rectangle 158"/>
            <p:cNvSpPr>
              <a:spLocks noChangeArrowheads="1"/>
            </p:cNvSpPr>
            <p:nvPr/>
          </p:nvSpPr>
          <p:spPr bwMode="auto">
            <a:xfrm>
              <a:off x="518" y="1570"/>
              <a:ext cx="20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Clr>
                  <a:schemeClr val="hlink"/>
                </a:buClr>
                <a:buFontTx/>
                <a:buNone/>
              </a:pPr>
              <a:r>
                <a:rPr lang="en-US"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$sp</a:t>
              </a:r>
              <a:endParaRPr lang="en-US"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72742" name="Rectangle 159"/>
            <p:cNvSpPr>
              <a:spLocks noChangeArrowheads="1"/>
            </p:cNvSpPr>
            <p:nvPr/>
          </p:nvSpPr>
          <p:spPr bwMode="auto">
            <a:xfrm>
              <a:off x="269" y="618"/>
              <a:ext cx="82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Clr>
                  <a:schemeClr val="hlink"/>
                </a:buClr>
                <a:buFontTx/>
                <a:buNone/>
              </a:pPr>
              <a:r>
                <a:rPr lang="en-US" altLang="zh-CN" sz="1400" b="1">
                  <a:solidFill>
                    <a:srgbClr val="FF0066"/>
                  </a:solidFill>
                  <a:latin typeface="Arial" panose="020B0604020202020204" pitchFamily="34" charset="0"/>
                  <a:ea typeface="Arial Unicode MS" panose="020B0604020202020204" pitchFamily="34" charset="-122"/>
                  <a:cs typeface="Arial Unicode MS" panose="020B0604020202020204" pitchFamily="34" charset="-122"/>
                </a:rPr>
                <a:t>High address</a:t>
              </a:r>
            </a:p>
          </p:txBody>
        </p:sp>
        <p:sp>
          <p:nvSpPr>
            <p:cNvPr id="72743" name="Rectangle 160"/>
            <p:cNvSpPr>
              <a:spLocks noChangeArrowheads="1"/>
            </p:cNvSpPr>
            <p:nvPr/>
          </p:nvSpPr>
          <p:spPr bwMode="auto">
            <a:xfrm>
              <a:off x="269" y="2886"/>
              <a:ext cx="7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Clr>
                  <a:schemeClr val="hlink"/>
                </a:buClr>
                <a:buFontTx/>
                <a:buNone/>
              </a:pPr>
              <a:r>
                <a:rPr lang="en-US" altLang="zh-CN" sz="1400" b="1">
                  <a:solidFill>
                    <a:srgbClr val="FF0066"/>
                  </a:solidFill>
                  <a:latin typeface="Arial" panose="020B0604020202020204" pitchFamily="34" charset="0"/>
                  <a:ea typeface="Arial Unicode MS" panose="020B0604020202020204" pitchFamily="34" charset="-122"/>
                  <a:cs typeface="Arial Unicode MS" panose="020B0604020202020204" pitchFamily="34" charset="-122"/>
                </a:rPr>
                <a:t>Low address</a:t>
              </a:r>
            </a:p>
          </p:txBody>
        </p:sp>
      </p:grpSp>
      <p:sp>
        <p:nvSpPr>
          <p:cNvPr id="72708" name="Rectangle 163"/>
          <p:cNvSpPr>
            <a:spLocks noChangeArrowheads="1"/>
          </p:cNvSpPr>
          <p:nvPr/>
        </p:nvSpPr>
        <p:spPr bwMode="auto">
          <a:xfrm>
            <a:off x="496888" y="4819650"/>
            <a:ext cx="781367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lvl="1" eaLnBrk="1" hangingPunct="1">
              <a:spcBef>
                <a:spcPct val="0"/>
              </a:spcBef>
              <a:buClr>
                <a:schemeClr val="accent2"/>
              </a:buClr>
              <a:buSzPct val="85000"/>
              <a:buFont typeface="Wingdings" panose="05000000000000000000" pitchFamily="2" charset="2"/>
              <a:buChar char=""/>
            </a:pPr>
            <a:r>
              <a:rPr lang="en-US" altLang="zh-CN" sz="2400" b="1" dirty="0">
                <a:solidFill>
                  <a:srgbClr val="FF0000"/>
                </a:solidFill>
                <a:latin typeface="Arial" panose="020B0604020202020204" pitchFamily="34" charset="0"/>
                <a:ea typeface="Arial Unicode MS" panose="020B0604020202020204" pitchFamily="34" charset="-122"/>
                <a:cs typeface="Arial Unicode MS" panose="020B0604020202020204" pitchFamily="34" charset="-122"/>
              </a:rPr>
              <a:t>Conflict over the use of register both  </a:t>
            </a:r>
          </a:p>
          <a:p>
            <a:pPr lvl="2" eaLnBrk="1" hangingPunct="1">
              <a:spcBef>
                <a:spcPct val="0"/>
              </a:spcBef>
              <a:buClr>
                <a:schemeClr val="hlink"/>
              </a:buClr>
              <a:buSzPct val="85000"/>
              <a:buFont typeface="Wingdings" panose="05000000000000000000" pitchFamily="2" charset="2"/>
              <a:buChar char="v"/>
            </a:pPr>
            <a:r>
              <a:rPr lang="en-US" altLang="zh-CN" sz="2000" b="1" dirty="0">
                <a:solidFill>
                  <a:srgbClr val="FF0000"/>
                </a:solidFill>
                <a:latin typeface="Arial" panose="020B0604020202020204" pitchFamily="34" charset="0"/>
                <a:ea typeface="Arial Unicode MS" panose="020B0604020202020204" pitchFamily="34" charset="-122"/>
                <a:cs typeface="Arial Unicode MS" panose="020B0604020202020204" pitchFamily="34" charset="-122"/>
              </a:rPr>
              <a:t>Push all the registers to stack</a:t>
            </a:r>
          </a:p>
          <a:p>
            <a:pPr lvl="3" eaLnBrk="1" hangingPunct="1">
              <a:spcBef>
                <a:spcPct val="0"/>
              </a:spcBef>
              <a:buClr>
                <a:schemeClr val="accent2"/>
              </a:buClr>
              <a:buSzPct val="90000"/>
              <a:buFont typeface="Wingdings" panose="05000000000000000000" pitchFamily="2" charset="2"/>
              <a:buChar char=""/>
            </a:pPr>
            <a:r>
              <a:rPr lang="en-US" altLang="zh-CN" dirty="0">
                <a:solidFill>
                  <a:srgbClr val="FF0000"/>
                </a:solidFill>
                <a:latin typeface="Arial" panose="020B0604020202020204" pitchFamily="34" charset="0"/>
                <a:ea typeface="Arial Unicode MS" panose="020B0604020202020204" pitchFamily="34" charset="-122"/>
                <a:cs typeface="Arial Unicode MS" panose="020B0604020202020204" pitchFamily="34" charset="-122"/>
              </a:rPr>
              <a:t>Caller: pushes $a0~$a3 or $t0~$t9</a:t>
            </a:r>
          </a:p>
          <a:p>
            <a:pPr lvl="3" eaLnBrk="1" hangingPunct="1">
              <a:spcBef>
                <a:spcPct val="0"/>
              </a:spcBef>
              <a:buClr>
                <a:schemeClr val="accent2"/>
              </a:buClr>
              <a:buSzPct val="90000"/>
              <a:buFont typeface="Wingdings" panose="05000000000000000000" pitchFamily="2" charset="2"/>
              <a:buChar char=""/>
            </a:pPr>
            <a:r>
              <a:rPr lang="en-US" altLang="zh-CN" dirty="0" err="1">
                <a:solidFill>
                  <a:srgbClr val="FF0000"/>
                </a:solidFill>
                <a:latin typeface="Arial" panose="020B0604020202020204" pitchFamily="34" charset="0"/>
                <a:ea typeface="Arial Unicode MS" panose="020B0604020202020204" pitchFamily="34" charset="-122"/>
                <a:cs typeface="Arial Unicode MS" panose="020B0604020202020204" pitchFamily="34" charset="-122"/>
              </a:rPr>
              <a:t>Callee</a:t>
            </a:r>
            <a:r>
              <a:rPr lang="en-US" altLang="zh-CN" dirty="0">
                <a:solidFill>
                  <a:srgbClr val="FF0000"/>
                </a:solidFill>
                <a:latin typeface="Arial" panose="020B0604020202020204" pitchFamily="34" charset="0"/>
                <a:ea typeface="Arial Unicode MS" panose="020B0604020202020204" pitchFamily="34" charset="-122"/>
                <a:cs typeface="Arial Unicode MS" panose="020B0604020202020204" pitchFamily="34" charset="-122"/>
              </a:rPr>
              <a:t>: pushes $</a:t>
            </a:r>
            <a:r>
              <a:rPr lang="en-US" altLang="zh-CN" dirty="0" err="1">
                <a:solidFill>
                  <a:srgbClr val="FF0000"/>
                </a:solidFill>
                <a:latin typeface="Arial" panose="020B0604020202020204" pitchFamily="34" charset="0"/>
                <a:ea typeface="Arial Unicode MS" panose="020B0604020202020204" pitchFamily="34" charset="-122"/>
                <a:cs typeface="Arial Unicode MS" panose="020B0604020202020204" pitchFamily="34" charset="-122"/>
              </a:rPr>
              <a:t>ra</a:t>
            </a:r>
            <a:r>
              <a:rPr lang="en-US" altLang="zh-CN" dirty="0">
                <a:solidFill>
                  <a:srgbClr val="FF0000"/>
                </a:solidFill>
                <a:latin typeface="Arial" panose="020B0604020202020204" pitchFamily="34" charset="0"/>
                <a:ea typeface="Arial Unicode MS" panose="020B0604020202020204" pitchFamily="34" charset="-122"/>
                <a:cs typeface="Arial Unicode MS" panose="020B0604020202020204" pitchFamily="34" charset="-122"/>
              </a:rPr>
              <a:t> (return address) and $s0~$s7</a:t>
            </a:r>
          </a:p>
        </p:txBody>
      </p:sp>
    </p:spTree>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Rot="1" noChangeArrowheads="1"/>
          </p:cNvSpPr>
          <p:nvPr>
            <p:ph type="body" idx="1"/>
          </p:nvPr>
        </p:nvSpPr>
        <p:spPr>
          <a:xfrm>
            <a:off x="395288" y="1079500"/>
            <a:ext cx="8540750" cy="4968875"/>
          </a:xfrm>
        </p:spPr>
        <p:txBody>
          <a:bodyPr/>
          <a:lstStyle/>
          <a:p>
            <a:pPr eaLnBrk="1" hangingPunct="1">
              <a:spcBef>
                <a:spcPts val="0"/>
              </a:spcBef>
              <a:defRPr/>
            </a:pPr>
            <a:r>
              <a:rPr lang="en-US" altLang="zh-CN" sz="2400" dirty="0"/>
              <a:t>Example 2.16</a:t>
            </a:r>
            <a:r>
              <a:rPr lang="en-US" altLang="zh-CN" sz="2200" dirty="0"/>
              <a:t>    Compiling a recursive procedure </a:t>
            </a:r>
            <a:r>
              <a:rPr lang="en-US" altLang="zh-CN" sz="1800" dirty="0"/>
              <a:t> ( Assume: n -- $a0 )</a:t>
            </a:r>
            <a:endParaRPr lang="en-US" altLang="zh-CN" sz="2000" dirty="0"/>
          </a:p>
          <a:p>
            <a:pPr lvl="1" eaLnBrk="1" hangingPunct="1">
              <a:spcBef>
                <a:spcPts val="0"/>
              </a:spcBef>
              <a:defRPr/>
            </a:pPr>
            <a:r>
              <a:rPr lang="en-US" altLang="zh-CN" sz="2000" dirty="0"/>
              <a:t> </a:t>
            </a:r>
          </a:p>
          <a:p>
            <a:pPr lvl="1" eaLnBrk="1" hangingPunct="1">
              <a:spcBef>
                <a:spcPts val="0"/>
              </a:spcBef>
              <a:defRPr/>
            </a:pPr>
            <a:endParaRPr lang="en-US" altLang="zh-CN" sz="2000" dirty="0"/>
          </a:p>
          <a:p>
            <a:pPr lvl="1" eaLnBrk="1" hangingPunct="1">
              <a:spcBef>
                <a:spcPts val="0"/>
              </a:spcBef>
              <a:defRPr/>
            </a:pPr>
            <a:endParaRPr lang="en-US" altLang="zh-CN" sz="2000" dirty="0"/>
          </a:p>
          <a:p>
            <a:pPr lvl="1" eaLnBrk="1" hangingPunct="1">
              <a:spcBef>
                <a:spcPts val="0"/>
              </a:spcBef>
              <a:defRPr/>
            </a:pPr>
            <a:r>
              <a:rPr lang="en-US" altLang="zh-CN" dirty="0"/>
              <a:t>C code for n!</a:t>
            </a:r>
          </a:p>
          <a:p>
            <a:pPr lvl="1" eaLnBrk="1" hangingPunct="1">
              <a:spcBef>
                <a:spcPts val="0"/>
              </a:spcBef>
              <a:buFont typeface="Wingdings" pitchFamily="2" charset="2"/>
              <a:buNone/>
              <a:defRPr/>
            </a:pPr>
            <a:r>
              <a:rPr lang="en-US" altLang="zh-CN" sz="2400" dirty="0"/>
              <a:t>      </a:t>
            </a:r>
            <a:r>
              <a:rPr lang="en-US" altLang="zh-CN" sz="2400" dirty="0" err="1"/>
              <a:t>int</a:t>
            </a:r>
            <a:r>
              <a:rPr lang="en-US" altLang="zh-CN" sz="2400" dirty="0"/>
              <a:t>    fact ( </a:t>
            </a:r>
            <a:r>
              <a:rPr lang="en-US" altLang="zh-CN" sz="2400" dirty="0" err="1"/>
              <a:t>int</a:t>
            </a:r>
            <a:r>
              <a:rPr lang="en-US" altLang="zh-CN" sz="2400" dirty="0"/>
              <a:t>   n )</a:t>
            </a:r>
          </a:p>
          <a:p>
            <a:pPr lvl="1" eaLnBrk="1" hangingPunct="1">
              <a:spcBef>
                <a:spcPts val="0"/>
              </a:spcBef>
              <a:buFont typeface="Wingdings" pitchFamily="2" charset="2"/>
              <a:buNone/>
              <a:defRPr/>
            </a:pPr>
            <a:r>
              <a:rPr lang="en-US" altLang="zh-CN" sz="2400" dirty="0"/>
              <a:t>      {</a:t>
            </a:r>
          </a:p>
          <a:p>
            <a:pPr lvl="1" eaLnBrk="1" hangingPunct="1">
              <a:spcBef>
                <a:spcPts val="0"/>
              </a:spcBef>
              <a:buFont typeface="Wingdings" pitchFamily="2" charset="2"/>
              <a:buNone/>
              <a:defRPr/>
            </a:pPr>
            <a:r>
              <a:rPr lang="en-US" altLang="zh-CN" sz="2400" dirty="0"/>
              <a:t>              if ( n  &lt;  1 )   return  ( 1 ) ;</a:t>
            </a:r>
          </a:p>
          <a:p>
            <a:pPr lvl="1" eaLnBrk="1" hangingPunct="1">
              <a:spcBef>
                <a:spcPts val="0"/>
              </a:spcBef>
              <a:buFont typeface="Wingdings" pitchFamily="2" charset="2"/>
              <a:buNone/>
              <a:defRPr/>
            </a:pPr>
            <a:r>
              <a:rPr lang="en-US" altLang="zh-CN" sz="2400" dirty="0"/>
              <a:t>                    else  return   ( n  *  fact ( n  -  1 ) ) ;</a:t>
            </a:r>
          </a:p>
          <a:p>
            <a:pPr lvl="1" eaLnBrk="1" hangingPunct="1">
              <a:spcBef>
                <a:spcPts val="0"/>
              </a:spcBef>
              <a:buFont typeface="Wingdings" pitchFamily="2" charset="2"/>
              <a:buNone/>
              <a:defRPr/>
            </a:pPr>
            <a:r>
              <a:rPr lang="en-US" altLang="zh-CN" sz="2400" dirty="0"/>
              <a:t>      } </a:t>
            </a:r>
          </a:p>
        </p:txBody>
      </p:sp>
      <p:sp>
        <p:nvSpPr>
          <p:cNvPr id="2" name="Rectangle 2"/>
          <p:cNvSpPr>
            <a:spLocks noGrp="1" noRot="1" noChangeArrowheads="1"/>
          </p:cNvSpPr>
          <p:nvPr>
            <p:ph type="title"/>
          </p:nvPr>
        </p:nvSpPr>
        <p:spPr>
          <a:xfrm>
            <a:off x="230188" y="115888"/>
            <a:ext cx="7870825" cy="955675"/>
          </a:xfrm>
        </p:spPr>
        <p:txBody>
          <a:bodyPr/>
          <a:lstStyle/>
          <a:p>
            <a:pPr eaLnBrk="1" hangingPunct="1"/>
            <a:r>
              <a:rPr lang="en-US" altLang="zh-CN" sz="3200" dirty="0">
                <a:solidFill>
                  <a:srgbClr val="FF0000"/>
                </a:solidFill>
                <a:ea typeface="黑体" panose="02010609060101010101" pitchFamily="49" charset="-122"/>
              </a:rPr>
              <a:t>Nested Procedures</a:t>
            </a:r>
            <a:endParaRPr lang="en-US" altLang="zh-CN" sz="3200" dirty="0">
              <a:ea typeface="黑体" panose="02010609060101010101" pitchFamily="49" charset="-122"/>
            </a:endParaRPr>
          </a:p>
        </p:txBody>
      </p:sp>
    </p:spTree>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Rot="1" noChangeArrowheads="1"/>
          </p:cNvSpPr>
          <p:nvPr>
            <p:ph type="title"/>
          </p:nvPr>
        </p:nvSpPr>
        <p:spPr>
          <a:xfrm>
            <a:off x="230188" y="115888"/>
            <a:ext cx="7870825" cy="955675"/>
          </a:xfrm>
        </p:spPr>
        <p:txBody>
          <a:bodyPr/>
          <a:lstStyle/>
          <a:p>
            <a:pPr eaLnBrk="1" hangingPunct="1"/>
            <a:r>
              <a:rPr lang="en-US" altLang="zh-CN" sz="3200" dirty="0">
                <a:solidFill>
                  <a:srgbClr val="FF0000"/>
                </a:solidFill>
                <a:ea typeface="黑体" panose="02010609060101010101" pitchFamily="49" charset="-122"/>
              </a:rPr>
              <a:t>Nested Procedures</a:t>
            </a:r>
            <a:endParaRPr lang="en-US" altLang="zh-CN" sz="3200" dirty="0">
              <a:ea typeface="黑体" panose="02010609060101010101" pitchFamily="49" charset="-122"/>
            </a:endParaRPr>
          </a:p>
        </p:txBody>
      </p:sp>
      <p:sp>
        <p:nvSpPr>
          <p:cNvPr id="5" name="Rectangle 3"/>
          <p:cNvSpPr txBox="1">
            <a:spLocks noRot="1" noChangeArrowheads="1"/>
          </p:cNvSpPr>
          <p:nvPr/>
        </p:nvSpPr>
        <p:spPr bwMode="auto">
          <a:xfrm>
            <a:off x="279722" y="980728"/>
            <a:ext cx="8540750" cy="5661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5">
                  <a:lumMod val="75000"/>
                </a:schemeClr>
              </a:buClr>
              <a:buSzPct val="80000"/>
              <a:buFont typeface="Wingdings" pitchFamily="2" charset="2"/>
              <a:buChar char="p"/>
              <a:defRPr lang="zh-CN" altLang="en-US" sz="3200" b="1" kern="1200" baseline="0" dirty="0" smtClean="0">
                <a:solidFill>
                  <a:srgbClr val="242790"/>
                </a:solidFill>
                <a:latin typeface="Times New Roman" panose="02020603050405020304" pitchFamily="18" charset="0"/>
                <a:ea typeface="+mj-ea"/>
                <a:cs typeface="+mn-cs"/>
              </a:defRPr>
            </a:lvl1pPr>
            <a:lvl2pPr marL="742950" indent="-285750" algn="l" rtl="0" eaLnBrk="0" fontAlgn="base" hangingPunct="0">
              <a:spcBef>
                <a:spcPct val="20000"/>
              </a:spcBef>
              <a:spcAft>
                <a:spcPct val="0"/>
              </a:spcAft>
              <a:buClr>
                <a:schemeClr val="accent5">
                  <a:lumMod val="75000"/>
                </a:schemeClr>
              </a:buClr>
              <a:buSzPct val="70000"/>
              <a:buFont typeface="Wingdings" pitchFamily="2" charset="2"/>
              <a:buChar char="n"/>
              <a:defRPr lang="zh-CN" altLang="en-US" sz="2800" b="0" kern="1200" baseline="0" dirty="0" smtClean="0">
                <a:solidFill>
                  <a:schemeClr val="tx1"/>
                </a:solidFill>
                <a:latin typeface="Times New Roman" panose="02020603050405020304" pitchFamily="18" charset="0"/>
                <a:ea typeface="+mn-ea"/>
                <a:cs typeface="+mn-cs"/>
              </a:defRPr>
            </a:lvl2pPr>
            <a:lvl3pPr marL="1143000" indent="-228600" algn="l" rtl="0" eaLnBrk="0" fontAlgn="base" hangingPunct="0">
              <a:spcBef>
                <a:spcPct val="20000"/>
              </a:spcBef>
              <a:spcAft>
                <a:spcPct val="0"/>
              </a:spcAft>
              <a:buClr>
                <a:schemeClr val="accent5">
                  <a:lumMod val="75000"/>
                </a:schemeClr>
              </a:buClr>
              <a:buSzPct val="70000"/>
              <a:buFont typeface="Wingdings" pitchFamily="2" charset="2"/>
              <a:buChar char="p"/>
              <a:defRPr lang="zh-CN" altLang="en-US" sz="2400" kern="1200" baseline="0" dirty="0" smtClean="0">
                <a:solidFill>
                  <a:schemeClr val="tx1"/>
                </a:solidFill>
                <a:latin typeface="Times New Roman" panose="02020603050405020304" pitchFamily="18" charset="0"/>
                <a:ea typeface="+mn-ea"/>
                <a:cs typeface="+mn-cs"/>
              </a:defRPr>
            </a:lvl3pPr>
            <a:lvl4pPr marL="1600200" indent="-228600" algn="l" rtl="0" eaLnBrk="0" fontAlgn="base" hangingPunct="0">
              <a:spcBef>
                <a:spcPct val="20000"/>
              </a:spcBef>
              <a:spcAft>
                <a:spcPct val="0"/>
              </a:spcAft>
              <a:buClr>
                <a:schemeClr val="accent5">
                  <a:lumMod val="75000"/>
                </a:schemeClr>
              </a:buClr>
              <a:buSzPct val="60000"/>
              <a:buFont typeface="Wingdings" pitchFamily="2" charset="2"/>
              <a:buChar char="n"/>
              <a:defRPr lang="zh-CN" altLang="en-US" sz="2000" kern="1200" baseline="0" dirty="0" smtClean="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lang="zh-CN" altLang="en-US" sz="2000" kern="1200" baseline="0" dirty="0">
                <a:solidFill>
                  <a:schemeClr val="tx1"/>
                </a:solidFill>
                <a:latin typeface="Times New Roman" panose="020206030504050203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spcBef>
                <a:spcPts val="0"/>
              </a:spcBef>
              <a:defRPr/>
            </a:pPr>
            <a:r>
              <a:rPr lang="en-US" altLang="zh-CN" sz="2400" dirty="0"/>
              <a:t>Example 2.16</a:t>
            </a:r>
            <a:r>
              <a:rPr lang="en-US" altLang="zh-CN" sz="2200" dirty="0"/>
              <a:t>    Compiling a recursive procedure </a:t>
            </a:r>
            <a:r>
              <a:rPr lang="en-US" altLang="zh-CN" sz="1800" dirty="0"/>
              <a:t> ( Assume: n -- $a0 )</a:t>
            </a:r>
            <a:endParaRPr lang="en-US" altLang="zh-CN" sz="2000" dirty="0"/>
          </a:p>
          <a:p>
            <a:pPr lvl="1" eaLnBrk="1" hangingPunct="1">
              <a:spcBef>
                <a:spcPts val="0"/>
              </a:spcBef>
              <a:defRPr/>
            </a:pPr>
            <a:r>
              <a:rPr lang="en-US" altLang="zh-CN" sz="2000" dirty="0"/>
              <a:t>MIPS assembly code</a:t>
            </a:r>
          </a:p>
          <a:p>
            <a:pPr lvl="1" eaLnBrk="1" hangingPunct="1">
              <a:spcBef>
                <a:spcPts val="0"/>
              </a:spcBef>
              <a:buFont typeface="Wingdings" pitchFamily="2" charset="2"/>
              <a:buNone/>
              <a:defRPr/>
            </a:pPr>
            <a:r>
              <a:rPr lang="en-US" altLang="zh-CN" sz="1800" dirty="0"/>
              <a:t>       </a:t>
            </a:r>
            <a:r>
              <a:rPr lang="en-US" altLang="zh-CN" sz="2000" dirty="0"/>
              <a:t>fact:   </a:t>
            </a:r>
            <a:r>
              <a:rPr lang="en-US" altLang="zh-CN" sz="2000" dirty="0" err="1"/>
              <a:t>addi</a:t>
            </a:r>
            <a:r>
              <a:rPr lang="en-US" altLang="zh-CN" sz="2000" dirty="0"/>
              <a:t>      $</a:t>
            </a:r>
            <a:r>
              <a:rPr lang="en-US" altLang="zh-CN" sz="2000" dirty="0" err="1"/>
              <a:t>sp</a:t>
            </a:r>
            <a:r>
              <a:rPr lang="en-US" altLang="zh-CN" sz="2000" dirty="0"/>
              <a:t>, $</a:t>
            </a:r>
            <a:r>
              <a:rPr lang="en-US" altLang="zh-CN" sz="2000" dirty="0" err="1"/>
              <a:t>sp</a:t>
            </a:r>
            <a:r>
              <a:rPr lang="en-US" altLang="zh-CN" sz="2000" dirty="0"/>
              <a:t>, -8                      # adjust stack for 2 items</a:t>
            </a:r>
          </a:p>
          <a:p>
            <a:pPr lvl="1" eaLnBrk="1" hangingPunct="1">
              <a:spcBef>
                <a:spcPts val="0"/>
              </a:spcBef>
              <a:buFont typeface="Wingdings" pitchFamily="2" charset="2"/>
              <a:buNone/>
              <a:defRPr/>
            </a:pPr>
            <a:r>
              <a:rPr lang="en-US" altLang="zh-CN" sz="2000" dirty="0"/>
              <a:t>                 </a:t>
            </a:r>
            <a:r>
              <a:rPr lang="en-US" altLang="zh-CN" sz="2000" dirty="0" err="1"/>
              <a:t>sw</a:t>
            </a:r>
            <a:r>
              <a:rPr lang="en-US" altLang="zh-CN" sz="2000" dirty="0"/>
              <a:t>        $</a:t>
            </a:r>
            <a:r>
              <a:rPr lang="en-US" altLang="zh-CN" sz="2000" dirty="0" err="1">
                <a:solidFill>
                  <a:srgbClr val="FF3300"/>
                </a:solidFill>
              </a:rPr>
              <a:t>ra</a:t>
            </a:r>
            <a:r>
              <a:rPr lang="en-US" altLang="zh-CN" sz="2000" dirty="0"/>
              <a:t>, 4($</a:t>
            </a:r>
            <a:r>
              <a:rPr lang="en-US" altLang="zh-CN" sz="2000" dirty="0" err="1"/>
              <a:t>sp</a:t>
            </a:r>
            <a:r>
              <a:rPr lang="en-US" altLang="zh-CN" sz="2000" dirty="0"/>
              <a:t>)                      # save the return address</a:t>
            </a:r>
          </a:p>
          <a:p>
            <a:pPr lvl="1" eaLnBrk="1" hangingPunct="1">
              <a:spcBef>
                <a:spcPts val="0"/>
              </a:spcBef>
              <a:buFont typeface="Wingdings" pitchFamily="2" charset="2"/>
              <a:buNone/>
              <a:defRPr/>
            </a:pPr>
            <a:r>
              <a:rPr lang="en-US" altLang="zh-CN" sz="2000" dirty="0"/>
              <a:t>                 </a:t>
            </a:r>
            <a:r>
              <a:rPr lang="en-US" altLang="zh-CN" sz="2000" dirty="0" err="1"/>
              <a:t>sw</a:t>
            </a:r>
            <a:r>
              <a:rPr lang="en-US" altLang="zh-CN" sz="2000" dirty="0"/>
              <a:t>        $</a:t>
            </a:r>
            <a:r>
              <a:rPr lang="en-US" altLang="zh-CN" sz="2000" dirty="0">
                <a:solidFill>
                  <a:srgbClr val="FF3300"/>
                </a:solidFill>
              </a:rPr>
              <a:t>a0</a:t>
            </a:r>
            <a:r>
              <a:rPr lang="en-US" altLang="zh-CN" sz="2000" dirty="0"/>
              <a:t>, 0($</a:t>
            </a:r>
            <a:r>
              <a:rPr lang="en-US" altLang="zh-CN" sz="2000" dirty="0" err="1"/>
              <a:t>sp</a:t>
            </a:r>
            <a:r>
              <a:rPr lang="en-US" altLang="zh-CN" sz="2000" dirty="0"/>
              <a:t>)                     # save the argument  n</a:t>
            </a:r>
          </a:p>
          <a:p>
            <a:pPr eaLnBrk="1" hangingPunct="1">
              <a:spcBef>
                <a:spcPts val="0"/>
              </a:spcBef>
              <a:buFont typeface="Wingdings" pitchFamily="2" charset="2"/>
              <a:buNone/>
              <a:defRPr/>
            </a:pPr>
            <a:r>
              <a:rPr lang="en-US" altLang="zh-CN" sz="2000" dirty="0"/>
              <a:t>                        </a:t>
            </a:r>
            <a:r>
              <a:rPr lang="en-US" altLang="zh-CN" sz="2000" dirty="0" err="1"/>
              <a:t>slti</a:t>
            </a:r>
            <a:r>
              <a:rPr lang="en-US" altLang="zh-CN" sz="2000" dirty="0"/>
              <a:t>       $t0, $a0, 1                       # test for  n  &lt;  1</a:t>
            </a:r>
          </a:p>
          <a:p>
            <a:pPr eaLnBrk="1" hangingPunct="1">
              <a:spcBef>
                <a:spcPts val="0"/>
              </a:spcBef>
              <a:buFont typeface="Wingdings" pitchFamily="2" charset="2"/>
              <a:buNone/>
              <a:defRPr/>
            </a:pPr>
            <a:r>
              <a:rPr lang="en-US" altLang="zh-CN" sz="2000" dirty="0"/>
              <a:t>                        </a:t>
            </a:r>
            <a:r>
              <a:rPr lang="en-US" altLang="zh-CN" sz="2000" dirty="0" err="1"/>
              <a:t>beq</a:t>
            </a:r>
            <a:r>
              <a:rPr lang="en-US" altLang="zh-CN" sz="2000" dirty="0"/>
              <a:t>      $t0, $zero, </a:t>
            </a:r>
            <a:r>
              <a:rPr lang="en-US" altLang="zh-CN" sz="2000" dirty="0">
                <a:solidFill>
                  <a:schemeClr val="tx1"/>
                </a:solidFill>
              </a:rPr>
              <a:t>L1</a:t>
            </a:r>
            <a:r>
              <a:rPr lang="en-US" altLang="zh-CN" sz="2000" dirty="0"/>
              <a:t>                 # if  n  &gt;=  1, go to L1(</a:t>
            </a:r>
            <a:r>
              <a:rPr lang="en-US" altLang="zh-CN" sz="2000" dirty="0">
                <a:solidFill>
                  <a:srgbClr val="FF3300"/>
                </a:solidFill>
              </a:rPr>
              <a:t>else</a:t>
            </a:r>
            <a:r>
              <a:rPr lang="en-US" altLang="zh-CN" sz="2000" dirty="0"/>
              <a:t>)</a:t>
            </a:r>
          </a:p>
          <a:p>
            <a:pPr eaLnBrk="1" hangingPunct="1">
              <a:spcBef>
                <a:spcPts val="0"/>
              </a:spcBef>
              <a:buFont typeface="Wingdings" pitchFamily="2" charset="2"/>
              <a:buNone/>
              <a:defRPr/>
            </a:pPr>
            <a:r>
              <a:rPr lang="en-US" altLang="zh-CN" sz="2000" dirty="0"/>
              <a:t>		          </a:t>
            </a:r>
            <a:r>
              <a:rPr lang="en-US" altLang="zh-CN" sz="2000" dirty="0" err="1"/>
              <a:t>addi</a:t>
            </a:r>
            <a:r>
              <a:rPr lang="en-US" altLang="zh-CN" sz="2000" dirty="0"/>
              <a:t>    $v0, $zero, 1                  # return if n &lt;1</a:t>
            </a:r>
          </a:p>
          <a:p>
            <a:pPr eaLnBrk="1" hangingPunct="1">
              <a:spcBef>
                <a:spcPts val="0"/>
              </a:spcBef>
              <a:buFont typeface="Wingdings" pitchFamily="2" charset="2"/>
              <a:buNone/>
              <a:defRPr/>
            </a:pPr>
            <a:r>
              <a:rPr lang="en-US" altLang="zh-CN" sz="2000" dirty="0"/>
              <a:t>                        </a:t>
            </a:r>
            <a:r>
              <a:rPr lang="en-US" altLang="zh-CN" sz="2000" dirty="0" err="1"/>
              <a:t>addi</a:t>
            </a:r>
            <a:r>
              <a:rPr lang="en-US" altLang="zh-CN" sz="2000" dirty="0"/>
              <a:t>     $</a:t>
            </a:r>
            <a:r>
              <a:rPr lang="en-US" altLang="zh-CN" sz="2000" dirty="0" err="1"/>
              <a:t>sp</a:t>
            </a:r>
            <a:r>
              <a:rPr lang="en-US" altLang="zh-CN" sz="2000" dirty="0"/>
              <a:t>, $</a:t>
            </a:r>
            <a:r>
              <a:rPr lang="en-US" altLang="zh-CN" sz="2000" dirty="0" err="1"/>
              <a:t>sp</a:t>
            </a:r>
            <a:r>
              <a:rPr lang="en-US" altLang="zh-CN" sz="2000" dirty="0"/>
              <a:t>, 8    </a:t>
            </a:r>
            <a:r>
              <a:rPr lang="en-US" altLang="zh-CN" sz="1800" dirty="0"/>
              <a:t> # Recover $</a:t>
            </a:r>
            <a:r>
              <a:rPr lang="en-US" altLang="zh-CN" sz="1800" dirty="0" err="1"/>
              <a:t>sp</a:t>
            </a:r>
            <a:r>
              <a:rPr lang="en-US" altLang="zh-CN" sz="1800" dirty="0"/>
              <a:t> (Why not recover $</a:t>
            </a:r>
            <a:r>
              <a:rPr lang="en-US" altLang="zh-CN" sz="1800" dirty="0" err="1"/>
              <a:t>ra</a:t>
            </a:r>
            <a:r>
              <a:rPr lang="en-US" altLang="zh-CN" sz="1800" dirty="0"/>
              <a:t> and $a0 ?)</a:t>
            </a:r>
          </a:p>
          <a:p>
            <a:pPr eaLnBrk="1" hangingPunct="1">
              <a:spcBef>
                <a:spcPts val="0"/>
              </a:spcBef>
              <a:buFont typeface="Wingdings" pitchFamily="2" charset="2"/>
              <a:buNone/>
              <a:defRPr/>
            </a:pPr>
            <a:r>
              <a:rPr lang="en-US" altLang="zh-CN" sz="2000" dirty="0"/>
              <a:t>                        </a:t>
            </a:r>
            <a:r>
              <a:rPr lang="en-US" altLang="zh-CN" sz="2000" dirty="0" err="1"/>
              <a:t>jr</a:t>
            </a:r>
            <a:r>
              <a:rPr lang="en-US" altLang="zh-CN" sz="2000" dirty="0"/>
              <a:t>         $</a:t>
            </a:r>
            <a:r>
              <a:rPr lang="en-US" altLang="zh-CN" sz="2000" dirty="0" err="1"/>
              <a:t>ra</a:t>
            </a:r>
            <a:r>
              <a:rPr lang="en-US" altLang="zh-CN" sz="2000" dirty="0"/>
              <a:t>                                   # return to after </a:t>
            </a:r>
            <a:r>
              <a:rPr lang="en-US" altLang="zh-CN" sz="2000" dirty="0" err="1"/>
              <a:t>jal</a:t>
            </a:r>
            <a:endParaRPr lang="en-US" altLang="zh-CN" sz="2000" dirty="0"/>
          </a:p>
          <a:p>
            <a:pPr lvl="2" eaLnBrk="1" hangingPunct="1">
              <a:spcBef>
                <a:spcPts val="0"/>
              </a:spcBef>
              <a:buNone/>
              <a:defRPr/>
            </a:pPr>
            <a:r>
              <a:rPr lang="en-US" altLang="zh-CN" sz="2000" b="1" dirty="0"/>
              <a:t>L1:   </a:t>
            </a:r>
            <a:r>
              <a:rPr lang="en-US" altLang="zh-CN" sz="2000" b="1" dirty="0" err="1"/>
              <a:t>addi</a:t>
            </a:r>
            <a:r>
              <a:rPr lang="en-US" altLang="zh-CN" sz="2000" b="1" dirty="0"/>
              <a:t>     $a0, $a0, -1    	   # n  &gt;=  1: argument gets ( n  -  1 )</a:t>
            </a:r>
          </a:p>
          <a:p>
            <a:pPr eaLnBrk="1" hangingPunct="1">
              <a:spcBef>
                <a:spcPts val="0"/>
              </a:spcBef>
              <a:buNone/>
              <a:defRPr/>
            </a:pPr>
            <a:r>
              <a:rPr lang="en-US" altLang="zh-CN" sz="2000" dirty="0"/>
              <a:t>                       </a:t>
            </a:r>
            <a:r>
              <a:rPr lang="en-US" altLang="zh-CN" sz="2000" dirty="0" err="1"/>
              <a:t>jal</a:t>
            </a:r>
            <a:r>
              <a:rPr lang="en-US" altLang="zh-CN" sz="2000" dirty="0"/>
              <a:t>        fact                              # call fact with ( n  -  1 )</a:t>
            </a:r>
          </a:p>
          <a:p>
            <a:pPr eaLnBrk="1" hangingPunct="1">
              <a:spcBef>
                <a:spcPts val="0"/>
              </a:spcBef>
              <a:buNone/>
              <a:defRPr/>
            </a:pPr>
            <a:r>
              <a:rPr lang="en-US" altLang="zh-CN" sz="2000" dirty="0"/>
              <a:t>                       </a:t>
            </a:r>
            <a:r>
              <a:rPr lang="en-US" altLang="zh-CN" sz="2000" dirty="0" err="1"/>
              <a:t>lw</a:t>
            </a:r>
            <a:r>
              <a:rPr lang="en-US" altLang="zh-CN" sz="2000" dirty="0"/>
              <a:t>        $a0, 0($</a:t>
            </a:r>
            <a:r>
              <a:rPr lang="en-US" altLang="zh-CN" sz="2000" dirty="0" err="1"/>
              <a:t>sp</a:t>
            </a:r>
            <a:r>
              <a:rPr lang="en-US" altLang="zh-CN" sz="2000" dirty="0"/>
              <a:t>)              # return from </a:t>
            </a:r>
            <a:r>
              <a:rPr lang="en-US" altLang="zh-CN" sz="2000" dirty="0" err="1"/>
              <a:t>jal</a:t>
            </a:r>
            <a:r>
              <a:rPr lang="en-US" altLang="zh-CN" sz="2000" dirty="0"/>
              <a:t>: restore argument n</a:t>
            </a:r>
          </a:p>
          <a:p>
            <a:pPr eaLnBrk="1" hangingPunct="1">
              <a:spcBef>
                <a:spcPts val="0"/>
              </a:spcBef>
              <a:buNone/>
              <a:defRPr/>
            </a:pPr>
            <a:r>
              <a:rPr lang="en-US" altLang="zh-CN" sz="2000" dirty="0"/>
              <a:t>                       </a:t>
            </a:r>
            <a:r>
              <a:rPr lang="en-US" altLang="zh-CN" sz="2000" dirty="0" err="1"/>
              <a:t>lw</a:t>
            </a:r>
            <a:r>
              <a:rPr lang="en-US" altLang="zh-CN" sz="2000" dirty="0"/>
              <a:t>        $</a:t>
            </a:r>
            <a:r>
              <a:rPr lang="en-US" altLang="zh-CN" sz="2000" dirty="0" err="1"/>
              <a:t>ra</a:t>
            </a:r>
            <a:r>
              <a:rPr lang="en-US" altLang="zh-CN" sz="2000" dirty="0"/>
              <a:t>, 4($</a:t>
            </a:r>
            <a:r>
              <a:rPr lang="en-US" altLang="zh-CN" sz="2000" dirty="0" err="1"/>
              <a:t>sp</a:t>
            </a:r>
            <a:r>
              <a:rPr lang="en-US" altLang="zh-CN" sz="2000" dirty="0"/>
              <a:t>)                  # restore the return address</a:t>
            </a:r>
          </a:p>
          <a:p>
            <a:pPr eaLnBrk="1" hangingPunct="1">
              <a:spcBef>
                <a:spcPts val="0"/>
              </a:spcBef>
              <a:buNone/>
              <a:defRPr/>
            </a:pPr>
            <a:r>
              <a:rPr lang="en-US" altLang="zh-CN" sz="2000" dirty="0"/>
              <a:t>                       </a:t>
            </a:r>
            <a:r>
              <a:rPr lang="en-US" altLang="zh-CN" sz="2000" dirty="0" err="1"/>
              <a:t>addi</a:t>
            </a:r>
            <a:r>
              <a:rPr lang="en-US" altLang="zh-CN" sz="2000" dirty="0"/>
              <a:t>     $</a:t>
            </a:r>
            <a:r>
              <a:rPr lang="en-US" altLang="zh-CN" sz="2000" dirty="0" err="1"/>
              <a:t>sp</a:t>
            </a:r>
            <a:r>
              <a:rPr lang="en-US" altLang="zh-CN" sz="2000" dirty="0"/>
              <a:t>, $</a:t>
            </a:r>
            <a:r>
              <a:rPr lang="en-US" altLang="zh-CN" sz="2000" dirty="0" err="1"/>
              <a:t>sp</a:t>
            </a:r>
            <a:r>
              <a:rPr lang="en-US" altLang="zh-CN" sz="2000" dirty="0"/>
              <a:t>, 8                # adjust stack pointer to pop 2 items</a:t>
            </a:r>
          </a:p>
          <a:p>
            <a:pPr eaLnBrk="1" hangingPunct="1">
              <a:spcBef>
                <a:spcPts val="0"/>
              </a:spcBef>
              <a:buNone/>
              <a:defRPr/>
            </a:pPr>
            <a:r>
              <a:rPr lang="en-US" altLang="zh-CN" sz="2000" dirty="0"/>
              <a:t>                       </a:t>
            </a:r>
            <a:r>
              <a:rPr lang="en-US" altLang="zh-CN" sz="2000" dirty="0" err="1"/>
              <a:t>mul</a:t>
            </a:r>
            <a:r>
              <a:rPr lang="en-US" altLang="zh-CN" sz="2000" dirty="0"/>
              <a:t>      $v0, $a0, $v0            # return  n</a:t>
            </a:r>
            <a:r>
              <a:rPr lang="en-US" altLang="zh-CN" sz="2000" baseline="-1000" dirty="0"/>
              <a:t>*</a:t>
            </a:r>
            <a:r>
              <a:rPr lang="en-US" altLang="zh-CN" sz="2000" dirty="0"/>
              <a:t>fact ( n  -  1 )</a:t>
            </a:r>
          </a:p>
          <a:p>
            <a:pPr eaLnBrk="1" hangingPunct="1">
              <a:spcBef>
                <a:spcPts val="0"/>
              </a:spcBef>
              <a:buNone/>
              <a:defRPr/>
            </a:pPr>
            <a:r>
              <a:rPr lang="en-US" altLang="zh-CN" sz="2000" dirty="0"/>
              <a:t>                       </a:t>
            </a:r>
            <a:r>
              <a:rPr lang="en-US" altLang="zh-CN" sz="2000" dirty="0" err="1"/>
              <a:t>jr</a:t>
            </a:r>
            <a:r>
              <a:rPr lang="en-US" altLang="zh-CN" sz="2000" dirty="0"/>
              <a:t>         $</a:t>
            </a:r>
            <a:r>
              <a:rPr lang="en-US" altLang="zh-CN" sz="2000" dirty="0" err="1"/>
              <a:t>ra</a:t>
            </a:r>
            <a:r>
              <a:rPr lang="en-US" altLang="zh-CN" sz="2000" dirty="0"/>
              <a:t>                            # return to the  caller</a:t>
            </a:r>
          </a:p>
          <a:p>
            <a:pPr eaLnBrk="1" hangingPunct="1">
              <a:spcBef>
                <a:spcPts val="0"/>
              </a:spcBef>
              <a:buFont typeface="Wingdings" pitchFamily="2" charset="2"/>
              <a:buNone/>
              <a:defRPr/>
            </a:pPr>
            <a:endParaRPr lang="en-US" altLang="zh-CN" sz="2000" dirty="0"/>
          </a:p>
        </p:txBody>
      </p:sp>
    </p:spTree>
    <p:extLst>
      <p:ext uri="{BB962C8B-B14F-4D97-AF65-F5344CB8AC3E}">
        <p14:creationId xmlns:p14="http://schemas.microsoft.com/office/powerpoint/2010/main" val="23023994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Rot="1" noChangeArrowheads="1"/>
          </p:cNvSpPr>
          <p:nvPr>
            <p:ph type="body" idx="1"/>
          </p:nvPr>
        </p:nvSpPr>
        <p:spPr>
          <a:xfrm>
            <a:off x="301625" y="1046163"/>
            <a:ext cx="8540750" cy="5473700"/>
          </a:xfrm>
        </p:spPr>
        <p:txBody>
          <a:bodyPr/>
          <a:lstStyle/>
          <a:p>
            <a:pPr eaLnBrk="1" hangingPunct="1">
              <a:spcBef>
                <a:spcPts val="0"/>
              </a:spcBef>
              <a:defRPr/>
            </a:pPr>
            <a:endParaRPr lang="en-US" altLang="zh-CN" sz="2400" dirty="0"/>
          </a:p>
          <a:p>
            <a:pPr eaLnBrk="1" hangingPunct="1">
              <a:spcBef>
                <a:spcPts val="0"/>
              </a:spcBef>
              <a:defRPr/>
            </a:pPr>
            <a:r>
              <a:rPr lang="en-US" altLang="zh-CN" sz="2400" dirty="0">
                <a:solidFill>
                  <a:schemeClr val="tx1"/>
                </a:solidFill>
              </a:rPr>
              <a:t> Why $a0 is saved?      Why $</a:t>
            </a:r>
            <a:r>
              <a:rPr lang="en-US" altLang="zh-CN" sz="2400" dirty="0" err="1">
                <a:solidFill>
                  <a:schemeClr val="tx1"/>
                </a:solidFill>
              </a:rPr>
              <a:t>ra</a:t>
            </a:r>
            <a:r>
              <a:rPr lang="en-US" altLang="zh-CN" sz="2400" dirty="0">
                <a:solidFill>
                  <a:schemeClr val="tx1"/>
                </a:solidFill>
              </a:rPr>
              <a:t> is saved?</a:t>
            </a:r>
          </a:p>
          <a:p>
            <a:pPr eaLnBrk="1" hangingPunct="1">
              <a:spcBef>
                <a:spcPts val="300"/>
              </a:spcBef>
              <a:defRPr/>
            </a:pPr>
            <a:r>
              <a:rPr lang="en-US" altLang="zh-CN" sz="2400" dirty="0">
                <a:solidFill>
                  <a:schemeClr val="tx1"/>
                </a:solidFill>
              </a:rPr>
              <a:t> Preserved things across a procedure call</a:t>
            </a:r>
          </a:p>
          <a:p>
            <a:pPr eaLnBrk="1" hangingPunct="1">
              <a:spcBef>
                <a:spcPts val="300"/>
              </a:spcBef>
              <a:buFont typeface="Wingdings" pitchFamily="2" charset="2"/>
              <a:buNone/>
              <a:defRPr/>
            </a:pPr>
            <a:r>
              <a:rPr lang="en-US" altLang="zh-CN" sz="2000" dirty="0">
                <a:solidFill>
                  <a:schemeClr val="tx1"/>
                </a:solidFill>
              </a:rPr>
              <a:t>        Saved registers( $s0 ~ $s7 ), stack pointer register( $</a:t>
            </a:r>
            <a:r>
              <a:rPr lang="en-US" altLang="zh-CN" sz="2000" dirty="0" err="1">
                <a:solidFill>
                  <a:schemeClr val="tx1"/>
                </a:solidFill>
              </a:rPr>
              <a:t>sp</a:t>
            </a:r>
            <a:r>
              <a:rPr lang="en-US" altLang="zh-CN" sz="2000" dirty="0">
                <a:solidFill>
                  <a:schemeClr val="tx1"/>
                </a:solidFill>
              </a:rPr>
              <a:t> ),</a:t>
            </a:r>
          </a:p>
          <a:p>
            <a:pPr eaLnBrk="1" hangingPunct="1">
              <a:spcBef>
                <a:spcPts val="300"/>
              </a:spcBef>
              <a:buFont typeface="Wingdings" pitchFamily="2" charset="2"/>
              <a:buNone/>
              <a:defRPr/>
            </a:pPr>
            <a:r>
              <a:rPr lang="en-US" altLang="zh-CN" sz="2000" dirty="0">
                <a:solidFill>
                  <a:schemeClr val="tx1"/>
                </a:solidFill>
              </a:rPr>
              <a:t>        return address register( $</a:t>
            </a:r>
            <a:r>
              <a:rPr lang="en-US" altLang="zh-CN" sz="2000" dirty="0" err="1">
                <a:solidFill>
                  <a:schemeClr val="tx1"/>
                </a:solidFill>
              </a:rPr>
              <a:t>ra</a:t>
            </a:r>
            <a:r>
              <a:rPr lang="en-US" altLang="zh-CN" sz="2000" dirty="0">
                <a:solidFill>
                  <a:schemeClr val="tx1"/>
                </a:solidFill>
              </a:rPr>
              <a:t> ), stack</a:t>
            </a:r>
            <a:r>
              <a:rPr lang="en-US" altLang="zh-CN" sz="2000" dirty="0"/>
              <a:t> </a:t>
            </a:r>
            <a:r>
              <a:rPr lang="en-US" altLang="zh-CN" sz="2000" dirty="0">
                <a:solidFill>
                  <a:srgbClr val="FF0066"/>
                </a:solidFill>
              </a:rPr>
              <a:t>above</a:t>
            </a:r>
            <a:r>
              <a:rPr lang="en-US" altLang="zh-CN" sz="2000" dirty="0"/>
              <a:t> </a:t>
            </a:r>
            <a:r>
              <a:rPr lang="en-US" altLang="zh-CN" sz="2000" dirty="0">
                <a:solidFill>
                  <a:schemeClr val="tx1"/>
                </a:solidFill>
              </a:rPr>
              <a:t>the stack pointer</a:t>
            </a:r>
          </a:p>
          <a:p>
            <a:pPr eaLnBrk="1" hangingPunct="1">
              <a:spcBef>
                <a:spcPts val="300"/>
              </a:spcBef>
              <a:defRPr/>
            </a:pPr>
            <a:r>
              <a:rPr lang="en-US" altLang="zh-CN" sz="2400" dirty="0">
                <a:solidFill>
                  <a:schemeClr val="tx1"/>
                </a:solidFill>
              </a:rPr>
              <a:t> Not preserved things across a procedure call</a:t>
            </a:r>
          </a:p>
          <a:p>
            <a:pPr eaLnBrk="1" hangingPunct="1">
              <a:spcBef>
                <a:spcPts val="300"/>
              </a:spcBef>
              <a:buFont typeface="Wingdings" pitchFamily="2" charset="2"/>
              <a:buNone/>
              <a:defRPr/>
            </a:pPr>
            <a:r>
              <a:rPr lang="en-US" altLang="zh-CN" sz="2000" dirty="0">
                <a:solidFill>
                  <a:schemeClr val="tx1"/>
                </a:solidFill>
              </a:rPr>
              <a:t>        Temporary registers( $t0 ~ $t9 ), argument registers( $a0 ~ $a3 ),</a:t>
            </a:r>
          </a:p>
          <a:p>
            <a:pPr eaLnBrk="1" hangingPunct="1">
              <a:spcBef>
                <a:spcPts val="300"/>
              </a:spcBef>
              <a:buFont typeface="Wingdings" pitchFamily="2" charset="2"/>
              <a:buNone/>
              <a:defRPr/>
            </a:pPr>
            <a:r>
              <a:rPr lang="en-US" altLang="zh-CN" sz="2000" dirty="0">
                <a:solidFill>
                  <a:schemeClr val="tx1"/>
                </a:solidFill>
              </a:rPr>
              <a:t>        return value registers( $v0 ~ $v1), stack</a:t>
            </a:r>
            <a:r>
              <a:rPr lang="en-US" altLang="zh-CN" sz="2000" dirty="0"/>
              <a:t> </a:t>
            </a:r>
            <a:r>
              <a:rPr lang="en-US" altLang="zh-CN" sz="2000" dirty="0">
                <a:solidFill>
                  <a:srgbClr val="FF0066"/>
                </a:solidFill>
              </a:rPr>
              <a:t>below</a:t>
            </a:r>
            <a:r>
              <a:rPr lang="en-US" altLang="zh-CN" sz="2000" dirty="0"/>
              <a:t> </a:t>
            </a:r>
            <a:r>
              <a:rPr lang="en-US" altLang="zh-CN" sz="2000" dirty="0">
                <a:solidFill>
                  <a:schemeClr val="tx1"/>
                </a:solidFill>
              </a:rPr>
              <a:t>the stack pointer</a:t>
            </a:r>
          </a:p>
        </p:txBody>
      </p:sp>
      <p:sp>
        <p:nvSpPr>
          <p:cNvPr id="3" name="Rectangle 2"/>
          <p:cNvSpPr>
            <a:spLocks noGrp="1" noRot="1" noChangeArrowheads="1"/>
          </p:cNvSpPr>
          <p:nvPr>
            <p:ph type="title"/>
          </p:nvPr>
        </p:nvSpPr>
        <p:spPr>
          <a:xfrm>
            <a:off x="230188" y="115888"/>
            <a:ext cx="7870825" cy="955675"/>
          </a:xfrm>
        </p:spPr>
        <p:txBody>
          <a:bodyPr/>
          <a:lstStyle/>
          <a:p>
            <a:pPr eaLnBrk="1" hangingPunct="1"/>
            <a:r>
              <a:rPr lang="en-US" altLang="zh-CN" sz="3200" dirty="0">
                <a:solidFill>
                  <a:srgbClr val="FF0000"/>
                </a:solidFill>
                <a:ea typeface="黑体" panose="02010609060101010101" pitchFamily="49" charset="-122"/>
              </a:rPr>
              <a:t>Nested Procedures</a:t>
            </a:r>
            <a:endParaRPr lang="en-US" altLang="zh-CN" sz="3200" dirty="0">
              <a:ea typeface="黑体" panose="02010609060101010101" pitchFamily="49" charset="-122"/>
            </a:endParaRPr>
          </a:p>
        </p:txBody>
      </p:sp>
    </p:spTree>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388" y="476250"/>
            <a:ext cx="7869237" cy="379413"/>
          </a:xfrm>
        </p:spPr>
        <p:txBody>
          <a:bodyPr>
            <a:normAutofit fontScale="90000"/>
          </a:bodyPr>
          <a:lstStyle/>
          <a:p>
            <a:pPr>
              <a:defRPr/>
            </a:pPr>
            <a:r>
              <a:rPr lang="en-US" altLang="zh-CN"/>
              <a:t>MIPS operands</a:t>
            </a:r>
            <a:endParaRPr/>
          </a:p>
        </p:txBody>
      </p:sp>
      <p:graphicFrame>
        <p:nvGraphicFramePr>
          <p:cNvPr id="5" name="Group 388"/>
          <p:cNvGraphicFramePr>
            <a:graphicFrameLocks/>
          </p:cNvGraphicFramePr>
          <p:nvPr/>
        </p:nvGraphicFramePr>
        <p:xfrm>
          <a:off x="119063" y="3019425"/>
          <a:ext cx="8845550" cy="3722688"/>
        </p:xfrm>
        <a:graphic>
          <a:graphicData uri="http://schemas.openxmlformats.org/drawingml/2006/table">
            <a:tbl>
              <a:tblPr/>
              <a:tblGrid>
                <a:gridCol w="1008062">
                  <a:extLst>
                    <a:ext uri="{9D8B030D-6E8A-4147-A177-3AD203B41FA5}">
                      <a16:colId xmlns:a16="http://schemas.microsoft.com/office/drawing/2014/main" val="20000"/>
                    </a:ext>
                  </a:extLst>
                </a:gridCol>
                <a:gridCol w="1584325">
                  <a:extLst>
                    <a:ext uri="{9D8B030D-6E8A-4147-A177-3AD203B41FA5}">
                      <a16:colId xmlns:a16="http://schemas.microsoft.com/office/drawing/2014/main" val="20001"/>
                    </a:ext>
                  </a:extLst>
                </a:gridCol>
                <a:gridCol w="4176713">
                  <a:extLst>
                    <a:ext uri="{9D8B030D-6E8A-4147-A177-3AD203B41FA5}">
                      <a16:colId xmlns:a16="http://schemas.microsoft.com/office/drawing/2014/main" val="20002"/>
                    </a:ext>
                  </a:extLst>
                </a:gridCol>
                <a:gridCol w="2076450">
                  <a:extLst>
                    <a:ext uri="{9D8B030D-6E8A-4147-A177-3AD203B41FA5}">
                      <a16:colId xmlns:a16="http://schemas.microsoft.com/office/drawing/2014/main" val="20003"/>
                    </a:ext>
                  </a:extLst>
                </a:gridCol>
              </a:tblGrid>
              <a:tr h="369888">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dirty="0">
                          <a:ln>
                            <a:noFill/>
                          </a:ln>
                          <a:solidFill>
                            <a:schemeClr val="bg1"/>
                          </a:solidFill>
                          <a:effectLst/>
                          <a:latin typeface="Arial" charset="0"/>
                          <a:ea typeface="Arial Unicode MS" pitchFamily="34" charset="-122"/>
                          <a:cs typeface="Arial Unicode MS" pitchFamily="34" charset="-122"/>
                        </a:rPr>
                        <a:t>Name</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a:ln>
                            <a:noFill/>
                          </a:ln>
                          <a:solidFill>
                            <a:schemeClr val="bg1"/>
                          </a:solidFill>
                          <a:effectLst/>
                          <a:latin typeface="Arial" charset="0"/>
                          <a:ea typeface="Arial Unicode MS" pitchFamily="34" charset="-122"/>
                          <a:cs typeface="Arial Unicode MS" pitchFamily="34" charset="-122"/>
                        </a:rPr>
                        <a:t>Register no.</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a:ln>
                            <a:noFill/>
                          </a:ln>
                          <a:solidFill>
                            <a:schemeClr val="bg1"/>
                          </a:solidFill>
                          <a:effectLst/>
                          <a:latin typeface="Arial" charset="0"/>
                          <a:ea typeface="Arial Unicode MS" pitchFamily="34" charset="-122"/>
                          <a:cs typeface="Arial Unicode MS" pitchFamily="34" charset="-122"/>
                        </a:rPr>
                        <a:t>Usage</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a:ln>
                            <a:noFill/>
                          </a:ln>
                          <a:solidFill>
                            <a:schemeClr val="bg1"/>
                          </a:solidFill>
                          <a:effectLst/>
                          <a:latin typeface="Arial" charset="0"/>
                          <a:ea typeface="Arial Unicode MS" pitchFamily="34" charset="-122"/>
                          <a:cs typeface="Arial Unicode MS" pitchFamily="34" charset="-122"/>
                        </a:rPr>
                        <a:t>Preserved on call</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206375">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dirty="0">
                          <a:ln>
                            <a:noFill/>
                          </a:ln>
                          <a:solidFill>
                            <a:srgbClr val="FF0066"/>
                          </a:solidFill>
                          <a:effectLst/>
                          <a:latin typeface="Arial" charset="0"/>
                          <a:ea typeface="Arial Unicode MS" pitchFamily="34" charset="-122"/>
                          <a:cs typeface="Arial Unicode MS" pitchFamily="34" charset="-122"/>
                        </a:rPr>
                        <a:t>$zero</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a:ln>
                            <a:noFill/>
                          </a:ln>
                          <a:solidFill>
                            <a:srgbClr val="FF0066"/>
                          </a:solidFill>
                          <a:effectLst/>
                          <a:latin typeface="Arial" charset="0"/>
                          <a:ea typeface="Arial Unicode MS" pitchFamily="34" charset="-122"/>
                          <a:cs typeface="Arial Unicode MS" pitchFamily="34" charset="-122"/>
                        </a:rPr>
                        <a:t>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a:ln>
                            <a:noFill/>
                          </a:ln>
                          <a:solidFill>
                            <a:srgbClr val="FF0066"/>
                          </a:solidFill>
                          <a:effectLst/>
                          <a:latin typeface="Times New Roman" pitchFamily="18" charset="0"/>
                          <a:ea typeface="Arial Unicode MS" pitchFamily="34" charset="-122"/>
                          <a:cs typeface="Arial Unicode MS" pitchFamily="34" charset="-122"/>
                        </a:rPr>
                        <a:t>The constant value 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a:ln>
                            <a:noFill/>
                          </a:ln>
                          <a:solidFill>
                            <a:srgbClr val="000000"/>
                          </a:solidFill>
                          <a:effectLst/>
                          <a:latin typeface="Arial" charset="0"/>
                          <a:ea typeface="Arial Unicode MS" pitchFamily="34" charset="-122"/>
                          <a:cs typeface="Arial Unicode MS" pitchFamily="34" charset="-122"/>
                        </a:rPr>
                        <a:t>n,.a.</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31775">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$v0-$v1</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a:ln>
                            <a:noFill/>
                          </a:ln>
                          <a:solidFill>
                            <a:srgbClr val="000000"/>
                          </a:solidFill>
                          <a:effectLst/>
                          <a:latin typeface="Arial" charset="0"/>
                          <a:ea typeface="Arial Unicode MS" pitchFamily="34" charset="-122"/>
                          <a:cs typeface="Arial Unicode MS" pitchFamily="34" charset="-122"/>
                        </a:rPr>
                        <a:t>2-3</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a:ln>
                            <a:noFill/>
                          </a:ln>
                          <a:solidFill>
                            <a:srgbClr val="000000"/>
                          </a:solidFill>
                          <a:effectLst/>
                          <a:latin typeface="Times New Roman" pitchFamily="18" charset="0"/>
                          <a:ea typeface="Arial Unicode MS" pitchFamily="34" charset="-122"/>
                          <a:cs typeface="Arial Unicode MS" pitchFamily="34" charset="-122"/>
                        </a:rPr>
                        <a:t>Values for results and expression evaluation</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a:ln>
                            <a:noFill/>
                          </a:ln>
                          <a:solidFill>
                            <a:srgbClr val="000000"/>
                          </a:solidFill>
                          <a:effectLst/>
                          <a:latin typeface="Arial" charset="0"/>
                          <a:ea typeface="Arial Unicode MS" pitchFamily="34" charset="-122"/>
                          <a:cs typeface="Arial Unicode MS" pitchFamily="34" charset="-122"/>
                        </a:rPr>
                        <a:t>no</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80975">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$a0-$a3</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dirty="0">
                          <a:ln>
                            <a:noFill/>
                          </a:ln>
                          <a:solidFill>
                            <a:srgbClr val="000000"/>
                          </a:solidFill>
                          <a:effectLst/>
                          <a:latin typeface="Arial" charset="0"/>
                          <a:ea typeface="Arial Unicode MS" pitchFamily="34" charset="-122"/>
                          <a:cs typeface="Arial Unicode MS" pitchFamily="34" charset="-122"/>
                        </a:rPr>
                        <a:t>4-7</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a:ln>
                            <a:noFill/>
                          </a:ln>
                          <a:solidFill>
                            <a:srgbClr val="000000"/>
                          </a:solidFill>
                          <a:effectLst/>
                          <a:latin typeface="Times New Roman" pitchFamily="18" charset="0"/>
                          <a:ea typeface="Arial Unicode MS" pitchFamily="34" charset="-122"/>
                          <a:cs typeface="Arial Unicode MS" pitchFamily="34" charset="-122"/>
                        </a:rPr>
                        <a:t>Arguments </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a:ln>
                            <a:noFill/>
                          </a:ln>
                          <a:solidFill>
                            <a:srgbClr val="000000"/>
                          </a:solidFill>
                          <a:effectLst/>
                          <a:latin typeface="Arial" charset="0"/>
                          <a:ea typeface="Arial Unicode MS" pitchFamily="34" charset="-122"/>
                          <a:cs typeface="Arial Unicode MS" pitchFamily="34" charset="-122"/>
                        </a:rPr>
                        <a:t>no</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180975">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a:ln>
                            <a:noFill/>
                          </a:ln>
                          <a:solidFill>
                            <a:srgbClr val="000000"/>
                          </a:solidFill>
                          <a:effectLst/>
                          <a:latin typeface="Arial" charset="0"/>
                          <a:ea typeface="Arial Unicode MS" pitchFamily="34" charset="-122"/>
                          <a:cs typeface="Arial Unicode MS" pitchFamily="34" charset="-122"/>
                        </a:rPr>
                        <a:t>$t0-$t7</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dirty="0">
                          <a:ln>
                            <a:noFill/>
                          </a:ln>
                          <a:solidFill>
                            <a:srgbClr val="000000"/>
                          </a:solidFill>
                          <a:effectLst/>
                          <a:latin typeface="Arial" charset="0"/>
                          <a:ea typeface="Arial Unicode MS" pitchFamily="34" charset="-122"/>
                          <a:cs typeface="Arial Unicode MS" pitchFamily="34" charset="-122"/>
                        </a:rPr>
                        <a:t>8-15</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a:ln>
                            <a:noFill/>
                          </a:ln>
                          <a:solidFill>
                            <a:srgbClr val="000000"/>
                          </a:solidFill>
                          <a:effectLst/>
                          <a:latin typeface="Times New Roman" pitchFamily="18" charset="0"/>
                          <a:ea typeface="Arial Unicode MS" pitchFamily="34" charset="-122"/>
                          <a:cs typeface="Arial Unicode MS" pitchFamily="34" charset="-122"/>
                        </a:rPr>
                        <a:t>Temporaries </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a:ln>
                            <a:noFill/>
                          </a:ln>
                          <a:solidFill>
                            <a:srgbClr val="000000"/>
                          </a:solidFill>
                          <a:effectLst/>
                          <a:latin typeface="Arial" charset="0"/>
                          <a:ea typeface="Arial Unicode MS" pitchFamily="34" charset="-122"/>
                          <a:cs typeface="Arial Unicode MS" pitchFamily="34" charset="-122"/>
                        </a:rPr>
                        <a:t>no</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80975">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a:ln>
                            <a:noFill/>
                          </a:ln>
                          <a:solidFill>
                            <a:srgbClr val="000000"/>
                          </a:solidFill>
                          <a:effectLst/>
                          <a:latin typeface="Arial" charset="0"/>
                          <a:ea typeface="Arial Unicode MS" pitchFamily="34" charset="-122"/>
                          <a:cs typeface="Arial Unicode MS" pitchFamily="34" charset="-122"/>
                        </a:rPr>
                        <a:t>$s0-$s7</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dirty="0">
                          <a:ln>
                            <a:noFill/>
                          </a:ln>
                          <a:solidFill>
                            <a:srgbClr val="000000"/>
                          </a:solidFill>
                          <a:effectLst/>
                          <a:latin typeface="Arial" charset="0"/>
                          <a:ea typeface="Arial Unicode MS" pitchFamily="34" charset="-122"/>
                          <a:cs typeface="Arial Unicode MS" pitchFamily="34" charset="-122"/>
                        </a:rPr>
                        <a:t>16-23</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dirty="0">
                          <a:ln>
                            <a:noFill/>
                          </a:ln>
                          <a:solidFill>
                            <a:srgbClr val="000000"/>
                          </a:solidFill>
                          <a:effectLst/>
                          <a:latin typeface="Times New Roman" pitchFamily="18" charset="0"/>
                          <a:ea typeface="Arial Unicode MS" pitchFamily="34" charset="-122"/>
                          <a:cs typeface="Arial Unicode MS" pitchFamily="34" charset="-122"/>
                        </a:rPr>
                        <a:t>Saved </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a:ln>
                            <a:noFill/>
                          </a:ln>
                          <a:solidFill>
                            <a:srgbClr val="000000"/>
                          </a:solidFill>
                          <a:effectLst/>
                          <a:latin typeface="Arial" charset="0"/>
                          <a:ea typeface="Arial Unicode MS" pitchFamily="34" charset="-122"/>
                          <a:cs typeface="Arial Unicode MS" pitchFamily="34" charset="-122"/>
                        </a:rPr>
                        <a:t>yes</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187325">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a:ln>
                            <a:noFill/>
                          </a:ln>
                          <a:solidFill>
                            <a:srgbClr val="000000"/>
                          </a:solidFill>
                          <a:effectLst/>
                          <a:latin typeface="Arial" charset="0"/>
                          <a:ea typeface="Arial Unicode MS" pitchFamily="34" charset="-122"/>
                          <a:cs typeface="Arial Unicode MS" pitchFamily="34" charset="-122"/>
                        </a:rPr>
                        <a:t>$t8-$t9</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a:ln>
                            <a:noFill/>
                          </a:ln>
                          <a:solidFill>
                            <a:srgbClr val="000000"/>
                          </a:solidFill>
                          <a:effectLst/>
                          <a:latin typeface="Arial" charset="0"/>
                          <a:ea typeface="Arial Unicode MS" pitchFamily="34" charset="-122"/>
                          <a:cs typeface="Arial Unicode MS" pitchFamily="34" charset="-122"/>
                        </a:rPr>
                        <a:t>24-25</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dirty="0">
                          <a:ln>
                            <a:noFill/>
                          </a:ln>
                          <a:solidFill>
                            <a:srgbClr val="000000"/>
                          </a:solidFill>
                          <a:effectLst/>
                          <a:latin typeface="Times New Roman" pitchFamily="18" charset="0"/>
                          <a:ea typeface="Arial Unicode MS" pitchFamily="34" charset="-122"/>
                          <a:cs typeface="Arial Unicode MS" pitchFamily="34" charset="-122"/>
                        </a:rPr>
                        <a:t>More temporaries</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a:ln>
                            <a:noFill/>
                          </a:ln>
                          <a:solidFill>
                            <a:srgbClr val="000000"/>
                          </a:solidFill>
                          <a:effectLst/>
                          <a:latin typeface="Arial" charset="0"/>
                          <a:ea typeface="Arial Unicode MS" pitchFamily="34" charset="-122"/>
                          <a:cs typeface="Arial Unicode MS" pitchFamily="34" charset="-122"/>
                        </a:rPr>
                        <a:t>no</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80975">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a:ln>
                            <a:noFill/>
                          </a:ln>
                          <a:solidFill>
                            <a:srgbClr val="000000"/>
                          </a:solidFill>
                          <a:effectLst/>
                          <a:latin typeface="Arial" charset="0"/>
                          <a:ea typeface="Arial Unicode MS" pitchFamily="34" charset="-122"/>
                          <a:cs typeface="Arial Unicode MS" pitchFamily="34" charset="-122"/>
                        </a:rPr>
                        <a:t>$gp</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a:ln>
                            <a:noFill/>
                          </a:ln>
                          <a:solidFill>
                            <a:srgbClr val="000000"/>
                          </a:solidFill>
                          <a:effectLst/>
                          <a:latin typeface="Arial" charset="0"/>
                          <a:ea typeface="Arial Unicode MS" pitchFamily="34" charset="-122"/>
                          <a:cs typeface="Arial Unicode MS" pitchFamily="34" charset="-122"/>
                        </a:rPr>
                        <a:t>28</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dirty="0">
                          <a:ln>
                            <a:noFill/>
                          </a:ln>
                          <a:solidFill>
                            <a:srgbClr val="000000"/>
                          </a:solidFill>
                          <a:effectLst/>
                          <a:latin typeface="Times New Roman" pitchFamily="18" charset="0"/>
                          <a:ea typeface="Arial Unicode MS" pitchFamily="34" charset="-122"/>
                          <a:cs typeface="Arial Unicode MS" pitchFamily="34" charset="-122"/>
                        </a:rPr>
                        <a:t>Global pointer</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a:ln>
                            <a:noFill/>
                          </a:ln>
                          <a:solidFill>
                            <a:srgbClr val="000000"/>
                          </a:solidFill>
                          <a:effectLst/>
                          <a:latin typeface="Arial" charset="0"/>
                          <a:ea typeface="Arial Unicode MS" pitchFamily="34" charset="-122"/>
                          <a:cs typeface="Arial Unicode MS" pitchFamily="34" charset="-122"/>
                        </a:rPr>
                        <a:t>yes</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180975">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a:ln>
                            <a:noFill/>
                          </a:ln>
                          <a:solidFill>
                            <a:srgbClr val="000000"/>
                          </a:solidFill>
                          <a:effectLst/>
                          <a:latin typeface="Arial" charset="0"/>
                          <a:ea typeface="Arial Unicode MS" pitchFamily="34" charset="-122"/>
                          <a:cs typeface="Arial Unicode MS" pitchFamily="34" charset="-122"/>
                        </a:rPr>
                        <a:t>$sp</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a:ln>
                            <a:noFill/>
                          </a:ln>
                          <a:solidFill>
                            <a:srgbClr val="000000"/>
                          </a:solidFill>
                          <a:effectLst/>
                          <a:latin typeface="Arial" charset="0"/>
                          <a:ea typeface="Arial Unicode MS" pitchFamily="34" charset="-122"/>
                          <a:cs typeface="Arial Unicode MS" pitchFamily="34" charset="-122"/>
                        </a:rPr>
                        <a:t>29</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dirty="0">
                          <a:ln>
                            <a:noFill/>
                          </a:ln>
                          <a:solidFill>
                            <a:srgbClr val="000000"/>
                          </a:solidFill>
                          <a:effectLst/>
                          <a:latin typeface="Times New Roman" pitchFamily="18" charset="0"/>
                          <a:ea typeface="Arial Unicode MS" pitchFamily="34" charset="-122"/>
                          <a:cs typeface="Arial Unicode MS" pitchFamily="34" charset="-122"/>
                        </a:rPr>
                        <a:t>Stack pointer</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a:ln>
                            <a:noFill/>
                          </a:ln>
                          <a:solidFill>
                            <a:srgbClr val="000000"/>
                          </a:solidFill>
                          <a:effectLst/>
                          <a:latin typeface="Arial" charset="0"/>
                          <a:ea typeface="Arial Unicode MS" pitchFamily="34" charset="-122"/>
                          <a:cs typeface="Arial Unicode MS" pitchFamily="34" charset="-122"/>
                        </a:rPr>
                        <a:t>yes</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180975">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a:ln>
                            <a:noFill/>
                          </a:ln>
                          <a:solidFill>
                            <a:srgbClr val="000000"/>
                          </a:solidFill>
                          <a:effectLst/>
                          <a:latin typeface="Arial" charset="0"/>
                          <a:ea typeface="Arial Unicode MS" pitchFamily="34" charset="-122"/>
                          <a:cs typeface="Arial Unicode MS" pitchFamily="34" charset="-122"/>
                        </a:rPr>
                        <a:t>$fp</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a:ln>
                            <a:noFill/>
                          </a:ln>
                          <a:solidFill>
                            <a:srgbClr val="000000"/>
                          </a:solidFill>
                          <a:effectLst/>
                          <a:latin typeface="Arial" charset="0"/>
                          <a:ea typeface="Arial Unicode MS" pitchFamily="34" charset="-122"/>
                          <a:cs typeface="Arial Unicode MS" pitchFamily="34" charset="-122"/>
                        </a:rPr>
                        <a:t>30</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dirty="0">
                          <a:ln>
                            <a:noFill/>
                          </a:ln>
                          <a:solidFill>
                            <a:srgbClr val="000000"/>
                          </a:solidFill>
                          <a:effectLst/>
                          <a:latin typeface="Times New Roman" pitchFamily="18" charset="0"/>
                          <a:ea typeface="Arial Unicode MS" pitchFamily="34" charset="-122"/>
                          <a:cs typeface="Arial Unicode MS" pitchFamily="34" charset="-122"/>
                        </a:rPr>
                        <a:t>Framer pointer</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yes</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180975">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a:ln>
                            <a:noFill/>
                          </a:ln>
                          <a:solidFill>
                            <a:srgbClr val="FF0066"/>
                          </a:solidFill>
                          <a:effectLst/>
                          <a:latin typeface="Arial" charset="0"/>
                          <a:ea typeface="Arial Unicode MS" pitchFamily="34" charset="-122"/>
                          <a:cs typeface="Arial Unicode MS" pitchFamily="34" charset="-122"/>
                        </a:rPr>
                        <a:t>$ra</a:t>
                      </a: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a:ln>
                            <a:noFill/>
                          </a:ln>
                          <a:solidFill>
                            <a:srgbClr val="FF0066"/>
                          </a:solidFill>
                          <a:effectLst/>
                          <a:latin typeface="Arial" charset="0"/>
                          <a:ea typeface="Arial Unicode MS" pitchFamily="34" charset="-122"/>
                          <a:cs typeface="Arial Unicode MS" pitchFamily="34" charset="-122"/>
                        </a:rPr>
                        <a:t>31</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a:ln>
                            <a:noFill/>
                          </a:ln>
                          <a:solidFill>
                            <a:srgbClr val="FF0066"/>
                          </a:solidFill>
                          <a:effectLst/>
                          <a:latin typeface="Times New Roman" pitchFamily="18" charset="0"/>
                          <a:ea typeface="Arial Unicode MS" pitchFamily="34" charset="-122"/>
                          <a:cs typeface="Arial Unicode MS" pitchFamily="34" charset="-122"/>
                        </a:rPr>
                        <a:t>Return address</a:t>
                      </a: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yes</a:t>
                      </a: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bl>
          </a:graphicData>
        </a:graphic>
      </p:graphicFrame>
      <p:graphicFrame>
        <p:nvGraphicFramePr>
          <p:cNvPr id="6" name="Group 24"/>
          <p:cNvGraphicFramePr>
            <a:graphicFrameLocks noGrp="1"/>
          </p:cNvGraphicFramePr>
          <p:nvPr>
            <p:extLst>
              <p:ext uri="{D42A27DB-BD31-4B8C-83A1-F6EECF244321}">
                <p14:modId xmlns:p14="http://schemas.microsoft.com/office/powerpoint/2010/main" val="3727105082"/>
              </p:ext>
            </p:extLst>
          </p:nvPr>
        </p:nvGraphicFramePr>
        <p:xfrm>
          <a:off x="107950" y="1109663"/>
          <a:ext cx="8928100" cy="1743083"/>
        </p:xfrm>
        <a:graphic>
          <a:graphicData uri="http://schemas.openxmlformats.org/drawingml/2006/table">
            <a:tbl>
              <a:tblPr/>
              <a:tblGrid>
                <a:gridCol w="1295400">
                  <a:extLst>
                    <a:ext uri="{9D8B030D-6E8A-4147-A177-3AD203B41FA5}">
                      <a16:colId xmlns:a16="http://schemas.microsoft.com/office/drawing/2014/main" val="20000"/>
                    </a:ext>
                  </a:extLst>
                </a:gridCol>
                <a:gridCol w="1906588">
                  <a:extLst>
                    <a:ext uri="{9D8B030D-6E8A-4147-A177-3AD203B41FA5}">
                      <a16:colId xmlns:a16="http://schemas.microsoft.com/office/drawing/2014/main" val="20001"/>
                    </a:ext>
                  </a:extLst>
                </a:gridCol>
                <a:gridCol w="5726112">
                  <a:extLst>
                    <a:ext uri="{9D8B030D-6E8A-4147-A177-3AD203B41FA5}">
                      <a16:colId xmlns:a16="http://schemas.microsoft.com/office/drawing/2014/main" val="20002"/>
                    </a:ext>
                  </a:extLst>
                </a:gridCol>
              </a:tblGrid>
              <a:tr h="36569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dirty="0">
                          <a:ln>
                            <a:noFill/>
                          </a:ln>
                          <a:solidFill>
                            <a:schemeClr val="bg1"/>
                          </a:solidFill>
                          <a:effectLst/>
                          <a:latin typeface="Arial" charset="0"/>
                          <a:ea typeface="Arial Unicode MS" pitchFamily="34" charset="-122"/>
                          <a:cs typeface="Arial Unicode MS" pitchFamily="34" charset="-122"/>
                        </a:rPr>
                        <a:t>Name</a:t>
                      </a:r>
                    </a:p>
                  </a:txBody>
                  <a:tcPr marT="45690" marB="456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dirty="0">
                          <a:ln>
                            <a:noFill/>
                          </a:ln>
                          <a:solidFill>
                            <a:schemeClr val="bg1"/>
                          </a:solidFill>
                          <a:effectLst/>
                          <a:latin typeface="Arial" charset="0"/>
                          <a:ea typeface="Arial Unicode MS" pitchFamily="34" charset="-122"/>
                          <a:cs typeface="Arial Unicode MS" pitchFamily="34" charset="-122"/>
                        </a:rPr>
                        <a:t>Example</a:t>
                      </a: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dirty="0">
                          <a:ln>
                            <a:noFill/>
                          </a:ln>
                          <a:solidFill>
                            <a:schemeClr val="bg1"/>
                          </a:solidFill>
                          <a:effectLst/>
                          <a:latin typeface="Arial" charset="0"/>
                          <a:ea typeface="Arial Unicode MS" pitchFamily="34" charset="-122"/>
                          <a:cs typeface="Arial Unicode MS" pitchFamily="34" charset="-122"/>
                        </a:rPr>
                        <a:t>Comments</a:t>
                      </a:r>
                    </a:p>
                  </a:txBody>
                  <a:tcPr marT="45690" marB="456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extLst>
                  <a:ext uri="{0D108BD9-81ED-4DB2-BD59-A6C34878D82A}">
                    <a16:rowId xmlns:a16="http://schemas.microsoft.com/office/drawing/2014/main" val="10000"/>
                  </a:ext>
                </a:extLst>
              </a:tr>
              <a:tr h="560767">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a:ln>
                            <a:noFill/>
                          </a:ln>
                          <a:solidFill>
                            <a:srgbClr val="000000"/>
                          </a:solidFill>
                          <a:effectLst/>
                          <a:latin typeface="Arial" charset="0"/>
                          <a:ea typeface="Arial Unicode MS" pitchFamily="34" charset="-122"/>
                          <a:cs typeface="Arial Unicode MS" pitchFamily="34" charset="-122"/>
                        </a:rPr>
                        <a:t>32 register</a:t>
                      </a:r>
                    </a:p>
                  </a:txBody>
                  <a:tcPr marT="45690" marB="456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$s0,$s1</a:t>
                      </a:r>
                      <a:r>
                        <a:rPr kumimoji="0" lang="en-US" altLang="zh-CN" sz="1400" b="0" i="0" u="none" strike="noStrike" cap="none" normalizeH="0" baseline="0">
                          <a:ln>
                            <a:noFill/>
                          </a:ln>
                          <a:solidFill>
                            <a:srgbClr val="000000"/>
                          </a:solidFill>
                          <a:effectLst/>
                          <a:latin typeface="Arial Unicode MS"/>
                          <a:ea typeface="Arial Unicode MS" pitchFamily="34" charset="-122"/>
                          <a:cs typeface="Arial Unicode MS" pitchFamily="34" charset="-122"/>
                        </a:rPr>
                        <a:t>……</a:t>
                      </a: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,$s7</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$t0, $t1</a:t>
                      </a:r>
                      <a:r>
                        <a:rPr kumimoji="0" lang="en-US" altLang="zh-CN" sz="1400" b="0" i="0" u="none" strike="noStrike" cap="none" normalizeH="0" baseline="0">
                          <a:ln>
                            <a:noFill/>
                          </a:ln>
                          <a:solidFill>
                            <a:srgbClr val="000000"/>
                          </a:solidFill>
                          <a:effectLst/>
                          <a:latin typeface="Arial Unicode MS"/>
                          <a:ea typeface="Arial Unicode MS" pitchFamily="34" charset="-122"/>
                          <a:cs typeface="Arial Unicode MS" pitchFamily="34" charset="-122"/>
                        </a:rPr>
                        <a:t>……</a:t>
                      </a: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.,$t7</a:t>
                      </a: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Fast locations for data. In MIPS, data must be in registers to perform arithmetic. Registers $s0-$s7 map to 16-23 and $t0-$t7 map to 8-15.</a:t>
                      </a:r>
                    </a:p>
                  </a:txBody>
                  <a:tcPr marT="45690" marB="456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81661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dirty="0">
                          <a:ln>
                            <a:noFill/>
                          </a:ln>
                          <a:solidFill>
                            <a:srgbClr val="000000"/>
                          </a:solidFill>
                          <a:effectLst/>
                          <a:latin typeface="Arial" charset="0"/>
                          <a:ea typeface="Arial Unicode MS" pitchFamily="34" charset="-122"/>
                          <a:cs typeface="Arial Unicode MS" pitchFamily="34" charset="-122"/>
                        </a:rPr>
                        <a:t>2</a:t>
                      </a:r>
                      <a:r>
                        <a:rPr kumimoji="0" lang="en-US" altLang="zh-CN" sz="1600" b="1" i="0" u="none" strike="noStrike" cap="none" normalizeH="0" baseline="30000" dirty="0">
                          <a:ln>
                            <a:noFill/>
                          </a:ln>
                          <a:solidFill>
                            <a:srgbClr val="000000"/>
                          </a:solidFill>
                          <a:effectLst/>
                          <a:latin typeface="Arial" charset="0"/>
                          <a:ea typeface="Arial Unicode MS" pitchFamily="34" charset="-122"/>
                          <a:cs typeface="Arial Unicode MS" pitchFamily="34" charset="-122"/>
                        </a:rPr>
                        <a:t>30</a:t>
                      </a:r>
                      <a:r>
                        <a:rPr kumimoji="0" lang="en-US" altLang="zh-CN" sz="1600" b="1" i="0" u="none" strike="noStrike" cap="none" normalizeH="0" baseline="0" dirty="0">
                          <a:ln>
                            <a:noFill/>
                          </a:ln>
                          <a:solidFill>
                            <a:srgbClr val="000000"/>
                          </a:solidFill>
                          <a:effectLst/>
                          <a:latin typeface="Arial" charset="0"/>
                          <a:ea typeface="Arial Unicode MS" pitchFamily="34" charset="-122"/>
                          <a:cs typeface="Arial Unicode MS" pitchFamily="34" charset="-122"/>
                        </a:rPr>
                        <a:t> memory words </a:t>
                      </a:r>
                    </a:p>
                  </a:txBody>
                  <a:tcPr marT="45690" marB="456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0"/>
                        </a:spcBef>
                        <a:spcAft>
                          <a:spcPct val="0"/>
                        </a:spcAft>
                        <a:buClr>
                          <a:schemeClr val="hlink"/>
                        </a:buClr>
                        <a:buSzPct val="75000"/>
                        <a:buFont typeface="Wingdings" pitchFamily="2" charset="2"/>
                        <a:buNone/>
                        <a:tabLst/>
                      </a:pPr>
                      <a:r>
                        <a:rPr kumimoji="0" lang="en-US" altLang="zh-CN" sz="14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 Memory[0],Memory[4] , </a:t>
                      </a:r>
                    </a:p>
                    <a:p>
                      <a:pPr marL="0" marR="0" lvl="0" indent="0" algn="l" defTabSz="914400" rtl="0" eaLnBrk="1" fontAlgn="base" latinLnBrk="0" hangingPunct="1">
                        <a:lnSpc>
                          <a:spcPct val="100000"/>
                        </a:lnSpc>
                        <a:spcBef>
                          <a:spcPts val="0"/>
                        </a:spcBef>
                        <a:spcAft>
                          <a:spcPct val="0"/>
                        </a:spcAft>
                        <a:buClr>
                          <a:schemeClr val="hlink"/>
                        </a:buClr>
                        <a:buSzPct val="75000"/>
                        <a:buFont typeface="Wingdings" pitchFamily="2" charset="2"/>
                        <a:buNone/>
                        <a:tabLst/>
                      </a:pPr>
                      <a:r>
                        <a:rPr kumimoji="0" lang="en-US" altLang="zh-CN" sz="14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 Memory[8] ,     </a:t>
                      </a:r>
                      <a:r>
                        <a:rPr kumimoji="0" lang="en-US" altLang="zh-CN" sz="1400" b="0" i="0" u="none" strike="noStrike" cap="none" normalizeH="0" baseline="0" dirty="0">
                          <a:ln>
                            <a:noFill/>
                          </a:ln>
                          <a:solidFill>
                            <a:srgbClr val="000000"/>
                          </a:solidFill>
                          <a:effectLst/>
                          <a:latin typeface="Arial Unicode MS"/>
                          <a:ea typeface="Arial Unicode MS" pitchFamily="34" charset="-122"/>
                          <a:cs typeface="Arial Unicode MS" pitchFamily="34" charset="-122"/>
                        </a:rPr>
                        <a:t>……</a:t>
                      </a:r>
                      <a:r>
                        <a:rPr kumimoji="0" lang="en-US" altLang="zh-CN" sz="14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 , </a:t>
                      </a:r>
                    </a:p>
                    <a:p>
                      <a:pPr marL="0" marR="0" lvl="0" indent="0" algn="l" defTabSz="914400" rtl="0" eaLnBrk="1" fontAlgn="base" latinLnBrk="0" hangingPunct="1">
                        <a:lnSpc>
                          <a:spcPct val="100000"/>
                        </a:lnSpc>
                        <a:spcBef>
                          <a:spcPts val="0"/>
                        </a:spcBef>
                        <a:spcAft>
                          <a:spcPct val="0"/>
                        </a:spcAft>
                        <a:buClr>
                          <a:schemeClr val="hlink"/>
                        </a:buClr>
                        <a:buSzPct val="75000"/>
                        <a:buFont typeface="Wingdings" pitchFamily="2" charset="2"/>
                        <a:buNone/>
                        <a:tabLst/>
                      </a:pPr>
                      <a:r>
                        <a:rPr kumimoji="0" lang="en-US" altLang="zh-CN" sz="14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 </a:t>
                      </a:r>
                      <a:r>
                        <a:rPr kumimoji="0" lang="en-US" altLang="zh-CN" sz="1400" b="0" i="0" u="none" strike="noStrike" cap="none" normalizeH="0" baseline="0" dirty="0" err="1">
                          <a:ln>
                            <a:noFill/>
                          </a:ln>
                          <a:solidFill>
                            <a:srgbClr val="000000"/>
                          </a:solidFill>
                          <a:effectLst/>
                          <a:latin typeface="Arial" charset="0"/>
                          <a:ea typeface="Arial Unicode MS" pitchFamily="34" charset="-122"/>
                          <a:cs typeface="Arial Unicode MS" pitchFamily="34" charset="-122"/>
                        </a:rPr>
                        <a:t>Menory</a:t>
                      </a:r>
                      <a:r>
                        <a:rPr kumimoji="0" lang="en-US" altLang="zh-CN" sz="14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[4294967292] </a:t>
                      </a:r>
                    </a:p>
                  </a:txBody>
                  <a:tcPr marL="0" marR="0"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Accessed only by data transfer instructions in MIPS. MIPS uses byte </a:t>
                      </a:r>
                      <a:r>
                        <a:rPr kumimoji="0" lang="en-US" altLang="zh-CN" sz="1400" b="0" i="0" u="none" strike="noStrike" cap="none" normalizeH="0" baseline="0" dirty="0" err="1">
                          <a:ln>
                            <a:noFill/>
                          </a:ln>
                          <a:solidFill>
                            <a:srgbClr val="000000"/>
                          </a:solidFill>
                          <a:effectLst/>
                          <a:latin typeface="Arial" charset="0"/>
                          <a:ea typeface="Arial Unicode MS" pitchFamily="34" charset="-122"/>
                          <a:cs typeface="Arial Unicode MS" pitchFamily="34" charset="-122"/>
                        </a:rPr>
                        <a:t>addr</a:t>
                      </a:r>
                      <a:r>
                        <a:rPr kumimoji="0" lang="en-US" altLang="zh-CN" sz="14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 so sequential word </a:t>
                      </a:r>
                      <a:r>
                        <a:rPr kumimoji="0" lang="en-US" altLang="zh-CN" sz="1400" b="0" i="0" u="none" strike="noStrike" cap="none" normalizeH="0" baseline="0" dirty="0" err="1">
                          <a:ln>
                            <a:noFill/>
                          </a:ln>
                          <a:solidFill>
                            <a:srgbClr val="000000"/>
                          </a:solidFill>
                          <a:effectLst/>
                          <a:latin typeface="Arial" charset="0"/>
                          <a:ea typeface="Arial Unicode MS" pitchFamily="34" charset="-122"/>
                          <a:cs typeface="Arial Unicode MS" pitchFamily="34" charset="-122"/>
                        </a:rPr>
                        <a:t>addr</a:t>
                      </a:r>
                      <a:r>
                        <a:rPr kumimoji="0" lang="en-US" altLang="zh-CN" sz="14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 Differ by 4. Memory holds data structures, arrays, and  spilled registers.</a:t>
                      </a:r>
                    </a:p>
                  </a:txBody>
                  <a:tcPr marT="45690" marB="456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7774331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18"/>
          <p:cNvSpPr>
            <a:spLocks noGrp="1" noRot="1" noChangeArrowheads="1"/>
          </p:cNvSpPr>
          <p:nvPr>
            <p:ph type="title"/>
          </p:nvPr>
        </p:nvSpPr>
        <p:spPr>
          <a:xfrm>
            <a:off x="323850" y="0"/>
            <a:ext cx="8540750" cy="476250"/>
          </a:xfrm>
        </p:spPr>
        <p:txBody>
          <a:bodyPr/>
          <a:lstStyle/>
          <a:p>
            <a:pPr algn="l" eaLnBrk="1" hangingPunct="1">
              <a:defRPr/>
            </a:pPr>
            <a:r>
              <a:rPr lang="en-US" altLang="zh-CN" sz="3200" dirty="0">
                <a:solidFill>
                  <a:schemeClr val="tx2">
                    <a:lumMod val="60000"/>
                    <a:lumOff val="40000"/>
                  </a:schemeClr>
                </a:solidFill>
              </a:rPr>
              <a:t>MIPS assembly language	</a:t>
            </a:r>
            <a:endParaRPr lang="en-US" altLang="zh-CN" sz="2000" dirty="0">
              <a:solidFill>
                <a:schemeClr val="tx2">
                  <a:lumMod val="60000"/>
                  <a:lumOff val="40000"/>
                </a:schemeClr>
              </a:solidFill>
            </a:endParaRPr>
          </a:p>
        </p:txBody>
      </p:sp>
      <p:graphicFrame>
        <p:nvGraphicFramePr>
          <p:cNvPr id="246995" name="Group 211"/>
          <p:cNvGraphicFramePr>
            <a:graphicFrameLocks noGrp="1"/>
          </p:cNvGraphicFramePr>
          <p:nvPr>
            <p:ph idx="1"/>
          </p:nvPr>
        </p:nvGraphicFramePr>
        <p:xfrm>
          <a:off x="179388" y="471488"/>
          <a:ext cx="8818562" cy="6370638"/>
        </p:xfrm>
        <a:graphic>
          <a:graphicData uri="http://schemas.openxmlformats.org/drawingml/2006/table">
            <a:tbl>
              <a:tblPr/>
              <a:tblGrid>
                <a:gridCol w="1277937">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33525">
                  <a:extLst>
                    <a:ext uri="{9D8B030D-6E8A-4147-A177-3AD203B41FA5}">
                      <a16:colId xmlns:a16="http://schemas.microsoft.com/office/drawing/2014/main" val="20002"/>
                    </a:ext>
                  </a:extLst>
                </a:gridCol>
                <a:gridCol w="1995488">
                  <a:extLst>
                    <a:ext uri="{9D8B030D-6E8A-4147-A177-3AD203B41FA5}">
                      <a16:colId xmlns:a16="http://schemas.microsoft.com/office/drawing/2014/main" val="20003"/>
                    </a:ext>
                  </a:extLst>
                </a:gridCol>
                <a:gridCol w="2487612">
                  <a:extLst>
                    <a:ext uri="{9D8B030D-6E8A-4147-A177-3AD203B41FA5}">
                      <a16:colId xmlns:a16="http://schemas.microsoft.com/office/drawing/2014/main" val="20004"/>
                    </a:ext>
                  </a:extLst>
                </a:gridCol>
              </a:tblGrid>
              <a:tr h="365764">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a:ln>
                            <a:noFill/>
                          </a:ln>
                          <a:solidFill>
                            <a:schemeClr val="bg1"/>
                          </a:solidFill>
                          <a:effectLst/>
                          <a:latin typeface="Arial" charset="0"/>
                          <a:ea typeface="Arial Unicode MS" pitchFamily="34" charset="-122"/>
                          <a:cs typeface="Arial Unicode MS" pitchFamily="34" charset="-122"/>
                        </a:rPr>
                        <a:t>Category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a:ln>
                            <a:noFill/>
                          </a:ln>
                          <a:solidFill>
                            <a:schemeClr val="bg1"/>
                          </a:solidFill>
                          <a:effectLst/>
                          <a:latin typeface="Arial" charset="0"/>
                          <a:ea typeface="Arial Unicode MS" pitchFamily="34" charset="-122"/>
                          <a:cs typeface="Arial Unicode MS" pitchFamily="34" charset="-122"/>
                        </a:rPr>
                        <a:t>Instruction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a:ln>
                            <a:noFill/>
                          </a:ln>
                          <a:solidFill>
                            <a:schemeClr val="bg1"/>
                          </a:solidFill>
                          <a:effectLst/>
                          <a:latin typeface="Arial" charset="0"/>
                          <a:ea typeface="Arial Unicode MS" pitchFamily="34" charset="-122"/>
                          <a:cs typeface="Arial Unicode MS" pitchFamily="34" charset="-122"/>
                        </a:rPr>
                        <a:t>Example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a:ln>
                            <a:noFill/>
                          </a:ln>
                          <a:solidFill>
                            <a:schemeClr val="bg1"/>
                          </a:solidFill>
                          <a:effectLst/>
                          <a:latin typeface="Arial" charset="0"/>
                          <a:ea typeface="Arial Unicode MS" pitchFamily="34" charset="-122"/>
                          <a:cs typeface="Arial Unicode MS" pitchFamily="34" charset="-122"/>
                        </a:rPr>
                        <a:t>Meaning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a:ln>
                            <a:noFill/>
                          </a:ln>
                          <a:solidFill>
                            <a:schemeClr val="bg1"/>
                          </a:solidFill>
                          <a:effectLst/>
                          <a:latin typeface="Arial" charset="0"/>
                          <a:ea typeface="Arial Unicode MS" pitchFamily="34" charset="-122"/>
                          <a:cs typeface="Arial Unicode MS" pitchFamily="34" charset="-122"/>
                        </a:rPr>
                        <a:t>Comments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04803">
                <a:tc rowSpan="2">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a:ln>
                            <a:noFill/>
                          </a:ln>
                          <a:solidFill>
                            <a:srgbClr val="000000"/>
                          </a:solidFill>
                          <a:effectLst/>
                          <a:latin typeface="Arial" charset="0"/>
                          <a:ea typeface="Arial Unicode MS" pitchFamily="34" charset="-122"/>
                          <a:cs typeface="Arial Unicode MS" pitchFamily="34" charset="-122"/>
                        </a:rPr>
                        <a:t>Arithmetic</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add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Add $s1,$s2,$s3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$s1=$s2 + $s3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Three register operands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subtract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Sub $s1,$s2,$s3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$s1=$s2</a:t>
                      </a:r>
                      <a:r>
                        <a:rPr kumimoji="0" lang="zh-CN" altLang="en-US" sz="1400" b="0" i="0" u="none" strike="noStrike" cap="none" normalizeH="0" baseline="0">
                          <a:ln>
                            <a:noFill/>
                          </a:ln>
                          <a:solidFill>
                            <a:srgbClr val="000000"/>
                          </a:solidFill>
                          <a:effectLst/>
                          <a:latin typeface="Arial" charset="0"/>
                          <a:ea typeface="Arial Unicode MS" pitchFamily="34" charset="-122"/>
                          <a:cs typeface="Arial Unicode MS" pitchFamily="34" charset="-122"/>
                        </a:rPr>
                        <a:t>－</a:t>
                      </a: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Three register operands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803">
                <a:tc rowSpan="2">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Data transfer</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load word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lw $1, 100($s2)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$s1=Memory[$s2+100]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Data from memory to register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115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store word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sw $s1, 100($s2)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Memory[$s2+100]=$s1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Data from register to memory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4803">
                <a:tc rowSpan="7">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a:ln>
                            <a:noFill/>
                          </a:ln>
                          <a:solidFill>
                            <a:srgbClr val="000000"/>
                          </a:solidFill>
                          <a:effectLst/>
                          <a:latin typeface="Arial" charset="0"/>
                          <a:ea typeface="Arial Unicode MS" pitchFamily="34" charset="-122"/>
                          <a:cs typeface="Arial Unicode MS" pitchFamily="34" charset="-122"/>
                        </a:rPr>
                        <a:t>logical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and $s1,$s2,$s3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$s1=$s2 &amp; $s3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000" b="1" i="0" u="none" strike="noStrike" cap="none" normalizeH="0" baseline="0">
                          <a:ln>
                            <a:noFill/>
                          </a:ln>
                          <a:solidFill>
                            <a:srgbClr val="000000"/>
                          </a:solidFill>
                          <a:effectLst/>
                          <a:latin typeface="Arial" charset="0"/>
                          <a:ea typeface="Arial Unicode MS" pitchFamily="34" charset="-122"/>
                          <a:cs typeface="Arial Unicode MS" pitchFamily="34" charset="-122"/>
                        </a:rPr>
                        <a:t>three reg. operands;bit-by-bit AND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480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or $s1,$s2,$s3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$s1=$s2 | $s3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000" b="1" i="0" u="none" strike="noStrike" cap="none" normalizeH="0" baseline="0">
                          <a:ln>
                            <a:noFill/>
                          </a:ln>
                          <a:solidFill>
                            <a:srgbClr val="000000"/>
                          </a:solidFill>
                          <a:effectLst/>
                          <a:latin typeface="Arial" charset="0"/>
                          <a:ea typeface="Arial Unicode MS" pitchFamily="34" charset="-122"/>
                          <a:cs typeface="Arial Unicode MS" pitchFamily="34" charset="-122"/>
                        </a:rPr>
                        <a:t>three reg. operands;bit-by-bit OR</a:t>
                      </a:r>
                      <a:endPar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480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nor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nor $s1,$s2,$s3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$s1=~($s2 | $s3)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000" b="1" i="0" u="none" strike="noStrike" cap="none" normalizeH="0" baseline="0">
                          <a:ln>
                            <a:noFill/>
                          </a:ln>
                          <a:solidFill>
                            <a:srgbClr val="000000"/>
                          </a:solidFill>
                          <a:effectLst/>
                          <a:latin typeface="Arial" charset="0"/>
                          <a:ea typeface="Arial Unicode MS" pitchFamily="34" charset="-122"/>
                          <a:cs typeface="Arial Unicode MS" pitchFamily="34" charset="-122"/>
                        </a:rPr>
                        <a:t>three reg. operands;bit-by-bit NOR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0480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and immediate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addi $s1,$s2,100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$s1=$s2 &amp; 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200" b="0" i="0" u="none" strike="noStrike" cap="none" normalizeH="0" baseline="0">
                          <a:ln>
                            <a:noFill/>
                          </a:ln>
                          <a:solidFill>
                            <a:srgbClr val="000000"/>
                          </a:solidFill>
                          <a:effectLst/>
                          <a:latin typeface="Arial" charset="0"/>
                          <a:ea typeface="Arial Unicode MS" pitchFamily="34" charset="-122"/>
                          <a:cs typeface="Arial Unicode MS" pitchFamily="34" charset="-122"/>
                        </a:rPr>
                        <a:t>Bit-by-bit AND reg with constant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0480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or immediate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ori $s1,$s2,100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$s1=$s2 | 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200" b="0" i="0" u="none" strike="noStrike" cap="none" normalizeH="0" baseline="0">
                          <a:ln>
                            <a:noFill/>
                          </a:ln>
                          <a:solidFill>
                            <a:srgbClr val="000000"/>
                          </a:solidFill>
                          <a:effectLst/>
                          <a:latin typeface="Arial" charset="0"/>
                          <a:ea typeface="Arial Unicode MS" pitchFamily="34" charset="-122"/>
                          <a:cs typeface="Arial Unicode MS" pitchFamily="34" charset="-122"/>
                        </a:rPr>
                        <a:t>Bit-by-bit OR reg with constant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0480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shift left logical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sll $s1,$s2,10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$s1=$s2 &lt;&lt; 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Shift left by </a:t>
                      </a:r>
                      <a:r>
                        <a:rPr kumimoji="0" lang="en-US" altLang="zh-CN" sz="1200" b="0" i="0" u="none" strike="noStrike" cap="none" normalizeH="0" baseline="0">
                          <a:ln>
                            <a:noFill/>
                          </a:ln>
                          <a:solidFill>
                            <a:srgbClr val="000000"/>
                          </a:solidFill>
                          <a:effectLst/>
                          <a:latin typeface="Arial" charset="0"/>
                          <a:ea typeface="Arial Unicode MS" pitchFamily="34" charset="-122"/>
                          <a:cs typeface="Arial Unicode MS" pitchFamily="34" charset="-122"/>
                        </a:rPr>
                        <a:t>constant</a:t>
                      </a:r>
                      <a:endPar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0480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shift right logical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srl $s1,$s2,10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$s1=$s2 &gt;&gt; 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Shift right by </a:t>
                      </a:r>
                      <a:r>
                        <a:rPr kumimoji="0" lang="en-US" altLang="zh-CN" sz="1200" b="0" i="0" u="none" strike="noStrike" cap="none" normalizeH="0" baseline="0">
                          <a:ln>
                            <a:noFill/>
                          </a:ln>
                          <a:solidFill>
                            <a:srgbClr val="000000"/>
                          </a:solidFill>
                          <a:effectLst/>
                          <a:latin typeface="Arial" charset="0"/>
                          <a:ea typeface="Arial Unicode MS" pitchFamily="34" charset="-122"/>
                          <a:cs typeface="Arial Unicode MS" pitchFamily="34" charset="-122"/>
                        </a:rPr>
                        <a:t>constant</a:t>
                      </a:r>
                      <a:endPar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04803">
                <a:tc rowSpan="4">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500" b="1" i="0" u="none" strike="noStrike" cap="none" normalizeH="0" baseline="0">
                          <a:ln>
                            <a:noFill/>
                          </a:ln>
                          <a:solidFill>
                            <a:srgbClr val="000000"/>
                          </a:solidFill>
                          <a:effectLst/>
                          <a:latin typeface="Arial" charset="0"/>
                          <a:ea typeface="Arial Unicode MS" pitchFamily="34" charset="-122"/>
                          <a:cs typeface="Arial Unicode MS" pitchFamily="34" charset="-122"/>
                        </a:rPr>
                        <a:t>Conditional</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a:ln>
                            <a:noFill/>
                          </a:ln>
                          <a:solidFill>
                            <a:srgbClr val="000000"/>
                          </a:solidFill>
                          <a:effectLst/>
                          <a:latin typeface="Arial" charset="0"/>
                          <a:ea typeface="Arial Unicode MS" pitchFamily="34" charset="-122"/>
                          <a:cs typeface="Arial Unicode MS" pitchFamily="34" charset="-122"/>
                        </a:rPr>
                        <a:t>branch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branch on equal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beq $s1,$s2,L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If($s1==$s2) go to 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Equal test and branch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0480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branch not eaqal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bne $s1,$s2,L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If($s1!=$s2) go to 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Not equal test and branch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56083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set on less than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slt $s1,$s2,$s3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If($s2&lt;$s3) $s1=1</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Else $s1=0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Compare less than;used with beq, bne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56083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set on less than immediate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slt $s1,$s2100</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If($s2&lt;100) $s1=1</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Else $s1=0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300" b="0" i="0" u="none" strike="noStrike" cap="none" normalizeH="0" baseline="0">
                          <a:ln>
                            <a:noFill/>
                          </a:ln>
                          <a:solidFill>
                            <a:srgbClr val="000000"/>
                          </a:solidFill>
                          <a:effectLst/>
                          <a:latin typeface="Arial" charset="0"/>
                          <a:ea typeface="Arial Unicode MS" pitchFamily="34" charset="-122"/>
                          <a:cs typeface="Arial Unicode MS" pitchFamily="34" charset="-122"/>
                        </a:rPr>
                        <a:t>Compare less than immediate; used with beq, bne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304803">
                <a:tc rowSpan="3">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Uncondition-al jump</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jump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j        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go to   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Jump to target address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30480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chemeClr val="accent2"/>
                          </a:solidFill>
                          <a:effectLst/>
                          <a:latin typeface="Arial" charset="0"/>
                          <a:ea typeface="Arial Unicode MS" pitchFamily="34" charset="-122"/>
                          <a:cs typeface="Arial Unicode MS" pitchFamily="34" charset="-122"/>
                        </a:rPr>
                        <a:t>jump register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chemeClr val="accent2"/>
                          </a:solidFill>
                          <a:effectLst/>
                          <a:latin typeface="Arial" charset="0"/>
                          <a:ea typeface="Arial Unicode MS" pitchFamily="34" charset="-122"/>
                          <a:cs typeface="Arial Unicode MS" pitchFamily="34" charset="-122"/>
                        </a:rPr>
                        <a:t>jr      $ra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chemeClr val="accent2"/>
                          </a:solidFill>
                          <a:effectLst/>
                          <a:latin typeface="Arial" charset="0"/>
                          <a:ea typeface="Arial Unicode MS" pitchFamily="34" charset="-122"/>
                          <a:cs typeface="Arial Unicode MS" pitchFamily="34" charset="-122"/>
                        </a:rPr>
                        <a:t>go to $ra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chemeClr val="accent2"/>
                          </a:solidFill>
                          <a:effectLst/>
                          <a:latin typeface="Arial" charset="0"/>
                          <a:ea typeface="Arial Unicode MS" pitchFamily="34" charset="-122"/>
                          <a:cs typeface="Arial Unicode MS" pitchFamily="34" charset="-122"/>
                        </a:rPr>
                        <a:t>For procedure return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30480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chemeClr val="accent2"/>
                          </a:solidFill>
                          <a:effectLst/>
                          <a:latin typeface="Arial" charset="0"/>
                          <a:ea typeface="Arial Unicode MS" pitchFamily="34" charset="-122"/>
                          <a:cs typeface="Arial Unicode MS" pitchFamily="34" charset="-122"/>
                        </a:rPr>
                        <a:t>jump and link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chemeClr val="accent2"/>
                          </a:solidFill>
                          <a:effectLst/>
                          <a:latin typeface="Arial" charset="0"/>
                          <a:ea typeface="Arial Unicode MS" pitchFamily="34" charset="-122"/>
                          <a:cs typeface="Arial Unicode MS" pitchFamily="34" charset="-122"/>
                        </a:rPr>
                        <a:t>jal      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chemeClr val="accent2"/>
                          </a:solidFill>
                          <a:effectLst/>
                          <a:latin typeface="Arial" charset="0"/>
                          <a:ea typeface="Arial Unicode MS" pitchFamily="34" charset="-122"/>
                          <a:cs typeface="Arial Unicode MS" pitchFamily="34" charset="-122"/>
                        </a:rPr>
                        <a:t>$ra=PC+4; go to 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chemeClr val="accent2"/>
                          </a:solidFill>
                          <a:effectLst/>
                          <a:latin typeface="Arial" charset="0"/>
                          <a:ea typeface="Arial Unicode MS" pitchFamily="34" charset="-122"/>
                          <a:cs typeface="Arial Unicode MS" pitchFamily="34" charset="-122"/>
                        </a:rPr>
                        <a:t>For procedure call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2436867947"/>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57200" y="125760"/>
            <a:ext cx="8229600" cy="1143000"/>
          </a:xfrm>
        </p:spPr>
        <p:txBody>
          <a:bodyPr/>
          <a:lstStyle/>
          <a:p>
            <a:pPr eaLnBrk="1" hangingPunct="1"/>
            <a:r>
              <a:rPr lang="en-US" altLang="ko-KR" dirty="0">
                <a:ea typeface="Gulim" pitchFamily="34" charset="-127"/>
              </a:rPr>
              <a:t>MIPS Operations/Operands</a:t>
            </a:r>
          </a:p>
        </p:txBody>
      </p:sp>
      <p:sp>
        <p:nvSpPr>
          <p:cNvPr id="7" name="Rectangle 3"/>
          <p:cNvSpPr>
            <a:spLocks noGrp="1" noChangeArrowheads="1"/>
          </p:cNvSpPr>
          <p:nvPr>
            <p:ph idx="1"/>
          </p:nvPr>
        </p:nvSpPr>
        <p:spPr>
          <a:xfrm>
            <a:off x="457200" y="1363935"/>
            <a:ext cx="8686800" cy="4945385"/>
          </a:xfrm>
        </p:spPr>
        <p:txBody>
          <a:bodyPr/>
          <a:lstStyle/>
          <a:p>
            <a:pPr eaLnBrk="1" hangingPunct="1">
              <a:lnSpc>
                <a:spcPct val="80000"/>
              </a:lnSpc>
            </a:pPr>
            <a:endParaRPr lang="en-US" altLang="ko-KR" sz="2800" dirty="0">
              <a:ea typeface="Gulim" pitchFamily="34" charset="-127"/>
            </a:endParaRPr>
          </a:p>
          <a:p>
            <a:pPr eaLnBrk="1" hangingPunct="1">
              <a:lnSpc>
                <a:spcPct val="80000"/>
              </a:lnSpc>
            </a:pPr>
            <a:endParaRPr lang="en-US" altLang="ko-KR" sz="2800" dirty="0">
              <a:ea typeface="Gulim" pitchFamily="34" charset="-127"/>
            </a:endParaRPr>
          </a:p>
          <a:p>
            <a:pPr eaLnBrk="1" hangingPunct="1">
              <a:lnSpc>
                <a:spcPct val="80000"/>
              </a:lnSpc>
            </a:pPr>
            <a:r>
              <a:rPr lang="en-US" altLang="ko-KR" sz="2800" dirty="0">
                <a:ea typeface="Gulim" pitchFamily="34" charset="-127"/>
              </a:rPr>
              <a:t>MIPS operands</a:t>
            </a:r>
          </a:p>
          <a:p>
            <a:pPr lvl="1" eaLnBrk="1" hangingPunct="1">
              <a:lnSpc>
                <a:spcPct val="80000"/>
              </a:lnSpc>
            </a:pPr>
            <a:r>
              <a:rPr lang="en-US" altLang="ko-KR" dirty="0">
                <a:ea typeface="Gulim" pitchFamily="34" charset="-127"/>
              </a:rPr>
              <a:t>General-purpose registers</a:t>
            </a:r>
          </a:p>
          <a:p>
            <a:pPr lvl="1" eaLnBrk="1" hangingPunct="1">
              <a:lnSpc>
                <a:spcPct val="80000"/>
              </a:lnSpc>
            </a:pPr>
            <a:r>
              <a:rPr lang="en-US" altLang="ko-KR" dirty="0">
                <a:ea typeface="Gulim" pitchFamily="34" charset="-127"/>
              </a:rPr>
              <a:t>Fixed registers, e.g., HI/LO registers</a:t>
            </a:r>
          </a:p>
          <a:p>
            <a:pPr lvl="1" eaLnBrk="1" hangingPunct="1">
              <a:lnSpc>
                <a:spcPct val="80000"/>
              </a:lnSpc>
            </a:pPr>
            <a:r>
              <a:rPr lang="en-US" altLang="ko-KR" dirty="0">
                <a:ea typeface="Gulim" pitchFamily="34" charset="-127"/>
              </a:rPr>
              <a:t>Memory location</a:t>
            </a:r>
          </a:p>
          <a:p>
            <a:pPr lvl="1" eaLnBrk="1" hangingPunct="1">
              <a:lnSpc>
                <a:spcPct val="80000"/>
              </a:lnSpc>
            </a:pPr>
            <a:r>
              <a:rPr lang="en-US" altLang="ko-KR" dirty="0">
                <a:ea typeface="Gulim" pitchFamily="34" charset="-127"/>
              </a:rPr>
              <a:t>Immediate value</a:t>
            </a:r>
          </a:p>
        </p:txBody>
      </p:sp>
    </p:spTree>
    <p:extLst>
      <p:ext uri="{BB962C8B-B14F-4D97-AF65-F5344CB8AC3E}">
        <p14:creationId xmlns:p14="http://schemas.microsoft.com/office/powerpoint/2010/main" val="23768140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30"/>
          <p:cNvSpPr>
            <a:spLocks noGrp="1" noRot="1" noChangeArrowheads="1"/>
          </p:cNvSpPr>
          <p:nvPr>
            <p:ph type="title"/>
          </p:nvPr>
        </p:nvSpPr>
        <p:spPr>
          <a:xfrm>
            <a:off x="684213" y="-161925"/>
            <a:ext cx="8158162" cy="638175"/>
          </a:xfrm>
        </p:spPr>
        <p:txBody>
          <a:bodyPr/>
          <a:lstStyle/>
          <a:p>
            <a:pPr algn="l" eaLnBrk="1" hangingPunct="1">
              <a:defRPr/>
            </a:pPr>
            <a:r>
              <a:rPr lang="en-US" altLang="zh-CN" sz="2800" dirty="0">
                <a:solidFill>
                  <a:schemeClr val="tx2">
                    <a:lumMod val="60000"/>
                    <a:lumOff val="40000"/>
                  </a:schemeClr>
                </a:solidFill>
              </a:rPr>
              <a:t>MIPS machine language</a:t>
            </a:r>
          </a:p>
        </p:txBody>
      </p:sp>
      <p:graphicFrame>
        <p:nvGraphicFramePr>
          <p:cNvPr id="233866" name="Group 394"/>
          <p:cNvGraphicFramePr>
            <a:graphicFrameLocks noGrp="1"/>
          </p:cNvGraphicFramePr>
          <p:nvPr>
            <p:ph idx="1"/>
          </p:nvPr>
        </p:nvGraphicFramePr>
        <p:xfrm>
          <a:off x="611188" y="382588"/>
          <a:ext cx="8208962" cy="6461256"/>
        </p:xfrm>
        <a:graphic>
          <a:graphicData uri="http://schemas.openxmlformats.org/drawingml/2006/table">
            <a:tbl>
              <a:tblPr/>
              <a:tblGrid>
                <a:gridCol w="933450">
                  <a:extLst>
                    <a:ext uri="{9D8B030D-6E8A-4147-A177-3AD203B41FA5}">
                      <a16:colId xmlns:a16="http://schemas.microsoft.com/office/drawing/2014/main" val="20000"/>
                    </a:ext>
                  </a:extLst>
                </a:gridCol>
                <a:gridCol w="1022350">
                  <a:extLst>
                    <a:ext uri="{9D8B030D-6E8A-4147-A177-3AD203B41FA5}">
                      <a16:colId xmlns:a16="http://schemas.microsoft.com/office/drawing/2014/main" val="20001"/>
                    </a:ext>
                  </a:extLst>
                </a:gridCol>
                <a:gridCol w="558800">
                  <a:extLst>
                    <a:ext uri="{9D8B030D-6E8A-4147-A177-3AD203B41FA5}">
                      <a16:colId xmlns:a16="http://schemas.microsoft.com/office/drawing/2014/main" val="20002"/>
                    </a:ext>
                  </a:extLst>
                </a:gridCol>
                <a:gridCol w="558800">
                  <a:extLst>
                    <a:ext uri="{9D8B030D-6E8A-4147-A177-3AD203B41FA5}">
                      <a16:colId xmlns:a16="http://schemas.microsoft.com/office/drawing/2014/main" val="20003"/>
                    </a:ext>
                  </a:extLst>
                </a:gridCol>
                <a:gridCol w="558800">
                  <a:extLst>
                    <a:ext uri="{9D8B030D-6E8A-4147-A177-3AD203B41FA5}">
                      <a16:colId xmlns:a16="http://schemas.microsoft.com/office/drawing/2014/main" val="20004"/>
                    </a:ext>
                  </a:extLst>
                </a:gridCol>
                <a:gridCol w="558800">
                  <a:extLst>
                    <a:ext uri="{9D8B030D-6E8A-4147-A177-3AD203B41FA5}">
                      <a16:colId xmlns:a16="http://schemas.microsoft.com/office/drawing/2014/main" val="20005"/>
                    </a:ext>
                  </a:extLst>
                </a:gridCol>
                <a:gridCol w="666750">
                  <a:extLst>
                    <a:ext uri="{9D8B030D-6E8A-4147-A177-3AD203B41FA5}">
                      <a16:colId xmlns:a16="http://schemas.microsoft.com/office/drawing/2014/main" val="20006"/>
                    </a:ext>
                  </a:extLst>
                </a:gridCol>
                <a:gridCol w="661987">
                  <a:extLst>
                    <a:ext uri="{9D8B030D-6E8A-4147-A177-3AD203B41FA5}">
                      <a16:colId xmlns:a16="http://schemas.microsoft.com/office/drawing/2014/main" val="20007"/>
                    </a:ext>
                  </a:extLst>
                </a:gridCol>
                <a:gridCol w="2689225">
                  <a:extLst>
                    <a:ext uri="{9D8B030D-6E8A-4147-A177-3AD203B41FA5}">
                      <a16:colId xmlns:a16="http://schemas.microsoft.com/office/drawing/2014/main" val="20008"/>
                    </a:ext>
                  </a:extLst>
                </a:gridCol>
              </a:tblGrid>
              <a:tr h="365728">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a:ln>
                            <a:noFill/>
                          </a:ln>
                          <a:solidFill>
                            <a:schemeClr val="bg1"/>
                          </a:solidFill>
                          <a:effectLst/>
                          <a:latin typeface="Arial" charset="0"/>
                          <a:ea typeface="Arial Unicode MS" pitchFamily="34" charset="-122"/>
                          <a:cs typeface="Arial Unicode MS" pitchFamily="34" charset="-122"/>
                        </a:rPr>
                        <a:t>Name </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a:ln>
                            <a:noFill/>
                          </a:ln>
                          <a:solidFill>
                            <a:schemeClr val="bg1"/>
                          </a:solidFill>
                          <a:effectLst/>
                          <a:latin typeface="Arial" charset="0"/>
                          <a:ea typeface="Arial Unicode MS" pitchFamily="34" charset="-122"/>
                          <a:cs typeface="Arial Unicode MS" pitchFamily="34" charset="-122"/>
                        </a:rPr>
                        <a:t>Format </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gridSpan="6">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a:ln>
                            <a:noFill/>
                          </a:ln>
                          <a:solidFill>
                            <a:schemeClr val="bg1"/>
                          </a:solidFill>
                          <a:effectLst/>
                          <a:latin typeface="Arial" charset="0"/>
                          <a:ea typeface="Arial Unicode MS" pitchFamily="34" charset="-122"/>
                          <a:cs typeface="Arial Unicode MS" pitchFamily="34" charset="-122"/>
                        </a:rPr>
                        <a:t>Example </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a:ln>
                            <a:noFill/>
                          </a:ln>
                          <a:solidFill>
                            <a:schemeClr val="bg1"/>
                          </a:solidFill>
                          <a:effectLst/>
                          <a:latin typeface="Arial" charset="0"/>
                          <a:ea typeface="Arial Unicode MS" pitchFamily="34" charset="-122"/>
                          <a:cs typeface="Arial Unicode MS" pitchFamily="34" charset="-122"/>
                        </a:rPr>
                        <a:t>Comment</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04770">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add</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R</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0</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18</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19</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17</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0</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32</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add $s1, $s2, $s3 </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770">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sub</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R</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0</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18</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19</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17</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0</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34</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sub $s1, $s2, $s3 </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extLst>
                  <a:ext uri="{0D108BD9-81ED-4DB2-BD59-A6C34878D82A}">
                    <a16:rowId xmlns:a16="http://schemas.microsoft.com/office/drawing/2014/main" val="10002"/>
                  </a:ext>
                </a:extLst>
              </a:tr>
              <a:tr h="304770">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lw</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I</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35</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18</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17</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100</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lw $s1, 100($s2) </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4770">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sw</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I</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43</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18</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17</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gridSpan="3">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100</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hMerge="1">
                  <a:txBody>
                    <a:bodyPr/>
                    <a:lstStyle/>
                    <a:p>
                      <a:endParaRPr lang="zh-CN" altLang="en-US"/>
                    </a:p>
                  </a:txBody>
                  <a:tcPr/>
                </a:tc>
                <a:tc hMerge="1">
                  <a:txBody>
                    <a:bodyPr/>
                    <a:lstStyle/>
                    <a:p>
                      <a:endParaRPr lang="zh-CN" altLang="en-US"/>
                    </a:p>
                  </a:txBody>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sw $s1, 100($s2) </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extLst>
                  <a:ext uri="{0D108BD9-81ED-4DB2-BD59-A6C34878D82A}">
                    <a16:rowId xmlns:a16="http://schemas.microsoft.com/office/drawing/2014/main" val="10004"/>
                  </a:ext>
                </a:extLst>
              </a:tr>
              <a:tr h="304770">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and</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R</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0</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18</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19</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17</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0</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36</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and $s1, $s2, $s3 </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4770">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or</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R</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0</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18</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19</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17</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0</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37</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or $s1, $s2, $s3 </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extLst>
                  <a:ext uri="{0D108BD9-81ED-4DB2-BD59-A6C34878D82A}">
                    <a16:rowId xmlns:a16="http://schemas.microsoft.com/office/drawing/2014/main" val="10006"/>
                  </a:ext>
                </a:extLst>
              </a:tr>
              <a:tr h="304770">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nor</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R</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0</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18</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19</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17</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0</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39</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nor $s1, $s2, $s3 </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04770">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addi</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I</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12</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18</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17</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gridSpan="3">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100</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hMerge="1">
                  <a:txBody>
                    <a:bodyPr/>
                    <a:lstStyle/>
                    <a:p>
                      <a:endParaRPr lang="zh-CN" altLang="en-US"/>
                    </a:p>
                  </a:txBody>
                  <a:tcPr/>
                </a:tc>
                <a:tc hMerge="1">
                  <a:txBody>
                    <a:bodyPr/>
                    <a:lstStyle/>
                    <a:p>
                      <a:endParaRPr lang="zh-CN" altLang="en-US"/>
                    </a:p>
                  </a:txBody>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addi $s1, $s2,100</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extLst>
                  <a:ext uri="{0D108BD9-81ED-4DB2-BD59-A6C34878D82A}">
                    <a16:rowId xmlns:a16="http://schemas.microsoft.com/office/drawing/2014/main" val="10008"/>
                  </a:ext>
                </a:extLst>
              </a:tr>
              <a:tr h="304770">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ori</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I</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13</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18</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17</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100</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ori $s1, $s2,100</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04770">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sll</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R</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0</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0</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18</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17</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10</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0</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sll $s1, $s2,10</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extLst>
                  <a:ext uri="{0D108BD9-81ED-4DB2-BD59-A6C34878D82A}">
                    <a16:rowId xmlns:a16="http://schemas.microsoft.com/office/drawing/2014/main" val="10010"/>
                  </a:ext>
                </a:extLst>
              </a:tr>
              <a:tr h="304770">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srl</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R</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0</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0</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18</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17</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10</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2</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srl $s1, $s2,10</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04770">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beq</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I</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4</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17</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18</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gridSpan="3">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25</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hMerge="1">
                  <a:txBody>
                    <a:bodyPr/>
                    <a:lstStyle/>
                    <a:p>
                      <a:endParaRPr lang="zh-CN" altLang="en-US"/>
                    </a:p>
                  </a:txBody>
                  <a:tcPr/>
                </a:tc>
                <a:tc hMerge="1">
                  <a:txBody>
                    <a:bodyPr/>
                    <a:lstStyle/>
                    <a:p>
                      <a:endParaRPr lang="zh-CN" altLang="en-US"/>
                    </a:p>
                  </a:txBody>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beq $s1, $s2,100</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extLst>
                  <a:ext uri="{0D108BD9-81ED-4DB2-BD59-A6C34878D82A}">
                    <a16:rowId xmlns:a16="http://schemas.microsoft.com/office/drawing/2014/main" val="10012"/>
                  </a:ext>
                </a:extLst>
              </a:tr>
              <a:tr h="304770">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bne</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I</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5</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17</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18</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25</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bne $s1, $s2,100</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04770">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slt</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R</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0</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18</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19</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17</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0</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42</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slt $s1, $s2,$s3</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extLst>
                  <a:ext uri="{0D108BD9-81ED-4DB2-BD59-A6C34878D82A}">
                    <a16:rowId xmlns:a16="http://schemas.microsoft.com/office/drawing/2014/main" val="10014"/>
                  </a:ext>
                </a:extLst>
              </a:tr>
              <a:tr h="304770">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j</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J</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2</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5">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2500</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j     10000(see section 2.9)</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304770">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jr</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R</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0</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31</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0</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0</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0</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8</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j      Sra</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extLst>
                  <a:ext uri="{0D108BD9-81ED-4DB2-BD59-A6C34878D82A}">
                    <a16:rowId xmlns:a16="http://schemas.microsoft.com/office/drawing/2014/main" val="10016"/>
                  </a:ext>
                </a:extLst>
              </a:tr>
              <a:tr h="304770">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jal</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J</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3</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5">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2500</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jar   10000(see section 2.9)</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304770">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300" b="1" i="0" u="none" strike="noStrike" cap="none" normalizeH="0" baseline="0">
                          <a:ln>
                            <a:noFill/>
                          </a:ln>
                          <a:solidFill>
                            <a:schemeClr val="bg1"/>
                          </a:solidFill>
                          <a:effectLst/>
                          <a:latin typeface="Arial" charset="0"/>
                          <a:ea typeface="Arial Unicode MS" pitchFamily="34" charset="-122"/>
                          <a:cs typeface="Arial Unicode MS" pitchFamily="34" charset="-122"/>
                        </a:rPr>
                        <a:t>Field size</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1400" b="0" i="0" u="none" strike="noStrike" cap="none" normalizeH="0" baseline="0">
                        <a:ln>
                          <a:noFill/>
                        </a:ln>
                        <a:solidFill>
                          <a:schemeClr val="bg1"/>
                        </a:solidFill>
                        <a:effectLst/>
                        <a:latin typeface="Arial" charset="0"/>
                        <a:ea typeface="Arial Unicode MS" pitchFamily="34" charset="-122"/>
                        <a:cs typeface="Arial Unicode MS" pitchFamily="34"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chemeClr val="bg1"/>
                          </a:solidFill>
                          <a:effectLst/>
                          <a:latin typeface="Arial" charset="0"/>
                          <a:ea typeface="Arial Unicode MS" pitchFamily="34" charset="-122"/>
                          <a:cs typeface="Arial Unicode MS" pitchFamily="34" charset="-122"/>
                        </a:rPr>
                        <a:t>6bits</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chemeClr val="bg1"/>
                          </a:solidFill>
                          <a:effectLst/>
                          <a:latin typeface="Arial" charset="0"/>
                          <a:ea typeface="Arial Unicode MS" pitchFamily="34" charset="-122"/>
                          <a:cs typeface="Arial Unicode MS" pitchFamily="34" charset="-122"/>
                        </a:rPr>
                        <a:t>5bits</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chemeClr val="bg1"/>
                          </a:solidFill>
                          <a:effectLst/>
                          <a:latin typeface="Arial" charset="0"/>
                          <a:ea typeface="Arial Unicode MS" pitchFamily="34" charset="-122"/>
                          <a:cs typeface="Arial Unicode MS" pitchFamily="34" charset="-122"/>
                        </a:rPr>
                        <a:t>5bits</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chemeClr val="bg1"/>
                          </a:solidFill>
                          <a:effectLst/>
                          <a:latin typeface="Arial" charset="0"/>
                          <a:ea typeface="Arial Unicode MS" pitchFamily="34" charset="-122"/>
                          <a:cs typeface="Arial Unicode MS" pitchFamily="34" charset="-122"/>
                        </a:rPr>
                        <a:t>5bits</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chemeClr val="bg1"/>
                          </a:solidFill>
                          <a:effectLst/>
                          <a:latin typeface="Arial" charset="0"/>
                          <a:ea typeface="Arial Unicode MS" pitchFamily="34" charset="-122"/>
                          <a:cs typeface="Arial Unicode MS" pitchFamily="34" charset="-122"/>
                        </a:rPr>
                        <a:t>5bits</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chemeClr val="bg1"/>
                          </a:solidFill>
                          <a:effectLst/>
                          <a:latin typeface="Arial" charset="0"/>
                          <a:ea typeface="Arial Unicode MS" pitchFamily="34" charset="-122"/>
                          <a:cs typeface="Arial Unicode MS" pitchFamily="34" charset="-122"/>
                        </a:rPr>
                        <a:t>6bits</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chemeClr val="bg1"/>
                          </a:solidFill>
                          <a:effectLst/>
                          <a:latin typeface="Arial" charset="0"/>
                          <a:ea typeface="Arial Unicode MS" pitchFamily="34" charset="-122"/>
                          <a:cs typeface="Arial Unicode MS" pitchFamily="34" charset="-122"/>
                        </a:rPr>
                        <a:t>All MIPS instruction 32 bits</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18"/>
                  </a:ext>
                </a:extLst>
              </a:tr>
              <a:tr h="304770">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R-format</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R</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op</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rs</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rt</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rd</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shamt</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funct</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Arithmetic instruction format</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9"/>
                  </a:ext>
                </a:extLst>
              </a:tr>
              <a:tr h="304770">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i-format</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I</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op</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rs</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rt</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3">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address</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Data transfer ,branch format</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0"/>
                  </a:ext>
                </a:extLst>
              </a:tr>
            </a:tbl>
          </a:graphicData>
        </a:graphic>
      </p:graphicFrame>
    </p:spTree>
    <p:extLst>
      <p:ext uri="{BB962C8B-B14F-4D97-AF65-F5344CB8AC3E}">
        <p14:creationId xmlns:p14="http://schemas.microsoft.com/office/powerpoint/2010/main" val="1440793372"/>
      </p:ext>
    </p:extLst>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0" dirty="0"/>
              <a:t>Exercise</a:t>
            </a:r>
            <a:endParaRPr lang="zh-CN" altLang="en-US" dirty="0"/>
          </a:p>
        </p:txBody>
      </p:sp>
      <p:sp>
        <p:nvSpPr>
          <p:cNvPr id="4" name="Rectangle 1"/>
          <p:cNvSpPr>
            <a:spLocks noChangeArrowheads="1"/>
          </p:cNvSpPr>
          <p:nvPr/>
        </p:nvSpPr>
        <p:spPr bwMode="auto">
          <a:xfrm>
            <a:off x="2217731" y="764704"/>
            <a:ext cx="604867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zh-CN" altLang="zh-CN" sz="2400" i="0" u="none" strike="noStrike" cap="none" normalizeH="0" baseline="0" dirty="0">
                <a:ln>
                  <a:noFill/>
                </a:ln>
                <a:solidFill>
                  <a:schemeClr val="tx1"/>
                </a:solidFill>
                <a:effectLst/>
                <a:latin typeface="Arial Unicode MS" panose="020B0604020202020204" pitchFamily="34" charset="-122"/>
              </a:rPr>
              <a:t>int </a:t>
            </a:r>
            <a:r>
              <a:rPr kumimoji="0" lang="en-US" altLang="zh-CN" sz="2400" i="0" u="none" strike="noStrike" cap="none" normalizeH="0" baseline="0" dirty="0">
                <a:ln>
                  <a:noFill/>
                </a:ln>
                <a:solidFill>
                  <a:schemeClr val="tx1"/>
                </a:solidFill>
                <a:effectLst/>
                <a:latin typeface="Arial Unicode MS" panose="020B0604020202020204" pitchFamily="34" charset="-122"/>
              </a:rPr>
              <a:t> </a:t>
            </a:r>
            <a:r>
              <a:rPr kumimoji="0" lang="zh-CN" altLang="zh-CN" sz="2400" i="0" u="none" strike="noStrike" cap="none" normalizeH="0" baseline="0" dirty="0">
                <a:ln>
                  <a:noFill/>
                </a:ln>
                <a:solidFill>
                  <a:schemeClr val="tx1"/>
                </a:solidFill>
                <a:effectLst/>
                <a:latin typeface="Arial Unicode MS" panose="020B0604020202020204" pitchFamily="34" charset="-122"/>
              </a:rPr>
              <a:t>sum(int n, int acc) </a:t>
            </a:r>
            <a:endParaRPr kumimoji="0" lang="en-US" altLang="zh-CN" sz="2400" i="0" u="none" strike="noStrike" cap="none" normalizeH="0" baseline="0" dirty="0">
              <a:ln>
                <a:noFill/>
              </a:ln>
              <a:solidFill>
                <a:schemeClr val="tx1"/>
              </a:solidFill>
              <a:effectLst/>
              <a:latin typeface="Arial Unicode MS" panose="020B0604020202020204" pitchFamily="34" charset="-122"/>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sz="2400" i="0" u="none" strike="noStrike" cap="none" normalizeH="0" baseline="0" dirty="0">
                <a:ln>
                  <a:noFill/>
                </a:ln>
                <a:solidFill>
                  <a:schemeClr val="tx1"/>
                </a:solidFill>
                <a:effectLst/>
                <a:latin typeface="Arial Unicode MS" panose="020B0604020202020204" pitchFamily="34" charset="-122"/>
              </a:rPr>
              <a:t>{</a:t>
            </a:r>
          </a:p>
          <a:p>
            <a:pPr marL="0" marR="0" lvl="0" indent="0" algn="l" defTabSz="914400" rtl="0" eaLnBrk="0" fontAlgn="base" latinLnBrk="0" hangingPunct="0">
              <a:lnSpc>
                <a:spcPct val="100000"/>
              </a:lnSpc>
              <a:spcBef>
                <a:spcPct val="0"/>
              </a:spcBef>
              <a:spcAft>
                <a:spcPct val="0"/>
              </a:spcAft>
              <a:buClrTx/>
              <a:buSzTx/>
              <a:tabLst/>
            </a:pPr>
            <a:r>
              <a:rPr kumimoji="0" lang="en-US" altLang="zh-CN" sz="2400" i="0" u="none" strike="noStrike" cap="none" normalizeH="0" baseline="0" dirty="0">
                <a:ln>
                  <a:noFill/>
                </a:ln>
                <a:solidFill>
                  <a:schemeClr val="tx1"/>
                </a:solidFill>
                <a:effectLst/>
                <a:latin typeface="Arial Unicode MS" panose="020B0604020202020204" pitchFamily="34" charset="-122"/>
              </a:rPr>
              <a:t>	</a:t>
            </a:r>
            <a:r>
              <a:rPr kumimoji="0" lang="zh-CN" altLang="zh-CN" sz="2400" i="0" u="none" strike="noStrike" cap="none" normalizeH="0" baseline="0" dirty="0">
                <a:ln>
                  <a:noFill/>
                </a:ln>
                <a:solidFill>
                  <a:schemeClr val="tx1"/>
                </a:solidFill>
                <a:effectLst/>
                <a:latin typeface="Arial Unicode MS" panose="020B0604020202020204" pitchFamily="34" charset="-122"/>
              </a:rPr>
              <a:t>if(n&lt;1)</a:t>
            </a:r>
            <a:r>
              <a:rPr kumimoji="0" lang="en-US" altLang="zh-CN" sz="2400" i="0" u="none" strike="noStrike" cap="none" normalizeH="0" dirty="0">
                <a:ln>
                  <a:noFill/>
                </a:ln>
                <a:solidFill>
                  <a:schemeClr val="tx1"/>
                </a:solidFill>
                <a:effectLst/>
                <a:latin typeface="Arial Unicode MS" panose="020B0604020202020204" pitchFamily="34" charset="-122"/>
              </a:rPr>
              <a:t>  </a:t>
            </a:r>
            <a:r>
              <a:rPr kumimoji="0" lang="zh-CN" altLang="zh-CN" sz="2400" i="0" u="none" strike="noStrike" cap="none" normalizeH="0" baseline="0" dirty="0">
                <a:ln>
                  <a:noFill/>
                </a:ln>
                <a:solidFill>
                  <a:schemeClr val="tx1"/>
                </a:solidFill>
                <a:effectLst/>
                <a:latin typeface="Arial Unicode MS" panose="020B0604020202020204" pitchFamily="34" charset="-122"/>
              </a:rPr>
              <a:t>return acc;</a:t>
            </a:r>
          </a:p>
          <a:p>
            <a:pPr marL="0" marR="0" lvl="0" indent="0" algn="l" defTabSz="914400" rtl="0" eaLnBrk="0" fontAlgn="base" latinLnBrk="0" hangingPunct="0">
              <a:lnSpc>
                <a:spcPct val="100000"/>
              </a:lnSpc>
              <a:spcBef>
                <a:spcPct val="0"/>
              </a:spcBef>
              <a:spcAft>
                <a:spcPct val="0"/>
              </a:spcAft>
              <a:buClrTx/>
              <a:buSzTx/>
              <a:tabLst/>
            </a:pPr>
            <a:r>
              <a:rPr kumimoji="0" lang="en-US" altLang="zh-CN" sz="2400" i="0" u="none" strike="noStrike" cap="none" normalizeH="0" baseline="0" dirty="0">
                <a:ln>
                  <a:noFill/>
                </a:ln>
                <a:solidFill>
                  <a:schemeClr val="tx1"/>
                </a:solidFill>
                <a:effectLst/>
                <a:latin typeface="Arial Unicode MS" panose="020B0604020202020204" pitchFamily="34" charset="-122"/>
              </a:rPr>
              <a:t>	</a:t>
            </a:r>
            <a:r>
              <a:rPr kumimoji="0" lang="zh-CN" altLang="zh-CN" sz="2400" i="0" u="none" strike="noStrike" cap="none" normalizeH="0" baseline="0" dirty="0">
                <a:ln>
                  <a:noFill/>
                </a:ln>
                <a:solidFill>
                  <a:schemeClr val="tx1"/>
                </a:solidFill>
                <a:effectLst/>
                <a:latin typeface="Arial Unicode MS" panose="020B0604020202020204" pitchFamily="34" charset="-122"/>
              </a:rPr>
              <a:t>else</a:t>
            </a:r>
            <a:r>
              <a:rPr kumimoji="0" lang="en-US" altLang="zh-CN" sz="2400" i="0" u="none" strike="noStrike" cap="none" normalizeH="0" baseline="0" dirty="0">
                <a:ln>
                  <a:noFill/>
                </a:ln>
                <a:solidFill>
                  <a:schemeClr val="tx1"/>
                </a:solidFill>
                <a:effectLst/>
                <a:latin typeface="Arial Unicode MS" panose="020B0604020202020204" pitchFamily="34" charset="-122"/>
              </a:rPr>
              <a:t>      </a:t>
            </a:r>
            <a:r>
              <a:rPr kumimoji="0" lang="zh-CN" altLang="zh-CN" sz="2400" i="0" u="none" strike="noStrike" cap="none" normalizeH="0" baseline="0" dirty="0">
                <a:ln>
                  <a:noFill/>
                </a:ln>
                <a:solidFill>
                  <a:schemeClr val="tx1"/>
                </a:solidFill>
                <a:effectLst/>
                <a:latin typeface="Arial Unicode MS" panose="020B0604020202020204" pitchFamily="34" charset="-122"/>
              </a:rPr>
              <a:t>return sum(n-1, acc+n);</a:t>
            </a:r>
          </a:p>
          <a:p>
            <a:pPr marL="0" marR="0" lvl="0" indent="0" algn="l" defTabSz="914400" rtl="0" eaLnBrk="0" fontAlgn="base" latinLnBrk="0" hangingPunct="0">
              <a:lnSpc>
                <a:spcPct val="100000"/>
              </a:lnSpc>
              <a:spcBef>
                <a:spcPct val="0"/>
              </a:spcBef>
              <a:spcAft>
                <a:spcPct val="0"/>
              </a:spcAft>
              <a:buClrTx/>
              <a:buSzTx/>
              <a:tabLst/>
            </a:pPr>
            <a:r>
              <a:rPr kumimoji="0" lang="zh-CN" altLang="zh-CN" sz="2400" i="0" u="none" strike="noStrike" cap="none" normalizeH="0" baseline="0" dirty="0">
                <a:ln>
                  <a:noFill/>
                </a:ln>
                <a:solidFill>
                  <a:schemeClr val="tx1"/>
                </a:solidFill>
                <a:effectLst/>
                <a:latin typeface="Arial Unicode MS" panose="020B0604020202020204" pitchFamily="34" charset="-122"/>
              </a:rPr>
              <a:t>}</a:t>
            </a:r>
            <a:endParaRPr kumimoji="0" lang="zh-CN" altLang="zh-CN" sz="4800" i="0" u="none" strike="noStrike" cap="none" normalizeH="0" baseline="0" dirty="0">
              <a:ln>
                <a:noFill/>
              </a:ln>
              <a:solidFill>
                <a:schemeClr val="tx1"/>
              </a:solidFill>
              <a:effectLst/>
            </a:endParaRPr>
          </a:p>
        </p:txBody>
      </p:sp>
      <p:sp>
        <p:nvSpPr>
          <p:cNvPr id="6" name="矩形 5"/>
          <p:cNvSpPr/>
          <p:nvPr/>
        </p:nvSpPr>
        <p:spPr>
          <a:xfrm>
            <a:off x="3419872" y="3129833"/>
            <a:ext cx="3960440" cy="3693319"/>
          </a:xfrm>
          <a:prstGeom prst="rect">
            <a:avLst/>
          </a:prstGeom>
        </p:spPr>
        <p:txBody>
          <a:bodyPr wrap="square">
            <a:spAutoFit/>
          </a:bodyPr>
          <a:lstStyle/>
          <a:p>
            <a:r>
              <a:rPr lang="zh-CN" altLang="en-US" sz="1800" b="1" dirty="0"/>
              <a:t>sum:addi $sp, $sp, -4</a:t>
            </a:r>
          </a:p>
          <a:p>
            <a:r>
              <a:rPr lang="zh-CN" altLang="en-US" sz="1800" b="1" dirty="0"/>
              <a:t>        sw $ra, 0($sp)               </a:t>
            </a:r>
          </a:p>
          <a:p>
            <a:r>
              <a:rPr lang="zh-CN" altLang="en-US" sz="1800" b="1" dirty="0"/>
              <a:t>        slti $t0, $s0, 1</a:t>
            </a:r>
          </a:p>
          <a:p>
            <a:r>
              <a:rPr lang="zh-CN" altLang="en-US" sz="1800" b="1" dirty="0"/>
              <a:t>        beq $t0, $zero, L1</a:t>
            </a:r>
          </a:p>
          <a:p>
            <a:r>
              <a:rPr lang="zh-CN" altLang="en-US" sz="1800" b="1" dirty="0"/>
              <a:t>        addi $sp, $sp, 4</a:t>
            </a:r>
          </a:p>
          <a:p>
            <a:r>
              <a:rPr lang="zh-CN" altLang="en-US" sz="1800" b="1" dirty="0"/>
              <a:t>        add $v0, $s1, $zero</a:t>
            </a:r>
          </a:p>
          <a:p>
            <a:r>
              <a:rPr lang="zh-CN" altLang="en-US" sz="1800" b="1" dirty="0"/>
              <a:t>        jr $ra</a:t>
            </a:r>
          </a:p>
          <a:p>
            <a:r>
              <a:rPr lang="zh-CN" altLang="en-US" sz="1800" b="1" dirty="0"/>
              <a:t>L1:   add $s1, $s1, $s0</a:t>
            </a:r>
          </a:p>
          <a:p>
            <a:r>
              <a:rPr lang="zh-CN" altLang="en-US" sz="1800" b="1" dirty="0"/>
              <a:t>        addi $s0, $s0, -1</a:t>
            </a:r>
          </a:p>
          <a:p>
            <a:r>
              <a:rPr lang="zh-CN" altLang="en-US" sz="1800" b="1" dirty="0"/>
              <a:t>        jal sum                    </a:t>
            </a:r>
          </a:p>
          <a:p>
            <a:r>
              <a:rPr lang="zh-CN" altLang="en-US" sz="1800" b="1" dirty="0"/>
              <a:t>        lw $ra, 0($sp)</a:t>
            </a:r>
          </a:p>
          <a:p>
            <a:r>
              <a:rPr lang="zh-CN" altLang="en-US" sz="1800" b="1" dirty="0"/>
              <a:t>        addi $sp, $sp, 4</a:t>
            </a:r>
          </a:p>
          <a:p>
            <a:r>
              <a:rPr lang="zh-CN" altLang="en-US" sz="1800" b="1" dirty="0"/>
              <a:t>        jr $ra</a:t>
            </a:r>
          </a:p>
        </p:txBody>
      </p:sp>
      <p:sp>
        <p:nvSpPr>
          <p:cNvPr id="7" name="矩形 6"/>
          <p:cNvSpPr/>
          <p:nvPr/>
        </p:nvSpPr>
        <p:spPr>
          <a:xfrm>
            <a:off x="257084" y="3286030"/>
            <a:ext cx="2675732" cy="338554"/>
          </a:xfrm>
          <a:prstGeom prst="rect">
            <a:avLst/>
          </a:prstGeom>
        </p:spPr>
        <p:txBody>
          <a:bodyPr wrap="none">
            <a:spAutoFit/>
          </a:bodyPr>
          <a:lstStyle/>
          <a:p>
            <a:r>
              <a:rPr lang="en-US" altLang="zh-CN" sz="1600" b="1" dirty="0"/>
              <a:t>MIPS</a:t>
            </a:r>
            <a:r>
              <a:rPr lang="zh-CN" altLang="en-US" sz="1600" b="1" dirty="0"/>
              <a:t>（</a:t>
            </a:r>
            <a:r>
              <a:rPr lang="en-US" altLang="zh-CN" sz="1600" b="1" dirty="0"/>
              <a:t>n: $s0   </a:t>
            </a:r>
            <a:r>
              <a:rPr lang="en-US" altLang="zh-CN" sz="1600" b="1" dirty="0" err="1"/>
              <a:t>acc</a:t>
            </a:r>
            <a:r>
              <a:rPr lang="en-US" altLang="zh-CN" sz="1600" b="1" dirty="0"/>
              <a:t>: $s1</a:t>
            </a:r>
            <a:r>
              <a:rPr lang="zh-CN" altLang="en-US" sz="1600" b="1" dirty="0"/>
              <a:t>）</a:t>
            </a:r>
          </a:p>
        </p:txBody>
      </p:sp>
      <p:sp>
        <p:nvSpPr>
          <p:cNvPr id="8" name="矩形 7"/>
          <p:cNvSpPr/>
          <p:nvPr/>
        </p:nvSpPr>
        <p:spPr>
          <a:xfrm>
            <a:off x="257084" y="852855"/>
            <a:ext cx="1125629" cy="400110"/>
          </a:xfrm>
          <a:prstGeom prst="rect">
            <a:avLst/>
          </a:prstGeom>
        </p:spPr>
        <p:txBody>
          <a:bodyPr wrap="none">
            <a:spAutoFit/>
          </a:bodyPr>
          <a:lstStyle/>
          <a:p>
            <a:r>
              <a:rPr lang="en-US" altLang="zh-CN" sz="2000" b="1" dirty="0"/>
              <a:t>C code:</a:t>
            </a:r>
            <a:endParaRPr lang="zh-CN" altLang="en-US" sz="2000" b="1" dirty="0"/>
          </a:p>
        </p:txBody>
      </p:sp>
    </p:spTree>
    <p:extLst>
      <p:ext uri="{BB962C8B-B14F-4D97-AF65-F5344CB8AC3E}">
        <p14:creationId xmlns:p14="http://schemas.microsoft.com/office/powerpoint/2010/main" val="1528704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rrowheads="1"/>
          </p:cNvSpPr>
          <p:nvPr>
            <p:ph type="title"/>
          </p:nvPr>
        </p:nvSpPr>
        <p:spPr>
          <a:xfrm>
            <a:off x="179388" y="352202"/>
            <a:ext cx="8540750" cy="844550"/>
          </a:xfrm>
        </p:spPr>
        <p:txBody>
          <a:bodyPr>
            <a:normAutofit fontScale="90000"/>
          </a:bodyPr>
          <a:lstStyle/>
          <a:p>
            <a:pPr eaLnBrk="1" hangingPunct="1">
              <a:defRPr/>
            </a:pPr>
            <a:r>
              <a:rPr lang="en-US" altLang="zh-CN" sz="3200" dirty="0"/>
              <a:t>2.8    Communicating with People </a:t>
            </a:r>
            <a:br>
              <a:rPr lang="en-US" altLang="zh-CN" sz="3200" dirty="0"/>
            </a:br>
            <a:r>
              <a:rPr lang="en-US" altLang="zh-CN" sz="3200" dirty="0"/>
              <a:t>					  Beyond Numbers  </a:t>
            </a:r>
          </a:p>
        </p:txBody>
      </p:sp>
      <p:sp>
        <p:nvSpPr>
          <p:cNvPr id="82947" name="Rectangle 3"/>
          <p:cNvSpPr>
            <a:spLocks noGrp="1" noRot="1" noChangeArrowheads="1"/>
          </p:cNvSpPr>
          <p:nvPr>
            <p:ph type="body" idx="1"/>
          </p:nvPr>
        </p:nvSpPr>
        <p:spPr>
          <a:xfrm>
            <a:off x="395288" y="1544538"/>
            <a:ext cx="8540750" cy="4476750"/>
          </a:xfrm>
        </p:spPr>
        <p:txBody>
          <a:bodyPr/>
          <a:lstStyle/>
          <a:p>
            <a:pPr eaLnBrk="1" hangingPunct="1">
              <a:spcBef>
                <a:spcPts val="600"/>
              </a:spcBef>
              <a:defRPr/>
            </a:pPr>
            <a:r>
              <a:rPr lang="en-US" altLang="zh-CN" dirty="0"/>
              <a:t> ASCII </a:t>
            </a:r>
            <a:r>
              <a:rPr lang="en-US" altLang="zh-CN" sz="2000" dirty="0"/>
              <a:t>( American Standard Code for Information Interchange )</a:t>
            </a:r>
          </a:p>
          <a:p>
            <a:pPr algn="just"/>
            <a:r>
              <a:rPr lang="en-US" altLang="zh-CN" sz="2000" b="0" dirty="0"/>
              <a:t>Most computers today offer 8-bit bytes to represent characters, with the American Standard Code for Information Interchange (ASCII) being the representation that nearly everyone follows.</a:t>
            </a:r>
            <a:endParaRPr lang="en-US" altLang="zh-CN" sz="2000" dirty="0"/>
          </a:p>
          <a:p>
            <a:pPr eaLnBrk="1" hangingPunct="1">
              <a:spcBef>
                <a:spcPts val="600"/>
              </a:spcBef>
              <a:defRPr/>
            </a:pPr>
            <a:r>
              <a:rPr lang="en-US" altLang="zh-CN" dirty="0"/>
              <a:t> Instructions for moving bytes in MIPS</a:t>
            </a:r>
          </a:p>
          <a:p>
            <a:r>
              <a:rPr lang="en-US" altLang="zh-CN" sz="2000" b="0" dirty="0"/>
              <a:t>Because of the popularity of text in some programs, however, MIPS provides instructions to move bytes. </a:t>
            </a:r>
          </a:p>
          <a:p>
            <a:pPr lvl="1" eaLnBrk="1" hangingPunct="1">
              <a:spcBef>
                <a:spcPts val="600"/>
              </a:spcBef>
              <a:defRPr/>
            </a:pPr>
            <a:r>
              <a:rPr lang="en-US" altLang="zh-CN" dirty="0"/>
              <a:t> Load byte ( </a:t>
            </a:r>
            <a:r>
              <a:rPr lang="en-US" altLang="zh-CN" dirty="0" err="1"/>
              <a:t>lb</a:t>
            </a:r>
            <a:r>
              <a:rPr lang="en-US" altLang="zh-CN" dirty="0"/>
              <a:t> ):  </a:t>
            </a:r>
            <a:r>
              <a:rPr lang="en-US" altLang="zh-CN" sz="2000" dirty="0" err="1"/>
              <a:t>lb</a:t>
            </a:r>
            <a:r>
              <a:rPr lang="en-US" altLang="zh-CN" sz="2000" dirty="0"/>
              <a:t>   $t0, 0($</a:t>
            </a:r>
            <a:r>
              <a:rPr lang="en-US" altLang="zh-CN" sz="2000" dirty="0" err="1"/>
              <a:t>sp</a:t>
            </a:r>
            <a:r>
              <a:rPr lang="en-US" altLang="zh-CN" sz="2000" dirty="0"/>
              <a:t>)  # loads a byte from memory, placing it in the rightmost 8 bits of a register;</a:t>
            </a:r>
          </a:p>
          <a:p>
            <a:pPr lvl="1" eaLnBrk="1" hangingPunct="1">
              <a:spcBef>
                <a:spcPts val="600"/>
              </a:spcBef>
              <a:defRPr/>
            </a:pPr>
            <a:r>
              <a:rPr lang="en-US" altLang="zh-CN" sz="2800" b="0" dirty="0">
                <a:solidFill>
                  <a:schemeClr val="tx1"/>
                </a:solidFill>
                <a:ea typeface="+mn-ea"/>
              </a:rPr>
              <a:t>Store</a:t>
            </a:r>
            <a:r>
              <a:rPr lang="en-US" altLang="zh-CN" dirty="0"/>
              <a:t> byte ( </a:t>
            </a:r>
            <a:r>
              <a:rPr lang="en-US" altLang="zh-CN" dirty="0" err="1"/>
              <a:t>sb</a:t>
            </a:r>
            <a:r>
              <a:rPr lang="en-US" altLang="zh-CN" dirty="0"/>
              <a:t> ): </a:t>
            </a:r>
            <a:r>
              <a:rPr lang="en-US" altLang="zh-CN" sz="2000" dirty="0" err="1"/>
              <a:t>sb</a:t>
            </a:r>
            <a:r>
              <a:rPr lang="en-US" altLang="zh-CN" sz="2000" dirty="0"/>
              <a:t>   $t0, 0($</a:t>
            </a:r>
            <a:r>
              <a:rPr lang="en-US" altLang="zh-CN" sz="2000" dirty="0" err="1"/>
              <a:t>sp</a:t>
            </a:r>
            <a:r>
              <a:rPr lang="en-US" altLang="zh-CN" sz="2000" dirty="0"/>
              <a:t>)  # </a:t>
            </a:r>
            <a:r>
              <a:rPr lang="en-US" altLang="zh-CN" sz="2000" b="0" dirty="0">
                <a:solidFill>
                  <a:schemeClr val="tx1"/>
                </a:solidFill>
                <a:ea typeface="+mn-ea"/>
              </a:rPr>
              <a:t>takes a byte from the rightmost 8 bits of a register and writes it to memory</a:t>
            </a:r>
          </a:p>
        </p:txBody>
      </p:sp>
    </p:spTree>
    <p:extLst>
      <p:ext uri="{BB962C8B-B14F-4D97-AF65-F5344CB8AC3E}">
        <p14:creationId xmlns:p14="http://schemas.microsoft.com/office/powerpoint/2010/main" val="1039650414"/>
      </p:ext>
    </p:extLst>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rrowheads="1"/>
          </p:cNvSpPr>
          <p:nvPr>
            <p:ph type="title"/>
          </p:nvPr>
        </p:nvSpPr>
        <p:spPr>
          <a:xfrm>
            <a:off x="179388" y="115888"/>
            <a:ext cx="8540750" cy="844550"/>
          </a:xfrm>
        </p:spPr>
        <p:txBody>
          <a:bodyPr>
            <a:normAutofit fontScale="90000"/>
          </a:bodyPr>
          <a:lstStyle/>
          <a:p>
            <a:pPr eaLnBrk="1" hangingPunct="1">
              <a:defRPr/>
            </a:pPr>
            <a:r>
              <a:rPr lang="en-US" altLang="zh-CN" sz="3200" dirty="0"/>
              <a:t>2.8    Communicating with People </a:t>
            </a:r>
            <a:br>
              <a:rPr lang="en-US" altLang="zh-CN" sz="3200" dirty="0"/>
            </a:br>
            <a:r>
              <a:rPr lang="en-US" altLang="zh-CN" sz="3200" dirty="0"/>
              <a:t>					  Beyond Numbers  </a:t>
            </a:r>
          </a:p>
        </p:txBody>
      </p:sp>
      <p:sp>
        <p:nvSpPr>
          <p:cNvPr id="82947" name="Rectangle 3"/>
          <p:cNvSpPr>
            <a:spLocks noGrp="1" noRot="1" noChangeArrowheads="1"/>
          </p:cNvSpPr>
          <p:nvPr>
            <p:ph type="body" idx="1"/>
          </p:nvPr>
        </p:nvSpPr>
        <p:spPr>
          <a:xfrm>
            <a:off x="395288" y="2132509"/>
            <a:ext cx="8540750" cy="4248819"/>
          </a:xfrm>
        </p:spPr>
        <p:txBody>
          <a:bodyPr/>
          <a:lstStyle/>
          <a:p>
            <a:pPr eaLnBrk="1" hangingPunct="1">
              <a:spcBef>
                <a:spcPts val="600"/>
              </a:spcBef>
              <a:defRPr/>
            </a:pPr>
            <a:r>
              <a:rPr lang="en-US" altLang="zh-CN" sz="2800" dirty="0"/>
              <a:t>Three choices for representing a string</a:t>
            </a:r>
          </a:p>
          <a:p>
            <a:pPr lvl="1" eaLnBrk="1" hangingPunct="1">
              <a:spcBef>
                <a:spcPts val="600"/>
              </a:spcBef>
              <a:defRPr/>
            </a:pPr>
            <a:r>
              <a:rPr lang="en-US" altLang="zh-CN" sz="2400" dirty="0"/>
              <a:t> Place the length of the string in the first position</a:t>
            </a:r>
          </a:p>
          <a:p>
            <a:pPr lvl="1" eaLnBrk="1" hangingPunct="1">
              <a:spcBef>
                <a:spcPts val="600"/>
              </a:spcBef>
              <a:defRPr/>
            </a:pPr>
            <a:r>
              <a:rPr lang="en-US" altLang="zh-CN" sz="2400" dirty="0"/>
              <a:t> An accompanying variable has the length</a:t>
            </a:r>
          </a:p>
          <a:p>
            <a:pPr lvl="1" eaLnBrk="1" hangingPunct="1">
              <a:spcBef>
                <a:spcPts val="600"/>
              </a:spcBef>
              <a:defRPr/>
            </a:pPr>
            <a:r>
              <a:rPr lang="en-US" altLang="zh-CN" sz="2400" dirty="0"/>
              <a:t> A character in the last position to mark the end of a string</a:t>
            </a:r>
          </a:p>
          <a:p>
            <a:pPr eaLnBrk="1" hangingPunct="1">
              <a:spcBef>
                <a:spcPts val="600"/>
              </a:spcBef>
              <a:defRPr/>
            </a:pPr>
            <a:r>
              <a:rPr lang="en-US" altLang="zh-CN" sz="2800" dirty="0"/>
              <a:t> C uses the third choice</a:t>
            </a:r>
          </a:p>
          <a:p>
            <a:pPr lvl="1" eaLnBrk="1" hangingPunct="1">
              <a:spcBef>
                <a:spcPts val="600"/>
              </a:spcBef>
              <a:defRPr/>
            </a:pPr>
            <a:r>
              <a:rPr lang="en-US" altLang="zh-CN" sz="2400" dirty="0"/>
              <a:t> Terminate a string with a byte whose value is 0 ( null in ASCII )</a:t>
            </a:r>
          </a:p>
          <a:p>
            <a:pPr lvl="1" eaLnBrk="1" hangingPunct="1">
              <a:spcBef>
                <a:spcPts val="600"/>
              </a:spcBef>
              <a:defRPr/>
            </a:pPr>
            <a:r>
              <a:rPr lang="en-US" altLang="zh-CN" sz="2400" dirty="0"/>
              <a:t>T</a:t>
            </a:r>
            <a:r>
              <a:rPr lang="en-US" altLang="zh-CN" sz="2400" b="0" dirty="0">
                <a:solidFill>
                  <a:schemeClr val="tx1"/>
                </a:solidFill>
              </a:rPr>
              <a:t>he string “Cal” is represented in C by the following 4 bytes, shown as decimal numbers: 67, 97, 108, 0.</a:t>
            </a:r>
          </a:p>
        </p:txBody>
      </p:sp>
      <p:sp>
        <p:nvSpPr>
          <p:cNvPr id="2" name="矩形 1"/>
          <p:cNvSpPr/>
          <p:nvPr/>
        </p:nvSpPr>
        <p:spPr>
          <a:xfrm>
            <a:off x="423986" y="1052736"/>
            <a:ext cx="8252470" cy="984885"/>
          </a:xfrm>
          <a:prstGeom prst="rect">
            <a:avLst/>
          </a:prstGeom>
        </p:spPr>
        <p:txBody>
          <a:bodyPr wrap="square">
            <a:spAutoFit/>
          </a:bodyPr>
          <a:lstStyle/>
          <a:p>
            <a:pPr algn="just"/>
            <a:r>
              <a:rPr lang="en-US" altLang="zh-CN" sz="2800" dirty="0">
                <a:solidFill>
                  <a:srgbClr val="3E3EFC"/>
                </a:solidFill>
                <a:latin typeface="Times New Roman" panose="02020603050405020304" pitchFamily="18" charset="0"/>
                <a:ea typeface="黑体"/>
                <a:cs typeface="黑体"/>
              </a:rPr>
              <a:t>Characters are normally combined into strings, which have a variable number of characters.</a:t>
            </a:r>
            <a:endParaRPr lang="zh-CN" altLang="en-US" sz="2800" dirty="0">
              <a:solidFill>
                <a:srgbClr val="3E3EFC"/>
              </a:solidFill>
              <a:latin typeface="Times New Roman" panose="02020603050405020304" pitchFamily="18" charset="0"/>
              <a:ea typeface="黑体"/>
              <a:cs typeface="黑体"/>
            </a:endParaRPr>
          </a:p>
        </p:txBody>
      </p:sp>
    </p:spTree>
    <p:extLst>
      <p:ext uri="{BB962C8B-B14F-4D97-AF65-F5344CB8AC3E}">
        <p14:creationId xmlns:p14="http://schemas.microsoft.com/office/powerpoint/2010/main" val="2319811973"/>
      </p:ext>
    </p:extLst>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Rot="1" noChangeArrowheads="1"/>
          </p:cNvSpPr>
          <p:nvPr>
            <p:ph type="body" idx="1"/>
          </p:nvPr>
        </p:nvSpPr>
        <p:spPr>
          <a:xfrm>
            <a:off x="250825" y="477838"/>
            <a:ext cx="8540750" cy="6191522"/>
          </a:xfrm>
        </p:spPr>
        <p:txBody>
          <a:bodyPr/>
          <a:lstStyle/>
          <a:p>
            <a:pPr eaLnBrk="1" hangingPunct="1">
              <a:spcBef>
                <a:spcPts val="0"/>
              </a:spcBef>
              <a:defRPr/>
            </a:pPr>
            <a:r>
              <a:rPr lang="en-US" altLang="zh-CN" dirty="0"/>
              <a:t> Example 2.17</a:t>
            </a:r>
            <a:r>
              <a:rPr lang="en-US" altLang="zh-CN" sz="2400" dirty="0"/>
              <a:t>    Compiling a string copy procedure</a:t>
            </a:r>
          </a:p>
          <a:p>
            <a:pPr eaLnBrk="1" hangingPunct="1">
              <a:spcBef>
                <a:spcPts val="0"/>
              </a:spcBef>
              <a:buFont typeface="Wingdings" pitchFamily="2" charset="2"/>
              <a:buNone/>
              <a:defRPr/>
            </a:pPr>
            <a:r>
              <a:rPr lang="en-US" altLang="zh-CN" sz="2000" dirty="0"/>
              <a:t>        ( Assume: base addresses for x and y ---- $a0 and $a1    </a:t>
            </a:r>
            <a:r>
              <a:rPr lang="en-US" altLang="zh-CN" sz="2000" dirty="0" err="1"/>
              <a:t>i</a:t>
            </a:r>
            <a:r>
              <a:rPr lang="en-US" altLang="zh-CN" sz="2000" dirty="0"/>
              <a:t>  ---- $s0 )</a:t>
            </a:r>
            <a:endParaRPr lang="en-US" altLang="zh-CN" sz="2400" dirty="0"/>
          </a:p>
          <a:p>
            <a:pPr lvl="1" eaLnBrk="1" hangingPunct="1">
              <a:spcBef>
                <a:spcPts val="0"/>
              </a:spcBef>
              <a:defRPr/>
            </a:pPr>
            <a:r>
              <a:rPr lang="en-US" altLang="zh-CN" dirty="0"/>
              <a:t> C code</a:t>
            </a:r>
            <a:r>
              <a:rPr dirty="0"/>
              <a:t>：</a:t>
            </a:r>
            <a:r>
              <a:rPr lang="en-US" altLang="zh-CN" dirty="0"/>
              <a:t> Y → X</a:t>
            </a:r>
          </a:p>
          <a:p>
            <a:pPr lvl="1" eaLnBrk="1" hangingPunct="1">
              <a:spcBef>
                <a:spcPts val="0"/>
              </a:spcBef>
              <a:buFont typeface="Wingdings" pitchFamily="2" charset="2"/>
              <a:buNone/>
              <a:defRPr/>
            </a:pPr>
            <a:r>
              <a:rPr lang="en-US" altLang="zh-CN" sz="2000" dirty="0"/>
              <a:t>      void    </a:t>
            </a:r>
            <a:r>
              <a:rPr lang="en-US" altLang="zh-CN" sz="2000" dirty="0" err="1"/>
              <a:t>strcpy</a:t>
            </a:r>
            <a:r>
              <a:rPr lang="en-US" altLang="zh-CN" sz="2000" dirty="0"/>
              <a:t> ( char    x[  ] ,    char    y[  ] )</a:t>
            </a:r>
          </a:p>
          <a:p>
            <a:pPr lvl="1" eaLnBrk="1" hangingPunct="1">
              <a:spcBef>
                <a:spcPts val="0"/>
              </a:spcBef>
              <a:buFont typeface="Wingdings" pitchFamily="2" charset="2"/>
              <a:buNone/>
              <a:defRPr/>
            </a:pPr>
            <a:r>
              <a:rPr lang="en-US" altLang="zh-CN" sz="2000" dirty="0"/>
              <a:t>      {      </a:t>
            </a:r>
            <a:r>
              <a:rPr lang="en-US" altLang="zh-CN" sz="2000" dirty="0" err="1"/>
              <a:t>int</a:t>
            </a:r>
            <a:r>
              <a:rPr lang="en-US" altLang="zh-CN" sz="2000" dirty="0"/>
              <a:t>    </a:t>
            </a:r>
            <a:r>
              <a:rPr lang="en-US" altLang="zh-CN" sz="2000" dirty="0" err="1"/>
              <a:t>i</a:t>
            </a:r>
            <a:r>
              <a:rPr lang="en-US" altLang="zh-CN" sz="2000" dirty="0"/>
              <a:t> ;</a:t>
            </a:r>
          </a:p>
          <a:p>
            <a:pPr lvl="1" eaLnBrk="1" hangingPunct="1">
              <a:spcBef>
                <a:spcPts val="0"/>
              </a:spcBef>
              <a:buFont typeface="Wingdings" pitchFamily="2" charset="2"/>
              <a:buNone/>
              <a:defRPr/>
            </a:pPr>
            <a:r>
              <a:rPr lang="en-US" altLang="zh-CN" sz="2000" dirty="0"/>
              <a:t>              </a:t>
            </a:r>
            <a:r>
              <a:rPr lang="en-US" altLang="zh-CN" sz="2000" dirty="0" err="1"/>
              <a:t>i</a:t>
            </a:r>
            <a:r>
              <a:rPr lang="en-US" altLang="zh-CN" sz="2000" dirty="0"/>
              <a:t>  =  0 ;</a:t>
            </a:r>
          </a:p>
          <a:p>
            <a:pPr lvl="1" eaLnBrk="1" hangingPunct="1">
              <a:spcBef>
                <a:spcPts val="0"/>
              </a:spcBef>
              <a:buFont typeface="Wingdings" pitchFamily="2" charset="2"/>
              <a:buNone/>
              <a:defRPr/>
            </a:pPr>
            <a:r>
              <a:rPr lang="en-US" altLang="zh-CN" sz="2000" dirty="0"/>
              <a:t>              while ( ( x[ </a:t>
            </a:r>
            <a:r>
              <a:rPr lang="en-US" altLang="zh-CN" sz="2000" dirty="0" err="1"/>
              <a:t>i</a:t>
            </a:r>
            <a:r>
              <a:rPr lang="en-US" altLang="zh-CN" sz="2000" dirty="0"/>
              <a:t> ]  =  y[ </a:t>
            </a:r>
            <a:r>
              <a:rPr lang="en-US" altLang="zh-CN" sz="2000" dirty="0" err="1"/>
              <a:t>i</a:t>
            </a:r>
            <a:r>
              <a:rPr lang="en-US" altLang="zh-CN" sz="2000" dirty="0"/>
              <a:t> ] )  !=“\ 0” )       /* copy and test byte  */</a:t>
            </a:r>
          </a:p>
          <a:p>
            <a:pPr lvl="1" eaLnBrk="1" hangingPunct="1">
              <a:spcBef>
                <a:spcPts val="0"/>
              </a:spcBef>
              <a:buFont typeface="Wingdings" pitchFamily="2" charset="2"/>
              <a:buNone/>
              <a:defRPr/>
            </a:pPr>
            <a:r>
              <a:rPr lang="en-US" altLang="zh-CN" sz="2000" dirty="0"/>
              <a:t>                          </a:t>
            </a:r>
            <a:r>
              <a:rPr lang="en-US" altLang="zh-CN" sz="2000" dirty="0" err="1"/>
              <a:t>i</a:t>
            </a:r>
            <a:r>
              <a:rPr lang="en-US" altLang="zh-CN" sz="2000" dirty="0"/>
              <a:t>  +=  1 ;</a:t>
            </a:r>
          </a:p>
          <a:p>
            <a:pPr lvl="1" eaLnBrk="1" hangingPunct="1">
              <a:spcBef>
                <a:spcPts val="0"/>
              </a:spcBef>
              <a:buFont typeface="Wingdings" pitchFamily="2" charset="2"/>
              <a:buNone/>
              <a:defRPr/>
            </a:pPr>
            <a:r>
              <a:rPr lang="en-US" altLang="zh-CN" sz="2000" dirty="0"/>
              <a:t>      } </a:t>
            </a:r>
          </a:p>
          <a:p>
            <a:pPr lvl="1" eaLnBrk="1" hangingPunct="1">
              <a:spcBef>
                <a:spcPts val="0"/>
              </a:spcBef>
              <a:defRPr/>
            </a:pPr>
            <a:r>
              <a:rPr lang="en-US" altLang="zh-CN" dirty="0"/>
              <a:t> MIPS assembly code:</a:t>
            </a:r>
          </a:p>
          <a:p>
            <a:pPr lvl="1" eaLnBrk="1" hangingPunct="1">
              <a:spcBef>
                <a:spcPts val="0"/>
              </a:spcBef>
              <a:buFont typeface="Wingdings" pitchFamily="2" charset="2"/>
              <a:buNone/>
              <a:defRPr/>
            </a:pPr>
            <a:r>
              <a:rPr lang="en-US" altLang="zh-CN" sz="2000" dirty="0"/>
              <a:t>     </a:t>
            </a:r>
            <a:r>
              <a:rPr lang="en-US" altLang="zh-CN" sz="2000" dirty="0" err="1"/>
              <a:t>strcpy</a:t>
            </a:r>
            <a:r>
              <a:rPr lang="en-US" altLang="zh-CN" sz="2000" dirty="0"/>
              <a:t>:     </a:t>
            </a:r>
            <a:r>
              <a:rPr lang="en-US" altLang="zh-CN" sz="2000" dirty="0" err="1"/>
              <a:t>addi</a:t>
            </a:r>
            <a:r>
              <a:rPr lang="en-US" altLang="zh-CN" sz="2000" dirty="0"/>
              <a:t>    $</a:t>
            </a:r>
            <a:r>
              <a:rPr lang="en-US" altLang="zh-CN" sz="2000" dirty="0" err="1"/>
              <a:t>sp</a:t>
            </a:r>
            <a:r>
              <a:rPr lang="en-US" altLang="zh-CN" sz="2000" dirty="0"/>
              <a:t>, $</a:t>
            </a:r>
            <a:r>
              <a:rPr lang="en-US" altLang="zh-CN" sz="2000" dirty="0" err="1"/>
              <a:t>sp</a:t>
            </a:r>
            <a:r>
              <a:rPr lang="en-US" altLang="zh-CN" sz="2000" dirty="0"/>
              <a:t>, -4                    # adjust stack for 1 more item</a:t>
            </a:r>
          </a:p>
          <a:p>
            <a:pPr lvl="1" eaLnBrk="1" hangingPunct="1">
              <a:spcBef>
                <a:spcPts val="0"/>
              </a:spcBef>
              <a:buFont typeface="Wingdings" pitchFamily="2" charset="2"/>
              <a:buNone/>
              <a:defRPr/>
            </a:pPr>
            <a:r>
              <a:rPr lang="en-US" altLang="zh-CN" sz="2000" dirty="0"/>
              <a:t>                     </a:t>
            </a:r>
            <a:r>
              <a:rPr lang="en-US" altLang="zh-CN" sz="2000" dirty="0" err="1"/>
              <a:t>sw</a:t>
            </a:r>
            <a:r>
              <a:rPr lang="en-US" altLang="zh-CN" sz="2000" dirty="0"/>
              <a:t>      $s0, 0($</a:t>
            </a:r>
            <a:r>
              <a:rPr lang="en-US" altLang="zh-CN" sz="2000" dirty="0" err="1"/>
              <a:t>sp</a:t>
            </a:r>
            <a:r>
              <a:rPr lang="en-US" altLang="zh-CN" sz="2000" dirty="0"/>
              <a:t>)                      # save $s0</a:t>
            </a:r>
          </a:p>
          <a:p>
            <a:pPr lvl="1" eaLnBrk="1" hangingPunct="1">
              <a:spcBef>
                <a:spcPts val="0"/>
              </a:spcBef>
              <a:buFont typeface="Wingdings" pitchFamily="2" charset="2"/>
              <a:buNone/>
              <a:defRPr/>
            </a:pPr>
            <a:r>
              <a:rPr lang="en-US" altLang="zh-CN" sz="2000" dirty="0"/>
              <a:t>                     add     $s0, $zero, $zero            # </a:t>
            </a:r>
            <a:r>
              <a:rPr lang="en-US" altLang="zh-CN" sz="2000" dirty="0" err="1"/>
              <a:t>i</a:t>
            </a:r>
            <a:r>
              <a:rPr lang="en-US" altLang="zh-CN" sz="2000" dirty="0"/>
              <a:t>  =  0  +  0</a:t>
            </a:r>
          </a:p>
          <a:p>
            <a:pPr lvl="1" eaLnBrk="1" hangingPunct="1">
              <a:spcBef>
                <a:spcPts val="0"/>
              </a:spcBef>
              <a:buFont typeface="Wingdings" pitchFamily="2" charset="2"/>
              <a:buNone/>
              <a:defRPr/>
            </a:pPr>
            <a:r>
              <a:rPr lang="en-US" altLang="zh-CN" sz="2000" dirty="0"/>
              <a:t>     L1:           add     $t1, $a1, $s0                   # address of y[ </a:t>
            </a:r>
            <a:r>
              <a:rPr lang="en-US" altLang="zh-CN" sz="2000" dirty="0" err="1"/>
              <a:t>i</a:t>
            </a:r>
            <a:r>
              <a:rPr lang="en-US" altLang="zh-CN" sz="2000" dirty="0"/>
              <a:t> ] in $t1</a:t>
            </a:r>
          </a:p>
          <a:p>
            <a:pPr lvl="1" eaLnBrk="1" hangingPunct="1">
              <a:spcBef>
                <a:spcPts val="0"/>
              </a:spcBef>
              <a:buFont typeface="Wingdings" pitchFamily="2" charset="2"/>
              <a:buNone/>
              <a:defRPr/>
            </a:pPr>
            <a:r>
              <a:rPr lang="en-US" altLang="zh-CN" sz="2000" dirty="0"/>
              <a:t>                      </a:t>
            </a:r>
            <a:r>
              <a:rPr lang="en-US" altLang="zh-CN" sz="2000" dirty="0" err="1"/>
              <a:t>lb</a:t>
            </a:r>
            <a:r>
              <a:rPr lang="en-US" altLang="zh-CN" sz="2000" dirty="0"/>
              <a:t>       $t2, 0($t1)                       # $t2  =  y [ </a:t>
            </a:r>
            <a:r>
              <a:rPr lang="en-US" altLang="zh-CN" sz="2000" dirty="0" err="1"/>
              <a:t>i</a:t>
            </a:r>
            <a:r>
              <a:rPr lang="en-US" altLang="zh-CN" sz="2000" dirty="0"/>
              <a:t> ]</a:t>
            </a:r>
          </a:p>
          <a:p>
            <a:pPr lvl="1" eaLnBrk="1" hangingPunct="1">
              <a:spcBef>
                <a:spcPts val="0"/>
              </a:spcBef>
              <a:buFont typeface="Wingdings" pitchFamily="2" charset="2"/>
              <a:buNone/>
              <a:defRPr/>
            </a:pPr>
            <a:r>
              <a:rPr lang="en-US" altLang="zh-CN" sz="2000" dirty="0"/>
              <a:t>                     add     $t3, $a0, $s0                    # address of x[ </a:t>
            </a:r>
            <a:r>
              <a:rPr lang="en-US" altLang="zh-CN" sz="2000" dirty="0" err="1"/>
              <a:t>i</a:t>
            </a:r>
            <a:r>
              <a:rPr lang="en-US" altLang="zh-CN" sz="2000" dirty="0"/>
              <a:t> ] in $t3</a:t>
            </a:r>
          </a:p>
          <a:p>
            <a:pPr lvl="1" eaLnBrk="1" hangingPunct="1">
              <a:spcBef>
                <a:spcPts val="0"/>
              </a:spcBef>
              <a:buFont typeface="Wingdings" pitchFamily="2" charset="2"/>
              <a:buNone/>
              <a:defRPr/>
            </a:pPr>
            <a:r>
              <a:rPr lang="en-US" altLang="zh-CN" sz="2000" dirty="0"/>
              <a:t>                      </a:t>
            </a:r>
            <a:r>
              <a:rPr lang="en-US" altLang="zh-CN" sz="2000" dirty="0" err="1"/>
              <a:t>sb</a:t>
            </a:r>
            <a:r>
              <a:rPr lang="en-US" altLang="zh-CN" sz="2000" dirty="0"/>
              <a:t>      $t2, 0($t3)                        # x[ </a:t>
            </a:r>
            <a:r>
              <a:rPr lang="en-US" altLang="zh-CN" sz="2000" dirty="0" err="1"/>
              <a:t>i</a:t>
            </a:r>
            <a:r>
              <a:rPr lang="en-US" altLang="zh-CN" sz="2000" dirty="0"/>
              <a:t> ]  =  y[ </a:t>
            </a:r>
            <a:r>
              <a:rPr lang="en-US" altLang="zh-CN" sz="2000" dirty="0" err="1"/>
              <a:t>i</a:t>
            </a:r>
            <a:r>
              <a:rPr lang="en-US" altLang="zh-CN" sz="2000" dirty="0"/>
              <a:t> ]</a:t>
            </a:r>
          </a:p>
          <a:p>
            <a:pPr lvl="1" eaLnBrk="1" hangingPunct="1">
              <a:spcBef>
                <a:spcPts val="0"/>
              </a:spcBef>
              <a:buNone/>
              <a:defRPr/>
            </a:pPr>
            <a:r>
              <a:rPr lang="en-US" altLang="zh-CN" sz="2000" dirty="0"/>
              <a:t>			</a:t>
            </a:r>
            <a:r>
              <a:rPr lang="en-US" altLang="zh-CN" sz="2000" dirty="0" err="1"/>
              <a:t>beq</a:t>
            </a:r>
            <a:r>
              <a:rPr lang="en-US" altLang="zh-CN" sz="2000" dirty="0"/>
              <a:t>    $t2, $zero, L2                  # if y[ </a:t>
            </a:r>
            <a:r>
              <a:rPr lang="en-US" altLang="zh-CN" sz="2000" dirty="0" err="1"/>
              <a:t>i</a:t>
            </a:r>
            <a:r>
              <a:rPr lang="en-US" altLang="zh-CN" sz="2000" dirty="0"/>
              <a:t> ]==0, go to L2</a:t>
            </a:r>
          </a:p>
          <a:p>
            <a:pPr lvl="1" eaLnBrk="1" hangingPunct="1">
              <a:spcBef>
                <a:spcPts val="0"/>
              </a:spcBef>
              <a:buFont typeface="Wingdings" pitchFamily="2" charset="2"/>
              <a:buNone/>
              <a:defRPr/>
            </a:pPr>
            <a:endParaRPr lang="en-US" altLang="zh-CN" sz="2000" dirty="0"/>
          </a:p>
        </p:txBody>
      </p:sp>
    </p:spTree>
    <p:extLst>
      <p:ext uri="{BB962C8B-B14F-4D97-AF65-F5344CB8AC3E}">
        <p14:creationId xmlns:p14="http://schemas.microsoft.com/office/powerpoint/2010/main" val="396467213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3971">
                                            <p:txEl>
                                              <p:pRg st="10" end="10"/>
                                            </p:txEl>
                                          </p:spTgt>
                                        </p:tgtEl>
                                        <p:attrNameLst>
                                          <p:attrName>style.visibility</p:attrName>
                                        </p:attrNameLst>
                                      </p:cBhvr>
                                      <p:to>
                                        <p:strVal val="visible"/>
                                      </p:to>
                                    </p:set>
                                    <p:animEffect transition="in" filter="fade">
                                      <p:cBhvr>
                                        <p:cTn id="7" dur="1000"/>
                                        <p:tgtEl>
                                          <p:spTgt spid="83971">
                                            <p:txEl>
                                              <p:pRg st="10" end="10"/>
                                            </p:txEl>
                                          </p:spTgt>
                                        </p:tgtEl>
                                      </p:cBhvr>
                                    </p:animEffect>
                                    <p:anim calcmode="lin" valueType="num">
                                      <p:cBhvr>
                                        <p:cTn id="8" dur="1000" fill="hold"/>
                                        <p:tgtEl>
                                          <p:spTgt spid="83971">
                                            <p:txEl>
                                              <p:pRg st="10" end="10"/>
                                            </p:txEl>
                                          </p:spTgt>
                                        </p:tgtEl>
                                        <p:attrNameLst>
                                          <p:attrName>ppt_x</p:attrName>
                                        </p:attrNameLst>
                                      </p:cBhvr>
                                      <p:tavLst>
                                        <p:tav tm="0">
                                          <p:val>
                                            <p:strVal val="#ppt_x"/>
                                          </p:val>
                                        </p:tav>
                                        <p:tav tm="100000">
                                          <p:val>
                                            <p:strVal val="#ppt_x"/>
                                          </p:val>
                                        </p:tav>
                                      </p:tavLst>
                                    </p:anim>
                                    <p:anim calcmode="lin" valueType="num">
                                      <p:cBhvr>
                                        <p:cTn id="9" dur="1000" fill="hold"/>
                                        <p:tgtEl>
                                          <p:spTgt spid="83971">
                                            <p:txEl>
                                              <p:pRg st="10" end="1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3971">
                                            <p:txEl>
                                              <p:pRg st="11" end="11"/>
                                            </p:txEl>
                                          </p:spTgt>
                                        </p:tgtEl>
                                        <p:attrNameLst>
                                          <p:attrName>style.visibility</p:attrName>
                                        </p:attrNameLst>
                                      </p:cBhvr>
                                      <p:to>
                                        <p:strVal val="visible"/>
                                      </p:to>
                                    </p:set>
                                    <p:animEffect transition="in" filter="fade">
                                      <p:cBhvr>
                                        <p:cTn id="12" dur="1000"/>
                                        <p:tgtEl>
                                          <p:spTgt spid="83971">
                                            <p:txEl>
                                              <p:pRg st="11" end="11"/>
                                            </p:txEl>
                                          </p:spTgt>
                                        </p:tgtEl>
                                      </p:cBhvr>
                                    </p:animEffect>
                                    <p:anim calcmode="lin" valueType="num">
                                      <p:cBhvr>
                                        <p:cTn id="13" dur="1000" fill="hold"/>
                                        <p:tgtEl>
                                          <p:spTgt spid="83971">
                                            <p:txEl>
                                              <p:pRg st="11" end="11"/>
                                            </p:txEl>
                                          </p:spTgt>
                                        </p:tgtEl>
                                        <p:attrNameLst>
                                          <p:attrName>ppt_x</p:attrName>
                                        </p:attrNameLst>
                                      </p:cBhvr>
                                      <p:tavLst>
                                        <p:tav tm="0">
                                          <p:val>
                                            <p:strVal val="#ppt_x"/>
                                          </p:val>
                                        </p:tav>
                                        <p:tav tm="100000">
                                          <p:val>
                                            <p:strVal val="#ppt_x"/>
                                          </p:val>
                                        </p:tav>
                                      </p:tavLst>
                                    </p:anim>
                                    <p:anim calcmode="lin" valueType="num">
                                      <p:cBhvr>
                                        <p:cTn id="14" dur="1000" fill="hold"/>
                                        <p:tgtEl>
                                          <p:spTgt spid="83971">
                                            <p:txEl>
                                              <p:pRg st="11" end="1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3971">
                                            <p:txEl>
                                              <p:pRg st="12" end="12"/>
                                            </p:txEl>
                                          </p:spTgt>
                                        </p:tgtEl>
                                        <p:attrNameLst>
                                          <p:attrName>style.visibility</p:attrName>
                                        </p:attrNameLst>
                                      </p:cBhvr>
                                      <p:to>
                                        <p:strVal val="visible"/>
                                      </p:to>
                                    </p:set>
                                    <p:animEffect transition="in" filter="fade">
                                      <p:cBhvr>
                                        <p:cTn id="17" dur="1000"/>
                                        <p:tgtEl>
                                          <p:spTgt spid="83971">
                                            <p:txEl>
                                              <p:pRg st="12" end="12"/>
                                            </p:txEl>
                                          </p:spTgt>
                                        </p:tgtEl>
                                      </p:cBhvr>
                                    </p:animEffect>
                                    <p:anim calcmode="lin" valueType="num">
                                      <p:cBhvr>
                                        <p:cTn id="18" dur="1000" fill="hold"/>
                                        <p:tgtEl>
                                          <p:spTgt spid="83971">
                                            <p:txEl>
                                              <p:pRg st="12" end="12"/>
                                            </p:txEl>
                                          </p:spTgt>
                                        </p:tgtEl>
                                        <p:attrNameLst>
                                          <p:attrName>ppt_x</p:attrName>
                                        </p:attrNameLst>
                                      </p:cBhvr>
                                      <p:tavLst>
                                        <p:tav tm="0">
                                          <p:val>
                                            <p:strVal val="#ppt_x"/>
                                          </p:val>
                                        </p:tav>
                                        <p:tav tm="100000">
                                          <p:val>
                                            <p:strVal val="#ppt_x"/>
                                          </p:val>
                                        </p:tav>
                                      </p:tavLst>
                                    </p:anim>
                                    <p:anim calcmode="lin" valueType="num">
                                      <p:cBhvr>
                                        <p:cTn id="19" dur="1000" fill="hold"/>
                                        <p:tgtEl>
                                          <p:spTgt spid="83971">
                                            <p:txEl>
                                              <p:pRg st="12" end="1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3971">
                                            <p:txEl>
                                              <p:pRg st="13" end="13"/>
                                            </p:txEl>
                                          </p:spTgt>
                                        </p:tgtEl>
                                        <p:attrNameLst>
                                          <p:attrName>style.visibility</p:attrName>
                                        </p:attrNameLst>
                                      </p:cBhvr>
                                      <p:to>
                                        <p:strVal val="visible"/>
                                      </p:to>
                                    </p:set>
                                    <p:animEffect transition="in" filter="fade">
                                      <p:cBhvr>
                                        <p:cTn id="22" dur="1000"/>
                                        <p:tgtEl>
                                          <p:spTgt spid="83971">
                                            <p:txEl>
                                              <p:pRg st="13" end="13"/>
                                            </p:txEl>
                                          </p:spTgt>
                                        </p:tgtEl>
                                      </p:cBhvr>
                                    </p:animEffect>
                                    <p:anim calcmode="lin" valueType="num">
                                      <p:cBhvr>
                                        <p:cTn id="23" dur="1000" fill="hold"/>
                                        <p:tgtEl>
                                          <p:spTgt spid="83971">
                                            <p:txEl>
                                              <p:pRg st="13" end="13"/>
                                            </p:txEl>
                                          </p:spTgt>
                                        </p:tgtEl>
                                        <p:attrNameLst>
                                          <p:attrName>ppt_x</p:attrName>
                                        </p:attrNameLst>
                                      </p:cBhvr>
                                      <p:tavLst>
                                        <p:tav tm="0">
                                          <p:val>
                                            <p:strVal val="#ppt_x"/>
                                          </p:val>
                                        </p:tav>
                                        <p:tav tm="100000">
                                          <p:val>
                                            <p:strVal val="#ppt_x"/>
                                          </p:val>
                                        </p:tav>
                                      </p:tavLst>
                                    </p:anim>
                                    <p:anim calcmode="lin" valueType="num">
                                      <p:cBhvr>
                                        <p:cTn id="24" dur="1000" fill="hold"/>
                                        <p:tgtEl>
                                          <p:spTgt spid="83971">
                                            <p:txEl>
                                              <p:pRg st="13" end="1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3971">
                                            <p:txEl>
                                              <p:pRg st="14" end="14"/>
                                            </p:txEl>
                                          </p:spTgt>
                                        </p:tgtEl>
                                        <p:attrNameLst>
                                          <p:attrName>style.visibility</p:attrName>
                                        </p:attrNameLst>
                                      </p:cBhvr>
                                      <p:to>
                                        <p:strVal val="visible"/>
                                      </p:to>
                                    </p:set>
                                    <p:animEffect transition="in" filter="fade">
                                      <p:cBhvr>
                                        <p:cTn id="27" dur="1000"/>
                                        <p:tgtEl>
                                          <p:spTgt spid="83971">
                                            <p:txEl>
                                              <p:pRg st="14" end="14"/>
                                            </p:txEl>
                                          </p:spTgt>
                                        </p:tgtEl>
                                      </p:cBhvr>
                                    </p:animEffect>
                                    <p:anim calcmode="lin" valueType="num">
                                      <p:cBhvr>
                                        <p:cTn id="28" dur="1000" fill="hold"/>
                                        <p:tgtEl>
                                          <p:spTgt spid="83971">
                                            <p:txEl>
                                              <p:pRg st="14" end="14"/>
                                            </p:txEl>
                                          </p:spTgt>
                                        </p:tgtEl>
                                        <p:attrNameLst>
                                          <p:attrName>ppt_x</p:attrName>
                                        </p:attrNameLst>
                                      </p:cBhvr>
                                      <p:tavLst>
                                        <p:tav tm="0">
                                          <p:val>
                                            <p:strVal val="#ppt_x"/>
                                          </p:val>
                                        </p:tav>
                                        <p:tav tm="100000">
                                          <p:val>
                                            <p:strVal val="#ppt_x"/>
                                          </p:val>
                                        </p:tav>
                                      </p:tavLst>
                                    </p:anim>
                                    <p:anim calcmode="lin" valueType="num">
                                      <p:cBhvr>
                                        <p:cTn id="29" dur="1000" fill="hold"/>
                                        <p:tgtEl>
                                          <p:spTgt spid="83971">
                                            <p:txEl>
                                              <p:pRg st="14" end="1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83971">
                                            <p:txEl>
                                              <p:pRg st="15" end="15"/>
                                            </p:txEl>
                                          </p:spTgt>
                                        </p:tgtEl>
                                        <p:attrNameLst>
                                          <p:attrName>style.visibility</p:attrName>
                                        </p:attrNameLst>
                                      </p:cBhvr>
                                      <p:to>
                                        <p:strVal val="visible"/>
                                      </p:to>
                                    </p:set>
                                    <p:animEffect transition="in" filter="fade">
                                      <p:cBhvr>
                                        <p:cTn id="32" dur="1000"/>
                                        <p:tgtEl>
                                          <p:spTgt spid="83971">
                                            <p:txEl>
                                              <p:pRg st="15" end="15"/>
                                            </p:txEl>
                                          </p:spTgt>
                                        </p:tgtEl>
                                      </p:cBhvr>
                                    </p:animEffect>
                                    <p:anim calcmode="lin" valueType="num">
                                      <p:cBhvr>
                                        <p:cTn id="33" dur="1000" fill="hold"/>
                                        <p:tgtEl>
                                          <p:spTgt spid="83971">
                                            <p:txEl>
                                              <p:pRg st="15" end="15"/>
                                            </p:txEl>
                                          </p:spTgt>
                                        </p:tgtEl>
                                        <p:attrNameLst>
                                          <p:attrName>ppt_x</p:attrName>
                                        </p:attrNameLst>
                                      </p:cBhvr>
                                      <p:tavLst>
                                        <p:tav tm="0">
                                          <p:val>
                                            <p:strVal val="#ppt_x"/>
                                          </p:val>
                                        </p:tav>
                                        <p:tav tm="100000">
                                          <p:val>
                                            <p:strVal val="#ppt_x"/>
                                          </p:val>
                                        </p:tav>
                                      </p:tavLst>
                                    </p:anim>
                                    <p:anim calcmode="lin" valueType="num">
                                      <p:cBhvr>
                                        <p:cTn id="34" dur="1000" fill="hold"/>
                                        <p:tgtEl>
                                          <p:spTgt spid="83971">
                                            <p:txEl>
                                              <p:pRg st="15" end="1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83971">
                                            <p:txEl>
                                              <p:pRg st="16" end="16"/>
                                            </p:txEl>
                                          </p:spTgt>
                                        </p:tgtEl>
                                        <p:attrNameLst>
                                          <p:attrName>style.visibility</p:attrName>
                                        </p:attrNameLst>
                                      </p:cBhvr>
                                      <p:to>
                                        <p:strVal val="visible"/>
                                      </p:to>
                                    </p:set>
                                    <p:animEffect transition="in" filter="fade">
                                      <p:cBhvr>
                                        <p:cTn id="37" dur="1000"/>
                                        <p:tgtEl>
                                          <p:spTgt spid="83971">
                                            <p:txEl>
                                              <p:pRg st="16" end="16"/>
                                            </p:txEl>
                                          </p:spTgt>
                                        </p:tgtEl>
                                      </p:cBhvr>
                                    </p:animEffect>
                                    <p:anim calcmode="lin" valueType="num">
                                      <p:cBhvr>
                                        <p:cTn id="38" dur="1000" fill="hold"/>
                                        <p:tgtEl>
                                          <p:spTgt spid="83971">
                                            <p:txEl>
                                              <p:pRg st="16" end="16"/>
                                            </p:txEl>
                                          </p:spTgt>
                                        </p:tgtEl>
                                        <p:attrNameLst>
                                          <p:attrName>ppt_x</p:attrName>
                                        </p:attrNameLst>
                                      </p:cBhvr>
                                      <p:tavLst>
                                        <p:tav tm="0">
                                          <p:val>
                                            <p:strVal val="#ppt_x"/>
                                          </p:val>
                                        </p:tav>
                                        <p:tav tm="100000">
                                          <p:val>
                                            <p:strVal val="#ppt_x"/>
                                          </p:val>
                                        </p:tav>
                                      </p:tavLst>
                                    </p:anim>
                                    <p:anim calcmode="lin" valueType="num">
                                      <p:cBhvr>
                                        <p:cTn id="39" dur="1000" fill="hold"/>
                                        <p:tgtEl>
                                          <p:spTgt spid="83971">
                                            <p:txEl>
                                              <p:pRg st="16" end="1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83971">
                                            <p:txEl>
                                              <p:pRg st="17" end="17"/>
                                            </p:txEl>
                                          </p:spTgt>
                                        </p:tgtEl>
                                        <p:attrNameLst>
                                          <p:attrName>style.visibility</p:attrName>
                                        </p:attrNameLst>
                                      </p:cBhvr>
                                      <p:to>
                                        <p:strVal val="visible"/>
                                      </p:to>
                                    </p:set>
                                    <p:animEffect transition="in" filter="fade">
                                      <p:cBhvr>
                                        <p:cTn id="42" dur="1000"/>
                                        <p:tgtEl>
                                          <p:spTgt spid="83971">
                                            <p:txEl>
                                              <p:pRg st="17" end="17"/>
                                            </p:txEl>
                                          </p:spTgt>
                                        </p:tgtEl>
                                      </p:cBhvr>
                                    </p:animEffect>
                                    <p:anim calcmode="lin" valueType="num">
                                      <p:cBhvr>
                                        <p:cTn id="43" dur="1000" fill="hold"/>
                                        <p:tgtEl>
                                          <p:spTgt spid="83971">
                                            <p:txEl>
                                              <p:pRg st="17" end="17"/>
                                            </p:txEl>
                                          </p:spTgt>
                                        </p:tgtEl>
                                        <p:attrNameLst>
                                          <p:attrName>ppt_x</p:attrName>
                                        </p:attrNameLst>
                                      </p:cBhvr>
                                      <p:tavLst>
                                        <p:tav tm="0">
                                          <p:val>
                                            <p:strVal val="#ppt_x"/>
                                          </p:val>
                                        </p:tav>
                                        <p:tav tm="100000">
                                          <p:val>
                                            <p:strVal val="#ppt_x"/>
                                          </p:val>
                                        </p:tav>
                                      </p:tavLst>
                                    </p:anim>
                                    <p:anim calcmode="lin" valueType="num">
                                      <p:cBhvr>
                                        <p:cTn id="44" dur="1000" fill="hold"/>
                                        <p:tgtEl>
                                          <p:spTgt spid="83971">
                                            <p:txEl>
                                              <p:pRg st="17" end="1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Rot="1" noChangeArrowheads="1"/>
          </p:cNvSpPr>
          <p:nvPr>
            <p:ph type="body" idx="1"/>
          </p:nvPr>
        </p:nvSpPr>
        <p:spPr>
          <a:xfrm>
            <a:off x="468313" y="1131888"/>
            <a:ext cx="8540750" cy="5407025"/>
          </a:xfrm>
        </p:spPr>
        <p:txBody>
          <a:bodyPr/>
          <a:lstStyle/>
          <a:p>
            <a:pPr eaLnBrk="1" hangingPunct="1">
              <a:spcBef>
                <a:spcPts val="0"/>
              </a:spcBef>
              <a:buFont typeface="Wingdings" pitchFamily="2" charset="2"/>
              <a:buNone/>
              <a:defRPr/>
            </a:pPr>
            <a:r>
              <a:rPr lang="en-US" altLang="zh-CN" sz="2000" b="0" dirty="0">
                <a:solidFill>
                  <a:schemeClr val="tx1"/>
                </a:solidFill>
              </a:rPr>
              <a:t>                                 </a:t>
            </a:r>
            <a:r>
              <a:rPr lang="en-US" altLang="zh-CN" sz="2000" b="0" dirty="0" err="1">
                <a:solidFill>
                  <a:schemeClr val="tx1"/>
                </a:solidFill>
              </a:rPr>
              <a:t>addi</a:t>
            </a:r>
            <a:r>
              <a:rPr lang="en-US" altLang="zh-CN" sz="2000" b="0" dirty="0">
                <a:solidFill>
                  <a:schemeClr val="tx1"/>
                </a:solidFill>
              </a:rPr>
              <a:t>    $s0, $s0, 1                  #  </a:t>
            </a:r>
            <a:r>
              <a:rPr lang="en-US" altLang="zh-CN" sz="2000" b="0" dirty="0" err="1">
                <a:solidFill>
                  <a:schemeClr val="tx1"/>
                </a:solidFill>
              </a:rPr>
              <a:t>i</a:t>
            </a:r>
            <a:r>
              <a:rPr lang="en-US" altLang="zh-CN" sz="2000" b="0" dirty="0">
                <a:solidFill>
                  <a:schemeClr val="tx1"/>
                </a:solidFill>
              </a:rPr>
              <a:t>  =  </a:t>
            </a:r>
            <a:r>
              <a:rPr lang="en-US" altLang="zh-CN" sz="2000" b="0" dirty="0" err="1">
                <a:solidFill>
                  <a:schemeClr val="tx1"/>
                </a:solidFill>
              </a:rPr>
              <a:t>i</a:t>
            </a:r>
            <a:r>
              <a:rPr lang="en-US" altLang="zh-CN" sz="2000" b="0" dirty="0">
                <a:solidFill>
                  <a:schemeClr val="tx1"/>
                </a:solidFill>
              </a:rPr>
              <a:t>  +  1</a:t>
            </a:r>
          </a:p>
          <a:p>
            <a:pPr eaLnBrk="1" hangingPunct="1">
              <a:spcBef>
                <a:spcPts val="0"/>
              </a:spcBef>
              <a:buNone/>
              <a:defRPr/>
            </a:pPr>
            <a:r>
              <a:rPr lang="en-US" altLang="zh-CN" sz="2000" b="0" dirty="0">
                <a:solidFill>
                  <a:schemeClr val="tx1"/>
                </a:solidFill>
              </a:rPr>
              <a:t> 			    j        L1                               # go to L1</a:t>
            </a:r>
          </a:p>
          <a:p>
            <a:pPr eaLnBrk="1" hangingPunct="1">
              <a:spcBef>
                <a:spcPts val="0"/>
              </a:spcBef>
              <a:buNone/>
              <a:defRPr/>
            </a:pPr>
            <a:r>
              <a:rPr lang="en-US" altLang="zh-CN" sz="2000" dirty="0"/>
              <a:t>     </a:t>
            </a:r>
            <a:r>
              <a:rPr lang="en-US" altLang="zh-CN" sz="2000" b="0" dirty="0">
                <a:solidFill>
                  <a:schemeClr val="tx1"/>
                </a:solidFill>
              </a:rPr>
              <a:t>L2:                     </a:t>
            </a:r>
            <a:r>
              <a:rPr lang="en-US" altLang="zh-CN" sz="2000" b="0" dirty="0" err="1">
                <a:solidFill>
                  <a:schemeClr val="tx1"/>
                </a:solidFill>
              </a:rPr>
              <a:t>lw</a:t>
            </a:r>
            <a:r>
              <a:rPr lang="en-US" altLang="zh-CN" sz="2000" b="0" dirty="0">
                <a:solidFill>
                  <a:schemeClr val="tx1"/>
                </a:solidFill>
              </a:rPr>
              <a:t>      $s0, 0($</a:t>
            </a:r>
            <a:r>
              <a:rPr lang="en-US" altLang="zh-CN" sz="2000" b="0" dirty="0" err="1">
                <a:solidFill>
                  <a:schemeClr val="tx1"/>
                </a:solidFill>
              </a:rPr>
              <a:t>sp</a:t>
            </a:r>
            <a:r>
              <a:rPr lang="en-US" altLang="zh-CN" sz="2000" b="0" dirty="0">
                <a:solidFill>
                  <a:schemeClr val="tx1"/>
                </a:solidFill>
              </a:rPr>
              <a:t>)                 # y[ </a:t>
            </a:r>
            <a:r>
              <a:rPr lang="en-US" altLang="zh-CN" sz="2000" b="0" dirty="0" err="1">
                <a:solidFill>
                  <a:schemeClr val="tx1"/>
                </a:solidFill>
              </a:rPr>
              <a:t>i</a:t>
            </a:r>
            <a:r>
              <a:rPr lang="en-US" altLang="zh-CN" sz="2000" b="0" dirty="0">
                <a:solidFill>
                  <a:schemeClr val="tx1"/>
                </a:solidFill>
              </a:rPr>
              <a:t> ]  = =  0: end of string;</a:t>
            </a:r>
          </a:p>
          <a:p>
            <a:pPr eaLnBrk="1" hangingPunct="1">
              <a:spcBef>
                <a:spcPts val="0"/>
              </a:spcBef>
              <a:buFont typeface="Wingdings" pitchFamily="2" charset="2"/>
              <a:buNone/>
              <a:defRPr/>
            </a:pPr>
            <a:r>
              <a:rPr lang="en-US" altLang="zh-CN" sz="2000" b="0" dirty="0">
                <a:solidFill>
                  <a:schemeClr val="tx1"/>
                </a:solidFill>
              </a:rPr>
              <a:t>                                                                              # restore old $s0</a:t>
            </a:r>
          </a:p>
          <a:p>
            <a:pPr eaLnBrk="1" hangingPunct="1">
              <a:spcBef>
                <a:spcPts val="0"/>
              </a:spcBef>
              <a:buFont typeface="Wingdings" pitchFamily="2" charset="2"/>
              <a:buNone/>
              <a:defRPr/>
            </a:pPr>
            <a:r>
              <a:rPr lang="en-US" altLang="zh-CN" sz="2000" b="0" dirty="0">
                <a:solidFill>
                  <a:schemeClr val="tx1"/>
                </a:solidFill>
              </a:rPr>
              <a:t>                                 </a:t>
            </a:r>
            <a:r>
              <a:rPr lang="en-US" altLang="zh-CN" sz="2000" b="0" dirty="0" err="1">
                <a:solidFill>
                  <a:schemeClr val="tx1"/>
                </a:solidFill>
              </a:rPr>
              <a:t>addi</a:t>
            </a:r>
            <a:r>
              <a:rPr lang="en-US" altLang="zh-CN" sz="2000" b="0" dirty="0">
                <a:solidFill>
                  <a:schemeClr val="tx1"/>
                </a:solidFill>
              </a:rPr>
              <a:t>     $</a:t>
            </a:r>
            <a:r>
              <a:rPr lang="en-US" altLang="zh-CN" sz="2000" b="0" dirty="0" err="1">
                <a:solidFill>
                  <a:schemeClr val="tx1"/>
                </a:solidFill>
              </a:rPr>
              <a:t>sp</a:t>
            </a:r>
            <a:r>
              <a:rPr lang="en-US" altLang="zh-CN" sz="2000" b="0" dirty="0">
                <a:solidFill>
                  <a:schemeClr val="tx1"/>
                </a:solidFill>
              </a:rPr>
              <a:t>, $</a:t>
            </a:r>
            <a:r>
              <a:rPr lang="en-US" altLang="zh-CN" sz="2000" b="0" dirty="0" err="1">
                <a:solidFill>
                  <a:schemeClr val="tx1"/>
                </a:solidFill>
              </a:rPr>
              <a:t>sp</a:t>
            </a:r>
            <a:r>
              <a:rPr lang="en-US" altLang="zh-CN" sz="2000" b="0" dirty="0">
                <a:solidFill>
                  <a:schemeClr val="tx1"/>
                </a:solidFill>
              </a:rPr>
              <a:t>, 4                 # pop 1 word off stack</a:t>
            </a:r>
          </a:p>
          <a:p>
            <a:pPr eaLnBrk="1" hangingPunct="1">
              <a:spcBef>
                <a:spcPts val="0"/>
              </a:spcBef>
              <a:buFont typeface="Wingdings" pitchFamily="2" charset="2"/>
              <a:buNone/>
              <a:defRPr/>
            </a:pPr>
            <a:r>
              <a:rPr lang="en-US" altLang="zh-CN" sz="2000" b="0" dirty="0">
                <a:solidFill>
                  <a:schemeClr val="tx1"/>
                </a:solidFill>
              </a:rPr>
              <a:t>                                 </a:t>
            </a:r>
            <a:r>
              <a:rPr lang="en-US" altLang="zh-CN" sz="2000" b="0" dirty="0" err="1">
                <a:solidFill>
                  <a:schemeClr val="tx1"/>
                </a:solidFill>
              </a:rPr>
              <a:t>jr</a:t>
            </a:r>
            <a:r>
              <a:rPr lang="en-US" altLang="zh-CN" sz="2000" b="0" dirty="0">
                <a:solidFill>
                  <a:schemeClr val="tx1"/>
                </a:solidFill>
              </a:rPr>
              <a:t>        $</a:t>
            </a:r>
            <a:r>
              <a:rPr lang="en-US" altLang="zh-CN" sz="2000" b="0" dirty="0" err="1">
                <a:solidFill>
                  <a:schemeClr val="tx1"/>
                </a:solidFill>
              </a:rPr>
              <a:t>ra</a:t>
            </a:r>
            <a:r>
              <a:rPr lang="en-US" altLang="zh-CN" sz="2000" b="0" dirty="0">
                <a:solidFill>
                  <a:schemeClr val="tx1"/>
                </a:solidFill>
              </a:rPr>
              <a:t>                             # return</a:t>
            </a:r>
          </a:p>
          <a:p>
            <a:pPr eaLnBrk="1" hangingPunct="1">
              <a:spcBef>
                <a:spcPts val="0"/>
              </a:spcBef>
              <a:defRPr/>
            </a:pPr>
            <a:r>
              <a:rPr lang="en-US" altLang="zh-CN" dirty="0"/>
              <a:t> Optimization for example 2.17 </a:t>
            </a:r>
          </a:p>
          <a:p>
            <a:pPr lvl="1" eaLnBrk="1" hangingPunct="1">
              <a:spcBef>
                <a:spcPts val="0"/>
              </a:spcBef>
              <a:defRPr/>
            </a:pPr>
            <a:r>
              <a:rPr lang="en-US" altLang="zh-CN" dirty="0"/>
              <a:t> </a:t>
            </a:r>
            <a:r>
              <a:rPr lang="en-US" altLang="zh-CN" dirty="0" err="1"/>
              <a:t>strcpy</a:t>
            </a:r>
            <a:r>
              <a:rPr lang="en-US" altLang="zh-CN" dirty="0"/>
              <a:t> is a leaf procedure</a:t>
            </a:r>
          </a:p>
          <a:p>
            <a:pPr lvl="1" eaLnBrk="1" hangingPunct="1">
              <a:spcBef>
                <a:spcPts val="0"/>
              </a:spcBef>
              <a:defRPr/>
            </a:pPr>
            <a:r>
              <a:rPr lang="en-US" altLang="zh-CN" dirty="0"/>
              <a:t> Allocate  </a:t>
            </a:r>
            <a:r>
              <a:rPr lang="en-US" altLang="zh-CN" dirty="0" err="1"/>
              <a:t>i</a:t>
            </a:r>
            <a:r>
              <a:rPr lang="en-US" altLang="zh-CN" dirty="0"/>
              <a:t>  to a temporary register $t0</a:t>
            </a:r>
          </a:p>
          <a:p>
            <a:pPr eaLnBrk="1" hangingPunct="1">
              <a:spcBef>
                <a:spcPts val="0"/>
              </a:spcBef>
              <a:defRPr/>
            </a:pPr>
            <a:r>
              <a:rPr lang="en-US" altLang="zh-CN" dirty="0"/>
              <a:t> For a leaf procedure</a:t>
            </a:r>
          </a:p>
          <a:p>
            <a:pPr lvl="1" eaLnBrk="1" hangingPunct="1">
              <a:spcBef>
                <a:spcPts val="0"/>
              </a:spcBef>
              <a:defRPr/>
            </a:pPr>
            <a:r>
              <a:rPr lang="en-US" altLang="zh-CN" dirty="0"/>
              <a:t> The compiler exhausts all temporary registers </a:t>
            </a:r>
          </a:p>
          <a:p>
            <a:pPr lvl="1" eaLnBrk="1" hangingPunct="1">
              <a:spcBef>
                <a:spcPts val="0"/>
              </a:spcBef>
              <a:defRPr/>
            </a:pPr>
            <a:r>
              <a:rPr lang="en-US" altLang="zh-CN" dirty="0"/>
              <a:t> Then use the registers it must save</a:t>
            </a:r>
          </a:p>
        </p:txBody>
      </p:sp>
    </p:spTree>
    <p:extLst>
      <p:ext uri="{BB962C8B-B14F-4D97-AF65-F5344CB8AC3E}">
        <p14:creationId xmlns:p14="http://schemas.microsoft.com/office/powerpoint/2010/main" val="3322019056"/>
      </p:ext>
    </p:extLst>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rrowheads="1"/>
          </p:cNvSpPr>
          <p:nvPr>
            <p:ph type="title"/>
          </p:nvPr>
        </p:nvSpPr>
        <p:spPr>
          <a:xfrm>
            <a:off x="251520" y="640805"/>
            <a:ext cx="8540750" cy="915987"/>
          </a:xfrm>
        </p:spPr>
        <p:txBody>
          <a:bodyPr>
            <a:normAutofit fontScale="90000"/>
          </a:bodyPr>
          <a:lstStyle/>
          <a:p>
            <a:pPr eaLnBrk="1" hangingPunct="1">
              <a:lnSpc>
                <a:spcPts val="3600"/>
              </a:lnSpc>
              <a:defRPr/>
            </a:pPr>
            <a:r>
              <a:rPr lang="en-US" altLang="zh-CN" sz="3200" dirty="0">
                <a:ea typeface="黑体" panose="02010609060101010101" pitchFamily="49" charset="-122"/>
              </a:rPr>
              <a:t>2.9    MIPS Addressing for 32-Bit Immediate</a:t>
            </a:r>
            <a:br>
              <a:rPr lang="en-US" altLang="zh-CN" sz="3200" dirty="0">
                <a:ea typeface="黑体" panose="02010609060101010101" pitchFamily="49" charset="-122"/>
              </a:rPr>
            </a:br>
            <a:r>
              <a:rPr lang="en-US" altLang="zh-CN" sz="3200" dirty="0">
                <a:ea typeface="黑体" panose="02010609060101010101" pitchFamily="49" charset="-122"/>
              </a:rPr>
              <a:t>						and Addresses</a:t>
            </a:r>
          </a:p>
        </p:txBody>
      </p:sp>
      <p:sp>
        <p:nvSpPr>
          <p:cNvPr id="86019" name="Rectangle 3"/>
          <p:cNvSpPr>
            <a:spLocks noGrp="1" noRot="1" noChangeArrowheads="1"/>
          </p:cNvSpPr>
          <p:nvPr>
            <p:ph type="body" idx="1"/>
          </p:nvPr>
        </p:nvSpPr>
        <p:spPr>
          <a:xfrm>
            <a:off x="250825" y="2133079"/>
            <a:ext cx="8540750" cy="3672185"/>
          </a:xfrm>
        </p:spPr>
        <p:txBody>
          <a:bodyPr/>
          <a:lstStyle/>
          <a:p>
            <a:pPr eaLnBrk="1" hangingPunct="1">
              <a:defRPr/>
            </a:pPr>
            <a:r>
              <a:rPr lang="en-US" altLang="zh-CN" dirty="0">
                <a:solidFill>
                  <a:srgbClr val="FF0066"/>
                </a:solidFill>
              </a:rPr>
              <a:t> 32-Bit</a:t>
            </a:r>
            <a:r>
              <a:rPr lang="en-US" altLang="zh-CN" dirty="0"/>
              <a:t> </a:t>
            </a:r>
            <a:r>
              <a:rPr lang="en-US" altLang="zh-CN" dirty="0">
                <a:solidFill>
                  <a:srgbClr val="FF0066"/>
                </a:solidFill>
              </a:rPr>
              <a:t>Immediate</a:t>
            </a:r>
          </a:p>
          <a:p>
            <a:pPr algn="just"/>
            <a:r>
              <a:rPr lang="en-US" altLang="zh-CN" sz="2800" b="0" dirty="0">
                <a:solidFill>
                  <a:schemeClr val="tx1"/>
                </a:solidFill>
                <a:ea typeface="+mn-ea"/>
              </a:rPr>
              <a:t>Although keeping all MIPS instructions 32 bits long simplifies the hardware, there are times where it would be convenient to have a 32-bit constant or 32-bit address.</a:t>
            </a:r>
          </a:p>
          <a:p>
            <a:r>
              <a:rPr lang="en-US" altLang="zh-CN" sz="2800" b="0" dirty="0">
                <a:solidFill>
                  <a:schemeClr val="tx1"/>
                </a:solidFill>
                <a:ea typeface="+mn-ea"/>
              </a:rPr>
              <a:t>Although constants are frequently short and fit into the 16-bit field, sometimes they are bigger.</a:t>
            </a:r>
          </a:p>
        </p:txBody>
      </p:sp>
    </p:spTree>
    <p:extLst>
      <p:ext uri="{BB962C8B-B14F-4D97-AF65-F5344CB8AC3E}">
        <p14:creationId xmlns:p14="http://schemas.microsoft.com/office/powerpoint/2010/main" val="1606705544"/>
      </p:ext>
    </p:extLst>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23528" y="211795"/>
            <a:ext cx="8064896" cy="954360"/>
          </a:xfrm>
        </p:spPr>
        <p:txBody>
          <a:bodyPr>
            <a:normAutofit fontScale="90000"/>
          </a:bodyPr>
          <a:lstStyle/>
          <a:p>
            <a:pPr algn="ctr" eaLnBrk="1" hangingPunct="1"/>
            <a:r>
              <a:rPr lang="en-US" altLang="ko-KR" sz="3200" dirty="0">
                <a:latin typeface="Times New Roman" panose="02020603050405020304" pitchFamily="18" charset="0"/>
                <a:ea typeface="Gulim" pitchFamily="34" charset="-127"/>
                <a:cs typeface="Times New Roman" panose="02020603050405020304" pitchFamily="18" charset="0"/>
              </a:rPr>
              <a:t>Puzzle:  </a:t>
            </a:r>
            <a:r>
              <a:rPr lang="en-US" altLang="ko-KR" sz="2800" dirty="0">
                <a:solidFill>
                  <a:schemeClr val="tx1"/>
                </a:solidFill>
                <a:latin typeface="Times New Roman" panose="02020603050405020304" pitchFamily="18" charset="0"/>
                <a:ea typeface="Gulim" pitchFamily="34" charset="-127"/>
                <a:cs typeface="Times New Roman" panose="02020603050405020304" pitchFamily="18" charset="0"/>
              </a:rPr>
              <a:t>How do we load a 32 bit immediate value into a register using core IS?</a:t>
            </a:r>
            <a:r>
              <a:rPr lang="en-US" altLang="ko-KR" sz="3200" b="1" dirty="0">
                <a:latin typeface="Times New Roman" panose="02020603050405020304" pitchFamily="18" charset="0"/>
                <a:ea typeface="Gulim" pitchFamily="34" charset="-127"/>
                <a:cs typeface="Times New Roman" panose="02020603050405020304" pitchFamily="18" charset="0"/>
              </a:rPr>
              <a:t> </a:t>
            </a:r>
            <a:endParaRPr lang="en-US" altLang="ko-KR" sz="3200" dirty="0">
              <a:latin typeface="Times New Roman" panose="02020603050405020304" pitchFamily="18" charset="0"/>
              <a:ea typeface="Gulim" pitchFamily="34" charset="-127"/>
              <a:cs typeface="Times New Roman" panose="02020603050405020304" pitchFamily="18" charset="0"/>
            </a:endParaRPr>
          </a:p>
        </p:txBody>
      </p:sp>
      <p:sp>
        <p:nvSpPr>
          <p:cNvPr id="101379" name="Rectangle 3"/>
          <p:cNvSpPr>
            <a:spLocks noGrp="1" noChangeArrowheads="1"/>
          </p:cNvSpPr>
          <p:nvPr>
            <p:ph idx="1"/>
          </p:nvPr>
        </p:nvSpPr>
        <p:spPr>
          <a:xfrm>
            <a:off x="457200" y="1340768"/>
            <a:ext cx="8507413" cy="5328592"/>
          </a:xfrm>
        </p:spPr>
        <p:txBody>
          <a:bodyPr/>
          <a:lstStyle/>
          <a:p>
            <a:pPr algn="just" eaLnBrk="1" hangingPunct="1">
              <a:lnSpc>
                <a:spcPct val="90000"/>
              </a:lnSpc>
            </a:pPr>
            <a:r>
              <a:rPr lang="en-US" altLang="ko-KR" sz="2800" b="1" dirty="0">
                <a:latin typeface="Times New Roman" panose="02020603050405020304" pitchFamily="18" charset="0"/>
                <a:ea typeface="Gulim" pitchFamily="34" charset="-127"/>
                <a:cs typeface="Times New Roman" panose="02020603050405020304" pitchFamily="18" charset="0"/>
              </a:rPr>
              <a:t>Suppose we want to load 0x76B52134 into $t0</a:t>
            </a:r>
          </a:p>
          <a:p>
            <a:pPr algn="just" eaLnBrk="1" hangingPunct="1">
              <a:lnSpc>
                <a:spcPct val="90000"/>
              </a:lnSpc>
            </a:pPr>
            <a:r>
              <a:rPr lang="en-US" altLang="ko-KR" sz="2800" b="1" dirty="0">
                <a:latin typeface="Times New Roman" panose="02020603050405020304" pitchFamily="18" charset="0"/>
                <a:ea typeface="Gulim" pitchFamily="34" charset="-127"/>
                <a:cs typeface="Times New Roman" panose="02020603050405020304" pitchFamily="18" charset="0"/>
              </a:rPr>
              <a:t>What instruction will do this?</a:t>
            </a:r>
          </a:p>
          <a:p>
            <a:pPr algn="just" eaLnBrk="1" hangingPunct="1">
              <a:lnSpc>
                <a:spcPct val="90000"/>
              </a:lnSpc>
            </a:pPr>
            <a:r>
              <a:rPr lang="en-US" altLang="ko-KR" sz="2800" b="1" dirty="0" err="1">
                <a:latin typeface="Times New Roman" panose="02020603050405020304" pitchFamily="18" charset="0"/>
                <a:ea typeface="Gulim" pitchFamily="34" charset="-127"/>
                <a:cs typeface="Times New Roman" panose="02020603050405020304" pitchFamily="18" charset="0"/>
              </a:rPr>
              <a:t>lw</a:t>
            </a:r>
            <a:r>
              <a:rPr lang="en-US" altLang="ko-KR" sz="2800" b="1" dirty="0">
                <a:latin typeface="Times New Roman" panose="02020603050405020304" pitchFamily="18" charset="0"/>
                <a:ea typeface="Gulim" pitchFamily="34" charset="-127"/>
                <a:cs typeface="Times New Roman" panose="02020603050405020304" pitchFamily="18" charset="0"/>
              </a:rPr>
              <a:t>?   Nope: </a:t>
            </a:r>
            <a:r>
              <a:rPr lang="en-US" altLang="ko-KR" sz="2800" b="1" dirty="0" err="1">
                <a:latin typeface="Times New Roman" panose="02020603050405020304" pitchFamily="18" charset="0"/>
                <a:ea typeface="Gulim" pitchFamily="34" charset="-127"/>
                <a:cs typeface="Times New Roman" panose="02020603050405020304" pitchFamily="18" charset="0"/>
              </a:rPr>
              <a:t>lw</a:t>
            </a:r>
            <a:r>
              <a:rPr lang="en-US" altLang="ko-KR" sz="2800" b="1" dirty="0">
                <a:latin typeface="Times New Roman" panose="02020603050405020304" pitchFamily="18" charset="0"/>
                <a:ea typeface="Gulim" pitchFamily="34" charset="-127"/>
                <a:cs typeface="Times New Roman" panose="02020603050405020304" pitchFamily="18" charset="0"/>
              </a:rPr>
              <a:t> loads a value from memory, e.g., </a:t>
            </a:r>
          </a:p>
          <a:p>
            <a:pPr lvl="1" algn="just" eaLnBrk="1" hangingPunct="1">
              <a:lnSpc>
                <a:spcPct val="90000"/>
              </a:lnSpc>
              <a:buFont typeface="Wingdings" panose="05000000000000000000" pitchFamily="2" charset="2"/>
              <a:buChar char="Ø"/>
            </a:pPr>
            <a:r>
              <a:rPr lang="en-US" altLang="ko-KR" sz="2000" b="1" dirty="0" err="1">
                <a:solidFill>
                  <a:srgbClr val="0000FF"/>
                </a:solidFill>
                <a:latin typeface="Times New Roman" panose="02020603050405020304" pitchFamily="18" charset="0"/>
                <a:ea typeface="Gulim" pitchFamily="34" charset="-127"/>
                <a:cs typeface="Times New Roman" panose="02020603050405020304" pitchFamily="18" charset="0"/>
              </a:rPr>
              <a:t>lw</a:t>
            </a:r>
            <a:r>
              <a:rPr lang="en-US" altLang="ko-KR" sz="2000" b="1" dirty="0">
                <a:solidFill>
                  <a:srgbClr val="0000FF"/>
                </a:solidFill>
                <a:latin typeface="Times New Roman" panose="02020603050405020304" pitchFamily="18" charset="0"/>
                <a:ea typeface="Gulim" pitchFamily="34" charset="-127"/>
                <a:cs typeface="Times New Roman" panose="02020603050405020304" pitchFamily="18" charset="0"/>
              </a:rPr>
              <a:t> $t0,4($t2)  loads the word at M[4+$t2] into $t0</a:t>
            </a:r>
          </a:p>
          <a:p>
            <a:pPr algn="just" eaLnBrk="1" hangingPunct="1">
              <a:lnSpc>
                <a:spcPct val="90000"/>
              </a:lnSpc>
            </a:pPr>
            <a:r>
              <a:rPr lang="en-US" altLang="ko-KR" sz="2800" b="1" dirty="0" err="1">
                <a:latin typeface="Times New Roman" panose="02020603050405020304" pitchFamily="18" charset="0"/>
                <a:ea typeface="Gulim" pitchFamily="34" charset="-127"/>
                <a:cs typeface="Times New Roman" panose="02020603050405020304" pitchFamily="18" charset="0"/>
              </a:rPr>
              <a:t>lbu</a:t>
            </a:r>
            <a:r>
              <a:rPr lang="en-US" altLang="ko-KR" sz="2800" b="1" dirty="0">
                <a:latin typeface="Times New Roman" panose="02020603050405020304" pitchFamily="18" charset="0"/>
                <a:ea typeface="Gulim" pitchFamily="34" charset="-127"/>
                <a:cs typeface="Times New Roman" panose="02020603050405020304" pitchFamily="18" charset="0"/>
              </a:rPr>
              <a:t>?  Nope: </a:t>
            </a:r>
            <a:r>
              <a:rPr lang="en-US" altLang="ko-KR" sz="2800" b="1" dirty="0" err="1">
                <a:latin typeface="Times New Roman" panose="02020603050405020304" pitchFamily="18" charset="0"/>
                <a:ea typeface="Gulim" pitchFamily="34" charset="-127"/>
                <a:cs typeface="Times New Roman" panose="02020603050405020304" pitchFamily="18" charset="0"/>
              </a:rPr>
              <a:t>lbu</a:t>
            </a:r>
            <a:r>
              <a:rPr lang="en-US" altLang="ko-KR" sz="2800" b="1" dirty="0">
                <a:latin typeface="Times New Roman" panose="02020603050405020304" pitchFamily="18" charset="0"/>
                <a:ea typeface="Gulim" pitchFamily="34" charset="-127"/>
                <a:cs typeface="Times New Roman" panose="02020603050405020304" pitchFamily="18" charset="0"/>
              </a:rPr>
              <a:t> also loads a value from memory, e.g.,</a:t>
            </a:r>
          </a:p>
          <a:p>
            <a:pPr lvl="1" algn="just" eaLnBrk="1" hangingPunct="1">
              <a:lnSpc>
                <a:spcPct val="90000"/>
              </a:lnSpc>
              <a:buFont typeface="Wingdings" panose="05000000000000000000" pitchFamily="2" charset="2"/>
              <a:buChar char="Ø"/>
            </a:pPr>
            <a:r>
              <a:rPr lang="en-US" altLang="ko-KR" sz="2000" b="1" dirty="0" err="1">
                <a:solidFill>
                  <a:srgbClr val="0000FF"/>
                </a:solidFill>
                <a:latin typeface="Times New Roman" panose="02020603050405020304" pitchFamily="18" charset="0"/>
                <a:ea typeface="Gulim" pitchFamily="34" charset="-127"/>
                <a:cs typeface="Times New Roman" panose="02020603050405020304" pitchFamily="18" charset="0"/>
              </a:rPr>
              <a:t>lbu</a:t>
            </a:r>
            <a:r>
              <a:rPr lang="en-US" altLang="ko-KR" sz="2000" b="1" dirty="0">
                <a:solidFill>
                  <a:srgbClr val="0000FF"/>
                </a:solidFill>
                <a:latin typeface="Times New Roman" panose="02020603050405020304" pitchFamily="18" charset="0"/>
                <a:ea typeface="Gulim" pitchFamily="34" charset="-127"/>
                <a:cs typeface="Times New Roman" panose="02020603050405020304" pitchFamily="18" charset="0"/>
              </a:rPr>
              <a:t> $t0,4($t2)   loads the byte at M[4+$t2] padded to left with 24 0s</a:t>
            </a:r>
          </a:p>
          <a:p>
            <a:pPr algn="just" eaLnBrk="1" hangingPunct="1">
              <a:lnSpc>
                <a:spcPct val="90000"/>
              </a:lnSpc>
            </a:pPr>
            <a:r>
              <a:rPr lang="en-US" altLang="ko-KR" sz="2800" b="1" dirty="0" err="1">
                <a:latin typeface="Times New Roman" panose="02020603050405020304" pitchFamily="18" charset="0"/>
                <a:ea typeface="Gulim" pitchFamily="34" charset="-127"/>
                <a:cs typeface="Times New Roman" panose="02020603050405020304" pitchFamily="18" charset="0"/>
              </a:rPr>
              <a:t>lhu</a:t>
            </a:r>
            <a:r>
              <a:rPr lang="en-US" altLang="ko-KR" sz="2800" b="1" dirty="0">
                <a:latin typeface="Times New Roman" panose="02020603050405020304" pitchFamily="18" charset="0"/>
                <a:ea typeface="Gulim" pitchFamily="34" charset="-127"/>
                <a:cs typeface="Times New Roman" panose="02020603050405020304" pitchFamily="18" charset="0"/>
              </a:rPr>
              <a:t>?  Nope: </a:t>
            </a:r>
            <a:r>
              <a:rPr lang="en-US" altLang="ko-KR" sz="2800" b="1" dirty="0" err="1">
                <a:latin typeface="Times New Roman" panose="02020603050405020304" pitchFamily="18" charset="0"/>
                <a:ea typeface="Gulim" pitchFamily="34" charset="-127"/>
                <a:cs typeface="Times New Roman" panose="02020603050405020304" pitchFamily="18" charset="0"/>
              </a:rPr>
              <a:t>lhu</a:t>
            </a:r>
            <a:r>
              <a:rPr lang="en-US" altLang="ko-KR" sz="2800" b="1" dirty="0">
                <a:latin typeface="Times New Roman" panose="02020603050405020304" pitchFamily="18" charset="0"/>
                <a:ea typeface="Gulim" pitchFamily="34" charset="-127"/>
                <a:cs typeface="Times New Roman" panose="02020603050405020304" pitchFamily="18" charset="0"/>
              </a:rPr>
              <a:t> also loads a value from memory, e.g., </a:t>
            </a:r>
          </a:p>
          <a:p>
            <a:pPr lvl="1" algn="just" eaLnBrk="1" hangingPunct="1">
              <a:lnSpc>
                <a:spcPct val="90000"/>
              </a:lnSpc>
              <a:buFont typeface="Wingdings" panose="05000000000000000000" pitchFamily="2" charset="2"/>
              <a:buChar char="Ø"/>
            </a:pPr>
            <a:r>
              <a:rPr lang="en-US" altLang="ko-KR" sz="2000" b="1" dirty="0" err="1">
                <a:solidFill>
                  <a:srgbClr val="0000FF"/>
                </a:solidFill>
                <a:latin typeface="Times New Roman" panose="02020603050405020304" pitchFamily="18" charset="0"/>
                <a:ea typeface="Gulim" pitchFamily="34" charset="-127"/>
                <a:cs typeface="Times New Roman" panose="02020603050405020304" pitchFamily="18" charset="0"/>
              </a:rPr>
              <a:t>lhu</a:t>
            </a:r>
            <a:r>
              <a:rPr lang="en-US" altLang="ko-KR" sz="2000" b="1" dirty="0">
                <a:solidFill>
                  <a:srgbClr val="0000FF"/>
                </a:solidFill>
                <a:latin typeface="Times New Roman" panose="02020603050405020304" pitchFamily="18" charset="0"/>
                <a:ea typeface="Gulim" pitchFamily="34" charset="-127"/>
                <a:cs typeface="Times New Roman" panose="02020603050405020304" pitchFamily="18" charset="0"/>
              </a:rPr>
              <a:t> $t0,4($t2)   loads the 16 bits at M[4+$t2] padded to left with 16 0s</a:t>
            </a:r>
            <a:r>
              <a:rPr lang="en-US" altLang="ko-KR" sz="2000" b="1" dirty="0">
                <a:latin typeface="Times New Roman" panose="02020603050405020304" pitchFamily="18" charset="0"/>
                <a:ea typeface="Gulim" pitchFamily="34" charset="-127"/>
                <a:cs typeface="Times New Roman" panose="02020603050405020304" pitchFamily="18" charset="0"/>
              </a:rPr>
              <a:t>  </a:t>
            </a:r>
          </a:p>
          <a:p>
            <a:pPr algn="just" eaLnBrk="1" hangingPunct="1">
              <a:lnSpc>
                <a:spcPct val="90000"/>
              </a:lnSpc>
            </a:pPr>
            <a:r>
              <a:rPr lang="en-US" altLang="ko-KR" sz="2800" b="1" dirty="0" err="1">
                <a:latin typeface="Times New Roman" panose="02020603050405020304" pitchFamily="18" charset="0"/>
                <a:ea typeface="Gulim" pitchFamily="34" charset="-127"/>
                <a:cs typeface="Times New Roman" panose="02020603050405020304" pitchFamily="18" charset="0"/>
              </a:rPr>
              <a:t>lui</a:t>
            </a:r>
            <a:r>
              <a:rPr lang="en-US" altLang="ko-KR" sz="2800" b="1" dirty="0">
                <a:latin typeface="Times New Roman" panose="02020603050405020304" pitchFamily="18" charset="0"/>
                <a:ea typeface="Gulim" pitchFamily="34" charset="-127"/>
                <a:cs typeface="Times New Roman" panose="02020603050405020304" pitchFamily="18" charset="0"/>
              </a:rPr>
              <a:t>?  Nope: </a:t>
            </a:r>
          </a:p>
          <a:p>
            <a:pPr lvl="1" algn="just" eaLnBrk="1" hangingPunct="1">
              <a:lnSpc>
                <a:spcPct val="90000"/>
              </a:lnSpc>
              <a:buFont typeface="Wingdings" panose="05000000000000000000" pitchFamily="2" charset="2"/>
              <a:buChar char="Ø"/>
            </a:pPr>
            <a:r>
              <a:rPr lang="en-US" altLang="ko-KR" sz="2000" b="1" dirty="0" err="1">
                <a:solidFill>
                  <a:srgbClr val="0000FF"/>
                </a:solidFill>
                <a:latin typeface="Times New Roman" panose="02020603050405020304" pitchFamily="18" charset="0"/>
                <a:ea typeface="Gulim" pitchFamily="34" charset="-127"/>
                <a:cs typeface="Times New Roman" panose="02020603050405020304" pitchFamily="18" charset="0"/>
              </a:rPr>
              <a:t>lui</a:t>
            </a:r>
            <a:r>
              <a:rPr lang="en-US" altLang="ko-KR" sz="2000" b="1" dirty="0">
                <a:solidFill>
                  <a:srgbClr val="0000FF"/>
                </a:solidFill>
                <a:latin typeface="Times New Roman" panose="02020603050405020304" pitchFamily="18" charset="0"/>
                <a:ea typeface="Gulim" pitchFamily="34" charset="-127"/>
                <a:cs typeface="Times New Roman" panose="02020603050405020304" pitchFamily="18" charset="0"/>
              </a:rPr>
              <a:t> $t0,0x7F40 loads a 16-bit immediate value followed by 16 0s</a:t>
            </a:r>
          </a:p>
          <a:p>
            <a:pPr algn="just" eaLnBrk="1" hangingPunct="1">
              <a:lnSpc>
                <a:spcPct val="90000"/>
              </a:lnSpc>
            </a:pPr>
            <a:r>
              <a:rPr lang="en-US" altLang="ko-KR" sz="2800" b="1" dirty="0">
                <a:latin typeface="Times New Roman" panose="02020603050405020304" pitchFamily="18" charset="0"/>
                <a:ea typeface="Gulim" pitchFamily="34" charset="-127"/>
                <a:cs typeface="Times New Roman" panose="02020603050405020304" pitchFamily="18" charset="0"/>
              </a:rPr>
              <a:t>That’s all the load instructions in the core instruction set!    </a:t>
            </a:r>
          </a:p>
        </p:txBody>
      </p:sp>
    </p:spTree>
    <p:extLst>
      <p:ext uri="{BB962C8B-B14F-4D97-AF65-F5344CB8AC3E}">
        <p14:creationId xmlns:p14="http://schemas.microsoft.com/office/powerpoint/2010/main" val="316913449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30832" y="116632"/>
            <a:ext cx="7653536" cy="954360"/>
          </a:xfrm>
        </p:spPr>
        <p:txBody>
          <a:bodyPr>
            <a:normAutofit fontScale="90000"/>
          </a:bodyPr>
          <a:lstStyle/>
          <a:p>
            <a:pPr algn="ctr" eaLnBrk="1" hangingPunct="1"/>
            <a:r>
              <a:rPr lang="en-US" altLang="ko-KR" sz="3200" dirty="0">
                <a:latin typeface="Times New Roman" panose="02020603050405020304" pitchFamily="18" charset="0"/>
                <a:ea typeface="Gulim" pitchFamily="34" charset="-127"/>
                <a:cs typeface="Times New Roman" panose="02020603050405020304" pitchFamily="18" charset="0"/>
              </a:rPr>
              <a:t>Puzzle:  </a:t>
            </a:r>
            <a:r>
              <a:rPr lang="en-US" altLang="ko-KR" sz="3200" dirty="0">
                <a:solidFill>
                  <a:schemeClr val="tx1"/>
                </a:solidFill>
                <a:latin typeface="Times New Roman" panose="02020603050405020304" pitchFamily="18" charset="0"/>
                <a:ea typeface="Gulim" pitchFamily="34" charset="-127"/>
                <a:cs typeface="Times New Roman" panose="02020603050405020304" pitchFamily="18" charset="0"/>
              </a:rPr>
              <a:t>How we do we load a 32 bit immediate value into a register?</a:t>
            </a:r>
            <a:endParaRPr lang="en-US" altLang="zh-CN" sz="3200" dirty="0">
              <a:solidFill>
                <a:schemeClr val="tx1"/>
              </a:solidFill>
              <a:latin typeface="Times New Roman" panose="02020603050405020304" pitchFamily="18" charset="0"/>
              <a:ea typeface="Gulim" pitchFamily="34" charset="-127"/>
              <a:cs typeface="Times New Roman" panose="02020603050405020304" pitchFamily="18" charset="0"/>
            </a:endParaRPr>
          </a:p>
        </p:txBody>
      </p:sp>
      <p:sp>
        <p:nvSpPr>
          <p:cNvPr id="309251" name="Rectangle 3"/>
          <p:cNvSpPr>
            <a:spLocks noGrp="1" noChangeArrowheads="1"/>
          </p:cNvSpPr>
          <p:nvPr>
            <p:ph idx="1"/>
          </p:nvPr>
        </p:nvSpPr>
        <p:spPr>
          <a:xfrm>
            <a:off x="467544" y="1268760"/>
            <a:ext cx="8229600" cy="5400600"/>
          </a:xfrm>
        </p:spPr>
        <p:txBody>
          <a:bodyPr/>
          <a:lstStyle/>
          <a:p>
            <a:pPr algn="just" eaLnBrk="1" hangingPunct="1">
              <a:lnSpc>
                <a:spcPct val="90000"/>
              </a:lnSpc>
            </a:pPr>
            <a:r>
              <a:rPr lang="en-US" altLang="zh-CN" dirty="0">
                <a:latin typeface="Times New Roman" panose="02020603050405020304" pitchFamily="18" charset="0"/>
                <a:cs typeface="Times New Roman" panose="02020603050405020304" pitchFamily="18" charset="0"/>
              </a:rPr>
              <a:t>Let’s try defining an instruction:</a:t>
            </a:r>
          </a:p>
          <a:p>
            <a:pPr algn="just" eaLnBrk="1" hangingPunct="1">
              <a:lnSpc>
                <a:spcPct val="90000"/>
              </a:lnSpc>
            </a:pP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b="1" dirty="0">
                <a:solidFill>
                  <a:srgbClr val="0000FF"/>
                </a:solidFill>
                <a:latin typeface="Times New Roman" panose="02020603050405020304" pitchFamily="18" charset="0"/>
                <a:cs typeface="Times New Roman" panose="02020603050405020304" pitchFamily="18" charset="0"/>
              </a:rPr>
              <a:t>li $t0, </a:t>
            </a:r>
            <a:r>
              <a:rPr lang="en-US" altLang="ko-KR" b="1" dirty="0">
                <a:solidFill>
                  <a:srgbClr val="0000FF"/>
                </a:solidFill>
                <a:latin typeface="Times New Roman" panose="02020603050405020304" pitchFamily="18" charset="0"/>
                <a:ea typeface="Gulim" pitchFamily="34" charset="-127"/>
                <a:cs typeface="Times New Roman" panose="02020603050405020304" pitchFamily="18" charset="0"/>
              </a:rPr>
              <a:t>0x76B52134</a:t>
            </a:r>
          </a:p>
          <a:p>
            <a:pPr algn="just" eaLnBrk="1" hangingPunct="1">
              <a:lnSpc>
                <a:spcPct val="90000"/>
              </a:lnSpc>
            </a:pPr>
            <a:r>
              <a:rPr lang="en-US" altLang="ko-KR" b="1" dirty="0">
                <a:solidFill>
                  <a:srgbClr val="FF0066"/>
                </a:solidFill>
                <a:latin typeface="Times New Roman" panose="02020603050405020304" pitchFamily="18" charset="0"/>
                <a:ea typeface="Gulim" pitchFamily="34" charset="-127"/>
                <a:cs typeface="Times New Roman" panose="02020603050405020304" pitchFamily="18" charset="0"/>
              </a:rPr>
              <a:t>We need to choose an instruction format</a:t>
            </a:r>
          </a:p>
          <a:p>
            <a:pPr lvl="1" algn="just" eaLnBrk="1" hangingPunct="1">
              <a:lnSpc>
                <a:spcPct val="90000"/>
              </a:lnSpc>
              <a:buFont typeface="Wingdings" panose="05000000000000000000" pitchFamily="2" charset="2"/>
              <a:buChar char="Ø"/>
            </a:pPr>
            <a:r>
              <a:rPr lang="en-US" altLang="ko-KR" b="1" dirty="0">
                <a:latin typeface="Times New Roman" panose="02020603050405020304" pitchFamily="18" charset="0"/>
                <a:ea typeface="Gulim" pitchFamily="34" charset="-127"/>
                <a:cs typeface="Times New Roman" panose="02020603050405020304" pitchFamily="18" charset="0"/>
              </a:rPr>
              <a:t>R: op (6) </a:t>
            </a:r>
            <a:r>
              <a:rPr lang="en-US" altLang="ko-KR" b="1" dirty="0" err="1">
                <a:latin typeface="Times New Roman" panose="02020603050405020304" pitchFamily="18" charset="0"/>
                <a:ea typeface="Gulim" pitchFamily="34" charset="-127"/>
                <a:cs typeface="Times New Roman" panose="02020603050405020304" pitchFamily="18" charset="0"/>
              </a:rPr>
              <a:t>rs</a:t>
            </a:r>
            <a:r>
              <a:rPr lang="en-US" altLang="ko-KR" b="1" dirty="0">
                <a:latin typeface="Times New Roman" panose="02020603050405020304" pitchFamily="18" charset="0"/>
                <a:ea typeface="Gulim" pitchFamily="34" charset="-127"/>
                <a:cs typeface="Times New Roman" panose="02020603050405020304" pitchFamily="18" charset="0"/>
              </a:rPr>
              <a:t> (5) </a:t>
            </a:r>
            <a:r>
              <a:rPr lang="en-US" altLang="ko-KR" b="1" dirty="0" err="1">
                <a:latin typeface="Times New Roman" panose="02020603050405020304" pitchFamily="18" charset="0"/>
                <a:ea typeface="Gulim" pitchFamily="34" charset="-127"/>
                <a:cs typeface="Times New Roman" panose="02020603050405020304" pitchFamily="18" charset="0"/>
              </a:rPr>
              <a:t>rt</a:t>
            </a:r>
            <a:r>
              <a:rPr lang="en-US" altLang="ko-KR" b="1" dirty="0">
                <a:latin typeface="Times New Roman" panose="02020603050405020304" pitchFamily="18" charset="0"/>
                <a:ea typeface="Gulim" pitchFamily="34" charset="-127"/>
                <a:cs typeface="Times New Roman" panose="02020603050405020304" pitchFamily="18" charset="0"/>
              </a:rPr>
              <a:t> (5) </a:t>
            </a:r>
            <a:r>
              <a:rPr lang="en-US" altLang="ko-KR" b="1" dirty="0" err="1">
                <a:latin typeface="Times New Roman" panose="02020603050405020304" pitchFamily="18" charset="0"/>
                <a:ea typeface="Gulim" pitchFamily="34" charset="-127"/>
                <a:cs typeface="Times New Roman" panose="02020603050405020304" pitchFamily="18" charset="0"/>
              </a:rPr>
              <a:t>rd</a:t>
            </a:r>
            <a:r>
              <a:rPr lang="en-US" altLang="ko-KR" b="1" dirty="0">
                <a:latin typeface="Times New Roman" panose="02020603050405020304" pitchFamily="18" charset="0"/>
                <a:ea typeface="Gulim" pitchFamily="34" charset="-127"/>
                <a:cs typeface="Times New Roman" panose="02020603050405020304" pitchFamily="18" charset="0"/>
              </a:rPr>
              <a:t> (5) </a:t>
            </a:r>
            <a:r>
              <a:rPr lang="en-US" altLang="ko-KR" b="1" dirty="0" err="1">
                <a:latin typeface="Times New Roman" panose="02020603050405020304" pitchFamily="18" charset="0"/>
                <a:ea typeface="Gulim" pitchFamily="34" charset="-127"/>
                <a:cs typeface="Times New Roman" panose="02020603050405020304" pitchFamily="18" charset="0"/>
              </a:rPr>
              <a:t>shmt</a:t>
            </a:r>
            <a:r>
              <a:rPr lang="en-US" altLang="ko-KR" b="1" dirty="0">
                <a:latin typeface="Times New Roman" panose="02020603050405020304" pitchFamily="18" charset="0"/>
                <a:ea typeface="Gulim" pitchFamily="34" charset="-127"/>
                <a:cs typeface="Times New Roman" panose="02020603050405020304" pitchFamily="18" charset="0"/>
              </a:rPr>
              <a:t> (5) </a:t>
            </a:r>
            <a:r>
              <a:rPr lang="en-US" altLang="ko-KR" b="1" dirty="0" err="1">
                <a:latin typeface="Times New Roman" panose="02020603050405020304" pitchFamily="18" charset="0"/>
                <a:ea typeface="Gulim" pitchFamily="34" charset="-127"/>
                <a:cs typeface="Times New Roman" panose="02020603050405020304" pitchFamily="18" charset="0"/>
              </a:rPr>
              <a:t>funct</a:t>
            </a:r>
            <a:r>
              <a:rPr lang="en-US" altLang="ko-KR" b="1" dirty="0">
                <a:latin typeface="Times New Roman" panose="02020603050405020304" pitchFamily="18" charset="0"/>
                <a:ea typeface="Gulim" pitchFamily="34" charset="-127"/>
                <a:cs typeface="Times New Roman" panose="02020603050405020304" pitchFamily="18" charset="0"/>
              </a:rPr>
              <a:t>(6)</a:t>
            </a:r>
          </a:p>
          <a:p>
            <a:pPr lvl="1" algn="just" eaLnBrk="1" hangingPunct="1">
              <a:lnSpc>
                <a:spcPct val="90000"/>
              </a:lnSpc>
              <a:buFont typeface="Wingdings" panose="05000000000000000000" pitchFamily="2" charset="2"/>
              <a:buChar char="Ø"/>
            </a:pPr>
            <a:r>
              <a:rPr lang="en-US" altLang="ko-KR" b="1" dirty="0">
                <a:latin typeface="Times New Roman" panose="02020603050405020304" pitchFamily="18" charset="0"/>
                <a:ea typeface="Gulim" pitchFamily="34" charset="-127"/>
                <a:cs typeface="Times New Roman" panose="02020603050405020304" pitchFamily="18" charset="0"/>
              </a:rPr>
              <a:t>I: op(6), </a:t>
            </a:r>
            <a:r>
              <a:rPr lang="en-US" altLang="ko-KR" b="1" dirty="0" err="1">
                <a:latin typeface="Times New Roman" panose="02020603050405020304" pitchFamily="18" charset="0"/>
                <a:ea typeface="Gulim" pitchFamily="34" charset="-127"/>
                <a:cs typeface="Times New Roman" panose="02020603050405020304" pitchFamily="18" charset="0"/>
              </a:rPr>
              <a:t>rs</a:t>
            </a:r>
            <a:r>
              <a:rPr lang="en-US" altLang="ko-KR" b="1" dirty="0">
                <a:latin typeface="Times New Roman" panose="02020603050405020304" pitchFamily="18" charset="0"/>
                <a:ea typeface="Gulim" pitchFamily="34" charset="-127"/>
                <a:cs typeface="Times New Roman" panose="02020603050405020304" pitchFamily="18" charset="0"/>
              </a:rPr>
              <a:t> (5), </a:t>
            </a:r>
            <a:r>
              <a:rPr lang="en-US" altLang="ko-KR" b="1" dirty="0" err="1">
                <a:latin typeface="Times New Roman" panose="02020603050405020304" pitchFamily="18" charset="0"/>
                <a:ea typeface="Gulim" pitchFamily="34" charset="-127"/>
                <a:cs typeface="Times New Roman" panose="02020603050405020304" pitchFamily="18" charset="0"/>
              </a:rPr>
              <a:t>rt</a:t>
            </a:r>
            <a:r>
              <a:rPr lang="en-US" altLang="ko-KR" b="1" dirty="0">
                <a:latin typeface="Times New Roman" panose="02020603050405020304" pitchFamily="18" charset="0"/>
                <a:ea typeface="Gulim" pitchFamily="34" charset="-127"/>
                <a:cs typeface="Times New Roman" panose="02020603050405020304" pitchFamily="18" charset="0"/>
              </a:rPr>
              <a:t> (5), </a:t>
            </a:r>
            <a:r>
              <a:rPr lang="en-US" altLang="ko-KR" b="1" dirty="0" err="1">
                <a:latin typeface="Times New Roman" panose="02020603050405020304" pitchFamily="18" charset="0"/>
                <a:ea typeface="Gulim" pitchFamily="34" charset="-127"/>
                <a:cs typeface="Times New Roman" panose="02020603050405020304" pitchFamily="18" charset="0"/>
              </a:rPr>
              <a:t>imm</a:t>
            </a:r>
            <a:r>
              <a:rPr lang="en-US" altLang="ko-KR" b="1" dirty="0">
                <a:latin typeface="Times New Roman" panose="02020603050405020304" pitchFamily="18" charset="0"/>
                <a:ea typeface="Gulim" pitchFamily="34" charset="-127"/>
                <a:cs typeface="Times New Roman" panose="02020603050405020304" pitchFamily="18" charset="0"/>
              </a:rPr>
              <a:t> (16)</a:t>
            </a:r>
          </a:p>
          <a:p>
            <a:pPr lvl="1" algn="just" eaLnBrk="1" hangingPunct="1">
              <a:lnSpc>
                <a:spcPct val="90000"/>
              </a:lnSpc>
              <a:buFont typeface="Wingdings" panose="05000000000000000000" pitchFamily="2" charset="2"/>
              <a:buChar char="Ø"/>
            </a:pPr>
            <a:r>
              <a:rPr lang="en-US" altLang="ko-KR" b="1" dirty="0">
                <a:latin typeface="Times New Roman" panose="02020603050405020304" pitchFamily="18" charset="0"/>
                <a:ea typeface="Gulim" pitchFamily="34" charset="-127"/>
                <a:cs typeface="Times New Roman" panose="02020603050405020304" pitchFamily="18" charset="0"/>
              </a:rPr>
              <a:t>J: op(6), address (26)</a:t>
            </a:r>
          </a:p>
          <a:p>
            <a:pPr algn="just" eaLnBrk="1" hangingPunct="1">
              <a:lnSpc>
                <a:spcPct val="90000"/>
              </a:lnSpc>
            </a:pPr>
            <a:r>
              <a:rPr lang="en-US" altLang="ko-KR" dirty="0">
                <a:latin typeface="Times New Roman" panose="02020603050405020304" pitchFamily="18" charset="0"/>
                <a:ea typeface="Gulim" pitchFamily="34" charset="-127"/>
                <a:cs typeface="Times New Roman" panose="02020603050405020304" pitchFamily="18" charset="0"/>
              </a:rPr>
              <a:t>MIPS: a key design decision is that all instructions are 32 bits.  </a:t>
            </a:r>
            <a:r>
              <a:rPr lang="en-US" altLang="ko-KR" b="1" i="1" dirty="0">
                <a:solidFill>
                  <a:srgbClr val="0000FF"/>
                </a:solidFill>
                <a:latin typeface="Times New Roman" panose="02020603050405020304" pitchFamily="18" charset="0"/>
                <a:ea typeface="Gulim" pitchFamily="34" charset="-127"/>
                <a:cs typeface="Times New Roman" panose="02020603050405020304" pitchFamily="18" charset="0"/>
              </a:rPr>
              <a:t>This is not true for many other ISAs</a:t>
            </a:r>
          </a:p>
          <a:p>
            <a:pPr algn="just" eaLnBrk="1" hangingPunct="1">
              <a:lnSpc>
                <a:spcPct val="90000"/>
              </a:lnSpc>
            </a:pPr>
            <a:r>
              <a:rPr lang="en-US" altLang="ko-KR" b="1" dirty="0">
                <a:solidFill>
                  <a:srgbClr val="FF0066"/>
                </a:solidFill>
                <a:latin typeface="Times New Roman" panose="02020603050405020304" pitchFamily="18" charset="0"/>
                <a:ea typeface="Gulim" pitchFamily="34" charset="-127"/>
                <a:cs typeface="Times New Roman" panose="02020603050405020304" pitchFamily="18" charset="0"/>
              </a:rPr>
              <a:t>How will we fit a 32-bit immediate value into an instruction?</a:t>
            </a:r>
          </a:p>
          <a:p>
            <a:pPr lvl="1" algn="just" eaLnBrk="1" hangingPunct="1">
              <a:lnSpc>
                <a:spcPct val="90000"/>
              </a:lnSpc>
            </a:pPr>
            <a:endParaRPr lang="en-US" altLang="zh-CN" b="1" dirty="0">
              <a:solidFill>
                <a:srgbClr val="FF0066"/>
              </a:solidFill>
              <a:latin typeface="Times New Roman" panose="02020603050405020304" pitchFamily="18" charset="0"/>
              <a:ea typeface="Gulim" pitchFamily="34" charset="-127"/>
              <a:cs typeface="Times New Roman" panose="02020603050405020304" pitchFamily="18" charset="0"/>
            </a:endParaRPr>
          </a:p>
        </p:txBody>
      </p:sp>
    </p:spTree>
    <p:extLst>
      <p:ext uri="{BB962C8B-B14F-4D97-AF65-F5344CB8AC3E}">
        <p14:creationId xmlns:p14="http://schemas.microsoft.com/office/powerpoint/2010/main" val="384097954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30832" y="116632"/>
            <a:ext cx="7581528" cy="954360"/>
          </a:xfrm>
        </p:spPr>
        <p:txBody>
          <a:bodyPr>
            <a:normAutofit fontScale="90000"/>
          </a:bodyPr>
          <a:lstStyle/>
          <a:p>
            <a:pPr algn="ctr" eaLnBrk="1" hangingPunct="1"/>
            <a:r>
              <a:rPr lang="en-US" altLang="ko-KR" sz="3200" dirty="0">
                <a:latin typeface="Times New Roman" panose="02020603050405020304" pitchFamily="18" charset="0"/>
                <a:ea typeface="Gulim" pitchFamily="34" charset="-127"/>
                <a:cs typeface="Times New Roman" panose="02020603050405020304" pitchFamily="18" charset="0"/>
              </a:rPr>
              <a:t>Puzzle:  how will we fit a 32-bit immediate value into an instruction?</a:t>
            </a:r>
          </a:p>
        </p:txBody>
      </p:sp>
      <p:sp>
        <p:nvSpPr>
          <p:cNvPr id="307203" name="Rectangle 3"/>
          <p:cNvSpPr>
            <a:spLocks noGrp="1" noChangeArrowheads="1"/>
          </p:cNvSpPr>
          <p:nvPr>
            <p:ph idx="1"/>
          </p:nvPr>
        </p:nvSpPr>
        <p:spPr>
          <a:xfrm>
            <a:off x="457200" y="1456184"/>
            <a:ext cx="8229600" cy="5069160"/>
          </a:xfrm>
        </p:spPr>
        <p:txBody>
          <a:bodyPr/>
          <a:lstStyle/>
          <a:p>
            <a:pPr algn="just" eaLnBrk="1" hangingPunct="1">
              <a:lnSpc>
                <a:spcPct val="90000"/>
              </a:lnSpc>
            </a:pPr>
            <a:r>
              <a:rPr lang="en-US" altLang="ko-KR" sz="2400" dirty="0">
                <a:latin typeface="Times New Roman" panose="02020603050405020304" pitchFamily="18" charset="0"/>
                <a:ea typeface="Gulim" pitchFamily="34" charset="-127"/>
                <a:cs typeface="Times New Roman" panose="02020603050405020304" pitchFamily="18" charset="0"/>
              </a:rPr>
              <a:t>We can’t!   Recall, we want: 0x76b52134 </a:t>
            </a:r>
            <a:r>
              <a:rPr lang="en-US" altLang="ko-KR" sz="2400" dirty="0">
                <a:latin typeface="Times New Roman" panose="02020603050405020304" pitchFamily="18" charset="0"/>
                <a:ea typeface="Gulim" pitchFamily="34" charset="-127"/>
                <a:cs typeface="Times New Roman" panose="02020603050405020304" pitchFamily="18" charset="0"/>
                <a:sym typeface="Wingdings" panose="05000000000000000000" pitchFamily="2" charset="2"/>
              </a:rPr>
              <a:t> $t0</a:t>
            </a:r>
            <a:endParaRPr lang="en-US" altLang="ko-KR" sz="2400" dirty="0">
              <a:latin typeface="Times New Roman" panose="02020603050405020304" pitchFamily="18" charset="0"/>
              <a:ea typeface="Gulim" pitchFamily="34" charset="-127"/>
              <a:cs typeface="Times New Roman" panose="02020603050405020304" pitchFamily="18" charset="0"/>
            </a:endParaRPr>
          </a:p>
          <a:p>
            <a:pPr algn="just" eaLnBrk="1" hangingPunct="1">
              <a:lnSpc>
                <a:spcPct val="90000"/>
              </a:lnSpc>
            </a:pPr>
            <a:r>
              <a:rPr lang="en-US" altLang="ko-KR" sz="2400" dirty="0">
                <a:latin typeface="Times New Roman" panose="02020603050405020304" pitchFamily="18" charset="0"/>
                <a:ea typeface="Gulim" pitchFamily="34" charset="-127"/>
                <a:cs typeface="Times New Roman" panose="02020603050405020304" pitchFamily="18" charset="0"/>
              </a:rPr>
              <a:t>li $t0,0x76b52134 is translated into 2 instructions </a:t>
            </a:r>
            <a:r>
              <a:rPr lang="en-US" altLang="ko-KR" sz="2400" i="1" dirty="0">
                <a:solidFill>
                  <a:srgbClr val="0000FF"/>
                </a:solidFill>
                <a:latin typeface="Times New Roman" panose="02020603050405020304" pitchFamily="18" charset="0"/>
                <a:ea typeface="Gulim" pitchFamily="34" charset="-127"/>
                <a:cs typeface="Times New Roman" panose="02020603050405020304" pitchFamily="18" charset="0"/>
              </a:rPr>
              <a:t>[“li” is a pseudo instruction; not implemented in the hardware]</a:t>
            </a:r>
          </a:p>
          <a:p>
            <a:pPr algn="just" eaLnBrk="1" hangingPunct="1">
              <a:lnSpc>
                <a:spcPct val="90000"/>
              </a:lnSpc>
            </a:pPr>
            <a:r>
              <a:rPr lang="en-US" altLang="ko-KR" sz="2400" b="1" dirty="0" err="1">
                <a:latin typeface="Times New Roman" panose="02020603050405020304" pitchFamily="18" charset="0"/>
                <a:ea typeface="Gulim" pitchFamily="34" charset="-127"/>
                <a:cs typeface="Times New Roman" panose="02020603050405020304" pitchFamily="18" charset="0"/>
              </a:rPr>
              <a:t>lui</a:t>
            </a:r>
            <a:r>
              <a:rPr lang="en-US" altLang="ko-KR" sz="2400" b="1" dirty="0">
                <a:latin typeface="Times New Roman" panose="02020603050405020304" pitchFamily="18" charset="0"/>
                <a:ea typeface="Gulim" pitchFamily="34" charset="-127"/>
                <a:cs typeface="Times New Roman" panose="02020603050405020304" pitchFamily="18" charset="0"/>
              </a:rPr>
              <a:t> $at, 0x76b5</a:t>
            </a:r>
          </a:p>
          <a:p>
            <a:pPr lvl="1" algn="just" eaLnBrk="1" hangingPunct="1">
              <a:lnSpc>
                <a:spcPct val="90000"/>
              </a:lnSpc>
            </a:pPr>
            <a:endParaRPr lang="en-US" altLang="ko-KR" sz="1800" b="1" dirty="0">
              <a:latin typeface="Times New Roman" panose="02020603050405020304" pitchFamily="18" charset="0"/>
              <a:ea typeface="Gulim" pitchFamily="34" charset="-127"/>
              <a:cs typeface="Times New Roman" panose="02020603050405020304" pitchFamily="18" charset="0"/>
            </a:endParaRPr>
          </a:p>
          <a:p>
            <a:pPr lvl="1" algn="just" eaLnBrk="1" hangingPunct="1">
              <a:lnSpc>
                <a:spcPct val="90000"/>
              </a:lnSpc>
            </a:pPr>
            <a:endParaRPr lang="en-US" altLang="ko-KR" sz="1800" dirty="0">
              <a:latin typeface="Times New Roman" panose="02020603050405020304" pitchFamily="18" charset="0"/>
              <a:ea typeface="Gulim" pitchFamily="34" charset="-127"/>
              <a:cs typeface="Times New Roman" panose="02020603050405020304" pitchFamily="18" charset="0"/>
            </a:endParaRPr>
          </a:p>
          <a:p>
            <a:pPr algn="just" eaLnBrk="1" hangingPunct="1">
              <a:lnSpc>
                <a:spcPct val="90000"/>
              </a:lnSpc>
            </a:pPr>
            <a:endParaRPr lang="en-US" altLang="ko-KR" sz="2400" dirty="0">
              <a:latin typeface="Times New Roman" panose="02020603050405020304" pitchFamily="18" charset="0"/>
              <a:ea typeface="Gulim" pitchFamily="34" charset="-127"/>
              <a:cs typeface="Times New Roman" panose="02020603050405020304" pitchFamily="18" charset="0"/>
            </a:endParaRPr>
          </a:p>
          <a:p>
            <a:pPr algn="just" eaLnBrk="1" hangingPunct="1">
              <a:lnSpc>
                <a:spcPct val="90000"/>
              </a:lnSpc>
            </a:pPr>
            <a:r>
              <a:rPr lang="en-US" altLang="ko-KR" sz="2400" b="1" dirty="0" err="1">
                <a:latin typeface="Times New Roman" panose="02020603050405020304" pitchFamily="18" charset="0"/>
                <a:ea typeface="Gulim" pitchFamily="34" charset="-127"/>
                <a:cs typeface="Times New Roman" panose="02020603050405020304" pitchFamily="18" charset="0"/>
              </a:rPr>
              <a:t>ori</a:t>
            </a:r>
            <a:r>
              <a:rPr lang="en-US" altLang="ko-KR" sz="2400" b="1" dirty="0">
                <a:latin typeface="Times New Roman" panose="02020603050405020304" pitchFamily="18" charset="0"/>
                <a:ea typeface="Gulim" pitchFamily="34" charset="-127"/>
                <a:cs typeface="Times New Roman" panose="02020603050405020304" pitchFamily="18" charset="0"/>
              </a:rPr>
              <a:t> $t0, $at, 0x2134</a:t>
            </a:r>
          </a:p>
          <a:p>
            <a:pPr lvl="1" algn="just" eaLnBrk="1" hangingPunct="1">
              <a:lnSpc>
                <a:spcPct val="90000"/>
              </a:lnSpc>
            </a:pPr>
            <a:endParaRPr lang="en-US" altLang="ko-KR" sz="1800" b="1" dirty="0">
              <a:latin typeface="Times New Roman" panose="02020603050405020304" pitchFamily="18" charset="0"/>
              <a:ea typeface="Gulim" pitchFamily="34" charset="-127"/>
              <a:cs typeface="Times New Roman" panose="02020603050405020304" pitchFamily="18" charset="0"/>
            </a:endParaRPr>
          </a:p>
          <a:p>
            <a:pPr lvl="1" algn="just" eaLnBrk="1" hangingPunct="1">
              <a:lnSpc>
                <a:spcPct val="90000"/>
              </a:lnSpc>
            </a:pPr>
            <a:endParaRPr lang="en-US" altLang="ko-KR" sz="1800" dirty="0">
              <a:latin typeface="Times New Roman" panose="02020603050405020304" pitchFamily="18" charset="0"/>
              <a:ea typeface="Gulim" pitchFamily="34" charset="-127"/>
              <a:cs typeface="Times New Roman" panose="02020603050405020304" pitchFamily="18" charset="0"/>
            </a:endParaRPr>
          </a:p>
          <a:p>
            <a:pPr lvl="1" algn="just" eaLnBrk="1" hangingPunct="1">
              <a:lnSpc>
                <a:spcPct val="90000"/>
              </a:lnSpc>
            </a:pPr>
            <a:endParaRPr lang="en-US" altLang="ko-KR" sz="1800" dirty="0">
              <a:latin typeface="Times New Roman" panose="02020603050405020304" pitchFamily="18" charset="0"/>
              <a:ea typeface="Gulim" pitchFamily="34" charset="-127"/>
              <a:cs typeface="Times New Roman" panose="02020603050405020304" pitchFamily="18" charset="0"/>
            </a:endParaRPr>
          </a:p>
          <a:p>
            <a:pPr algn="just" eaLnBrk="1" hangingPunct="1">
              <a:lnSpc>
                <a:spcPct val="90000"/>
              </a:lnSpc>
            </a:pPr>
            <a:r>
              <a:rPr lang="en-US" altLang="ko-KR" sz="2400" dirty="0">
                <a:solidFill>
                  <a:srgbClr val="0000FF"/>
                </a:solidFill>
                <a:latin typeface="Times New Roman" panose="02020603050405020304" pitchFamily="18" charset="0"/>
                <a:ea typeface="Gulim" pitchFamily="34" charset="-127"/>
                <a:cs typeface="Times New Roman" panose="02020603050405020304" pitchFamily="18" charset="0"/>
              </a:rPr>
              <a:t>There’s a tradeoff between simplicity of instructions and the number of instructions needed to do something</a:t>
            </a:r>
          </a:p>
          <a:p>
            <a:pPr algn="just" eaLnBrk="1" hangingPunct="1">
              <a:lnSpc>
                <a:spcPct val="90000"/>
              </a:lnSpc>
            </a:pPr>
            <a:r>
              <a:rPr lang="en-US" altLang="ko-KR" sz="2400" dirty="0">
                <a:latin typeface="Times New Roman" panose="02020603050405020304" pitchFamily="18" charset="0"/>
                <a:ea typeface="Gulim" pitchFamily="34" charset="-127"/>
                <a:cs typeface="Times New Roman" panose="02020603050405020304" pitchFamily="18" charset="0"/>
              </a:rPr>
              <a:t>MIPS is RISC:  reduced instruction set computer</a:t>
            </a:r>
          </a:p>
        </p:txBody>
      </p:sp>
      <p:grpSp>
        <p:nvGrpSpPr>
          <p:cNvPr id="20484" name="Group 4"/>
          <p:cNvGrpSpPr>
            <a:grpSpLocks/>
          </p:cNvGrpSpPr>
          <p:nvPr/>
        </p:nvGrpSpPr>
        <p:grpSpPr bwMode="auto">
          <a:xfrm>
            <a:off x="2124075" y="4652963"/>
            <a:ext cx="4319588" cy="366712"/>
            <a:chOff x="1338" y="3294"/>
            <a:chExt cx="2721" cy="231"/>
          </a:xfrm>
        </p:grpSpPr>
        <p:grpSp>
          <p:nvGrpSpPr>
            <p:cNvPr id="20485" name="Group 5"/>
            <p:cNvGrpSpPr>
              <a:grpSpLocks/>
            </p:cNvGrpSpPr>
            <p:nvPr/>
          </p:nvGrpSpPr>
          <p:grpSpPr bwMode="auto">
            <a:xfrm>
              <a:off x="1655" y="3294"/>
              <a:ext cx="2404" cy="192"/>
              <a:chOff x="1655" y="3430"/>
              <a:chExt cx="2404" cy="192"/>
            </a:xfrm>
          </p:grpSpPr>
          <p:grpSp>
            <p:nvGrpSpPr>
              <p:cNvPr id="20486" name="Group 6"/>
              <p:cNvGrpSpPr>
                <a:grpSpLocks/>
              </p:cNvGrpSpPr>
              <p:nvPr/>
            </p:nvGrpSpPr>
            <p:grpSpPr bwMode="auto">
              <a:xfrm>
                <a:off x="1655" y="3430"/>
                <a:ext cx="1224" cy="192"/>
                <a:chOff x="1628" y="3430"/>
                <a:chExt cx="1224" cy="192"/>
              </a:xfrm>
            </p:grpSpPr>
            <p:sp>
              <p:nvSpPr>
                <p:cNvPr id="20487" name="Rectangle 7"/>
                <p:cNvSpPr>
                  <a:spLocks noChangeArrowheads="1"/>
                </p:cNvSpPr>
                <p:nvPr/>
              </p:nvSpPr>
              <p:spPr bwMode="auto">
                <a:xfrm>
                  <a:off x="1673" y="3430"/>
                  <a:ext cx="1179" cy="181"/>
                </a:xfrm>
                <a:prstGeom prst="rect">
                  <a:avLst/>
                </a:prstGeom>
                <a:solidFill>
                  <a:srgbClr val="FFCC00"/>
                </a:solidFill>
                <a:ln w="9525">
                  <a:solidFill>
                    <a:schemeClr val="tx1"/>
                  </a:solidFill>
                  <a:miter lim="800000"/>
                  <a:headEnd/>
                  <a:tailEnd/>
                </a:ln>
              </p:spPr>
              <p:txBody>
                <a:bodyPr wrap="none" anchor="ct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endParaRPr lang="en-US" altLang="zh-CN"/>
                </a:p>
              </p:txBody>
            </p:sp>
            <p:sp>
              <p:nvSpPr>
                <p:cNvPr id="20488" name="Text Box 8"/>
                <p:cNvSpPr txBox="1">
                  <a:spLocks noChangeArrowheads="1"/>
                </p:cNvSpPr>
                <p:nvPr/>
              </p:nvSpPr>
              <p:spPr bwMode="auto">
                <a:xfrm>
                  <a:off x="1628" y="3430"/>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endParaRPr lang="en-US" altLang="zh-CN" sz="1400">
                    <a:latin typeface="Verdana Ref" pitchFamily="34" charset="0"/>
                  </a:endParaRPr>
                </a:p>
              </p:txBody>
            </p:sp>
          </p:grpSp>
          <p:grpSp>
            <p:nvGrpSpPr>
              <p:cNvPr id="20489" name="Group 9"/>
              <p:cNvGrpSpPr>
                <a:grpSpLocks/>
              </p:cNvGrpSpPr>
              <p:nvPr/>
            </p:nvGrpSpPr>
            <p:grpSpPr bwMode="auto">
              <a:xfrm>
                <a:off x="2835" y="3430"/>
                <a:ext cx="1224" cy="192"/>
                <a:chOff x="2880" y="3430"/>
                <a:chExt cx="1224" cy="192"/>
              </a:xfrm>
            </p:grpSpPr>
            <p:sp>
              <p:nvSpPr>
                <p:cNvPr id="20490" name="Rectangle 10"/>
                <p:cNvSpPr>
                  <a:spLocks noChangeArrowheads="1"/>
                </p:cNvSpPr>
                <p:nvPr/>
              </p:nvSpPr>
              <p:spPr bwMode="auto">
                <a:xfrm>
                  <a:off x="2925" y="3430"/>
                  <a:ext cx="1179" cy="181"/>
                </a:xfrm>
                <a:prstGeom prst="rect">
                  <a:avLst/>
                </a:prstGeom>
                <a:solidFill>
                  <a:srgbClr val="FFFF00"/>
                </a:solidFill>
                <a:ln w="9525">
                  <a:solidFill>
                    <a:schemeClr val="tx1"/>
                  </a:solidFill>
                  <a:miter lim="800000"/>
                  <a:headEnd/>
                  <a:tailEnd/>
                </a:ln>
              </p:spPr>
              <p:txBody>
                <a:bodyPr wrap="none" anchor="ct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endParaRPr lang="en-US" altLang="zh-CN"/>
                </a:p>
              </p:txBody>
            </p:sp>
            <p:sp>
              <p:nvSpPr>
                <p:cNvPr id="20491" name="Text Box 11"/>
                <p:cNvSpPr txBox="1">
                  <a:spLocks noChangeArrowheads="1"/>
                </p:cNvSpPr>
                <p:nvPr/>
              </p:nvSpPr>
              <p:spPr bwMode="auto">
                <a:xfrm>
                  <a:off x="2880" y="3430"/>
                  <a:ext cx="11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r>
                    <a:rPr lang="en-US" altLang="ko-KR" sz="1400">
                      <a:latin typeface="Verdana Ref" pitchFamily="34" charset="0"/>
                    </a:rPr>
                    <a:t>0010000100110100</a:t>
                  </a:r>
                </a:p>
              </p:txBody>
            </p:sp>
          </p:grpSp>
        </p:grpSp>
        <p:sp>
          <p:nvSpPr>
            <p:cNvPr id="20492" name="Text Box 12"/>
            <p:cNvSpPr txBox="1">
              <a:spLocks noChangeArrowheads="1"/>
            </p:cNvSpPr>
            <p:nvPr/>
          </p:nvSpPr>
          <p:spPr bwMode="auto">
            <a:xfrm>
              <a:off x="1338" y="3294"/>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r>
                <a:rPr lang="en-US" altLang="ko-KR">
                  <a:latin typeface="Verdana Ref" pitchFamily="34" charset="0"/>
                </a:rPr>
                <a:t>$t0</a:t>
              </a:r>
            </a:p>
          </p:txBody>
        </p:sp>
      </p:grpSp>
      <p:grpSp>
        <p:nvGrpSpPr>
          <p:cNvPr id="20493" name="Group 13"/>
          <p:cNvGrpSpPr>
            <a:grpSpLocks/>
          </p:cNvGrpSpPr>
          <p:nvPr/>
        </p:nvGrpSpPr>
        <p:grpSpPr bwMode="auto">
          <a:xfrm>
            <a:off x="2124075" y="3284538"/>
            <a:ext cx="4319588" cy="366712"/>
            <a:chOff x="1338" y="2387"/>
            <a:chExt cx="2721" cy="231"/>
          </a:xfrm>
        </p:grpSpPr>
        <p:grpSp>
          <p:nvGrpSpPr>
            <p:cNvPr id="20494" name="Group 14"/>
            <p:cNvGrpSpPr>
              <a:grpSpLocks/>
            </p:cNvGrpSpPr>
            <p:nvPr/>
          </p:nvGrpSpPr>
          <p:grpSpPr bwMode="auto">
            <a:xfrm>
              <a:off x="1655" y="2387"/>
              <a:ext cx="2404" cy="192"/>
              <a:chOff x="1655" y="2478"/>
              <a:chExt cx="2404" cy="192"/>
            </a:xfrm>
          </p:grpSpPr>
          <p:grpSp>
            <p:nvGrpSpPr>
              <p:cNvPr id="20495" name="Group 15"/>
              <p:cNvGrpSpPr>
                <a:grpSpLocks/>
              </p:cNvGrpSpPr>
              <p:nvPr/>
            </p:nvGrpSpPr>
            <p:grpSpPr bwMode="auto">
              <a:xfrm>
                <a:off x="1655" y="2478"/>
                <a:ext cx="1224" cy="192"/>
                <a:chOff x="1565" y="2478"/>
                <a:chExt cx="1224" cy="192"/>
              </a:xfrm>
            </p:grpSpPr>
            <p:sp>
              <p:nvSpPr>
                <p:cNvPr id="20496" name="Rectangle 16"/>
                <p:cNvSpPr>
                  <a:spLocks noChangeArrowheads="1"/>
                </p:cNvSpPr>
                <p:nvPr/>
              </p:nvSpPr>
              <p:spPr bwMode="auto">
                <a:xfrm>
                  <a:off x="1610" y="2478"/>
                  <a:ext cx="1179" cy="181"/>
                </a:xfrm>
                <a:prstGeom prst="rect">
                  <a:avLst/>
                </a:prstGeom>
                <a:solidFill>
                  <a:srgbClr val="FFFF00"/>
                </a:solidFill>
                <a:ln w="9525">
                  <a:solidFill>
                    <a:schemeClr val="tx1"/>
                  </a:solidFill>
                  <a:miter lim="800000"/>
                  <a:headEnd/>
                  <a:tailEnd/>
                </a:ln>
              </p:spPr>
              <p:txBody>
                <a:bodyPr wrap="none" anchor="ct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endParaRPr lang="en-US" altLang="zh-CN"/>
                </a:p>
              </p:txBody>
            </p:sp>
            <p:sp>
              <p:nvSpPr>
                <p:cNvPr id="20497" name="Text Box 17"/>
                <p:cNvSpPr txBox="1">
                  <a:spLocks noChangeArrowheads="1"/>
                </p:cNvSpPr>
                <p:nvPr/>
              </p:nvSpPr>
              <p:spPr bwMode="auto">
                <a:xfrm>
                  <a:off x="1565" y="2478"/>
                  <a:ext cx="11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r>
                    <a:rPr lang="en-US" altLang="ko-KR" sz="1400">
                      <a:latin typeface="Verdana Ref" pitchFamily="34" charset="0"/>
                    </a:rPr>
                    <a:t>0111011010110101</a:t>
                  </a:r>
                </a:p>
              </p:txBody>
            </p:sp>
          </p:grpSp>
          <p:sp>
            <p:nvSpPr>
              <p:cNvPr id="20498" name="Rectangle 18"/>
              <p:cNvSpPr>
                <a:spLocks noChangeArrowheads="1"/>
              </p:cNvSpPr>
              <p:nvPr/>
            </p:nvSpPr>
            <p:spPr bwMode="auto">
              <a:xfrm>
                <a:off x="2880" y="2478"/>
                <a:ext cx="1179" cy="181"/>
              </a:xfrm>
              <a:prstGeom prst="rect">
                <a:avLst/>
              </a:prstGeom>
              <a:solidFill>
                <a:srgbClr val="FFCC00"/>
              </a:solidFill>
              <a:ln w="9525">
                <a:solidFill>
                  <a:schemeClr val="tx1"/>
                </a:solidFill>
                <a:miter lim="800000"/>
                <a:headEnd/>
                <a:tailEnd/>
              </a:ln>
            </p:spPr>
            <p:txBody>
              <a:bodyPr wrap="none" anchor="ct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endParaRPr lang="en-US" altLang="zh-CN"/>
              </a:p>
            </p:txBody>
          </p:sp>
          <p:sp>
            <p:nvSpPr>
              <p:cNvPr id="20499" name="Text Box 19"/>
              <p:cNvSpPr txBox="1">
                <a:spLocks noChangeArrowheads="1"/>
              </p:cNvSpPr>
              <p:nvPr/>
            </p:nvSpPr>
            <p:spPr bwMode="auto">
              <a:xfrm>
                <a:off x="2835" y="2478"/>
                <a:ext cx="11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r>
                  <a:rPr lang="en-US" altLang="ko-KR" sz="1400">
                    <a:latin typeface="Verdana Ref" pitchFamily="34" charset="0"/>
                  </a:rPr>
                  <a:t>0000000000000000</a:t>
                </a:r>
              </a:p>
            </p:txBody>
          </p:sp>
        </p:grpSp>
        <p:sp>
          <p:nvSpPr>
            <p:cNvPr id="20500" name="Text Box 20"/>
            <p:cNvSpPr txBox="1">
              <a:spLocks noChangeArrowheads="1"/>
            </p:cNvSpPr>
            <p:nvPr/>
          </p:nvSpPr>
          <p:spPr bwMode="auto">
            <a:xfrm>
              <a:off x="1338" y="2387"/>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r>
                <a:rPr lang="en-US" altLang="ko-KR">
                  <a:latin typeface="Verdana Ref" pitchFamily="34" charset="0"/>
                </a:rPr>
                <a:t>$at</a:t>
              </a:r>
            </a:p>
          </p:txBody>
        </p:sp>
      </p:grpSp>
      <p:sp>
        <p:nvSpPr>
          <p:cNvPr id="20501" name="Rectangle 21"/>
          <p:cNvSpPr>
            <a:spLocks noChangeArrowheads="1"/>
          </p:cNvSpPr>
          <p:nvPr/>
        </p:nvSpPr>
        <p:spPr bwMode="auto">
          <a:xfrm>
            <a:off x="2627313" y="4652963"/>
            <a:ext cx="1758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r>
              <a:rPr lang="en-US" altLang="ko-KR" sz="1400">
                <a:latin typeface="Verdana Ref" pitchFamily="34" charset="0"/>
              </a:rPr>
              <a:t>0111011010110101</a:t>
            </a:r>
          </a:p>
        </p:txBody>
      </p:sp>
      <p:sp>
        <p:nvSpPr>
          <p:cNvPr id="4" name="矩形 3"/>
          <p:cNvSpPr/>
          <p:nvPr/>
        </p:nvSpPr>
        <p:spPr>
          <a:xfrm>
            <a:off x="6478422" y="2989530"/>
            <a:ext cx="2449388" cy="1323439"/>
          </a:xfrm>
          <a:prstGeom prst="rect">
            <a:avLst/>
          </a:prstGeom>
        </p:spPr>
        <p:txBody>
          <a:bodyPr wrap="square">
            <a:spAutoFit/>
          </a:bodyPr>
          <a:lstStyle/>
          <a:p>
            <a:pPr algn="just"/>
            <a:r>
              <a:rPr lang="en-US" altLang="zh-CN" sz="1600" dirty="0"/>
              <a:t>This job falls to the assembler, as it does for MIPS software, the reserved register </a:t>
            </a:r>
            <a:r>
              <a:rPr lang="en-US" altLang="zh-CN" sz="1600" dirty="0">
                <a:solidFill>
                  <a:srgbClr val="FF0000"/>
                </a:solidFill>
              </a:rPr>
              <a:t>$at </a:t>
            </a:r>
            <a:r>
              <a:rPr lang="en-US" altLang="zh-CN" sz="1600" dirty="0"/>
              <a:t>for the assembler.</a:t>
            </a:r>
          </a:p>
        </p:txBody>
      </p:sp>
    </p:spTree>
    <p:extLst>
      <p:ext uri="{BB962C8B-B14F-4D97-AF65-F5344CB8AC3E}">
        <p14:creationId xmlns:p14="http://schemas.microsoft.com/office/powerpoint/2010/main" val="1771742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23528" y="1340768"/>
            <a:ext cx="8458200" cy="3104696"/>
          </a:xfrm>
          <a:prstGeom prst="rect">
            <a:avLst/>
          </a:prstGeom>
          <a:noFill/>
        </p:spPr>
        <p:txBody>
          <a:bodyPr>
            <a:spAutoFit/>
          </a:bodyPr>
          <a:lstStyle/>
          <a:p>
            <a:r>
              <a:rPr lang="zh-CN" altLang="en-US" sz="3325" b="1" noProof="1">
                <a:latin typeface="Times New Roman" panose="02020603050405020304" pitchFamily="18" charset="0"/>
                <a:cs typeface="Times New Roman" panose="02020603050405020304" pitchFamily="18" charset="0"/>
              </a:rPr>
              <a:t>Data Types</a:t>
            </a:r>
            <a:endParaRPr lang="en-US" altLang="zh-CN" sz="3325" b="1" noProof="1">
              <a:latin typeface="Times New Roman" panose="02020603050405020304" pitchFamily="18" charset="0"/>
              <a:cs typeface="Times New Roman" panose="02020603050405020304" pitchFamily="18" charset="0"/>
            </a:endParaRPr>
          </a:p>
          <a:p>
            <a:endParaRPr lang="zh-CN" altLang="en-US" sz="3325" b="1" noProof="1">
              <a:latin typeface="Times New Roman" panose="02020603050405020304" pitchFamily="18" charset="0"/>
              <a:cs typeface="Times New Roman" panose="02020603050405020304" pitchFamily="18" charset="0"/>
            </a:endParaRPr>
          </a:p>
          <a:p>
            <a:r>
              <a:rPr lang="zh-CN" altLang="en-US" sz="2585" b="1" noProof="1">
                <a:latin typeface="Times New Roman" panose="02020603050405020304" pitchFamily="18" charset="0"/>
                <a:cs typeface="Times New Roman" panose="02020603050405020304" pitchFamily="18" charset="0"/>
              </a:rPr>
              <a:t>Data types: </a:t>
            </a:r>
          </a:p>
          <a:p>
            <a:r>
              <a:rPr lang="zh-CN" altLang="en-US" sz="2585" noProof="1">
                <a:latin typeface="Times New Roman" panose="02020603050405020304" pitchFamily="18" charset="0"/>
                <a:cs typeface="Times New Roman" panose="02020603050405020304" pitchFamily="18" charset="0"/>
              </a:rPr>
              <a:t>Instructions are all 32 bits </a:t>
            </a:r>
          </a:p>
          <a:p>
            <a:r>
              <a:rPr lang="zh-CN" altLang="en-US" sz="2585" noProof="1">
                <a:latin typeface="Times New Roman" panose="02020603050405020304" pitchFamily="18" charset="0"/>
                <a:cs typeface="Times New Roman" panose="02020603050405020304" pitchFamily="18" charset="0"/>
              </a:rPr>
              <a:t>byte(8 bits), halfword (2 bytes), word (4 bytes) </a:t>
            </a:r>
          </a:p>
          <a:p>
            <a:r>
              <a:rPr lang="zh-CN" altLang="en-US" sz="2585" noProof="1">
                <a:latin typeface="Times New Roman" panose="02020603050405020304" pitchFamily="18" charset="0"/>
                <a:cs typeface="Times New Roman" panose="02020603050405020304" pitchFamily="18" charset="0"/>
              </a:rPr>
              <a:t>a character requires 1 byte of storage </a:t>
            </a:r>
          </a:p>
          <a:p>
            <a:r>
              <a:rPr lang="zh-CN" altLang="en-US" sz="2585" noProof="1">
                <a:latin typeface="Times New Roman" panose="02020603050405020304" pitchFamily="18" charset="0"/>
                <a:cs typeface="Times New Roman" panose="02020603050405020304" pitchFamily="18" charset="0"/>
              </a:rPr>
              <a:t>an integer requires 1 word (4 bytes) of storage </a:t>
            </a:r>
          </a:p>
        </p:txBody>
      </p:sp>
    </p:spTree>
    <p:extLst>
      <p:ext uri="{BB962C8B-B14F-4D97-AF65-F5344CB8AC3E}">
        <p14:creationId xmlns:p14="http://schemas.microsoft.com/office/powerpoint/2010/main" val="32441256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Rot="1" noChangeArrowheads="1"/>
          </p:cNvSpPr>
          <p:nvPr>
            <p:ph type="body" idx="1"/>
          </p:nvPr>
        </p:nvSpPr>
        <p:spPr>
          <a:xfrm>
            <a:off x="214313" y="116632"/>
            <a:ext cx="8715375" cy="5359400"/>
          </a:xfrm>
        </p:spPr>
        <p:txBody>
          <a:bodyPr/>
          <a:lstStyle/>
          <a:p>
            <a:pPr eaLnBrk="1" hangingPunct="1">
              <a:spcBef>
                <a:spcPts val="0"/>
              </a:spcBef>
              <a:defRPr/>
            </a:pPr>
            <a:r>
              <a:rPr lang="en-US" altLang="zh-CN" dirty="0"/>
              <a:t> </a:t>
            </a:r>
            <a:r>
              <a:rPr lang="en-US" altLang="zh-CN" dirty="0">
                <a:solidFill>
                  <a:srgbClr val="FF0066"/>
                </a:solidFill>
              </a:rPr>
              <a:t>Addressing in branches and jumps</a:t>
            </a:r>
          </a:p>
          <a:p>
            <a:pPr lvl="1" eaLnBrk="1" hangingPunct="1">
              <a:spcBef>
                <a:spcPts val="0"/>
              </a:spcBef>
              <a:defRPr/>
            </a:pPr>
            <a:r>
              <a:rPr lang="en-US" altLang="zh-CN" dirty="0"/>
              <a:t> For jumps: J-format</a:t>
            </a:r>
          </a:p>
          <a:p>
            <a:pPr lvl="2" eaLnBrk="1" hangingPunct="1">
              <a:lnSpc>
                <a:spcPts val="2200"/>
              </a:lnSpc>
              <a:spcBef>
                <a:spcPts val="0"/>
              </a:spcBef>
              <a:defRPr/>
            </a:pPr>
            <a:r>
              <a:rPr lang="en-US" altLang="zh-CN" dirty="0"/>
              <a:t> Example:</a:t>
            </a:r>
          </a:p>
          <a:p>
            <a:pPr lvl="1" eaLnBrk="1" hangingPunct="1">
              <a:spcBef>
                <a:spcPts val="0"/>
              </a:spcBef>
              <a:buFont typeface="Wingdings" pitchFamily="2" charset="2"/>
              <a:buNone/>
              <a:defRPr/>
            </a:pPr>
            <a:r>
              <a:rPr lang="en-US" altLang="zh-CN" sz="2000" dirty="0"/>
              <a:t>            j       10000              #  go to location  10000</a:t>
            </a:r>
          </a:p>
          <a:p>
            <a:pPr lvl="1" eaLnBrk="1" hangingPunct="1">
              <a:spcBef>
                <a:spcPts val="0"/>
              </a:spcBef>
              <a:buFont typeface="Wingdings" pitchFamily="2" charset="2"/>
              <a:buNone/>
              <a:defRPr/>
            </a:pPr>
            <a:r>
              <a:rPr lang="en-US" altLang="zh-CN" sz="2000" dirty="0"/>
              <a:t>            </a:t>
            </a:r>
            <a:r>
              <a:rPr lang="en-US" altLang="zh-CN" sz="2000" u="sng" dirty="0"/>
              <a:t>|        2      |                              10000                                   |</a:t>
            </a:r>
          </a:p>
          <a:p>
            <a:pPr lvl="1" eaLnBrk="1" hangingPunct="1">
              <a:spcBef>
                <a:spcPts val="0"/>
              </a:spcBef>
              <a:buFont typeface="Wingdings" pitchFamily="2" charset="2"/>
              <a:buNone/>
              <a:defRPr/>
            </a:pPr>
            <a:r>
              <a:rPr lang="en-US" altLang="zh-CN" sz="2000" dirty="0"/>
              <a:t>                   6 bits                                   26 bits  </a:t>
            </a:r>
          </a:p>
          <a:p>
            <a:pPr lvl="2" eaLnBrk="1" hangingPunct="1">
              <a:spcBef>
                <a:spcPts val="0"/>
              </a:spcBef>
              <a:defRPr/>
            </a:pPr>
            <a:r>
              <a:rPr lang="en-US" altLang="zh-CN" dirty="0"/>
              <a:t> </a:t>
            </a:r>
            <a:r>
              <a:rPr lang="en-US" altLang="zh-CN" dirty="0">
                <a:solidFill>
                  <a:srgbClr val="FF0000"/>
                </a:solidFill>
              </a:rPr>
              <a:t>Pseudo-direct addressing</a:t>
            </a:r>
          </a:p>
          <a:p>
            <a:pPr lvl="2" eaLnBrk="1" hangingPunct="1">
              <a:spcBef>
                <a:spcPts val="0"/>
              </a:spcBef>
              <a:buFont typeface="Wingdings" pitchFamily="2" charset="2"/>
              <a:buNone/>
              <a:defRPr/>
            </a:pPr>
            <a:r>
              <a:rPr lang="en-US" altLang="zh-CN" dirty="0"/>
              <a:t>  </a:t>
            </a:r>
            <a:r>
              <a:rPr lang="en-US" altLang="zh-CN" sz="1800" b="1" dirty="0"/>
              <a:t>26 bits of the instruction concatenated with the upper 4 bits of PC</a:t>
            </a:r>
            <a:endParaRPr lang="en-US" altLang="zh-CN" b="1" dirty="0"/>
          </a:p>
          <a:p>
            <a:pPr algn="just"/>
            <a:r>
              <a:rPr lang="en-US" altLang="zh-CN" dirty="0"/>
              <a:t> For branches</a:t>
            </a:r>
            <a:r>
              <a:rPr lang="en-US" altLang="zh-CN" sz="2400" b="0" dirty="0">
                <a:solidFill>
                  <a:schemeClr val="tx1"/>
                </a:solidFill>
                <a:ea typeface="+mn-ea"/>
              </a:rPr>
              <a:t>(Unlike the jump instruction, the conditional branch instruction must specify two operands in addition to the branch address): </a:t>
            </a:r>
          </a:p>
          <a:p>
            <a:pPr lvl="2" eaLnBrk="1" hangingPunct="1">
              <a:spcBef>
                <a:spcPts val="0"/>
              </a:spcBef>
              <a:defRPr/>
            </a:pPr>
            <a:r>
              <a:rPr lang="en-US" altLang="zh-CN" dirty="0"/>
              <a:t> Example:</a:t>
            </a:r>
          </a:p>
          <a:p>
            <a:pPr lvl="2" eaLnBrk="1" hangingPunct="1">
              <a:spcBef>
                <a:spcPts val="0"/>
              </a:spcBef>
              <a:buFont typeface="Wingdings" pitchFamily="2" charset="2"/>
              <a:buNone/>
              <a:defRPr/>
            </a:pPr>
            <a:r>
              <a:rPr lang="en-US" altLang="zh-CN" dirty="0"/>
              <a:t>     </a:t>
            </a:r>
            <a:r>
              <a:rPr lang="en-US" altLang="zh-CN" dirty="0" err="1"/>
              <a:t>bne</a:t>
            </a:r>
            <a:r>
              <a:rPr lang="en-US" altLang="zh-CN" dirty="0"/>
              <a:t>   $s0, $s1, Exit  #  go to Exit  if  $s0  !=  $s1</a:t>
            </a:r>
          </a:p>
          <a:p>
            <a:pPr lvl="1" eaLnBrk="1" hangingPunct="1">
              <a:spcBef>
                <a:spcPts val="0"/>
              </a:spcBef>
              <a:buFont typeface="Wingdings" pitchFamily="2" charset="2"/>
              <a:buNone/>
              <a:defRPr/>
            </a:pPr>
            <a:r>
              <a:rPr lang="en-US" altLang="zh-CN" sz="2000" dirty="0"/>
              <a:t>            </a:t>
            </a:r>
            <a:r>
              <a:rPr lang="en-US" altLang="zh-CN" sz="2000" u="sng" dirty="0"/>
              <a:t>|        5      |     16     |     17     |                   Exit                  |</a:t>
            </a:r>
          </a:p>
          <a:p>
            <a:pPr lvl="1" eaLnBrk="1" hangingPunct="1">
              <a:spcBef>
                <a:spcPts val="0"/>
              </a:spcBef>
              <a:buFont typeface="Wingdings" pitchFamily="2" charset="2"/>
              <a:buNone/>
              <a:defRPr/>
            </a:pPr>
            <a:r>
              <a:rPr lang="en-US" altLang="zh-CN" sz="2000" dirty="0"/>
              <a:t>                  6 bits       5 bits       5 bits                   16 bits</a:t>
            </a:r>
            <a:endParaRPr lang="en-US" altLang="zh-CN" dirty="0"/>
          </a:p>
        </p:txBody>
      </p:sp>
      <p:sp>
        <p:nvSpPr>
          <p:cNvPr id="2" name="矩形 1"/>
          <p:cNvSpPr/>
          <p:nvPr/>
        </p:nvSpPr>
        <p:spPr>
          <a:xfrm>
            <a:off x="179512" y="5613047"/>
            <a:ext cx="8715375" cy="1200329"/>
          </a:xfrm>
          <a:prstGeom prst="rect">
            <a:avLst/>
          </a:prstGeom>
        </p:spPr>
        <p:txBody>
          <a:bodyPr wrap="square">
            <a:spAutoFit/>
          </a:bodyPr>
          <a:lstStyle/>
          <a:p>
            <a:pPr algn="just"/>
            <a:r>
              <a:rPr lang="en-US" altLang="zh-CN" sz="2400" dirty="0">
                <a:latin typeface="Times New Roman" panose="02020603050405020304" pitchFamily="18" charset="0"/>
                <a:cs typeface="Times New Roman" panose="02020603050405020304" pitchFamily="18" charset="0"/>
              </a:rPr>
              <a:t>If addresses of the program had to fit in this 16-bit field, it would mean that no program could be bigger than 2</a:t>
            </a:r>
            <a:r>
              <a:rPr lang="en-US" altLang="zh-CN" sz="2400" baseline="30000" dirty="0">
                <a:latin typeface="Times New Roman" panose="02020603050405020304" pitchFamily="18" charset="0"/>
                <a:cs typeface="Times New Roman" panose="02020603050405020304" pitchFamily="18" charset="0"/>
              </a:rPr>
              <a:t>16</a:t>
            </a:r>
            <a:r>
              <a:rPr lang="en-US" altLang="zh-CN" sz="2400" dirty="0">
                <a:latin typeface="Times New Roman" panose="02020603050405020304" pitchFamily="18" charset="0"/>
                <a:cs typeface="Times New Roman" panose="02020603050405020304" pitchFamily="18" charset="0"/>
              </a:rPr>
              <a:t>, which is far too small to be a realistic option today.</a:t>
            </a:r>
            <a:endParaRPr lang="zh-CN" altLang="en-US" sz="2400" dirty="0">
              <a:latin typeface="Times New Roman" panose="02020603050405020304" pitchFamily="18" charset="0"/>
              <a:cs typeface="Times New Roman" panose="02020603050405020304" pitchFamily="18" charset="0"/>
            </a:endParaRPr>
          </a:p>
        </p:txBody>
      </p:sp>
      <p:sp>
        <p:nvSpPr>
          <p:cNvPr id="3" name="矩形 2"/>
          <p:cNvSpPr/>
          <p:nvPr/>
        </p:nvSpPr>
        <p:spPr>
          <a:xfrm>
            <a:off x="5726077" y="2348880"/>
            <a:ext cx="3417923" cy="307777"/>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Newly PC={PC[31..28], 26 bits address, 00}</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260448"/>
      </p:ext>
    </p:extLst>
  </p:cSld>
  <p:clrMapOvr>
    <a:masterClrMapping/>
  </p:clrMapOvr>
  <p:transition spd="slow"/>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Rot="1" noChangeArrowheads="1"/>
          </p:cNvSpPr>
          <p:nvPr>
            <p:ph type="body" idx="1"/>
          </p:nvPr>
        </p:nvSpPr>
        <p:spPr>
          <a:xfrm>
            <a:off x="214313" y="116632"/>
            <a:ext cx="8715375" cy="6624736"/>
          </a:xfrm>
        </p:spPr>
        <p:txBody>
          <a:bodyPr/>
          <a:lstStyle/>
          <a:p>
            <a:pPr eaLnBrk="1" hangingPunct="1">
              <a:spcBef>
                <a:spcPts val="0"/>
              </a:spcBef>
              <a:defRPr/>
            </a:pPr>
            <a:r>
              <a:rPr lang="en-US" altLang="zh-CN" dirty="0"/>
              <a:t> </a:t>
            </a:r>
            <a:r>
              <a:rPr lang="en-US" altLang="zh-CN" dirty="0">
                <a:solidFill>
                  <a:srgbClr val="FF0066"/>
                </a:solidFill>
              </a:rPr>
              <a:t>Addressing in branches and jumps</a:t>
            </a:r>
          </a:p>
          <a:p>
            <a:pPr algn="just"/>
            <a:r>
              <a:rPr lang="en-US" altLang="zh-CN" sz="2800" b="0" dirty="0">
                <a:solidFill>
                  <a:schemeClr val="tx1"/>
                </a:solidFill>
                <a:ea typeface="+mn-ea"/>
              </a:rPr>
              <a:t> An alternative would be to specify a register that would always be added to the branch address, so that a branch instruction would calculate the following:</a:t>
            </a:r>
          </a:p>
          <a:p>
            <a:pPr marL="0" indent="0" algn="ctr">
              <a:buNone/>
            </a:pPr>
            <a:r>
              <a:rPr lang="en-US" altLang="zh-CN" sz="2800" b="0" dirty="0"/>
              <a:t>Program counter = Register + Branch address</a:t>
            </a:r>
            <a:endParaRPr lang="en-US" altLang="zh-CN" sz="2800" b="0" dirty="0">
              <a:solidFill>
                <a:schemeClr val="tx1"/>
              </a:solidFill>
              <a:ea typeface="+mn-ea"/>
            </a:endParaRPr>
          </a:p>
          <a:p>
            <a:pPr algn="just"/>
            <a:r>
              <a:rPr lang="en-US" altLang="zh-CN" sz="2800" b="0" dirty="0">
                <a:solidFill>
                  <a:schemeClr val="tx1"/>
                </a:solidFill>
                <a:ea typeface="+mn-ea"/>
              </a:rPr>
              <a:t>Since the program counter (PC) contains the address of the current instruction, we can branch within </a:t>
            </a:r>
            <a:r>
              <a:rPr lang="en-US" altLang="zh-CN" sz="2800" b="0" dirty="0">
                <a:solidFill>
                  <a:schemeClr val="tx1"/>
                </a:solidFill>
                <a:latin typeface="Verdana" panose="020B0604030504040204" pitchFamily="34" charset="0"/>
                <a:ea typeface="Verdana" panose="020B0604030504040204" pitchFamily="34" charset="0"/>
                <a:cs typeface="Verdana" panose="020B0604030504040204" pitchFamily="34" charset="0"/>
              </a:rPr>
              <a:t>±</a:t>
            </a:r>
            <a:r>
              <a:rPr lang="en-US" altLang="zh-CN" sz="2800" b="0" dirty="0">
                <a:solidFill>
                  <a:schemeClr val="tx1"/>
                </a:solidFill>
                <a:ea typeface="+mn-ea"/>
              </a:rPr>
              <a:t>2</a:t>
            </a:r>
            <a:r>
              <a:rPr lang="en-US" altLang="zh-CN" sz="2800" b="0" baseline="30000" dirty="0">
                <a:solidFill>
                  <a:schemeClr val="tx1"/>
                </a:solidFill>
                <a:ea typeface="+mn-ea"/>
              </a:rPr>
              <a:t>15</a:t>
            </a:r>
            <a:r>
              <a:rPr lang="en-US" altLang="zh-CN" sz="2800" b="0" dirty="0">
                <a:solidFill>
                  <a:schemeClr val="tx1"/>
                </a:solidFill>
                <a:ea typeface="+mn-ea"/>
              </a:rPr>
              <a:t> words of the current instruction if we use the PC as the register to be added to the address. Almost all loops and if statements are much smaller than 2</a:t>
            </a:r>
            <a:r>
              <a:rPr lang="en-US" altLang="zh-CN" sz="2800" b="0" baseline="30000" dirty="0">
                <a:solidFill>
                  <a:schemeClr val="tx1"/>
                </a:solidFill>
                <a:ea typeface="+mn-ea"/>
              </a:rPr>
              <a:t>16</a:t>
            </a:r>
            <a:r>
              <a:rPr lang="en-US" altLang="zh-CN" sz="2800" b="0" dirty="0">
                <a:solidFill>
                  <a:schemeClr val="tx1"/>
                </a:solidFill>
                <a:ea typeface="+mn-ea"/>
              </a:rPr>
              <a:t> words, so the PC is the ideal choice.</a:t>
            </a:r>
          </a:p>
          <a:p>
            <a:pPr algn="just"/>
            <a:r>
              <a:rPr lang="en-US" altLang="zh-CN" dirty="0"/>
              <a:t>PC-relative addressing</a:t>
            </a:r>
          </a:p>
          <a:p>
            <a:pPr lvl="2" eaLnBrk="1" hangingPunct="1">
              <a:lnSpc>
                <a:spcPts val="2000"/>
              </a:lnSpc>
              <a:spcBef>
                <a:spcPts val="0"/>
              </a:spcBef>
              <a:buFont typeface="Wingdings" pitchFamily="2" charset="2"/>
              <a:buNone/>
              <a:defRPr/>
            </a:pPr>
            <a:r>
              <a:rPr lang="en-US" altLang="zh-CN" sz="1800" b="1" dirty="0"/>
              <a:t>     PC = (PC </a:t>
            </a:r>
            <a:r>
              <a:rPr lang="en-US" altLang="zh-CN" sz="1800" b="1" dirty="0">
                <a:solidFill>
                  <a:srgbClr val="FF0000"/>
                </a:solidFill>
              </a:rPr>
              <a:t>+ 4</a:t>
            </a:r>
            <a:r>
              <a:rPr lang="en-US" altLang="zh-CN" sz="1800" b="1" dirty="0"/>
              <a:t>) + Branch address</a:t>
            </a:r>
            <a:r>
              <a:rPr lang="en-US" altLang="zh-CN" dirty="0"/>
              <a:t> </a:t>
            </a:r>
          </a:p>
        </p:txBody>
      </p:sp>
    </p:spTree>
    <p:extLst>
      <p:ext uri="{BB962C8B-B14F-4D97-AF65-F5344CB8AC3E}">
        <p14:creationId xmlns:p14="http://schemas.microsoft.com/office/powerpoint/2010/main" val="2649380922"/>
      </p:ext>
    </p:extLst>
  </p:cSld>
  <p:clrMapOvr>
    <a:masterClrMapping/>
  </p:clrMapOvr>
  <p:transition spd="slow"/>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Rot="1" noChangeArrowheads="1"/>
          </p:cNvSpPr>
          <p:nvPr>
            <p:ph type="body" idx="1"/>
          </p:nvPr>
        </p:nvSpPr>
        <p:spPr>
          <a:xfrm>
            <a:off x="179388" y="2240583"/>
            <a:ext cx="8540750" cy="4572793"/>
          </a:xfrm>
        </p:spPr>
        <p:txBody>
          <a:bodyPr/>
          <a:lstStyle/>
          <a:p>
            <a:pPr eaLnBrk="1" hangingPunct="1">
              <a:spcBef>
                <a:spcPts val="0"/>
              </a:spcBef>
              <a:defRPr/>
            </a:pPr>
            <a:r>
              <a:rPr lang="en-US" altLang="zh-CN" dirty="0"/>
              <a:t> Example 2.20</a:t>
            </a:r>
            <a:r>
              <a:rPr lang="en-US" altLang="zh-CN" sz="2400" dirty="0"/>
              <a:t>  Show branch </a:t>
            </a:r>
            <a:r>
              <a:rPr lang="en-US" altLang="zh-CN" sz="2400" b="0" dirty="0">
                <a:solidFill>
                  <a:srgbClr val="FF0000"/>
                </a:solidFill>
              </a:rPr>
              <a:t>offset</a:t>
            </a:r>
            <a:r>
              <a:rPr lang="en-US" altLang="zh-CN" sz="2400" dirty="0"/>
              <a:t> in machine language</a:t>
            </a:r>
          </a:p>
          <a:p>
            <a:pPr lvl="1" eaLnBrk="1" hangingPunct="1">
              <a:spcBef>
                <a:spcPts val="0"/>
              </a:spcBef>
              <a:defRPr/>
            </a:pPr>
            <a:r>
              <a:rPr lang="en-US" altLang="zh-CN" dirty="0"/>
              <a:t> C language:</a:t>
            </a:r>
            <a:br>
              <a:rPr lang="en-US" altLang="zh-CN" dirty="0"/>
            </a:br>
            <a:r>
              <a:rPr lang="en-US" altLang="zh-CN" dirty="0"/>
              <a:t>		while (save[</a:t>
            </a:r>
            <a:r>
              <a:rPr lang="en-US" altLang="zh-CN" dirty="0" err="1"/>
              <a:t>i</a:t>
            </a:r>
            <a:r>
              <a:rPr lang="en-US" altLang="zh-CN" dirty="0"/>
              <a:t>]==k)  </a:t>
            </a:r>
            <a:r>
              <a:rPr lang="en-US" altLang="zh-CN" dirty="0" err="1"/>
              <a:t>i</a:t>
            </a:r>
            <a:r>
              <a:rPr lang="en-US" altLang="zh-CN" dirty="0"/>
              <a:t>=</a:t>
            </a:r>
            <a:r>
              <a:rPr lang="en-US" altLang="zh-CN" dirty="0" err="1"/>
              <a:t>i+j</a:t>
            </a:r>
            <a:r>
              <a:rPr lang="en-US" altLang="zh-CN" dirty="0"/>
              <a:t>;</a:t>
            </a:r>
            <a:br>
              <a:rPr lang="en-US" altLang="zh-CN" dirty="0"/>
            </a:br>
            <a:r>
              <a:rPr lang="en-US" altLang="zh-CN" dirty="0"/>
              <a:t>MIPS assembler code in Example 2.12:</a:t>
            </a:r>
          </a:p>
          <a:p>
            <a:pPr lvl="1" eaLnBrk="1" hangingPunct="1">
              <a:spcBef>
                <a:spcPts val="0"/>
              </a:spcBef>
              <a:buFont typeface="Wingdings" pitchFamily="2" charset="2"/>
              <a:buNone/>
              <a:defRPr/>
            </a:pPr>
            <a:r>
              <a:rPr lang="en-US" altLang="zh-CN" sz="2000" dirty="0"/>
              <a:t>        Loop:       add     $t1, $s3, $s3        # temp </a:t>
            </a:r>
            <a:r>
              <a:rPr lang="en-US" altLang="zh-CN" sz="2000" dirty="0" err="1"/>
              <a:t>reg</a:t>
            </a:r>
            <a:r>
              <a:rPr lang="en-US" altLang="zh-CN" sz="2000" dirty="0"/>
              <a:t> $t1  =  2  *  </a:t>
            </a:r>
            <a:r>
              <a:rPr lang="en-US" altLang="zh-CN" sz="2000" dirty="0" err="1"/>
              <a:t>i</a:t>
            </a:r>
            <a:endParaRPr lang="en-US" altLang="zh-CN" sz="2000" dirty="0"/>
          </a:p>
          <a:p>
            <a:pPr lvl="1" eaLnBrk="1" hangingPunct="1">
              <a:spcBef>
                <a:spcPts val="0"/>
              </a:spcBef>
              <a:buFont typeface="Wingdings" pitchFamily="2" charset="2"/>
              <a:buNone/>
              <a:defRPr/>
            </a:pPr>
            <a:r>
              <a:rPr lang="en-US" altLang="zh-CN" sz="2000" dirty="0"/>
              <a:t>                         add     $t1, $t1, $t1        # temp </a:t>
            </a:r>
            <a:r>
              <a:rPr lang="en-US" altLang="zh-CN" sz="2000" dirty="0" err="1"/>
              <a:t>reg</a:t>
            </a:r>
            <a:r>
              <a:rPr lang="en-US" altLang="zh-CN" sz="2000" dirty="0"/>
              <a:t> $t1  =  4  *  </a:t>
            </a:r>
            <a:r>
              <a:rPr lang="en-US" altLang="zh-CN" sz="2000" dirty="0" err="1"/>
              <a:t>i</a:t>
            </a:r>
            <a:endParaRPr lang="en-US" altLang="zh-CN" sz="2000" dirty="0"/>
          </a:p>
          <a:p>
            <a:pPr lvl="1" eaLnBrk="1" hangingPunct="1">
              <a:spcBef>
                <a:spcPts val="0"/>
              </a:spcBef>
              <a:buFont typeface="Wingdings" pitchFamily="2" charset="2"/>
              <a:buNone/>
              <a:defRPr/>
            </a:pPr>
            <a:r>
              <a:rPr lang="en-US" altLang="zh-CN" sz="2000" dirty="0"/>
              <a:t>                         add     $t1, $t1, $s6       # $t1  =  address of save[</a:t>
            </a:r>
            <a:r>
              <a:rPr lang="en-US" altLang="zh-CN" sz="2000" dirty="0" err="1"/>
              <a:t>i</a:t>
            </a:r>
            <a:r>
              <a:rPr lang="en-US" altLang="zh-CN" sz="2000" dirty="0"/>
              <a:t>]</a:t>
            </a:r>
          </a:p>
          <a:p>
            <a:pPr lvl="1" eaLnBrk="1" hangingPunct="1">
              <a:spcBef>
                <a:spcPts val="0"/>
              </a:spcBef>
              <a:buFont typeface="Wingdings" pitchFamily="2" charset="2"/>
              <a:buNone/>
              <a:defRPr/>
            </a:pPr>
            <a:r>
              <a:rPr lang="en-US" altLang="zh-CN" sz="2000" dirty="0"/>
              <a:t>                         </a:t>
            </a:r>
            <a:r>
              <a:rPr lang="en-US" altLang="zh-CN" sz="2000" dirty="0" err="1"/>
              <a:t>lw</a:t>
            </a:r>
            <a:r>
              <a:rPr lang="en-US" altLang="zh-CN" sz="2000" dirty="0"/>
              <a:t>      $t0, 0($t1)          # temp </a:t>
            </a:r>
            <a:r>
              <a:rPr lang="en-US" altLang="zh-CN" sz="2000" dirty="0" err="1"/>
              <a:t>reg</a:t>
            </a:r>
            <a:r>
              <a:rPr lang="en-US" altLang="zh-CN" sz="2000" dirty="0"/>
              <a:t> $t0  =  save[</a:t>
            </a:r>
            <a:r>
              <a:rPr lang="en-US" altLang="zh-CN" sz="2000" dirty="0" err="1"/>
              <a:t>i</a:t>
            </a:r>
            <a:r>
              <a:rPr lang="en-US" altLang="zh-CN" sz="2000" dirty="0"/>
              <a:t>]</a:t>
            </a:r>
          </a:p>
          <a:p>
            <a:pPr lvl="1" eaLnBrk="1" hangingPunct="1">
              <a:spcBef>
                <a:spcPts val="0"/>
              </a:spcBef>
              <a:buFont typeface="Wingdings" pitchFamily="2" charset="2"/>
              <a:buNone/>
              <a:defRPr/>
            </a:pPr>
            <a:r>
              <a:rPr lang="en-US" altLang="zh-CN" sz="2000" dirty="0"/>
              <a:t>                         </a:t>
            </a:r>
            <a:r>
              <a:rPr lang="en-US" altLang="zh-CN" sz="2000" dirty="0" err="1"/>
              <a:t>bne</a:t>
            </a:r>
            <a:r>
              <a:rPr lang="en-US" altLang="zh-CN" sz="2000" dirty="0"/>
              <a:t>    $t0, $s5, Exit      # go to Exit  if  save[</a:t>
            </a:r>
            <a:r>
              <a:rPr lang="en-US" altLang="zh-CN" sz="2000" dirty="0" err="1"/>
              <a:t>i</a:t>
            </a:r>
            <a:r>
              <a:rPr lang="en-US" altLang="zh-CN" sz="2000" dirty="0"/>
              <a:t>]  !=  k</a:t>
            </a:r>
          </a:p>
          <a:p>
            <a:pPr lvl="1" eaLnBrk="1" hangingPunct="1">
              <a:spcBef>
                <a:spcPts val="0"/>
              </a:spcBef>
              <a:buFont typeface="Wingdings" pitchFamily="2" charset="2"/>
              <a:buNone/>
              <a:defRPr/>
            </a:pPr>
            <a:r>
              <a:rPr lang="en-US" altLang="zh-CN" dirty="0"/>
              <a:t>                   </a:t>
            </a:r>
            <a:r>
              <a:rPr lang="en-US" altLang="zh-CN" sz="2000" dirty="0"/>
              <a:t>add    $s3, $s3, $s4      #  </a:t>
            </a:r>
            <a:r>
              <a:rPr lang="en-US" altLang="zh-CN" sz="2000" dirty="0" err="1"/>
              <a:t>i</a:t>
            </a:r>
            <a:r>
              <a:rPr lang="en-US" altLang="zh-CN" sz="2000" dirty="0"/>
              <a:t>  =   </a:t>
            </a:r>
            <a:r>
              <a:rPr lang="en-US" altLang="zh-CN" sz="2000" dirty="0" err="1"/>
              <a:t>i</a:t>
            </a:r>
            <a:r>
              <a:rPr lang="en-US" altLang="zh-CN" sz="2000" dirty="0"/>
              <a:t>  +  j</a:t>
            </a:r>
          </a:p>
          <a:p>
            <a:pPr lvl="1" eaLnBrk="1" hangingPunct="1">
              <a:spcBef>
                <a:spcPts val="0"/>
              </a:spcBef>
              <a:buFont typeface="Wingdings" pitchFamily="2" charset="2"/>
              <a:buNone/>
              <a:defRPr/>
            </a:pPr>
            <a:r>
              <a:rPr lang="en-US" altLang="zh-CN" sz="2000" dirty="0"/>
              <a:t>                         j         Loop                  # go to Loop</a:t>
            </a:r>
          </a:p>
          <a:p>
            <a:pPr lvl="1" eaLnBrk="1" hangingPunct="1">
              <a:spcBef>
                <a:spcPts val="0"/>
              </a:spcBef>
              <a:buFont typeface="Wingdings" pitchFamily="2" charset="2"/>
              <a:buNone/>
              <a:defRPr/>
            </a:pPr>
            <a:r>
              <a:rPr lang="en-US" altLang="zh-CN" sz="2000" dirty="0"/>
              <a:t>       Exit:</a:t>
            </a:r>
          </a:p>
        </p:txBody>
      </p:sp>
      <p:sp>
        <p:nvSpPr>
          <p:cNvPr id="2" name="矩形 1"/>
          <p:cNvSpPr/>
          <p:nvPr/>
        </p:nvSpPr>
        <p:spPr>
          <a:xfrm>
            <a:off x="539552" y="332656"/>
            <a:ext cx="8064896" cy="1569660"/>
          </a:xfrm>
          <a:prstGeom prst="rect">
            <a:avLst/>
          </a:prstGeom>
        </p:spPr>
        <p:txBody>
          <a:bodyPr wrap="square">
            <a:spAutoFit/>
          </a:bodyPr>
          <a:lstStyle/>
          <a:p>
            <a:pPr algn="just"/>
            <a:r>
              <a:rPr lang="en-US" altLang="zh-CN" sz="2400" b="1" dirty="0">
                <a:latin typeface="MinionPro-Regular"/>
              </a:rPr>
              <a:t>MIPS stretches the distance of the branch by having PC-relative addressing refer to the number of </a:t>
            </a:r>
            <a:r>
              <a:rPr lang="en-US" altLang="zh-CN" sz="2400" b="1" dirty="0">
                <a:latin typeface="MinionPro-It"/>
              </a:rPr>
              <a:t>words </a:t>
            </a:r>
            <a:r>
              <a:rPr lang="en-US" altLang="zh-CN" sz="2400" b="1" dirty="0">
                <a:latin typeface="MinionPro-Regular"/>
              </a:rPr>
              <a:t>to the next instruction instead of the number of bytes.</a:t>
            </a:r>
            <a:endParaRPr lang="zh-CN" altLang="en-US" sz="2400" b="1" dirty="0"/>
          </a:p>
        </p:txBody>
      </p:sp>
    </p:spTree>
    <p:extLst>
      <p:ext uri="{BB962C8B-B14F-4D97-AF65-F5344CB8AC3E}">
        <p14:creationId xmlns:p14="http://schemas.microsoft.com/office/powerpoint/2010/main" val="36153507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9091">
                                            <p:txEl>
                                              <p:pRg st="2" end="2"/>
                                            </p:txEl>
                                          </p:spTgt>
                                        </p:tgtEl>
                                        <p:attrNameLst>
                                          <p:attrName>style.visibility</p:attrName>
                                        </p:attrNameLst>
                                      </p:cBhvr>
                                      <p:to>
                                        <p:strVal val="visible"/>
                                      </p:to>
                                    </p:set>
                                    <p:anim calcmode="lin" valueType="num">
                                      <p:cBhvr additive="base">
                                        <p:cTn id="7" dur="500" fill="hold"/>
                                        <p:tgtEl>
                                          <p:spTgt spid="8909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909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9091">
                                            <p:txEl>
                                              <p:pRg st="3" end="3"/>
                                            </p:txEl>
                                          </p:spTgt>
                                        </p:tgtEl>
                                        <p:attrNameLst>
                                          <p:attrName>style.visibility</p:attrName>
                                        </p:attrNameLst>
                                      </p:cBhvr>
                                      <p:to>
                                        <p:strVal val="visible"/>
                                      </p:to>
                                    </p:set>
                                    <p:anim calcmode="lin" valueType="num">
                                      <p:cBhvr additive="base">
                                        <p:cTn id="11" dur="500" fill="hold"/>
                                        <p:tgtEl>
                                          <p:spTgt spid="8909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9091">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9091">
                                            <p:txEl>
                                              <p:pRg st="4" end="4"/>
                                            </p:txEl>
                                          </p:spTgt>
                                        </p:tgtEl>
                                        <p:attrNameLst>
                                          <p:attrName>style.visibility</p:attrName>
                                        </p:attrNameLst>
                                      </p:cBhvr>
                                      <p:to>
                                        <p:strVal val="visible"/>
                                      </p:to>
                                    </p:set>
                                    <p:anim calcmode="lin" valueType="num">
                                      <p:cBhvr additive="base">
                                        <p:cTn id="15" dur="500" fill="hold"/>
                                        <p:tgtEl>
                                          <p:spTgt spid="89091">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9091">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9091">
                                            <p:txEl>
                                              <p:pRg st="5" end="5"/>
                                            </p:txEl>
                                          </p:spTgt>
                                        </p:tgtEl>
                                        <p:attrNameLst>
                                          <p:attrName>style.visibility</p:attrName>
                                        </p:attrNameLst>
                                      </p:cBhvr>
                                      <p:to>
                                        <p:strVal val="visible"/>
                                      </p:to>
                                    </p:set>
                                    <p:anim calcmode="lin" valueType="num">
                                      <p:cBhvr additive="base">
                                        <p:cTn id="19" dur="500" fill="hold"/>
                                        <p:tgtEl>
                                          <p:spTgt spid="8909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9091">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9091">
                                            <p:txEl>
                                              <p:pRg st="6" end="6"/>
                                            </p:txEl>
                                          </p:spTgt>
                                        </p:tgtEl>
                                        <p:attrNameLst>
                                          <p:attrName>style.visibility</p:attrName>
                                        </p:attrNameLst>
                                      </p:cBhvr>
                                      <p:to>
                                        <p:strVal val="visible"/>
                                      </p:to>
                                    </p:set>
                                    <p:anim calcmode="lin" valueType="num">
                                      <p:cBhvr additive="base">
                                        <p:cTn id="23" dur="500" fill="hold"/>
                                        <p:tgtEl>
                                          <p:spTgt spid="89091">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9091">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9091">
                                            <p:txEl>
                                              <p:pRg st="7" end="7"/>
                                            </p:txEl>
                                          </p:spTgt>
                                        </p:tgtEl>
                                        <p:attrNameLst>
                                          <p:attrName>style.visibility</p:attrName>
                                        </p:attrNameLst>
                                      </p:cBhvr>
                                      <p:to>
                                        <p:strVal val="visible"/>
                                      </p:to>
                                    </p:set>
                                    <p:anim calcmode="lin" valueType="num">
                                      <p:cBhvr additive="base">
                                        <p:cTn id="27" dur="500" fill="hold"/>
                                        <p:tgtEl>
                                          <p:spTgt spid="89091">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9091">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9091">
                                            <p:txEl>
                                              <p:pRg st="8" end="8"/>
                                            </p:txEl>
                                          </p:spTgt>
                                        </p:tgtEl>
                                        <p:attrNameLst>
                                          <p:attrName>style.visibility</p:attrName>
                                        </p:attrNameLst>
                                      </p:cBhvr>
                                      <p:to>
                                        <p:strVal val="visible"/>
                                      </p:to>
                                    </p:set>
                                    <p:anim calcmode="lin" valueType="num">
                                      <p:cBhvr additive="base">
                                        <p:cTn id="31" dur="500" fill="hold"/>
                                        <p:tgtEl>
                                          <p:spTgt spid="89091">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9091">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89091">
                                            <p:txEl>
                                              <p:pRg st="9" end="9"/>
                                            </p:txEl>
                                          </p:spTgt>
                                        </p:tgtEl>
                                        <p:attrNameLst>
                                          <p:attrName>style.visibility</p:attrName>
                                        </p:attrNameLst>
                                      </p:cBhvr>
                                      <p:to>
                                        <p:strVal val="visible"/>
                                      </p:to>
                                    </p:set>
                                    <p:anim calcmode="lin" valueType="num">
                                      <p:cBhvr additive="base">
                                        <p:cTn id="35" dur="500" fill="hold"/>
                                        <p:tgtEl>
                                          <p:spTgt spid="89091">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909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Rot="1" noChangeArrowheads="1"/>
          </p:cNvSpPr>
          <p:nvPr>
            <p:ph type="body" idx="1"/>
          </p:nvPr>
        </p:nvSpPr>
        <p:spPr>
          <a:xfrm>
            <a:off x="323850" y="1123950"/>
            <a:ext cx="8540750" cy="5257800"/>
          </a:xfrm>
        </p:spPr>
        <p:txBody>
          <a:bodyPr/>
          <a:lstStyle/>
          <a:p>
            <a:pPr lvl="1" eaLnBrk="1" hangingPunct="1">
              <a:spcBef>
                <a:spcPts val="0"/>
              </a:spcBef>
              <a:defRPr/>
            </a:pPr>
            <a:r>
              <a:rPr lang="en-US" altLang="zh-CN" dirty="0"/>
              <a:t> Assembled instructions and their addresses:</a:t>
            </a:r>
          </a:p>
          <a:p>
            <a:pPr eaLnBrk="1" hangingPunct="1">
              <a:spcBef>
                <a:spcPts val="0"/>
              </a:spcBef>
              <a:buFont typeface="Wingdings" pitchFamily="2" charset="2"/>
              <a:buNone/>
              <a:defRPr/>
            </a:pPr>
            <a:r>
              <a:rPr lang="en-US" altLang="zh-CN" sz="2000" dirty="0"/>
              <a:t>            80000    </a:t>
            </a:r>
            <a:r>
              <a:rPr lang="en-US" altLang="zh-CN" sz="2000" u="sng" dirty="0"/>
              <a:t>|        0      |     19     |     19     |     9       |       0     |       32     |</a:t>
            </a:r>
          </a:p>
          <a:p>
            <a:pPr eaLnBrk="1" hangingPunct="1">
              <a:spcBef>
                <a:spcPts val="0"/>
              </a:spcBef>
              <a:buFont typeface="Wingdings" pitchFamily="2" charset="2"/>
              <a:buNone/>
              <a:defRPr/>
            </a:pPr>
            <a:r>
              <a:rPr lang="en-US" altLang="zh-CN" sz="2000" dirty="0"/>
              <a:t>            80004    </a:t>
            </a:r>
            <a:r>
              <a:rPr lang="en-US" altLang="zh-CN" sz="2000" u="sng" dirty="0"/>
              <a:t>|        0      |      9      |      9      |     9       |       0     |       32     |</a:t>
            </a:r>
          </a:p>
          <a:p>
            <a:pPr eaLnBrk="1" hangingPunct="1">
              <a:spcBef>
                <a:spcPts val="0"/>
              </a:spcBef>
              <a:buFont typeface="Wingdings" pitchFamily="2" charset="2"/>
              <a:buNone/>
              <a:defRPr/>
            </a:pPr>
            <a:r>
              <a:rPr lang="en-US" altLang="zh-CN" sz="2000" dirty="0"/>
              <a:t>            80008    </a:t>
            </a:r>
            <a:r>
              <a:rPr lang="en-US" altLang="zh-CN" sz="2000" u="sng" dirty="0"/>
              <a:t>|        0      |      9      |     22     |     9       |       0     |       32     |</a:t>
            </a:r>
          </a:p>
          <a:p>
            <a:pPr eaLnBrk="1" hangingPunct="1">
              <a:spcBef>
                <a:spcPts val="0"/>
              </a:spcBef>
              <a:buFont typeface="Wingdings" pitchFamily="2" charset="2"/>
              <a:buNone/>
              <a:defRPr/>
            </a:pPr>
            <a:r>
              <a:rPr lang="en-US" altLang="zh-CN" sz="2000" dirty="0"/>
              <a:t>            80012    </a:t>
            </a:r>
            <a:r>
              <a:rPr lang="en-US" altLang="zh-CN" sz="2000" u="sng" dirty="0"/>
              <a:t>|       35     |      9      |      8      |                     0                       |</a:t>
            </a:r>
          </a:p>
          <a:p>
            <a:pPr eaLnBrk="1" hangingPunct="1">
              <a:spcBef>
                <a:spcPts val="0"/>
              </a:spcBef>
              <a:buFont typeface="Wingdings" pitchFamily="2" charset="2"/>
              <a:buNone/>
              <a:defRPr/>
            </a:pPr>
            <a:r>
              <a:rPr lang="en-US" altLang="zh-CN" sz="2000" dirty="0"/>
              <a:t>            </a:t>
            </a:r>
            <a:r>
              <a:rPr lang="en-US" altLang="zh-CN" sz="2000" dirty="0">
                <a:solidFill>
                  <a:srgbClr val="FF0066"/>
                </a:solidFill>
              </a:rPr>
              <a:t>80016</a:t>
            </a:r>
            <a:r>
              <a:rPr lang="en-US" altLang="zh-CN" sz="2000" dirty="0"/>
              <a:t>    </a:t>
            </a:r>
            <a:r>
              <a:rPr lang="en-US" altLang="zh-CN" sz="2000" u="sng" dirty="0"/>
              <a:t>|        5      |      8      |     21     |                </a:t>
            </a:r>
            <a:r>
              <a:rPr lang="en-US" altLang="zh-CN" sz="2000" u="sng" dirty="0">
                <a:solidFill>
                  <a:srgbClr val="FF0066"/>
                </a:solidFill>
              </a:rPr>
              <a:t>2</a:t>
            </a:r>
            <a:r>
              <a:rPr lang="en-US" altLang="zh-CN" sz="2000" u="sng" dirty="0"/>
              <a:t>     (8)                  |</a:t>
            </a:r>
          </a:p>
          <a:p>
            <a:pPr eaLnBrk="1" hangingPunct="1">
              <a:spcBef>
                <a:spcPts val="0"/>
              </a:spcBef>
              <a:buFont typeface="Wingdings" pitchFamily="2" charset="2"/>
              <a:buNone/>
              <a:defRPr/>
            </a:pPr>
            <a:r>
              <a:rPr lang="en-US" altLang="zh-CN" sz="2000" dirty="0"/>
              <a:t>            </a:t>
            </a:r>
            <a:r>
              <a:rPr lang="en-US" altLang="zh-CN" sz="2000" dirty="0">
                <a:solidFill>
                  <a:srgbClr val="FF3300"/>
                </a:solidFill>
              </a:rPr>
              <a:t>80020</a:t>
            </a:r>
            <a:r>
              <a:rPr lang="en-US" altLang="zh-CN" sz="2000" dirty="0"/>
              <a:t>    </a:t>
            </a:r>
            <a:r>
              <a:rPr lang="en-US" altLang="zh-CN" sz="2000" u="sng" dirty="0"/>
              <a:t>|        0      |     19     |     20     |     19     |       0     |       32     |</a:t>
            </a:r>
          </a:p>
          <a:p>
            <a:pPr eaLnBrk="1" hangingPunct="1">
              <a:spcBef>
                <a:spcPts val="0"/>
              </a:spcBef>
              <a:buFont typeface="Wingdings" pitchFamily="2" charset="2"/>
              <a:buNone/>
              <a:defRPr/>
            </a:pPr>
            <a:r>
              <a:rPr lang="en-US" altLang="zh-CN" sz="2000" dirty="0"/>
              <a:t>            80024    </a:t>
            </a:r>
            <a:r>
              <a:rPr lang="en-US" altLang="zh-CN" sz="2000" u="sng" dirty="0"/>
              <a:t>|        2      |                             </a:t>
            </a:r>
            <a:r>
              <a:rPr lang="en-US" altLang="zh-CN" sz="2000" u="sng" dirty="0">
                <a:solidFill>
                  <a:srgbClr val="FF0066"/>
                </a:solidFill>
              </a:rPr>
              <a:t>20000</a:t>
            </a:r>
            <a:r>
              <a:rPr lang="en-US" altLang="zh-CN" sz="2000" u="sng" dirty="0"/>
              <a:t>              (80000)          |</a:t>
            </a:r>
          </a:p>
          <a:p>
            <a:pPr eaLnBrk="1" hangingPunct="1">
              <a:spcBef>
                <a:spcPts val="0"/>
              </a:spcBef>
              <a:buFont typeface="Wingdings" pitchFamily="2" charset="2"/>
              <a:buNone/>
              <a:defRPr/>
            </a:pPr>
            <a:r>
              <a:rPr lang="en-US" altLang="zh-CN" sz="2000" dirty="0"/>
              <a:t>            80028          . . . </a:t>
            </a:r>
          </a:p>
          <a:p>
            <a:pPr eaLnBrk="1" hangingPunct="1">
              <a:spcBef>
                <a:spcPts val="0"/>
              </a:spcBef>
              <a:buFont typeface="Wingdings" pitchFamily="2" charset="2"/>
              <a:buNone/>
              <a:defRPr/>
            </a:pPr>
            <a:r>
              <a:rPr lang="en-US" altLang="zh-CN" sz="2000" dirty="0"/>
              <a:t> 		      </a:t>
            </a:r>
            <a:r>
              <a:rPr lang="en-US" altLang="zh-CN" sz="2400" dirty="0"/>
              <a:t>80028 – </a:t>
            </a:r>
            <a:r>
              <a:rPr lang="en-US" altLang="zh-CN" sz="2400" dirty="0">
                <a:solidFill>
                  <a:srgbClr val="FF3300"/>
                </a:solidFill>
              </a:rPr>
              <a:t>80020 </a:t>
            </a:r>
            <a:r>
              <a:rPr lang="en-US" altLang="zh-CN" sz="2400" i="1" dirty="0">
                <a:solidFill>
                  <a:srgbClr val="FF3300"/>
                </a:solidFill>
              </a:rPr>
              <a:t>=8</a:t>
            </a:r>
            <a:endParaRPr lang="en-US" altLang="zh-CN" sz="2400" i="1" dirty="0"/>
          </a:p>
          <a:p>
            <a:pPr marL="457200" lvl="1" indent="0" eaLnBrk="1" hangingPunct="1">
              <a:spcBef>
                <a:spcPts val="0"/>
              </a:spcBef>
              <a:buFont typeface="Wingdings" pitchFamily="2" charset="2"/>
              <a:buNone/>
              <a:defRPr/>
            </a:pPr>
            <a:r>
              <a:rPr lang="en-US" altLang="zh-CN" sz="1000" dirty="0"/>
              <a:t> </a:t>
            </a:r>
          </a:p>
          <a:p>
            <a:pPr lvl="1" eaLnBrk="1" hangingPunct="1">
              <a:spcBef>
                <a:spcPts val="0"/>
              </a:spcBef>
              <a:defRPr/>
            </a:pPr>
            <a:r>
              <a:rPr lang="en-US" altLang="zh-CN" dirty="0"/>
              <a:t>Modification: </a:t>
            </a:r>
          </a:p>
          <a:p>
            <a:pPr lvl="2" eaLnBrk="1" hangingPunct="1">
              <a:spcBef>
                <a:spcPts val="0"/>
              </a:spcBef>
              <a:defRPr/>
            </a:pPr>
            <a:r>
              <a:rPr lang="en-US" altLang="zh-CN" dirty="0"/>
              <a:t> All MIPS instructions are 4 bytes long</a:t>
            </a:r>
          </a:p>
          <a:p>
            <a:pPr lvl="2" eaLnBrk="1" hangingPunct="1">
              <a:spcBef>
                <a:spcPts val="0"/>
              </a:spcBef>
              <a:defRPr/>
            </a:pPr>
            <a:r>
              <a:rPr lang="en-US" altLang="zh-CN" dirty="0"/>
              <a:t> PC-relative addressing refers to the number of words</a:t>
            </a:r>
          </a:p>
          <a:p>
            <a:pPr lvl="2" eaLnBrk="1" hangingPunct="1">
              <a:spcBef>
                <a:spcPts val="0"/>
              </a:spcBef>
              <a:defRPr/>
            </a:pPr>
            <a:r>
              <a:rPr lang="en-US" altLang="zh-CN" dirty="0"/>
              <a:t> The address field at 80016 above should be </a:t>
            </a:r>
            <a:r>
              <a:rPr lang="en-US" altLang="zh-CN" dirty="0">
                <a:solidFill>
                  <a:srgbClr val="FF0000"/>
                </a:solidFill>
              </a:rPr>
              <a:t>2</a:t>
            </a:r>
            <a:r>
              <a:rPr lang="en-US" altLang="zh-CN" dirty="0"/>
              <a:t> instead of 8</a:t>
            </a:r>
          </a:p>
        </p:txBody>
      </p:sp>
      <p:sp>
        <p:nvSpPr>
          <p:cNvPr id="2" name="Text Box 4"/>
          <p:cNvSpPr txBox="1">
            <a:spLocks noChangeArrowheads="1"/>
          </p:cNvSpPr>
          <p:nvPr/>
        </p:nvSpPr>
        <p:spPr bwMode="auto">
          <a:xfrm>
            <a:off x="539750" y="1484313"/>
            <a:ext cx="647700"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Clr>
                <a:schemeClr val="hlink"/>
              </a:buClr>
              <a:buFontTx/>
              <a:buNone/>
            </a:pPr>
            <a:r>
              <a:rPr lang="en-US" altLang="zh-CN" sz="2000" b="1">
                <a:solidFill>
                  <a:srgbClr val="FF0066"/>
                </a:solidFill>
                <a:latin typeface="Arial" panose="020B0604020202020204" pitchFamily="34" charset="0"/>
                <a:ea typeface="Arial Unicode MS" panose="020B0604020202020204" pitchFamily="34" charset="-122"/>
                <a:cs typeface="Arial Unicode MS" panose="020B0604020202020204" pitchFamily="34" charset="-122"/>
              </a:rPr>
              <a:t>add</a:t>
            </a:r>
          </a:p>
          <a:p>
            <a:pPr eaLnBrk="1" hangingPunct="1">
              <a:spcBef>
                <a:spcPct val="0"/>
              </a:spcBef>
              <a:buClr>
                <a:schemeClr val="hlink"/>
              </a:buClr>
              <a:buFontTx/>
              <a:buNone/>
            </a:pPr>
            <a:r>
              <a:rPr lang="en-US" altLang="zh-CN" sz="2000" b="1">
                <a:solidFill>
                  <a:srgbClr val="FF0066"/>
                </a:solidFill>
                <a:latin typeface="Arial" panose="020B0604020202020204" pitchFamily="34" charset="0"/>
                <a:ea typeface="Arial Unicode MS" panose="020B0604020202020204" pitchFamily="34" charset="-122"/>
                <a:cs typeface="Arial Unicode MS" panose="020B0604020202020204" pitchFamily="34" charset="-122"/>
              </a:rPr>
              <a:t>add</a:t>
            </a:r>
          </a:p>
          <a:p>
            <a:pPr eaLnBrk="1" hangingPunct="1">
              <a:spcBef>
                <a:spcPct val="0"/>
              </a:spcBef>
              <a:buClr>
                <a:schemeClr val="hlink"/>
              </a:buClr>
              <a:buFontTx/>
              <a:buNone/>
            </a:pPr>
            <a:r>
              <a:rPr lang="en-US" altLang="zh-CN" sz="2000" b="1">
                <a:solidFill>
                  <a:srgbClr val="FF0066"/>
                </a:solidFill>
                <a:latin typeface="Arial" panose="020B0604020202020204" pitchFamily="34" charset="0"/>
                <a:ea typeface="Arial Unicode MS" panose="020B0604020202020204" pitchFamily="34" charset="-122"/>
                <a:cs typeface="Arial Unicode MS" panose="020B0604020202020204" pitchFamily="34" charset="-122"/>
              </a:rPr>
              <a:t>add</a:t>
            </a:r>
          </a:p>
          <a:p>
            <a:pPr eaLnBrk="1" hangingPunct="1">
              <a:spcBef>
                <a:spcPct val="0"/>
              </a:spcBef>
              <a:buClr>
                <a:schemeClr val="hlink"/>
              </a:buClr>
              <a:buFontTx/>
              <a:buNone/>
            </a:pPr>
            <a:r>
              <a:rPr lang="en-US" altLang="zh-CN" sz="2000" b="1">
                <a:solidFill>
                  <a:srgbClr val="FF0066"/>
                </a:solidFill>
                <a:latin typeface="Arial" panose="020B0604020202020204" pitchFamily="34" charset="0"/>
                <a:ea typeface="Arial Unicode MS" panose="020B0604020202020204" pitchFamily="34" charset="-122"/>
                <a:cs typeface="Arial Unicode MS" panose="020B0604020202020204" pitchFamily="34" charset="-122"/>
              </a:rPr>
              <a:t>Lw</a:t>
            </a:r>
          </a:p>
          <a:p>
            <a:pPr eaLnBrk="1" hangingPunct="1">
              <a:spcBef>
                <a:spcPct val="0"/>
              </a:spcBef>
              <a:buClr>
                <a:schemeClr val="hlink"/>
              </a:buClr>
              <a:buFontTx/>
              <a:buNone/>
            </a:pPr>
            <a:r>
              <a:rPr lang="en-US" altLang="zh-CN" sz="2000" b="1">
                <a:solidFill>
                  <a:srgbClr val="FF0066"/>
                </a:solidFill>
                <a:latin typeface="Arial" panose="020B0604020202020204" pitchFamily="34" charset="0"/>
                <a:ea typeface="Arial Unicode MS" panose="020B0604020202020204" pitchFamily="34" charset="-122"/>
                <a:cs typeface="Arial Unicode MS" panose="020B0604020202020204" pitchFamily="34" charset="-122"/>
              </a:rPr>
              <a:t>bne</a:t>
            </a:r>
          </a:p>
          <a:p>
            <a:pPr eaLnBrk="1" hangingPunct="1">
              <a:spcBef>
                <a:spcPct val="0"/>
              </a:spcBef>
              <a:buClr>
                <a:schemeClr val="hlink"/>
              </a:buClr>
              <a:buFontTx/>
              <a:buNone/>
            </a:pPr>
            <a:r>
              <a:rPr lang="en-US" altLang="zh-CN" sz="2000" b="1">
                <a:solidFill>
                  <a:srgbClr val="FF0066"/>
                </a:solidFill>
                <a:latin typeface="Arial" panose="020B0604020202020204" pitchFamily="34" charset="0"/>
                <a:ea typeface="Arial Unicode MS" panose="020B0604020202020204" pitchFamily="34" charset="-122"/>
                <a:cs typeface="Arial Unicode MS" panose="020B0604020202020204" pitchFamily="34" charset="-122"/>
              </a:rPr>
              <a:t>add</a:t>
            </a:r>
          </a:p>
          <a:p>
            <a:pPr eaLnBrk="1" hangingPunct="1">
              <a:spcBef>
                <a:spcPct val="0"/>
              </a:spcBef>
              <a:buClr>
                <a:schemeClr val="hlink"/>
              </a:buClr>
              <a:buFontTx/>
              <a:buNone/>
            </a:pPr>
            <a:r>
              <a:rPr lang="en-US" altLang="zh-CN" sz="2000" b="1">
                <a:solidFill>
                  <a:srgbClr val="FF0066"/>
                </a:solidFill>
                <a:latin typeface="Arial" panose="020B0604020202020204" pitchFamily="34" charset="0"/>
                <a:ea typeface="Arial Unicode MS" panose="020B0604020202020204" pitchFamily="34" charset="-122"/>
                <a:cs typeface="Arial Unicode MS" panose="020B0604020202020204" pitchFamily="34" charset="-122"/>
              </a:rPr>
              <a:t>j</a:t>
            </a:r>
          </a:p>
        </p:txBody>
      </p:sp>
      <p:sp>
        <p:nvSpPr>
          <p:cNvPr id="90116" name="AutoShape 5"/>
          <p:cNvSpPr>
            <a:spLocks noChangeArrowheads="1"/>
          </p:cNvSpPr>
          <p:nvPr/>
        </p:nvSpPr>
        <p:spPr bwMode="auto">
          <a:xfrm>
            <a:off x="3851275" y="4186238"/>
            <a:ext cx="3816350" cy="504825"/>
          </a:xfrm>
          <a:prstGeom prst="wedgeEllipseCallout">
            <a:avLst>
              <a:gd name="adj1" fmla="val 17523"/>
              <a:gd name="adj2" fmla="val -306169"/>
            </a:avLst>
          </a:prstGeom>
          <a:noFill/>
          <a:ln w="9525" cap="rnd" algn="ctr">
            <a:solidFill>
              <a:srgbClr val="007A77"/>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
                <a:schemeClr val="hlink"/>
              </a:buClr>
              <a:buFontTx/>
              <a:buNone/>
            </a:pPr>
            <a:r>
              <a:rPr lang="en-US" altLang="zh-CN" sz="2000" b="1">
                <a:latin typeface="Arial" panose="020B0604020202020204" pitchFamily="34" charset="0"/>
                <a:ea typeface="Arial Unicode MS" panose="020B0604020202020204" pitchFamily="34" charset="-122"/>
                <a:cs typeface="Arial Unicode MS" panose="020B0604020202020204" pitchFamily="34" charset="-122"/>
              </a:rPr>
              <a:t>PC+4+offset=80028</a:t>
            </a:r>
          </a:p>
        </p:txBody>
      </p:sp>
      <p:sp>
        <p:nvSpPr>
          <p:cNvPr id="90117" name="Rectangle 6"/>
          <p:cNvSpPr>
            <a:spLocks noChangeArrowheads="1"/>
          </p:cNvSpPr>
          <p:nvPr/>
        </p:nvSpPr>
        <p:spPr bwMode="auto">
          <a:xfrm>
            <a:off x="8101013" y="1336675"/>
            <a:ext cx="819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Clr>
                <a:schemeClr val="hlink"/>
              </a:buClr>
              <a:buFontTx/>
              <a:buNone/>
            </a:pPr>
            <a:r>
              <a:rPr lang="en-US" altLang="zh-CN" sz="2000">
                <a:solidFill>
                  <a:srgbClr val="FF0066"/>
                </a:solidFill>
                <a:latin typeface="Arial" panose="020B0604020202020204" pitchFamily="34" charset="0"/>
                <a:ea typeface="Arial Unicode MS" panose="020B0604020202020204" pitchFamily="34" charset="-122"/>
                <a:cs typeface="Arial Unicode MS" panose="020B0604020202020204" pitchFamily="34" charset="-122"/>
              </a:rPr>
              <a:t>Loop:</a:t>
            </a:r>
            <a:endParaRPr lang="en-US" altLang="zh-CN" sz="2000" b="1">
              <a:solidFill>
                <a:srgbClr val="FF0066"/>
              </a:solidFill>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90118" name="Rectangle 7"/>
          <p:cNvSpPr>
            <a:spLocks noChangeArrowheads="1"/>
          </p:cNvSpPr>
          <p:nvPr/>
        </p:nvSpPr>
        <p:spPr bwMode="auto">
          <a:xfrm>
            <a:off x="8172450" y="3789363"/>
            <a:ext cx="677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Clr>
                <a:schemeClr val="hlink"/>
              </a:buClr>
              <a:buFontTx/>
              <a:buNone/>
            </a:pPr>
            <a:r>
              <a:rPr lang="en-US" altLang="zh-CN" sz="2000">
                <a:solidFill>
                  <a:srgbClr val="FF0066"/>
                </a:solidFill>
                <a:latin typeface="Arial" panose="020B0604020202020204" pitchFamily="34" charset="0"/>
                <a:ea typeface="Arial Unicode MS" panose="020B0604020202020204" pitchFamily="34" charset="-122"/>
                <a:cs typeface="Arial Unicode MS" panose="020B0604020202020204" pitchFamily="34" charset="-122"/>
              </a:rPr>
              <a:t>Exit:</a:t>
            </a:r>
            <a:endParaRPr lang="en-US" altLang="zh-CN" sz="2000" b="1">
              <a:solidFill>
                <a:srgbClr val="FF0066"/>
              </a:solidFill>
              <a:latin typeface="Arial" panose="020B0604020202020204" pitchFamily="34" charset="0"/>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326715164"/>
      </p:ext>
    </p:extLst>
  </p:cSld>
  <p:clrMapOvr>
    <a:masterClrMapping/>
  </p:clrMapOvr>
  <p:transition spd="slow"/>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Rot="1" noChangeArrowheads="1"/>
          </p:cNvSpPr>
          <p:nvPr>
            <p:ph type="body" idx="1"/>
          </p:nvPr>
        </p:nvSpPr>
        <p:spPr>
          <a:xfrm>
            <a:off x="301625" y="962025"/>
            <a:ext cx="8540750" cy="4914900"/>
          </a:xfrm>
        </p:spPr>
        <p:txBody>
          <a:bodyPr/>
          <a:lstStyle/>
          <a:p>
            <a:pPr eaLnBrk="1" hangingPunct="1">
              <a:spcBef>
                <a:spcPts val="0"/>
              </a:spcBef>
              <a:defRPr/>
            </a:pPr>
            <a:r>
              <a:rPr lang="en-US" altLang="zh-CN">
                <a:solidFill>
                  <a:srgbClr val="FF0066"/>
                </a:solidFill>
              </a:rPr>
              <a:t>While  branch target is far away</a:t>
            </a:r>
          </a:p>
          <a:p>
            <a:pPr lvl="1" eaLnBrk="1" hangingPunct="1">
              <a:spcBef>
                <a:spcPts val="0"/>
              </a:spcBef>
              <a:defRPr/>
            </a:pPr>
            <a:r>
              <a:rPr lang="en-US" altLang="zh-CN" b="1">
                <a:solidFill>
                  <a:srgbClr val="FF0066"/>
                </a:solidFill>
              </a:rPr>
              <a:t>Inserts an unconditional jump to target</a:t>
            </a:r>
          </a:p>
          <a:p>
            <a:pPr lvl="1" eaLnBrk="1" hangingPunct="1">
              <a:spcBef>
                <a:spcPts val="0"/>
              </a:spcBef>
              <a:defRPr/>
            </a:pPr>
            <a:r>
              <a:rPr lang="en-US" altLang="zh-CN" b="1">
                <a:solidFill>
                  <a:srgbClr val="FF0066"/>
                </a:solidFill>
              </a:rPr>
              <a:t>Invert </a:t>
            </a:r>
            <a:r>
              <a:rPr lang="en-US" altLang="zh-CN"/>
              <a:t>the </a:t>
            </a:r>
            <a:r>
              <a:rPr lang="en-US" altLang="zh-CN" b="1">
                <a:solidFill>
                  <a:srgbClr val="FF0000"/>
                </a:solidFill>
              </a:rPr>
              <a:t>condition</a:t>
            </a:r>
            <a:r>
              <a:rPr lang="en-US" altLang="zh-CN"/>
              <a:t> so that the branch decides whether to skip the jump</a:t>
            </a:r>
          </a:p>
          <a:p>
            <a:pPr lvl="1" eaLnBrk="1" hangingPunct="1">
              <a:spcBef>
                <a:spcPts val="0"/>
              </a:spcBef>
              <a:defRPr/>
            </a:pPr>
            <a:endParaRPr lang="en-US" altLang="zh-CN" b="1">
              <a:solidFill>
                <a:srgbClr val="FF0066"/>
              </a:solidFill>
            </a:endParaRPr>
          </a:p>
          <a:p>
            <a:pPr eaLnBrk="1" hangingPunct="1">
              <a:spcBef>
                <a:spcPts val="0"/>
              </a:spcBef>
              <a:defRPr/>
            </a:pPr>
            <a:r>
              <a:rPr lang="en-US" altLang="zh-CN"/>
              <a:t> Example 2.21</a:t>
            </a:r>
            <a:r>
              <a:rPr lang="en-US" altLang="zh-CN" sz="2400"/>
              <a:t>  </a:t>
            </a:r>
            <a:r>
              <a:rPr lang="en-US" altLang="zh-CN" sz="2400">
                <a:solidFill>
                  <a:srgbClr val="FF0066"/>
                </a:solidFill>
              </a:rPr>
              <a:t>Branching far away</a:t>
            </a:r>
          </a:p>
          <a:p>
            <a:pPr lvl="1" eaLnBrk="1" hangingPunct="1">
              <a:spcBef>
                <a:spcPts val="0"/>
              </a:spcBef>
              <a:defRPr/>
            </a:pPr>
            <a:r>
              <a:rPr lang="en-US" altLang="zh-CN"/>
              <a:t> Given a branch:  </a:t>
            </a:r>
          </a:p>
          <a:p>
            <a:pPr lvl="1" eaLnBrk="1" hangingPunct="1">
              <a:spcBef>
                <a:spcPts val="0"/>
              </a:spcBef>
              <a:buFont typeface="Wingdings" pitchFamily="2" charset="2"/>
              <a:buNone/>
              <a:defRPr/>
            </a:pPr>
            <a:r>
              <a:rPr lang="en-US" altLang="zh-CN" sz="2400"/>
              <a:t>              </a:t>
            </a:r>
            <a:r>
              <a:rPr lang="en-US" altLang="zh-CN" sz="2400" err="1">
                <a:solidFill>
                  <a:srgbClr val="FF0000"/>
                </a:solidFill>
              </a:rPr>
              <a:t>beq</a:t>
            </a:r>
            <a:r>
              <a:rPr lang="en-US" altLang="zh-CN" sz="2400"/>
              <a:t>   $s0, $s1, </a:t>
            </a:r>
            <a:r>
              <a:rPr lang="en-US" altLang="zh-CN" sz="2400" b="1">
                <a:solidFill>
                  <a:srgbClr val="FF0066"/>
                </a:solidFill>
              </a:rPr>
              <a:t>L1</a:t>
            </a:r>
          </a:p>
          <a:p>
            <a:pPr lvl="1" eaLnBrk="1" hangingPunct="1">
              <a:spcBef>
                <a:spcPts val="0"/>
              </a:spcBef>
              <a:defRPr/>
            </a:pPr>
            <a:r>
              <a:rPr lang="en-US" altLang="zh-CN"/>
              <a:t> Rewrite it to offer a much greater branching distance:</a:t>
            </a:r>
          </a:p>
          <a:p>
            <a:pPr lvl="2" eaLnBrk="1" hangingPunct="1">
              <a:spcBef>
                <a:spcPts val="0"/>
              </a:spcBef>
              <a:buFont typeface="Wingdings" pitchFamily="2" charset="2"/>
              <a:buNone/>
              <a:defRPr/>
            </a:pPr>
            <a:r>
              <a:rPr lang="en-US" altLang="zh-CN"/>
              <a:t>        </a:t>
            </a:r>
            <a:r>
              <a:rPr lang="en-US" altLang="zh-CN" b="1" err="1">
                <a:solidFill>
                  <a:srgbClr val="FF0000"/>
                </a:solidFill>
              </a:rPr>
              <a:t>bne</a:t>
            </a:r>
            <a:r>
              <a:rPr lang="en-US" altLang="zh-CN"/>
              <a:t>    $s0, $s1, L2</a:t>
            </a:r>
          </a:p>
          <a:p>
            <a:pPr lvl="2" eaLnBrk="1" hangingPunct="1">
              <a:spcBef>
                <a:spcPts val="0"/>
              </a:spcBef>
              <a:buFont typeface="Wingdings" pitchFamily="2" charset="2"/>
              <a:buNone/>
              <a:defRPr/>
            </a:pPr>
            <a:r>
              <a:rPr lang="en-US" altLang="zh-CN"/>
              <a:t>         j         </a:t>
            </a:r>
            <a:r>
              <a:rPr lang="en-US" altLang="zh-CN" b="1">
                <a:solidFill>
                  <a:srgbClr val="FF0066"/>
                </a:solidFill>
              </a:rPr>
              <a:t>L1</a:t>
            </a:r>
          </a:p>
          <a:p>
            <a:pPr lvl="2" eaLnBrk="1" hangingPunct="1">
              <a:spcBef>
                <a:spcPts val="0"/>
              </a:spcBef>
              <a:buFont typeface="Wingdings" pitchFamily="2" charset="2"/>
              <a:buNone/>
              <a:defRPr/>
            </a:pPr>
            <a:r>
              <a:rPr lang="en-US" altLang="zh-CN"/>
              <a:t>L2:</a:t>
            </a:r>
          </a:p>
          <a:p>
            <a:pPr eaLnBrk="1" hangingPunct="1">
              <a:spcBef>
                <a:spcPts val="0"/>
              </a:spcBef>
              <a:defRPr/>
            </a:pPr>
            <a:r>
              <a:rPr lang="en-US" altLang="zh-CN"/>
              <a:t> </a:t>
            </a:r>
          </a:p>
        </p:txBody>
      </p:sp>
    </p:spTree>
    <p:extLst>
      <p:ext uri="{BB962C8B-B14F-4D97-AF65-F5344CB8AC3E}">
        <p14:creationId xmlns:p14="http://schemas.microsoft.com/office/powerpoint/2010/main" val="933216391"/>
      </p:ext>
    </p:extLst>
  </p:cSld>
  <p:clrMapOvr>
    <a:masterClrMapping/>
  </p:clrMapOvr>
  <p:transition spd="slow"/>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Grp="1" noRot="1" noChangeArrowheads="1"/>
          </p:cNvSpPr>
          <p:nvPr>
            <p:ph type="body" idx="1"/>
          </p:nvPr>
        </p:nvSpPr>
        <p:spPr>
          <a:xfrm>
            <a:off x="0" y="116632"/>
            <a:ext cx="9036496" cy="7344816"/>
          </a:xfrm>
        </p:spPr>
        <p:txBody>
          <a:bodyPr/>
          <a:lstStyle/>
          <a:p>
            <a:pPr algn="just" eaLnBrk="1" hangingPunct="1">
              <a:lnSpc>
                <a:spcPct val="90000"/>
              </a:lnSpc>
              <a:defRPr/>
            </a:pPr>
            <a:r>
              <a:rPr lang="en-US" altLang="zh-CN" dirty="0">
                <a:solidFill>
                  <a:srgbClr val="FF0066"/>
                </a:solidFill>
              </a:rPr>
              <a:t>MIPS addressing mode summary</a:t>
            </a:r>
          </a:p>
          <a:p>
            <a:pPr lvl="1" algn="just" eaLnBrk="1" hangingPunct="1">
              <a:lnSpc>
                <a:spcPct val="90000"/>
              </a:lnSpc>
              <a:defRPr/>
            </a:pPr>
            <a:r>
              <a:rPr lang="en-US" altLang="zh-CN" dirty="0"/>
              <a:t> Register addressing: </a:t>
            </a:r>
            <a:r>
              <a:rPr lang="en-US" altLang="zh-CN" sz="2000" dirty="0"/>
              <a:t>where the operand is a register.	</a:t>
            </a:r>
          </a:p>
          <a:p>
            <a:pPr marL="457200" lvl="1" indent="0" algn="just" eaLnBrk="1" hangingPunct="1">
              <a:lnSpc>
                <a:spcPct val="90000"/>
              </a:lnSpc>
              <a:buNone/>
              <a:defRPr/>
            </a:pPr>
            <a:r>
              <a:rPr lang="en-US" altLang="zh-CN" dirty="0"/>
              <a:t>				</a:t>
            </a:r>
            <a:r>
              <a:rPr lang="en-US" altLang="zh-CN" b="1" dirty="0">
                <a:solidFill>
                  <a:srgbClr val="FF0066"/>
                </a:solidFill>
              </a:rPr>
              <a:t>add $s0,$s0,$s0</a:t>
            </a:r>
            <a:endParaRPr lang="en-US" altLang="zh-CN" sz="2800" b="0" dirty="0">
              <a:solidFill>
                <a:schemeClr val="tx1"/>
              </a:solidFill>
              <a:ea typeface="+mn-ea"/>
            </a:endParaRPr>
          </a:p>
          <a:p>
            <a:pPr lvl="1" algn="just" eaLnBrk="1" hangingPunct="1">
              <a:lnSpc>
                <a:spcPct val="90000"/>
              </a:lnSpc>
              <a:defRPr/>
            </a:pPr>
            <a:r>
              <a:rPr lang="en-US" altLang="zh-CN" sz="2800" b="0" dirty="0">
                <a:solidFill>
                  <a:schemeClr val="tx1"/>
                </a:solidFill>
                <a:ea typeface="+mn-ea"/>
              </a:rPr>
              <a:t>Base or displacement addressing: </a:t>
            </a:r>
            <a:r>
              <a:rPr lang="en-US" altLang="zh-CN" sz="2000" b="0" dirty="0">
                <a:solidFill>
                  <a:schemeClr val="tx1"/>
                </a:solidFill>
                <a:ea typeface="+mn-ea"/>
              </a:rPr>
              <a:t>where the operand is at the memory location whose address is the sum of a register and a constant in the instruction</a:t>
            </a:r>
          </a:p>
          <a:p>
            <a:pPr marL="457200" lvl="1" indent="0" algn="ctr" eaLnBrk="1" hangingPunct="1">
              <a:lnSpc>
                <a:spcPct val="90000"/>
              </a:lnSpc>
              <a:buNone/>
              <a:defRPr/>
            </a:pPr>
            <a:r>
              <a:rPr lang="en-US" altLang="zh-CN" b="1" dirty="0" err="1">
                <a:solidFill>
                  <a:srgbClr val="FF0066"/>
                </a:solidFill>
              </a:rPr>
              <a:t>lw</a:t>
            </a:r>
            <a:r>
              <a:rPr lang="en-US" altLang="zh-CN" b="1" dirty="0">
                <a:solidFill>
                  <a:srgbClr val="FF0066"/>
                </a:solidFill>
              </a:rPr>
              <a:t> $s1,0($s0)</a:t>
            </a:r>
          </a:p>
          <a:p>
            <a:pPr lvl="1" algn="just" eaLnBrk="1" hangingPunct="1">
              <a:lnSpc>
                <a:spcPct val="90000"/>
              </a:lnSpc>
              <a:defRPr/>
            </a:pPr>
            <a:r>
              <a:rPr lang="en-US" altLang="zh-CN" sz="2800" b="0" dirty="0">
                <a:solidFill>
                  <a:schemeClr val="tx1"/>
                </a:solidFill>
                <a:ea typeface="+mn-ea"/>
              </a:rPr>
              <a:t>Immediate addressing: </a:t>
            </a:r>
            <a:r>
              <a:rPr lang="en-US" altLang="zh-CN" sz="2000" b="0" dirty="0">
                <a:solidFill>
                  <a:schemeClr val="tx1"/>
                </a:solidFill>
              </a:rPr>
              <a:t>where the operand is a constant within the instruction itself</a:t>
            </a:r>
            <a:endParaRPr lang="en-US" altLang="zh-CN" sz="2000" dirty="0"/>
          </a:p>
          <a:p>
            <a:pPr marL="457200" lvl="1" indent="0" algn="ctr" eaLnBrk="1" hangingPunct="1">
              <a:lnSpc>
                <a:spcPct val="90000"/>
              </a:lnSpc>
              <a:buNone/>
              <a:defRPr/>
            </a:pPr>
            <a:r>
              <a:rPr lang="en-US" altLang="zh-CN" b="1" dirty="0" err="1">
                <a:solidFill>
                  <a:srgbClr val="FF0066"/>
                </a:solidFill>
              </a:rPr>
              <a:t>addi</a:t>
            </a:r>
            <a:r>
              <a:rPr lang="en-US" altLang="zh-CN" b="1" dirty="0">
                <a:solidFill>
                  <a:srgbClr val="FF0066"/>
                </a:solidFill>
              </a:rPr>
              <a:t> $s0,$s0,4</a:t>
            </a:r>
          </a:p>
          <a:p>
            <a:pPr lvl="1" algn="just" eaLnBrk="1" hangingPunct="1">
              <a:lnSpc>
                <a:spcPct val="90000"/>
              </a:lnSpc>
              <a:defRPr/>
            </a:pPr>
            <a:r>
              <a:rPr lang="en-US" altLang="zh-CN" sz="2800" b="0" dirty="0">
                <a:solidFill>
                  <a:schemeClr val="tx1"/>
                </a:solidFill>
                <a:ea typeface="+mn-ea"/>
              </a:rPr>
              <a:t>PC-relative addressing: </a:t>
            </a:r>
            <a:r>
              <a:rPr lang="en-US" altLang="zh-CN" sz="2000" b="0" dirty="0">
                <a:solidFill>
                  <a:schemeClr val="tx1"/>
                </a:solidFill>
              </a:rPr>
              <a:t>where the branch address is the sum of the PC and a constant in the instruction</a:t>
            </a:r>
            <a:endParaRPr lang="en-US" altLang="zh-CN" sz="2000" dirty="0"/>
          </a:p>
          <a:p>
            <a:pPr marL="457200" lvl="1" indent="0" algn="ctr" eaLnBrk="1" hangingPunct="1">
              <a:lnSpc>
                <a:spcPct val="90000"/>
              </a:lnSpc>
              <a:buNone/>
              <a:defRPr/>
            </a:pPr>
            <a:r>
              <a:rPr lang="en-US" altLang="zh-CN" b="1" dirty="0" err="1">
                <a:solidFill>
                  <a:srgbClr val="FF0066"/>
                </a:solidFill>
              </a:rPr>
              <a:t>beq</a:t>
            </a:r>
            <a:r>
              <a:rPr lang="en-US" altLang="zh-CN" b="1" dirty="0">
                <a:solidFill>
                  <a:srgbClr val="FF0066"/>
                </a:solidFill>
              </a:rPr>
              <a:t> $s0,$s1,L1</a:t>
            </a:r>
          </a:p>
          <a:p>
            <a:pPr lvl="1" algn="just" eaLnBrk="1" hangingPunct="1">
              <a:lnSpc>
                <a:spcPct val="90000"/>
              </a:lnSpc>
              <a:defRPr/>
            </a:pPr>
            <a:r>
              <a:rPr lang="en-US" altLang="zh-CN" sz="2800" b="0" dirty="0" err="1">
                <a:solidFill>
                  <a:schemeClr val="tx1"/>
                </a:solidFill>
                <a:ea typeface="+mn-ea"/>
              </a:rPr>
              <a:t>Pseudodirect</a:t>
            </a:r>
            <a:r>
              <a:rPr lang="en-US" altLang="zh-CN" sz="2800" b="0" dirty="0">
                <a:solidFill>
                  <a:schemeClr val="tx1"/>
                </a:solidFill>
                <a:ea typeface="+mn-ea"/>
              </a:rPr>
              <a:t> addressing: </a:t>
            </a:r>
            <a:r>
              <a:rPr lang="en-US" altLang="zh-CN" sz="2000" b="0" dirty="0">
                <a:solidFill>
                  <a:schemeClr val="tx1"/>
                </a:solidFill>
                <a:ea typeface="+mn-ea"/>
              </a:rPr>
              <a:t>where the jump address is the 26 bits of the instruction concatenated with the upper bits of the PC	</a:t>
            </a:r>
          </a:p>
          <a:p>
            <a:pPr lvl="2" algn="just" eaLnBrk="1" hangingPunct="1">
              <a:lnSpc>
                <a:spcPct val="90000"/>
              </a:lnSpc>
              <a:buFont typeface="Wingdings" pitchFamily="2" charset="2"/>
              <a:buNone/>
              <a:defRPr/>
            </a:pPr>
            <a:r>
              <a:rPr lang="en-US" altLang="zh-CN" dirty="0"/>
              <a:t>				</a:t>
            </a:r>
            <a:r>
              <a:rPr lang="en-US" altLang="zh-CN" b="1" dirty="0">
                <a:solidFill>
                  <a:srgbClr val="FF0066"/>
                </a:solidFill>
              </a:rPr>
              <a:t>j  Address1</a:t>
            </a:r>
          </a:p>
        </p:txBody>
      </p:sp>
    </p:spTree>
    <p:extLst>
      <p:ext uri="{BB962C8B-B14F-4D97-AF65-F5344CB8AC3E}">
        <p14:creationId xmlns:p14="http://schemas.microsoft.com/office/powerpoint/2010/main" val="1025299882"/>
      </p:ext>
    </p:extLst>
  </p:cSld>
  <p:clrMapOvr>
    <a:masterClrMapping/>
  </p:clrMapOvr>
  <p:transition spd="slow"/>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rrowheads="1"/>
          </p:cNvSpPr>
          <p:nvPr>
            <p:ph type="title"/>
          </p:nvPr>
        </p:nvSpPr>
        <p:spPr>
          <a:xfrm>
            <a:off x="239713" y="260350"/>
            <a:ext cx="8518525" cy="658813"/>
          </a:xfrm>
        </p:spPr>
        <p:txBody>
          <a:bodyPr/>
          <a:lstStyle/>
          <a:p>
            <a:pPr eaLnBrk="1" hangingPunct="1"/>
            <a:r>
              <a:rPr lang="en-US" altLang="zh-CN" sz="3200" b="0">
                <a:ea typeface="黑体" panose="02010609060101010101" pitchFamily="49" charset="-122"/>
              </a:rPr>
              <a:t>Five MIPS addressing modes</a:t>
            </a:r>
          </a:p>
        </p:txBody>
      </p:sp>
      <p:pic>
        <p:nvPicPr>
          <p:cNvPr id="93187" name="Picture 4" descr="f031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650" y="1125538"/>
            <a:ext cx="7488238" cy="521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6844036"/>
      </p:ext>
    </p:extLst>
  </p:cSld>
  <p:clrMapOvr>
    <a:masterClrMapping/>
  </p:clrMapOvr>
  <p:transition spd="slow"/>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3"/>
          <p:cNvSpPr>
            <a:spLocks noGrp="1" noRot="1" noChangeArrowheads="1"/>
          </p:cNvSpPr>
          <p:nvPr>
            <p:ph type="body" idx="1"/>
          </p:nvPr>
        </p:nvSpPr>
        <p:spPr>
          <a:xfrm>
            <a:off x="250825" y="476250"/>
            <a:ext cx="8540750" cy="5832475"/>
          </a:xfrm>
        </p:spPr>
        <p:txBody>
          <a:bodyPr/>
          <a:lstStyle/>
          <a:p>
            <a:pPr eaLnBrk="1" hangingPunct="1">
              <a:spcBef>
                <a:spcPts val="0"/>
              </a:spcBef>
              <a:defRPr/>
            </a:pPr>
            <a:r>
              <a:rPr lang="en-US" altLang="zh-CN" dirty="0"/>
              <a:t> Example 2.22</a:t>
            </a:r>
            <a:r>
              <a:rPr lang="en-US" altLang="zh-CN" sz="2400" dirty="0"/>
              <a:t>     </a:t>
            </a:r>
            <a:r>
              <a:rPr lang="en-US" altLang="zh-CN" sz="2400" dirty="0">
                <a:solidFill>
                  <a:srgbClr val="FF0066"/>
                </a:solidFill>
              </a:rPr>
              <a:t>Decoding machine code</a:t>
            </a:r>
          </a:p>
          <a:p>
            <a:pPr lvl="1" eaLnBrk="1" hangingPunct="1">
              <a:spcBef>
                <a:spcPts val="0"/>
              </a:spcBef>
              <a:defRPr/>
            </a:pPr>
            <a:r>
              <a:rPr lang="en-US" altLang="zh-CN" dirty="0"/>
              <a:t> Machine instruction</a:t>
            </a:r>
          </a:p>
          <a:p>
            <a:pPr lvl="1" eaLnBrk="1" hangingPunct="1">
              <a:spcBef>
                <a:spcPts val="0"/>
              </a:spcBef>
              <a:buFont typeface="Wingdings" pitchFamily="2" charset="2"/>
              <a:buNone/>
              <a:defRPr/>
            </a:pPr>
            <a:r>
              <a:rPr lang="en-US" altLang="zh-CN" sz="1800" b="1" i="1" dirty="0"/>
              <a:t>( Bits:        31    28   26                                                             5       2   0  )</a:t>
            </a:r>
          </a:p>
          <a:p>
            <a:pPr lvl="1" eaLnBrk="1" hangingPunct="1">
              <a:spcBef>
                <a:spcPts val="0"/>
              </a:spcBef>
              <a:buFont typeface="Wingdings" pitchFamily="2" charset="2"/>
              <a:buNone/>
              <a:defRPr/>
            </a:pPr>
            <a:r>
              <a:rPr lang="en-US" altLang="zh-CN" dirty="0"/>
              <a:t>              0000 0000 1010 1111  1000 0000 0010 0000</a:t>
            </a:r>
          </a:p>
          <a:p>
            <a:pPr lvl="1" eaLnBrk="1" hangingPunct="1">
              <a:spcBef>
                <a:spcPts val="0"/>
              </a:spcBef>
              <a:defRPr/>
            </a:pPr>
            <a:r>
              <a:rPr lang="en-US" altLang="zh-CN" dirty="0"/>
              <a:t> Decoding</a:t>
            </a:r>
          </a:p>
          <a:p>
            <a:pPr lvl="2" eaLnBrk="1" hangingPunct="1">
              <a:spcBef>
                <a:spcPts val="0"/>
              </a:spcBef>
              <a:defRPr/>
            </a:pPr>
            <a:r>
              <a:rPr lang="en-US" altLang="zh-CN" dirty="0"/>
              <a:t> Determine the operation from </a:t>
            </a:r>
            <a:r>
              <a:rPr lang="en-US" altLang="zh-CN" dirty="0" err="1"/>
              <a:t>opcode</a:t>
            </a:r>
            <a:endParaRPr lang="en-US" altLang="zh-CN" dirty="0"/>
          </a:p>
          <a:p>
            <a:pPr lvl="2" eaLnBrk="1" hangingPunct="1">
              <a:spcBef>
                <a:spcPts val="0"/>
              </a:spcBef>
              <a:buFont typeface="Wingdings" pitchFamily="2" charset="2"/>
              <a:buNone/>
              <a:defRPr/>
            </a:pPr>
            <a:r>
              <a:rPr lang="en-US" altLang="zh-CN" dirty="0"/>
              <a:t>     op</a:t>
            </a:r>
            <a:r>
              <a:rPr lang="en-US" altLang="zh-CN" b="1" dirty="0"/>
              <a:t>:</a:t>
            </a:r>
            <a:r>
              <a:rPr lang="en-US" altLang="zh-CN" dirty="0"/>
              <a:t> 000000          </a:t>
            </a:r>
            <a:r>
              <a:rPr lang="en-US" altLang="zh-CN" dirty="0">
                <a:sym typeface="Wingdings" panose="05000000000000000000" pitchFamily="2" charset="2"/>
              </a:rPr>
              <a:t></a:t>
            </a:r>
            <a:r>
              <a:rPr lang="en-US" altLang="zh-CN" dirty="0"/>
              <a:t>    </a:t>
            </a:r>
            <a:r>
              <a:rPr lang="en-US" altLang="zh-CN" b="1" dirty="0">
                <a:solidFill>
                  <a:srgbClr val="FF0000"/>
                </a:solidFill>
              </a:rPr>
              <a:t>R-format instruction</a:t>
            </a:r>
          </a:p>
          <a:p>
            <a:pPr lvl="2" eaLnBrk="1" hangingPunct="1">
              <a:spcBef>
                <a:spcPts val="0"/>
              </a:spcBef>
              <a:buFont typeface="Wingdings" pitchFamily="2" charset="2"/>
              <a:buNone/>
              <a:defRPr/>
            </a:pPr>
            <a:r>
              <a:rPr lang="en-US" altLang="zh-CN" dirty="0"/>
              <a:t>          op            </a:t>
            </a:r>
            <a:r>
              <a:rPr lang="en-US" altLang="zh-CN" dirty="0" err="1"/>
              <a:t>rs</a:t>
            </a:r>
            <a:r>
              <a:rPr lang="en-US" altLang="zh-CN" dirty="0"/>
              <a:t>             </a:t>
            </a:r>
            <a:r>
              <a:rPr lang="en-US" altLang="zh-CN" dirty="0" err="1"/>
              <a:t>rt</a:t>
            </a:r>
            <a:r>
              <a:rPr lang="en-US" altLang="zh-CN" dirty="0"/>
              <a:t>            </a:t>
            </a:r>
            <a:r>
              <a:rPr lang="en-US" altLang="zh-CN" dirty="0" err="1"/>
              <a:t>rd</a:t>
            </a:r>
            <a:r>
              <a:rPr lang="en-US" altLang="zh-CN" dirty="0"/>
              <a:t>         </a:t>
            </a:r>
            <a:r>
              <a:rPr lang="en-US" altLang="zh-CN" dirty="0" err="1"/>
              <a:t>shamt</a:t>
            </a:r>
            <a:r>
              <a:rPr lang="en-US" altLang="zh-CN" dirty="0"/>
              <a:t>       </a:t>
            </a:r>
            <a:r>
              <a:rPr lang="en-US" altLang="zh-CN" dirty="0" err="1"/>
              <a:t>funct</a:t>
            </a:r>
            <a:endParaRPr lang="en-US" altLang="zh-CN" dirty="0"/>
          </a:p>
          <a:p>
            <a:pPr lvl="1" eaLnBrk="1" hangingPunct="1">
              <a:spcBef>
                <a:spcPts val="0"/>
              </a:spcBef>
              <a:buFont typeface="Wingdings" pitchFamily="2" charset="2"/>
              <a:buNone/>
              <a:defRPr/>
            </a:pPr>
            <a:r>
              <a:rPr lang="en-US" altLang="zh-CN" sz="2000" dirty="0"/>
              <a:t>            </a:t>
            </a:r>
            <a:r>
              <a:rPr lang="en-US" altLang="zh-CN" sz="2000" u="sng" dirty="0"/>
              <a:t>|  000000  |  00101  |  01111  |  10000  |  00000  |  100000  |</a:t>
            </a:r>
          </a:p>
          <a:p>
            <a:pPr lvl="2" eaLnBrk="1" hangingPunct="1">
              <a:spcBef>
                <a:spcPts val="0"/>
              </a:spcBef>
              <a:buFont typeface="Wingdings" pitchFamily="2" charset="2"/>
              <a:buNone/>
              <a:defRPr/>
            </a:pPr>
            <a:r>
              <a:rPr lang="en-US" altLang="zh-CN" b="1" dirty="0">
                <a:solidFill>
                  <a:srgbClr val="FF0000"/>
                </a:solidFill>
              </a:rPr>
              <a:t>    </a:t>
            </a:r>
          </a:p>
          <a:p>
            <a:pPr lvl="2" eaLnBrk="1" hangingPunct="1">
              <a:spcBef>
                <a:spcPts val="0"/>
              </a:spcBef>
              <a:buFont typeface="Wingdings" pitchFamily="2" charset="2"/>
              <a:buNone/>
              <a:defRPr/>
            </a:pPr>
            <a:r>
              <a:rPr lang="en-US" altLang="zh-CN" b="1" dirty="0">
                <a:solidFill>
                  <a:srgbClr val="FF0000"/>
                </a:solidFill>
              </a:rPr>
              <a:t> </a:t>
            </a:r>
            <a:r>
              <a:rPr lang="en-US" altLang="zh-CN" dirty="0" err="1"/>
              <a:t>funct</a:t>
            </a:r>
            <a:r>
              <a:rPr lang="en-US" altLang="zh-CN" b="1" dirty="0"/>
              <a:t>:</a:t>
            </a:r>
            <a:r>
              <a:rPr lang="en-US" altLang="zh-CN" dirty="0"/>
              <a:t> 100000  </a:t>
            </a:r>
            <a:r>
              <a:rPr lang="en-US" altLang="zh-CN" b="1" dirty="0"/>
              <a:t>   </a:t>
            </a:r>
            <a:r>
              <a:rPr lang="en-US" altLang="zh-CN" b="1" dirty="0">
                <a:sym typeface="Wingdings" panose="05000000000000000000" pitchFamily="2" charset="2"/>
              </a:rPr>
              <a:t></a:t>
            </a:r>
            <a:r>
              <a:rPr lang="en-US" altLang="zh-CN" b="1" dirty="0">
                <a:solidFill>
                  <a:srgbClr val="FF0000"/>
                </a:solidFill>
                <a:sym typeface="Wingdings" panose="05000000000000000000" pitchFamily="2" charset="2"/>
              </a:rPr>
              <a:t>    </a:t>
            </a:r>
            <a:r>
              <a:rPr lang="en-US" altLang="zh-CN" b="1" dirty="0">
                <a:solidFill>
                  <a:srgbClr val="FF0000"/>
                </a:solidFill>
              </a:rPr>
              <a:t>add instruction</a:t>
            </a:r>
          </a:p>
          <a:p>
            <a:pPr lvl="2" eaLnBrk="1" hangingPunct="1">
              <a:spcBef>
                <a:spcPts val="0"/>
              </a:spcBef>
              <a:defRPr/>
            </a:pPr>
            <a:r>
              <a:rPr lang="en-US" altLang="zh-CN" dirty="0"/>
              <a:t> Determine other fields</a:t>
            </a:r>
          </a:p>
          <a:p>
            <a:pPr lvl="2" eaLnBrk="1" hangingPunct="1">
              <a:spcBef>
                <a:spcPts val="0"/>
              </a:spcBef>
              <a:buFont typeface="Wingdings" pitchFamily="2" charset="2"/>
              <a:buNone/>
              <a:defRPr/>
            </a:pPr>
            <a:r>
              <a:rPr lang="en-US" altLang="zh-CN" b="1" dirty="0">
                <a:solidFill>
                  <a:srgbClr val="FF0000"/>
                </a:solidFill>
              </a:rPr>
              <a:t>     </a:t>
            </a:r>
            <a:r>
              <a:rPr lang="en-US" altLang="zh-CN" b="1" dirty="0" err="1">
                <a:solidFill>
                  <a:srgbClr val="FF0000"/>
                </a:solidFill>
              </a:rPr>
              <a:t>rs</a:t>
            </a:r>
            <a:r>
              <a:rPr lang="en-US" altLang="zh-CN" b="1" dirty="0">
                <a:solidFill>
                  <a:srgbClr val="FF0000"/>
                </a:solidFill>
              </a:rPr>
              <a:t>: $a1;   </a:t>
            </a:r>
            <a:r>
              <a:rPr lang="en-US" altLang="zh-CN" b="1" dirty="0" err="1">
                <a:solidFill>
                  <a:srgbClr val="FF0000"/>
                </a:solidFill>
              </a:rPr>
              <a:t>rt</a:t>
            </a:r>
            <a:r>
              <a:rPr lang="en-US" altLang="zh-CN" b="1" dirty="0">
                <a:solidFill>
                  <a:srgbClr val="FF0000"/>
                </a:solidFill>
              </a:rPr>
              <a:t>: $t7;    </a:t>
            </a:r>
            <a:r>
              <a:rPr lang="en-US" altLang="zh-CN" b="1" dirty="0" err="1">
                <a:solidFill>
                  <a:srgbClr val="FF0000"/>
                </a:solidFill>
              </a:rPr>
              <a:t>rd</a:t>
            </a:r>
            <a:r>
              <a:rPr lang="en-US" altLang="zh-CN" b="1" dirty="0">
                <a:solidFill>
                  <a:srgbClr val="FF0000"/>
                </a:solidFill>
              </a:rPr>
              <a:t>: $s0   	</a:t>
            </a:r>
          </a:p>
          <a:p>
            <a:pPr lvl="2" eaLnBrk="1" hangingPunct="1">
              <a:spcBef>
                <a:spcPts val="0"/>
              </a:spcBef>
              <a:defRPr/>
            </a:pPr>
            <a:r>
              <a:rPr lang="en-US" altLang="zh-CN" dirty="0"/>
              <a:t> Show the assembly instruction</a:t>
            </a:r>
          </a:p>
          <a:p>
            <a:pPr lvl="2" eaLnBrk="1" hangingPunct="1">
              <a:spcBef>
                <a:spcPts val="0"/>
              </a:spcBef>
              <a:buFont typeface="Wingdings" pitchFamily="2" charset="2"/>
              <a:buNone/>
              <a:defRPr/>
            </a:pPr>
            <a:r>
              <a:rPr lang="en-US" altLang="zh-CN" dirty="0"/>
              <a:t>     </a:t>
            </a:r>
            <a:r>
              <a:rPr lang="en-US" altLang="zh-CN" b="1" dirty="0">
                <a:solidFill>
                  <a:srgbClr val="FF0000"/>
                </a:solidFill>
              </a:rPr>
              <a:t>add  $s0, $a1, $t7</a:t>
            </a:r>
            <a:r>
              <a:rPr lang="en-US" altLang="zh-CN" dirty="0"/>
              <a:t>  (Note: add </a:t>
            </a:r>
            <a:r>
              <a:rPr lang="en-US" altLang="zh-CN" dirty="0" err="1"/>
              <a:t>rd,rs,rt</a:t>
            </a:r>
            <a:r>
              <a:rPr lang="en-US" altLang="zh-CN" dirty="0"/>
              <a:t>)</a:t>
            </a:r>
          </a:p>
        </p:txBody>
      </p:sp>
      <p:sp>
        <p:nvSpPr>
          <p:cNvPr id="2" name="AutoShape 4"/>
          <p:cNvSpPr>
            <a:spLocks/>
          </p:cNvSpPr>
          <p:nvPr/>
        </p:nvSpPr>
        <p:spPr bwMode="auto">
          <a:xfrm rot="-5400000">
            <a:off x="3937001" y="2674937"/>
            <a:ext cx="215900" cy="2733675"/>
          </a:xfrm>
          <a:prstGeom prst="leftBrace">
            <a:avLst>
              <a:gd name="adj1" fmla="val 105515"/>
              <a:gd name="adj2" fmla="val 49375"/>
            </a:avLst>
          </a:prstGeom>
          <a:noFill/>
          <a:ln w="9525" cap="rnd">
            <a:solidFill>
              <a:srgbClr val="007A77"/>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Clr>
                <a:schemeClr val="hlink"/>
              </a:buClr>
              <a:buFontTx/>
              <a:buNone/>
            </a:pPr>
            <a:endParaRPr lang="zh-CN" altLang="en-US" sz="1400">
              <a:latin typeface="Arial" panose="020B0604020202020204" pitchFamily="34" charset="0"/>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1891980336"/>
      </p:ext>
    </p:extLst>
  </p:cSld>
  <p:clrMapOvr>
    <a:masterClrMapping/>
  </p:clrMapOvr>
  <p:transition spd="slow"/>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rrowheads="1"/>
          </p:cNvSpPr>
          <p:nvPr>
            <p:ph type="title"/>
          </p:nvPr>
        </p:nvSpPr>
        <p:spPr>
          <a:xfrm>
            <a:off x="323850" y="260350"/>
            <a:ext cx="8540750" cy="700088"/>
          </a:xfrm>
        </p:spPr>
        <p:txBody>
          <a:bodyPr/>
          <a:lstStyle/>
          <a:p>
            <a:pPr eaLnBrk="1" hangingPunct="1"/>
            <a:r>
              <a:rPr lang="en-US" altLang="zh-CN" sz="2800" b="0">
                <a:ea typeface="黑体" panose="02010609060101010101" pitchFamily="49" charset="-122"/>
              </a:rPr>
              <a:t>Summary of MIPS architecture in Chapter 2  </a:t>
            </a:r>
            <a:endParaRPr lang="en-US" altLang="zh-CN" sz="2000">
              <a:ea typeface="黑体" panose="02010609060101010101" pitchFamily="49" charset="-122"/>
            </a:endParaRPr>
          </a:p>
        </p:txBody>
      </p:sp>
      <p:sp>
        <p:nvSpPr>
          <p:cNvPr id="95236" name="Rectangle 3"/>
          <p:cNvSpPr>
            <a:spLocks noGrp="1" noRot="1" noChangeArrowheads="1"/>
          </p:cNvSpPr>
          <p:nvPr>
            <p:ph type="body" idx="1"/>
          </p:nvPr>
        </p:nvSpPr>
        <p:spPr>
          <a:xfrm>
            <a:off x="311150" y="981075"/>
            <a:ext cx="8713788" cy="5616575"/>
          </a:xfrm>
        </p:spPr>
        <p:txBody>
          <a:bodyPr/>
          <a:lstStyle/>
          <a:p>
            <a:pPr eaLnBrk="1" hangingPunct="1">
              <a:spcBef>
                <a:spcPts val="0"/>
              </a:spcBef>
              <a:buClr>
                <a:srgbClr val="FF9933"/>
              </a:buClr>
              <a:buSzPct val="75000"/>
              <a:defRPr/>
            </a:pPr>
            <a:r>
              <a:rPr lang="en-US" altLang="zh-CN" sz="2800" dirty="0"/>
              <a:t> </a:t>
            </a:r>
            <a:r>
              <a:rPr lang="en-US" altLang="zh-CN" sz="2800" b="0" kern="0" dirty="0">
                <a:solidFill>
                  <a:srgbClr val="000000"/>
                </a:solidFill>
                <a:latin typeface="Arial"/>
                <a:ea typeface="Arial Unicode MS"/>
                <a:cs typeface="Arial Unicode MS"/>
              </a:rPr>
              <a:t>MIPS instruction format</a:t>
            </a:r>
          </a:p>
          <a:p>
            <a:pPr eaLnBrk="1" hangingPunct="1">
              <a:spcBef>
                <a:spcPts val="0"/>
              </a:spcBef>
              <a:buClr>
                <a:srgbClr val="FF9933"/>
              </a:buClr>
              <a:buSzPct val="75000"/>
              <a:defRPr/>
            </a:pPr>
            <a:r>
              <a:rPr lang="en-US" altLang="zh-CN" sz="2000" b="0" kern="0" dirty="0">
                <a:solidFill>
                  <a:srgbClr val="000000"/>
                </a:solidFill>
                <a:latin typeface="Arial"/>
                <a:ea typeface="Arial Unicode MS"/>
                <a:cs typeface="Arial Unicode MS"/>
              </a:rPr>
              <a:t>  </a:t>
            </a:r>
            <a:endParaRPr lang="en-US" altLang="zh-CN" sz="2000" u="sng" kern="0" dirty="0">
              <a:solidFill>
                <a:srgbClr val="000000"/>
              </a:solidFill>
              <a:latin typeface="Arial"/>
              <a:ea typeface="Arial Unicode MS"/>
              <a:cs typeface="Arial Unicode MS"/>
            </a:endParaRPr>
          </a:p>
          <a:p>
            <a:pPr eaLnBrk="1" hangingPunct="1">
              <a:spcBef>
                <a:spcPts val="0"/>
              </a:spcBef>
              <a:buClr>
                <a:srgbClr val="FF9933"/>
              </a:buClr>
              <a:buSzPct val="75000"/>
              <a:defRPr/>
            </a:pPr>
            <a:endParaRPr lang="en-US" altLang="zh-CN" sz="2000" b="0" u="sng" kern="0" dirty="0">
              <a:solidFill>
                <a:srgbClr val="000000"/>
              </a:solidFill>
              <a:latin typeface="Arial"/>
              <a:ea typeface="Arial Unicode MS"/>
              <a:cs typeface="Arial Unicode MS"/>
            </a:endParaRPr>
          </a:p>
          <a:p>
            <a:pPr eaLnBrk="1" hangingPunct="1">
              <a:spcBef>
                <a:spcPts val="0"/>
              </a:spcBef>
              <a:buClr>
                <a:srgbClr val="FF9933"/>
              </a:buClr>
              <a:buSzPct val="75000"/>
              <a:defRPr/>
            </a:pPr>
            <a:endParaRPr lang="en-US" altLang="zh-CN" sz="2000" b="0" u="sng" kern="0" dirty="0">
              <a:solidFill>
                <a:srgbClr val="000000"/>
              </a:solidFill>
              <a:latin typeface="Arial"/>
              <a:ea typeface="Arial Unicode MS"/>
              <a:cs typeface="Arial Unicode MS"/>
            </a:endParaRPr>
          </a:p>
          <a:p>
            <a:pPr eaLnBrk="1" hangingPunct="1">
              <a:spcBef>
                <a:spcPts val="0"/>
              </a:spcBef>
              <a:buClr>
                <a:srgbClr val="FF9933"/>
              </a:buClr>
              <a:buSzPct val="75000"/>
              <a:defRPr/>
            </a:pPr>
            <a:endParaRPr lang="en-US" altLang="zh-CN" sz="1400" b="0" u="sng" kern="0" dirty="0">
              <a:solidFill>
                <a:srgbClr val="000000"/>
              </a:solidFill>
              <a:latin typeface="Arial"/>
              <a:ea typeface="Arial Unicode MS"/>
              <a:cs typeface="Arial Unicode MS"/>
            </a:endParaRPr>
          </a:p>
          <a:p>
            <a:pPr eaLnBrk="1" hangingPunct="1">
              <a:spcBef>
                <a:spcPts val="0"/>
              </a:spcBef>
              <a:buClr>
                <a:srgbClr val="FF9933"/>
              </a:buClr>
              <a:buSzPct val="75000"/>
              <a:defRPr/>
            </a:pPr>
            <a:endParaRPr lang="en-US" altLang="zh-CN" sz="1400" b="0" u="sng" kern="0" dirty="0">
              <a:solidFill>
                <a:srgbClr val="000000"/>
              </a:solidFill>
              <a:latin typeface="Arial"/>
              <a:ea typeface="Arial Unicode MS"/>
              <a:cs typeface="Arial Unicode MS"/>
            </a:endParaRPr>
          </a:p>
          <a:p>
            <a:pPr eaLnBrk="1" hangingPunct="1">
              <a:spcBef>
                <a:spcPts val="0"/>
              </a:spcBef>
              <a:buClr>
                <a:srgbClr val="FF9933"/>
              </a:buClr>
              <a:buSzPct val="75000"/>
              <a:defRPr/>
            </a:pPr>
            <a:endParaRPr lang="en-US" altLang="zh-CN" sz="2000" b="0" u="sng" kern="0" dirty="0">
              <a:solidFill>
                <a:srgbClr val="000000"/>
              </a:solidFill>
              <a:latin typeface="Arial"/>
              <a:ea typeface="Arial Unicode MS"/>
              <a:cs typeface="Arial Unicode MS"/>
            </a:endParaRPr>
          </a:p>
          <a:p>
            <a:pPr marL="0" indent="0" eaLnBrk="1" hangingPunct="1">
              <a:spcBef>
                <a:spcPts val="0"/>
              </a:spcBef>
              <a:buClr>
                <a:srgbClr val="FF9933"/>
              </a:buClr>
              <a:buSzPct val="75000"/>
              <a:buNone/>
              <a:defRPr/>
            </a:pPr>
            <a:r>
              <a:rPr lang="en-US" altLang="zh-CN" sz="2800" b="0" kern="0" dirty="0">
                <a:solidFill>
                  <a:srgbClr val="000000"/>
                </a:solidFill>
                <a:latin typeface="Arial"/>
                <a:ea typeface="Arial Unicode MS"/>
                <a:cs typeface="Arial Unicode MS"/>
              </a:rPr>
              <a:t> </a:t>
            </a:r>
          </a:p>
          <a:p>
            <a:pPr eaLnBrk="1" hangingPunct="1">
              <a:spcBef>
                <a:spcPts val="0"/>
              </a:spcBef>
              <a:buClr>
                <a:srgbClr val="FF9933"/>
              </a:buClr>
              <a:buSzPct val="75000"/>
              <a:defRPr/>
            </a:pPr>
            <a:r>
              <a:rPr lang="en-US" altLang="zh-CN" sz="2800" b="0" kern="0" dirty="0">
                <a:solidFill>
                  <a:srgbClr val="000000"/>
                </a:solidFill>
                <a:latin typeface="Arial"/>
                <a:ea typeface="Arial Unicode MS"/>
                <a:cs typeface="Arial Unicode MS"/>
              </a:rPr>
              <a:t>MIPS operands</a:t>
            </a:r>
          </a:p>
          <a:p>
            <a:pPr eaLnBrk="1" hangingPunct="1">
              <a:spcBef>
                <a:spcPts val="0"/>
              </a:spcBef>
              <a:buClr>
                <a:srgbClr val="FF9933"/>
              </a:buClr>
              <a:buSzPct val="75000"/>
              <a:defRPr/>
            </a:pPr>
            <a:endParaRPr lang="en-US" altLang="zh-CN" sz="4000" b="0" kern="0" dirty="0">
              <a:solidFill>
                <a:srgbClr val="000000"/>
              </a:solidFill>
              <a:latin typeface="Arial"/>
              <a:ea typeface="Arial Unicode MS"/>
              <a:cs typeface="Arial Unicode MS"/>
            </a:endParaRPr>
          </a:p>
          <a:p>
            <a:pPr eaLnBrk="1" hangingPunct="1">
              <a:spcBef>
                <a:spcPts val="0"/>
              </a:spcBef>
              <a:buClr>
                <a:srgbClr val="FF9933"/>
              </a:buClr>
              <a:buSzPct val="75000"/>
              <a:defRPr/>
            </a:pPr>
            <a:endParaRPr lang="en-US" altLang="zh-CN" sz="2800" b="0" kern="0" dirty="0">
              <a:solidFill>
                <a:srgbClr val="000000"/>
              </a:solidFill>
              <a:latin typeface="Arial"/>
              <a:ea typeface="Arial Unicode MS"/>
              <a:cs typeface="Arial Unicode MS"/>
            </a:endParaRPr>
          </a:p>
        </p:txBody>
      </p:sp>
      <p:graphicFrame>
        <p:nvGraphicFramePr>
          <p:cNvPr id="5" name="内容占位符 3"/>
          <p:cNvGraphicFramePr>
            <a:graphicFrameLocks/>
          </p:cNvGraphicFramePr>
          <p:nvPr>
            <p:extLst>
              <p:ext uri="{D42A27DB-BD31-4B8C-83A1-F6EECF244321}">
                <p14:modId xmlns:p14="http://schemas.microsoft.com/office/powerpoint/2010/main" val="3127350534"/>
              </p:ext>
            </p:extLst>
          </p:nvPr>
        </p:nvGraphicFramePr>
        <p:xfrm>
          <a:off x="311633" y="1608584"/>
          <a:ext cx="8530624" cy="1676400"/>
        </p:xfrm>
        <a:graphic>
          <a:graphicData uri="http://schemas.openxmlformats.org/drawingml/2006/table">
            <a:tbl>
              <a:tblPr/>
              <a:tblGrid>
                <a:gridCol w="1151930">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gridCol w="668655">
                  <a:extLst>
                    <a:ext uri="{9D8B030D-6E8A-4147-A177-3AD203B41FA5}">
                      <a16:colId xmlns:a16="http://schemas.microsoft.com/office/drawing/2014/main" val="20002"/>
                    </a:ext>
                  </a:extLst>
                </a:gridCol>
                <a:gridCol w="668655">
                  <a:extLst>
                    <a:ext uri="{9D8B030D-6E8A-4147-A177-3AD203B41FA5}">
                      <a16:colId xmlns:a16="http://schemas.microsoft.com/office/drawing/2014/main" val="20003"/>
                    </a:ext>
                  </a:extLst>
                </a:gridCol>
                <a:gridCol w="668655">
                  <a:extLst>
                    <a:ext uri="{9D8B030D-6E8A-4147-A177-3AD203B41FA5}">
                      <a16:colId xmlns:a16="http://schemas.microsoft.com/office/drawing/2014/main" val="20004"/>
                    </a:ext>
                  </a:extLst>
                </a:gridCol>
                <a:gridCol w="794067">
                  <a:extLst>
                    <a:ext uri="{9D8B030D-6E8A-4147-A177-3AD203B41FA5}">
                      <a16:colId xmlns:a16="http://schemas.microsoft.com/office/drawing/2014/main" val="20005"/>
                    </a:ext>
                  </a:extLst>
                </a:gridCol>
                <a:gridCol w="856178">
                  <a:extLst>
                    <a:ext uri="{9D8B030D-6E8A-4147-A177-3AD203B41FA5}">
                      <a16:colId xmlns:a16="http://schemas.microsoft.com/office/drawing/2014/main" val="20006"/>
                    </a:ext>
                  </a:extLst>
                </a:gridCol>
                <a:gridCol w="2786380">
                  <a:extLst>
                    <a:ext uri="{9D8B030D-6E8A-4147-A177-3AD203B41FA5}">
                      <a16:colId xmlns:a16="http://schemas.microsoft.com/office/drawing/2014/main" val="20007"/>
                    </a:ext>
                  </a:extLst>
                </a:gridCol>
              </a:tblGrid>
              <a:tr h="16764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dirty="0">
                          <a:ln>
                            <a:noFill/>
                          </a:ln>
                          <a:solidFill>
                            <a:srgbClr val="000000"/>
                          </a:solidFill>
                          <a:effectLst/>
                          <a:latin typeface="Arial" charset="0"/>
                          <a:ea typeface="Arial Unicode MS" pitchFamily="34" charset="-122"/>
                          <a:cs typeface="Arial Unicode MS" pitchFamily="34" charset="-122"/>
                        </a:rPr>
                        <a:t>Name</a:t>
                      </a:r>
                    </a:p>
                  </a:txBody>
                  <a:tcPr horzOverflow="overflow">
                    <a:lnL w="28575"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chemeClr val="bg1"/>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dirty="0">
                          <a:ln>
                            <a:noFill/>
                          </a:ln>
                          <a:solidFill>
                            <a:schemeClr val="tx1"/>
                          </a:solidFill>
                          <a:effectLst/>
                          <a:latin typeface="Arial" charset="0"/>
                          <a:ea typeface="Arial Unicode MS" pitchFamily="34" charset="-122"/>
                          <a:cs typeface="Arial Unicode MS" pitchFamily="34" charset="-122"/>
                        </a:rPr>
                        <a:t>Fields</a:t>
                      </a:r>
                    </a:p>
                  </a:txBody>
                  <a:tcPr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chemeClr val="bg1"/>
                    </a:solidFill>
                  </a:tcPr>
                </a:tc>
                <a:tc hMerge="1">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en-US" altLang="zh-CN" sz="1600" b="0" i="0" u="none" strike="noStrike" cap="none" normalizeH="0" baseline="0" dirty="0">
                        <a:ln>
                          <a:noFill/>
                        </a:ln>
                        <a:solidFill>
                          <a:srgbClr val="000000"/>
                        </a:solidFill>
                        <a:effectLst/>
                        <a:latin typeface="Arial" charset="0"/>
                        <a:ea typeface="Arial Unicode MS" pitchFamily="34" charset="-122"/>
                        <a:cs typeface="Arial Unicode MS" pitchFamily="34" charset="-122"/>
                      </a:endParaRPr>
                    </a:p>
                  </a:txBody>
                  <a:tcPr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rgbClr val="3366FF"/>
                    </a:solidFill>
                  </a:tcPr>
                </a:tc>
                <a:tc hMerge="1">
                  <a:txBody>
                    <a:bodyPr/>
                    <a:lstStyle/>
                    <a:p>
                      <a:endParaRPr lang="zh-CN" altLang="en-US"/>
                    </a:p>
                  </a:txBody>
                  <a:tcPr>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rgbClr val="3366FF"/>
                    </a:solidFill>
                  </a:tcPr>
                </a:tc>
                <a:tc hMerge="1">
                  <a:txBody>
                    <a:bodyPr/>
                    <a:lstStyle/>
                    <a:p>
                      <a:endParaRPr lang="zh-CN" altLang="en-US"/>
                    </a:p>
                  </a:txBody>
                  <a:tcPr>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rgbClr val="3366FF"/>
                    </a:solidFill>
                  </a:tcPr>
                </a:tc>
                <a:tc hMerge="1">
                  <a:txBody>
                    <a:bodyPr/>
                    <a:lstStyle/>
                    <a:p>
                      <a:endParaRPr lang="zh-CN" altLang="en-US"/>
                    </a:p>
                  </a:txBody>
                  <a:tcPr>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rgbClr val="3366FF"/>
                    </a:solidFill>
                  </a:tcPr>
                </a:tc>
                <a:tc hMerge="1">
                  <a:txBody>
                    <a:bodyPr/>
                    <a:lstStyle/>
                    <a:p>
                      <a:endParaRPr lang="zh-CN" altLang="en-US"/>
                    </a:p>
                  </a:txBody>
                  <a:tcPr>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rgbClr val="33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dirty="0">
                          <a:ln>
                            <a:noFill/>
                          </a:ln>
                          <a:solidFill>
                            <a:schemeClr val="tx1"/>
                          </a:solidFill>
                          <a:effectLst/>
                          <a:latin typeface="Arial" charset="0"/>
                          <a:ea typeface="Arial Unicode MS" pitchFamily="34" charset="-122"/>
                          <a:cs typeface="Arial Unicode MS" pitchFamily="34" charset="-122"/>
                        </a:rPr>
                        <a:t>Comments</a:t>
                      </a:r>
                    </a:p>
                  </a:txBody>
                  <a:tcPr horzOverflow="overflow">
                    <a:lnL w="12700" cap="flat" cmpd="sng" algn="ctr">
                      <a:solidFill>
                        <a:srgbClr val="007A77"/>
                      </a:solidFill>
                      <a:prstDash val="solid"/>
                      <a:round/>
                      <a:headEnd type="none" w="med" len="med"/>
                      <a:tailEnd type="none" w="med" len="med"/>
                    </a:lnL>
                    <a:lnR w="28575"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chemeClr val="bg1"/>
                    </a:solidFill>
                  </a:tcPr>
                </a:tc>
                <a:extLst>
                  <a:ext uri="{0D108BD9-81ED-4DB2-BD59-A6C34878D82A}">
                    <a16:rowId xmlns:a16="http://schemas.microsoft.com/office/drawing/2014/main" val="10000"/>
                  </a:ext>
                </a:extLst>
              </a:tr>
              <a:tr h="167640">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dirty="0">
                          <a:ln>
                            <a:noFill/>
                          </a:ln>
                          <a:solidFill>
                            <a:schemeClr val="bg1"/>
                          </a:solidFill>
                          <a:effectLst/>
                          <a:latin typeface="Arial" charset="0"/>
                          <a:ea typeface="Arial Unicode MS" pitchFamily="34" charset="-122"/>
                          <a:cs typeface="Arial Unicode MS" pitchFamily="34" charset="-122"/>
                        </a:rPr>
                        <a:t>Field size</a:t>
                      </a:r>
                    </a:p>
                  </a:txBody>
                  <a:tcPr horzOverflow="overflow">
                    <a:lnL w="28575"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rgbClr val="3366FF"/>
                    </a:solid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dirty="0">
                          <a:ln>
                            <a:noFill/>
                          </a:ln>
                          <a:solidFill>
                            <a:schemeClr val="bg1"/>
                          </a:solidFill>
                          <a:effectLst/>
                          <a:latin typeface="Arial" charset="0"/>
                          <a:ea typeface="Arial Unicode MS" pitchFamily="34" charset="-122"/>
                          <a:cs typeface="Arial Unicode MS" pitchFamily="34" charset="-122"/>
                        </a:rPr>
                        <a:t>6bits</a:t>
                      </a:r>
                    </a:p>
                  </a:txBody>
                  <a:tcPr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rgbClr val="3366FF"/>
                    </a:solid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dirty="0">
                          <a:ln>
                            <a:noFill/>
                          </a:ln>
                          <a:solidFill>
                            <a:schemeClr val="bg1"/>
                          </a:solidFill>
                          <a:effectLst/>
                          <a:latin typeface="Arial" charset="0"/>
                          <a:ea typeface="Arial Unicode MS" pitchFamily="34" charset="-122"/>
                          <a:cs typeface="Arial Unicode MS" pitchFamily="34" charset="-122"/>
                        </a:rPr>
                        <a:t>5bits</a:t>
                      </a:r>
                    </a:p>
                  </a:txBody>
                  <a:tcPr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rgbClr val="3366FF"/>
                    </a:solid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dirty="0">
                          <a:ln>
                            <a:noFill/>
                          </a:ln>
                          <a:solidFill>
                            <a:schemeClr val="bg1"/>
                          </a:solidFill>
                          <a:effectLst/>
                          <a:latin typeface="Arial" charset="0"/>
                          <a:ea typeface="Arial Unicode MS" pitchFamily="34" charset="-122"/>
                          <a:cs typeface="Arial Unicode MS" pitchFamily="34" charset="-122"/>
                        </a:rPr>
                        <a:t>5bits</a:t>
                      </a:r>
                    </a:p>
                  </a:txBody>
                  <a:tcPr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rgbClr val="3366FF"/>
                    </a:solid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dirty="0">
                          <a:ln>
                            <a:noFill/>
                          </a:ln>
                          <a:solidFill>
                            <a:schemeClr val="bg1"/>
                          </a:solidFill>
                          <a:effectLst/>
                          <a:latin typeface="Arial" charset="0"/>
                          <a:ea typeface="Arial Unicode MS" pitchFamily="34" charset="-122"/>
                          <a:cs typeface="Arial Unicode MS" pitchFamily="34" charset="-122"/>
                        </a:rPr>
                        <a:t>5bits</a:t>
                      </a:r>
                    </a:p>
                  </a:txBody>
                  <a:tcPr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rgbClr val="3366FF"/>
                    </a:solid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dirty="0">
                          <a:ln>
                            <a:noFill/>
                          </a:ln>
                          <a:solidFill>
                            <a:schemeClr val="bg1"/>
                          </a:solidFill>
                          <a:effectLst/>
                          <a:latin typeface="Arial" charset="0"/>
                          <a:ea typeface="Arial Unicode MS" pitchFamily="34" charset="-122"/>
                          <a:cs typeface="Arial Unicode MS" pitchFamily="34" charset="-122"/>
                        </a:rPr>
                        <a:t>5bits</a:t>
                      </a:r>
                    </a:p>
                  </a:txBody>
                  <a:tcPr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rgbClr val="3366FF"/>
                    </a:solid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dirty="0">
                          <a:ln>
                            <a:noFill/>
                          </a:ln>
                          <a:solidFill>
                            <a:schemeClr val="bg1"/>
                          </a:solidFill>
                          <a:effectLst/>
                          <a:latin typeface="Arial" charset="0"/>
                          <a:ea typeface="Arial Unicode MS" pitchFamily="34" charset="-122"/>
                          <a:cs typeface="Arial Unicode MS" pitchFamily="34" charset="-122"/>
                        </a:rPr>
                        <a:t>6bits</a:t>
                      </a:r>
                    </a:p>
                  </a:txBody>
                  <a:tcPr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rgbClr val="3366FF"/>
                    </a:solid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dirty="0">
                          <a:ln>
                            <a:noFill/>
                          </a:ln>
                          <a:solidFill>
                            <a:schemeClr val="bg1"/>
                          </a:solidFill>
                          <a:effectLst/>
                          <a:latin typeface="Arial" charset="0"/>
                          <a:ea typeface="Arial Unicode MS" pitchFamily="34" charset="-122"/>
                          <a:cs typeface="Arial Unicode MS" pitchFamily="34" charset="-122"/>
                        </a:rPr>
                        <a:t>All MIPS instruction 32 bits</a:t>
                      </a:r>
                    </a:p>
                  </a:txBody>
                  <a:tcPr horzOverflow="overflow">
                    <a:lnL w="12700" cap="flat" cmpd="sng" algn="ctr">
                      <a:solidFill>
                        <a:srgbClr val="007A77"/>
                      </a:solidFill>
                      <a:prstDash val="solid"/>
                      <a:round/>
                      <a:headEnd type="none" w="med" len="med"/>
                      <a:tailEnd type="none" w="med" len="med"/>
                    </a:lnL>
                    <a:lnR w="28575"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rgbClr val="3366FF"/>
                    </a:solidFill>
                  </a:tcPr>
                </a:tc>
                <a:extLst>
                  <a:ext uri="{0D108BD9-81ED-4DB2-BD59-A6C34878D82A}">
                    <a16:rowId xmlns:a16="http://schemas.microsoft.com/office/drawing/2014/main" val="10001"/>
                  </a:ext>
                </a:extLst>
              </a:tr>
              <a:tr h="180975">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dirty="0">
                          <a:ln>
                            <a:noFill/>
                          </a:ln>
                          <a:solidFill>
                            <a:srgbClr val="000000"/>
                          </a:solidFill>
                          <a:effectLst/>
                          <a:latin typeface="Arial" charset="0"/>
                          <a:ea typeface="Arial Unicode MS" pitchFamily="34" charset="-122"/>
                          <a:cs typeface="Arial Unicode MS" pitchFamily="34" charset="-122"/>
                        </a:rPr>
                        <a:t>R-format</a:t>
                      </a:r>
                    </a:p>
                  </a:txBody>
                  <a:tcPr horzOverflow="overflow">
                    <a:lnL w="28575"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chemeClr val="accent6">
                        <a:lumMod val="20000"/>
                        <a:lumOff val="80000"/>
                      </a:schemeClr>
                    </a:solid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op</a:t>
                      </a:r>
                    </a:p>
                  </a:txBody>
                  <a:tcPr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rgbClr val="FFFFFF"/>
                    </a:solid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dirty="0" err="1">
                          <a:ln>
                            <a:noFill/>
                          </a:ln>
                          <a:solidFill>
                            <a:srgbClr val="000000"/>
                          </a:solidFill>
                          <a:effectLst/>
                          <a:latin typeface="Arial" charset="0"/>
                          <a:ea typeface="Arial Unicode MS" pitchFamily="34" charset="-122"/>
                          <a:cs typeface="Arial Unicode MS" pitchFamily="34" charset="-122"/>
                        </a:rPr>
                        <a:t>rs</a:t>
                      </a:r>
                      <a:endParaRPr kumimoji="0" lang="en-US" altLang="zh-CN" sz="1600" b="0" i="0" u="none" strike="noStrike" cap="none" normalizeH="0" baseline="0" dirty="0">
                        <a:ln>
                          <a:noFill/>
                        </a:ln>
                        <a:solidFill>
                          <a:srgbClr val="000000"/>
                        </a:solidFill>
                        <a:effectLst/>
                        <a:latin typeface="Arial" charset="0"/>
                        <a:ea typeface="Arial Unicode MS" pitchFamily="34" charset="-122"/>
                        <a:cs typeface="Arial Unicode MS" pitchFamily="34" charset="-122"/>
                      </a:endParaRPr>
                    </a:p>
                  </a:txBody>
                  <a:tcPr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rgbClr val="FFFFFF"/>
                    </a:solid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dirty="0" err="1">
                          <a:ln>
                            <a:noFill/>
                          </a:ln>
                          <a:solidFill>
                            <a:srgbClr val="000000"/>
                          </a:solidFill>
                          <a:effectLst/>
                          <a:latin typeface="Arial" charset="0"/>
                          <a:ea typeface="Arial Unicode MS" pitchFamily="34" charset="-122"/>
                          <a:cs typeface="Arial Unicode MS" pitchFamily="34" charset="-122"/>
                        </a:rPr>
                        <a:t>rt</a:t>
                      </a:r>
                      <a:endParaRPr kumimoji="0" lang="en-US" altLang="zh-CN" sz="1600" b="0" i="0" u="none" strike="noStrike" cap="none" normalizeH="0" baseline="0" dirty="0">
                        <a:ln>
                          <a:noFill/>
                        </a:ln>
                        <a:solidFill>
                          <a:srgbClr val="000000"/>
                        </a:solidFill>
                        <a:effectLst/>
                        <a:latin typeface="Arial" charset="0"/>
                        <a:ea typeface="Arial Unicode MS" pitchFamily="34" charset="-122"/>
                        <a:cs typeface="Arial Unicode MS" pitchFamily="34" charset="-122"/>
                      </a:endParaRPr>
                    </a:p>
                  </a:txBody>
                  <a:tcPr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rgbClr val="FFFFFF"/>
                    </a:solid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dirty="0" err="1">
                          <a:ln>
                            <a:noFill/>
                          </a:ln>
                          <a:solidFill>
                            <a:srgbClr val="000000"/>
                          </a:solidFill>
                          <a:effectLst/>
                          <a:latin typeface="Arial" charset="0"/>
                          <a:ea typeface="Arial Unicode MS" pitchFamily="34" charset="-122"/>
                          <a:cs typeface="Arial Unicode MS" pitchFamily="34" charset="-122"/>
                        </a:rPr>
                        <a:t>rd</a:t>
                      </a:r>
                      <a:endParaRPr kumimoji="0" lang="en-US" altLang="zh-CN" sz="1600" b="0" i="0" u="none" strike="noStrike" cap="none" normalizeH="0" baseline="0" dirty="0">
                        <a:ln>
                          <a:noFill/>
                        </a:ln>
                        <a:solidFill>
                          <a:srgbClr val="000000"/>
                        </a:solidFill>
                        <a:effectLst/>
                        <a:latin typeface="Arial" charset="0"/>
                        <a:ea typeface="Arial Unicode MS" pitchFamily="34" charset="-122"/>
                        <a:cs typeface="Arial Unicode MS" pitchFamily="34" charset="-122"/>
                      </a:endParaRPr>
                    </a:p>
                  </a:txBody>
                  <a:tcPr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rgbClr val="FFFFFF"/>
                    </a:solid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dirty="0" err="1">
                          <a:ln>
                            <a:noFill/>
                          </a:ln>
                          <a:solidFill>
                            <a:srgbClr val="000000"/>
                          </a:solidFill>
                          <a:effectLst/>
                          <a:latin typeface="Arial" charset="0"/>
                          <a:ea typeface="Arial Unicode MS" pitchFamily="34" charset="-122"/>
                          <a:cs typeface="Arial Unicode MS" pitchFamily="34" charset="-122"/>
                        </a:rPr>
                        <a:t>shamt</a:t>
                      </a:r>
                      <a:endParaRPr kumimoji="0" lang="en-US" altLang="zh-CN" sz="1600" b="0" i="0" u="none" strike="noStrike" cap="none" normalizeH="0" baseline="0" dirty="0">
                        <a:ln>
                          <a:noFill/>
                        </a:ln>
                        <a:solidFill>
                          <a:srgbClr val="000000"/>
                        </a:solidFill>
                        <a:effectLst/>
                        <a:latin typeface="Arial" charset="0"/>
                        <a:ea typeface="Arial Unicode MS" pitchFamily="34" charset="-122"/>
                        <a:cs typeface="Arial Unicode MS" pitchFamily="34" charset="-122"/>
                      </a:endParaRPr>
                    </a:p>
                  </a:txBody>
                  <a:tcPr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rgbClr val="FFFFFF"/>
                    </a:solid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dirty="0" err="1">
                          <a:ln>
                            <a:noFill/>
                          </a:ln>
                          <a:solidFill>
                            <a:srgbClr val="000000"/>
                          </a:solidFill>
                          <a:effectLst/>
                          <a:latin typeface="Arial" charset="0"/>
                          <a:ea typeface="Arial Unicode MS" pitchFamily="34" charset="-122"/>
                          <a:cs typeface="Arial Unicode MS" pitchFamily="34" charset="-122"/>
                        </a:rPr>
                        <a:t>funct</a:t>
                      </a:r>
                      <a:endParaRPr kumimoji="0" lang="en-US" altLang="zh-CN" sz="1600" b="0" i="0" u="none" strike="noStrike" cap="none" normalizeH="0" baseline="0" dirty="0">
                        <a:ln>
                          <a:noFill/>
                        </a:ln>
                        <a:solidFill>
                          <a:srgbClr val="000000"/>
                        </a:solidFill>
                        <a:effectLst/>
                        <a:latin typeface="Arial" charset="0"/>
                        <a:ea typeface="Arial Unicode MS" pitchFamily="34" charset="-122"/>
                        <a:cs typeface="Arial Unicode MS" pitchFamily="34" charset="-122"/>
                      </a:endParaRPr>
                    </a:p>
                  </a:txBody>
                  <a:tcPr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rgbClr val="FFFFFF"/>
                    </a:solid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Arithmetic instruction format</a:t>
                      </a:r>
                    </a:p>
                  </a:txBody>
                  <a:tcPr horzOverflow="overflow">
                    <a:lnL w="12700" cap="flat" cmpd="sng" algn="ctr">
                      <a:solidFill>
                        <a:srgbClr val="007A77"/>
                      </a:solidFill>
                      <a:prstDash val="solid"/>
                      <a:round/>
                      <a:headEnd type="none" w="med" len="med"/>
                      <a:tailEnd type="none" w="med" len="med"/>
                    </a:lnL>
                    <a:lnR w="28575"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chemeClr val="accent6">
                        <a:lumMod val="20000"/>
                        <a:lumOff val="80000"/>
                      </a:schemeClr>
                    </a:solidFill>
                  </a:tcPr>
                </a:tc>
                <a:extLst>
                  <a:ext uri="{0D108BD9-81ED-4DB2-BD59-A6C34878D82A}">
                    <a16:rowId xmlns:a16="http://schemas.microsoft.com/office/drawing/2014/main" val="10002"/>
                  </a:ext>
                </a:extLst>
              </a:tr>
              <a:tr h="180975">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dirty="0" err="1">
                          <a:ln>
                            <a:noFill/>
                          </a:ln>
                          <a:solidFill>
                            <a:srgbClr val="000000"/>
                          </a:solidFill>
                          <a:effectLst/>
                          <a:latin typeface="Arial" charset="0"/>
                          <a:ea typeface="Arial Unicode MS" pitchFamily="34" charset="-122"/>
                          <a:cs typeface="Arial Unicode MS" pitchFamily="34" charset="-122"/>
                        </a:rPr>
                        <a:t>i</a:t>
                      </a:r>
                      <a:r>
                        <a:rPr kumimoji="0" lang="en-US" altLang="zh-CN" sz="1600" b="1" i="0" u="none" strike="noStrike" cap="none" normalizeH="0" baseline="0" dirty="0">
                          <a:ln>
                            <a:noFill/>
                          </a:ln>
                          <a:solidFill>
                            <a:srgbClr val="000000"/>
                          </a:solidFill>
                          <a:effectLst/>
                          <a:latin typeface="Arial" charset="0"/>
                          <a:ea typeface="Arial Unicode MS" pitchFamily="34" charset="-122"/>
                          <a:cs typeface="Arial Unicode MS" pitchFamily="34" charset="-122"/>
                        </a:rPr>
                        <a:t>-format</a:t>
                      </a:r>
                    </a:p>
                  </a:txBody>
                  <a:tcPr horzOverflow="overflow">
                    <a:lnL w="28575"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chemeClr val="accent6">
                        <a:lumMod val="20000"/>
                        <a:lumOff val="80000"/>
                      </a:schemeClr>
                    </a:solid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op</a:t>
                      </a:r>
                    </a:p>
                  </a:txBody>
                  <a:tcPr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rgbClr val="FFFFFF"/>
                    </a:solid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dirty="0" err="1">
                          <a:ln>
                            <a:noFill/>
                          </a:ln>
                          <a:solidFill>
                            <a:srgbClr val="000000"/>
                          </a:solidFill>
                          <a:effectLst/>
                          <a:latin typeface="Arial" charset="0"/>
                          <a:ea typeface="Arial Unicode MS" pitchFamily="34" charset="-122"/>
                          <a:cs typeface="Arial Unicode MS" pitchFamily="34" charset="-122"/>
                        </a:rPr>
                        <a:t>rs</a:t>
                      </a:r>
                      <a:endParaRPr kumimoji="0" lang="en-US" altLang="zh-CN" sz="1600" b="0" i="0" u="none" strike="noStrike" cap="none" normalizeH="0" baseline="0" dirty="0">
                        <a:ln>
                          <a:noFill/>
                        </a:ln>
                        <a:solidFill>
                          <a:srgbClr val="000000"/>
                        </a:solidFill>
                        <a:effectLst/>
                        <a:latin typeface="Arial" charset="0"/>
                        <a:ea typeface="Arial Unicode MS" pitchFamily="34" charset="-122"/>
                        <a:cs typeface="Arial Unicode MS" pitchFamily="34" charset="-122"/>
                      </a:endParaRPr>
                    </a:p>
                  </a:txBody>
                  <a:tcPr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rgbClr val="FFFFFF"/>
                    </a:solid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dirty="0" err="1">
                          <a:ln>
                            <a:noFill/>
                          </a:ln>
                          <a:solidFill>
                            <a:srgbClr val="000000"/>
                          </a:solidFill>
                          <a:effectLst/>
                          <a:latin typeface="Arial" charset="0"/>
                          <a:ea typeface="Arial Unicode MS" pitchFamily="34" charset="-122"/>
                          <a:cs typeface="Arial Unicode MS" pitchFamily="34" charset="-122"/>
                        </a:rPr>
                        <a:t>rt</a:t>
                      </a:r>
                      <a:endParaRPr kumimoji="0" lang="en-US" altLang="zh-CN" sz="1600" b="0" i="0" u="none" strike="noStrike" cap="none" normalizeH="0" baseline="0" dirty="0">
                        <a:ln>
                          <a:noFill/>
                        </a:ln>
                        <a:solidFill>
                          <a:srgbClr val="000000"/>
                        </a:solidFill>
                        <a:effectLst/>
                        <a:latin typeface="Arial" charset="0"/>
                        <a:ea typeface="Arial Unicode MS" pitchFamily="34" charset="-122"/>
                        <a:cs typeface="Arial Unicode MS" pitchFamily="34" charset="-122"/>
                      </a:endParaRPr>
                    </a:p>
                  </a:txBody>
                  <a:tcPr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rgbClr val="FFFFFF"/>
                    </a:solidFill>
                  </a:tcPr>
                </a:tc>
                <a:tc gridSpan="3">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address/immediate</a:t>
                      </a:r>
                    </a:p>
                  </a:txBody>
                  <a:tcPr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rgbClr val="FFFFFF"/>
                    </a:solidFill>
                  </a:tcPr>
                </a:tc>
                <a:tc hMerge="1">
                  <a:txBody>
                    <a:bodyPr/>
                    <a:lstStyle/>
                    <a:p>
                      <a:endParaRPr lang="zh-CN" altLang="en-US"/>
                    </a:p>
                  </a:txBody>
                  <a:tcPr/>
                </a:tc>
                <a:tc hMerge="1">
                  <a:txBody>
                    <a:bodyPr/>
                    <a:lstStyle/>
                    <a:p>
                      <a:endParaRPr lang="zh-CN" altLang="en-US"/>
                    </a:p>
                  </a:txBody>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dirty="0" err="1">
                          <a:ln>
                            <a:noFill/>
                          </a:ln>
                          <a:solidFill>
                            <a:srgbClr val="000000"/>
                          </a:solidFill>
                          <a:effectLst/>
                          <a:latin typeface="Arial" charset="0"/>
                          <a:ea typeface="Arial Unicode MS" pitchFamily="34" charset="-122"/>
                          <a:cs typeface="Arial Unicode MS" pitchFamily="34" charset="-122"/>
                        </a:rPr>
                        <a:t>Transfer,branch,imm</a:t>
                      </a:r>
                      <a:r>
                        <a:rPr kumimoji="0" lang="en-US" altLang="zh-CN" sz="16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 format </a:t>
                      </a:r>
                    </a:p>
                  </a:txBody>
                  <a:tcPr horzOverflow="overflow">
                    <a:lnL w="12700" cap="flat" cmpd="sng" algn="ctr">
                      <a:solidFill>
                        <a:srgbClr val="007A77"/>
                      </a:solidFill>
                      <a:prstDash val="solid"/>
                      <a:round/>
                      <a:headEnd type="none" w="med" len="med"/>
                      <a:tailEnd type="none" w="med" len="med"/>
                    </a:lnL>
                    <a:lnR w="28575"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chemeClr val="accent6">
                        <a:lumMod val="20000"/>
                        <a:lumOff val="80000"/>
                      </a:schemeClr>
                    </a:solidFill>
                  </a:tcPr>
                </a:tc>
                <a:extLst>
                  <a:ext uri="{0D108BD9-81ED-4DB2-BD59-A6C34878D82A}">
                    <a16:rowId xmlns:a16="http://schemas.microsoft.com/office/drawing/2014/main" val="10003"/>
                  </a:ext>
                </a:extLst>
              </a:tr>
              <a:tr h="180975">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dirty="0">
                          <a:ln>
                            <a:noFill/>
                          </a:ln>
                          <a:solidFill>
                            <a:srgbClr val="000000"/>
                          </a:solidFill>
                          <a:effectLst/>
                          <a:latin typeface="Arial" charset="0"/>
                          <a:ea typeface="Arial Unicode MS" pitchFamily="34" charset="-122"/>
                          <a:cs typeface="Arial Unicode MS" pitchFamily="34" charset="-122"/>
                        </a:rPr>
                        <a:t>J-format</a:t>
                      </a:r>
                    </a:p>
                  </a:txBody>
                  <a:tcPr horzOverflow="overflow">
                    <a:lnL w="28575"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chemeClr val="accent6">
                        <a:lumMod val="20000"/>
                        <a:lumOff val="80000"/>
                      </a:schemeClr>
                    </a:solid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op</a:t>
                      </a:r>
                    </a:p>
                  </a:txBody>
                  <a:tcPr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rgbClr val="FFFFFF"/>
                    </a:solidFill>
                  </a:tcPr>
                </a:tc>
                <a:tc gridSpan="5">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target address (word)</a:t>
                      </a:r>
                    </a:p>
                  </a:txBody>
                  <a:tcPr horzOverflow="overflow">
                    <a:lnL w="12700"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rgbClr val="FFFFFF"/>
                    </a:solidFill>
                  </a:tcPr>
                </a:tc>
                <a:tc hMerge="1">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en-US" altLang="zh-CN" sz="1400" b="0" i="0" u="none" strike="noStrike" cap="none" normalizeH="0" baseline="0" dirty="0">
                        <a:ln>
                          <a:noFill/>
                        </a:ln>
                        <a:solidFill>
                          <a:srgbClr val="000000"/>
                        </a:solidFill>
                        <a:effectLst/>
                        <a:latin typeface="Arial" charset="0"/>
                        <a:ea typeface="Arial Unicode MS" pitchFamily="34" charset="-122"/>
                        <a:cs typeface="Arial Unicode MS"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en-US" altLang="zh-CN" sz="1400" b="0" i="0" u="none" strike="noStrike" cap="none" normalizeH="0" baseline="0" dirty="0">
                        <a:ln>
                          <a:noFill/>
                        </a:ln>
                        <a:solidFill>
                          <a:srgbClr val="000000"/>
                        </a:solidFill>
                        <a:effectLst/>
                        <a:latin typeface="Arial" charset="0"/>
                        <a:ea typeface="Arial Unicode MS" pitchFamily="34" charset="-122"/>
                        <a:cs typeface="Arial Unicode MS"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Jump instruction format </a:t>
                      </a:r>
                    </a:p>
                  </a:txBody>
                  <a:tcPr horzOverflow="overflow">
                    <a:lnL w="12700" cap="flat" cmpd="sng" algn="ctr">
                      <a:solidFill>
                        <a:srgbClr val="007A77"/>
                      </a:solidFill>
                      <a:prstDash val="solid"/>
                      <a:round/>
                      <a:headEnd type="none" w="med" len="med"/>
                      <a:tailEnd type="none" w="med" len="med"/>
                    </a:lnL>
                    <a:lnR w="28575"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chemeClr val="accent6">
                        <a:lumMod val="20000"/>
                        <a:lumOff val="80000"/>
                      </a:schemeClr>
                    </a:solidFill>
                  </a:tcPr>
                </a:tc>
                <a:extLst>
                  <a:ext uri="{0D108BD9-81ED-4DB2-BD59-A6C34878D82A}">
                    <a16:rowId xmlns:a16="http://schemas.microsoft.com/office/drawing/2014/main" val="10004"/>
                  </a:ext>
                </a:extLst>
              </a:tr>
            </a:tbl>
          </a:graphicData>
        </a:graphic>
      </p:graphicFrame>
      <p:graphicFrame>
        <p:nvGraphicFramePr>
          <p:cNvPr id="2" name="表格 1"/>
          <p:cNvGraphicFramePr>
            <a:graphicFrameLocks noGrp="1"/>
          </p:cNvGraphicFramePr>
          <p:nvPr>
            <p:extLst>
              <p:ext uri="{D42A27DB-BD31-4B8C-83A1-F6EECF244321}">
                <p14:modId xmlns:p14="http://schemas.microsoft.com/office/powerpoint/2010/main" val="2847300828"/>
              </p:ext>
            </p:extLst>
          </p:nvPr>
        </p:nvGraphicFramePr>
        <p:xfrm>
          <a:off x="208134" y="4264888"/>
          <a:ext cx="8817287" cy="1036320"/>
        </p:xfrm>
        <a:graphic>
          <a:graphicData uri="http://schemas.openxmlformats.org/drawingml/2006/table">
            <a:tbl>
              <a:tblPr/>
              <a:tblGrid>
                <a:gridCol w="1438593">
                  <a:extLst>
                    <a:ext uri="{9D8B030D-6E8A-4147-A177-3AD203B41FA5}">
                      <a16:colId xmlns:a16="http://schemas.microsoft.com/office/drawing/2014/main" val="20000"/>
                    </a:ext>
                  </a:extLst>
                </a:gridCol>
                <a:gridCol w="7378694">
                  <a:extLst>
                    <a:ext uri="{9D8B030D-6E8A-4147-A177-3AD203B41FA5}">
                      <a16:colId xmlns:a16="http://schemas.microsoft.com/office/drawing/2014/main" val="20001"/>
                    </a:ext>
                  </a:extLst>
                </a:gridCol>
              </a:tblGrid>
              <a:tr h="16764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dirty="0">
                          <a:ln>
                            <a:noFill/>
                          </a:ln>
                          <a:solidFill>
                            <a:srgbClr val="000000"/>
                          </a:solidFill>
                          <a:effectLst/>
                          <a:latin typeface="Arial" charset="0"/>
                          <a:ea typeface="Arial Unicode MS" pitchFamily="34" charset="-122"/>
                          <a:cs typeface="Arial Unicode MS" pitchFamily="34" charset="-122"/>
                        </a:rPr>
                        <a:t>Name</a:t>
                      </a:r>
                    </a:p>
                  </a:txBody>
                  <a:tcPr horzOverflow="overflow">
                    <a:lnL w="28575"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dirty="0">
                          <a:ln>
                            <a:noFill/>
                          </a:ln>
                          <a:solidFill>
                            <a:schemeClr val="tx1"/>
                          </a:solidFill>
                          <a:effectLst/>
                          <a:latin typeface="Arial" charset="0"/>
                          <a:ea typeface="Arial Unicode MS" pitchFamily="34" charset="-122"/>
                          <a:cs typeface="Arial Unicode MS" pitchFamily="34" charset="-122"/>
                        </a:rPr>
                        <a:t>Example</a:t>
                      </a:r>
                    </a:p>
                  </a:txBody>
                  <a:tcPr horzOverflow="overflow">
                    <a:lnL w="12700" cap="flat" cmpd="sng" algn="ctr">
                      <a:solidFill>
                        <a:srgbClr val="007A77"/>
                      </a:solidFill>
                      <a:prstDash val="solid"/>
                      <a:round/>
                      <a:headEnd type="none" w="med" len="med"/>
                      <a:tailEnd type="none" w="med" len="med"/>
                    </a:lnL>
                    <a:lnR w="28575"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chemeClr val="bg1"/>
                    </a:solidFill>
                  </a:tcPr>
                </a:tc>
                <a:extLst>
                  <a:ext uri="{0D108BD9-81ED-4DB2-BD59-A6C34878D82A}">
                    <a16:rowId xmlns:a16="http://schemas.microsoft.com/office/drawing/2014/main" val="10000"/>
                  </a:ext>
                </a:extLst>
              </a:tr>
              <a:tr h="167640">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dirty="0">
                          <a:ln>
                            <a:noFill/>
                          </a:ln>
                          <a:solidFill>
                            <a:schemeClr val="bg1"/>
                          </a:solidFill>
                          <a:effectLst/>
                          <a:latin typeface="Arial" charset="0"/>
                          <a:ea typeface="Arial Unicode MS" pitchFamily="34" charset="-122"/>
                          <a:cs typeface="Arial Unicode MS" pitchFamily="34" charset="-122"/>
                        </a:rPr>
                        <a:t>32 registers </a:t>
                      </a:r>
                    </a:p>
                  </a:txBody>
                  <a:tcPr horzOverflow="overflow">
                    <a:lnL w="28575"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rgbClr val="3366FF"/>
                    </a:solid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pt-BR" altLang="zh-CN" sz="1800" b="0" i="0" u="none" strike="noStrike" cap="none" normalizeH="0" baseline="0" dirty="0">
                          <a:ln>
                            <a:noFill/>
                          </a:ln>
                          <a:solidFill>
                            <a:schemeClr val="bg1"/>
                          </a:solidFill>
                          <a:effectLst/>
                          <a:latin typeface="Arial" charset="0"/>
                          <a:ea typeface="Arial Unicode MS" pitchFamily="34" charset="-122"/>
                          <a:cs typeface="Arial Unicode MS" pitchFamily="34" charset="-122"/>
                        </a:rPr>
                        <a:t>$s0~$s7, $t0~$t9,$zero, $a0~$a3, $v0~$v1, $gp $fp, $gp, $ra, $at </a:t>
                      </a:r>
                      <a:endParaRPr kumimoji="0" lang="en-US" altLang="zh-CN" sz="1800" b="0" i="0" u="none" strike="noStrike" cap="none" normalizeH="0" baseline="0" dirty="0">
                        <a:ln>
                          <a:noFill/>
                        </a:ln>
                        <a:solidFill>
                          <a:schemeClr val="bg1"/>
                        </a:solidFill>
                        <a:effectLst/>
                        <a:latin typeface="Arial" charset="0"/>
                        <a:ea typeface="Arial Unicode MS" pitchFamily="34" charset="-122"/>
                        <a:cs typeface="Arial Unicode MS" pitchFamily="34" charset="-122"/>
                      </a:endParaRPr>
                    </a:p>
                  </a:txBody>
                  <a:tcPr horzOverflow="overflow">
                    <a:lnL w="12700" cap="flat" cmpd="sng" algn="ctr">
                      <a:solidFill>
                        <a:srgbClr val="007A77"/>
                      </a:solidFill>
                      <a:prstDash val="solid"/>
                      <a:round/>
                      <a:headEnd type="none" w="med" len="med"/>
                      <a:tailEnd type="none" w="med" len="med"/>
                    </a:lnL>
                    <a:lnR w="28575"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rgbClr val="3366FF"/>
                    </a:solidFill>
                  </a:tcPr>
                </a:tc>
                <a:extLst>
                  <a:ext uri="{0D108BD9-81ED-4DB2-BD59-A6C34878D82A}">
                    <a16:rowId xmlns:a16="http://schemas.microsoft.com/office/drawing/2014/main" val="10001"/>
                  </a:ext>
                </a:extLst>
              </a:tr>
              <a:tr h="180975">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dirty="0">
                          <a:ln>
                            <a:noFill/>
                          </a:ln>
                          <a:solidFill>
                            <a:srgbClr val="000000"/>
                          </a:solidFill>
                          <a:effectLst/>
                          <a:latin typeface="Arial" charset="0"/>
                          <a:ea typeface="Arial Unicode MS" pitchFamily="34" charset="-122"/>
                          <a:cs typeface="Arial Unicode MS" pitchFamily="34" charset="-122"/>
                        </a:rPr>
                        <a:t>Mem words </a:t>
                      </a:r>
                    </a:p>
                  </a:txBody>
                  <a:tcPr horzOverflow="overflow">
                    <a:lnL w="28575" cap="flat" cmpd="sng" algn="ctr">
                      <a:solidFill>
                        <a:srgbClr val="007A77"/>
                      </a:solidFill>
                      <a:prstDash val="solid"/>
                      <a:round/>
                      <a:headEnd type="none" w="med" len="med"/>
                      <a:tailEnd type="none" w="med" len="med"/>
                    </a:lnL>
                    <a:lnR w="12700"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chemeClr val="accent6">
                        <a:lumMod val="20000"/>
                        <a:lumOff val="80000"/>
                      </a:schemeClr>
                    </a:solid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          Memory[0], Memory[4], Memory[4], . . .  , Memory[4294967292] </a:t>
                      </a:r>
                    </a:p>
                  </a:txBody>
                  <a:tcPr horzOverflow="overflow">
                    <a:lnL w="12700" cap="flat" cmpd="sng" algn="ctr">
                      <a:solidFill>
                        <a:srgbClr val="007A77"/>
                      </a:solidFill>
                      <a:prstDash val="solid"/>
                      <a:round/>
                      <a:headEnd type="none" w="med" len="med"/>
                      <a:tailEnd type="none" w="med" len="med"/>
                    </a:lnL>
                    <a:lnR w="28575" cap="flat" cmpd="sng" algn="ctr">
                      <a:solidFill>
                        <a:srgbClr val="007A77"/>
                      </a:solidFill>
                      <a:prstDash val="solid"/>
                      <a:round/>
                      <a:headEnd type="none" w="med" len="med"/>
                      <a:tailEnd type="none" w="med" len="med"/>
                    </a:lnR>
                    <a:lnT w="12700" cap="flat" cmpd="sng" algn="ctr">
                      <a:solidFill>
                        <a:srgbClr val="007A77"/>
                      </a:solidFill>
                      <a:prstDash val="solid"/>
                      <a:round/>
                      <a:headEnd type="none" w="med" len="med"/>
                      <a:tailEnd type="none" w="med" len="med"/>
                    </a:lnT>
                    <a:lnB w="12700" cap="flat" cmpd="sng" algn="ctr">
                      <a:solidFill>
                        <a:srgbClr val="007A77"/>
                      </a:solidFill>
                      <a:prstDash val="solid"/>
                      <a:round/>
                      <a:headEnd type="none" w="med" len="med"/>
                      <a:tailEnd type="none" w="med" len="med"/>
                    </a:lnB>
                    <a:lnTlToBr>
                      <a:noFill/>
                    </a:lnTlToBr>
                    <a:lnBlToTr>
                      <a:noFill/>
                    </a:lnBlToTr>
                    <a:cell3D prstMaterial="dkEdge">
                      <a:bevel/>
                      <a:lightRig rig="flood" dir="t"/>
                    </a:cell3D>
                    <a:solidFill>
                      <a:srgbClr val="FFFFFF"/>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795217499"/>
      </p:ext>
    </p:extLst>
  </p:cSld>
  <p:clrMapOvr>
    <a:masterClrMapping/>
  </p:clrMapOvr>
  <p:transition spd="slow"/>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44624"/>
            <a:ext cx="8229600" cy="1143000"/>
          </a:xfrm>
        </p:spPr>
        <p:txBody>
          <a:bodyPr/>
          <a:lstStyle/>
          <a:p>
            <a:pPr algn="ctr"/>
            <a:r>
              <a:rPr lang="en-US" altLang="ko-KR" dirty="0">
                <a:ea typeface="Gulim" pitchFamily="-111" charset="-127"/>
              </a:rPr>
              <a:t>Register Usage Convention</a:t>
            </a:r>
          </a:p>
        </p:txBody>
      </p:sp>
      <p:graphicFrame>
        <p:nvGraphicFramePr>
          <p:cNvPr id="5" name="Group 3"/>
          <p:cNvGraphicFramePr>
            <a:graphicFrameLocks noGrp="1"/>
          </p:cNvGraphicFramePr>
          <p:nvPr>
            <p:ph idx="4294967295"/>
            <p:extLst>
              <p:ext uri="{D42A27DB-BD31-4B8C-83A1-F6EECF244321}">
                <p14:modId xmlns:p14="http://schemas.microsoft.com/office/powerpoint/2010/main" val="2665937750"/>
              </p:ext>
            </p:extLst>
          </p:nvPr>
        </p:nvGraphicFramePr>
        <p:xfrm>
          <a:off x="1150938" y="1333500"/>
          <a:ext cx="6842125" cy="5303838"/>
        </p:xfrm>
        <a:graphic>
          <a:graphicData uri="http://schemas.openxmlformats.org/drawingml/2006/table">
            <a:tbl>
              <a:tblPr/>
              <a:tblGrid>
                <a:gridCol w="1368425">
                  <a:extLst>
                    <a:ext uri="{9D8B030D-6E8A-4147-A177-3AD203B41FA5}">
                      <a16:colId xmlns:a16="http://schemas.microsoft.com/office/drawing/2014/main" val="20000"/>
                    </a:ext>
                  </a:extLst>
                </a:gridCol>
                <a:gridCol w="1800225">
                  <a:extLst>
                    <a:ext uri="{9D8B030D-6E8A-4147-A177-3AD203B41FA5}">
                      <a16:colId xmlns:a16="http://schemas.microsoft.com/office/drawing/2014/main" val="20001"/>
                    </a:ext>
                  </a:extLst>
                </a:gridCol>
                <a:gridCol w="3673475">
                  <a:extLst>
                    <a:ext uri="{9D8B030D-6E8A-4147-A177-3AD203B41FA5}">
                      <a16:colId xmlns:a16="http://schemas.microsoft.com/office/drawing/2014/main" val="20002"/>
                    </a:ext>
                  </a:extLst>
                </a:gridCol>
              </a:tblGrid>
              <a:tr h="64011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ko-KR" sz="1800" b="1" i="0" u="none" strike="noStrike" cap="none" normalizeH="0" baseline="0">
                          <a:ln>
                            <a:noFill/>
                          </a:ln>
                          <a:solidFill>
                            <a:schemeClr val="bg1"/>
                          </a:solidFill>
                          <a:effectLst/>
                          <a:latin typeface="Arial" panose="020B0604020202020204" pitchFamily="34" charset="0"/>
                          <a:ea typeface="Gulim" panose="020B0600000101010101" pitchFamily="-111" charset="-127"/>
                          <a:cs typeface="Gulim" panose="020B0600000101010101" pitchFamily="-111" charset="-127"/>
                        </a:rPr>
                        <a:t>NAME</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ko-KR" sz="1800" b="1" i="0" u="none" strike="noStrike" cap="none" normalizeH="0" baseline="0">
                          <a:ln>
                            <a:noFill/>
                          </a:ln>
                          <a:solidFill>
                            <a:schemeClr val="bg1"/>
                          </a:solidFill>
                          <a:effectLst/>
                          <a:latin typeface="Arial" panose="020B0604020202020204" pitchFamily="34" charset="0"/>
                          <a:ea typeface="Gulim" panose="020B0600000101010101" pitchFamily="-111" charset="-127"/>
                          <a:cs typeface="Gulim" panose="020B0600000101010101" pitchFamily="-111" charset="-127"/>
                        </a:rPr>
                        <a:t>REG. NUMBER</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ko-KR" sz="1800" b="1" i="0" u="none" strike="noStrike" cap="none" normalizeH="0" baseline="0">
                          <a:ln>
                            <a:noFill/>
                          </a:ln>
                          <a:solidFill>
                            <a:schemeClr val="bg1"/>
                          </a:solidFill>
                          <a:effectLst/>
                          <a:latin typeface="Arial" panose="020B0604020202020204" pitchFamily="34" charset="0"/>
                          <a:ea typeface="Gulim" panose="020B0600000101010101" pitchFamily="-111" charset="-127"/>
                          <a:cs typeface="Gulim" panose="020B0600000101010101" pitchFamily="-111" charset="-127"/>
                        </a:rPr>
                        <a:t>USAGE</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65782">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ko-KR" sz="1800" b="0" i="0" u="none" strike="noStrike" cap="none" normalizeH="0" baseline="0">
                          <a:ln>
                            <a:noFill/>
                          </a:ln>
                          <a:solidFill>
                            <a:schemeClr val="tx1"/>
                          </a:solidFill>
                          <a:effectLst/>
                          <a:latin typeface="Arial" panose="020B0604020202020204" pitchFamily="34" charset="0"/>
                          <a:ea typeface="Gulim" panose="020B0600000101010101" pitchFamily="-111" charset="-127"/>
                          <a:cs typeface="Gulim" panose="020B0600000101010101" pitchFamily="-111" charset="-127"/>
                        </a:rPr>
                        <a:t>$zero</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ko-KR" sz="1800" b="0" i="0" u="none" strike="noStrike" cap="none" normalizeH="0" baseline="0">
                          <a:ln>
                            <a:noFill/>
                          </a:ln>
                          <a:solidFill>
                            <a:schemeClr val="tx1"/>
                          </a:solidFill>
                          <a:effectLst/>
                          <a:latin typeface="Arial" panose="020B0604020202020204" pitchFamily="34" charset="0"/>
                          <a:ea typeface="Gulim" panose="020B0600000101010101" pitchFamily="-111" charset="-127"/>
                          <a:cs typeface="Gulim" panose="020B0600000101010101" pitchFamily="-111" charset="-127"/>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ko-KR" sz="1800" b="0" i="0" u="none" strike="noStrike" cap="none" normalizeH="0" baseline="0">
                          <a:ln>
                            <a:noFill/>
                          </a:ln>
                          <a:solidFill>
                            <a:schemeClr val="tx1"/>
                          </a:solidFill>
                          <a:effectLst/>
                          <a:latin typeface="Arial" panose="020B0604020202020204" pitchFamily="34" charset="0"/>
                          <a:ea typeface="Gulim" panose="020B0600000101010101" pitchFamily="-111" charset="-127"/>
                          <a:cs typeface="Gulim" panose="020B0600000101010101" pitchFamily="-111" charset="-127"/>
                        </a:rPr>
                        <a:t>zero</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82">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ko-KR" sz="1800" b="0" i="0" u="none" strike="noStrike" cap="none" normalizeH="0" baseline="0">
                          <a:ln>
                            <a:noFill/>
                          </a:ln>
                          <a:solidFill>
                            <a:schemeClr val="tx1"/>
                          </a:solidFill>
                          <a:effectLst/>
                          <a:latin typeface="Arial" panose="020B0604020202020204" pitchFamily="34" charset="0"/>
                          <a:ea typeface="Gulim" panose="020B0600000101010101" pitchFamily="-111" charset="-127"/>
                          <a:cs typeface="Gulim" panose="020B0600000101010101" pitchFamily="-111" charset="-127"/>
                        </a:rPr>
                        <a:t>$at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ko-KR" sz="1800" b="0" i="0" u="none" strike="noStrike" cap="none" normalizeH="0" baseline="0">
                          <a:ln>
                            <a:noFill/>
                          </a:ln>
                          <a:solidFill>
                            <a:schemeClr val="tx1"/>
                          </a:solidFill>
                          <a:effectLst/>
                          <a:latin typeface="Arial" panose="020B0604020202020204" pitchFamily="34" charset="0"/>
                          <a:ea typeface="Gulim" panose="020B0600000101010101" pitchFamily="-111" charset="-127"/>
                          <a:cs typeface="Gulim" panose="020B0600000101010101" pitchFamily="-111" charset="-127"/>
                        </a:rPr>
                        <a:t>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ko-KR" sz="1800" b="0" i="0" u="none" strike="noStrike" cap="none" normalizeH="0" baseline="0">
                          <a:ln>
                            <a:noFill/>
                          </a:ln>
                          <a:solidFill>
                            <a:schemeClr val="tx1"/>
                          </a:solidFill>
                          <a:effectLst/>
                          <a:latin typeface="Arial" panose="020B0604020202020204" pitchFamily="34" charset="0"/>
                          <a:ea typeface="Gulim" panose="020B0600000101010101" pitchFamily="-111" charset="-127"/>
                          <a:cs typeface="Gulim" panose="020B0600000101010101" pitchFamily="-111" charset="-127"/>
                        </a:rPr>
                        <a:t>reserved for assembler usage</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011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ko-KR" sz="1800" b="0" i="0" u="none" strike="noStrike" cap="none" normalizeH="0" baseline="0">
                          <a:ln>
                            <a:noFill/>
                          </a:ln>
                          <a:solidFill>
                            <a:schemeClr val="tx1"/>
                          </a:solidFill>
                          <a:effectLst/>
                          <a:latin typeface="Arial" panose="020B0604020202020204" pitchFamily="34" charset="0"/>
                          <a:ea typeface="Gulim" panose="020B0600000101010101" pitchFamily="-111" charset="-127"/>
                          <a:cs typeface="Gulim" panose="020B0600000101010101" pitchFamily="-111" charset="-127"/>
                        </a:rPr>
                        <a:t>$v0~$v1</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ko-KR" sz="1800" b="0" i="0" u="none" strike="noStrike" cap="none" normalizeH="0" baseline="0">
                          <a:ln>
                            <a:noFill/>
                          </a:ln>
                          <a:solidFill>
                            <a:schemeClr val="tx1"/>
                          </a:solidFill>
                          <a:effectLst/>
                          <a:latin typeface="Arial" panose="020B0604020202020204" pitchFamily="34" charset="0"/>
                          <a:ea typeface="Gulim" panose="020B0600000101010101" pitchFamily="-111" charset="-127"/>
                          <a:cs typeface="Gulim" panose="020B0600000101010101" pitchFamily="-111" charset="-127"/>
                        </a:rPr>
                        <a:t>2~3</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ko-KR" sz="1800" b="0" i="0" u="none" strike="noStrike" cap="none" normalizeH="0" baseline="0">
                          <a:ln>
                            <a:noFill/>
                          </a:ln>
                          <a:solidFill>
                            <a:schemeClr val="tx1"/>
                          </a:solidFill>
                          <a:effectLst/>
                          <a:latin typeface="Arial" panose="020B0604020202020204" pitchFamily="34" charset="0"/>
                          <a:ea typeface="Gulim" panose="020B0600000101010101" pitchFamily="-111" charset="-127"/>
                          <a:cs typeface="Gulim" panose="020B0600000101010101" pitchFamily="-111" charset="-127"/>
                        </a:rPr>
                        <a:t>values for results and expression eval.</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82">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ko-KR" sz="1800" b="0" i="0" u="none" strike="noStrike" cap="none" normalizeH="0" baseline="0">
                          <a:ln>
                            <a:noFill/>
                          </a:ln>
                          <a:solidFill>
                            <a:schemeClr val="tx1"/>
                          </a:solidFill>
                          <a:effectLst/>
                          <a:latin typeface="Arial" panose="020B0604020202020204" pitchFamily="34" charset="0"/>
                          <a:ea typeface="Gulim" panose="020B0600000101010101" pitchFamily="-111" charset="-127"/>
                          <a:cs typeface="Gulim" panose="020B0600000101010101" pitchFamily="-111" charset="-127"/>
                        </a:rPr>
                        <a:t>$a0~$a3</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ko-KR" sz="1800" b="0" i="0" u="none" strike="noStrike" cap="none" normalizeH="0" baseline="0">
                          <a:ln>
                            <a:noFill/>
                          </a:ln>
                          <a:solidFill>
                            <a:schemeClr val="tx1"/>
                          </a:solidFill>
                          <a:effectLst/>
                          <a:latin typeface="Arial" panose="020B0604020202020204" pitchFamily="34" charset="0"/>
                          <a:ea typeface="Gulim" panose="020B0600000101010101" pitchFamily="-111" charset="-127"/>
                          <a:cs typeface="Gulim" panose="020B0600000101010101" pitchFamily="-111" charset="-127"/>
                        </a:rPr>
                        <a:t>4~7</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ko-KR" sz="1800" b="0" i="0" u="none" strike="noStrike" cap="none" normalizeH="0" baseline="0">
                          <a:ln>
                            <a:noFill/>
                          </a:ln>
                          <a:solidFill>
                            <a:schemeClr val="tx1"/>
                          </a:solidFill>
                          <a:effectLst/>
                          <a:latin typeface="Arial" panose="020B0604020202020204" pitchFamily="34" charset="0"/>
                          <a:ea typeface="Gulim" panose="020B0600000101010101" pitchFamily="-111" charset="-127"/>
                          <a:cs typeface="Gulim" panose="020B0600000101010101" pitchFamily="-111" charset="-127"/>
                        </a:rPr>
                        <a:t>arguments</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782">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ko-KR" sz="1800" b="0" i="0" u="none" strike="noStrike" cap="none" normalizeH="0" baseline="0">
                          <a:ln>
                            <a:noFill/>
                          </a:ln>
                          <a:solidFill>
                            <a:schemeClr val="tx1"/>
                          </a:solidFill>
                          <a:effectLst/>
                          <a:latin typeface="Arial" panose="020B0604020202020204" pitchFamily="34" charset="0"/>
                          <a:ea typeface="Gulim" panose="020B0600000101010101" pitchFamily="-111" charset="-127"/>
                          <a:cs typeface="Gulim" panose="020B0600000101010101" pitchFamily="-111" charset="-127"/>
                        </a:rPr>
                        <a:t>$t0~$t7</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ko-KR" sz="1800" b="0" i="0" u="none" strike="noStrike" cap="none" normalizeH="0" baseline="0">
                          <a:ln>
                            <a:noFill/>
                          </a:ln>
                          <a:solidFill>
                            <a:schemeClr val="tx1"/>
                          </a:solidFill>
                          <a:effectLst/>
                          <a:latin typeface="Arial" panose="020B0604020202020204" pitchFamily="34" charset="0"/>
                          <a:ea typeface="Gulim" panose="020B0600000101010101" pitchFamily="-111" charset="-127"/>
                          <a:cs typeface="Gulim" panose="020B0600000101010101" pitchFamily="-111" charset="-127"/>
                        </a:rPr>
                        <a:t>8~15</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ko-KR" sz="1800" b="0" i="0" u="none" strike="noStrike" cap="none" normalizeH="0" baseline="0">
                          <a:ln>
                            <a:noFill/>
                          </a:ln>
                          <a:solidFill>
                            <a:schemeClr val="tx1"/>
                          </a:solidFill>
                          <a:effectLst/>
                          <a:latin typeface="Arial" panose="020B0604020202020204" pitchFamily="34" charset="0"/>
                          <a:ea typeface="Gulim" panose="020B0600000101010101" pitchFamily="-111" charset="-127"/>
                          <a:cs typeface="Gulim" panose="020B0600000101010101" pitchFamily="-111" charset="-127"/>
                        </a:rPr>
                        <a:t>temporaries</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82">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ko-KR" sz="1800" b="0" i="0" u="none" strike="noStrike" cap="none" normalizeH="0" baseline="0">
                          <a:ln>
                            <a:noFill/>
                          </a:ln>
                          <a:solidFill>
                            <a:schemeClr val="tx1"/>
                          </a:solidFill>
                          <a:effectLst/>
                          <a:latin typeface="Arial" panose="020B0604020202020204" pitchFamily="34" charset="0"/>
                          <a:ea typeface="Gulim" panose="020B0600000101010101" pitchFamily="-111" charset="-127"/>
                          <a:cs typeface="Gulim" panose="020B0600000101010101" pitchFamily="-111" charset="-127"/>
                        </a:rPr>
                        <a:t>$s0~$s7</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ko-KR" sz="1800" b="0" i="0" u="none" strike="noStrike" cap="none" normalizeH="0" baseline="0">
                          <a:ln>
                            <a:noFill/>
                          </a:ln>
                          <a:solidFill>
                            <a:schemeClr val="tx1"/>
                          </a:solidFill>
                          <a:effectLst/>
                          <a:latin typeface="Arial" panose="020B0604020202020204" pitchFamily="34" charset="0"/>
                          <a:ea typeface="Gulim" panose="020B0600000101010101" pitchFamily="-111" charset="-127"/>
                          <a:cs typeface="Gulim" panose="020B0600000101010101" pitchFamily="-111" charset="-127"/>
                        </a:rPr>
                        <a:t>16~23</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ko-KR" sz="1800" b="0" i="0" u="none" strike="noStrike" cap="none" normalizeH="0" baseline="0">
                          <a:ln>
                            <a:noFill/>
                          </a:ln>
                          <a:solidFill>
                            <a:schemeClr val="tx1"/>
                          </a:solidFill>
                          <a:effectLst/>
                          <a:latin typeface="Arial" panose="020B0604020202020204" pitchFamily="34" charset="0"/>
                          <a:ea typeface="Gulim" panose="020B0600000101010101" pitchFamily="-111" charset="-127"/>
                          <a:cs typeface="Gulim" panose="020B0600000101010101" pitchFamily="-111" charset="-127"/>
                        </a:rPr>
                        <a:t>temporaries, saved</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82">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ko-KR" sz="1800" b="0" i="0" u="none" strike="noStrike" cap="none" normalizeH="0" baseline="0">
                          <a:ln>
                            <a:noFill/>
                          </a:ln>
                          <a:solidFill>
                            <a:schemeClr val="tx1"/>
                          </a:solidFill>
                          <a:effectLst/>
                          <a:latin typeface="Arial" panose="020B0604020202020204" pitchFamily="34" charset="0"/>
                          <a:ea typeface="Gulim" panose="020B0600000101010101" pitchFamily="-111" charset="-127"/>
                          <a:cs typeface="Gulim" panose="020B0600000101010101" pitchFamily="-111" charset="-127"/>
                        </a:rPr>
                        <a:t>$t8~$t9</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ko-KR" sz="1800" b="0" i="0" u="none" strike="noStrike" cap="none" normalizeH="0" baseline="0">
                          <a:ln>
                            <a:noFill/>
                          </a:ln>
                          <a:solidFill>
                            <a:schemeClr val="tx1"/>
                          </a:solidFill>
                          <a:effectLst/>
                          <a:latin typeface="Arial" panose="020B0604020202020204" pitchFamily="34" charset="0"/>
                          <a:ea typeface="Gulim" panose="020B0600000101010101" pitchFamily="-111" charset="-127"/>
                          <a:cs typeface="Gulim" panose="020B0600000101010101" pitchFamily="-111" charset="-127"/>
                        </a:rPr>
                        <a:t>24~25</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ko-KR" sz="1800" b="0" i="0" u="none" strike="noStrike" cap="none" normalizeH="0" baseline="0">
                          <a:ln>
                            <a:noFill/>
                          </a:ln>
                          <a:solidFill>
                            <a:schemeClr val="tx1"/>
                          </a:solidFill>
                          <a:effectLst/>
                          <a:latin typeface="Arial" panose="020B0604020202020204" pitchFamily="34" charset="0"/>
                          <a:ea typeface="Gulim" panose="020B0600000101010101" pitchFamily="-111" charset="-127"/>
                          <a:cs typeface="Gulim" panose="020B0600000101010101" pitchFamily="-111" charset="-127"/>
                        </a:rPr>
                        <a:t>more temporaries</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782">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ko-KR" sz="1800" b="0" i="0" u="none" strike="noStrike" cap="none" normalizeH="0" baseline="0">
                          <a:ln>
                            <a:noFill/>
                          </a:ln>
                          <a:solidFill>
                            <a:schemeClr val="tx1"/>
                          </a:solidFill>
                          <a:effectLst/>
                          <a:latin typeface="Arial" panose="020B0604020202020204" pitchFamily="34" charset="0"/>
                          <a:ea typeface="Gulim" panose="020B0600000101010101" pitchFamily="-111" charset="-127"/>
                          <a:cs typeface="Gulim" panose="020B0600000101010101" pitchFamily="-111" charset="-127"/>
                        </a:rPr>
                        <a:t>$k0~$k1</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ko-KR" sz="1800" b="0" i="0" u="none" strike="noStrike" cap="none" normalizeH="0" baseline="0">
                          <a:ln>
                            <a:noFill/>
                          </a:ln>
                          <a:solidFill>
                            <a:schemeClr val="tx1"/>
                          </a:solidFill>
                          <a:effectLst/>
                          <a:latin typeface="Arial" panose="020B0604020202020204" pitchFamily="34" charset="0"/>
                          <a:ea typeface="Gulim" panose="020B0600000101010101" pitchFamily="-111" charset="-127"/>
                          <a:cs typeface="Gulim" panose="020B0600000101010101" pitchFamily="-111" charset="-127"/>
                        </a:rPr>
                        <a:t>26~27</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ko-KR" sz="1800" b="0" i="0" u="none" strike="noStrike" cap="none" normalizeH="0" baseline="0">
                          <a:ln>
                            <a:noFill/>
                          </a:ln>
                          <a:solidFill>
                            <a:schemeClr val="tx1"/>
                          </a:solidFill>
                          <a:effectLst/>
                          <a:latin typeface="Arial" panose="020B0604020202020204" pitchFamily="34" charset="0"/>
                          <a:ea typeface="Gulim" panose="020B0600000101010101" pitchFamily="-111" charset="-127"/>
                          <a:cs typeface="Gulim" panose="020B0600000101010101" pitchFamily="-111" charset="-127"/>
                        </a:rPr>
                        <a:t>reserved for OS kernel</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5782">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ko-KR" sz="1800" b="0" i="0" u="none" strike="noStrike" cap="none" normalizeH="0" baseline="0">
                          <a:ln>
                            <a:noFill/>
                          </a:ln>
                          <a:solidFill>
                            <a:schemeClr val="tx1"/>
                          </a:solidFill>
                          <a:effectLst/>
                          <a:latin typeface="Arial" panose="020B0604020202020204" pitchFamily="34" charset="0"/>
                          <a:ea typeface="Gulim" panose="020B0600000101010101" pitchFamily="-111" charset="-127"/>
                          <a:cs typeface="Gulim" panose="020B0600000101010101" pitchFamily="-111" charset="-127"/>
                        </a:rPr>
                        <a:t>$gp</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ko-KR" sz="1800" b="0" i="0" u="none" strike="noStrike" cap="none" normalizeH="0" baseline="0">
                          <a:ln>
                            <a:noFill/>
                          </a:ln>
                          <a:solidFill>
                            <a:schemeClr val="tx1"/>
                          </a:solidFill>
                          <a:effectLst/>
                          <a:latin typeface="Arial" panose="020B0604020202020204" pitchFamily="34" charset="0"/>
                          <a:ea typeface="Gulim" panose="020B0600000101010101" pitchFamily="-111" charset="-127"/>
                          <a:cs typeface="Gulim" panose="020B0600000101010101" pitchFamily="-111" charset="-127"/>
                        </a:rPr>
                        <a:t>28</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ko-KR" sz="1800" b="0" i="0" u="none" strike="noStrike" cap="none" normalizeH="0" baseline="0">
                          <a:ln>
                            <a:noFill/>
                          </a:ln>
                          <a:solidFill>
                            <a:schemeClr val="tx1"/>
                          </a:solidFill>
                          <a:effectLst/>
                          <a:latin typeface="Arial" panose="020B0604020202020204" pitchFamily="34" charset="0"/>
                          <a:ea typeface="Gulim" panose="020B0600000101010101" pitchFamily="-111" charset="-127"/>
                          <a:cs typeface="Gulim" panose="020B0600000101010101" pitchFamily="-111" charset="-127"/>
                        </a:rPr>
                        <a:t>global pointer</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5782">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ko-KR" sz="1800" b="0" i="0" u="none" strike="noStrike" cap="none" normalizeH="0" baseline="0">
                          <a:ln>
                            <a:noFill/>
                          </a:ln>
                          <a:solidFill>
                            <a:schemeClr val="tx1"/>
                          </a:solidFill>
                          <a:effectLst/>
                          <a:latin typeface="Arial" panose="020B0604020202020204" pitchFamily="34" charset="0"/>
                          <a:ea typeface="Gulim" panose="020B0600000101010101" pitchFamily="-111" charset="-127"/>
                          <a:cs typeface="Gulim" panose="020B0600000101010101" pitchFamily="-111" charset="-127"/>
                        </a:rPr>
                        <a:t>$sp</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ko-KR" sz="1800" b="0" i="0" u="none" strike="noStrike" cap="none" normalizeH="0" baseline="0">
                          <a:ln>
                            <a:noFill/>
                          </a:ln>
                          <a:solidFill>
                            <a:schemeClr val="tx1"/>
                          </a:solidFill>
                          <a:effectLst/>
                          <a:latin typeface="Arial" panose="020B0604020202020204" pitchFamily="34" charset="0"/>
                          <a:ea typeface="Gulim" panose="020B0600000101010101" pitchFamily="-111" charset="-127"/>
                          <a:cs typeface="Gulim" panose="020B0600000101010101" pitchFamily="-111" charset="-127"/>
                        </a:rPr>
                        <a:t>29</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ko-KR" sz="1800" b="0" i="0" u="none" strike="noStrike" cap="none" normalizeH="0" baseline="0">
                          <a:ln>
                            <a:noFill/>
                          </a:ln>
                          <a:solidFill>
                            <a:schemeClr val="tx1"/>
                          </a:solidFill>
                          <a:effectLst/>
                          <a:latin typeface="Arial" panose="020B0604020202020204" pitchFamily="34" charset="0"/>
                          <a:ea typeface="Gulim" panose="020B0600000101010101" pitchFamily="-111" charset="-127"/>
                          <a:cs typeface="Gulim" panose="020B0600000101010101" pitchFamily="-111" charset="-127"/>
                        </a:rPr>
                        <a:t>stack pointer</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65782">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ko-KR" sz="1800" b="0" i="0" u="none" strike="noStrike" cap="none" normalizeH="0" baseline="0">
                          <a:ln>
                            <a:noFill/>
                          </a:ln>
                          <a:solidFill>
                            <a:schemeClr val="tx1"/>
                          </a:solidFill>
                          <a:effectLst/>
                          <a:latin typeface="Arial" panose="020B0604020202020204" pitchFamily="34" charset="0"/>
                          <a:ea typeface="Gulim" panose="020B0600000101010101" pitchFamily="-111" charset="-127"/>
                          <a:cs typeface="Gulim" panose="020B0600000101010101" pitchFamily="-111" charset="-127"/>
                        </a:rPr>
                        <a:t>$fp</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ko-KR" sz="1800" b="0" i="0" u="none" strike="noStrike" cap="none" normalizeH="0" baseline="0">
                          <a:ln>
                            <a:noFill/>
                          </a:ln>
                          <a:solidFill>
                            <a:schemeClr val="tx1"/>
                          </a:solidFill>
                          <a:effectLst/>
                          <a:latin typeface="Arial" panose="020B0604020202020204" pitchFamily="34" charset="0"/>
                          <a:ea typeface="Gulim" panose="020B0600000101010101" pitchFamily="-111" charset="-127"/>
                          <a:cs typeface="Gulim" panose="020B0600000101010101" pitchFamily="-111" charset="-127"/>
                        </a:rPr>
                        <a:t>30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ko-KR" sz="1800" b="0" i="0" u="none" strike="noStrike" cap="none" normalizeH="0" baseline="0">
                          <a:ln>
                            <a:noFill/>
                          </a:ln>
                          <a:solidFill>
                            <a:schemeClr val="tx1"/>
                          </a:solidFill>
                          <a:effectLst/>
                          <a:latin typeface="Arial" panose="020B0604020202020204" pitchFamily="34" charset="0"/>
                          <a:ea typeface="Gulim" panose="020B0600000101010101" pitchFamily="-111" charset="-127"/>
                          <a:cs typeface="Gulim" panose="020B0600000101010101" pitchFamily="-111" charset="-127"/>
                        </a:rPr>
                        <a:t>frame pointer</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65782">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ko-KR" sz="1800" b="0" i="0" u="none" strike="noStrike" cap="none" normalizeH="0" baseline="0">
                          <a:ln>
                            <a:noFill/>
                          </a:ln>
                          <a:solidFill>
                            <a:schemeClr val="tx1"/>
                          </a:solidFill>
                          <a:effectLst/>
                          <a:latin typeface="Arial" panose="020B0604020202020204" pitchFamily="34" charset="0"/>
                          <a:ea typeface="Gulim" panose="020B0600000101010101" pitchFamily="-111" charset="-127"/>
                          <a:cs typeface="Gulim" panose="020B0600000101010101" pitchFamily="-111" charset="-127"/>
                        </a:rPr>
                        <a:t>$ra</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ko-KR" sz="1800" b="0" i="0" u="none" strike="noStrike" cap="none" normalizeH="0" baseline="0">
                          <a:ln>
                            <a:noFill/>
                          </a:ln>
                          <a:solidFill>
                            <a:schemeClr val="tx1"/>
                          </a:solidFill>
                          <a:effectLst/>
                          <a:latin typeface="Arial" panose="020B0604020202020204" pitchFamily="34" charset="0"/>
                          <a:ea typeface="Gulim" panose="020B0600000101010101" pitchFamily="-111" charset="-127"/>
                          <a:cs typeface="Gulim" panose="020B0600000101010101" pitchFamily="-111" charset="-127"/>
                        </a:rPr>
                        <a:t>31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ko-KR" sz="1800" b="0" i="0" u="none" strike="noStrike" cap="none" normalizeH="0" baseline="0">
                          <a:ln>
                            <a:noFill/>
                          </a:ln>
                          <a:solidFill>
                            <a:schemeClr val="tx1"/>
                          </a:solidFill>
                          <a:effectLst/>
                          <a:latin typeface="Arial" panose="020B0604020202020204" pitchFamily="34" charset="0"/>
                          <a:ea typeface="Gulim" panose="020B0600000101010101" pitchFamily="-111" charset="-127"/>
                          <a:cs typeface="Gulim" panose="020B0600000101010101" pitchFamily="-111" charset="-127"/>
                        </a:rPr>
                        <a:t>return address</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797524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灯片编号占位符 5"/>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fld id="{048923F2-AFDC-4463-8A6E-F1BB2B26FA0E}" type="slidenum">
              <a:rPr lang="en-US" altLang="zh-CN" smtClean="0">
                <a:latin typeface="Gulim" pitchFamily="34" charset="-127"/>
              </a:rPr>
              <a:pPr/>
              <a:t>9</a:t>
            </a:fld>
            <a:endParaRPr lang="en-US" altLang="zh-CN">
              <a:latin typeface="Gulim" pitchFamily="34" charset="-127"/>
            </a:endParaRPr>
          </a:p>
        </p:txBody>
      </p:sp>
      <p:sp>
        <p:nvSpPr>
          <p:cNvPr id="8194" name="Rectangle 2"/>
          <p:cNvSpPr>
            <a:spLocks noGrp="1" noChangeArrowheads="1"/>
          </p:cNvSpPr>
          <p:nvPr>
            <p:ph type="title"/>
          </p:nvPr>
        </p:nvSpPr>
        <p:spPr/>
        <p:txBody>
          <a:bodyPr/>
          <a:lstStyle/>
          <a:p>
            <a:pPr eaLnBrk="1" hangingPunct="1"/>
            <a:r>
              <a:rPr lang="en-US" altLang="ko-KR">
                <a:ea typeface="Gulim" pitchFamily="34" charset="-127"/>
              </a:rPr>
              <a:t>MIPS Registers</a:t>
            </a:r>
          </a:p>
        </p:txBody>
      </p:sp>
      <p:sp>
        <p:nvSpPr>
          <p:cNvPr id="8195" name="Rectangle 5"/>
          <p:cNvSpPr>
            <a:spLocks noChangeArrowheads="1"/>
          </p:cNvSpPr>
          <p:nvPr/>
        </p:nvSpPr>
        <p:spPr bwMode="auto">
          <a:xfrm>
            <a:off x="1908175" y="2060575"/>
            <a:ext cx="1223963" cy="2159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endParaRPr lang="zh-CN" altLang="en-US"/>
          </a:p>
        </p:txBody>
      </p:sp>
      <p:sp>
        <p:nvSpPr>
          <p:cNvPr id="8196" name="Text Box 6"/>
          <p:cNvSpPr txBox="1">
            <a:spLocks noChangeArrowheads="1"/>
          </p:cNvSpPr>
          <p:nvPr/>
        </p:nvSpPr>
        <p:spPr bwMode="auto">
          <a:xfrm>
            <a:off x="2339975" y="1989138"/>
            <a:ext cx="400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r>
              <a:rPr lang="en-US" altLang="ko-KR" sz="1600">
                <a:latin typeface="Verdana Ref" pitchFamily="34" charset="0"/>
              </a:rPr>
              <a:t>r0</a:t>
            </a:r>
          </a:p>
        </p:txBody>
      </p:sp>
      <p:sp>
        <p:nvSpPr>
          <p:cNvPr id="8197" name="Rectangle 7"/>
          <p:cNvSpPr>
            <a:spLocks noChangeArrowheads="1"/>
          </p:cNvSpPr>
          <p:nvPr/>
        </p:nvSpPr>
        <p:spPr bwMode="auto">
          <a:xfrm>
            <a:off x="1908175" y="2276475"/>
            <a:ext cx="1223963" cy="215900"/>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endParaRPr lang="zh-CN" altLang="en-US"/>
          </a:p>
        </p:txBody>
      </p:sp>
      <p:sp>
        <p:nvSpPr>
          <p:cNvPr id="8198" name="Text Box 8"/>
          <p:cNvSpPr txBox="1">
            <a:spLocks noChangeArrowheads="1"/>
          </p:cNvSpPr>
          <p:nvPr/>
        </p:nvSpPr>
        <p:spPr bwMode="auto">
          <a:xfrm>
            <a:off x="2339975" y="2205038"/>
            <a:ext cx="400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r>
              <a:rPr lang="en-US" altLang="ko-KR" sz="1600">
                <a:latin typeface="Verdana Ref" pitchFamily="34" charset="0"/>
              </a:rPr>
              <a:t>r1</a:t>
            </a:r>
          </a:p>
        </p:txBody>
      </p:sp>
      <p:sp>
        <p:nvSpPr>
          <p:cNvPr id="8199" name="Rectangle 9"/>
          <p:cNvSpPr>
            <a:spLocks noChangeArrowheads="1"/>
          </p:cNvSpPr>
          <p:nvPr/>
        </p:nvSpPr>
        <p:spPr bwMode="auto">
          <a:xfrm>
            <a:off x="1908175" y="2492375"/>
            <a:ext cx="1223963" cy="2159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endParaRPr lang="zh-CN" altLang="en-US"/>
          </a:p>
        </p:txBody>
      </p:sp>
      <p:sp>
        <p:nvSpPr>
          <p:cNvPr id="8200" name="Text Box 10"/>
          <p:cNvSpPr txBox="1">
            <a:spLocks noChangeArrowheads="1"/>
          </p:cNvSpPr>
          <p:nvPr/>
        </p:nvSpPr>
        <p:spPr bwMode="auto">
          <a:xfrm>
            <a:off x="2339975" y="2420938"/>
            <a:ext cx="400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r>
              <a:rPr lang="en-US" altLang="ko-KR" sz="1600">
                <a:latin typeface="Verdana Ref" pitchFamily="34" charset="0"/>
              </a:rPr>
              <a:t>r2</a:t>
            </a:r>
          </a:p>
        </p:txBody>
      </p:sp>
      <p:sp>
        <p:nvSpPr>
          <p:cNvPr id="8201" name="Rectangle 11"/>
          <p:cNvSpPr>
            <a:spLocks noChangeArrowheads="1"/>
          </p:cNvSpPr>
          <p:nvPr/>
        </p:nvSpPr>
        <p:spPr bwMode="auto">
          <a:xfrm>
            <a:off x="1908175" y="2708275"/>
            <a:ext cx="1223963" cy="215900"/>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endParaRPr lang="zh-CN" altLang="en-US"/>
          </a:p>
        </p:txBody>
      </p:sp>
      <p:sp>
        <p:nvSpPr>
          <p:cNvPr id="8202" name="Text Box 12"/>
          <p:cNvSpPr txBox="1">
            <a:spLocks noChangeArrowheads="1"/>
          </p:cNvSpPr>
          <p:nvPr/>
        </p:nvSpPr>
        <p:spPr bwMode="auto">
          <a:xfrm>
            <a:off x="2339975" y="2636838"/>
            <a:ext cx="400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r>
              <a:rPr lang="en-US" altLang="ko-KR" sz="1600">
                <a:latin typeface="Verdana Ref" pitchFamily="34" charset="0"/>
              </a:rPr>
              <a:t>r3</a:t>
            </a:r>
          </a:p>
        </p:txBody>
      </p:sp>
      <p:sp>
        <p:nvSpPr>
          <p:cNvPr id="8203" name="Rectangle 13"/>
          <p:cNvSpPr>
            <a:spLocks noChangeArrowheads="1"/>
          </p:cNvSpPr>
          <p:nvPr/>
        </p:nvSpPr>
        <p:spPr bwMode="auto">
          <a:xfrm>
            <a:off x="1908175" y="2924175"/>
            <a:ext cx="1223963" cy="2159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endParaRPr lang="zh-CN" altLang="en-US"/>
          </a:p>
        </p:txBody>
      </p:sp>
      <p:sp>
        <p:nvSpPr>
          <p:cNvPr id="8204" name="Text Box 14"/>
          <p:cNvSpPr txBox="1">
            <a:spLocks noChangeArrowheads="1"/>
          </p:cNvSpPr>
          <p:nvPr/>
        </p:nvSpPr>
        <p:spPr bwMode="auto">
          <a:xfrm>
            <a:off x="2339975" y="2852738"/>
            <a:ext cx="400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r>
              <a:rPr lang="en-US" altLang="ko-KR" sz="1600">
                <a:latin typeface="Verdana Ref" pitchFamily="34" charset="0"/>
              </a:rPr>
              <a:t>r4</a:t>
            </a:r>
          </a:p>
        </p:txBody>
      </p:sp>
      <p:sp>
        <p:nvSpPr>
          <p:cNvPr id="8205" name="Rectangle 15"/>
          <p:cNvSpPr>
            <a:spLocks noChangeArrowheads="1"/>
          </p:cNvSpPr>
          <p:nvPr/>
        </p:nvSpPr>
        <p:spPr bwMode="auto">
          <a:xfrm>
            <a:off x="1908175" y="3140075"/>
            <a:ext cx="1223963" cy="215900"/>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endParaRPr lang="zh-CN" altLang="en-US"/>
          </a:p>
        </p:txBody>
      </p:sp>
      <p:sp>
        <p:nvSpPr>
          <p:cNvPr id="8206" name="Text Box 16"/>
          <p:cNvSpPr txBox="1">
            <a:spLocks noChangeArrowheads="1"/>
          </p:cNvSpPr>
          <p:nvPr/>
        </p:nvSpPr>
        <p:spPr bwMode="auto">
          <a:xfrm>
            <a:off x="2339975" y="3068638"/>
            <a:ext cx="400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r>
              <a:rPr lang="en-US" altLang="ko-KR" sz="1600">
                <a:latin typeface="Verdana Ref" pitchFamily="34" charset="0"/>
              </a:rPr>
              <a:t>r5</a:t>
            </a:r>
          </a:p>
        </p:txBody>
      </p:sp>
      <p:sp>
        <p:nvSpPr>
          <p:cNvPr id="8207" name="Rectangle 17"/>
          <p:cNvSpPr>
            <a:spLocks noChangeArrowheads="1"/>
          </p:cNvSpPr>
          <p:nvPr/>
        </p:nvSpPr>
        <p:spPr bwMode="auto">
          <a:xfrm>
            <a:off x="1908175" y="3355975"/>
            <a:ext cx="1223963" cy="2159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endParaRPr lang="zh-CN" altLang="en-US"/>
          </a:p>
        </p:txBody>
      </p:sp>
      <p:sp>
        <p:nvSpPr>
          <p:cNvPr id="8208" name="Text Box 18"/>
          <p:cNvSpPr txBox="1">
            <a:spLocks noChangeArrowheads="1"/>
          </p:cNvSpPr>
          <p:nvPr/>
        </p:nvSpPr>
        <p:spPr bwMode="auto">
          <a:xfrm>
            <a:off x="2339975" y="3284538"/>
            <a:ext cx="400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r>
              <a:rPr lang="en-US" altLang="ko-KR" sz="1600">
                <a:latin typeface="Verdana Ref" pitchFamily="34" charset="0"/>
              </a:rPr>
              <a:t>r6</a:t>
            </a:r>
          </a:p>
        </p:txBody>
      </p:sp>
      <p:sp>
        <p:nvSpPr>
          <p:cNvPr id="8209" name="Rectangle 19"/>
          <p:cNvSpPr>
            <a:spLocks noChangeArrowheads="1"/>
          </p:cNvSpPr>
          <p:nvPr/>
        </p:nvSpPr>
        <p:spPr bwMode="auto">
          <a:xfrm>
            <a:off x="1908175" y="3571875"/>
            <a:ext cx="1223963" cy="215900"/>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endParaRPr lang="zh-CN" altLang="en-US"/>
          </a:p>
        </p:txBody>
      </p:sp>
      <p:sp>
        <p:nvSpPr>
          <p:cNvPr id="8210" name="Text Box 20"/>
          <p:cNvSpPr txBox="1">
            <a:spLocks noChangeArrowheads="1"/>
          </p:cNvSpPr>
          <p:nvPr/>
        </p:nvSpPr>
        <p:spPr bwMode="auto">
          <a:xfrm>
            <a:off x="2339975" y="3500438"/>
            <a:ext cx="400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r>
              <a:rPr lang="en-US" altLang="ko-KR" sz="1600">
                <a:latin typeface="Verdana Ref" pitchFamily="34" charset="0"/>
              </a:rPr>
              <a:t>r7</a:t>
            </a:r>
          </a:p>
        </p:txBody>
      </p:sp>
      <p:sp>
        <p:nvSpPr>
          <p:cNvPr id="8211" name="Rectangle 21"/>
          <p:cNvSpPr>
            <a:spLocks noChangeArrowheads="1"/>
          </p:cNvSpPr>
          <p:nvPr/>
        </p:nvSpPr>
        <p:spPr bwMode="auto">
          <a:xfrm>
            <a:off x="1908175" y="3789363"/>
            <a:ext cx="1223963" cy="2159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endParaRPr lang="zh-CN" altLang="en-US"/>
          </a:p>
        </p:txBody>
      </p:sp>
      <p:sp>
        <p:nvSpPr>
          <p:cNvPr id="8212" name="Text Box 22"/>
          <p:cNvSpPr txBox="1">
            <a:spLocks noChangeArrowheads="1"/>
          </p:cNvSpPr>
          <p:nvPr/>
        </p:nvSpPr>
        <p:spPr bwMode="auto">
          <a:xfrm>
            <a:off x="2339975" y="3717925"/>
            <a:ext cx="400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r>
              <a:rPr lang="en-US" altLang="ko-KR" sz="1600">
                <a:latin typeface="Verdana Ref" pitchFamily="34" charset="0"/>
              </a:rPr>
              <a:t>r8</a:t>
            </a:r>
          </a:p>
        </p:txBody>
      </p:sp>
      <p:sp>
        <p:nvSpPr>
          <p:cNvPr id="8213" name="Rectangle 23"/>
          <p:cNvSpPr>
            <a:spLocks noChangeArrowheads="1"/>
          </p:cNvSpPr>
          <p:nvPr/>
        </p:nvSpPr>
        <p:spPr bwMode="auto">
          <a:xfrm>
            <a:off x="1908175" y="4005263"/>
            <a:ext cx="1223963" cy="215900"/>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endParaRPr lang="zh-CN" altLang="en-US"/>
          </a:p>
        </p:txBody>
      </p:sp>
      <p:sp>
        <p:nvSpPr>
          <p:cNvPr id="8214" name="Text Box 24"/>
          <p:cNvSpPr txBox="1">
            <a:spLocks noChangeArrowheads="1"/>
          </p:cNvSpPr>
          <p:nvPr/>
        </p:nvSpPr>
        <p:spPr bwMode="auto">
          <a:xfrm>
            <a:off x="2339975" y="3933825"/>
            <a:ext cx="400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r>
              <a:rPr lang="en-US" altLang="ko-KR" sz="1600">
                <a:latin typeface="Verdana Ref" pitchFamily="34" charset="0"/>
              </a:rPr>
              <a:t>r9</a:t>
            </a:r>
          </a:p>
        </p:txBody>
      </p:sp>
      <p:sp>
        <p:nvSpPr>
          <p:cNvPr id="8215" name="Rectangle 25"/>
          <p:cNvSpPr>
            <a:spLocks noChangeArrowheads="1"/>
          </p:cNvSpPr>
          <p:nvPr/>
        </p:nvSpPr>
        <p:spPr bwMode="auto">
          <a:xfrm>
            <a:off x="1908175" y="4221163"/>
            <a:ext cx="1223963" cy="2159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endParaRPr lang="zh-CN" altLang="en-US"/>
          </a:p>
        </p:txBody>
      </p:sp>
      <p:sp>
        <p:nvSpPr>
          <p:cNvPr id="8216" name="Text Box 26"/>
          <p:cNvSpPr txBox="1">
            <a:spLocks noChangeArrowheads="1"/>
          </p:cNvSpPr>
          <p:nvPr/>
        </p:nvSpPr>
        <p:spPr bwMode="auto">
          <a:xfrm>
            <a:off x="2268538" y="4149725"/>
            <a:ext cx="5286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r>
              <a:rPr lang="en-US" altLang="ko-KR" sz="1600">
                <a:latin typeface="Verdana Ref" pitchFamily="34" charset="0"/>
              </a:rPr>
              <a:t>r10</a:t>
            </a:r>
          </a:p>
        </p:txBody>
      </p:sp>
      <p:sp>
        <p:nvSpPr>
          <p:cNvPr id="8217" name="Rectangle 27"/>
          <p:cNvSpPr>
            <a:spLocks noChangeArrowheads="1"/>
          </p:cNvSpPr>
          <p:nvPr/>
        </p:nvSpPr>
        <p:spPr bwMode="auto">
          <a:xfrm>
            <a:off x="1908175" y="4437063"/>
            <a:ext cx="1223963" cy="215900"/>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endParaRPr lang="zh-CN" altLang="en-US"/>
          </a:p>
        </p:txBody>
      </p:sp>
      <p:sp>
        <p:nvSpPr>
          <p:cNvPr id="8218" name="Text Box 28"/>
          <p:cNvSpPr txBox="1">
            <a:spLocks noChangeArrowheads="1"/>
          </p:cNvSpPr>
          <p:nvPr/>
        </p:nvSpPr>
        <p:spPr bwMode="auto">
          <a:xfrm>
            <a:off x="2268538" y="4365625"/>
            <a:ext cx="5286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r>
              <a:rPr lang="en-US" altLang="ko-KR" sz="1600">
                <a:latin typeface="Verdana Ref" pitchFamily="34" charset="0"/>
              </a:rPr>
              <a:t>r11</a:t>
            </a:r>
          </a:p>
        </p:txBody>
      </p:sp>
      <p:sp>
        <p:nvSpPr>
          <p:cNvPr id="8219" name="Rectangle 37"/>
          <p:cNvSpPr>
            <a:spLocks noChangeArrowheads="1"/>
          </p:cNvSpPr>
          <p:nvPr/>
        </p:nvSpPr>
        <p:spPr bwMode="auto">
          <a:xfrm>
            <a:off x="1908175" y="4652963"/>
            <a:ext cx="1223963" cy="2159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endParaRPr lang="zh-CN" altLang="en-US"/>
          </a:p>
        </p:txBody>
      </p:sp>
      <p:sp>
        <p:nvSpPr>
          <p:cNvPr id="8220" name="Text Box 38"/>
          <p:cNvSpPr txBox="1">
            <a:spLocks noChangeArrowheads="1"/>
          </p:cNvSpPr>
          <p:nvPr/>
        </p:nvSpPr>
        <p:spPr bwMode="auto">
          <a:xfrm>
            <a:off x="2268538" y="4581525"/>
            <a:ext cx="5286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r>
              <a:rPr lang="en-US" altLang="ko-KR" sz="1600">
                <a:latin typeface="Verdana Ref" pitchFamily="34" charset="0"/>
              </a:rPr>
              <a:t>r12</a:t>
            </a:r>
          </a:p>
        </p:txBody>
      </p:sp>
      <p:sp>
        <p:nvSpPr>
          <p:cNvPr id="8221" name="Rectangle 39"/>
          <p:cNvSpPr>
            <a:spLocks noChangeArrowheads="1"/>
          </p:cNvSpPr>
          <p:nvPr/>
        </p:nvSpPr>
        <p:spPr bwMode="auto">
          <a:xfrm>
            <a:off x="1908175" y="4868863"/>
            <a:ext cx="1223963" cy="215900"/>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endParaRPr lang="zh-CN" altLang="en-US"/>
          </a:p>
        </p:txBody>
      </p:sp>
      <p:sp>
        <p:nvSpPr>
          <p:cNvPr id="8222" name="Text Box 40"/>
          <p:cNvSpPr txBox="1">
            <a:spLocks noChangeArrowheads="1"/>
          </p:cNvSpPr>
          <p:nvPr/>
        </p:nvSpPr>
        <p:spPr bwMode="auto">
          <a:xfrm>
            <a:off x="2268538" y="4797425"/>
            <a:ext cx="5286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r>
              <a:rPr lang="en-US" altLang="ko-KR" sz="1600">
                <a:latin typeface="Verdana Ref" pitchFamily="34" charset="0"/>
              </a:rPr>
              <a:t>r13</a:t>
            </a:r>
          </a:p>
        </p:txBody>
      </p:sp>
      <p:sp>
        <p:nvSpPr>
          <p:cNvPr id="8223" name="Rectangle 41"/>
          <p:cNvSpPr>
            <a:spLocks noChangeArrowheads="1"/>
          </p:cNvSpPr>
          <p:nvPr/>
        </p:nvSpPr>
        <p:spPr bwMode="auto">
          <a:xfrm>
            <a:off x="1908175" y="5084763"/>
            <a:ext cx="1223963" cy="2159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endParaRPr lang="zh-CN" altLang="en-US"/>
          </a:p>
        </p:txBody>
      </p:sp>
      <p:sp>
        <p:nvSpPr>
          <p:cNvPr id="8224" name="Text Box 42"/>
          <p:cNvSpPr txBox="1">
            <a:spLocks noChangeArrowheads="1"/>
          </p:cNvSpPr>
          <p:nvPr/>
        </p:nvSpPr>
        <p:spPr bwMode="auto">
          <a:xfrm>
            <a:off x="2268538" y="5013325"/>
            <a:ext cx="5286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r>
              <a:rPr lang="en-US" altLang="ko-KR" sz="1600">
                <a:latin typeface="Verdana Ref" pitchFamily="34" charset="0"/>
              </a:rPr>
              <a:t>r14</a:t>
            </a:r>
          </a:p>
        </p:txBody>
      </p:sp>
      <p:sp>
        <p:nvSpPr>
          <p:cNvPr id="8225" name="Rectangle 43"/>
          <p:cNvSpPr>
            <a:spLocks noChangeArrowheads="1"/>
          </p:cNvSpPr>
          <p:nvPr/>
        </p:nvSpPr>
        <p:spPr bwMode="auto">
          <a:xfrm>
            <a:off x="1908175" y="5300663"/>
            <a:ext cx="1223963" cy="215900"/>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endParaRPr lang="zh-CN" altLang="en-US"/>
          </a:p>
        </p:txBody>
      </p:sp>
      <p:sp>
        <p:nvSpPr>
          <p:cNvPr id="8226" name="Text Box 44"/>
          <p:cNvSpPr txBox="1">
            <a:spLocks noChangeArrowheads="1"/>
          </p:cNvSpPr>
          <p:nvPr/>
        </p:nvSpPr>
        <p:spPr bwMode="auto">
          <a:xfrm>
            <a:off x="2268538" y="5229225"/>
            <a:ext cx="5286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r>
              <a:rPr lang="en-US" altLang="ko-KR" sz="1600">
                <a:latin typeface="Verdana Ref" pitchFamily="34" charset="0"/>
              </a:rPr>
              <a:t>r15</a:t>
            </a:r>
          </a:p>
        </p:txBody>
      </p:sp>
      <p:sp>
        <p:nvSpPr>
          <p:cNvPr id="8227" name="Rectangle 45"/>
          <p:cNvSpPr>
            <a:spLocks noChangeArrowheads="1"/>
          </p:cNvSpPr>
          <p:nvPr/>
        </p:nvSpPr>
        <p:spPr bwMode="auto">
          <a:xfrm>
            <a:off x="3779838" y="2060575"/>
            <a:ext cx="1223962" cy="2159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endParaRPr lang="zh-CN" altLang="en-US"/>
          </a:p>
        </p:txBody>
      </p:sp>
      <p:sp>
        <p:nvSpPr>
          <p:cNvPr id="8228" name="Text Box 46"/>
          <p:cNvSpPr txBox="1">
            <a:spLocks noChangeArrowheads="1"/>
          </p:cNvSpPr>
          <p:nvPr/>
        </p:nvSpPr>
        <p:spPr bwMode="auto">
          <a:xfrm>
            <a:off x="4140200" y="1989138"/>
            <a:ext cx="5286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r>
              <a:rPr lang="en-US" altLang="ko-KR" sz="1600">
                <a:latin typeface="Verdana Ref" pitchFamily="34" charset="0"/>
              </a:rPr>
              <a:t>r16</a:t>
            </a:r>
          </a:p>
        </p:txBody>
      </p:sp>
      <p:sp>
        <p:nvSpPr>
          <p:cNvPr id="8229" name="Rectangle 47"/>
          <p:cNvSpPr>
            <a:spLocks noChangeArrowheads="1"/>
          </p:cNvSpPr>
          <p:nvPr/>
        </p:nvSpPr>
        <p:spPr bwMode="auto">
          <a:xfrm>
            <a:off x="3779838" y="2276475"/>
            <a:ext cx="1223962" cy="215900"/>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endParaRPr lang="zh-CN" altLang="en-US"/>
          </a:p>
        </p:txBody>
      </p:sp>
      <p:sp>
        <p:nvSpPr>
          <p:cNvPr id="8230" name="Text Box 48"/>
          <p:cNvSpPr txBox="1">
            <a:spLocks noChangeArrowheads="1"/>
          </p:cNvSpPr>
          <p:nvPr/>
        </p:nvSpPr>
        <p:spPr bwMode="auto">
          <a:xfrm>
            <a:off x="4140200" y="2205038"/>
            <a:ext cx="5286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r>
              <a:rPr lang="en-US" altLang="ko-KR" sz="1600">
                <a:latin typeface="Verdana Ref" pitchFamily="34" charset="0"/>
              </a:rPr>
              <a:t>r17</a:t>
            </a:r>
          </a:p>
        </p:txBody>
      </p:sp>
      <p:sp>
        <p:nvSpPr>
          <p:cNvPr id="8231" name="Rectangle 49"/>
          <p:cNvSpPr>
            <a:spLocks noChangeArrowheads="1"/>
          </p:cNvSpPr>
          <p:nvPr/>
        </p:nvSpPr>
        <p:spPr bwMode="auto">
          <a:xfrm>
            <a:off x="3779838" y="2492375"/>
            <a:ext cx="1223962" cy="2159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endParaRPr lang="zh-CN" altLang="en-US"/>
          </a:p>
        </p:txBody>
      </p:sp>
      <p:sp>
        <p:nvSpPr>
          <p:cNvPr id="8232" name="Text Box 50"/>
          <p:cNvSpPr txBox="1">
            <a:spLocks noChangeArrowheads="1"/>
          </p:cNvSpPr>
          <p:nvPr/>
        </p:nvSpPr>
        <p:spPr bwMode="auto">
          <a:xfrm>
            <a:off x="4140200" y="2420938"/>
            <a:ext cx="5286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r>
              <a:rPr lang="en-US" altLang="ko-KR" sz="1600">
                <a:latin typeface="Verdana Ref" pitchFamily="34" charset="0"/>
              </a:rPr>
              <a:t>r18</a:t>
            </a:r>
          </a:p>
        </p:txBody>
      </p:sp>
      <p:sp>
        <p:nvSpPr>
          <p:cNvPr id="8233" name="Rectangle 51"/>
          <p:cNvSpPr>
            <a:spLocks noChangeArrowheads="1"/>
          </p:cNvSpPr>
          <p:nvPr/>
        </p:nvSpPr>
        <p:spPr bwMode="auto">
          <a:xfrm>
            <a:off x="3779838" y="2708275"/>
            <a:ext cx="1223962" cy="215900"/>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endParaRPr lang="zh-CN" altLang="en-US"/>
          </a:p>
        </p:txBody>
      </p:sp>
      <p:sp>
        <p:nvSpPr>
          <p:cNvPr id="8234" name="Text Box 52"/>
          <p:cNvSpPr txBox="1">
            <a:spLocks noChangeArrowheads="1"/>
          </p:cNvSpPr>
          <p:nvPr/>
        </p:nvSpPr>
        <p:spPr bwMode="auto">
          <a:xfrm>
            <a:off x="4140200" y="2636838"/>
            <a:ext cx="5286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r>
              <a:rPr lang="en-US" altLang="ko-KR" sz="1600">
                <a:latin typeface="Verdana Ref" pitchFamily="34" charset="0"/>
              </a:rPr>
              <a:t>r19</a:t>
            </a:r>
          </a:p>
        </p:txBody>
      </p:sp>
      <p:sp>
        <p:nvSpPr>
          <p:cNvPr id="8235" name="Rectangle 53"/>
          <p:cNvSpPr>
            <a:spLocks noChangeArrowheads="1"/>
          </p:cNvSpPr>
          <p:nvPr/>
        </p:nvSpPr>
        <p:spPr bwMode="auto">
          <a:xfrm>
            <a:off x="3779838" y="2924175"/>
            <a:ext cx="1223962" cy="2159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endParaRPr lang="zh-CN" altLang="en-US"/>
          </a:p>
        </p:txBody>
      </p:sp>
      <p:sp>
        <p:nvSpPr>
          <p:cNvPr id="8236" name="Text Box 54"/>
          <p:cNvSpPr txBox="1">
            <a:spLocks noChangeArrowheads="1"/>
          </p:cNvSpPr>
          <p:nvPr/>
        </p:nvSpPr>
        <p:spPr bwMode="auto">
          <a:xfrm>
            <a:off x="4140200" y="2852738"/>
            <a:ext cx="5286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r>
              <a:rPr lang="en-US" altLang="ko-KR" sz="1600">
                <a:latin typeface="Verdana Ref" pitchFamily="34" charset="0"/>
              </a:rPr>
              <a:t>r20</a:t>
            </a:r>
          </a:p>
        </p:txBody>
      </p:sp>
      <p:sp>
        <p:nvSpPr>
          <p:cNvPr id="8237" name="Rectangle 55"/>
          <p:cNvSpPr>
            <a:spLocks noChangeArrowheads="1"/>
          </p:cNvSpPr>
          <p:nvPr/>
        </p:nvSpPr>
        <p:spPr bwMode="auto">
          <a:xfrm>
            <a:off x="3779838" y="3140075"/>
            <a:ext cx="1223962" cy="215900"/>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endParaRPr lang="zh-CN" altLang="en-US"/>
          </a:p>
        </p:txBody>
      </p:sp>
      <p:sp>
        <p:nvSpPr>
          <p:cNvPr id="8238" name="Text Box 56"/>
          <p:cNvSpPr txBox="1">
            <a:spLocks noChangeArrowheads="1"/>
          </p:cNvSpPr>
          <p:nvPr/>
        </p:nvSpPr>
        <p:spPr bwMode="auto">
          <a:xfrm>
            <a:off x="4140200" y="3068638"/>
            <a:ext cx="5286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r>
              <a:rPr lang="en-US" altLang="ko-KR" sz="1600">
                <a:latin typeface="Verdana Ref" pitchFamily="34" charset="0"/>
              </a:rPr>
              <a:t>r21</a:t>
            </a:r>
          </a:p>
        </p:txBody>
      </p:sp>
      <p:sp>
        <p:nvSpPr>
          <p:cNvPr id="8239" name="Rectangle 57"/>
          <p:cNvSpPr>
            <a:spLocks noChangeArrowheads="1"/>
          </p:cNvSpPr>
          <p:nvPr/>
        </p:nvSpPr>
        <p:spPr bwMode="auto">
          <a:xfrm>
            <a:off x="3779838" y="3355975"/>
            <a:ext cx="1223962" cy="2159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endParaRPr lang="zh-CN" altLang="en-US"/>
          </a:p>
        </p:txBody>
      </p:sp>
      <p:sp>
        <p:nvSpPr>
          <p:cNvPr id="8240" name="Text Box 58"/>
          <p:cNvSpPr txBox="1">
            <a:spLocks noChangeArrowheads="1"/>
          </p:cNvSpPr>
          <p:nvPr/>
        </p:nvSpPr>
        <p:spPr bwMode="auto">
          <a:xfrm>
            <a:off x="4140200" y="3284538"/>
            <a:ext cx="5286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r>
              <a:rPr lang="en-US" altLang="ko-KR" sz="1600">
                <a:latin typeface="Verdana Ref" pitchFamily="34" charset="0"/>
              </a:rPr>
              <a:t>r22</a:t>
            </a:r>
          </a:p>
        </p:txBody>
      </p:sp>
      <p:sp>
        <p:nvSpPr>
          <p:cNvPr id="8241" name="Rectangle 59"/>
          <p:cNvSpPr>
            <a:spLocks noChangeArrowheads="1"/>
          </p:cNvSpPr>
          <p:nvPr/>
        </p:nvSpPr>
        <p:spPr bwMode="auto">
          <a:xfrm>
            <a:off x="3779838" y="3571875"/>
            <a:ext cx="1223962" cy="215900"/>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endParaRPr lang="zh-CN" altLang="en-US"/>
          </a:p>
        </p:txBody>
      </p:sp>
      <p:sp>
        <p:nvSpPr>
          <p:cNvPr id="8242" name="Text Box 60"/>
          <p:cNvSpPr txBox="1">
            <a:spLocks noChangeArrowheads="1"/>
          </p:cNvSpPr>
          <p:nvPr/>
        </p:nvSpPr>
        <p:spPr bwMode="auto">
          <a:xfrm>
            <a:off x="4140200" y="3500438"/>
            <a:ext cx="5286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r>
              <a:rPr lang="en-US" altLang="ko-KR" sz="1600">
                <a:latin typeface="Verdana Ref" pitchFamily="34" charset="0"/>
              </a:rPr>
              <a:t>r23</a:t>
            </a:r>
          </a:p>
        </p:txBody>
      </p:sp>
      <p:sp>
        <p:nvSpPr>
          <p:cNvPr id="8243" name="Rectangle 61"/>
          <p:cNvSpPr>
            <a:spLocks noChangeArrowheads="1"/>
          </p:cNvSpPr>
          <p:nvPr/>
        </p:nvSpPr>
        <p:spPr bwMode="auto">
          <a:xfrm>
            <a:off x="3779838" y="3789363"/>
            <a:ext cx="1223962" cy="2159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endParaRPr lang="zh-CN" altLang="en-US"/>
          </a:p>
        </p:txBody>
      </p:sp>
      <p:sp>
        <p:nvSpPr>
          <p:cNvPr id="8244" name="Text Box 62"/>
          <p:cNvSpPr txBox="1">
            <a:spLocks noChangeArrowheads="1"/>
          </p:cNvSpPr>
          <p:nvPr/>
        </p:nvSpPr>
        <p:spPr bwMode="auto">
          <a:xfrm>
            <a:off x="4140200" y="3717925"/>
            <a:ext cx="5286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r>
              <a:rPr lang="en-US" altLang="ko-KR" sz="1600">
                <a:latin typeface="Verdana Ref" pitchFamily="34" charset="0"/>
              </a:rPr>
              <a:t>r24</a:t>
            </a:r>
          </a:p>
        </p:txBody>
      </p:sp>
      <p:sp>
        <p:nvSpPr>
          <p:cNvPr id="8245" name="Rectangle 63"/>
          <p:cNvSpPr>
            <a:spLocks noChangeArrowheads="1"/>
          </p:cNvSpPr>
          <p:nvPr/>
        </p:nvSpPr>
        <p:spPr bwMode="auto">
          <a:xfrm>
            <a:off x="3779838" y="4005263"/>
            <a:ext cx="1223962" cy="215900"/>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endParaRPr lang="zh-CN" altLang="en-US"/>
          </a:p>
        </p:txBody>
      </p:sp>
      <p:sp>
        <p:nvSpPr>
          <p:cNvPr id="8246" name="Text Box 64"/>
          <p:cNvSpPr txBox="1">
            <a:spLocks noChangeArrowheads="1"/>
          </p:cNvSpPr>
          <p:nvPr/>
        </p:nvSpPr>
        <p:spPr bwMode="auto">
          <a:xfrm>
            <a:off x="4140200" y="3933825"/>
            <a:ext cx="5286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r>
              <a:rPr lang="en-US" altLang="ko-KR" sz="1600">
                <a:latin typeface="Verdana Ref" pitchFamily="34" charset="0"/>
              </a:rPr>
              <a:t>r25</a:t>
            </a:r>
          </a:p>
        </p:txBody>
      </p:sp>
      <p:sp>
        <p:nvSpPr>
          <p:cNvPr id="8247" name="Rectangle 65"/>
          <p:cNvSpPr>
            <a:spLocks noChangeArrowheads="1"/>
          </p:cNvSpPr>
          <p:nvPr/>
        </p:nvSpPr>
        <p:spPr bwMode="auto">
          <a:xfrm>
            <a:off x="3779838" y="4221163"/>
            <a:ext cx="1223962" cy="2159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endParaRPr lang="zh-CN" altLang="en-US"/>
          </a:p>
        </p:txBody>
      </p:sp>
      <p:sp>
        <p:nvSpPr>
          <p:cNvPr id="8248" name="Text Box 66"/>
          <p:cNvSpPr txBox="1">
            <a:spLocks noChangeArrowheads="1"/>
          </p:cNvSpPr>
          <p:nvPr/>
        </p:nvSpPr>
        <p:spPr bwMode="auto">
          <a:xfrm>
            <a:off x="4140200" y="4149725"/>
            <a:ext cx="5286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r>
              <a:rPr lang="en-US" altLang="ko-KR" sz="1600">
                <a:latin typeface="Verdana Ref" pitchFamily="34" charset="0"/>
              </a:rPr>
              <a:t>r26</a:t>
            </a:r>
          </a:p>
        </p:txBody>
      </p:sp>
      <p:sp>
        <p:nvSpPr>
          <p:cNvPr id="8249" name="Rectangle 67"/>
          <p:cNvSpPr>
            <a:spLocks noChangeArrowheads="1"/>
          </p:cNvSpPr>
          <p:nvPr/>
        </p:nvSpPr>
        <p:spPr bwMode="auto">
          <a:xfrm>
            <a:off x="3779838" y="4437063"/>
            <a:ext cx="1223962" cy="215900"/>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endParaRPr lang="zh-CN" altLang="en-US"/>
          </a:p>
        </p:txBody>
      </p:sp>
      <p:sp>
        <p:nvSpPr>
          <p:cNvPr id="8250" name="Text Box 68"/>
          <p:cNvSpPr txBox="1">
            <a:spLocks noChangeArrowheads="1"/>
          </p:cNvSpPr>
          <p:nvPr/>
        </p:nvSpPr>
        <p:spPr bwMode="auto">
          <a:xfrm>
            <a:off x="4140200" y="4365625"/>
            <a:ext cx="5286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r>
              <a:rPr lang="en-US" altLang="ko-KR" sz="1600">
                <a:latin typeface="Verdana Ref" pitchFamily="34" charset="0"/>
              </a:rPr>
              <a:t>r27</a:t>
            </a:r>
          </a:p>
        </p:txBody>
      </p:sp>
      <p:sp>
        <p:nvSpPr>
          <p:cNvPr id="8251" name="Rectangle 69"/>
          <p:cNvSpPr>
            <a:spLocks noChangeArrowheads="1"/>
          </p:cNvSpPr>
          <p:nvPr/>
        </p:nvSpPr>
        <p:spPr bwMode="auto">
          <a:xfrm>
            <a:off x="3779838" y="4652963"/>
            <a:ext cx="1223962" cy="2159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endParaRPr lang="zh-CN" altLang="en-US"/>
          </a:p>
        </p:txBody>
      </p:sp>
      <p:sp>
        <p:nvSpPr>
          <p:cNvPr id="8252" name="Text Box 70"/>
          <p:cNvSpPr txBox="1">
            <a:spLocks noChangeArrowheads="1"/>
          </p:cNvSpPr>
          <p:nvPr/>
        </p:nvSpPr>
        <p:spPr bwMode="auto">
          <a:xfrm>
            <a:off x="4140200" y="4581525"/>
            <a:ext cx="5286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r>
              <a:rPr lang="en-US" altLang="ko-KR" sz="1600">
                <a:latin typeface="Verdana Ref" pitchFamily="34" charset="0"/>
              </a:rPr>
              <a:t>r28</a:t>
            </a:r>
          </a:p>
        </p:txBody>
      </p:sp>
      <p:sp>
        <p:nvSpPr>
          <p:cNvPr id="8253" name="Rectangle 71"/>
          <p:cNvSpPr>
            <a:spLocks noChangeArrowheads="1"/>
          </p:cNvSpPr>
          <p:nvPr/>
        </p:nvSpPr>
        <p:spPr bwMode="auto">
          <a:xfrm>
            <a:off x="3779838" y="4868863"/>
            <a:ext cx="1223962" cy="215900"/>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endParaRPr lang="zh-CN" altLang="en-US"/>
          </a:p>
        </p:txBody>
      </p:sp>
      <p:sp>
        <p:nvSpPr>
          <p:cNvPr id="8254" name="Text Box 72"/>
          <p:cNvSpPr txBox="1">
            <a:spLocks noChangeArrowheads="1"/>
          </p:cNvSpPr>
          <p:nvPr/>
        </p:nvSpPr>
        <p:spPr bwMode="auto">
          <a:xfrm>
            <a:off x="4140200" y="4797425"/>
            <a:ext cx="5286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r>
              <a:rPr lang="en-US" altLang="ko-KR" sz="1600">
                <a:latin typeface="Verdana Ref" pitchFamily="34" charset="0"/>
              </a:rPr>
              <a:t>r29</a:t>
            </a:r>
          </a:p>
        </p:txBody>
      </p:sp>
      <p:sp>
        <p:nvSpPr>
          <p:cNvPr id="8255" name="Rectangle 73"/>
          <p:cNvSpPr>
            <a:spLocks noChangeArrowheads="1"/>
          </p:cNvSpPr>
          <p:nvPr/>
        </p:nvSpPr>
        <p:spPr bwMode="auto">
          <a:xfrm>
            <a:off x="3779838" y="5084763"/>
            <a:ext cx="1223962" cy="2159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endParaRPr lang="zh-CN" altLang="en-US"/>
          </a:p>
        </p:txBody>
      </p:sp>
      <p:sp>
        <p:nvSpPr>
          <p:cNvPr id="8256" name="Text Box 74"/>
          <p:cNvSpPr txBox="1">
            <a:spLocks noChangeArrowheads="1"/>
          </p:cNvSpPr>
          <p:nvPr/>
        </p:nvSpPr>
        <p:spPr bwMode="auto">
          <a:xfrm>
            <a:off x="4140200" y="5013325"/>
            <a:ext cx="5286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r>
              <a:rPr lang="en-US" altLang="ko-KR" sz="1600">
                <a:latin typeface="Verdana Ref" pitchFamily="34" charset="0"/>
              </a:rPr>
              <a:t>r30</a:t>
            </a:r>
          </a:p>
        </p:txBody>
      </p:sp>
      <p:sp>
        <p:nvSpPr>
          <p:cNvPr id="8257" name="Rectangle 75"/>
          <p:cNvSpPr>
            <a:spLocks noChangeArrowheads="1"/>
          </p:cNvSpPr>
          <p:nvPr/>
        </p:nvSpPr>
        <p:spPr bwMode="auto">
          <a:xfrm>
            <a:off x="3779838" y="5300663"/>
            <a:ext cx="1223962" cy="215900"/>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endParaRPr lang="zh-CN" altLang="en-US"/>
          </a:p>
        </p:txBody>
      </p:sp>
      <p:sp>
        <p:nvSpPr>
          <p:cNvPr id="8258" name="Text Box 76"/>
          <p:cNvSpPr txBox="1">
            <a:spLocks noChangeArrowheads="1"/>
          </p:cNvSpPr>
          <p:nvPr/>
        </p:nvSpPr>
        <p:spPr bwMode="auto">
          <a:xfrm>
            <a:off x="4140200" y="5229225"/>
            <a:ext cx="5286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r>
              <a:rPr lang="en-US" altLang="ko-KR" sz="1600">
                <a:latin typeface="Verdana Ref" pitchFamily="34" charset="0"/>
              </a:rPr>
              <a:t>r31</a:t>
            </a:r>
          </a:p>
        </p:txBody>
      </p:sp>
      <p:sp>
        <p:nvSpPr>
          <p:cNvPr id="73805" name="Text Box 77"/>
          <p:cNvSpPr txBox="1">
            <a:spLocks noChangeArrowheads="1"/>
          </p:cNvSpPr>
          <p:nvPr/>
        </p:nvSpPr>
        <p:spPr bwMode="auto">
          <a:xfrm>
            <a:off x="1187450" y="1989138"/>
            <a:ext cx="7508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algn="ctr" latinLnBrk="1"/>
            <a:r>
              <a:rPr lang="en-US" altLang="ko-KR" sz="1600">
                <a:latin typeface="Verdana Ref" pitchFamily="34" charset="0"/>
              </a:rPr>
              <a:t>$zero</a:t>
            </a:r>
          </a:p>
        </p:txBody>
      </p:sp>
      <p:sp>
        <p:nvSpPr>
          <p:cNvPr id="73806" name="Text Box 78"/>
          <p:cNvSpPr txBox="1">
            <a:spLocks noChangeArrowheads="1"/>
          </p:cNvSpPr>
          <p:nvPr/>
        </p:nvSpPr>
        <p:spPr bwMode="auto">
          <a:xfrm>
            <a:off x="1195388" y="2205038"/>
            <a:ext cx="514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algn="ctr" latinLnBrk="1"/>
            <a:r>
              <a:rPr lang="en-US" altLang="ko-KR" sz="1600">
                <a:latin typeface="Verdana Ref" pitchFamily="34" charset="0"/>
              </a:rPr>
              <a:t>$at</a:t>
            </a:r>
          </a:p>
        </p:txBody>
      </p:sp>
      <p:sp>
        <p:nvSpPr>
          <p:cNvPr id="73807" name="Text Box 79"/>
          <p:cNvSpPr txBox="1">
            <a:spLocks noChangeArrowheads="1"/>
          </p:cNvSpPr>
          <p:nvPr/>
        </p:nvSpPr>
        <p:spPr bwMode="auto">
          <a:xfrm>
            <a:off x="1171575" y="2420938"/>
            <a:ext cx="561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algn="ctr" latinLnBrk="1"/>
            <a:r>
              <a:rPr lang="en-US" altLang="ko-KR" sz="1600">
                <a:latin typeface="Verdana Ref" pitchFamily="34" charset="0"/>
              </a:rPr>
              <a:t>$v0</a:t>
            </a:r>
          </a:p>
        </p:txBody>
      </p:sp>
      <p:sp>
        <p:nvSpPr>
          <p:cNvPr id="73808" name="Text Box 80"/>
          <p:cNvSpPr txBox="1">
            <a:spLocks noChangeArrowheads="1"/>
          </p:cNvSpPr>
          <p:nvPr/>
        </p:nvSpPr>
        <p:spPr bwMode="auto">
          <a:xfrm>
            <a:off x="1171575" y="2636838"/>
            <a:ext cx="561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algn="ctr" latinLnBrk="1"/>
            <a:r>
              <a:rPr lang="en-US" altLang="ko-KR" sz="1600">
                <a:latin typeface="Verdana Ref" pitchFamily="34" charset="0"/>
              </a:rPr>
              <a:t>$v1</a:t>
            </a:r>
          </a:p>
        </p:txBody>
      </p:sp>
      <p:sp>
        <p:nvSpPr>
          <p:cNvPr id="73809" name="Text Box 81"/>
          <p:cNvSpPr txBox="1">
            <a:spLocks noChangeArrowheads="1"/>
          </p:cNvSpPr>
          <p:nvPr/>
        </p:nvSpPr>
        <p:spPr bwMode="auto">
          <a:xfrm>
            <a:off x="1171575" y="2852738"/>
            <a:ext cx="5635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algn="ctr" latinLnBrk="1"/>
            <a:r>
              <a:rPr lang="en-US" altLang="ko-KR" sz="1600">
                <a:latin typeface="Verdana Ref" pitchFamily="34" charset="0"/>
              </a:rPr>
              <a:t>$a0</a:t>
            </a:r>
          </a:p>
        </p:txBody>
      </p:sp>
      <p:sp>
        <p:nvSpPr>
          <p:cNvPr id="73810" name="Text Box 82"/>
          <p:cNvSpPr txBox="1">
            <a:spLocks noChangeArrowheads="1"/>
          </p:cNvSpPr>
          <p:nvPr/>
        </p:nvSpPr>
        <p:spPr bwMode="auto">
          <a:xfrm>
            <a:off x="1171575" y="3068638"/>
            <a:ext cx="5635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algn="ctr" latinLnBrk="1"/>
            <a:r>
              <a:rPr lang="en-US" altLang="ko-KR" sz="1600">
                <a:latin typeface="Verdana Ref" pitchFamily="34" charset="0"/>
              </a:rPr>
              <a:t>$a1</a:t>
            </a:r>
          </a:p>
        </p:txBody>
      </p:sp>
      <p:sp>
        <p:nvSpPr>
          <p:cNvPr id="73811" name="Text Box 83"/>
          <p:cNvSpPr txBox="1">
            <a:spLocks noChangeArrowheads="1"/>
          </p:cNvSpPr>
          <p:nvPr/>
        </p:nvSpPr>
        <p:spPr bwMode="auto">
          <a:xfrm>
            <a:off x="1171575" y="3284538"/>
            <a:ext cx="5635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algn="ctr" latinLnBrk="1"/>
            <a:r>
              <a:rPr lang="en-US" altLang="ko-KR" sz="1600">
                <a:latin typeface="Verdana Ref" pitchFamily="34" charset="0"/>
              </a:rPr>
              <a:t>$a2</a:t>
            </a:r>
          </a:p>
        </p:txBody>
      </p:sp>
      <p:sp>
        <p:nvSpPr>
          <p:cNvPr id="73812" name="Text Box 84"/>
          <p:cNvSpPr txBox="1">
            <a:spLocks noChangeArrowheads="1"/>
          </p:cNvSpPr>
          <p:nvPr/>
        </p:nvSpPr>
        <p:spPr bwMode="auto">
          <a:xfrm>
            <a:off x="1171575" y="3500438"/>
            <a:ext cx="5635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algn="ctr" latinLnBrk="1"/>
            <a:r>
              <a:rPr lang="en-US" altLang="ko-KR" sz="1600">
                <a:latin typeface="Verdana Ref" pitchFamily="34" charset="0"/>
              </a:rPr>
              <a:t>$a3</a:t>
            </a:r>
          </a:p>
        </p:txBody>
      </p:sp>
      <p:sp>
        <p:nvSpPr>
          <p:cNvPr id="73813" name="Text Box 85"/>
          <p:cNvSpPr txBox="1">
            <a:spLocks noChangeArrowheads="1"/>
          </p:cNvSpPr>
          <p:nvPr/>
        </p:nvSpPr>
        <p:spPr bwMode="auto">
          <a:xfrm>
            <a:off x="1192213" y="3717925"/>
            <a:ext cx="520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algn="ctr" latinLnBrk="1"/>
            <a:r>
              <a:rPr lang="en-US" altLang="ko-KR" sz="1600">
                <a:latin typeface="Verdana Ref" pitchFamily="34" charset="0"/>
              </a:rPr>
              <a:t>$t0</a:t>
            </a:r>
          </a:p>
        </p:txBody>
      </p:sp>
      <p:sp>
        <p:nvSpPr>
          <p:cNvPr id="73814" name="Text Box 86"/>
          <p:cNvSpPr txBox="1">
            <a:spLocks noChangeArrowheads="1"/>
          </p:cNvSpPr>
          <p:nvPr/>
        </p:nvSpPr>
        <p:spPr bwMode="auto">
          <a:xfrm>
            <a:off x="1192213" y="3933825"/>
            <a:ext cx="520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algn="ctr" latinLnBrk="1"/>
            <a:r>
              <a:rPr lang="en-US" altLang="ko-KR" sz="1600">
                <a:latin typeface="Verdana Ref" pitchFamily="34" charset="0"/>
              </a:rPr>
              <a:t>$t1</a:t>
            </a:r>
          </a:p>
        </p:txBody>
      </p:sp>
      <p:sp>
        <p:nvSpPr>
          <p:cNvPr id="73815" name="Text Box 87"/>
          <p:cNvSpPr txBox="1">
            <a:spLocks noChangeArrowheads="1"/>
          </p:cNvSpPr>
          <p:nvPr/>
        </p:nvSpPr>
        <p:spPr bwMode="auto">
          <a:xfrm>
            <a:off x="1192213" y="4149725"/>
            <a:ext cx="520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algn="ctr" latinLnBrk="1"/>
            <a:r>
              <a:rPr lang="en-US" altLang="ko-KR" sz="1600">
                <a:latin typeface="Verdana Ref" pitchFamily="34" charset="0"/>
              </a:rPr>
              <a:t>$t2</a:t>
            </a:r>
          </a:p>
        </p:txBody>
      </p:sp>
      <p:sp>
        <p:nvSpPr>
          <p:cNvPr id="73816" name="Text Box 88"/>
          <p:cNvSpPr txBox="1">
            <a:spLocks noChangeArrowheads="1"/>
          </p:cNvSpPr>
          <p:nvPr/>
        </p:nvSpPr>
        <p:spPr bwMode="auto">
          <a:xfrm>
            <a:off x="1192213" y="4365625"/>
            <a:ext cx="520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algn="ctr" latinLnBrk="1"/>
            <a:r>
              <a:rPr lang="en-US" altLang="ko-KR" sz="1600">
                <a:latin typeface="Verdana Ref" pitchFamily="34" charset="0"/>
              </a:rPr>
              <a:t>$t3</a:t>
            </a:r>
          </a:p>
        </p:txBody>
      </p:sp>
      <p:sp>
        <p:nvSpPr>
          <p:cNvPr id="73817" name="Text Box 89"/>
          <p:cNvSpPr txBox="1">
            <a:spLocks noChangeArrowheads="1"/>
          </p:cNvSpPr>
          <p:nvPr/>
        </p:nvSpPr>
        <p:spPr bwMode="auto">
          <a:xfrm>
            <a:off x="1192213" y="4581525"/>
            <a:ext cx="520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algn="ctr" latinLnBrk="1"/>
            <a:r>
              <a:rPr lang="en-US" altLang="ko-KR" sz="1600">
                <a:latin typeface="Verdana Ref" pitchFamily="34" charset="0"/>
              </a:rPr>
              <a:t>$t4</a:t>
            </a:r>
          </a:p>
        </p:txBody>
      </p:sp>
      <p:sp>
        <p:nvSpPr>
          <p:cNvPr id="73818" name="Text Box 90"/>
          <p:cNvSpPr txBox="1">
            <a:spLocks noChangeArrowheads="1"/>
          </p:cNvSpPr>
          <p:nvPr/>
        </p:nvSpPr>
        <p:spPr bwMode="auto">
          <a:xfrm>
            <a:off x="1192213" y="4797425"/>
            <a:ext cx="520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algn="ctr" latinLnBrk="1"/>
            <a:r>
              <a:rPr lang="en-US" altLang="ko-KR" sz="1600">
                <a:latin typeface="Verdana Ref" pitchFamily="34" charset="0"/>
              </a:rPr>
              <a:t>$t5</a:t>
            </a:r>
          </a:p>
        </p:txBody>
      </p:sp>
      <p:sp>
        <p:nvSpPr>
          <p:cNvPr id="73819" name="Text Box 91"/>
          <p:cNvSpPr txBox="1">
            <a:spLocks noChangeArrowheads="1"/>
          </p:cNvSpPr>
          <p:nvPr/>
        </p:nvSpPr>
        <p:spPr bwMode="auto">
          <a:xfrm>
            <a:off x="1192213" y="5013325"/>
            <a:ext cx="520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algn="ctr" latinLnBrk="1"/>
            <a:r>
              <a:rPr lang="en-US" altLang="ko-KR" sz="1600">
                <a:latin typeface="Verdana Ref" pitchFamily="34" charset="0"/>
              </a:rPr>
              <a:t>$t6</a:t>
            </a:r>
          </a:p>
        </p:txBody>
      </p:sp>
      <p:sp>
        <p:nvSpPr>
          <p:cNvPr id="73820" name="Text Box 92"/>
          <p:cNvSpPr txBox="1">
            <a:spLocks noChangeArrowheads="1"/>
          </p:cNvSpPr>
          <p:nvPr/>
        </p:nvSpPr>
        <p:spPr bwMode="auto">
          <a:xfrm>
            <a:off x="1192213" y="5229225"/>
            <a:ext cx="520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algn="ctr" latinLnBrk="1"/>
            <a:r>
              <a:rPr lang="en-US" altLang="ko-KR" sz="1600">
                <a:latin typeface="Verdana Ref" pitchFamily="34" charset="0"/>
              </a:rPr>
              <a:t>$t7</a:t>
            </a:r>
          </a:p>
        </p:txBody>
      </p:sp>
      <p:sp>
        <p:nvSpPr>
          <p:cNvPr id="8275" name="Rectangle 93"/>
          <p:cNvSpPr>
            <a:spLocks noChangeArrowheads="1"/>
          </p:cNvSpPr>
          <p:nvPr/>
        </p:nvSpPr>
        <p:spPr bwMode="auto">
          <a:xfrm>
            <a:off x="6300788" y="2060575"/>
            <a:ext cx="1223962" cy="21590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endParaRPr lang="zh-CN" altLang="en-US"/>
          </a:p>
        </p:txBody>
      </p:sp>
      <p:sp>
        <p:nvSpPr>
          <p:cNvPr id="8276" name="Text Box 94"/>
          <p:cNvSpPr txBox="1">
            <a:spLocks noChangeArrowheads="1"/>
          </p:cNvSpPr>
          <p:nvPr/>
        </p:nvSpPr>
        <p:spPr bwMode="auto">
          <a:xfrm>
            <a:off x="6661150" y="1989138"/>
            <a:ext cx="422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r>
              <a:rPr lang="en-US" altLang="ko-KR" sz="1600">
                <a:latin typeface="Verdana Ref" pitchFamily="34" charset="0"/>
              </a:rPr>
              <a:t>HI</a:t>
            </a:r>
          </a:p>
        </p:txBody>
      </p:sp>
      <p:sp>
        <p:nvSpPr>
          <p:cNvPr id="8277" name="Rectangle 95"/>
          <p:cNvSpPr>
            <a:spLocks noChangeArrowheads="1"/>
          </p:cNvSpPr>
          <p:nvPr/>
        </p:nvSpPr>
        <p:spPr bwMode="auto">
          <a:xfrm>
            <a:off x="6300788" y="2276475"/>
            <a:ext cx="1223962" cy="215900"/>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endParaRPr lang="zh-CN" altLang="en-US"/>
          </a:p>
        </p:txBody>
      </p:sp>
      <p:sp>
        <p:nvSpPr>
          <p:cNvPr id="8278" name="Text Box 96"/>
          <p:cNvSpPr txBox="1">
            <a:spLocks noChangeArrowheads="1"/>
          </p:cNvSpPr>
          <p:nvPr/>
        </p:nvSpPr>
        <p:spPr bwMode="auto">
          <a:xfrm>
            <a:off x="6661150" y="2205038"/>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r>
              <a:rPr lang="en-US" altLang="ko-KR" sz="1600">
                <a:latin typeface="Verdana Ref" pitchFamily="34" charset="0"/>
              </a:rPr>
              <a:t>LO</a:t>
            </a:r>
          </a:p>
        </p:txBody>
      </p:sp>
      <p:sp>
        <p:nvSpPr>
          <p:cNvPr id="8279" name="Rectangle 97"/>
          <p:cNvSpPr>
            <a:spLocks noChangeArrowheads="1"/>
          </p:cNvSpPr>
          <p:nvPr/>
        </p:nvSpPr>
        <p:spPr bwMode="auto">
          <a:xfrm>
            <a:off x="6300788" y="5300663"/>
            <a:ext cx="1223962" cy="2159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endParaRPr lang="zh-CN" altLang="en-US"/>
          </a:p>
        </p:txBody>
      </p:sp>
      <p:sp>
        <p:nvSpPr>
          <p:cNvPr id="8280" name="Text Box 98"/>
          <p:cNvSpPr txBox="1">
            <a:spLocks noChangeArrowheads="1"/>
          </p:cNvSpPr>
          <p:nvPr/>
        </p:nvSpPr>
        <p:spPr bwMode="auto">
          <a:xfrm>
            <a:off x="6661150" y="5229225"/>
            <a:ext cx="447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r>
              <a:rPr lang="en-US" altLang="ko-KR" sz="1600">
                <a:latin typeface="Verdana Ref" pitchFamily="34" charset="0"/>
              </a:rPr>
              <a:t>PC</a:t>
            </a:r>
          </a:p>
        </p:txBody>
      </p:sp>
      <p:sp>
        <p:nvSpPr>
          <p:cNvPr id="73828" name="Text Box 100"/>
          <p:cNvSpPr txBox="1">
            <a:spLocks noChangeArrowheads="1"/>
          </p:cNvSpPr>
          <p:nvPr/>
        </p:nvSpPr>
        <p:spPr bwMode="auto">
          <a:xfrm>
            <a:off x="5100638" y="2205038"/>
            <a:ext cx="5476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algn="ctr" latinLnBrk="1"/>
            <a:r>
              <a:rPr lang="en-US" altLang="ko-KR" sz="1600">
                <a:latin typeface="Verdana Ref" pitchFamily="34" charset="0"/>
              </a:rPr>
              <a:t>$s1</a:t>
            </a:r>
          </a:p>
        </p:txBody>
      </p:sp>
      <p:sp>
        <p:nvSpPr>
          <p:cNvPr id="73829" name="Text Box 101"/>
          <p:cNvSpPr txBox="1">
            <a:spLocks noChangeArrowheads="1"/>
          </p:cNvSpPr>
          <p:nvPr/>
        </p:nvSpPr>
        <p:spPr bwMode="auto">
          <a:xfrm>
            <a:off x="5100638" y="2420938"/>
            <a:ext cx="5476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algn="ctr" latinLnBrk="1"/>
            <a:r>
              <a:rPr lang="en-US" altLang="ko-KR" sz="1600">
                <a:latin typeface="Verdana Ref" pitchFamily="34" charset="0"/>
              </a:rPr>
              <a:t>$s2</a:t>
            </a:r>
          </a:p>
        </p:txBody>
      </p:sp>
      <p:sp>
        <p:nvSpPr>
          <p:cNvPr id="73830" name="Text Box 102"/>
          <p:cNvSpPr txBox="1">
            <a:spLocks noChangeArrowheads="1"/>
          </p:cNvSpPr>
          <p:nvPr/>
        </p:nvSpPr>
        <p:spPr bwMode="auto">
          <a:xfrm>
            <a:off x="5100638" y="2636838"/>
            <a:ext cx="5476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algn="ctr" latinLnBrk="1"/>
            <a:r>
              <a:rPr lang="en-US" altLang="ko-KR" sz="1600">
                <a:latin typeface="Verdana Ref" pitchFamily="34" charset="0"/>
              </a:rPr>
              <a:t>$s3</a:t>
            </a:r>
          </a:p>
        </p:txBody>
      </p:sp>
      <p:sp>
        <p:nvSpPr>
          <p:cNvPr id="73831" name="Text Box 103"/>
          <p:cNvSpPr txBox="1">
            <a:spLocks noChangeArrowheads="1"/>
          </p:cNvSpPr>
          <p:nvPr/>
        </p:nvSpPr>
        <p:spPr bwMode="auto">
          <a:xfrm>
            <a:off x="5100638" y="2852738"/>
            <a:ext cx="5476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algn="ctr" latinLnBrk="1"/>
            <a:r>
              <a:rPr lang="en-US" altLang="ko-KR" sz="1600">
                <a:latin typeface="Verdana Ref" pitchFamily="34" charset="0"/>
              </a:rPr>
              <a:t>$s4</a:t>
            </a:r>
          </a:p>
        </p:txBody>
      </p:sp>
      <p:sp>
        <p:nvSpPr>
          <p:cNvPr id="73832" name="Text Box 104"/>
          <p:cNvSpPr txBox="1">
            <a:spLocks noChangeArrowheads="1"/>
          </p:cNvSpPr>
          <p:nvPr/>
        </p:nvSpPr>
        <p:spPr bwMode="auto">
          <a:xfrm>
            <a:off x="5100638" y="3068638"/>
            <a:ext cx="5476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algn="ctr" latinLnBrk="1"/>
            <a:r>
              <a:rPr lang="en-US" altLang="ko-KR" sz="1600">
                <a:latin typeface="Verdana Ref" pitchFamily="34" charset="0"/>
              </a:rPr>
              <a:t>$s5</a:t>
            </a:r>
          </a:p>
        </p:txBody>
      </p:sp>
      <p:sp>
        <p:nvSpPr>
          <p:cNvPr id="73833" name="Text Box 105"/>
          <p:cNvSpPr txBox="1">
            <a:spLocks noChangeArrowheads="1"/>
          </p:cNvSpPr>
          <p:nvPr/>
        </p:nvSpPr>
        <p:spPr bwMode="auto">
          <a:xfrm>
            <a:off x="5100638" y="3284538"/>
            <a:ext cx="5476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algn="ctr" latinLnBrk="1"/>
            <a:r>
              <a:rPr lang="en-US" altLang="ko-KR" sz="1600">
                <a:latin typeface="Verdana Ref" pitchFamily="34" charset="0"/>
              </a:rPr>
              <a:t>$s6</a:t>
            </a:r>
          </a:p>
        </p:txBody>
      </p:sp>
      <p:sp>
        <p:nvSpPr>
          <p:cNvPr id="73834" name="Text Box 106"/>
          <p:cNvSpPr txBox="1">
            <a:spLocks noChangeArrowheads="1"/>
          </p:cNvSpPr>
          <p:nvPr/>
        </p:nvSpPr>
        <p:spPr bwMode="auto">
          <a:xfrm>
            <a:off x="5100638" y="3500438"/>
            <a:ext cx="5476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algn="ctr" latinLnBrk="1"/>
            <a:r>
              <a:rPr lang="en-US" altLang="ko-KR" sz="1600">
                <a:latin typeface="Verdana Ref" pitchFamily="34" charset="0"/>
              </a:rPr>
              <a:t>$s7</a:t>
            </a:r>
          </a:p>
        </p:txBody>
      </p:sp>
      <p:sp>
        <p:nvSpPr>
          <p:cNvPr id="73835" name="Text Box 107"/>
          <p:cNvSpPr txBox="1">
            <a:spLocks noChangeArrowheads="1"/>
          </p:cNvSpPr>
          <p:nvPr/>
        </p:nvSpPr>
        <p:spPr bwMode="auto">
          <a:xfrm>
            <a:off x="5113338" y="3717925"/>
            <a:ext cx="520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algn="ctr" latinLnBrk="1"/>
            <a:r>
              <a:rPr lang="en-US" altLang="ko-KR" sz="1600">
                <a:latin typeface="Verdana Ref" pitchFamily="34" charset="0"/>
              </a:rPr>
              <a:t>$t8</a:t>
            </a:r>
          </a:p>
        </p:txBody>
      </p:sp>
      <p:sp>
        <p:nvSpPr>
          <p:cNvPr id="73836" name="Text Box 108"/>
          <p:cNvSpPr txBox="1">
            <a:spLocks noChangeArrowheads="1"/>
          </p:cNvSpPr>
          <p:nvPr/>
        </p:nvSpPr>
        <p:spPr bwMode="auto">
          <a:xfrm>
            <a:off x="5113338" y="3933825"/>
            <a:ext cx="520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algn="ctr" latinLnBrk="1"/>
            <a:r>
              <a:rPr lang="en-US" altLang="ko-KR" sz="1600">
                <a:latin typeface="Verdana Ref" pitchFamily="34" charset="0"/>
              </a:rPr>
              <a:t>$t9</a:t>
            </a:r>
          </a:p>
        </p:txBody>
      </p:sp>
      <p:sp>
        <p:nvSpPr>
          <p:cNvPr id="73837" name="Text Box 109"/>
          <p:cNvSpPr txBox="1">
            <a:spLocks noChangeArrowheads="1"/>
          </p:cNvSpPr>
          <p:nvPr/>
        </p:nvSpPr>
        <p:spPr bwMode="auto">
          <a:xfrm>
            <a:off x="5092700" y="4149725"/>
            <a:ext cx="561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algn="ctr" latinLnBrk="1"/>
            <a:r>
              <a:rPr lang="en-US" altLang="ko-KR" sz="1600">
                <a:latin typeface="Verdana Ref" pitchFamily="34" charset="0"/>
              </a:rPr>
              <a:t>$k0</a:t>
            </a:r>
          </a:p>
        </p:txBody>
      </p:sp>
      <p:sp>
        <p:nvSpPr>
          <p:cNvPr id="73838" name="Text Box 110"/>
          <p:cNvSpPr txBox="1">
            <a:spLocks noChangeArrowheads="1"/>
          </p:cNvSpPr>
          <p:nvPr/>
        </p:nvSpPr>
        <p:spPr bwMode="auto">
          <a:xfrm>
            <a:off x="5092700" y="4365625"/>
            <a:ext cx="561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algn="ctr" latinLnBrk="1"/>
            <a:r>
              <a:rPr lang="en-US" altLang="ko-KR" sz="1600">
                <a:latin typeface="Verdana Ref" pitchFamily="34" charset="0"/>
              </a:rPr>
              <a:t>$k1</a:t>
            </a:r>
          </a:p>
        </p:txBody>
      </p:sp>
      <p:sp>
        <p:nvSpPr>
          <p:cNvPr id="73839" name="Text Box 111"/>
          <p:cNvSpPr txBox="1">
            <a:spLocks noChangeArrowheads="1"/>
          </p:cNvSpPr>
          <p:nvPr/>
        </p:nvSpPr>
        <p:spPr bwMode="auto">
          <a:xfrm>
            <a:off x="5089525" y="4581525"/>
            <a:ext cx="5667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algn="ctr" latinLnBrk="1"/>
            <a:r>
              <a:rPr lang="en-US" altLang="ko-KR" sz="1600">
                <a:latin typeface="Verdana Ref" pitchFamily="34" charset="0"/>
              </a:rPr>
              <a:t>$gp</a:t>
            </a:r>
          </a:p>
        </p:txBody>
      </p:sp>
      <p:sp>
        <p:nvSpPr>
          <p:cNvPr id="73840" name="Text Box 112"/>
          <p:cNvSpPr txBox="1">
            <a:spLocks noChangeArrowheads="1"/>
          </p:cNvSpPr>
          <p:nvPr/>
        </p:nvSpPr>
        <p:spPr bwMode="auto">
          <a:xfrm>
            <a:off x="5100638" y="4797425"/>
            <a:ext cx="5461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algn="ctr" latinLnBrk="1"/>
            <a:r>
              <a:rPr lang="en-US" altLang="ko-KR" sz="1600">
                <a:latin typeface="Verdana Ref" pitchFamily="34" charset="0"/>
              </a:rPr>
              <a:t>$sp</a:t>
            </a:r>
          </a:p>
        </p:txBody>
      </p:sp>
      <p:sp>
        <p:nvSpPr>
          <p:cNvPr id="73841" name="Text Box 113"/>
          <p:cNvSpPr txBox="1">
            <a:spLocks noChangeArrowheads="1"/>
          </p:cNvSpPr>
          <p:nvPr/>
        </p:nvSpPr>
        <p:spPr bwMode="auto">
          <a:xfrm>
            <a:off x="5118100" y="5013325"/>
            <a:ext cx="511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algn="ctr" latinLnBrk="1"/>
            <a:r>
              <a:rPr lang="en-US" altLang="ko-KR" sz="1600">
                <a:latin typeface="Verdana Ref" pitchFamily="34" charset="0"/>
              </a:rPr>
              <a:t>$fp</a:t>
            </a:r>
          </a:p>
        </p:txBody>
      </p:sp>
      <p:sp>
        <p:nvSpPr>
          <p:cNvPr id="73842" name="Text Box 114"/>
          <p:cNvSpPr txBox="1">
            <a:spLocks noChangeArrowheads="1"/>
          </p:cNvSpPr>
          <p:nvPr/>
        </p:nvSpPr>
        <p:spPr bwMode="auto">
          <a:xfrm>
            <a:off x="5113338" y="5229225"/>
            <a:ext cx="522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algn="ctr" latinLnBrk="1"/>
            <a:r>
              <a:rPr lang="en-US" altLang="ko-KR" sz="1600">
                <a:latin typeface="Verdana Ref" pitchFamily="34" charset="0"/>
              </a:rPr>
              <a:t>$ra</a:t>
            </a:r>
          </a:p>
        </p:txBody>
      </p:sp>
      <p:sp>
        <p:nvSpPr>
          <p:cNvPr id="73843" name="Text Box 115"/>
          <p:cNvSpPr txBox="1">
            <a:spLocks noChangeArrowheads="1"/>
          </p:cNvSpPr>
          <p:nvPr/>
        </p:nvSpPr>
        <p:spPr bwMode="auto">
          <a:xfrm>
            <a:off x="5076825" y="1989138"/>
            <a:ext cx="547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algn="ctr" latinLnBrk="1"/>
            <a:r>
              <a:rPr lang="en-US" altLang="ko-KR" sz="1600">
                <a:latin typeface="Verdana Ref" pitchFamily="34" charset="0"/>
              </a:rPr>
              <a:t>$s0</a:t>
            </a:r>
          </a:p>
        </p:txBody>
      </p:sp>
      <p:sp>
        <p:nvSpPr>
          <p:cNvPr id="8297" name="Text Box 116"/>
          <p:cNvSpPr txBox="1">
            <a:spLocks noChangeArrowheads="1"/>
          </p:cNvSpPr>
          <p:nvPr/>
        </p:nvSpPr>
        <p:spPr bwMode="auto">
          <a:xfrm>
            <a:off x="2351088" y="5661025"/>
            <a:ext cx="22209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algn="ctr" latinLnBrk="1"/>
            <a:r>
              <a:rPr lang="en-US" altLang="ko-KR" sz="1200">
                <a:latin typeface="Verdana Ref" pitchFamily="34" charset="0"/>
              </a:rPr>
              <a:t>General-Purpose Registers</a:t>
            </a:r>
          </a:p>
        </p:txBody>
      </p:sp>
      <p:sp>
        <p:nvSpPr>
          <p:cNvPr id="8298" name="Text Box 117"/>
          <p:cNvSpPr txBox="1">
            <a:spLocks noChangeArrowheads="1"/>
          </p:cNvSpPr>
          <p:nvPr/>
        </p:nvSpPr>
        <p:spPr bwMode="auto">
          <a:xfrm>
            <a:off x="5821363" y="5661025"/>
            <a:ext cx="2171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algn="ctr" latinLnBrk="1"/>
            <a:r>
              <a:rPr lang="en-US" altLang="ko-KR" sz="1200">
                <a:latin typeface="Verdana Ref" pitchFamily="34" charset="0"/>
              </a:rPr>
              <a:t>Special-Purpose Registers</a:t>
            </a:r>
          </a:p>
        </p:txBody>
      </p:sp>
      <p:grpSp>
        <p:nvGrpSpPr>
          <p:cNvPr id="2" name="Group 120"/>
          <p:cNvGrpSpPr>
            <a:grpSpLocks/>
          </p:cNvGrpSpPr>
          <p:nvPr/>
        </p:nvGrpSpPr>
        <p:grpSpPr bwMode="auto">
          <a:xfrm>
            <a:off x="1908175" y="1557338"/>
            <a:ext cx="1223963" cy="288925"/>
            <a:chOff x="1202" y="935"/>
            <a:chExt cx="771" cy="182"/>
          </a:xfrm>
        </p:grpSpPr>
        <p:sp>
          <p:nvSpPr>
            <p:cNvPr id="8300" name="Line 118"/>
            <p:cNvSpPr>
              <a:spLocks noChangeShapeType="1"/>
            </p:cNvSpPr>
            <p:nvPr/>
          </p:nvSpPr>
          <p:spPr bwMode="auto">
            <a:xfrm>
              <a:off x="1202" y="1117"/>
              <a:ext cx="771"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301" name="Text Box 119"/>
            <p:cNvSpPr txBox="1">
              <a:spLocks noChangeArrowheads="1"/>
            </p:cNvSpPr>
            <p:nvPr/>
          </p:nvSpPr>
          <p:spPr bwMode="auto">
            <a:xfrm>
              <a:off x="1383" y="935"/>
              <a:ext cx="44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algn="ctr" latinLnBrk="1"/>
              <a:r>
                <a:rPr lang="en-US" altLang="ko-KR" sz="1200">
                  <a:latin typeface="Verdana Ref" pitchFamily="34" charset="0"/>
                </a:rPr>
                <a:t>32 bits</a:t>
              </a:r>
            </a:p>
          </p:txBody>
        </p:sp>
      </p:grpSp>
      <p:grpSp>
        <p:nvGrpSpPr>
          <p:cNvPr id="3" name="Group 121"/>
          <p:cNvGrpSpPr>
            <a:grpSpLocks/>
          </p:cNvGrpSpPr>
          <p:nvPr/>
        </p:nvGrpSpPr>
        <p:grpSpPr bwMode="auto">
          <a:xfrm>
            <a:off x="3779838" y="1557338"/>
            <a:ext cx="1223962" cy="288925"/>
            <a:chOff x="1202" y="935"/>
            <a:chExt cx="771" cy="182"/>
          </a:xfrm>
        </p:grpSpPr>
        <p:sp>
          <p:nvSpPr>
            <p:cNvPr id="8303" name="Line 122"/>
            <p:cNvSpPr>
              <a:spLocks noChangeShapeType="1"/>
            </p:cNvSpPr>
            <p:nvPr/>
          </p:nvSpPr>
          <p:spPr bwMode="auto">
            <a:xfrm>
              <a:off x="1202" y="1117"/>
              <a:ext cx="771"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304" name="Text Box 123"/>
            <p:cNvSpPr txBox="1">
              <a:spLocks noChangeArrowheads="1"/>
            </p:cNvSpPr>
            <p:nvPr/>
          </p:nvSpPr>
          <p:spPr bwMode="auto">
            <a:xfrm>
              <a:off x="1383" y="935"/>
              <a:ext cx="44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algn="ctr" latinLnBrk="1"/>
              <a:r>
                <a:rPr lang="en-US" altLang="ko-KR" sz="1200">
                  <a:latin typeface="Verdana Ref" pitchFamily="34" charset="0"/>
                </a:rPr>
                <a:t>32 bits</a:t>
              </a:r>
            </a:p>
          </p:txBody>
        </p:sp>
      </p:grpSp>
      <p:grpSp>
        <p:nvGrpSpPr>
          <p:cNvPr id="4" name="Group 124"/>
          <p:cNvGrpSpPr>
            <a:grpSpLocks/>
          </p:cNvGrpSpPr>
          <p:nvPr/>
        </p:nvGrpSpPr>
        <p:grpSpPr bwMode="auto">
          <a:xfrm>
            <a:off x="6300788" y="1557338"/>
            <a:ext cx="1223962" cy="288925"/>
            <a:chOff x="1202" y="935"/>
            <a:chExt cx="771" cy="182"/>
          </a:xfrm>
        </p:grpSpPr>
        <p:sp>
          <p:nvSpPr>
            <p:cNvPr id="8306" name="Line 125"/>
            <p:cNvSpPr>
              <a:spLocks noChangeShapeType="1"/>
            </p:cNvSpPr>
            <p:nvPr/>
          </p:nvSpPr>
          <p:spPr bwMode="auto">
            <a:xfrm>
              <a:off x="1202" y="1117"/>
              <a:ext cx="771"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307" name="Text Box 126"/>
            <p:cNvSpPr txBox="1">
              <a:spLocks noChangeArrowheads="1"/>
            </p:cNvSpPr>
            <p:nvPr/>
          </p:nvSpPr>
          <p:spPr bwMode="auto">
            <a:xfrm>
              <a:off x="1383" y="935"/>
              <a:ext cx="44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algn="ctr" latinLnBrk="1"/>
              <a:r>
                <a:rPr lang="en-US" altLang="ko-KR" sz="1200">
                  <a:latin typeface="Verdana Ref" pitchFamily="34" charset="0"/>
                </a:rPr>
                <a:t>32 bits</a:t>
              </a:r>
            </a:p>
          </p:txBody>
        </p:sp>
      </p:grpSp>
      <p:sp>
        <p:nvSpPr>
          <p:cNvPr id="8308" name="文本框 4"/>
          <p:cNvSpPr txBox="1">
            <a:spLocks noChangeArrowheads="1"/>
          </p:cNvSpPr>
          <p:nvPr/>
        </p:nvSpPr>
        <p:spPr bwMode="auto">
          <a:xfrm>
            <a:off x="733425" y="6245225"/>
            <a:ext cx="81772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Black" panose="020B0A04020102020204" pitchFamily="34" charset="0"/>
                <a:ea typeface="Gulim" pitchFamily="34" charset="-127"/>
              </a:defRPr>
            </a:lvl1pPr>
            <a:lvl2pPr>
              <a:defRPr>
                <a:solidFill>
                  <a:schemeClr val="tx1"/>
                </a:solidFill>
                <a:latin typeface="Arial Black" panose="020B0A04020102020204" pitchFamily="34" charset="0"/>
                <a:ea typeface="Gulim" pitchFamily="34" charset="-127"/>
              </a:defRPr>
            </a:lvl2pPr>
            <a:lvl3pPr>
              <a:defRPr>
                <a:solidFill>
                  <a:schemeClr val="tx1"/>
                </a:solidFill>
                <a:latin typeface="Arial Black" panose="020B0A04020102020204" pitchFamily="34" charset="0"/>
                <a:ea typeface="Gulim" pitchFamily="34" charset="-127"/>
              </a:defRPr>
            </a:lvl3pPr>
            <a:lvl4pPr>
              <a:defRPr>
                <a:solidFill>
                  <a:schemeClr val="tx1"/>
                </a:solidFill>
                <a:latin typeface="Arial Black" panose="020B0A04020102020204" pitchFamily="34" charset="0"/>
                <a:ea typeface="Gulim" pitchFamily="34" charset="-127"/>
              </a:defRPr>
            </a:lvl4pPr>
            <a:lvl5pPr>
              <a:defRPr>
                <a:solidFill>
                  <a:schemeClr val="tx1"/>
                </a:solidFill>
                <a:latin typeface="Arial Black" panose="020B0A04020102020204" pitchFamily="34" charset="0"/>
                <a:ea typeface="Gulim" pitchFamily="34" charset="-127"/>
              </a:defRPr>
            </a:lvl5pPr>
            <a:lvl6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6pPr>
            <a:lvl7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7pPr>
            <a:lvl8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8pPr>
            <a:lvl9pPr fontAlgn="base">
              <a:spcBef>
                <a:spcPct val="0"/>
              </a:spcBef>
              <a:spcAft>
                <a:spcPct val="0"/>
              </a:spcAft>
              <a:buFont typeface="Arial" panose="020B0604020202020204" pitchFamily="34" charset="0"/>
              <a:defRPr>
                <a:solidFill>
                  <a:schemeClr val="tx1"/>
                </a:solidFill>
                <a:latin typeface="Arial Black" panose="020B0A04020102020204" pitchFamily="34" charset="0"/>
                <a:ea typeface="Gulim" pitchFamily="34" charset="-127"/>
              </a:defRPr>
            </a:lvl9pPr>
          </a:lstStyle>
          <a:p>
            <a:pPr latinLnBrk="1"/>
            <a:r>
              <a:rPr lang="zh-CN" altLang="en-US"/>
              <a:t>$at is reserved by the assembler to handle large constants.</a:t>
            </a:r>
          </a:p>
        </p:txBody>
      </p:sp>
    </p:spTree>
    <p:extLst>
      <p:ext uri="{BB962C8B-B14F-4D97-AF65-F5344CB8AC3E}">
        <p14:creationId xmlns:p14="http://schemas.microsoft.com/office/powerpoint/2010/main" val="3017664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3805"/>
                                        </p:tgtEl>
                                        <p:attrNameLst>
                                          <p:attrName>style.visibility</p:attrName>
                                        </p:attrNameLst>
                                      </p:cBhvr>
                                      <p:to>
                                        <p:strVal val="visible"/>
                                      </p:to>
                                    </p:set>
                                    <p:animEffect transition="in" filter="dissolve">
                                      <p:cBhvr>
                                        <p:cTn id="15" dur="500"/>
                                        <p:tgtEl>
                                          <p:spTgt spid="7380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73806"/>
                                        </p:tgtEl>
                                        <p:attrNameLst>
                                          <p:attrName>style.visibility</p:attrName>
                                        </p:attrNameLst>
                                      </p:cBhvr>
                                      <p:to>
                                        <p:strVal val="visible"/>
                                      </p:to>
                                    </p:set>
                                    <p:animEffect transition="in" filter="dissolve">
                                      <p:cBhvr>
                                        <p:cTn id="18" dur="500"/>
                                        <p:tgtEl>
                                          <p:spTgt spid="73806"/>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73807"/>
                                        </p:tgtEl>
                                        <p:attrNameLst>
                                          <p:attrName>style.visibility</p:attrName>
                                        </p:attrNameLst>
                                      </p:cBhvr>
                                      <p:to>
                                        <p:strVal val="visible"/>
                                      </p:to>
                                    </p:set>
                                    <p:animEffect transition="in" filter="dissolve">
                                      <p:cBhvr>
                                        <p:cTn id="21" dur="500"/>
                                        <p:tgtEl>
                                          <p:spTgt spid="73807"/>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73808"/>
                                        </p:tgtEl>
                                        <p:attrNameLst>
                                          <p:attrName>style.visibility</p:attrName>
                                        </p:attrNameLst>
                                      </p:cBhvr>
                                      <p:to>
                                        <p:strVal val="visible"/>
                                      </p:to>
                                    </p:set>
                                    <p:animEffect transition="in" filter="dissolve">
                                      <p:cBhvr>
                                        <p:cTn id="24" dur="500"/>
                                        <p:tgtEl>
                                          <p:spTgt spid="73808"/>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73809"/>
                                        </p:tgtEl>
                                        <p:attrNameLst>
                                          <p:attrName>style.visibility</p:attrName>
                                        </p:attrNameLst>
                                      </p:cBhvr>
                                      <p:to>
                                        <p:strVal val="visible"/>
                                      </p:to>
                                    </p:set>
                                    <p:animEffect transition="in" filter="dissolve">
                                      <p:cBhvr>
                                        <p:cTn id="27" dur="500"/>
                                        <p:tgtEl>
                                          <p:spTgt spid="73809"/>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73810"/>
                                        </p:tgtEl>
                                        <p:attrNameLst>
                                          <p:attrName>style.visibility</p:attrName>
                                        </p:attrNameLst>
                                      </p:cBhvr>
                                      <p:to>
                                        <p:strVal val="visible"/>
                                      </p:to>
                                    </p:set>
                                    <p:animEffect transition="in" filter="dissolve">
                                      <p:cBhvr>
                                        <p:cTn id="30" dur="500"/>
                                        <p:tgtEl>
                                          <p:spTgt spid="73810"/>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73811"/>
                                        </p:tgtEl>
                                        <p:attrNameLst>
                                          <p:attrName>style.visibility</p:attrName>
                                        </p:attrNameLst>
                                      </p:cBhvr>
                                      <p:to>
                                        <p:strVal val="visible"/>
                                      </p:to>
                                    </p:set>
                                    <p:animEffect transition="in" filter="dissolve">
                                      <p:cBhvr>
                                        <p:cTn id="33" dur="500"/>
                                        <p:tgtEl>
                                          <p:spTgt spid="73811"/>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73812"/>
                                        </p:tgtEl>
                                        <p:attrNameLst>
                                          <p:attrName>style.visibility</p:attrName>
                                        </p:attrNameLst>
                                      </p:cBhvr>
                                      <p:to>
                                        <p:strVal val="visible"/>
                                      </p:to>
                                    </p:set>
                                    <p:animEffect transition="in" filter="dissolve">
                                      <p:cBhvr>
                                        <p:cTn id="36" dur="500"/>
                                        <p:tgtEl>
                                          <p:spTgt spid="73812"/>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73813"/>
                                        </p:tgtEl>
                                        <p:attrNameLst>
                                          <p:attrName>style.visibility</p:attrName>
                                        </p:attrNameLst>
                                      </p:cBhvr>
                                      <p:to>
                                        <p:strVal val="visible"/>
                                      </p:to>
                                    </p:set>
                                    <p:animEffect transition="in" filter="dissolve">
                                      <p:cBhvr>
                                        <p:cTn id="39" dur="500"/>
                                        <p:tgtEl>
                                          <p:spTgt spid="73813"/>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73814"/>
                                        </p:tgtEl>
                                        <p:attrNameLst>
                                          <p:attrName>style.visibility</p:attrName>
                                        </p:attrNameLst>
                                      </p:cBhvr>
                                      <p:to>
                                        <p:strVal val="visible"/>
                                      </p:to>
                                    </p:set>
                                    <p:animEffect transition="in" filter="dissolve">
                                      <p:cBhvr>
                                        <p:cTn id="42" dur="500"/>
                                        <p:tgtEl>
                                          <p:spTgt spid="73814"/>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73815"/>
                                        </p:tgtEl>
                                        <p:attrNameLst>
                                          <p:attrName>style.visibility</p:attrName>
                                        </p:attrNameLst>
                                      </p:cBhvr>
                                      <p:to>
                                        <p:strVal val="visible"/>
                                      </p:to>
                                    </p:set>
                                    <p:animEffect transition="in" filter="dissolve">
                                      <p:cBhvr>
                                        <p:cTn id="45" dur="500"/>
                                        <p:tgtEl>
                                          <p:spTgt spid="73815"/>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73816"/>
                                        </p:tgtEl>
                                        <p:attrNameLst>
                                          <p:attrName>style.visibility</p:attrName>
                                        </p:attrNameLst>
                                      </p:cBhvr>
                                      <p:to>
                                        <p:strVal val="visible"/>
                                      </p:to>
                                    </p:set>
                                    <p:animEffect transition="in" filter="dissolve">
                                      <p:cBhvr>
                                        <p:cTn id="48" dur="500"/>
                                        <p:tgtEl>
                                          <p:spTgt spid="73816"/>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73817"/>
                                        </p:tgtEl>
                                        <p:attrNameLst>
                                          <p:attrName>style.visibility</p:attrName>
                                        </p:attrNameLst>
                                      </p:cBhvr>
                                      <p:to>
                                        <p:strVal val="visible"/>
                                      </p:to>
                                    </p:set>
                                    <p:animEffect transition="in" filter="dissolve">
                                      <p:cBhvr>
                                        <p:cTn id="51" dur="500"/>
                                        <p:tgtEl>
                                          <p:spTgt spid="73817"/>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73818"/>
                                        </p:tgtEl>
                                        <p:attrNameLst>
                                          <p:attrName>style.visibility</p:attrName>
                                        </p:attrNameLst>
                                      </p:cBhvr>
                                      <p:to>
                                        <p:strVal val="visible"/>
                                      </p:to>
                                    </p:set>
                                    <p:animEffect transition="in" filter="dissolve">
                                      <p:cBhvr>
                                        <p:cTn id="54" dur="500"/>
                                        <p:tgtEl>
                                          <p:spTgt spid="73818"/>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73819"/>
                                        </p:tgtEl>
                                        <p:attrNameLst>
                                          <p:attrName>style.visibility</p:attrName>
                                        </p:attrNameLst>
                                      </p:cBhvr>
                                      <p:to>
                                        <p:strVal val="visible"/>
                                      </p:to>
                                    </p:set>
                                    <p:animEffect transition="in" filter="dissolve">
                                      <p:cBhvr>
                                        <p:cTn id="57" dur="500"/>
                                        <p:tgtEl>
                                          <p:spTgt spid="73819"/>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73820"/>
                                        </p:tgtEl>
                                        <p:attrNameLst>
                                          <p:attrName>style.visibility</p:attrName>
                                        </p:attrNameLst>
                                      </p:cBhvr>
                                      <p:to>
                                        <p:strVal val="visible"/>
                                      </p:to>
                                    </p:set>
                                    <p:animEffect transition="in" filter="dissolve">
                                      <p:cBhvr>
                                        <p:cTn id="60" dur="500"/>
                                        <p:tgtEl>
                                          <p:spTgt spid="73820"/>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73828"/>
                                        </p:tgtEl>
                                        <p:attrNameLst>
                                          <p:attrName>style.visibility</p:attrName>
                                        </p:attrNameLst>
                                      </p:cBhvr>
                                      <p:to>
                                        <p:strVal val="visible"/>
                                      </p:to>
                                    </p:set>
                                    <p:animEffect transition="in" filter="dissolve">
                                      <p:cBhvr>
                                        <p:cTn id="63" dur="500"/>
                                        <p:tgtEl>
                                          <p:spTgt spid="73828"/>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73829"/>
                                        </p:tgtEl>
                                        <p:attrNameLst>
                                          <p:attrName>style.visibility</p:attrName>
                                        </p:attrNameLst>
                                      </p:cBhvr>
                                      <p:to>
                                        <p:strVal val="visible"/>
                                      </p:to>
                                    </p:set>
                                    <p:animEffect transition="in" filter="dissolve">
                                      <p:cBhvr>
                                        <p:cTn id="66" dur="500"/>
                                        <p:tgtEl>
                                          <p:spTgt spid="73829"/>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73830"/>
                                        </p:tgtEl>
                                        <p:attrNameLst>
                                          <p:attrName>style.visibility</p:attrName>
                                        </p:attrNameLst>
                                      </p:cBhvr>
                                      <p:to>
                                        <p:strVal val="visible"/>
                                      </p:to>
                                    </p:set>
                                    <p:animEffect transition="in" filter="dissolve">
                                      <p:cBhvr>
                                        <p:cTn id="69" dur="500"/>
                                        <p:tgtEl>
                                          <p:spTgt spid="73830"/>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73831"/>
                                        </p:tgtEl>
                                        <p:attrNameLst>
                                          <p:attrName>style.visibility</p:attrName>
                                        </p:attrNameLst>
                                      </p:cBhvr>
                                      <p:to>
                                        <p:strVal val="visible"/>
                                      </p:to>
                                    </p:set>
                                    <p:animEffect transition="in" filter="dissolve">
                                      <p:cBhvr>
                                        <p:cTn id="72" dur="500"/>
                                        <p:tgtEl>
                                          <p:spTgt spid="73831"/>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73832"/>
                                        </p:tgtEl>
                                        <p:attrNameLst>
                                          <p:attrName>style.visibility</p:attrName>
                                        </p:attrNameLst>
                                      </p:cBhvr>
                                      <p:to>
                                        <p:strVal val="visible"/>
                                      </p:to>
                                    </p:set>
                                    <p:animEffect transition="in" filter="dissolve">
                                      <p:cBhvr>
                                        <p:cTn id="75" dur="500"/>
                                        <p:tgtEl>
                                          <p:spTgt spid="73832"/>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73833"/>
                                        </p:tgtEl>
                                        <p:attrNameLst>
                                          <p:attrName>style.visibility</p:attrName>
                                        </p:attrNameLst>
                                      </p:cBhvr>
                                      <p:to>
                                        <p:strVal val="visible"/>
                                      </p:to>
                                    </p:set>
                                    <p:animEffect transition="in" filter="dissolve">
                                      <p:cBhvr>
                                        <p:cTn id="78" dur="500"/>
                                        <p:tgtEl>
                                          <p:spTgt spid="73833"/>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73834"/>
                                        </p:tgtEl>
                                        <p:attrNameLst>
                                          <p:attrName>style.visibility</p:attrName>
                                        </p:attrNameLst>
                                      </p:cBhvr>
                                      <p:to>
                                        <p:strVal val="visible"/>
                                      </p:to>
                                    </p:set>
                                    <p:animEffect transition="in" filter="dissolve">
                                      <p:cBhvr>
                                        <p:cTn id="81" dur="500"/>
                                        <p:tgtEl>
                                          <p:spTgt spid="73834"/>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73835"/>
                                        </p:tgtEl>
                                        <p:attrNameLst>
                                          <p:attrName>style.visibility</p:attrName>
                                        </p:attrNameLst>
                                      </p:cBhvr>
                                      <p:to>
                                        <p:strVal val="visible"/>
                                      </p:to>
                                    </p:set>
                                    <p:animEffect transition="in" filter="dissolve">
                                      <p:cBhvr>
                                        <p:cTn id="84" dur="500"/>
                                        <p:tgtEl>
                                          <p:spTgt spid="73835"/>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73836"/>
                                        </p:tgtEl>
                                        <p:attrNameLst>
                                          <p:attrName>style.visibility</p:attrName>
                                        </p:attrNameLst>
                                      </p:cBhvr>
                                      <p:to>
                                        <p:strVal val="visible"/>
                                      </p:to>
                                    </p:set>
                                    <p:animEffect transition="in" filter="dissolve">
                                      <p:cBhvr>
                                        <p:cTn id="87" dur="500"/>
                                        <p:tgtEl>
                                          <p:spTgt spid="73836"/>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73837"/>
                                        </p:tgtEl>
                                        <p:attrNameLst>
                                          <p:attrName>style.visibility</p:attrName>
                                        </p:attrNameLst>
                                      </p:cBhvr>
                                      <p:to>
                                        <p:strVal val="visible"/>
                                      </p:to>
                                    </p:set>
                                    <p:animEffect transition="in" filter="dissolve">
                                      <p:cBhvr>
                                        <p:cTn id="90" dur="500"/>
                                        <p:tgtEl>
                                          <p:spTgt spid="73837"/>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73838"/>
                                        </p:tgtEl>
                                        <p:attrNameLst>
                                          <p:attrName>style.visibility</p:attrName>
                                        </p:attrNameLst>
                                      </p:cBhvr>
                                      <p:to>
                                        <p:strVal val="visible"/>
                                      </p:to>
                                    </p:set>
                                    <p:animEffect transition="in" filter="dissolve">
                                      <p:cBhvr>
                                        <p:cTn id="93" dur="500"/>
                                        <p:tgtEl>
                                          <p:spTgt spid="73838"/>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73839"/>
                                        </p:tgtEl>
                                        <p:attrNameLst>
                                          <p:attrName>style.visibility</p:attrName>
                                        </p:attrNameLst>
                                      </p:cBhvr>
                                      <p:to>
                                        <p:strVal val="visible"/>
                                      </p:to>
                                    </p:set>
                                    <p:animEffect transition="in" filter="dissolve">
                                      <p:cBhvr>
                                        <p:cTn id="96" dur="500"/>
                                        <p:tgtEl>
                                          <p:spTgt spid="73839"/>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73840"/>
                                        </p:tgtEl>
                                        <p:attrNameLst>
                                          <p:attrName>style.visibility</p:attrName>
                                        </p:attrNameLst>
                                      </p:cBhvr>
                                      <p:to>
                                        <p:strVal val="visible"/>
                                      </p:to>
                                    </p:set>
                                    <p:animEffect transition="in" filter="dissolve">
                                      <p:cBhvr>
                                        <p:cTn id="99" dur="500"/>
                                        <p:tgtEl>
                                          <p:spTgt spid="73840"/>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73841"/>
                                        </p:tgtEl>
                                        <p:attrNameLst>
                                          <p:attrName>style.visibility</p:attrName>
                                        </p:attrNameLst>
                                      </p:cBhvr>
                                      <p:to>
                                        <p:strVal val="visible"/>
                                      </p:to>
                                    </p:set>
                                    <p:animEffect transition="in" filter="dissolve">
                                      <p:cBhvr>
                                        <p:cTn id="102" dur="500"/>
                                        <p:tgtEl>
                                          <p:spTgt spid="73841"/>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73842"/>
                                        </p:tgtEl>
                                        <p:attrNameLst>
                                          <p:attrName>style.visibility</p:attrName>
                                        </p:attrNameLst>
                                      </p:cBhvr>
                                      <p:to>
                                        <p:strVal val="visible"/>
                                      </p:to>
                                    </p:set>
                                    <p:animEffect transition="in" filter="dissolve">
                                      <p:cBhvr>
                                        <p:cTn id="105" dur="500"/>
                                        <p:tgtEl>
                                          <p:spTgt spid="73842"/>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73843"/>
                                        </p:tgtEl>
                                        <p:attrNameLst>
                                          <p:attrName>style.visibility</p:attrName>
                                        </p:attrNameLst>
                                      </p:cBhvr>
                                      <p:to>
                                        <p:strVal val="visible"/>
                                      </p:to>
                                    </p:set>
                                    <p:animEffect transition="in" filter="dissolve">
                                      <p:cBhvr>
                                        <p:cTn id="108" dur="500"/>
                                        <p:tgtEl>
                                          <p:spTgt spid="73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05" grpId="0"/>
      <p:bldP spid="73806" grpId="0"/>
      <p:bldP spid="73807" grpId="0"/>
      <p:bldP spid="73808" grpId="0"/>
      <p:bldP spid="73809" grpId="0"/>
      <p:bldP spid="73810" grpId="0"/>
      <p:bldP spid="73811" grpId="0"/>
      <p:bldP spid="73812" grpId="0"/>
      <p:bldP spid="73813" grpId="0"/>
      <p:bldP spid="73814" grpId="0"/>
      <p:bldP spid="73815" grpId="0"/>
      <p:bldP spid="73816" grpId="0"/>
      <p:bldP spid="73817" grpId="0"/>
      <p:bldP spid="73818" grpId="0"/>
      <p:bldP spid="73819" grpId="0"/>
      <p:bldP spid="73820" grpId="0"/>
      <p:bldP spid="73828" grpId="0"/>
      <p:bldP spid="73829" grpId="0"/>
      <p:bldP spid="73830" grpId="0"/>
      <p:bldP spid="73831" grpId="0"/>
      <p:bldP spid="73832" grpId="0"/>
      <p:bldP spid="73833" grpId="0"/>
      <p:bldP spid="73834" grpId="0"/>
      <p:bldP spid="73835" grpId="0"/>
      <p:bldP spid="73836" grpId="0"/>
      <p:bldP spid="73837" grpId="0"/>
      <p:bldP spid="73838" grpId="0"/>
      <p:bldP spid="73839" grpId="0"/>
      <p:bldP spid="73840" grpId="0"/>
      <p:bldP spid="73841" grpId="0"/>
      <p:bldP spid="73842" grpId="0"/>
      <p:bldP spid="73843"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3"/>
          <p:cNvSpPr>
            <a:spLocks noGrp="1" noRot="1" noChangeArrowheads="1"/>
          </p:cNvSpPr>
          <p:nvPr>
            <p:ph type="body" idx="1"/>
          </p:nvPr>
        </p:nvSpPr>
        <p:spPr>
          <a:xfrm>
            <a:off x="250825" y="-27384"/>
            <a:ext cx="8540750" cy="6885384"/>
          </a:xfrm>
        </p:spPr>
        <p:txBody>
          <a:bodyPr/>
          <a:lstStyle/>
          <a:p>
            <a:pPr eaLnBrk="1" hangingPunct="1">
              <a:spcBef>
                <a:spcPts val="0"/>
              </a:spcBef>
              <a:buClr>
                <a:srgbClr val="FF9933"/>
              </a:buClr>
              <a:buSzPct val="75000"/>
              <a:defRPr/>
            </a:pPr>
            <a:r>
              <a:rPr lang="en-US" altLang="zh-CN" sz="2800" b="0" kern="0" dirty="0">
                <a:solidFill>
                  <a:srgbClr val="000000"/>
                </a:solidFill>
                <a:latin typeface="Arial"/>
                <a:ea typeface="Arial Unicode MS"/>
                <a:cs typeface="Arial Unicode MS"/>
              </a:rPr>
              <a:t>MIPS assembly language</a:t>
            </a:r>
          </a:p>
          <a:p>
            <a:pPr lvl="1" eaLnBrk="1" hangingPunct="1">
              <a:spcBef>
                <a:spcPts val="0"/>
              </a:spcBef>
              <a:buClr>
                <a:srgbClr val="3366FF"/>
              </a:buClr>
              <a:buSzPct val="85000"/>
              <a:defRPr/>
            </a:pPr>
            <a:r>
              <a:rPr lang="en-US" altLang="zh-CN" sz="2400" kern="0" dirty="0">
                <a:solidFill>
                  <a:srgbClr val="000000"/>
                </a:solidFill>
                <a:latin typeface="Arial"/>
                <a:ea typeface="Arial Unicode MS"/>
                <a:cs typeface="Arial Unicode MS"/>
              </a:rPr>
              <a:t> Arithmetic</a:t>
            </a:r>
          </a:p>
          <a:p>
            <a:pPr lvl="2" eaLnBrk="1" hangingPunct="1">
              <a:spcBef>
                <a:spcPts val="0"/>
              </a:spcBef>
              <a:buClr>
                <a:srgbClr val="FF9933"/>
              </a:buClr>
              <a:buSzPct val="85000"/>
              <a:defRPr/>
            </a:pPr>
            <a:r>
              <a:rPr lang="en-US" altLang="zh-CN" sz="2000" kern="0" dirty="0">
                <a:solidFill>
                  <a:srgbClr val="000000"/>
                </a:solidFill>
                <a:latin typeface="Arial"/>
                <a:ea typeface="Arial Unicode MS"/>
                <a:cs typeface="Arial Unicode MS"/>
              </a:rPr>
              <a:t> add                         </a:t>
            </a:r>
            <a:r>
              <a:rPr lang="en-US" altLang="zh-CN" sz="2000" kern="0" dirty="0" err="1">
                <a:solidFill>
                  <a:srgbClr val="000000"/>
                </a:solidFill>
                <a:ea typeface="Arial Unicode MS"/>
                <a:cs typeface="Arial Unicode MS"/>
              </a:rPr>
              <a:t>add</a:t>
            </a:r>
            <a:r>
              <a:rPr lang="en-US" altLang="zh-CN" sz="2000" kern="0" dirty="0">
                <a:solidFill>
                  <a:srgbClr val="000000"/>
                </a:solidFill>
                <a:ea typeface="Arial Unicode MS"/>
                <a:cs typeface="Arial Unicode MS"/>
              </a:rPr>
              <a:t>  $s1, $s2, $s3</a:t>
            </a:r>
          </a:p>
          <a:p>
            <a:pPr lvl="2" eaLnBrk="1" hangingPunct="1">
              <a:spcBef>
                <a:spcPts val="0"/>
              </a:spcBef>
              <a:buClr>
                <a:srgbClr val="FF9933"/>
              </a:buClr>
              <a:buSzPct val="85000"/>
              <a:defRPr/>
            </a:pPr>
            <a:r>
              <a:rPr lang="en-US" altLang="zh-CN" sz="2000" kern="0" dirty="0">
                <a:solidFill>
                  <a:srgbClr val="000000"/>
                </a:solidFill>
                <a:latin typeface="Arial"/>
                <a:ea typeface="Arial Unicode MS"/>
                <a:cs typeface="Arial Unicode MS"/>
              </a:rPr>
              <a:t> subtract                  </a:t>
            </a:r>
            <a:r>
              <a:rPr lang="en-US" altLang="zh-CN" sz="2000" kern="0" dirty="0">
                <a:solidFill>
                  <a:srgbClr val="000000"/>
                </a:solidFill>
                <a:ea typeface="Arial Unicode MS"/>
                <a:cs typeface="Arial Unicode MS"/>
              </a:rPr>
              <a:t>sub  $s1, $s2, $s3</a:t>
            </a:r>
          </a:p>
          <a:p>
            <a:pPr lvl="2" eaLnBrk="1" hangingPunct="1">
              <a:spcBef>
                <a:spcPts val="0"/>
              </a:spcBef>
              <a:buClr>
                <a:srgbClr val="FF9933"/>
              </a:buClr>
              <a:buSzPct val="85000"/>
              <a:defRPr/>
            </a:pPr>
            <a:r>
              <a:rPr lang="en-US" altLang="zh-CN" sz="2000" kern="0" dirty="0">
                <a:solidFill>
                  <a:srgbClr val="000000"/>
                </a:solidFill>
                <a:latin typeface="Arial"/>
                <a:ea typeface="Arial Unicode MS"/>
                <a:cs typeface="Arial Unicode MS"/>
              </a:rPr>
              <a:t> add immediate       </a:t>
            </a:r>
            <a:r>
              <a:rPr lang="en-US" altLang="zh-CN" sz="2000" kern="0" dirty="0" err="1">
                <a:solidFill>
                  <a:srgbClr val="000000"/>
                </a:solidFill>
                <a:ea typeface="Arial Unicode MS"/>
                <a:cs typeface="Arial Unicode MS"/>
              </a:rPr>
              <a:t>addi</a:t>
            </a:r>
            <a:r>
              <a:rPr lang="en-US" altLang="zh-CN" sz="2000" kern="0" dirty="0">
                <a:solidFill>
                  <a:srgbClr val="000000"/>
                </a:solidFill>
                <a:ea typeface="Arial Unicode MS"/>
                <a:cs typeface="Arial Unicode MS"/>
              </a:rPr>
              <a:t>  $s1, $s2, -3  (</a:t>
            </a:r>
            <a:r>
              <a:rPr lang="en-US" altLang="zh-CN" sz="2000" kern="0" dirty="0" err="1">
                <a:solidFill>
                  <a:srgbClr val="000000"/>
                </a:solidFill>
                <a:ea typeface="Arial Unicode MS"/>
                <a:cs typeface="Arial Unicode MS"/>
              </a:rPr>
              <a:t>Note:subi</a:t>
            </a:r>
            <a:r>
              <a:rPr lang="en-US" altLang="zh-CN" sz="2000" kern="0" dirty="0">
                <a:solidFill>
                  <a:srgbClr val="000000"/>
                </a:solidFill>
                <a:ea typeface="Arial Unicode MS"/>
                <a:cs typeface="Arial Unicode MS"/>
              </a:rPr>
              <a:t> does not exist)</a:t>
            </a:r>
            <a:endParaRPr lang="en-US" altLang="zh-CN" dirty="0"/>
          </a:p>
          <a:p>
            <a:pPr lvl="1" eaLnBrk="1" hangingPunct="1">
              <a:lnSpc>
                <a:spcPts val="2600"/>
              </a:lnSpc>
              <a:spcBef>
                <a:spcPts val="0"/>
              </a:spcBef>
              <a:defRPr/>
            </a:pPr>
            <a:r>
              <a:rPr lang="en-US" altLang="zh-CN" dirty="0"/>
              <a:t> Data transfer</a:t>
            </a:r>
          </a:p>
          <a:p>
            <a:pPr lvl="2" eaLnBrk="1" hangingPunct="1">
              <a:lnSpc>
                <a:spcPts val="2600"/>
              </a:lnSpc>
              <a:spcBef>
                <a:spcPts val="0"/>
              </a:spcBef>
              <a:defRPr/>
            </a:pPr>
            <a:r>
              <a:rPr lang="en-US" altLang="zh-CN" dirty="0"/>
              <a:t> </a:t>
            </a:r>
            <a:r>
              <a:rPr lang="en-US" altLang="zh-CN" sz="2000" kern="0" dirty="0">
                <a:solidFill>
                  <a:srgbClr val="000000"/>
                </a:solidFill>
                <a:latin typeface="Arial"/>
                <a:ea typeface="Arial Unicode MS"/>
                <a:cs typeface="Arial Unicode MS"/>
              </a:rPr>
              <a:t>load word                                 </a:t>
            </a:r>
            <a:r>
              <a:rPr lang="en-US" altLang="zh-CN" sz="2000" kern="0" dirty="0" err="1">
                <a:solidFill>
                  <a:srgbClr val="000000"/>
                </a:solidFill>
                <a:latin typeface="Arial"/>
                <a:ea typeface="Arial Unicode MS"/>
                <a:cs typeface="Arial Unicode MS"/>
              </a:rPr>
              <a:t>lw</a:t>
            </a:r>
            <a:r>
              <a:rPr lang="en-US" altLang="zh-CN" sz="2000" kern="0" dirty="0">
                <a:solidFill>
                  <a:srgbClr val="000000"/>
                </a:solidFill>
                <a:latin typeface="Arial"/>
                <a:ea typeface="Arial Unicode MS"/>
                <a:cs typeface="Arial Unicode MS"/>
              </a:rPr>
              <a:t>      $s1, 100($s2)</a:t>
            </a:r>
          </a:p>
          <a:p>
            <a:pPr lvl="2" eaLnBrk="1" hangingPunct="1">
              <a:lnSpc>
                <a:spcPts val="2600"/>
              </a:lnSpc>
              <a:spcBef>
                <a:spcPts val="0"/>
              </a:spcBef>
              <a:defRPr/>
            </a:pPr>
            <a:r>
              <a:rPr lang="en-US" altLang="zh-CN" sz="2000" kern="0" dirty="0">
                <a:solidFill>
                  <a:srgbClr val="000000"/>
                </a:solidFill>
                <a:latin typeface="Arial"/>
                <a:ea typeface="Arial Unicode MS"/>
                <a:cs typeface="Arial Unicode MS"/>
              </a:rPr>
              <a:t> store word                                </a:t>
            </a:r>
            <a:r>
              <a:rPr lang="en-US" altLang="zh-CN" sz="2000" kern="0" dirty="0" err="1">
                <a:solidFill>
                  <a:srgbClr val="000000"/>
                </a:solidFill>
                <a:latin typeface="Arial"/>
                <a:ea typeface="Arial Unicode MS"/>
                <a:cs typeface="Arial Unicode MS"/>
              </a:rPr>
              <a:t>sw</a:t>
            </a:r>
            <a:r>
              <a:rPr lang="en-US" altLang="zh-CN" sz="2000" kern="0" dirty="0">
                <a:solidFill>
                  <a:srgbClr val="000000"/>
                </a:solidFill>
                <a:latin typeface="Arial"/>
                <a:ea typeface="Arial Unicode MS"/>
                <a:cs typeface="Arial Unicode MS"/>
              </a:rPr>
              <a:t>      $s1, 100($s2)</a:t>
            </a:r>
          </a:p>
          <a:p>
            <a:pPr lvl="2" eaLnBrk="1" hangingPunct="1">
              <a:lnSpc>
                <a:spcPts val="2600"/>
              </a:lnSpc>
              <a:spcBef>
                <a:spcPts val="0"/>
              </a:spcBef>
              <a:defRPr/>
            </a:pPr>
            <a:r>
              <a:rPr lang="en-US" altLang="zh-CN" sz="2000" kern="0" dirty="0">
                <a:solidFill>
                  <a:srgbClr val="000000"/>
                </a:solidFill>
                <a:latin typeface="Arial"/>
                <a:ea typeface="Arial Unicode MS"/>
                <a:cs typeface="Arial Unicode MS"/>
              </a:rPr>
              <a:t> load byte                                  </a:t>
            </a:r>
            <a:r>
              <a:rPr lang="en-US" altLang="zh-CN" sz="2000" kern="0" dirty="0" err="1">
                <a:solidFill>
                  <a:srgbClr val="000000"/>
                </a:solidFill>
                <a:latin typeface="Arial"/>
                <a:ea typeface="Arial Unicode MS"/>
                <a:cs typeface="Arial Unicode MS"/>
              </a:rPr>
              <a:t>lb</a:t>
            </a:r>
            <a:r>
              <a:rPr lang="en-US" altLang="zh-CN" sz="2000" kern="0" dirty="0">
                <a:solidFill>
                  <a:srgbClr val="000000"/>
                </a:solidFill>
                <a:latin typeface="Arial"/>
                <a:ea typeface="Arial Unicode MS"/>
                <a:cs typeface="Arial Unicode MS"/>
              </a:rPr>
              <a:t>       $s1, 100($s2)</a:t>
            </a:r>
          </a:p>
          <a:p>
            <a:pPr lvl="2" eaLnBrk="1" hangingPunct="1">
              <a:lnSpc>
                <a:spcPts val="2600"/>
              </a:lnSpc>
              <a:spcBef>
                <a:spcPts val="0"/>
              </a:spcBef>
              <a:defRPr/>
            </a:pPr>
            <a:r>
              <a:rPr lang="en-US" altLang="zh-CN" sz="2000" kern="0" dirty="0">
                <a:solidFill>
                  <a:srgbClr val="000000"/>
                </a:solidFill>
                <a:latin typeface="Arial"/>
                <a:ea typeface="Arial Unicode MS"/>
                <a:cs typeface="Arial Unicode MS"/>
              </a:rPr>
              <a:t> store byte                                 </a:t>
            </a:r>
            <a:r>
              <a:rPr lang="en-US" altLang="zh-CN" sz="2000" kern="0" dirty="0" err="1">
                <a:solidFill>
                  <a:srgbClr val="000000"/>
                </a:solidFill>
                <a:latin typeface="Arial"/>
                <a:ea typeface="Arial Unicode MS"/>
                <a:cs typeface="Arial Unicode MS"/>
              </a:rPr>
              <a:t>sb</a:t>
            </a:r>
            <a:r>
              <a:rPr lang="en-US" altLang="zh-CN" sz="2000" kern="0" dirty="0">
                <a:solidFill>
                  <a:srgbClr val="000000"/>
                </a:solidFill>
                <a:latin typeface="Arial"/>
                <a:ea typeface="Arial Unicode MS"/>
                <a:cs typeface="Arial Unicode MS"/>
              </a:rPr>
              <a:t>       $s1, 100($s2)</a:t>
            </a:r>
          </a:p>
          <a:p>
            <a:pPr lvl="2" eaLnBrk="1" hangingPunct="1">
              <a:lnSpc>
                <a:spcPts val="2600"/>
              </a:lnSpc>
              <a:spcBef>
                <a:spcPts val="0"/>
              </a:spcBef>
              <a:defRPr/>
            </a:pPr>
            <a:r>
              <a:rPr lang="en-US" altLang="zh-CN" sz="2000" kern="0" dirty="0">
                <a:solidFill>
                  <a:srgbClr val="000000"/>
                </a:solidFill>
                <a:latin typeface="Arial"/>
                <a:ea typeface="Arial Unicode MS"/>
                <a:cs typeface="Arial Unicode MS"/>
              </a:rPr>
              <a:t> load upper immediate              </a:t>
            </a:r>
            <a:r>
              <a:rPr lang="en-US" altLang="zh-CN" sz="2000" kern="0" dirty="0" err="1">
                <a:solidFill>
                  <a:srgbClr val="000000"/>
                </a:solidFill>
                <a:latin typeface="Arial"/>
                <a:ea typeface="Arial Unicode MS"/>
                <a:cs typeface="Arial Unicode MS"/>
              </a:rPr>
              <a:t>lui</a:t>
            </a:r>
            <a:r>
              <a:rPr lang="en-US" altLang="zh-CN" sz="2000" kern="0" dirty="0">
                <a:solidFill>
                  <a:srgbClr val="000000"/>
                </a:solidFill>
                <a:latin typeface="Arial"/>
                <a:ea typeface="Arial Unicode MS"/>
                <a:cs typeface="Arial Unicode MS"/>
              </a:rPr>
              <a:t>      $s1, 100</a:t>
            </a:r>
          </a:p>
          <a:p>
            <a:pPr lvl="1" eaLnBrk="1" hangingPunct="1">
              <a:lnSpc>
                <a:spcPts val="2600"/>
              </a:lnSpc>
              <a:spcBef>
                <a:spcPts val="0"/>
              </a:spcBef>
              <a:defRPr/>
            </a:pPr>
            <a:r>
              <a:rPr lang="en-US" altLang="zh-CN" dirty="0"/>
              <a:t> Conditional branch</a:t>
            </a:r>
          </a:p>
          <a:p>
            <a:pPr lvl="2" eaLnBrk="1" hangingPunct="1">
              <a:lnSpc>
                <a:spcPts val="2600"/>
              </a:lnSpc>
              <a:spcBef>
                <a:spcPts val="0"/>
              </a:spcBef>
              <a:defRPr/>
            </a:pPr>
            <a:r>
              <a:rPr lang="en-US" altLang="zh-CN" dirty="0"/>
              <a:t> </a:t>
            </a:r>
            <a:r>
              <a:rPr lang="en-US" altLang="zh-CN" sz="2000" kern="0" dirty="0">
                <a:solidFill>
                  <a:srgbClr val="000000"/>
                </a:solidFill>
                <a:latin typeface="Arial"/>
                <a:ea typeface="Arial Unicode MS"/>
                <a:cs typeface="Arial Unicode MS"/>
              </a:rPr>
              <a:t>branch on equal                      </a:t>
            </a:r>
            <a:r>
              <a:rPr lang="en-US" altLang="zh-CN" sz="2000" kern="0" dirty="0" err="1">
                <a:solidFill>
                  <a:srgbClr val="000000"/>
                </a:solidFill>
                <a:latin typeface="Arial"/>
                <a:ea typeface="Arial Unicode MS"/>
                <a:cs typeface="Arial Unicode MS"/>
              </a:rPr>
              <a:t>beq</a:t>
            </a:r>
            <a:r>
              <a:rPr lang="en-US" altLang="zh-CN" sz="2000" kern="0" dirty="0">
                <a:solidFill>
                  <a:srgbClr val="000000"/>
                </a:solidFill>
                <a:latin typeface="Arial"/>
                <a:ea typeface="Arial Unicode MS"/>
                <a:cs typeface="Arial Unicode MS"/>
              </a:rPr>
              <a:t>    $s1, $s2, 25</a:t>
            </a:r>
          </a:p>
          <a:p>
            <a:pPr lvl="2" eaLnBrk="1" hangingPunct="1">
              <a:lnSpc>
                <a:spcPts val="2600"/>
              </a:lnSpc>
              <a:spcBef>
                <a:spcPts val="0"/>
              </a:spcBef>
              <a:defRPr/>
            </a:pPr>
            <a:r>
              <a:rPr lang="en-US" altLang="zh-CN" sz="2000" kern="0" dirty="0">
                <a:solidFill>
                  <a:srgbClr val="000000"/>
                </a:solidFill>
                <a:latin typeface="Arial"/>
                <a:ea typeface="Arial Unicode MS"/>
                <a:cs typeface="Arial Unicode MS"/>
              </a:rPr>
              <a:t> branch on not equal                 </a:t>
            </a:r>
            <a:r>
              <a:rPr lang="en-US" altLang="zh-CN" sz="2000" kern="0" dirty="0" err="1">
                <a:solidFill>
                  <a:srgbClr val="000000"/>
                </a:solidFill>
                <a:latin typeface="Arial"/>
                <a:ea typeface="Arial Unicode MS"/>
                <a:cs typeface="Arial Unicode MS"/>
              </a:rPr>
              <a:t>bne</a:t>
            </a:r>
            <a:r>
              <a:rPr lang="en-US" altLang="zh-CN" sz="2000" kern="0" dirty="0">
                <a:solidFill>
                  <a:srgbClr val="000000"/>
                </a:solidFill>
                <a:latin typeface="Arial"/>
                <a:ea typeface="Arial Unicode MS"/>
                <a:cs typeface="Arial Unicode MS"/>
              </a:rPr>
              <a:t>    $s1, $s2, 25</a:t>
            </a:r>
          </a:p>
          <a:p>
            <a:pPr lvl="2" eaLnBrk="1" hangingPunct="1">
              <a:lnSpc>
                <a:spcPts val="2600"/>
              </a:lnSpc>
              <a:spcBef>
                <a:spcPts val="0"/>
              </a:spcBef>
              <a:defRPr/>
            </a:pPr>
            <a:r>
              <a:rPr lang="en-US" altLang="zh-CN" sz="2000" kern="0" dirty="0">
                <a:solidFill>
                  <a:srgbClr val="000000"/>
                </a:solidFill>
                <a:latin typeface="Arial"/>
                <a:ea typeface="Arial Unicode MS"/>
                <a:cs typeface="Arial Unicode MS"/>
              </a:rPr>
              <a:t> set on less than                       </a:t>
            </a:r>
            <a:r>
              <a:rPr lang="en-US" altLang="zh-CN" sz="2000" kern="0" dirty="0" err="1">
                <a:solidFill>
                  <a:srgbClr val="000000"/>
                </a:solidFill>
                <a:latin typeface="Arial"/>
                <a:ea typeface="Arial Unicode MS"/>
                <a:cs typeface="Arial Unicode MS"/>
              </a:rPr>
              <a:t>slt</a:t>
            </a:r>
            <a:r>
              <a:rPr lang="en-US" altLang="zh-CN" sz="2000" kern="0" dirty="0">
                <a:solidFill>
                  <a:srgbClr val="000000"/>
                </a:solidFill>
                <a:latin typeface="Arial"/>
                <a:ea typeface="Arial Unicode MS"/>
                <a:cs typeface="Arial Unicode MS"/>
              </a:rPr>
              <a:t>      $s1, $s2, $s3</a:t>
            </a:r>
          </a:p>
          <a:p>
            <a:pPr lvl="2" eaLnBrk="1" hangingPunct="1">
              <a:lnSpc>
                <a:spcPts val="2600"/>
              </a:lnSpc>
              <a:spcBef>
                <a:spcPts val="0"/>
              </a:spcBef>
              <a:defRPr/>
            </a:pPr>
            <a:r>
              <a:rPr lang="en-US" altLang="zh-CN" sz="2000" kern="0" dirty="0">
                <a:solidFill>
                  <a:srgbClr val="000000"/>
                </a:solidFill>
                <a:latin typeface="Arial"/>
                <a:ea typeface="Arial Unicode MS"/>
                <a:cs typeface="Arial Unicode MS"/>
              </a:rPr>
              <a:t> set on less than immediate     </a:t>
            </a:r>
            <a:r>
              <a:rPr lang="en-US" altLang="zh-CN" sz="2000" kern="0" dirty="0" err="1">
                <a:solidFill>
                  <a:srgbClr val="000000"/>
                </a:solidFill>
                <a:latin typeface="Arial"/>
                <a:ea typeface="Arial Unicode MS"/>
                <a:cs typeface="Arial Unicode MS"/>
              </a:rPr>
              <a:t>slti</a:t>
            </a:r>
            <a:r>
              <a:rPr lang="en-US" altLang="zh-CN" sz="2000" kern="0" dirty="0">
                <a:solidFill>
                  <a:srgbClr val="000000"/>
                </a:solidFill>
                <a:latin typeface="Arial"/>
                <a:ea typeface="Arial Unicode MS"/>
                <a:cs typeface="Arial Unicode MS"/>
              </a:rPr>
              <a:t>     $s1, $s2, 100 </a:t>
            </a:r>
          </a:p>
          <a:p>
            <a:pPr lvl="1" eaLnBrk="1" hangingPunct="1">
              <a:lnSpc>
                <a:spcPts val="2600"/>
              </a:lnSpc>
              <a:spcBef>
                <a:spcPts val="0"/>
              </a:spcBef>
              <a:defRPr/>
            </a:pPr>
            <a:r>
              <a:rPr lang="en-US" altLang="zh-CN" dirty="0"/>
              <a:t> Unconditional jump</a:t>
            </a:r>
          </a:p>
          <a:p>
            <a:pPr lvl="2" eaLnBrk="1" hangingPunct="1">
              <a:lnSpc>
                <a:spcPts val="2600"/>
              </a:lnSpc>
              <a:spcBef>
                <a:spcPts val="0"/>
              </a:spcBef>
              <a:defRPr/>
            </a:pPr>
            <a:r>
              <a:rPr lang="en-US" altLang="zh-CN" dirty="0"/>
              <a:t> </a:t>
            </a:r>
            <a:r>
              <a:rPr lang="en-US" altLang="zh-CN" sz="2000" kern="0" dirty="0">
                <a:solidFill>
                  <a:srgbClr val="000000"/>
                </a:solidFill>
                <a:latin typeface="Arial"/>
                <a:ea typeface="Arial Unicode MS"/>
                <a:cs typeface="Arial Unicode MS"/>
              </a:rPr>
              <a:t>jump                                         j      2500</a:t>
            </a:r>
          </a:p>
          <a:p>
            <a:pPr lvl="2" eaLnBrk="1" hangingPunct="1">
              <a:lnSpc>
                <a:spcPts val="2600"/>
              </a:lnSpc>
              <a:spcBef>
                <a:spcPts val="0"/>
              </a:spcBef>
              <a:defRPr/>
            </a:pPr>
            <a:r>
              <a:rPr lang="en-US" altLang="zh-CN" sz="2000" kern="0" dirty="0">
                <a:solidFill>
                  <a:srgbClr val="000000"/>
                </a:solidFill>
                <a:latin typeface="Arial"/>
                <a:ea typeface="Arial Unicode MS"/>
                <a:cs typeface="Arial Unicode MS"/>
              </a:rPr>
              <a:t> jump register                            </a:t>
            </a:r>
            <a:r>
              <a:rPr lang="en-US" altLang="zh-CN" sz="2000" kern="0" dirty="0" err="1">
                <a:solidFill>
                  <a:srgbClr val="000000"/>
                </a:solidFill>
                <a:latin typeface="Arial"/>
                <a:ea typeface="Arial Unicode MS"/>
                <a:cs typeface="Arial Unicode MS"/>
              </a:rPr>
              <a:t>jr</a:t>
            </a:r>
            <a:r>
              <a:rPr lang="en-US" altLang="zh-CN" sz="2000" kern="0" dirty="0">
                <a:solidFill>
                  <a:srgbClr val="000000"/>
                </a:solidFill>
                <a:latin typeface="Arial"/>
                <a:ea typeface="Arial Unicode MS"/>
                <a:cs typeface="Arial Unicode MS"/>
              </a:rPr>
              <a:t>    $</a:t>
            </a:r>
            <a:r>
              <a:rPr lang="en-US" altLang="zh-CN" sz="2000" kern="0" dirty="0" err="1">
                <a:solidFill>
                  <a:srgbClr val="000000"/>
                </a:solidFill>
                <a:latin typeface="Arial"/>
                <a:ea typeface="Arial Unicode MS"/>
                <a:cs typeface="Arial Unicode MS"/>
              </a:rPr>
              <a:t>ra</a:t>
            </a:r>
            <a:endParaRPr lang="en-US" altLang="zh-CN" sz="2000" kern="0" dirty="0">
              <a:solidFill>
                <a:srgbClr val="000000"/>
              </a:solidFill>
              <a:latin typeface="Arial"/>
              <a:ea typeface="Arial Unicode MS"/>
              <a:cs typeface="Arial Unicode MS"/>
            </a:endParaRPr>
          </a:p>
          <a:p>
            <a:pPr lvl="2" eaLnBrk="1" hangingPunct="1">
              <a:lnSpc>
                <a:spcPts val="2600"/>
              </a:lnSpc>
              <a:spcBef>
                <a:spcPts val="0"/>
              </a:spcBef>
              <a:defRPr/>
            </a:pPr>
            <a:r>
              <a:rPr lang="en-US" altLang="zh-CN" sz="2000" kern="0" dirty="0">
                <a:solidFill>
                  <a:srgbClr val="000000"/>
                </a:solidFill>
                <a:latin typeface="Arial"/>
                <a:ea typeface="Arial Unicode MS"/>
                <a:cs typeface="Arial Unicode MS"/>
              </a:rPr>
              <a:t> jump and link                           </a:t>
            </a:r>
            <a:r>
              <a:rPr lang="en-US" altLang="zh-CN" sz="2000" kern="0" dirty="0" err="1">
                <a:solidFill>
                  <a:srgbClr val="000000"/>
                </a:solidFill>
                <a:latin typeface="Arial"/>
                <a:ea typeface="Arial Unicode MS"/>
                <a:cs typeface="Arial Unicode MS"/>
              </a:rPr>
              <a:t>jal</a:t>
            </a:r>
            <a:r>
              <a:rPr lang="en-US" altLang="zh-CN" sz="2000" kern="0" dirty="0">
                <a:solidFill>
                  <a:srgbClr val="000000"/>
                </a:solidFill>
                <a:latin typeface="Arial"/>
                <a:ea typeface="Arial Unicode MS"/>
                <a:cs typeface="Arial Unicode MS"/>
              </a:rPr>
              <a:t>    2500</a:t>
            </a:r>
          </a:p>
        </p:txBody>
      </p:sp>
    </p:spTree>
    <p:extLst>
      <p:ext uri="{BB962C8B-B14F-4D97-AF65-F5344CB8AC3E}">
        <p14:creationId xmlns:p14="http://schemas.microsoft.com/office/powerpoint/2010/main" val="1913221896"/>
      </p:ext>
    </p:extLst>
  </p:cSld>
  <p:clrMapOvr>
    <a:masterClrMapping/>
  </p:clrMapOvr>
  <p:transition spd="slow"/>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rrowheads="1"/>
          </p:cNvSpPr>
          <p:nvPr>
            <p:ph type="title"/>
          </p:nvPr>
        </p:nvSpPr>
        <p:spPr>
          <a:xfrm>
            <a:off x="323850" y="260350"/>
            <a:ext cx="8540750" cy="587375"/>
          </a:xfrm>
        </p:spPr>
        <p:txBody>
          <a:bodyPr/>
          <a:lstStyle/>
          <a:p>
            <a:pPr eaLnBrk="1" hangingPunct="1"/>
            <a:r>
              <a:rPr lang="en-US" altLang="zh-CN" sz="3200" dirty="0">
                <a:ea typeface="黑体" panose="02010609060101010101" pitchFamily="49" charset="-122"/>
              </a:rPr>
              <a:t>2.10    Translanting and starting a Program</a:t>
            </a:r>
          </a:p>
        </p:txBody>
      </p:sp>
      <p:sp>
        <p:nvSpPr>
          <p:cNvPr id="97283" name="Rectangle 3"/>
          <p:cNvSpPr>
            <a:spLocks noGrp="1" noRot="1" noChangeArrowheads="1"/>
          </p:cNvSpPr>
          <p:nvPr>
            <p:ph type="body" idx="1"/>
          </p:nvPr>
        </p:nvSpPr>
        <p:spPr>
          <a:xfrm>
            <a:off x="3779838" y="1052513"/>
            <a:ext cx="4940300" cy="587375"/>
          </a:xfrm>
        </p:spPr>
        <p:txBody>
          <a:bodyPr/>
          <a:lstStyle/>
          <a:p>
            <a:pPr eaLnBrk="1" hangingPunct="1">
              <a:buFont typeface="Wingdings" pitchFamily="2" charset="2"/>
              <a:buNone/>
              <a:defRPr/>
            </a:pPr>
            <a:r>
              <a:rPr lang="en-US" altLang="zh-CN"/>
              <a:t>A translation hierarchy</a:t>
            </a:r>
          </a:p>
        </p:txBody>
      </p:sp>
      <p:pic>
        <p:nvPicPr>
          <p:cNvPr id="98308" name="Picture 6" descr="f03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350" y="1268413"/>
            <a:ext cx="6192838"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933738"/>
      </p:ext>
    </p:extLst>
  </p:cSld>
  <p:clrMapOvr>
    <a:masterClrMapping/>
  </p:clrMapOvr>
  <p:transition spd="slow"/>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3"/>
          <p:cNvSpPr>
            <a:spLocks noGrp="1" noRot="1" noChangeArrowheads="1"/>
          </p:cNvSpPr>
          <p:nvPr>
            <p:ph type="body" idx="1"/>
          </p:nvPr>
        </p:nvSpPr>
        <p:spPr>
          <a:xfrm>
            <a:off x="128588" y="1277938"/>
            <a:ext cx="8785225" cy="4967287"/>
          </a:xfrm>
        </p:spPr>
        <p:txBody>
          <a:bodyPr/>
          <a:lstStyle/>
          <a:p>
            <a:pPr eaLnBrk="1" hangingPunct="1">
              <a:spcBef>
                <a:spcPts val="0"/>
              </a:spcBef>
              <a:defRPr/>
            </a:pPr>
            <a:r>
              <a:rPr lang="en-US" altLang="zh-CN" sz="2200" dirty="0"/>
              <a:t>Compiling</a:t>
            </a:r>
          </a:p>
          <a:p>
            <a:pPr lvl="1" eaLnBrk="1" hangingPunct="1">
              <a:spcBef>
                <a:spcPts val="0"/>
              </a:spcBef>
              <a:defRPr/>
            </a:pPr>
            <a:r>
              <a:rPr lang="en-US" altLang="zh-CN" sz="2000" dirty="0"/>
              <a:t> C program  </a:t>
            </a:r>
            <a:r>
              <a:rPr lang="en-US" altLang="zh-CN" sz="2000" dirty="0">
                <a:sym typeface="Wingdings" panose="05000000000000000000" pitchFamily="2" charset="2"/>
              </a:rPr>
              <a:t>  assembly language program</a:t>
            </a:r>
            <a:endParaRPr lang="en-US" altLang="zh-CN" sz="2000" dirty="0"/>
          </a:p>
          <a:p>
            <a:pPr eaLnBrk="1" hangingPunct="1">
              <a:spcBef>
                <a:spcPts val="0"/>
              </a:spcBef>
              <a:defRPr/>
            </a:pPr>
            <a:r>
              <a:rPr lang="en-US" altLang="zh-CN" sz="2200" dirty="0"/>
              <a:t> Assembling</a:t>
            </a:r>
          </a:p>
          <a:p>
            <a:pPr lvl="1" eaLnBrk="1" hangingPunct="1">
              <a:spcBef>
                <a:spcPts val="0"/>
              </a:spcBef>
              <a:defRPr/>
            </a:pPr>
            <a:r>
              <a:rPr lang="en-US" altLang="zh-CN" sz="2000" dirty="0"/>
              <a:t> </a:t>
            </a:r>
            <a:r>
              <a:rPr lang="en-US" altLang="zh-CN" sz="2400" dirty="0"/>
              <a:t>Assembly language program </a:t>
            </a:r>
            <a:r>
              <a:rPr lang="en-US" altLang="zh-CN" sz="2400" dirty="0">
                <a:sym typeface="Wingdings" panose="05000000000000000000" pitchFamily="2" charset="2"/>
              </a:rPr>
              <a:t>  machine language module</a:t>
            </a:r>
          </a:p>
          <a:p>
            <a:pPr lvl="1" eaLnBrk="1" hangingPunct="1">
              <a:spcBef>
                <a:spcPts val="0"/>
              </a:spcBef>
              <a:defRPr/>
            </a:pPr>
            <a:r>
              <a:rPr lang="en-US" altLang="zh-CN" sz="2400" dirty="0">
                <a:solidFill>
                  <a:srgbClr val="FF0000"/>
                </a:solidFill>
              </a:rPr>
              <a:t>Pseudo instructions</a:t>
            </a:r>
          </a:p>
          <a:p>
            <a:pPr lvl="2" eaLnBrk="1" hangingPunct="1">
              <a:spcBef>
                <a:spcPts val="0"/>
              </a:spcBef>
              <a:buFont typeface="Wingdings" pitchFamily="2" charset="2"/>
              <a:buNone/>
              <a:defRPr/>
            </a:pPr>
            <a:r>
              <a:rPr lang="en-US" altLang="zh-CN" sz="2000" dirty="0">
                <a:solidFill>
                  <a:srgbClr val="FF0000"/>
                </a:solidFill>
              </a:rPr>
              <a:t>move $t0,$t1		# register St0 gets register $t1</a:t>
            </a:r>
          </a:p>
          <a:p>
            <a:pPr lvl="2" eaLnBrk="1" hangingPunct="1">
              <a:spcBef>
                <a:spcPts val="0"/>
              </a:spcBef>
              <a:buFont typeface="Wingdings" pitchFamily="2" charset="2"/>
              <a:buNone/>
              <a:defRPr/>
            </a:pPr>
            <a:r>
              <a:rPr lang="en-US" altLang="zh-CN" sz="2000" dirty="0"/>
              <a:t>add $t0,$zero, $t1 	 # register St0 gets 0+register $t1</a:t>
            </a:r>
          </a:p>
          <a:p>
            <a:pPr lvl="1" eaLnBrk="1" hangingPunct="1">
              <a:spcBef>
                <a:spcPts val="0"/>
              </a:spcBef>
              <a:defRPr/>
            </a:pPr>
            <a:r>
              <a:rPr lang="en-US" altLang="zh-CN" sz="2400" dirty="0">
                <a:solidFill>
                  <a:srgbClr val="FF0000"/>
                </a:solidFill>
              </a:rPr>
              <a:t>Symbol table</a:t>
            </a:r>
          </a:p>
          <a:p>
            <a:pPr lvl="2" eaLnBrk="1" hangingPunct="1">
              <a:spcBef>
                <a:spcPts val="0"/>
              </a:spcBef>
              <a:defRPr/>
            </a:pPr>
            <a:r>
              <a:rPr lang="en-US" altLang="zh-CN" sz="2200" dirty="0"/>
              <a:t>A table that matches name of labels to the addresses of the memory words that instructions occupy.</a:t>
            </a:r>
          </a:p>
          <a:p>
            <a:pPr lvl="1" eaLnBrk="1" hangingPunct="1">
              <a:spcBef>
                <a:spcPts val="0"/>
              </a:spcBef>
              <a:defRPr/>
            </a:pPr>
            <a:r>
              <a:rPr lang="en-US" altLang="zh-CN" sz="2400" dirty="0"/>
              <a:t>Object file of UNIX (six distinct pieces)</a:t>
            </a:r>
          </a:p>
          <a:p>
            <a:pPr lvl="2" eaLnBrk="1" hangingPunct="1">
              <a:spcBef>
                <a:spcPts val="0"/>
              </a:spcBef>
              <a:defRPr/>
            </a:pPr>
            <a:r>
              <a:rPr lang="en-US" altLang="zh-CN" sz="2200" dirty="0"/>
              <a:t>object file header</a:t>
            </a:r>
            <a:r>
              <a:rPr lang="en-US" altLang="zh-CN" sz="2200" dirty="0">
                <a:latin typeface="Arial Unicode MS" panose="020B0604020202020204" pitchFamily="34" charset="-122"/>
              </a:rPr>
              <a:t>—</a:t>
            </a:r>
            <a:r>
              <a:rPr lang="en-US" altLang="zh-CN" sz="2200" dirty="0">
                <a:solidFill>
                  <a:srgbClr val="FF0000"/>
                </a:solidFill>
              </a:rPr>
              <a:t>size </a:t>
            </a:r>
            <a:r>
              <a:rPr lang="en-US" altLang="zh-CN" sz="2200" dirty="0"/>
              <a:t>and </a:t>
            </a:r>
            <a:r>
              <a:rPr lang="en-US" altLang="zh-CN" sz="2200" dirty="0">
                <a:solidFill>
                  <a:srgbClr val="FF0000"/>
                </a:solidFill>
              </a:rPr>
              <a:t>position</a:t>
            </a:r>
            <a:r>
              <a:rPr lang="en-US" altLang="zh-CN" sz="2200" dirty="0"/>
              <a:t> of the other pieces</a:t>
            </a:r>
          </a:p>
          <a:p>
            <a:pPr lvl="2" eaLnBrk="1" hangingPunct="1">
              <a:spcBef>
                <a:spcPts val="0"/>
              </a:spcBef>
              <a:defRPr/>
            </a:pPr>
            <a:r>
              <a:rPr lang="en-US" altLang="zh-CN" sz="2200" dirty="0">
                <a:solidFill>
                  <a:srgbClr val="FF0000"/>
                </a:solidFill>
              </a:rPr>
              <a:t>Text</a:t>
            </a:r>
            <a:r>
              <a:rPr lang="en-US" altLang="zh-CN" sz="2200" dirty="0"/>
              <a:t> segment</a:t>
            </a:r>
            <a:r>
              <a:rPr lang="en-US" altLang="zh-CN" sz="2000" dirty="0">
                <a:latin typeface="Arial Unicode MS" panose="020B0604020202020204" pitchFamily="34" charset="-122"/>
              </a:rPr>
              <a:t>—</a:t>
            </a:r>
            <a:r>
              <a:rPr lang="en-US" altLang="zh-CN" sz="2000" dirty="0"/>
              <a:t>the machine language code</a:t>
            </a:r>
            <a:endParaRPr lang="en-US" altLang="zh-CN" sz="2200" dirty="0"/>
          </a:p>
          <a:p>
            <a:pPr lvl="2" eaLnBrk="1" hangingPunct="1">
              <a:spcBef>
                <a:spcPts val="0"/>
              </a:spcBef>
              <a:defRPr/>
            </a:pPr>
            <a:r>
              <a:rPr lang="en-US" altLang="zh-CN" sz="2200" dirty="0">
                <a:solidFill>
                  <a:srgbClr val="FF0000"/>
                </a:solidFill>
              </a:rPr>
              <a:t>static data segment</a:t>
            </a:r>
            <a:r>
              <a:rPr lang="en-US" altLang="zh-CN" sz="2200" dirty="0"/>
              <a:t> and </a:t>
            </a:r>
            <a:r>
              <a:rPr lang="en-US" altLang="zh-CN" sz="2200" dirty="0">
                <a:solidFill>
                  <a:srgbClr val="FF0066"/>
                </a:solidFill>
              </a:rPr>
              <a:t>dynamic data</a:t>
            </a:r>
          </a:p>
        </p:txBody>
      </p:sp>
      <p:sp>
        <p:nvSpPr>
          <p:cNvPr id="99331" name="AutoShape 5"/>
          <p:cNvSpPr>
            <a:spLocks noChangeArrowheads="1"/>
          </p:cNvSpPr>
          <p:nvPr/>
        </p:nvSpPr>
        <p:spPr bwMode="auto">
          <a:xfrm>
            <a:off x="6372225" y="908050"/>
            <a:ext cx="2771775" cy="720725"/>
          </a:xfrm>
          <a:prstGeom prst="cloudCallout">
            <a:avLst>
              <a:gd name="adj1" fmla="val -55403"/>
              <a:gd name="adj2" fmla="val 149560"/>
            </a:avLst>
          </a:prstGeom>
          <a:noFill/>
          <a:ln w="9525" cap="rnd">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
                <a:schemeClr val="hlink"/>
              </a:buClr>
              <a:buFontTx/>
              <a:buNone/>
            </a:pPr>
            <a:r>
              <a:rPr lang="en-US" altLang="zh-CN" sz="2400">
                <a:solidFill>
                  <a:srgbClr val="FF0000"/>
                </a:solidFill>
                <a:latin typeface="Arial" panose="020B0604020202020204" pitchFamily="34" charset="0"/>
                <a:ea typeface="Arial Unicode MS" panose="020B0604020202020204" pitchFamily="34" charset="-122"/>
                <a:cs typeface="Arial Unicode MS" panose="020B0604020202020204" pitchFamily="34" charset="-122"/>
              </a:rPr>
              <a:t>object file</a:t>
            </a:r>
          </a:p>
        </p:txBody>
      </p:sp>
      <p:sp>
        <p:nvSpPr>
          <p:cNvPr id="99332" name="Rectangle 6"/>
          <p:cNvSpPr>
            <a:spLocks noGrp="1" noRot="1" noChangeArrowheads="1"/>
          </p:cNvSpPr>
          <p:nvPr>
            <p:ph type="title"/>
          </p:nvPr>
        </p:nvSpPr>
        <p:spPr>
          <a:xfrm>
            <a:off x="250825" y="188913"/>
            <a:ext cx="8540750" cy="803275"/>
          </a:xfrm>
        </p:spPr>
        <p:txBody>
          <a:bodyPr/>
          <a:lstStyle/>
          <a:p>
            <a:pPr eaLnBrk="1" hangingPunct="1"/>
            <a:r>
              <a:rPr lang="en-US" altLang="zh-CN" sz="3200">
                <a:ea typeface="黑体" panose="02010609060101010101" pitchFamily="49" charset="-122"/>
              </a:rPr>
              <a:t>Start a C program in a file on disk to run</a:t>
            </a:r>
          </a:p>
        </p:txBody>
      </p:sp>
      <p:sp>
        <p:nvSpPr>
          <p:cNvPr id="2" name="矩形 1"/>
          <p:cNvSpPr/>
          <p:nvPr/>
        </p:nvSpPr>
        <p:spPr>
          <a:xfrm>
            <a:off x="3563888" y="2636912"/>
            <a:ext cx="4176464" cy="369332"/>
          </a:xfrm>
          <a:prstGeom prst="rect">
            <a:avLst/>
          </a:prstGeom>
        </p:spPr>
        <p:txBody>
          <a:bodyPr wrap="square">
            <a:spAutoFit/>
          </a:bodyPr>
          <a:lstStyle/>
          <a:p>
            <a:r>
              <a:rPr lang="en-US" altLang="zh-CN" sz="1800" dirty="0">
                <a:latin typeface="Times New Roman" panose="02020603050405020304" pitchFamily="18" charset="0"/>
                <a:cs typeface="Times New Roman" panose="02020603050405020304" pitchFamily="18" charset="0"/>
              </a:rPr>
              <a:t>simplifies translation and programming</a:t>
            </a:r>
            <a:endParaRPr lang="zh-CN"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6501298"/>
      </p:ext>
    </p:extLst>
  </p:cSld>
  <p:clrMapOvr>
    <a:masterClrMapping/>
  </p:clrMapOvr>
  <p:transition spd="slow"/>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3"/>
          <p:cNvSpPr>
            <a:spLocks noGrp="1" noRot="1" noChangeArrowheads="1"/>
          </p:cNvSpPr>
          <p:nvPr>
            <p:ph type="body" idx="1"/>
          </p:nvPr>
        </p:nvSpPr>
        <p:spPr>
          <a:xfrm>
            <a:off x="0" y="188913"/>
            <a:ext cx="9144000" cy="1844675"/>
          </a:xfrm>
          <a:solidFill>
            <a:schemeClr val="bg1"/>
          </a:solidFill>
        </p:spPr>
        <p:txBody>
          <a:bodyPr/>
          <a:lstStyle/>
          <a:p>
            <a:pPr lvl="1" eaLnBrk="1" hangingPunct="1">
              <a:lnSpc>
                <a:spcPct val="90000"/>
              </a:lnSpc>
              <a:defRPr/>
            </a:pPr>
            <a:r>
              <a:rPr lang="en-US" altLang="zh-CN">
                <a:solidFill>
                  <a:srgbClr val="FF0000"/>
                </a:solidFill>
              </a:rPr>
              <a:t>The relocation information</a:t>
            </a:r>
            <a:r>
              <a:rPr lang="en-US" altLang="zh-CN"/>
              <a:t> </a:t>
            </a:r>
          </a:p>
          <a:p>
            <a:pPr lvl="2" eaLnBrk="1" hangingPunct="1">
              <a:lnSpc>
                <a:spcPct val="90000"/>
              </a:lnSpc>
              <a:defRPr/>
            </a:pPr>
            <a:r>
              <a:rPr lang="en-US" altLang="zh-CN">
                <a:solidFill>
                  <a:srgbClr val="FF0000"/>
                </a:solidFill>
              </a:rPr>
              <a:t>identifies absolute addresses</a:t>
            </a:r>
            <a:r>
              <a:rPr lang="en-US" altLang="zh-CN"/>
              <a:t> of instruction and data words when the program is loaded into memory</a:t>
            </a:r>
          </a:p>
          <a:p>
            <a:pPr lvl="1" eaLnBrk="1" hangingPunct="1">
              <a:lnSpc>
                <a:spcPct val="90000"/>
              </a:lnSpc>
              <a:defRPr/>
            </a:pPr>
            <a:r>
              <a:rPr lang="en-US" altLang="zh-CN">
                <a:solidFill>
                  <a:srgbClr val="FF0000"/>
                </a:solidFill>
              </a:rPr>
              <a:t>Symbol table</a:t>
            </a:r>
          </a:p>
          <a:p>
            <a:pPr lvl="1" eaLnBrk="1" hangingPunct="1">
              <a:lnSpc>
                <a:spcPct val="90000"/>
              </a:lnSpc>
              <a:defRPr/>
            </a:pPr>
            <a:r>
              <a:rPr lang="en-US" altLang="zh-CN"/>
              <a:t> </a:t>
            </a:r>
            <a:r>
              <a:rPr lang="en-US" altLang="zh-CN">
                <a:solidFill>
                  <a:srgbClr val="FF0000"/>
                </a:solidFill>
              </a:rPr>
              <a:t>debugging</a:t>
            </a:r>
            <a:br>
              <a:rPr lang="en-US" altLang="zh-CN">
                <a:solidFill>
                  <a:srgbClr val="FF0000"/>
                </a:solidFill>
              </a:rPr>
            </a:br>
            <a:r>
              <a:rPr lang="en-US" altLang="zh-CN">
                <a:solidFill>
                  <a:srgbClr val="FF0000"/>
                </a:solidFill>
              </a:rPr>
              <a:t>        information</a:t>
            </a:r>
            <a:endParaRPr lang="en-US" altLang="zh-CN"/>
          </a:p>
        </p:txBody>
      </p:sp>
      <p:graphicFrame>
        <p:nvGraphicFramePr>
          <p:cNvPr id="242825" name="Group 137"/>
          <p:cNvGraphicFramePr>
            <a:graphicFrameLocks noGrp="1"/>
          </p:cNvGraphicFramePr>
          <p:nvPr/>
        </p:nvGraphicFramePr>
        <p:xfrm>
          <a:off x="3492500" y="1484313"/>
          <a:ext cx="5616575" cy="5089648"/>
        </p:xfrm>
        <a:graphic>
          <a:graphicData uri="http://schemas.openxmlformats.org/drawingml/2006/table">
            <a:tbl>
              <a:tblPr/>
              <a:tblGrid>
                <a:gridCol w="1439863">
                  <a:extLst>
                    <a:ext uri="{9D8B030D-6E8A-4147-A177-3AD203B41FA5}">
                      <a16:colId xmlns:a16="http://schemas.microsoft.com/office/drawing/2014/main" val="20000"/>
                    </a:ext>
                  </a:extLst>
                </a:gridCol>
                <a:gridCol w="1368425">
                  <a:extLst>
                    <a:ext uri="{9D8B030D-6E8A-4147-A177-3AD203B41FA5}">
                      <a16:colId xmlns:a16="http://schemas.microsoft.com/office/drawing/2014/main" val="20001"/>
                    </a:ext>
                  </a:extLst>
                </a:gridCol>
                <a:gridCol w="1512887">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304761">
                <a:tc gridSpan="2">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dirty="0">
                          <a:ln>
                            <a:noFill/>
                          </a:ln>
                          <a:solidFill>
                            <a:srgbClr val="000000"/>
                          </a:solidFill>
                          <a:effectLst/>
                          <a:latin typeface="Arial" charset="0"/>
                          <a:ea typeface="Arial Unicode MS" pitchFamily="34" charset="-122"/>
                          <a:cs typeface="Arial Unicode MS" pitchFamily="34" charset="-122"/>
                        </a:rPr>
                        <a:t>Object file header</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endParaRP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endParaRP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761">
                <a:tc rowSpan="3">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endParaRP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Name</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Procedure A</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endParaRP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761">
                <a:tc vMerge="1">
                  <a:txBody>
                    <a:bodyPr/>
                    <a:lstStyle/>
                    <a:p>
                      <a:endParaRPr lang="zh-CN" altLang="en-US"/>
                    </a:p>
                  </a:txBody>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Text size</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100</a:t>
                      </a:r>
                      <a:r>
                        <a:rPr kumimoji="0" lang="en-US" altLang="zh-CN" sz="1400" b="1" i="0" u="none" strike="noStrike" cap="none" normalizeH="0" baseline="-25000">
                          <a:ln>
                            <a:noFill/>
                          </a:ln>
                          <a:solidFill>
                            <a:srgbClr val="000000"/>
                          </a:solidFill>
                          <a:effectLst/>
                          <a:latin typeface="Arial" charset="0"/>
                          <a:ea typeface="Arial Unicode MS" pitchFamily="34" charset="-122"/>
                          <a:cs typeface="Arial Unicode MS" pitchFamily="34" charset="-122"/>
                        </a:rPr>
                        <a:t>hex</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endParaRP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761">
                <a:tc vMerge="1">
                  <a:txBody>
                    <a:bodyPr/>
                    <a:lstStyle/>
                    <a:p>
                      <a:endParaRPr lang="zh-CN" altLang="en-US"/>
                    </a:p>
                  </a:txBody>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Data size</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20</a:t>
                      </a:r>
                      <a:r>
                        <a:rPr kumimoji="0" lang="en-US" altLang="zh-CN" sz="1400" b="1" i="0" u="none" strike="noStrike" cap="none" normalizeH="0" baseline="-25000">
                          <a:ln>
                            <a:noFill/>
                          </a:ln>
                          <a:solidFill>
                            <a:srgbClr val="000000"/>
                          </a:solidFill>
                          <a:effectLst/>
                          <a:latin typeface="Arial" charset="0"/>
                          <a:ea typeface="Arial Unicode MS" pitchFamily="34" charset="-122"/>
                          <a:cs typeface="Arial Unicode MS" pitchFamily="34" charset="-122"/>
                        </a:rPr>
                        <a:t>hex</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endParaRP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4761">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Text segment</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Address </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instruction</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endParaRP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4761">
                <a:tc rowSpan="3">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endParaRP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0</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FF0066"/>
                          </a:solidFill>
                          <a:effectLst/>
                          <a:latin typeface="Arial" charset="0"/>
                          <a:ea typeface="Arial Unicode MS" pitchFamily="34" charset="-122"/>
                          <a:cs typeface="Arial Unicode MS" pitchFamily="34" charset="-122"/>
                        </a:rPr>
                        <a:t>lw $a0, 0($gp)</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endParaRP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4761">
                <a:tc vMerge="1">
                  <a:txBody>
                    <a:bodyPr/>
                    <a:lstStyle/>
                    <a:p>
                      <a:endParaRPr lang="zh-CN" altLang="en-US"/>
                    </a:p>
                  </a:txBody>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4</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dirty="0" err="1">
                          <a:ln>
                            <a:noFill/>
                          </a:ln>
                          <a:solidFill>
                            <a:schemeClr val="tx2"/>
                          </a:solidFill>
                          <a:effectLst/>
                          <a:latin typeface="Arial" charset="0"/>
                          <a:ea typeface="Arial Unicode MS" pitchFamily="34" charset="-122"/>
                          <a:cs typeface="Arial Unicode MS" pitchFamily="34" charset="-122"/>
                        </a:rPr>
                        <a:t>jal</a:t>
                      </a:r>
                      <a:r>
                        <a:rPr kumimoji="0" lang="en-US" altLang="zh-CN" sz="1400" b="1" i="0" u="none" strike="noStrike" cap="none" normalizeH="0" baseline="0" dirty="0">
                          <a:ln>
                            <a:noFill/>
                          </a:ln>
                          <a:solidFill>
                            <a:schemeClr val="tx2"/>
                          </a:solidFill>
                          <a:effectLst/>
                          <a:latin typeface="Arial" charset="0"/>
                          <a:ea typeface="Arial Unicode MS" pitchFamily="34" charset="-122"/>
                          <a:cs typeface="Arial Unicode MS" pitchFamily="34" charset="-122"/>
                        </a:rPr>
                        <a:t> 0</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endParaRP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4761">
                <a:tc vMerge="1">
                  <a:txBody>
                    <a:bodyPr/>
                    <a:lstStyle/>
                    <a:p>
                      <a:endParaRPr lang="zh-CN" altLang="en-US"/>
                    </a:p>
                  </a:txBody>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Unicode MS" pitchFamily="34" charset="-122"/>
                          <a:ea typeface="Arial Unicode MS" pitchFamily="34" charset="-122"/>
                          <a:cs typeface="Arial Unicode MS" pitchFamily="34" charset="-122"/>
                        </a:rPr>
                        <a:t>……</a:t>
                      </a:r>
                      <a:endPar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endParaRP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endParaRP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04761">
                <a:tc rowSpan="2">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Data segment</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0</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(X)</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endParaRP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04761">
                <a:tc vMerge="1">
                  <a:txBody>
                    <a:bodyPr/>
                    <a:lstStyle/>
                    <a:p>
                      <a:endParaRPr lang="zh-CN" altLang="en-US"/>
                    </a:p>
                  </a:txBody>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Unicode MS" pitchFamily="34" charset="-122"/>
                          <a:ea typeface="Arial Unicode MS" pitchFamily="34" charset="-122"/>
                          <a:cs typeface="Arial Unicode MS" pitchFamily="34" charset="-122"/>
                        </a:rPr>
                        <a:t>……</a:t>
                      </a:r>
                      <a:endPar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endParaRP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Unicode MS" pitchFamily="34" charset="-122"/>
                          <a:ea typeface="Arial Unicode MS" pitchFamily="34" charset="-122"/>
                          <a:cs typeface="Arial Unicode MS" pitchFamily="34" charset="-122"/>
                        </a:rPr>
                        <a:t>……</a:t>
                      </a:r>
                      <a:endPar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endParaRP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endParaRP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518114">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Relocation information</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Address </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Instruction type</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Dependency </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04761">
                <a:tc rowSpan="2">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endParaRP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0</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Lw</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FF0066"/>
                          </a:solidFill>
                          <a:effectLst/>
                          <a:latin typeface="Arial" charset="0"/>
                          <a:ea typeface="Arial Unicode MS" pitchFamily="34" charset="-122"/>
                          <a:cs typeface="Arial Unicode MS" pitchFamily="34" charset="-122"/>
                        </a:rPr>
                        <a:t>X</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04761">
                <a:tc vMerge="1">
                  <a:txBody>
                    <a:bodyPr/>
                    <a:lstStyle/>
                    <a:p>
                      <a:endParaRPr lang="zh-CN" altLang="en-US"/>
                    </a:p>
                  </a:txBody>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4</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jal</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chemeClr val="tx2"/>
                          </a:solidFill>
                          <a:effectLst/>
                          <a:latin typeface="Arial" charset="0"/>
                          <a:ea typeface="Arial Unicode MS" pitchFamily="34" charset="-122"/>
                          <a:cs typeface="Arial Unicode MS" pitchFamily="34" charset="-122"/>
                        </a:rPr>
                        <a:t>B</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04761">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a:ln>
                            <a:noFill/>
                          </a:ln>
                          <a:solidFill>
                            <a:srgbClr val="000000"/>
                          </a:solidFill>
                          <a:effectLst/>
                          <a:latin typeface="Arial" charset="0"/>
                          <a:ea typeface="Arial Unicode MS" pitchFamily="34" charset="-122"/>
                          <a:cs typeface="Arial Unicode MS" pitchFamily="34" charset="-122"/>
                        </a:rPr>
                        <a:t>Symbol table</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label</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Address </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endParaRP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04761">
                <a:tc rowSpan="2">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1400" b="0" i="0" u="none" strike="noStrike" cap="none" normalizeH="0" baseline="0" dirty="0">
                        <a:ln>
                          <a:noFill/>
                        </a:ln>
                        <a:solidFill>
                          <a:srgbClr val="000000"/>
                        </a:solidFill>
                        <a:effectLst/>
                        <a:latin typeface="Arial" charset="0"/>
                        <a:ea typeface="Arial Unicode MS" pitchFamily="34" charset="-122"/>
                        <a:cs typeface="Arial Unicode MS" pitchFamily="34" charset="-122"/>
                      </a:endParaRP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dirty="0">
                          <a:ln>
                            <a:noFill/>
                          </a:ln>
                          <a:solidFill>
                            <a:srgbClr val="FF0066"/>
                          </a:solidFill>
                          <a:effectLst/>
                          <a:latin typeface="Arial" charset="0"/>
                          <a:ea typeface="Arial Unicode MS" pitchFamily="34" charset="-122"/>
                          <a:cs typeface="Arial Unicode MS" pitchFamily="34" charset="-122"/>
                        </a:rPr>
                        <a:t>X</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1400" b="1" i="0" u="none" strike="noStrike" cap="none" normalizeH="0" baseline="0" dirty="0">
                        <a:ln>
                          <a:noFill/>
                        </a:ln>
                        <a:solidFill>
                          <a:srgbClr val="000000"/>
                        </a:solidFill>
                        <a:effectLst/>
                        <a:latin typeface="Arial" charset="0"/>
                        <a:ea typeface="Arial Unicode MS" pitchFamily="34" charset="-122"/>
                        <a:cs typeface="Arial Unicode MS" pitchFamily="34" charset="-122"/>
                      </a:endParaRP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304761">
                <a:tc vMerge="1">
                  <a:txBody>
                    <a:bodyPr/>
                    <a:lstStyle/>
                    <a:p>
                      <a:endParaRPr lang="zh-CN" altLang="en-US"/>
                    </a:p>
                  </a:txBody>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dirty="0">
                          <a:ln>
                            <a:noFill/>
                          </a:ln>
                          <a:solidFill>
                            <a:schemeClr val="tx2"/>
                          </a:solidFill>
                          <a:effectLst/>
                          <a:latin typeface="Arial" charset="0"/>
                          <a:ea typeface="Arial Unicode MS" pitchFamily="34" charset="-122"/>
                          <a:cs typeface="Arial Unicode MS" pitchFamily="34" charset="-122"/>
                        </a:rPr>
                        <a:t>B</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a:ln>
                            <a:noFill/>
                          </a:ln>
                          <a:solidFill>
                            <a:srgbClr val="000000"/>
                          </a:solidFill>
                          <a:effectLst/>
                          <a:latin typeface="Arial" charset="0"/>
                          <a:ea typeface="Arial Unicode MS" pitchFamily="34" charset="-122"/>
                          <a:cs typeface="Arial Unicode MS" pitchFamily="34" charset="-122"/>
                        </a:rPr>
                        <a:t>--</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1400" b="1" i="0" u="none" strike="noStrike" cap="none" normalizeH="0" baseline="0" dirty="0">
                        <a:ln>
                          <a:noFill/>
                        </a:ln>
                        <a:solidFill>
                          <a:srgbClr val="000000"/>
                        </a:solidFill>
                        <a:effectLst/>
                        <a:latin typeface="Arial" charset="0"/>
                        <a:ea typeface="Arial Unicode MS" pitchFamily="34" charset="-122"/>
                        <a:cs typeface="Arial Unicode MS" pitchFamily="34" charset="-122"/>
                      </a:endParaRP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1375787872"/>
      </p:ext>
    </p:extLst>
  </p:cSld>
  <p:clrMapOvr>
    <a:masterClrMapping/>
  </p:clrMapOvr>
  <p:transition spd="slow"/>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rrowheads="1"/>
          </p:cNvSpPr>
          <p:nvPr>
            <p:ph type="body" idx="1"/>
          </p:nvPr>
        </p:nvSpPr>
        <p:spPr>
          <a:xfrm>
            <a:off x="72454" y="3717032"/>
            <a:ext cx="9036050" cy="2663825"/>
          </a:xfrm>
        </p:spPr>
        <p:txBody>
          <a:bodyPr/>
          <a:lstStyle/>
          <a:p>
            <a:pPr eaLnBrk="1" hangingPunct="1">
              <a:spcBef>
                <a:spcPts val="0"/>
              </a:spcBef>
              <a:defRPr/>
            </a:pPr>
            <a:r>
              <a:rPr lang="en-US" altLang="zh-CN" sz="2600" dirty="0"/>
              <a:t>Linking</a:t>
            </a:r>
          </a:p>
          <a:p>
            <a:pPr lvl="1" eaLnBrk="1" hangingPunct="1">
              <a:spcBef>
                <a:spcPts val="0"/>
              </a:spcBef>
              <a:defRPr/>
            </a:pPr>
            <a:r>
              <a:rPr lang="en-US" altLang="zh-CN" sz="2200" dirty="0"/>
              <a:t>Object modules(including library routine) </a:t>
            </a:r>
            <a:r>
              <a:rPr lang="en-US" altLang="zh-CN" sz="2200" dirty="0">
                <a:sym typeface="Wingdings" panose="05000000000000000000" pitchFamily="2" charset="2"/>
              </a:rPr>
              <a:t>  </a:t>
            </a:r>
            <a:r>
              <a:rPr lang="en-US" altLang="zh-CN" sz="2200" b="1" dirty="0">
                <a:solidFill>
                  <a:srgbClr val="FF0066"/>
                </a:solidFill>
                <a:sym typeface="Wingdings" panose="05000000000000000000" pitchFamily="2" charset="2"/>
              </a:rPr>
              <a:t>executable program</a:t>
            </a:r>
          </a:p>
          <a:p>
            <a:pPr lvl="1" eaLnBrk="1" hangingPunct="1">
              <a:spcBef>
                <a:spcPts val="0"/>
              </a:spcBef>
              <a:defRPr/>
            </a:pPr>
            <a:r>
              <a:rPr lang="en-US" altLang="zh-CN" sz="2400" dirty="0"/>
              <a:t>3 step of Link</a:t>
            </a:r>
          </a:p>
          <a:p>
            <a:pPr lvl="2" eaLnBrk="1" hangingPunct="1">
              <a:spcBef>
                <a:spcPts val="0"/>
              </a:spcBef>
              <a:defRPr/>
            </a:pPr>
            <a:r>
              <a:rPr lang="en-US" altLang="zh-CN" sz="1800" dirty="0"/>
              <a:t> </a:t>
            </a:r>
            <a:r>
              <a:rPr lang="en-US" altLang="zh-CN" sz="2200" dirty="0"/>
              <a:t>Place code and data modules symbolically in memory</a:t>
            </a:r>
          </a:p>
          <a:p>
            <a:pPr lvl="2" eaLnBrk="1" hangingPunct="1">
              <a:spcBef>
                <a:spcPts val="0"/>
              </a:spcBef>
              <a:defRPr/>
            </a:pPr>
            <a:r>
              <a:rPr lang="en-US" altLang="zh-CN" sz="2200" dirty="0"/>
              <a:t> Determine the addresses of data and instruction labels</a:t>
            </a:r>
          </a:p>
          <a:p>
            <a:pPr lvl="2" eaLnBrk="1" hangingPunct="1">
              <a:spcBef>
                <a:spcPts val="0"/>
              </a:spcBef>
              <a:defRPr/>
            </a:pPr>
            <a:r>
              <a:rPr lang="en-US" altLang="zh-CN" sz="2200" dirty="0"/>
              <a:t> Patch both the internal and external references (</a:t>
            </a:r>
            <a:r>
              <a:rPr lang="en-US" altLang="zh-CN" sz="2200" b="1" dirty="0">
                <a:solidFill>
                  <a:srgbClr val="FF0066"/>
                </a:solidFill>
              </a:rPr>
              <a:t>Address of invoke</a:t>
            </a:r>
            <a:r>
              <a:rPr lang="en-US" altLang="zh-CN" sz="2200" dirty="0"/>
              <a:t>)</a:t>
            </a:r>
          </a:p>
        </p:txBody>
      </p:sp>
      <p:sp>
        <p:nvSpPr>
          <p:cNvPr id="3" name="矩形 2"/>
          <p:cNvSpPr/>
          <p:nvPr/>
        </p:nvSpPr>
        <p:spPr>
          <a:xfrm>
            <a:off x="107504" y="291420"/>
            <a:ext cx="8856984" cy="3046988"/>
          </a:xfrm>
          <a:prstGeom prst="rect">
            <a:avLst/>
          </a:prstGeom>
        </p:spPr>
        <p:txBody>
          <a:bodyPr wrap="square">
            <a:spAutoFit/>
          </a:bodyPr>
          <a:lstStyle/>
          <a:p>
            <a:pPr marL="342900" indent="-342900" algn="just">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A single </a:t>
            </a:r>
            <a:r>
              <a:rPr lang="en-US" altLang="zh-CN" sz="2400" dirty="0">
                <a:solidFill>
                  <a:srgbClr val="FF0000"/>
                </a:solidFill>
                <a:latin typeface="Times New Roman" panose="02020603050405020304" pitchFamily="18" charset="0"/>
                <a:cs typeface="Times New Roman" panose="02020603050405020304" pitchFamily="18" charset="0"/>
              </a:rPr>
              <a:t>change to one line </a:t>
            </a:r>
            <a:r>
              <a:rPr lang="en-US" altLang="zh-CN" sz="2400" dirty="0">
                <a:latin typeface="Times New Roman" panose="02020603050405020304" pitchFamily="18" charset="0"/>
                <a:cs typeface="Times New Roman" panose="02020603050405020304" pitchFamily="18" charset="0"/>
              </a:rPr>
              <a:t>of one procedure requires compiling and assembling the </a:t>
            </a:r>
            <a:r>
              <a:rPr lang="en-US" altLang="zh-CN" sz="2400" dirty="0">
                <a:solidFill>
                  <a:srgbClr val="FF0000"/>
                </a:solidFill>
                <a:latin typeface="Times New Roman" panose="02020603050405020304" pitchFamily="18" charset="0"/>
                <a:cs typeface="Times New Roman" panose="02020603050405020304" pitchFamily="18" charset="0"/>
              </a:rPr>
              <a:t>whole</a:t>
            </a:r>
            <a:r>
              <a:rPr lang="en-US" altLang="zh-CN" sz="2400" dirty="0">
                <a:latin typeface="Times New Roman" panose="02020603050405020304" pitchFamily="18" charset="0"/>
                <a:cs typeface="Times New Roman" panose="02020603050405020304" pitchFamily="18" charset="0"/>
              </a:rPr>
              <a:t> program.</a:t>
            </a:r>
          </a:p>
          <a:p>
            <a:pPr marL="342900" indent="-342900" algn="just">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Complete retranslation is a terrible waste of computing resources.</a:t>
            </a:r>
          </a:p>
          <a:p>
            <a:pPr marL="342900" indent="-342900" algn="just">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An alternative is to compile and assemble each procedure </a:t>
            </a:r>
            <a:r>
              <a:rPr lang="en-US" altLang="zh-CN" sz="2400" dirty="0">
                <a:solidFill>
                  <a:srgbClr val="FF0000"/>
                </a:solidFill>
                <a:latin typeface="Times New Roman" panose="02020603050405020304" pitchFamily="18" charset="0"/>
                <a:cs typeface="Times New Roman" panose="02020603050405020304" pitchFamily="18" charset="0"/>
              </a:rPr>
              <a:t>independently</a:t>
            </a:r>
            <a:r>
              <a:rPr lang="en-US" altLang="zh-CN" sz="2400" dirty="0">
                <a:latin typeface="Times New Roman" panose="02020603050405020304" pitchFamily="18" charset="0"/>
                <a:cs typeface="Times New Roman" panose="02020603050405020304" pitchFamily="18" charset="0"/>
              </a:rPr>
              <a:t>, so that a change to one line would require compiling and assembling only one procedure.</a:t>
            </a:r>
          </a:p>
          <a:p>
            <a:pPr marL="342900" indent="-342900" algn="just">
              <a:buFont typeface="Wingdings" panose="05000000000000000000" pitchFamily="2" charset="2"/>
              <a:buChar char="p"/>
            </a:pPr>
            <a:r>
              <a:rPr lang="en-US" altLang="zh-CN" sz="2400" b="1" dirty="0">
                <a:latin typeface="Times New Roman" panose="02020603050405020304" pitchFamily="18" charset="0"/>
                <a:cs typeface="Times New Roman" panose="02020603050405020304" pitchFamily="18" charset="0"/>
              </a:rPr>
              <a:t>Link editor </a:t>
            </a:r>
            <a:r>
              <a:rPr lang="en-US" altLang="zh-CN" sz="2400" dirty="0">
                <a:latin typeface="Times New Roman" panose="02020603050405020304" pitchFamily="18" charset="0"/>
                <a:cs typeface="Times New Roman" panose="02020603050405020304" pitchFamily="18" charset="0"/>
              </a:rPr>
              <a:t>or </a:t>
            </a:r>
            <a:r>
              <a:rPr lang="en-US" altLang="zh-CN" sz="2400" b="1" dirty="0">
                <a:latin typeface="Times New Roman" panose="02020603050405020304" pitchFamily="18" charset="0"/>
                <a:cs typeface="Times New Roman" panose="02020603050405020304" pitchFamily="18" charset="0"/>
              </a:rPr>
              <a:t>linker, </a:t>
            </a:r>
            <a:r>
              <a:rPr lang="en-US" altLang="zh-CN" sz="2400" dirty="0">
                <a:latin typeface="Times New Roman" panose="02020603050405020304" pitchFamily="18" charset="0"/>
                <a:cs typeface="Times New Roman" panose="02020603050405020304" pitchFamily="18" charset="0"/>
              </a:rPr>
              <a:t>which takes all the independently assembled machine language programs and “stitches” them together.</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7771580"/>
      </p:ext>
    </p:extLst>
  </p:cSld>
  <p:clrMapOvr>
    <a:masterClrMapping/>
  </p:clrMapOvr>
  <p:transition spd="slow"/>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504" y="291420"/>
            <a:ext cx="8856984" cy="830997"/>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Link the two object files below. Show updated addresses of the first few instructions of the completed executable file.</a:t>
            </a:r>
            <a:endParaRPr lang="zh-CN" altLang="en-US" sz="24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122417"/>
            <a:ext cx="4680520" cy="3098671"/>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9912" y="3717032"/>
            <a:ext cx="5004048" cy="3011438"/>
          </a:xfrm>
          <a:prstGeom prst="rect">
            <a:avLst/>
          </a:prstGeom>
        </p:spPr>
      </p:pic>
    </p:spTree>
    <p:extLst>
      <p:ext uri="{BB962C8B-B14F-4D97-AF65-F5344CB8AC3E}">
        <p14:creationId xmlns:p14="http://schemas.microsoft.com/office/powerpoint/2010/main" val="1345226062"/>
      </p:ext>
    </p:extLst>
  </p:cSld>
  <p:clrMapOvr>
    <a:masterClrMapping/>
  </p:clrMapOvr>
  <p:transition spd="slow"/>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627" y="44624"/>
            <a:ext cx="6562725" cy="3981450"/>
          </a:xfrm>
          <a:prstGeom prst="rect">
            <a:avLst/>
          </a:prstGeom>
        </p:spPr>
      </p:pic>
      <p:grpSp>
        <p:nvGrpSpPr>
          <p:cNvPr id="6" name="Group 197"/>
          <p:cNvGrpSpPr>
            <a:grpSpLocks/>
          </p:cNvGrpSpPr>
          <p:nvPr/>
        </p:nvGrpSpPr>
        <p:grpSpPr bwMode="auto">
          <a:xfrm>
            <a:off x="3768601" y="4026074"/>
            <a:ext cx="5195887" cy="2931320"/>
            <a:chOff x="2245" y="2238"/>
            <a:chExt cx="3273" cy="2082"/>
          </a:xfrm>
        </p:grpSpPr>
        <p:sp>
          <p:nvSpPr>
            <p:cNvPr id="7" name="Freeform 11"/>
            <p:cNvSpPr>
              <a:spLocks/>
            </p:cNvSpPr>
            <p:nvPr/>
          </p:nvSpPr>
          <p:spPr bwMode="auto">
            <a:xfrm>
              <a:off x="3138" y="3540"/>
              <a:ext cx="1553" cy="1"/>
            </a:xfrm>
            <a:custGeom>
              <a:avLst/>
              <a:gdLst>
                <a:gd name="T0" fmla="*/ 0 w 1553"/>
                <a:gd name="T1" fmla="*/ 0 h 1"/>
                <a:gd name="T2" fmla="*/ 1553 w 1553"/>
                <a:gd name="T3" fmla="*/ 0 h 1"/>
                <a:gd name="T4" fmla="*/ 0 w 1553"/>
                <a:gd name="T5" fmla="*/ 0 h 1"/>
                <a:gd name="T6" fmla="*/ 0 60000 65536"/>
                <a:gd name="T7" fmla="*/ 0 60000 65536"/>
                <a:gd name="T8" fmla="*/ 0 60000 65536"/>
                <a:gd name="T9" fmla="*/ 0 w 1553"/>
                <a:gd name="T10" fmla="*/ 0 h 1"/>
                <a:gd name="T11" fmla="*/ 1553 w 1553"/>
                <a:gd name="T12" fmla="*/ 1 h 1"/>
              </a:gdLst>
              <a:ahLst/>
              <a:cxnLst>
                <a:cxn ang="T6">
                  <a:pos x="T0" y="T1"/>
                </a:cxn>
                <a:cxn ang="T7">
                  <a:pos x="T2" y="T3"/>
                </a:cxn>
                <a:cxn ang="T8">
                  <a:pos x="T4" y="T5"/>
                </a:cxn>
              </a:cxnLst>
              <a:rect l="T9" t="T10" r="T11" b="T12"/>
              <a:pathLst>
                <a:path w="1553" h="1">
                  <a:moveTo>
                    <a:pt x="0" y="0"/>
                  </a:moveTo>
                  <a:lnTo>
                    <a:pt x="155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Freeform 6"/>
            <p:cNvSpPr>
              <a:spLocks/>
            </p:cNvSpPr>
            <p:nvPr/>
          </p:nvSpPr>
          <p:spPr bwMode="auto">
            <a:xfrm>
              <a:off x="3969" y="2323"/>
              <a:ext cx="1549" cy="1865"/>
            </a:xfrm>
            <a:custGeom>
              <a:avLst/>
              <a:gdLst>
                <a:gd name="T0" fmla="*/ 1549 w 1549"/>
                <a:gd name="T1" fmla="*/ 1828 h 1870"/>
                <a:gd name="T2" fmla="*/ 1549 w 1549"/>
                <a:gd name="T3" fmla="*/ 0 h 1870"/>
                <a:gd name="T4" fmla="*/ 0 w 1549"/>
                <a:gd name="T5" fmla="*/ 0 h 1870"/>
                <a:gd name="T6" fmla="*/ 0 w 1549"/>
                <a:gd name="T7" fmla="*/ 1830 h 1870"/>
                <a:gd name="T8" fmla="*/ 1549 w 1549"/>
                <a:gd name="T9" fmla="*/ 1830 h 1870"/>
                <a:gd name="T10" fmla="*/ 1549 w 1549"/>
                <a:gd name="T11" fmla="*/ 1830 h 1870"/>
                <a:gd name="T12" fmla="*/ 1549 w 1549"/>
                <a:gd name="T13" fmla="*/ 1828 h 1870"/>
                <a:gd name="T14" fmla="*/ 0 60000 65536"/>
                <a:gd name="T15" fmla="*/ 0 60000 65536"/>
                <a:gd name="T16" fmla="*/ 0 60000 65536"/>
                <a:gd name="T17" fmla="*/ 0 60000 65536"/>
                <a:gd name="T18" fmla="*/ 0 60000 65536"/>
                <a:gd name="T19" fmla="*/ 0 60000 65536"/>
                <a:gd name="T20" fmla="*/ 0 60000 65536"/>
                <a:gd name="T21" fmla="*/ 0 w 1549"/>
                <a:gd name="T22" fmla="*/ 0 h 1870"/>
                <a:gd name="T23" fmla="*/ 1549 w 1549"/>
                <a:gd name="T24" fmla="*/ 1870 h 18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49" h="1870">
                  <a:moveTo>
                    <a:pt x="1549" y="1868"/>
                  </a:moveTo>
                  <a:lnTo>
                    <a:pt x="1549" y="0"/>
                  </a:lnTo>
                  <a:lnTo>
                    <a:pt x="0" y="0"/>
                  </a:lnTo>
                  <a:lnTo>
                    <a:pt x="0" y="1870"/>
                  </a:lnTo>
                  <a:lnTo>
                    <a:pt x="1549" y="1870"/>
                  </a:lnTo>
                  <a:lnTo>
                    <a:pt x="1549" y="1868"/>
                  </a:lnTo>
                  <a:close/>
                </a:path>
              </a:pathLst>
            </a:custGeom>
            <a:solidFill>
              <a:srgbClr val="F7C5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Freeform 7"/>
            <p:cNvSpPr>
              <a:spLocks/>
            </p:cNvSpPr>
            <p:nvPr/>
          </p:nvSpPr>
          <p:spPr bwMode="auto">
            <a:xfrm>
              <a:off x="3969" y="2323"/>
              <a:ext cx="1549" cy="1870"/>
            </a:xfrm>
            <a:custGeom>
              <a:avLst/>
              <a:gdLst>
                <a:gd name="T0" fmla="*/ 1549 w 1549"/>
                <a:gd name="T1" fmla="*/ 1868 h 1870"/>
                <a:gd name="T2" fmla="*/ 1549 w 1549"/>
                <a:gd name="T3" fmla="*/ 0 h 1870"/>
                <a:gd name="T4" fmla="*/ 0 w 1549"/>
                <a:gd name="T5" fmla="*/ 0 h 1870"/>
                <a:gd name="T6" fmla="*/ 0 w 1549"/>
                <a:gd name="T7" fmla="*/ 1870 h 1870"/>
                <a:gd name="T8" fmla="*/ 1549 w 1549"/>
                <a:gd name="T9" fmla="*/ 1870 h 1870"/>
                <a:gd name="T10" fmla="*/ 1549 w 1549"/>
                <a:gd name="T11" fmla="*/ 1870 h 1870"/>
                <a:gd name="T12" fmla="*/ 0 60000 65536"/>
                <a:gd name="T13" fmla="*/ 0 60000 65536"/>
                <a:gd name="T14" fmla="*/ 0 60000 65536"/>
                <a:gd name="T15" fmla="*/ 0 60000 65536"/>
                <a:gd name="T16" fmla="*/ 0 60000 65536"/>
                <a:gd name="T17" fmla="*/ 0 60000 65536"/>
                <a:gd name="T18" fmla="*/ 0 w 1549"/>
                <a:gd name="T19" fmla="*/ 0 h 1870"/>
                <a:gd name="T20" fmla="*/ 1549 w 1549"/>
                <a:gd name="T21" fmla="*/ 1870 h 1870"/>
              </a:gdLst>
              <a:ahLst/>
              <a:cxnLst>
                <a:cxn ang="T12">
                  <a:pos x="T0" y="T1"/>
                </a:cxn>
                <a:cxn ang="T13">
                  <a:pos x="T2" y="T3"/>
                </a:cxn>
                <a:cxn ang="T14">
                  <a:pos x="T4" y="T5"/>
                </a:cxn>
                <a:cxn ang="T15">
                  <a:pos x="T6" y="T7"/>
                </a:cxn>
                <a:cxn ang="T16">
                  <a:pos x="T8" y="T9"/>
                </a:cxn>
                <a:cxn ang="T17">
                  <a:pos x="T10" y="T11"/>
                </a:cxn>
              </a:cxnLst>
              <a:rect l="T18" t="T19" r="T20" b="T21"/>
              <a:pathLst>
                <a:path w="1549" h="1870">
                  <a:moveTo>
                    <a:pt x="1549" y="1868"/>
                  </a:moveTo>
                  <a:lnTo>
                    <a:pt x="1549" y="0"/>
                  </a:lnTo>
                  <a:lnTo>
                    <a:pt x="0" y="0"/>
                  </a:lnTo>
                  <a:lnTo>
                    <a:pt x="0" y="1870"/>
                  </a:lnTo>
                  <a:lnTo>
                    <a:pt x="1549" y="187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 name="Line 12"/>
            <p:cNvSpPr>
              <a:spLocks noChangeShapeType="1"/>
            </p:cNvSpPr>
            <p:nvPr/>
          </p:nvSpPr>
          <p:spPr bwMode="auto">
            <a:xfrm>
              <a:off x="3955" y="3553"/>
              <a:ext cx="1553"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28"/>
            <p:cNvSpPr>
              <a:spLocks noChangeArrowheads="1"/>
            </p:cNvSpPr>
            <p:nvPr/>
          </p:nvSpPr>
          <p:spPr bwMode="auto">
            <a:xfrm>
              <a:off x="3707" y="4147"/>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Clr>
                  <a:schemeClr val="hlink"/>
                </a:buClr>
                <a:buFontTx/>
                <a:buNone/>
              </a:pPr>
              <a:r>
                <a:rPr lang="en-US" altLang="zh-CN" sz="18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0</a:t>
              </a:r>
              <a:endParaRPr lang="en-US" altLang="zh-CN" sz="18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2" name="Freeform 85"/>
            <p:cNvSpPr>
              <a:spLocks/>
            </p:cNvSpPr>
            <p:nvPr/>
          </p:nvSpPr>
          <p:spPr bwMode="auto">
            <a:xfrm>
              <a:off x="3955" y="3540"/>
              <a:ext cx="1553" cy="3"/>
            </a:xfrm>
            <a:custGeom>
              <a:avLst/>
              <a:gdLst>
                <a:gd name="T0" fmla="*/ 0 w 1553"/>
                <a:gd name="T1" fmla="*/ 0 h 3"/>
                <a:gd name="T2" fmla="*/ 1553 w 1553"/>
                <a:gd name="T3" fmla="*/ 3 h 3"/>
                <a:gd name="T4" fmla="*/ 0 w 1553"/>
                <a:gd name="T5" fmla="*/ 0 h 3"/>
                <a:gd name="T6" fmla="*/ 0 60000 65536"/>
                <a:gd name="T7" fmla="*/ 0 60000 65536"/>
                <a:gd name="T8" fmla="*/ 0 60000 65536"/>
                <a:gd name="T9" fmla="*/ 0 w 1553"/>
                <a:gd name="T10" fmla="*/ 0 h 3"/>
                <a:gd name="T11" fmla="*/ 1553 w 1553"/>
                <a:gd name="T12" fmla="*/ 3 h 3"/>
              </a:gdLst>
              <a:ahLst/>
              <a:cxnLst>
                <a:cxn ang="T6">
                  <a:pos x="T0" y="T1"/>
                </a:cxn>
                <a:cxn ang="T7">
                  <a:pos x="T2" y="T3"/>
                </a:cxn>
                <a:cxn ang="T8">
                  <a:pos x="T4" y="T5"/>
                </a:cxn>
              </a:cxnLst>
              <a:rect l="T9" t="T10" r="T11" b="T12"/>
              <a:pathLst>
                <a:path w="1553" h="3">
                  <a:moveTo>
                    <a:pt x="0" y="0"/>
                  </a:moveTo>
                  <a:lnTo>
                    <a:pt x="1553" y="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 name="Line 86"/>
            <p:cNvSpPr>
              <a:spLocks noChangeShapeType="1"/>
            </p:cNvSpPr>
            <p:nvPr/>
          </p:nvSpPr>
          <p:spPr bwMode="auto">
            <a:xfrm>
              <a:off x="3955" y="3236"/>
              <a:ext cx="1553" cy="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Freeform 102"/>
            <p:cNvSpPr>
              <a:spLocks/>
            </p:cNvSpPr>
            <p:nvPr/>
          </p:nvSpPr>
          <p:spPr bwMode="auto">
            <a:xfrm>
              <a:off x="3955" y="3971"/>
              <a:ext cx="1553" cy="222"/>
            </a:xfrm>
            <a:custGeom>
              <a:avLst/>
              <a:gdLst>
                <a:gd name="T0" fmla="*/ 0 w 1553"/>
                <a:gd name="T1" fmla="*/ 0 h 222"/>
                <a:gd name="T2" fmla="*/ 4 w 1553"/>
                <a:gd name="T3" fmla="*/ 222 h 222"/>
                <a:gd name="T4" fmla="*/ 1553 w 1553"/>
                <a:gd name="T5" fmla="*/ 222 h 222"/>
                <a:gd name="T6" fmla="*/ 1553 w 1553"/>
                <a:gd name="T7" fmla="*/ 2 h 222"/>
                <a:gd name="T8" fmla="*/ 4 w 1553"/>
                <a:gd name="T9" fmla="*/ 2 h 222"/>
                <a:gd name="T10" fmla="*/ 4 w 1553"/>
                <a:gd name="T11" fmla="*/ 2 h 222"/>
                <a:gd name="T12" fmla="*/ 0 w 1553"/>
                <a:gd name="T13" fmla="*/ 0 h 222"/>
                <a:gd name="T14" fmla="*/ 0 60000 65536"/>
                <a:gd name="T15" fmla="*/ 0 60000 65536"/>
                <a:gd name="T16" fmla="*/ 0 60000 65536"/>
                <a:gd name="T17" fmla="*/ 0 60000 65536"/>
                <a:gd name="T18" fmla="*/ 0 60000 65536"/>
                <a:gd name="T19" fmla="*/ 0 60000 65536"/>
                <a:gd name="T20" fmla="*/ 0 60000 65536"/>
                <a:gd name="T21" fmla="*/ 0 w 1553"/>
                <a:gd name="T22" fmla="*/ 0 h 222"/>
                <a:gd name="T23" fmla="*/ 1553 w 1553"/>
                <a:gd name="T24" fmla="*/ 222 h 2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53" h="222">
                  <a:moveTo>
                    <a:pt x="0" y="0"/>
                  </a:moveTo>
                  <a:lnTo>
                    <a:pt x="4" y="222"/>
                  </a:lnTo>
                  <a:lnTo>
                    <a:pt x="1553" y="222"/>
                  </a:lnTo>
                  <a:lnTo>
                    <a:pt x="1553" y="2"/>
                  </a:lnTo>
                  <a:lnTo>
                    <a:pt x="4" y="2"/>
                  </a:lnTo>
                  <a:lnTo>
                    <a:pt x="0"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 name="Freeform 103"/>
            <p:cNvSpPr>
              <a:spLocks/>
            </p:cNvSpPr>
            <p:nvPr/>
          </p:nvSpPr>
          <p:spPr bwMode="auto">
            <a:xfrm>
              <a:off x="3964" y="3971"/>
              <a:ext cx="1553" cy="222"/>
            </a:xfrm>
            <a:custGeom>
              <a:avLst/>
              <a:gdLst>
                <a:gd name="T0" fmla="*/ 0 w 1553"/>
                <a:gd name="T1" fmla="*/ 0 h 222"/>
                <a:gd name="T2" fmla="*/ 4 w 1553"/>
                <a:gd name="T3" fmla="*/ 222 h 222"/>
                <a:gd name="T4" fmla="*/ 1553 w 1553"/>
                <a:gd name="T5" fmla="*/ 222 h 222"/>
                <a:gd name="T6" fmla="*/ 1553 w 1553"/>
                <a:gd name="T7" fmla="*/ 2 h 222"/>
                <a:gd name="T8" fmla="*/ 4 w 1553"/>
                <a:gd name="T9" fmla="*/ 2 h 222"/>
                <a:gd name="T10" fmla="*/ 4 w 1553"/>
                <a:gd name="T11" fmla="*/ 2 h 222"/>
                <a:gd name="T12" fmla="*/ 0 60000 65536"/>
                <a:gd name="T13" fmla="*/ 0 60000 65536"/>
                <a:gd name="T14" fmla="*/ 0 60000 65536"/>
                <a:gd name="T15" fmla="*/ 0 60000 65536"/>
                <a:gd name="T16" fmla="*/ 0 60000 65536"/>
                <a:gd name="T17" fmla="*/ 0 60000 65536"/>
                <a:gd name="T18" fmla="*/ 0 w 1553"/>
                <a:gd name="T19" fmla="*/ 0 h 222"/>
                <a:gd name="T20" fmla="*/ 1553 w 1553"/>
                <a:gd name="T21" fmla="*/ 222 h 222"/>
              </a:gdLst>
              <a:ahLst/>
              <a:cxnLst>
                <a:cxn ang="T12">
                  <a:pos x="T0" y="T1"/>
                </a:cxn>
                <a:cxn ang="T13">
                  <a:pos x="T2" y="T3"/>
                </a:cxn>
                <a:cxn ang="T14">
                  <a:pos x="T4" y="T5"/>
                </a:cxn>
                <a:cxn ang="T15">
                  <a:pos x="T6" y="T7"/>
                </a:cxn>
                <a:cxn ang="T16">
                  <a:pos x="T8" y="T9"/>
                </a:cxn>
                <a:cxn ang="T17">
                  <a:pos x="T10" y="T11"/>
                </a:cxn>
              </a:cxnLst>
              <a:rect l="T18" t="T19" r="T20" b="T21"/>
              <a:pathLst>
                <a:path w="1553" h="222">
                  <a:moveTo>
                    <a:pt x="0" y="0"/>
                  </a:moveTo>
                  <a:lnTo>
                    <a:pt x="4" y="222"/>
                  </a:lnTo>
                  <a:lnTo>
                    <a:pt x="1553" y="222"/>
                  </a:lnTo>
                  <a:lnTo>
                    <a:pt x="1553" y="2"/>
                  </a:lnTo>
                  <a:lnTo>
                    <a:pt x="4" y="2"/>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6" name="Group 122"/>
            <p:cNvGrpSpPr>
              <a:grpSpLocks/>
            </p:cNvGrpSpPr>
            <p:nvPr/>
          </p:nvGrpSpPr>
          <p:grpSpPr bwMode="auto">
            <a:xfrm>
              <a:off x="2563" y="2238"/>
              <a:ext cx="1397" cy="218"/>
              <a:chOff x="1565" y="2024"/>
              <a:chExt cx="1397" cy="218"/>
            </a:xfrm>
          </p:grpSpPr>
          <p:sp>
            <p:nvSpPr>
              <p:cNvPr id="37" name="Rectangle 8"/>
              <p:cNvSpPr>
                <a:spLocks noChangeArrowheads="1"/>
              </p:cNvSpPr>
              <p:nvPr/>
            </p:nvSpPr>
            <p:spPr bwMode="auto">
              <a:xfrm>
                <a:off x="1565" y="2069"/>
                <a:ext cx="2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Clr>
                    <a:schemeClr val="hlink"/>
                  </a:buClr>
                  <a:buFontTx/>
                  <a:buNone/>
                </a:pPr>
                <a:r>
                  <a:rPr lang="en-US" altLang="zh-CN" sz="18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$sp</a:t>
                </a:r>
                <a:endParaRPr lang="en-US" altLang="zh-CN" sz="18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8" name="Rectangle 77"/>
              <p:cNvSpPr>
                <a:spLocks noChangeArrowheads="1"/>
              </p:cNvSpPr>
              <p:nvPr/>
            </p:nvSpPr>
            <p:spPr bwMode="auto">
              <a:xfrm>
                <a:off x="2336" y="2024"/>
                <a:ext cx="62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Clr>
                    <a:schemeClr val="hlink"/>
                  </a:buClr>
                  <a:buFontTx/>
                  <a:buNone/>
                </a:pPr>
                <a:r>
                  <a:rPr lang="en-US" altLang="zh-CN" sz="1800" dirty="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7fff </a:t>
                </a:r>
                <a:r>
                  <a:rPr lang="en-US" altLang="zh-CN" sz="1800" dirty="0" err="1">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fffc</a:t>
                </a:r>
                <a:r>
                  <a:rPr lang="en-US" altLang="zh-CN" sz="1800" baseline="-25000" dirty="0" err="1">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hex</a:t>
                </a:r>
                <a:r>
                  <a:rPr lang="en-US" altLang="zh-CN" sz="1800" dirty="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 </a:t>
                </a:r>
                <a:endParaRPr lang="en-US" altLang="zh-CN" sz="1800" dirty="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9" name="Freeform 112"/>
              <p:cNvSpPr>
                <a:spLocks/>
              </p:cNvSpPr>
              <p:nvPr/>
            </p:nvSpPr>
            <p:spPr bwMode="auto">
              <a:xfrm>
                <a:off x="2222" y="2102"/>
                <a:ext cx="69" cy="40"/>
              </a:xfrm>
              <a:custGeom>
                <a:avLst/>
                <a:gdLst>
                  <a:gd name="T0" fmla="*/ 0 w 69"/>
                  <a:gd name="T1" fmla="*/ 0 h 40"/>
                  <a:gd name="T2" fmla="*/ 0 w 69"/>
                  <a:gd name="T3" fmla="*/ 40 h 40"/>
                  <a:gd name="T4" fmla="*/ 69 w 69"/>
                  <a:gd name="T5" fmla="*/ 20 h 40"/>
                  <a:gd name="T6" fmla="*/ 0 w 69"/>
                  <a:gd name="T7" fmla="*/ 2 h 40"/>
                  <a:gd name="T8" fmla="*/ 0 w 69"/>
                  <a:gd name="T9" fmla="*/ 2 h 40"/>
                  <a:gd name="T10" fmla="*/ 0 w 69"/>
                  <a:gd name="T11" fmla="*/ 0 h 40"/>
                  <a:gd name="T12" fmla="*/ 0 60000 65536"/>
                  <a:gd name="T13" fmla="*/ 0 60000 65536"/>
                  <a:gd name="T14" fmla="*/ 0 60000 65536"/>
                  <a:gd name="T15" fmla="*/ 0 60000 65536"/>
                  <a:gd name="T16" fmla="*/ 0 60000 65536"/>
                  <a:gd name="T17" fmla="*/ 0 60000 65536"/>
                  <a:gd name="T18" fmla="*/ 0 w 69"/>
                  <a:gd name="T19" fmla="*/ 0 h 40"/>
                  <a:gd name="T20" fmla="*/ 69 w 69"/>
                  <a:gd name="T21" fmla="*/ 40 h 40"/>
                </a:gdLst>
                <a:ahLst/>
                <a:cxnLst>
                  <a:cxn ang="T12">
                    <a:pos x="T0" y="T1"/>
                  </a:cxn>
                  <a:cxn ang="T13">
                    <a:pos x="T2" y="T3"/>
                  </a:cxn>
                  <a:cxn ang="T14">
                    <a:pos x="T4" y="T5"/>
                  </a:cxn>
                  <a:cxn ang="T15">
                    <a:pos x="T6" y="T7"/>
                  </a:cxn>
                  <a:cxn ang="T16">
                    <a:pos x="T8" y="T9"/>
                  </a:cxn>
                  <a:cxn ang="T17">
                    <a:pos x="T10" y="T11"/>
                  </a:cxn>
                </a:cxnLst>
                <a:rect l="T18" t="T19" r="T20" b="T21"/>
                <a:pathLst>
                  <a:path w="69" h="40">
                    <a:moveTo>
                      <a:pt x="0" y="0"/>
                    </a:moveTo>
                    <a:lnTo>
                      <a:pt x="0" y="40"/>
                    </a:lnTo>
                    <a:lnTo>
                      <a:pt x="69" y="20"/>
                    </a:lnTo>
                    <a:lnTo>
                      <a:pt x="0" y="2"/>
                    </a:lnTo>
                    <a:lnTo>
                      <a:pt x="0" y="0"/>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 name="Line 113"/>
              <p:cNvSpPr>
                <a:spLocks noChangeShapeType="1"/>
              </p:cNvSpPr>
              <p:nvPr/>
            </p:nvSpPr>
            <p:spPr bwMode="auto">
              <a:xfrm>
                <a:off x="1882" y="2115"/>
                <a:ext cx="381" cy="8"/>
              </a:xfrm>
              <a:prstGeom prst="line">
                <a:avLst/>
              </a:prstGeom>
              <a:noFill/>
              <a:ln w="25400">
                <a:solidFill>
                  <a:srgbClr val="EB75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7" name="Group 123"/>
            <p:cNvGrpSpPr>
              <a:grpSpLocks/>
            </p:cNvGrpSpPr>
            <p:nvPr/>
          </p:nvGrpSpPr>
          <p:grpSpPr bwMode="auto">
            <a:xfrm>
              <a:off x="2245" y="3294"/>
              <a:ext cx="1645" cy="218"/>
              <a:chOff x="1565" y="2024"/>
              <a:chExt cx="1645" cy="218"/>
            </a:xfrm>
          </p:grpSpPr>
          <p:sp>
            <p:nvSpPr>
              <p:cNvPr id="33" name="Rectangle 124"/>
              <p:cNvSpPr>
                <a:spLocks noChangeArrowheads="1"/>
              </p:cNvSpPr>
              <p:nvPr/>
            </p:nvSpPr>
            <p:spPr bwMode="auto">
              <a:xfrm>
                <a:off x="1565" y="2069"/>
                <a:ext cx="2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Clr>
                    <a:schemeClr val="hlink"/>
                  </a:buClr>
                  <a:buFontTx/>
                  <a:buNone/>
                </a:pPr>
                <a:r>
                  <a:rPr lang="en-US" altLang="zh-CN" sz="18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$gp</a:t>
                </a:r>
                <a:endParaRPr lang="en-US" altLang="zh-CN" sz="18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4" name="Rectangle 125"/>
              <p:cNvSpPr>
                <a:spLocks noChangeArrowheads="1"/>
              </p:cNvSpPr>
              <p:nvPr/>
            </p:nvSpPr>
            <p:spPr bwMode="auto">
              <a:xfrm>
                <a:off x="2336" y="2024"/>
                <a:ext cx="87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Clr>
                    <a:schemeClr val="hlink"/>
                  </a:buClr>
                  <a:buFontTx/>
                  <a:buNone/>
                </a:pPr>
                <a:r>
                  <a:rPr lang="en-US" altLang="zh-CN" sz="1800" dirty="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1000 8000</a:t>
                </a:r>
                <a:r>
                  <a:rPr lang="en-US" altLang="zh-CN" sz="1800" baseline="-25000" dirty="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hex</a:t>
                </a:r>
                <a:r>
                  <a:rPr lang="en-US" altLang="zh-CN" sz="1800" dirty="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 </a:t>
                </a:r>
                <a:endParaRPr lang="en-US" altLang="zh-CN" sz="1800" dirty="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 name="Freeform 126"/>
              <p:cNvSpPr>
                <a:spLocks/>
              </p:cNvSpPr>
              <p:nvPr/>
            </p:nvSpPr>
            <p:spPr bwMode="auto">
              <a:xfrm>
                <a:off x="2222" y="2102"/>
                <a:ext cx="69" cy="40"/>
              </a:xfrm>
              <a:custGeom>
                <a:avLst/>
                <a:gdLst>
                  <a:gd name="T0" fmla="*/ 0 w 69"/>
                  <a:gd name="T1" fmla="*/ 0 h 40"/>
                  <a:gd name="T2" fmla="*/ 0 w 69"/>
                  <a:gd name="T3" fmla="*/ 40 h 40"/>
                  <a:gd name="T4" fmla="*/ 69 w 69"/>
                  <a:gd name="T5" fmla="*/ 20 h 40"/>
                  <a:gd name="T6" fmla="*/ 0 w 69"/>
                  <a:gd name="T7" fmla="*/ 2 h 40"/>
                  <a:gd name="T8" fmla="*/ 0 w 69"/>
                  <a:gd name="T9" fmla="*/ 2 h 40"/>
                  <a:gd name="T10" fmla="*/ 0 w 69"/>
                  <a:gd name="T11" fmla="*/ 0 h 40"/>
                  <a:gd name="T12" fmla="*/ 0 60000 65536"/>
                  <a:gd name="T13" fmla="*/ 0 60000 65536"/>
                  <a:gd name="T14" fmla="*/ 0 60000 65536"/>
                  <a:gd name="T15" fmla="*/ 0 60000 65536"/>
                  <a:gd name="T16" fmla="*/ 0 60000 65536"/>
                  <a:gd name="T17" fmla="*/ 0 60000 65536"/>
                  <a:gd name="T18" fmla="*/ 0 w 69"/>
                  <a:gd name="T19" fmla="*/ 0 h 40"/>
                  <a:gd name="T20" fmla="*/ 69 w 69"/>
                  <a:gd name="T21" fmla="*/ 40 h 40"/>
                </a:gdLst>
                <a:ahLst/>
                <a:cxnLst>
                  <a:cxn ang="T12">
                    <a:pos x="T0" y="T1"/>
                  </a:cxn>
                  <a:cxn ang="T13">
                    <a:pos x="T2" y="T3"/>
                  </a:cxn>
                  <a:cxn ang="T14">
                    <a:pos x="T4" y="T5"/>
                  </a:cxn>
                  <a:cxn ang="T15">
                    <a:pos x="T6" y="T7"/>
                  </a:cxn>
                  <a:cxn ang="T16">
                    <a:pos x="T8" y="T9"/>
                  </a:cxn>
                  <a:cxn ang="T17">
                    <a:pos x="T10" y="T11"/>
                  </a:cxn>
                </a:cxnLst>
                <a:rect l="T18" t="T19" r="T20" b="T21"/>
                <a:pathLst>
                  <a:path w="69" h="40">
                    <a:moveTo>
                      <a:pt x="0" y="0"/>
                    </a:moveTo>
                    <a:lnTo>
                      <a:pt x="0" y="40"/>
                    </a:lnTo>
                    <a:lnTo>
                      <a:pt x="69" y="20"/>
                    </a:lnTo>
                    <a:lnTo>
                      <a:pt x="0" y="2"/>
                    </a:lnTo>
                    <a:lnTo>
                      <a:pt x="0" y="0"/>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 name="Line 127"/>
              <p:cNvSpPr>
                <a:spLocks noChangeShapeType="1"/>
              </p:cNvSpPr>
              <p:nvPr/>
            </p:nvSpPr>
            <p:spPr bwMode="auto">
              <a:xfrm>
                <a:off x="1882" y="2115"/>
                <a:ext cx="381" cy="8"/>
              </a:xfrm>
              <a:prstGeom prst="line">
                <a:avLst/>
              </a:prstGeom>
              <a:noFill/>
              <a:ln w="25400">
                <a:solidFill>
                  <a:srgbClr val="EB75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8" name="Group 128"/>
            <p:cNvGrpSpPr>
              <a:grpSpLocks/>
            </p:cNvGrpSpPr>
            <p:nvPr/>
          </p:nvGrpSpPr>
          <p:grpSpPr bwMode="auto">
            <a:xfrm>
              <a:off x="2290" y="3871"/>
              <a:ext cx="1645" cy="218"/>
              <a:chOff x="1565" y="2024"/>
              <a:chExt cx="1645" cy="218"/>
            </a:xfrm>
          </p:grpSpPr>
          <p:sp>
            <p:nvSpPr>
              <p:cNvPr id="29" name="Rectangle 129"/>
              <p:cNvSpPr>
                <a:spLocks noChangeArrowheads="1"/>
              </p:cNvSpPr>
              <p:nvPr/>
            </p:nvSpPr>
            <p:spPr bwMode="auto">
              <a:xfrm>
                <a:off x="1565" y="2069"/>
                <a:ext cx="2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Clr>
                    <a:schemeClr val="hlink"/>
                  </a:buClr>
                  <a:buFontTx/>
                  <a:buNone/>
                </a:pPr>
                <a:r>
                  <a:rPr lang="en-US" altLang="zh-CN" sz="18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PC</a:t>
                </a:r>
                <a:endParaRPr lang="en-US" altLang="zh-CN" sz="18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0" name="Rectangle 130"/>
              <p:cNvSpPr>
                <a:spLocks noChangeArrowheads="1"/>
              </p:cNvSpPr>
              <p:nvPr/>
            </p:nvSpPr>
            <p:spPr bwMode="auto">
              <a:xfrm>
                <a:off x="2336" y="2024"/>
                <a:ext cx="87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Clr>
                    <a:schemeClr val="hlink"/>
                  </a:buClr>
                  <a:buFontTx/>
                  <a:buNone/>
                </a:pPr>
                <a:r>
                  <a:rPr lang="en-US" altLang="zh-CN" sz="18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0040 0000</a:t>
                </a:r>
                <a:r>
                  <a:rPr lang="en-US" altLang="zh-CN" sz="1800" baseline="-250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hex</a:t>
                </a:r>
                <a:r>
                  <a:rPr lang="en-US" altLang="zh-CN" sz="18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 </a:t>
                </a:r>
                <a:endParaRPr lang="en-US" altLang="zh-CN" sz="18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1" name="Freeform 131"/>
              <p:cNvSpPr>
                <a:spLocks/>
              </p:cNvSpPr>
              <p:nvPr/>
            </p:nvSpPr>
            <p:spPr bwMode="auto">
              <a:xfrm>
                <a:off x="2222" y="2102"/>
                <a:ext cx="69" cy="40"/>
              </a:xfrm>
              <a:custGeom>
                <a:avLst/>
                <a:gdLst>
                  <a:gd name="T0" fmla="*/ 0 w 69"/>
                  <a:gd name="T1" fmla="*/ 0 h 40"/>
                  <a:gd name="T2" fmla="*/ 0 w 69"/>
                  <a:gd name="T3" fmla="*/ 40 h 40"/>
                  <a:gd name="T4" fmla="*/ 69 w 69"/>
                  <a:gd name="T5" fmla="*/ 20 h 40"/>
                  <a:gd name="T6" fmla="*/ 0 w 69"/>
                  <a:gd name="T7" fmla="*/ 2 h 40"/>
                  <a:gd name="T8" fmla="*/ 0 w 69"/>
                  <a:gd name="T9" fmla="*/ 2 h 40"/>
                  <a:gd name="T10" fmla="*/ 0 w 69"/>
                  <a:gd name="T11" fmla="*/ 0 h 40"/>
                  <a:gd name="T12" fmla="*/ 0 60000 65536"/>
                  <a:gd name="T13" fmla="*/ 0 60000 65536"/>
                  <a:gd name="T14" fmla="*/ 0 60000 65536"/>
                  <a:gd name="T15" fmla="*/ 0 60000 65536"/>
                  <a:gd name="T16" fmla="*/ 0 60000 65536"/>
                  <a:gd name="T17" fmla="*/ 0 60000 65536"/>
                  <a:gd name="T18" fmla="*/ 0 w 69"/>
                  <a:gd name="T19" fmla="*/ 0 h 40"/>
                  <a:gd name="T20" fmla="*/ 69 w 69"/>
                  <a:gd name="T21" fmla="*/ 40 h 40"/>
                </a:gdLst>
                <a:ahLst/>
                <a:cxnLst>
                  <a:cxn ang="T12">
                    <a:pos x="T0" y="T1"/>
                  </a:cxn>
                  <a:cxn ang="T13">
                    <a:pos x="T2" y="T3"/>
                  </a:cxn>
                  <a:cxn ang="T14">
                    <a:pos x="T4" y="T5"/>
                  </a:cxn>
                  <a:cxn ang="T15">
                    <a:pos x="T6" y="T7"/>
                  </a:cxn>
                  <a:cxn ang="T16">
                    <a:pos x="T8" y="T9"/>
                  </a:cxn>
                  <a:cxn ang="T17">
                    <a:pos x="T10" y="T11"/>
                  </a:cxn>
                </a:cxnLst>
                <a:rect l="T18" t="T19" r="T20" b="T21"/>
                <a:pathLst>
                  <a:path w="69" h="40">
                    <a:moveTo>
                      <a:pt x="0" y="0"/>
                    </a:moveTo>
                    <a:lnTo>
                      <a:pt x="0" y="40"/>
                    </a:lnTo>
                    <a:lnTo>
                      <a:pt x="69" y="20"/>
                    </a:lnTo>
                    <a:lnTo>
                      <a:pt x="0" y="2"/>
                    </a:lnTo>
                    <a:lnTo>
                      <a:pt x="0" y="0"/>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Line 132"/>
              <p:cNvSpPr>
                <a:spLocks noChangeShapeType="1"/>
              </p:cNvSpPr>
              <p:nvPr/>
            </p:nvSpPr>
            <p:spPr bwMode="auto">
              <a:xfrm>
                <a:off x="1882" y="2115"/>
                <a:ext cx="381" cy="8"/>
              </a:xfrm>
              <a:prstGeom prst="line">
                <a:avLst/>
              </a:prstGeom>
              <a:noFill/>
              <a:ln w="25400">
                <a:solidFill>
                  <a:srgbClr val="EB75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 name="Rectangle 135"/>
            <p:cNvSpPr>
              <a:spLocks noChangeArrowheads="1"/>
            </p:cNvSpPr>
            <p:nvPr/>
          </p:nvSpPr>
          <p:spPr bwMode="auto">
            <a:xfrm>
              <a:off x="4377" y="3009"/>
              <a:ext cx="8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Clr>
                  <a:schemeClr val="hlink"/>
                </a:buClr>
                <a:buFontTx/>
                <a:buNone/>
              </a:pPr>
              <a:r>
                <a:rPr lang="en-US" altLang="zh-CN" sz="1800" dirty="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Dynamic data</a:t>
              </a:r>
              <a:endParaRPr lang="en-US" altLang="zh-CN" sz="1800" dirty="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20" name="Rectangle 138"/>
            <p:cNvSpPr>
              <a:spLocks noChangeArrowheads="1"/>
            </p:cNvSpPr>
            <p:nvPr/>
          </p:nvSpPr>
          <p:spPr bwMode="auto">
            <a:xfrm>
              <a:off x="4468" y="2374"/>
              <a:ext cx="3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Clr>
                  <a:schemeClr val="hlink"/>
                </a:buClr>
                <a:buFontTx/>
                <a:buNone/>
              </a:pPr>
              <a:r>
                <a:rPr lang="en-US" altLang="zh-CN" sz="18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Stack</a:t>
              </a:r>
              <a:endParaRPr lang="en-US" altLang="zh-CN" sz="18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21" name="Rectangle 139"/>
            <p:cNvSpPr>
              <a:spLocks noChangeArrowheads="1"/>
            </p:cNvSpPr>
            <p:nvPr/>
          </p:nvSpPr>
          <p:spPr bwMode="auto">
            <a:xfrm>
              <a:off x="4377" y="3327"/>
              <a:ext cx="6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Clr>
                  <a:schemeClr val="hlink"/>
                </a:buClr>
                <a:buFontTx/>
                <a:buNone/>
              </a:pPr>
              <a:r>
                <a:rPr lang="en-US" altLang="zh-CN" sz="18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Static data</a:t>
              </a:r>
              <a:endParaRPr lang="en-US" altLang="zh-CN" sz="18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22" name="Rectangle 140"/>
            <p:cNvSpPr>
              <a:spLocks noChangeArrowheads="1"/>
            </p:cNvSpPr>
            <p:nvPr/>
          </p:nvSpPr>
          <p:spPr bwMode="auto">
            <a:xfrm>
              <a:off x="4513" y="4007"/>
              <a:ext cx="6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Clr>
                  <a:schemeClr val="hlink"/>
                </a:buClr>
                <a:buFontTx/>
                <a:buNone/>
              </a:pPr>
              <a:r>
                <a:rPr lang="en-US" altLang="zh-CN" sz="18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Reserved</a:t>
              </a:r>
              <a:endParaRPr lang="en-US" altLang="zh-CN" sz="18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23" name="Rectangle 141"/>
            <p:cNvSpPr>
              <a:spLocks noChangeArrowheads="1"/>
            </p:cNvSpPr>
            <p:nvPr/>
          </p:nvSpPr>
          <p:spPr bwMode="auto">
            <a:xfrm>
              <a:off x="4558" y="3689"/>
              <a:ext cx="2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Clr>
                  <a:schemeClr val="hlink"/>
                </a:buClr>
                <a:buFontTx/>
                <a:buNone/>
              </a:pPr>
              <a:r>
                <a:rPr lang="en-US" altLang="zh-CN" sz="18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Text</a:t>
              </a:r>
              <a:endParaRPr lang="en-US" altLang="zh-CN" sz="18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24" name="Rectangle 142"/>
            <p:cNvSpPr>
              <a:spLocks noChangeArrowheads="1"/>
            </p:cNvSpPr>
            <p:nvPr/>
          </p:nvSpPr>
          <p:spPr bwMode="auto">
            <a:xfrm>
              <a:off x="3016" y="3475"/>
              <a:ext cx="8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Clr>
                  <a:schemeClr val="hlink"/>
                </a:buClr>
                <a:buFontTx/>
                <a:buNone/>
              </a:pPr>
              <a:r>
                <a:rPr lang="en-US" altLang="zh-CN" sz="1800" dirty="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1000 0000</a:t>
              </a:r>
              <a:r>
                <a:rPr lang="en-US" altLang="zh-CN" sz="1800" baseline="-25000" dirty="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hex</a:t>
              </a:r>
            </a:p>
          </p:txBody>
        </p:sp>
        <p:sp>
          <p:nvSpPr>
            <p:cNvPr id="25" name="Line 144"/>
            <p:cNvSpPr>
              <a:spLocks noChangeShapeType="1"/>
            </p:cNvSpPr>
            <p:nvPr/>
          </p:nvSpPr>
          <p:spPr bwMode="auto">
            <a:xfrm>
              <a:off x="4657" y="2550"/>
              <a:ext cx="0" cy="182"/>
            </a:xfrm>
            <a:prstGeom prst="line">
              <a:avLst/>
            </a:prstGeom>
            <a:noFill/>
            <a:ln w="28575"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 name="Line 145"/>
            <p:cNvSpPr>
              <a:spLocks noChangeShapeType="1"/>
            </p:cNvSpPr>
            <p:nvPr/>
          </p:nvSpPr>
          <p:spPr bwMode="auto">
            <a:xfrm flipV="1">
              <a:off x="4657" y="2823"/>
              <a:ext cx="0" cy="181"/>
            </a:xfrm>
            <a:prstGeom prst="line">
              <a:avLst/>
            </a:prstGeom>
            <a:noFill/>
            <a:ln w="28575"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Line 155"/>
            <p:cNvSpPr>
              <a:spLocks noChangeShapeType="1"/>
            </p:cNvSpPr>
            <p:nvPr/>
          </p:nvSpPr>
          <p:spPr bwMode="auto">
            <a:xfrm>
              <a:off x="3833" y="3548"/>
              <a:ext cx="227" cy="0"/>
            </a:xfrm>
            <a:prstGeom prst="line">
              <a:avLst/>
            </a:prstGeom>
            <a:noFill/>
            <a:ln w="9525" cap="rnd">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156"/>
            <p:cNvSpPr>
              <a:spLocks noChangeShapeType="1"/>
            </p:cNvSpPr>
            <p:nvPr/>
          </p:nvSpPr>
          <p:spPr bwMode="auto">
            <a:xfrm>
              <a:off x="3833" y="3385"/>
              <a:ext cx="227" cy="0"/>
            </a:xfrm>
            <a:prstGeom prst="line">
              <a:avLst/>
            </a:prstGeom>
            <a:noFill/>
            <a:ln w="952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1" name="Rectangle 142"/>
          <p:cNvSpPr>
            <a:spLocks noChangeArrowheads="1"/>
          </p:cNvSpPr>
          <p:nvPr/>
        </p:nvSpPr>
        <p:spPr bwMode="auto">
          <a:xfrm>
            <a:off x="5027408" y="5301208"/>
            <a:ext cx="12727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Clr>
                <a:schemeClr val="hlink"/>
              </a:buClr>
              <a:buFontTx/>
              <a:buNone/>
            </a:pPr>
            <a:r>
              <a:rPr lang="en-US" altLang="zh-CN" sz="1800" dirty="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1000 f </a:t>
            </a:r>
            <a:r>
              <a:rPr lang="en-US" altLang="zh-CN" sz="1800" dirty="0" err="1">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f</a:t>
            </a:r>
            <a:r>
              <a:rPr lang="en-US" altLang="zh-CN" sz="1800" dirty="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 f </a:t>
            </a:r>
            <a:r>
              <a:rPr lang="en-US" altLang="zh-CN" sz="1800" dirty="0" err="1">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f</a:t>
            </a:r>
            <a:r>
              <a:rPr lang="en-US" altLang="zh-CN" sz="1800" baseline="-25000" dirty="0" err="1">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hex</a:t>
            </a:r>
            <a:endParaRPr lang="en-US" altLang="zh-CN" sz="1800" baseline="-25000" dirty="0">
              <a:solidFill>
                <a:srgbClr val="000000"/>
              </a:solidFill>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42" name="Line 155"/>
          <p:cNvSpPr>
            <a:spLocks noChangeShapeType="1"/>
          </p:cNvSpPr>
          <p:nvPr/>
        </p:nvSpPr>
        <p:spPr bwMode="auto">
          <a:xfrm>
            <a:off x="6299870" y="5403987"/>
            <a:ext cx="360362" cy="0"/>
          </a:xfrm>
          <a:prstGeom prst="line">
            <a:avLst/>
          </a:prstGeom>
          <a:noFill/>
          <a:ln w="9525" cap="rnd">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415034639"/>
      </p:ext>
    </p:extLst>
  </p:cSld>
  <p:clrMapOvr>
    <a:masterClrMapping/>
  </p:clrMapOvr>
  <p:transition spd="slow"/>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Rot="1" noChangeArrowheads="1"/>
          </p:cNvSpPr>
          <p:nvPr>
            <p:ph type="body" idx="1"/>
          </p:nvPr>
        </p:nvSpPr>
        <p:spPr>
          <a:xfrm>
            <a:off x="395536" y="2348880"/>
            <a:ext cx="8540750" cy="2736850"/>
          </a:xfrm>
        </p:spPr>
        <p:txBody>
          <a:bodyPr/>
          <a:lstStyle/>
          <a:p>
            <a:pPr eaLnBrk="1" hangingPunct="1">
              <a:lnSpc>
                <a:spcPct val="90000"/>
              </a:lnSpc>
              <a:defRPr/>
            </a:pPr>
            <a:r>
              <a:rPr lang="en-US" altLang="zh-CN" sz="2400" dirty="0"/>
              <a:t> </a:t>
            </a:r>
            <a:r>
              <a:rPr lang="en-US" altLang="zh-CN" sz="2600" dirty="0"/>
              <a:t>Loading</a:t>
            </a:r>
          </a:p>
          <a:p>
            <a:pPr lvl="1" eaLnBrk="1" hangingPunct="1">
              <a:lnSpc>
                <a:spcPct val="90000"/>
              </a:lnSpc>
              <a:defRPr/>
            </a:pPr>
            <a:r>
              <a:rPr lang="en-US" altLang="zh-CN" sz="2000" dirty="0"/>
              <a:t> </a:t>
            </a:r>
            <a:r>
              <a:rPr lang="en-US" altLang="zh-CN" sz="2200" dirty="0"/>
              <a:t>Determine size of text and data segments</a:t>
            </a:r>
          </a:p>
          <a:p>
            <a:pPr lvl="1" eaLnBrk="1" hangingPunct="1">
              <a:lnSpc>
                <a:spcPct val="90000"/>
              </a:lnSpc>
              <a:defRPr/>
            </a:pPr>
            <a:r>
              <a:rPr lang="en-US" altLang="zh-CN" sz="2200" dirty="0"/>
              <a:t> Create an address space large enough</a:t>
            </a:r>
          </a:p>
          <a:p>
            <a:pPr lvl="1" eaLnBrk="1" hangingPunct="1">
              <a:lnSpc>
                <a:spcPct val="90000"/>
              </a:lnSpc>
              <a:defRPr/>
            </a:pPr>
            <a:r>
              <a:rPr lang="en-US" altLang="zh-CN" sz="2200" dirty="0"/>
              <a:t> Copy instructions and data from executable file to memory</a:t>
            </a:r>
          </a:p>
          <a:p>
            <a:pPr lvl="1" eaLnBrk="1" hangingPunct="1">
              <a:lnSpc>
                <a:spcPct val="90000"/>
              </a:lnSpc>
              <a:defRPr/>
            </a:pPr>
            <a:r>
              <a:rPr lang="en-US" altLang="zh-CN" sz="2200" dirty="0"/>
              <a:t> Copy parameters (if any) to the main program onto the stack</a:t>
            </a:r>
          </a:p>
          <a:p>
            <a:pPr lvl="1" eaLnBrk="1" hangingPunct="1">
              <a:lnSpc>
                <a:spcPct val="90000"/>
              </a:lnSpc>
              <a:defRPr/>
            </a:pPr>
            <a:r>
              <a:rPr lang="en-US" altLang="zh-CN" sz="2200" dirty="0"/>
              <a:t> Initialize registers and set $</a:t>
            </a:r>
            <a:r>
              <a:rPr lang="en-US" altLang="zh-CN" sz="2200" dirty="0" err="1"/>
              <a:t>sp</a:t>
            </a:r>
            <a:r>
              <a:rPr lang="en-US" altLang="zh-CN" sz="2200" dirty="0"/>
              <a:t> to the first free location</a:t>
            </a:r>
          </a:p>
          <a:p>
            <a:pPr lvl="1" eaLnBrk="1" hangingPunct="1">
              <a:lnSpc>
                <a:spcPct val="90000"/>
              </a:lnSpc>
              <a:defRPr/>
            </a:pPr>
            <a:r>
              <a:rPr lang="en-US" altLang="zh-CN" sz="2200" dirty="0"/>
              <a:t> Jump to a start-up routine</a:t>
            </a:r>
          </a:p>
        </p:txBody>
      </p:sp>
      <p:sp>
        <p:nvSpPr>
          <p:cNvPr id="2" name="矩形 1"/>
          <p:cNvSpPr/>
          <p:nvPr/>
        </p:nvSpPr>
        <p:spPr>
          <a:xfrm>
            <a:off x="395536" y="797803"/>
            <a:ext cx="8514681" cy="830997"/>
          </a:xfrm>
          <a:prstGeom prst="rect">
            <a:avLst/>
          </a:prstGeom>
        </p:spPr>
        <p:txBody>
          <a:bodyPr wrap="square">
            <a:spAutoFit/>
          </a:bodyPr>
          <a:lstStyle/>
          <a:p>
            <a:pPr algn="just"/>
            <a:r>
              <a:rPr lang="en-US" altLang="zh-CN" sz="2400" dirty="0">
                <a:latin typeface="Times New Roman" panose="02020603050405020304" pitchFamily="18" charset="0"/>
                <a:cs typeface="Times New Roman" panose="02020603050405020304" pitchFamily="18" charset="0"/>
              </a:rPr>
              <a:t>Loader: </a:t>
            </a:r>
            <a:r>
              <a:rPr lang="en-US" altLang="zh-CN" sz="2400" i="1" dirty="0">
                <a:latin typeface="Times New Roman" panose="02020603050405020304" pitchFamily="18" charset="0"/>
                <a:cs typeface="Times New Roman" panose="02020603050405020304" pitchFamily="18" charset="0"/>
              </a:rPr>
              <a:t>A systems program that places an object program in main memory so that it is ready to execute.</a:t>
            </a:r>
            <a:endParaRPr lang="zh-CN" altLang="en-US" sz="2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3051417"/>
      </p:ext>
    </p:extLst>
  </p:cSld>
  <p:clrMapOvr>
    <a:masterClrMapping/>
  </p:clrMapOvr>
  <p:transition spd="slow"/>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Rot="1" noChangeArrowheads="1"/>
          </p:cNvSpPr>
          <p:nvPr/>
        </p:nvSpPr>
        <p:spPr bwMode="auto">
          <a:xfrm>
            <a:off x="251520" y="1124744"/>
            <a:ext cx="8540750" cy="468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5">
                  <a:lumMod val="75000"/>
                </a:schemeClr>
              </a:buClr>
              <a:buSzPct val="80000"/>
              <a:buFont typeface="Wingdings" pitchFamily="2" charset="2"/>
              <a:buChar char="p"/>
              <a:defRPr lang="zh-CN" altLang="en-US" sz="3200" b="1" kern="1200" baseline="0" dirty="0" smtClean="0">
                <a:solidFill>
                  <a:srgbClr val="242790"/>
                </a:solidFill>
                <a:latin typeface="Times New Roman" panose="02020603050405020304" pitchFamily="18" charset="0"/>
                <a:ea typeface="+mj-ea"/>
                <a:cs typeface="+mn-cs"/>
              </a:defRPr>
            </a:lvl1pPr>
            <a:lvl2pPr marL="742950" indent="-285750" algn="l" rtl="0" eaLnBrk="0" fontAlgn="base" hangingPunct="0">
              <a:spcBef>
                <a:spcPct val="20000"/>
              </a:spcBef>
              <a:spcAft>
                <a:spcPct val="0"/>
              </a:spcAft>
              <a:buClr>
                <a:schemeClr val="accent5">
                  <a:lumMod val="75000"/>
                </a:schemeClr>
              </a:buClr>
              <a:buSzPct val="70000"/>
              <a:buFont typeface="Wingdings" pitchFamily="2" charset="2"/>
              <a:buChar char="n"/>
              <a:defRPr lang="zh-CN" altLang="en-US" sz="2800" b="0" kern="1200" baseline="0" dirty="0" smtClean="0">
                <a:solidFill>
                  <a:schemeClr val="tx1"/>
                </a:solidFill>
                <a:latin typeface="Times New Roman" panose="02020603050405020304" pitchFamily="18" charset="0"/>
                <a:ea typeface="+mn-ea"/>
                <a:cs typeface="+mn-cs"/>
              </a:defRPr>
            </a:lvl2pPr>
            <a:lvl3pPr marL="1143000" indent="-228600" algn="l" rtl="0" eaLnBrk="0" fontAlgn="base" hangingPunct="0">
              <a:spcBef>
                <a:spcPct val="20000"/>
              </a:spcBef>
              <a:spcAft>
                <a:spcPct val="0"/>
              </a:spcAft>
              <a:buClr>
                <a:schemeClr val="accent5">
                  <a:lumMod val="75000"/>
                </a:schemeClr>
              </a:buClr>
              <a:buSzPct val="70000"/>
              <a:buFont typeface="Wingdings" pitchFamily="2" charset="2"/>
              <a:buChar char="p"/>
              <a:defRPr lang="zh-CN" altLang="en-US" sz="2400" kern="1200" baseline="0" dirty="0" smtClean="0">
                <a:solidFill>
                  <a:schemeClr val="tx1"/>
                </a:solidFill>
                <a:latin typeface="Times New Roman" panose="02020603050405020304" pitchFamily="18" charset="0"/>
                <a:ea typeface="+mn-ea"/>
                <a:cs typeface="+mn-cs"/>
              </a:defRPr>
            </a:lvl3pPr>
            <a:lvl4pPr marL="1600200" indent="-228600" algn="l" rtl="0" eaLnBrk="0" fontAlgn="base" hangingPunct="0">
              <a:spcBef>
                <a:spcPct val="20000"/>
              </a:spcBef>
              <a:spcAft>
                <a:spcPct val="0"/>
              </a:spcAft>
              <a:buClr>
                <a:schemeClr val="accent5">
                  <a:lumMod val="75000"/>
                </a:schemeClr>
              </a:buClr>
              <a:buSzPct val="60000"/>
              <a:buFont typeface="Wingdings" pitchFamily="2" charset="2"/>
              <a:buChar char="n"/>
              <a:defRPr lang="zh-CN" altLang="en-US" sz="2000" kern="1200" baseline="0" dirty="0" smtClean="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lang="zh-CN" altLang="en-US" sz="2000" kern="1200" baseline="0" dirty="0">
                <a:solidFill>
                  <a:schemeClr val="tx1"/>
                </a:solidFill>
                <a:latin typeface="Times New Roman" panose="020206030504050203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eaLnBrk="1" hangingPunct="1">
              <a:lnSpc>
                <a:spcPct val="90000"/>
              </a:lnSpc>
              <a:defRPr/>
            </a:pPr>
            <a:r>
              <a:rPr lang="en-US" altLang="zh-CN" sz="2800" b="0" dirty="0"/>
              <a:t>Statically Linked Library</a:t>
            </a:r>
          </a:p>
          <a:p>
            <a:pPr algn="just"/>
            <a:r>
              <a:rPr lang="en-US" altLang="zh-CN" sz="2200" b="0" dirty="0">
                <a:solidFill>
                  <a:schemeClr val="tx1"/>
                </a:solidFill>
                <a:ea typeface="+mn-ea"/>
              </a:rPr>
              <a:t>Disadvantages of statically linked library .lib:</a:t>
            </a:r>
          </a:p>
          <a:p>
            <a:pPr marL="457200" indent="-457200" algn="just">
              <a:buFont typeface="+mj-lt"/>
              <a:buAutoNum type="arabicPeriod"/>
            </a:pPr>
            <a:r>
              <a:rPr lang="en-US" altLang="zh-CN" sz="2200" b="0" dirty="0">
                <a:solidFill>
                  <a:schemeClr val="tx1"/>
                </a:solidFill>
                <a:ea typeface="+mn-ea"/>
              </a:rPr>
              <a:t>The library routines become part of the executable code. If a new version of the library is released that fixes bugs or supports new hardware devices, the statically linked program keeps using the old version.</a:t>
            </a:r>
          </a:p>
          <a:p>
            <a:pPr marL="457200" indent="-457200" algn="just">
              <a:buFont typeface="+mj-lt"/>
              <a:buAutoNum type="arabicPeriod"/>
            </a:pPr>
            <a:r>
              <a:rPr lang="en-US" altLang="zh-CN" sz="2200" b="0" dirty="0">
                <a:solidFill>
                  <a:schemeClr val="tx1"/>
                </a:solidFill>
                <a:ea typeface="+mn-ea"/>
              </a:rPr>
              <a:t>It loads all routines in the library that are called anywhere in the executable, even if those calls are not executed. The library can be large relative to the program; for example, the standard C library is 2.5 MB.</a:t>
            </a:r>
          </a:p>
          <a:p>
            <a:r>
              <a:rPr lang="en-US" altLang="zh-CN" sz="2400" b="0" dirty="0"/>
              <a:t>Dynamically Linked Library: Library routines that are linked to a program during execution.</a:t>
            </a:r>
            <a:endParaRPr lang="en-US" altLang="zh-CN" sz="2200" b="0" dirty="0">
              <a:solidFill>
                <a:schemeClr val="tx1"/>
              </a:solidFill>
              <a:ea typeface="+mn-ea"/>
            </a:endParaRPr>
          </a:p>
        </p:txBody>
      </p:sp>
    </p:spTree>
    <p:extLst>
      <p:ext uri="{BB962C8B-B14F-4D97-AF65-F5344CB8AC3E}">
        <p14:creationId xmlns:p14="http://schemas.microsoft.com/office/powerpoint/2010/main" val="1931383289"/>
      </p:ext>
    </p:extLst>
  </p:cSld>
  <p:clrMapOvr>
    <a:masterClrMapping/>
  </p:clrMapOvr>
  <p:transition spd="slow"/>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451520"/>
            <a:ext cx="8382000" cy="457200"/>
          </a:xfrm>
        </p:spPr>
        <p:txBody>
          <a:bodyPr/>
          <a:lstStyle/>
          <a:p>
            <a:r>
              <a:rPr lang="en-US" altLang="zh-CN" sz="3200" b="1" dirty="0">
                <a:solidFill>
                  <a:srgbClr val="3E3EFC"/>
                </a:solidFill>
                <a:latin typeface="Times New Roman" panose="02020603050405020304" pitchFamily="18" charset="0"/>
                <a:ea typeface="黑体"/>
                <a:cs typeface="黑体"/>
              </a:rPr>
              <a:t>An introduction of SPIM: A MIPS32 Simulator</a:t>
            </a:r>
            <a:endParaRPr lang="zh-CN" altLang="en-US" sz="4800" dirty="0"/>
          </a:p>
        </p:txBody>
      </p:sp>
      <p:sp>
        <p:nvSpPr>
          <p:cNvPr id="4" name="文本框 3"/>
          <p:cNvSpPr txBox="1"/>
          <p:nvPr/>
        </p:nvSpPr>
        <p:spPr>
          <a:xfrm>
            <a:off x="315218" y="1149257"/>
            <a:ext cx="8577262" cy="5461495"/>
          </a:xfrm>
          <a:prstGeom prst="rect">
            <a:avLst/>
          </a:prstGeom>
          <a:noFill/>
        </p:spPr>
        <p:txBody>
          <a:bodyPr>
            <a:spAutoFit/>
          </a:bodyPr>
          <a:lstStyle/>
          <a:p>
            <a:pPr marL="457200" indent="-457200" algn="just" eaLnBrk="1" hangingPunct="1">
              <a:buFont typeface="Wingdings" panose="05000000000000000000" pitchFamily="2" charset="2"/>
              <a:buChar char="n"/>
              <a:defRPr/>
            </a:pPr>
            <a:r>
              <a:rPr lang="zh-CN" altLang="en-US" sz="3200" b="1" noProof="1">
                <a:solidFill>
                  <a:srgbClr val="242790"/>
                </a:solidFill>
                <a:latin typeface="Times New Roman" panose="02020603050405020304" pitchFamily="18" charset="0"/>
                <a:ea typeface="+mj-ea"/>
                <a:cs typeface="Times New Roman" panose="02020603050405020304" pitchFamily="18" charset="0"/>
              </a:rPr>
              <a:t>Program Structur</a:t>
            </a:r>
            <a:r>
              <a:rPr lang="en-US" altLang="zh-CN" sz="3200" b="1" noProof="1">
                <a:solidFill>
                  <a:srgbClr val="242790"/>
                </a:solidFill>
                <a:latin typeface="Times New Roman" panose="02020603050405020304" pitchFamily="18" charset="0"/>
                <a:ea typeface="+mj-ea"/>
                <a:cs typeface="Times New Roman" panose="02020603050405020304" pitchFamily="18" charset="0"/>
              </a:rPr>
              <a:t>e</a:t>
            </a:r>
          </a:p>
          <a:p>
            <a:pPr algn="just" eaLnBrk="1" hangingPunct="1">
              <a:buFont typeface="Arial" panose="020B0604020202020204" pitchFamily="34" charset="0"/>
              <a:buNone/>
              <a:defRPr/>
            </a:pPr>
            <a:r>
              <a:rPr lang="en-US" altLang="zh-CN" sz="2200" noProof="1">
                <a:latin typeface="Times New Roman" panose="02020603050405020304" pitchFamily="18" charset="0"/>
                <a:ea typeface="+mj-ea"/>
              </a:rPr>
              <a:t>       J</a:t>
            </a:r>
            <a:r>
              <a:rPr lang="zh-CN" altLang="en-US" sz="2200" noProof="1">
                <a:latin typeface="Times New Roman" panose="02020603050405020304" pitchFamily="18" charset="0"/>
                <a:ea typeface="+mj-ea"/>
              </a:rPr>
              <a:t>ust plain text file with data declarations, program code (name of file should end in suffix .s </a:t>
            </a:r>
            <a:r>
              <a:rPr lang="en-US" altLang="zh-CN" sz="2200" noProof="1">
                <a:latin typeface="Times New Roman" panose="02020603050405020304" pitchFamily="18" charset="0"/>
                <a:ea typeface="+mj-ea"/>
              </a:rPr>
              <a:t>or .asm</a:t>
            </a:r>
            <a:r>
              <a:rPr lang="zh-CN" altLang="en-US" sz="2200" noProof="1">
                <a:latin typeface="Times New Roman" panose="02020603050405020304" pitchFamily="18" charset="0"/>
                <a:ea typeface="+mj-ea"/>
              </a:rPr>
              <a:t> to be used with SPIM simulator) </a:t>
            </a:r>
          </a:p>
          <a:p>
            <a:pPr marL="457200" indent="-457200" algn="just" eaLnBrk="1" hangingPunct="1">
              <a:buFont typeface="Wingdings" panose="05000000000000000000" charset="0"/>
              <a:buChar char="l"/>
              <a:defRPr/>
            </a:pPr>
            <a:r>
              <a:rPr lang="en-US" altLang="zh-CN" sz="2200" noProof="1">
                <a:latin typeface="Times New Roman" panose="02020603050405020304" pitchFamily="18" charset="0"/>
                <a:ea typeface="+mj-ea"/>
              </a:rPr>
              <a:t>D</a:t>
            </a:r>
            <a:r>
              <a:rPr lang="zh-CN" altLang="en-US" sz="2200" noProof="1">
                <a:latin typeface="Times New Roman" panose="02020603050405020304" pitchFamily="18" charset="0"/>
                <a:ea typeface="+mj-ea"/>
              </a:rPr>
              <a:t>ata declaration section followed by program code section </a:t>
            </a:r>
          </a:p>
          <a:p>
            <a:pPr marL="457200" indent="-457200" algn="just" eaLnBrk="1" hangingPunct="1">
              <a:buFont typeface="Wingdings" panose="05000000000000000000" pitchFamily="2" charset="2"/>
              <a:buChar char="n"/>
              <a:defRPr/>
            </a:pPr>
            <a:r>
              <a:rPr lang="zh-CN" altLang="en-US" sz="3200" b="1" noProof="1">
                <a:solidFill>
                  <a:srgbClr val="242790"/>
                </a:solidFill>
                <a:latin typeface="Times New Roman" panose="02020603050405020304" pitchFamily="18" charset="0"/>
                <a:ea typeface="+mj-ea"/>
                <a:cs typeface="Times New Roman" panose="02020603050405020304" pitchFamily="18" charset="0"/>
              </a:rPr>
              <a:t>Data Declarations</a:t>
            </a:r>
          </a:p>
          <a:p>
            <a:pPr marL="457200" indent="-457200" algn="just" eaLnBrk="1" hangingPunct="1">
              <a:buFont typeface="Wingdings" panose="05000000000000000000" charset="0"/>
              <a:buChar char="l"/>
              <a:defRPr/>
            </a:pPr>
            <a:r>
              <a:rPr lang="en-US" altLang="zh-CN" sz="2215" noProof="1">
                <a:latin typeface="Times New Roman" panose="02020603050405020304" pitchFamily="18" charset="0"/>
                <a:cs typeface="Times New Roman" panose="02020603050405020304" pitchFamily="18" charset="0"/>
              </a:rPr>
              <a:t>P</a:t>
            </a:r>
            <a:r>
              <a:rPr lang="zh-CN" altLang="en-US" sz="2215" noProof="1">
                <a:latin typeface="Times New Roman" panose="02020603050405020304" pitchFamily="18" charset="0"/>
                <a:cs typeface="Times New Roman" panose="02020603050405020304" pitchFamily="18" charset="0"/>
              </a:rPr>
              <a:t>laced in section of program identified with assembler directive .data </a:t>
            </a:r>
          </a:p>
          <a:p>
            <a:pPr marL="457200" indent="-457200" algn="just" eaLnBrk="1" hangingPunct="1">
              <a:buFont typeface="Wingdings" panose="05000000000000000000" charset="0"/>
              <a:buChar char="l"/>
              <a:defRPr/>
            </a:pPr>
            <a:r>
              <a:rPr lang="en-US" altLang="zh-CN" sz="2215" noProof="1">
                <a:latin typeface="Times New Roman" panose="02020603050405020304" pitchFamily="18" charset="0"/>
                <a:cs typeface="Times New Roman" panose="02020603050405020304" pitchFamily="18" charset="0"/>
              </a:rPr>
              <a:t>D</a:t>
            </a:r>
            <a:r>
              <a:rPr lang="zh-CN" altLang="en-US" sz="2215" noProof="1">
                <a:latin typeface="Times New Roman" panose="02020603050405020304" pitchFamily="18" charset="0"/>
                <a:cs typeface="Times New Roman" panose="02020603050405020304" pitchFamily="18" charset="0"/>
              </a:rPr>
              <a:t>eclares variable names used in program; storage allocated in main memory (RAM) </a:t>
            </a:r>
          </a:p>
          <a:p>
            <a:pPr marL="457200" indent="-457200" algn="just" eaLnBrk="1" hangingPunct="1">
              <a:buFont typeface="Wingdings" panose="05000000000000000000" pitchFamily="2" charset="2"/>
              <a:buChar char="n"/>
              <a:defRPr/>
            </a:pPr>
            <a:r>
              <a:rPr lang="zh-CN" altLang="en-US" sz="3200" b="1" noProof="1">
                <a:solidFill>
                  <a:srgbClr val="242790"/>
                </a:solidFill>
                <a:latin typeface="Times New Roman" panose="02020603050405020304" pitchFamily="18" charset="0"/>
                <a:ea typeface="+mj-ea"/>
                <a:cs typeface="Times New Roman" panose="02020603050405020304" pitchFamily="18" charset="0"/>
              </a:rPr>
              <a:t>Code</a:t>
            </a:r>
          </a:p>
          <a:p>
            <a:pPr marL="457200" indent="-457200" algn="just" eaLnBrk="1" hangingPunct="1">
              <a:buFont typeface="Wingdings" panose="05000000000000000000" charset="0"/>
              <a:buChar char="l"/>
              <a:defRPr/>
            </a:pPr>
            <a:r>
              <a:rPr lang="en-US" altLang="zh-CN" sz="2215" noProof="1">
                <a:latin typeface="Times New Roman" panose="02020603050405020304" pitchFamily="18" charset="0"/>
                <a:cs typeface="Times New Roman" panose="02020603050405020304" pitchFamily="18" charset="0"/>
              </a:rPr>
              <a:t>P</a:t>
            </a:r>
            <a:r>
              <a:rPr lang="zh-CN" altLang="en-US" sz="2215" noProof="1">
                <a:latin typeface="Times New Roman" panose="02020603050405020304" pitchFamily="18" charset="0"/>
                <a:cs typeface="Times New Roman" panose="02020603050405020304" pitchFamily="18" charset="0"/>
              </a:rPr>
              <a:t>laced in section of text identified with assembler directive .text </a:t>
            </a:r>
          </a:p>
          <a:p>
            <a:pPr marL="457200" indent="-457200" algn="just" eaLnBrk="1" hangingPunct="1">
              <a:buFont typeface="Wingdings" panose="05000000000000000000" charset="0"/>
              <a:buChar char="l"/>
              <a:defRPr/>
            </a:pPr>
            <a:r>
              <a:rPr lang="en-US" altLang="zh-CN" sz="2215" noProof="1">
                <a:latin typeface="Times New Roman" panose="02020603050405020304" pitchFamily="18" charset="0"/>
                <a:cs typeface="Times New Roman" panose="02020603050405020304" pitchFamily="18" charset="0"/>
              </a:rPr>
              <a:t>C</a:t>
            </a:r>
            <a:r>
              <a:rPr lang="zh-CN" altLang="en-US" sz="2215" noProof="1">
                <a:latin typeface="Times New Roman" panose="02020603050405020304" pitchFamily="18" charset="0"/>
                <a:cs typeface="Times New Roman" panose="02020603050405020304" pitchFamily="18" charset="0"/>
              </a:rPr>
              <a:t>ontains program code (instructions) </a:t>
            </a:r>
          </a:p>
          <a:p>
            <a:pPr marL="457200" indent="-457200" algn="just" eaLnBrk="1" hangingPunct="1">
              <a:buFont typeface="Wingdings" panose="05000000000000000000" charset="0"/>
              <a:buChar char="l"/>
              <a:defRPr/>
            </a:pPr>
            <a:r>
              <a:rPr lang="en-US" altLang="zh-CN" sz="2215" noProof="1">
                <a:latin typeface="Times New Roman" panose="02020603050405020304" pitchFamily="18" charset="0"/>
                <a:cs typeface="Times New Roman" panose="02020603050405020304" pitchFamily="18" charset="0"/>
              </a:rPr>
              <a:t>S</a:t>
            </a:r>
            <a:r>
              <a:rPr lang="zh-CN" altLang="en-US" sz="2215" noProof="1">
                <a:latin typeface="Times New Roman" panose="02020603050405020304" pitchFamily="18" charset="0"/>
                <a:cs typeface="Times New Roman" panose="02020603050405020304" pitchFamily="18" charset="0"/>
              </a:rPr>
              <a:t>tarting point for code e.g.ecution given label main: </a:t>
            </a:r>
          </a:p>
          <a:p>
            <a:pPr marL="457200" indent="-457200" algn="just" eaLnBrk="1" hangingPunct="1">
              <a:buFont typeface="Wingdings" panose="05000000000000000000" charset="0"/>
              <a:buChar char="l"/>
              <a:defRPr/>
            </a:pPr>
            <a:r>
              <a:rPr lang="en-US" altLang="zh-CN" sz="2215" noProof="1">
                <a:latin typeface="Times New Roman" panose="02020603050405020304" pitchFamily="18" charset="0"/>
                <a:cs typeface="Times New Roman" panose="02020603050405020304" pitchFamily="18" charset="0"/>
              </a:rPr>
              <a:t>E</a:t>
            </a:r>
            <a:r>
              <a:rPr lang="zh-CN" altLang="en-US" sz="2215" noProof="1">
                <a:latin typeface="Times New Roman" panose="02020603050405020304" pitchFamily="18" charset="0"/>
                <a:cs typeface="Times New Roman" panose="02020603050405020304" pitchFamily="18" charset="0"/>
              </a:rPr>
              <a:t>nding point of main code should use exit system call (see below under System Calls)</a:t>
            </a:r>
            <a:r>
              <a:rPr lang="zh-CN" altLang="en-US" sz="2585" noProof="1">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33692209"/>
      </p:ext>
    </p:extLst>
  </p:cSld>
  <p:clrMapOvr>
    <a:masterClrMapping/>
  </p:clrMapOvr>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母版2">
  <a:themeElements>
    <a:clrScheme name="母版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母版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母版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母版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母版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母版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母版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母版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母版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母版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母版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母版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母版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母版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CDESIGNL</Template>
  <TotalTime>10343</TotalTime>
  <Words>11696</Words>
  <Application>Microsoft Office PowerPoint</Application>
  <PresentationFormat>全屏显示(4:3)</PresentationFormat>
  <Paragraphs>1857</Paragraphs>
  <Slides>103</Slides>
  <Notes>11</Notes>
  <HiddenSlides>0</HiddenSlides>
  <MMClips>0</MMClips>
  <ScaleCrop>false</ScaleCrop>
  <HeadingPairs>
    <vt:vector size="8" baseType="variant">
      <vt:variant>
        <vt:lpstr>已用的字体</vt:lpstr>
      </vt:variant>
      <vt:variant>
        <vt:i4>15</vt:i4>
      </vt:variant>
      <vt:variant>
        <vt:lpstr>主题</vt:lpstr>
      </vt:variant>
      <vt:variant>
        <vt:i4>3</vt:i4>
      </vt:variant>
      <vt:variant>
        <vt:lpstr>嵌入 OLE 服务器</vt:lpstr>
      </vt:variant>
      <vt:variant>
        <vt:i4>1</vt:i4>
      </vt:variant>
      <vt:variant>
        <vt:lpstr>幻灯片标题</vt:lpstr>
      </vt:variant>
      <vt:variant>
        <vt:i4>103</vt:i4>
      </vt:variant>
    </vt:vector>
  </HeadingPairs>
  <TitlesOfParts>
    <vt:vector size="122" baseType="lpstr">
      <vt:lpstr>Arial Unicode MS</vt:lpstr>
      <vt:lpstr>Gulim</vt:lpstr>
      <vt:lpstr>MinionPro-It</vt:lpstr>
      <vt:lpstr>MinionPro-Regular</vt:lpstr>
      <vt:lpstr>Verdana Ref</vt:lpstr>
      <vt:lpstr>黑体</vt:lpstr>
      <vt:lpstr>宋体</vt:lpstr>
      <vt:lpstr>微软雅黑</vt:lpstr>
      <vt:lpstr>Arial</vt:lpstr>
      <vt:lpstr>Arial Black</vt:lpstr>
      <vt:lpstr>Calibri</vt:lpstr>
      <vt:lpstr>Comic Sans MS</vt:lpstr>
      <vt:lpstr>Times New Roman</vt:lpstr>
      <vt:lpstr>Verdana</vt:lpstr>
      <vt:lpstr>Wingdings</vt:lpstr>
      <vt:lpstr>自定义设计方案</vt:lpstr>
      <vt:lpstr>母版2</vt:lpstr>
      <vt:lpstr>Office 主题</vt:lpstr>
      <vt:lpstr>Clip</vt:lpstr>
      <vt:lpstr>Computer Organization &amp; Design             The Hardware/Software Interface</vt:lpstr>
      <vt:lpstr>Topics to cover in Chapter 2</vt:lpstr>
      <vt:lpstr>PowerPoint 演示文稿</vt:lpstr>
      <vt:lpstr>PowerPoint 演示文稿</vt:lpstr>
      <vt:lpstr>Introduction</vt:lpstr>
      <vt:lpstr>MIPS Operations/Operands</vt:lpstr>
      <vt:lpstr>MIPS Operations/Operands</vt:lpstr>
      <vt:lpstr>PowerPoint 演示文稿</vt:lpstr>
      <vt:lpstr>MIPS Registers</vt:lpstr>
      <vt:lpstr>PowerPoint 演示文稿</vt:lpstr>
      <vt:lpstr>PowerPoint 演示文稿</vt:lpstr>
      <vt:lpstr>PowerPoint 演示文稿</vt:lpstr>
      <vt:lpstr>Instruction characteristics wide variety</vt:lpstr>
      <vt:lpstr>The type of internal storage in the CPU is the most basic differentiation</vt:lpstr>
      <vt:lpstr>The code segment C = A + B how it would appear on the classes of instruction sets</vt:lpstr>
      <vt:lpstr>Most early machines used stack or accumulator-style architectures, all machines designed in the past ten years use a general purpose registers architecture.  The reason is the registers are: 1: Faster than memory  2: Easier for a compiler to use  3: Can be used more effectively  </vt:lpstr>
      <vt:lpstr>There are two major instruction set characteristics that divide GPR architectures. They concern</vt:lpstr>
      <vt:lpstr>The number of the memory operand           In the instruction </vt:lpstr>
      <vt:lpstr>Variables difference </vt:lpstr>
      <vt:lpstr>2.2 Operations       of the Computer Hardware</vt:lpstr>
      <vt:lpstr>2.2 Operations       of the Computer Hardware</vt:lpstr>
      <vt:lpstr>Arithmetic </vt:lpstr>
      <vt:lpstr>2.3 Operands of the Computer Hardware</vt:lpstr>
      <vt:lpstr>Operate with Register Operands </vt:lpstr>
      <vt:lpstr>PowerPoint 演示文稿</vt:lpstr>
      <vt:lpstr>PowerPoint 演示文稿</vt:lpstr>
      <vt:lpstr>Software/hardware interface</vt:lpstr>
      <vt:lpstr>PowerPoint 演示文稿</vt:lpstr>
      <vt:lpstr>Discussion：How to represent?</vt:lpstr>
      <vt:lpstr>g  =  h  +  A[i]</vt:lpstr>
      <vt:lpstr>PowerPoint 演示文稿</vt:lpstr>
      <vt:lpstr>Discussion：How to represent?</vt:lpstr>
      <vt:lpstr>PowerPoint 演示文稿</vt:lpstr>
      <vt:lpstr>Immediate Operands</vt:lpstr>
      <vt:lpstr>Brief summary</vt:lpstr>
      <vt:lpstr>2.5    Representing Instructions in the Computer                 --Instruction Format</vt:lpstr>
      <vt:lpstr>MIPS fields (format)</vt:lpstr>
      <vt:lpstr>PowerPoint 演示文稿</vt:lpstr>
      <vt:lpstr>PowerPoint 演示文稿</vt:lpstr>
      <vt:lpstr>PowerPoint 演示文稿</vt:lpstr>
      <vt:lpstr>Stored-program computers</vt:lpstr>
      <vt:lpstr>MIPS operands, assembly and machine language</vt:lpstr>
      <vt:lpstr>PowerPoint 演示文稿</vt:lpstr>
      <vt:lpstr>2.5    Logical Operation</vt:lpstr>
      <vt:lpstr>PowerPoint 演示文稿</vt:lpstr>
      <vt:lpstr>PowerPoint 演示文稿</vt:lpstr>
      <vt:lpstr>PowerPoint 演示文稿</vt:lpstr>
      <vt:lpstr>PowerPoint 演示文稿</vt:lpstr>
      <vt:lpstr>   MIPS operands   </vt:lpstr>
      <vt:lpstr>2.6    Instructions for making decisions</vt:lpstr>
      <vt:lpstr>PowerPoint 演示文稿</vt:lpstr>
      <vt:lpstr>PowerPoint 演示文稿</vt:lpstr>
      <vt:lpstr>PowerPoint 演示文稿</vt:lpstr>
      <vt:lpstr>PowerPoint 演示文稿</vt:lpstr>
      <vt:lpstr>PowerPoint 演示文稿</vt:lpstr>
      <vt:lpstr>Jump register &amp; jump address table</vt:lpstr>
      <vt:lpstr>PowerPoint 演示文稿</vt:lpstr>
      <vt:lpstr>PowerPoint 演示文稿</vt:lpstr>
      <vt:lpstr>2.7   Supporting Procedures      in Computer Hardware</vt:lpstr>
      <vt:lpstr>PowerPoint 演示文稿</vt:lpstr>
      <vt:lpstr>PowerPoint 演示文稿</vt:lpstr>
      <vt:lpstr>PowerPoint 演示文稿</vt:lpstr>
      <vt:lpstr>PowerPoint 演示文稿</vt:lpstr>
      <vt:lpstr>The values of the stack pointer and stack before,         during and after procedure call in Example 2.15</vt:lpstr>
      <vt:lpstr>Nested Procedures</vt:lpstr>
      <vt:lpstr>Nested Procedures</vt:lpstr>
      <vt:lpstr>Nested Procedures</vt:lpstr>
      <vt:lpstr>MIPS operands</vt:lpstr>
      <vt:lpstr>MIPS assembly language </vt:lpstr>
      <vt:lpstr>MIPS machine language</vt:lpstr>
      <vt:lpstr>Exercise</vt:lpstr>
      <vt:lpstr>2.8    Communicating with People         Beyond Numbers  </vt:lpstr>
      <vt:lpstr>2.8    Communicating with People         Beyond Numbers  </vt:lpstr>
      <vt:lpstr>PowerPoint 演示文稿</vt:lpstr>
      <vt:lpstr>PowerPoint 演示文稿</vt:lpstr>
      <vt:lpstr>2.9    MIPS Addressing for 32-Bit Immediate       and Addresses</vt:lpstr>
      <vt:lpstr>Puzzle:  How do we load a 32 bit immediate value into a register using core IS? </vt:lpstr>
      <vt:lpstr>Puzzle:  How we do we load a 32 bit immediate value into a register?</vt:lpstr>
      <vt:lpstr>Puzzle:  how will we fit a 32-bit immediate value into an instruction?</vt:lpstr>
      <vt:lpstr>PowerPoint 演示文稿</vt:lpstr>
      <vt:lpstr>PowerPoint 演示文稿</vt:lpstr>
      <vt:lpstr>PowerPoint 演示文稿</vt:lpstr>
      <vt:lpstr>PowerPoint 演示文稿</vt:lpstr>
      <vt:lpstr>PowerPoint 演示文稿</vt:lpstr>
      <vt:lpstr>PowerPoint 演示文稿</vt:lpstr>
      <vt:lpstr>Five MIPS addressing modes</vt:lpstr>
      <vt:lpstr>PowerPoint 演示文稿</vt:lpstr>
      <vt:lpstr>Summary of MIPS architecture in Chapter 2  </vt:lpstr>
      <vt:lpstr>Register Usage Convention</vt:lpstr>
      <vt:lpstr>PowerPoint 演示文稿</vt:lpstr>
      <vt:lpstr>2.10    Translanting and starting a Program</vt:lpstr>
      <vt:lpstr>Start a C program in a file on disk to run</vt:lpstr>
      <vt:lpstr>PowerPoint 演示文稿</vt:lpstr>
      <vt:lpstr>PowerPoint 演示文稿</vt:lpstr>
      <vt:lpstr>PowerPoint 演示文稿</vt:lpstr>
      <vt:lpstr>PowerPoint 演示文稿</vt:lpstr>
      <vt:lpstr>PowerPoint 演示文稿</vt:lpstr>
      <vt:lpstr>PowerPoint 演示文稿</vt:lpstr>
      <vt:lpstr>An introduction of SPIM: A MIPS32 Simulator</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 Language of the Machine</dc:title>
  <dc:creator>sqs</dc:creator>
  <cp:lastModifiedBy>Administrator</cp:lastModifiedBy>
  <cp:revision>1279</cp:revision>
  <dcterms:created xsi:type="dcterms:W3CDTF">2003-07-12T07:22:17Z</dcterms:created>
  <dcterms:modified xsi:type="dcterms:W3CDTF">2022-09-22T03:00:16Z</dcterms:modified>
</cp:coreProperties>
</file>