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8" r:id="rId63"/>
    <p:sldId id="329" r:id="rId64"/>
    <p:sldId id="330" r:id="rId65"/>
    <p:sldId id="334" r:id="rId66"/>
    <p:sldId id="335" r:id="rId67"/>
    <p:sldId id="345" r:id="rId68"/>
    <p:sldId id="347" r:id="rId69"/>
    <p:sldId id="348" r:id="rId70"/>
    <p:sldId id="349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E8"/>
    <a:srgbClr val="AEB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BEA58-9E4F-47C7-9BB6-CFF2E4DF7E4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FF9D-BCF2-48D5-AB77-FEEAA176F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3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</p:spTree>
    <p:extLst>
      <p:ext uri="{BB962C8B-B14F-4D97-AF65-F5344CB8AC3E}">
        <p14:creationId xmlns:p14="http://schemas.microsoft.com/office/powerpoint/2010/main" val="38983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332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300595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687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0342" y="914400"/>
            <a:ext cx="2046458" cy="2418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6227" y="304800"/>
            <a:ext cx="690574" cy="300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425" y="304800"/>
            <a:ext cx="1815625" cy="300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00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332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1"/>
            <a:ext cx="8153400" cy="30059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617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1"/>
            <a:ext cx="8153400" cy="30059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F1C17A1-B9B4-4F01-8089-6F33D5F1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95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489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57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45294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47856"/>
            <a:ext cx="7772400" cy="25904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1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1"/>
            <a:ext cx="4000500" cy="147553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1"/>
            <a:ext cx="4000500" cy="147553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5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24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4281"/>
            <a:ext cx="4040188" cy="3005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2920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74281"/>
            <a:ext cx="4041775" cy="3005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2920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7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8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82980"/>
            <a:ext cx="3008313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6878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19672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15218"/>
            <a:ext cx="5486400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369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19672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4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332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1" y="6553200"/>
            <a:ext cx="1093248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defRPr/>
            </a:pPr>
            <a:r>
              <a:rPr lang="en-US" sz="750" b="1" dirty="0">
                <a:solidFill>
                  <a:schemeClr val="tx1"/>
                </a:solidFill>
              </a:rPr>
              <a:t>CSE431  Chapter 2.</a:t>
            </a:r>
            <a:fld id="{327C39B5-FA07-4B49-B681-61EEE696D883}" type="slidenum">
              <a:rPr lang="en-US" sz="750" b="1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sz="750" b="1" dirty="0">
              <a:solidFill>
                <a:schemeClr val="tx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01" y="6553201"/>
            <a:ext cx="839974" cy="2693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defRPr/>
            </a:pPr>
            <a:r>
              <a:rPr lang="en-US" sz="750" b="1">
                <a:solidFill>
                  <a:schemeClr val="tx1"/>
                </a:solidFill>
              </a:rPr>
              <a:t>Irwin, PSU, 2008</a:t>
            </a:r>
          </a:p>
          <a:p>
            <a:pPr>
              <a:defRPr/>
            </a:pPr>
            <a:endParaRPr lang="en-US" sz="750" b="1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1999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333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5pPr>
      <a:lvl6pPr marL="3429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6pPr>
      <a:lvl7pPr marL="685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7pPr>
      <a:lvl8pPr marL="10287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8pPr>
      <a:lvl9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9pPr>
    </p:titleStyle>
    <p:bodyStyle>
      <a:lvl1pPr marL="215504" indent="-215504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6022" indent="-184547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1500">
          <a:solidFill>
            <a:schemeClr val="tx1"/>
          </a:solidFill>
          <a:latin typeface="+mn-lt"/>
        </a:defRPr>
      </a:lvl2pPr>
      <a:lvl3pPr marL="859631" indent="-13216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285875" indent="-25717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6287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19716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3145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6574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30003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691" y="2212827"/>
            <a:ext cx="5339603" cy="9081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>
                <a:ea typeface="宋体" panose="02010600030101010101" pitchFamily="2" charset="-122"/>
              </a:rPr>
              <a:t>Instructions: </a:t>
            </a:r>
            <a:br>
              <a:rPr lang="en-US" sz="3200" dirty="0">
                <a:ea typeface="宋体" panose="02010600030101010101" pitchFamily="2" charset="-122"/>
              </a:rPr>
            </a:br>
            <a:r>
              <a:rPr lang="en-US" sz="3200" dirty="0">
                <a:ea typeface="宋体" panose="02010600030101010101" pitchFamily="2" charset="-122"/>
              </a:rPr>
              <a:t>Language of the Computer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96A61C-3B8F-4F14-995D-80594C02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691" y="4097100"/>
            <a:ext cx="5676198" cy="63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defPPr>
              <a:defRPr lang="en-US"/>
            </a:defPPr>
            <a:lvl1pPr marL="203200" indent="-203200" algn="ctr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i="1" kern="0"/>
            </a:lvl1pPr>
            <a:lvl2pPr indent="0" algn="ctr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/>
              <a:buNone/>
              <a:defRPr sz="2000"/>
            </a:lvl2pPr>
            <a:lvl3pPr indent="0" algn="ctr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None/>
            </a:lvl3pPr>
            <a:lvl4pPr indent="0" algn="ctr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latin typeface="Times New Roman" pitchFamily="18" charset="0"/>
              </a:defRPr>
            </a:lvl4pPr>
            <a:lvl5pPr indent="0" algn="ctr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latin typeface="Times New Roman" pitchFamily="18" charset="0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latin typeface="Times New Roman" pitchFamily="18" charset="0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latin typeface="Times New Roman" pitchFamily="18" charset="0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latin typeface="Times New Roman" pitchFamily="18" charset="0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latin typeface="Times New Roman" pitchFamily="18" charset="0"/>
              </a:defRPr>
            </a:lvl9pPr>
          </a:lstStyle>
          <a:p>
            <a:r>
              <a:rPr lang="en-US" altLang="zh-CN" dirty="0"/>
              <a:t>[Adapted from Computer Organization and Design,  </a:t>
            </a:r>
          </a:p>
          <a:p>
            <a:r>
              <a:rPr lang="en-US" altLang="zh-CN" dirty="0"/>
              <a:t>Patterson &amp; Hennessy]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88E4-BB95-4144-8F5D-0C37723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Memory Operand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4C06A-497E-476A-8B98-28EFA64D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2370"/>
            <a:ext cx="8153400" cy="5272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 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A[12] = h + A[8];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h in x21, base address of A in x22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Compiled RISC-V 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Index 8 requires offset of 64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8 bytes per doubleword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ld</a:t>
            </a:r>
            <a:r>
              <a:rPr lang="en-US" altLang="zh-CN" sz="2000" dirty="0"/>
              <a:t>		x9, 64(x22)</a:t>
            </a:r>
            <a:br>
              <a:rPr lang="en-US" altLang="zh-CN" sz="2000" dirty="0"/>
            </a:br>
            <a:r>
              <a:rPr lang="en-US" altLang="zh-CN" sz="2000" dirty="0"/>
              <a:t>	add		x9, x21, x9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		x9, 96(x22)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8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711E-5F33-4326-A185-EFAAF18B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Registers vs. Memory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86548-A957-47B4-A732-C604CE72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69" y="1285288"/>
            <a:ext cx="8280662" cy="5045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Registers are faster to access than memory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Operating on memory data requires loads and stores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More instructions to be executed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Compiler must use registers for variables as much as possible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Only spill to memory for less frequently used variables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Register optimization is important!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22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921B0-A563-47E3-A14A-58CE8C62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Immediate Operands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EC60-4346-4B7C-9E67-E4F6BF49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6" y="2201356"/>
            <a:ext cx="8153400" cy="3045193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Constant data specified in an instruction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x22, x22, 4</a:t>
            </a:r>
          </a:p>
          <a:p>
            <a:endParaRPr lang="en-US" altLang="zh-CN" sz="15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Make the common case fast</a:t>
            </a:r>
          </a:p>
          <a:p>
            <a:pPr marL="0" indent="0">
              <a:buNone/>
            </a:pPr>
            <a:r>
              <a:rPr lang="en-US" altLang="zh-CN" sz="2000" dirty="0"/>
              <a:t>	Small constants are common</a:t>
            </a:r>
          </a:p>
          <a:p>
            <a:pPr marL="0" indent="0">
              <a:buNone/>
            </a:pPr>
            <a:r>
              <a:rPr lang="en-US" altLang="zh-CN" sz="2000" dirty="0"/>
              <a:t>	Immediate operand avoids a load instruction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44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17EA-CD33-4E88-9BED-AAA5EAD3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Unsigned Binary Integers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F087E-0022-4FFA-A265-5C36303F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472334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Given an n-bit number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5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Range: 0 to +2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– 1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0000 0000 … 0000 10112</a:t>
            </a:r>
            <a:br>
              <a:rPr lang="en-US" altLang="zh-CN" sz="2000" dirty="0"/>
            </a:br>
            <a:r>
              <a:rPr lang="en-US" altLang="zh-CN" sz="2000" dirty="0"/>
              <a:t>	  = 0 + … + 1×2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 + 0×2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+1×2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 +1×2</a:t>
            </a:r>
            <a:r>
              <a:rPr lang="en-US" altLang="zh-CN" sz="2000" baseline="30000" dirty="0"/>
              <a:t>0</a:t>
            </a:r>
            <a:br>
              <a:rPr lang="en-US" altLang="zh-CN" sz="2000" dirty="0"/>
            </a:br>
            <a:r>
              <a:rPr lang="en-US" altLang="zh-CN" sz="2000" dirty="0"/>
              <a:t>	  = 0 + … + 8 + 0 + 2 + 1 = 1110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Using 64 bits: 0 to +18,446,774,073,709,551,615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6020015-BA09-49DB-A616-865EB7926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25976"/>
              </p:ext>
            </p:extLst>
          </p:nvPr>
        </p:nvGraphicFramePr>
        <p:xfrm>
          <a:off x="1586158" y="2398055"/>
          <a:ext cx="3181350" cy="3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" imgW="2501900" imgH="241300" progId="Equation.3">
                  <p:embed/>
                </p:oleObj>
              </mc:Choice>
              <mc:Fallback>
                <p:oleObj name="Equation" r:id="rId3" imgW="2501900" imgH="241300" progId="Equation.3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1C2052D5-E1CE-43E2-A9A8-D2B535959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158" y="2398055"/>
                        <a:ext cx="3181350" cy="30599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7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188AF-4B54-4B47-94FE-FF04C7F8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2s-Complement Signed Integers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48668-7648-4F0F-876B-9BCC2068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89545"/>
            <a:ext cx="8153400" cy="553664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Given an n-bit number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Range: –2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 – 1 </a:t>
            </a:r>
            <a:r>
              <a:rPr lang="en-US" altLang="zh-CN" sz="2400" dirty="0">
                <a:solidFill>
                  <a:srgbClr val="FF0000"/>
                </a:solidFill>
              </a:rPr>
              <a:t>to +2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 – 1</a:t>
            </a:r>
            <a:r>
              <a:rPr lang="en-US" altLang="zh-CN" sz="2400" dirty="0">
                <a:solidFill>
                  <a:srgbClr val="FF0000"/>
                </a:solidFill>
              </a:rPr>
              <a:t> – 1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400" dirty="0"/>
              <a:t>1111 1111 … 1111 1100</a:t>
            </a:r>
            <a:r>
              <a:rPr lang="en-US" altLang="zh-CN" sz="2400" baseline="-25000" dirty="0"/>
              <a:t>2</a:t>
            </a:r>
            <a:br>
              <a:rPr lang="en-US" altLang="zh-CN" sz="2400" dirty="0"/>
            </a:br>
            <a:r>
              <a:rPr lang="en-US" altLang="zh-CN" sz="2400" dirty="0"/>
              <a:t>	  = –1×2</a:t>
            </a:r>
            <a:r>
              <a:rPr lang="en-US" altLang="zh-CN" sz="2400" baseline="30000" dirty="0"/>
              <a:t>31</a:t>
            </a:r>
            <a:r>
              <a:rPr lang="en-US" altLang="zh-CN" sz="2400" dirty="0"/>
              <a:t> + 1×2</a:t>
            </a:r>
            <a:r>
              <a:rPr lang="en-US" altLang="zh-CN" sz="2400" baseline="30000" dirty="0"/>
              <a:t>30</a:t>
            </a:r>
            <a:r>
              <a:rPr lang="en-US" altLang="zh-CN" sz="2400" dirty="0"/>
              <a:t> + … + 1×2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+0×2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+0×2</a:t>
            </a:r>
            <a:r>
              <a:rPr lang="en-US" altLang="zh-CN" sz="2400" baseline="30000" dirty="0"/>
              <a:t>0</a:t>
            </a:r>
            <a:br>
              <a:rPr lang="en-US" altLang="zh-CN" sz="2400" dirty="0"/>
            </a:br>
            <a:r>
              <a:rPr lang="en-US" altLang="zh-CN" sz="2400" dirty="0"/>
              <a:t>	  = –2,147,483,648 + 2,147,483,644 = –4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Using 64 bits: −9,223,372,036,854,775,808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			to 9,223,372,036,854,775,807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9D34654-B72A-4080-BB4B-D12217FB9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15126"/>
              </p:ext>
            </p:extLst>
          </p:nvPr>
        </p:nvGraphicFramePr>
        <p:xfrm>
          <a:off x="1210493" y="1915557"/>
          <a:ext cx="3517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2590800" imgH="241300" progId="Equation.3">
                  <p:embed/>
                </p:oleObj>
              </mc:Choice>
              <mc:Fallback>
                <p:oleObj name="Equation" r:id="rId3" imgW="2590800" imgH="241300" progId="Equation.3">
                  <p:embed/>
                  <p:pic>
                    <p:nvPicPr>
                      <p:cNvPr id="30725" name="Object 4">
                        <a:extLst>
                          <a:ext uri="{FF2B5EF4-FFF2-40B4-BE49-F238E27FC236}">
                            <a16:creationId xmlns:a16="http://schemas.microsoft.com/office/drawing/2014/main" id="{7C276C9C-BE80-40CB-A79C-4C764BC59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493" y="1915557"/>
                        <a:ext cx="3517900" cy="3270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62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E69C-D218-43BD-A39D-9DEEE683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2s-Complement Signed Integers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9AF09-43AA-453C-9538-5DAC6B15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5191934"/>
          </a:xfrm>
        </p:spPr>
        <p:txBody>
          <a:bodyPr/>
          <a:lstStyle/>
          <a:p>
            <a:pPr eaLnBrk="1" hangingPunct="1">
              <a:tabLst>
                <a:tab pos="1006079" algn="l"/>
                <a:tab pos="2156222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Bit 63 is sign bit</a:t>
            </a:r>
          </a:p>
          <a:p>
            <a:pPr lvl="1" eaLnBrk="1" hangingPunct="1">
              <a:lnSpc>
                <a:spcPct val="90000"/>
              </a:lnSpc>
              <a:tabLst>
                <a:tab pos="1006079" algn="l"/>
                <a:tab pos="2156222" algn="l"/>
              </a:tabLst>
            </a:pPr>
            <a:r>
              <a:rPr lang="en-US" altLang="en-US" sz="2000" dirty="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006079" algn="l"/>
                <a:tab pos="2156222" algn="l"/>
              </a:tabLst>
            </a:pPr>
            <a:r>
              <a:rPr lang="en-US" altLang="en-US" sz="2000" dirty="0"/>
              <a:t>0 for non-negative numbers</a:t>
            </a:r>
          </a:p>
          <a:p>
            <a:pPr eaLnBrk="1" hangingPunct="1">
              <a:tabLst>
                <a:tab pos="1006079" algn="l"/>
                <a:tab pos="2156222" algn="l"/>
              </a:tabLst>
            </a:pPr>
            <a:r>
              <a:rPr lang="en-AU" altLang="en-US" sz="2400" dirty="0">
                <a:solidFill>
                  <a:srgbClr val="FF0000"/>
                </a:solidFill>
              </a:rPr>
              <a:t>–(–2</a:t>
            </a:r>
            <a:r>
              <a:rPr lang="en-AU" altLang="en-US" sz="2400" baseline="30000" dirty="0">
                <a:solidFill>
                  <a:srgbClr val="FF0000"/>
                </a:solidFill>
              </a:rPr>
              <a:t>n</a:t>
            </a:r>
            <a:r>
              <a:rPr lang="en-AU" altLang="en-US" sz="2400" dirty="0">
                <a:solidFill>
                  <a:srgbClr val="FF0000"/>
                </a:solidFill>
              </a:rPr>
              <a:t> </a:t>
            </a:r>
            <a:r>
              <a:rPr lang="en-AU" altLang="en-US" sz="2400" baseline="30000" dirty="0">
                <a:solidFill>
                  <a:srgbClr val="FF0000"/>
                </a:solidFill>
              </a:rPr>
              <a:t>– 1</a:t>
            </a:r>
            <a:r>
              <a:rPr lang="en-AU" altLang="en-US" sz="2400" dirty="0">
                <a:solidFill>
                  <a:srgbClr val="FF0000"/>
                </a:solidFill>
              </a:rPr>
              <a:t>) can’t be represented</a:t>
            </a:r>
          </a:p>
          <a:p>
            <a:pPr eaLnBrk="1" hangingPunct="1">
              <a:tabLst>
                <a:tab pos="1006079" algn="l"/>
                <a:tab pos="2156222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Non-negative numbers have the same unsigned and 2s-complement representation</a:t>
            </a:r>
            <a:endParaRPr lang="en-AU" altLang="en-US" sz="2400" dirty="0">
              <a:solidFill>
                <a:srgbClr val="FF0000"/>
              </a:solidFill>
            </a:endParaRPr>
          </a:p>
          <a:p>
            <a:pPr eaLnBrk="1" hangingPunct="1">
              <a:tabLst>
                <a:tab pos="1006079" algn="l"/>
                <a:tab pos="2156222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006079" algn="l"/>
                <a:tab pos="2156222" algn="l"/>
              </a:tabLst>
            </a:pPr>
            <a:r>
              <a:rPr lang="en-US" altLang="en-US" sz="2000" dirty="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006079" algn="l"/>
                <a:tab pos="2156222" algn="l"/>
              </a:tabLst>
            </a:pPr>
            <a:r>
              <a:rPr lang="en-AU" altLang="en-US" sz="2000" dirty="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006079" algn="l"/>
                <a:tab pos="2156222" algn="l"/>
              </a:tabLst>
            </a:pPr>
            <a:r>
              <a:rPr lang="en-US" altLang="en-US" sz="2000" dirty="0"/>
              <a:t>Most-negative: 1000 0000 … 0000</a:t>
            </a:r>
          </a:p>
          <a:p>
            <a:pPr lvl="1" eaLnBrk="1" hangingPunct="1">
              <a:lnSpc>
                <a:spcPct val="90000"/>
              </a:lnSpc>
              <a:tabLst>
                <a:tab pos="1006079" algn="l"/>
                <a:tab pos="2156222" algn="l"/>
              </a:tabLst>
            </a:pPr>
            <a:r>
              <a:rPr lang="en-US" altLang="en-US" sz="2000" dirty="0"/>
              <a:t>Most-positive:	  0111 1111 … 1111</a:t>
            </a:r>
            <a:endParaRPr lang="en-AU" altLang="en-US" sz="2000" dirty="0"/>
          </a:p>
          <a:p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1599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7981-C0B5-4648-9F8A-B402A258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Signed Negation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92661-476C-4FDB-B7B9-71A8D2AD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459818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Complement and add 1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Complement means 1 </a:t>
            </a:r>
            <a:r>
              <a:rPr lang="en-US" altLang="en-US" sz="2000" dirty="0">
                <a:cs typeface="Arial" panose="020B0604020202020204" pitchFamily="34" charset="0"/>
              </a:rPr>
              <a:t>→ </a:t>
            </a:r>
            <a:r>
              <a:rPr lang="en-US" altLang="en-US" sz="2000" dirty="0"/>
              <a:t>0, 0 </a:t>
            </a:r>
            <a:r>
              <a:rPr lang="en-US" altLang="en-US" sz="2000" dirty="0">
                <a:cs typeface="Arial" panose="020B0604020202020204" pitchFamily="34" charset="0"/>
              </a:rPr>
              <a:t>→</a:t>
            </a:r>
            <a:r>
              <a:rPr lang="en-US" altLang="en-US" sz="2000" dirty="0"/>
              <a:t> 1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Example: negate +2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+2 = 0000 0000 … 0010</a:t>
            </a:r>
            <a:r>
              <a:rPr lang="en-US" altLang="en-US" sz="2000" baseline="-25000" dirty="0"/>
              <a:t>two</a:t>
            </a:r>
            <a:endParaRPr lang="en-US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–2 = 1111 1111 … 1101</a:t>
            </a:r>
            <a:r>
              <a:rPr lang="en-US" altLang="en-US" sz="2000" baseline="-25000" dirty="0"/>
              <a:t>two</a:t>
            </a:r>
            <a:r>
              <a:rPr lang="en-US" altLang="en-US" sz="2000" dirty="0"/>
              <a:t> + 1</a:t>
            </a:r>
            <a:br>
              <a:rPr lang="en-US" altLang="en-US" sz="2000" dirty="0"/>
            </a:br>
            <a:r>
              <a:rPr lang="en-US" altLang="en-US" sz="2000" dirty="0"/>
              <a:t>     = 1111 1111 … 1110</a:t>
            </a:r>
            <a:r>
              <a:rPr lang="en-US" altLang="en-US" sz="2000" baseline="-25000" dirty="0"/>
              <a:t>two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91D1C47-D7C4-46A7-A7E2-BB8AC0EE8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54136"/>
              </p:ext>
            </p:extLst>
          </p:nvPr>
        </p:nvGraphicFramePr>
        <p:xfrm>
          <a:off x="992728" y="2730560"/>
          <a:ext cx="2011509" cy="65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1562100" imgH="508000" progId="Equation.3">
                  <p:embed/>
                </p:oleObj>
              </mc:Choice>
              <mc:Fallback>
                <p:oleObj name="Equation" r:id="rId3" imgW="1562100" imgH="508000" progId="Equation.3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78FB2790-8EBB-4A4C-833D-2D5749B29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728" y="2730560"/>
                        <a:ext cx="2011509" cy="65414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44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BE54-F321-4990-8926-5861801B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Sign Extension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CB787-A0D1-4273-ACF5-3ED3B504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5231176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Preserve the numeric value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c.f. unsigned values: extend with 0s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+2: </a:t>
            </a:r>
            <a:r>
              <a:rPr lang="en-US" altLang="en-US" sz="2000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0</a:t>
            </a:r>
            <a:r>
              <a:rPr lang="en-US" altLang="en-US" sz="2000" dirty="0"/>
              <a:t>000 0010 =&gt; </a:t>
            </a:r>
            <a:r>
              <a:rPr lang="en-US" altLang="en-US" sz="2000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0000 0000 0</a:t>
            </a:r>
            <a:r>
              <a:rPr lang="en-US" altLang="en-US" sz="20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/>
              <a:t>–2: </a:t>
            </a:r>
            <a:r>
              <a:rPr lang="en-AU" altLang="en-US" sz="2000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1</a:t>
            </a:r>
            <a:r>
              <a:rPr lang="en-AU" altLang="en-US" sz="2000" dirty="0"/>
              <a:t>111 1110 =&gt; </a:t>
            </a:r>
            <a:r>
              <a:rPr lang="en-AU" altLang="en-US" sz="2000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1111 1111 1</a:t>
            </a:r>
            <a:r>
              <a:rPr lang="en-AU" altLang="en-US" sz="2000" dirty="0"/>
              <a:t>111 1110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In RISC-V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lb</a:t>
            </a:r>
            <a:r>
              <a:rPr lang="en-US" altLang="en-US" sz="2000" dirty="0"/>
              <a:t>:  sign-extend loaded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lbu</a:t>
            </a:r>
            <a:r>
              <a:rPr lang="en-US" altLang="en-US" sz="2000" dirty="0"/>
              <a:t>: zero-extend loaded byte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52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9A25-1475-495F-9F2E-618CA0F0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Representing Instructions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3A739-3B88-4AEA-B676-4B246A06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74437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Instructions are encoded in binary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Called machine code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RISC-V instructions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Encoded as 32-bit instruction words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Small number of formats encoding operation code (opcode), register numbers, …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Regularity!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58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F5A2-144D-4F38-9CE1-22DE882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Hexadecimal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73E04-4E82-43DF-84FA-C92DA15A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386329"/>
          </a:xfrm>
        </p:spPr>
        <p:txBody>
          <a:bodyPr/>
          <a:lstStyle/>
          <a:p>
            <a:pPr eaLnBrk="1" hangingPunct="1"/>
            <a:r>
              <a:rPr lang="en-AU" altLang="en-US" sz="2400" dirty="0">
                <a:solidFill>
                  <a:srgbClr val="FF0000"/>
                </a:solidFill>
              </a:rPr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/>
              <a:t>4 bits per hex digit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pPr eaLnBrk="1" hangingPunct="1"/>
            <a:r>
              <a:rPr lang="en-AU" altLang="en-US" sz="2400" dirty="0">
                <a:solidFill>
                  <a:srgbClr val="FF0000"/>
                </a:solidFill>
              </a:rPr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/>
              <a:t>1110 1100 1010 1000 0110 0100 0010 0000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76">
            <a:extLst>
              <a:ext uri="{FF2B5EF4-FFF2-40B4-BE49-F238E27FC236}">
                <a16:creationId xmlns:a16="http://schemas.microsoft.com/office/drawing/2014/main" id="{5E028B40-4C18-4AEF-A778-1790E4831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40678"/>
              </p:ext>
            </p:extLst>
          </p:nvPr>
        </p:nvGraphicFramePr>
        <p:xfrm>
          <a:off x="1130092" y="3029515"/>
          <a:ext cx="5102151" cy="1313372"/>
        </p:xfrm>
        <a:graphic>
          <a:graphicData uri="http://schemas.openxmlformats.org/drawingml/2006/table">
            <a:tbl>
              <a:tblPr/>
              <a:tblGrid>
                <a:gridCol w="4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5453" marR="65453" marT="32726" marB="32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5453" marR="65453" marT="32726" marB="32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5453" marR="65453" marT="32726" marB="32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5453" marR="65453" marT="32726" marB="32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65453" marR="65453" marT="32726" marB="32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L="65453" marR="65453" marT="32726" marB="32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5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5F7E9-A111-4027-9A20-516290B0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47402"/>
            <a:ext cx="8153400" cy="426142"/>
          </a:xfrm>
        </p:spPr>
        <p:txBody>
          <a:bodyPr/>
          <a:lstStyle/>
          <a:p>
            <a:r>
              <a:rPr lang="en-US" altLang="zh-CN" sz="2800" dirty="0"/>
              <a:t>Instruction Set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10BA1-F4FE-45F6-A6DF-C3FB5A4A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43320"/>
            <a:ext cx="8153400" cy="347992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The repertoire of instructions of a computer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Different computers have different instruction sets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But with many aspects in common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Early computers had very simple instruction sets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Simplified implementation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Many modern computers also have simple instruction sets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303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BB5E2-E5A7-4234-9A90-5099E3E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RISC-V R-format Instructions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DADB6-D568-4220-ADE9-E46BE53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408623"/>
            <a:ext cx="8153400" cy="405694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Instruction fields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opcode: operation code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err="1"/>
              <a:t>rd</a:t>
            </a:r>
            <a:r>
              <a:rPr lang="en-US" altLang="en-US" sz="2000" dirty="0"/>
              <a:t>: destination register number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funct3: 3-bit function code (additional opcode)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rs1: the first source register number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rs2: the second source register number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funct7: 7-bit function code (additional opcode)</a:t>
            </a:r>
            <a:endParaRPr lang="en-US" alt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C2D6B8DE-2768-4274-9789-BF8FF594609F}"/>
              </a:ext>
            </a:extLst>
          </p:cNvPr>
          <p:cNvGrpSpPr>
            <a:grpSpLocks/>
          </p:cNvGrpSpPr>
          <p:nvPr/>
        </p:nvGrpSpPr>
        <p:grpSpPr bwMode="auto">
          <a:xfrm>
            <a:off x="689078" y="1475294"/>
            <a:ext cx="6800517" cy="946751"/>
            <a:chOff x="1331640" y="1391533"/>
            <a:chExt cx="6771978" cy="72003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701D4638-E2C7-4BC1-95A4-D4E93C221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28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funct7</a:t>
              </a:r>
              <a:endParaRPr lang="en-AU" altLang="en-US" sz="1800" dirty="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B53ACC7-ECCD-4A8B-A73C-8BCCF5F03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499" cy="28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rs2</a:t>
              </a:r>
              <a:endParaRPr lang="en-AU" altLang="en-US" sz="18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D354A1A-11C7-41A8-931E-EC9419453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499" cy="28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rs1</a:t>
              </a:r>
              <a:endParaRPr lang="en-AU" altLang="en-US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4115B66-5E20-4059-8100-60DB37165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499" cy="28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rd</a:t>
              </a:r>
              <a:endParaRPr lang="en-AU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B7EAB5ED-8BA2-4739-B362-2230773D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28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funct3</a:t>
              </a:r>
              <a:endParaRPr lang="en-AU" altLang="en-US" sz="1800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903AA7CF-828D-4304-B45C-D819D47E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28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opcode</a:t>
              </a:r>
              <a:endParaRPr lang="en-AU" altLang="en-US" sz="18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5324E7D7-9365-4960-A9B4-64A24F818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610" y="1828097"/>
              <a:ext cx="733010" cy="28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 bits</a:t>
              </a:r>
              <a:endParaRPr lang="en-AU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9F863624-0D79-444A-B787-4DE1A5DD5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600" y="1830676"/>
              <a:ext cx="733010" cy="28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 bits</a:t>
              </a:r>
              <a:endParaRPr lang="en-AU" altLang="en-US" sz="18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6B77DC8F-34BD-445D-A2E0-5BAC5A72F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573" y="1828097"/>
              <a:ext cx="733010" cy="28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DF0124C0-3F2F-410A-BDFC-429B171DA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660" y="1828097"/>
              <a:ext cx="733010" cy="28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D247B32-E5EC-48EF-940A-999B5668C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64" y="1830676"/>
              <a:ext cx="733010" cy="28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6E1F475-964C-4453-9EC8-1D9F0C700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988" y="1828097"/>
              <a:ext cx="733010" cy="28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3 bits</a:t>
              </a:r>
              <a:endParaRPr lang="en-AU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89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DC793-2667-44ED-9407-6DA7180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R-format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AEDAA-DC32-446B-B6AC-53F7C041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58" y="2681612"/>
            <a:ext cx="8153400" cy="29520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 x9,x20,x21</a:t>
            </a:r>
          </a:p>
          <a:p>
            <a:pPr marL="0" indent="0">
              <a:buNone/>
            </a:pPr>
            <a:endParaRPr lang="en-US" altLang="zh-CN" sz="1500" dirty="0"/>
          </a:p>
          <a:p>
            <a:pPr marL="0" indent="0">
              <a:buNone/>
            </a:pPr>
            <a:endParaRPr lang="en-US" altLang="zh-CN" sz="1500" dirty="0"/>
          </a:p>
          <a:p>
            <a:pPr marL="0" indent="0">
              <a:buNone/>
            </a:pPr>
            <a:endParaRPr lang="en-US" altLang="zh-CN" sz="1500" dirty="0"/>
          </a:p>
          <a:p>
            <a:pPr eaLnBrk="1" hangingPunct="1">
              <a:buNone/>
            </a:pPr>
            <a:endParaRPr lang="en-US" altLang="en-US" sz="1500" dirty="0"/>
          </a:p>
          <a:p>
            <a:pPr eaLnBrk="1" hangingPunct="1">
              <a:buNone/>
            </a:pPr>
            <a:endParaRPr lang="en-US" altLang="en-US" sz="1500" dirty="0"/>
          </a:p>
          <a:p>
            <a:pPr eaLnBrk="1" hangingPunct="1">
              <a:buNone/>
            </a:pPr>
            <a:r>
              <a:rPr lang="en-US" altLang="en-US" sz="2000" dirty="0"/>
              <a:t>0000 0001 0101 1010 0000 0100 1011 0011</a:t>
            </a:r>
            <a:r>
              <a:rPr lang="en-US" altLang="en-US" sz="2000" baseline="-25000" dirty="0"/>
              <a:t>two</a:t>
            </a:r>
            <a:r>
              <a:rPr lang="en-US" altLang="en-US" sz="2000" dirty="0"/>
              <a:t> =  015A04B3</a:t>
            </a:r>
            <a:r>
              <a:rPr lang="en-US" altLang="en-US" sz="2000" baseline="-25000" dirty="0"/>
              <a:t>16</a:t>
            </a:r>
            <a:endParaRPr lang="en-AU" altLang="en-US" sz="2000" dirty="0"/>
          </a:p>
          <a:p>
            <a:pPr marL="0" indent="0">
              <a:buNone/>
            </a:pPr>
            <a:endParaRPr lang="zh-CN" altLang="en-US" sz="1500" dirty="0"/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E4C46FA8-A5E2-4AF2-8410-9FD10D0EC6CD}"/>
              </a:ext>
            </a:extLst>
          </p:cNvPr>
          <p:cNvGrpSpPr>
            <a:grpSpLocks/>
          </p:cNvGrpSpPr>
          <p:nvPr/>
        </p:nvGrpSpPr>
        <p:grpSpPr bwMode="auto">
          <a:xfrm>
            <a:off x="1358381" y="1237819"/>
            <a:ext cx="6329178" cy="1000926"/>
            <a:chOff x="1331640" y="1391533"/>
            <a:chExt cx="6771978" cy="695941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6EDED9D0-EC51-4E33-ACD2-B41E29D7C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256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funct7</a:t>
              </a:r>
              <a:endParaRPr lang="en-AU" altLang="en-US" sz="1800" dirty="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314FA16-64B6-4D9B-BD94-215CDB444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499" cy="256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rs2</a:t>
              </a:r>
              <a:endParaRPr lang="en-AU" altLang="en-US" sz="18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030242-AD21-4104-A600-0AC053E48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499" cy="256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rs1</a:t>
              </a:r>
              <a:endParaRPr lang="en-AU" altLang="en-US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DC8FF0F-867B-43CD-94CE-F09FC737E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499" cy="256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rd</a:t>
              </a:r>
              <a:endParaRPr lang="en-AU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BBE71865-DFEF-49D5-BC86-C610F52BF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256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funct3</a:t>
              </a:r>
              <a:endParaRPr lang="en-AU" altLang="en-US" sz="18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82E20F9-E0F1-44C6-8063-3A410E11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256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opcode</a:t>
              </a:r>
              <a:endParaRPr lang="en-AU" altLang="en-US" sz="18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08833C9-4AE8-4B88-A3FA-0D88252B4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317" y="1828097"/>
              <a:ext cx="787599" cy="25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7 bits</a:t>
              </a:r>
              <a:endParaRPr lang="en-AU" altLang="en-US" sz="1800" dirty="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C184232-F7DB-4DA1-935C-302B243AC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8307" y="1830678"/>
              <a:ext cx="787599" cy="25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 bits</a:t>
              </a:r>
              <a:endParaRPr lang="en-AU" altLang="en-US" sz="18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F1E793FC-F0F2-44FB-BFBE-4FDB25B48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279" y="1828096"/>
              <a:ext cx="787599" cy="25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8DDB16C-F766-44D1-AF81-BD02DF8CE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366" y="1828096"/>
              <a:ext cx="787599" cy="25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46680B3-B492-4A8A-9DF9-F615769E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370" y="1830677"/>
              <a:ext cx="787599" cy="25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1D127707-7DD5-4898-A2B2-1D304E16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694" y="1828096"/>
              <a:ext cx="787599" cy="25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 bits</a:t>
              </a:r>
              <a:endParaRPr lang="en-AU" altLang="en-US" sz="18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0D0CFA3-5A99-490B-80A2-8A4422EFAC9B}"/>
              </a:ext>
            </a:extLst>
          </p:cNvPr>
          <p:cNvGrpSpPr/>
          <p:nvPr/>
        </p:nvGrpSpPr>
        <p:grpSpPr>
          <a:xfrm>
            <a:off x="1391017" y="3244794"/>
            <a:ext cx="6036989" cy="1151280"/>
            <a:chOff x="2032355" y="3042372"/>
            <a:chExt cx="5079206" cy="732747"/>
          </a:xfrm>
        </p:grpSpPr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2BC351D5-B71B-428C-8312-85684797C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355" y="3042372"/>
              <a:ext cx="972740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6C174774-E696-457F-9856-407F3F965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095" y="3042372"/>
              <a:ext cx="809625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21</a:t>
              </a:r>
              <a:endParaRPr lang="en-AU" altLang="en-US" sz="180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E676365A-FBD5-4858-8621-C9D9E803F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720" y="3042372"/>
              <a:ext cx="809625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20</a:t>
              </a:r>
              <a:endParaRPr lang="en-AU" altLang="en-US" sz="1800"/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15CE88DE-DA84-4E25-B180-F7F955FD5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195" y="3042372"/>
              <a:ext cx="809625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9</a:t>
              </a:r>
              <a:endParaRPr lang="en-AU" altLang="en-US" sz="1800"/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B5DFE725-8A71-414B-8E59-FB480372E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536" y="3042372"/>
              <a:ext cx="702469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5393D74F-D1EA-48F0-8920-C03D88FB5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8820" y="3042372"/>
              <a:ext cx="972741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51</a:t>
              </a:r>
              <a:endParaRPr lang="en-AU" altLang="en-US" sz="1800"/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CC26581E-9495-4ED0-8FCF-1997C88E0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355" y="3540053"/>
              <a:ext cx="972740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0000000</a:t>
              </a:r>
              <a:endParaRPr lang="en-AU" altLang="en-US" sz="1800"/>
            </a:p>
          </p:txBody>
        </p:sp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B615D107-C2CE-45E3-8B78-8C8E41E64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095" y="3540053"/>
              <a:ext cx="809625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10101</a:t>
              </a:r>
              <a:endParaRPr lang="en-AU" altLang="en-US" sz="180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914F11A6-D4C2-4BB0-BB40-9420CD63A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720" y="3540053"/>
              <a:ext cx="809625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10100</a:t>
              </a:r>
              <a:endParaRPr lang="en-AU" altLang="en-US" sz="1800"/>
            </a:p>
          </p:txBody>
        </p:sp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8A4F5340-F1E3-4FC6-9461-08B4B3D62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195" y="3540053"/>
              <a:ext cx="809625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01001</a:t>
              </a:r>
              <a:endParaRPr lang="en-AU" altLang="en-US" sz="1800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81FD3F2D-DBD0-4077-8987-8A39F7AF7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536" y="3540053"/>
              <a:ext cx="702469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000</a:t>
              </a:r>
              <a:endParaRPr lang="en-AU" altLang="en-US" sz="1800"/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6FC101AD-066B-4013-9CDC-CAB8F4ED5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8820" y="3540053"/>
              <a:ext cx="972741" cy="235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0110011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280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A36FE-C7C0-45CF-99A1-7A4D7F40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RISC-V I-format Instructions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85CD6-157A-4EFC-B3A7-41226348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6" y="2192995"/>
            <a:ext cx="8752787" cy="394928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Immediate arithmetic and load instructions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rs1: source or base address register 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immediate: constant operand, or offset added to base address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 dirty="0"/>
              <a:t>2s-complement, sign extended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Design Principle 3: Good design demands good compromises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Different formats complicate decoding, but allow 32-bit instructions uniformly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Keep formats as similar as possible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07D17A6-6862-4D3D-8D45-7B62041AE00C}"/>
              </a:ext>
            </a:extLst>
          </p:cNvPr>
          <p:cNvGrpSpPr>
            <a:grpSpLocks/>
          </p:cNvGrpSpPr>
          <p:nvPr/>
        </p:nvGrpSpPr>
        <p:grpSpPr bwMode="auto">
          <a:xfrm>
            <a:off x="867266" y="1145356"/>
            <a:ext cx="6244337" cy="988834"/>
            <a:chOff x="1331640" y="1391533"/>
            <a:chExt cx="6771978" cy="70095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9933DD0-5375-48D6-87F1-FFAC608AC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2618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immediate</a:t>
              </a:r>
              <a:endParaRPr lang="en-AU" altLang="en-US" sz="1800" dirty="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171D5109-0B30-4E7D-9F4E-6E862E8ED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498" cy="2618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rs1</a:t>
              </a:r>
              <a:endParaRPr lang="en-AU" altLang="en-US" sz="18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B82766DD-8B1E-42A7-ACE3-A4C5AE2B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498" cy="2618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rd</a:t>
              </a:r>
              <a:endParaRPr lang="en-AU" altLang="en-US" sz="18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C42330DA-1D97-4BF6-84F5-013283A4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2618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funct3</a:t>
              </a:r>
              <a:endParaRPr lang="en-AU" altLang="en-US" sz="18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340F39CB-A834-44B9-A583-352E5F9F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2618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opcode</a:t>
              </a:r>
              <a:endParaRPr lang="en-AU" altLang="en-US" sz="18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BF46AA10-54B2-4DD4-9DAE-FB79B8552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116" y="1828097"/>
              <a:ext cx="937376" cy="26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12 bits</a:t>
              </a:r>
              <a:endParaRPr lang="en-AU" altLang="en-US" sz="18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60EB51F-27D2-4525-90C6-BA15A95A1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2957" y="1830678"/>
              <a:ext cx="798299" cy="26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 bits</a:t>
              </a:r>
              <a:endParaRPr lang="en-AU" altLang="en-US" sz="1800"/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C2AE22A-E826-454B-8030-370F505B6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016" y="1828096"/>
              <a:ext cx="798299" cy="26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488B9F3-EF3B-4FF8-B209-C5BD69561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020" y="1830676"/>
              <a:ext cx="798299" cy="26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A8E91B07-A2D5-42C6-B734-44C8B8F48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4" y="1828096"/>
              <a:ext cx="798299" cy="26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 bits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0350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E970-AD4C-4383-ADD1-DC93F487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RISC-V S-format Instructions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6D61-1AF8-49F4-83C9-9C9121BC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1713"/>
            <a:ext cx="8153400" cy="348864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Different immediate format for store instructions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/>
              <a:t>Split so that rs1 and rs2 fields always in the same place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1869AB-7F44-4309-AF5A-83F7D63C9108}"/>
              </a:ext>
            </a:extLst>
          </p:cNvPr>
          <p:cNvGrpSpPr/>
          <p:nvPr/>
        </p:nvGrpSpPr>
        <p:grpSpPr>
          <a:xfrm>
            <a:off x="815419" y="1403205"/>
            <a:ext cx="6296184" cy="860090"/>
            <a:chOff x="2032397" y="1701684"/>
            <a:chExt cx="5079206" cy="576181"/>
          </a:xfrm>
        </p:grpSpPr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7AB15AEB-080E-498E-AF72-33B9C4870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397" y="1701684"/>
              <a:ext cx="5079206" cy="576181"/>
              <a:chOff x="1331640" y="1391533"/>
              <a:chExt cx="6771978" cy="769636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B94D54E6-D182-4547-9FE4-D41DD0F49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640" y="1391533"/>
                <a:ext cx="1296987" cy="3304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 </a:t>
                </a:r>
                <a:endParaRPr lang="en-AU" altLang="en-US" sz="1800"/>
              </a:p>
            </p:txBody>
          </p:sp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43C64366-AD74-4943-B0C5-5D1F9E66C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627" y="1391533"/>
                <a:ext cx="1079499" cy="3304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rs2</a:t>
                </a:r>
                <a:endParaRPr lang="en-AU" altLang="en-US" sz="1800"/>
              </a:p>
            </p:txBody>
          </p:sp>
          <p:sp>
            <p:nvSpPr>
              <p:cNvPr id="7" name="Text Box 7">
                <a:extLst>
                  <a:ext uri="{FF2B5EF4-FFF2-40B4-BE49-F238E27FC236}">
                    <a16:creationId xmlns:a16="http://schemas.microsoft.com/office/drawing/2014/main" id="{3CC80A78-4EBB-4B98-89B1-89553CDF9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8127" y="1391533"/>
                <a:ext cx="1079499" cy="3304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rs1</a:t>
                </a:r>
                <a:endParaRPr lang="en-AU" altLang="en-US" sz="18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56760F4E-F1F4-47B7-832A-8C7F549F9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7131" y="1391533"/>
                <a:ext cx="1079499" cy="3304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 </a:t>
                </a:r>
                <a:endParaRPr lang="en-AU" altLang="en-US" sz="1800"/>
              </a:p>
            </p:txBody>
          </p:sp>
          <p:sp>
            <p:nvSpPr>
              <p:cNvPr id="9" name="Text Box 9">
                <a:extLst>
                  <a:ext uri="{FF2B5EF4-FFF2-40B4-BE49-F238E27FC236}">
                    <a16:creationId xmlns:a16="http://schemas.microsoft.com/office/drawing/2014/main" id="{77988246-657D-4F3B-9AAE-40F86B95C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215" y="1391533"/>
                <a:ext cx="936328" cy="3304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funct3</a:t>
                </a:r>
                <a:endParaRPr lang="en-AU" altLang="en-US" sz="1800"/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BB09257F-FB94-4ED0-8CB2-F0BDE0229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6631" y="1391533"/>
                <a:ext cx="1296987" cy="3304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opcode</a:t>
                </a:r>
                <a:endParaRPr lang="en-AU" altLang="en-US" sz="1800"/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7F79EA56-39F8-433F-BF54-A8AD1604B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252" y="1828097"/>
                <a:ext cx="791725" cy="330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7 bits</a:t>
                </a:r>
                <a:endParaRPr lang="en-AU" altLang="en-US" sz="1800"/>
              </a:p>
            </p:txBody>
          </p:sp>
          <p:sp>
            <p:nvSpPr>
              <p:cNvPr id="12" name="Text Box 12">
                <a:extLst>
                  <a:ext uri="{FF2B5EF4-FFF2-40B4-BE49-F238E27FC236}">
                    <a16:creationId xmlns:a16="http://schemas.microsoft.com/office/drawing/2014/main" id="{8827D89F-0B8C-4806-8053-4DF72362C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6244" y="1830678"/>
                <a:ext cx="791725" cy="330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7 bits</a:t>
                </a:r>
                <a:endParaRPr lang="en-AU" altLang="en-US" sz="1800"/>
              </a:p>
            </p:txBody>
          </p:sp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F6BB856B-E1CE-47C2-B7FD-8AEE2D54D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5216" y="1828096"/>
                <a:ext cx="791725" cy="330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 bits</a:t>
                </a:r>
                <a:endParaRPr lang="en-AU" altLang="en-US" sz="1800"/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5D82B9B1-C287-4F04-931F-D52B7FB76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6302" y="1828096"/>
                <a:ext cx="791725" cy="330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 bits</a:t>
                </a:r>
                <a:endParaRPr lang="en-AU" altLang="en-US" sz="1800"/>
              </a:p>
            </p:txBody>
          </p:sp>
          <p:sp>
            <p:nvSpPr>
              <p:cNvPr id="15" name="Text Box 15">
                <a:extLst>
                  <a:ext uri="{FF2B5EF4-FFF2-40B4-BE49-F238E27FC236}">
                    <a16:creationId xmlns:a16="http://schemas.microsoft.com/office/drawing/2014/main" id="{1233D152-0ADE-4CD1-96F7-0AE0E4BCD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5307" y="1830676"/>
                <a:ext cx="791725" cy="330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 bits</a:t>
                </a:r>
                <a:endParaRPr lang="en-AU" altLang="en-US" sz="1800"/>
              </a:p>
            </p:txBody>
          </p:sp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FCD6AD9F-C818-4F89-B94D-1FBD0ED4F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631" y="1828096"/>
                <a:ext cx="791725" cy="330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3 bits</a:t>
                </a:r>
                <a:endParaRPr lang="en-AU" altLang="en-US" sz="1800"/>
              </a:p>
            </p:txBody>
          </p:sp>
        </p:grp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71522439-75E4-4818-B866-7804C5CE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953" y="1718350"/>
              <a:ext cx="952439" cy="247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imm</a:t>
              </a:r>
              <a:r>
                <a:rPr lang="en-US" altLang="en-US" sz="1800" dirty="0"/>
                <a:t>[11:5]</a:t>
              </a: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F7CB4828-7334-46AA-BFA8-DFE166A26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32" y="1718350"/>
              <a:ext cx="862798" cy="247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imm</a:t>
              </a:r>
              <a:r>
                <a:rPr lang="en-US" altLang="en-US" sz="1800" dirty="0"/>
                <a:t>[4:0]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22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79CBA-6925-4333-87A2-361EB201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Stored Program Computers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6F7C1-DE60-4E1E-9A32-2D523B02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937" y="1284722"/>
            <a:ext cx="5653452" cy="4599464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Instructions represented in binary, just like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Instructions and data stored in memory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Programs can operate on programs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e.g., compilers, linkers, …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Binary compatibility allows compiled programs to work on different computers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Standardized ISAs</a:t>
            </a:r>
            <a:endParaRPr lang="en-AU" altLang="en-US" sz="2000" dirty="0"/>
          </a:p>
          <a:p>
            <a:pPr>
              <a:lnSpc>
                <a:spcPct val="100000"/>
              </a:lnSpc>
            </a:pPr>
            <a:endParaRPr lang="zh-CN" altLang="en-US" sz="15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230A45-D9F1-4F31-BC99-297F88F85DAF}"/>
              </a:ext>
            </a:extLst>
          </p:cNvPr>
          <p:cNvGrpSpPr/>
          <p:nvPr/>
        </p:nvGrpSpPr>
        <p:grpSpPr>
          <a:xfrm>
            <a:off x="247089" y="1539298"/>
            <a:ext cx="3094713" cy="4064937"/>
            <a:chOff x="611188" y="1258888"/>
            <a:chExt cx="2908300" cy="464820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0930B8D5-476C-432D-8946-B2EBD7401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13" y="1258888"/>
              <a:ext cx="2699768" cy="454233"/>
            </a:xfrm>
            <a:prstGeom prst="rect">
              <a:avLst/>
            </a:prstGeom>
            <a:solidFill>
              <a:srgbClr val="AEB3D5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folHlink"/>
                  </a:solidFill>
                  <a:latin typeface="Arial Black" panose="020B0A04020102020204" pitchFamily="34" charset="0"/>
                </a:rPr>
                <a:t>The BIG Picture</a:t>
              </a:r>
            </a:p>
          </p:txBody>
        </p:sp>
        <p:pic>
          <p:nvPicPr>
            <p:cNvPr id="5" name="Picture 7" descr="f02-07-P374493">
              <a:extLst>
                <a:ext uri="{FF2B5EF4-FFF2-40B4-BE49-F238E27FC236}">
                  <a16:creationId xmlns:a16="http://schemas.microsoft.com/office/drawing/2014/main" id="{AE728BA4-1F9E-4696-BC57-7D88306D1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2060575"/>
              <a:ext cx="2908300" cy="384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495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D520-D252-40A1-821A-76E6E02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Logical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9DA29-C6C3-4854-AC51-67FDD1AB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104713"/>
          </a:xfrm>
        </p:spPr>
        <p:txBody>
          <a:bodyPr/>
          <a:lstStyle/>
          <a:p>
            <a:r>
              <a:rPr lang="en-US" altLang="en-US" sz="2400" dirty="0"/>
              <a:t>Instructions for bitwise manipulation</a:t>
            </a:r>
            <a:endParaRPr lang="en-AU" altLang="en-US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en-US" sz="2400" dirty="0"/>
          </a:p>
          <a:p>
            <a:r>
              <a:rPr lang="en-US" altLang="en-US" sz="2400" dirty="0"/>
              <a:t>Useful for extracting and inserting groups of bits in a word</a:t>
            </a:r>
            <a:endParaRPr lang="en-AU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4D6B4-72B2-4102-AB5E-4B293B82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5" y="2339797"/>
            <a:ext cx="5451615" cy="25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32344-4969-4187-98FC-D1E8A217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Shift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6E0C3-DE17-4359-87F4-4C0AC44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355357"/>
            <a:ext cx="8153400" cy="336297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 err="1">
                <a:solidFill>
                  <a:srgbClr val="FF0000"/>
                </a:solidFill>
              </a:rPr>
              <a:t>immed</a:t>
            </a:r>
            <a:r>
              <a:rPr lang="en-US" altLang="en-US" sz="2400" dirty="0">
                <a:solidFill>
                  <a:srgbClr val="FF0000"/>
                </a:solidFill>
              </a:rPr>
              <a:t>: how many positions to shift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Shift left logical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Shift left and fill with 0 bits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000" dirty="0"/>
              <a:t> by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bits multiplies by 2</a:t>
            </a:r>
            <a:r>
              <a:rPr lang="en-US" altLang="en-US" sz="2000" i="1" baseline="30000" dirty="0"/>
              <a:t>i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Shift right logical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Shift right and fill with 0 bits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 err="1">
                <a:latin typeface="Lucida Console" panose="020B0609040504020204" pitchFamily="49" charset="0"/>
              </a:rPr>
              <a:t>srli</a:t>
            </a:r>
            <a:r>
              <a:rPr lang="en-US" altLang="en-US" sz="2000" dirty="0"/>
              <a:t> by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bits divides by 2</a:t>
            </a:r>
            <a:r>
              <a:rPr lang="en-US" altLang="en-US" sz="2000" i="1" baseline="30000" dirty="0"/>
              <a:t>i</a:t>
            </a:r>
            <a:r>
              <a:rPr lang="en-US" altLang="en-US" sz="2000" dirty="0"/>
              <a:t> (unsigned only)</a:t>
            </a:r>
            <a:endParaRPr lang="en-AU" altLang="en-US" sz="20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DAB9E0-2608-4928-B8E2-D631DE741FD7}"/>
              </a:ext>
            </a:extLst>
          </p:cNvPr>
          <p:cNvGrpSpPr/>
          <p:nvPr/>
        </p:nvGrpSpPr>
        <p:grpSpPr>
          <a:xfrm>
            <a:off x="857840" y="1183067"/>
            <a:ext cx="6285622" cy="1020272"/>
            <a:chOff x="2115452" y="1770761"/>
            <a:chExt cx="5028009" cy="518795"/>
          </a:xfrm>
        </p:grpSpPr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AF3EFDD9-AD04-49C4-BC49-EA8424AB5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620" y="1770761"/>
              <a:ext cx="809625" cy="187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rs1</a:t>
              </a:r>
              <a:endParaRPr lang="en-AU" altLang="en-US" sz="1800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81150AAF-43BC-485E-B771-43755E00C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095" y="1770761"/>
              <a:ext cx="809625" cy="187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rd</a:t>
              </a:r>
              <a:endParaRPr lang="en-AU" altLang="en-US" sz="1800"/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B272A8CB-E548-4E56-8F0E-09A338AE8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437" y="1770761"/>
              <a:ext cx="702469" cy="187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funct3</a:t>
              </a:r>
              <a:endParaRPr lang="en-AU" altLang="en-US" sz="1800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7B40410C-C025-46A0-8017-74E566B35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720" y="1770761"/>
              <a:ext cx="972741" cy="187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opcode</a:t>
              </a:r>
              <a:endParaRPr lang="en-AU" altLang="en-US" sz="18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B7DBA7B8-5579-44ED-B154-7F7DA7104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478" y="2100564"/>
              <a:ext cx="588822" cy="18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 bits</a:t>
              </a:r>
              <a:endParaRPr lang="en-AU" altLang="en-US" sz="1800"/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BFC66CAA-225A-43C4-9161-5F3837B77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4820" y="2101755"/>
              <a:ext cx="588822" cy="18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 bits</a:t>
              </a:r>
              <a:endParaRPr lang="en-AU" altLang="en-US" sz="1800"/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5260776D-9167-410F-8B14-BC6895A3C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738" y="2100564"/>
              <a:ext cx="588822" cy="18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E069BD6D-3B5D-445E-B844-BDE547334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2213" y="2101755"/>
              <a:ext cx="588822" cy="18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 bits</a:t>
              </a:r>
              <a:endParaRPr lang="en-AU" altLang="en-US" sz="1800"/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AE75E9A0-A155-492F-8D08-B808C1EE1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612" y="2100564"/>
              <a:ext cx="588822" cy="18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 bits</a:t>
              </a:r>
              <a:endParaRPr lang="en-AU" altLang="en-US" sz="1800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94CE12-4B5B-45B7-87AA-2AD5017E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452" y="1770761"/>
              <a:ext cx="865585" cy="187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funct6</a:t>
              </a:r>
              <a:endParaRPr lang="en-AU" altLang="en-US" sz="18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FA383D39-008A-42C5-B32D-B111F6EF4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037" y="1770761"/>
              <a:ext cx="864394" cy="187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immed</a:t>
              </a:r>
              <a:endParaRPr lang="en-AU" altLang="en-US" sz="1800" dirty="0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FE61A73-A63D-45A3-9AFB-61C5E892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184" y="2100564"/>
              <a:ext cx="588822" cy="18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 bits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9357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8D58B-73E7-49AF-B101-1DCCCD8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AND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4BD4D-45DB-4579-B69C-F50C91FD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258378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Useful to mask bits in a 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Select some bits, clear others to 0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and x9,x10,x11</a:t>
            </a:r>
            <a:endParaRPr lang="en-AU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9DBBAE-02AE-4738-AC27-5AE2023F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713" y="4126835"/>
            <a:ext cx="433629" cy="1380260"/>
          </a:xfrm>
          <a:prstGeom prst="rect">
            <a:avLst/>
          </a:prstGeom>
          <a:solidFill>
            <a:srgbClr val="AEB3D5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8BC8F05-A0E9-4AC5-8DA4-4EF2D761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36" y="4162331"/>
            <a:ext cx="781648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00000000 00000000 00000000 00000000 00000000 00000000 00001101 11000000</a:t>
            </a:r>
            <a:endParaRPr lang="en-AU" altLang="en-US" sz="1600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913C6A4-F8D2-4AA0-86FA-C046DC9D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9" y="4162331"/>
            <a:ext cx="514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x10</a:t>
            </a:r>
            <a:endParaRPr lang="en-AU" altLang="en-US" sz="160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A3FA89E-2362-462E-8744-C98A1C7D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8" y="4644262"/>
            <a:ext cx="499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x11</a:t>
            </a:r>
            <a:endParaRPr lang="en-AU" altLang="en-US" sz="160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22B6CB5-A29C-4322-91FA-097153BC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9" y="5201280"/>
            <a:ext cx="401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x9</a:t>
            </a:r>
            <a:endParaRPr lang="en-AU" altLang="en-US" sz="16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C6A102EF-B2A6-40C2-86B9-781D22CE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36" y="4664740"/>
            <a:ext cx="781648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8CF6B0F6-060F-4EEB-81DA-599796EC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36" y="5164419"/>
            <a:ext cx="781648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  <p:extLst>
      <p:ext uri="{BB962C8B-B14F-4D97-AF65-F5344CB8AC3E}">
        <p14:creationId xmlns:p14="http://schemas.microsoft.com/office/powerpoint/2010/main" val="181981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7CD4-DE97-4097-A8E1-85AD27AA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OR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48187-8F17-45D6-A5A6-F92879BC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258378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Useful to include bits in a 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Set some bits to 1, leave others unchanged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or x9,x10,x11</a:t>
            </a:r>
            <a:endParaRPr lang="en-AU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B56F30-47DB-4EE3-8E7A-A584FBA47E34}"/>
              </a:ext>
            </a:extLst>
          </p:cNvPr>
          <p:cNvGrpSpPr/>
          <p:nvPr/>
        </p:nvGrpSpPr>
        <p:grpSpPr>
          <a:xfrm>
            <a:off x="359003" y="4054765"/>
            <a:ext cx="8426777" cy="1951205"/>
            <a:chOff x="865433" y="4054763"/>
            <a:chExt cx="6318648" cy="1292124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198D83F9-554C-4B94-9C3B-FA16182FA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7490" y="4054763"/>
              <a:ext cx="702469" cy="1203722"/>
            </a:xfrm>
            <a:prstGeom prst="rect">
              <a:avLst/>
            </a:prstGeom>
            <a:solidFill>
              <a:srgbClr val="AEB3D5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45EAF04C-B978-4D11-9245-9C2521E0D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446" y="4085719"/>
              <a:ext cx="5837635" cy="387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00000000 00000000 00000000 00000000 00000000 00000000 00001101 11000000</a:t>
              </a:r>
              <a:endParaRPr lang="en-AU" altLang="en-US" sz="16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12549ADD-FC69-485E-8265-D9548FBE5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433" y="4085719"/>
              <a:ext cx="495649" cy="22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x10</a:t>
              </a:r>
              <a:endParaRPr lang="en-AU" altLang="en-US" sz="16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524397E-9553-4BAE-9610-1B9FCB212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433" y="4506010"/>
              <a:ext cx="481350" cy="22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x11</a:t>
              </a:r>
              <a:endParaRPr lang="en-AU" altLang="en-US" sz="160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BEEF1D5A-72A7-4623-8D92-2445544C7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433" y="4991785"/>
              <a:ext cx="388248" cy="22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x9</a:t>
              </a:r>
              <a:endParaRPr lang="en-AU" altLang="en-US" sz="1600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E9651A41-B440-4469-8D59-B2E7FB8BA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446" y="4523869"/>
              <a:ext cx="5837635" cy="387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00000000 00000000 00000000 00000000 00000000 00000000 00111100 00000000</a:t>
              </a:r>
              <a:endParaRPr lang="en-AU" altLang="en-US" sz="1600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E8B41D6-D5F6-4410-A179-328A4699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446" y="4959638"/>
              <a:ext cx="5837635" cy="387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00000000 00000000 00000000 00000000 00000000 00000000 00111101 11000000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6701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5D55E-2E20-479E-8F65-46EF3E6E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XOR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757AD-6C33-43CF-A157-335BE6F2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258378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Differencing operation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/>
              <a:t>complement</a:t>
            </a:r>
            <a:r>
              <a:rPr lang="en-US" altLang="en-US" sz="2000" dirty="0"/>
              <a:t> some bits, leave others unchanged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xor</a:t>
            </a:r>
            <a:r>
              <a:rPr lang="en-US" altLang="en-US" sz="2400" dirty="0">
                <a:latin typeface="Lucida Console" panose="020B0609040504020204" pitchFamily="49" charset="0"/>
              </a:rPr>
              <a:t> x9,x10,x12  // NOT operation</a:t>
            </a:r>
            <a:endParaRPr lang="en-AU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85C72C-231E-411B-9214-0640601B9F8B}"/>
              </a:ext>
            </a:extLst>
          </p:cNvPr>
          <p:cNvGrpSpPr/>
          <p:nvPr/>
        </p:nvGrpSpPr>
        <p:grpSpPr>
          <a:xfrm>
            <a:off x="221530" y="4126834"/>
            <a:ext cx="8498264" cy="1507422"/>
            <a:chOff x="782296" y="4126834"/>
            <a:chExt cx="7937498" cy="1507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1F5BE4E6-2C24-461F-A985-014415BB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671" y="4126834"/>
              <a:ext cx="740062" cy="1465230"/>
            </a:xfrm>
            <a:prstGeom prst="rect">
              <a:avLst/>
            </a:prstGeom>
            <a:solidFill>
              <a:srgbClr val="AEB3D5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BFFD7BF0-5BDD-4343-B1A2-78FFF8AB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464" y="4164516"/>
              <a:ext cx="7338330" cy="337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00000000 00000000 00000000 00000000 00000000 00000000 00001101  11000000</a:t>
              </a:r>
              <a:endParaRPr lang="en-AU" altLang="en-US" sz="16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062AAE42-2786-4A0D-AC11-AA0F77034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296" y="4164515"/>
              <a:ext cx="4809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x10</a:t>
              </a:r>
              <a:endParaRPr lang="en-AU" altLang="en-US" sz="16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19B8A9D7-EA29-4D25-8EB6-8E1306ADB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296" y="4690253"/>
              <a:ext cx="4809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x12</a:t>
              </a:r>
              <a:endParaRPr lang="en-AU" altLang="en-US" sz="160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32B74B32-BFEB-4662-865B-D09A1BCF1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296" y="5295702"/>
              <a:ext cx="3746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x9</a:t>
              </a:r>
              <a:endParaRPr lang="en-AU" altLang="en-US" sz="1600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7BEDD0E-9319-4F5B-827E-9EE176387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464" y="4690253"/>
              <a:ext cx="7338330" cy="337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11111111    11111111  11111111   11111111   11111111   11111111   11111111   11111111</a:t>
              </a:r>
              <a:endParaRPr lang="en-AU" altLang="en-US" sz="1600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49333977-4629-4C0F-8FF2-7B02E0527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464" y="5256571"/>
              <a:ext cx="7338330" cy="337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11111111    11111111  11111111   11111111   11111111   11111111   11110010  00111111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963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3405-BB86-428A-B282-C8F6E96F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The RISC-V Instruction Set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23D07-5B4E-4AF9-9B63-DA8DFC5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137"/>
            <a:ext cx="8153400" cy="49049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Used as the example throughout the book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Developed at UC Berkeley as open ISA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Now managed by the RISC-V Foundation (riscv.org)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Typical of many modern ISAs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+mn-ea"/>
                <a:cs typeface="+mn-cs"/>
              </a:rPr>
              <a:t>See RISC-V Reference Data tear-out card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Similar ISAs have a large share of embedded core market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+mn-ea"/>
                <a:cs typeface="+mn-cs"/>
              </a:rPr>
              <a:t>Applications in consumer electronics, network/storage equipment, cameras, printers, …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001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524CB-5CF3-4F73-9C9C-12E0D2D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Conditional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4DEE-EBAF-4075-A12F-10CA6CD0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49582"/>
            <a:ext cx="8153400" cy="41785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2400" dirty="0" err="1">
                <a:solidFill>
                  <a:srgbClr val="FF0000"/>
                </a:solidFill>
              </a:rPr>
              <a:t>beq</a:t>
            </a:r>
            <a:r>
              <a:rPr lang="en-US" altLang="en-US" sz="2400" dirty="0">
                <a:solidFill>
                  <a:srgbClr val="FF0000"/>
                </a:solidFill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400" dirty="0" err="1">
                <a:solidFill>
                  <a:srgbClr val="FF0000"/>
                </a:solidFill>
              </a:rPr>
              <a:t>bne</a:t>
            </a:r>
            <a:r>
              <a:rPr lang="en-US" altLang="en-US" sz="2400" dirty="0">
                <a:solidFill>
                  <a:srgbClr val="FF0000"/>
                </a:solidFill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if (rs1 != rs2) branch to instruction labeled L1</a:t>
            </a:r>
          </a:p>
          <a:p>
            <a:pPr marL="342900" lvl="1" indent="0" eaLnBrk="1" hangingPunct="1">
              <a:lnSpc>
                <a:spcPct val="90000"/>
              </a:lnSpc>
              <a:buNone/>
              <a:defRPr/>
            </a:pPr>
            <a:endParaRPr lang="en-US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664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11D5-CDBE-46AC-BBC8-6A4ED490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Compiling If Statements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D88D5-ACE9-4DAB-97C7-597E8AC9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94" y="1402557"/>
            <a:ext cx="8153400" cy="489057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 code: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latin typeface="Lucida Console" panose="020B0609040504020204" pitchFamily="49" charset="0"/>
              </a:rPr>
              <a:t>if (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==j) f = </a:t>
            </a:r>
            <a:r>
              <a:rPr lang="en-US" altLang="en-US" sz="2000" dirty="0" err="1">
                <a:latin typeface="Lucida Console" panose="020B0609040504020204" pitchFamily="49" charset="0"/>
              </a:rPr>
              <a:t>g+h</a:t>
            </a:r>
            <a:r>
              <a:rPr lang="en-US" altLang="en-US" sz="2000" dirty="0">
                <a:latin typeface="Lucida Console" panose="020B0609040504020204" pitchFamily="49" charset="0"/>
              </a:rPr>
              <a:t>;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f, g, … in x19, x20,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Compiled RISC-V code:</a:t>
            </a: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bne</a:t>
            </a:r>
            <a:r>
              <a:rPr lang="en-US" altLang="en-US" sz="2000" dirty="0">
                <a:latin typeface="Lucida Console" panose="020B0609040504020204" pitchFamily="49" charset="0"/>
              </a:rPr>
              <a:t> x22, x23, Else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add x19, x20, x21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beq</a:t>
            </a:r>
            <a:r>
              <a:rPr lang="en-US" altLang="en-US" sz="2000" dirty="0">
                <a:latin typeface="Lucida Console" panose="020B0609040504020204" pitchFamily="49" charset="0"/>
              </a:rPr>
              <a:t> x0,x0,Exit // unconditional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Else: sub x19, x20, x21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Exit: …</a:t>
            </a:r>
            <a:endParaRPr lang="en-AU" alt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6" descr="f02-09-P374493">
            <a:extLst>
              <a:ext uri="{FF2B5EF4-FFF2-40B4-BE49-F238E27FC236}">
                <a16:creationId xmlns:a16="http://schemas.microsoft.com/office/drawing/2014/main" id="{3AD8D0C2-1434-4B28-88E0-76486F7B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1663"/>
            <a:ext cx="4260915" cy="27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70D85D57-3022-476A-A87F-C4C423A5F5C7}"/>
              </a:ext>
            </a:extLst>
          </p:cNvPr>
          <p:cNvSpPr>
            <a:spLocks/>
          </p:cNvSpPr>
          <p:nvPr/>
        </p:nvSpPr>
        <p:spPr bwMode="auto">
          <a:xfrm>
            <a:off x="2887369" y="5757630"/>
            <a:ext cx="2646759" cy="302419"/>
          </a:xfrm>
          <a:prstGeom prst="borderCallout1">
            <a:avLst>
              <a:gd name="adj1" fmla="val 28347"/>
              <a:gd name="adj2" fmla="val -2157"/>
              <a:gd name="adj3" fmla="val -18843"/>
              <a:gd name="adj4" fmla="val -2610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350" dirty="0"/>
              <a:t>Assembler calculates addresses</a:t>
            </a:r>
          </a:p>
        </p:txBody>
      </p:sp>
    </p:spTree>
    <p:extLst>
      <p:ext uri="{BB962C8B-B14F-4D97-AF65-F5344CB8AC3E}">
        <p14:creationId xmlns:p14="http://schemas.microsoft.com/office/powerpoint/2010/main" val="402056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12387-24CA-44A2-AC6E-04A22D0C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Compiling Loop Statements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B82BE-F135-46B1-9703-2CA91BCE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645"/>
            <a:ext cx="8153400" cy="508293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 code: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while (save[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== k) 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 err="1"/>
              <a:t>i</a:t>
            </a:r>
            <a:r>
              <a:rPr lang="en-US" altLang="en-US" sz="2000" dirty="0"/>
              <a:t> in x22, k in x24, address of save in x25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Compiled RISC-V 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Loop: </a:t>
            </a:r>
            <a:r>
              <a:rPr lang="en-US" altLang="en-US" sz="20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0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bne</a:t>
            </a:r>
            <a:r>
              <a:rPr lang="en-US" altLang="en-US" sz="20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beq</a:t>
            </a:r>
            <a:r>
              <a:rPr lang="en-US" altLang="en-US" sz="20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Exit: …</a:t>
            </a:r>
            <a:endParaRPr lang="en-AU" alt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00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5EDB-ED38-433E-9B57-09CF0B20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Basic Blocks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3B0D9-37EB-4C56-9DA0-73542530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17178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 basic block is a sequence of instructions with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No embedded branches (except at end)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No branch targets (except at beginning)</a:t>
            </a:r>
            <a:endParaRPr lang="en-AU" altLang="en-US" sz="20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D3B8AEA-F537-4040-B71D-FEFF6733B355}"/>
              </a:ext>
            </a:extLst>
          </p:cNvPr>
          <p:cNvGrpSpPr>
            <a:grpSpLocks/>
          </p:cNvGrpSpPr>
          <p:nvPr/>
        </p:nvGrpSpPr>
        <p:grpSpPr bwMode="auto">
          <a:xfrm>
            <a:off x="94770" y="3707008"/>
            <a:ext cx="2879889" cy="2359705"/>
            <a:chOff x="1429" y="2296"/>
            <a:chExt cx="2086" cy="163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0C69A49-8FEF-4D4E-A780-CD453B5BB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7A33073-0A2B-49A0-A471-0A464253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C78B33B-B6B4-44AC-A216-5278998F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F2AAEAE-EA2B-450E-89B9-E39ADA7F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3457D56-C104-430B-9DF2-E906F200E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29C0415-7009-4407-8A80-E3F62245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53F9337-4D44-4ECF-B2DE-8F3459018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rgbClr val="AEB3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0656A22-C6EA-439D-B4E2-1D384838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9F15AC4-2B58-4BF7-A4A5-A918DADC5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2266F37-C9FD-47EE-B1FA-234CB2F9E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280F433E-DED1-424C-AD7A-7ACD50843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EE80C0D8-178F-4EB9-9E0B-8F9C03C60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CAED0C4F-D579-49FC-8BE4-42994A5B6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DE561C8F-8407-427A-83F2-0F7153743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48B406A-A544-4784-BA4A-E781EB8E9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C6BE4FF-6A93-48FE-9A1F-A437209D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3646D435-90E8-4FEE-B2B9-767E2A028642}"/>
              </a:ext>
            </a:extLst>
          </p:cNvPr>
          <p:cNvSpPr txBox="1">
            <a:spLocks/>
          </p:cNvSpPr>
          <p:nvPr/>
        </p:nvSpPr>
        <p:spPr bwMode="auto">
          <a:xfrm>
            <a:off x="2974659" y="3536761"/>
            <a:ext cx="5768702" cy="1608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A compiler identifies basic blocks for optimization</a:t>
            </a:r>
          </a:p>
          <a:p>
            <a:pPr eaLnBrk="1" hangingPunct="1"/>
            <a:r>
              <a:rPr lang="en-US" altLang="en-US" dirty="0"/>
              <a:t>An advanced processor can accelerate execution of basic blocks</a:t>
            </a:r>
          </a:p>
        </p:txBody>
      </p:sp>
    </p:spTree>
    <p:extLst>
      <p:ext uri="{BB962C8B-B14F-4D97-AF65-F5344CB8AC3E}">
        <p14:creationId xmlns:p14="http://schemas.microsoft.com/office/powerpoint/2010/main" val="245116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C83BB-560F-4D3C-8E90-94F1536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More Conditional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069F2-0917-4C28-A272-5441E192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28365"/>
            <a:ext cx="8153400" cy="520963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 err="1">
                <a:solidFill>
                  <a:srgbClr val="FF0000"/>
                </a:solidFill>
              </a:rPr>
              <a:t>blt</a:t>
            </a:r>
            <a:r>
              <a:rPr lang="en-US" altLang="en-US" sz="2400" dirty="0">
                <a:solidFill>
                  <a:srgbClr val="FF0000"/>
                </a:solidFill>
              </a:rPr>
              <a:t> rs1, rs2, L1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2000" dirty="0"/>
              <a:t>if (rs1 &lt; rs2) branch to instruction labeled L1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 err="1">
                <a:solidFill>
                  <a:srgbClr val="FF0000"/>
                </a:solidFill>
              </a:rPr>
              <a:t>bge</a:t>
            </a:r>
            <a:r>
              <a:rPr lang="en-US" altLang="en-US" sz="2400" dirty="0">
                <a:solidFill>
                  <a:srgbClr val="FF0000"/>
                </a:solidFill>
              </a:rPr>
              <a:t> rs1, rs2, L1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2000" dirty="0"/>
              <a:t>if (rs1 &gt;= rs2) branch to instruction labeled L1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Example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2000" dirty="0"/>
              <a:t>if (a &gt; b) a += 1;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2000" dirty="0"/>
              <a:t>a in x22, b in x23</a:t>
            </a:r>
          </a:p>
          <a:p>
            <a:pPr marL="371475" lvl="1" indent="0" eaLnBrk="1" hangingPunct="1">
              <a:lnSpc>
                <a:spcPct val="100000"/>
              </a:lnSpc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bge</a:t>
            </a:r>
            <a:r>
              <a:rPr lang="en-US" altLang="en-US" sz="2000" dirty="0"/>
              <a:t>  x23, x22, Exit       // branch if b &gt;= a</a:t>
            </a:r>
          </a:p>
          <a:p>
            <a:pPr marL="371475" lvl="1" indent="0" eaLnBrk="1" hangingPunct="1">
              <a:lnSpc>
                <a:spcPct val="100000"/>
              </a:lnSpc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addi</a:t>
            </a:r>
            <a:r>
              <a:rPr lang="en-US" altLang="en-US" sz="2000" dirty="0"/>
              <a:t> x22, x22, 1</a:t>
            </a:r>
          </a:p>
          <a:p>
            <a:pPr marL="371475" lvl="1" indent="0" eaLnBrk="1" hangingPunct="1">
              <a:lnSpc>
                <a:spcPct val="100000"/>
              </a:lnSpc>
              <a:buNone/>
              <a:defRPr/>
            </a:pPr>
            <a:r>
              <a:rPr lang="en-US" altLang="en-US" sz="2000" dirty="0"/>
              <a:t>	Exit: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895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4D2B9-67B6-4B77-B361-C7A75CCE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Signed vs. Unsigned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454CB-C8F5-45FD-8D1A-4B3E7C3D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477874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Signed comparison: </a:t>
            </a:r>
            <a:r>
              <a:rPr lang="en-AU" altLang="en-US" sz="2400" dirty="0" err="1">
                <a:solidFill>
                  <a:srgbClr val="FF0000"/>
                </a:solidFill>
              </a:rPr>
              <a:t>blt</a:t>
            </a:r>
            <a:r>
              <a:rPr lang="en-AU" altLang="en-US" sz="2400" dirty="0">
                <a:solidFill>
                  <a:srgbClr val="FF0000"/>
                </a:solidFill>
              </a:rPr>
              <a:t>, </a:t>
            </a:r>
            <a:r>
              <a:rPr lang="en-AU" altLang="en-US" sz="2400" dirty="0" err="1">
                <a:solidFill>
                  <a:srgbClr val="FF0000"/>
                </a:solidFill>
              </a:rPr>
              <a:t>bge</a:t>
            </a:r>
            <a:endParaRPr lang="en-AU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Unsigned comparison: </a:t>
            </a:r>
            <a:r>
              <a:rPr lang="en-AU" altLang="en-US" sz="2400" dirty="0" err="1">
                <a:solidFill>
                  <a:srgbClr val="FF0000"/>
                </a:solidFill>
              </a:rPr>
              <a:t>bltu</a:t>
            </a:r>
            <a:r>
              <a:rPr lang="en-AU" altLang="en-US" sz="2400" dirty="0">
                <a:solidFill>
                  <a:srgbClr val="FF0000"/>
                </a:solidFill>
              </a:rPr>
              <a:t>, </a:t>
            </a:r>
            <a:r>
              <a:rPr lang="en-AU" altLang="en-US" sz="2400" dirty="0" err="1">
                <a:solidFill>
                  <a:srgbClr val="FF0000"/>
                </a:solidFill>
              </a:rPr>
              <a:t>bgeu</a:t>
            </a:r>
            <a:endParaRPr lang="en-AU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Example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x22 = 1111 1111 1111 1111 1111 1111 1111 1111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x23 = 0000 0000 0000 0000 0000 0000 0000 0001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>
                <a:latin typeface="Lucida Console" panose="020B0609040504020204" pitchFamily="49" charset="0"/>
              </a:rPr>
              <a:t>x22 &lt; x23 // signed</a:t>
            </a:r>
          </a:p>
          <a:p>
            <a:pPr lvl="2" eaLnBrk="1" hangingPunct="1">
              <a:lnSpc>
                <a:spcPct val="100000"/>
              </a:lnSpc>
            </a:pPr>
            <a:r>
              <a:rPr lang="en-AU" altLang="en-US" sz="2000" dirty="0">
                <a:solidFill>
                  <a:srgbClr val="063DE8"/>
                </a:solidFill>
                <a:cs typeface="Arial" panose="020B0604020202020204" pitchFamily="34" charset="0"/>
              </a:rPr>
              <a:t>–1 &lt; +1</a:t>
            </a:r>
            <a:endParaRPr lang="en-AU" altLang="en-US" sz="2000" dirty="0">
              <a:solidFill>
                <a:srgbClr val="063DE8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x22 &gt; x23 // unsigned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63DE8"/>
                </a:solidFill>
              </a:rPr>
              <a:t>+4,294,967,295 &gt; +1</a:t>
            </a:r>
            <a:endParaRPr lang="en-AU" altLang="en-US" sz="2000" dirty="0">
              <a:solidFill>
                <a:srgbClr val="063DE8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014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1D7A4-F8DE-4BC4-8DAE-3A855BA5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Procedure Calling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A8589-9DA5-4AC4-BD1A-F7799D98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056944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/>
              <a:t>Steps required</a:t>
            </a:r>
          </a:p>
          <a:p>
            <a:pPr marL="742950" lvl="1" indent="-4000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Place parameters in registers x10 to x17</a:t>
            </a:r>
          </a:p>
          <a:p>
            <a:pPr marL="742950" lvl="1" indent="-4000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Transfer control to procedure</a:t>
            </a:r>
          </a:p>
          <a:p>
            <a:pPr marL="742950" lvl="1" indent="-4000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Acquire storage for procedure</a:t>
            </a:r>
          </a:p>
          <a:p>
            <a:pPr marL="742950" lvl="1" indent="-4000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Perform procedure’s operations</a:t>
            </a:r>
          </a:p>
          <a:p>
            <a:pPr marL="742950" lvl="1" indent="-4000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Place result in register for caller</a:t>
            </a:r>
          </a:p>
          <a:p>
            <a:pPr marL="742950" lvl="1" indent="-40005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Return to place of call (address in x1)</a:t>
            </a:r>
          </a:p>
        </p:txBody>
      </p:sp>
    </p:spTree>
    <p:extLst>
      <p:ext uri="{BB962C8B-B14F-4D97-AF65-F5344CB8AC3E}">
        <p14:creationId xmlns:p14="http://schemas.microsoft.com/office/powerpoint/2010/main" val="106929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4F3B0-15D4-42E5-AE45-5C2F464A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67" y="469447"/>
            <a:ext cx="8153400" cy="426142"/>
          </a:xfrm>
        </p:spPr>
        <p:txBody>
          <a:bodyPr/>
          <a:lstStyle/>
          <a:p>
            <a:r>
              <a:rPr lang="en-US" altLang="en-US" sz="2800" dirty="0"/>
              <a:t>Procedure Call Instructions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B3FB9-063E-4105-9191-B1AC5E42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9679"/>
            <a:ext cx="8153400" cy="496110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Procedure call: jump and link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en-US" sz="15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/>
              <a:t>jal</a:t>
            </a:r>
            <a:r>
              <a:rPr lang="en-US" altLang="en-US" sz="2000" dirty="0"/>
              <a:t> x1, </a:t>
            </a:r>
            <a:r>
              <a:rPr lang="en-US" altLang="en-US" sz="2000" dirty="0" err="1"/>
              <a:t>ProcedureLabel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Address of following instruction put in x1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Jumps to target address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Procedure return: jump and link register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en-US" sz="21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/>
              <a:t>jalr</a:t>
            </a:r>
            <a:r>
              <a:rPr lang="en-US" altLang="en-US" sz="2000" dirty="0"/>
              <a:t> x0, 0(x1)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Like </a:t>
            </a:r>
            <a:r>
              <a:rPr lang="en-US" altLang="en-US" sz="2000" dirty="0" err="1"/>
              <a:t>jal</a:t>
            </a:r>
            <a:r>
              <a:rPr lang="en-US" altLang="en-US" sz="2000" dirty="0"/>
              <a:t>, but jumps to 0 + address in x1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Use x0 as </a:t>
            </a:r>
            <a:r>
              <a:rPr lang="en-US" altLang="en-US" sz="2000" dirty="0" err="1"/>
              <a:t>rd</a:t>
            </a:r>
            <a:r>
              <a:rPr lang="en-US" altLang="en-US" sz="2000" dirty="0"/>
              <a:t> (x0 cannot be changed)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700" dirty="0">
              <a:solidFill>
                <a:srgbClr val="063DE8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D5BAEC-39BA-481C-8A1F-0939A029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3" y="3127243"/>
            <a:ext cx="3716517" cy="3519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C34273-D62F-442E-BA0F-8712DC91C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83" y="5816043"/>
            <a:ext cx="3167406" cy="3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83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3EEC-21B3-4AF1-AA68-483BC549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Leaf Procedure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306C5-2C6F-4B30-8F9F-6803A9BC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7805"/>
            <a:ext cx="8153400" cy="5391989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Procedure that doesn’t call all any other procedures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C code: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en-US" sz="135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/>
              <a:t>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</a:t>
            </a:r>
            <a:r>
              <a:rPr lang="en-US" altLang="en-US" sz="2000" dirty="0" err="1"/>
              <a:t>leaf_example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	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g, 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h,</a:t>
            </a:r>
            <a:br>
              <a:rPr lang="en-US" altLang="en-US" sz="2000" dirty="0"/>
            </a:br>
            <a:r>
              <a:rPr lang="en-US" altLang="en-US" sz="2000" dirty="0"/>
              <a:t>	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j) {</a:t>
            </a:r>
            <a:br>
              <a:rPr lang="en-US" altLang="en-US" sz="2000" dirty="0"/>
            </a:br>
            <a:r>
              <a:rPr lang="en-US" altLang="en-US" sz="2000" dirty="0"/>
              <a:t>  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f;</a:t>
            </a:r>
            <a:br>
              <a:rPr lang="en-US" altLang="en-US" sz="2000" dirty="0"/>
            </a:br>
            <a:r>
              <a:rPr lang="en-US" altLang="en-US" sz="2000" dirty="0"/>
              <a:t>  f = (g + h) -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+ j);</a:t>
            </a:r>
            <a:br>
              <a:rPr lang="en-US" altLang="en-US" sz="2000" dirty="0"/>
            </a:br>
            <a:r>
              <a:rPr lang="en-US" altLang="en-US" sz="2000" dirty="0"/>
              <a:t>  return f;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Arguments g, …, j in x10, …, x13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f in x20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temporaries x5, x6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Need to save x5, x6, x20 on stack</a:t>
            </a:r>
          </a:p>
          <a:p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1227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AAA02-FD45-4C81-A750-3FDB808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Leaf Procedure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3A96E-6811-457F-A1CD-50094DE5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7285"/>
            <a:ext cx="8153400" cy="494494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RISC-V code: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16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sp,sp,-24	</a:t>
            </a:r>
            <a:r>
              <a:rPr lang="en-US" altLang="en-US" sz="1600" dirty="0">
                <a:latin typeface="Tahoma" panose="020B0604030504040204" pitchFamily="34" charset="0"/>
              </a:rPr>
              <a:t>Save x5, x6, x20 on stack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sd</a:t>
            </a:r>
            <a:r>
              <a:rPr lang="en-US" altLang="en-US" sz="1600" dirty="0">
                <a:latin typeface="Lucida Console" panose="020B0609040504020204" pitchFamily="49" charset="0"/>
              </a:rPr>
              <a:t>   x5,16(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sd</a:t>
            </a:r>
            <a:r>
              <a:rPr lang="en-US" altLang="en-US" sz="1600" dirty="0">
                <a:latin typeface="Lucida Console" panose="020B0609040504020204" pitchFamily="49" charset="0"/>
              </a:rPr>
              <a:t>   x6,8(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sd</a:t>
            </a:r>
            <a:r>
              <a:rPr lang="en-US" altLang="en-US" sz="1600" dirty="0">
                <a:latin typeface="Lucida Console" panose="020B0609040504020204" pitchFamily="49" charset="0"/>
              </a:rPr>
              <a:t>   x20,0(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add  x5,x10,x11	</a:t>
            </a:r>
            <a:r>
              <a:rPr lang="en-US" altLang="en-US" sz="1600" dirty="0">
                <a:latin typeface="Tahoma" panose="020B0604030504040204" pitchFamily="34" charset="0"/>
              </a:rPr>
              <a:t>x5 = g + h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add  x6,x12,x13	</a:t>
            </a:r>
            <a:r>
              <a:rPr lang="en-US" altLang="en-US" sz="1600" dirty="0">
                <a:latin typeface="Tahoma" panose="020B0604030504040204" pitchFamily="34" charset="0"/>
              </a:rPr>
              <a:t>x6 = </a:t>
            </a:r>
            <a:r>
              <a:rPr lang="en-US" altLang="en-US" sz="1600" dirty="0" err="1">
                <a:latin typeface="Tahoma" panose="020B0604030504040204" pitchFamily="34" charset="0"/>
              </a:rPr>
              <a:t>i</a:t>
            </a:r>
            <a:r>
              <a:rPr lang="en-US" altLang="en-US" sz="1600" dirty="0">
                <a:latin typeface="Tahoma" panose="020B0604030504040204" pitchFamily="34" charset="0"/>
              </a:rPr>
              <a:t> + j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sub  x20,x5,x6	</a:t>
            </a:r>
            <a:r>
              <a:rPr lang="en-US" altLang="en-US" sz="1600" dirty="0">
                <a:latin typeface="Tahoma" panose="020B0604030504040204" pitchFamily="34" charset="0"/>
              </a:rPr>
              <a:t>f = x5 – x6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x10,x20,0	</a:t>
            </a:r>
            <a:r>
              <a:rPr lang="en-US" altLang="en-US" sz="1600" dirty="0">
                <a:latin typeface="Tahoma" panose="020B0604030504040204" pitchFamily="34" charset="0"/>
              </a:rPr>
              <a:t>copy f to return register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ld</a:t>
            </a:r>
            <a:r>
              <a:rPr lang="en-US" altLang="en-US" sz="1600" dirty="0">
                <a:latin typeface="Lucida Console" panose="020B0609040504020204" pitchFamily="49" charset="0"/>
              </a:rPr>
              <a:t>   x20,0(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	</a:t>
            </a:r>
            <a:r>
              <a:rPr lang="en-US" altLang="en-US" sz="1600" dirty="0" err="1">
                <a:latin typeface="Tahoma" panose="020B0604030504040204" pitchFamily="34" charset="0"/>
              </a:rPr>
              <a:t>Resore</a:t>
            </a:r>
            <a:r>
              <a:rPr lang="en-US" altLang="en-US" sz="1600" dirty="0">
                <a:latin typeface="Tahoma" panose="020B0604030504040204" pitchFamily="34" charset="0"/>
              </a:rPr>
              <a:t> x5, x6, x20 from stack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ld</a:t>
            </a:r>
            <a:r>
              <a:rPr lang="en-US" altLang="en-US" sz="1600" dirty="0">
                <a:latin typeface="Lucida Console" panose="020B0609040504020204" pitchFamily="49" charset="0"/>
              </a:rPr>
              <a:t>   x6,8(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ld</a:t>
            </a:r>
            <a:r>
              <a:rPr lang="en-US" altLang="en-US" sz="1600" dirty="0">
                <a:latin typeface="Lucida Console" panose="020B0609040504020204" pitchFamily="49" charset="0"/>
              </a:rPr>
              <a:t>   x5,16(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>
                <a:latin typeface="Lucida Console" panose="020B0609040504020204" pitchFamily="49" charset="0"/>
              </a:rPr>
              <a:t>jalr</a:t>
            </a:r>
            <a:r>
              <a:rPr lang="en-US" altLang="en-US" sz="1600" dirty="0">
                <a:latin typeface="Lucida Console" panose="020B0609040504020204" pitchFamily="49" charset="0"/>
              </a:rPr>
              <a:t> x0,0(x1)		</a:t>
            </a:r>
            <a:r>
              <a:rPr lang="en-US" altLang="en-US" sz="1600" dirty="0">
                <a:latin typeface="Tahoma" panose="020B0604030504040204" pitchFamily="34" charset="0"/>
              </a:rPr>
              <a:t>Return to caller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90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02C51-8247-4E2B-8759-0EB9106F007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/>
              <a:t>Arithmetic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D6DE5-5F72-44C5-8550-E4E623DB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547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Add and subtract, three operands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Two sources and one destination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add a, b, c  // a gets b + c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All arithmetic operations have this form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Design Principle 1: Simplicity </a:t>
            </a:r>
            <a:r>
              <a:rPr lang="en-US" altLang="zh-CN" sz="2400" dirty="0" err="1"/>
              <a:t>favours</a:t>
            </a:r>
            <a:r>
              <a:rPr lang="en-US" altLang="zh-CN" sz="2400" dirty="0"/>
              <a:t> regularity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Regularity makes implementation simpler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Simplicity enables higher performance at lower cost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33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5076-B2FD-4159-A9FB-9BD26225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Local Data on the Stack</a:t>
            </a:r>
            <a:endParaRPr lang="zh-CN" altLang="en-US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F820286-9C1E-409D-9DA9-286091596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1155"/>
            <a:ext cx="8074242" cy="370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43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27DD-0EA6-460D-B249-4369A820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Register Usage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E3959-6004-4008-A990-288B2346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09506"/>
            <a:ext cx="8153400" cy="2950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x5 – x7, x28 – x31:  temporary registers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Not preserved by the </a:t>
            </a:r>
            <a:r>
              <a:rPr lang="en-US" altLang="en-US" sz="2000" dirty="0" err="1"/>
              <a:t>callee</a:t>
            </a:r>
            <a:endParaRPr lang="en-US" altLang="en-US" sz="2000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x8 – x9, x18 – x27:  saved registers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used, the </a:t>
            </a:r>
            <a:r>
              <a:rPr lang="en-US" altLang="en-US" sz="2000" dirty="0" err="1"/>
              <a:t>callee</a:t>
            </a:r>
            <a:r>
              <a:rPr lang="en-US" altLang="en-US" sz="2000" dirty="0"/>
              <a:t> saves and restores them</a:t>
            </a:r>
          </a:p>
        </p:txBody>
      </p:sp>
    </p:spTree>
    <p:extLst>
      <p:ext uri="{BB962C8B-B14F-4D97-AF65-F5344CB8AC3E}">
        <p14:creationId xmlns:p14="http://schemas.microsoft.com/office/powerpoint/2010/main" val="341339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BD91E-5943-4B6F-B559-9CE07D52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Non-Leaf Procedures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0E220-5326-4B35-A0A6-51DD4E08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329449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Procedures that call other procedures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For nested call, caller needs to save on the stack: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Its return address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Any arguments and temporaries needed after the call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Restore from the stack after the call</a:t>
            </a:r>
            <a:endParaRPr lang="en-AU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32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62E48-3D20-44B3-9B45-21ABD36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Non-Leaf Procedure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ADDF7-F8BF-44AD-BDB1-723BAAFD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5075748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C code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/>
              <a:t>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fact (long </a:t>
            </a:r>
            <a:r>
              <a:rPr lang="en-US" altLang="en-US" sz="2000" dirty="0" err="1"/>
              <a:t>long</a:t>
            </a:r>
            <a:r>
              <a:rPr lang="en-US" altLang="en-US" sz="2000" dirty="0"/>
              <a:t> int n)</a:t>
            </a:r>
            <a:br>
              <a:rPr lang="en-US" altLang="en-US" sz="2000" dirty="0"/>
            </a:br>
            <a:r>
              <a:rPr lang="en-US" altLang="en-US" sz="2000" dirty="0"/>
              <a:t>{ </a:t>
            </a:r>
            <a:br>
              <a:rPr lang="en-US" altLang="en-US" sz="2000" dirty="0"/>
            </a:br>
            <a:r>
              <a:rPr lang="en-US" altLang="en-US" sz="2000" dirty="0"/>
              <a:t>  if (n &lt; 1) return 1;</a:t>
            </a:r>
            <a:br>
              <a:rPr lang="en-US" altLang="en-US" sz="2000" dirty="0"/>
            </a:br>
            <a:r>
              <a:rPr lang="en-US" altLang="en-US" sz="2000" dirty="0"/>
              <a:t>  else return n * fact(n - 1);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Argument n in x10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Result in x10</a:t>
            </a:r>
            <a:endParaRPr lang="en-AU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461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0C589-E459-476A-A1BB-4EBF5A5E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Non-Leaf Procedure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4E4A9-8F36-4566-B09A-FA9A4CBA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51089"/>
            <a:ext cx="8153400" cy="5877506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RISC-V code: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fact: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sp,sp,-16	</a:t>
            </a:r>
            <a:r>
              <a:rPr lang="en-US" altLang="en-US" sz="1600" dirty="0">
                <a:latin typeface="Tahoma" panose="020B0604030504040204" pitchFamily="34" charset="0"/>
              </a:rPr>
              <a:t>Save return address and n on stack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sd</a:t>
            </a:r>
            <a:r>
              <a:rPr lang="en-US" altLang="en-US" sz="1600" dirty="0">
                <a:latin typeface="Lucida Console" panose="020B0609040504020204" pitchFamily="49" charset="0"/>
              </a:rPr>
              <a:t>   x1,8(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sd</a:t>
            </a:r>
            <a:r>
              <a:rPr lang="en-US" altLang="en-US" sz="1600" dirty="0">
                <a:latin typeface="Lucida Console" panose="020B0609040504020204" pitchFamily="49" charset="0"/>
              </a:rPr>
              <a:t>   x10,0(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x5,x10,-1	</a:t>
            </a:r>
            <a:r>
              <a:rPr lang="en-US" altLang="en-US" sz="1600" dirty="0">
                <a:latin typeface="Tahoma" panose="020B0604030504040204" pitchFamily="34" charset="0"/>
              </a:rPr>
              <a:t>x5 = n - 1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bge</a:t>
            </a:r>
            <a:r>
              <a:rPr lang="en-US" altLang="en-US" sz="1600" dirty="0">
                <a:latin typeface="Lucida Console" panose="020B0609040504020204" pitchFamily="49" charset="0"/>
              </a:rPr>
              <a:t>  x5,x0,L1		</a:t>
            </a:r>
            <a:r>
              <a:rPr lang="en-US" altLang="en-US" sz="1600" dirty="0">
                <a:latin typeface="Tahoma" panose="020B0604030504040204" pitchFamily="34" charset="0"/>
              </a:rPr>
              <a:t>if n &gt;= 1, go to L1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x10,x0,1		</a:t>
            </a:r>
            <a:r>
              <a:rPr lang="en-US" altLang="en-US" sz="1600" dirty="0">
                <a:latin typeface="Tahoma" panose="020B0604030504040204" pitchFamily="34" charset="0"/>
              </a:rPr>
              <a:t>Else, set return value to 1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sp,sp,16		</a:t>
            </a:r>
            <a:r>
              <a:rPr lang="en-US" altLang="en-US" sz="1600" dirty="0">
                <a:latin typeface="Tahoma" panose="020B0604030504040204" pitchFamily="34" charset="0"/>
              </a:rPr>
              <a:t>Pop stack, don’t bother restoring values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jalr</a:t>
            </a:r>
            <a:r>
              <a:rPr lang="en-US" altLang="en-US" sz="1600" dirty="0">
                <a:latin typeface="Lucida Console" panose="020B0609040504020204" pitchFamily="49" charset="0"/>
              </a:rPr>
              <a:t> x0,0(x1)		</a:t>
            </a:r>
            <a:r>
              <a:rPr lang="en-US" altLang="en-US" sz="1600" dirty="0">
                <a:latin typeface="Tahoma" panose="020B0604030504040204" pitchFamily="34" charset="0"/>
              </a:rPr>
              <a:t>Return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L1: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x10,x10,-1	</a:t>
            </a:r>
            <a:r>
              <a:rPr lang="en-US" altLang="en-US" sz="1600" dirty="0">
                <a:latin typeface="Tahoma" panose="020B0604030504040204" pitchFamily="34" charset="0"/>
              </a:rPr>
              <a:t>n = n - 1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jal</a:t>
            </a:r>
            <a:r>
              <a:rPr lang="en-US" altLang="en-US" sz="1600" dirty="0">
                <a:latin typeface="Lucida Console" panose="020B0609040504020204" pitchFamily="49" charset="0"/>
              </a:rPr>
              <a:t>  x1,fact		</a:t>
            </a:r>
            <a:r>
              <a:rPr lang="en-US" altLang="en-US" sz="1600" dirty="0">
                <a:latin typeface="Tahoma" panose="020B0604030504040204" pitchFamily="34" charset="0"/>
              </a:rPr>
              <a:t>call fact(n-1)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x6,x10,0		</a:t>
            </a:r>
            <a:r>
              <a:rPr lang="en-US" altLang="en-US" sz="1600" dirty="0">
                <a:latin typeface="Tahoma" panose="020B0604030504040204" pitchFamily="34" charset="0"/>
              </a:rPr>
              <a:t>move result of fact(n - 1) to x6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ld</a:t>
            </a:r>
            <a:r>
              <a:rPr lang="en-US" altLang="en-US" sz="1600" dirty="0">
                <a:latin typeface="Lucida Console" panose="020B0609040504020204" pitchFamily="49" charset="0"/>
              </a:rPr>
              <a:t>   x10,0(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	</a:t>
            </a:r>
            <a:r>
              <a:rPr lang="en-US" altLang="en-US" sz="1600" dirty="0">
                <a:latin typeface="Tahoma" panose="020B0604030504040204" pitchFamily="34" charset="0"/>
              </a:rPr>
              <a:t>Restore caller’s n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ld</a:t>
            </a:r>
            <a:r>
              <a:rPr lang="en-US" altLang="en-US" sz="1600" dirty="0">
                <a:latin typeface="Lucida Console" panose="020B0609040504020204" pitchFamily="49" charset="0"/>
              </a:rPr>
              <a:t>   x1,8(</a:t>
            </a:r>
            <a:r>
              <a:rPr lang="en-US" altLang="en-US" sz="1600" dirty="0" err="1">
                <a:latin typeface="Lucida Console" panose="020B0609040504020204" pitchFamily="49" charset="0"/>
              </a:rPr>
              <a:t>sp</a:t>
            </a:r>
            <a:r>
              <a:rPr lang="en-US" altLang="en-US" sz="1600" dirty="0">
                <a:latin typeface="Lucida Console" panose="020B0609040504020204" pitchFamily="49" charset="0"/>
              </a:rPr>
              <a:t>)		</a:t>
            </a:r>
            <a:r>
              <a:rPr lang="en-US" altLang="en-US" sz="1600" dirty="0">
                <a:latin typeface="Tahoma" panose="020B0604030504040204" pitchFamily="34" charset="0"/>
              </a:rPr>
              <a:t>Restore caller’s return address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00" dirty="0">
                <a:latin typeface="Lucida Console" panose="020B0609040504020204" pitchFamily="49" charset="0"/>
              </a:rPr>
              <a:t> sp,sp,16		</a:t>
            </a:r>
            <a:r>
              <a:rPr lang="en-US" altLang="en-US" sz="1600" dirty="0">
                <a:latin typeface="Tahoma" panose="020B0604030504040204" pitchFamily="34" charset="0"/>
              </a:rPr>
              <a:t>Pop stack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mul</a:t>
            </a:r>
            <a:r>
              <a:rPr lang="en-US" altLang="en-US" sz="1600" dirty="0">
                <a:latin typeface="Lucida Console" panose="020B0609040504020204" pitchFamily="49" charset="0"/>
              </a:rPr>
              <a:t>  x10,x10,x6	</a:t>
            </a:r>
            <a:r>
              <a:rPr lang="en-US" altLang="en-US" sz="1600" dirty="0">
                <a:latin typeface="Tahoma" panose="020B0604030504040204" pitchFamily="34" charset="0"/>
              </a:rPr>
              <a:t>return n * fact(n-1)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>
                <a:latin typeface="Lucida Console" panose="020B0609040504020204" pitchFamily="49" charset="0"/>
              </a:rPr>
              <a:t>jalr</a:t>
            </a:r>
            <a:r>
              <a:rPr lang="en-US" altLang="en-US" sz="1600" dirty="0">
                <a:latin typeface="Lucida Console" panose="020B0609040504020204" pitchFamily="49" charset="0"/>
              </a:rPr>
              <a:t> x0,0(x1)		</a:t>
            </a:r>
            <a:r>
              <a:rPr lang="en-US" altLang="en-US" sz="1600" dirty="0">
                <a:latin typeface="Tahoma" panose="020B0604030504040204" pitchFamily="34" charset="0"/>
              </a:rPr>
              <a:t>return</a:t>
            </a:r>
            <a:endParaRPr lang="en-AU" altLang="en-US" sz="16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43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1FA7D-A1B6-4060-9990-EBED95F2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Memory Layout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D7885-D4CE-4899-9D31-AC3F100B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16" y="1343303"/>
            <a:ext cx="8504400" cy="4302781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Text: program code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Static data: global variables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e.g., static variables in C, constant arrays and strings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x3 (global pointer) initialized to address allowing ±offsets into this segment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Dynamic data: heap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E.g., malloc in C, new in Java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Stack: automatic storage</a:t>
            </a:r>
            <a:endParaRPr lang="en-AU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8CEAA04-3847-4E0D-817C-189106FFF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70" y="3428999"/>
            <a:ext cx="4691362" cy="285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444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845DB-C86B-4C15-AA16-C0CF8DF6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Local Data on the Stack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F5530-AE70-4CF0-8BA4-0920053E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66" y="4348727"/>
            <a:ext cx="8153400" cy="227267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Local data allocated by </a:t>
            </a:r>
            <a:r>
              <a:rPr lang="en-US" altLang="en-US" sz="2400" dirty="0" err="1">
                <a:solidFill>
                  <a:srgbClr val="FF0000"/>
                </a:solidFill>
              </a:rPr>
              <a:t>callee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e.g., C automatic variables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Procedure frame (activation record)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Used by some compilers to manage stack storage</a:t>
            </a:r>
            <a:endParaRPr lang="en-AU" altLang="en-US" sz="2000" dirty="0"/>
          </a:p>
          <a:p>
            <a:pPr>
              <a:lnSpc>
                <a:spcPct val="100000"/>
              </a:lnSpc>
            </a:pPr>
            <a:endParaRPr lang="zh-CN" altLang="en-US" sz="15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6577D7E-1DC7-42F4-8AEA-A61D21F9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01" y="1185126"/>
            <a:ext cx="6517389" cy="292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452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C3DD-2568-44FD-92BA-E9FF76EF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18" y="392980"/>
            <a:ext cx="8153400" cy="426142"/>
          </a:xfrm>
        </p:spPr>
        <p:txBody>
          <a:bodyPr/>
          <a:lstStyle/>
          <a:p>
            <a:r>
              <a:rPr lang="en-US" altLang="en-US" sz="2800" dirty="0"/>
              <a:t>Byte/Halfword/Word Operations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1675F-7A47-4265-B3AA-55A15449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500034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RISC-V byte/halfword/word load/store</a:t>
            </a:r>
          </a:p>
          <a:p>
            <a:pPr lvl="1" eaLnBrk="1" hangingPunct="1"/>
            <a:r>
              <a:rPr lang="en-US" altLang="en-US" sz="2000" dirty="0"/>
              <a:t>Load byte/halfword/word: Sign extend to 64 bits in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lb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rd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, offset(rs1)</a:t>
            </a:r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lh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rd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, offset(rs1)</a:t>
            </a:r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rd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, offset(rs1)</a:t>
            </a:r>
          </a:p>
          <a:p>
            <a:pPr lvl="1" eaLnBrk="1" hangingPunct="1"/>
            <a:r>
              <a:rPr lang="en-US" altLang="en-US" sz="2000" dirty="0"/>
              <a:t>Load byte/halfword/word unsigned: Zero extend to 64 bits in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lbu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rd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, offset(rs1)</a:t>
            </a:r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lhu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rd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, offset(rs1)</a:t>
            </a:r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lwu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rd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, offset(rs1)</a:t>
            </a:r>
          </a:p>
          <a:p>
            <a:pPr lvl="1" eaLnBrk="1" hangingPunct="1"/>
            <a:r>
              <a:rPr lang="en-US" altLang="en-US" sz="2000" dirty="0"/>
              <a:t>Store byte/halfword/word: Store rightmost 8/16/32 bits</a:t>
            </a:r>
          </a:p>
          <a:p>
            <a:pPr lvl="2" eaLnBrk="1" hangingPunct="1"/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sh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rs2, offset(rs1)</a:t>
            </a:r>
          </a:p>
          <a:p>
            <a:pPr lvl="2" eaLnBrk="1" hangingPunct="1"/>
            <a:r>
              <a:rPr lang="en-US" altLang="en-US" sz="2000" dirty="0" err="1">
                <a:solidFill>
                  <a:srgbClr val="063DE8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srgbClr val="063DE8"/>
                </a:solidFill>
                <a:latin typeface="Lucida Console" panose="020B0609040504020204" pitchFamily="49" charset="0"/>
              </a:rPr>
              <a:t> rs2, offset(rs1)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147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5C75B-12DD-4CA5-AFBC-E89C64A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32-bit Constants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E4C4C-555B-4BFD-B5F0-5FBA2170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2087"/>
            <a:ext cx="8153400" cy="32614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Most constants are small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12-bit immediate is sufficient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For the occasional 32-bit constant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lui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, constant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Copies 20-bit constant to bits [31:12] of </a:t>
            </a:r>
            <a:r>
              <a:rPr lang="en-US" altLang="zh-CN" sz="2000" dirty="0" err="1"/>
              <a:t>rd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Extends bit 31 to bits [63:32]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Clears bits [11:0] of 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 to 0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55015A5-902C-42CD-ADD5-4346D2F73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784" y="4829599"/>
            <a:ext cx="326243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dirty="0" err="1">
                <a:latin typeface="Lucida Console" panose="020B0609040504020204" pitchFamily="49" charset="0"/>
              </a:rPr>
              <a:t>lui</a:t>
            </a:r>
            <a:r>
              <a:rPr lang="en-US" altLang="en-US" sz="1650" dirty="0">
                <a:latin typeface="Lucida Console" panose="020B0609040504020204" pitchFamily="49" charset="0"/>
              </a:rPr>
              <a:t> x19, 976  // 0x003D0</a:t>
            </a:r>
            <a:endParaRPr lang="en-AU" altLang="en-US" sz="1650" dirty="0">
              <a:latin typeface="Lucida Console" panose="020B0609040504020204" pitchFamily="49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D1F81A1-194C-461A-B390-AE786D33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387" y="5420922"/>
            <a:ext cx="2475590" cy="2769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0000 0000 0011 1101 0000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CC3945-8DA7-4460-A5D1-5CA063C7A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20923"/>
            <a:ext cx="206324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0000 0000 0000 0000</a:t>
            </a:r>
            <a:endParaRPr lang="en-AU" altLang="en-US" sz="12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87B0982-112C-45ED-81BD-FA48BD13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395" y="5743582"/>
            <a:ext cx="46099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dirty="0" err="1">
                <a:latin typeface="Lucida Console" panose="020B0609040504020204" pitchFamily="49" charset="0"/>
              </a:rPr>
              <a:t>addi</a:t>
            </a:r>
            <a:r>
              <a:rPr lang="en-US" altLang="en-US" sz="1650" dirty="0">
                <a:latin typeface="Lucida Console" panose="020B0609040504020204" pitchFamily="49" charset="0"/>
              </a:rPr>
              <a:t> x19,x19,1280  // 0x500</a:t>
            </a:r>
            <a:endParaRPr lang="en-AU" altLang="en-US" sz="1650" dirty="0">
              <a:latin typeface="Lucida Console" panose="020B06090405040202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D6FF3F-B7F4-49C2-B7AC-69B08D214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642" y="5420923"/>
            <a:ext cx="206474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0000 0000 0000 0000</a:t>
            </a:r>
            <a:endParaRPr lang="en-AU" altLang="en-US" sz="12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39B6958-EF08-4C9C-8626-7A80379C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471" y="5420923"/>
            <a:ext cx="163145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0000 0000 0000</a:t>
            </a:r>
            <a:endParaRPr lang="en-AU" altLang="en-US" sz="120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F2C3A01-64D4-4706-B056-47614B17B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387" y="6057907"/>
            <a:ext cx="2475590" cy="27699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0000 0000 0011 1101 0000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D5548EA-4B22-4A77-8338-EC95FBFB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57907"/>
            <a:ext cx="206324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0000 0000 0000 0000</a:t>
            </a:r>
            <a:endParaRPr lang="en-AU" altLang="en-US" sz="1200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B197876-C8A7-4E92-9AA1-B84C1082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642" y="6057907"/>
            <a:ext cx="206474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0000 0000 0000 0000</a:t>
            </a:r>
            <a:endParaRPr lang="en-AU" altLang="en-US" sz="120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DB03C28-8A42-474F-9845-94866DB3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471" y="6057907"/>
            <a:ext cx="1631457" cy="276999"/>
          </a:xfrm>
          <a:prstGeom prst="rect">
            <a:avLst/>
          </a:prstGeom>
          <a:solidFill>
            <a:srgbClr val="ECEA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0101 0000 0000</a:t>
            </a:r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4104355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A1AA-F07F-4CAB-AF42-8E1B925F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Branch Addressing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3B153-9B13-4BEC-9207-C3FB5B50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1"/>
            <a:ext cx="8153400" cy="454329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Branch instructions specify</a:t>
            </a:r>
          </a:p>
          <a:p>
            <a:pPr lvl="1" eaLnBrk="1" hangingPunct="1"/>
            <a:r>
              <a:rPr lang="en-US" altLang="en-US" sz="2000" dirty="0"/>
              <a:t>Opcode, two registers, target address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Most branch targets are near branch</a:t>
            </a:r>
          </a:p>
          <a:p>
            <a:pPr lvl="1" eaLnBrk="1" hangingPunct="1"/>
            <a:r>
              <a:rPr lang="en-US" altLang="en-US" sz="2000" dirty="0"/>
              <a:t>Forward or backward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SB format:</a:t>
            </a:r>
            <a:endParaRPr lang="en-AU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PC-relative addressing</a:t>
            </a:r>
          </a:p>
          <a:p>
            <a:pPr lvl="1" eaLnBrk="1" hangingPunct="1"/>
            <a:r>
              <a:rPr lang="en-US" altLang="en-US" sz="2000" dirty="0"/>
              <a:t>Target address = PC + immediate × 2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8B4AF33-6640-4D80-922E-A1ABBEC8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106" y="4257164"/>
            <a:ext cx="1394050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  <a:endParaRPr lang="en-AU" altLang="en-US" sz="16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ADD6DDC-1EFD-403D-9B79-E2E16918A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156" y="4247253"/>
            <a:ext cx="1090874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rs2</a:t>
            </a:r>
            <a:endParaRPr lang="en-AU" altLang="en-US" sz="160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E25E16-CF30-4CAF-943A-FA9DA991D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030" y="4247253"/>
            <a:ext cx="1090874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rs1</a:t>
            </a:r>
            <a:endParaRPr lang="en-AU" altLang="en-US" sz="160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8B2628B-DF6F-4B37-8180-65818210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606" y="4247253"/>
            <a:ext cx="797301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  <a:endParaRPr lang="en-AU" altLang="en-US" sz="160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DEA28440-480E-4A4B-894B-5E20C3A7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509" y="4247253"/>
            <a:ext cx="946494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funct3</a:t>
            </a:r>
            <a:endParaRPr lang="en-AU" altLang="en-US" sz="160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F03D9D7-C59A-4343-86F8-42A51CA7B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480" y="4247253"/>
            <a:ext cx="1310653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opcode</a:t>
            </a:r>
            <a:endParaRPr lang="en-AU" altLang="en-US" sz="160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26D5019C-CC19-4DA0-A85E-B914864D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407" y="4256196"/>
            <a:ext cx="702387" cy="43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600" dirty="0" err="1"/>
              <a:t>imm</a:t>
            </a:r>
            <a:br>
              <a:rPr lang="en-US" altLang="en-US" sz="1600" dirty="0"/>
            </a:br>
            <a:r>
              <a:rPr lang="en-US" altLang="en-US" sz="1600" dirty="0"/>
              <a:t>[10:5]</a:t>
            </a:r>
            <a:endParaRPr lang="en-AU" altLang="en-US" sz="1600" dirty="0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3941F3C0-5E03-42C3-A1B0-EC2AA7A11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778" y="4246770"/>
            <a:ext cx="585417" cy="43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600" dirty="0" err="1"/>
              <a:t>imm</a:t>
            </a:r>
            <a:br>
              <a:rPr lang="en-US" altLang="en-US" sz="1600" dirty="0"/>
            </a:br>
            <a:r>
              <a:rPr lang="en-US" altLang="en-US" sz="1600" dirty="0"/>
              <a:t>[4:1]</a:t>
            </a:r>
            <a:endParaRPr lang="en-AU" altLang="en-US" sz="1600" dirty="0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0F7D555-2056-4979-9966-B36C4842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907" y="4247253"/>
            <a:ext cx="293573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  <a:endParaRPr lang="en-AU" altLang="en-US" sz="160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BDE3815-2C84-4939-8936-7C8F55884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47" y="4238036"/>
            <a:ext cx="293574" cy="358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  <a:endParaRPr lang="en-AU" altLang="en-US" sz="1600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F5BA3B2-BCB8-447F-BB85-3EB216CA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89" y="4844689"/>
            <a:ext cx="915635" cy="2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600"/>
              <a:t>imm[12]</a:t>
            </a:r>
            <a:endParaRPr lang="en-AU" altLang="en-US" sz="1600"/>
          </a:p>
        </p:txBody>
      </p:sp>
      <p:cxnSp>
        <p:nvCxnSpPr>
          <p:cNvPr id="15" name="Straight Arrow Connector 2">
            <a:extLst>
              <a:ext uri="{FF2B5EF4-FFF2-40B4-BE49-F238E27FC236}">
                <a16:creationId xmlns:a16="http://schemas.microsoft.com/office/drawing/2014/main" id="{2B5FB7FD-F0CD-4DC9-B524-36F38AC80069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 flipV="1">
            <a:off x="980706" y="4512781"/>
            <a:ext cx="1" cy="3319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1">
            <a:extLst>
              <a:ext uri="{FF2B5EF4-FFF2-40B4-BE49-F238E27FC236}">
                <a16:creationId xmlns:a16="http://schemas.microsoft.com/office/drawing/2014/main" id="{D3A165DF-5E24-45AF-8EDC-624CCB6D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506" y="4844689"/>
            <a:ext cx="900376" cy="2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600"/>
              <a:t>imm[11]</a:t>
            </a:r>
            <a:endParaRPr lang="en-AU" altLang="en-US" sz="1600"/>
          </a:p>
        </p:txBody>
      </p: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8BB02AFE-5C09-4B77-9976-45BC16CE973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6516891" y="4512781"/>
            <a:ext cx="803" cy="3319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552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458C0-ABBE-47DA-AB4E-AB1B34C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Arithmetic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3C7A1-F7EA-4610-A1A1-77352DDA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7651"/>
            <a:ext cx="6165744" cy="398314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 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f = (g + h) -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j);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Compiled RISC-V 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add t0, g, h   // temp t0 = g + h</a:t>
            </a:r>
            <a:br>
              <a:rPr lang="en-US" altLang="zh-CN" sz="2000" dirty="0"/>
            </a:br>
            <a:r>
              <a:rPr lang="en-US" altLang="zh-CN" sz="2000" dirty="0"/>
              <a:t>	add t1,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   // temp t1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j</a:t>
            </a:r>
            <a:br>
              <a:rPr lang="en-US" altLang="zh-CN" sz="2000" dirty="0"/>
            </a:br>
            <a:r>
              <a:rPr lang="en-US" altLang="zh-CN" sz="2000" dirty="0"/>
              <a:t>	sub f, t0, t1  // f = t0 - t1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36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CAD3E-CAC7-44AB-AE4C-4EA09998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Jump Addressing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C1E63-B650-4ABA-98C3-1F2EBFAE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572926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Jump and link (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jal</a:t>
            </a:r>
            <a:r>
              <a:rPr lang="en-US" altLang="en-US" sz="2400" dirty="0">
                <a:solidFill>
                  <a:srgbClr val="FF0000"/>
                </a:solidFill>
              </a:rPr>
              <a:t>) target uses 20-bit immediate for larger range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UJ format: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AU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For long jumps, </a:t>
            </a:r>
            <a:r>
              <a:rPr lang="en-US" altLang="en-US" sz="2400" dirty="0" err="1">
                <a:solidFill>
                  <a:srgbClr val="FF0000"/>
                </a:solidFill>
              </a:rPr>
              <a:t>eg</a:t>
            </a:r>
            <a:r>
              <a:rPr lang="en-US" altLang="en-US" sz="2400" dirty="0">
                <a:solidFill>
                  <a:srgbClr val="FF0000"/>
                </a:solidFill>
              </a:rPr>
              <a:t>, to 32-bit absolute address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err="1"/>
              <a:t>lui</a:t>
            </a:r>
            <a:r>
              <a:rPr lang="en-US" altLang="en-US" sz="2000" dirty="0"/>
              <a:t>: load address[31:12] to temp register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err="1"/>
              <a:t>jalr</a:t>
            </a:r>
            <a:r>
              <a:rPr lang="en-US" altLang="en-US" sz="2000" dirty="0"/>
              <a:t>: add address[11:0] and jump to target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A221194-DFAD-4702-997A-29C7488DDC30}"/>
              </a:ext>
            </a:extLst>
          </p:cNvPr>
          <p:cNvGrpSpPr/>
          <p:nvPr/>
        </p:nvGrpSpPr>
        <p:grpSpPr>
          <a:xfrm>
            <a:off x="875519" y="3875402"/>
            <a:ext cx="7363507" cy="715201"/>
            <a:chOff x="878558" y="3875402"/>
            <a:chExt cx="5481952" cy="715201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D3096E0B-3929-4D76-927F-4D088F43D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144" y="3875402"/>
              <a:ext cx="809625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rd</a:t>
              </a:r>
              <a:endParaRPr lang="en-AU" altLang="en-US" sz="1600"/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874176EE-01D3-49B9-8AF5-36F89CB38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769" y="3875402"/>
              <a:ext cx="97274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opcode</a:t>
              </a:r>
              <a:endParaRPr lang="en-AU" altLang="en-US" sz="1600"/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78B66AFB-067B-4757-B141-709C0681E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4951" y="4207587"/>
              <a:ext cx="5026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ABDD66DA-3DE6-4092-AA68-EB59B592A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342" y="4207587"/>
              <a:ext cx="5026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43B8F38-17FB-437A-BF23-1845CF176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1073" y="3875402"/>
              <a:ext cx="217884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 </a:t>
              </a:r>
              <a:endParaRPr lang="en-AU" altLang="en-US" sz="1600"/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67C58913-DAE0-4727-8F3B-F3D96B660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862" y="4336174"/>
              <a:ext cx="670307" cy="254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/>
                <a:t>imm[11]</a:t>
              </a:r>
              <a:endParaRPr lang="en-AU" altLang="en-US" sz="1600"/>
            </a:p>
          </p:txBody>
        </p:sp>
        <p:cxnSp>
          <p:nvCxnSpPr>
            <p:cNvPr id="10" name="Straight Arrow Connector 38">
              <a:extLst>
                <a:ext uri="{FF2B5EF4-FFF2-40B4-BE49-F238E27FC236}">
                  <a16:creationId xmlns:a16="http://schemas.microsoft.com/office/drawing/2014/main" id="{07E6AD78-F183-4734-BBD0-2FF21B7BE0B2}"/>
                </a:ext>
              </a:extLst>
            </p:cNvPr>
            <p:cNvCxnSpPr>
              <a:cxnSpLocks noChangeShapeType="1"/>
              <a:stCxn id="9" idx="0"/>
            </p:cNvCxnSpPr>
            <p:nvPr/>
          </p:nvCxnSpPr>
          <p:spPr bwMode="auto">
            <a:xfrm flipV="1">
              <a:off x="3350016" y="4081382"/>
              <a:ext cx="596" cy="2547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C4DE32B8-FB7D-428D-8295-A633EBE25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426" y="3875402"/>
              <a:ext cx="217885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 </a:t>
              </a:r>
              <a:endParaRPr lang="en-AU" altLang="en-US" sz="16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22CE26B0-BD50-49B4-952B-69D868976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558" y="4336174"/>
              <a:ext cx="681669" cy="254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/>
                <a:t>imm[20]</a:t>
              </a:r>
              <a:endParaRPr lang="en-AU" altLang="en-US" sz="1600"/>
            </a:p>
          </p:txBody>
        </p:sp>
        <p:cxnSp>
          <p:nvCxnSpPr>
            <p:cNvPr id="13" name="Straight Arrow Connector 41">
              <a:extLst>
                <a:ext uri="{FF2B5EF4-FFF2-40B4-BE49-F238E27FC236}">
                  <a16:creationId xmlns:a16="http://schemas.microsoft.com/office/drawing/2014/main" id="{6840CD0D-8843-42D2-B4BE-4AFC5F96E862}"/>
                </a:ext>
              </a:extLst>
            </p:cNvPr>
            <p:cNvCxnSpPr>
              <a:cxnSpLocks noChangeShapeType="1"/>
              <a:stCxn id="12" idx="0"/>
            </p:cNvCxnSpPr>
            <p:nvPr/>
          </p:nvCxnSpPr>
          <p:spPr bwMode="auto">
            <a:xfrm flipH="1" flipV="1">
              <a:off x="1219392" y="4081382"/>
              <a:ext cx="1" cy="2547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C14B60B1-8B76-4CF3-9747-699393230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8957" y="3875402"/>
              <a:ext cx="1119188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B787A95C-2F70-4CD2-997C-1762806B6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311" y="3875402"/>
              <a:ext cx="190738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22D7644C-6FC5-4A9D-AFC3-98EE8EC9E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292" y="3953984"/>
              <a:ext cx="809362" cy="254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/>
                <a:t>imm[10:1]</a:t>
              </a:r>
              <a:endParaRPr lang="en-AU" altLang="en-US" sz="1600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B9CCEDAB-09C1-4408-B27E-BBDA52C47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501" y="3953984"/>
              <a:ext cx="894093" cy="254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/>
                <a:t>imm[19:12]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09140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6D652-A6E5-4DA6-9096-963E0A36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RISC-V Addressing Summary</a:t>
            </a:r>
            <a:endParaRPr lang="zh-CN" altLang="en-US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ADD9126-D675-4E42-BD1A-8385DE96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9" y="1233696"/>
            <a:ext cx="8015946" cy="518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8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6546-B9A6-4A5F-A4D2-72AA9816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RISC-V Encoding Summary</a:t>
            </a:r>
            <a:endParaRPr lang="zh-CN" altLang="en-US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8717F56-DDD9-4F78-8EEE-179279DD9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8" y="1586723"/>
            <a:ext cx="8645095" cy="272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620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B27AD-4B19-470F-8E26-39B3AD8E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AU" altLang="en-US" sz="2800" dirty="0"/>
              <a:t>Synchronization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2FCD-B96C-4AB5-B938-4A7939D5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10012"/>
            <a:ext cx="8153400" cy="5344284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Two processors sharing an area of memory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P1 writes, then P2 reads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Data race if P1 and P2 don’t synchronize</a:t>
            </a:r>
          </a:p>
          <a:p>
            <a:pPr lvl="2" eaLnBrk="1" hangingPunct="1">
              <a:lnSpc>
                <a:spcPct val="100000"/>
              </a:lnSpc>
            </a:pPr>
            <a:r>
              <a:rPr lang="en-AU" altLang="en-US" sz="2000" dirty="0">
                <a:solidFill>
                  <a:srgbClr val="063DE8"/>
                </a:solidFill>
              </a:rPr>
              <a:t>Result depends of order of accesses</a:t>
            </a:r>
          </a:p>
          <a:p>
            <a:pPr eaLnBrk="1" hangingPunct="1">
              <a:lnSpc>
                <a:spcPct val="10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Hardware support required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Atomic read/write memory operation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No other access to the location allowed between the read and write</a:t>
            </a:r>
          </a:p>
          <a:p>
            <a:pPr eaLnBrk="1" hangingPunct="1">
              <a:lnSpc>
                <a:spcPct val="10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Could be a single instruction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E.g., atomic swap of register ↔ memory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Or an atomic pair of instructions</a:t>
            </a:r>
          </a:p>
          <a:p>
            <a:pPr>
              <a:lnSpc>
                <a:spcPct val="10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68619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5BEA3-0821-4782-AE26-F109FF3C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AU" altLang="en-US" sz="2800" dirty="0"/>
              <a:t>Synchronization in RISC-V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A322D-4436-4832-B684-55FAAA88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42710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Load reserved</a:t>
            </a:r>
            <a:r>
              <a:rPr lang="en-AU" altLang="en-US" sz="2400" dirty="0"/>
              <a:t>: </a:t>
            </a:r>
            <a:r>
              <a:rPr lang="en-AU" altLang="en-US" sz="2400" dirty="0" err="1"/>
              <a:t>lr.d</a:t>
            </a:r>
            <a:r>
              <a:rPr lang="en-AU" altLang="en-US" sz="2400" dirty="0"/>
              <a:t> </a:t>
            </a:r>
            <a:r>
              <a:rPr lang="en-AU" altLang="en-US" sz="2400" dirty="0" err="1"/>
              <a:t>rd</a:t>
            </a:r>
            <a:r>
              <a:rPr lang="en-AU" altLang="en-US" sz="2400" dirty="0"/>
              <a:t>,(rs1)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Load from address in rs1 to </a:t>
            </a:r>
            <a:r>
              <a:rPr lang="en-AU" altLang="en-US" sz="2000" dirty="0" err="1"/>
              <a:t>rd</a:t>
            </a:r>
            <a:endParaRPr lang="en-AU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Place reservation on memory address</a:t>
            </a:r>
          </a:p>
          <a:p>
            <a:pPr eaLnBrk="1" hangingPunct="1">
              <a:lnSpc>
                <a:spcPct val="10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Store conditional: </a:t>
            </a:r>
            <a:r>
              <a:rPr lang="en-US" altLang="en-US" sz="2400" dirty="0" err="1">
                <a:solidFill>
                  <a:srgbClr val="FF0000"/>
                </a:solidFill>
              </a:rPr>
              <a:t>sc.d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rd</a:t>
            </a:r>
            <a:r>
              <a:rPr lang="en-US" altLang="en-US" sz="2400" dirty="0">
                <a:solidFill>
                  <a:srgbClr val="FF0000"/>
                </a:solidFill>
              </a:rPr>
              <a:t>,(rs1),rs2</a:t>
            </a:r>
            <a:endParaRPr lang="en-AU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Store from rs2 to address in rs1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Succeeds if location not changed since the </a:t>
            </a:r>
            <a:r>
              <a:rPr lang="en-AU" altLang="en-US" sz="2000" dirty="0" err="1">
                <a:ea typeface="+mn-ea"/>
                <a:cs typeface="+mn-cs"/>
              </a:rPr>
              <a:t>lr.d</a:t>
            </a:r>
            <a:endParaRPr lang="en-AU" altLang="en-US" sz="2000" dirty="0">
              <a:ea typeface="+mn-ea"/>
              <a:cs typeface="+mn-cs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AU" altLang="en-US" sz="2000" dirty="0">
                <a:solidFill>
                  <a:srgbClr val="063DE8"/>
                </a:solidFill>
              </a:rPr>
              <a:t>Returns 0 in </a:t>
            </a:r>
            <a:r>
              <a:rPr lang="en-AU" altLang="en-US" sz="2000" dirty="0" err="1">
                <a:solidFill>
                  <a:srgbClr val="063DE8"/>
                </a:solidFill>
              </a:rPr>
              <a:t>rd</a:t>
            </a:r>
            <a:endParaRPr lang="en-AU" altLang="en-US" sz="2000" dirty="0">
              <a:solidFill>
                <a:srgbClr val="063DE8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AU" altLang="en-US" sz="2000" dirty="0"/>
              <a:t>Fails if location is changed</a:t>
            </a:r>
          </a:p>
          <a:p>
            <a:pPr lvl="2" eaLnBrk="1" hangingPunct="1">
              <a:lnSpc>
                <a:spcPct val="100000"/>
              </a:lnSpc>
            </a:pPr>
            <a:r>
              <a:rPr lang="en-AU" altLang="en-US" sz="2000" dirty="0">
                <a:solidFill>
                  <a:srgbClr val="063DE8"/>
                </a:solidFill>
              </a:rPr>
              <a:t>Returns non-zero value in </a:t>
            </a:r>
            <a:r>
              <a:rPr lang="en-AU" altLang="en-US" sz="2000" dirty="0" err="1">
                <a:solidFill>
                  <a:srgbClr val="063DE8"/>
                </a:solidFill>
              </a:rPr>
              <a:t>rd</a:t>
            </a:r>
            <a:endParaRPr lang="en-AU" altLang="en-US" sz="2000" dirty="0">
              <a:solidFill>
                <a:srgbClr val="063DE8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39223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A4BEB-4594-41B7-BF32-9540B19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AU" altLang="en-US" sz="2800" dirty="0"/>
              <a:t>Synchronization in RISC-V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1DB61-B9A7-4EA0-B0AE-4712EF36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66" y="1143320"/>
            <a:ext cx="8153400" cy="522662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AU" altLang="en-US" sz="2400" dirty="0">
                <a:solidFill>
                  <a:srgbClr val="FF0000"/>
                </a:solidFill>
              </a:rPr>
              <a:t>Example 1</a:t>
            </a:r>
            <a:r>
              <a:rPr lang="en-AU" altLang="en-US" sz="2400" dirty="0"/>
              <a:t>: atomic swap (to test/set lock variable)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1600" dirty="0">
                <a:latin typeface="Lucida Console" panose="020B0609040504020204" pitchFamily="49" charset="0"/>
              </a:rPr>
              <a:t>again:	</a:t>
            </a:r>
            <a:r>
              <a:rPr lang="en-AU" altLang="en-US" sz="1600" dirty="0" err="1">
                <a:latin typeface="Lucida Console" panose="020B0609040504020204" pitchFamily="49" charset="0"/>
              </a:rPr>
              <a:t>lr.d</a:t>
            </a:r>
            <a:r>
              <a:rPr lang="en-AU" altLang="en-US" sz="1600" dirty="0">
                <a:latin typeface="Lucida Console" panose="020B0609040504020204" pitchFamily="49" charset="0"/>
              </a:rPr>
              <a:t> x10,(x20)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1600" dirty="0">
                <a:latin typeface="Lucida Console" panose="020B0609040504020204" pitchFamily="49" charset="0"/>
              </a:rPr>
              <a:t>	</a:t>
            </a:r>
            <a:r>
              <a:rPr lang="en-AU" altLang="en-US" sz="1600" dirty="0" err="1">
                <a:latin typeface="Lucida Console" panose="020B0609040504020204" pitchFamily="49" charset="0"/>
              </a:rPr>
              <a:t>sc.d</a:t>
            </a:r>
            <a:r>
              <a:rPr lang="en-AU" altLang="en-US" sz="1600" dirty="0">
                <a:latin typeface="Lucida Console" panose="020B0609040504020204" pitchFamily="49" charset="0"/>
              </a:rPr>
              <a:t> x11,(x20),x23 // X11 = status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1600" dirty="0">
                <a:latin typeface="Lucida Console" panose="020B0609040504020204" pitchFamily="49" charset="0"/>
              </a:rPr>
              <a:t>	</a:t>
            </a:r>
            <a:r>
              <a:rPr lang="en-AU" altLang="en-US" sz="1600" dirty="0" err="1">
                <a:latin typeface="Lucida Console" panose="020B0609040504020204" pitchFamily="49" charset="0"/>
              </a:rPr>
              <a:t>bne</a:t>
            </a:r>
            <a:r>
              <a:rPr lang="en-AU" altLang="en-US" sz="1600" dirty="0">
                <a:latin typeface="Lucida Console" panose="020B0609040504020204" pitchFamily="49" charset="0"/>
              </a:rPr>
              <a:t>  x11,x0,again  // branch if store failed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1600" dirty="0">
                <a:latin typeface="Lucida Console" panose="020B0609040504020204" pitchFamily="49" charset="0"/>
              </a:rPr>
              <a:t>	</a:t>
            </a:r>
            <a:r>
              <a:rPr lang="en-AU" altLang="en-US" sz="16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600" dirty="0">
                <a:latin typeface="Lucida Console" panose="020B0609040504020204" pitchFamily="49" charset="0"/>
              </a:rPr>
              <a:t> x23,x10,0     // X23 = loaded value</a:t>
            </a:r>
          </a:p>
          <a:p>
            <a:pPr marL="985838" lvl="1" indent="-856060" eaLnBrk="1" hangingPunct="1">
              <a:lnSpc>
                <a:spcPct val="100000"/>
              </a:lnSpc>
              <a:spcBef>
                <a:spcPts val="0"/>
              </a:spcBef>
              <a:buNone/>
            </a:pPr>
            <a:endParaRPr lang="en-AU" alt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Example 2</a:t>
            </a:r>
            <a:r>
              <a:rPr lang="en-US" altLang="zh-CN" sz="2400" dirty="0">
                <a:ea typeface="宋体" panose="02010600030101010101" pitchFamily="2" charset="-122"/>
              </a:rPr>
              <a:t>:  lock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x12,x0,1 		// copy locked value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again: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lr.d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x10,(x20) 		// read lock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x10,x0,again 	// check if it is 0 yet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sc.d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x11,(x20),x12 	// attempt to store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x11,x0,again	// branch if fails</a:t>
            </a:r>
          </a:p>
          <a:p>
            <a:pPr marL="985838" lvl="1" indent="-856060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1600" dirty="0">
                <a:ea typeface="宋体" panose="02010600030101010101" pitchFamily="2" charset="-122"/>
              </a:rPr>
              <a:t>Unlock:</a:t>
            </a:r>
          </a:p>
          <a:p>
            <a:pPr marL="985838" lvl="1" indent="-85606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sd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 x0,0(x20)		// free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076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D8993-12E8-4D03-8961-3817996D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Translation and Startup</a:t>
            </a:r>
            <a:endParaRPr lang="zh-CN" altLang="en-US" sz="2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19AE1B-53C4-408B-8ABB-69391366E160}"/>
              </a:ext>
            </a:extLst>
          </p:cNvPr>
          <p:cNvGrpSpPr/>
          <p:nvPr/>
        </p:nvGrpSpPr>
        <p:grpSpPr>
          <a:xfrm>
            <a:off x="273378" y="1084082"/>
            <a:ext cx="8649092" cy="5646656"/>
            <a:chOff x="1021201" y="1461794"/>
            <a:chExt cx="5830421" cy="3076575"/>
          </a:xfrm>
        </p:grpSpPr>
        <p:pic>
          <p:nvPicPr>
            <p:cNvPr id="4" name="Picture 1">
              <a:extLst>
                <a:ext uri="{FF2B5EF4-FFF2-40B4-BE49-F238E27FC236}">
                  <a16:creationId xmlns:a16="http://schemas.microsoft.com/office/drawing/2014/main" id="{FB846E0E-53B6-43DC-A4C9-2F856816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201" y="1461794"/>
              <a:ext cx="4198144" cy="307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79E73840-0107-414B-A85C-C10AFEF8D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000" y="3432277"/>
              <a:ext cx="11656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Static linking</a:t>
              </a:r>
              <a:endParaRPr lang="en-AU" altLang="en-US" sz="2400" dirty="0"/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7C5EC053-8FB5-491D-A6BC-13582609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076" y="3000081"/>
              <a:ext cx="161925" cy="1133475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66357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227AB-E00F-4AA4-921C-BA28EE76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Producing an Object Module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D4DE3-E620-421A-912D-78C13420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3941"/>
            <a:ext cx="8153400" cy="50426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Assembler (or compiler) translates program into machine instructions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Provides information for building a complete program from the pieces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Header: described contents of object module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Text segment: translated instructions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Static data segment: data allocated for the life of the program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Relocation info: for contents that depend on absolute location of loaded program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Symbol table: global definitions and external refs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Debug info: for associating with source code</a:t>
            </a:r>
            <a:endParaRPr lang="en-AU" altLang="en-US" sz="2000" dirty="0"/>
          </a:p>
          <a:p>
            <a:pPr>
              <a:lnSpc>
                <a:spcPct val="10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56648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99BF1-086F-4AC5-9939-C20EF5F2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Linking Object Modules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4A316-AF3A-4EEA-9D87-C559B6CA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386157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Produces an executable image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1.</a:t>
            </a:r>
            <a:r>
              <a:rPr lang="en-US" altLang="en-US" sz="2000" dirty="0"/>
              <a:t>	Merges segments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2.</a:t>
            </a:r>
            <a:r>
              <a:rPr lang="en-US" altLang="en-US" sz="2000" dirty="0"/>
              <a:t>	Resolve labels (determine their addresses)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3.</a:t>
            </a:r>
            <a:r>
              <a:rPr lang="en-US" altLang="en-US" sz="2000" dirty="0"/>
              <a:t>	Patch location-dependent and external refs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Could leave location dependencies for fixing by a relocating loader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But with virtual memory, no need to do this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Program can be loaded into absolute location in virtual memory space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1053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E40B2-6ABF-4542-AC3E-AE71DD6A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Loading a Program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B0E25-C055-4771-B5B6-22E16C81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42986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Load from image file on disk into memory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1.</a:t>
            </a:r>
            <a:r>
              <a:rPr lang="en-US" altLang="en-US" sz="2000" dirty="0"/>
              <a:t>	Read header to determine segment sizes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2.</a:t>
            </a:r>
            <a:r>
              <a:rPr lang="en-US" altLang="en-US" sz="2000" dirty="0"/>
              <a:t>	Create virtual address space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3.</a:t>
            </a:r>
            <a:r>
              <a:rPr lang="en-US" altLang="en-US" sz="2000" dirty="0"/>
              <a:t>	Copy text and initialized data into memory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63DE8"/>
                </a:solidFill>
              </a:rPr>
              <a:t>Or set page table entries so they can be faulted in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4.</a:t>
            </a:r>
            <a:r>
              <a:rPr lang="en-US" altLang="en-US" sz="2000" dirty="0"/>
              <a:t>	Set up arguments on stack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5.</a:t>
            </a:r>
            <a:r>
              <a:rPr lang="en-US" altLang="en-US" sz="2000" dirty="0"/>
              <a:t>	Initialize registers (including </a:t>
            </a:r>
            <a:r>
              <a:rPr lang="en-US" altLang="en-US" sz="2000" dirty="0" err="1"/>
              <a:t>sp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gp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6.</a:t>
            </a:r>
            <a:r>
              <a:rPr lang="en-US" altLang="en-US" sz="2000" dirty="0"/>
              <a:t>	Jump to startup routine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63DE8"/>
                </a:solidFill>
              </a:rPr>
              <a:t>Copies arguments to x10, … and calls main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63DE8"/>
                </a:solidFill>
              </a:rPr>
              <a:t>When main returns, do exit </a:t>
            </a:r>
            <a:r>
              <a:rPr lang="en-US" altLang="en-US" sz="2000" dirty="0" err="1">
                <a:solidFill>
                  <a:srgbClr val="063DE8"/>
                </a:solidFill>
              </a:rPr>
              <a:t>syscall</a:t>
            </a:r>
            <a:endParaRPr lang="en-AU" altLang="en-US" sz="2000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CFD49-091E-4E6B-BEDC-D2B8F938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Register Operands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5F0BE-BCC8-4AA6-95E2-E70B5F88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2949"/>
            <a:ext cx="7736150" cy="4310924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Arithmetic instructions use register operands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RISC-V has a 32 × 64-bit register file</a:t>
            </a:r>
          </a:p>
          <a:p>
            <a:pPr lvl="1"/>
            <a:r>
              <a:rPr lang="en-US" altLang="zh-CN" sz="2000" dirty="0"/>
              <a:t>Use for frequently accessed data</a:t>
            </a:r>
          </a:p>
          <a:p>
            <a:pPr lvl="1"/>
            <a:r>
              <a:rPr lang="en-US" altLang="zh-CN" sz="2000" dirty="0"/>
              <a:t>64-bit data is called a “doubleword”</a:t>
            </a:r>
          </a:p>
          <a:p>
            <a:pPr lvl="1"/>
            <a:r>
              <a:rPr lang="en-US" altLang="zh-CN" sz="2000" dirty="0"/>
              <a:t>32 x 64-bit general purpose registers x0 to x31</a:t>
            </a:r>
          </a:p>
          <a:p>
            <a:pPr lvl="1"/>
            <a:r>
              <a:rPr lang="en-US" altLang="zh-CN" sz="2000" dirty="0"/>
              <a:t>32-bit data is called a “word”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Design Principle 2: Smaller is faster</a:t>
            </a:r>
          </a:p>
          <a:p>
            <a:pPr lvl="1"/>
            <a:r>
              <a:rPr lang="en-US" altLang="zh-CN" sz="2000" dirty="0"/>
              <a:t>c.f. main memory: millions of locations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445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6448-DAF0-45A6-BC8F-AE09BD86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Dynamic Linking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93FB5-4708-4A4E-A1BB-FE46AC6C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36014"/>
            <a:ext cx="8153400" cy="33655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Only link/load library procedure when it is called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Requires procedure code to be relocatable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Avoids image bloat caused by static linking of all (transitively) referenced libraries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Automatically picks up new library versions</a:t>
            </a:r>
            <a:endParaRPr lang="en-AU" altLang="en-US" sz="20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49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1F50AE6-1E51-448B-9239-AE5959D1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95" y="1731987"/>
            <a:ext cx="7063164" cy="315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13DA2F-1A8C-449D-8411-2B4510DD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Starting Java Applications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0CCE84-8100-479C-96CC-5F300AED36AB}"/>
              </a:ext>
            </a:extLst>
          </p:cNvPr>
          <p:cNvSpPr/>
          <p:nvPr/>
        </p:nvSpPr>
        <p:spPr bwMode="auto">
          <a:xfrm>
            <a:off x="7182666" y="4178282"/>
            <a:ext cx="1442301" cy="70690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Interprets bytecodes</a:t>
            </a:r>
            <a:endParaRPr lang="en-AU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F457FD-733F-4420-B753-7A666BF69BDB}"/>
              </a:ext>
            </a:extLst>
          </p:cNvPr>
          <p:cNvCxnSpPr>
            <a:cxnSpLocks/>
            <a:stCxn id="3" idx="1"/>
          </p:cNvCxnSpPr>
          <p:nvPr/>
        </p:nvCxnSpPr>
        <p:spPr bwMode="auto">
          <a:xfrm flipH="1" flipV="1">
            <a:off x="5627802" y="3968685"/>
            <a:ext cx="1554864" cy="563049"/>
          </a:xfrm>
          <a:prstGeom prst="straightConnector1">
            <a:avLst/>
          </a:prstGeom>
          <a:noFill/>
          <a:ln w="730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0761CDE-59ED-4635-B863-33ADE653B082}"/>
              </a:ext>
            </a:extLst>
          </p:cNvPr>
          <p:cNvSpPr/>
          <p:nvPr/>
        </p:nvSpPr>
        <p:spPr bwMode="auto">
          <a:xfrm>
            <a:off x="102058" y="5197654"/>
            <a:ext cx="2804474" cy="99683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Compiles bytecodes of “hot” methods into native code for host machine</a:t>
            </a:r>
            <a:endParaRPr lang="en-AU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D5136B-7E74-4C72-88F2-78D12B3B323F}"/>
              </a:ext>
            </a:extLst>
          </p:cNvPr>
          <p:cNvSpPr/>
          <p:nvPr/>
        </p:nvSpPr>
        <p:spPr bwMode="auto">
          <a:xfrm>
            <a:off x="5064158" y="1233572"/>
            <a:ext cx="2350303" cy="99683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Simple portable instruction set for the JVM</a:t>
            </a:r>
            <a:endParaRPr lang="en-AU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D298829-8072-4517-9819-01D3ADECE427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3766008" y="1731987"/>
            <a:ext cx="1298150" cy="696195"/>
          </a:xfrm>
          <a:prstGeom prst="straightConnector1">
            <a:avLst/>
          </a:prstGeom>
          <a:noFill/>
          <a:ln w="730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A94130-409A-422B-8789-D310C576DCF1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1504295" y="4095946"/>
            <a:ext cx="112402" cy="1101708"/>
          </a:xfrm>
          <a:prstGeom prst="straightConnector1">
            <a:avLst/>
          </a:prstGeom>
          <a:noFill/>
          <a:ln w="730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83464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283B-7D5B-4639-A577-FC92222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9" y="411834"/>
            <a:ext cx="8153400" cy="372603"/>
          </a:xfrm>
        </p:spPr>
        <p:txBody>
          <a:bodyPr/>
          <a:lstStyle/>
          <a:p>
            <a:r>
              <a:rPr lang="en-US" altLang="en-US" sz="2400" dirty="0"/>
              <a:t>Effect of Compiler Optimization</a:t>
            </a:r>
            <a:endParaRPr lang="zh-CN" alt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ED223B-5F41-4211-854E-C792D27E4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53986"/>
              </p:ext>
            </p:extLst>
          </p:nvPr>
        </p:nvGraphicFramePr>
        <p:xfrm>
          <a:off x="591605" y="2172251"/>
          <a:ext cx="3377080" cy="205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Chart" r:id="rId3" imgW="3828963" imgH="2333625" progId="MSGraph.Chart.8">
                  <p:embed followColorScheme="full"/>
                </p:oleObj>
              </mc:Choice>
              <mc:Fallback>
                <p:oleObj name="Chart" r:id="rId3" imgW="3828963" imgH="2333625" progId="MSGraph.Chart.8">
                  <p:embed followColorScheme="full"/>
                  <p:pic>
                    <p:nvPicPr>
                      <p:cNvPr id="144388" name="Object 3">
                        <a:extLst>
                          <a:ext uri="{FF2B5EF4-FFF2-40B4-BE49-F238E27FC236}">
                            <a16:creationId xmlns:a16="http://schemas.microsoft.com/office/drawing/2014/main" id="{A6FF2779-43CB-4CD9-9D32-1EDD69308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05" y="2172251"/>
                        <a:ext cx="3377080" cy="2058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8D46EC-2E13-4598-8CB1-85E56E993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15819"/>
              </p:ext>
            </p:extLst>
          </p:nvPr>
        </p:nvGraphicFramePr>
        <p:xfrm>
          <a:off x="591605" y="4476866"/>
          <a:ext cx="3616506" cy="223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Chart" r:id="rId5" imgW="3771987" imgH="2333625" progId="MSGraph.Chart.8">
                  <p:embed followColorScheme="full"/>
                </p:oleObj>
              </mc:Choice>
              <mc:Fallback>
                <p:oleObj name="Chart" r:id="rId5" imgW="3771987" imgH="2333625" progId="MSGraph.Chart.8">
                  <p:embed followColorScheme="full"/>
                  <p:pic>
                    <p:nvPicPr>
                      <p:cNvPr id="144389" name="Object 4">
                        <a:extLst>
                          <a:ext uri="{FF2B5EF4-FFF2-40B4-BE49-F238E27FC236}">
                            <a16:creationId xmlns:a16="http://schemas.microsoft.com/office/drawing/2014/main" id="{01FE887A-41EE-4F69-8B06-44D616EB2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05" y="4476866"/>
                        <a:ext cx="3616506" cy="223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5FBE445-19B5-421C-A943-2031E829D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63433"/>
              </p:ext>
            </p:extLst>
          </p:nvPr>
        </p:nvGraphicFramePr>
        <p:xfrm>
          <a:off x="4325197" y="2172251"/>
          <a:ext cx="3539743" cy="218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Chart" r:id="rId7" imgW="3771987" imgH="2333625" progId="MSGraph.Chart.8">
                  <p:embed followColorScheme="full"/>
                </p:oleObj>
              </mc:Choice>
              <mc:Fallback>
                <p:oleObj name="Chart" r:id="rId7" imgW="3771987" imgH="2333625" progId="MSGraph.Chart.8">
                  <p:embed followColorScheme="full"/>
                  <p:pic>
                    <p:nvPicPr>
                      <p:cNvPr id="144390" name="Object 5">
                        <a:extLst>
                          <a:ext uri="{FF2B5EF4-FFF2-40B4-BE49-F238E27FC236}">
                            <a16:creationId xmlns:a16="http://schemas.microsoft.com/office/drawing/2014/main" id="{C85B1540-5418-4245-A4F3-A87B6ADAD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197" y="2172251"/>
                        <a:ext cx="3539743" cy="2189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191D84-1E92-471B-B9B0-821639205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83860"/>
              </p:ext>
            </p:extLst>
          </p:nvPr>
        </p:nvGraphicFramePr>
        <p:xfrm>
          <a:off x="4674738" y="4583350"/>
          <a:ext cx="3321857" cy="202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Chart" r:id="rId9" imgW="3828963" imgH="2333625" progId="MSGraph.Chart.8">
                  <p:embed followColorScheme="full"/>
                </p:oleObj>
              </mc:Choice>
              <mc:Fallback>
                <p:oleObj name="Chart" r:id="rId9" imgW="3828963" imgH="2333625" progId="MSGraph.Chart.8">
                  <p:embed followColorScheme="full"/>
                  <p:pic>
                    <p:nvPicPr>
                      <p:cNvPr id="144391" name="Object 6">
                        <a:extLst>
                          <a:ext uri="{FF2B5EF4-FFF2-40B4-BE49-F238E27FC236}">
                            <a16:creationId xmlns:a16="http://schemas.microsoft.com/office/drawing/2014/main" id="{CF37DA01-F493-4492-9AE1-13883852F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738" y="4583350"/>
                        <a:ext cx="3321857" cy="202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A2976C20-78D2-4764-8989-4BA17550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297" y="1345160"/>
            <a:ext cx="628364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Compiled with </a:t>
            </a:r>
            <a:r>
              <a:rPr lang="en-US" altLang="en-US" sz="2400" dirty="0" err="1">
                <a:latin typeface="Tahoma" panose="020B0604030504040204" pitchFamily="34" charset="0"/>
              </a:rPr>
              <a:t>gcc</a:t>
            </a:r>
            <a:r>
              <a:rPr lang="en-US" altLang="en-US" sz="2400" dirty="0">
                <a:latin typeface="Tahoma" panose="020B0604030504040204" pitchFamily="34" charset="0"/>
              </a:rPr>
              <a:t> for Pentium 4 under Linux</a:t>
            </a:r>
            <a:endParaRPr lang="en-AU" alt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319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32AC-F3F9-4735-9698-FDD60B0A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4704"/>
            <a:ext cx="8153400" cy="426142"/>
          </a:xfrm>
        </p:spPr>
        <p:txBody>
          <a:bodyPr/>
          <a:lstStyle/>
          <a:p>
            <a:r>
              <a:rPr lang="en-US" altLang="en-US" sz="2800" dirty="0"/>
              <a:t>Effect of Language and Algorithm</a:t>
            </a:r>
            <a:endParaRPr lang="zh-CN" alt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687417-FE37-44A0-B713-74E378E43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766764"/>
              </p:ext>
            </p:extLst>
          </p:nvPr>
        </p:nvGraphicFramePr>
        <p:xfrm>
          <a:off x="1236624" y="1038691"/>
          <a:ext cx="5338572" cy="1887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Chart" r:id="rId3" imgW="5086393" imgH="1942970" progId="MSGraph.Chart.8">
                  <p:embed followColorScheme="full"/>
                </p:oleObj>
              </mc:Choice>
              <mc:Fallback>
                <p:oleObj name="Chart" r:id="rId3" imgW="5086393" imgH="1942970" progId="MSGraph.Chart.8">
                  <p:embed followColorScheme="full"/>
                  <p:pic>
                    <p:nvPicPr>
                      <p:cNvPr id="146436" name="Object 3">
                        <a:extLst>
                          <a:ext uri="{FF2B5EF4-FFF2-40B4-BE49-F238E27FC236}">
                            <a16:creationId xmlns:a16="http://schemas.microsoft.com/office/drawing/2014/main" id="{842BFA8D-8588-4FA4-AD10-FE539B5C5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24" y="1038691"/>
                        <a:ext cx="5338572" cy="1887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E0CA11-DBCD-4ED1-951E-D5812C623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66668"/>
              </p:ext>
            </p:extLst>
          </p:nvPr>
        </p:nvGraphicFramePr>
        <p:xfrm>
          <a:off x="1236624" y="2986734"/>
          <a:ext cx="5338572" cy="188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Chart" r:id="rId5" imgW="5086393" imgH="1942970" progId="MSGraph.Chart.8">
                  <p:embed followColorScheme="full"/>
                </p:oleObj>
              </mc:Choice>
              <mc:Fallback>
                <p:oleObj name="Chart" r:id="rId5" imgW="5086393" imgH="1942970" progId="MSGraph.Chart.8">
                  <p:embed followColorScheme="full"/>
                  <p:pic>
                    <p:nvPicPr>
                      <p:cNvPr id="146437" name="Object 4">
                        <a:extLst>
                          <a:ext uri="{FF2B5EF4-FFF2-40B4-BE49-F238E27FC236}">
                            <a16:creationId xmlns:a16="http://schemas.microsoft.com/office/drawing/2014/main" id="{2B6C3982-78C5-4EEF-9E49-E0815BEFE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24" y="2986734"/>
                        <a:ext cx="5338572" cy="1889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720276B-4032-48B6-83F1-BE0373DA5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95364"/>
              </p:ext>
            </p:extLst>
          </p:nvPr>
        </p:nvGraphicFramePr>
        <p:xfrm>
          <a:off x="1236624" y="4947451"/>
          <a:ext cx="5338572" cy="188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Chart" r:id="rId7" imgW="5086393" imgH="1942970" progId="MSGraph.Chart.8">
                  <p:embed followColorScheme="full"/>
                </p:oleObj>
              </mc:Choice>
              <mc:Fallback>
                <p:oleObj name="Chart" r:id="rId7" imgW="5086393" imgH="1942970" progId="MSGraph.Chart.8">
                  <p:embed followColorScheme="full"/>
                  <p:pic>
                    <p:nvPicPr>
                      <p:cNvPr id="146438" name="Object 5">
                        <a:extLst>
                          <a:ext uri="{FF2B5EF4-FFF2-40B4-BE49-F238E27FC236}">
                            <a16:creationId xmlns:a16="http://schemas.microsoft.com/office/drawing/2014/main" id="{15FE3FA6-0423-4BE9-A050-8839263FF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24" y="4947451"/>
                        <a:ext cx="5338572" cy="1889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473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B0DBC-9CE0-463B-B82A-F500863A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Lessons Learnt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C1428-679B-4E3A-BD58-D2540442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05" y="1242788"/>
            <a:ext cx="8153400" cy="46117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Instruction count and CPI are not good performance indicators in isolation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Compiler optimizations are sensitive to the algorithm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Java/JIT compiled code is significantly faster than JVM interpreted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Comparable to optimized C in some cases</a:t>
            </a:r>
            <a:endParaRPr lang="en-AU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Nothing can fix a dumb algorithm!</a:t>
            </a:r>
          </a:p>
        </p:txBody>
      </p:sp>
    </p:spTree>
    <p:extLst>
      <p:ext uri="{BB962C8B-B14F-4D97-AF65-F5344CB8AC3E}">
        <p14:creationId xmlns:p14="http://schemas.microsoft.com/office/powerpoint/2010/main" val="3046071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D9AD5-AB1A-485F-BF7E-B7A895C2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AU" altLang="en-US" sz="2800" dirty="0"/>
              <a:t>MIPS Instructions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5A948-B40F-4247-8BC5-A1634990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58858"/>
            <a:ext cx="8153400" cy="474181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MIPS: commercial predecessor to RISC-V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Similar basic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32-bit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32 general purpose registers, register 0 is always 0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32 floating-point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Memory accessed only by load/store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rgbClr val="063DE8"/>
                </a:solidFill>
              </a:rPr>
              <a:t>Consistent use of addressing modes for all data sizes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Different conditional branches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For &lt;, &lt;=, &gt;, &gt;=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RISC-V: </a:t>
            </a:r>
            <a:r>
              <a:rPr lang="en-AU" altLang="en-US" sz="2000" dirty="0" err="1"/>
              <a:t>blt</a:t>
            </a:r>
            <a:r>
              <a:rPr lang="en-AU" altLang="en-US" sz="2000" dirty="0"/>
              <a:t>, </a:t>
            </a:r>
            <a:r>
              <a:rPr lang="en-AU" altLang="en-US" sz="2000" dirty="0" err="1"/>
              <a:t>bge</a:t>
            </a:r>
            <a:r>
              <a:rPr lang="en-AU" altLang="en-US" sz="2000" dirty="0"/>
              <a:t>, </a:t>
            </a:r>
            <a:r>
              <a:rPr lang="en-AU" altLang="en-US" sz="2000" dirty="0" err="1"/>
              <a:t>bltu</a:t>
            </a:r>
            <a:r>
              <a:rPr lang="en-AU" altLang="en-US" sz="2000" dirty="0"/>
              <a:t>, </a:t>
            </a:r>
            <a:r>
              <a:rPr lang="en-AU" altLang="en-US" sz="2000" dirty="0" err="1"/>
              <a:t>bgeu</a:t>
            </a:r>
            <a:endParaRPr lang="en-AU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MIPS: </a:t>
            </a:r>
            <a:r>
              <a:rPr lang="en-AU" altLang="en-US" sz="2000" dirty="0" err="1"/>
              <a:t>slt</a:t>
            </a:r>
            <a:r>
              <a:rPr lang="en-AU" altLang="en-US" sz="2000" dirty="0"/>
              <a:t>, </a:t>
            </a:r>
            <a:r>
              <a:rPr lang="en-AU" altLang="en-US" sz="2000" dirty="0" err="1"/>
              <a:t>sltu</a:t>
            </a:r>
            <a:r>
              <a:rPr lang="en-AU" altLang="en-US" sz="2000" dirty="0"/>
              <a:t> (set less than, result is 0 or 1)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rgbClr val="063DE8"/>
                </a:solidFill>
              </a:rPr>
              <a:t>Then use </a:t>
            </a:r>
            <a:r>
              <a:rPr lang="en-AU" altLang="en-US" sz="2000" dirty="0" err="1">
                <a:solidFill>
                  <a:srgbClr val="063DE8"/>
                </a:solidFill>
              </a:rPr>
              <a:t>beq</a:t>
            </a:r>
            <a:r>
              <a:rPr lang="en-AU" altLang="en-US" sz="2000" dirty="0">
                <a:solidFill>
                  <a:srgbClr val="063DE8"/>
                </a:solidFill>
              </a:rPr>
              <a:t>, </a:t>
            </a:r>
            <a:r>
              <a:rPr lang="en-AU" altLang="en-US" sz="2000" dirty="0" err="1">
                <a:solidFill>
                  <a:srgbClr val="063DE8"/>
                </a:solidFill>
              </a:rPr>
              <a:t>bne</a:t>
            </a:r>
            <a:r>
              <a:rPr lang="en-AU" altLang="en-US" sz="2000" dirty="0">
                <a:solidFill>
                  <a:srgbClr val="063DE8"/>
                </a:solidFill>
              </a:rPr>
              <a:t> to complete the branch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69493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5460-BB5E-4C2D-8DCB-368F9E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AU" altLang="en-US" sz="2800" dirty="0"/>
              <a:t>Instruction Encoding</a:t>
            </a:r>
            <a:endParaRPr lang="zh-CN" altLang="en-US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9DCECE5-4D87-42E9-BEFB-C012AE5A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9" y="1211546"/>
            <a:ext cx="8052258" cy="45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95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2780-6AF2-4B26-BCC9-E487A3B7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Fallacies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3A382-4466-4F90-80DE-21B7171B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39231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Powerful instruction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 higher performance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Fewer instructions required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But complex instructions are hard to implement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63DE8"/>
                </a:solidFill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Use assembly code for high performance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</p:spTree>
    <p:extLst>
      <p:ext uri="{BB962C8B-B14F-4D97-AF65-F5344CB8AC3E}">
        <p14:creationId xmlns:p14="http://schemas.microsoft.com/office/powerpoint/2010/main" val="97355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8438E-EB8C-495D-A59F-1BFC9F30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AU" altLang="en-US" sz="2800" dirty="0"/>
              <a:t>Fallacies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31B70-0D61-4ED7-A690-C8300A6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17343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AU" altLang="en-US" sz="2400" dirty="0">
                <a:solidFill>
                  <a:srgbClr val="FF0000"/>
                </a:solidFill>
              </a:rPr>
              <a:t>Backward compatibility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 instruction set doesn’t change</a:t>
            </a:r>
          </a:p>
          <a:p>
            <a:pPr lvl="1" eaLnBrk="1" hangingPunct="1">
              <a:lnSpc>
                <a:spcPct val="150000"/>
              </a:lnSpc>
            </a:pPr>
            <a:r>
              <a:rPr lang="en-AU" altLang="en-US" sz="2000" dirty="0">
                <a:sym typeface="Symbol" panose="05050102010706020507" pitchFamily="18" charset="2"/>
              </a:rPr>
              <a:t>But they do accrete more instructions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E01CA07-587C-4730-BBC0-E419C062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89821"/>
            <a:ext cx="6395301" cy="388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D5952865-1673-44C5-A629-6A24EB6A5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451" y="3343142"/>
            <a:ext cx="2249334" cy="4001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x86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41213944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CC39E-323D-49AD-B057-486F85B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Pitfalls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A3244-E46E-47E5-B484-73E5872D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50288"/>
            <a:ext cx="8153400" cy="365067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Sequential words are not at sequential addresses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Increment by 4, not by 1!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Keeping a pointer to an automatic variable after procedure returns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e.g., passing pointer back via an argument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Pointer becomes invalid when stack popped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683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1A00-DB46-4842-A9D4-AB5D1800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RISC-V Registers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FB559-1301-41B9-94D8-CE227619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94" y="1236679"/>
            <a:ext cx="8153400" cy="550355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zh-CN" sz="2400" dirty="0"/>
              <a:t>x0: the constant value 0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x1: return address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x2: stack pointer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x3: global pointer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x4: thread pointer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x5 – x7, x28 – x31: temporaries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x8: frame pointer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x9, x18 – x27: saved registers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x10 – x11: function arguments/results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x12 – x17: function arguments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7193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148C2-4E28-4E47-BDE2-FB68398F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en-US" sz="2800" dirty="0"/>
              <a:t>Concluding Remarks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502D-FD5A-42C3-887A-14E049AF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050"/>
            <a:ext cx="8153400" cy="397237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Design principles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1.</a:t>
            </a:r>
            <a:r>
              <a:rPr lang="en-US" altLang="en-US" sz="2000" dirty="0"/>
              <a:t>	Simplicity favors regularity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2.</a:t>
            </a:r>
            <a:r>
              <a:rPr lang="en-US" altLang="en-US" sz="2000" dirty="0"/>
              <a:t>	Smaller is faster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3.</a:t>
            </a:r>
            <a:r>
              <a:rPr lang="en-US" altLang="en-US" sz="2000" dirty="0"/>
              <a:t>	Good design demands good compromises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Make the common case fast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Layers of software/hardware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/>
              <a:t>Compiler, assembler, hardware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RISC-V: typical of RISC ISAs</a:t>
            </a:r>
          </a:p>
        </p:txBody>
      </p:sp>
    </p:spTree>
    <p:extLst>
      <p:ext uri="{BB962C8B-B14F-4D97-AF65-F5344CB8AC3E}">
        <p14:creationId xmlns:p14="http://schemas.microsoft.com/office/powerpoint/2010/main" val="397617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D13A-1B86-4293-93AE-42A7B187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Register Operand Example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389A-7C45-4411-9477-D6C186A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62" y="1749456"/>
            <a:ext cx="5895177" cy="455047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 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f = (g + h) -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j);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	f, …, j in x19, x20, …, x23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Compiled RISC-V 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2000" dirty="0"/>
              <a:t>add x5, x20, x21</a:t>
            </a:r>
            <a:br>
              <a:rPr lang="en-US" altLang="zh-CN" sz="2000" dirty="0"/>
            </a:br>
            <a:r>
              <a:rPr lang="en-US" altLang="zh-CN" sz="2000" dirty="0"/>
              <a:t>	add x6, x22, x23</a:t>
            </a:r>
            <a:br>
              <a:rPr lang="en-US" altLang="zh-CN" sz="2000" dirty="0"/>
            </a:br>
            <a:r>
              <a:rPr lang="en-US" altLang="zh-CN" sz="2000" dirty="0"/>
              <a:t>	sub x19, x5, x6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3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0772-F1BF-40C4-B06E-AD7B129A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altLang="zh-CN" sz="2800" dirty="0"/>
              <a:t>Memory Operands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A74B-F03E-4F60-9CB3-D82EAD4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26234"/>
            <a:ext cx="8153400" cy="4929555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Main memory used for composite data</a:t>
            </a:r>
          </a:p>
          <a:p>
            <a:pPr lvl="1"/>
            <a:r>
              <a:rPr lang="en-US" altLang="zh-CN" sz="2000" dirty="0"/>
              <a:t>Arrays, structures, dynamic data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To apply arithmetic operations</a:t>
            </a:r>
          </a:p>
          <a:p>
            <a:pPr lvl="1"/>
            <a:r>
              <a:rPr lang="en-US" altLang="zh-CN" sz="2000" dirty="0"/>
              <a:t>Load values from memory into registers</a:t>
            </a:r>
          </a:p>
          <a:p>
            <a:pPr lvl="1"/>
            <a:r>
              <a:rPr lang="en-US" altLang="zh-CN" sz="2000" dirty="0"/>
              <a:t>Store result from register to memory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Memory is byte addressed</a:t>
            </a:r>
          </a:p>
          <a:p>
            <a:pPr lvl="1"/>
            <a:r>
              <a:rPr lang="en-US" altLang="zh-CN" sz="2000" dirty="0"/>
              <a:t>Each address identifies an 8-bit byte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RISC-V is Little Endian</a:t>
            </a:r>
          </a:p>
          <a:p>
            <a:pPr lvl="1"/>
            <a:r>
              <a:rPr lang="en-US" altLang="zh-CN" sz="2000" dirty="0"/>
              <a:t>Least-significant byte at least address of a word</a:t>
            </a:r>
          </a:p>
          <a:p>
            <a:pPr lvl="1"/>
            <a:r>
              <a:rPr lang="en-US" altLang="zh-CN" sz="2000" dirty="0"/>
              <a:t>c.f. Big Endian: most-significant byte at least address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RISC-V does not require words to be aligned in memory</a:t>
            </a:r>
          </a:p>
          <a:p>
            <a:pPr lvl="1"/>
            <a:r>
              <a:rPr lang="en-US" altLang="zh-CN" sz="2000" dirty="0"/>
              <a:t>Unlike some other ISAs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27181"/>
      </p:ext>
    </p:extLst>
  </p:cSld>
  <p:clrMapOvr>
    <a:masterClrMapping/>
  </p:clrMapOvr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3997</Words>
  <Application>Microsoft Office PowerPoint</Application>
  <PresentationFormat>全屏显示(4:3)</PresentationFormat>
  <Paragraphs>690</Paragraphs>
  <Slides>70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4" baseType="lpstr">
      <vt:lpstr>Monotype Sorts</vt:lpstr>
      <vt:lpstr>等线</vt:lpstr>
      <vt:lpstr>宋体</vt:lpstr>
      <vt:lpstr>Arial</vt:lpstr>
      <vt:lpstr>Arial Black</vt:lpstr>
      <vt:lpstr>Courier New</vt:lpstr>
      <vt:lpstr>Lucida Console</vt:lpstr>
      <vt:lpstr>Symbol</vt:lpstr>
      <vt:lpstr>Tahoma</vt:lpstr>
      <vt:lpstr>Times New Roman</vt:lpstr>
      <vt:lpstr>Wingdings</vt:lpstr>
      <vt:lpstr>mjicse431</vt:lpstr>
      <vt:lpstr>Equation</vt:lpstr>
      <vt:lpstr>Chart</vt:lpstr>
      <vt:lpstr>Instructions:  Language of the Computer</vt:lpstr>
      <vt:lpstr>Instruction Set</vt:lpstr>
      <vt:lpstr>The RISC-V Instruction Set</vt:lpstr>
      <vt:lpstr>Arithmetic Operations</vt:lpstr>
      <vt:lpstr>Arithmetic Example</vt:lpstr>
      <vt:lpstr>Register Operands</vt:lpstr>
      <vt:lpstr>RISC-V Registers</vt:lpstr>
      <vt:lpstr>Register Operand Example</vt:lpstr>
      <vt:lpstr>Memory Operands</vt:lpstr>
      <vt:lpstr>Memory Operand Example</vt:lpstr>
      <vt:lpstr>Registers vs. Memory</vt:lpstr>
      <vt:lpstr>Immediate Operands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Hexadecimal</vt:lpstr>
      <vt:lpstr>RISC-V R-format Instructions</vt:lpstr>
      <vt:lpstr>R-format Example</vt:lpstr>
      <vt:lpstr>RISC-V I-format Instructions</vt:lpstr>
      <vt:lpstr>RISC-V S-format Instructions</vt:lpstr>
      <vt:lpstr>Stored Program Computers</vt:lpstr>
      <vt:lpstr>Logical Operations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Signed vs. Unsigned</vt:lpstr>
      <vt:lpstr>Procedure Calling</vt:lpstr>
      <vt:lpstr>Procedure Call Instructions</vt:lpstr>
      <vt:lpstr>Leaf Procedure Example</vt:lpstr>
      <vt:lpstr>Leaf Procedure Example</vt:lpstr>
      <vt:lpstr>Local Data on the Stack</vt:lpstr>
      <vt:lpstr>Register Usage</vt:lpstr>
      <vt:lpstr>Non-Leaf Procedures</vt:lpstr>
      <vt:lpstr>Non-Leaf Procedure Example</vt:lpstr>
      <vt:lpstr>Non-Leaf Procedure Example</vt:lpstr>
      <vt:lpstr>Memory Layout</vt:lpstr>
      <vt:lpstr>Local Data on the Stack</vt:lpstr>
      <vt:lpstr>Byte/Halfword/Word Operations</vt:lpstr>
      <vt:lpstr>32-bit Constants</vt:lpstr>
      <vt:lpstr>Branch Addressing</vt:lpstr>
      <vt:lpstr>Jump Addressing</vt:lpstr>
      <vt:lpstr>RISC-V Addressing Summary</vt:lpstr>
      <vt:lpstr>RISC-V Encoding Summary</vt:lpstr>
      <vt:lpstr>Synchronization</vt:lpstr>
      <vt:lpstr>Synchronization in RISC-V</vt:lpstr>
      <vt:lpstr>Synchronization in RISC-V</vt:lpstr>
      <vt:lpstr>Translation and Startup</vt:lpstr>
      <vt:lpstr>Producing an Object Module</vt:lpstr>
      <vt:lpstr>Linking Object Modules</vt:lpstr>
      <vt:lpstr>Loading a Program</vt:lpstr>
      <vt:lpstr>Dynamic Linking</vt:lpstr>
      <vt:lpstr>Starting Java Applications</vt:lpstr>
      <vt:lpstr>Effect of Compiler Optimization</vt:lpstr>
      <vt:lpstr>Effect of Language and Algorithm</vt:lpstr>
      <vt:lpstr>Lessons Learnt</vt:lpstr>
      <vt:lpstr>MIPS Instructions</vt:lpstr>
      <vt:lpstr>Instruction Encoding</vt:lpstr>
      <vt:lpstr>Fallacies</vt:lpstr>
      <vt:lpstr>Fallacies</vt:lpstr>
      <vt:lpstr>Pitfalls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Instructions:  Language of the Computer</dc:title>
  <dc:creator>Administrator</dc:creator>
  <cp:lastModifiedBy>wei</cp:lastModifiedBy>
  <cp:revision>104</cp:revision>
  <dcterms:created xsi:type="dcterms:W3CDTF">2021-08-31T14:12:12Z</dcterms:created>
  <dcterms:modified xsi:type="dcterms:W3CDTF">2021-09-11T10:13:20Z</dcterms:modified>
</cp:coreProperties>
</file>