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32"/>
  </p:notesMasterIdLst>
  <p:handoutMasterIdLst>
    <p:handoutMasterId r:id="rId33"/>
  </p:handoutMasterIdLst>
  <p:sldIdLst>
    <p:sldId id="263" r:id="rId2"/>
    <p:sldId id="257" r:id="rId3"/>
    <p:sldId id="288" r:id="rId4"/>
    <p:sldId id="258" r:id="rId5"/>
    <p:sldId id="264" r:id="rId6"/>
    <p:sldId id="265" r:id="rId7"/>
    <p:sldId id="266" r:id="rId8"/>
    <p:sldId id="267" r:id="rId9"/>
    <p:sldId id="268" r:id="rId10"/>
    <p:sldId id="282" r:id="rId11"/>
    <p:sldId id="280" r:id="rId12"/>
    <p:sldId id="271" r:id="rId13"/>
    <p:sldId id="277" r:id="rId14"/>
    <p:sldId id="272" r:id="rId15"/>
    <p:sldId id="281" r:id="rId16"/>
    <p:sldId id="274" r:id="rId17"/>
    <p:sldId id="279" r:id="rId18"/>
    <p:sldId id="273" r:id="rId19"/>
    <p:sldId id="278" r:id="rId20"/>
    <p:sldId id="269" r:id="rId21"/>
    <p:sldId id="270" r:id="rId22"/>
    <p:sldId id="275" r:id="rId23"/>
    <p:sldId id="276" r:id="rId24"/>
    <p:sldId id="283" r:id="rId25"/>
    <p:sldId id="284" r:id="rId26"/>
    <p:sldId id="286" r:id="rId27"/>
    <p:sldId id="285" r:id="rId28"/>
    <p:sldId id="287" r:id="rId29"/>
    <p:sldId id="289" r:id="rId30"/>
    <p:sldId id="26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A4A3A4"/>
          </p15:clr>
        </p15:guide>
        <p15:guide id="2" pos="55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455"/>
    <a:srgbClr val="595959"/>
    <a:srgbClr val="0062AC"/>
    <a:srgbClr val="4B4E61"/>
    <a:srgbClr val="767171"/>
    <a:srgbClr val="7F7F7F"/>
    <a:srgbClr val="019ED5"/>
    <a:srgbClr val="0070C0"/>
    <a:srgbClr val="F2F2F2"/>
    <a:srgbClr val="DE2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66"/>
    <p:restoredTop sz="93869" autoAdjust="0"/>
  </p:normalViewPr>
  <p:slideViewPr>
    <p:cSldViewPr snapToGrid="0">
      <p:cViewPr varScale="1">
        <p:scale>
          <a:sx n="67" d="100"/>
          <a:sy n="67" d="100"/>
        </p:scale>
        <p:origin x="248" y="44"/>
      </p:cViewPr>
      <p:guideLst>
        <p:guide orient="horz" pos="1049"/>
        <p:guide pos="554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4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0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0642D-BA34-DB48-A711-58B801A8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6FD3-42A0-D54D-9644-9D3CFD2A284B}" type="datetime1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E3914-93DA-C148-AFC4-3388BDEF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ASTA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D5264-34C4-5C4F-8C3C-8C6A2533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4302FC-0579-E440-9951-49A542F72376}"/>
              </a:ext>
            </a:extLst>
          </p:cNvPr>
          <p:cNvSpPr/>
          <p:nvPr userDrawn="1"/>
        </p:nvSpPr>
        <p:spPr>
          <a:xfrm>
            <a:off x="6816174" y="4036422"/>
            <a:ext cx="5375827" cy="760730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2D21BE-DA42-1544-A3E8-81D3C28267A0}"/>
              </a:ext>
            </a:extLst>
          </p:cNvPr>
          <p:cNvSpPr/>
          <p:nvPr userDrawn="1"/>
        </p:nvSpPr>
        <p:spPr>
          <a:xfrm>
            <a:off x="0" y="1149196"/>
            <a:ext cx="1663516" cy="150455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B2140405-6C24-674D-B5A9-406F3E66C8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2610" y="1786185"/>
            <a:ext cx="6943946" cy="61623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1445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副标题</a:t>
            </a:r>
          </a:p>
        </p:txBody>
      </p:sp>
      <p:sp>
        <p:nvSpPr>
          <p:cNvPr id="25" name="文本占位符 23">
            <a:extLst>
              <a:ext uri="{FF2B5EF4-FFF2-40B4-BE49-F238E27FC236}">
                <a16:creationId xmlns:a16="http://schemas.microsoft.com/office/drawing/2014/main" id="{02EAEA3A-F36B-9E4A-881E-C663C5EA3A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1618" y="4051140"/>
            <a:ext cx="2282608" cy="365126"/>
          </a:xfrm>
        </p:spPr>
        <p:txBody>
          <a:bodyPr>
            <a:noAutofit/>
          </a:bodyPr>
          <a:lstStyle>
            <a:lvl1pPr marL="0" indent="0" algn="r">
              <a:buNone/>
              <a:defRPr sz="16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主讲人：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xxx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文本占位符 23">
            <a:extLst>
              <a:ext uri="{FF2B5EF4-FFF2-40B4-BE49-F238E27FC236}">
                <a16:creationId xmlns:a16="http://schemas.microsoft.com/office/drawing/2014/main" id="{3D686209-C12A-7549-88B1-4EAA571B97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11618" y="4427020"/>
            <a:ext cx="2282608" cy="365126"/>
          </a:xfrm>
        </p:spPr>
        <p:txBody>
          <a:bodyPr>
            <a:noAutofit/>
          </a:bodyPr>
          <a:lstStyle>
            <a:lvl1pPr marL="0" indent="0" algn="r">
              <a:buNone/>
              <a:defRPr sz="16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日期：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2023.1.1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43AD64-84E9-E947-ABF1-EB8A879D9869}"/>
              </a:ext>
            </a:extLst>
          </p:cNvPr>
          <p:cNvSpPr txBox="1"/>
          <p:nvPr userDrawn="1"/>
        </p:nvSpPr>
        <p:spPr>
          <a:xfrm>
            <a:off x="1782610" y="241561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清华大学自动化系学生科协</a:t>
            </a: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33E0BB86-4B3F-1C40-87E4-1C135618E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2610" y="726104"/>
            <a:ext cx="6943946" cy="1032987"/>
          </a:xfrm>
        </p:spPr>
        <p:txBody>
          <a:bodyPr>
            <a:noAutofit/>
          </a:bodyPr>
          <a:lstStyle>
            <a:lvl1pPr>
              <a:defRPr kumimoji="0" lang="zh-CN" altLang="en-US" sz="6600" b="1" i="0" u="none" strike="noStrike" kern="1200" cap="none" spc="200" normalizeH="0" baseline="0" dirty="0">
                <a:ln>
                  <a:noFill/>
                </a:ln>
                <a:solidFill>
                  <a:srgbClr val="41445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主标题</a:t>
            </a:r>
          </a:p>
        </p:txBody>
      </p:sp>
    </p:spTree>
    <p:extLst>
      <p:ext uri="{BB962C8B-B14F-4D97-AF65-F5344CB8AC3E}">
        <p14:creationId xmlns:p14="http://schemas.microsoft.com/office/powerpoint/2010/main" val="100643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9154F-62F4-E143-A443-8C6EE7D109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7255" y="1110418"/>
            <a:ext cx="11191161" cy="5091924"/>
          </a:xfrm>
        </p:spPr>
        <p:txBody>
          <a:bodyPr/>
          <a:lstStyle>
            <a:lvl1pPr>
              <a:lnSpc>
                <a:spcPct val="120000"/>
              </a:lnSpc>
              <a:defRPr kumimoji="1" lang="zh-CN" altLang="en-US" sz="2800" b="1" kern="1200" baseline="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lnSpc>
                <a:spcPct val="100000"/>
              </a:lnSpc>
              <a:defRPr kumimoji="1" lang="zh-CN" altLang="en-US" sz="2400" b="0" kern="1200" baseline="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>
              <a:lnSpc>
                <a:spcPct val="100000"/>
              </a:lnSpc>
              <a:defRPr kumimoji="1" lang="zh-CN" altLang="en-US" sz="2000" b="0" kern="1200" baseline="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lnSpc>
                <a:spcPct val="100000"/>
              </a:lnSpc>
              <a:defRPr kumimoji="1" lang="zh-CN" altLang="en-US" sz="1800" b="0" kern="1200" baseline="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>
              <a:lnSpc>
                <a:spcPct val="100000"/>
              </a:lnSpc>
              <a:defRPr kumimoji="1" lang="zh-CN" altLang="en-US" sz="1600" b="0" kern="1200" baseline="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kumimoji="1" lang="zh-CN" altLang="en-US" dirty="0"/>
              <a:t>一级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1E205-F92B-4248-8BE8-FF9F2CD9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E20D-67AD-494C-BE3B-B715CFE96E8E}" type="datetime1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1F440-39BF-5C4C-874E-9653EED9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B7331-068B-2F4B-9563-501A40FE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04D2D70-E48E-1C45-AC2D-5339323DC000}"/>
              </a:ext>
            </a:extLst>
          </p:cNvPr>
          <p:cNvCxnSpPr>
            <a:cxnSpLocks/>
          </p:cNvCxnSpPr>
          <p:nvPr userDrawn="1"/>
        </p:nvCxnSpPr>
        <p:spPr>
          <a:xfrm>
            <a:off x="236765" y="956417"/>
            <a:ext cx="753104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17000">
                  <a:schemeClr val="accent3">
                    <a:lumMod val="89000"/>
                  </a:schemeClr>
                </a:gs>
                <a:gs pos="64000">
                  <a:schemeClr val="accent3">
                    <a:lumMod val="75000"/>
                  </a:schemeClr>
                </a:gs>
                <a:gs pos="91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6">
            <a:extLst>
              <a:ext uri="{FF2B5EF4-FFF2-40B4-BE49-F238E27FC236}">
                <a16:creationId xmlns:a16="http://schemas.microsoft.com/office/drawing/2014/main" id="{4845E489-1A46-F94D-9323-6A35C6B5A9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255" y="208720"/>
            <a:ext cx="6639041" cy="59368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48286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E8E7DD9-A714-9F4E-8566-E3ACE652C783}"/>
              </a:ext>
            </a:extLst>
          </p:cNvPr>
          <p:cNvSpPr/>
          <p:nvPr userDrawn="1"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2353CC-4E04-6C40-9B6E-FF2396C8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7F1C-B72B-4F4E-8C64-A9D5C1C6488A}" type="datetime1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3F2D4C-D753-2842-9721-EA47148F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DC8A88-A7C1-3040-96C6-B82AD0CF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5D50D26-E1BF-F24A-A717-1744071F86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251743"/>
            <a:ext cx="2430463" cy="1284288"/>
          </a:xfrm>
        </p:spPr>
        <p:txBody>
          <a:bodyPr>
            <a:normAutofit/>
          </a:bodyPr>
          <a:lstStyle>
            <a:lvl1pPr marL="0" indent="0">
              <a:buNone/>
              <a:defRPr sz="6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目 录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80DB796-C333-9E47-A442-C21FF7C445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2782888"/>
            <a:ext cx="2430463" cy="646112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Contents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B039295-99EF-F847-8D68-9ED607A21E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43870" y="1412827"/>
            <a:ext cx="3598506" cy="351686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kumimoji="1" lang="zh-CN" altLang="en-US" dirty="0"/>
              <a:t>内容一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内容二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内容三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内容四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内容五</a:t>
            </a:r>
          </a:p>
        </p:txBody>
      </p:sp>
    </p:spTree>
    <p:extLst>
      <p:ext uri="{BB962C8B-B14F-4D97-AF65-F5344CB8AC3E}">
        <p14:creationId xmlns:p14="http://schemas.microsoft.com/office/powerpoint/2010/main" val="284509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FB1B8-04C9-454E-B4C9-EC0C94F59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14400"/>
            <a:ext cx="10515600" cy="254607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kumimoji="1" lang="zh-CN" altLang="en-US" dirty="0"/>
              <a:t>节标题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58A38-6B84-BF48-B683-9C64676592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657600"/>
            <a:ext cx="10515600" cy="24320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注释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0C065-0979-C544-AE46-E492A03D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3B0B-D492-D54E-A359-B944051A2528}" type="datetime1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460CA-66CB-DD41-BB30-9A8E24B8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A9B77-B19D-5D4D-849F-F482CFE4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7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6EF2D59-0A14-C14D-B1CD-2C6A4EED1C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65872" y="1110418"/>
            <a:ext cx="5522544" cy="5091924"/>
          </a:xfrm>
        </p:spPr>
        <p:txBody>
          <a:bodyPr/>
          <a:lstStyle>
            <a:lvl1pPr>
              <a:lnSpc>
                <a:spcPct val="120000"/>
              </a:lnSpc>
              <a:defRPr kumimoji="1" lang="zh-CN" altLang="en-US" sz="2800" b="1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lnSpc>
                <a:spcPct val="100000"/>
              </a:lnSpc>
              <a:defRPr kumimoji="1" lang="zh-CN" altLang="en-US" sz="24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>
              <a:lnSpc>
                <a:spcPct val="100000"/>
              </a:lnSpc>
              <a:defRPr kumimoji="1" lang="zh-CN" altLang="en-US" sz="20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lnSpc>
                <a:spcPct val="100000"/>
              </a:lnSpc>
              <a:defRPr kumimoji="1" lang="zh-CN" altLang="en-US" sz="18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>
              <a:lnSpc>
                <a:spcPct val="100000"/>
              </a:lnSpc>
              <a:defRPr kumimoji="1" lang="zh-CN" altLang="en-US" sz="1600" b="0" kern="12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kumimoji="1" lang="zh-CN" altLang="en-US" dirty="0"/>
              <a:t>一级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A1811C3-432F-AD46-A455-E1F44ABC79E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97256" y="1110418"/>
            <a:ext cx="5522544" cy="5091924"/>
          </a:xfrm>
        </p:spPr>
        <p:txBody>
          <a:bodyPr/>
          <a:lstStyle>
            <a:lvl1pPr>
              <a:lnSpc>
                <a:spcPct val="120000"/>
              </a:lnSpc>
              <a:defRPr kumimoji="1" lang="zh-CN" altLang="en-US" sz="2800" b="1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lnSpc>
                <a:spcPct val="100000"/>
              </a:lnSpc>
              <a:defRPr kumimoji="1" lang="zh-CN" altLang="en-US" sz="24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>
              <a:lnSpc>
                <a:spcPct val="100000"/>
              </a:lnSpc>
              <a:defRPr kumimoji="1" lang="zh-CN" altLang="en-US" sz="20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lnSpc>
                <a:spcPct val="100000"/>
              </a:lnSpc>
              <a:defRPr kumimoji="1" lang="zh-CN" altLang="en-US" sz="18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>
              <a:lnSpc>
                <a:spcPct val="100000"/>
              </a:lnSpc>
              <a:defRPr kumimoji="1" lang="zh-CN" altLang="en-US" sz="1600" b="0" kern="12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kumimoji="1" lang="zh-CN" altLang="en-US" dirty="0"/>
              <a:t>一级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E1F6A-ED4E-DC4E-91A9-C715281C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ED9D-B967-3640-BD17-3022D2F3F24A}" type="datetime1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884D3-77E7-2748-A520-1F56C366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A78C3-F53F-4241-A595-9E1F35F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9498BD8-82DA-8045-BCB7-3D9FDFDAC3EE}"/>
              </a:ext>
            </a:extLst>
          </p:cNvPr>
          <p:cNvCxnSpPr>
            <a:cxnSpLocks/>
          </p:cNvCxnSpPr>
          <p:nvPr userDrawn="1"/>
        </p:nvCxnSpPr>
        <p:spPr>
          <a:xfrm>
            <a:off x="236765" y="956417"/>
            <a:ext cx="753104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17000">
                  <a:schemeClr val="accent3">
                    <a:lumMod val="89000"/>
                  </a:schemeClr>
                </a:gs>
                <a:gs pos="64000">
                  <a:schemeClr val="accent3">
                    <a:lumMod val="75000"/>
                  </a:schemeClr>
                </a:gs>
                <a:gs pos="91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6">
            <a:extLst>
              <a:ext uri="{FF2B5EF4-FFF2-40B4-BE49-F238E27FC236}">
                <a16:creationId xmlns:a16="http://schemas.microsoft.com/office/drawing/2014/main" id="{64B7555E-9960-144D-8D06-895479CC40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255" y="208720"/>
            <a:ext cx="6639041" cy="59368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47572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BABEB-24C9-BE4E-8C17-C84CFFC5087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7256" y="1107653"/>
            <a:ext cx="5522544" cy="746037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小标题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DDBAE1-A805-1041-916D-13BA5AD442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07653"/>
            <a:ext cx="5516216" cy="746033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小标题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9D9725-4FA7-474E-A67C-21BD13AD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22F6-B10C-8C45-8CDF-64D6ABBE9EEA}" type="datetime1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0BF8FA-2A68-DA45-B068-CAD65B6C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0E46A0-C434-864C-B7AA-3718BA87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7E4551E6-4825-6A47-B308-47F90F3A0F2C}"/>
              </a:ext>
            </a:extLst>
          </p:cNvPr>
          <p:cNvCxnSpPr>
            <a:cxnSpLocks/>
          </p:cNvCxnSpPr>
          <p:nvPr userDrawn="1"/>
        </p:nvCxnSpPr>
        <p:spPr>
          <a:xfrm>
            <a:off x="236765" y="956417"/>
            <a:ext cx="753104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17000">
                  <a:schemeClr val="accent3">
                    <a:lumMod val="89000"/>
                  </a:schemeClr>
                </a:gs>
                <a:gs pos="64000">
                  <a:schemeClr val="accent3">
                    <a:lumMod val="75000"/>
                  </a:schemeClr>
                </a:gs>
                <a:gs pos="91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8D586D6-FBA8-E54F-BAA0-66A0C6FB97F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97256" y="2007708"/>
            <a:ext cx="5522544" cy="4194634"/>
          </a:xfrm>
        </p:spPr>
        <p:txBody>
          <a:bodyPr/>
          <a:lstStyle>
            <a:lvl1pPr>
              <a:lnSpc>
                <a:spcPct val="120000"/>
              </a:lnSpc>
              <a:defRPr kumimoji="1" lang="zh-CN" altLang="en-US" sz="2800" b="1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lnSpc>
                <a:spcPct val="100000"/>
              </a:lnSpc>
              <a:defRPr kumimoji="1" lang="zh-CN" altLang="en-US" sz="24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>
              <a:lnSpc>
                <a:spcPct val="100000"/>
              </a:lnSpc>
              <a:defRPr kumimoji="1" lang="zh-CN" altLang="en-US" sz="20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lnSpc>
                <a:spcPct val="100000"/>
              </a:lnSpc>
              <a:defRPr kumimoji="1" lang="zh-CN" altLang="en-US" sz="18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>
              <a:lnSpc>
                <a:spcPct val="100000"/>
              </a:lnSpc>
              <a:defRPr kumimoji="1" lang="zh-CN" altLang="en-US" sz="1600" b="0" kern="12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kumimoji="1" lang="zh-CN" altLang="en-US" dirty="0"/>
              <a:t>一级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144E0E7F-3D5B-B740-938A-05EABDE8498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65872" y="2007708"/>
            <a:ext cx="5522544" cy="4194634"/>
          </a:xfrm>
        </p:spPr>
        <p:txBody>
          <a:bodyPr/>
          <a:lstStyle>
            <a:lvl1pPr>
              <a:lnSpc>
                <a:spcPct val="120000"/>
              </a:lnSpc>
              <a:defRPr kumimoji="1" lang="zh-CN" altLang="en-US" sz="2800" b="1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lnSpc>
                <a:spcPct val="100000"/>
              </a:lnSpc>
              <a:defRPr kumimoji="1" lang="zh-CN" altLang="en-US" sz="24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>
              <a:lnSpc>
                <a:spcPct val="100000"/>
              </a:lnSpc>
              <a:defRPr kumimoji="1" lang="zh-CN" altLang="en-US" sz="20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lnSpc>
                <a:spcPct val="100000"/>
              </a:lnSpc>
              <a:defRPr kumimoji="1" lang="zh-CN" altLang="en-US" sz="18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>
              <a:lnSpc>
                <a:spcPct val="100000"/>
              </a:lnSpc>
              <a:defRPr kumimoji="1" lang="zh-CN" altLang="en-US" sz="1600" b="0" kern="12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kumimoji="1" lang="zh-CN" altLang="en-US" dirty="0"/>
              <a:t>一级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5" name="标题 6">
            <a:extLst>
              <a:ext uri="{FF2B5EF4-FFF2-40B4-BE49-F238E27FC236}">
                <a16:creationId xmlns:a16="http://schemas.microsoft.com/office/drawing/2014/main" id="{638FC35F-A320-6F4E-909F-78D515D5D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255" y="208720"/>
            <a:ext cx="6639041" cy="59368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1784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1DB77C-C6DA-EA41-9987-0E2B49A8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ED50-DABD-5F45-BF1B-A49E89FDA203}" type="datetime1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027DBF-D9AB-B14D-8138-F69D3D37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DE7C9-01B1-7B41-B803-228FB103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AEDC817-722E-B54D-91C2-B78CE54690BF}"/>
              </a:ext>
            </a:extLst>
          </p:cNvPr>
          <p:cNvCxnSpPr>
            <a:cxnSpLocks/>
          </p:cNvCxnSpPr>
          <p:nvPr userDrawn="1"/>
        </p:nvCxnSpPr>
        <p:spPr>
          <a:xfrm>
            <a:off x="236765" y="956417"/>
            <a:ext cx="753104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17000">
                  <a:schemeClr val="accent3">
                    <a:lumMod val="89000"/>
                  </a:schemeClr>
                </a:gs>
                <a:gs pos="64000">
                  <a:schemeClr val="accent3">
                    <a:lumMod val="75000"/>
                  </a:schemeClr>
                </a:gs>
                <a:gs pos="91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6">
            <a:extLst>
              <a:ext uri="{FF2B5EF4-FFF2-40B4-BE49-F238E27FC236}">
                <a16:creationId xmlns:a16="http://schemas.microsoft.com/office/drawing/2014/main" id="{1E60BEC9-FAC9-ED44-959E-298B131504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255" y="208720"/>
            <a:ext cx="6639041" cy="59368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28835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677910D-6B96-8B41-8419-93ED431901BA}"/>
              </a:ext>
            </a:extLst>
          </p:cNvPr>
          <p:cNvSpPr/>
          <p:nvPr userDrawn="1"/>
        </p:nvSpPr>
        <p:spPr>
          <a:xfrm>
            <a:off x="1" y="5733256"/>
            <a:ext cx="12192000" cy="112474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BC0279-0D89-C045-A018-0C3ECDEF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FD7A-FE88-7B4B-A3B1-6638D7D16A1D}" type="datetime1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2378DF-79C7-0345-A701-E891A347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904CAE-D133-F747-B8DD-169C3249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633B3E4-28C4-DF48-BFDE-7A5BCFD23C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14400"/>
            <a:ext cx="10515600" cy="254607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kumimoji="1" lang="zh-CN" altLang="en-US" dirty="0"/>
              <a:t>谢谢大家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2E740810-28B8-C24B-8EEC-AA5D3E6589E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657600"/>
            <a:ext cx="10515600" cy="24320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掌声</a:t>
            </a:r>
          </a:p>
        </p:txBody>
      </p:sp>
    </p:spTree>
    <p:extLst>
      <p:ext uri="{BB962C8B-B14F-4D97-AF65-F5344CB8AC3E}">
        <p14:creationId xmlns:p14="http://schemas.microsoft.com/office/powerpoint/2010/main" val="13729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AE683C-2CD7-BB44-9A8D-B8332A95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F11C-0720-E14B-82E5-2DFE061417FA}" type="datetime1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435245-8D5E-0740-9F7E-215E07B6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83D42-7807-2244-A207-40498852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430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597D52-9A14-D944-AB50-72FC3108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56E5E-1C3E-2942-8B21-D442C7DA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一级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A7113-AD2C-E447-9EDD-BA646FA05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0116-2292-524D-9819-666CD792D201}" type="datetime1">
              <a:rPr kumimoji="1" lang="zh-CN" altLang="en-US" smtClean="0"/>
              <a:t>2023/1/28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D684F-D5A8-9B49-90B2-D127100B9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1A2AD-2AAA-AE4B-8F4E-5674E7774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A999A9-D38B-0347-A9EB-0D39FAD3D59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831" y="151740"/>
            <a:ext cx="584765" cy="584765"/>
          </a:xfrm>
          <a:prstGeom prst="rect">
            <a:avLst/>
          </a:prstGeom>
        </p:spPr>
      </p:pic>
      <p:pic>
        <p:nvPicPr>
          <p:cNvPr id="8" name="Picture 2" descr="C:\Users\ASUS\Desktop\PPT\06  PPT\61清华大学\清华大学校徽LOGO.png">
            <a:extLst>
              <a:ext uri="{FF2B5EF4-FFF2-40B4-BE49-F238E27FC236}">
                <a16:creationId xmlns:a16="http://schemas.microsoft.com/office/drawing/2014/main" id="{2EA6C4F3-66F3-B643-9E26-BF14A1DDE2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49392" y="149777"/>
            <a:ext cx="584765" cy="5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3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1" r:id="rId3"/>
    <p:sldLayoutId id="2147483690" r:id="rId4"/>
    <p:sldLayoutId id="2147483691" r:id="rId5"/>
    <p:sldLayoutId id="2147483692" r:id="rId6"/>
    <p:sldLayoutId id="2147483693" r:id="rId7"/>
    <p:sldLayoutId id="2147483700" r:id="rId8"/>
    <p:sldLayoutId id="214748369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4400" b="1" kern="1200" spc="200" baseline="0" dirty="0">
          <a:solidFill>
            <a:srgbClr val="414455"/>
          </a:solidFill>
          <a:latin typeface="微软雅黑" pitchFamily="34" charset="-122"/>
          <a:ea typeface="微软雅黑" pitchFamily="34" charset="-122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lang="zh-CN" altLang="en-US" sz="2800" b="1" kern="1200" spc="200" baseline="0" dirty="0" smtClean="0">
          <a:solidFill>
            <a:srgbClr val="414455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2400" b="0" kern="1200" spc="200" baseline="0" dirty="0" smtClean="0">
          <a:solidFill>
            <a:srgbClr val="414455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2000" b="0" kern="1200" spc="200" baseline="0" dirty="0" smtClean="0">
          <a:solidFill>
            <a:srgbClr val="414455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800" b="0" kern="1200" spc="200" baseline="0" dirty="0" smtClean="0">
          <a:solidFill>
            <a:srgbClr val="414455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600" b="0" kern="1200" spc="200" baseline="0" dirty="0" smtClean="0">
          <a:solidFill>
            <a:srgbClr val="414455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Getting_started_with_the_web/How_the_Web_works" TargetMode="External"/><Relationship Id="rId2" Type="http://schemas.openxmlformats.org/officeDocument/2006/relationships/hyperlink" Target="https://www.runoob.com/js/js-tuto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196C64D-25FF-C048-943D-CACF0825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D0B170B-51D0-D24B-9BBC-642DCAED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3BEE3-5DD1-C848-A4FC-B0E3F4CB16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寒假训练项目</a:t>
            </a:r>
            <a:r>
              <a:rPr kumimoji="1" lang="en-US" altLang="zh-CN" dirty="0"/>
              <a:t>-Week2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917CB-9412-2D46-9B53-35DC1A082B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/>
              <a:t>温昊哲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DC7EB6-FE8F-4E4B-A8A2-D0D9FD9DE9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2023.1.26</a:t>
            </a:r>
            <a:endParaRPr kumimoji="1"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8B11FD1-642C-3B40-B1FF-F533378E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Javascript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87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箭头函数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let </a:t>
            </a:r>
            <a:r>
              <a:rPr kumimoji="1" lang="en-US" altLang="zh-CN" dirty="0" err="1"/>
              <a:t>my_fullname</a:t>
            </a:r>
            <a:r>
              <a:rPr kumimoji="1" lang="en-US" altLang="zh-CN" dirty="0"/>
              <a:t> = (</a:t>
            </a:r>
            <a:r>
              <a:rPr kumimoji="1" lang="en-US" altLang="zh-CN" dirty="0" err="1"/>
              <a:t>first_n,last_n</a:t>
            </a:r>
            <a:r>
              <a:rPr kumimoji="1" lang="en-US" altLang="zh-CN" dirty="0"/>
              <a:t>) =&gt; </a:t>
            </a:r>
            <a:r>
              <a:rPr kumimoji="1" lang="en-US" altLang="zh-CN" dirty="0" err="1"/>
              <a:t>first_n+last_n</a:t>
            </a:r>
            <a:r>
              <a:rPr kumimoji="1" lang="en-US" altLang="zh-CN" dirty="0"/>
              <a:t>;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dirty="0"/>
              <a:t>参数括号只能在参数个数为</a:t>
            </a:r>
            <a:r>
              <a:rPr lang="en-US" altLang="zh-CN" dirty="0"/>
              <a:t>1</a:t>
            </a:r>
            <a:r>
              <a:rPr lang="zh-CN" altLang="en-US" dirty="0"/>
              <a:t>时省略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箭头后可以直接加返回值，也可以加大括号</a:t>
            </a:r>
            <a:endParaRPr kumimoji="1"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….=&gt; {</a:t>
            </a:r>
          </a:p>
          <a:p>
            <a:pPr marL="457200" lvl="1" indent="0">
              <a:buNone/>
            </a:pPr>
            <a:r>
              <a:rPr lang="en-US" altLang="zh-CN" dirty="0"/>
              <a:t>	let </a:t>
            </a:r>
            <a:r>
              <a:rPr lang="en-US" altLang="zh-CN" dirty="0" err="1"/>
              <a:t>full_n</a:t>
            </a:r>
            <a:r>
              <a:rPr lang="en-US" altLang="zh-CN" dirty="0"/>
              <a:t> = </a:t>
            </a:r>
            <a:r>
              <a:rPr lang="en-US" altLang="zh-CN" dirty="0" err="1"/>
              <a:t>first_n+last_n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kumimoji="1" lang="en-US" altLang="zh-CN" dirty="0"/>
              <a:t>	return </a:t>
            </a:r>
            <a:r>
              <a:rPr kumimoji="1" lang="en-US" altLang="zh-CN" dirty="0" err="1"/>
              <a:t>full_n</a:t>
            </a:r>
            <a:r>
              <a:rPr kumimoji="1" lang="en-US" altLang="zh-CN" dirty="0"/>
              <a:t>;</a:t>
            </a:r>
          </a:p>
          <a:p>
            <a:pPr marL="457200" lvl="1" indent="0">
              <a:buNone/>
            </a:pPr>
            <a:r>
              <a:rPr kumimoji="1" lang="en-US" altLang="zh-CN" dirty="0"/>
              <a:t>}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基本语法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145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class</a:t>
            </a:r>
            <a:r>
              <a:rPr lang="zh-CN" altLang="en-US" dirty="0"/>
              <a:t>声明类，格式与</a:t>
            </a:r>
            <a:r>
              <a:rPr lang="en-US" altLang="zh-CN" dirty="0" err="1"/>
              <a:t>c++</a:t>
            </a:r>
            <a:r>
              <a:rPr lang="zh-CN" altLang="en-US" dirty="0"/>
              <a:t>的类相似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</a:t>
            </a:r>
            <a:r>
              <a:rPr kumimoji="1" lang="en-US" altLang="zh-CN" dirty="0"/>
              <a:t>lass </a:t>
            </a:r>
            <a:r>
              <a:rPr kumimoji="1" lang="en-US" altLang="zh-CN" dirty="0" err="1"/>
              <a:t>my_class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constructor(){….}	//</a:t>
            </a:r>
            <a:r>
              <a:rPr lang="zh-CN" altLang="en-US" dirty="0"/>
              <a:t>构造函数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my_fun1(){….}</a:t>
            </a:r>
          </a:p>
          <a:p>
            <a:pPr marL="457200" lvl="1" indent="0">
              <a:buNone/>
            </a:pPr>
            <a:r>
              <a:rPr kumimoji="1" lang="en-US" altLang="zh-CN" dirty="0"/>
              <a:t>}	// </a:t>
            </a:r>
            <a:r>
              <a:rPr kumimoji="1" lang="zh-CN" altLang="en-US" dirty="0"/>
              <a:t>此处没有分号</a:t>
            </a:r>
            <a:r>
              <a:rPr kumimoji="1" lang="en-US" altLang="zh-CN" dirty="0"/>
              <a:t>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this.xxx</a:t>
            </a:r>
            <a:r>
              <a:rPr kumimoji="1" lang="zh-CN" altLang="en-US" dirty="0"/>
              <a:t>为类添加数据成员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构建对象  </a:t>
            </a:r>
            <a:r>
              <a:rPr lang="en-US" altLang="zh-CN" dirty="0"/>
              <a:t>let m = new</a:t>
            </a:r>
            <a:r>
              <a:rPr lang="zh-CN" altLang="en-US" dirty="0"/>
              <a:t> </a:t>
            </a:r>
            <a:r>
              <a:rPr lang="en-US" altLang="zh-CN" dirty="0" err="1"/>
              <a:t>my_class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extends</a:t>
            </a:r>
            <a:r>
              <a:rPr lang="zh-CN" altLang="en-US" dirty="0"/>
              <a:t>继承  </a:t>
            </a:r>
            <a:r>
              <a:rPr lang="en-US" altLang="zh-CN" dirty="0"/>
              <a:t>class my_class2 extends </a:t>
            </a:r>
            <a:r>
              <a:rPr lang="en-US" altLang="zh-CN" dirty="0" err="1"/>
              <a:t>my_class</a:t>
            </a:r>
            <a:r>
              <a:rPr lang="en-US" altLang="zh-CN" dirty="0"/>
              <a:t>{….}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基本语法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33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对象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Js</a:t>
            </a:r>
            <a:r>
              <a:rPr lang="zh-CN" altLang="en-US" dirty="0"/>
              <a:t>中的变量具有类对象的形式，使用</a:t>
            </a:r>
            <a:r>
              <a:rPr lang="en-US" altLang="zh-CN" dirty="0" err="1"/>
              <a:t>typeof</a:t>
            </a:r>
            <a:r>
              <a:rPr lang="en-US" altLang="zh-CN" dirty="0"/>
              <a:t> x</a:t>
            </a:r>
            <a:r>
              <a:rPr lang="zh-CN" altLang="en-US" dirty="0"/>
              <a:t>可以得到变量</a:t>
            </a:r>
            <a:r>
              <a:rPr lang="en-US" altLang="zh-CN" dirty="0"/>
              <a:t>x</a:t>
            </a:r>
            <a:r>
              <a:rPr lang="zh-CN" altLang="en-US" dirty="0"/>
              <a:t>的类型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基本类型的变量具有丰富的内置操作，可用</a:t>
            </a:r>
            <a:r>
              <a:rPr lang="en-US" altLang="zh-CN" dirty="0"/>
              <a:t> </a:t>
            </a:r>
            <a:r>
              <a:rPr kumimoji="1" lang="en-US" altLang="zh-CN" dirty="0"/>
              <a:t>. </a:t>
            </a:r>
            <a:r>
              <a:rPr lang="zh-CN" altLang="en-US" dirty="0"/>
              <a:t>使用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语法特性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513892-D7B2-4AFB-BB4C-4600DFA8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13" y="3078499"/>
            <a:ext cx="3200847" cy="32008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82BBCC-C8F9-4B22-89CF-906EA420B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201" y="2764924"/>
            <a:ext cx="2991267" cy="35914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077858-D6E6-46D2-A8BF-BE1F2542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464" y="3174556"/>
            <a:ext cx="269595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1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u</a:t>
            </a:r>
            <a:r>
              <a:rPr kumimoji="1" lang="en-US" altLang="zh-CN" dirty="0"/>
              <a:t>ndefined</a:t>
            </a:r>
            <a:r>
              <a:rPr kumimoji="1" lang="zh-CN" altLang="en-US" dirty="0"/>
              <a:t>：代表</a:t>
            </a:r>
            <a:r>
              <a:rPr kumimoji="1" lang="zh-CN" altLang="en-US" b="1" dirty="0"/>
              <a:t>该变量应当有具体值，但当前缺少赋值</a:t>
            </a:r>
            <a:r>
              <a:rPr kumimoji="1" lang="zh-CN" altLang="en-US" dirty="0"/>
              <a:t>。例如声明但未赋值的变量、调用但未定义的函数、未传入的实参、未指定返回值的变量等</a:t>
            </a:r>
            <a:endParaRPr kumimoji="1"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n</a:t>
            </a:r>
            <a:r>
              <a:rPr kumimoji="1" lang="en-US" altLang="zh-CN" dirty="0"/>
              <a:t>ull</a:t>
            </a:r>
            <a:r>
              <a:rPr kumimoji="1" lang="zh-CN" altLang="en-US" dirty="0"/>
              <a:t>：代表</a:t>
            </a:r>
            <a:r>
              <a:rPr kumimoji="1" lang="zh-CN" altLang="en-US" b="1" dirty="0"/>
              <a:t>没有对象，或此处不应有值。</a:t>
            </a:r>
            <a:r>
              <a:rPr kumimoji="1" lang="zh-CN" altLang="en-US" dirty="0"/>
              <a:t>一般是手动清空某对象</a:t>
            </a:r>
            <a:r>
              <a:rPr kumimoji="1" lang="en-US" altLang="zh-CN" dirty="0"/>
              <a:t>/</a:t>
            </a:r>
            <a:r>
              <a:rPr kumimoji="1" lang="zh-CN" altLang="en-US" dirty="0"/>
              <a:t>容器而产生的</a:t>
            </a:r>
            <a:endParaRPr kumimoji="1"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u</a:t>
            </a:r>
            <a:r>
              <a:rPr kumimoji="1" lang="en-US" altLang="zh-CN" dirty="0"/>
              <a:t>ndefined</a:t>
            </a:r>
            <a:r>
              <a:rPr kumimoji="1" lang="zh-CN" altLang="en-US" dirty="0"/>
              <a:t>转型为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后等于</a:t>
            </a:r>
            <a:r>
              <a:rPr lang="en-US" altLang="zh-CN" dirty="0"/>
              <a:t>nan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null</a:t>
            </a:r>
            <a:r>
              <a:rPr lang="zh-CN" altLang="en-US" dirty="0"/>
              <a:t>转型为</a:t>
            </a:r>
            <a:r>
              <a:rPr lang="en-US" altLang="zh-CN" dirty="0"/>
              <a:t>number</a:t>
            </a:r>
            <a:r>
              <a:rPr lang="zh-CN" altLang="en-US" dirty="0"/>
              <a:t>后等于</a:t>
            </a:r>
            <a:r>
              <a:rPr lang="en-US" altLang="zh-CN" dirty="0"/>
              <a:t>0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语法特性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37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===</a:t>
            </a:r>
            <a:r>
              <a:rPr lang="zh-CN" altLang="en-US" dirty="0"/>
              <a:t>和</a:t>
            </a:r>
            <a:r>
              <a:rPr lang="en-US" altLang="zh-CN" dirty="0"/>
              <a:t>==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===</a:t>
            </a:r>
            <a:r>
              <a:rPr lang="zh-CN" altLang="en-US" dirty="0"/>
              <a:t>用于严格判断两个基本类型对象是否相等，类型不同则一定返回</a:t>
            </a:r>
            <a:r>
              <a:rPr lang="en-US" altLang="zh-CN" dirty="0"/>
              <a:t>false</a:t>
            </a:r>
            <a:r>
              <a:rPr lang="zh-CN" altLang="en-US" dirty="0"/>
              <a:t>（等同于</a:t>
            </a:r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lang="en-US" altLang="zh-CN" dirty="0"/>
              <a:t>==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==</a:t>
            </a:r>
            <a:r>
              <a:rPr lang="zh-CN" altLang="en-US" dirty="0"/>
              <a:t>用于模糊判断，若两个对象的含义相同则返回</a:t>
            </a:r>
            <a:r>
              <a:rPr lang="en-US" altLang="zh-CN" dirty="0"/>
              <a:t>true</a:t>
            </a:r>
            <a:r>
              <a:rPr lang="zh-CN" altLang="en-US" dirty="0"/>
              <a:t>，即便类型不同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 == ‘1’   // true</a:t>
            </a:r>
          </a:p>
          <a:p>
            <a:pPr marL="457200" lvl="1" indent="0">
              <a:buNone/>
            </a:pPr>
            <a:r>
              <a:rPr lang="en-US" altLang="zh-CN" dirty="0"/>
              <a:t>1 === ‘1’ //false</a:t>
            </a:r>
          </a:p>
          <a:p>
            <a:pPr marL="457200" lvl="1" indent="0">
              <a:buNone/>
            </a:pPr>
            <a:r>
              <a:rPr lang="en-US" altLang="zh-CN" dirty="0"/>
              <a:t>0 == false    //true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对应的不等于号分别为！</a:t>
            </a:r>
            <a:r>
              <a:rPr lang="en-US" altLang="zh-CN" dirty="0"/>
              <a:t>==</a:t>
            </a:r>
            <a:r>
              <a:rPr lang="zh-CN" altLang="en-US" dirty="0"/>
              <a:t>和！</a:t>
            </a:r>
            <a:r>
              <a:rPr lang="en-US" altLang="zh-CN" dirty="0"/>
              <a:t>=</a:t>
            </a:r>
          </a:p>
          <a:p>
            <a:pPr marL="457200" lvl="1" indent="0">
              <a:buNone/>
            </a:pPr>
            <a:r>
              <a:rPr lang="zh-CN" altLang="en-US" dirty="0"/>
              <a:t>均不可用于判断数组或自定义对象是否相等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语法特性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17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循环遍历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使用 </a:t>
            </a:r>
            <a:r>
              <a:rPr lang="en-US" altLang="zh-CN" dirty="0"/>
              <a:t>for + of </a:t>
            </a:r>
            <a:r>
              <a:rPr lang="zh-CN" altLang="en-US" dirty="0"/>
              <a:t>可以方便地循环遍历某个数组</a:t>
            </a:r>
            <a:r>
              <a:rPr lang="en-US" altLang="zh-CN" dirty="0"/>
              <a:t>/</a:t>
            </a:r>
            <a:r>
              <a:rPr lang="zh-CN" altLang="en-US" dirty="0"/>
              <a:t>向量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fruits = [‘</a:t>
            </a:r>
            <a:r>
              <a:rPr lang="en-US" altLang="zh-CN" dirty="0" err="1"/>
              <a:t>pear’,’banana’,’coconut</a:t>
            </a:r>
            <a:r>
              <a:rPr lang="en-US" altLang="zh-CN" dirty="0"/>
              <a:t>’]</a:t>
            </a:r>
          </a:p>
          <a:p>
            <a:pPr marL="457200" lvl="1" indent="0">
              <a:buNone/>
            </a:pPr>
            <a:r>
              <a:rPr lang="en-US" altLang="zh-CN" dirty="0"/>
              <a:t>for(let fruit of fruits)</a:t>
            </a:r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….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注意和</a:t>
            </a:r>
            <a:r>
              <a:rPr lang="en-US" altLang="zh-CN" dirty="0"/>
              <a:t>python</a:t>
            </a:r>
            <a:r>
              <a:rPr lang="zh-CN" altLang="en-US" dirty="0"/>
              <a:t>中所用的 </a:t>
            </a:r>
            <a:r>
              <a:rPr lang="en-US" altLang="zh-CN" dirty="0"/>
              <a:t>in </a:t>
            </a:r>
            <a:r>
              <a:rPr lang="zh-CN" altLang="en-US" dirty="0"/>
              <a:t>不同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语法特性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197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</a:t>
            </a:r>
            <a:r>
              <a:rPr lang="en-US" altLang="zh-CN" dirty="0"/>
              <a:t>/</a:t>
            </a:r>
            <a:r>
              <a:rPr lang="zh-CN" altLang="en-US" dirty="0"/>
              <a:t>自定义对象的复制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dirty="0"/>
              <a:t>数组或自定义对象的复制需要使用 </a:t>
            </a:r>
            <a:r>
              <a:rPr lang="en-US" altLang="zh-CN" dirty="0"/>
              <a:t>… </a:t>
            </a:r>
            <a:r>
              <a:rPr lang="zh-CN" altLang="en-US" dirty="0"/>
              <a:t>操作符</a:t>
            </a:r>
            <a:endParaRPr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let arr1 = [1,2,3];</a:t>
            </a:r>
          </a:p>
          <a:p>
            <a:pPr marL="457200" lvl="1" indent="0">
              <a:buNone/>
            </a:pPr>
            <a:r>
              <a:rPr lang="en-US" altLang="zh-CN" dirty="0"/>
              <a:t>l</a:t>
            </a:r>
            <a:r>
              <a:rPr kumimoji="1" lang="en-US" altLang="zh-CN" dirty="0"/>
              <a:t>et arr2 = […arr1];</a:t>
            </a:r>
          </a:p>
          <a:p>
            <a:pPr marL="457200" lvl="1" indent="0">
              <a:buNone/>
            </a:pPr>
            <a:r>
              <a:rPr lang="en-US" altLang="zh-CN" dirty="0"/>
              <a:t>let arr2 = arr1	// </a:t>
            </a:r>
            <a:r>
              <a:rPr lang="zh-CN" altLang="en-US" dirty="0"/>
              <a:t>错误的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</a:t>
            </a:r>
            <a:r>
              <a:rPr kumimoji="1" lang="en-US" altLang="zh-CN" dirty="0"/>
              <a:t>et obj1 = {name:”</a:t>
            </a:r>
            <a:r>
              <a:rPr kumimoji="1" lang="en-US" altLang="zh-CN" dirty="0" err="1"/>
              <a:t>pt</a:t>
            </a:r>
            <a:r>
              <a:rPr kumimoji="1" lang="en-US" altLang="zh-CN" dirty="0"/>
              <a:t>”}; </a:t>
            </a:r>
          </a:p>
          <a:p>
            <a:pPr marL="457200" lvl="1" indent="0">
              <a:buNone/>
            </a:pPr>
            <a:r>
              <a:rPr lang="en-US" altLang="zh-CN" dirty="0"/>
              <a:t>let obj2 = {…obj1};</a:t>
            </a:r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语法特性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194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表单输入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&lt;input id=“</a:t>
            </a:r>
            <a:r>
              <a:rPr lang="en-US" altLang="zh-CN" i="1" dirty="0"/>
              <a:t>name</a:t>
            </a:r>
            <a:r>
              <a:rPr lang="en-US" altLang="zh-CN" dirty="0"/>
              <a:t>”&gt;	//</a:t>
            </a:r>
            <a:r>
              <a:rPr lang="zh-CN" altLang="en-US" dirty="0"/>
              <a:t>定义表单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&lt;button onclick = “</a:t>
            </a:r>
            <a:r>
              <a:rPr kumimoji="1" lang="en-US" altLang="zh-CN" dirty="0" err="1"/>
              <a:t>my_fun</a:t>
            </a:r>
            <a:r>
              <a:rPr kumimoji="1" lang="en-US" altLang="zh-CN" dirty="0"/>
              <a:t>()” &gt;</a:t>
            </a:r>
            <a:r>
              <a:rPr kumimoji="1" lang="zh-CN" altLang="en-US" dirty="0"/>
              <a:t>确认</a:t>
            </a:r>
            <a:r>
              <a:rPr kumimoji="1" lang="en-US" altLang="zh-CN" dirty="0"/>
              <a:t>&lt;/button&gt;</a:t>
            </a:r>
          </a:p>
          <a:p>
            <a:pPr marL="457200" lvl="1" indent="0">
              <a:buNone/>
            </a:pPr>
            <a:r>
              <a:rPr kumimoji="1" lang="en-US" altLang="zh-CN" dirty="0"/>
              <a:t>&lt;script&gt;</a:t>
            </a:r>
          </a:p>
          <a:p>
            <a:pPr marL="457200" lvl="1" indent="0">
              <a:buNone/>
            </a:pPr>
            <a:r>
              <a:rPr lang="en-US" altLang="zh-CN" dirty="0"/>
              <a:t>	function </a:t>
            </a:r>
            <a:r>
              <a:rPr lang="en-US" altLang="zh-CN" dirty="0" err="1"/>
              <a:t>my_fun</a:t>
            </a:r>
            <a:r>
              <a:rPr lang="en-US" altLang="zh-CN" dirty="0"/>
              <a:t>(){….}</a:t>
            </a:r>
          </a:p>
          <a:p>
            <a:pPr marL="457200" lvl="1" indent="0">
              <a:buNone/>
            </a:pPr>
            <a:r>
              <a:rPr kumimoji="1" lang="en-US" altLang="zh-CN" dirty="0"/>
              <a:t>&lt;/scri</a:t>
            </a:r>
            <a:r>
              <a:rPr lang="en-US" altLang="zh-CN" dirty="0"/>
              <a:t>pt</a:t>
            </a:r>
            <a:r>
              <a:rPr kumimoji="1" lang="en-US" altLang="zh-CN" dirty="0"/>
              <a:t>&gt;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输入输出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17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CB54D3-C9C3-46E0-8057-38112B15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96" y="2865695"/>
            <a:ext cx="343900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7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弹窗输入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prompt</a:t>
            </a:r>
            <a:r>
              <a:rPr lang="zh-CN" altLang="en-US" dirty="0"/>
              <a:t>函数可弹出一个输入窗口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let result = prompt(</a:t>
            </a:r>
            <a:r>
              <a:rPr lang="zh-CN" altLang="en-US" dirty="0"/>
              <a:t>提示信息</a:t>
            </a:r>
            <a:r>
              <a:rPr lang="en-US" altLang="zh-CN" dirty="0"/>
              <a:t>,</a:t>
            </a:r>
            <a:r>
              <a:rPr lang="zh-CN" altLang="en-US" dirty="0"/>
              <a:t>提示输入值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提示信息和提示输入值均可空缺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输入输出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18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F5A01D-6DD7-4D78-AD8F-E071C0551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986" y="3820760"/>
            <a:ext cx="648743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6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console.log();	// </a:t>
            </a:r>
            <a:r>
              <a:rPr lang="zh-CN" altLang="en-US" dirty="0"/>
              <a:t>调试，不出现在页面上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alert();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// </a:t>
            </a:r>
            <a:r>
              <a:rPr kumimoji="1" lang="zh-CN" altLang="en-US" dirty="0"/>
              <a:t>改变页面</a:t>
            </a:r>
            <a:r>
              <a:rPr lang="zh-CN" altLang="en-US" dirty="0"/>
              <a:t>内容</a:t>
            </a:r>
            <a:r>
              <a:rPr kumimoji="1" lang="en-US" altLang="zh-CN" dirty="0"/>
              <a:t> </a:t>
            </a:r>
          </a:p>
          <a:p>
            <a:pPr marL="457200" lvl="1" indent="0">
              <a:buNone/>
            </a:pPr>
            <a:r>
              <a:rPr lang="en-US" altLang="zh-CN" dirty="0"/>
              <a:t>&lt;p id = “</a:t>
            </a:r>
            <a:r>
              <a:rPr lang="en-US" altLang="zh-CN" i="1" dirty="0"/>
              <a:t>name</a:t>
            </a:r>
            <a:r>
              <a:rPr lang="en-US" altLang="zh-CN" dirty="0"/>
              <a:t>”/&gt;</a:t>
            </a:r>
          </a:p>
          <a:p>
            <a:pPr marL="457200" lvl="1" indent="0">
              <a:buNone/>
            </a:pPr>
            <a:r>
              <a:rPr lang="en-US" altLang="zh-CN" dirty="0" err="1"/>
              <a:t>document.getElementbyId</a:t>
            </a:r>
            <a:r>
              <a:rPr lang="en-US" altLang="zh-CN" dirty="0">
                <a:latin typeface="+mn-lt"/>
              </a:rPr>
              <a:t>(“</a:t>
            </a:r>
            <a:r>
              <a:rPr lang="en-US" altLang="zh-CN" i="1" dirty="0">
                <a:latin typeface="+mn-lt"/>
              </a:rPr>
              <a:t>name</a:t>
            </a:r>
            <a:r>
              <a:rPr lang="en-US" altLang="zh-CN" dirty="0">
                <a:latin typeface="+mn-lt"/>
              </a:rPr>
              <a:t>”).</a:t>
            </a:r>
            <a:r>
              <a:rPr lang="en-US" altLang="zh-CN" dirty="0" err="1"/>
              <a:t>innerHTML</a:t>
            </a:r>
            <a:r>
              <a:rPr lang="en-US" altLang="zh-CN" dirty="0"/>
              <a:t> = </a:t>
            </a:r>
            <a:r>
              <a:rPr lang="en-US" altLang="zh-CN" i="1" dirty="0"/>
              <a:t>content</a:t>
            </a:r>
            <a:r>
              <a:rPr lang="zh-CN" altLang="en-US" i="1" dirty="0"/>
              <a:t>；</a:t>
            </a:r>
            <a:endParaRPr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输入输出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93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C84D15-AC8F-1142-858F-276EFC74F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目 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E54E0-EEB2-1D45-9A6C-A7B6B497F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运行环境</a:t>
            </a:r>
            <a:endParaRPr lang="en-US" altLang="zh-CN" dirty="0"/>
          </a:p>
          <a:p>
            <a:r>
              <a:rPr lang="zh-CN" altLang="en-US" dirty="0"/>
              <a:t>基本语法</a:t>
            </a:r>
            <a:endParaRPr lang="en-US" altLang="zh-CN" dirty="0"/>
          </a:p>
          <a:p>
            <a:r>
              <a:rPr lang="zh-CN" altLang="en-US" dirty="0"/>
              <a:t>语法特性</a:t>
            </a:r>
            <a:endParaRPr lang="en-US" altLang="zh-CN" dirty="0"/>
          </a:p>
          <a:p>
            <a:r>
              <a:rPr kumimoji="1" lang="zh-CN" altLang="en-US" dirty="0"/>
              <a:t>事件绑定</a:t>
            </a:r>
            <a:endParaRPr kumimoji="1" lang="en-US" altLang="zh-CN" dirty="0"/>
          </a:p>
          <a:p>
            <a:r>
              <a:rPr lang="zh-CN" altLang="en-US" dirty="0"/>
              <a:t>网络传输</a:t>
            </a:r>
            <a:endParaRPr kumimoji="1" lang="en-US" altLang="zh-CN" dirty="0"/>
          </a:p>
          <a:p>
            <a:r>
              <a:rPr kumimoji="1" lang="zh-CN" altLang="en-US" dirty="0"/>
              <a:t>动手尝试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B7313-B794-0442-A8AC-DA23970A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9E7CE-75A7-E245-B395-43BA3B06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40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与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混合</a:t>
            </a:r>
            <a:r>
              <a:rPr lang="zh-CN" altLang="en-US" dirty="0"/>
              <a:t>使用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Js</a:t>
            </a:r>
            <a:r>
              <a:rPr lang="zh-CN" altLang="en-US" dirty="0"/>
              <a:t>脚本可以直接写在</a:t>
            </a:r>
            <a:r>
              <a:rPr lang="en-US" altLang="zh-CN" dirty="0"/>
              <a:t>.html</a:t>
            </a:r>
            <a:r>
              <a:rPr lang="zh-CN" altLang="en-US" dirty="0"/>
              <a:t>文件里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使用时需要在</a:t>
            </a:r>
            <a:r>
              <a:rPr lang="en-US" altLang="zh-CN" dirty="0"/>
              <a:t>&lt;script&gt;&lt;/script&gt;</a:t>
            </a:r>
            <a:r>
              <a:rPr lang="zh-CN" altLang="en-US" dirty="0"/>
              <a:t>标签中加入</a:t>
            </a:r>
            <a:r>
              <a:rPr lang="en-US" altLang="zh-CN" dirty="0" err="1"/>
              <a:t>js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语句位置不影响执行，即函数的定义可以写在调用位置之后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kumimoji="1" lang="zh-CN" altLang="en-US" dirty="0"/>
              <a:t>单独使用（推荐）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Js</a:t>
            </a:r>
            <a:r>
              <a:rPr lang="zh-CN" altLang="en-US" dirty="0"/>
              <a:t>脚本也可以写在单独的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zh-CN" altLang="en-US" dirty="0"/>
              <a:t>文件中，与</a:t>
            </a:r>
            <a:r>
              <a:rPr lang="en-US" altLang="zh-CN" dirty="0"/>
              <a:t>html</a:t>
            </a:r>
            <a:r>
              <a:rPr lang="zh-CN" altLang="en-US" dirty="0"/>
              <a:t>分离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使用时需要在</a:t>
            </a:r>
            <a:r>
              <a:rPr lang="en-US" altLang="zh-CN" dirty="0"/>
              <a:t>html</a:t>
            </a:r>
            <a:r>
              <a:rPr lang="zh-CN" altLang="en-US" dirty="0"/>
              <a:t>开头的</a:t>
            </a:r>
            <a:r>
              <a:rPr lang="en-US" altLang="zh-CN" dirty="0"/>
              <a:t>&lt;head&gt;</a:t>
            </a:r>
            <a:r>
              <a:rPr lang="zh-CN" altLang="en-US" dirty="0"/>
              <a:t>里添加</a:t>
            </a:r>
            <a:r>
              <a:rPr lang="en-US" altLang="zh-CN" dirty="0" err="1"/>
              <a:t>js</a:t>
            </a:r>
            <a:r>
              <a:rPr lang="zh-CN" altLang="en-US" dirty="0"/>
              <a:t>引入指令：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&lt;script type=“text/</a:t>
            </a:r>
            <a:r>
              <a:rPr lang="en-US" altLang="zh-CN" dirty="0" err="1"/>
              <a:t>javascript</a:t>
            </a:r>
            <a:r>
              <a:rPr lang="en-US" altLang="zh-CN" dirty="0"/>
              <a:t>” </a:t>
            </a:r>
            <a:r>
              <a:rPr lang="en-US" altLang="zh-CN" dirty="0" err="1"/>
              <a:t>src</a:t>
            </a:r>
            <a:r>
              <a:rPr lang="en-US" altLang="zh-CN" dirty="0"/>
              <a:t>=“xxx.js"&gt;&lt;/script&gt;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事件绑定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3297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常用事件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onchange</a:t>
            </a:r>
            <a:r>
              <a:rPr lang="en-US" altLang="zh-CN" dirty="0"/>
              <a:t>  –  </a:t>
            </a:r>
            <a:r>
              <a:rPr lang="zh-CN" altLang="en-US" dirty="0"/>
              <a:t>元素发生改变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</a:t>
            </a:r>
            <a:r>
              <a:rPr kumimoji="1" lang="en-US" altLang="zh-CN" dirty="0"/>
              <a:t>nclick  –  </a:t>
            </a:r>
            <a:r>
              <a:rPr kumimoji="1" lang="zh-CN" altLang="en-US" dirty="0"/>
              <a:t>元素被点击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onmouseover</a:t>
            </a:r>
            <a:r>
              <a:rPr lang="en-US" altLang="zh-CN" dirty="0"/>
              <a:t>  –  </a:t>
            </a:r>
            <a:r>
              <a:rPr lang="zh-CN" altLang="en-US" dirty="0"/>
              <a:t>鼠标停留在元素上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onmouseout</a:t>
            </a:r>
            <a:r>
              <a:rPr lang="en-US" altLang="zh-CN" dirty="0"/>
              <a:t>  --  </a:t>
            </a:r>
            <a:r>
              <a:rPr lang="zh-CN" altLang="en-US" dirty="0"/>
              <a:t>鼠标离开元素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onkeydown</a:t>
            </a:r>
            <a:r>
              <a:rPr lang="en-US" altLang="zh-CN" dirty="0"/>
              <a:t>	--  </a:t>
            </a:r>
            <a:r>
              <a:rPr lang="zh-CN" altLang="en-US" dirty="0"/>
              <a:t>按下指定键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更多事件请参考</a:t>
            </a:r>
            <a:r>
              <a:rPr lang="en-US" altLang="zh-CN" dirty="0"/>
              <a:t>https://www.runoob.com/jsref/dom-obj-event.html</a:t>
            </a:r>
            <a:endParaRPr kumimoji="1" lang="en-US" altLang="zh-CN" dirty="0"/>
          </a:p>
          <a:p>
            <a:r>
              <a:rPr kumimoji="1" lang="zh-CN" altLang="en-US" dirty="0"/>
              <a:t>绑定示例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&lt;button onclick="myalert()"&gt;</a:t>
            </a:r>
            <a:r>
              <a:rPr lang="zh-CN" altLang="en-US" dirty="0"/>
              <a:t>弹窗</a:t>
            </a:r>
            <a:r>
              <a:rPr lang="en-US" altLang="zh-CN" dirty="0"/>
              <a:t>&lt;/button&gt;</a:t>
            </a:r>
          </a:p>
          <a:p>
            <a:pPr marL="457200" lvl="1" indent="0">
              <a:buNone/>
            </a:pPr>
            <a:r>
              <a:rPr lang="zh-CN" altLang="en-US" dirty="0"/>
              <a:t>生成一个内容为“弹窗”的按钮，点击后调用</a:t>
            </a:r>
            <a:r>
              <a:rPr lang="en-US" altLang="zh-CN" dirty="0" err="1"/>
              <a:t>myalert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在点击后会寻找</a:t>
            </a:r>
            <a:r>
              <a:rPr lang="en-US" altLang="zh-CN" dirty="0" err="1"/>
              <a:t>myalert</a:t>
            </a:r>
            <a:r>
              <a:rPr lang="en-US" altLang="zh-CN" dirty="0"/>
              <a:t>()</a:t>
            </a:r>
            <a:r>
              <a:rPr lang="zh-CN" altLang="en-US" dirty="0"/>
              <a:t>函数的定义，优先在指定的文件里搜索。若无匹配则在当前的</a:t>
            </a:r>
            <a:r>
              <a:rPr lang="en-US" altLang="zh-CN" dirty="0"/>
              <a:t>html</a:t>
            </a:r>
            <a:r>
              <a:rPr lang="zh-CN" altLang="en-US" dirty="0"/>
              <a:t>中的</a:t>
            </a:r>
            <a:r>
              <a:rPr lang="en-US" altLang="zh-CN" dirty="0"/>
              <a:t>&lt;script&gt;</a:t>
            </a:r>
            <a:r>
              <a:rPr lang="zh-CN" altLang="en-US" dirty="0"/>
              <a:t>标签内寻找。</a:t>
            </a:r>
            <a:endParaRPr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事件绑定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782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56" y="1117600"/>
            <a:ext cx="11268024" cy="5084742"/>
          </a:xfrm>
        </p:spPr>
        <p:txBody>
          <a:bodyPr>
            <a:normAutofit/>
          </a:bodyPr>
          <a:lstStyle/>
          <a:p>
            <a:r>
              <a:rPr lang="zh-CN" altLang="en-US" dirty="0"/>
              <a:t>简化模型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dirty="0"/>
              <a:t>网络设备向指定服务器发送内容请求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服务器向向它发送请求的设备返回相应信息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网络传输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22</a:t>
            </a:fld>
            <a:endParaRPr kumimoji="1" lang="zh-CN" altLang="en-US"/>
          </a:p>
        </p:txBody>
      </p:sp>
      <p:pic>
        <p:nvPicPr>
          <p:cNvPr id="1026" name="Picture 2" descr="Two circles representing client and server. An arrow labelled request is going from client to server, and an arrow labelled responses is going from server to client">
            <a:extLst>
              <a:ext uri="{FF2B5EF4-FFF2-40B4-BE49-F238E27FC236}">
                <a16:creationId xmlns:a16="http://schemas.microsoft.com/office/drawing/2014/main" id="{10C03FC9-405F-4FD3-A32A-6C00B196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96" y="3038739"/>
            <a:ext cx="5953761" cy="185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230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TCP/IP</a:t>
            </a:r>
          </a:p>
          <a:p>
            <a:pPr marL="457200" lvl="1" indent="0">
              <a:buNone/>
            </a:pPr>
            <a:r>
              <a:rPr lang="zh-CN" altLang="en-US" dirty="0"/>
              <a:t>互联网协议（</a:t>
            </a:r>
            <a:r>
              <a:rPr lang="en-US" altLang="zh-CN" dirty="0"/>
              <a:t>Internet Protocol </a:t>
            </a:r>
            <a:r>
              <a:rPr lang="zh-CN" altLang="en-US" dirty="0"/>
              <a:t>）和传输控制协议（</a:t>
            </a:r>
            <a:r>
              <a:rPr lang="en-US" altLang="zh-CN" dirty="0"/>
              <a:t>Transmission Control Protocol</a:t>
            </a:r>
            <a:r>
              <a:rPr lang="zh-CN" altLang="en-US" dirty="0"/>
              <a:t>）是信息在不同计算机之间交互信息的基本约定规则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设备在接入网络后由路由器分配一个网络下的唯一标识，即</a:t>
            </a:r>
            <a:r>
              <a:rPr lang="en-US" altLang="zh-CN" dirty="0"/>
              <a:t>IP</a:t>
            </a:r>
            <a:r>
              <a:rPr lang="zh-CN" altLang="en-US" dirty="0"/>
              <a:t>地址，用于标记信息的收发设备。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IPv4</a:t>
            </a:r>
            <a:r>
              <a:rPr lang="zh-CN" altLang="en-US" dirty="0"/>
              <a:t>：</a:t>
            </a:r>
            <a:r>
              <a:rPr lang="en-US" altLang="zh-CN" dirty="0"/>
              <a:t>1981</a:t>
            </a:r>
            <a:r>
              <a:rPr lang="zh-CN" altLang="en-US" dirty="0"/>
              <a:t>，四组由</a:t>
            </a:r>
            <a:r>
              <a:rPr lang="en-US" altLang="zh-CN" dirty="0"/>
              <a:t>.</a:t>
            </a:r>
            <a:r>
              <a:rPr lang="zh-CN" altLang="en-US" dirty="0"/>
              <a:t>分隔的数字，共计</a:t>
            </a:r>
            <a:r>
              <a:rPr lang="en-US" altLang="zh-CN" dirty="0"/>
              <a:t>2</a:t>
            </a:r>
            <a:r>
              <a:rPr lang="en-US" altLang="zh-CN" baseline="30000" dirty="0"/>
              <a:t>32</a:t>
            </a:r>
            <a:r>
              <a:rPr lang="zh-CN" altLang="en-US" dirty="0"/>
              <a:t>约</a:t>
            </a:r>
            <a:r>
              <a:rPr lang="en-US" altLang="zh-CN" dirty="0"/>
              <a:t>43</a:t>
            </a:r>
            <a:r>
              <a:rPr lang="zh-CN" altLang="en-US" dirty="0"/>
              <a:t>亿个不同组合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IPv6</a:t>
            </a:r>
            <a:r>
              <a:rPr lang="zh-CN" altLang="en-US" dirty="0"/>
              <a:t>：</a:t>
            </a:r>
            <a:r>
              <a:rPr lang="en-US" altLang="zh-CN" dirty="0"/>
              <a:t>1995</a:t>
            </a:r>
            <a:r>
              <a:rPr lang="zh-CN" altLang="en-US" dirty="0"/>
              <a:t>，八组由</a:t>
            </a:r>
            <a:r>
              <a:rPr lang="en-US" altLang="zh-CN" dirty="0"/>
              <a:t>:</a:t>
            </a:r>
            <a:r>
              <a:rPr lang="zh-CN" altLang="en-US" dirty="0"/>
              <a:t>分隔的</a:t>
            </a:r>
            <a:r>
              <a:rPr lang="en-US" altLang="zh-CN" dirty="0"/>
              <a:t>16</a:t>
            </a:r>
            <a:r>
              <a:rPr lang="zh-CN" altLang="en-US" dirty="0"/>
              <a:t>进制数，共计</a:t>
            </a:r>
            <a:r>
              <a:rPr lang="en-US" altLang="zh-CN" dirty="0"/>
              <a:t>2</a:t>
            </a:r>
            <a:r>
              <a:rPr lang="en-US" altLang="zh-CN" baseline="30000" dirty="0"/>
              <a:t>128</a:t>
            </a:r>
            <a:r>
              <a:rPr lang="zh-CN" altLang="en-US" dirty="0"/>
              <a:t>种组合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动态</a:t>
            </a:r>
            <a:r>
              <a:rPr lang="en-US" altLang="zh-CN" dirty="0"/>
              <a:t>IP</a:t>
            </a:r>
            <a:r>
              <a:rPr lang="zh-CN" altLang="en-US" dirty="0"/>
              <a:t>：在每次接入网络时在空闲</a:t>
            </a:r>
            <a:r>
              <a:rPr lang="en-US" altLang="zh-CN" dirty="0"/>
              <a:t>IP</a:t>
            </a:r>
            <a:r>
              <a:rPr lang="zh-CN" altLang="en-US" dirty="0"/>
              <a:t>池中挑选一个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静态</a:t>
            </a:r>
            <a:r>
              <a:rPr lang="en-US" altLang="zh-CN" dirty="0"/>
              <a:t>IP</a:t>
            </a:r>
            <a:r>
              <a:rPr lang="zh-CN" altLang="en-US" dirty="0"/>
              <a:t>：使用一个稳定且专属的地址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6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DNS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dirty="0"/>
              <a:t>为了解决</a:t>
            </a:r>
            <a:r>
              <a:rPr lang="en-US" altLang="zh-CN" dirty="0"/>
              <a:t>IP</a:t>
            </a:r>
            <a:r>
              <a:rPr lang="zh-CN" altLang="en-US" dirty="0"/>
              <a:t>地址难以记忆的问题，需要使用特殊的域名服务器（</a:t>
            </a:r>
            <a:r>
              <a:rPr lang="en-US" altLang="zh-CN" dirty="0"/>
              <a:t>Domain Name Server</a:t>
            </a:r>
            <a:r>
              <a:rPr lang="zh-CN" altLang="en-US" dirty="0"/>
              <a:t>）在某个易于记忆的网址和该网址对应服务器的</a:t>
            </a:r>
            <a:r>
              <a:rPr lang="en-US" altLang="zh-CN" dirty="0"/>
              <a:t>IP</a:t>
            </a:r>
            <a:r>
              <a:rPr lang="zh-CN" altLang="en-US" dirty="0"/>
              <a:t>之间建立映射关系。</a:t>
            </a:r>
            <a:endParaRPr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dirty="0"/>
              <a:t>在输入网址后，浏览器向</a:t>
            </a:r>
            <a:r>
              <a:rPr lang="en-US" altLang="zh-CN" dirty="0"/>
              <a:t>DNS</a:t>
            </a:r>
            <a:r>
              <a:rPr lang="zh-CN" altLang="en-US" dirty="0"/>
              <a:t>服务器发送查询请求，获得该网址对应的</a:t>
            </a:r>
            <a:r>
              <a:rPr lang="en-US" altLang="zh-CN" dirty="0"/>
              <a:t>IP</a:t>
            </a:r>
            <a:r>
              <a:rPr lang="zh-CN" altLang="en-US" dirty="0"/>
              <a:t>地址。然后再向这个</a:t>
            </a:r>
            <a:r>
              <a:rPr lang="en-US" altLang="zh-CN" dirty="0"/>
              <a:t>IP</a:t>
            </a:r>
            <a:r>
              <a:rPr lang="zh-CN" altLang="en-US" dirty="0"/>
              <a:t>地址的服务器发送访问请求。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659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路由</a:t>
            </a:r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6" name="AutoShape 2" descr="IP 路由图">
            <a:extLst>
              <a:ext uri="{FF2B5EF4-FFF2-40B4-BE49-F238E27FC236}">
                <a16:creationId xmlns:a16="http://schemas.microsoft.com/office/drawing/2014/main" id="{E5747D17-FE98-472D-B2DC-1FA483AEAD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0032EC-5F13-433C-9786-909AACEC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72" y="1320807"/>
            <a:ext cx="9077325" cy="49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94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55" y="1144728"/>
            <a:ext cx="11191161" cy="5057614"/>
          </a:xfrm>
        </p:spPr>
        <p:txBody>
          <a:bodyPr>
            <a:normAutofit/>
          </a:bodyPr>
          <a:lstStyle/>
          <a:p>
            <a:r>
              <a:rPr lang="en-US" altLang="zh-CN" dirty="0"/>
              <a:t>URL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dirty="0"/>
              <a:t>统一资源指针（</a:t>
            </a:r>
            <a:r>
              <a:rPr lang="en-US" altLang="zh-CN" dirty="0"/>
              <a:t>Uniform Resource Locator</a:t>
            </a:r>
            <a:r>
              <a:rPr lang="zh-CN" altLang="en-US" dirty="0"/>
              <a:t>）用于标记某服务器的某文件的地址。</a:t>
            </a:r>
            <a:endParaRPr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绝对</a:t>
            </a:r>
            <a:r>
              <a:rPr kumimoji="1" lang="en-US" altLang="zh-CN" dirty="0"/>
              <a:t>URL</a:t>
            </a:r>
            <a:r>
              <a:rPr kumimoji="1" lang="zh-CN" altLang="en-US" dirty="0"/>
              <a:t>：例如 </a:t>
            </a:r>
            <a:r>
              <a:rPr lang="en-US" altLang="zh-CN" dirty="0"/>
              <a:t>http://www.tlcement.com/36366.html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dirty="0"/>
              <a:t>相对</a:t>
            </a:r>
            <a:r>
              <a:rPr lang="en-US" altLang="zh-CN" dirty="0"/>
              <a:t>URL</a:t>
            </a:r>
            <a:r>
              <a:rPr lang="zh-CN" altLang="en-US" dirty="0"/>
              <a:t>：仅包含域之后的位置，需要结合当前网页的位置确定新位置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26</a:t>
            </a:fld>
            <a:endParaRPr kumimoji="1" lang="zh-CN" altLang="en-US"/>
          </a:p>
        </p:txBody>
      </p:sp>
      <p:pic>
        <p:nvPicPr>
          <p:cNvPr id="3074" name="Picture 2" descr="full URL">
            <a:extLst>
              <a:ext uri="{FF2B5EF4-FFF2-40B4-BE49-F238E27FC236}">
                <a16:creationId xmlns:a16="http://schemas.microsoft.com/office/drawing/2014/main" id="{04C74CD9-799F-49E1-9BAA-842E68BC1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840038"/>
            <a:ext cx="10248901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217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文件传输顺序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、服务器在收到访问请求后将</a:t>
            </a:r>
            <a:r>
              <a:rPr lang="en-US" altLang="zh-CN" dirty="0"/>
              <a:t>html</a:t>
            </a:r>
            <a:r>
              <a:rPr lang="zh-CN" altLang="en-US" dirty="0"/>
              <a:t>文件以数据包的形式发送到访问者的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、浏览器解析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文件，记录</a:t>
            </a:r>
            <a:r>
              <a:rPr kumimoji="1" lang="en-US" altLang="zh-CN" dirty="0"/>
              <a:t>&lt;link&gt;</a:t>
            </a:r>
            <a:r>
              <a:rPr kumimoji="1" lang="zh-CN" altLang="en-US" dirty="0"/>
              <a:t>和</a:t>
            </a:r>
            <a:r>
              <a:rPr kumimoji="1" lang="en-US" altLang="zh-CN" dirty="0"/>
              <a:t>&lt;script&gt;</a:t>
            </a:r>
            <a:r>
              <a:rPr kumimoji="1" lang="zh-CN" altLang="en-US" dirty="0"/>
              <a:t>标签里使用的外部</a:t>
            </a:r>
            <a:r>
              <a:rPr kumimoji="1" lang="en-US" altLang="zh-CN" dirty="0" err="1"/>
              <a:t>css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文件名称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、浏览器发送使用相关</a:t>
            </a:r>
            <a:r>
              <a:rPr lang="en-US" altLang="zh-CN" dirty="0" err="1"/>
              <a:t>css</a:t>
            </a:r>
            <a:r>
              <a:rPr lang="zh-CN" altLang="en-US" dirty="0"/>
              <a:t>和</a:t>
            </a:r>
            <a:r>
              <a:rPr lang="en-US" altLang="zh-CN" dirty="0" err="1"/>
              <a:t>js</a:t>
            </a:r>
            <a:r>
              <a:rPr lang="zh-CN" altLang="en-US" dirty="0"/>
              <a:t>的请求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4</a:t>
            </a:r>
            <a:r>
              <a:rPr kumimoji="1" lang="zh-CN" altLang="en-US" dirty="0"/>
              <a:t>、服务器返回所请求的</a:t>
            </a:r>
            <a:r>
              <a:rPr kumimoji="1" lang="en-US" altLang="zh-CN" dirty="0" err="1"/>
              <a:t>css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、浏览器解析</a:t>
            </a:r>
            <a:r>
              <a:rPr lang="en-US" altLang="zh-CN" dirty="0" err="1"/>
              <a:t>css</a:t>
            </a:r>
            <a:r>
              <a:rPr lang="zh-CN" altLang="en-US" dirty="0"/>
              <a:t>和</a:t>
            </a:r>
            <a:r>
              <a:rPr lang="en-US" altLang="zh-CN" dirty="0" err="1"/>
              <a:t>js</a:t>
            </a:r>
            <a:r>
              <a:rPr lang="zh-CN" altLang="en-US" dirty="0"/>
              <a:t>文件，根据</a:t>
            </a:r>
            <a:r>
              <a:rPr lang="en-US" altLang="zh-CN" dirty="0"/>
              <a:t>html</a:t>
            </a:r>
            <a:r>
              <a:rPr lang="zh-CN" altLang="en-US" dirty="0"/>
              <a:t>组织界面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389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简易计算器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动手尝试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28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9FB8C9-2DA8-4B84-AFB7-06AF8F9B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76" y="2624095"/>
            <a:ext cx="7696906" cy="160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5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C5ACDA-077E-412F-B437-8089D364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js</a:t>
            </a:r>
            <a:r>
              <a:rPr lang="zh-CN" altLang="en-US" dirty="0"/>
              <a:t>教程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/>
              <a:t>    </a:t>
            </a:r>
            <a:r>
              <a:rPr lang="en-US" altLang="zh-CN" b="0" dirty="0">
                <a:hlinkClick r:id="rId2"/>
              </a:rPr>
              <a:t>https://www.runoob.com/js/js-tutorial.html</a:t>
            </a:r>
            <a:endParaRPr lang="en-US" altLang="zh-CN" b="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知识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>
                <a:hlinkClick r:id="rId3"/>
              </a:rPr>
              <a:t>https://developer.mozilla.org/en-US/docs/Learn/Getting_started_with_the_web/How_the_Web_works</a:t>
            </a:r>
            <a:endParaRPr lang="en-US" altLang="zh-CN" b="0" dirty="0"/>
          </a:p>
          <a:p>
            <a:endParaRPr lang="en-US" altLang="zh-CN" dirty="0"/>
          </a:p>
          <a:p>
            <a:r>
              <a:rPr lang="zh-CN" altLang="en-US" dirty="0"/>
              <a:t>网站设计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600" b="0" dirty="0"/>
              <a:t>https://developer.mozilla.org/en-US/docs/Learn/Common_questions/Thinking_before_coding</a:t>
            </a:r>
          </a:p>
          <a:p>
            <a:pPr marL="0" indent="0">
              <a:buNone/>
            </a:pPr>
            <a:endParaRPr lang="en-US" altLang="zh-CN" sz="2400" b="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D3DA48-735E-4797-8624-CBB3FC07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5D0A8-6538-4DAC-9998-276C12B8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6848EF2-71A5-4D45-AC71-1C9B5796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资料链接</a:t>
            </a:r>
          </a:p>
        </p:txBody>
      </p:sp>
    </p:spTree>
    <p:extLst>
      <p:ext uri="{BB962C8B-B14F-4D97-AF65-F5344CB8AC3E}">
        <p14:creationId xmlns:p14="http://schemas.microsoft.com/office/powerpoint/2010/main" val="267512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110418"/>
            <a:ext cx="11478867" cy="5091924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html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、标记语言，标签闭合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</a:t>
            </a:r>
            <a:r>
              <a:rPr lang="en-US" altLang="zh-CN" dirty="0"/>
              <a:t>&lt;head&gt; &lt;body&gt; &lt;div&gt; &lt;h&gt; &lt;p&gt; &lt;</a:t>
            </a:r>
            <a:r>
              <a:rPr lang="en-US" altLang="zh-CN" dirty="0" err="1"/>
              <a:t>img</a:t>
            </a:r>
            <a:r>
              <a:rPr lang="en-US" altLang="zh-CN" dirty="0"/>
              <a:t>&gt; &lt;meta&gt; &lt;link&gt; 	     &lt;a&gt; &lt;</a:t>
            </a:r>
            <a:r>
              <a:rPr lang="en-US" altLang="zh-CN" dirty="0" err="1"/>
              <a:t>br</a:t>
            </a:r>
            <a:r>
              <a:rPr lang="en-US" altLang="zh-CN" dirty="0"/>
              <a:t>&gt; &lt;</a:t>
            </a:r>
            <a:r>
              <a:rPr lang="en-US" altLang="zh-CN" dirty="0" err="1"/>
              <a:t>hr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	3</a:t>
            </a:r>
            <a:r>
              <a:rPr lang="zh-CN" altLang="en-US" dirty="0"/>
              <a:t>、 </a:t>
            </a:r>
            <a:r>
              <a:rPr lang="en-US" altLang="zh-CN" dirty="0"/>
              <a:t>type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href</a:t>
            </a:r>
            <a:r>
              <a:rPr lang="en-US" altLang="zh-CN" dirty="0"/>
              <a:t> class id style</a:t>
            </a:r>
          </a:p>
          <a:p>
            <a:pPr marL="457200" lvl="1" indent="0">
              <a:buNone/>
            </a:pPr>
            <a:r>
              <a:rPr lang="en-US" altLang="zh-CN" dirty="0"/>
              <a:t>	4</a:t>
            </a:r>
            <a:r>
              <a:rPr lang="zh-CN" altLang="en-US" dirty="0"/>
              <a:t>、标签宜用小写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css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、样式描述，分号结尾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 </a:t>
            </a:r>
            <a:r>
              <a:rPr lang="en-US" altLang="zh-CN" dirty="0"/>
              <a:t>#id .class </a:t>
            </a:r>
          </a:p>
          <a:p>
            <a:pPr marL="457200" lvl="1" indent="0">
              <a:buNone/>
            </a:pPr>
            <a:r>
              <a:rPr lang="en-US" altLang="zh-CN" dirty="0"/>
              <a:t>	3</a:t>
            </a:r>
            <a:r>
              <a:rPr lang="zh-CN" altLang="en-US" dirty="0"/>
              <a:t>、</a:t>
            </a:r>
            <a:r>
              <a:rPr lang="en-US" altLang="zh-CN" dirty="0"/>
              <a:t>text-align/decoration color/background-color font-size/family/style margin padding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昨日</a:t>
            </a:r>
            <a:r>
              <a:rPr kumimoji="1" lang="zh-CN" altLang="en-US" dirty="0"/>
              <a:t>回顾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70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31659-2143-4243-BC83-77486DBD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谢谢大家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F20648-63F8-BD4C-8DB6-B2C5B25A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6E3954-9AA5-4C4B-9BA2-6BA5A6EF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31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10418"/>
            <a:ext cx="11688416" cy="5091924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Javascript</a:t>
            </a:r>
            <a:r>
              <a:rPr lang="zh-CN" altLang="en-US" dirty="0"/>
              <a:t>是一种高级的编程语言（或称为脚本语言，需要运行在某个平台上，常见的浏览器即可），适合为网页进行功能编写，从而实现网页内容的动态调整与交互。它配合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 err="1"/>
              <a:t>css</a:t>
            </a:r>
            <a:r>
              <a:rPr lang="zh-CN" altLang="en-US" dirty="0"/>
              <a:t>可以实现美观且功能丰富的网页。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Js</a:t>
            </a:r>
            <a:r>
              <a:rPr lang="zh-CN" altLang="en-US" dirty="0"/>
              <a:t>是解释型语言，其语法和</a:t>
            </a:r>
            <a:r>
              <a:rPr lang="en-US" altLang="zh-CN" dirty="0"/>
              <a:t>python</a:t>
            </a:r>
            <a:r>
              <a:rPr lang="zh-CN" altLang="en-US" dirty="0"/>
              <a:t>相似，上手难度较低。如果您有一定的</a:t>
            </a:r>
            <a:r>
              <a:rPr lang="en-US" altLang="zh-CN" dirty="0"/>
              <a:t>python</a:t>
            </a:r>
            <a:r>
              <a:rPr lang="zh-CN" altLang="en-US" dirty="0"/>
              <a:t>基础，掌握起来将更加容易。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Js</a:t>
            </a:r>
            <a:r>
              <a:rPr lang="zh-CN" altLang="en-US" dirty="0"/>
              <a:t>也可以用于游戏开发（</a:t>
            </a:r>
            <a:r>
              <a:rPr lang="en-US" altLang="zh-CN" dirty="0"/>
              <a:t>Unity 20%</a:t>
            </a:r>
            <a:r>
              <a:rPr lang="zh-CN" altLang="en-US" dirty="0"/>
              <a:t>），但由于解释型语言缺乏编译环节、需要现场分析指令的特点，它的运行效率不如</a:t>
            </a:r>
            <a:r>
              <a:rPr lang="en-US" altLang="zh-CN" dirty="0"/>
              <a:t>C#</a:t>
            </a:r>
            <a:r>
              <a:rPr lang="zh-CN" altLang="en-US" dirty="0"/>
              <a:t>（</a:t>
            </a:r>
            <a:r>
              <a:rPr lang="en-US" altLang="zh-CN" dirty="0"/>
              <a:t>80%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Js</a:t>
            </a:r>
            <a:r>
              <a:rPr lang="zh-CN" altLang="en-US" dirty="0"/>
              <a:t>与</a:t>
            </a:r>
            <a:r>
              <a:rPr lang="en-US" altLang="zh-CN" dirty="0"/>
              <a:t>Java</a:t>
            </a:r>
            <a:r>
              <a:rPr lang="zh-CN" altLang="en-US" dirty="0"/>
              <a:t>无关，</a:t>
            </a:r>
            <a:r>
              <a:rPr lang="en-US" altLang="zh-CN" dirty="0"/>
              <a:t>java</a:t>
            </a:r>
            <a:r>
              <a:rPr lang="zh-CN" altLang="en-US" dirty="0"/>
              <a:t>是严谨的编译型语言，二者的概念和设计完全不同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简介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3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55" y="1110418"/>
            <a:ext cx="11166425" cy="509192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Node.js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	N</a:t>
            </a:r>
            <a:r>
              <a:rPr kumimoji="1" lang="en-US" altLang="zh-CN" dirty="0"/>
              <a:t>ode</a:t>
            </a:r>
            <a:r>
              <a:rPr lang="en-US" altLang="zh-CN" dirty="0"/>
              <a:t>.</a:t>
            </a:r>
            <a:r>
              <a:rPr kumimoji="1" lang="en-US" altLang="zh-CN" dirty="0"/>
              <a:t>js</a:t>
            </a:r>
            <a:r>
              <a:rPr kumimoji="1" lang="zh-CN" altLang="en-US" dirty="0"/>
              <a:t>是一个用于运行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的引擎，功能强大，可以模拟浏览器的多线程等复杂功能。但使用浏览器调试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多文件较为低效且缺乏断点、单步等常用调试功能，因此较大型的工程应使用</a:t>
            </a:r>
            <a:r>
              <a:rPr kumimoji="1" lang="en-US" altLang="zh-CN" dirty="0"/>
              <a:t>Node</a:t>
            </a:r>
            <a:r>
              <a:rPr lang="en-US" altLang="zh-CN" dirty="0"/>
              <a:t>.js</a:t>
            </a:r>
            <a:r>
              <a:rPr lang="zh-CN" altLang="en-US" dirty="0"/>
              <a:t>开发。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Node.js</a:t>
            </a:r>
            <a:r>
              <a:rPr lang="zh-CN" altLang="en-US" dirty="0"/>
              <a:t>有丰富的扩展包可选。安装外部包的方法与</a:t>
            </a:r>
            <a:r>
              <a:rPr lang="en-US" altLang="zh-CN" dirty="0"/>
              <a:t>python</a:t>
            </a:r>
            <a:r>
              <a:rPr lang="zh-CN" altLang="en-US" dirty="0"/>
              <a:t>类似，使用</a:t>
            </a:r>
            <a:r>
              <a:rPr lang="en-US" altLang="zh-CN" dirty="0" err="1"/>
              <a:t>npm</a:t>
            </a:r>
            <a:r>
              <a:rPr lang="zh-CN" altLang="en-US" dirty="0"/>
              <a:t>指令（类似</a:t>
            </a:r>
            <a:r>
              <a:rPr lang="en-US" altLang="zh-CN" dirty="0"/>
              <a:t>pip</a:t>
            </a:r>
            <a:r>
              <a:rPr lang="zh-CN" altLang="en-US" dirty="0"/>
              <a:t>）进行包管理。</a:t>
            </a:r>
            <a:endParaRPr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Node</a:t>
            </a:r>
            <a:r>
              <a:rPr lang="en-US" altLang="zh-CN" dirty="0"/>
              <a:t>.</a:t>
            </a:r>
            <a:r>
              <a:rPr kumimoji="1" lang="en-US" altLang="zh-CN" dirty="0"/>
              <a:t>js</a:t>
            </a:r>
            <a:r>
              <a:rPr kumimoji="1" lang="zh-CN" altLang="en-US" dirty="0"/>
              <a:t>没有图形界面，直接使用</a:t>
            </a:r>
            <a:r>
              <a:rPr lang="en-US" altLang="zh-CN" dirty="0"/>
              <a:t>N</a:t>
            </a:r>
            <a:r>
              <a:rPr kumimoji="1" lang="en-US" altLang="zh-CN" dirty="0"/>
              <a:t>ode</a:t>
            </a:r>
            <a:r>
              <a:rPr lang="en-US" altLang="zh-CN" dirty="0"/>
              <a:t>.</a:t>
            </a:r>
            <a:r>
              <a:rPr kumimoji="1" lang="en-US" altLang="zh-CN" dirty="0"/>
              <a:t>js</a:t>
            </a:r>
            <a:r>
              <a:rPr kumimoji="1" lang="zh-CN" altLang="en-US" dirty="0"/>
              <a:t>需要配合命令行窗口，故推荐配合使用</a:t>
            </a:r>
            <a:r>
              <a:rPr kumimoji="1" lang="en-US" altLang="zh-CN" dirty="0" err="1"/>
              <a:t>vscode</a:t>
            </a:r>
            <a:r>
              <a:rPr kumimoji="1" lang="zh-CN" altLang="en-US" dirty="0"/>
              <a:t>以简化繁琐的指令输入。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dirty="0"/>
              <a:t>下载：</a:t>
            </a:r>
            <a:r>
              <a:rPr lang="en-US" altLang="zh-CN" dirty="0">
                <a:hlinkClick r:id="rId2"/>
              </a:rPr>
              <a:t>https://nodejs.org/en/download/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指南：</a:t>
            </a:r>
            <a:r>
              <a:rPr lang="en-US" altLang="zh-CN" dirty="0"/>
              <a:t>https://www.cnblogs.com/zhouyu2017/p/6485265.html</a:t>
            </a:r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运行环境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69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配合</a:t>
            </a:r>
            <a:r>
              <a:rPr lang="en-US" altLang="zh-CN" dirty="0" err="1"/>
              <a:t>vscode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vscode</a:t>
            </a:r>
            <a:r>
              <a:rPr lang="zh-CN" altLang="en-US" dirty="0"/>
              <a:t>自身没有运行</a:t>
            </a:r>
            <a:r>
              <a:rPr lang="en-US" altLang="zh-CN" dirty="0" err="1"/>
              <a:t>js</a:t>
            </a:r>
            <a:r>
              <a:rPr lang="zh-CN" altLang="en-US" dirty="0"/>
              <a:t>的能力，需要先安装</a:t>
            </a:r>
            <a:r>
              <a:rPr lang="en-US" altLang="zh-CN" dirty="0"/>
              <a:t>Node.js</a:t>
            </a:r>
            <a:r>
              <a:rPr lang="zh-CN" altLang="en-US" dirty="0"/>
              <a:t>才能使用</a:t>
            </a:r>
            <a:endParaRPr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dirty="0"/>
              <a:t>新建文件夹并添加</a:t>
            </a:r>
            <a:r>
              <a:rPr lang="en-US" altLang="zh-CN" dirty="0"/>
              <a:t>test.js</a:t>
            </a:r>
            <a:r>
              <a:rPr lang="zh-CN" altLang="en-US" dirty="0"/>
              <a:t>空文件</a:t>
            </a:r>
            <a:endParaRPr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dirty="0"/>
              <a:t>生成</a:t>
            </a:r>
            <a:r>
              <a:rPr lang="en-US" altLang="zh-CN" dirty="0" err="1"/>
              <a:t>launch.json</a:t>
            </a:r>
            <a:r>
              <a:rPr lang="zh-CN" altLang="en-US" dirty="0"/>
              <a:t>配置文件，在它的</a:t>
            </a:r>
            <a:r>
              <a:rPr lang="en-US" altLang="zh-CN" dirty="0"/>
              <a:t>configurations</a:t>
            </a:r>
            <a:r>
              <a:rPr lang="zh-CN" altLang="en-US" dirty="0"/>
              <a:t>下选择</a:t>
            </a:r>
            <a:r>
              <a:rPr lang="en-US" altLang="zh-CN" dirty="0"/>
              <a:t>”Node.js</a:t>
            </a:r>
            <a:r>
              <a:rPr lang="zh-CN" altLang="en-US" dirty="0"/>
              <a:t>：启动程序</a:t>
            </a:r>
            <a:r>
              <a:rPr lang="en-US" altLang="zh-CN" dirty="0"/>
              <a:t>”</a:t>
            </a:r>
            <a:r>
              <a:rPr lang="zh-CN" altLang="en-US" dirty="0"/>
              <a:t>，为其添加运行指令</a:t>
            </a:r>
            <a:endParaRPr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dirty="0"/>
              <a:t>左上角选择</a:t>
            </a:r>
            <a:r>
              <a:rPr lang="en-US" altLang="zh-CN" dirty="0"/>
              <a:t>”</a:t>
            </a:r>
            <a:r>
              <a:rPr lang="zh-CN" altLang="en-US" dirty="0"/>
              <a:t>启动程序</a:t>
            </a:r>
            <a:r>
              <a:rPr lang="en-US" altLang="zh-CN" dirty="0"/>
              <a:t>”</a:t>
            </a:r>
            <a:r>
              <a:rPr lang="zh-CN" altLang="en-US" dirty="0"/>
              <a:t>，之后按</a:t>
            </a:r>
            <a:r>
              <a:rPr lang="en-US" altLang="zh-CN" dirty="0"/>
              <a:t>F5</a:t>
            </a:r>
            <a:r>
              <a:rPr lang="zh-CN" altLang="en-US" dirty="0"/>
              <a:t>即可在调试控制台中查看结果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也可以在创建</a:t>
            </a:r>
            <a:r>
              <a:rPr lang="en-US" altLang="zh-CN" dirty="0"/>
              <a:t>test.js</a:t>
            </a:r>
            <a:r>
              <a:rPr lang="zh-CN" altLang="en-US" dirty="0"/>
              <a:t>后直接按</a:t>
            </a:r>
            <a:r>
              <a:rPr lang="en-US" altLang="zh-CN" dirty="0"/>
              <a:t>F5</a:t>
            </a:r>
            <a:r>
              <a:rPr lang="zh-CN" altLang="en-US" dirty="0"/>
              <a:t>后选择使用</a:t>
            </a:r>
            <a:r>
              <a:rPr lang="en-US" altLang="zh-CN" dirty="0"/>
              <a:t>Node.js</a:t>
            </a:r>
            <a:r>
              <a:rPr lang="zh-CN" altLang="en-US" dirty="0"/>
              <a:t>作为解释器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kumimoji="1" lang="en-US" altLang="zh-CN" dirty="0"/>
              <a:t>[</a:t>
            </a:r>
            <a:r>
              <a:rPr kumimoji="1" lang="zh-CN" altLang="en-US" dirty="0"/>
              <a:t>也可以省略以上所有步骤，使用在线编辑器解君愁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https://www.runoob.com/try/try.php?filename=tryjs_intro_alert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运行环境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79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变量与数组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v</a:t>
            </a:r>
            <a:r>
              <a:rPr kumimoji="1" lang="en-US" altLang="zh-CN" dirty="0"/>
              <a:t>ar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let</a:t>
            </a:r>
            <a:r>
              <a:rPr kumimoji="1" lang="zh-CN" altLang="en-US" dirty="0"/>
              <a:t>：使用</a:t>
            </a:r>
            <a:r>
              <a:rPr kumimoji="1" lang="en-US" altLang="zh-CN" dirty="0"/>
              <a:t>var</a:t>
            </a:r>
            <a:r>
              <a:rPr lang="zh-CN" altLang="en-US" dirty="0"/>
              <a:t>或</a:t>
            </a:r>
            <a:r>
              <a:rPr lang="en-US" altLang="zh-CN" dirty="0"/>
              <a:t>let</a:t>
            </a:r>
            <a:r>
              <a:rPr lang="zh-CN" altLang="en-US" dirty="0"/>
              <a:t>声明任意种类的变量，语句以分号结尾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var 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5;</a:t>
            </a:r>
          </a:p>
          <a:p>
            <a:pPr marL="457200" lvl="1" indent="0">
              <a:buNone/>
            </a:pPr>
            <a:r>
              <a:rPr lang="en-US" altLang="zh-CN" dirty="0"/>
              <a:t>	const var b = 10.6;	// </a:t>
            </a:r>
            <a:r>
              <a:rPr lang="zh-CN" altLang="en-US" dirty="0"/>
              <a:t>使用</a:t>
            </a:r>
            <a:r>
              <a:rPr lang="en-US" altLang="zh-CN" dirty="0"/>
              <a:t>const</a:t>
            </a:r>
            <a:r>
              <a:rPr lang="zh-CN" altLang="en-US" dirty="0"/>
              <a:t>指定常量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let c = “str”;  // </a:t>
            </a:r>
            <a:r>
              <a:rPr lang="zh-CN" altLang="en-US" dirty="0"/>
              <a:t>也可使用单引号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let </a:t>
            </a:r>
            <a:r>
              <a:rPr lang="en-US" altLang="zh-CN" dirty="0" err="1"/>
              <a:t>d,e,f</a:t>
            </a:r>
            <a:r>
              <a:rPr lang="en-US" altLang="zh-CN" dirty="0"/>
              <a:t> = 1;	// </a:t>
            </a:r>
            <a:r>
              <a:rPr lang="zh-CN" altLang="en-US" dirty="0"/>
              <a:t>不可同时声明多个变量并赋值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var b;		// </a:t>
            </a:r>
            <a:r>
              <a:rPr lang="zh-CN" altLang="en-US" dirty="0"/>
              <a:t>可以重复声明变量，但无意义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let </a:t>
            </a:r>
            <a:r>
              <a:rPr lang="en-US" altLang="zh-CN" dirty="0" err="1"/>
              <a:t>arr</a:t>
            </a:r>
            <a:r>
              <a:rPr lang="en-US" altLang="zh-CN" dirty="0"/>
              <a:t> = [];	// </a:t>
            </a:r>
            <a:r>
              <a:rPr lang="zh-CN" altLang="en-US" dirty="0"/>
              <a:t>空数组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var food = [“</a:t>
            </a:r>
            <a:r>
              <a:rPr lang="en-US" altLang="zh-CN" dirty="0" err="1"/>
              <a:t>pear",“peach",“potato</a:t>
            </a:r>
            <a:r>
              <a:rPr lang="en-US" altLang="zh-CN" dirty="0"/>
              <a:t>"];	</a:t>
            </a:r>
          </a:p>
          <a:p>
            <a:pPr marL="457200" lvl="1" indent="0">
              <a:buNone/>
            </a:pPr>
            <a:r>
              <a:rPr lang="en-US" altLang="zh-CN" dirty="0"/>
              <a:t>	food[10] = 6;</a:t>
            </a:r>
          </a:p>
          <a:p>
            <a:pPr marL="457200" lvl="1" indent="0">
              <a:buNone/>
            </a:pPr>
            <a:r>
              <a:rPr lang="en-US" altLang="zh-CN" dirty="0"/>
              <a:t>var</a:t>
            </a:r>
            <a:r>
              <a:rPr lang="zh-CN" altLang="en-US" dirty="0"/>
              <a:t>全局变量能在声明后的任意一处使用，</a:t>
            </a:r>
            <a:r>
              <a:rPr lang="en-US" altLang="zh-CN" dirty="0"/>
              <a:t>let</a:t>
            </a:r>
            <a:r>
              <a:rPr lang="zh-CN" altLang="en-US" dirty="0"/>
              <a:t>变量遵守作用域规则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函数体内声明的变量均只能在函数内使用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56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结构体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使用类似于定义字典的方式定义结构体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	let book = {</a:t>
            </a:r>
          </a:p>
          <a:p>
            <a:pPr marL="457200" lvl="1" indent="0">
              <a:buNone/>
            </a:pPr>
            <a:r>
              <a:rPr lang="en-US" altLang="zh-CN" dirty="0"/>
              <a:t>		name : “xxx”,</a:t>
            </a:r>
          </a:p>
          <a:p>
            <a:pPr marL="457200" lvl="1" indent="0">
              <a:buNone/>
            </a:pPr>
            <a:r>
              <a:rPr lang="en-US" altLang="zh-CN" dirty="0"/>
              <a:t>		id :  3587</a:t>
            </a:r>
          </a:p>
          <a:p>
            <a:pPr marL="457200" lvl="1" indent="0">
              <a:buNone/>
            </a:pPr>
            <a:r>
              <a:rPr lang="en-US" altLang="zh-CN" dirty="0"/>
              <a:t>	};</a:t>
            </a:r>
          </a:p>
          <a:p>
            <a:pPr marL="457200" lvl="1" indent="0">
              <a:buNone/>
            </a:pPr>
            <a:r>
              <a:rPr lang="en-US" altLang="zh-CN" dirty="0"/>
              <a:t>	book.category = "novel";	// </a:t>
            </a:r>
            <a:r>
              <a:rPr lang="zh-CN" altLang="en-US" dirty="0"/>
              <a:t>可以随时插入数据项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console.log(book.id);		//</a:t>
            </a:r>
            <a:r>
              <a:rPr kumimoji="1" lang="zh-CN" altLang="en-US" dirty="0"/>
              <a:t>使用 </a:t>
            </a:r>
            <a:r>
              <a:rPr kumimoji="1" lang="en-US" altLang="zh-CN" dirty="0"/>
              <a:t>. </a:t>
            </a:r>
            <a:r>
              <a:rPr kumimoji="1" lang="zh-CN" altLang="en-US" dirty="0"/>
              <a:t>访问数据项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	console.log(book[“name”]);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基本语法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19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关键字</a:t>
            </a:r>
            <a:r>
              <a:rPr lang="zh-CN" altLang="en-US" dirty="0"/>
              <a:t>定义</a:t>
            </a:r>
            <a:r>
              <a:rPr kumimoji="1" lang="zh-CN" altLang="en-US" dirty="0"/>
              <a:t>函数，无需指定返回值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my_fullname</a:t>
            </a:r>
            <a:r>
              <a:rPr lang="en-US" altLang="zh-CN" dirty="0"/>
              <a:t>(</a:t>
            </a:r>
            <a:r>
              <a:rPr lang="en-US" altLang="zh-CN" dirty="0" err="1"/>
              <a:t>firstname,lastname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var full = </a:t>
            </a:r>
            <a:r>
              <a:rPr lang="en-US" altLang="zh-CN" dirty="0" err="1"/>
              <a:t>firstname+lastname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	return full;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r>
              <a:rPr lang="zh-CN" altLang="en-US" dirty="0"/>
              <a:t>等价于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 err="1"/>
              <a:t>my_fullname</a:t>
            </a:r>
            <a:r>
              <a:rPr lang="en-US" altLang="zh-CN" dirty="0"/>
              <a:t> = function(</a:t>
            </a:r>
            <a:r>
              <a:rPr lang="en-US" altLang="zh-CN" dirty="0" err="1"/>
              <a:t>firstname,lastname</a:t>
            </a:r>
            <a:r>
              <a:rPr lang="en-US" altLang="zh-CN" dirty="0"/>
              <a:t>){….}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箭头函数：</a:t>
            </a:r>
            <a:r>
              <a:rPr kumimoji="1" lang="en-US" altLang="zh-CN" dirty="0"/>
              <a:t>let </a:t>
            </a:r>
            <a:r>
              <a:rPr kumimoji="1" lang="en-US" altLang="zh-CN" dirty="0" err="1"/>
              <a:t>my_fullname</a:t>
            </a:r>
            <a:r>
              <a:rPr kumimoji="1" lang="en-US" altLang="zh-CN" dirty="0"/>
              <a:t> = (</a:t>
            </a:r>
            <a:r>
              <a:rPr kumimoji="1" lang="en-US" altLang="zh-CN" dirty="0" err="1"/>
              <a:t>firstname,lastname</a:t>
            </a:r>
            <a:r>
              <a:rPr kumimoji="1" lang="en-US" altLang="zh-CN" dirty="0"/>
              <a:t>) =&gt; </a:t>
            </a:r>
            <a:r>
              <a:rPr kumimoji="1" lang="en-US" altLang="zh-CN" dirty="0" err="1"/>
              <a:t>firstname+lastname</a:t>
            </a:r>
            <a:r>
              <a:rPr kumimoji="1" lang="en-US" altLang="zh-CN" dirty="0"/>
              <a:t>;	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基本语法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324264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1271</Words>
  <Application>Microsoft Office PowerPoint</Application>
  <PresentationFormat>宽屏</PresentationFormat>
  <Paragraphs>309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黑体</vt:lpstr>
      <vt:lpstr>微软雅黑</vt:lpstr>
      <vt:lpstr>Arial</vt:lpstr>
      <vt:lpstr>Calibri</vt:lpstr>
      <vt:lpstr>Times New Roman</vt:lpstr>
      <vt:lpstr>自定义设计方案</vt:lpstr>
      <vt:lpstr>Javascript</vt:lpstr>
      <vt:lpstr>PowerPoint 演示文稿</vt:lpstr>
      <vt:lpstr>昨日回顾</vt:lpstr>
      <vt:lpstr>Js简介</vt:lpstr>
      <vt:lpstr>JS运行环境</vt:lpstr>
      <vt:lpstr>JS运行环境</vt:lpstr>
      <vt:lpstr>Js基本语法</vt:lpstr>
      <vt:lpstr>Js基本语法</vt:lpstr>
      <vt:lpstr>Js基本语法</vt:lpstr>
      <vt:lpstr>Js基本语法</vt:lpstr>
      <vt:lpstr>Js基本语法</vt:lpstr>
      <vt:lpstr>Js语法特性</vt:lpstr>
      <vt:lpstr>Js语法特性</vt:lpstr>
      <vt:lpstr>Js语法特性</vt:lpstr>
      <vt:lpstr>Js语法特性</vt:lpstr>
      <vt:lpstr>Js语法特性</vt:lpstr>
      <vt:lpstr>Js输入输出</vt:lpstr>
      <vt:lpstr>Js输入输出</vt:lpstr>
      <vt:lpstr>Js输入输出</vt:lpstr>
      <vt:lpstr>Js事件绑定</vt:lpstr>
      <vt:lpstr>Js事件绑定</vt:lpstr>
      <vt:lpstr>网络传输</vt:lpstr>
      <vt:lpstr>网络传输</vt:lpstr>
      <vt:lpstr>网络传输</vt:lpstr>
      <vt:lpstr>网络传输</vt:lpstr>
      <vt:lpstr>网络传输</vt:lpstr>
      <vt:lpstr>网络传输</vt:lpstr>
      <vt:lpstr>动手尝试</vt:lpstr>
      <vt:lpstr>资料链接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毕业答辩类</dc:title>
  <dc:subject>RP</dc:subject>
  <dc:creator>ASUS</dc:creator>
  <cp:keywords>RP</cp:keywords>
  <dc:description>RP</dc:description>
  <cp:lastModifiedBy>wenha</cp:lastModifiedBy>
  <cp:revision>337</cp:revision>
  <dcterms:created xsi:type="dcterms:W3CDTF">2018-03-09T07:37:07Z</dcterms:created>
  <dcterms:modified xsi:type="dcterms:W3CDTF">2023-01-28T06:29:49Z</dcterms:modified>
  <cp:category>RP</cp:category>
  <cp:contentStatus>RP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